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56" r:id="rId2"/>
    <p:sldId id="257" r:id="rId3"/>
    <p:sldId id="261" r:id="rId4"/>
    <p:sldId id="262" r:id="rId5"/>
    <p:sldId id="265" r:id="rId6"/>
    <p:sldId id="269" r:id="rId7"/>
    <p:sldId id="270" r:id="rId8"/>
    <p:sldId id="271" r:id="rId9"/>
    <p:sldId id="272" r:id="rId10"/>
    <p:sldId id="274" r:id="rId11"/>
    <p:sldId id="276" r:id="rId12"/>
    <p:sldId id="277" r:id="rId13"/>
    <p:sldId id="278" r:id="rId14"/>
    <p:sldId id="279" r:id="rId15"/>
    <p:sldId id="280" r:id="rId16"/>
    <p:sldId id="281" r:id="rId17"/>
    <p:sldId id="284" r:id="rId18"/>
    <p:sldId id="287" r:id="rId19"/>
    <p:sldId id="288" r:id="rId20"/>
    <p:sldId id="298" r:id="rId21"/>
    <p:sldId id="297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16B52-CFBF-4ABB-91F4-81BF59A5AC7C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FF2D4-0586-4832-A6F5-473F01946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788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FF2D4-0586-4832-A6F5-473F0194656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039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110"/>
              </a:lnSpc>
            </a:pPr>
            <a:r>
              <a:rPr lang="en-IN" spc="-5" smtClean="0"/>
              <a:t>All </a:t>
            </a:r>
            <a:r>
              <a:rPr lang="en-IN" smtClean="0"/>
              <a:t>content </a:t>
            </a:r>
            <a:r>
              <a:rPr lang="en-IN" spc="-5" smtClean="0"/>
              <a:t>copyright </a:t>
            </a:r>
            <a:r>
              <a:rPr lang="en-IN" smtClean="0"/>
              <a:t>© 2009, </a:t>
            </a:r>
            <a:r>
              <a:rPr lang="en-IN" spc="-5" smtClean="0"/>
              <a:t>Rich Software </a:t>
            </a:r>
            <a:r>
              <a:rPr lang="en-IN" smtClean="0"/>
              <a:t>Inc; </a:t>
            </a:r>
            <a:r>
              <a:rPr lang="en-IN" spc="-5" smtClean="0"/>
              <a:t>portions copyright </a:t>
            </a:r>
            <a:r>
              <a:rPr lang="en-IN" smtClean="0"/>
              <a:t>© 2009, </a:t>
            </a:r>
            <a:r>
              <a:rPr lang="en-IN" spc="-5" smtClean="0"/>
              <a:t>MuleSource </a:t>
            </a:r>
            <a:r>
              <a:rPr lang="en-IN" smtClean="0"/>
              <a:t>Inc.  </a:t>
            </a:r>
            <a:r>
              <a:rPr lang="en-IN" spc="-5" smtClean="0"/>
              <a:t>All rights</a:t>
            </a:r>
            <a:r>
              <a:rPr lang="en-IN" spc="160" smtClean="0"/>
              <a:t> </a:t>
            </a:r>
            <a:r>
              <a:rPr lang="en-IN" spc="-5" smtClean="0"/>
              <a:t>reserved.</a:t>
            </a:r>
            <a:endParaRPr lang="en-IN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10"/>
              </a:lnSpc>
            </a:pPr>
            <a:r>
              <a:rPr lang="en-IN" smtClean="0"/>
              <a:t>1-SEP-2009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714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174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110"/>
              </a:lnSpc>
            </a:pPr>
            <a:r>
              <a:rPr lang="en-IN" spc="-5" smtClean="0"/>
              <a:t>All </a:t>
            </a:r>
            <a:r>
              <a:rPr lang="en-IN" smtClean="0"/>
              <a:t>content </a:t>
            </a:r>
            <a:r>
              <a:rPr lang="en-IN" spc="-5" smtClean="0"/>
              <a:t>copyright </a:t>
            </a:r>
            <a:r>
              <a:rPr lang="en-IN" smtClean="0"/>
              <a:t>© 2009, </a:t>
            </a:r>
            <a:r>
              <a:rPr lang="en-IN" spc="-5" smtClean="0"/>
              <a:t>Rich Software </a:t>
            </a:r>
            <a:r>
              <a:rPr lang="en-IN" smtClean="0"/>
              <a:t>Inc; </a:t>
            </a:r>
            <a:r>
              <a:rPr lang="en-IN" spc="-5" smtClean="0"/>
              <a:t>portions copyright </a:t>
            </a:r>
            <a:r>
              <a:rPr lang="en-IN" smtClean="0"/>
              <a:t>© 2009, </a:t>
            </a:r>
            <a:r>
              <a:rPr lang="en-IN" spc="-5" smtClean="0"/>
              <a:t>MuleSource </a:t>
            </a:r>
            <a:r>
              <a:rPr lang="en-IN" smtClean="0"/>
              <a:t>Inc.  </a:t>
            </a:r>
            <a:r>
              <a:rPr lang="en-IN" spc="-5" smtClean="0"/>
              <a:t>All rights</a:t>
            </a:r>
            <a:r>
              <a:rPr lang="en-IN" spc="160" smtClean="0"/>
              <a:t> </a:t>
            </a:r>
            <a:r>
              <a:rPr lang="en-IN" spc="-5" smtClean="0"/>
              <a:t>reserved.</a:t>
            </a:r>
            <a:endParaRPr lang="en-IN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10"/>
              </a:lnSpc>
            </a:pPr>
            <a:r>
              <a:rPr lang="en-IN" smtClean="0"/>
              <a:t>1-SEP-2009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714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119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110"/>
              </a:lnSpc>
            </a:pPr>
            <a:r>
              <a:rPr lang="en-IN" spc="-5" smtClean="0"/>
              <a:t>All </a:t>
            </a:r>
            <a:r>
              <a:rPr lang="en-IN" smtClean="0"/>
              <a:t>content </a:t>
            </a:r>
            <a:r>
              <a:rPr lang="en-IN" spc="-5" smtClean="0"/>
              <a:t>copyright </a:t>
            </a:r>
            <a:r>
              <a:rPr lang="en-IN" smtClean="0"/>
              <a:t>© 2009, </a:t>
            </a:r>
            <a:r>
              <a:rPr lang="en-IN" spc="-5" smtClean="0"/>
              <a:t>Rich Software </a:t>
            </a:r>
            <a:r>
              <a:rPr lang="en-IN" smtClean="0"/>
              <a:t>Inc; </a:t>
            </a:r>
            <a:r>
              <a:rPr lang="en-IN" spc="-5" smtClean="0"/>
              <a:t>portions copyright </a:t>
            </a:r>
            <a:r>
              <a:rPr lang="en-IN" smtClean="0"/>
              <a:t>© 2009, </a:t>
            </a:r>
            <a:r>
              <a:rPr lang="en-IN" spc="-5" smtClean="0"/>
              <a:t>MuleSource </a:t>
            </a:r>
            <a:r>
              <a:rPr lang="en-IN" smtClean="0"/>
              <a:t>Inc.  </a:t>
            </a:r>
            <a:r>
              <a:rPr lang="en-IN" spc="-5" smtClean="0"/>
              <a:t>All rights</a:t>
            </a:r>
            <a:r>
              <a:rPr lang="en-IN" spc="160" smtClean="0"/>
              <a:t> </a:t>
            </a:r>
            <a:r>
              <a:rPr lang="en-IN" spc="-5" smtClean="0"/>
              <a:t>reserved.</a:t>
            </a:r>
            <a:endParaRPr lang="en-IN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10"/>
              </a:lnSpc>
            </a:pPr>
            <a:r>
              <a:rPr lang="en-IN" smtClean="0"/>
              <a:t>1-SEP-2009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714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21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110"/>
              </a:lnSpc>
            </a:pPr>
            <a:r>
              <a:rPr lang="en-IN" spc="-5" smtClean="0"/>
              <a:t>All </a:t>
            </a:r>
            <a:r>
              <a:rPr lang="en-IN" smtClean="0"/>
              <a:t>content </a:t>
            </a:r>
            <a:r>
              <a:rPr lang="en-IN" spc="-5" smtClean="0"/>
              <a:t>copyright </a:t>
            </a:r>
            <a:r>
              <a:rPr lang="en-IN" smtClean="0"/>
              <a:t>© 2009, </a:t>
            </a:r>
            <a:r>
              <a:rPr lang="en-IN" spc="-5" smtClean="0"/>
              <a:t>Rich Software </a:t>
            </a:r>
            <a:r>
              <a:rPr lang="en-IN" smtClean="0"/>
              <a:t>Inc; </a:t>
            </a:r>
            <a:r>
              <a:rPr lang="en-IN" spc="-5" smtClean="0"/>
              <a:t>portions copyright </a:t>
            </a:r>
            <a:r>
              <a:rPr lang="en-IN" smtClean="0"/>
              <a:t>© 2009, </a:t>
            </a:r>
            <a:r>
              <a:rPr lang="en-IN" spc="-5" smtClean="0"/>
              <a:t>MuleSource </a:t>
            </a:r>
            <a:r>
              <a:rPr lang="en-IN" smtClean="0"/>
              <a:t>Inc.  </a:t>
            </a:r>
            <a:r>
              <a:rPr lang="en-IN" spc="-5" smtClean="0"/>
              <a:t>All rights</a:t>
            </a:r>
            <a:r>
              <a:rPr lang="en-IN" spc="160" smtClean="0"/>
              <a:t> </a:t>
            </a:r>
            <a:r>
              <a:rPr lang="en-IN" spc="-5" smtClean="0"/>
              <a:t>reserved.</a:t>
            </a:r>
            <a:endParaRPr lang="en-IN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10"/>
              </a:lnSpc>
            </a:pPr>
            <a:r>
              <a:rPr lang="en-IN" smtClean="0"/>
              <a:t>1-SEP-2009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714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156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110"/>
              </a:lnSpc>
            </a:pPr>
            <a:r>
              <a:rPr lang="en-IN" spc="-5" smtClean="0"/>
              <a:t>All </a:t>
            </a:r>
            <a:r>
              <a:rPr lang="en-IN" smtClean="0"/>
              <a:t>content </a:t>
            </a:r>
            <a:r>
              <a:rPr lang="en-IN" spc="-5" smtClean="0"/>
              <a:t>copyright </a:t>
            </a:r>
            <a:r>
              <a:rPr lang="en-IN" smtClean="0"/>
              <a:t>© 2009, </a:t>
            </a:r>
            <a:r>
              <a:rPr lang="en-IN" spc="-5" smtClean="0"/>
              <a:t>Rich Software </a:t>
            </a:r>
            <a:r>
              <a:rPr lang="en-IN" smtClean="0"/>
              <a:t>Inc; </a:t>
            </a:r>
            <a:r>
              <a:rPr lang="en-IN" spc="-5" smtClean="0"/>
              <a:t>portions copyright </a:t>
            </a:r>
            <a:r>
              <a:rPr lang="en-IN" smtClean="0"/>
              <a:t>© 2009, </a:t>
            </a:r>
            <a:r>
              <a:rPr lang="en-IN" spc="-5" smtClean="0"/>
              <a:t>MuleSource </a:t>
            </a:r>
            <a:r>
              <a:rPr lang="en-IN" smtClean="0"/>
              <a:t>Inc.  </a:t>
            </a:r>
            <a:r>
              <a:rPr lang="en-IN" spc="-5" smtClean="0"/>
              <a:t>All rights</a:t>
            </a:r>
            <a:r>
              <a:rPr lang="en-IN" spc="160" smtClean="0"/>
              <a:t> </a:t>
            </a:r>
            <a:r>
              <a:rPr lang="en-IN" spc="-5" smtClean="0"/>
              <a:t>reserved.</a:t>
            </a:r>
            <a:endParaRPr lang="en-IN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10"/>
              </a:lnSpc>
            </a:pPr>
            <a:r>
              <a:rPr lang="en-IN" smtClean="0"/>
              <a:t>1-SEP-2009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714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326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110"/>
              </a:lnSpc>
            </a:pPr>
            <a:r>
              <a:rPr lang="en-IN" spc="-5" smtClean="0"/>
              <a:t>All </a:t>
            </a:r>
            <a:r>
              <a:rPr lang="en-IN" smtClean="0"/>
              <a:t>content </a:t>
            </a:r>
            <a:r>
              <a:rPr lang="en-IN" spc="-5" smtClean="0"/>
              <a:t>copyright </a:t>
            </a:r>
            <a:r>
              <a:rPr lang="en-IN" smtClean="0"/>
              <a:t>© 2009, </a:t>
            </a:r>
            <a:r>
              <a:rPr lang="en-IN" spc="-5" smtClean="0"/>
              <a:t>Rich Software </a:t>
            </a:r>
            <a:r>
              <a:rPr lang="en-IN" smtClean="0"/>
              <a:t>Inc; </a:t>
            </a:r>
            <a:r>
              <a:rPr lang="en-IN" spc="-5" smtClean="0"/>
              <a:t>portions copyright </a:t>
            </a:r>
            <a:r>
              <a:rPr lang="en-IN" smtClean="0"/>
              <a:t>© 2009, </a:t>
            </a:r>
            <a:r>
              <a:rPr lang="en-IN" spc="-5" smtClean="0"/>
              <a:t>MuleSource </a:t>
            </a:r>
            <a:r>
              <a:rPr lang="en-IN" smtClean="0"/>
              <a:t>Inc.  </a:t>
            </a:r>
            <a:r>
              <a:rPr lang="en-IN" spc="-5" smtClean="0"/>
              <a:t>All rights</a:t>
            </a:r>
            <a:r>
              <a:rPr lang="en-IN" spc="160" smtClean="0"/>
              <a:t> </a:t>
            </a:r>
            <a:r>
              <a:rPr lang="en-IN" spc="-5" smtClean="0"/>
              <a:t>reserved.</a:t>
            </a:r>
            <a:endParaRPr lang="en-IN" spc="-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10"/>
              </a:lnSpc>
            </a:pPr>
            <a:r>
              <a:rPr lang="en-IN" smtClean="0"/>
              <a:t>1-SEP-2009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714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483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110"/>
              </a:lnSpc>
            </a:pPr>
            <a:r>
              <a:rPr lang="en-IN" spc="-5" smtClean="0"/>
              <a:t>All </a:t>
            </a:r>
            <a:r>
              <a:rPr lang="en-IN" smtClean="0"/>
              <a:t>content </a:t>
            </a:r>
            <a:r>
              <a:rPr lang="en-IN" spc="-5" smtClean="0"/>
              <a:t>copyright </a:t>
            </a:r>
            <a:r>
              <a:rPr lang="en-IN" smtClean="0"/>
              <a:t>© 2009, </a:t>
            </a:r>
            <a:r>
              <a:rPr lang="en-IN" spc="-5" smtClean="0"/>
              <a:t>Rich Software </a:t>
            </a:r>
            <a:r>
              <a:rPr lang="en-IN" smtClean="0"/>
              <a:t>Inc; </a:t>
            </a:r>
            <a:r>
              <a:rPr lang="en-IN" spc="-5" smtClean="0"/>
              <a:t>portions copyright </a:t>
            </a:r>
            <a:r>
              <a:rPr lang="en-IN" smtClean="0"/>
              <a:t>© 2009, </a:t>
            </a:r>
            <a:r>
              <a:rPr lang="en-IN" spc="-5" smtClean="0"/>
              <a:t>MuleSource </a:t>
            </a:r>
            <a:r>
              <a:rPr lang="en-IN" smtClean="0"/>
              <a:t>Inc.  </a:t>
            </a:r>
            <a:r>
              <a:rPr lang="en-IN" spc="-5" smtClean="0"/>
              <a:t>All rights</a:t>
            </a:r>
            <a:r>
              <a:rPr lang="en-IN" spc="160" smtClean="0"/>
              <a:t> </a:t>
            </a:r>
            <a:r>
              <a:rPr lang="en-IN" spc="-5" smtClean="0"/>
              <a:t>reserved.</a:t>
            </a:r>
            <a:endParaRPr lang="en-IN" spc="-5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10"/>
              </a:lnSpc>
            </a:pPr>
            <a:r>
              <a:rPr lang="en-IN" smtClean="0"/>
              <a:t>1-SEP-2009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714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842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110"/>
              </a:lnSpc>
            </a:pPr>
            <a:r>
              <a:rPr lang="en-IN" spc="-5" smtClean="0"/>
              <a:t>All </a:t>
            </a:r>
            <a:r>
              <a:rPr lang="en-IN" smtClean="0"/>
              <a:t>content </a:t>
            </a:r>
            <a:r>
              <a:rPr lang="en-IN" spc="-5" smtClean="0"/>
              <a:t>copyright </a:t>
            </a:r>
            <a:r>
              <a:rPr lang="en-IN" smtClean="0"/>
              <a:t>© 2009, </a:t>
            </a:r>
            <a:r>
              <a:rPr lang="en-IN" spc="-5" smtClean="0"/>
              <a:t>Rich Software </a:t>
            </a:r>
            <a:r>
              <a:rPr lang="en-IN" smtClean="0"/>
              <a:t>Inc; </a:t>
            </a:r>
            <a:r>
              <a:rPr lang="en-IN" spc="-5" smtClean="0"/>
              <a:t>portions copyright </a:t>
            </a:r>
            <a:r>
              <a:rPr lang="en-IN" smtClean="0"/>
              <a:t>© 2009, </a:t>
            </a:r>
            <a:r>
              <a:rPr lang="en-IN" spc="-5" smtClean="0"/>
              <a:t>MuleSource </a:t>
            </a:r>
            <a:r>
              <a:rPr lang="en-IN" smtClean="0"/>
              <a:t>Inc.  </a:t>
            </a:r>
            <a:r>
              <a:rPr lang="en-IN" spc="-5" smtClean="0"/>
              <a:t>All rights</a:t>
            </a:r>
            <a:r>
              <a:rPr lang="en-IN" spc="160" smtClean="0"/>
              <a:t> </a:t>
            </a:r>
            <a:r>
              <a:rPr lang="en-IN" spc="-5" smtClean="0"/>
              <a:t>reserved.</a:t>
            </a:r>
            <a:endParaRPr lang="en-IN" spc="-5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10"/>
              </a:lnSpc>
            </a:pPr>
            <a:r>
              <a:rPr lang="en-IN" smtClean="0"/>
              <a:t>1-SEP-2009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714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361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110"/>
              </a:lnSpc>
            </a:pPr>
            <a:r>
              <a:rPr lang="en-IN" spc="-5" smtClean="0"/>
              <a:t>All </a:t>
            </a:r>
            <a:r>
              <a:rPr lang="en-IN" smtClean="0"/>
              <a:t>content </a:t>
            </a:r>
            <a:r>
              <a:rPr lang="en-IN" spc="-5" smtClean="0"/>
              <a:t>copyright </a:t>
            </a:r>
            <a:r>
              <a:rPr lang="en-IN" smtClean="0"/>
              <a:t>© 2009, </a:t>
            </a:r>
            <a:r>
              <a:rPr lang="en-IN" spc="-5" smtClean="0"/>
              <a:t>Rich Software </a:t>
            </a:r>
            <a:r>
              <a:rPr lang="en-IN" smtClean="0"/>
              <a:t>Inc; </a:t>
            </a:r>
            <a:r>
              <a:rPr lang="en-IN" spc="-5" smtClean="0"/>
              <a:t>portions copyright </a:t>
            </a:r>
            <a:r>
              <a:rPr lang="en-IN" smtClean="0"/>
              <a:t>© 2009, </a:t>
            </a:r>
            <a:r>
              <a:rPr lang="en-IN" spc="-5" smtClean="0"/>
              <a:t>MuleSource </a:t>
            </a:r>
            <a:r>
              <a:rPr lang="en-IN" smtClean="0"/>
              <a:t>Inc.  </a:t>
            </a:r>
            <a:r>
              <a:rPr lang="en-IN" spc="-5" smtClean="0"/>
              <a:t>All rights</a:t>
            </a:r>
            <a:r>
              <a:rPr lang="en-IN" spc="160" smtClean="0"/>
              <a:t> </a:t>
            </a:r>
            <a:r>
              <a:rPr lang="en-IN" spc="-5" smtClean="0"/>
              <a:t>reserved.</a:t>
            </a:r>
            <a:endParaRPr lang="en-IN" spc="-5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10"/>
              </a:lnSpc>
            </a:pPr>
            <a:r>
              <a:rPr lang="en-IN" smtClean="0"/>
              <a:t>1-SEP-2009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714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371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110"/>
              </a:lnSpc>
            </a:pPr>
            <a:r>
              <a:rPr lang="en-IN" spc="-5" smtClean="0"/>
              <a:t>All </a:t>
            </a:r>
            <a:r>
              <a:rPr lang="en-IN" smtClean="0"/>
              <a:t>content </a:t>
            </a:r>
            <a:r>
              <a:rPr lang="en-IN" spc="-5" smtClean="0"/>
              <a:t>copyright </a:t>
            </a:r>
            <a:r>
              <a:rPr lang="en-IN" smtClean="0"/>
              <a:t>© 2009, </a:t>
            </a:r>
            <a:r>
              <a:rPr lang="en-IN" spc="-5" smtClean="0"/>
              <a:t>Rich Software </a:t>
            </a:r>
            <a:r>
              <a:rPr lang="en-IN" smtClean="0"/>
              <a:t>Inc; </a:t>
            </a:r>
            <a:r>
              <a:rPr lang="en-IN" spc="-5" smtClean="0"/>
              <a:t>portions copyright </a:t>
            </a:r>
            <a:r>
              <a:rPr lang="en-IN" smtClean="0"/>
              <a:t>© 2009, </a:t>
            </a:r>
            <a:r>
              <a:rPr lang="en-IN" spc="-5" smtClean="0"/>
              <a:t>MuleSource </a:t>
            </a:r>
            <a:r>
              <a:rPr lang="en-IN" smtClean="0"/>
              <a:t>Inc.  </a:t>
            </a:r>
            <a:r>
              <a:rPr lang="en-IN" spc="-5" smtClean="0"/>
              <a:t>All rights</a:t>
            </a:r>
            <a:r>
              <a:rPr lang="en-IN" spc="160" smtClean="0"/>
              <a:t> </a:t>
            </a:r>
            <a:r>
              <a:rPr lang="en-IN" spc="-5" smtClean="0"/>
              <a:t>reserved.</a:t>
            </a:r>
            <a:endParaRPr lang="en-IN" spc="-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10"/>
              </a:lnSpc>
            </a:pPr>
            <a:r>
              <a:rPr lang="en-IN" smtClean="0"/>
              <a:t>1-SEP-2009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714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8399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110"/>
              </a:lnSpc>
            </a:pPr>
            <a:r>
              <a:rPr lang="en-IN" spc="-5" smtClean="0"/>
              <a:t>All </a:t>
            </a:r>
            <a:r>
              <a:rPr lang="en-IN" smtClean="0"/>
              <a:t>content </a:t>
            </a:r>
            <a:r>
              <a:rPr lang="en-IN" spc="-5" smtClean="0"/>
              <a:t>copyright </a:t>
            </a:r>
            <a:r>
              <a:rPr lang="en-IN" smtClean="0"/>
              <a:t>© 2009, </a:t>
            </a:r>
            <a:r>
              <a:rPr lang="en-IN" spc="-5" smtClean="0"/>
              <a:t>Rich Software </a:t>
            </a:r>
            <a:r>
              <a:rPr lang="en-IN" smtClean="0"/>
              <a:t>Inc; </a:t>
            </a:r>
            <a:r>
              <a:rPr lang="en-IN" spc="-5" smtClean="0"/>
              <a:t>portions copyright </a:t>
            </a:r>
            <a:r>
              <a:rPr lang="en-IN" smtClean="0"/>
              <a:t>© 2009, </a:t>
            </a:r>
            <a:r>
              <a:rPr lang="en-IN" spc="-5" smtClean="0"/>
              <a:t>MuleSource </a:t>
            </a:r>
            <a:r>
              <a:rPr lang="en-IN" smtClean="0"/>
              <a:t>Inc.  </a:t>
            </a:r>
            <a:r>
              <a:rPr lang="en-IN" spc="-5" smtClean="0"/>
              <a:t>All rights</a:t>
            </a:r>
            <a:r>
              <a:rPr lang="en-IN" spc="160" smtClean="0"/>
              <a:t> </a:t>
            </a:r>
            <a:r>
              <a:rPr lang="en-IN" spc="-5" smtClean="0"/>
              <a:t>reserved.</a:t>
            </a:r>
            <a:endParaRPr lang="en-IN" spc="-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10"/>
              </a:lnSpc>
            </a:pPr>
            <a:r>
              <a:rPr lang="en-IN" smtClean="0"/>
              <a:t>1-SEP-2009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714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682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110"/>
              </a:lnSpc>
            </a:pPr>
            <a:r>
              <a:rPr lang="en-IN" spc="-5" smtClean="0"/>
              <a:t>All </a:t>
            </a:r>
            <a:r>
              <a:rPr lang="en-IN" smtClean="0"/>
              <a:t>content </a:t>
            </a:r>
            <a:r>
              <a:rPr lang="en-IN" spc="-5" smtClean="0"/>
              <a:t>copyright </a:t>
            </a:r>
            <a:r>
              <a:rPr lang="en-IN" smtClean="0"/>
              <a:t>© 2009, </a:t>
            </a:r>
            <a:r>
              <a:rPr lang="en-IN" spc="-5" smtClean="0"/>
              <a:t>Rich Software </a:t>
            </a:r>
            <a:r>
              <a:rPr lang="en-IN" smtClean="0"/>
              <a:t>Inc; </a:t>
            </a:r>
            <a:r>
              <a:rPr lang="en-IN" spc="-5" smtClean="0"/>
              <a:t>portions copyright </a:t>
            </a:r>
            <a:r>
              <a:rPr lang="en-IN" smtClean="0"/>
              <a:t>© 2009, </a:t>
            </a:r>
            <a:r>
              <a:rPr lang="en-IN" spc="-5" smtClean="0"/>
              <a:t>MuleSource </a:t>
            </a:r>
            <a:r>
              <a:rPr lang="en-IN" smtClean="0"/>
              <a:t>Inc.  </a:t>
            </a:r>
            <a:r>
              <a:rPr lang="en-IN" spc="-5" smtClean="0"/>
              <a:t>All rights</a:t>
            </a:r>
            <a:r>
              <a:rPr lang="en-IN" spc="160" smtClean="0"/>
              <a:t> </a:t>
            </a:r>
            <a:r>
              <a:rPr lang="en-IN" spc="-5" smtClean="0"/>
              <a:t>reserved.</a:t>
            </a:r>
            <a:endParaRPr lang="en-IN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310"/>
              </a:lnSpc>
            </a:pPr>
            <a:r>
              <a:rPr lang="en-IN" smtClean="0"/>
              <a:t>1-SEP-2009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ts val="1714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21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s.mulesoft.com/" TargetMode="External"/><Relationship Id="rId2" Type="http://schemas.openxmlformats.org/officeDocument/2006/relationships/hyperlink" Target="http://www.mulesof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groups/Mulesoft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ulesource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toforge.com/wp-content/uploads/2014/06/mule-esb-300x1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86000"/>
            <a:ext cx="3886200" cy="127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14400"/>
            <a:ext cx="75438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>
              <a:lnSpc>
                <a:spcPct val="100000"/>
              </a:lnSpc>
            </a:pPr>
            <a:r>
              <a:rPr spc="-5" dirty="0"/>
              <a:t>What </a:t>
            </a:r>
            <a:r>
              <a:rPr dirty="0"/>
              <a:t>is Mule</a:t>
            </a:r>
            <a:r>
              <a:rPr spc="-70" dirty="0"/>
              <a:t> </a:t>
            </a:r>
            <a:r>
              <a:rPr spc="-5" dirty="0"/>
              <a:t>ESB</a:t>
            </a:r>
            <a:r>
              <a:rPr spc="-5" dirty="0" smtClean="0"/>
              <a:t>?</a:t>
            </a:r>
            <a:r>
              <a:rPr lang="en-US" spc="-5" dirty="0" smtClean="0"/>
              <a:t> </a:t>
            </a:r>
            <a:r>
              <a:rPr lang="en-IN" spc="-5" dirty="0" smtClean="0"/>
              <a:t>(cont.)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14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651431"/>
              </p:ext>
            </p:extLst>
          </p:nvPr>
        </p:nvGraphicFramePr>
        <p:xfrm>
          <a:off x="895350" y="1980567"/>
          <a:ext cx="7772400" cy="41154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/>
                <a:gridCol w="5181600"/>
              </a:tblGrid>
              <a:tr h="1114404"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200" b="1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Service creation and</a:t>
                      </a:r>
                      <a:r>
                        <a:rPr sz="1200" b="1" spc="-3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hosting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 marL="323850" marR="430530" indent="-114300">
                        <a:lnSpc>
                          <a:spcPct val="119400"/>
                        </a:lnSpc>
                        <a:spcBef>
                          <a:spcPts val="730"/>
                        </a:spcBef>
                        <a:buChar char="•"/>
                        <a:tabLst>
                          <a:tab pos="323850" algn="l"/>
                        </a:tabLst>
                      </a:pPr>
                      <a:r>
                        <a:rPr sz="12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Expose transport end-points, EJBs, Spring beans, </a:t>
                      </a:r>
                      <a:r>
                        <a:rPr sz="12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sz="12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POJOs as  modular and reusable</a:t>
                      </a:r>
                      <a:r>
                        <a:rPr sz="1200" spc="-3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services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 marL="323850" indent="-114300">
                        <a:lnSpc>
                          <a:spcPct val="100000"/>
                        </a:lnSpc>
                        <a:spcBef>
                          <a:spcPts val="280"/>
                        </a:spcBef>
                        <a:buChar char="•"/>
                        <a:tabLst>
                          <a:tab pos="323850" algn="l"/>
                        </a:tabLst>
                      </a:pPr>
                      <a:r>
                        <a:rPr sz="12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Host </a:t>
                      </a:r>
                      <a:r>
                        <a:rPr sz="12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services </a:t>
                      </a:r>
                      <a:r>
                        <a:rPr sz="12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as a </a:t>
                      </a:r>
                      <a:r>
                        <a:rPr sz="12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lightweight service</a:t>
                      </a:r>
                      <a:r>
                        <a:rPr sz="1200" spc="-3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container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945099"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200" b="1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Service</a:t>
                      </a:r>
                      <a:r>
                        <a:rPr sz="1200" b="1" spc="-6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mediation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683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 marL="323850" indent="-114300">
                        <a:lnSpc>
                          <a:spcPct val="100000"/>
                        </a:lnSpc>
                        <a:spcBef>
                          <a:spcPts val="860"/>
                        </a:spcBef>
                        <a:buChar char="•"/>
                        <a:tabLst>
                          <a:tab pos="323850" algn="l"/>
                        </a:tabLst>
                      </a:pPr>
                      <a:r>
                        <a:rPr sz="12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Separate business logic from</a:t>
                      </a:r>
                      <a:r>
                        <a:rPr sz="1200" spc="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messaging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23850" indent="-114300">
                        <a:lnSpc>
                          <a:spcPct val="100000"/>
                        </a:lnSpc>
                        <a:spcBef>
                          <a:spcPts val="280"/>
                        </a:spcBef>
                        <a:buChar char="•"/>
                        <a:tabLst>
                          <a:tab pos="323850" algn="l"/>
                        </a:tabLst>
                      </a:pPr>
                      <a:r>
                        <a:rPr sz="12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Shield service components from message formats and</a:t>
                      </a:r>
                      <a:r>
                        <a:rPr sz="1200" spc="7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protocols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23850" indent="-114300">
                        <a:lnSpc>
                          <a:spcPct val="100000"/>
                        </a:lnSpc>
                        <a:spcBef>
                          <a:spcPts val="280"/>
                        </a:spcBef>
                        <a:buChar char="•"/>
                        <a:tabLst>
                          <a:tab pos="323850" algn="l"/>
                        </a:tabLst>
                      </a:pPr>
                      <a:r>
                        <a:rPr sz="12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Enable location-independent service</a:t>
                      </a:r>
                      <a:r>
                        <a:rPr sz="12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calls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683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855805"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200" b="1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Message</a:t>
                      </a:r>
                      <a:r>
                        <a:rPr sz="1200" b="1" spc="-6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routing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6830">
                      <a:solidFill>
                        <a:srgbClr val="FFFFFF"/>
                      </a:solidFill>
                      <a:prstDash val="solid"/>
                    </a:lnT>
                    <a:lnB w="3683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 marL="323850" indent="-114300">
                        <a:lnSpc>
                          <a:spcPct val="100000"/>
                        </a:lnSpc>
                        <a:spcBef>
                          <a:spcPts val="860"/>
                        </a:spcBef>
                        <a:buChar char="•"/>
                        <a:tabLst>
                          <a:tab pos="323850" algn="l"/>
                        </a:tabLst>
                      </a:pPr>
                      <a:r>
                        <a:rPr sz="12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Route messages based </a:t>
                      </a:r>
                      <a:r>
                        <a:rPr sz="1200" spc="-1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on </a:t>
                      </a:r>
                      <a:r>
                        <a:rPr sz="12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content </a:t>
                      </a:r>
                      <a:r>
                        <a:rPr sz="12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and complex</a:t>
                      </a:r>
                      <a:r>
                        <a:rPr sz="1200" spc="-1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rules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 marL="323850" indent="-114300">
                        <a:lnSpc>
                          <a:spcPct val="100000"/>
                        </a:lnSpc>
                        <a:spcBef>
                          <a:spcPts val="280"/>
                        </a:spcBef>
                        <a:buChar char="•"/>
                        <a:tabLst>
                          <a:tab pos="323850" algn="l"/>
                        </a:tabLst>
                      </a:pPr>
                      <a:r>
                        <a:rPr sz="1200" spc="-1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Filter, </a:t>
                      </a:r>
                      <a:r>
                        <a:rPr sz="12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aggregate and re-sequence in-bound</a:t>
                      </a:r>
                      <a:r>
                        <a:rPr sz="1200" spc="4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messages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6830">
                      <a:solidFill>
                        <a:srgbClr val="FFFFFF"/>
                      </a:solidFill>
                      <a:prstDash val="solid"/>
                    </a:lnT>
                    <a:lnB w="3683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200126"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200" b="1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1200" b="1" spc="-5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transformation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6830">
                      <a:solidFill>
                        <a:srgbClr val="FFFFFF"/>
                      </a:solidFill>
                      <a:prstDash val="solid"/>
                    </a:lnT>
                    <a:lnB w="36829">
                      <a:solidFill>
                        <a:srgbClr val="FFFFFF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 marL="323850" indent="-114300">
                        <a:lnSpc>
                          <a:spcPct val="100000"/>
                        </a:lnSpc>
                        <a:spcBef>
                          <a:spcPts val="860"/>
                        </a:spcBef>
                        <a:buChar char="•"/>
                        <a:tabLst>
                          <a:tab pos="323850" algn="l"/>
                        </a:tabLst>
                      </a:pPr>
                      <a:r>
                        <a:rPr sz="12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Exchange data </a:t>
                      </a:r>
                      <a:r>
                        <a:rPr sz="12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across </a:t>
                      </a:r>
                      <a:r>
                        <a:rPr sz="12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applications with </a:t>
                      </a:r>
                      <a:r>
                        <a:rPr sz="12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varying </a:t>
                      </a:r>
                      <a:r>
                        <a:rPr sz="12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1200" spc="-2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formats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 marL="323850" indent="-114300">
                        <a:lnSpc>
                          <a:spcPct val="100000"/>
                        </a:lnSpc>
                        <a:spcBef>
                          <a:spcPts val="280"/>
                        </a:spcBef>
                        <a:buChar char="•"/>
                        <a:tabLst>
                          <a:tab pos="323850" algn="l"/>
                        </a:tabLst>
                      </a:pPr>
                      <a:r>
                        <a:rPr sz="1200" spc="-1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Transform </a:t>
                      </a:r>
                      <a:r>
                        <a:rPr sz="12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data as needed, based on</a:t>
                      </a:r>
                      <a:r>
                        <a:rPr sz="12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need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 marL="323850" indent="-114300">
                        <a:lnSpc>
                          <a:spcPct val="100000"/>
                        </a:lnSpc>
                        <a:spcBef>
                          <a:spcPts val="280"/>
                        </a:spcBef>
                        <a:buChar char="•"/>
                        <a:tabLst>
                          <a:tab pos="323850" algn="l"/>
                        </a:tabLst>
                      </a:pPr>
                      <a:r>
                        <a:rPr sz="12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Format messages </a:t>
                      </a:r>
                      <a:r>
                        <a:rPr sz="12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across </a:t>
                      </a:r>
                      <a:r>
                        <a:rPr sz="12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heterogeneous transport</a:t>
                      </a:r>
                      <a:r>
                        <a:rPr sz="1200" spc="1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protocols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6830">
                      <a:solidFill>
                        <a:srgbClr val="FFFFFF"/>
                      </a:solidFill>
                      <a:prstDash val="solid"/>
                    </a:lnT>
                    <a:lnB w="36829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990600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>
              <a:lnSpc>
                <a:spcPct val="100000"/>
              </a:lnSpc>
            </a:pPr>
            <a:r>
              <a:rPr spc="-5" dirty="0"/>
              <a:t>What </a:t>
            </a:r>
            <a:r>
              <a:rPr dirty="0"/>
              <a:t>Mule ESB</a:t>
            </a:r>
            <a:r>
              <a:rPr spc="-60" dirty="0"/>
              <a:t> </a:t>
            </a:r>
            <a:r>
              <a:rPr spc="-5" dirty="0"/>
              <a:t>isn’t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14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5669" y="2442209"/>
            <a:ext cx="207010" cy="727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</a:t>
            </a:r>
            <a:endParaRPr sz="1800" dirty="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</a:t>
            </a:r>
            <a:endParaRPr sz="1800" dirty="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569" y="2409190"/>
            <a:ext cx="7237731" cy="1183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It does not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place restrictions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on your</a:t>
            </a:r>
            <a:r>
              <a:rPr sz="2400" spc="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environment</a:t>
            </a:r>
            <a:endParaRPr sz="2400" dirty="0">
              <a:latin typeface="Arial"/>
              <a:cs typeface="Arial"/>
            </a:endParaRPr>
          </a:p>
          <a:p>
            <a:pPr marL="12700" marR="578485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It is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not message queuing, it uses other (JMS  capable)</a:t>
            </a:r>
            <a:r>
              <a:rPr sz="2400" spc="-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products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2869" y="3672840"/>
            <a:ext cx="13144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8620" y="3646170"/>
            <a:ext cx="465582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And, it does not require message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queues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5669" y="4060190"/>
            <a:ext cx="207010" cy="725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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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8569" y="4027170"/>
            <a:ext cx="6195060" cy="1182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not</a:t>
            </a:r>
            <a:r>
              <a:rPr sz="2400" spc="-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complex</a:t>
            </a: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90"/>
              </a:spcBef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does not need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be “the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grand master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all  integration endpoints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across the</a:t>
            </a:r>
            <a:r>
              <a:rPr sz="2400" spc="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enterprise”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2869" y="5289550"/>
            <a:ext cx="131445" cy="607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50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58620" y="5262879"/>
            <a:ext cx="3427729" cy="683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Think big, start</a:t>
            </a:r>
            <a:r>
              <a:rPr sz="2000" spc="-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small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It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plays nicely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other</a:t>
            </a:r>
            <a:r>
              <a:rPr sz="2000" spc="-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ESBs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77200" y="5257800"/>
            <a:ext cx="838200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460" y="1227892"/>
            <a:ext cx="571754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>
              <a:lnSpc>
                <a:spcPct val="100000"/>
              </a:lnSpc>
            </a:pPr>
            <a:r>
              <a:rPr dirty="0"/>
              <a:t>Why </a:t>
            </a:r>
            <a:r>
              <a:rPr spc="-5" dirty="0"/>
              <a:t>use </a:t>
            </a:r>
            <a:r>
              <a:rPr dirty="0"/>
              <a:t>Mule</a:t>
            </a:r>
            <a:r>
              <a:rPr spc="-85" dirty="0"/>
              <a:t> </a:t>
            </a:r>
            <a:r>
              <a:rPr dirty="0"/>
              <a:t>ESB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14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460240" y="2434590"/>
            <a:ext cx="177165" cy="9759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003366"/>
                </a:solidFill>
                <a:latin typeface="Wingdings"/>
                <a:cs typeface="Wingdings"/>
              </a:rPr>
              <a:t></a:t>
            </a:r>
            <a:endParaRPr sz="15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500" dirty="0">
                <a:solidFill>
                  <a:srgbClr val="003366"/>
                </a:solidFill>
                <a:latin typeface="Wingdings"/>
                <a:cs typeface="Wingdings"/>
              </a:rPr>
              <a:t></a:t>
            </a:r>
            <a:endParaRPr sz="15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500" dirty="0">
                <a:solidFill>
                  <a:srgbClr val="003366"/>
                </a:solidFill>
                <a:latin typeface="Wingdings"/>
                <a:cs typeface="Wingdings"/>
              </a:rPr>
              <a:t></a:t>
            </a:r>
            <a:endParaRPr sz="15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60240" y="3844290"/>
            <a:ext cx="177165" cy="2080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003366"/>
                </a:solidFill>
                <a:latin typeface="Wingdings"/>
                <a:cs typeface="Wingdings"/>
              </a:rPr>
              <a:t></a:t>
            </a:r>
            <a:endParaRPr sz="15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500" dirty="0">
                <a:solidFill>
                  <a:srgbClr val="003366"/>
                </a:solidFill>
                <a:latin typeface="Wingdings"/>
                <a:cs typeface="Wingdings"/>
              </a:rPr>
              <a:t></a:t>
            </a:r>
            <a:endParaRPr sz="15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500" dirty="0">
                <a:solidFill>
                  <a:srgbClr val="003366"/>
                </a:solidFill>
                <a:latin typeface="Wingdings"/>
                <a:cs typeface="Wingdings"/>
              </a:rPr>
              <a:t></a:t>
            </a:r>
            <a:endParaRPr sz="15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500" dirty="0">
                <a:solidFill>
                  <a:srgbClr val="003366"/>
                </a:solidFill>
                <a:latin typeface="Wingdings"/>
                <a:cs typeface="Wingdings"/>
              </a:rPr>
              <a:t></a:t>
            </a:r>
            <a:endParaRPr sz="15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500" dirty="0">
                <a:solidFill>
                  <a:srgbClr val="003366"/>
                </a:solidFill>
                <a:latin typeface="Wingdings"/>
                <a:cs typeface="Wingdings"/>
              </a:rPr>
              <a:t></a:t>
            </a:r>
            <a:endParaRPr sz="15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500" dirty="0">
                <a:solidFill>
                  <a:srgbClr val="003366"/>
                </a:solidFill>
                <a:latin typeface="Wingdings"/>
                <a:cs typeface="Wingdings"/>
              </a:rPr>
              <a:t></a:t>
            </a:r>
            <a:endParaRPr sz="15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03140" y="2345791"/>
            <a:ext cx="3001010" cy="3629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800"/>
              </a:lnSpc>
            </a:pP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Decouples Business</a:t>
            </a:r>
            <a:r>
              <a:rPr sz="2000" spc="-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Logic  Location</a:t>
            </a:r>
            <a:r>
              <a:rPr sz="2000" spc="-1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3366"/>
                </a:solidFill>
                <a:latin typeface="Arial"/>
                <a:cs typeface="Arial"/>
              </a:rPr>
              <a:t>Transparency</a:t>
            </a:r>
            <a:endParaRPr sz="2000" dirty="0">
              <a:latin typeface="Arial"/>
              <a:cs typeface="Arial"/>
            </a:endParaRPr>
          </a:p>
          <a:p>
            <a:pPr marL="12700" marR="898525">
              <a:lnSpc>
                <a:spcPct val="100000"/>
              </a:lnSpc>
              <a:spcBef>
                <a:spcPts val="500"/>
              </a:spcBef>
            </a:pPr>
            <a:r>
              <a:rPr sz="2000" spc="-15" dirty="0">
                <a:solidFill>
                  <a:srgbClr val="003366"/>
                </a:solidFill>
                <a:latin typeface="Arial"/>
                <a:cs typeface="Arial"/>
              </a:rPr>
              <a:t>Transport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Protocol  Conversion</a:t>
            </a:r>
            <a:endParaRPr sz="2000" dirty="0">
              <a:latin typeface="Arial"/>
              <a:cs typeface="Arial"/>
            </a:endParaRPr>
          </a:p>
          <a:p>
            <a:pPr marL="12700" marR="184785">
              <a:lnSpc>
                <a:spcPct val="120800"/>
              </a:lnSpc>
            </a:pP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Message</a:t>
            </a:r>
            <a:r>
              <a:rPr sz="2000" spc="-8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3366"/>
                </a:solidFill>
                <a:latin typeface="Arial"/>
                <a:cs typeface="Arial"/>
              </a:rPr>
              <a:t>Transformation 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Message Routing  Message Enhancement  Reliability </a:t>
            </a:r>
            <a:r>
              <a:rPr sz="2000" spc="-10" dirty="0">
                <a:solidFill>
                  <a:srgbClr val="003366"/>
                </a:solidFill>
                <a:latin typeface="Arial"/>
                <a:cs typeface="Arial"/>
              </a:rPr>
              <a:t>(Transactions) 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Security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Scalability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0112" y="2286000"/>
            <a:ext cx="2754054" cy="3968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77200" y="5257800"/>
            <a:ext cx="838200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178144"/>
            <a:ext cx="586803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>
              <a:lnSpc>
                <a:spcPct val="100000"/>
              </a:lnSpc>
            </a:pPr>
            <a:r>
              <a:rPr dirty="0"/>
              <a:t>Why </a:t>
            </a:r>
            <a:r>
              <a:rPr spc="-5" dirty="0"/>
              <a:t>choose</a:t>
            </a:r>
            <a:r>
              <a:rPr spc="-80" dirty="0"/>
              <a:t> </a:t>
            </a:r>
            <a:r>
              <a:rPr dirty="0"/>
              <a:t>Mule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14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5669" y="2373629"/>
            <a:ext cx="17716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003366"/>
                </a:solidFill>
                <a:latin typeface="Wingdings"/>
                <a:cs typeface="Wingdings"/>
              </a:rPr>
              <a:t></a:t>
            </a:r>
            <a:endParaRPr sz="15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569" y="2348229"/>
            <a:ext cx="350012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No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prescribed message</a:t>
            </a:r>
            <a:r>
              <a:rPr sz="2000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format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2869" y="2679700"/>
            <a:ext cx="121285" cy="492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35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8620" y="2651831"/>
            <a:ext cx="5121275" cy="564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899"/>
              </a:lnSpc>
            </a:pP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XML, </a:t>
            </a:r>
            <a:r>
              <a:rPr sz="1800" spc="-45" dirty="0">
                <a:solidFill>
                  <a:srgbClr val="003366"/>
                </a:solidFill>
                <a:latin typeface="Arial"/>
                <a:cs typeface="Arial"/>
              </a:rPr>
              <a:t>CSV, </a:t>
            </a:r>
            <a:r>
              <a:rPr sz="1800" spc="-25" dirty="0">
                <a:solidFill>
                  <a:srgbClr val="003366"/>
                </a:solidFill>
                <a:latin typeface="Arial"/>
                <a:cs typeface="Arial"/>
              </a:rPr>
              <a:t>Binary,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Streams,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Record,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Java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Objects 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Mix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and</a:t>
            </a:r>
            <a:r>
              <a:rPr sz="1800" spc="-9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match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5669" y="3233420"/>
            <a:ext cx="17716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003366"/>
                </a:solidFill>
                <a:latin typeface="Wingdings"/>
                <a:cs typeface="Wingdings"/>
              </a:rPr>
              <a:t></a:t>
            </a:r>
            <a:endParaRPr sz="15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8569" y="3208020"/>
            <a:ext cx="219900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Zero code</a:t>
            </a:r>
            <a:r>
              <a:rPr sz="2000" spc="-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intrusion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2869" y="3538220"/>
            <a:ext cx="121285" cy="49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35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58620" y="3514090"/>
            <a:ext cx="4892040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Mule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does not impose an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API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on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service</a:t>
            </a:r>
            <a:r>
              <a:rPr sz="1800" spc="-1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objects  Objects are fully</a:t>
            </a:r>
            <a:r>
              <a:rPr sz="1800" spc="-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portable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5669" y="4091940"/>
            <a:ext cx="17716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003366"/>
                </a:solidFill>
                <a:latin typeface="Wingdings"/>
                <a:cs typeface="Wingdings"/>
              </a:rPr>
              <a:t></a:t>
            </a:r>
            <a:endParaRPr sz="15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8569" y="4066540"/>
            <a:ext cx="375094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Existing objects can be</a:t>
            </a:r>
            <a:r>
              <a:rPr sz="2000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managed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72869" y="4398009"/>
            <a:ext cx="121285" cy="492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35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58620" y="4372508"/>
            <a:ext cx="5984240" cy="561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POJOs,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IoC Objects,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EJB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Session Beans, Remote Objects  REST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&amp; </a:t>
            </a:r>
            <a:r>
              <a:rPr sz="1800" spc="-15" dirty="0">
                <a:solidFill>
                  <a:srgbClr val="003366"/>
                </a:solidFill>
                <a:latin typeface="Arial"/>
                <a:cs typeface="Arial"/>
              </a:rPr>
              <a:t>Web</a:t>
            </a:r>
            <a:r>
              <a:rPr sz="1800" spc="-9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Services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5669" y="4951729"/>
            <a:ext cx="17716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003366"/>
                </a:solidFill>
                <a:latin typeface="Wingdings"/>
                <a:cs typeface="Wingdings"/>
              </a:rPr>
              <a:t></a:t>
            </a:r>
            <a:endParaRPr sz="1500">
              <a:latin typeface="Wingdings"/>
              <a:cs typeface="Wingding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58569" y="4926329"/>
            <a:ext cx="135382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Easy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to</a:t>
            </a:r>
            <a:r>
              <a:rPr sz="2000" spc="-7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test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2869" y="5257800"/>
            <a:ext cx="121285" cy="768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35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35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58620" y="5230479"/>
            <a:ext cx="4586605" cy="839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Mule can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be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run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easily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from a JUnit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test</a:t>
            </a:r>
            <a:r>
              <a:rPr sz="1800" spc="-9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case  Framework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provides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a </a:t>
            </a:r>
            <a:r>
              <a:rPr sz="1800" spc="-55" dirty="0">
                <a:solidFill>
                  <a:srgbClr val="003366"/>
                </a:solidFill>
                <a:latin typeface="Arial"/>
                <a:cs typeface="Arial"/>
              </a:rPr>
              <a:t>Test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compatibility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kit  Scales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down as well as</a:t>
            </a:r>
            <a:r>
              <a:rPr sz="1800" spc="-7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up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770692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>
              <a:lnSpc>
                <a:spcPct val="100000"/>
              </a:lnSpc>
            </a:pPr>
            <a:r>
              <a:rPr dirty="0"/>
              <a:t>Mule ESB</a:t>
            </a:r>
            <a:r>
              <a:rPr spc="-200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14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5669" y="2409190"/>
            <a:ext cx="7386955" cy="862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SzPct val="75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Architecture is based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on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concepts discussed  in Enterprise Integration</a:t>
            </a:r>
            <a:r>
              <a:rPr sz="2800" spc="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Patterns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1550" y="3810000"/>
            <a:ext cx="7410450" cy="127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066800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>
              <a:lnSpc>
                <a:spcPct val="100000"/>
              </a:lnSpc>
            </a:pPr>
            <a:r>
              <a:rPr dirty="0"/>
              <a:t>Mule</a:t>
            </a:r>
            <a:r>
              <a:rPr spc="-65" dirty="0"/>
              <a:t> </a:t>
            </a:r>
            <a:r>
              <a:rPr spc="-5" dirty="0"/>
              <a:t>Components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14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5669" y="2409190"/>
            <a:ext cx="1774189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SzPct val="75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Endpoint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2869" y="2945129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8620" y="2912109"/>
            <a:ext cx="53384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Channel,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MessageReceiver,</a:t>
            </a:r>
            <a:r>
              <a:rPr sz="2400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Connector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5669" y="3365500"/>
            <a:ext cx="229298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SzPct val="75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800" spc="-15" dirty="0">
                <a:solidFill>
                  <a:srgbClr val="003366"/>
                </a:solidFill>
                <a:latin typeface="Arial"/>
                <a:cs typeface="Arial"/>
              </a:rPr>
              <a:t>Transformer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2869" y="3902709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8620" y="3868420"/>
            <a:ext cx="540893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Message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transformation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/</a:t>
            </a:r>
            <a:r>
              <a:rPr sz="24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enhancement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5669" y="4323079"/>
            <a:ext cx="143700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SzPct val="75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Router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2869" y="4859020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58620" y="4826000"/>
            <a:ext cx="562991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Message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flow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control</a:t>
            </a:r>
            <a:r>
              <a:rPr sz="2400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(inbound/outbound)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5669" y="5279390"/>
            <a:ext cx="349313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SzPct val="75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Service</a:t>
            </a:r>
            <a:r>
              <a:rPr sz="2800" spc="-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Component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72869" y="5816600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58620" y="5782309"/>
            <a:ext cx="425767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60" dirty="0">
                <a:solidFill>
                  <a:srgbClr val="003366"/>
                </a:solidFill>
                <a:latin typeface="Arial"/>
                <a:cs typeface="Arial"/>
              </a:rPr>
              <a:t>Your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integration logic lives</a:t>
            </a:r>
            <a:r>
              <a:rPr sz="2400" spc="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here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077200" y="5257800"/>
            <a:ext cx="838200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923092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>
              <a:lnSpc>
                <a:spcPct val="100000"/>
              </a:lnSpc>
            </a:pPr>
            <a:r>
              <a:rPr dirty="0"/>
              <a:t>Mule</a:t>
            </a:r>
            <a:r>
              <a:rPr spc="-55" dirty="0"/>
              <a:t> </a:t>
            </a:r>
            <a:r>
              <a:rPr spc="-5" dirty="0"/>
              <a:t>Configuration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14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4400" y="2442209"/>
            <a:ext cx="207010" cy="727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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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3691890"/>
            <a:ext cx="20701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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7300" y="2409190"/>
            <a:ext cx="2600960" cy="1991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Spring</a:t>
            </a:r>
            <a:r>
              <a:rPr sz="2400" spc="-7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based</a:t>
            </a:r>
            <a:endParaRPr sz="2400" dirty="0">
              <a:latin typeface="Arial"/>
              <a:cs typeface="Arial"/>
            </a:endParaRPr>
          </a:p>
          <a:p>
            <a:pPr marL="12700" marR="445134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mu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-co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f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g.xml 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(default)</a:t>
            </a: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Multiple config files  using</a:t>
            </a:r>
            <a:r>
              <a:rPr sz="2400" spc="-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import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98390" y="1905000"/>
            <a:ext cx="2588260" cy="4224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999292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>
              <a:lnSpc>
                <a:spcPct val="100000"/>
              </a:lnSpc>
            </a:pPr>
            <a:r>
              <a:rPr dirty="0"/>
              <a:t>Mule</a:t>
            </a:r>
            <a:r>
              <a:rPr spc="-75" dirty="0"/>
              <a:t> </a:t>
            </a:r>
            <a:r>
              <a:rPr spc="-5" dirty="0"/>
              <a:t>Deployment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14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5668" y="2409190"/>
            <a:ext cx="5789931" cy="14721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SzPct val="75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Standalone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SzPct val="75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lang="en-US" sz="2800" spc="-5" dirty="0" smtClean="0">
                <a:solidFill>
                  <a:srgbClr val="003366"/>
                </a:solidFill>
                <a:latin typeface="Arial"/>
                <a:cs typeface="Arial"/>
              </a:rPr>
              <a:t>MMC(Mule Management Console)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SzPct val="75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lang="en-US" sz="2800" spc="-5" dirty="0" smtClean="0">
                <a:solidFill>
                  <a:srgbClr val="003366"/>
                </a:solidFill>
                <a:latin typeface="Arial"/>
                <a:cs typeface="Arial"/>
              </a:rPr>
              <a:t>Cloud Hub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94492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>
              <a:lnSpc>
                <a:spcPct val="100000"/>
              </a:lnSpc>
            </a:pPr>
            <a:r>
              <a:rPr spc="-5" dirty="0"/>
              <a:t>Enterprise Integration Patterns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14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5669" y="2368550"/>
            <a:ext cx="20701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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569" y="2335529"/>
            <a:ext cx="2028189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Message</a:t>
            </a:r>
            <a:r>
              <a:rPr sz="2400" spc="-7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Filter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2869" y="2730500"/>
            <a:ext cx="13144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8620" y="2703829"/>
            <a:ext cx="591058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Service component receives specific message</a:t>
            </a:r>
            <a:r>
              <a:rPr sz="2000" spc="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types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5669" y="3044190"/>
            <a:ext cx="20701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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8569" y="3011170"/>
            <a:ext cx="270700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Message</a:t>
            </a:r>
            <a:r>
              <a:rPr sz="2400" spc="-1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Translator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2869" y="3406140"/>
            <a:ext cx="13144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58620" y="3379470"/>
            <a:ext cx="504825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003366"/>
                </a:solidFill>
                <a:latin typeface="Arial"/>
                <a:cs typeface="Arial"/>
              </a:rPr>
              <a:t>Transformer: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change format, tag names,</a:t>
            </a:r>
            <a:r>
              <a:rPr sz="2000" spc="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5669" y="3719829"/>
            <a:ext cx="20701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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8569" y="3686809"/>
            <a:ext cx="581469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Content Enricher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(Message</a:t>
            </a:r>
            <a:r>
              <a:rPr sz="24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Enhancement)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72869" y="4080509"/>
            <a:ext cx="13144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58620" y="4055109"/>
            <a:ext cx="355409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add additional data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to</a:t>
            </a:r>
            <a:r>
              <a:rPr sz="2000" spc="-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message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5669" y="4395470"/>
            <a:ext cx="20701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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58569" y="4362450"/>
            <a:ext cx="303149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Content-based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Router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2869" y="4756150"/>
            <a:ext cx="13144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58620" y="4729479"/>
            <a:ext cx="465645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Route message based on contained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5669" y="5069840"/>
            <a:ext cx="20701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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58569" y="5036820"/>
            <a:ext cx="246888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Messaging</a:t>
            </a:r>
            <a:r>
              <a:rPr sz="2400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Bridge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72869" y="5431790"/>
            <a:ext cx="13144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58620" y="5464047"/>
            <a:ext cx="6435725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20"/>
              </a:lnSpc>
            </a:pP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Send message between </a:t>
            </a:r>
            <a:r>
              <a:rPr sz="2000" spc="-10" dirty="0">
                <a:solidFill>
                  <a:srgbClr val="003366"/>
                </a:solidFill>
                <a:latin typeface="Arial"/>
                <a:cs typeface="Arial"/>
              </a:rPr>
              <a:t>different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protocols </a:t>
            </a:r>
            <a:r>
              <a:rPr sz="2000" spc="-10" dirty="0">
                <a:solidFill>
                  <a:srgbClr val="003366"/>
                </a:solidFill>
                <a:latin typeface="Arial"/>
                <a:cs typeface="Arial"/>
              </a:rPr>
              <a:t>or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messaging 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systems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2284729"/>
            <a:ext cx="781050" cy="562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2952750"/>
            <a:ext cx="781050" cy="552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3656329"/>
            <a:ext cx="781050" cy="5626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4342129"/>
            <a:ext cx="781050" cy="5626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5027929"/>
            <a:ext cx="781050" cy="5626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016708"/>
            <a:ext cx="8229600" cy="614270"/>
          </a:xfrm>
          <a:prstGeom prst="rect">
            <a:avLst/>
          </a:prstGeom>
        </p:spPr>
        <p:txBody>
          <a:bodyPr vert="horz" wrap="square" lIns="0" tIns="59689" rIns="0" bIns="0" rtlCol="0">
            <a:spAutoFit/>
          </a:bodyPr>
          <a:lstStyle/>
          <a:p>
            <a:pPr marL="12700" algn="l">
              <a:lnSpc>
                <a:spcPct val="100000"/>
              </a:lnSpc>
            </a:pPr>
            <a:r>
              <a:rPr sz="3600" spc="-5" dirty="0"/>
              <a:t>Enterprise Integration Patterns</a:t>
            </a:r>
            <a:r>
              <a:rPr sz="3600" spc="-20" dirty="0"/>
              <a:t> </a:t>
            </a:r>
            <a:r>
              <a:rPr sz="3600" spc="-5" dirty="0"/>
              <a:t>(cont.)</a:t>
            </a:r>
            <a:endParaRPr sz="3600" dirty="0"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14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5669" y="2405379"/>
            <a:ext cx="20701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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569" y="2372359"/>
            <a:ext cx="185928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Content</a:t>
            </a:r>
            <a:r>
              <a:rPr sz="2400" spc="-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Filter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2869" y="2797809"/>
            <a:ext cx="13144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8620" y="2771140"/>
            <a:ext cx="406527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Shrink message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to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fewer data items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5669" y="3148329"/>
            <a:ext cx="20701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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8569" y="3115309"/>
            <a:ext cx="243395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Polling</a:t>
            </a:r>
            <a:r>
              <a:rPr sz="2400" spc="-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Consumer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2869" y="3540759"/>
            <a:ext cx="13144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58620" y="3514090"/>
            <a:ext cx="282892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File </a:t>
            </a:r>
            <a:r>
              <a:rPr sz="2000" spc="-20" dirty="0">
                <a:solidFill>
                  <a:srgbClr val="003366"/>
                </a:solidFill>
                <a:latin typeface="Arial"/>
                <a:cs typeface="Arial"/>
              </a:rPr>
              <a:t>directory,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email,</a:t>
            </a:r>
            <a:r>
              <a:rPr sz="2000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FTP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5669" y="3891279"/>
            <a:ext cx="20701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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8569" y="3858259"/>
            <a:ext cx="202882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Scatter-Gather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72869" y="4282440"/>
            <a:ext cx="13144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58620" y="4257040"/>
            <a:ext cx="519049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Send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to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multiple endpoints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/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aggregate</a:t>
            </a:r>
            <a:r>
              <a:rPr sz="2000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replies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5669" y="4632959"/>
            <a:ext cx="20701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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58569" y="4599940"/>
            <a:ext cx="97536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Splitter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2869" y="5025390"/>
            <a:ext cx="13144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58620" y="4998720"/>
            <a:ext cx="3542029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Batches, Lists, Collections,</a:t>
            </a:r>
            <a:r>
              <a:rPr sz="2000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5669" y="5375909"/>
            <a:ext cx="20701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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58569" y="5342890"/>
            <a:ext cx="12236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Wire</a:t>
            </a:r>
            <a:r>
              <a:rPr sz="2400" spc="-1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003366"/>
                </a:solidFill>
                <a:latin typeface="Arial"/>
                <a:cs typeface="Arial"/>
              </a:rPr>
              <a:t>Tap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72869" y="5768340"/>
            <a:ext cx="13144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58620" y="5741670"/>
            <a:ext cx="639318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Inspect messages during flight (logging, monitoring,</a:t>
            </a:r>
            <a:r>
              <a:rPr sz="2000" spc="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etc.)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3048000"/>
            <a:ext cx="772160" cy="552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5256529"/>
            <a:ext cx="772160" cy="562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4494529"/>
            <a:ext cx="762000" cy="5626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2332989"/>
            <a:ext cx="781050" cy="5626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668" y="685800"/>
            <a:ext cx="4799331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>
              <a:lnSpc>
                <a:spcPct val="100000"/>
              </a:lnSpc>
            </a:pPr>
            <a:r>
              <a:rPr spc="-270" dirty="0"/>
              <a:t>T</a:t>
            </a:r>
            <a:r>
              <a:rPr dirty="0"/>
              <a:t>opi</a:t>
            </a:r>
            <a:r>
              <a:rPr spc="-5" dirty="0"/>
              <a:t>cs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14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371600" y="1600200"/>
            <a:ext cx="5570220" cy="25135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SzPct val="75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Integration,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SOA, and</a:t>
            </a:r>
            <a:r>
              <a:rPr sz="2800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ESB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SzPct val="75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What Mule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ESB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is (and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isn’t)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SzPct val="75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Mule Architecture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&amp;</a:t>
            </a:r>
            <a:r>
              <a:rPr sz="2800" spc="-1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Components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SzPct val="75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Configuration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&amp;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 Deployment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SzPct val="75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Enterprise Integration</a:t>
            </a:r>
            <a:r>
              <a:rPr sz="2800" spc="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 smtClean="0">
                <a:solidFill>
                  <a:srgbClr val="003366"/>
                </a:solidFill>
                <a:latin typeface="Arial"/>
                <a:cs typeface="Arial"/>
              </a:rPr>
              <a:t>Patterns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689" rIns="0" bIns="0" rtlCol="0">
            <a:spAutoFit/>
          </a:bodyPr>
          <a:lstStyle/>
          <a:p>
            <a:pPr marL="12700" algn="l">
              <a:lnSpc>
                <a:spcPct val="100000"/>
              </a:lnSpc>
            </a:pPr>
            <a:r>
              <a:rPr lang="en-US" sz="3200" spc="-5" dirty="0" smtClean="0"/>
              <a:t>References</a:t>
            </a:r>
            <a:endParaRPr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http://www.mulesoft.org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IN" dirty="0" smtClean="0">
                <a:hlinkClick r:id="rId3"/>
              </a:rPr>
              <a:t>https://forums.mulesoft.com/</a:t>
            </a:r>
            <a:endParaRPr lang="en-I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 smtClean="0">
                <a:hlinkClick r:id="rId4"/>
              </a:rPr>
              <a:t>https://www.facebook.com/groups/Mulesoft/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object 4"/>
          <p:cNvSpPr txBox="1"/>
          <p:nvPr/>
        </p:nvSpPr>
        <p:spPr>
          <a:xfrm>
            <a:off x="1066800" y="1600200"/>
            <a:ext cx="7315200" cy="4431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lang="en-US" sz="2400" spc="-5" dirty="0">
              <a:solidFill>
                <a:srgbClr val="003366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2400" spc="-5" dirty="0" smtClean="0">
              <a:solidFill>
                <a:srgbClr val="003366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2400" spc="-5" dirty="0">
              <a:solidFill>
                <a:srgbClr val="003366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2400" spc="-5" dirty="0" smtClean="0">
              <a:solidFill>
                <a:srgbClr val="003366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2400" spc="-5" dirty="0">
              <a:solidFill>
                <a:srgbClr val="003366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2400" spc="-5" dirty="0" smtClean="0">
              <a:solidFill>
                <a:srgbClr val="003366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2400" spc="-5" dirty="0">
              <a:solidFill>
                <a:srgbClr val="003366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2400" spc="-5" dirty="0" smtClean="0">
              <a:solidFill>
                <a:srgbClr val="003366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2400" spc="-5" dirty="0">
              <a:solidFill>
                <a:srgbClr val="003366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2400" spc="-5" dirty="0" smtClean="0">
              <a:solidFill>
                <a:srgbClr val="003366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2400" spc="-5" dirty="0">
              <a:solidFill>
                <a:srgbClr val="003366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7636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747546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Thank</a:t>
            </a:r>
            <a:r>
              <a:rPr spc="-65" dirty="0"/>
              <a:t> </a:t>
            </a:r>
            <a:r>
              <a:rPr lang="en-US" spc="-5" dirty="0" smtClean="0"/>
              <a:t>Q</a:t>
            </a:r>
            <a:r>
              <a:rPr spc="-5" dirty="0" smtClean="0"/>
              <a:t>!</a:t>
            </a:r>
            <a:r>
              <a:rPr lang="en-US" spc="-5" dirty="0" smtClean="0"/>
              <a:t>!!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14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507584"/>
            <a:ext cx="80010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>
              <a:lnSpc>
                <a:spcPct val="100000"/>
              </a:lnSpc>
            </a:pPr>
            <a:r>
              <a:rPr spc="-5" dirty="0"/>
              <a:t>Integration</a:t>
            </a:r>
            <a:r>
              <a:rPr spc="-45" dirty="0"/>
              <a:t> </a:t>
            </a:r>
            <a:r>
              <a:rPr spc="-5" dirty="0" smtClean="0"/>
              <a:t>Projects</a:t>
            </a:r>
            <a:r>
              <a:rPr lang="en-US" spc="-5" dirty="0" smtClean="0"/>
              <a:t> 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14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1600200"/>
            <a:ext cx="311785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SzPct val="75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Why we</a:t>
            </a:r>
            <a:r>
              <a:rPr sz="2800" spc="-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integrate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2869" y="2362200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2869" y="3200400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2869" y="3997325"/>
            <a:ext cx="153035" cy="727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53613" y="2352675"/>
            <a:ext cx="6713855" cy="280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81000">
              <a:lnSpc>
                <a:spcPct val="100000"/>
              </a:lnSpc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Users don't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care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where business functions and  information</a:t>
            </a:r>
            <a:r>
              <a:rPr sz="2400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reside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25" dirty="0">
                <a:solidFill>
                  <a:srgbClr val="003366"/>
                </a:solidFill>
                <a:latin typeface="Arial"/>
                <a:cs typeface="Arial"/>
              </a:rPr>
              <a:t>We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don't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always own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or control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all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the</a:t>
            </a:r>
            <a:r>
              <a:rPr sz="2400" spc="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pieces</a:t>
            </a:r>
            <a:endParaRPr sz="2400" dirty="0">
              <a:latin typeface="Arial"/>
              <a:cs typeface="Arial"/>
            </a:endParaRPr>
          </a:p>
          <a:p>
            <a:pPr marL="412750" indent="-228600">
              <a:lnSpc>
                <a:spcPct val="100000"/>
              </a:lnSpc>
              <a:spcBef>
                <a:spcPts val="490"/>
              </a:spcBef>
              <a:buSzPct val="75000"/>
              <a:buFont typeface="Wingdings"/>
              <a:buChar char=""/>
              <a:tabLst>
                <a:tab pos="412750" algn="l"/>
              </a:tabLst>
            </a:pP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intranet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&amp;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external</a:t>
            </a:r>
            <a:r>
              <a:rPr sz="2000" spc="-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partners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Cheaper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than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building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new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solutions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from</a:t>
            </a:r>
            <a:r>
              <a:rPr sz="2400" spc="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scratch</a:t>
            </a:r>
            <a:endParaRPr sz="2400" dirty="0">
              <a:latin typeface="Arial"/>
              <a:cs typeface="Arial"/>
            </a:endParaRPr>
          </a:p>
          <a:p>
            <a:pPr marL="12700" marR="13906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Users want access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information from various  devices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-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browsers, mobile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phone,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handhelds,</a:t>
            </a:r>
            <a:r>
              <a:rPr sz="2400" spc="7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...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94492"/>
            <a:ext cx="7771131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>
              <a:lnSpc>
                <a:spcPct val="100000"/>
              </a:lnSpc>
            </a:pPr>
            <a:r>
              <a:rPr spc="-5" dirty="0"/>
              <a:t>Integration</a:t>
            </a:r>
            <a:r>
              <a:rPr spc="-45" dirty="0"/>
              <a:t> </a:t>
            </a:r>
            <a:r>
              <a:rPr spc="-5" dirty="0" smtClean="0"/>
              <a:t>Projects</a:t>
            </a:r>
            <a:r>
              <a:rPr lang="en-US" spc="-5" dirty="0" smtClean="0"/>
              <a:t> </a:t>
            </a:r>
            <a:r>
              <a:rPr lang="en-IN" spc="-5" dirty="0" smtClean="0"/>
              <a:t>(cont.)</a:t>
            </a:r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14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90978" y="1752600"/>
            <a:ext cx="20701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</a:t>
            </a:r>
            <a:endParaRPr sz="1800" dirty="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2679" y="1681480"/>
            <a:ext cx="238379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How we</a:t>
            </a:r>
            <a:r>
              <a:rPr sz="2400" spc="-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integrate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2023" y="2123440"/>
            <a:ext cx="5262880" cy="148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800"/>
              </a:lnSpc>
            </a:pP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Set up meetings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business domain experts  Identify systems and</a:t>
            </a:r>
            <a:r>
              <a:rPr sz="2000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processes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More</a:t>
            </a:r>
            <a:r>
              <a:rPr sz="2000" spc="-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meetings…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Map data flows then</a:t>
            </a:r>
            <a:r>
              <a:rPr sz="2000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model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32023" y="3614882"/>
            <a:ext cx="306197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Patterns are extremely</a:t>
            </a:r>
            <a:r>
              <a:rPr sz="1800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helpful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2023" y="3974465"/>
            <a:ext cx="4022090" cy="1051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65" dirty="0">
                <a:solidFill>
                  <a:srgbClr val="003366"/>
                </a:solidFill>
                <a:latin typeface="Arial"/>
                <a:cs typeface="Arial"/>
              </a:rPr>
              <a:t>Yet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more</a:t>
            </a:r>
            <a:r>
              <a:rPr sz="2000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meetings…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20800"/>
              </a:lnSpc>
            </a:pP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Define services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&amp;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message formats  Start coding</a:t>
            </a:r>
            <a:r>
              <a:rPr sz="2000" spc="-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away…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6479" y="5082511"/>
            <a:ext cx="20701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</a:t>
            </a:r>
            <a:endParaRPr sz="1800" dirty="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2679" y="5037109"/>
            <a:ext cx="340677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But, then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what</a:t>
            </a:r>
            <a:r>
              <a:rPr sz="2400" spc="-7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happens?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276086"/>
            <a:ext cx="8229600" cy="552714"/>
          </a:xfrm>
          <a:prstGeom prst="rect">
            <a:avLst/>
          </a:prstGeom>
        </p:spPr>
        <p:txBody>
          <a:bodyPr vert="horz" wrap="square" lIns="0" tIns="59689" rIns="0" bIns="0" rtlCol="0">
            <a:spAutoFit/>
          </a:bodyPr>
          <a:lstStyle/>
          <a:p>
            <a:pPr marL="12700" algn="l">
              <a:lnSpc>
                <a:spcPct val="100000"/>
              </a:lnSpc>
            </a:pPr>
            <a:r>
              <a:rPr sz="3200" spc="-5" dirty="0"/>
              <a:t>Integration</a:t>
            </a:r>
            <a:r>
              <a:rPr sz="3200" spc="-110" dirty="0"/>
              <a:t> </a:t>
            </a:r>
            <a:r>
              <a:rPr sz="3200" spc="-20" dirty="0"/>
              <a:t>Approaches/Technologies</a:t>
            </a:r>
            <a:endParaRPr sz="3200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14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5669" y="2442209"/>
            <a:ext cx="20701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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569" y="2409190"/>
            <a:ext cx="432054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Custom, point-to-point</a:t>
            </a:r>
            <a:r>
              <a:rPr sz="2400" spc="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solutions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2869" y="2865120"/>
            <a:ext cx="13144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8620" y="2838450"/>
            <a:ext cx="267906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Information silos live</a:t>
            </a:r>
            <a:r>
              <a:rPr sz="2000" spc="-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on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5669" y="3252470"/>
            <a:ext cx="20701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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8569" y="3219450"/>
            <a:ext cx="49276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Service Oriented Architecture</a:t>
            </a:r>
            <a:r>
              <a:rPr sz="2400" spc="-9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(SOA)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2869" y="3675379"/>
            <a:ext cx="13144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2869" y="4348479"/>
            <a:ext cx="13144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58620" y="3648709"/>
            <a:ext cx="5556250" cy="988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6670">
              <a:lnSpc>
                <a:spcPct val="100000"/>
              </a:lnSpc>
            </a:pP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Enables loose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coupling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of services that are OS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&amp; 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programming language</a:t>
            </a:r>
            <a:r>
              <a:rPr sz="2000" spc="-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independent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spc="-15" dirty="0">
                <a:solidFill>
                  <a:srgbClr val="003366"/>
                </a:solidFill>
                <a:latin typeface="Arial"/>
                <a:cs typeface="Arial"/>
              </a:rPr>
              <a:t>Web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services </a:t>
            </a:r>
            <a:r>
              <a:rPr sz="2000" spc="-45" dirty="0">
                <a:solidFill>
                  <a:srgbClr val="003366"/>
                </a:solidFill>
                <a:latin typeface="Arial"/>
                <a:cs typeface="Arial"/>
              </a:rPr>
              <a:t>(SOAP,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REST),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RPC, CORBA,</a:t>
            </a:r>
            <a:r>
              <a:rPr sz="2000" spc="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etc.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5669" y="4735829"/>
            <a:ext cx="20701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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58569" y="4702809"/>
            <a:ext cx="4027804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Enterprise Service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Bus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(ESB)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72869" y="5157470"/>
            <a:ext cx="131445" cy="9759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50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50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58620" y="5068671"/>
            <a:ext cx="4682490" cy="1115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800"/>
              </a:lnSpc>
            </a:pP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Helps orchestrate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&amp;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manage the chaos  Good place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to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centralize general services  Encourages best</a:t>
            </a:r>
            <a:r>
              <a:rPr sz="2000" spc="-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practices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924800" y="3581400"/>
            <a:ext cx="838200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860" y="1238250"/>
            <a:ext cx="3633470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Why </a:t>
            </a:r>
            <a:r>
              <a:rPr spc="-5" dirty="0"/>
              <a:t>use an</a:t>
            </a:r>
            <a:r>
              <a:rPr spc="-80" dirty="0"/>
              <a:t> </a:t>
            </a:r>
            <a:r>
              <a:rPr dirty="0"/>
              <a:t>ESB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14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440940"/>
            <a:ext cx="20701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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0789" y="2407920"/>
            <a:ext cx="238569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Integration</a:t>
            </a:r>
            <a:r>
              <a:rPr sz="2400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Styles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139" y="2863850"/>
            <a:ext cx="131445" cy="1712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50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50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50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50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0839" y="2837179"/>
            <a:ext cx="2002155" cy="1788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Batch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20800"/>
              </a:lnSpc>
            </a:pP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File </a:t>
            </a:r>
            <a:r>
              <a:rPr sz="2000" spc="-15" dirty="0">
                <a:solidFill>
                  <a:srgbClr val="003366"/>
                </a:solidFill>
                <a:latin typeface="Arial"/>
                <a:cs typeface="Arial"/>
              </a:rPr>
              <a:t>Transfer 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Shared</a:t>
            </a:r>
            <a:r>
              <a:rPr sz="2000" spc="-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Database  Request/Reply  Messaging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31339" y="4697729"/>
            <a:ext cx="153670" cy="547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3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35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3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9939" y="4615271"/>
            <a:ext cx="1474470" cy="673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800"/>
              </a:lnSpc>
            </a:pP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Synchronous  Asynchronous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43400" y="2442209"/>
            <a:ext cx="20701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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86300" y="2409190"/>
            <a:ext cx="20320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ESB</a:t>
            </a:r>
            <a:r>
              <a:rPr sz="2400" spc="-30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Advantages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00600" y="2865120"/>
            <a:ext cx="131445" cy="2449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50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50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50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50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50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50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86350" y="2775051"/>
            <a:ext cx="2878455" cy="2893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90500">
              <a:lnSpc>
                <a:spcPct val="120800"/>
              </a:lnSpc>
            </a:pP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Supports all styles  Bridges legacy systems  Modular architecture  Simple and</a:t>
            </a:r>
            <a:r>
              <a:rPr sz="2000" spc="-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flexible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20800"/>
              </a:lnSpc>
            </a:pP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Easy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to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test and maintain  Scalable</a:t>
            </a:r>
            <a:endParaRPr sz="2000">
              <a:latin typeface="Arial"/>
              <a:cs typeface="Arial"/>
            </a:endParaRPr>
          </a:p>
          <a:p>
            <a:pPr marL="12700" marR="31496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Can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be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step</a:t>
            </a:r>
            <a:r>
              <a:rPr sz="2000" spc="-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towards  SOA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3130" y="1178144"/>
            <a:ext cx="678307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>
              <a:lnSpc>
                <a:spcPct val="100000"/>
              </a:lnSpc>
            </a:pPr>
            <a:r>
              <a:rPr dirty="0"/>
              <a:t>Why </a:t>
            </a:r>
            <a:r>
              <a:rPr spc="-5" dirty="0"/>
              <a:t>use an </a:t>
            </a:r>
            <a:r>
              <a:rPr dirty="0"/>
              <a:t>ESB</a:t>
            </a:r>
            <a:r>
              <a:rPr spc="-60" dirty="0"/>
              <a:t> </a:t>
            </a:r>
            <a:r>
              <a:rPr spc="-5" dirty="0"/>
              <a:t>(before)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14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286000" y="2513329"/>
            <a:ext cx="4945380" cy="3774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3130" y="1178144"/>
            <a:ext cx="624967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>
              <a:lnSpc>
                <a:spcPct val="100000"/>
              </a:lnSpc>
            </a:pPr>
            <a:r>
              <a:rPr dirty="0"/>
              <a:t>Why </a:t>
            </a:r>
            <a:r>
              <a:rPr spc="-5" dirty="0"/>
              <a:t>use an </a:t>
            </a:r>
            <a:r>
              <a:rPr dirty="0"/>
              <a:t>ESB</a:t>
            </a:r>
            <a:r>
              <a:rPr spc="-75" dirty="0"/>
              <a:t> </a:t>
            </a:r>
            <a:r>
              <a:rPr dirty="0"/>
              <a:t>(after)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14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057400" y="2466339"/>
            <a:ext cx="4646930" cy="4043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94492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>
              <a:lnSpc>
                <a:spcPct val="100000"/>
              </a:lnSpc>
            </a:pPr>
            <a:r>
              <a:rPr spc="-5" dirty="0"/>
              <a:t>What </a:t>
            </a:r>
            <a:r>
              <a:rPr dirty="0"/>
              <a:t>is Mule</a:t>
            </a:r>
            <a:r>
              <a:rPr spc="-70" dirty="0"/>
              <a:t> </a:t>
            </a:r>
            <a:r>
              <a:rPr spc="-5" dirty="0"/>
              <a:t>ESB?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914400" y="1600200"/>
            <a:ext cx="7620000" cy="3608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9435" marR="5080" indent="-58419" algn="just">
              <a:lnSpc>
                <a:spcPct val="90000"/>
              </a:lnSpc>
              <a:tabLst>
                <a:tab pos="1508125" algn="l"/>
                <a:tab pos="4761865" algn="l"/>
                <a:tab pos="5440045" algn="l"/>
              </a:tabLst>
            </a:pPr>
            <a:r>
              <a:rPr sz="1600" spc="-5" dirty="0"/>
              <a:t>“</a:t>
            </a:r>
            <a:r>
              <a:rPr sz="2400" spc="-5" dirty="0"/>
              <a:t>Mule </a:t>
            </a:r>
            <a:r>
              <a:rPr sz="2400" dirty="0"/>
              <a:t>is a </a:t>
            </a:r>
            <a:r>
              <a:rPr sz="2400" spc="-5" dirty="0"/>
              <a:t>lightweight integration platform and service  container that allows you </a:t>
            </a:r>
            <a:r>
              <a:rPr sz="2400" dirty="0"/>
              <a:t>to </a:t>
            </a:r>
            <a:r>
              <a:rPr sz="2400" spc="-5" dirty="0"/>
              <a:t>quickly and easily  connect your</a:t>
            </a:r>
            <a:r>
              <a:rPr sz="2400" spc="25" dirty="0"/>
              <a:t> </a:t>
            </a:r>
            <a:r>
              <a:rPr sz="2400" spc="-5" dirty="0"/>
              <a:t>applications</a:t>
            </a:r>
            <a:r>
              <a:rPr sz="2400" spc="10" dirty="0"/>
              <a:t> </a:t>
            </a:r>
            <a:r>
              <a:rPr sz="2400" spc="-20" dirty="0"/>
              <a:t>together</a:t>
            </a:r>
            <a:r>
              <a:rPr sz="2400" spc="-20" dirty="0" smtClean="0"/>
              <a:t>.</a:t>
            </a:r>
            <a:r>
              <a:rPr lang="en-US" sz="2400" spc="-20" dirty="0" smtClean="0"/>
              <a:t> </a:t>
            </a:r>
            <a:r>
              <a:rPr sz="2400" spc="-5" dirty="0" smtClean="0"/>
              <a:t>Mule</a:t>
            </a:r>
            <a:r>
              <a:rPr sz="2400" spc="-35" dirty="0" smtClean="0"/>
              <a:t> </a:t>
            </a:r>
            <a:r>
              <a:rPr sz="2400" spc="-5" dirty="0"/>
              <a:t>provides</a:t>
            </a:r>
            <a:r>
              <a:rPr sz="2400" spc="-40" dirty="0"/>
              <a:t> </a:t>
            </a:r>
            <a:r>
              <a:rPr sz="2400" dirty="0"/>
              <a:t>a  </a:t>
            </a:r>
            <a:r>
              <a:rPr sz="2400" spc="-5" dirty="0"/>
              <a:t>robust, secure and scalable platform </a:t>
            </a:r>
            <a:r>
              <a:rPr sz="2400" dirty="0"/>
              <a:t>to </a:t>
            </a:r>
            <a:r>
              <a:rPr sz="2400" spc="-5" dirty="0"/>
              <a:t>build  enterprise applications </a:t>
            </a:r>
            <a:r>
              <a:rPr sz="2400" spc="-10" dirty="0"/>
              <a:t>offering </a:t>
            </a:r>
            <a:r>
              <a:rPr sz="2400" spc="-5" dirty="0"/>
              <a:t>an array </a:t>
            </a:r>
            <a:r>
              <a:rPr sz="2400" dirty="0"/>
              <a:t>of </a:t>
            </a:r>
            <a:r>
              <a:rPr sz="2400" spc="-5" dirty="0"/>
              <a:t>transports  </a:t>
            </a:r>
            <a:r>
              <a:rPr sz="2400" dirty="0"/>
              <a:t>such </a:t>
            </a:r>
            <a:r>
              <a:rPr sz="2400" spc="-5" dirty="0"/>
              <a:t>as </a:t>
            </a:r>
            <a:r>
              <a:rPr sz="2400" dirty="0"/>
              <a:t>JMS, </a:t>
            </a:r>
            <a:r>
              <a:rPr sz="2400" spc="-65" dirty="0"/>
              <a:t>HTTP, </a:t>
            </a:r>
            <a:r>
              <a:rPr sz="2400" dirty="0"/>
              <a:t>Email, </a:t>
            </a:r>
            <a:r>
              <a:rPr sz="2400" spc="-80" dirty="0"/>
              <a:t>FTP, </a:t>
            </a:r>
            <a:r>
              <a:rPr sz="2400" spc="-5" dirty="0"/>
              <a:t>JDBC and many  more.	</a:t>
            </a:r>
            <a:r>
              <a:rPr sz="2400" dirty="0"/>
              <a:t>It </a:t>
            </a:r>
            <a:r>
              <a:rPr sz="2400" spc="-5" dirty="0"/>
              <a:t>also </a:t>
            </a:r>
            <a:r>
              <a:rPr sz="2400" spc="-10" dirty="0"/>
              <a:t>offers </a:t>
            </a:r>
            <a:r>
              <a:rPr sz="2400" dirty="0"/>
              <a:t>a </a:t>
            </a:r>
            <a:r>
              <a:rPr sz="2400" spc="-5" dirty="0"/>
              <a:t>rich </a:t>
            </a:r>
            <a:r>
              <a:rPr sz="2400" dirty="0"/>
              <a:t>set of </a:t>
            </a:r>
            <a:r>
              <a:rPr sz="2400" spc="-5" dirty="0"/>
              <a:t>features</a:t>
            </a:r>
            <a:r>
              <a:rPr sz="2400" spc="-40" dirty="0"/>
              <a:t> </a:t>
            </a:r>
            <a:r>
              <a:rPr sz="2400" spc="-5" dirty="0"/>
              <a:t>for web </a:t>
            </a:r>
            <a:r>
              <a:rPr sz="2400" dirty="0"/>
              <a:t> </a:t>
            </a:r>
            <a:r>
              <a:rPr sz="2400" spc="-5" dirty="0"/>
              <a:t>services, message routing, mediation, </a:t>
            </a:r>
            <a:r>
              <a:rPr sz="2400" spc="-5" dirty="0" smtClean="0"/>
              <a:t>transformation</a:t>
            </a:r>
            <a:r>
              <a:rPr lang="en-US" sz="2400" spc="-5" dirty="0" smtClean="0"/>
              <a:t> a</a:t>
            </a:r>
            <a:r>
              <a:rPr sz="2400" spc="-5" dirty="0" smtClean="0"/>
              <a:t>nd</a:t>
            </a:r>
            <a:r>
              <a:rPr sz="2400" spc="5" dirty="0" smtClean="0"/>
              <a:t> </a:t>
            </a:r>
            <a:r>
              <a:rPr sz="2400" spc="-5" dirty="0"/>
              <a:t>transaction</a:t>
            </a:r>
            <a:r>
              <a:rPr sz="2400" spc="5" dirty="0"/>
              <a:t> </a:t>
            </a:r>
            <a:r>
              <a:rPr sz="2400" spc="-5" dirty="0" smtClean="0"/>
              <a:t>management.</a:t>
            </a:r>
            <a:r>
              <a:rPr lang="en-US" sz="2400" spc="-5" dirty="0" smtClean="0"/>
              <a:t> </a:t>
            </a:r>
            <a:r>
              <a:rPr sz="2400" spc="-5" dirty="0" smtClean="0"/>
              <a:t>Designed</a:t>
            </a:r>
            <a:r>
              <a:rPr sz="2400" spc="-40" dirty="0" smtClean="0"/>
              <a:t> </a:t>
            </a:r>
            <a:r>
              <a:rPr sz="2400" spc="-5" dirty="0"/>
              <a:t>around</a:t>
            </a:r>
            <a:r>
              <a:rPr sz="2400" spc="-40" dirty="0"/>
              <a:t> </a:t>
            </a:r>
            <a:r>
              <a:rPr sz="2400" spc="-5" dirty="0"/>
              <a:t>the </a:t>
            </a:r>
            <a:r>
              <a:rPr sz="2400" dirty="0"/>
              <a:t> ESB </a:t>
            </a:r>
            <a:r>
              <a:rPr sz="2400" spc="-5" dirty="0"/>
              <a:t>(Enterprise Service </a:t>
            </a:r>
            <a:r>
              <a:rPr sz="2400" dirty="0"/>
              <a:t>Bus)</a:t>
            </a:r>
            <a:r>
              <a:rPr sz="2400" spc="40" dirty="0"/>
              <a:t> </a:t>
            </a:r>
            <a:r>
              <a:rPr sz="2400" spc="-10" dirty="0"/>
              <a:t>concept.</a:t>
            </a:r>
            <a:r>
              <a:rPr sz="1600" spc="-10" dirty="0"/>
              <a:t>”</a:t>
            </a:r>
            <a:endParaRPr sz="1600" dirty="0"/>
          </a:p>
          <a:p>
            <a:pPr marL="1130935" algn="just">
              <a:lnSpc>
                <a:spcPct val="100000"/>
              </a:lnSpc>
              <a:spcBef>
                <a:spcPts val="260"/>
              </a:spcBef>
            </a:pPr>
            <a:r>
              <a:rPr sz="1600" dirty="0"/>
              <a:t>--</a:t>
            </a:r>
            <a:r>
              <a:rPr sz="1600" spc="-55" dirty="0"/>
              <a:t> </a:t>
            </a:r>
            <a:r>
              <a:rPr sz="1600" spc="-10" dirty="0">
                <a:hlinkClick r:id="rId2"/>
              </a:rPr>
              <a:t>www.mulesource.org</a:t>
            </a:r>
            <a:endParaRPr sz="16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14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860</Words>
  <Application>Microsoft Office PowerPoint</Application>
  <PresentationFormat>On-screen Show (4:3)</PresentationFormat>
  <Paragraphs>246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Topics</vt:lpstr>
      <vt:lpstr>Integration Projects </vt:lpstr>
      <vt:lpstr>Integration Projects (cont.)</vt:lpstr>
      <vt:lpstr>Integration Approaches/Technologies</vt:lpstr>
      <vt:lpstr>Why use an ESB</vt:lpstr>
      <vt:lpstr>Why use an ESB (before)</vt:lpstr>
      <vt:lpstr>Why use an ESB (after)</vt:lpstr>
      <vt:lpstr>What is Mule ESB?</vt:lpstr>
      <vt:lpstr>What is Mule ESB? (cont.)</vt:lpstr>
      <vt:lpstr>What Mule ESB isn’t</vt:lpstr>
      <vt:lpstr>Why use Mule ESB</vt:lpstr>
      <vt:lpstr>Why choose Mule</vt:lpstr>
      <vt:lpstr>Mule ESB Architecture</vt:lpstr>
      <vt:lpstr>Mule Components</vt:lpstr>
      <vt:lpstr>Mule Configuration</vt:lpstr>
      <vt:lpstr>Mule Deployment</vt:lpstr>
      <vt:lpstr>Enterprise Integration Patterns</vt:lpstr>
      <vt:lpstr>Enterprise Integration Patterns (cont.)</vt:lpstr>
      <vt:lpstr>References</vt:lpstr>
      <vt:lpstr>Thank Q!!!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Mule ESB</dc:title>
  <dc:creator>Rich Remington</dc:creator>
  <cp:lastModifiedBy>MuraliMalli</cp:lastModifiedBy>
  <cp:revision>19</cp:revision>
  <dcterms:created xsi:type="dcterms:W3CDTF">2016-12-17T16:07:43Z</dcterms:created>
  <dcterms:modified xsi:type="dcterms:W3CDTF">2017-04-17T12:57:32Z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2009-09-01T00:00:00Z</vt:filetime>
  </property>
  <property fmtid="{D5CDD505-2E9C-101B-9397-08002B2CF9AE}" pid="3" name="Creator">
    <vt:lpwstr>Impress</vt:lpwstr>
  </property>
  <property fmtid="{D5CDD505-2E9C-101B-9397-08002B2CF9AE}" pid="4" name="LastSaved">
    <vt:filetime>2016-12-17T00:00:00Z</vt:filetime>
  </property>
</Properties>
</file>