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353" r:id="rId3"/>
    <p:sldId id="508" r:id="rId4"/>
    <p:sldId id="514" r:id="rId5"/>
    <p:sldId id="428" r:id="rId6"/>
    <p:sldId id="520" r:id="rId7"/>
    <p:sldId id="509" r:id="rId8"/>
    <p:sldId id="510" r:id="rId9"/>
    <p:sldId id="511" r:id="rId10"/>
    <p:sldId id="512" r:id="rId11"/>
    <p:sldId id="513" r:id="rId12"/>
    <p:sldId id="515" r:id="rId13"/>
    <p:sldId id="521" r:id="rId14"/>
    <p:sldId id="522" r:id="rId15"/>
    <p:sldId id="516" r:id="rId16"/>
    <p:sldId id="517" r:id="rId17"/>
    <p:sldId id="51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06E8A"/>
    <a:srgbClr val="007DD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88540" autoAdjust="0"/>
  </p:normalViewPr>
  <p:slideViewPr>
    <p:cSldViewPr>
      <p:cViewPr>
        <p:scale>
          <a:sx n="66" d="100"/>
          <a:sy n="66" d="100"/>
        </p:scale>
        <p:origin x="-874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26D00-C195-4285-89CF-6834958B9E55}" type="datetimeFigureOut">
              <a:rPr lang="en-US" smtClean="0"/>
              <a:pPr/>
              <a:t>7/30/2011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A981A-1D11-46AB-B6CE-DC9E31F2ED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19D0B-6E3B-40E4-877A-FAE04F02C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Java_appl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ce.uhcl.edu/yang/teaching/AppletHelloWorld/AppletHelloWorld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ce.uhcl.edu/yang/teaching/AppletHelloWorld/HelloWorld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981200"/>
            <a:ext cx="7391400" cy="1600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Applets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Basic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800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Based on slides from Deitel &amp; Associates, Inc.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 Revised by T. A. Yang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49719D0B-6E3B-40E4-877A-FAE04F02C71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762000"/>
            <a:ext cx="7391400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// </a:t>
            </a:r>
            <a:r>
              <a:rPr lang="en-US" b="1" dirty="0" smtClean="0"/>
              <a:t>HelloWorld.java </a:t>
            </a:r>
            <a:r>
              <a:rPr lang="en-US" dirty="0" smtClean="0"/>
              <a:t>applet code</a:t>
            </a:r>
            <a:endParaRPr lang="en-US" b="1" dirty="0" smtClean="0"/>
          </a:p>
          <a:p>
            <a:r>
              <a:rPr lang="en-US" dirty="0" smtClean="0"/>
              <a:t>// source: </a:t>
            </a:r>
            <a:r>
              <a:rPr lang="en-US" dirty="0" smtClean="0">
                <a:hlinkClick r:id="rId2"/>
              </a:rPr>
              <a:t>http://en.wikipedia.org/wiki/Java_applet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java.applet.Applet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java.awt.*;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public class </a:t>
            </a:r>
            <a:r>
              <a:rPr lang="en-US" b="1" dirty="0" err="1" smtClean="0"/>
              <a:t>HelloWorld</a:t>
            </a:r>
            <a:r>
              <a:rPr lang="en-US" dirty="0" smtClean="0"/>
              <a:t> extends </a:t>
            </a:r>
            <a:r>
              <a:rPr lang="en-US" dirty="0" smtClean="0">
                <a:solidFill>
                  <a:srgbClr val="0000FF"/>
                </a:solidFill>
              </a:rPr>
              <a:t>Applet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// This method is mandatory, but can be empty (i.e., have no actual code).</a:t>
            </a:r>
          </a:p>
          <a:p>
            <a:r>
              <a:rPr lang="en-US" dirty="0" smtClean="0"/>
              <a:t>  public void </a:t>
            </a:r>
            <a:r>
              <a:rPr lang="en-US" dirty="0" smtClean="0">
                <a:solidFill>
                  <a:srgbClr val="0000FF"/>
                </a:solidFill>
              </a:rPr>
              <a:t>init()</a:t>
            </a:r>
            <a:r>
              <a:rPr lang="en-US" dirty="0" smtClean="0"/>
              <a:t> { }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// This method is mandatory, but can be empty.(</a:t>
            </a:r>
            <a:r>
              <a:rPr lang="en-US" dirty="0" err="1" smtClean="0"/>
              <a:t>i.e.,have</a:t>
            </a:r>
            <a:r>
              <a:rPr lang="en-US" dirty="0" smtClean="0"/>
              <a:t> no actual code).</a:t>
            </a:r>
          </a:p>
          <a:p>
            <a:r>
              <a:rPr lang="en-US" dirty="0" smtClean="0"/>
              <a:t>  public void </a:t>
            </a:r>
            <a:r>
              <a:rPr lang="en-US" dirty="0" smtClean="0">
                <a:solidFill>
                  <a:srgbClr val="0000FF"/>
                </a:solidFill>
              </a:rPr>
              <a:t>stop()</a:t>
            </a:r>
            <a:r>
              <a:rPr lang="en-US" dirty="0" smtClean="0"/>
              <a:t> { }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// Print a message on the screen (x=20, y=10).</a:t>
            </a:r>
          </a:p>
          <a:p>
            <a:r>
              <a:rPr lang="en-US" dirty="0" smtClean="0"/>
              <a:t>  public void </a:t>
            </a:r>
            <a:r>
              <a:rPr lang="en-US" dirty="0" smtClean="0">
                <a:solidFill>
                  <a:srgbClr val="0000FF"/>
                </a:solidFill>
              </a:rPr>
              <a:t>paint(Graphics g)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g.drawString</a:t>
            </a:r>
            <a:r>
              <a:rPr lang="en-US" dirty="0" smtClean="0"/>
              <a:t>("Hello, world!", 20,10);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// Draws a circle on the screen (x=40, y=30).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g.drawArc</a:t>
            </a:r>
            <a:r>
              <a:rPr lang="en-US" dirty="0" smtClean="0"/>
              <a:t>(40,30,20,20,0,360);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49719D0B-6E3B-40E4-877A-FAE04F02C71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066800"/>
            <a:ext cx="8229600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When an applet container encounters an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applet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element in an HTML document, it loads the applet’s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.class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file (or files) from the same location that contains the XHTML document.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applet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element has several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attributes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Attribute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code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indicates the applet’s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.class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file.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Attributes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SansTypewriter" pitchFamily="49" charset="0"/>
                <a:ea typeface="+mn-ea"/>
                <a:cs typeface="+mn-cs"/>
              </a:rPr>
              <a:t>width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SansTypewriter" pitchFamily="49" charset="0"/>
                <a:ea typeface="+mn-ea"/>
                <a:cs typeface="+mn-cs"/>
              </a:rPr>
              <a:t>height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specify the dimensions of the applet.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49719D0B-6E3B-40E4-877A-FAE04F02C71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44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3380E6"/>
                </a:solidFill>
                <a:latin typeface="Times New Roman" pitchFamily="18" charset="0"/>
                <a:cs typeface="Times New Roman" pitchFamily="18" charset="0"/>
              </a:rPr>
              <a:t>Applet Life-Cycle Methods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981200"/>
            <a:ext cx="8229600" cy="2849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Five applet methods are called by the applet container from the time the applet is loaded into the browser to the time it’s terminated by the browser.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These methods correspond to various aspects of an applet’s life cycle.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Figure 23.8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lists these methods, which are inherited into your applet classes from class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JApplet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49719D0B-6E3B-40E4-877A-FAE04F02C71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101" y="685800"/>
            <a:ext cx="863979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49719D0B-6E3B-40E4-877A-FAE04F02C71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94" y="1143001"/>
            <a:ext cx="88444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49719D0B-6E3B-40E4-877A-FAE04F02C71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3380E6"/>
                </a:solidFill>
                <a:latin typeface="Times New Roman" pitchFamily="18" charset="0"/>
                <a:cs typeface="Times New Roman" pitchFamily="18" charset="0"/>
              </a:rPr>
              <a:t>Sample Applets Provided with the JDK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676400"/>
            <a:ext cx="8229600" cy="433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Demonstration applets provided with the JDK.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Each sample applet comes with its source code.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demo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directory contains several subdirectories.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applets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directory contains demonstration applets.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jfc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(Java Foundation Classes) directory contains applets and applications that demonstrate Java’s powerful graphics and GUI capabilities.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Figure 23.1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provides a brief description of each demo applet.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49719D0B-6E3B-40E4-877A-FAE04F02C71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5587"/>
            <a:ext cx="5543827" cy="67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49719D0B-6E3B-40E4-877A-FAE04F02C71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5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D0B-6E3B-40E4-877A-FAE04F02C71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24024"/>
            <a:ext cx="8922399" cy="421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49719D0B-6E3B-40E4-877A-FAE04F02C71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8423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24B5A1"/>
                </a:solidFill>
                <a:latin typeface="Arial"/>
              </a:rPr>
              <a:t>23.1  </a:t>
            </a:r>
            <a:r>
              <a:rPr lang="en-US" sz="4000" dirty="0" smtClean="0">
                <a:solidFill>
                  <a:srgbClr val="3380E6"/>
                </a:solidFill>
                <a:latin typeface="Arial"/>
              </a:rPr>
              <a:t>What are applets?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2286000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Applets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are Java programs that are typically embedded in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HTML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HyperText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Markup Language) 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</a:rPr>
              <a:t>XHTML </a:t>
            </a:r>
            <a:r>
              <a:rPr lang="en-US" sz="2400" dirty="0" smtClean="0">
                <a:latin typeface="Times New Roman" pitchFamily="18" charset="0"/>
              </a:rPr>
              <a:t>(Extensible HTML)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documents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Pre-installed on a web server are various web pages (HTML), Java applets, Java servlets, and/or other server-side applications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PhP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JSP, etc.)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11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When a Java-enabled web browser loads a web page containing an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applet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the applet is downloaded into the browser and executed by the JVM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on the browser’s computer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49719D0B-6E3B-40E4-877A-FAE04F02C71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 descr="appl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75" y="655900"/>
            <a:ext cx="9095337" cy="5669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49719D0B-6E3B-40E4-877A-FAE04F02C71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11430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applet container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1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application in which an applet executes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applet container loads the applet’s class(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), creates an instance of the applet and manages its life cycle.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applet container 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provides support for the applet programming model, and 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restricts the applet’s capabilities (for security reasons).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1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Example applet containers: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web browser is a typical container for running applets embedded in a HTML file.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Java Development Kit (JDK) includes one applet container called the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SansTypewriter" pitchFamily="49" charset="0"/>
                <a:ea typeface="+mn-ea"/>
                <a:cs typeface="+mn-cs"/>
              </a:rPr>
              <a:t>appletviewer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for testing applets as you develop them and before you embed them in web pages.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49719D0B-6E3B-40E4-877A-FAE04F02C71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484055"/>
            <a:ext cx="8382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Running the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</a:rPr>
              <a:t>HelloWorld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 applet:</a:t>
            </a:r>
          </a:p>
          <a:p>
            <a:pPr marL="920750" lvl="1" indent="-463550"/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http://sce.uhcl.edu/yang/teaching/AppletHelloWorld/AppletHelloWorld.htm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63550" indent="-463550"/>
            <a:endParaRPr 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920750" lvl="1" indent="-631825"/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Several methods:</a:t>
            </a:r>
          </a:p>
          <a:p>
            <a:pPr marL="920750" lvl="1" indent="-463550">
              <a:buAutoNum type="alphaLcParenR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Using the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</a:rPr>
              <a:t>AppletViewer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 application (part of JDK)</a:t>
            </a:r>
          </a:p>
          <a:p>
            <a:pPr marL="920750" lvl="1" indent="-463550">
              <a:buAutoNum type="alphaLcParenR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Using a web browser to open the local HelloWorld.htm</a:t>
            </a:r>
          </a:p>
          <a:p>
            <a:pPr marL="920750" lvl="1" indent="-463550">
              <a:buAutoNum type="alphaLcParenR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</a:rPr>
              <a:t>Using a web browser to open the HelloWorld.htm from a web server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49719D0B-6E3B-40E4-877A-FAE04F02C71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79504"/>
            <a:ext cx="8850775" cy="560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2"/>
          <p:cNvSpPr txBox="1">
            <a:spLocks/>
          </p:cNvSpPr>
          <p:nvPr/>
        </p:nvSpPr>
        <p:spPr>
          <a:xfrm>
            <a:off x="533400" y="457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Running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HelloWorld.htm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using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SansTypewriter" pitchFamily="49" charset="0"/>
                <a:ea typeface="+mn-ea"/>
                <a:cs typeface="+mn-cs"/>
              </a:rPr>
              <a:t>AppletViewer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49719D0B-6E3B-40E4-877A-FAE04F02C71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2038350"/>
            <a:ext cx="90487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533400" y="11430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Running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HelloWorld.htm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using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web browser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49719D0B-6E3B-40E4-877A-FAE04F02C71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845403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Running the applet loaded in a web server: </a:t>
            </a:r>
            <a:r>
              <a:rPr lang="en-US" sz="2000" dirty="0" smtClean="0">
                <a:hlinkClick r:id="rId2"/>
              </a:rPr>
              <a:t>http://sce.uhcl.edu/yang/teaching/AppletHelloWorld/HelloWorld.htm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3" y="2057400"/>
            <a:ext cx="89820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23709</TotalTime>
  <Words>580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23.1  What are applets?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Applet Life-Cycle Methods</vt:lpstr>
      <vt:lpstr>Slide 13</vt:lpstr>
      <vt:lpstr>Slide 14</vt:lpstr>
      <vt:lpstr>Sample Applets Provided with the JDK</vt:lpstr>
      <vt:lpstr>Slide 16</vt:lpstr>
      <vt:lpstr>Slide 17</vt:lpstr>
    </vt:vector>
  </TitlesOfParts>
  <Company>UHCL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Yang, T. Andrew</dc:creator>
  <cp:lastModifiedBy>Yang, T. Andrew</cp:lastModifiedBy>
  <cp:revision>2320</cp:revision>
  <dcterms:created xsi:type="dcterms:W3CDTF">2011-01-18T01:12:11Z</dcterms:created>
  <dcterms:modified xsi:type="dcterms:W3CDTF">2011-07-31T03:33:16Z</dcterms:modified>
</cp:coreProperties>
</file>