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2"/>
  </p:notesMasterIdLst>
  <p:sldIdLst>
    <p:sldId id="320" r:id="rId2"/>
    <p:sldId id="257" r:id="rId3"/>
    <p:sldId id="280" r:id="rId4"/>
    <p:sldId id="284" r:id="rId5"/>
    <p:sldId id="285" r:id="rId6"/>
    <p:sldId id="287" r:id="rId7"/>
    <p:sldId id="288" r:id="rId8"/>
    <p:sldId id="289" r:id="rId9"/>
    <p:sldId id="290" r:id="rId10"/>
    <p:sldId id="291" r:id="rId11"/>
    <p:sldId id="321" r:id="rId12"/>
    <p:sldId id="311" r:id="rId13"/>
    <p:sldId id="297" r:id="rId14"/>
    <p:sldId id="322" r:id="rId15"/>
    <p:sldId id="292" r:id="rId16"/>
    <p:sldId id="293" r:id="rId17"/>
    <p:sldId id="305" r:id="rId18"/>
    <p:sldId id="294" r:id="rId19"/>
    <p:sldId id="295" r:id="rId20"/>
    <p:sldId id="296" r:id="rId21"/>
    <p:sldId id="306" r:id="rId22"/>
    <p:sldId id="307" r:id="rId23"/>
    <p:sldId id="323" r:id="rId24"/>
    <p:sldId id="298" r:id="rId25"/>
    <p:sldId id="299" r:id="rId26"/>
    <p:sldId id="300" r:id="rId27"/>
    <p:sldId id="301" r:id="rId28"/>
    <p:sldId id="312" r:id="rId29"/>
    <p:sldId id="317" r:id="rId30"/>
    <p:sldId id="302" r:id="rId31"/>
    <p:sldId id="303" r:id="rId32"/>
    <p:sldId id="304" r:id="rId33"/>
    <p:sldId id="310" r:id="rId34"/>
    <p:sldId id="274" r:id="rId35"/>
    <p:sldId id="267" r:id="rId36"/>
    <p:sldId id="277" r:id="rId37"/>
    <p:sldId id="313" r:id="rId38"/>
    <p:sldId id="278" r:id="rId39"/>
    <p:sldId id="318" r:id="rId40"/>
    <p:sldId id="31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3002" autoAdjust="0"/>
  </p:normalViewPr>
  <p:slideViewPr>
    <p:cSldViewPr>
      <p:cViewPr varScale="1">
        <p:scale>
          <a:sx n="53" d="100"/>
          <a:sy n="53" d="100"/>
        </p:scale>
        <p:origin x="-184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E3AD73-D004-4481-AD6C-EA44C6D6836F}" type="datetimeFigureOut">
              <a:rPr lang="bg-BG" smtClean="0"/>
              <a:t>1.12.2013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94701F-4AF4-402B-8D1F-AEEB1E615A2E}" type="slidenum">
              <a:rPr lang="bg-BG" smtClean="0"/>
              <a:t>‹#›</a:t>
            </a:fld>
            <a:endParaRPr lang="bg-BG"/>
          </a:p>
        </p:txBody>
      </p:sp>
    </p:spTree>
    <p:extLst>
      <p:ext uri="{BB962C8B-B14F-4D97-AF65-F5344CB8AC3E}">
        <p14:creationId xmlns:p14="http://schemas.microsoft.com/office/powerpoint/2010/main" val="3166085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0894701F-4AF4-402B-8D1F-AEEB1E615A2E}" type="slidenum">
              <a:rPr lang="bg-BG" smtClean="0"/>
              <a:t>3</a:t>
            </a:fld>
            <a:endParaRPr lang="bg-BG"/>
          </a:p>
        </p:txBody>
      </p:sp>
    </p:spTree>
    <p:extLst>
      <p:ext uri="{BB962C8B-B14F-4D97-AF65-F5344CB8AC3E}">
        <p14:creationId xmlns:p14="http://schemas.microsoft.com/office/powerpoint/2010/main" val="1041619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Objects that are logically considered as part of the JVM mechanics are not created on the Heap.</a:t>
            </a:r>
          </a:p>
          <a:p>
            <a:pPr fontAlgn="base"/>
            <a:r>
              <a:rPr lang="en-US" sz="1200" b="0" i="0" kern="1200" dirty="0" smtClean="0">
                <a:solidFill>
                  <a:schemeClr val="tx1"/>
                </a:solidFill>
                <a:effectLst/>
                <a:latin typeface="+mn-lt"/>
                <a:ea typeface="+mn-ea"/>
                <a:cs typeface="+mn-cs"/>
              </a:rPr>
              <a:t>The non-heap memory includes:</a:t>
            </a:r>
          </a:p>
          <a:p>
            <a:pPr marL="171450" indent="-171450" fontAlgn="base">
              <a:buFont typeface="Arial" panose="020B0604020202020204" pitchFamily="34" charset="0"/>
              <a:buChar char="•"/>
            </a:pPr>
            <a:r>
              <a:rPr lang="en-US" sz="1200" b="1" i="0" kern="1200" dirty="0" smtClean="0">
                <a:solidFill>
                  <a:schemeClr val="tx1"/>
                </a:solidFill>
                <a:effectLst/>
                <a:latin typeface="+mn-lt"/>
                <a:ea typeface="+mn-ea"/>
                <a:cs typeface="+mn-cs"/>
              </a:rPr>
              <a:t>Permanent Generation</a:t>
            </a:r>
            <a:r>
              <a:rPr lang="en-US" sz="1200" b="0" i="0" kern="1200" dirty="0" smtClean="0">
                <a:solidFill>
                  <a:schemeClr val="tx1"/>
                </a:solidFill>
                <a:effectLst/>
                <a:latin typeface="+mn-lt"/>
                <a:ea typeface="+mn-ea"/>
                <a:cs typeface="+mn-cs"/>
              </a:rPr>
              <a:t> that contains the method area</a:t>
            </a:r>
            <a:r>
              <a:rPr lang="en-US" sz="1200" b="0" i="0" kern="1200" baseline="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rPr>
              <a:t>interned strings</a:t>
            </a:r>
          </a:p>
          <a:p>
            <a:pPr marL="171450" indent="-171450" fontAlgn="base">
              <a:buFont typeface="Arial" panose="020B0604020202020204" pitchFamily="34" charset="0"/>
              <a:buChar char="•"/>
            </a:pPr>
            <a:r>
              <a:rPr lang="en-US" sz="1200" b="1" i="0" kern="1200" dirty="0" smtClean="0">
                <a:solidFill>
                  <a:schemeClr val="tx1"/>
                </a:solidFill>
                <a:effectLst/>
                <a:latin typeface="+mn-lt"/>
                <a:ea typeface="+mn-ea"/>
                <a:cs typeface="+mn-cs"/>
              </a:rPr>
              <a:t>Code Cache</a:t>
            </a:r>
            <a:r>
              <a:rPr lang="en-US" sz="1200" b="0" i="0" kern="1200" dirty="0" smtClean="0">
                <a:solidFill>
                  <a:schemeClr val="tx1"/>
                </a:solidFill>
                <a:effectLst/>
                <a:latin typeface="+mn-lt"/>
                <a:ea typeface="+mn-ea"/>
                <a:cs typeface="+mn-cs"/>
              </a:rPr>
              <a:t> used for compilation and storage of methods that have been compiled to native code by the JIT compiler</a:t>
            </a:r>
          </a:p>
          <a:p>
            <a:endParaRPr lang="en-US" dirty="0" smtClean="0">
              <a:effectLst/>
            </a:endParaRPr>
          </a:p>
          <a:p>
            <a:pPr fontAlgn="base"/>
            <a:r>
              <a:rPr lang="en-US" sz="1200" b="0" i="0" kern="1200" dirty="0" smtClean="0">
                <a:solidFill>
                  <a:schemeClr val="tx1"/>
                </a:solidFill>
                <a:effectLst/>
                <a:latin typeface="+mn-lt"/>
                <a:ea typeface="+mn-ea"/>
                <a:cs typeface="+mn-cs"/>
              </a:rPr>
              <a:t>The method area stores per-class information such as:</a:t>
            </a:r>
          </a:p>
          <a:p>
            <a:pPr fontAlgn="base"/>
            <a:r>
              <a:rPr lang="en-US" sz="1200" b="1" i="0" kern="1200" dirty="0" smtClean="0">
                <a:solidFill>
                  <a:schemeClr val="tx1"/>
                </a:solidFill>
                <a:effectLst/>
                <a:latin typeface="+mn-lt"/>
                <a:ea typeface="+mn-ea"/>
                <a:cs typeface="+mn-cs"/>
              </a:rPr>
              <a:t>Class Loader Reference</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Run Time Constant Pool</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Numeric constants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Field references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Method References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Attributes</a:t>
            </a:r>
          </a:p>
          <a:p>
            <a:pPr fontAlgn="base"/>
            <a:r>
              <a:rPr lang="en-US" sz="1200" b="1" i="0" kern="1200" dirty="0" smtClean="0">
                <a:solidFill>
                  <a:schemeClr val="tx1"/>
                </a:solidFill>
                <a:effectLst/>
                <a:latin typeface="+mn-lt"/>
                <a:ea typeface="+mn-ea"/>
                <a:cs typeface="+mn-cs"/>
              </a:rPr>
              <a:t>Field data</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er field)</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Name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Type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Modifiers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Attributes</a:t>
            </a:r>
          </a:p>
          <a:p>
            <a:pPr fontAlgn="base"/>
            <a:r>
              <a:rPr lang="en-US" sz="1200" b="1" i="0" kern="1200" dirty="0" smtClean="0">
                <a:solidFill>
                  <a:schemeClr val="tx1"/>
                </a:solidFill>
                <a:effectLst/>
                <a:latin typeface="+mn-lt"/>
                <a:ea typeface="+mn-ea"/>
                <a:cs typeface="+mn-cs"/>
              </a:rPr>
              <a:t>Method data </a:t>
            </a:r>
            <a:r>
              <a:rPr lang="en-US" sz="1200" b="0" i="0" kern="1200" dirty="0" smtClean="0">
                <a:solidFill>
                  <a:schemeClr val="tx1"/>
                </a:solidFill>
                <a:effectLst/>
                <a:latin typeface="+mn-lt"/>
                <a:ea typeface="+mn-ea"/>
                <a:cs typeface="+mn-cs"/>
              </a:rPr>
              <a:t>(per method)</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Name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Return Type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Parameter Types (in order)</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Modifiers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Attributes</a:t>
            </a:r>
          </a:p>
          <a:p>
            <a:pPr fontAlgn="base"/>
            <a:r>
              <a:rPr lang="en-US" sz="1200" b="1" i="0" kern="1200" dirty="0" smtClean="0">
                <a:solidFill>
                  <a:schemeClr val="tx1"/>
                </a:solidFill>
                <a:effectLst/>
                <a:latin typeface="+mn-lt"/>
                <a:ea typeface="+mn-ea"/>
                <a:cs typeface="+mn-cs"/>
              </a:rPr>
              <a:t>Method code</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Per method)</a:t>
            </a:r>
          </a:p>
          <a:p>
            <a:pPr marL="171450" indent="-171450" fontAlgn="base">
              <a:buFont typeface="Arial" panose="020B0604020202020204" pitchFamily="34" charset="0"/>
              <a:buChar char="•"/>
            </a:pPr>
            <a:r>
              <a:rPr lang="en-US" sz="1200" b="0" i="0" kern="1200" dirty="0" err="1" smtClean="0">
                <a:solidFill>
                  <a:schemeClr val="tx1"/>
                </a:solidFill>
                <a:effectLst/>
                <a:latin typeface="+mn-lt"/>
                <a:ea typeface="+mn-ea"/>
                <a:cs typeface="+mn-cs"/>
              </a:rPr>
              <a:t>Bytecodes</a:t>
            </a:r>
            <a:endParaRPr lang="en-US" sz="1200" b="0" i="0" kern="1200" dirty="0" smtClean="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Operand stack size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Local variable size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Local variable table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Exception table (per exception handler - start point,</a:t>
            </a:r>
            <a:r>
              <a:rPr lang="en-US" sz="1200" b="0" i="0" kern="1200" baseline="0" dirty="0" smtClean="0">
                <a:solidFill>
                  <a:schemeClr val="tx1"/>
                </a:solidFill>
                <a:effectLst/>
                <a:latin typeface="+mn-lt"/>
                <a:ea typeface="+mn-ea"/>
                <a:cs typeface="+mn-cs"/>
              </a:rPr>
              <a:t> e</a:t>
            </a:r>
            <a:r>
              <a:rPr lang="en-US" sz="1200" b="0" i="0" kern="1200" dirty="0" smtClean="0">
                <a:solidFill>
                  <a:schemeClr val="tx1"/>
                </a:solidFill>
                <a:effectLst/>
                <a:latin typeface="+mn-lt"/>
                <a:ea typeface="+mn-ea"/>
                <a:cs typeface="+mn-cs"/>
              </a:rPr>
              <a:t>nd point,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PC offset for handler code,</a:t>
            </a:r>
            <a:r>
              <a:rPr lang="en-US" sz="1200" b="0" i="0" kern="1200" baseline="0" dirty="0" smtClean="0">
                <a:solidFill>
                  <a:schemeClr val="tx1"/>
                </a:solidFill>
                <a:effectLst/>
                <a:latin typeface="+mn-lt"/>
                <a:ea typeface="+mn-ea"/>
                <a:cs typeface="+mn-cs"/>
              </a:rPr>
              <a:t> c</a:t>
            </a:r>
            <a:r>
              <a:rPr lang="en-US" sz="1200" b="0" i="0" kern="1200" dirty="0" smtClean="0">
                <a:solidFill>
                  <a:schemeClr val="tx1"/>
                </a:solidFill>
                <a:effectLst/>
                <a:latin typeface="+mn-lt"/>
                <a:ea typeface="+mn-ea"/>
                <a:cs typeface="+mn-cs"/>
              </a:rPr>
              <a:t>onstant pool index for exception class being caught)</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19</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Heap is used to allocate class instances and arrays at runtime. Arrays and objects can never be stored on the stack because a frame is not designed to change in size after it has been created. The frame only stores references that point to objects or arrays on the heap. Unlike primitive variables and references in the local variable array (in each frame) objects are always stored on the heap so they are not removed when a method ends. Instead objects are only removed by the garbage collector.</a:t>
            </a:r>
          </a:p>
          <a:p>
            <a:pPr fontAlgn="base"/>
            <a:r>
              <a:rPr lang="en-US" sz="1200" b="0" i="0" kern="1200" dirty="0" smtClean="0">
                <a:solidFill>
                  <a:schemeClr val="tx1"/>
                </a:solidFill>
                <a:effectLst/>
                <a:latin typeface="+mn-lt"/>
                <a:ea typeface="+mn-ea"/>
                <a:cs typeface="+mn-cs"/>
              </a:rPr>
              <a:t>To support garbage collection the heap is divided into three sections:</a:t>
            </a:r>
          </a:p>
          <a:p>
            <a:pPr marL="171450" indent="-171450" fontAlgn="base">
              <a:buFont typeface="Arial" panose="020B0604020202020204" pitchFamily="34" charset="0"/>
              <a:buChar char="•"/>
            </a:pPr>
            <a:r>
              <a:rPr lang="en-US" sz="1200" b="1" i="0" kern="1200" dirty="0" smtClean="0">
                <a:solidFill>
                  <a:schemeClr val="tx1"/>
                </a:solidFill>
                <a:effectLst/>
                <a:latin typeface="+mn-lt"/>
                <a:ea typeface="+mn-ea"/>
                <a:cs typeface="+mn-cs"/>
              </a:rPr>
              <a:t>Young Generation - </a:t>
            </a:r>
            <a:r>
              <a:rPr lang="en-US" sz="1200" b="0" i="0" kern="1200" dirty="0" smtClean="0">
                <a:solidFill>
                  <a:schemeClr val="tx1"/>
                </a:solidFill>
                <a:effectLst/>
                <a:latin typeface="+mn-lt"/>
                <a:ea typeface="+mn-ea"/>
                <a:cs typeface="+mn-cs"/>
              </a:rPr>
              <a:t>Often split between Eden and Survivor</a:t>
            </a:r>
          </a:p>
          <a:p>
            <a:pPr marL="171450" indent="-171450" fontAlgn="base">
              <a:buFont typeface="Arial" panose="020B0604020202020204" pitchFamily="34" charset="0"/>
              <a:buChar char="•"/>
            </a:pPr>
            <a:r>
              <a:rPr lang="en-US" sz="1200" b="1" i="0" kern="1200" dirty="0" smtClean="0">
                <a:solidFill>
                  <a:schemeClr val="tx1"/>
                </a:solidFill>
                <a:effectLst/>
                <a:latin typeface="+mn-lt"/>
                <a:ea typeface="+mn-ea"/>
                <a:cs typeface="+mn-cs"/>
              </a:rPr>
              <a:t>Old Generation</a:t>
            </a:r>
            <a:r>
              <a:rPr lang="en-US" sz="1200" b="0" i="0" kern="1200" dirty="0" smtClean="0">
                <a:solidFill>
                  <a:schemeClr val="tx1"/>
                </a:solidFill>
                <a:effectLst/>
                <a:latin typeface="+mn-lt"/>
                <a:ea typeface="+mn-ea"/>
                <a:cs typeface="+mn-cs"/>
              </a:rPr>
              <a:t> (also called Tenured Generation)</a:t>
            </a:r>
          </a:p>
          <a:p>
            <a:pPr marL="171450" indent="-171450" fontAlgn="base">
              <a:buFont typeface="Arial" panose="020B0604020202020204" pitchFamily="34" charset="0"/>
              <a:buChar char="•"/>
            </a:pPr>
            <a:r>
              <a:rPr lang="en-US" sz="1200" b="1" i="0" kern="1200" dirty="0" smtClean="0">
                <a:solidFill>
                  <a:schemeClr val="tx1"/>
                </a:solidFill>
                <a:effectLst/>
                <a:latin typeface="+mn-lt"/>
                <a:ea typeface="+mn-ea"/>
                <a:cs typeface="+mn-cs"/>
              </a:rPr>
              <a:t>Permanent Generation</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Objects and Arrays are never explicitly de-allocated instead the garbage collector automatically reclaims them.</a:t>
            </a:r>
          </a:p>
          <a:p>
            <a:pPr fontAlgn="base"/>
            <a:r>
              <a:rPr lang="en-US" sz="1200" b="0" i="0" kern="1200" dirty="0" smtClean="0">
                <a:solidFill>
                  <a:schemeClr val="tx1"/>
                </a:solidFill>
                <a:effectLst/>
                <a:latin typeface="+mn-lt"/>
                <a:ea typeface="+mn-ea"/>
                <a:cs typeface="+mn-cs"/>
              </a:rPr>
              <a:t>Typically this works as follows:</a:t>
            </a:r>
          </a:p>
          <a:p>
            <a:pPr fontAlgn="base"/>
            <a:r>
              <a:rPr lang="en-US" sz="1200" b="0" i="0" kern="1200" dirty="0" smtClean="0">
                <a:solidFill>
                  <a:schemeClr val="tx1"/>
                </a:solidFill>
                <a:effectLst/>
                <a:latin typeface="+mn-lt"/>
                <a:ea typeface="+mn-ea"/>
                <a:cs typeface="+mn-cs"/>
              </a:rPr>
              <a:t>1) New objects and arrays are created into the young generation</a:t>
            </a:r>
          </a:p>
          <a:p>
            <a:pPr fontAlgn="base"/>
            <a:r>
              <a:rPr lang="en-US" sz="1200" b="0" i="0" kern="1200" dirty="0" smtClean="0">
                <a:solidFill>
                  <a:schemeClr val="tx1"/>
                </a:solidFill>
                <a:effectLst/>
                <a:latin typeface="+mn-lt"/>
                <a:ea typeface="+mn-ea"/>
                <a:cs typeface="+mn-cs"/>
              </a:rPr>
              <a:t>2) Minor garbage collection will operate in the young generation. Objects, that are still alive, will be moved from the </a:t>
            </a:r>
            <a:r>
              <a:rPr lang="en-US" sz="1200" b="0" i="0" kern="1200" dirty="0" err="1" smtClean="0">
                <a:solidFill>
                  <a:schemeClr val="tx1"/>
                </a:solidFill>
                <a:effectLst/>
                <a:latin typeface="+mn-lt"/>
                <a:ea typeface="+mn-ea"/>
                <a:cs typeface="+mn-cs"/>
              </a:rPr>
              <a:t>eden</a:t>
            </a:r>
            <a:r>
              <a:rPr lang="en-US" sz="1200" b="0" i="0" kern="1200" dirty="0" smtClean="0">
                <a:solidFill>
                  <a:schemeClr val="tx1"/>
                </a:solidFill>
                <a:effectLst/>
                <a:latin typeface="+mn-lt"/>
                <a:ea typeface="+mn-ea"/>
                <a:cs typeface="+mn-cs"/>
              </a:rPr>
              <a:t> space to the survivor space.</a:t>
            </a:r>
          </a:p>
          <a:p>
            <a:pPr fontAlgn="base"/>
            <a:r>
              <a:rPr lang="en-US" sz="1200" b="0" i="0" kern="1200" dirty="0" smtClean="0">
                <a:solidFill>
                  <a:schemeClr val="tx1"/>
                </a:solidFill>
                <a:effectLst/>
                <a:latin typeface="+mn-lt"/>
                <a:ea typeface="+mn-ea"/>
                <a:cs typeface="+mn-cs"/>
              </a:rPr>
              <a:t>3) Major garbage collection, which typically causes the application threads to pause, will move objects between generations. Objects, that are still alive, will be moved from the young generation to the old (tenured) generation.</a:t>
            </a:r>
          </a:p>
          <a:p>
            <a:pPr fontAlgn="base"/>
            <a:r>
              <a:rPr lang="en-US" sz="1200" b="0" i="0" kern="1200" dirty="0" smtClean="0">
                <a:solidFill>
                  <a:schemeClr val="tx1"/>
                </a:solidFill>
                <a:effectLst/>
                <a:latin typeface="+mn-lt"/>
                <a:ea typeface="+mn-ea"/>
                <a:cs typeface="+mn-cs"/>
              </a:rPr>
              <a:t>4) The permanent generation is collected every time the old generation is collected. They are both collected when either becomes full.</a:t>
            </a:r>
          </a:p>
          <a:p>
            <a:endParaRPr lang="en-US" dirty="0" smtClean="0">
              <a:effectLst/>
            </a:endParaRPr>
          </a:p>
          <a:p>
            <a:r>
              <a:rPr lang="en-US" b="1" u="none" strike="noStrike" dirty="0" smtClean="0">
                <a:effectLst/>
              </a:rPr>
              <a:t>mark word - </a:t>
            </a:r>
            <a:r>
              <a:rPr lang="en-US" dirty="0" smtClean="0"/>
              <a:t>The first word of every object header. Usually a set of </a:t>
            </a:r>
            <a:r>
              <a:rPr lang="en-US" dirty="0" err="1" smtClean="0"/>
              <a:t>bitfields</a:t>
            </a:r>
            <a:r>
              <a:rPr lang="en-US" dirty="0" smtClean="0"/>
              <a:t> including synchronization state and identity hash code. May also be a pointer (with characteristic low bit encoding) to synchronization related information. </a:t>
            </a:r>
            <a:r>
              <a:rPr lang="en-US" baseline="0" dirty="0" smtClean="0"/>
              <a:t> </a:t>
            </a:r>
            <a:r>
              <a:rPr lang="en-US" dirty="0" smtClean="0"/>
              <a:t>During GC, may contain GC state bits.</a:t>
            </a:r>
          </a:p>
          <a:p>
            <a:endParaRPr lang="en-US" b="1" u="none" strike="noStrike" dirty="0" smtClean="0">
              <a:effectLst/>
            </a:endParaRPr>
          </a:p>
          <a:p>
            <a:r>
              <a:rPr lang="en-US" b="1" u="none" strike="noStrike" dirty="0" err="1" smtClean="0">
                <a:effectLst/>
              </a:rPr>
              <a:t>klass</a:t>
            </a:r>
            <a:r>
              <a:rPr lang="en-US" b="1" u="none" strike="noStrike" dirty="0" smtClean="0">
                <a:effectLst/>
              </a:rPr>
              <a:t> pointer - </a:t>
            </a:r>
            <a:r>
              <a:rPr lang="en-US" dirty="0" smtClean="0"/>
              <a:t>The second word of every object header. Points to another object (a </a:t>
            </a:r>
            <a:r>
              <a:rPr lang="en-US" dirty="0" err="1" smtClean="0"/>
              <a:t>metaobject</a:t>
            </a:r>
            <a:r>
              <a:rPr lang="en-US" dirty="0" smtClean="0"/>
              <a:t>) which describes the layout and behavior of the original object. For Java objects, the "</a:t>
            </a:r>
            <a:r>
              <a:rPr lang="en-US" dirty="0" err="1" smtClean="0"/>
              <a:t>klass</a:t>
            </a:r>
            <a:r>
              <a:rPr lang="en-US" dirty="0" smtClean="0"/>
              <a:t>" contains a C++ style "</a:t>
            </a:r>
            <a:r>
              <a:rPr lang="en-US" dirty="0" err="1" smtClean="0"/>
              <a:t>vtable</a:t>
            </a:r>
            <a:r>
              <a:rPr lang="en-US" dirty="0" smtClean="0"/>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Note that both Java objects and VM-internal objects have a common object header format.</a:t>
            </a:r>
          </a:p>
          <a:p>
            <a:endParaRPr lang="en-US" dirty="0" smtClean="0">
              <a:effectLst/>
            </a:endParaRPr>
          </a:p>
          <a:p>
            <a:r>
              <a:rPr lang="en-US" sz="1200" b="1" i="0" kern="1200" dirty="0" smtClean="0">
                <a:solidFill>
                  <a:schemeClr val="tx1"/>
                </a:solidFill>
                <a:effectLst/>
                <a:latin typeface="+mn-lt"/>
                <a:ea typeface="+mn-ea"/>
                <a:cs typeface="+mn-cs"/>
              </a:rPr>
              <a:t>The Young Generation</a:t>
            </a:r>
          </a:p>
          <a:p>
            <a:r>
              <a:rPr lang="en-US" sz="1200" b="0" i="0" kern="1200" dirty="0" smtClean="0">
                <a:solidFill>
                  <a:schemeClr val="tx1"/>
                </a:solidFill>
                <a:effectLst/>
                <a:latin typeface="+mn-lt"/>
                <a:ea typeface="+mn-ea"/>
                <a:cs typeface="+mn-cs"/>
              </a:rPr>
              <a:t>The young generation must support fast allocation, but we expect most of those objects to become unreachable fairly quickly. We would like not to have to expend any effort on the unreachable objects, since there are so many of them. So when our young generations need to be collected, we identify the </a:t>
            </a:r>
            <a:r>
              <a:rPr lang="en-US" sz="1200" b="0" i="0" kern="1200" dirty="0" err="1" smtClean="0">
                <a:solidFill>
                  <a:schemeClr val="tx1"/>
                </a:solidFill>
                <a:effectLst/>
                <a:latin typeface="+mn-lt"/>
                <a:ea typeface="+mn-ea"/>
                <a:cs typeface="+mn-cs"/>
              </a:rPr>
              <a:t>lreachable</a:t>
            </a:r>
            <a:r>
              <a:rPr lang="en-US" sz="1200" b="0" i="0" kern="1200" dirty="0" smtClean="0">
                <a:solidFill>
                  <a:schemeClr val="tx1"/>
                </a:solidFill>
                <a:effectLst/>
                <a:latin typeface="+mn-lt"/>
                <a:ea typeface="+mn-ea"/>
                <a:cs typeface="+mn-cs"/>
              </a:rPr>
              <a:t> objects in them and copy them out of the young generation. Once we've copied out the reachable objects, the objects remaining in the young generation are unreachable, and the space for them can be recovered without attention to each individual unreachable object. This operation of copying the reachable objects out of a generation we call “scavenging”, so we often refer to our young generation collectors as “scavengers”. An advantage of scavenging is that it is fast. A disadvantage is that it requires room of a second copy of all the reachable objects from the scavenged generation.</a:t>
            </a:r>
          </a:p>
          <a:p>
            <a:endParaRPr lang="en-US" dirty="0" smtClean="0">
              <a:effectLst/>
            </a:endParaRPr>
          </a:p>
          <a:p>
            <a:r>
              <a:rPr lang="en-US" sz="1200" b="1" i="0" kern="1200" dirty="0" smtClean="0">
                <a:solidFill>
                  <a:schemeClr val="tx1"/>
                </a:solidFill>
                <a:effectLst/>
                <a:latin typeface="+mn-lt"/>
                <a:ea typeface="+mn-ea"/>
                <a:cs typeface="+mn-cs"/>
              </a:rPr>
              <a:t>The Old Generation</a:t>
            </a:r>
          </a:p>
          <a:p>
            <a:r>
              <a:rPr lang="en-US" sz="1200" b="0" i="0" kern="1200" dirty="0" smtClean="0">
                <a:solidFill>
                  <a:schemeClr val="tx1"/>
                </a:solidFill>
                <a:effectLst/>
                <a:latin typeface="+mn-lt"/>
                <a:ea typeface="+mn-ea"/>
                <a:cs typeface="+mn-cs"/>
              </a:rPr>
              <a:t>Once objects have been scavenged out of the young generation we expect them to remain reachable for at least a while, and to reference and be referenced by other objects that remain reachable. To collect the space in the old generation we need algorithms that can't depend on high density of unreachable objects. In particular we can't count on having enough space to scavenge such objects somewhere else. Copying objects in the old generation can be expensive, both because one has to move the objects, and because one has to update all the references to the object to point to the new location of the object. On the other hand, copying objects means that one can accumulate the recovered space into one large region, from which allocation is faster (which speeds up scavenging of the young generation), and allows us to return excess storage to the operating system, which is polite.</a:t>
            </a:r>
          </a:p>
          <a:p>
            <a:endParaRPr lang="en-US" dirty="0" smtClean="0">
              <a:effectLst/>
            </a:endParaRPr>
          </a:p>
          <a:p>
            <a:r>
              <a:rPr lang="en-US" sz="1200" b="1" i="0" kern="1200" dirty="0" smtClean="0">
                <a:solidFill>
                  <a:schemeClr val="tx1"/>
                </a:solidFill>
                <a:effectLst/>
                <a:latin typeface="+mn-lt"/>
                <a:ea typeface="+mn-ea"/>
                <a:cs typeface="+mn-cs"/>
              </a:rPr>
              <a:t>The Permanent Generation</a:t>
            </a:r>
          </a:p>
          <a:p>
            <a:r>
              <a:rPr lang="en-US" sz="1200" b="0" i="0" kern="1200" dirty="0" smtClean="0">
                <a:solidFill>
                  <a:schemeClr val="tx1"/>
                </a:solidFill>
                <a:effectLst/>
                <a:latin typeface="+mn-lt"/>
                <a:ea typeface="+mn-ea"/>
                <a:cs typeface="+mn-cs"/>
              </a:rPr>
              <a:t>In addition to the objects created by the Java application, there are objects created and used by the </a:t>
            </a:r>
            <a:r>
              <a:rPr lang="en-US" sz="1200" b="0" i="0" kern="1200" dirty="0" err="1" smtClean="0">
                <a:solidFill>
                  <a:schemeClr val="tx1"/>
                </a:solidFill>
                <a:effectLst/>
                <a:latin typeface="+mn-lt"/>
                <a:ea typeface="+mn-ea"/>
                <a:cs typeface="+mn-cs"/>
              </a:rPr>
              <a:t>HotSpot</a:t>
            </a:r>
            <a:r>
              <a:rPr lang="en-US" sz="1200" b="0" i="0" kern="1200" dirty="0" smtClean="0">
                <a:solidFill>
                  <a:schemeClr val="tx1"/>
                </a:solidFill>
                <a:effectLst/>
                <a:latin typeface="+mn-lt"/>
                <a:ea typeface="+mn-ea"/>
                <a:cs typeface="+mn-cs"/>
              </a:rPr>
              <a:t> virtual machine whose storage it is convenient to have allocated and recovered by the storage manager. To avoid confusing things, such objects are allocated in a separate generation, the so-called “permanent” generation. In fact, the objects in it are not “permanent”, but that's what it has been called historically. For example, information about loaded classes is stored in the permanent generation, and recovered when those classes are no longer reachable from the application.</a:t>
            </a:r>
          </a:p>
          <a:p>
            <a:endParaRPr lang="en-US" dirty="0" smtClean="0">
              <a:effectLst/>
            </a:endParaRPr>
          </a:p>
          <a:p>
            <a:pPr marL="0" indent="0">
              <a:buNone/>
            </a:pPr>
            <a:r>
              <a:rPr lang="en-US" sz="3000" dirty="0" smtClean="0"/>
              <a:t>Garbage collectors: </a:t>
            </a:r>
          </a:p>
          <a:p>
            <a:pPr lvl="1"/>
            <a:r>
              <a:rPr lang="en-US" sz="3200" b="1" dirty="0" smtClean="0"/>
              <a:t> </a:t>
            </a:r>
            <a:r>
              <a:rPr lang="en-US" sz="2600" b="1" dirty="0" smtClean="0"/>
              <a:t>concurrent</a:t>
            </a:r>
            <a:r>
              <a:rPr lang="en-US" sz="2600" dirty="0" smtClean="0"/>
              <a:t>: the ability to work while application threads are still running</a:t>
            </a:r>
          </a:p>
          <a:p>
            <a:pPr lvl="1"/>
            <a:r>
              <a:rPr lang="en-US" sz="2600" b="1" dirty="0" smtClean="0"/>
              <a:t> parallel</a:t>
            </a:r>
            <a:r>
              <a:rPr lang="en-US" sz="2600" dirty="0" smtClean="0"/>
              <a:t>: the ability to do work across multiple thread of execution</a:t>
            </a:r>
          </a:p>
          <a:p>
            <a:pPr marL="400050" lvl="1" indent="0">
              <a:buNone/>
            </a:pPr>
            <a:endParaRPr lang="en-US" sz="3000" dirty="0" smtClean="0"/>
          </a:p>
          <a:p>
            <a:pPr marL="400050" lvl="1" indent="0">
              <a:buNone/>
            </a:pPr>
            <a:r>
              <a:rPr lang="en-US" sz="3000" dirty="0" smtClean="0"/>
              <a:t>=&gt; collectors can be parallel but not concurrent;</a:t>
            </a:r>
          </a:p>
          <a:p>
            <a:pPr marL="0" indent="0">
              <a:buNone/>
            </a:pPr>
            <a:r>
              <a:rPr lang="en-US" sz="3000" dirty="0" smtClean="0"/>
              <a:t>concurrent but not parallel or both concurrent and </a:t>
            </a:r>
          </a:p>
          <a:p>
            <a:pPr marL="0" indent="0">
              <a:buNone/>
            </a:pPr>
            <a:r>
              <a:rPr lang="en-US" sz="3000" dirty="0" smtClean="0"/>
              <a:t>parallel</a:t>
            </a:r>
          </a:p>
          <a:p>
            <a:endParaRPr lang="en-US" dirty="0" smtClean="0">
              <a:effectLst/>
            </a:endParaRPr>
          </a:p>
          <a:p>
            <a:pPr marL="0" indent="0" algn="l">
              <a:buNone/>
            </a:pPr>
            <a:r>
              <a:rPr lang="en-US" sz="3500" dirty="0" err="1" smtClean="0"/>
              <a:t>Safepointing</a:t>
            </a:r>
            <a:r>
              <a:rPr lang="en-US" sz="3500" dirty="0" smtClean="0"/>
              <a:t>:</a:t>
            </a:r>
          </a:p>
          <a:p>
            <a:pPr marL="0" indent="0" algn="l">
              <a:buNone/>
            </a:pPr>
            <a:r>
              <a:rPr lang="en-US" sz="3500" baseline="0" dirty="0" smtClean="0"/>
              <a:t>     </a:t>
            </a:r>
            <a:r>
              <a:rPr lang="en-US" sz="3100" dirty="0" smtClean="0"/>
              <a:t>at a </a:t>
            </a:r>
            <a:r>
              <a:rPr lang="en-US" sz="3100" dirty="0" err="1" smtClean="0"/>
              <a:t>safepoints</a:t>
            </a:r>
            <a:r>
              <a:rPr lang="en-US" sz="3100" dirty="0" smtClean="0"/>
              <a:t> threads cannot modify the Java heap or stack</a:t>
            </a:r>
            <a:r>
              <a:rPr lang="en-US" sz="3100" baseline="0" dirty="0" smtClean="0"/>
              <a:t>   </a:t>
            </a:r>
          </a:p>
          <a:p>
            <a:pPr marL="0" indent="0" algn="l">
              <a:buNone/>
            </a:pPr>
            <a:r>
              <a:rPr lang="en-US" sz="3100" baseline="0" dirty="0" smtClean="0"/>
              <a:t>     </a:t>
            </a:r>
            <a:r>
              <a:rPr lang="en-US" sz="3100" dirty="0" smtClean="0"/>
              <a:t>used to support GC, </a:t>
            </a:r>
            <a:r>
              <a:rPr lang="en-US" sz="3100" dirty="0" err="1" smtClean="0"/>
              <a:t>deoptimization</a:t>
            </a:r>
            <a:r>
              <a:rPr lang="en-US" sz="3100" dirty="0" smtClean="0"/>
              <a:t>, Java thread suspension, JVM Tool Interface operations (e.g. heap dumps)</a:t>
            </a:r>
            <a:r>
              <a:rPr lang="en-US" sz="3100" baseline="0" dirty="0" smtClean="0"/>
              <a:t>   </a:t>
            </a:r>
          </a:p>
          <a:p>
            <a:pPr marL="0" indent="0" algn="l">
              <a:buNone/>
            </a:pPr>
            <a:r>
              <a:rPr lang="en-US" sz="3100" baseline="0" dirty="0" smtClean="0"/>
              <a:t>     </a:t>
            </a:r>
            <a:r>
              <a:rPr lang="en-US" sz="3100" dirty="0" smtClean="0"/>
              <a:t>works by polling (VM thread poisons/un-poisons polling page and threads poll for a </a:t>
            </a:r>
            <a:r>
              <a:rPr lang="en-US" sz="3100" dirty="0" err="1" smtClean="0"/>
              <a:t>safepoint</a:t>
            </a:r>
            <a:r>
              <a:rPr lang="en-US" sz="3100" dirty="0" smtClean="0"/>
              <a:t>)</a:t>
            </a:r>
            <a:endParaRPr lang="en-US" sz="3500" dirty="0" smtClean="0"/>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20</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note</a:t>
            </a:r>
            <a:r>
              <a:rPr lang="en-US" sz="1200" b="0" i="0" kern="1200" baseline="0" dirty="0" smtClean="0">
                <a:solidFill>
                  <a:schemeClr val="tx1"/>
                </a:solidFill>
                <a:effectLst/>
                <a:latin typeface="+mn-lt"/>
                <a:ea typeface="+mn-ea"/>
                <a:cs typeface="+mn-cs"/>
              </a:rPr>
              <a:t> 1: </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klass</a:t>
            </a:r>
            <a:r>
              <a:rPr lang="en-US" sz="1200" b="0" i="0" kern="1200" dirty="0" smtClean="0">
                <a:solidFill>
                  <a:schemeClr val="tx1"/>
                </a:solidFill>
                <a:effectLst/>
                <a:latin typeface="+mn-lt"/>
                <a:ea typeface="+mn-ea"/>
                <a:cs typeface="+mn-cs"/>
              </a:rPr>
              <a:t>' is the Hotspot</a:t>
            </a:r>
            <a:r>
              <a:rPr lang="en-US" sz="1200" b="0" i="0" kern="1200" baseline="0" dirty="0" smtClean="0">
                <a:solidFill>
                  <a:schemeClr val="tx1"/>
                </a:solidFill>
                <a:effectLst/>
                <a:latin typeface="+mn-lt"/>
                <a:ea typeface="+mn-ea"/>
                <a:cs typeface="+mn-cs"/>
              </a:rPr>
              <a:t> term for class metadata address</a:t>
            </a:r>
          </a:p>
          <a:p>
            <a:pPr fontAlgn="base"/>
            <a:r>
              <a:rPr lang="en-US" sz="1200" b="0" i="0" kern="1200" baseline="0" dirty="0" smtClean="0">
                <a:solidFill>
                  <a:schemeClr val="tx1"/>
                </a:solidFill>
                <a:effectLst/>
                <a:latin typeface="+mn-lt"/>
                <a:ea typeface="+mn-ea"/>
                <a:cs typeface="+mn-cs"/>
              </a:rPr>
              <a:t>note 2: array instances share the same '</a:t>
            </a:r>
            <a:r>
              <a:rPr lang="en-US" sz="1200" b="0" i="0" kern="1200" baseline="0" dirty="0" err="1" smtClean="0">
                <a:solidFill>
                  <a:schemeClr val="tx1"/>
                </a:solidFill>
                <a:effectLst/>
                <a:latin typeface="+mn-lt"/>
                <a:ea typeface="+mn-ea"/>
                <a:cs typeface="+mn-cs"/>
              </a:rPr>
              <a:t>klass</a:t>
            </a:r>
            <a:r>
              <a:rPr lang="en-US" sz="1200" b="0" i="0" kern="1200" baseline="0" dirty="0" smtClean="0">
                <a:solidFill>
                  <a:schemeClr val="tx1"/>
                </a:solidFill>
                <a:effectLst/>
                <a:latin typeface="+mn-lt"/>
                <a:ea typeface="+mn-ea"/>
                <a:cs typeface="+mn-cs"/>
              </a:rPr>
              <a:t>' hierarchy (instead of fields have a field denoting the 'size' of the array and an array of items</a:t>
            </a:r>
          </a:p>
          <a:p>
            <a:pPr marL="0" indent="0">
              <a:buNone/>
            </a:pPr>
            <a:endParaRPr lang="en-US" sz="3000" smtClean="0"/>
          </a:p>
          <a:p>
            <a:pPr marL="0" indent="0">
              <a:buNone/>
            </a:pPr>
            <a:r>
              <a:rPr lang="en-US" sz="3000" dirty="0" err="1" smtClean="0"/>
              <a:t>Klass</a:t>
            </a:r>
            <a:r>
              <a:rPr lang="en-US" sz="3000" dirty="0" smtClean="0"/>
              <a:t> (or </a:t>
            </a:r>
            <a:r>
              <a:rPr lang="en-US" sz="3000" dirty="0" err="1" smtClean="0"/>
              <a:t>Klass</a:t>
            </a:r>
            <a:r>
              <a:rPr lang="en-US" sz="3000" dirty="0" smtClean="0"/>
              <a:t> word):</a:t>
            </a:r>
          </a:p>
          <a:p>
            <a:pPr marL="857250" lvl="1" indent="-457200">
              <a:lnSpc>
                <a:spcPct val="200000"/>
              </a:lnSpc>
            </a:pPr>
            <a:r>
              <a:rPr lang="en-US" sz="2600" dirty="0" smtClean="0"/>
              <a:t>pointer to the metadata of the object’s class</a:t>
            </a:r>
          </a:p>
          <a:p>
            <a:pPr marL="857250" lvl="1" indent="-457200">
              <a:lnSpc>
                <a:spcPct val="200000"/>
              </a:lnSpc>
            </a:pPr>
            <a:r>
              <a:rPr lang="en-US" sz="2600" dirty="0" err="1" smtClean="0"/>
              <a:t>vtable</a:t>
            </a:r>
            <a:r>
              <a:rPr lang="en-US" sz="2600" dirty="0" smtClean="0"/>
              <a:t> of the methods of the class</a:t>
            </a:r>
          </a:p>
          <a:p>
            <a:pPr marL="857250" lvl="1" indent="-457200">
              <a:lnSpc>
                <a:spcPct val="200000"/>
              </a:lnSpc>
            </a:pPr>
            <a:r>
              <a:rPr lang="en-US" sz="2600" dirty="0" smtClean="0"/>
              <a:t>constant </a:t>
            </a:r>
            <a:r>
              <a:rPr lang="en-US" sz="2600" dirty="0" err="1" smtClean="0"/>
              <a:t>vtable</a:t>
            </a:r>
            <a:r>
              <a:rPr lang="en-US" sz="2600" dirty="0" smtClean="0"/>
              <a:t> offset for methods</a:t>
            </a:r>
            <a:endParaRPr lang="en-US" sz="3000" dirty="0" smtClean="0"/>
          </a:p>
          <a:p>
            <a:pPr fontAlgn="base"/>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21</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When object is locked, mark word copied into lock record in frame on thread stack. Lock records track objects locked by currently executing methods.</a:t>
            </a:r>
          </a:p>
          <a:p>
            <a:r>
              <a:rPr lang="en-US" dirty="0" smtClean="0">
                <a:effectLst/>
              </a:rPr>
              <a:t>Walk thread stack to find thread's locked objects.</a:t>
            </a:r>
          </a:p>
          <a:p>
            <a:r>
              <a:rPr lang="en-US" dirty="0" smtClean="0">
                <a:effectLst/>
              </a:rPr>
              <a:t>The</a:t>
            </a:r>
            <a:r>
              <a:rPr lang="en-US" baseline="0" dirty="0" smtClean="0">
                <a:effectLst/>
              </a:rPr>
              <a:t> monitor address is the address of the object's wait queue.</a:t>
            </a:r>
          </a:p>
          <a:p>
            <a:endParaRPr lang="en-US" dirty="0" smtClean="0">
              <a:effectLst/>
            </a:endParaRP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22</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24</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25</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is first interpreted while the JIT is translating it in the background. Once the JIT compilation is complete, the JVM switches to using that code instead of the interpreter.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26</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bytecode is first interpreted while the JIT is translating it in the background. Once the JIT compilation is complete, the JVM switches to using that code instead of the interpreter.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27</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bytecode is first interpreted while the JIT is translating it in the background. Once the JIT compilation is complete, the JVM switches to using that code instead of the interpreter.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28</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bytecode is first interpreted while the JIT is translating it in the background. Once the JIT compilation is complete, the JVM switches to using that code instead of the interpreter.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29</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0894701F-4AF4-402B-8D1F-AEEB1E615A2E}" type="slidenum">
              <a:rPr lang="bg-BG" smtClean="0"/>
              <a:t>6</a:t>
            </a:fld>
            <a:endParaRPr lang="bg-BG"/>
          </a:p>
        </p:txBody>
      </p:sp>
    </p:spTree>
    <p:extLst>
      <p:ext uri="{BB962C8B-B14F-4D97-AF65-F5344CB8AC3E}">
        <p14:creationId xmlns:p14="http://schemas.microsoft.com/office/powerpoint/2010/main" val="3006092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30</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JNI_CreateJavaVM</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JNI invocation method performs, the following:</a:t>
            </a:r>
          </a:p>
          <a:p>
            <a:r>
              <a:rPr lang="en-US" sz="1200" b="0" i="0" kern="1200" dirty="0" smtClean="0">
                <a:solidFill>
                  <a:schemeClr val="tx1"/>
                </a:solidFill>
                <a:effectLst/>
                <a:latin typeface="+mn-lt"/>
                <a:ea typeface="+mn-ea"/>
                <a:cs typeface="+mn-cs"/>
              </a:rPr>
              <a:t>Ensures that no two threads call this method at the same time and that no two VM instances are created in the same process. Noting that a VM cannot be created in the same process space once a point in initialization is reached, “point of no return”. This is so because the VM creates static data structures that cannot be re-initialized, at this time.</a:t>
            </a:r>
          </a:p>
          <a:p>
            <a:r>
              <a:rPr lang="en-US" sz="1200" b="0" i="0" kern="1200" dirty="0" smtClean="0">
                <a:solidFill>
                  <a:schemeClr val="tx1"/>
                </a:solidFill>
                <a:effectLst/>
                <a:latin typeface="+mn-lt"/>
                <a:ea typeface="+mn-ea"/>
                <a:cs typeface="+mn-cs"/>
              </a:rPr>
              <a:t>Checks to make sure the JNI version is supported, and the </a:t>
            </a:r>
            <a:r>
              <a:rPr lang="en-US" sz="1200" b="0" i="0" kern="1200" dirty="0" err="1" smtClean="0">
                <a:solidFill>
                  <a:schemeClr val="tx1"/>
                </a:solidFill>
                <a:effectLst/>
                <a:latin typeface="+mn-lt"/>
                <a:ea typeface="+mn-ea"/>
                <a:cs typeface="+mn-cs"/>
              </a:rPr>
              <a:t>ostream</a:t>
            </a:r>
            <a:r>
              <a:rPr lang="en-US" sz="1200" b="0" i="0" kern="1200" dirty="0" smtClean="0">
                <a:solidFill>
                  <a:schemeClr val="tx1"/>
                </a:solidFill>
                <a:effectLst/>
                <a:latin typeface="+mn-lt"/>
                <a:ea typeface="+mn-ea"/>
                <a:cs typeface="+mn-cs"/>
              </a:rPr>
              <a:t> is initialized for </a:t>
            </a:r>
            <a:r>
              <a:rPr lang="en-US" sz="1200" b="0" i="0" kern="1200" dirty="0" err="1" smtClean="0">
                <a:solidFill>
                  <a:schemeClr val="tx1"/>
                </a:solidFill>
                <a:effectLst/>
                <a:latin typeface="+mn-lt"/>
                <a:ea typeface="+mn-ea"/>
                <a:cs typeface="+mn-cs"/>
              </a:rPr>
              <a:t>gc</a:t>
            </a:r>
            <a:r>
              <a:rPr lang="en-US" sz="1200" b="0" i="0" kern="1200" dirty="0" smtClean="0">
                <a:solidFill>
                  <a:schemeClr val="tx1"/>
                </a:solidFill>
                <a:effectLst/>
                <a:latin typeface="+mn-lt"/>
                <a:ea typeface="+mn-ea"/>
                <a:cs typeface="+mn-cs"/>
              </a:rPr>
              <a:t> logging. The OS modules are initialized such as the random number generator, the current </a:t>
            </a:r>
            <a:r>
              <a:rPr lang="en-US" sz="1200" b="0" i="0" kern="1200" dirty="0" err="1" smtClean="0">
                <a:solidFill>
                  <a:schemeClr val="tx1"/>
                </a:solidFill>
                <a:effectLst/>
                <a:latin typeface="+mn-lt"/>
                <a:ea typeface="+mn-ea"/>
                <a:cs typeface="+mn-cs"/>
              </a:rPr>
              <a:t>pid</a:t>
            </a:r>
            <a:r>
              <a:rPr lang="en-US" sz="1200" b="0" i="0" kern="1200" dirty="0" smtClean="0">
                <a:solidFill>
                  <a:schemeClr val="tx1"/>
                </a:solidFill>
                <a:effectLst/>
                <a:latin typeface="+mn-lt"/>
                <a:ea typeface="+mn-ea"/>
                <a:cs typeface="+mn-cs"/>
              </a:rPr>
              <a:t>, high-resolution time, memory page sizes, and the guard pages.</a:t>
            </a:r>
          </a:p>
          <a:p>
            <a:r>
              <a:rPr lang="en-US" sz="1200" b="0" i="0" kern="1200" dirty="0" smtClean="0">
                <a:solidFill>
                  <a:schemeClr val="tx1"/>
                </a:solidFill>
                <a:effectLst/>
                <a:latin typeface="+mn-lt"/>
                <a:ea typeface="+mn-ea"/>
                <a:cs typeface="+mn-cs"/>
              </a:rPr>
              <a:t>The arguments and properties passed in are parsed and stored away for later use. The standard java system properties are initialized.</a:t>
            </a:r>
          </a:p>
          <a:p>
            <a:r>
              <a:rPr lang="en-US" sz="1200" b="0" i="0" kern="1200" dirty="0" smtClean="0">
                <a:solidFill>
                  <a:schemeClr val="tx1"/>
                </a:solidFill>
                <a:effectLst/>
                <a:latin typeface="+mn-lt"/>
                <a:ea typeface="+mn-ea"/>
                <a:cs typeface="+mn-cs"/>
              </a:rPr>
              <a:t>The OS modules are further created and initialized, based on the parsed arguments and properties, are initialized for synchronization, stack, memory, and </a:t>
            </a:r>
            <a:r>
              <a:rPr lang="en-US" sz="1200" b="0" i="0" kern="1200" dirty="0" err="1" smtClean="0">
                <a:solidFill>
                  <a:schemeClr val="tx1"/>
                </a:solidFill>
                <a:effectLst/>
                <a:latin typeface="+mn-lt"/>
                <a:ea typeface="+mn-ea"/>
                <a:cs typeface="+mn-cs"/>
              </a:rPr>
              <a:t>safepoint</a:t>
            </a:r>
            <a:r>
              <a:rPr lang="en-US" sz="1200" b="0" i="0" kern="1200" dirty="0" smtClean="0">
                <a:solidFill>
                  <a:schemeClr val="tx1"/>
                </a:solidFill>
                <a:effectLst/>
                <a:latin typeface="+mn-lt"/>
                <a:ea typeface="+mn-ea"/>
                <a:cs typeface="+mn-cs"/>
              </a:rPr>
              <a:t> pages. At this time other libraries such as </a:t>
            </a:r>
            <a:r>
              <a:rPr lang="en-US" sz="1200" b="0" i="0" kern="1200" dirty="0" err="1" smtClean="0">
                <a:solidFill>
                  <a:schemeClr val="tx1"/>
                </a:solidFill>
                <a:effectLst/>
                <a:latin typeface="+mn-lt"/>
                <a:ea typeface="+mn-ea"/>
                <a:cs typeface="+mn-cs"/>
              </a:rPr>
              <a:t>libzip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libhpi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libjava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libthread</a:t>
            </a:r>
            <a:r>
              <a:rPr lang="en-US" sz="1200" b="0" i="0" kern="1200" dirty="0" smtClean="0">
                <a:solidFill>
                  <a:schemeClr val="tx1"/>
                </a:solidFill>
                <a:effectLst/>
                <a:latin typeface="+mn-lt"/>
                <a:ea typeface="+mn-ea"/>
                <a:cs typeface="+mn-cs"/>
              </a:rPr>
              <a:t> are loaded, signal handlers are initialized and set, and the thread library is initialized.</a:t>
            </a:r>
          </a:p>
          <a:p>
            <a:r>
              <a:rPr lang="en-US" sz="1200" b="0" i="0" kern="1200" dirty="0" smtClean="0">
                <a:solidFill>
                  <a:schemeClr val="tx1"/>
                </a:solidFill>
                <a:effectLst/>
                <a:latin typeface="+mn-lt"/>
                <a:ea typeface="+mn-ea"/>
                <a:cs typeface="+mn-cs"/>
              </a:rPr>
              <a:t>The output stream logger is initialized. Any agent libraries (</a:t>
            </a:r>
            <a:r>
              <a:rPr lang="en-US" sz="1200" b="0" i="0" kern="1200" dirty="0" err="1" smtClean="0">
                <a:solidFill>
                  <a:schemeClr val="tx1"/>
                </a:solidFill>
                <a:effectLst/>
                <a:latin typeface="+mn-lt"/>
                <a:ea typeface="+mn-ea"/>
                <a:cs typeface="+mn-cs"/>
              </a:rPr>
              <a:t>hprof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jdi</a:t>
            </a:r>
            <a:r>
              <a:rPr lang="en-US" sz="1200" b="0" i="0" kern="1200" dirty="0" smtClean="0">
                <a:solidFill>
                  <a:schemeClr val="tx1"/>
                </a:solidFill>
                <a:effectLst/>
                <a:latin typeface="+mn-lt"/>
                <a:ea typeface="+mn-ea"/>
                <a:cs typeface="+mn-cs"/>
              </a:rPr>
              <a:t>) required are initialized and started.</a:t>
            </a:r>
          </a:p>
          <a:p>
            <a:r>
              <a:rPr lang="en-US" sz="1200" b="0" i="0" kern="1200" dirty="0" smtClean="0">
                <a:solidFill>
                  <a:schemeClr val="tx1"/>
                </a:solidFill>
                <a:effectLst/>
                <a:latin typeface="+mn-lt"/>
                <a:ea typeface="+mn-ea"/>
                <a:cs typeface="+mn-cs"/>
              </a:rPr>
              <a:t>The thread states and the thread local storage (TLS), which holds several thread specific data required for the operation of threads, are initialized.</a:t>
            </a:r>
          </a:p>
          <a:p>
            <a:r>
              <a:rPr lang="en-US" sz="1200" b="0" i="0" kern="1200" dirty="0" smtClean="0">
                <a:solidFill>
                  <a:schemeClr val="tx1"/>
                </a:solidFill>
                <a:effectLst/>
                <a:latin typeface="+mn-lt"/>
                <a:ea typeface="+mn-ea"/>
                <a:cs typeface="+mn-cs"/>
              </a:rPr>
              <a:t>The global data is initialized as part of the I phase, such as event log, OS synchronization primitives, </a:t>
            </a:r>
            <a:r>
              <a:rPr lang="en-US" sz="1200" b="0" i="0" kern="1200" dirty="0" err="1" smtClean="0">
                <a:solidFill>
                  <a:schemeClr val="tx1"/>
                </a:solidFill>
                <a:effectLst/>
                <a:latin typeface="+mn-lt"/>
                <a:ea typeface="+mn-ea"/>
                <a:cs typeface="+mn-cs"/>
              </a:rPr>
              <a:t>perfMemory</a:t>
            </a:r>
            <a:r>
              <a:rPr lang="en-US" sz="1200" b="0" i="0" kern="1200" dirty="0" smtClean="0">
                <a:solidFill>
                  <a:schemeClr val="tx1"/>
                </a:solidFill>
                <a:effectLst/>
                <a:latin typeface="+mn-lt"/>
                <a:ea typeface="+mn-ea"/>
                <a:cs typeface="+mn-cs"/>
              </a:rPr>
              <a:t> (performance memory), </a:t>
            </a:r>
            <a:r>
              <a:rPr lang="en-US" sz="1200" b="0" i="0" kern="1200" dirty="0" err="1" smtClean="0">
                <a:solidFill>
                  <a:schemeClr val="tx1"/>
                </a:solidFill>
                <a:effectLst/>
                <a:latin typeface="+mn-lt"/>
                <a:ea typeface="+mn-ea"/>
                <a:cs typeface="+mn-cs"/>
              </a:rPr>
              <a:t>chunkPool</a:t>
            </a:r>
            <a:r>
              <a:rPr lang="en-US" sz="1200" b="0" i="0" kern="1200" dirty="0" smtClean="0">
                <a:solidFill>
                  <a:schemeClr val="tx1"/>
                </a:solidFill>
                <a:effectLst/>
                <a:latin typeface="+mn-lt"/>
                <a:ea typeface="+mn-ea"/>
                <a:cs typeface="+mn-cs"/>
              </a:rPr>
              <a:t> (memory allocator).</a:t>
            </a:r>
          </a:p>
          <a:p>
            <a:r>
              <a:rPr lang="en-US" sz="1200" b="0" i="0" kern="1200" dirty="0" smtClean="0">
                <a:solidFill>
                  <a:schemeClr val="tx1"/>
                </a:solidFill>
                <a:effectLst/>
                <a:latin typeface="+mn-lt"/>
                <a:ea typeface="+mn-ea"/>
                <a:cs typeface="+mn-cs"/>
              </a:rPr>
              <a:t>At this point, we can create Threads. The Java version of the main thread is created and attached to the current OS thread. However this thread will not be yet added to the known list of the Threads. The Java level synchronization is initialized and enabled.</a:t>
            </a:r>
          </a:p>
          <a:p>
            <a:r>
              <a:rPr lang="en-US" sz="1200" b="0" i="0" kern="1200" dirty="0" smtClean="0">
                <a:solidFill>
                  <a:schemeClr val="tx1"/>
                </a:solidFill>
                <a:effectLst/>
                <a:latin typeface="+mn-lt"/>
                <a:ea typeface="+mn-ea"/>
                <a:cs typeface="+mn-cs"/>
              </a:rPr>
              <a:t>The rest of the global modules are initialized such as </a:t>
            </a:r>
            <a:r>
              <a:rPr lang="en-US" sz="1200" b="0" i="0" kern="1200" dirty="0" err="1" smtClean="0">
                <a:solidFill>
                  <a:schemeClr val="tx1"/>
                </a:solidFill>
                <a:effectLst/>
                <a:latin typeface="+mn-lt"/>
                <a:ea typeface="+mn-ea"/>
                <a:cs typeface="+mn-cs"/>
              </a:rPr>
              <a:t>theBootClassLoader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CodeCache</a:t>
            </a:r>
            <a:r>
              <a:rPr lang="en-US" sz="1200" b="0" i="0" kern="1200" dirty="0" smtClean="0">
                <a:solidFill>
                  <a:schemeClr val="tx1"/>
                </a:solidFill>
                <a:effectLst/>
                <a:latin typeface="+mn-lt"/>
                <a:ea typeface="+mn-ea"/>
                <a:cs typeface="+mn-cs"/>
              </a:rPr>
              <a:t>, Interpreter, Compiler, JNI, </a:t>
            </a:r>
            <a:r>
              <a:rPr lang="en-US" sz="1200" b="0" i="0" kern="1200" dirty="0" err="1" smtClean="0">
                <a:solidFill>
                  <a:schemeClr val="tx1"/>
                </a:solidFill>
                <a:effectLst/>
                <a:latin typeface="+mn-lt"/>
                <a:ea typeface="+mn-ea"/>
                <a:cs typeface="+mn-cs"/>
              </a:rPr>
              <a:t>SystemDictionary</a:t>
            </a:r>
            <a:r>
              <a:rPr lang="en-US" sz="1200" b="0" i="0" kern="1200" dirty="0" smtClean="0">
                <a:solidFill>
                  <a:schemeClr val="tx1"/>
                </a:solidFill>
                <a:effectLst/>
                <a:latin typeface="+mn-lt"/>
                <a:ea typeface="+mn-ea"/>
                <a:cs typeface="+mn-cs"/>
              </a:rPr>
              <a:t>, and Universe. Noting that, we have reached our “point of no return”,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We can no longer create another VM in the same process address space.</a:t>
            </a:r>
          </a:p>
          <a:p>
            <a:r>
              <a:rPr lang="en-US" sz="1200" b="0" i="0" kern="1200" dirty="0" smtClean="0">
                <a:solidFill>
                  <a:schemeClr val="tx1"/>
                </a:solidFill>
                <a:effectLst/>
                <a:latin typeface="+mn-lt"/>
                <a:ea typeface="+mn-ea"/>
                <a:cs typeface="+mn-cs"/>
              </a:rPr>
              <a:t>The main thread is added to the list, by first locking the </a:t>
            </a:r>
            <a:r>
              <a:rPr lang="en-US" sz="1200" b="0" i="0" kern="1200" dirty="0" err="1" smtClean="0">
                <a:solidFill>
                  <a:schemeClr val="tx1"/>
                </a:solidFill>
                <a:effectLst/>
                <a:latin typeface="+mn-lt"/>
                <a:ea typeface="+mn-ea"/>
                <a:cs typeface="+mn-cs"/>
              </a:rPr>
              <a:t>Thread_Lock</a:t>
            </a:r>
            <a:r>
              <a:rPr lang="en-US" sz="1200" b="0" i="0" kern="1200" dirty="0" smtClean="0">
                <a:solidFill>
                  <a:schemeClr val="tx1"/>
                </a:solidFill>
                <a:effectLst/>
                <a:latin typeface="+mn-lt"/>
                <a:ea typeface="+mn-ea"/>
                <a:cs typeface="+mn-cs"/>
              </a:rPr>
              <a:t>. The Universe, a set of required global data structures, is sanity checked. The </a:t>
            </a:r>
            <a:r>
              <a:rPr lang="en-US" sz="1200" b="0" i="0" kern="1200" dirty="0" err="1" smtClean="0">
                <a:solidFill>
                  <a:schemeClr val="tx1"/>
                </a:solidFill>
                <a:effectLst/>
                <a:latin typeface="+mn-lt"/>
                <a:ea typeface="+mn-ea"/>
                <a:cs typeface="+mn-cs"/>
              </a:rPr>
              <a:t>VMThread</a:t>
            </a:r>
            <a:r>
              <a:rPr lang="en-US" sz="1200" b="0" i="0" kern="1200" dirty="0" smtClean="0">
                <a:solidFill>
                  <a:schemeClr val="tx1"/>
                </a:solidFill>
                <a:effectLst/>
                <a:latin typeface="+mn-lt"/>
                <a:ea typeface="+mn-ea"/>
                <a:cs typeface="+mn-cs"/>
              </a:rPr>
              <a:t>, which performs all the VM's critical functions, is created. At this point the appropriate JVMTI events are posted to notify the current state.</a:t>
            </a:r>
          </a:p>
          <a:p>
            <a:r>
              <a:rPr lang="en-US" sz="1200" b="0" i="0" kern="1200" dirty="0" smtClean="0">
                <a:solidFill>
                  <a:schemeClr val="tx1"/>
                </a:solidFill>
                <a:effectLst/>
                <a:latin typeface="+mn-lt"/>
                <a:ea typeface="+mn-ea"/>
                <a:cs typeface="+mn-cs"/>
              </a:rPr>
              <a:t>The following classes </a:t>
            </a:r>
            <a:r>
              <a:rPr lang="en-US" sz="1200" b="0" i="0" kern="1200" dirty="0" err="1" smtClean="0">
                <a:solidFill>
                  <a:schemeClr val="tx1"/>
                </a:solidFill>
                <a:effectLst/>
                <a:latin typeface="+mn-lt"/>
                <a:ea typeface="+mn-ea"/>
                <a:cs typeface="+mn-cs"/>
              </a:rPr>
              <a:t>java.lang.String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java.lang.System,java.lang.Thread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java.lang.ThreadGroup,java.lang.reflect.Method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java.lang.ref.Finalizer,java.lang.Class</a:t>
            </a:r>
            <a:r>
              <a:rPr lang="en-US" sz="1200" b="0" i="0" kern="1200" dirty="0" smtClean="0">
                <a:solidFill>
                  <a:schemeClr val="tx1"/>
                </a:solidFill>
                <a:effectLst/>
                <a:latin typeface="+mn-lt"/>
                <a:ea typeface="+mn-ea"/>
                <a:cs typeface="+mn-cs"/>
              </a:rPr>
              <a:t>, and the rest of the System classes, are loaded and initialized. At this point, the VM is initialized and operational, but not yet fully functional.</a:t>
            </a:r>
          </a:p>
          <a:p>
            <a:r>
              <a:rPr lang="en-US" sz="1200" b="0" i="0" kern="1200" dirty="0" smtClean="0">
                <a:solidFill>
                  <a:schemeClr val="tx1"/>
                </a:solidFill>
                <a:effectLst/>
                <a:latin typeface="+mn-lt"/>
                <a:ea typeface="+mn-ea"/>
                <a:cs typeface="+mn-cs"/>
              </a:rPr>
              <a:t>The Signal Handler thread is started, the compilers are initialized and the </a:t>
            </a:r>
            <a:r>
              <a:rPr lang="en-US" sz="1200" b="0" i="0" kern="1200" dirty="0" err="1" smtClean="0">
                <a:solidFill>
                  <a:schemeClr val="tx1"/>
                </a:solidFill>
                <a:effectLst/>
                <a:latin typeface="+mn-lt"/>
                <a:ea typeface="+mn-ea"/>
                <a:cs typeface="+mn-cs"/>
              </a:rPr>
              <a:t>CompileBroker</a:t>
            </a:r>
            <a:r>
              <a:rPr lang="en-US" sz="1200" b="0" i="0" kern="1200" dirty="0" smtClean="0">
                <a:solidFill>
                  <a:schemeClr val="tx1"/>
                </a:solidFill>
                <a:effectLst/>
                <a:latin typeface="+mn-lt"/>
                <a:ea typeface="+mn-ea"/>
                <a:cs typeface="+mn-cs"/>
              </a:rPr>
              <a:t> thread is started. The other helper threads </a:t>
            </a:r>
            <a:r>
              <a:rPr lang="en-US" sz="1200" b="0" i="0" kern="1200" dirty="0" err="1" smtClean="0">
                <a:solidFill>
                  <a:schemeClr val="tx1"/>
                </a:solidFill>
                <a:effectLst/>
                <a:latin typeface="+mn-lt"/>
                <a:ea typeface="+mn-ea"/>
                <a:cs typeface="+mn-cs"/>
              </a:rPr>
              <a:t>StatSampler</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WatcherThreads</a:t>
            </a:r>
            <a:r>
              <a:rPr lang="en-US" sz="1200" b="0" i="0" kern="1200" dirty="0" smtClean="0">
                <a:solidFill>
                  <a:schemeClr val="tx1"/>
                </a:solidFill>
                <a:effectLst/>
                <a:latin typeface="+mn-lt"/>
                <a:ea typeface="+mn-ea"/>
                <a:cs typeface="+mn-cs"/>
              </a:rPr>
              <a:t> are started, at this time the VM is fully functional, the </a:t>
            </a:r>
            <a:r>
              <a:rPr lang="en-US" sz="1200" b="0" i="0" kern="1200" dirty="0" err="1" smtClean="0">
                <a:solidFill>
                  <a:schemeClr val="tx1"/>
                </a:solidFill>
                <a:effectLst/>
                <a:latin typeface="+mn-lt"/>
                <a:ea typeface="+mn-ea"/>
                <a:cs typeface="+mn-cs"/>
              </a:rPr>
              <a:t>JNIEnv</a:t>
            </a:r>
            <a:r>
              <a:rPr lang="en-US" sz="1200" b="0" i="0" kern="1200" dirty="0" smtClean="0">
                <a:solidFill>
                  <a:schemeClr val="tx1"/>
                </a:solidFill>
                <a:effectLst/>
                <a:latin typeface="+mn-lt"/>
                <a:ea typeface="+mn-ea"/>
                <a:cs typeface="+mn-cs"/>
              </a:rPr>
              <a:t> is populated and returned to the caller, and the VM is ready to service new JNI requests.</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31</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DestroyJavaVM</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method can be called from the launcher to tear down the VM, it can also be called by the VM itself when a very serious error occurs.</a:t>
            </a:r>
          </a:p>
          <a:p>
            <a:r>
              <a:rPr lang="en-US" sz="1200" b="0" i="0" kern="1200" dirty="0" smtClean="0">
                <a:solidFill>
                  <a:schemeClr val="tx1"/>
                </a:solidFill>
                <a:effectLst/>
                <a:latin typeface="+mn-lt"/>
                <a:ea typeface="+mn-ea"/>
                <a:cs typeface="+mn-cs"/>
              </a:rPr>
              <a:t>The tear down of the VM takes the following steps:</a:t>
            </a:r>
          </a:p>
          <a:p>
            <a:r>
              <a:rPr lang="en-US" sz="1200" b="0" i="0" kern="1200" dirty="0" smtClean="0">
                <a:solidFill>
                  <a:schemeClr val="tx1"/>
                </a:solidFill>
                <a:effectLst/>
                <a:latin typeface="+mn-lt"/>
                <a:ea typeface="+mn-ea"/>
                <a:cs typeface="+mn-cs"/>
              </a:rPr>
              <a:t>Wait until we are the last non-daemon thread to execute, noting that the VM is still functional.</a:t>
            </a:r>
          </a:p>
          <a:p>
            <a:r>
              <a:rPr lang="en-US" sz="1200" b="0" i="0" kern="1200" dirty="0" smtClean="0">
                <a:solidFill>
                  <a:schemeClr val="tx1"/>
                </a:solidFill>
                <a:effectLst/>
                <a:latin typeface="+mn-lt"/>
                <a:ea typeface="+mn-ea"/>
                <a:cs typeface="+mn-cs"/>
              </a:rPr>
              <a:t>Call </a:t>
            </a:r>
            <a:r>
              <a:rPr lang="en-US" sz="1200" b="0" i="0" kern="1200" dirty="0" err="1" smtClean="0">
                <a:solidFill>
                  <a:schemeClr val="tx1"/>
                </a:solidFill>
                <a:effectLst/>
                <a:latin typeface="+mn-lt"/>
                <a:ea typeface="+mn-ea"/>
                <a:cs typeface="+mn-cs"/>
              </a:rPr>
              <a:t>java.lang.Shutdown.shutdown</a:t>
            </a:r>
            <a:r>
              <a:rPr lang="en-US" sz="1200" b="0" i="0" kern="1200" dirty="0" smtClean="0">
                <a:solidFill>
                  <a:schemeClr val="tx1"/>
                </a:solidFill>
                <a:effectLst/>
                <a:latin typeface="+mn-lt"/>
                <a:ea typeface="+mn-ea"/>
                <a:cs typeface="+mn-cs"/>
              </a:rPr>
              <a:t>(), which will invoke Java level shutdown hooks, run </a:t>
            </a:r>
            <a:r>
              <a:rPr lang="en-US" sz="1200" b="0" i="0" kern="1200" dirty="0" err="1" smtClean="0">
                <a:solidFill>
                  <a:schemeClr val="tx1"/>
                </a:solidFill>
                <a:effectLst/>
                <a:latin typeface="+mn-lt"/>
                <a:ea typeface="+mn-ea"/>
                <a:cs typeface="+mn-cs"/>
              </a:rPr>
              <a:t>finalizers</a:t>
            </a:r>
            <a:r>
              <a:rPr lang="en-US" sz="1200" b="0" i="0" kern="1200" dirty="0" smtClean="0">
                <a:solidFill>
                  <a:schemeClr val="tx1"/>
                </a:solidFill>
                <a:effectLst/>
                <a:latin typeface="+mn-lt"/>
                <a:ea typeface="+mn-ea"/>
                <a:cs typeface="+mn-cs"/>
              </a:rPr>
              <a:t> if finalization-on-exit.</a:t>
            </a:r>
          </a:p>
          <a:p>
            <a:r>
              <a:rPr lang="en-US" sz="1200" b="0" i="0" kern="1200" dirty="0" smtClean="0">
                <a:solidFill>
                  <a:schemeClr val="tx1"/>
                </a:solidFill>
                <a:effectLst/>
                <a:latin typeface="+mn-lt"/>
                <a:ea typeface="+mn-ea"/>
                <a:cs typeface="+mn-cs"/>
              </a:rPr>
              <a:t>Call </a:t>
            </a:r>
            <a:r>
              <a:rPr lang="en-US" sz="1200" b="0" i="0" kern="1200" dirty="0" err="1" smtClean="0">
                <a:solidFill>
                  <a:schemeClr val="tx1"/>
                </a:solidFill>
                <a:effectLst/>
                <a:latin typeface="+mn-lt"/>
                <a:ea typeface="+mn-ea"/>
                <a:cs typeface="+mn-cs"/>
              </a:rPr>
              <a:t>before_exit</a:t>
            </a:r>
            <a:r>
              <a:rPr lang="en-US" sz="1200" b="0" i="0" kern="1200" dirty="0" smtClean="0">
                <a:solidFill>
                  <a:schemeClr val="tx1"/>
                </a:solidFill>
                <a:effectLst/>
                <a:latin typeface="+mn-lt"/>
                <a:ea typeface="+mn-ea"/>
                <a:cs typeface="+mn-cs"/>
              </a:rPr>
              <a:t>(), prepare for VM exit run VM level shutdown hooks (they are registered through </a:t>
            </a:r>
            <a:r>
              <a:rPr lang="en-US" sz="1200" b="0" i="0" kern="1200" dirty="0" err="1" smtClean="0">
                <a:solidFill>
                  <a:schemeClr val="tx1"/>
                </a:solidFill>
                <a:effectLst/>
                <a:latin typeface="+mn-lt"/>
                <a:ea typeface="+mn-ea"/>
                <a:cs typeface="+mn-cs"/>
              </a:rPr>
              <a:t>JVM_OnExit</a:t>
            </a:r>
            <a:r>
              <a:rPr lang="en-US" sz="1200" b="0" i="0" kern="1200" dirty="0" smtClean="0">
                <a:solidFill>
                  <a:schemeClr val="tx1"/>
                </a:solidFill>
                <a:effectLst/>
                <a:latin typeface="+mn-lt"/>
                <a:ea typeface="+mn-ea"/>
                <a:cs typeface="+mn-cs"/>
              </a:rPr>
              <a:t>()), stop the </a:t>
            </a:r>
            <a:r>
              <a:rPr lang="en-US" sz="1200" b="0" i="0" kern="1200" dirty="0" err="1" smtClean="0">
                <a:solidFill>
                  <a:schemeClr val="tx1"/>
                </a:solidFill>
                <a:effectLst/>
                <a:latin typeface="+mn-lt"/>
                <a:ea typeface="+mn-ea"/>
                <a:cs typeface="+mn-cs"/>
              </a:rPr>
              <a:t>Profiler,StatSampler</a:t>
            </a:r>
            <a:r>
              <a:rPr lang="en-US" sz="1200" b="0" i="0" kern="1200" dirty="0" smtClean="0">
                <a:solidFill>
                  <a:schemeClr val="tx1"/>
                </a:solidFill>
                <a:effectLst/>
                <a:latin typeface="+mn-lt"/>
                <a:ea typeface="+mn-ea"/>
                <a:cs typeface="+mn-cs"/>
              </a:rPr>
              <a:t>, Watcher and GC threads. Post the status events to JVMTI/PI, disable JVMPI, and stop the Signal thread.</a:t>
            </a:r>
          </a:p>
          <a:p>
            <a:r>
              <a:rPr lang="en-US" sz="1200" b="0" i="0" kern="1200" dirty="0" smtClean="0">
                <a:solidFill>
                  <a:schemeClr val="tx1"/>
                </a:solidFill>
                <a:effectLst/>
                <a:latin typeface="+mn-lt"/>
                <a:ea typeface="+mn-ea"/>
                <a:cs typeface="+mn-cs"/>
              </a:rPr>
              <a:t>Call </a:t>
            </a:r>
            <a:r>
              <a:rPr lang="en-US" sz="1200" b="0" i="0" kern="1200" dirty="0" err="1" smtClean="0">
                <a:solidFill>
                  <a:schemeClr val="tx1"/>
                </a:solidFill>
                <a:effectLst/>
                <a:latin typeface="+mn-lt"/>
                <a:ea typeface="+mn-ea"/>
                <a:cs typeface="+mn-cs"/>
              </a:rPr>
              <a:t>JavaThread</a:t>
            </a:r>
            <a:r>
              <a:rPr lang="en-US" sz="1200" b="0" i="0" kern="1200" dirty="0" smtClean="0">
                <a:solidFill>
                  <a:schemeClr val="tx1"/>
                </a:solidFill>
                <a:effectLst/>
                <a:latin typeface="+mn-lt"/>
                <a:ea typeface="+mn-ea"/>
                <a:cs typeface="+mn-cs"/>
              </a:rPr>
              <a:t>::exit(), to release JNI handle blocks, remove stack guard pages, and remove this thread from Threads list. From this point on we cannot execute any more Java code.</a:t>
            </a:r>
          </a:p>
          <a:p>
            <a:r>
              <a:rPr lang="en-US" sz="1200" b="0" i="0" kern="1200" dirty="0" smtClean="0">
                <a:solidFill>
                  <a:schemeClr val="tx1"/>
                </a:solidFill>
                <a:effectLst/>
                <a:latin typeface="+mn-lt"/>
                <a:ea typeface="+mn-ea"/>
                <a:cs typeface="+mn-cs"/>
              </a:rPr>
              <a:t>Stop VM thread, it will bring the remaining VM to a </a:t>
            </a:r>
            <a:r>
              <a:rPr lang="en-US" sz="1200" b="0" i="0" kern="1200" dirty="0" err="1" smtClean="0">
                <a:solidFill>
                  <a:schemeClr val="tx1"/>
                </a:solidFill>
                <a:effectLst/>
                <a:latin typeface="+mn-lt"/>
                <a:ea typeface="+mn-ea"/>
                <a:cs typeface="+mn-cs"/>
              </a:rPr>
              <a:t>safepoint</a:t>
            </a:r>
            <a:r>
              <a:rPr lang="en-US" sz="1200" b="0" i="0" kern="1200" dirty="0" smtClean="0">
                <a:solidFill>
                  <a:schemeClr val="tx1"/>
                </a:solidFill>
                <a:effectLst/>
                <a:latin typeface="+mn-lt"/>
                <a:ea typeface="+mn-ea"/>
                <a:cs typeface="+mn-cs"/>
              </a:rPr>
              <a:t> and stop the compiler threads. At a </a:t>
            </a:r>
            <a:r>
              <a:rPr lang="en-US" sz="1200" b="0" i="0" kern="1200" dirty="0" err="1" smtClean="0">
                <a:solidFill>
                  <a:schemeClr val="tx1"/>
                </a:solidFill>
                <a:effectLst/>
                <a:latin typeface="+mn-lt"/>
                <a:ea typeface="+mn-ea"/>
                <a:cs typeface="+mn-cs"/>
              </a:rPr>
              <a:t>safepoint</a:t>
            </a:r>
            <a:r>
              <a:rPr lang="en-US" sz="1200" b="0" i="0" kern="1200" dirty="0" smtClean="0">
                <a:solidFill>
                  <a:schemeClr val="tx1"/>
                </a:solidFill>
                <a:effectLst/>
                <a:latin typeface="+mn-lt"/>
                <a:ea typeface="+mn-ea"/>
                <a:cs typeface="+mn-cs"/>
              </a:rPr>
              <a:t>, care should that we should not use anything that could get blocked by a </a:t>
            </a:r>
            <a:r>
              <a:rPr lang="en-US" sz="1200" b="0" i="0" kern="1200" dirty="0" err="1" smtClean="0">
                <a:solidFill>
                  <a:schemeClr val="tx1"/>
                </a:solidFill>
                <a:effectLst/>
                <a:latin typeface="+mn-lt"/>
                <a:ea typeface="+mn-ea"/>
                <a:cs typeface="+mn-cs"/>
              </a:rPr>
              <a:t>Safepoint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Disable tracing at JNI/JVM/JVMPI barriers.</a:t>
            </a:r>
          </a:p>
          <a:p>
            <a:r>
              <a:rPr lang="en-US" sz="1200" b="0" i="0" kern="1200" dirty="0" smtClean="0">
                <a:solidFill>
                  <a:schemeClr val="tx1"/>
                </a:solidFill>
                <a:effectLst/>
                <a:latin typeface="+mn-lt"/>
                <a:ea typeface="+mn-ea"/>
                <a:cs typeface="+mn-cs"/>
              </a:rPr>
              <a:t>Set _</a:t>
            </a:r>
            <a:r>
              <a:rPr lang="en-US" sz="1200" b="0" i="0" kern="1200" dirty="0" err="1" smtClean="0">
                <a:solidFill>
                  <a:schemeClr val="tx1"/>
                </a:solidFill>
                <a:effectLst/>
                <a:latin typeface="+mn-lt"/>
                <a:ea typeface="+mn-ea"/>
                <a:cs typeface="+mn-cs"/>
              </a:rPr>
              <a:t>vm_exited</a:t>
            </a:r>
            <a:r>
              <a:rPr lang="en-US" sz="1200" b="0" i="0" kern="1200" dirty="0" smtClean="0">
                <a:solidFill>
                  <a:schemeClr val="tx1"/>
                </a:solidFill>
                <a:effectLst/>
                <a:latin typeface="+mn-lt"/>
                <a:ea typeface="+mn-ea"/>
                <a:cs typeface="+mn-cs"/>
              </a:rPr>
              <a:t> flag for threads that are still running native code.</a:t>
            </a:r>
          </a:p>
          <a:p>
            <a:r>
              <a:rPr lang="en-US" sz="1200" b="0" i="0" kern="1200" dirty="0" smtClean="0">
                <a:solidFill>
                  <a:schemeClr val="tx1"/>
                </a:solidFill>
                <a:effectLst/>
                <a:latin typeface="+mn-lt"/>
                <a:ea typeface="+mn-ea"/>
                <a:cs typeface="+mn-cs"/>
              </a:rPr>
              <a:t>Delete this thread.</a:t>
            </a:r>
          </a:p>
          <a:p>
            <a:r>
              <a:rPr lang="en-US" sz="1200" b="0" i="0" kern="1200" dirty="0" smtClean="0">
                <a:solidFill>
                  <a:schemeClr val="tx1"/>
                </a:solidFill>
                <a:effectLst/>
                <a:latin typeface="+mn-lt"/>
                <a:ea typeface="+mn-ea"/>
                <a:cs typeface="+mn-cs"/>
              </a:rPr>
              <a:t>Call </a:t>
            </a:r>
            <a:r>
              <a:rPr lang="en-US" sz="1200" b="0" i="0" kern="1200" dirty="0" err="1" smtClean="0">
                <a:solidFill>
                  <a:schemeClr val="tx1"/>
                </a:solidFill>
                <a:effectLst/>
                <a:latin typeface="+mn-lt"/>
                <a:ea typeface="+mn-ea"/>
                <a:cs typeface="+mn-cs"/>
              </a:rPr>
              <a:t>exit_globals</a:t>
            </a:r>
            <a:r>
              <a:rPr lang="en-US" sz="1200" b="0" i="0" kern="1200" dirty="0" smtClean="0">
                <a:solidFill>
                  <a:schemeClr val="tx1"/>
                </a:solidFill>
                <a:effectLst/>
                <a:latin typeface="+mn-lt"/>
                <a:ea typeface="+mn-ea"/>
                <a:cs typeface="+mn-cs"/>
              </a:rPr>
              <a:t>(), which deletes IO and </a:t>
            </a:r>
            <a:r>
              <a:rPr lang="en-US" sz="1200" b="0" i="0" kern="1200" dirty="0" err="1" smtClean="0">
                <a:solidFill>
                  <a:schemeClr val="tx1"/>
                </a:solidFill>
                <a:effectLst/>
                <a:latin typeface="+mn-lt"/>
                <a:ea typeface="+mn-ea"/>
                <a:cs typeface="+mn-cs"/>
              </a:rPr>
              <a:t>PerfMemoryresources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Return to caller.</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32</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0894701F-4AF4-402B-8D1F-AEEB1E615A2E}" type="slidenum">
              <a:rPr lang="bg-BG" smtClean="0"/>
              <a:t>8</a:t>
            </a:fld>
            <a:endParaRPr lang="bg-BG"/>
          </a:p>
        </p:txBody>
      </p:sp>
    </p:spTree>
    <p:extLst>
      <p:ext uri="{BB962C8B-B14F-4D97-AF65-F5344CB8AC3E}">
        <p14:creationId xmlns:p14="http://schemas.microsoft.com/office/powerpoint/2010/main" val="3052977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magic</a:t>
            </a:r>
          </a:p>
          <a:p>
            <a:r>
              <a:rPr lang="en-US" sz="1200" b="0" i="0" u="none" strike="noStrike" kern="1200" baseline="0" dirty="0" smtClean="0">
                <a:solidFill>
                  <a:schemeClr val="tx1"/>
                </a:solidFill>
                <a:latin typeface="+mn-lt"/>
                <a:ea typeface="+mn-ea"/>
                <a:cs typeface="+mn-cs"/>
              </a:rPr>
              <a:t>The magic item supplies the magic number identifying the class file format;</a:t>
            </a:r>
          </a:p>
          <a:p>
            <a:r>
              <a:rPr lang="en-US" sz="1200" b="0" i="0" u="none" strike="noStrike" kern="1200" baseline="0" dirty="0" smtClean="0">
                <a:solidFill>
                  <a:schemeClr val="tx1"/>
                </a:solidFill>
                <a:latin typeface="+mn-lt"/>
                <a:ea typeface="+mn-ea"/>
                <a:cs typeface="+mn-cs"/>
              </a:rPr>
              <a:t>it has the value 0xCAFEBABE.</a:t>
            </a:r>
          </a:p>
          <a:p>
            <a:r>
              <a:rPr lang="en-US" sz="1200" b="1" i="0" u="none" strike="noStrike" kern="1200" baseline="0" dirty="0" err="1" smtClean="0">
                <a:solidFill>
                  <a:schemeClr val="tx1"/>
                </a:solidFill>
                <a:latin typeface="+mn-lt"/>
                <a:ea typeface="+mn-ea"/>
                <a:cs typeface="+mn-cs"/>
              </a:rPr>
              <a:t>minor_version</a:t>
            </a:r>
            <a:r>
              <a:rPr lang="en-US" sz="1200" b="0" i="0" u="none" strike="noStrike" kern="1200" baseline="0" dirty="0" smtClean="0">
                <a:solidFill>
                  <a:schemeClr val="tx1"/>
                </a:solidFill>
                <a:latin typeface="+mn-lt"/>
                <a:ea typeface="+mn-ea"/>
                <a:cs typeface="+mn-cs"/>
              </a:rPr>
              <a:t>, </a:t>
            </a:r>
            <a:r>
              <a:rPr lang="en-US" sz="1200" b="1" i="0" u="none" strike="noStrike" kern="1200" baseline="0" dirty="0" err="1" smtClean="0">
                <a:solidFill>
                  <a:schemeClr val="tx1"/>
                </a:solidFill>
                <a:latin typeface="+mn-lt"/>
                <a:ea typeface="+mn-ea"/>
                <a:cs typeface="+mn-cs"/>
              </a:rPr>
              <a:t>major_version</a:t>
            </a:r>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values of the </a:t>
            </a:r>
            <a:r>
              <a:rPr lang="en-US" sz="1200" b="0" i="0" u="none" strike="noStrike" kern="1200" baseline="0" dirty="0" err="1" smtClean="0">
                <a:solidFill>
                  <a:schemeClr val="tx1"/>
                </a:solidFill>
                <a:latin typeface="+mn-lt"/>
                <a:ea typeface="+mn-ea"/>
                <a:cs typeface="+mn-cs"/>
              </a:rPr>
              <a:t>minor_version</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major_version</a:t>
            </a:r>
            <a:r>
              <a:rPr lang="en-US" sz="1200" b="0" i="0" u="none" strike="noStrike" kern="1200" baseline="0" dirty="0" smtClean="0">
                <a:solidFill>
                  <a:schemeClr val="tx1"/>
                </a:solidFill>
                <a:latin typeface="+mn-lt"/>
                <a:ea typeface="+mn-ea"/>
                <a:cs typeface="+mn-cs"/>
              </a:rPr>
              <a:t> items are the minor and</a:t>
            </a:r>
          </a:p>
          <a:p>
            <a:r>
              <a:rPr lang="en-US" sz="1200" b="0" i="0" u="none" strike="noStrike" kern="1200" baseline="0" dirty="0" smtClean="0">
                <a:solidFill>
                  <a:schemeClr val="tx1"/>
                </a:solidFill>
                <a:latin typeface="+mn-lt"/>
                <a:ea typeface="+mn-ea"/>
                <a:cs typeface="+mn-cs"/>
              </a:rPr>
              <a:t>major version numbers of this class file.</a:t>
            </a:r>
          </a:p>
          <a:p>
            <a:r>
              <a:rPr lang="en-US" sz="1200" b="1" i="0" u="none" strike="noStrike" kern="1200" baseline="0" dirty="0" err="1" smtClean="0">
                <a:solidFill>
                  <a:schemeClr val="tx1"/>
                </a:solidFill>
                <a:latin typeface="+mn-lt"/>
                <a:ea typeface="+mn-ea"/>
                <a:cs typeface="+mn-cs"/>
              </a:rPr>
              <a:t>constant_pool_count</a:t>
            </a:r>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value of the </a:t>
            </a:r>
            <a:r>
              <a:rPr lang="en-US" sz="1200" b="0" i="0" u="none" strike="noStrike" kern="1200" baseline="0" dirty="0" err="1" smtClean="0">
                <a:solidFill>
                  <a:schemeClr val="tx1"/>
                </a:solidFill>
                <a:latin typeface="+mn-lt"/>
                <a:ea typeface="+mn-ea"/>
                <a:cs typeface="+mn-cs"/>
              </a:rPr>
              <a:t>constant_pool_count</a:t>
            </a:r>
            <a:r>
              <a:rPr lang="en-US" sz="1200" b="0" i="0" u="none" strike="noStrike" kern="1200" baseline="0" dirty="0" smtClean="0">
                <a:solidFill>
                  <a:schemeClr val="tx1"/>
                </a:solidFill>
                <a:latin typeface="+mn-lt"/>
                <a:ea typeface="+mn-ea"/>
                <a:cs typeface="+mn-cs"/>
              </a:rPr>
              <a:t> item is equal to the number of entries</a:t>
            </a:r>
          </a:p>
          <a:p>
            <a:r>
              <a:rPr lang="en-US" sz="1200" b="0" i="0" u="none" strike="noStrike" kern="1200" baseline="0" dirty="0" smtClean="0">
                <a:solidFill>
                  <a:schemeClr val="tx1"/>
                </a:solidFill>
                <a:latin typeface="+mn-lt"/>
                <a:ea typeface="+mn-ea"/>
                <a:cs typeface="+mn-cs"/>
              </a:rPr>
              <a:t>in the </a:t>
            </a:r>
            <a:r>
              <a:rPr lang="en-US" sz="1200" b="0" i="0" u="none" strike="noStrike" kern="1200" baseline="0" dirty="0" err="1" smtClean="0">
                <a:solidFill>
                  <a:schemeClr val="tx1"/>
                </a:solidFill>
                <a:latin typeface="+mn-lt"/>
                <a:ea typeface="+mn-ea"/>
                <a:cs typeface="+mn-cs"/>
              </a:rPr>
              <a:t>constant_pool</a:t>
            </a:r>
            <a:r>
              <a:rPr lang="en-US" sz="1200" b="0" i="0" u="none" strike="noStrike" kern="1200" baseline="0" dirty="0" smtClean="0">
                <a:solidFill>
                  <a:schemeClr val="tx1"/>
                </a:solidFill>
                <a:latin typeface="+mn-lt"/>
                <a:ea typeface="+mn-ea"/>
                <a:cs typeface="+mn-cs"/>
              </a:rPr>
              <a:t> table plus one.</a:t>
            </a:r>
          </a:p>
          <a:p>
            <a:r>
              <a:rPr lang="en-US" sz="1200" b="1" i="0" u="none" strike="noStrike" kern="1200" baseline="0" dirty="0" err="1" smtClean="0">
                <a:solidFill>
                  <a:schemeClr val="tx1"/>
                </a:solidFill>
                <a:latin typeface="+mn-lt"/>
                <a:ea typeface="+mn-ea"/>
                <a:cs typeface="+mn-cs"/>
              </a:rPr>
              <a:t>constant_pool</a:t>
            </a:r>
            <a:r>
              <a:rPr lang="en-US" sz="1200" b="1"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constant_pool</a:t>
            </a:r>
            <a:r>
              <a:rPr lang="en-US" sz="1200" b="0" i="0" u="none" strike="noStrike" kern="1200" baseline="0" dirty="0" smtClean="0">
                <a:solidFill>
                  <a:schemeClr val="tx1"/>
                </a:solidFill>
                <a:latin typeface="+mn-lt"/>
                <a:ea typeface="+mn-ea"/>
                <a:cs typeface="+mn-cs"/>
              </a:rPr>
              <a:t> is a table of structures representing various string</a:t>
            </a:r>
          </a:p>
          <a:p>
            <a:r>
              <a:rPr lang="en-US" sz="1200" b="0" i="0" u="none" strike="noStrike" kern="1200" baseline="0" dirty="0" smtClean="0">
                <a:solidFill>
                  <a:schemeClr val="tx1"/>
                </a:solidFill>
                <a:latin typeface="+mn-lt"/>
                <a:ea typeface="+mn-ea"/>
                <a:cs typeface="+mn-cs"/>
              </a:rPr>
              <a:t>constants, class and interface names, field names, and other constants that are</a:t>
            </a:r>
          </a:p>
          <a:p>
            <a:r>
              <a:rPr lang="en-US" sz="1200" b="0" i="0" u="none" strike="noStrike" kern="1200" baseline="0" dirty="0" smtClean="0">
                <a:solidFill>
                  <a:schemeClr val="tx1"/>
                </a:solidFill>
                <a:latin typeface="+mn-lt"/>
                <a:ea typeface="+mn-ea"/>
                <a:cs typeface="+mn-cs"/>
              </a:rPr>
              <a:t>referred to within the </a:t>
            </a:r>
            <a:r>
              <a:rPr lang="en-US" sz="1200" b="0" i="0" u="none" strike="noStrike" kern="1200" baseline="0" dirty="0" err="1" smtClean="0">
                <a:solidFill>
                  <a:schemeClr val="tx1"/>
                </a:solidFill>
                <a:latin typeface="+mn-lt"/>
                <a:ea typeface="+mn-ea"/>
                <a:cs typeface="+mn-cs"/>
              </a:rPr>
              <a:t>ClassFile</a:t>
            </a:r>
            <a:r>
              <a:rPr lang="en-US" sz="1200" b="0" i="0" u="none" strike="noStrike" kern="1200" baseline="0" dirty="0" smtClean="0">
                <a:solidFill>
                  <a:schemeClr val="tx1"/>
                </a:solidFill>
                <a:latin typeface="+mn-lt"/>
                <a:ea typeface="+mn-ea"/>
                <a:cs typeface="+mn-cs"/>
              </a:rPr>
              <a:t> structure and its substructures.</a:t>
            </a:r>
            <a:br>
              <a:rPr lang="en-US" sz="1200" b="0" i="0" u="none" strike="noStrike" kern="1200" baseline="0" dirty="0" smtClean="0">
                <a:solidFill>
                  <a:schemeClr val="tx1"/>
                </a:solidFill>
                <a:latin typeface="+mn-lt"/>
                <a:ea typeface="+mn-ea"/>
                <a:cs typeface="+mn-cs"/>
              </a:rPr>
            </a:br>
            <a:r>
              <a:rPr lang="en-US" sz="1200" b="1" i="0" u="none" strike="noStrike" kern="1200" baseline="0" dirty="0" err="1" smtClean="0">
                <a:solidFill>
                  <a:schemeClr val="tx1"/>
                </a:solidFill>
                <a:latin typeface="+mn-lt"/>
                <a:ea typeface="+mn-ea"/>
                <a:cs typeface="+mn-cs"/>
              </a:rPr>
              <a:t>access_flags</a:t>
            </a:r>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value of the </a:t>
            </a:r>
            <a:r>
              <a:rPr lang="en-US" sz="1200" b="0" i="0" u="none" strike="noStrike" kern="1200" baseline="0" dirty="0" err="1" smtClean="0">
                <a:solidFill>
                  <a:schemeClr val="tx1"/>
                </a:solidFill>
                <a:latin typeface="+mn-lt"/>
                <a:ea typeface="+mn-ea"/>
                <a:cs typeface="+mn-cs"/>
              </a:rPr>
              <a:t>access_flags</a:t>
            </a:r>
            <a:r>
              <a:rPr lang="en-US" sz="1200" b="0" i="0" u="none" strike="noStrike" kern="1200" baseline="0" dirty="0" smtClean="0">
                <a:solidFill>
                  <a:schemeClr val="tx1"/>
                </a:solidFill>
                <a:latin typeface="+mn-lt"/>
                <a:ea typeface="+mn-ea"/>
                <a:cs typeface="+mn-cs"/>
              </a:rPr>
              <a:t> item is a mask of flags used to denote access</a:t>
            </a:r>
          </a:p>
          <a:p>
            <a:r>
              <a:rPr lang="en-US" sz="1200" b="0" i="0" u="none" strike="noStrike" kern="1200" baseline="0" dirty="0" smtClean="0">
                <a:solidFill>
                  <a:schemeClr val="tx1"/>
                </a:solidFill>
                <a:latin typeface="+mn-lt"/>
                <a:ea typeface="+mn-ea"/>
                <a:cs typeface="+mn-cs"/>
              </a:rPr>
              <a:t>permissions to and properties of this class or interface.</a:t>
            </a:r>
          </a:p>
          <a:p>
            <a:r>
              <a:rPr lang="en-US" sz="1200" b="1" i="0" u="none" strike="noStrike" kern="1200" baseline="0" dirty="0" err="1" smtClean="0">
                <a:solidFill>
                  <a:schemeClr val="tx1"/>
                </a:solidFill>
                <a:latin typeface="+mn-lt"/>
                <a:ea typeface="+mn-ea"/>
                <a:cs typeface="+mn-cs"/>
              </a:rPr>
              <a:t>this_class</a:t>
            </a:r>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value of the </a:t>
            </a:r>
            <a:r>
              <a:rPr lang="en-US" sz="1200" b="0" i="0" u="none" strike="noStrike" kern="1200" baseline="0" dirty="0" err="1" smtClean="0">
                <a:solidFill>
                  <a:schemeClr val="tx1"/>
                </a:solidFill>
                <a:latin typeface="+mn-lt"/>
                <a:ea typeface="+mn-ea"/>
                <a:cs typeface="+mn-cs"/>
              </a:rPr>
              <a:t>this_class</a:t>
            </a:r>
            <a:r>
              <a:rPr lang="en-US" sz="1200" b="0" i="0" u="none" strike="noStrike" kern="1200" baseline="0" dirty="0" smtClean="0">
                <a:solidFill>
                  <a:schemeClr val="tx1"/>
                </a:solidFill>
                <a:latin typeface="+mn-lt"/>
                <a:ea typeface="+mn-ea"/>
                <a:cs typeface="+mn-cs"/>
              </a:rPr>
              <a:t> item must be a valid index into the</a:t>
            </a:r>
          </a:p>
          <a:p>
            <a:r>
              <a:rPr lang="en-US" sz="1200" b="0" i="0" u="none" strike="noStrike" kern="1200" baseline="0" dirty="0" err="1" smtClean="0">
                <a:solidFill>
                  <a:schemeClr val="tx1"/>
                </a:solidFill>
                <a:latin typeface="+mn-lt"/>
                <a:ea typeface="+mn-ea"/>
                <a:cs typeface="+mn-cs"/>
              </a:rPr>
              <a:t>constant_pool</a:t>
            </a:r>
            <a:r>
              <a:rPr lang="en-US" sz="1200" b="0" i="0" u="none" strike="noStrike" kern="1200" baseline="0" dirty="0" smtClean="0">
                <a:solidFill>
                  <a:schemeClr val="tx1"/>
                </a:solidFill>
                <a:latin typeface="+mn-lt"/>
                <a:ea typeface="+mn-ea"/>
                <a:cs typeface="+mn-cs"/>
              </a:rPr>
              <a:t> table.</a:t>
            </a:r>
          </a:p>
          <a:p>
            <a:r>
              <a:rPr lang="en-US" sz="1200" b="1" i="0" u="none" strike="noStrike" kern="1200" baseline="0" dirty="0" err="1" smtClean="0">
                <a:solidFill>
                  <a:schemeClr val="tx1"/>
                </a:solidFill>
                <a:latin typeface="+mn-lt"/>
                <a:ea typeface="+mn-ea"/>
                <a:cs typeface="+mn-cs"/>
              </a:rPr>
              <a:t>super_class</a:t>
            </a:r>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a class, the value of the </a:t>
            </a:r>
            <a:r>
              <a:rPr lang="en-US" sz="1200" b="0" i="0" u="none" strike="noStrike" kern="1200" baseline="0" dirty="0" err="1" smtClean="0">
                <a:solidFill>
                  <a:schemeClr val="tx1"/>
                </a:solidFill>
                <a:latin typeface="+mn-lt"/>
                <a:ea typeface="+mn-ea"/>
                <a:cs typeface="+mn-cs"/>
              </a:rPr>
              <a:t>super_class</a:t>
            </a:r>
            <a:r>
              <a:rPr lang="en-US" sz="1200" b="0" i="0" u="none" strike="noStrike" kern="1200" baseline="0" dirty="0" smtClean="0">
                <a:solidFill>
                  <a:schemeClr val="tx1"/>
                </a:solidFill>
                <a:latin typeface="+mn-lt"/>
                <a:ea typeface="+mn-ea"/>
                <a:cs typeface="+mn-cs"/>
              </a:rPr>
              <a:t> item either must be zero or</a:t>
            </a:r>
          </a:p>
          <a:p>
            <a:r>
              <a:rPr lang="en-US" sz="1200" b="0" i="0" u="none" strike="noStrike" kern="1200" baseline="0" dirty="0" smtClean="0">
                <a:solidFill>
                  <a:schemeClr val="tx1"/>
                </a:solidFill>
                <a:latin typeface="+mn-lt"/>
                <a:ea typeface="+mn-ea"/>
                <a:cs typeface="+mn-cs"/>
              </a:rPr>
              <a:t>must be a valid index into the </a:t>
            </a:r>
            <a:r>
              <a:rPr lang="en-US" sz="1200" b="0" i="0" u="none" strike="noStrike" kern="1200" baseline="0" dirty="0" err="1" smtClean="0">
                <a:solidFill>
                  <a:schemeClr val="tx1"/>
                </a:solidFill>
                <a:latin typeface="+mn-lt"/>
                <a:ea typeface="+mn-ea"/>
                <a:cs typeface="+mn-cs"/>
              </a:rPr>
              <a:t>constant_pool</a:t>
            </a:r>
            <a:r>
              <a:rPr lang="en-US" sz="1200" b="0" i="0" u="none" strike="noStrike" kern="1200" baseline="0" dirty="0" smtClean="0">
                <a:solidFill>
                  <a:schemeClr val="tx1"/>
                </a:solidFill>
                <a:latin typeface="+mn-lt"/>
                <a:ea typeface="+mn-ea"/>
                <a:cs typeface="+mn-cs"/>
              </a:rPr>
              <a:t> table.</a:t>
            </a:r>
          </a:p>
          <a:p>
            <a:r>
              <a:rPr lang="en-US" sz="1200" b="1" i="0" u="none" strike="noStrike" kern="1200" baseline="0" dirty="0" err="1" smtClean="0">
                <a:solidFill>
                  <a:schemeClr val="tx1"/>
                </a:solidFill>
                <a:latin typeface="+mn-lt"/>
                <a:ea typeface="+mn-ea"/>
                <a:cs typeface="+mn-cs"/>
              </a:rPr>
              <a:t>interfaces_count</a:t>
            </a:r>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value of the </a:t>
            </a:r>
            <a:r>
              <a:rPr lang="en-US" sz="1200" b="0" i="0" u="none" strike="noStrike" kern="1200" baseline="0" dirty="0" err="1" smtClean="0">
                <a:solidFill>
                  <a:schemeClr val="tx1"/>
                </a:solidFill>
                <a:latin typeface="+mn-lt"/>
                <a:ea typeface="+mn-ea"/>
                <a:cs typeface="+mn-cs"/>
              </a:rPr>
              <a:t>interfaces_count</a:t>
            </a:r>
            <a:r>
              <a:rPr lang="en-US" sz="1200" b="0" i="0" u="none" strike="noStrike" kern="1200" baseline="0" dirty="0" smtClean="0">
                <a:solidFill>
                  <a:schemeClr val="tx1"/>
                </a:solidFill>
                <a:latin typeface="+mn-lt"/>
                <a:ea typeface="+mn-ea"/>
                <a:cs typeface="+mn-cs"/>
              </a:rPr>
              <a:t> item gives the number of direct</a:t>
            </a:r>
          </a:p>
          <a:p>
            <a:r>
              <a:rPr lang="en-US" sz="1200" b="0" i="0" u="none" strike="noStrike" kern="1200" baseline="0" dirty="0" err="1" smtClean="0">
                <a:solidFill>
                  <a:schemeClr val="tx1"/>
                </a:solidFill>
                <a:latin typeface="+mn-lt"/>
                <a:ea typeface="+mn-ea"/>
                <a:cs typeface="+mn-cs"/>
              </a:rPr>
              <a:t>superinterfaces</a:t>
            </a:r>
            <a:r>
              <a:rPr lang="en-US" sz="1200" b="0" i="0" u="none" strike="noStrike" kern="1200" baseline="0" dirty="0" smtClean="0">
                <a:solidFill>
                  <a:schemeClr val="tx1"/>
                </a:solidFill>
                <a:latin typeface="+mn-lt"/>
                <a:ea typeface="+mn-ea"/>
                <a:cs typeface="+mn-cs"/>
              </a:rPr>
              <a:t> of this class or interface type.</a:t>
            </a:r>
          </a:p>
          <a:p>
            <a:r>
              <a:rPr lang="en-US" sz="1200" b="1" i="0" u="none" strike="noStrike" kern="1200" baseline="0" dirty="0" smtClean="0">
                <a:solidFill>
                  <a:schemeClr val="tx1"/>
                </a:solidFill>
                <a:latin typeface="+mn-lt"/>
                <a:ea typeface="+mn-ea"/>
                <a:cs typeface="+mn-cs"/>
              </a:rPr>
              <a:t>interfaces[]</a:t>
            </a:r>
          </a:p>
          <a:p>
            <a:r>
              <a:rPr lang="en-US" sz="1200" b="0" i="0" u="none" strike="noStrike" kern="1200" baseline="0" dirty="0" smtClean="0">
                <a:solidFill>
                  <a:schemeClr val="tx1"/>
                </a:solidFill>
                <a:latin typeface="+mn-lt"/>
                <a:ea typeface="+mn-ea"/>
                <a:cs typeface="+mn-cs"/>
              </a:rPr>
              <a:t>Each value in the interfaces array must be a valid index into</a:t>
            </a: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constant_pool</a:t>
            </a:r>
            <a:r>
              <a:rPr lang="en-US" sz="1200" b="0" i="0" u="none" strike="noStrike" kern="1200" baseline="0" dirty="0" smtClean="0">
                <a:solidFill>
                  <a:schemeClr val="tx1"/>
                </a:solidFill>
                <a:latin typeface="+mn-lt"/>
                <a:ea typeface="+mn-ea"/>
                <a:cs typeface="+mn-cs"/>
              </a:rPr>
              <a:t> table.</a:t>
            </a:r>
          </a:p>
          <a:p>
            <a:r>
              <a:rPr lang="en-US" sz="1200" b="1" i="0" u="none" strike="noStrike" kern="1200" baseline="0" dirty="0" err="1" smtClean="0">
                <a:solidFill>
                  <a:schemeClr val="tx1"/>
                </a:solidFill>
                <a:latin typeface="+mn-lt"/>
                <a:ea typeface="+mn-ea"/>
                <a:cs typeface="+mn-cs"/>
              </a:rPr>
              <a:t>fields_count</a:t>
            </a:r>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value of the </a:t>
            </a:r>
            <a:r>
              <a:rPr lang="en-US" sz="1200" b="0" i="0" u="none" strike="noStrike" kern="1200" baseline="0" dirty="0" err="1" smtClean="0">
                <a:solidFill>
                  <a:schemeClr val="tx1"/>
                </a:solidFill>
                <a:latin typeface="+mn-lt"/>
                <a:ea typeface="+mn-ea"/>
                <a:cs typeface="+mn-cs"/>
              </a:rPr>
              <a:t>fields_count</a:t>
            </a:r>
            <a:r>
              <a:rPr lang="en-US" sz="1200" b="0" i="0" u="none" strike="noStrike" kern="1200" baseline="0" dirty="0" smtClean="0">
                <a:solidFill>
                  <a:schemeClr val="tx1"/>
                </a:solidFill>
                <a:latin typeface="+mn-lt"/>
                <a:ea typeface="+mn-ea"/>
                <a:cs typeface="+mn-cs"/>
              </a:rPr>
              <a:t> item gives the number of </a:t>
            </a:r>
            <a:r>
              <a:rPr lang="en-US" sz="1200" b="0" i="0" u="none" strike="noStrike" kern="1200" baseline="0" dirty="0" err="1" smtClean="0">
                <a:solidFill>
                  <a:schemeClr val="tx1"/>
                </a:solidFill>
                <a:latin typeface="+mn-lt"/>
                <a:ea typeface="+mn-ea"/>
                <a:cs typeface="+mn-cs"/>
              </a:rPr>
              <a:t>field_info</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structures in the fields table. The </a:t>
            </a:r>
            <a:r>
              <a:rPr lang="en-US" sz="1200" b="0" i="0" u="none" strike="noStrike" kern="1200" baseline="0" dirty="0" err="1" smtClean="0">
                <a:solidFill>
                  <a:schemeClr val="tx1"/>
                </a:solidFill>
                <a:latin typeface="+mn-lt"/>
                <a:ea typeface="+mn-ea"/>
                <a:cs typeface="+mn-cs"/>
              </a:rPr>
              <a:t>field_info</a:t>
            </a:r>
            <a:r>
              <a:rPr lang="en-US" sz="1200" b="0" i="0" u="none" strike="noStrike" kern="1200" baseline="0" dirty="0" smtClean="0">
                <a:solidFill>
                  <a:schemeClr val="tx1"/>
                </a:solidFill>
                <a:latin typeface="+mn-lt"/>
                <a:ea typeface="+mn-ea"/>
                <a:cs typeface="+mn-cs"/>
              </a:rPr>
              <a:t> structures represent all</a:t>
            </a:r>
          </a:p>
          <a:p>
            <a:r>
              <a:rPr lang="en-US" sz="1200" b="0" i="0" u="none" strike="noStrike" kern="1200" baseline="0" dirty="0" smtClean="0">
                <a:solidFill>
                  <a:schemeClr val="tx1"/>
                </a:solidFill>
                <a:latin typeface="+mn-lt"/>
                <a:ea typeface="+mn-ea"/>
                <a:cs typeface="+mn-cs"/>
              </a:rPr>
              <a:t>fields, both class variables and instance variables, declared by this class or</a:t>
            </a:r>
          </a:p>
          <a:p>
            <a:r>
              <a:rPr lang="en-US" sz="1200" b="0" i="0" u="none" strike="noStrike" kern="1200" baseline="0" dirty="0" smtClean="0">
                <a:solidFill>
                  <a:schemeClr val="tx1"/>
                </a:solidFill>
                <a:latin typeface="+mn-lt"/>
                <a:ea typeface="+mn-ea"/>
                <a:cs typeface="+mn-cs"/>
              </a:rPr>
              <a:t>interface type.</a:t>
            </a:r>
            <a:endParaRPr lang="en-US" sz="1200" b="0" i="0" u="none" strike="noStrike" kern="1200" baseline="0" dirty="0" smtClean="0">
              <a:solidFill>
                <a:schemeClr val="tx1"/>
              </a:solidFill>
              <a:effectLst/>
              <a:latin typeface="+mn-lt"/>
              <a:ea typeface="+mn-ea"/>
              <a:cs typeface="+mn-cs"/>
            </a:endParaRPr>
          </a:p>
          <a:p>
            <a:r>
              <a:rPr lang="en-US" sz="1200" b="1" i="0" u="none" strike="noStrike" kern="1200" baseline="0" dirty="0" smtClean="0">
                <a:solidFill>
                  <a:schemeClr val="tx1"/>
                </a:solidFill>
                <a:latin typeface="+mn-lt"/>
                <a:ea typeface="+mn-ea"/>
                <a:cs typeface="+mn-cs"/>
              </a:rPr>
              <a:t>fields[]</a:t>
            </a:r>
          </a:p>
          <a:p>
            <a:r>
              <a:rPr lang="en-US" sz="1200" b="0" i="0" u="none" strike="noStrike" kern="1200" baseline="0" dirty="0" smtClean="0">
                <a:solidFill>
                  <a:schemeClr val="tx1"/>
                </a:solidFill>
                <a:latin typeface="+mn-lt"/>
                <a:ea typeface="+mn-ea"/>
                <a:cs typeface="+mn-cs"/>
              </a:rPr>
              <a:t>Each value in the fields table must be a </a:t>
            </a:r>
            <a:r>
              <a:rPr lang="en-US" sz="1200" b="0" i="0" u="none" strike="noStrike" kern="1200" baseline="0" dirty="0" err="1" smtClean="0">
                <a:solidFill>
                  <a:schemeClr val="tx1"/>
                </a:solidFill>
                <a:latin typeface="+mn-lt"/>
                <a:ea typeface="+mn-ea"/>
                <a:cs typeface="+mn-cs"/>
              </a:rPr>
              <a:t>field_info</a:t>
            </a:r>
            <a:r>
              <a:rPr lang="en-US" sz="1200" b="0" i="0" u="none" strike="noStrike" kern="1200" baseline="0" dirty="0" smtClean="0">
                <a:solidFill>
                  <a:schemeClr val="tx1"/>
                </a:solidFill>
                <a:latin typeface="+mn-lt"/>
                <a:ea typeface="+mn-ea"/>
                <a:cs typeface="+mn-cs"/>
              </a:rPr>
              <a:t> structure giving</a:t>
            </a:r>
          </a:p>
          <a:p>
            <a:r>
              <a:rPr lang="en-US" sz="1200" b="0" i="0" u="none" strike="noStrike" kern="1200" baseline="0" dirty="0" smtClean="0">
                <a:solidFill>
                  <a:schemeClr val="tx1"/>
                </a:solidFill>
                <a:latin typeface="+mn-lt"/>
                <a:ea typeface="+mn-ea"/>
                <a:cs typeface="+mn-cs"/>
              </a:rPr>
              <a:t>a complete description of a field in this class or interface.</a:t>
            </a:r>
            <a:endParaRPr lang="en-US" sz="1200" b="0" i="0" u="none" strike="noStrike" kern="1200" baseline="0" dirty="0" smtClean="0">
              <a:solidFill>
                <a:schemeClr val="tx1"/>
              </a:solidFill>
              <a:effectLst/>
              <a:latin typeface="+mn-lt"/>
              <a:ea typeface="+mn-ea"/>
              <a:cs typeface="+mn-cs"/>
            </a:endParaRPr>
          </a:p>
          <a:p>
            <a:r>
              <a:rPr lang="en-US" sz="1200" b="1" i="0" u="none" strike="noStrike" kern="1200" baseline="0" dirty="0" err="1" smtClean="0">
                <a:solidFill>
                  <a:schemeClr val="tx1"/>
                </a:solidFill>
                <a:latin typeface="+mn-lt"/>
                <a:ea typeface="+mn-ea"/>
                <a:cs typeface="+mn-cs"/>
              </a:rPr>
              <a:t>methods_count</a:t>
            </a:r>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value of the </a:t>
            </a:r>
            <a:r>
              <a:rPr lang="en-US" sz="1200" b="0" i="0" u="none" strike="noStrike" kern="1200" baseline="0" dirty="0" err="1" smtClean="0">
                <a:solidFill>
                  <a:schemeClr val="tx1"/>
                </a:solidFill>
                <a:latin typeface="+mn-lt"/>
                <a:ea typeface="+mn-ea"/>
                <a:cs typeface="+mn-cs"/>
              </a:rPr>
              <a:t>methods_count</a:t>
            </a:r>
            <a:r>
              <a:rPr lang="en-US" sz="1200" b="0" i="0" u="none" strike="noStrike" kern="1200" baseline="0" dirty="0" smtClean="0">
                <a:solidFill>
                  <a:schemeClr val="tx1"/>
                </a:solidFill>
                <a:latin typeface="+mn-lt"/>
                <a:ea typeface="+mn-ea"/>
                <a:cs typeface="+mn-cs"/>
              </a:rPr>
              <a:t> item gives the number of </a:t>
            </a:r>
            <a:r>
              <a:rPr lang="en-US" sz="1200" b="0" i="0" u="none" strike="noStrike" kern="1200" baseline="0" dirty="0" err="1" smtClean="0">
                <a:solidFill>
                  <a:schemeClr val="tx1"/>
                </a:solidFill>
                <a:latin typeface="+mn-lt"/>
                <a:ea typeface="+mn-ea"/>
                <a:cs typeface="+mn-cs"/>
              </a:rPr>
              <a:t>method_info</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structures in the methods table.</a:t>
            </a:r>
          </a:p>
          <a:p>
            <a:r>
              <a:rPr lang="en-US" sz="1200" b="1" i="0" u="none" strike="noStrike" kern="1200" baseline="0" dirty="0" smtClean="0">
                <a:solidFill>
                  <a:schemeClr val="tx1"/>
                </a:solidFill>
                <a:latin typeface="+mn-lt"/>
                <a:ea typeface="+mn-ea"/>
                <a:cs typeface="+mn-cs"/>
              </a:rPr>
              <a:t>methods[]</a:t>
            </a:r>
          </a:p>
          <a:p>
            <a:r>
              <a:rPr lang="en-US" sz="1200" b="0" i="0" u="none" strike="noStrike" kern="1200" baseline="0" dirty="0" smtClean="0">
                <a:solidFill>
                  <a:schemeClr val="tx1"/>
                </a:solidFill>
                <a:latin typeface="+mn-lt"/>
                <a:ea typeface="+mn-ea"/>
                <a:cs typeface="+mn-cs"/>
              </a:rPr>
              <a:t>Each value in the methods table must be a </a:t>
            </a:r>
            <a:r>
              <a:rPr lang="en-US" sz="1200" b="0" i="0" u="none" strike="noStrike" kern="1200" baseline="0" dirty="0" err="1" smtClean="0">
                <a:solidFill>
                  <a:schemeClr val="tx1"/>
                </a:solidFill>
                <a:latin typeface="+mn-lt"/>
                <a:ea typeface="+mn-ea"/>
                <a:cs typeface="+mn-cs"/>
              </a:rPr>
              <a:t>method_info</a:t>
            </a:r>
            <a:r>
              <a:rPr lang="en-US" sz="1200" b="0" i="0" u="none" strike="noStrike" kern="1200" baseline="0" dirty="0" smtClean="0">
                <a:solidFill>
                  <a:schemeClr val="tx1"/>
                </a:solidFill>
                <a:latin typeface="+mn-lt"/>
                <a:ea typeface="+mn-ea"/>
                <a:cs typeface="+mn-cs"/>
              </a:rPr>
              <a:t> structure giving</a:t>
            </a:r>
          </a:p>
          <a:p>
            <a:r>
              <a:rPr lang="en-US" sz="1200" b="0" i="0" u="none" strike="noStrike" kern="1200" baseline="0" dirty="0" smtClean="0">
                <a:solidFill>
                  <a:schemeClr val="tx1"/>
                </a:solidFill>
                <a:latin typeface="+mn-lt"/>
                <a:ea typeface="+mn-ea"/>
                <a:cs typeface="+mn-cs"/>
              </a:rPr>
              <a:t>a complete description of a method in this class or interface. </a:t>
            </a:r>
            <a:endParaRPr lang="en-US" sz="1200" b="0" i="0" u="none" strike="noStrike" kern="1200" baseline="0" dirty="0" smtClean="0">
              <a:solidFill>
                <a:schemeClr val="tx1"/>
              </a:solidFill>
              <a:effectLst/>
              <a:latin typeface="+mn-lt"/>
              <a:ea typeface="+mn-ea"/>
              <a:cs typeface="+mn-cs"/>
            </a:endParaRPr>
          </a:p>
          <a:p>
            <a:r>
              <a:rPr lang="en-US" sz="1200" b="1" i="0" u="none" strike="noStrike" kern="1200" baseline="0" dirty="0" err="1" smtClean="0">
                <a:solidFill>
                  <a:schemeClr val="tx1"/>
                </a:solidFill>
                <a:latin typeface="+mn-lt"/>
                <a:ea typeface="+mn-ea"/>
                <a:cs typeface="+mn-cs"/>
              </a:rPr>
              <a:t>attributes_count</a:t>
            </a:r>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value of the </a:t>
            </a:r>
            <a:r>
              <a:rPr lang="en-US" sz="1200" b="0" i="0" u="none" strike="noStrike" kern="1200" baseline="0" dirty="0" err="1" smtClean="0">
                <a:solidFill>
                  <a:schemeClr val="tx1"/>
                </a:solidFill>
                <a:latin typeface="+mn-lt"/>
                <a:ea typeface="+mn-ea"/>
                <a:cs typeface="+mn-cs"/>
              </a:rPr>
              <a:t>attributes_count</a:t>
            </a:r>
            <a:r>
              <a:rPr lang="en-US" sz="1200" b="0" i="0" u="none" strike="noStrike" kern="1200" baseline="0" dirty="0" smtClean="0">
                <a:solidFill>
                  <a:schemeClr val="tx1"/>
                </a:solidFill>
                <a:latin typeface="+mn-lt"/>
                <a:ea typeface="+mn-ea"/>
                <a:cs typeface="+mn-cs"/>
              </a:rPr>
              <a:t> item gives the number of attributes </a:t>
            </a:r>
          </a:p>
          <a:p>
            <a:r>
              <a:rPr lang="en-US" sz="1200" b="0" i="0" u="none" strike="noStrike" kern="1200" baseline="0" dirty="0" smtClean="0">
                <a:solidFill>
                  <a:schemeClr val="tx1"/>
                </a:solidFill>
                <a:latin typeface="+mn-lt"/>
                <a:ea typeface="+mn-ea"/>
                <a:cs typeface="+mn-cs"/>
              </a:rPr>
              <a:t>in the attributes table of this class.</a:t>
            </a:r>
          </a:p>
          <a:p>
            <a:r>
              <a:rPr lang="en-US" sz="1200" b="1" i="0" u="none" strike="noStrike" kern="1200" baseline="0" dirty="0" smtClean="0">
                <a:solidFill>
                  <a:schemeClr val="tx1"/>
                </a:solidFill>
                <a:latin typeface="+mn-lt"/>
                <a:ea typeface="+mn-ea"/>
                <a:cs typeface="+mn-cs"/>
              </a:rPr>
              <a:t>attributes[]</a:t>
            </a:r>
          </a:p>
          <a:p>
            <a:r>
              <a:rPr lang="en-US" sz="1200" b="0" i="0" u="none" strike="noStrike" kern="1200" baseline="0" dirty="0" smtClean="0">
                <a:solidFill>
                  <a:schemeClr val="tx1"/>
                </a:solidFill>
                <a:latin typeface="+mn-lt"/>
                <a:ea typeface="+mn-ea"/>
                <a:cs typeface="+mn-cs"/>
              </a:rPr>
              <a:t>Each value of the attributes table must be an </a:t>
            </a:r>
            <a:r>
              <a:rPr lang="en-US" sz="1200" b="0" i="0" u="none" strike="noStrike" kern="1200" baseline="0" dirty="0" err="1" smtClean="0">
                <a:solidFill>
                  <a:schemeClr val="tx1"/>
                </a:solidFill>
                <a:latin typeface="+mn-lt"/>
                <a:ea typeface="+mn-ea"/>
                <a:cs typeface="+mn-cs"/>
              </a:rPr>
              <a:t>attribute_info</a:t>
            </a:r>
            <a:r>
              <a:rPr lang="en-US" sz="1200" b="0" i="0" u="none" strike="noStrike" kern="1200" baseline="0" dirty="0" smtClean="0">
                <a:solidFill>
                  <a:schemeClr val="tx1"/>
                </a:solidFill>
                <a:latin typeface="+mn-lt"/>
                <a:ea typeface="+mn-ea"/>
                <a:cs typeface="+mn-cs"/>
              </a:rPr>
              <a:t> (§4.7)</a:t>
            </a:r>
          </a:p>
          <a:p>
            <a:r>
              <a:rPr lang="en-US" sz="1200" b="0" i="0" u="none" strike="noStrike" kern="1200" baseline="0" dirty="0" smtClean="0">
                <a:solidFill>
                  <a:schemeClr val="tx1"/>
                </a:solidFill>
                <a:latin typeface="+mn-lt"/>
                <a:ea typeface="+mn-ea"/>
                <a:cs typeface="+mn-cs"/>
              </a:rPr>
              <a:t>structure.</a:t>
            </a:r>
          </a:p>
          <a:p>
            <a:endParaRPr lang="en-US" sz="1200" b="0" i="0" u="none" strike="noStrike" kern="1200" baseline="0" dirty="0" smtClean="0">
              <a:solidFill>
                <a:schemeClr val="tx1"/>
              </a:solidFill>
              <a:effectLst/>
              <a:latin typeface="+mn-lt"/>
              <a:ea typeface="+mn-ea"/>
              <a:cs typeface="+mn-cs"/>
            </a:endParaRPr>
          </a:p>
          <a:p>
            <a:endParaRPr lang="en-US" sz="1200" b="0" i="0" u="none" strike="noStrike" kern="1200" baseline="0" dirty="0" smtClean="0">
              <a:solidFill>
                <a:schemeClr val="tx1"/>
              </a:solidFill>
              <a:effectLst/>
              <a:latin typeface="+mn-lt"/>
              <a:ea typeface="+mn-ea"/>
              <a:cs typeface="+mn-cs"/>
            </a:endParaRP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12</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Loading</a:t>
            </a:r>
            <a:r>
              <a:rPr lang="en-US" sz="1200" b="0" i="0" kern="1200" dirty="0" smtClean="0">
                <a:solidFill>
                  <a:schemeClr val="tx1"/>
                </a:solidFill>
                <a:effectLst/>
                <a:latin typeface="+mn-lt"/>
                <a:ea typeface="+mn-ea"/>
                <a:cs typeface="+mn-cs"/>
              </a:rPr>
              <a:t>: finding and importing the binary data for a type</a:t>
            </a:r>
          </a:p>
          <a:p>
            <a:r>
              <a:rPr lang="en-US" sz="1200" b="1" i="0" kern="1200" dirty="0" smtClean="0">
                <a:solidFill>
                  <a:schemeClr val="tx1"/>
                </a:solidFill>
                <a:effectLst/>
                <a:latin typeface="+mn-lt"/>
                <a:ea typeface="+mn-ea"/>
                <a:cs typeface="+mn-cs"/>
              </a:rPr>
              <a:t>Linking</a:t>
            </a:r>
            <a:r>
              <a:rPr lang="en-US" sz="1200" b="0" i="0" kern="1200" dirty="0" smtClean="0">
                <a:solidFill>
                  <a:schemeClr val="tx1"/>
                </a:solidFill>
                <a:effectLst/>
                <a:latin typeface="+mn-lt"/>
                <a:ea typeface="+mn-ea"/>
                <a:cs typeface="+mn-cs"/>
              </a:rPr>
              <a:t>: performing verification, preparation, and (optionally) resolution</a:t>
            </a:r>
          </a:p>
          <a:p>
            <a:pPr lvl="1"/>
            <a:r>
              <a:rPr lang="en-US" sz="1200" b="0" i="0" kern="1200" dirty="0" smtClean="0">
                <a:solidFill>
                  <a:schemeClr val="tx1"/>
                </a:solidFill>
                <a:effectLst/>
                <a:latin typeface="+mn-lt"/>
                <a:ea typeface="+mn-ea"/>
                <a:cs typeface="+mn-cs"/>
              </a:rPr>
              <a:t>Verification: ensuring the correctness of the imported type</a:t>
            </a:r>
          </a:p>
          <a:p>
            <a:pPr lvl="1"/>
            <a:r>
              <a:rPr lang="en-US" sz="1200" b="0" i="0" kern="1200" dirty="0" smtClean="0">
                <a:solidFill>
                  <a:schemeClr val="tx1"/>
                </a:solidFill>
                <a:effectLst/>
                <a:latin typeface="+mn-lt"/>
                <a:ea typeface="+mn-ea"/>
                <a:cs typeface="+mn-cs"/>
              </a:rPr>
              <a:t>Preparation: allocating memory for class variables and initializing the memory to default values</a:t>
            </a:r>
          </a:p>
          <a:p>
            <a:pPr lvl="1"/>
            <a:r>
              <a:rPr lang="en-US" sz="1200" b="0" i="0" kern="1200" dirty="0" smtClean="0">
                <a:solidFill>
                  <a:schemeClr val="tx1"/>
                </a:solidFill>
                <a:effectLst/>
                <a:latin typeface="+mn-lt"/>
                <a:ea typeface="+mn-ea"/>
                <a:cs typeface="+mn-cs"/>
              </a:rPr>
              <a:t>Resolution: transforming symbolic references from the type into direct references.</a:t>
            </a:r>
          </a:p>
          <a:p>
            <a:r>
              <a:rPr lang="en-US" sz="1200" b="1" i="0" kern="1200" dirty="0" smtClean="0">
                <a:solidFill>
                  <a:schemeClr val="tx1"/>
                </a:solidFill>
                <a:effectLst/>
                <a:latin typeface="+mn-lt"/>
                <a:ea typeface="+mn-ea"/>
                <a:cs typeface="+mn-cs"/>
              </a:rPr>
              <a:t>Initialization</a:t>
            </a:r>
            <a:r>
              <a:rPr lang="en-US" sz="1200" b="0" i="0" kern="1200" dirty="0" smtClean="0">
                <a:solidFill>
                  <a:schemeClr val="tx1"/>
                </a:solidFill>
                <a:effectLst/>
                <a:latin typeface="+mn-lt"/>
                <a:ea typeface="+mn-ea"/>
                <a:cs typeface="+mn-cs"/>
              </a:rPr>
              <a:t>: Invoking Java code that initializes class variables to their proper starting values.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13</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15</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 new frame is created and added (pushed) to the top of stack for every method invocation. The frame is removed (popped) when the method returns normally or if an uncaught exception is thrown during the method invocation. </a:t>
            </a:r>
          </a:p>
          <a:p>
            <a:pPr fontAlgn="base"/>
            <a:r>
              <a:rPr lang="en-US" sz="1200" b="0" i="0" kern="1200" dirty="0" smtClean="0">
                <a:solidFill>
                  <a:schemeClr val="tx1"/>
                </a:solidFill>
                <a:effectLst/>
                <a:latin typeface="+mn-lt"/>
                <a:ea typeface="+mn-ea"/>
                <a:cs typeface="+mn-cs"/>
              </a:rPr>
              <a:t>Each frame contains: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Local variable array</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Return value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Operand stack</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Reference to runtime constant pool for class of the current method</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16</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Some</a:t>
            </a:r>
            <a:r>
              <a:rPr lang="en-US" baseline="0" dirty="0" smtClean="0">
                <a:effectLst/>
              </a:rPr>
              <a:t> things to note here:</a:t>
            </a:r>
          </a:p>
          <a:p>
            <a:r>
              <a:rPr lang="en-US" baseline="0" dirty="0" smtClean="0">
                <a:effectLst/>
              </a:rPr>
              <a:t>In case the method is not static then </a:t>
            </a:r>
            <a:r>
              <a:rPr lang="en-US" b="1" baseline="0" dirty="0" smtClean="0">
                <a:effectLst/>
              </a:rPr>
              <a:t>this </a:t>
            </a:r>
            <a:r>
              <a:rPr lang="en-US" b="0" baseline="0" dirty="0" smtClean="0">
                <a:effectLst/>
              </a:rPr>
              <a:t>is passed as the first argument implicitly.</a:t>
            </a:r>
          </a:p>
          <a:p>
            <a:r>
              <a:rPr lang="en-US" b="0" baseline="0" dirty="0" smtClean="0">
                <a:effectLst/>
              </a:rPr>
              <a:t>The JVM is a stack-based virtual machine.</a:t>
            </a:r>
          </a:p>
          <a:p>
            <a:endParaRPr lang="en-US" b="0" baseline="0" dirty="0" smtClean="0">
              <a:effectLst/>
            </a:endParaRPr>
          </a:p>
          <a:p>
            <a:endParaRPr lang="en-US" b="0" baseline="0"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17</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 compiled class file consists of the following structure:</a:t>
            </a:r>
          </a:p>
          <a:p>
            <a:r>
              <a:rPr lang="en-US" dirty="0" err="1" smtClean="0"/>
              <a:t>ClassFile</a:t>
            </a:r>
            <a:r>
              <a:rPr lang="en-US" dirty="0" smtClean="0"/>
              <a:t> </a:t>
            </a:r>
            <a:r>
              <a:rPr lang="en-US" baseline="0" dirty="0" smtClean="0"/>
              <a:t> </a:t>
            </a:r>
            <a:r>
              <a:rPr lang="en-US" dirty="0" smtClean="0"/>
              <a:t>{ </a:t>
            </a:r>
          </a:p>
          <a:p>
            <a:pPr lvl="1"/>
            <a:r>
              <a:rPr lang="en-US" dirty="0" smtClean="0"/>
              <a:t>u4 magic; </a:t>
            </a:r>
          </a:p>
          <a:p>
            <a:pPr lvl="1"/>
            <a:r>
              <a:rPr lang="en-US" dirty="0" smtClean="0"/>
              <a:t>u2 </a:t>
            </a:r>
            <a:r>
              <a:rPr lang="en-US" dirty="0" err="1" smtClean="0"/>
              <a:t>minor_version</a:t>
            </a:r>
            <a:r>
              <a:rPr lang="en-US" dirty="0" smtClean="0"/>
              <a:t>; </a:t>
            </a:r>
          </a:p>
          <a:p>
            <a:pPr lvl="1"/>
            <a:r>
              <a:rPr lang="en-US" dirty="0" smtClean="0"/>
              <a:t>u2 </a:t>
            </a:r>
            <a:r>
              <a:rPr lang="en-US" dirty="0" err="1" smtClean="0"/>
              <a:t>major_version</a:t>
            </a:r>
            <a:r>
              <a:rPr lang="en-US" dirty="0" smtClean="0"/>
              <a:t>; </a:t>
            </a:r>
          </a:p>
          <a:p>
            <a:pPr lvl="1"/>
            <a:r>
              <a:rPr lang="en-US" dirty="0" smtClean="0"/>
              <a:t>u2 </a:t>
            </a:r>
            <a:r>
              <a:rPr lang="en-US" dirty="0" err="1" smtClean="0"/>
              <a:t>constant_pool_count</a:t>
            </a:r>
            <a:r>
              <a:rPr lang="en-US" dirty="0" smtClean="0"/>
              <a:t>; </a:t>
            </a:r>
          </a:p>
          <a:p>
            <a:pPr lvl="1"/>
            <a:r>
              <a:rPr lang="en-US" dirty="0" err="1" smtClean="0"/>
              <a:t>cp_info</a:t>
            </a:r>
            <a:r>
              <a:rPr lang="en-US" dirty="0" smtClean="0"/>
              <a:t> </a:t>
            </a:r>
            <a:r>
              <a:rPr lang="en-US" dirty="0" err="1" smtClean="0"/>
              <a:t>contant_pool</a:t>
            </a:r>
            <a:r>
              <a:rPr lang="en-US" dirty="0" smtClean="0"/>
              <a:t>[</a:t>
            </a:r>
            <a:r>
              <a:rPr lang="en-US" dirty="0" err="1" smtClean="0"/>
              <a:t>constant_pool_count</a:t>
            </a:r>
            <a:r>
              <a:rPr lang="en-US" dirty="0" smtClean="0"/>
              <a:t> – 1]; </a:t>
            </a:r>
          </a:p>
          <a:p>
            <a:pPr lvl="1"/>
            <a:r>
              <a:rPr lang="en-US" dirty="0" smtClean="0"/>
              <a:t>u2 </a:t>
            </a:r>
            <a:r>
              <a:rPr lang="en-US" dirty="0" err="1" smtClean="0"/>
              <a:t>access_flags</a:t>
            </a:r>
            <a:r>
              <a:rPr lang="en-US" dirty="0" smtClean="0"/>
              <a:t>; </a:t>
            </a:r>
          </a:p>
          <a:p>
            <a:pPr lvl="1"/>
            <a:r>
              <a:rPr lang="en-US" dirty="0" smtClean="0"/>
              <a:t>u2 </a:t>
            </a:r>
            <a:r>
              <a:rPr lang="en-US" dirty="0" err="1" smtClean="0"/>
              <a:t>this_class</a:t>
            </a:r>
            <a:r>
              <a:rPr lang="en-US" dirty="0" smtClean="0"/>
              <a:t>; </a:t>
            </a:r>
          </a:p>
          <a:p>
            <a:pPr lvl="1"/>
            <a:r>
              <a:rPr lang="en-US" dirty="0" smtClean="0"/>
              <a:t>u2 </a:t>
            </a:r>
            <a:r>
              <a:rPr lang="en-US" dirty="0" err="1" smtClean="0"/>
              <a:t>super_class</a:t>
            </a:r>
            <a:r>
              <a:rPr lang="en-US" dirty="0" smtClean="0"/>
              <a:t>; </a:t>
            </a:r>
          </a:p>
          <a:p>
            <a:pPr lvl="1"/>
            <a:r>
              <a:rPr lang="en-US" dirty="0" smtClean="0"/>
              <a:t>u2 </a:t>
            </a:r>
            <a:r>
              <a:rPr lang="en-US" dirty="0" err="1" smtClean="0"/>
              <a:t>interfaces_count</a:t>
            </a:r>
            <a:r>
              <a:rPr lang="en-US" dirty="0" smtClean="0"/>
              <a:t>; </a:t>
            </a:r>
          </a:p>
          <a:p>
            <a:pPr lvl="1"/>
            <a:r>
              <a:rPr lang="en-US" dirty="0" smtClean="0"/>
              <a:t>u2 interfaces[</a:t>
            </a:r>
            <a:r>
              <a:rPr lang="en-US" dirty="0" err="1" smtClean="0"/>
              <a:t>interfaces_count</a:t>
            </a:r>
            <a:r>
              <a:rPr lang="en-US" dirty="0" smtClean="0"/>
              <a:t>]; </a:t>
            </a:r>
          </a:p>
          <a:p>
            <a:pPr lvl="1"/>
            <a:r>
              <a:rPr lang="en-US" dirty="0" smtClean="0"/>
              <a:t>u2 </a:t>
            </a:r>
            <a:r>
              <a:rPr lang="en-US" dirty="0" err="1" smtClean="0"/>
              <a:t>fields_count</a:t>
            </a:r>
            <a:r>
              <a:rPr lang="en-US" dirty="0" smtClean="0"/>
              <a:t>; </a:t>
            </a:r>
          </a:p>
          <a:p>
            <a:pPr lvl="1"/>
            <a:r>
              <a:rPr lang="en-US" dirty="0" err="1" smtClean="0"/>
              <a:t>field_info</a:t>
            </a:r>
            <a:r>
              <a:rPr lang="en-US" dirty="0" smtClean="0"/>
              <a:t> fields[</a:t>
            </a:r>
            <a:r>
              <a:rPr lang="en-US" dirty="0" err="1" smtClean="0"/>
              <a:t>fields_count</a:t>
            </a:r>
            <a:r>
              <a:rPr lang="en-US" dirty="0" smtClean="0"/>
              <a:t>]; </a:t>
            </a:r>
          </a:p>
          <a:p>
            <a:pPr lvl="1"/>
            <a:r>
              <a:rPr lang="en-US" dirty="0" smtClean="0"/>
              <a:t>u2 </a:t>
            </a:r>
            <a:r>
              <a:rPr lang="en-US" dirty="0" err="1" smtClean="0"/>
              <a:t>methods_count</a:t>
            </a:r>
            <a:r>
              <a:rPr lang="en-US" dirty="0" smtClean="0"/>
              <a:t>; </a:t>
            </a:r>
          </a:p>
          <a:p>
            <a:pPr lvl="1"/>
            <a:r>
              <a:rPr lang="en-US" dirty="0" err="1" smtClean="0"/>
              <a:t>method_info</a:t>
            </a:r>
            <a:r>
              <a:rPr lang="en-US" dirty="0" smtClean="0"/>
              <a:t> methods[</a:t>
            </a:r>
            <a:r>
              <a:rPr lang="en-US" dirty="0" err="1" smtClean="0"/>
              <a:t>methods_count</a:t>
            </a:r>
            <a:r>
              <a:rPr lang="en-US" dirty="0" smtClean="0"/>
              <a:t>]; </a:t>
            </a:r>
          </a:p>
          <a:p>
            <a:pPr lvl="1"/>
            <a:r>
              <a:rPr lang="en-US" dirty="0" smtClean="0"/>
              <a:t>u2 </a:t>
            </a:r>
            <a:r>
              <a:rPr lang="en-US" dirty="0" err="1" smtClean="0"/>
              <a:t>attributes_count</a:t>
            </a:r>
            <a:r>
              <a:rPr lang="en-US" dirty="0" smtClean="0"/>
              <a:t>; </a:t>
            </a:r>
          </a:p>
          <a:p>
            <a:r>
              <a:rPr lang="en-US" baseline="0" dirty="0" smtClean="0"/>
              <a:t>          </a:t>
            </a:r>
            <a:r>
              <a:rPr lang="en-US" dirty="0" err="1" smtClean="0"/>
              <a:t>attribute_info</a:t>
            </a:r>
            <a:r>
              <a:rPr lang="en-US" dirty="0" smtClean="0"/>
              <a:t> attributes[</a:t>
            </a:r>
            <a:r>
              <a:rPr lang="en-US" dirty="0" err="1" smtClean="0"/>
              <a:t>attributes_count</a:t>
            </a:r>
            <a:r>
              <a:rPr lang="en-US" dirty="0" smtClean="0"/>
              <a:t>]; </a:t>
            </a:r>
          </a:p>
          <a:p>
            <a:r>
              <a:rPr lang="en-US" dirty="0" smtClean="0"/>
              <a:t>}</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18</a:t>
            </a:fld>
            <a:endParaRPr lang="bg-BG"/>
          </a:p>
        </p:txBody>
      </p:sp>
    </p:spTree>
    <p:extLst>
      <p:ext uri="{BB962C8B-B14F-4D97-AF65-F5344CB8AC3E}">
        <p14:creationId xmlns:p14="http://schemas.microsoft.com/office/powerpoint/2010/main" val="3065538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54398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9063424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65436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67366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a:prstGeom prst="rect">
            <a:avLst/>
          </a:prstGeom>
        </p:spPr>
        <p:txBody>
          <a:bodyPr/>
          <a:lstStyle/>
          <a:p>
            <a:r>
              <a:rPr lang="en-US" smtClean="0"/>
              <a:t>Click to edit Master title style</a:t>
            </a:r>
            <a:endParaRPr lang="bg-BG"/>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6F8CF7C-9B1D-4D06-A278-FC257B4C3CE6}" type="datetimeFigureOut">
              <a:rPr lang="bg-BG" smtClean="0"/>
              <a:t>1.12.2013 г.</a:t>
            </a:fld>
            <a:endParaRPr lang="bg-BG"/>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bg-BG"/>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24719321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2057400"/>
            <a:ext cx="8534400" cy="5410199"/>
          </a:xfrm>
          <a:prstGeom prst="rect">
            <a:avLst/>
          </a:prstGeom>
        </p:spPr>
        <p:txBody>
          <a:bodyPr vert="horz" lIns="91440" tIns="45720" rIns="91440" bIns="45720" rtlCol="0">
            <a:normAutofit/>
          </a:bodyPr>
          <a:lstStyle/>
          <a:p>
            <a:pPr lvl="0"/>
            <a:r>
              <a:rPr lang="en-US" dirty="0" smtClean="0"/>
              <a:t>Click to edit Master text styles</a:t>
            </a:r>
          </a:p>
        </p:txBody>
      </p:sp>
      <p:pic>
        <p:nvPicPr>
          <p:cNvPr id="7" name="Picture 6" descr="pp_05.png"/>
          <p:cNvPicPr>
            <a:picLocks noChangeAspect="1"/>
          </p:cNvPicPr>
          <p:nvPr/>
        </p:nvPicPr>
        <p:blipFill>
          <a:blip r:embed="rId7" cstate="print"/>
          <a:srcRect b="87404"/>
          <a:stretch>
            <a:fillRect/>
          </a:stretch>
        </p:blipFill>
        <p:spPr>
          <a:xfrm>
            <a:off x="0" y="0"/>
            <a:ext cx="9144000" cy="821125"/>
          </a:xfrm>
          <a:prstGeom prst="rect">
            <a:avLst/>
          </a:prstGeom>
        </p:spPr>
      </p:pic>
      <p:pic>
        <p:nvPicPr>
          <p:cNvPr id="4" name="Picture 2" descr="D:\stuff\seminars\BG_JUG\OpenJDK\Resources\OpenJDK_logo.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53400" y="5257800"/>
            <a:ext cx="768350" cy="138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17824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ctr"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gist.github.com/neomatrix369/5743225" TargetMode="External"/><Relationship Id="rId2" Type="http://schemas.openxmlformats.org/officeDocument/2006/relationships/hyperlink" Target="http://docs.oracle.com/javase/specs/jvms/se7/jvms7.pdf" TargetMode="External"/><Relationship Id="rId1" Type="http://schemas.openxmlformats.org/officeDocument/2006/relationships/slideLayout" Target="../slideLayouts/slideLayout1.xml"/><Relationship Id="rId4" Type="http://schemas.openxmlformats.org/officeDocument/2006/relationships/hyperlink" Target="http://openjdk.java.net/groups/hotspo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igitalcollections.anu.edu.au/handle/1885/9053" TargetMode="External"/><Relationship Id="rId2" Type="http://schemas.openxmlformats.org/officeDocument/2006/relationships/hyperlink" Target="http://neomatrix369.wordpress.com/2013/03/12/hotspot-is-in-focus-again-aka-hacking-hotspot-in-eclipse-juno-under-ubuntu-12-04/"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www.ssw.uni-linz.ac.at/Research/Projects/JVM/" TargetMode="External"/><Relationship Id="rId2" Type="http://schemas.openxmlformats.org/officeDocument/2006/relationships/hyperlink" Target="https://www.cs.tcd.ie/publications/tech-reports/reports.07/TCD-CS-2007-49.pdf"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www.ssw.uni-linz.ac.at/Research/Projects/JVM/" TargetMode="External"/><Relationship Id="rId2" Type="http://schemas.openxmlformats.org/officeDocument/2006/relationships/hyperlink" Target="http://pauillac.inria.fr/~xleroy/publi/bytecode-verification-JAR.pdf" TargetMode="External"/><Relationship Id="rId1" Type="http://schemas.openxmlformats.org/officeDocument/2006/relationships/slideLayout" Target="../slideLayouts/slideLayout1.xml"/><Relationship Id="rId4" Type="http://schemas.openxmlformats.org/officeDocument/2006/relationships/hyperlink" Target="http://openjdk.java.net/groups/hotspot/docs/FOSDEM-2007-HotSpot.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http://www.artima.com/insidejvm/ed2/jvm2.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62200"/>
            <a:ext cx="8534400" cy="1676400"/>
          </a:xfrm>
        </p:spPr>
        <p:txBody>
          <a:bodyPr>
            <a:normAutofit/>
          </a:bodyPr>
          <a:lstStyle/>
          <a:p>
            <a:pPr algn="ctr"/>
            <a:r>
              <a:rPr lang="en-US" dirty="0" smtClean="0"/>
              <a:t>Dissecting the Hotspot JVM</a:t>
            </a:r>
            <a:endParaRPr lang="bg-BG" dirty="0"/>
          </a:p>
        </p:txBody>
      </p:sp>
      <p:sp>
        <p:nvSpPr>
          <p:cNvPr id="3" name="Subtitle 2"/>
          <p:cNvSpPr>
            <a:spLocks noGrp="1"/>
          </p:cNvSpPr>
          <p:nvPr>
            <p:ph type="subTitle" idx="1"/>
          </p:nvPr>
        </p:nvSpPr>
        <p:spPr>
          <a:xfrm>
            <a:off x="304800" y="5105400"/>
            <a:ext cx="8534400" cy="1143000"/>
          </a:xfrm>
        </p:spPr>
        <p:txBody>
          <a:bodyPr/>
          <a:lstStyle/>
          <a:p>
            <a:pPr algn="l"/>
            <a:r>
              <a:rPr lang="en-US" dirty="0" smtClean="0">
                <a:solidFill>
                  <a:schemeClr val="tx1"/>
                </a:solidFill>
              </a:rPr>
              <a:t>Martin </a:t>
            </a:r>
            <a:r>
              <a:rPr lang="en-US" dirty="0" err="1" smtClean="0">
                <a:solidFill>
                  <a:schemeClr val="tx1"/>
                </a:solidFill>
              </a:rPr>
              <a:t>Toshev</a:t>
            </a:r>
            <a:r>
              <a:rPr lang="en-US" dirty="0" smtClean="0">
                <a:solidFill>
                  <a:schemeClr val="tx1"/>
                </a:solidFill>
              </a:rPr>
              <a:t>   </a:t>
            </a:r>
            <a:r>
              <a:rPr lang="en-US" dirty="0" smtClean="0">
                <a:solidFill>
                  <a:schemeClr val="bg1">
                    <a:lumMod val="50000"/>
                  </a:schemeClr>
                </a:solidFill>
              </a:rPr>
              <a:t>@</a:t>
            </a:r>
            <a:r>
              <a:rPr lang="en-US" dirty="0" err="1" smtClean="0">
                <a:solidFill>
                  <a:schemeClr val="bg1">
                    <a:lumMod val="50000"/>
                  </a:schemeClr>
                </a:solidFill>
              </a:rPr>
              <a:t>martin_fmi</a:t>
            </a:r>
            <a:r>
              <a:rPr lang="en-US" dirty="0">
                <a:solidFill>
                  <a:schemeClr val="tx1"/>
                </a:solidFill>
              </a:rPr>
              <a:t/>
            </a:r>
            <a:br>
              <a:rPr lang="en-US" dirty="0">
                <a:solidFill>
                  <a:schemeClr val="tx1"/>
                </a:solidFill>
              </a:rPr>
            </a:br>
            <a:r>
              <a:rPr lang="en-US" dirty="0">
                <a:solidFill>
                  <a:schemeClr val="tx1"/>
                </a:solidFill>
              </a:rPr>
              <a:t>Ivan St. </a:t>
            </a:r>
            <a:r>
              <a:rPr lang="en-US" dirty="0" smtClean="0">
                <a:solidFill>
                  <a:schemeClr val="tx1"/>
                </a:solidFill>
              </a:rPr>
              <a:t>Ivanov   </a:t>
            </a:r>
            <a:r>
              <a:rPr lang="en-US" dirty="0" smtClean="0">
                <a:solidFill>
                  <a:schemeClr val="bg1">
                    <a:lumMod val="50000"/>
                  </a:schemeClr>
                </a:solidFill>
              </a:rPr>
              <a:t>@</a:t>
            </a:r>
            <a:r>
              <a:rPr lang="en-US" dirty="0" err="1" smtClean="0">
                <a:solidFill>
                  <a:schemeClr val="bg1">
                    <a:lumMod val="50000"/>
                  </a:schemeClr>
                </a:solidFill>
              </a:rPr>
              <a:t>ivan_stefanov</a:t>
            </a:r>
            <a:endParaRPr lang="en-US" dirty="0" smtClean="0">
              <a:solidFill>
                <a:schemeClr val="bg1">
                  <a:lumMod val="50000"/>
                </a:schemeClr>
              </a:solidFill>
            </a:endParaRPr>
          </a:p>
        </p:txBody>
      </p:sp>
    </p:spTree>
    <p:extLst>
      <p:ext uri="{BB962C8B-B14F-4D97-AF65-F5344CB8AC3E}">
        <p14:creationId xmlns:p14="http://schemas.microsoft.com/office/powerpoint/2010/main" val="1461067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600200"/>
            <a:ext cx="8229600" cy="4525963"/>
          </a:xfrm>
          <a:prstGeom prst="rect">
            <a:avLst/>
          </a:prstGeom>
        </p:spPr>
        <p:txBody>
          <a:bodyPr/>
          <a:lstStyle>
            <a:lvl1pPr marL="0" indent="0" algn="l"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000" dirty="0" smtClean="0">
                <a:solidFill>
                  <a:schemeClr val="tx1"/>
                </a:solidFill>
              </a:rPr>
              <a:t>Architecture:</a:t>
            </a:r>
          </a:p>
          <a:p>
            <a:endParaRPr lang="en-US" sz="2600" dirty="0" smtClean="0"/>
          </a:p>
          <a:p>
            <a:endParaRPr lang="en-US" sz="3000" dirty="0"/>
          </a:p>
        </p:txBody>
      </p:sp>
      <p:pic>
        <p:nvPicPr>
          <p:cNvPr id="5" name="Picture 2" descr="D:\stuff\seminars\BG_JUG\OpenJDK\the_architecture_of_the_runtime_syst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73735"/>
            <a:ext cx="5976664" cy="448249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3482678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600200"/>
            <a:ext cx="8229600" cy="4525963"/>
          </a:xfrm>
          <a:prstGeom prst="rect">
            <a:avLst/>
          </a:prstGeom>
        </p:spPr>
        <p:txBody>
          <a:bodyPr/>
          <a:lstStyle>
            <a:lvl1pPr marL="0" indent="0" algn="l"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000" dirty="0" smtClean="0">
                <a:solidFill>
                  <a:schemeClr val="tx1"/>
                </a:solidFill>
              </a:rPr>
              <a:t>Architecture:</a:t>
            </a:r>
          </a:p>
          <a:p>
            <a:endParaRPr lang="en-US" sz="2600" dirty="0" smtClean="0"/>
          </a:p>
          <a:p>
            <a:endParaRPr lang="en-US" sz="3000" dirty="0"/>
          </a:p>
        </p:txBody>
      </p:sp>
      <p:pic>
        <p:nvPicPr>
          <p:cNvPr id="5" name="Picture 2" descr="D:\stuff\seminars\BG_JUG\OpenJDK\the_architecture_of_the_runtime_syst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73735"/>
            <a:ext cx="5976664" cy="448249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
        <p:nvSpPr>
          <p:cNvPr id="2" name="Rounded Rectangle 1"/>
          <p:cNvSpPr/>
          <p:nvPr/>
        </p:nvSpPr>
        <p:spPr>
          <a:xfrm>
            <a:off x="1403648" y="2173735"/>
            <a:ext cx="6292552" cy="14076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606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pic>
        <p:nvPicPr>
          <p:cNvPr id="1026" name="Picture 2" descr="D:\stuff\seminars\java2days\2013\resources\classfile_structu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03" y="1626953"/>
            <a:ext cx="7952435" cy="4316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053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lgn="l">
              <a:buNone/>
            </a:pPr>
            <a:endParaRPr lang="en-US" sz="3500" dirty="0" smtClean="0"/>
          </a:p>
          <a:p>
            <a:pPr marL="0" indent="0" algn="l">
              <a:buNone/>
            </a:pPr>
            <a:r>
              <a:rPr lang="en-US" sz="3500" dirty="0" smtClean="0"/>
              <a:t>Three phases of class-loading:</a:t>
            </a:r>
          </a:p>
          <a:p>
            <a:pPr algn="l"/>
            <a:endParaRPr lang="en-US" sz="3500" dirty="0"/>
          </a:p>
          <a:p>
            <a:pPr lvl="1"/>
            <a:r>
              <a:rPr lang="en-US" sz="3100" dirty="0" smtClean="0"/>
              <a:t>Loading </a:t>
            </a:r>
          </a:p>
          <a:p>
            <a:pPr lvl="1"/>
            <a:endParaRPr lang="en-US" sz="3100" dirty="0" smtClean="0"/>
          </a:p>
          <a:p>
            <a:pPr lvl="1"/>
            <a:r>
              <a:rPr lang="en-US" sz="3100" dirty="0" smtClean="0"/>
              <a:t>Linking</a:t>
            </a:r>
          </a:p>
          <a:p>
            <a:pPr lvl="1"/>
            <a:endParaRPr lang="en-US" sz="3100" dirty="0" smtClean="0"/>
          </a:p>
          <a:p>
            <a:pPr lvl="1"/>
            <a:r>
              <a:rPr lang="en-US" sz="3100" dirty="0" smtClean="0"/>
              <a:t>Initialization</a:t>
            </a:r>
          </a:p>
          <a:p>
            <a:endParaRPr lang="en-US" sz="3500" dirty="0"/>
          </a:p>
        </p:txBody>
      </p:sp>
      <p:sp>
        <p:nvSpPr>
          <p:cNvPr id="4"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2619087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600200"/>
            <a:ext cx="8229600" cy="4525963"/>
          </a:xfrm>
          <a:prstGeom prst="rect">
            <a:avLst/>
          </a:prstGeom>
        </p:spPr>
        <p:txBody>
          <a:bodyPr/>
          <a:lstStyle>
            <a:lvl1pPr marL="0" indent="0" algn="l"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000" dirty="0" smtClean="0">
                <a:solidFill>
                  <a:schemeClr val="tx1"/>
                </a:solidFill>
              </a:rPr>
              <a:t>Architecture:</a:t>
            </a:r>
          </a:p>
          <a:p>
            <a:endParaRPr lang="en-US" sz="2600" dirty="0" smtClean="0"/>
          </a:p>
          <a:p>
            <a:endParaRPr lang="en-US" sz="3000" dirty="0"/>
          </a:p>
        </p:txBody>
      </p:sp>
      <p:pic>
        <p:nvPicPr>
          <p:cNvPr id="5" name="Picture 2" descr="D:\stuff\seminars\BG_JUG\OpenJDK\the_architecture_of_the_runtime_syst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73735"/>
            <a:ext cx="5976664" cy="448249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
        <p:nvSpPr>
          <p:cNvPr id="2" name="Rounded Rectangle 1"/>
          <p:cNvSpPr/>
          <p:nvPr/>
        </p:nvSpPr>
        <p:spPr>
          <a:xfrm>
            <a:off x="1403648" y="3505200"/>
            <a:ext cx="6292552" cy="14076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7182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600" dirty="0" smtClean="0"/>
          </a:p>
          <a:p>
            <a:endParaRPr lang="en-US" sz="3000" dirty="0"/>
          </a:p>
        </p:txBody>
      </p:sp>
      <p:sp>
        <p:nvSpPr>
          <p:cNvPr id="4" name="AutoShape 2" descr="http://blog.jamesdbloom.com/images_2013_10_13_11_37/JVM_Internal_Architectur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273" y="1539772"/>
            <a:ext cx="3676253" cy="4841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293151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199" y="2499742"/>
            <a:ext cx="7534217" cy="1937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1958388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04800" y="1752600"/>
            <a:ext cx="8534400" cy="4648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600" dirty="0" smtClean="0"/>
          </a:p>
          <a:p>
            <a:endParaRPr lang="en-US" i="1" dirty="0" smtClean="0"/>
          </a:p>
        </p:txBody>
      </p:sp>
      <p:sp>
        <p:nvSpPr>
          <p:cNvPr id="3" name="Rectangle 2"/>
          <p:cNvSpPr/>
          <p:nvPr/>
        </p:nvSpPr>
        <p:spPr>
          <a:xfrm>
            <a:off x="6615551" y="2412969"/>
            <a:ext cx="1121391" cy="2862322"/>
          </a:xfrm>
          <a:prstGeom prst="rect">
            <a:avLst/>
          </a:prstGeom>
          <a:ln>
            <a:solidFill>
              <a:schemeClr val="tx1"/>
            </a:solidFill>
          </a:ln>
        </p:spPr>
        <p:txBody>
          <a:bodyPr wrap="square">
            <a:spAutoFit/>
          </a:bodyPr>
          <a:lstStyle/>
          <a:p>
            <a:r>
              <a:rPr lang="en-US" dirty="0"/>
              <a:t>0 iload_0</a:t>
            </a:r>
          </a:p>
          <a:p>
            <a:r>
              <a:rPr lang="en-US" dirty="0"/>
              <a:t>1 iload_1</a:t>
            </a:r>
          </a:p>
          <a:p>
            <a:r>
              <a:rPr lang="en-US" dirty="0"/>
              <a:t>2 </a:t>
            </a:r>
            <a:r>
              <a:rPr lang="en-US" dirty="0" err="1"/>
              <a:t>imul</a:t>
            </a:r>
            <a:endParaRPr lang="en-US" dirty="0"/>
          </a:p>
          <a:p>
            <a:r>
              <a:rPr lang="en-US" dirty="0"/>
              <a:t>3 istore_3</a:t>
            </a:r>
          </a:p>
          <a:p>
            <a:r>
              <a:rPr lang="en-US" dirty="0"/>
              <a:t>4 iload_3</a:t>
            </a:r>
          </a:p>
          <a:p>
            <a:r>
              <a:rPr lang="en-US" dirty="0"/>
              <a:t>5 iload_2</a:t>
            </a:r>
          </a:p>
          <a:p>
            <a:r>
              <a:rPr lang="en-US" dirty="0"/>
              <a:t>6 </a:t>
            </a:r>
            <a:r>
              <a:rPr lang="en-US" dirty="0" err="1"/>
              <a:t>imul</a:t>
            </a:r>
            <a:endParaRPr lang="en-US" dirty="0"/>
          </a:p>
          <a:p>
            <a:r>
              <a:rPr lang="en-US" dirty="0"/>
              <a:t>7 </a:t>
            </a:r>
            <a:r>
              <a:rPr lang="en-US" dirty="0" err="1"/>
              <a:t>istore</a:t>
            </a:r>
            <a:r>
              <a:rPr lang="en-US" dirty="0"/>
              <a:t> 4</a:t>
            </a:r>
          </a:p>
          <a:p>
            <a:r>
              <a:rPr lang="en-US" dirty="0"/>
              <a:t>9 </a:t>
            </a:r>
            <a:r>
              <a:rPr lang="en-US" dirty="0" err="1"/>
              <a:t>iload</a:t>
            </a:r>
            <a:r>
              <a:rPr lang="en-US" dirty="0"/>
              <a:t> 4</a:t>
            </a:r>
          </a:p>
          <a:p>
            <a:r>
              <a:rPr lang="en-US" dirty="0"/>
              <a:t>11ireturn</a:t>
            </a:r>
            <a:endParaRPr lang="bg-BG" dirty="0"/>
          </a:p>
        </p:txBody>
      </p:sp>
      <p:sp>
        <p:nvSpPr>
          <p:cNvPr id="6"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pic>
        <p:nvPicPr>
          <p:cNvPr id="2050" name="Picture 2" descr="C:\Users\Martin\Desktop\ScreenHunter_02 Dec. 01 11.4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90800"/>
            <a:ext cx="4330600" cy="204946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Right Arrow 7"/>
          <p:cNvSpPr/>
          <p:nvPr/>
        </p:nvSpPr>
        <p:spPr>
          <a:xfrm>
            <a:off x="5562600" y="3276599"/>
            <a:ext cx="838200" cy="33892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Tree>
    <p:extLst>
      <p:ext uri="{BB962C8B-B14F-4D97-AF65-F5344CB8AC3E}">
        <p14:creationId xmlns:p14="http://schemas.microsoft.com/office/powerpoint/2010/main" val="2085627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59809"/>
            <a:ext cx="4869532" cy="4969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40951347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627" y="1661400"/>
            <a:ext cx="4867973" cy="496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255523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911225"/>
            <a:ext cx="8534400" cy="612775"/>
          </a:xfrm>
        </p:spPr>
        <p:txBody>
          <a:bodyPr>
            <a:normAutofit fontScale="90000"/>
          </a:bodyPr>
          <a:lstStyle/>
          <a:p>
            <a:pPr algn="ctr"/>
            <a:r>
              <a:rPr lang="en-US" dirty="0" smtClean="0"/>
              <a:t>Agenda</a:t>
            </a:r>
            <a:endParaRPr lang="bg-BG" dirty="0"/>
          </a:p>
        </p:txBody>
      </p:sp>
      <p:sp>
        <p:nvSpPr>
          <p:cNvPr id="4" name="Subtitle 2"/>
          <p:cNvSpPr txBox="1">
            <a:spLocks/>
          </p:cNvSpPr>
          <p:nvPr/>
        </p:nvSpPr>
        <p:spPr>
          <a:xfrm>
            <a:off x="295835" y="1524000"/>
            <a:ext cx="8516471" cy="518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smtClean="0">
              <a:solidFill>
                <a:schemeClr val="tx1"/>
              </a:solidFill>
            </a:endParaRPr>
          </a:p>
          <a:p>
            <a:pPr algn="l"/>
            <a:r>
              <a:rPr lang="en-US" sz="3000" dirty="0" smtClean="0">
                <a:solidFill>
                  <a:schemeClr val="tx1"/>
                </a:solidFill>
              </a:rPr>
              <a:t>Virtual </a:t>
            </a:r>
            <a:r>
              <a:rPr lang="en-US" sz="3000" dirty="0">
                <a:solidFill>
                  <a:schemeClr val="tx1"/>
                </a:solidFill>
              </a:rPr>
              <a:t>Machine Basics</a:t>
            </a:r>
          </a:p>
          <a:p>
            <a:pPr algn="l"/>
            <a:endParaRPr lang="en-US" sz="3000" dirty="0"/>
          </a:p>
          <a:p>
            <a:pPr algn="l"/>
            <a:r>
              <a:rPr lang="en-US" sz="3000" dirty="0">
                <a:solidFill>
                  <a:schemeClr val="tx1"/>
                </a:solidFill>
              </a:rPr>
              <a:t>The Hotspot JVM</a:t>
            </a:r>
          </a:p>
          <a:p>
            <a:pPr algn="l"/>
            <a:endParaRPr lang="en-US" sz="3000" dirty="0">
              <a:solidFill>
                <a:schemeClr val="tx1"/>
              </a:solidFill>
            </a:endParaRPr>
          </a:p>
          <a:p>
            <a:pPr algn="l"/>
            <a:r>
              <a:rPr lang="en-US" sz="3000" dirty="0">
                <a:solidFill>
                  <a:schemeClr val="tx1"/>
                </a:solidFill>
              </a:rPr>
              <a:t>Understanding the Hotspot Source Code</a:t>
            </a:r>
          </a:p>
          <a:p>
            <a:pPr algn="l"/>
            <a:endParaRPr lang="en-US" sz="3000" dirty="0"/>
          </a:p>
          <a:p>
            <a:pPr algn="l"/>
            <a:r>
              <a:rPr lang="en-US" sz="3000" dirty="0">
                <a:solidFill>
                  <a:schemeClr val="tx1"/>
                </a:solidFill>
              </a:rPr>
              <a:t>Debugging Hotspot</a:t>
            </a:r>
            <a:endParaRPr lang="bg-BG" sz="3000" dirty="0">
              <a:solidFill>
                <a:schemeClr val="tx1"/>
              </a:solidFill>
            </a:endParaRPr>
          </a:p>
        </p:txBody>
      </p:sp>
    </p:spTree>
    <p:extLst>
      <p:ext uri="{BB962C8B-B14F-4D97-AF65-F5344CB8AC3E}">
        <p14:creationId xmlns:p14="http://schemas.microsoft.com/office/powerpoint/2010/main" val="3699433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627" y="1661400"/>
            <a:ext cx="4867973" cy="496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3138078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04800" y="1752600"/>
            <a:ext cx="8534400" cy="4648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600" dirty="0" smtClean="0"/>
          </a:p>
          <a:p>
            <a:endParaRPr lang="en-US" i="1" dirty="0" smtClean="0"/>
          </a:p>
        </p:txBody>
      </p:sp>
      <p:sp>
        <p:nvSpPr>
          <p:cNvPr id="5"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
        <p:nvSpPr>
          <p:cNvPr id="2" name="TextBox 1"/>
          <p:cNvSpPr txBox="1"/>
          <p:nvPr/>
        </p:nvSpPr>
        <p:spPr>
          <a:xfrm>
            <a:off x="0" y="2590800"/>
            <a:ext cx="1669944" cy="492443"/>
          </a:xfrm>
          <a:prstGeom prst="rect">
            <a:avLst/>
          </a:prstGeom>
          <a:noFill/>
        </p:spPr>
        <p:txBody>
          <a:bodyPr wrap="none" rtlCol="0">
            <a:spAutoFit/>
          </a:bodyPr>
          <a:lstStyle/>
          <a:p>
            <a:r>
              <a:rPr lang="en-US" sz="2600" dirty="0"/>
              <a:t>n</a:t>
            </a:r>
            <a:r>
              <a:rPr lang="en-US" sz="2600" dirty="0" smtClean="0"/>
              <a:t>ew Data()</a:t>
            </a:r>
            <a:endParaRPr lang="bg-BG" sz="2600" dirty="0"/>
          </a:p>
        </p:txBody>
      </p:sp>
      <p:sp>
        <p:nvSpPr>
          <p:cNvPr id="6" name="TextBox 5"/>
          <p:cNvSpPr txBox="1"/>
          <p:nvPr/>
        </p:nvSpPr>
        <p:spPr>
          <a:xfrm>
            <a:off x="0" y="3591580"/>
            <a:ext cx="815544" cy="492443"/>
          </a:xfrm>
          <a:prstGeom prst="rect">
            <a:avLst/>
          </a:prstGeom>
          <a:noFill/>
        </p:spPr>
        <p:txBody>
          <a:bodyPr wrap="none" rtlCol="0">
            <a:spAutoFit/>
          </a:bodyPr>
          <a:lstStyle/>
          <a:p>
            <a:r>
              <a:rPr lang="en-US" sz="2600" dirty="0" smtClean="0"/>
              <a:t>Data</a:t>
            </a:r>
            <a:endParaRPr lang="bg-BG" sz="2600" dirty="0"/>
          </a:p>
        </p:txBody>
      </p:sp>
      <p:sp>
        <p:nvSpPr>
          <p:cNvPr id="7" name="TextBox 6"/>
          <p:cNvSpPr txBox="1"/>
          <p:nvPr/>
        </p:nvSpPr>
        <p:spPr>
          <a:xfrm>
            <a:off x="0" y="4505980"/>
            <a:ext cx="1823833" cy="492443"/>
          </a:xfrm>
          <a:prstGeom prst="rect">
            <a:avLst/>
          </a:prstGeom>
          <a:noFill/>
        </p:spPr>
        <p:txBody>
          <a:bodyPr wrap="none" rtlCol="0">
            <a:spAutoFit/>
          </a:bodyPr>
          <a:lstStyle/>
          <a:p>
            <a:r>
              <a:rPr lang="en-US" sz="2600" dirty="0" smtClean="0"/>
              <a:t>Class&lt;Data&gt;</a:t>
            </a:r>
            <a:endParaRPr lang="bg-BG" sz="2600" dirty="0"/>
          </a:p>
        </p:txBody>
      </p:sp>
      <p:sp>
        <p:nvSpPr>
          <p:cNvPr id="8" name="TextBox 7"/>
          <p:cNvSpPr txBox="1"/>
          <p:nvPr/>
        </p:nvSpPr>
        <p:spPr>
          <a:xfrm>
            <a:off x="0" y="5496580"/>
            <a:ext cx="1867819" cy="492443"/>
          </a:xfrm>
          <a:prstGeom prst="rect">
            <a:avLst/>
          </a:prstGeom>
          <a:noFill/>
        </p:spPr>
        <p:txBody>
          <a:bodyPr wrap="none" rtlCol="0">
            <a:spAutoFit/>
          </a:bodyPr>
          <a:lstStyle/>
          <a:p>
            <a:r>
              <a:rPr lang="en-US" sz="2600" dirty="0" smtClean="0"/>
              <a:t>Class&lt;Class&gt;</a:t>
            </a:r>
            <a:endParaRPr lang="bg-BG" sz="2600" dirty="0"/>
          </a:p>
        </p:txBody>
      </p:sp>
      <p:sp>
        <p:nvSpPr>
          <p:cNvPr id="10" name="Subtitle 2"/>
          <p:cNvSpPr txBox="1">
            <a:spLocks/>
          </p:cNvSpPr>
          <p:nvPr/>
        </p:nvSpPr>
        <p:spPr>
          <a:xfrm>
            <a:off x="76200" y="1638300"/>
            <a:ext cx="8534400" cy="4648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smtClean="0"/>
              <a:t>Heap memory:</a:t>
            </a:r>
            <a:endParaRPr lang="en-US" sz="3000" dirty="0"/>
          </a:p>
          <a:p>
            <a:pPr marL="0" indent="0">
              <a:buNone/>
            </a:pPr>
            <a:endParaRPr lang="en-US" sz="3000" dirty="0"/>
          </a:p>
          <a:p>
            <a:pPr marL="0" indent="0">
              <a:buNone/>
            </a:pPr>
            <a:endParaRPr lang="en-US" sz="3000" dirty="0" smtClean="0"/>
          </a:p>
          <a:p>
            <a:endParaRPr lang="en-US" sz="2600" dirty="0" smtClean="0"/>
          </a:p>
          <a:p>
            <a:endParaRPr lang="en-US" i="1" dirty="0" smtClean="0"/>
          </a:p>
        </p:txBody>
      </p:sp>
      <p:sp>
        <p:nvSpPr>
          <p:cNvPr id="9" name="Right Arrow 8"/>
          <p:cNvSpPr/>
          <p:nvPr/>
        </p:nvSpPr>
        <p:spPr>
          <a:xfrm>
            <a:off x="1981200" y="2786390"/>
            <a:ext cx="381000" cy="2616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bg1"/>
              </a:solidFill>
            </a:endParaRPr>
          </a:p>
        </p:txBody>
      </p:sp>
      <p:sp>
        <p:nvSpPr>
          <p:cNvPr id="12" name="Right Arrow 11"/>
          <p:cNvSpPr/>
          <p:nvPr/>
        </p:nvSpPr>
        <p:spPr>
          <a:xfrm>
            <a:off x="1981200" y="3700790"/>
            <a:ext cx="381000" cy="2616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bg1"/>
              </a:solidFill>
            </a:endParaRPr>
          </a:p>
        </p:txBody>
      </p:sp>
      <p:sp>
        <p:nvSpPr>
          <p:cNvPr id="13" name="Right Arrow 12"/>
          <p:cNvSpPr/>
          <p:nvPr/>
        </p:nvSpPr>
        <p:spPr>
          <a:xfrm>
            <a:off x="1981200" y="4648200"/>
            <a:ext cx="381000" cy="2616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bg1"/>
              </a:solidFill>
            </a:endParaRPr>
          </a:p>
        </p:txBody>
      </p:sp>
      <p:sp>
        <p:nvSpPr>
          <p:cNvPr id="14" name="Right Arrow 13"/>
          <p:cNvSpPr/>
          <p:nvPr/>
        </p:nvSpPr>
        <p:spPr>
          <a:xfrm>
            <a:off x="1981200" y="5605790"/>
            <a:ext cx="381000" cy="2616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bg1"/>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2362200"/>
            <a:ext cx="5676900" cy="4069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31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04800" y="1752600"/>
            <a:ext cx="8534400" cy="4648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smtClean="0"/>
              <a:t>Mark word contains:</a:t>
            </a:r>
          </a:p>
          <a:p>
            <a:pPr marL="857250" lvl="1" indent="-457200"/>
            <a:r>
              <a:rPr lang="en-US" sz="2600" dirty="0" smtClean="0"/>
              <a:t>Identity hash code</a:t>
            </a:r>
          </a:p>
          <a:p>
            <a:pPr marL="857250" lvl="1" indent="-457200"/>
            <a:r>
              <a:rPr lang="en-US" sz="2600" dirty="0" smtClean="0"/>
              <a:t>age</a:t>
            </a:r>
          </a:p>
          <a:p>
            <a:pPr marL="857250" lvl="1" indent="-457200"/>
            <a:r>
              <a:rPr lang="en-US" sz="2600" dirty="0"/>
              <a:t>l</a:t>
            </a:r>
            <a:r>
              <a:rPr lang="en-US" sz="2600" dirty="0" smtClean="0"/>
              <a:t>ock record address</a:t>
            </a:r>
          </a:p>
          <a:p>
            <a:pPr marL="857250" lvl="1" indent="-457200"/>
            <a:r>
              <a:rPr lang="en-US" sz="2600" dirty="0"/>
              <a:t>m</a:t>
            </a:r>
            <a:r>
              <a:rPr lang="en-US" sz="2600" dirty="0" smtClean="0"/>
              <a:t>onitor address</a:t>
            </a:r>
          </a:p>
          <a:p>
            <a:pPr marL="857250" lvl="1" indent="-457200"/>
            <a:r>
              <a:rPr lang="en-US" sz="2600" dirty="0"/>
              <a:t>s</a:t>
            </a:r>
            <a:r>
              <a:rPr lang="en-US" sz="2600" dirty="0" smtClean="0"/>
              <a:t>tate (unlocked, light-weight locked, heavy-weight 			locked, marked for GC)</a:t>
            </a:r>
          </a:p>
          <a:p>
            <a:pPr marL="857250" lvl="1" indent="-457200"/>
            <a:r>
              <a:rPr lang="en-US" sz="2600" dirty="0"/>
              <a:t>biased / </a:t>
            </a:r>
            <a:r>
              <a:rPr lang="en-US" sz="2600" dirty="0" err="1" smtClean="0"/>
              <a:t>biasable</a:t>
            </a:r>
            <a:r>
              <a:rPr lang="en-US" sz="2600" dirty="0" smtClean="0"/>
              <a:t> (includes other fields such as </a:t>
            </a:r>
          </a:p>
          <a:p>
            <a:pPr marL="400050" lvl="1" indent="0">
              <a:buNone/>
            </a:pPr>
            <a:r>
              <a:rPr lang="en-US" sz="2600" dirty="0" smtClean="0"/>
              <a:t>		thread ID)</a:t>
            </a:r>
          </a:p>
          <a:p>
            <a:pPr marL="0" indent="0">
              <a:buNone/>
            </a:pPr>
            <a:endParaRPr lang="en-US" sz="3000" dirty="0" smtClean="0"/>
          </a:p>
          <a:p>
            <a:pPr marL="0" indent="0">
              <a:buNone/>
            </a:pPr>
            <a:endParaRPr lang="en-US" sz="3000" dirty="0" smtClean="0"/>
          </a:p>
          <a:p>
            <a:endParaRPr lang="en-US" sz="2600" dirty="0" smtClean="0"/>
          </a:p>
          <a:p>
            <a:endParaRPr lang="en-US" i="1" dirty="0" smtClean="0"/>
          </a:p>
        </p:txBody>
      </p:sp>
      <p:sp>
        <p:nvSpPr>
          <p:cNvPr id="6"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3933601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600200"/>
            <a:ext cx="8229600" cy="4525963"/>
          </a:xfrm>
          <a:prstGeom prst="rect">
            <a:avLst/>
          </a:prstGeom>
        </p:spPr>
        <p:txBody>
          <a:bodyPr/>
          <a:lstStyle>
            <a:lvl1pPr marL="0" indent="0" algn="l"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000" dirty="0" smtClean="0">
                <a:solidFill>
                  <a:schemeClr val="tx1"/>
                </a:solidFill>
              </a:rPr>
              <a:t>Architecture:</a:t>
            </a:r>
          </a:p>
          <a:p>
            <a:endParaRPr lang="en-US" sz="2600" dirty="0" smtClean="0"/>
          </a:p>
          <a:p>
            <a:endParaRPr lang="en-US" sz="3000" dirty="0"/>
          </a:p>
        </p:txBody>
      </p:sp>
      <p:pic>
        <p:nvPicPr>
          <p:cNvPr id="5" name="Picture 2" descr="D:\stuff\seminars\BG_JUG\OpenJDK\the_architecture_of_the_runtime_syst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73735"/>
            <a:ext cx="5976664" cy="448249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
        <p:nvSpPr>
          <p:cNvPr id="2" name="Rounded Rectangle 1"/>
          <p:cNvSpPr/>
          <p:nvPr/>
        </p:nvSpPr>
        <p:spPr>
          <a:xfrm>
            <a:off x="1403648" y="4920958"/>
            <a:ext cx="6292552" cy="14076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672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520" y="2276872"/>
            <a:ext cx="7560840" cy="35283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0" indent="0" algn="l">
              <a:buNone/>
            </a:pPr>
            <a:r>
              <a:rPr lang="en-US" sz="3500" dirty="0" smtClean="0"/>
              <a:t>Execution engine:</a:t>
            </a:r>
          </a:p>
          <a:p>
            <a:endParaRPr lang="en-US" sz="3500" dirty="0"/>
          </a:p>
          <a:p>
            <a:pPr marL="0" indent="0" algn="l">
              <a:buNone/>
            </a:pPr>
            <a:r>
              <a:rPr lang="en-US" sz="3100" dirty="0"/>
              <a:t>while(true) {</a:t>
            </a:r>
          </a:p>
          <a:p>
            <a:pPr marL="0" indent="0" algn="l">
              <a:buNone/>
            </a:pPr>
            <a:r>
              <a:rPr lang="en-US" sz="3100" dirty="0"/>
              <a:t>	</a:t>
            </a:r>
            <a:r>
              <a:rPr lang="en-US" sz="3100" dirty="0" err="1"/>
              <a:t>bytecode</a:t>
            </a:r>
            <a:r>
              <a:rPr lang="en-US" sz="3100" dirty="0"/>
              <a:t> b = </a:t>
            </a:r>
            <a:r>
              <a:rPr lang="en-US" sz="3100" dirty="0" err="1"/>
              <a:t>bytecodeStream</a:t>
            </a:r>
            <a:r>
              <a:rPr lang="en-US" sz="3100" dirty="0"/>
              <a:t>[pc++];</a:t>
            </a:r>
          </a:p>
          <a:p>
            <a:pPr marL="0" indent="0" algn="l">
              <a:buNone/>
            </a:pPr>
            <a:r>
              <a:rPr lang="en-US" sz="3100" dirty="0"/>
              <a:t>	switch(b) {</a:t>
            </a:r>
          </a:p>
          <a:p>
            <a:pPr marL="0" indent="0" algn="l">
              <a:buNone/>
            </a:pPr>
            <a:r>
              <a:rPr lang="en-US" sz="3100" dirty="0"/>
              <a:t>		case iconst_1: push(1); break;</a:t>
            </a:r>
          </a:p>
          <a:p>
            <a:pPr marL="0" indent="0" algn="l">
              <a:buNone/>
            </a:pPr>
            <a:r>
              <a:rPr lang="en-US" sz="3100" dirty="0"/>
              <a:t>		case iload_0: push(local(0)); break;</a:t>
            </a:r>
          </a:p>
          <a:p>
            <a:pPr marL="0" indent="0" algn="l">
              <a:buNone/>
            </a:pPr>
            <a:r>
              <a:rPr lang="en-US" sz="3100" dirty="0"/>
              <a:t>		case </a:t>
            </a:r>
            <a:r>
              <a:rPr lang="en-US" sz="3100" dirty="0" err="1"/>
              <a:t>iadd</a:t>
            </a:r>
            <a:r>
              <a:rPr lang="en-US" sz="3100" dirty="0"/>
              <a:t>: push(pop() + pop()); break;</a:t>
            </a:r>
          </a:p>
          <a:p>
            <a:pPr marL="0" indent="0" algn="l">
              <a:buNone/>
            </a:pPr>
            <a:r>
              <a:rPr lang="en-US" sz="3100" dirty="0"/>
              <a:t>	}</a:t>
            </a:r>
          </a:p>
          <a:p>
            <a:pPr marL="0" indent="0" algn="l">
              <a:buNone/>
            </a:pPr>
            <a:r>
              <a:rPr lang="en-US" sz="3100" dirty="0"/>
              <a:t>}</a:t>
            </a:r>
          </a:p>
          <a:p>
            <a:endParaRPr lang="en-US" sz="3500" dirty="0"/>
          </a:p>
        </p:txBody>
      </p:sp>
      <p:sp>
        <p:nvSpPr>
          <p:cNvPr id="7"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1519649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520" y="2276872"/>
            <a:ext cx="7560840" cy="35283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0" indent="0" algn="l">
              <a:buNone/>
            </a:pPr>
            <a:r>
              <a:rPr lang="en-US" sz="3500" dirty="0" smtClean="0"/>
              <a:t>Execution engine:</a:t>
            </a:r>
          </a:p>
          <a:p>
            <a:endParaRPr lang="en-US" sz="3500" dirty="0"/>
          </a:p>
          <a:p>
            <a:pPr marL="0" indent="0" algn="l">
              <a:buNone/>
            </a:pPr>
            <a:r>
              <a:rPr lang="en-US" sz="3100" dirty="0"/>
              <a:t>while(true) {</a:t>
            </a:r>
          </a:p>
          <a:p>
            <a:pPr marL="0" indent="0" algn="l">
              <a:buNone/>
            </a:pPr>
            <a:r>
              <a:rPr lang="en-US" sz="3100" dirty="0"/>
              <a:t>	</a:t>
            </a:r>
            <a:r>
              <a:rPr lang="en-US" sz="3100" dirty="0" err="1"/>
              <a:t>bytecode</a:t>
            </a:r>
            <a:r>
              <a:rPr lang="en-US" sz="3100" dirty="0"/>
              <a:t> b = </a:t>
            </a:r>
            <a:r>
              <a:rPr lang="en-US" sz="3100" dirty="0" err="1"/>
              <a:t>bytecodeStream</a:t>
            </a:r>
            <a:r>
              <a:rPr lang="en-US" sz="3100" dirty="0"/>
              <a:t>[pc++];</a:t>
            </a:r>
          </a:p>
          <a:p>
            <a:pPr marL="0" indent="0" algn="l">
              <a:buNone/>
            </a:pPr>
            <a:r>
              <a:rPr lang="en-US" sz="3100" dirty="0"/>
              <a:t>	switch(b) {</a:t>
            </a:r>
          </a:p>
          <a:p>
            <a:pPr marL="0" indent="0" algn="l">
              <a:buNone/>
            </a:pPr>
            <a:r>
              <a:rPr lang="en-US" sz="3100" dirty="0"/>
              <a:t>		case iconst_1: push(1); break;</a:t>
            </a:r>
          </a:p>
          <a:p>
            <a:pPr marL="0" indent="0" algn="l">
              <a:buNone/>
            </a:pPr>
            <a:r>
              <a:rPr lang="en-US" sz="3100" dirty="0"/>
              <a:t>		case iload_0: push(local(0)); break;</a:t>
            </a:r>
          </a:p>
          <a:p>
            <a:pPr marL="0" indent="0" algn="l">
              <a:buNone/>
            </a:pPr>
            <a:r>
              <a:rPr lang="en-US" sz="3100" dirty="0"/>
              <a:t>		case </a:t>
            </a:r>
            <a:r>
              <a:rPr lang="en-US" sz="3100" dirty="0" err="1"/>
              <a:t>iadd</a:t>
            </a:r>
            <a:r>
              <a:rPr lang="en-US" sz="3100" dirty="0"/>
              <a:t>: push(pop() + pop()); break;</a:t>
            </a:r>
          </a:p>
          <a:p>
            <a:pPr marL="0" indent="0" algn="l">
              <a:buNone/>
            </a:pPr>
            <a:r>
              <a:rPr lang="en-US" sz="3100" dirty="0"/>
              <a:t>	}</a:t>
            </a:r>
          </a:p>
          <a:p>
            <a:pPr marL="0" indent="0" algn="l">
              <a:buNone/>
            </a:pPr>
            <a:r>
              <a:rPr lang="en-US" sz="3100" dirty="0" smtClean="0"/>
              <a:t>}			                      </a:t>
            </a:r>
            <a:r>
              <a:rPr lang="en-US" sz="3100" dirty="0" smtClean="0">
                <a:solidFill>
                  <a:srgbClr val="FF0000"/>
                </a:solidFill>
              </a:rPr>
              <a:t>NOT that simple …</a:t>
            </a:r>
            <a:endParaRPr lang="en-US" sz="3100" dirty="0">
              <a:solidFill>
                <a:srgbClr val="FF0000"/>
              </a:solidFill>
            </a:endParaRPr>
          </a:p>
          <a:p>
            <a:endParaRPr lang="en-US" sz="3500" dirty="0"/>
          </a:p>
        </p:txBody>
      </p:sp>
      <p:sp>
        <p:nvSpPr>
          <p:cNvPr id="7"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2912390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lgn="l">
              <a:buNone/>
            </a:pPr>
            <a:r>
              <a:rPr lang="en-US" sz="3500" dirty="0" smtClean="0"/>
              <a:t>Different execution techniques:</a:t>
            </a:r>
          </a:p>
          <a:p>
            <a:endParaRPr lang="en-US" sz="3500" dirty="0"/>
          </a:p>
          <a:p>
            <a:pPr lvl="1"/>
            <a:r>
              <a:rPr lang="en-US" sz="3100" dirty="0"/>
              <a:t>i</a:t>
            </a:r>
            <a:r>
              <a:rPr lang="en-US" sz="3100" dirty="0" smtClean="0"/>
              <a:t>nterpreting</a:t>
            </a:r>
          </a:p>
          <a:p>
            <a:pPr lvl="1"/>
            <a:endParaRPr lang="en-US" sz="3100" dirty="0"/>
          </a:p>
          <a:p>
            <a:pPr lvl="1"/>
            <a:r>
              <a:rPr lang="en-US" sz="3100" dirty="0" smtClean="0"/>
              <a:t>just-in-time (JIT) compilation</a:t>
            </a:r>
          </a:p>
          <a:p>
            <a:pPr lvl="1"/>
            <a:endParaRPr lang="en-US" sz="3100" dirty="0"/>
          </a:p>
          <a:p>
            <a:pPr lvl="1"/>
            <a:r>
              <a:rPr lang="en-US" sz="3100" dirty="0"/>
              <a:t>a</a:t>
            </a:r>
            <a:r>
              <a:rPr lang="en-US" sz="3100" dirty="0" smtClean="0"/>
              <a:t>daptive optimization (determines "hot spots" by monitoring execution)</a:t>
            </a:r>
            <a:endParaRPr lang="en-US" sz="3100" dirty="0"/>
          </a:p>
        </p:txBody>
      </p:sp>
      <p:pic>
        <p:nvPicPr>
          <p:cNvPr id="11266" name="Picture 2" descr="D:\stuff\seminars\BG_JUG\OpenJDK\java-compiler-and-jit-compil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544100"/>
            <a:ext cx="3377952" cy="146096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2936722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lgn="l">
              <a:buNone/>
            </a:pPr>
            <a:r>
              <a:rPr lang="en-US" sz="3500" dirty="0" smtClean="0"/>
              <a:t>JIT compilation:</a:t>
            </a:r>
          </a:p>
          <a:p>
            <a:pPr marL="0" indent="0" algn="l">
              <a:buNone/>
            </a:pPr>
            <a:endParaRPr lang="en-US" sz="3500" dirty="0" smtClean="0"/>
          </a:p>
          <a:p>
            <a:pPr lvl="1"/>
            <a:r>
              <a:rPr lang="en-US" sz="3100" dirty="0"/>
              <a:t>t</a:t>
            </a:r>
            <a:r>
              <a:rPr lang="en-US" sz="3100" dirty="0" smtClean="0"/>
              <a:t>riggered asynchronously by counter overflow for a method/loop (interpreted counts method entries and loopback branches)</a:t>
            </a:r>
          </a:p>
          <a:p>
            <a:pPr lvl="1"/>
            <a:endParaRPr lang="en-US" sz="3100" dirty="0" smtClean="0"/>
          </a:p>
          <a:p>
            <a:pPr lvl="1"/>
            <a:r>
              <a:rPr lang="en-US" sz="3100" dirty="0"/>
              <a:t>p</a:t>
            </a:r>
            <a:r>
              <a:rPr lang="en-US" sz="3100" dirty="0" smtClean="0"/>
              <a:t>roduces generated code and relocation info (transferred on next method entry)</a:t>
            </a:r>
          </a:p>
          <a:p>
            <a:pPr lvl="1"/>
            <a:endParaRPr lang="en-US" sz="3100" dirty="0"/>
          </a:p>
          <a:p>
            <a:pPr lvl="1"/>
            <a:r>
              <a:rPr lang="en-US" sz="3100" dirty="0" smtClean="0"/>
              <a:t>in case JIT-compiled code calls not-yet-JIT-compiled code control is transferred to the interpreter</a:t>
            </a:r>
            <a:endParaRPr lang="en-US" sz="3100" dirty="0"/>
          </a:p>
          <a:p>
            <a:pPr marL="0" indent="0">
              <a:buNone/>
            </a:pPr>
            <a:endParaRPr lang="en-US" sz="3500" dirty="0" smtClean="0"/>
          </a:p>
          <a:p>
            <a:pPr marL="0" indent="0">
              <a:buNone/>
            </a:pPr>
            <a:endParaRPr lang="en-US" sz="3500" dirty="0"/>
          </a:p>
          <a:p>
            <a:endParaRPr lang="en-US" sz="3100" dirty="0" smtClean="0"/>
          </a:p>
          <a:p>
            <a:endParaRPr lang="en-US" sz="3500" dirty="0" smtClean="0"/>
          </a:p>
        </p:txBody>
      </p:sp>
      <p:sp>
        <p:nvSpPr>
          <p:cNvPr id="4"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8134462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lgn="l">
              <a:buNone/>
            </a:pPr>
            <a:r>
              <a:rPr lang="en-US" sz="3500" dirty="0" smtClean="0"/>
              <a:t>JIT compilation:</a:t>
            </a:r>
          </a:p>
          <a:p>
            <a:pPr marL="0" indent="0" algn="l">
              <a:buNone/>
            </a:pPr>
            <a:endParaRPr lang="en-US" sz="3500" dirty="0" smtClean="0"/>
          </a:p>
          <a:p>
            <a:pPr lvl="1"/>
            <a:r>
              <a:rPr lang="en-US" sz="3100" dirty="0" smtClean="0"/>
              <a:t> </a:t>
            </a:r>
            <a:r>
              <a:rPr lang="en-US" sz="3100" dirty="0"/>
              <a:t>compiled code may be forced back into interpreted </a:t>
            </a:r>
            <a:r>
              <a:rPr lang="en-US" sz="3100" dirty="0" err="1"/>
              <a:t>bytecode</a:t>
            </a:r>
            <a:r>
              <a:rPr lang="en-US" sz="3100" dirty="0"/>
              <a:t> </a:t>
            </a:r>
            <a:r>
              <a:rPr lang="en-US" sz="3100" dirty="0" smtClean="0"/>
              <a:t>(</a:t>
            </a:r>
            <a:r>
              <a:rPr lang="en-US" sz="3100" dirty="0" err="1" smtClean="0"/>
              <a:t>deoptimization</a:t>
            </a:r>
            <a:r>
              <a:rPr lang="en-US" sz="3100" dirty="0"/>
              <a:t>)</a:t>
            </a:r>
          </a:p>
          <a:p>
            <a:pPr lvl="1"/>
            <a:endParaRPr lang="en-US" sz="3100" dirty="0" smtClean="0"/>
          </a:p>
          <a:p>
            <a:pPr lvl="1"/>
            <a:r>
              <a:rPr lang="en-US" sz="3100" dirty="0" smtClean="0"/>
              <a:t> is complemented by On-Stack Replacement (turn dynamically interpreted to JIT compiled code and vise-versa - dynamic optimization/</a:t>
            </a:r>
            <a:r>
              <a:rPr lang="en-US" sz="3100" dirty="0" err="1" smtClean="0"/>
              <a:t>deoptimization</a:t>
            </a:r>
            <a:r>
              <a:rPr lang="en-US" sz="3100" dirty="0" smtClean="0"/>
              <a:t>)</a:t>
            </a:r>
          </a:p>
          <a:p>
            <a:pPr lvl="1"/>
            <a:endParaRPr lang="en-US" sz="3100" dirty="0"/>
          </a:p>
          <a:p>
            <a:pPr lvl="1"/>
            <a:r>
              <a:rPr lang="en-US" sz="3100" dirty="0" smtClean="0"/>
              <a:t>is more optimized for server VM (but hits start-up time compared to client VM)</a:t>
            </a:r>
            <a:endParaRPr lang="en-US" sz="3100" dirty="0"/>
          </a:p>
          <a:p>
            <a:pPr lvl="1"/>
            <a:endParaRPr lang="en-US" sz="3600" dirty="0" smtClean="0"/>
          </a:p>
          <a:p>
            <a:pPr marL="0" indent="0">
              <a:buNone/>
            </a:pPr>
            <a:r>
              <a:rPr lang="en-US" sz="3500" dirty="0" smtClean="0"/>
              <a:t>	</a:t>
            </a:r>
          </a:p>
        </p:txBody>
      </p:sp>
      <p:sp>
        <p:nvSpPr>
          <p:cNvPr id="4"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2570342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l"/>
            <a:r>
              <a:rPr lang="en-US" sz="3500" dirty="0" smtClean="0"/>
              <a:t>JIT compilation flow (performed during normal</a:t>
            </a:r>
          </a:p>
          <a:p>
            <a:pPr algn="l"/>
            <a:r>
              <a:rPr lang="en-US" sz="3500" dirty="0" err="1" smtClean="0"/>
              <a:t>bytecode</a:t>
            </a:r>
            <a:r>
              <a:rPr lang="en-US" sz="3500" dirty="0" smtClean="0"/>
              <a:t> execution):</a:t>
            </a:r>
          </a:p>
          <a:p>
            <a:pPr algn="l"/>
            <a:endParaRPr lang="en-US" sz="3500" dirty="0"/>
          </a:p>
          <a:p>
            <a:pPr marL="457200" lvl="1" indent="0">
              <a:buNone/>
            </a:pPr>
            <a:r>
              <a:rPr lang="en-US" sz="3100" dirty="0" smtClean="0"/>
              <a:t>1) </a:t>
            </a:r>
            <a:r>
              <a:rPr lang="en-US" sz="3100" dirty="0" err="1" smtClean="0"/>
              <a:t>bytecode</a:t>
            </a:r>
            <a:r>
              <a:rPr lang="en-US" sz="3100" dirty="0" smtClean="0"/>
              <a:t> is turned into a graph</a:t>
            </a:r>
          </a:p>
          <a:p>
            <a:pPr lvl="1"/>
            <a:endParaRPr lang="en-US" sz="3100" dirty="0" smtClean="0"/>
          </a:p>
          <a:p>
            <a:pPr marL="457200" lvl="1" indent="0">
              <a:buNone/>
            </a:pPr>
            <a:r>
              <a:rPr lang="en-US" sz="3100" dirty="0" smtClean="0"/>
              <a:t>2) the graph is turned into a linear sequence of operations that manipulate an infinite loop of virtual registers (each node places its result in a virtual register)</a:t>
            </a:r>
          </a:p>
          <a:p>
            <a:endParaRPr lang="en-US" sz="3500" dirty="0" smtClean="0"/>
          </a:p>
        </p:txBody>
      </p:sp>
      <p:sp>
        <p:nvSpPr>
          <p:cNvPr id="5"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1429399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a:p>
            <a:endParaRPr lang="en-US" dirty="0" smtClean="0"/>
          </a:p>
          <a:p>
            <a:endParaRPr lang="en-US" dirty="0"/>
          </a:p>
          <a:p>
            <a:endParaRPr lang="bg-BG" dirty="0"/>
          </a:p>
        </p:txBody>
      </p:sp>
      <p:pic>
        <p:nvPicPr>
          <p:cNvPr id="2" name="Picture 2" descr="D:\projects\OpenJDK\java2days_hackaton\fuck-that-guy-dumb-bitch-yao-ming-rage-fac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0808" y="1600200"/>
            <a:ext cx="3854884" cy="498867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DISCLAIMER</a:t>
            </a:r>
            <a:endParaRPr lang="bg-BG" dirty="0"/>
          </a:p>
        </p:txBody>
      </p:sp>
    </p:spTree>
    <p:extLst>
      <p:ext uri="{BB962C8B-B14F-4D97-AF65-F5344CB8AC3E}">
        <p14:creationId xmlns:p14="http://schemas.microsoft.com/office/powerpoint/2010/main" val="55759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lgn="l">
              <a:buNone/>
            </a:pPr>
            <a:r>
              <a:rPr lang="en-US" sz="3500" dirty="0" smtClean="0"/>
              <a:t>JIT compilation flow (performed during normal</a:t>
            </a:r>
          </a:p>
          <a:p>
            <a:pPr marL="0" indent="0" algn="l">
              <a:buNone/>
            </a:pPr>
            <a:r>
              <a:rPr lang="en-US" sz="3500" dirty="0" err="1" smtClean="0"/>
              <a:t>bytecode</a:t>
            </a:r>
            <a:r>
              <a:rPr lang="en-US" sz="3500" dirty="0" smtClean="0"/>
              <a:t> execution):</a:t>
            </a:r>
          </a:p>
          <a:p>
            <a:pPr marL="0" indent="0" algn="l">
              <a:buNone/>
            </a:pPr>
            <a:endParaRPr lang="en-US" sz="3500" dirty="0" smtClean="0"/>
          </a:p>
          <a:p>
            <a:pPr marL="457200" lvl="1" indent="0">
              <a:buNone/>
            </a:pPr>
            <a:r>
              <a:rPr lang="en-US" sz="3100" dirty="0" smtClean="0"/>
              <a:t>3) physical registers are allocated for virtual registers (the program stack might be used in case virtual registers exceed physical registers)</a:t>
            </a:r>
          </a:p>
          <a:p>
            <a:pPr lvl="1"/>
            <a:endParaRPr lang="en-US" sz="3100" dirty="0"/>
          </a:p>
          <a:p>
            <a:pPr marL="457200" lvl="1" indent="0">
              <a:buNone/>
            </a:pPr>
            <a:r>
              <a:rPr lang="en-US" sz="3100" dirty="0" smtClean="0"/>
              <a:t>4) code for each operation is generated using its allocated registers</a:t>
            </a:r>
          </a:p>
          <a:p>
            <a:endParaRPr lang="en-US" sz="3500" dirty="0" smtClean="0"/>
          </a:p>
        </p:txBody>
      </p:sp>
      <p:sp>
        <p:nvSpPr>
          <p:cNvPr id="4"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27716984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l"/>
            <a:r>
              <a:rPr lang="en-US" sz="3500" dirty="0" smtClean="0"/>
              <a:t>Typical execution flow (when using the </a:t>
            </a:r>
            <a:r>
              <a:rPr lang="en-US" sz="3500" b="1" dirty="0" smtClean="0"/>
              <a:t>java</a:t>
            </a:r>
            <a:r>
              <a:rPr lang="en-US" sz="3500" dirty="0" smtClean="0"/>
              <a:t>/</a:t>
            </a:r>
            <a:r>
              <a:rPr lang="en-US" sz="3500" b="1" dirty="0" err="1" smtClean="0"/>
              <a:t>javaw</a:t>
            </a:r>
            <a:endParaRPr lang="en-US" sz="3500" dirty="0"/>
          </a:p>
          <a:p>
            <a:pPr algn="l"/>
            <a:r>
              <a:rPr lang="en-US" sz="3500" dirty="0" smtClean="0"/>
              <a:t>launcher):</a:t>
            </a:r>
          </a:p>
          <a:p>
            <a:pPr algn="l"/>
            <a:endParaRPr lang="en-US" b="1" dirty="0"/>
          </a:p>
          <a:p>
            <a:pPr marL="914400" lvl="1" indent="-514350">
              <a:buFont typeface="+mj-lt"/>
              <a:buAutoNum type="arabicPeriod"/>
            </a:pPr>
            <a:r>
              <a:rPr lang="en-US" dirty="0"/>
              <a:t>Parse the command line </a:t>
            </a:r>
            <a:r>
              <a:rPr lang="en-US" dirty="0" smtClean="0"/>
              <a:t>options</a:t>
            </a:r>
            <a:endParaRPr lang="en-US" b="1" dirty="0" smtClean="0"/>
          </a:p>
          <a:p>
            <a:pPr marL="914400" lvl="1" indent="-514350">
              <a:buFont typeface="+mj-lt"/>
              <a:buAutoNum type="arabicPeriod"/>
            </a:pPr>
            <a:r>
              <a:rPr lang="en-US" dirty="0"/>
              <a:t>Establish the heap sizes and the compiler type (client or server) </a:t>
            </a:r>
            <a:endParaRPr lang="en-US" dirty="0" smtClean="0"/>
          </a:p>
          <a:p>
            <a:pPr marL="914400" lvl="1" indent="-514350">
              <a:buFont typeface="+mj-lt"/>
              <a:buAutoNum type="arabicPeriod"/>
            </a:pPr>
            <a:r>
              <a:rPr lang="en-US" dirty="0" smtClean="0"/>
              <a:t>Establish </a:t>
            </a:r>
            <a:r>
              <a:rPr lang="en-US" dirty="0"/>
              <a:t>the environment variables such as </a:t>
            </a:r>
            <a:r>
              <a:rPr lang="en-US" dirty="0" smtClean="0"/>
              <a:t>CLASSPATH</a:t>
            </a:r>
          </a:p>
          <a:p>
            <a:pPr marL="914400" lvl="1" indent="-514350">
              <a:buFont typeface="+mj-lt"/>
              <a:buAutoNum type="arabicPeriod"/>
            </a:pPr>
            <a:r>
              <a:rPr lang="en-US" dirty="0"/>
              <a:t>If the java Main-Class is not specified on the command line </a:t>
            </a:r>
            <a:r>
              <a:rPr lang="en-US" dirty="0" smtClean="0"/>
              <a:t>fetch the </a:t>
            </a:r>
            <a:r>
              <a:rPr lang="en-US" dirty="0"/>
              <a:t>Main-Class name from the JAR's </a:t>
            </a:r>
            <a:r>
              <a:rPr lang="en-US" dirty="0" smtClean="0"/>
              <a:t>manifest</a:t>
            </a:r>
          </a:p>
          <a:p>
            <a:pPr marL="914400" lvl="1" indent="-514350">
              <a:buFont typeface="+mj-lt"/>
              <a:buAutoNum type="arabicPeriod"/>
            </a:pPr>
            <a:r>
              <a:rPr lang="en-US" dirty="0" smtClean="0"/>
              <a:t>Create </a:t>
            </a:r>
            <a:r>
              <a:rPr lang="en-US" dirty="0"/>
              <a:t>the VM using </a:t>
            </a:r>
            <a:r>
              <a:rPr lang="en-US" b="1" dirty="0" err="1"/>
              <a:t>JNI_CreateJavaVM</a:t>
            </a:r>
            <a:r>
              <a:rPr lang="en-US" dirty="0"/>
              <a:t> in a newly created thread (non primordial thread)</a:t>
            </a:r>
            <a:endParaRPr lang="en-US" b="1" dirty="0" smtClean="0"/>
          </a:p>
          <a:p>
            <a:endParaRPr lang="en-US" b="1" dirty="0"/>
          </a:p>
        </p:txBody>
      </p:sp>
      <p:sp>
        <p:nvSpPr>
          <p:cNvPr id="4"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26449453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l"/>
            <a:r>
              <a:rPr lang="en-US" sz="3500" dirty="0" smtClean="0"/>
              <a:t>Typical execution flow (when using the </a:t>
            </a:r>
            <a:r>
              <a:rPr lang="en-US" sz="3500" b="1" dirty="0" smtClean="0"/>
              <a:t>java</a:t>
            </a:r>
            <a:r>
              <a:rPr lang="en-US" sz="3500" dirty="0" smtClean="0"/>
              <a:t>/</a:t>
            </a:r>
            <a:r>
              <a:rPr lang="en-US" sz="3500" b="1" dirty="0" err="1" smtClean="0"/>
              <a:t>javaw</a:t>
            </a:r>
            <a:endParaRPr lang="en-US" sz="3500" dirty="0"/>
          </a:p>
          <a:p>
            <a:pPr algn="l"/>
            <a:r>
              <a:rPr lang="en-US" sz="3500" dirty="0" smtClean="0"/>
              <a:t>launcher):</a:t>
            </a:r>
          </a:p>
          <a:p>
            <a:pPr algn="l"/>
            <a:endParaRPr lang="en-US" b="1" dirty="0"/>
          </a:p>
          <a:p>
            <a:pPr marL="400050" lvl="1" indent="0">
              <a:buNone/>
            </a:pPr>
            <a:r>
              <a:rPr lang="en-US" dirty="0"/>
              <a:t>6</a:t>
            </a:r>
            <a:r>
              <a:rPr lang="en-US" dirty="0" smtClean="0"/>
              <a:t>.	</a:t>
            </a:r>
            <a:r>
              <a:rPr lang="en-US" dirty="0"/>
              <a:t>Once the VM is created and initialized, </a:t>
            </a:r>
            <a:r>
              <a:rPr lang="en-US" dirty="0" smtClean="0"/>
              <a:t>load the Main-	Class</a:t>
            </a:r>
            <a:endParaRPr lang="en-US" b="1" dirty="0" smtClean="0"/>
          </a:p>
          <a:p>
            <a:pPr marL="400050" lvl="1" indent="0">
              <a:buNone/>
            </a:pPr>
            <a:r>
              <a:rPr lang="en-US" dirty="0" smtClean="0"/>
              <a:t>7.	Invoke the </a:t>
            </a:r>
            <a:r>
              <a:rPr lang="en-US" b="1" dirty="0" smtClean="0"/>
              <a:t>main</a:t>
            </a:r>
            <a:r>
              <a:rPr lang="en-US" dirty="0" smtClean="0"/>
              <a:t> </a:t>
            </a:r>
            <a:r>
              <a:rPr lang="en-US" dirty="0"/>
              <a:t>method </a:t>
            </a:r>
            <a:r>
              <a:rPr lang="en-US" dirty="0" smtClean="0"/>
              <a:t>in </a:t>
            </a:r>
            <a:r>
              <a:rPr lang="en-US" dirty="0"/>
              <a:t>the VM </a:t>
            </a:r>
            <a:r>
              <a:rPr lang="en-US" dirty="0" smtClean="0"/>
              <a:t>using 	</a:t>
            </a:r>
            <a:r>
              <a:rPr lang="en-US" b="1" dirty="0" err="1" smtClean="0"/>
              <a:t>CallStaticVoidMethod</a:t>
            </a:r>
            <a:endParaRPr lang="en-US" b="1" dirty="0" smtClean="0"/>
          </a:p>
          <a:p>
            <a:pPr marL="400050" lvl="1" indent="0">
              <a:buNone/>
            </a:pPr>
            <a:r>
              <a:rPr lang="en-US" dirty="0" smtClean="0"/>
              <a:t>8.	Once </a:t>
            </a:r>
            <a:r>
              <a:rPr lang="en-US" dirty="0"/>
              <a:t>the </a:t>
            </a:r>
            <a:r>
              <a:rPr lang="en-US" b="1" dirty="0" smtClean="0"/>
              <a:t>main</a:t>
            </a:r>
            <a:r>
              <a:rPr lang="en-US" dirty="0" smtClean="0"/>
              <a:t> </a:t>
            </a:r>
            <a:r>
              <a:rPr lang="en-US" dirty="0"/>
              <a:t>method </a:t>
            </a:r>
            <a:r>
              <a:rPr lang="en-US" dirty="0" smtClean="0"/>
              <a:t>completes check </a:t>
            </a:r>
            <a:r>
              <a:rPr lang="en-US" dirty="0"/>
              <a:t>and clear any </a:t>
            </a:r>
            <a:r>
              <a:rPr lang="en-US" dirty="0" smtClean="0"/>
              <a:t>	pending </a:t>
            </a:r>
            <a:r>
              <a:rPr lang="en-US" dirty="0"/>
              <a:t>exceptions that may have occurred and also pass </a:t>
            </a:r>
            <a:r>
              <a:rPr lang="en-US" dirty="0" smtClean="0"/>
              <a:t>	back </a:t>
            </a:r>
            <a:r>
              <a:rPr lang="en-US" dirty="0"/>
              <a:t>the exit status</a:t>
            </a:r>
            <a:endParaRPr lang="en-US" dirty="0" smtClean="0"/>
          </a:p>
          <a:p>
            <a:pPr marL="400050" lvl="1" indent="0">
              <a:buNone/>
            </a:pPr>
            <a:r>
              <a:rPr lang="en-US" dirty="0" smtClean="0"/>
              <a:t>9. 	Detach the main </a:t>
            </a:r>
            <a:r>
              <a:rPr lang="en-US" dirty="0"/>
              <a:t>thread </a:t>
            </a:r>
            <a:r>
              <a:rPr lang="en-US" dirty="0" smtClean="0"/>
              <a:t>using</a:t>
            </a:r>
            <a:r>
              <a:rPr lang="en-US" dirty="0"/>
              <a:t> </a:t>
            </a:r>
            <a:r>
              <a:rPr lang="en-US" dirty="0" smtClean="0"/>
              <a:t> </a:t>
            </a:r>
            <a:r>
              <a:rPr lang="en-US" dirty="0" err="1" smtClean="0"/>
              <a:t>DetachCurrentThread</a:t>
            </a:r>
            <a:r>
              <a:rPr lang="en-US" dirty="0" smtClean="0"/>
              <a:t>, </a:t>
            </a:r>
          </a:p>
          <a:p>
            <a:pPr marL="400050" lvl="1" indent="0">
              <a:buNone/>
            </a:pPr>
            <a:r>
              <a:rPr lang="en-US" dirty="0"/>
              <a:t>	</a:t>
            </a:r>
            <a:r>
              <a:rPr lang="en-US" dirty="0" smtClean="0"/>
              <a:t>by doing </a:t>
            </a:r>
            <a:r>
              <a:rPr lang="en-US" dirty="0"/>
              <a:t>so we decrement the thread count so </a:t>
            </a:r>
            <a:r>
              <a:rPr lang="en-US" dirty="0" smtClean="0"/>
              <a:t>	the</a:t>
            </a:r>
            <a:r>
              <a:rPr lang="en-US" dirty="0"/>
              <a:t> </a:t>
            </a:r>
            <a:r>
              <a:rPr lang="en-US" b="1" dirty="0" err="1"/>
              <a:t>DestroyJavaVM</a:t>
            </a:r>
            <a:r>
              <a:rPr lang="en-US" dirty="0"/>
              <a:t> can be called safely</a:t>
            </a:r>
            <a:endParaRPr lang="en-US" b="1" dirty="0" smtClean="0"/>
          </a:p>
          <a:p>
            <a:endParaRPr lang="en-US" b="1" dirty="0"/>
          </a:p>
        </p:txBody>
      </p:sp>
      <p:sp>
        <p:nvSpPr>
          <p:cNvPr id="4"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Tree>
    <p:extLst>
      <p:ext uri="{BB962C8B-B14F-4D97-AF65-F5344CB8AC3E}">
        <p14:creationId xmlns:p14="http://schemas.microsoft.com/office/powerpoint/2010/main" val="25836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0"/>
            <a:ext cx="8534400" cy="4114800"/>
          </a:xfrm>
        </p:spPr>
        <p:txBody>
          <a:bodyPr/>
          <a:lstStyle/>
          <a:p>
            <a:pPr marL="0" lvl="1" algn="l"/>
            <a:endParaRPr lang="en-US" sz="3200" dirty="0" smtClean="0">
              <a:solidFill>
                <a:schemeClr val="tx1"/>
              </a:solidFill>
            </a:endParaRPr>
          </a:p>
          <a:p>
            <a:pPr marL="0" lvl="1" algn="l"/>
            <a:endParaRPr lang="en-US" sz="3200" dirty="0" smtClean="0">
              <a:solidFill>
                <a:schemeClr val="tx1"/>
              </a:solidFill>
            </a:endParaRPr>
          </a:p>
          <a:p>
            <a:pPr marL="0" lvl="1" algn="l"/>
            <a:endParaRPr lang="en-US" dirty="0" smtClean="0">
              <a:solidFill>
                <a:schemeClr val="tx1"/>
              </a:solidFill>
            </a:endParaRPr>
          </a:p>
          <a:p>
            <a:pPr marL="0" lvl="1" algn="l"/>
            <a:endParaRPr lang="en-US" dirty="0"/>
          </a:p>
          <a:p>
            <a:pPr marL="0" lvl="1" algn="l"/>
            <a:r>
              <a:rPr lang="en-US" dirty="0" smtClean="0"/>
              <a:t>	</a:t>
            </a:r>
          </a:p>
          <a:p>
            <a:pPr marL="0" lvl="1" algn="l"/>
            <a:endParaRPr lang="bg-BG" sz="3200" dirty="0"/>
          </a:p>
        </p:txBody>
      </p:sp>
      <p:sp>
        <p:nvSpPr>
          <p:cNvPr id="4" name="Title 1"/>
          <p:cNvSpPr txBox="1">
            <a:spLocks/>
          </p:cNvSpPr>
          <p:nvPr/>
        </p:nvSpPr>
        <p:spPr>
          <a:xfrm>
            <a:off x="357116" y="3047999"/>
            <a:ext cx="8534400" cy="612775"/>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lgn="ctr"/>
            <a:r>
              <a:rPr lang="en-US" dirty="0" smtClean="0"/>
              <a:t>Demo</a:t>
            </a:r>
            <a:endParaRPr lang="bg-BG" dirty="0"/>
          </a:p>
        </p:txBody>
      </p:sp>
    </p:spTree>
    <p:extLst>
      <p:ext uri="{BB962C8B-B14F-4D97-AF65-F5344CB8AC3E}">
        <p14:creationId xmlns:p14="http://schemas.microsoft.com/office/powerpoint/2010/main" val="257576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0"/>
            <a:ext cx="8534400" cy="4114800"/>
          </a:xfrm>
        </p:spPr>
        <p:txBody>
          <a:bodyPr/>
          <a:lstStyle/>
          <a:p>
            <a:pPr marL="0" lvl="1" algn="l"/>
            <a:endParaRPr lang="en-US" sz="3200" dirty="0" smtClean="0">
              <a:solidFill>
                <a:schemeClr val="tx1"/>
              </a:solidFill>
            </a:endParaRPr>
          </a:p>
          <a:p>
            <a:pPr marL="0" lvl="1" algn="l"/>
            <a:r>
              <a:rPr lang="en-US" sz="3200" dirty="0" smtClean="0">
                <a:solidFill>
                  <a:schemeClr val="tx1"/>
                </a:solidFill>
              </a:rPr>
              <a:t>No JVMs were injured during this presentation …</a:t>
            </a:r>
            <a:endParaRPr lang="en-US" sz="3200" dirty="0">
              <a:solidFill>
                <a:schemeClr val="tx1"/>
              </a:solidFill>
            </a:endParaRPr>
          </a:p>
          <a:p>
            <a:pPr marL="0" lvl="1" algn="l"/>
            <a:endParaRPr lang="en-US" dirty="0" smtClean="0">
              <a:solidFill>
                <a:schemeClr val="tx1"/>
              </a:solidFill>
            </a:endParaRPr>
          </a:p>
          <a:p>
            <a:pPr marL="0" lvl="1" algn="l"/>
            <a:endParaRPr lang="en-US" dirty="0"/>
          </a:p>
          <a:p>
            <a:pPr marL="0" lvl="1" algn="l"/>
            <a:r>
              <a:rPr lang="en-US" dirty="0" smtClean="0"/>
              <a:t>	</a:t>
            </a:r>
          </a:p>
          <a:p>
            <a:pPr marL="0" lvl="1" algn="l"/>
            <a:endParaRPr lang="bg-BG" sz="3200" dirty="0"/>
          </a:p>
        </p:txBody>
      </p:sp>
      <p:sp>
        <p:nvSpPr>
          <p:cNvPr id="5"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Summary</a:t>
            </a:r>
            <a:endParaRPr lang="bg-BG" dirty="0"/>
          </a:p>
        </p:txBody>
      </p:sp>
    </p:spTree>
    <p:extLst>
      <p:ext uri="{BB962C8B-B14F-4D97-AF65-F5344CB8AC3E}">
        <p14:creationId xmlns:p14="http://schemas.microsoft.com/office/powerpoint/2010/main" val="36285952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828800"/>
            <a:ext cx="8534400" cy="4572000"/>
          </a:xfrm>
        </p:spPr>
        <p:txBody>
          <a:bodyPr/>
          <a:lstStyle/>
          <a:p>
            <a:pPr marL="0" lvl="1"/>
            <a:endParaRPr lang="en-US" sz="3200" dirty="0" smtClean="0"/>
          </a:p>
          <a:p>
            <a:pPr marL="0" lvl="1"/>
            <a:endParaRPr lang="en-US" sz="3200" dirty="0"/>
          </a:p>
          <a:p>
            <a:pPr marL="0" lvl="1"/>
            <a:r>
              <a:rPr lang="en-US" sz="3200" dirty="0" smtClean="0">
                <a:solidFill>
                  <a:schemeClr val="tx1"/>
                </a:solidFill>
              </a:rPr>
              <a:t>Thank you !</a:t>
            </a:r>
          </a:p>
          <a:p>
            <a:pPr marL="0" lvl="1" algn="l"/>
            <a:endParaRPr lang="en-US" dirty="0" smtClean="0"/>
          </a:p>
        </p:txBody>
      </p:sp>
      <p:sp>
        <p:nvSpPr>
          <p:cNvPr id="5"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Q &amp; A</a:t>
            </a:r>
            <a:endParaRPr lang="bg-BG" dirty="0"/>
          </a:p>
        </p:txBody>
      </p:sp>
    </p:spTree>
    <p:extLst>
      <p:ext uri="{BB962C8B-B14F-4D97-AF65-F5344CB8AC3E}">
        <p14:creationId xmlns:p14="http://schemas.microsoft.com/office/powerpoint/2010/main" val="4139753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828800"/>
            <a:ext cx="8534400" cy="4572000"/>
          </a:xfrm>
        </p:spPr>
        <p:txBody>
          <a:bodyPr/>
          <a:lstStyle/>
          <a:p>
            <a:pPr marL="0" lvl="1" algn="l"/>
            <a:r>
              <a:rPr lang="en-US" sz="2600" b="1" dirty="0" smtClean="0"/>
              <a:t>The Java Virtual Machine Specification Java SE7 Edition</a:t>
            </a:r>
          </a:p>
          <a:p>
            <a:pPr marL="0" lvl="1" algn="l"/>
            <a:r>
              <a:rPr lang="en-US" sz="2600" dirty="0">
                <a:hlinkClick r:id="rId2"/>
              </a:rPr>
              <a:t>http://docs.oracle.com/javase/specs/jvms/se7/jvms7.pdf</a:t>
            </a:r>
            <a:endParaRPr lang="en-US" sz="2600" b="1" dirty="0" smtClean="0"/>
          </a:p>
          <a:p>
            <a:pPr marL="0" lvl="1" algn="l"/>
            <a:endParaRPr lang="en-US" sz="3200" b="1" dirty="0" smtClean="0"/>
          </a:p>
          <a:p>
            <a:pPr marL="0" lvl="1" algn="l"/>
            <a:r>
              <a:rPr lang="en-US" sz="2600" b="1" dirty="0" smtClean="0"/>
              <a:t>Mani Sarkar 's collection of Hotspot-related links</a:t>
            </a:r>
          </a:p>
          <a:p>
            <a:pPr marL="0" lvl="1" algn="l"/>
            <a:r>
              <a:rPr lang="en-US" sz="2600" dirty="0">
                <a:hlinkClick r:id="rId3"/>
              </a:rPr>
              <a:t>https://gist.github.com/neomatrix369/5743225</a:t>
            </a:r>
            <a:endParaRPr lang="en-US" sz="2600" b="1" dirty="0" smtClean="0"/>
          </a:p>
          <a:p>
            <a:pPr marL="0" lvl="1" algn="l"/>
            <a:endParaRPr lang="en-US" sz="3200" b="1" dirty="0"/>
          </a:p>
          <a:p>
            <a:pPr marL="0" lvl="1" algn="l"/>
            <a:r>
              <a:rPr lang="en-US" sz="2600" b="1" dirty="0"/>
              <a:t>Hotspot documentation</a:t>
            </a:r>
          </a:p>
          <a:p>
            <a:pPr marL="0" lvl="1" algn="l"/>
            <a:r>
              <a:rPr lang="en-US" sz="2600" dirty="0">
                <a:hlinkClick r:id="rId4"/>
              </a:rPr>
              <a:t>http://openjdk.java.net/groups/hotspot/</a:t>
            </a:r>
            <a:endParaRPr lang="en-US" sz="2600" b="1" dirty="0"/>
          </a:p>
          <a:p>
            <a:pPr marL="0" lvl="1" algn="l"/>
            <a:endParaRPr lang="en-US" sz="3200" dirty="0"/>
          </a:p>
          <a:p>
            <a:pPr marL="0" lvl="1" algn="l"/>
            <a:endParaRPr lang="en-US" dirty="0" smtClean="0"/>
          </a:p>
        </p:txBody>
      </p:sp>
      <p:sp>
        <p:nvSpPr>
          <p:cNvPr id="6"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Resources</a:t>
            </a:r>
            <a:endParaRPr lang="bg-BG" dirty="0"/>
          </a:p>
        </p:txBody>
      </p:sp>
    </p:spTree>
    <p:extLst>
      <p:ext uri="{BB962C8B-B14F-4D97-AF65-F5344CB8AC3E}">
        <p14:creationId xmlns:p14="http://schemas.microsoft.com/office/powerpoint/2010/main" val="10749146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828800"/>
            <a:ext cx="8534400" cy="4572000"/>
          </a:xfrm>
        </p:spPr>
        <p:txBody>
          <a:bodyPr/>
          <a:lstStyle/>
          <a:p>
            <a:pPr marL="0" lvl="1" algn="l"/>
            <a:r>
              <a:rPr lang="en-US" sz="2600" b="1" dirty="0" smtClean="0"/>
              <a:t>Hacking </a:t>
            </a:r>
            <a:r>
              <a:rPr lang="en-US" sz="2600" b="1" dirty="0"/>
              <a:t>Hotspot in </a:t>
            </a:r>
            <a:r>
              <a:rPr lang="en-US" sz="2600" b="1" dirty="0" smtClean="0"/>
              <a:t>Eclipse under Ubuntu 12.04</a:t>
            </a:r>
          </a:p>
          <a:p>
            <a:pPr marL="0" lvl="1" algn="l"/>
            <a:r>
              <a:rPr lang="en-US" sz="2600" dirty="0" smtClean="0">
                <a:hlinkClick r:id="rId2"/>
              </a:rPr>
              <a:t>http</a:t>
            </a:r>
            <a:r>
              <a:rPr lang="en-US" sz="2600" dirty="0">
                <a:hlinkClick r:id="rId2"/>
              </a:rPr>
              <a:t>://neomatrix369.wordpress.com/2013/03/12/hotspot-is-in-focus-again-aka-hacking-hotspot-in-eclipse-juno-under-ubuntu-12-04</a:t>
            </a:r>
            <a:r>
              <a:rPr lang="en-US" sz="2600" dirty="0" smtClean="0">
                <a:hlinkClick r:id="rId2"/>
              </a:rPr>
              <a:t>/</a:t>
            </a:r>
            <a:endParaRPr lang="en-US" sz="2600" dirty="0" smtClean="0"/>
          </a:p>
          <a:p>
            <a:pPr marL="0" lvl="1" algn="l"/>
            <a:endParaRPr lang="en-US" sz="2600" b="1" dirty="0"/>
          </a:p>
          <a:p>
            <a:pPr marL="0" lvl="1" algn="l"/>
            <a:r>
              <a:rPr lang="en-US" sz="2600" b="1" dirty="0"/>
              <a:t>Garner R., The Design and Construction of High Performance Garbage Collectors, PhD thesis</a:t>
            </a:r>
          </a:p>
          <a:p>
            <a:pPr marL="0" lvl="1" algn="l"/>
            <a:r>
              <a:rPr lang="en-US" sz="2600" dirty="0">
                <a:hlinkClick r:id="rId3"/>
              </a:rPr>
              <a:t>https://</a:t>
            </a:r>
            <a:r>
              <a:rPr lang="en-US" sz="2600" dirty="0" smtClean="0">
                <a:hlinkClick r:id="rId3"/>
              </a:rPr>
              <a:t>digitalcollections.anu.edu.au/handle/1885/9053</a:t>
            </a:r>
            <a:endParaRPr lang="en-US" sz="2600" b="1" dirty="0"/>
          </a:p>
        </p:txBody>
      </p:sp>
      <p:sp>
        <p:nvSpPr>
          <p:cNvPr id="4"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Resources</a:t>
            </a:r>
            <a:endParaRPr lang="bg-BG" dirty="0"/>
          </a:p>
        </p:txBody>
      </p:sp>
    </p:spTree>
    <p:extLst>
      <p:ext uri="{BB962C8B-B14F-4D97-AF65-F5344CB8AC3E}">
        <p14:creationId xmlns:p14="http://schemas.microsoft.com/office/powerpoint/2010/main" val="39013077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828800"/>
            <a:ext cx="8534400" cy="4572000"/>
          </a:xfrm>
        </p:spPr>
        <p:txBody>
          <a:bodyPr/>
          <a:lstStyle/>
          <a:p>
            <a:pPr marL="0" lvl="1" algn="l"/>
            <a:endParaRPr lang="en-US" sz="2600" b="1" dirty="0"/>
          </a:p>
          <a:p>
            <a:pPr marL="0" lvl="1" algn="l"/>
            <a:r>
              <a:rPr lang="en-US" sz="2600" b="1" dirty="0"/>
              <a:t>Shi Y., Virtual Machine Shutdown: Stack versus </a:t>
            </a:r>
            <a:r>
              <a:rPr lang="en-US" sz="2600" b="1" dirty="0" smtClean="0"/>
              <a:t>Registers, PhD Thesis</a:t>
            </a:r>
            <a:br>
              <a:rPr lang="en-US" sz="2600" b="1" dirty="0" smtClean="0"/>
            </a:br>
            <a:r>
              <a:rPr lang="en-US" sz="2600" dirty="0">
                <a:hlinkClick r:id="rId2"/>
              </a:rPr>
              <a:t>https://www.cs.tcd.ie/publications/tech-reports/reports.07/TCD-CS-2007-49.pdf</a:t>
            </a:r>
            <a:endParaRPr lang="en-US" sz="2600" b="1" dirty="0"/>
          </a:p>
          <a:p>
            <a:pPr marL="0" lvl="1" algn="l"/>
            <a:endParaRPr lang="en-US" sz="2600" b="1" dirty="0" smtClean="0"/>
          </a:p>
          <a:p>
            <a:pPr marL="0" lvl="1" algn="l"/>
            <a:r>
              <a:rPr lang="en-US" sz="2600" b="1" dirty="0"/>
              <a:t>Compiler and JVM Research at JKU</a:t>
            </a:r>
            <a:endParaRPr lang="en-US" sz="2600" b="1" dirty="0">
              <a:hlinkClick r:id="rId3"/>
            </a:endParaRPr>
          </a:p>
          <a:p>
            <a:pPr marL="0" lvl="1" algn="l"/>
            <a:r>
              <a:rPr lang="en-US" sz="2600" dirty="0">
                <a:hlinkClick r:id="rId3"/>
              </a:rPr>
              <a:t>http://www.ssw.uni-linz.ac.at/Research/Projects/JVM/</a:t>
            </a:r>
            <a:endParaRPr lang="en-US" sz="2600" dirty="0"/>
          </a:p>
          <a:p>
            <a:pPr marL="0" lvl="1" algn="l"/>
            <a:endParaRPr lang="en-US" sz="3200" b="1" dirty="0" smtClean="0"/>
          </a:p>
        </p:txBody>
      </p:sp>
      <p:sp>
        <p:nvSpPr>
          <p:cNvPr id="4"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Resources</a:t>
            </a:r>
            <a:endParaRPr lang="bg-BG" dirty="0"/>
          </a:p>
        </p:txBody>
      </p:sp>
    </p:spTree>
    <p:extLst>
      <p:ext uri="{BB962C8B-B14F-4D97-AF65-F5344CB8AC3E}">
        <p14:creationId xmlns:p14="http://schemas.microsoft.com/office/powerpoint/2010/main" val="11165255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828800"/>
            <a:ext cx="8534400" cy="4572000"/>
          </a:xfrm>
        </p:spPr>
        <p:txBody>
          <a:bodyPr/>
          <a:lstStyle/>
          <a:p>
            <a:pPr marL="0" lvl="1" algn="l"/>
            <a:endParaRPr lang="en-US" sz="2600" b="1" dirty="0"/>
          </a:p>
          <a:p>
            <a:pPr marL="0" lvl="1" algn="l"/>
            <a:r>
              <a:rPr lang="en-US" sz="2600" b="1" dirty="0"/>
              <a:t>Xavier Leroy, Java </a:t>
            </a:r>
            <a:r>
              <a:rPr lang="en-US" sz="2600" b="1" dirty="0" err="1"/>
              <a:t>bytecode</a:t>
            </a:r>
            <a:r>
              <a:rPr lang="en-US" sz="2600" b="1" dirty="0"/>
              <a:t> veriﬁcation: algorithms and formalizations</a:t>
            </a:r>
            <a:r>
              <a:rPr lang="en-US" sz="2600" b="1" dirty="0" smtClean="0"/>
              <a:t/>
            </a:r>
            <a:br>
              <a:rPr lang="en-US" sz="2600" b="1" dirty="0" smtClean="0"/>
            </a:br>
            <a:r>
              <a:rPr lang="en-US" sz="2400" dirty="0">
                <a:hlinkClick r:id="rId2"/>
              </a:rPr>
              <a:t>http://pauillac.inria.fr/~</a:t>
            </a:r>
            <a:r>
              <a:rPr lang="en-US" sz="2400" dirty="0" smtClean="0">
                <a:hlinkClick r:id="rId2"/>
              </a:rPr>
              <a:t>xleroy/publi/bytecode-verification-JAR.pdf</a:t>
            </a:r>
            <a:endParaRPr lang="en-US" sz="2400" dirty="0" smtClean="0"/>
          </a:p>
          <a:p>
            <a:pPr marL="0" lvl="1" algn="l"/>
            <a:endParaRPr lang="en-US" sz="2600" b="1" dirty="0" smtClean="0"/>
          </a:p>
          <a:p>
            <a:pPr marL="0" lvl="1" algn="l"/>
            <a:r>
              <a:rPr lang="en-US" sz="2600" b="1" dirty="0" smtClean="0"/>
              <a:t>FOSDEM 2007</a:t>
            </a:r>
            <a:endParaRPr lang="en-US" sz="2600" b="1" dirty="0">
              <a:hlinkClick r:id="rId3"/>
            </a:endParaRPr>
          </a:p>
          <a:p>
            <a:pPr marL="0" lvl="1" algn="l"/>
            <a:r>
              <a:rPr lang="en-US" sz="2400" dirty="0">
                <a:hlinkClick r:id="rId4"/>
              </a:rPr>
              <a:t>http://</a:t>
            </a:r>
            <a:r>
              <a:rPr lang="en-US" sz="2400" dirty="0" smtClean="0">
                <a:hlinkClick r:id="rId4"/>
              </a:rPr>
              <a:t>openjdk.java.net/groups/hotspot/docs/FOSDEM-2007-HotSpot.pdf</a:t>
            </a:r>
            <a:endParaRPr lang="en-US" sz="3200" b="1" dirty="0"/>
          </a:p>
          <a:p>
            <a:pPr marL="0" lvl="1" algn="l"/>
            <a:endParaRPr lang="en-US" sz="2600" dirty="0"/>
          </a:p>
        </p:txBody>
      </p:sp>
      <p:sp>
        <p:nvSpPr>
          <p:cNvPr id="4"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Resources</a:t>
            </a:r>
            <a:endParaRPr lang="bg-BG" dirty="0"/>
          </a:p>
        </p:txBody>
      </p:sp>
    </p:spTree>
    <p:extLst>
      <p:ext uri="{BB962C8B-B14F-4D97-AF65-F5344CB8AC3E}">
        <p14:creationId xmlns:p14="http://schemas.microsoft.com/office/powerpoint/2010/main" val="1401619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Why this presentation ?</a:t>
            </a:r>
            <a:endParaRPr lang="bg-BG" dirty="0"/>
          </a:p>
        </p:txBody>
      </p:sp>
      <p:sp>
        <p:nvSpPr>
          <p:cNvPr id="4" name="Subtitle 2"/>
          <p:cNvSpPr txBox="1">
            <a:spLocks/>
          </p:cNvSpPr>
          <p:nvPr/>
        </p:nvSpPr>
        <p:spPr>
          <a:xfrm>
            <a:off x="295835" y="1524000"/>
            <a:ext cx="8516471" cy="518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solidFill>
                <a:schemeClr val="tx1"/>
              </a:solidFill>
            </a:endParaRPr>
          </a:p>
          <a:p>
            <a:pPr algn="l"/>
            <a:r>
              <a:rPr lang="en-US" sz="3000" dirty="0">
                <a:solidFill>
                  <a:schemeClr val="tx1"/>
                </a:solidFill>
              </a:rPr>
              <a:t>Feeling comfortable with the JVM source code allows you to:</a:t>
            </a:r>
          </a:p>
          <a:p>
            <a:pPr algn="l"/>
            <a:endParaRPr lang="en-US" dirty="0">
              <a:solidFill>
                <a:schemeClr val="tx1"/>
              </a:solidFill>
            </a:endParaRPr>
          </a:p>
          <a:p>
            <a:pPr marL="914400" lvl="1" indent="-457200" algn="l">
              <a:buFont typeface="Arial" panose="020B0604020202020204" pitchFamily="34" charset="0"/>
              <a:buChar char="•"/>
            </a:pPr>
            <a:r>
              <a:rPr lang="en-US" sz="2600" dirty="0">
                <a:solidFill>
                  <a:schemeClr val="tx1"/>
                </a:solidFill>
              </a:rPr>
              <a:t>contribute to and improve the JVM itself</a:t>
            </a:r>
          </a:p>
          <a:p>
            <a:pPr marL="914400" lvl="1" indent="-457200" algn="l">
              <a:buFont typeface="Arial" panose="020B0604020202020204" pitchFamily="34" charset="0"/>
              <a:buChar char="•"/>
            </a:pPr>
            <a:endParaRPr lang="en-US" sz="2600" dirty="0">
              <a:solidFill>
                <a:schemeClr val="tx1"/>
              </a:solidFill>
            </a:endParaRPr>
          </a:p>
          <a:p>
            <a:pPr marL="914400" lvl="1" indent="-457200" algn="l">
              <a:buFont typeface="Arial" panose="020B0604020202020204" pitchFamily="34" charset="0"/>
              <a:buChar char="•"/>
            </a:pPr>
            <a:r>
              <a:rPr lang="en-US" sz="2600" dirty="0">
                <a:solidFill>
                  <a:schemeClr val="tx1"/>
                </a:solidFill>
              </a:rPr>
              <a:t>fork and customize the JVM for whatever reason you want (experimental, commercial, </a:t>
            </a:r>
            <a:endParaRPr lang="en-US" sz="2600" dirty="0" smtClean="0">
              <a:solidFill>
                <a:schemeClr val="tx1"/>
              </a:solidFill>
            </a:endParaRPr>
          </a:p>
          <a:p>
            <a:pPr lvl="1" algn="l"/>
            <a:r>
              <a:rPr lang="en-US" sz="2600" dirty="0">
                <a:solidFill>
                  <a:schemeClr val="tx1"/>
                </a:solidFill>
              </a:rPr>
              <a:t>	</a:t>
            </a:r>
            <a:r>
              <a:rPr lang="en-US" sz="2600" dirty="0" smtClean="0">
                <a:solidFill>
                  <a:schemeClr val="tx1"/>
                </a:solidFill>
              </a:rPr>
              <a:t>academic </a:t>
            </a:r>
            <a:r>
              <a:rPr lang="en-US" sz="2600" dirty="0">
                <a:solidFill>
                  <a:schemeClr val="tx1"/>
                </a:solidFill>
              </a:rPr>
              <a:t>…)</a:t>
            </a:r>
            <a:endParaRPr lang="en-US" sz="2600" dirty="0"/>
          </a:p>
          <a:p>
            <a:pPr algn="l"/>
            <a:endParaRPr lang="en-US" dirty="0"/>
          </a:p>
        </p:txBody>
      </p:sp>
    </p:spTree>
    <p:extLst>
      <p:ext uri="{BB962C8B-B14F-4D97-AF65-F5344CB8AC3E}">
        <p14:creationId xmlns:p14="http://schemas.microsoft.com/office/powerpoint/2010/main" val="8248659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828800"/>
            <a:ext cx="8534400" cy="4572000"/>
          </a:xfrm>
        </p:spPr>
        <p:txBody>
          <a:bodyPr/>
          <a:lstStyle/>
          <a:p>
            <a:pPr algn="l"/>
            <a:endParaRPr lang="en-US" sz="2600" b="1" dirty="0" smtClean="0"/>
          </a:p>
          <a:p>
            <a:pPr algn="l"/>
            <a:r>
              <a:rPr lang="en-US" sz="2600" b="1" dirty="0" smtClean="0"/>
              <a:t>The </a:t>
            </a:r>
            <a:r>
              <a:rPr lang="en-US" sz="2600" b="1" dirty="0"/>
              <a:t>Architecture of the Java Virtual </a:t>
            </a:r>
            <a:r>
              <a:rPr lang="en-US" sz="2600" b="1" dirty="0" smtClean="0"/>
              <a:t>Machine</a:t>
            </a:r>
          </a:p>
          <a:p>
            <a:pPr algn="l"/>
            <a:r>
              <a:rPr lang="en-US" sz="2400" dirty="0" smtClean="0">
                <a:hlinkClick r:id="rId2"/>
              </a:rPr>
              <a:t>http</a:t>
            </a:r>
            <a:r>
              <a:rPr lang="en-US" sz="2400" dirty="0">
                <a:hlinkClick r:id="rId2"/>
              </a:rPr>
              <a:t>://www.artima.com/insidejvm/ed2/jvm2.html</a:t>
            </a:r>
            <a:endParaRPr lang="en-US" sz="2400" dirty="0"/>
          </a:p>
          <a:p>
            <a:pPr marL="0" lvl="1" algn="l"/>
            <a:endParaRPr lang="en-US" sz="2600" b="1" dirty="0"/>
          </a:p>
          <a:p>
            <a:pPr marL="0" lvl="1" algn="l"/>
            <a:endParaRPr lang="en-US" sz="2600" dirty="0"/>
          </a:p>
        </p:txBody>
      </p:sp>
      <p:sp>
        <p:nvSpPr>
          <p:cNvPr id="4"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Resources</a:t>
            </a:r>
            <a:endParaRPr lang="bg-BG" dirty="0"/>
          </a:p>
        </p:txBody>
      </p:sp>
    </p:spTree>
    <p:extLst>
      <p:ext uri="{BB962C8B-B14F-4D97-AF65-F5344CB8AC3E}">
        <p14:creationId xmlns:p14="http://schemas.microsoft.com/office/powerpoint/2010/main" val="3397297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407" y="3110723"/>
            <a:ext cx="2868230" cy="3617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Why this presentation ?</a:t>
            </a:r>
            <a:endParaRPr lang="bg-BG" dirty="0"/>
          </a:p>
        </p:txBody>
      </p:sp>
      <p:sp>
        <p:nvSpPr>
          <p:cNvPr id="7" name="Subtitle 2"/>
          <p:cNvSpPr txBox="1">
            <a:spLocks/>
          </p:cNvSpPr>
          <p:nvPr/>
        </p:nvSpPr>
        <p:spPr>
          <a:xfrm>
            <a:off x="295835" y="1524000"/>
            <a:ext cx="8516471" cy="518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solidFill>
                <a:schemeClr val="tx1"/>
              </a:solidFill>
            </a:endParaRPr>
          </a:p>
          <a:p>
            <a:pPr algn="l"/>
            <a:r>
              <a:rPr lang="en-US" sz="3000" dirty="0">
                <a:solidFill>
                  <a:schemeClr val="tx1"/>
                </a:solidFill>
              </a:rPr>
              <a:t>Feeling comfortable with the JVM source code allows you to:</a:t>
            </a:r>
          </a:p>
          <a:p>
            <a:pPr algn="l"/>
            <a:endParaRPr lang="en-US" dirty="0">
              <a:solidFill>
                <a:schemeClr val="tx1"/>
              </a:solidFill>
            </a:endParaRPr>
          </a:p>
          <a:p>
            <a:pPr marL="914400" lvl="1" indent="-457200" algn="l">
              <a:buFont typeface="Arial" panose="020B0604020202020204" pitchFamily="34" charset="0"/>
              <a:buChar char="•"/>
            </a:pPr>
            <a:r>
              <a:rPr lang="en-US" sz="2600" dirty="0">
                <a:solidFill>
                  <a:schemeClr val="tx1"/>
                </a:solidFill>
              </a:rPr>
              <a:t>be a step ahead of Chuck Norris </a:t>
            </a:r>
            <a:endParaRPr lang="en-US" sz="2600" dirty="0"/>
          </a:p>
          <a:p>
            <a:endParaRPr lang="en-US" dirty="0"/>
          </a:p>
          <a:p>
            <a:pPr algn="l"/>
            <a:endParaRPr lang="en-US" dirty="0"/>
          </a:p>
        </p:txBody>
      </p:sp>
    </p:spTree>
    <p:extLst>
      <p:ext uri="{BB962C8B-B14F-4D97-AF65-F5344CB8AC3E}">
        <p14:creationId xmlns:p14="http://schemas.microsoft.com/office/powerpoint/2010/main" val="2102308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457200"/>
            <a:ext cx="8534400" cy="612775"/>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lgn="ctr"/>
            <a:endParaRPr lang="bg-BG" dirty="0"/>
          </a:p>
        </p:txBody>
      </p:sp>
      <p:sp>
        <p:nvSpPr>
          <p:cNvPr id="6"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Virtual Machine Basics</a:t>
            </a:r>
            <a:endParaRPr lang="bg-BG" dirty="0"/>
          </a:p>
        </p:txBody>
      </p:sp>
      <p:sp>
        <p:nvSpPr>
          <p:cNvPr id="7" name="Subtitle 2"/>
          <p:cNvSpPr txBox="1">
            <a:spLocks/>
          </p:cNvSpPr>
          <p:nvPr/>
        </p:nvSpPr>
        <p:spPr>
          <a:xfrm>
            <a:off x="322728" y="1524000"/>
            <a:ext cx="8516471" cy="518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solidFill>
                <a:schemeClr val="tx1"/>
              </a:solidFill>
            </a:endParaRPr>
          </a:p>
          <a:p>
            <a:endParaRPr lang="en-US" dirty="0" smtClean="0"/>
          </a:p>
          <a:p>
            <a:endParaRPr lang="en-US" dirty="0" smtClean="0"/>
          </a:p>
          <a:p>
            <a:endParaRPr lang="en-US" dirty="0" smtClean="0"/>
          </a:p>
          <a:p>
            <a:endParaRPr lang="bg-BG" dirty="0"/>
          </a:p>
        </p:txBody>
      </p:sp>
      <p:sp>
        <p:nvSpPr>
          <p:cNvPr id="10" name="Subtitle 2"/>
          <p:cNvSpPr txBox="1">
            <a:spLocks/>
          </p:cNvSpPr>
          <p:nvPr/>
        </p:nvSpPr>
        <p:spPr>
          <a:xfrm>
            <a:off x="295835" y="1524000"/>
            <a:ext cx="8516471" cy="518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smtClean="0">
              <a:solidFill>
                <a:schemeClr val="tx1"/>
              </a:solidFill>
            </a:endParaRPr>
          </a:p>
          <a:p>
            <a:pPr algn="l"/>
            <a:r>
              <a:rPr lang="en-US" sz="3000" dirty="0" smtClean="0">
                <a:solidFill>
                  <a:schemeClr val="tx1"/>
                </a:solidFill>
              </a:rPr>
              <a:t>A </a:t>
            </a:r>
            <a:r>
              <a:rPr lang="en-US" sz="3000" dirty="0">
                <a:solidFill>
                  <a:schemeClr val="tx1"/>
                </a:solidFill>
              </a:rPr>
              <a:t>typical virtual machine for an interpreted language provides:</a:t>
            </a:r>
          </a:p>
          <a:p>
            <a:pPr algn="l"/>
            <a:endParaRPr lang="en-US" dirty="0"/>
          </a:p>
          <a:p>
            <a:pPr marL="914400" lvl="1" indent="-457200" algn="l">
              <a:buFont typeface="Arial" panose="020B0604020202020204" pitchFamily="34" charset="0"/>
              <a:buChar char="•"/>
            </a:pPr>
            <a:r>
              <a:rPr lang="en-US" sz="2600" dirty="0">
                <a:solidFill>
                  <a:schemeClr val="tx1"/>
                </a:solidFill>
              </a:rPr>
              <a:t>Compilation of source language into VM specific </a:t>
            </a:r>
            <a:r>
              <a:rPr lang="en-US" sz="2600" dirty="0" err="1">
                <a:solidFill>
                  <a:schemeClr val="tx1"/>
                </a:solidFill>
              </a:rPr>
              <a:t>bytecode</a:t>
            </a:r>
            <a:endParaRPr lang="en-US" sz="2600" dirty="0">
              <a:solidFill>
                <a:schemeClr val="tx1"/>
              </a:solidFill>
            </a:endParaRPr>
          </a:p>
          <a:p>
            <a:pPr marL="914400" lvl="1" indent="-457200" algn="l">
              <a:buFont typeface="Arial" panose="020B0604020202020204" pitchFamily="34" charset="0"/>
              <a:buChar char="•"/>
            </a:pPr>
            <a:endParaRPr lang="en-US" sz="2600" dirty="0">
              <a:solidFill>
                <a:schemeClr val="tx1"/>
              </a:solidFill>
            </a:endParaRPr>
          </a:p>
          <a:p>
            <a:pPr marL="914400" lvl="1" indent="-457200" algn="l">
              <a:buFont typeface="Arial" panose="020B0604020202020204" pitchFamily="34" charset="0"/>
              <a:buChar char="•"/>
            </a:pPr>
            <a:r>
              <a:rPr lang="en-US" sz="2600" dirty="0">
                <a:solidFill>
                  <a:schemeClr val="tx1"/>
                </a:solidFill>
              </a:rPr>
              <a:t>Data structures to contains instructions and operands (the data the instructions process)</a:t>
            </a:r>
          </a:p>
          <a:p>
            <a:pPr algn="l"/>
            <a:endParaRPr lang="en-US" sz="2600" dirty="0"/>
          </a:p>
        </p:txBody>
      </p:sp>
    </p:spTree>
    <p:extLst>
      <p:ext uri="{BB962C8B-B14F-4D97-AF65-F5344CB8AC3E}">
        <p14:creationId xmlns:p14="http://schemas.microsoft.com/office/powerpoint/2010/main" val="378743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Virtual Machine Basics</a:t>
            </a:r>
            <a:endParaRPr lang="bg-BG" dirty="0"/>
          </a:p>
        </p:txBody>
      </p:sp>
      <p:sp>
        <p:nvSpPr>
          <p:cNvPr id="6" name="Subtitle 2"/>
          <p:cNvSpPr txBox="1">
            <a:spLocks/>
          </p:cNvSpPr>
          <p:nvPr/>
        </p:nvSpPr>
        <p:spPr>
          <a:xfrm>
            <a:off x="295835" y="1524000"/>
            <a:ext cx="8516471" cy="518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solidFill>
                <a:schemeClr val="tx1"/>
              </a:solidFill>
            </a:endParaRPr>
          </a:p>
          <a:p>
            <a:pPr algn="l"/>
            <a:r>
              <a:rPr lang="en-US" sz="3000" dirty="0" smtClean="0">
                <a:solidFill>
                  <a:schemeClr val="tx1"/>
                </a:solidFill>
              </a:rPr>
              <a:t>A </a:t>
            </a:r>
            <a:r>
              <a:rPr lang="en-US" sz="3000" dirty="0">
                <a:solidFill>
                  <a:schemeClr val="tx1"/>
                </a:solidFill>
              </a:rPr>
              <a:t>typical virtual machine for an interpreted language provides:</a:t>
            </a:r>
          </a:p>
          <a:p>
            <a:pPr algn="l"/>
            <a:endParaRPr lang="en-US" dirty="0"/>
          </a:p>
          <a:p>
            <a:pPr marL="914400" lvl="1" indent="-457200" algn="l">
              <a:buFont typeface="Arial" panose="020B0604020202020204" pitchFamily="34" charset="0"/>
              <a:buChar char="•"/>
            </a:pPr>
            <a:r>
              <a:rPr lang="en-US" sz="2600" dirty="0">
                <a:solidFill>
                  <a:schemeClr val="tx1"/>
                </a:solidFill>
              </a:rPr>
              <a:t>A call stack for function call operations</a:t>
            </a:r>
          </a:p>
          <a:p>
            <a:pPr marL="914400" lvl="1" indent="-457200" algn="l">
              <a:buFont typeface="Arial" panose="020B0604020202020204" pitchFamily="34" charset="0"/>
              <a:buChar char="•"/>
            </a:pPr>
            <a:endParaRPr lang="en-US" sz="2600" dirty="0">
              <a:solidFill>
                <a:schemeClr val="tx1"/>
              </a:solidFill>
            </a:endParaRPr>
          </a:p>
          <a:p>
            <a:pPr marL="914400" lvl="1" indent="-457200" algn="l">
              <a:buFont typeface="Arial" panose="020B0604020202020204" pitchFamily="34" charset="0"/>
              <a:buChar char="•"/>
            </a:pPr>
            <a:r>
              <a:rPr lang="en-US" sz="2600" dirty="0">
                <a:solidFill>
                  <a:schemeClr val="tx1"/>
                </a:solidFill>
              </a:rPr>
              <a:t>An ‘Instruction Pointer’ (IP) pointing to the next instruction to execute</a:t>
            </a:r>
          </a:p>
          <a:p>
            <a:pPr algn="l"/>
            <a:endParaRPr lang="en-US" dirty="0"/>
          </a:p>
        </p:txBody>
      </p:sp>
    </p:spTree>
    <p:extLst>
      <p:ext uri="{BB962C8B-B14F-4D97-AF65-F5344CB8AC3E}">
        <p14:creationId xmlns:p14="http://schemas.microsoft.com/office/powerpoint/2010/main" val="673925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457200"/>
            <a:ext cx="8534400" cy="612775"/>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lgn="ctr"/>
            <a:endParaRPr lang="bg-BG" dirty="0"/>
          </a:p>
        </p:txBody>
      </p:sp>
      <p:sp>
        <p:nvSpPr>
          <p:cNvPr id="6"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Virtual Machine Basics</a:t>
            </a:r>
            <a:endParaRPr lang="bg-BG" dirty="0"/>
          </a:p>
        </p:txBody>
      </p:sp>
      <p:sp>
        <p:nvSpPr>
          <p:cNvPr id="5" name="Subtitle 2"/>
          <p:cNvSpPr txBox="1">
            <a:spLocks/>
          </p:cNvSpPr>
          <p:nvPr/>
        </p:nvSpPr>
        <p:spPr>
          <a:xfrm>
            <a:off x="295835" y="1524000"/>
            <a:ext cx="8516471" cy="518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solidFill>
                <a:schemeClr val="tx1"/>
              </a:solidFill>
            </a:endParaRPr>
          </a:p>
          <a:p>
            <a:pPr algn="l"/>
            <a:r>
              <a:rPr lang="en-US" sz="3000" dirty="0">
                <a:solidFill>
                  <a:schemeClr val="tx1"/>
                </a:solidFill>
              </a:rPr>
              <a:t>A typical virtual machine for an interpreted language provides:</a:t>
            </a:r>
          </a:p>
          <a:p>
            <a:pPr algn="l"/>
            <a:endParaRPr lang="en-US" dirty="0"/>
          </a:p>
          <a:p>
            <a:pPr marL="914400" lvl="1" indent="-457200" algn="l">
              <a:buFont typeface="Arial" panose="020B0604020202020204" pitchFamily="34" charset="0"/>
              <a:buChar char="•"/>
            </a:pPr>
            <a:r>
              <a:rPr lang="en-US" sz="2600" dirty="0">
                <a:solidFill>
                  <a:schemeClr val="tx1"/>
                </a:solidFill>
              </a:rPr>
              <a:t>A virtual ‘CPU’ – the instruction dispatcher </a:t>
            </a:r>
            <a:r>
              <a:rPr lang="en-US" sz="2600" dirty="0" smtClean="0">
                <a:solidFill>
                  <a:schemeClr val="tx1"/>
                </a:solidFill>
              </a:rPr>
              <a:t>that:</a:t>
            </a:r>
            <a:endParaRPr lang="en-US" sz="2600" dirty="0">
              <a:solidFill>
                <a:schemeClr val="tx1"/>
              </a:solidFill>
            </a:endParaRPr>
          </a:p>
          <a:p>
            <a:pPr marL="1257300" lvl="2" indent="-342900" algn="l">
              <a:buFont typeface="Arial" panose="020B0604020202020204" pitchFamily="34" charset="0"/>
              <a:buChar char="•"/>
            </a:pPr>
            <a:endParaRPr lang="en-US" dirty="0"/>
          </a:p>
          <a:p>
            <a:pPr marL="1257300" lvl="2" indent="-342900" algn="l">
              <a:buFont typeface="Courier New" panose="02070309020205020404" pitchFamily="49" charset="0"/>
              <a:buChar char="o"/>
            </a:pPr>
            <a:r>
              <a:rPr lang="en-US" dirty="0">
                <a:solidFill>
                  <a:schemeClr val="tx1"/>
                </a:solidFill>
              </a:rPr>
              <a:t>Fetches the next instruction (addressed by the instruction pointer)</a:t>
            </a:r>
          </a:p>
          <a:p>
            <a:pPr marL="1257300" lvl="2" indent="-342900" algn="l">
              <a:buFont typeface="Courier New" panose="02070309020205020404" pitchFamily="49" charset="0"/>
              <a:buChar char="o"/>
            </a:pPr>
            <a:r>
              <a:rPr lang="en-US" dirty="0">
                <a:solidFill>
                  <a:schemeClr val="tx1"/>
                </a:solidFill>
              </a:rPr>
              <a:t>Decodes the operands</a:t>
            </a:r>
          </a:p>
          <a:p>
            <a:pPr marL="1257300" lvl="2" indent="-342900" algn="l">
              <a:buFont typeface="Courier New" panose="02070309020205020404" pitchFamily="49" charset="0"/>
              <a:buChar char="o"/>
            </a:pPr>
            <a:r>
              <a:rPr lang="en-US" dirty="0">
                <a:solidFill>
                  <a:schemeClr val="tx1"/>
                </a:solidFill>
              </a:rPr>
              <a:t>Executes the instruction</a:t>
            </a:r>
          </a:p>
          <a:p>
            <a:pPr algn="l"/>
            <a:endParaRPr lang="en-US" dirty="0"/>
          </a:p>
        </p:txBody>
      </p:sp>
    </p:spTree>
    <p:extLst>
      <p:ext uri="{BB962C8B-B14F-4D97-AF65-F5344CB8AC3E}">
        <p14:creationId xmlns:p14="http://schemas.microsoft.com/office/powerpoint/2010/main" val="2482369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911225"/>
            <a:ext cx="8534400" cy="61277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Hotspot JVM</a:t>
            </a:r>
            <a:endParaRPr lang="bg-BG" dirty="0"/>
          </a:p>
        </p:txBody>
      </p:sp>
      <p:sp>
        <p:nvSpPr>
          <p:cNvPr id="6" name="Subtitle 2"/>
          <p:cNvSpPr txBox="1">
            <a:spLocks/>
          </p:cNvSpPr>
          <p:nvPr/>
        </p:nvSpPr>
        <p:spPr>
          <a:xfrm>
            <a:off x="295835" y="1524000"/>
            <a:ext cx="8516471" cy="518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000" dirty="0" smtClean="0">
                <a:solidFill>
                  <a:schemeClr val="tx1"/>
                </a:solidFill>
              </a:rPr>
              <a:t>Provides:</a:t>
            </a:r>
            <a:endParaRPr lang="en-US" sz="3000" dirty="0">
              <a:solidFill>
                <a:schemeClr val="tx1"/>
              </a:solidFill>
            </a:endParaRPr>
          </a:p>
          <a:p>
            <a:pPr marL="914400" lvl="1" indent="-457200" algn="l">
              <a:buFont typeface="Arial" panose="020B0604020202020204" pitchFamily="34" charset="0"/>
              <a:buChar char="•"/>
            </a:pPr>
            <a:endParaRPr lang="en-US" sz="2600" dirty="0">
              <a:solidFill>
                <a:schemeClr val="tx1"/>
              </a:solidFill>
            </a:endParaRPr>
          </a:p>
          <a:p>
            <a:pPr marL="914400" lvl="1" indent="-457200" algn="l">
              <a:buFont typeface="Arial" panose="020B0604020202020204" pitchFamily="34" charset="0"/>
              <a:buChar char="•"/>
            </a:pPr>
            <a:r>
              <a:rPr lang="en-US" sz="2600" dirty="0" err="1">
                <a:solidFill>
                  <a:schemeClr val="tx1"/>
                </a:solidFill>
              </a:rPr>
              <a:t>bytecode</a:t>
            </a:r>
            <a:r>
              <a:rPr lang="en-US" sz="2600" dirty="0">
                <a:solidFill>
                  <a:schemeClr val="tx1"/>
                </a:solidFill>
              </a:rPr>
              <a:t> execution - using an interpreter, two runtime compilers or On-Stack Replacement</a:t>
            </a:r>
          </a:p>
          <a:p>
            <a:pPr marL="914400" lvl="1" indent="-457200" algn="l">
              <a:buFont typeface="Arial" panose="020B0604020202020204" pitchFamily="34" charset="0"/>
              <a:buChar char="•"/>
            </a:pPr>
            <a:endParaRPr lang="en-US" sz="2600" dirty="0">
              <a:solidFill>
                <a:schemeClr val="tx1"/>
              </a:solidFill>
            </a:endParaRPr>
          </a:p>
          <a:p>
            <a:pPr marL="914400" lvl="1" indent="-457200" algn="l">
              <a:buFont typeface="Arial" panose="020B0604020202020204" pitchFamily="34" charset="0"/>
              <a:buChar char="•"/>
            </a:pPr>
            <a:r>
              <a:rPr lang="en-US" sz="2600" dirty="0">
                <a:solidFill>
                  <a:schemeClr val="tx1"/>
                </a:solidFill>
              </a:rPr>
              <a:t>storage allocation and garbage collection</a:t>
            </a:r>
          </a:p>
          <a:p>
            <a:pPr marL="914400" lvl="1" indent="-457200" algn="l">
              <a:buFont typeface="Arial" panose="020B0604020202020204" pitchFamily="34" charset="0"/>
              <a:buChar char="•"/>
            </a:pPr>
            <a:endParaRPr lang="en-US" sz="2600" dirty="0">
              <a:solidFill>
                <a:schemeClr val="tx1"/>
              </a:solidFill>
            </a:endParaRPr>
          </a:p>
          <a:p>
            <a:pPr marL="914400" lvl="1" indent="-457200" algn="l">
              <a:buFont typeface="Arial" panose="020B0604020202020204" pitchFamily="34" charset="0"/>
              <a:buChar char="•"/>
            </a:pPr>
            <a:r>
              <a:rPr lang="en-US" sz="2600" dirty="0">
                <a:solidFill>
                  <a:schemeClr val="tx1"/>
                </a:solidFill>
              </a:rPr>
              <a:t>runtimes - start up, shut down, class loading, threads, interaction with OS and others</a:t>
            </a:r>
          </a:p>
          <a:p>
            <a:pPr algn="l"/>
            <a:endParaRPr lang="en-US" dirty="0"/>
          </a:p>
        </p:txBody>
      </p:sp>
    </p:spTree>
    <p:extLst>
      <p:ext uri="{BB962C8B-B14F-4D97-AF65-F5344CB8AC3E}">
        <p14:creationId xmlns:p14="http://schemas.microsoft.com/office/powerpoint/2010/main" val="8786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New Microsoft Office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Microsoft Office PowerPoint Presentation</Template>
  <TotalTime>20951</TotalTime>
  <Words>1862</Words>
  <Application>Microsoft Office PowerPoint</Application>
  <PresentationFormat>On-screen Show (4:3)</PresentationFormat>
  <Paragraphs>456</Paragraphs>
  <Slides>40</Slides>
  <Notes>22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New Microsoft Office PowerPoint Presentation</vt:lpstr>
      <vt:lpstr>Dissecting the Hotspot JVM</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Martin Toshev</cp:lastModifiedBy>
  <cp:revision>688</cp:revision>
  <dcterms:created xsi:type="dcterms:W3CDTF">2006-08-16T00:00:00Z</dcterms:created>
  <dcterms:modified xsi:type="dcterms:W3CDTF">2013-12-01T22:00:30Z</dcterms:modified>
</cp:coreProperties>
</file>