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39"/>
  </p:notesMasterIdLst>
  <p:handoutMasterIdLst>
    <p:handoutMasterId r:id="rId40"/>
  </p:handoutMasterIdLst>
  <p:sldIdLst>
    <p:sldId id="267" r:id="rId2"/>
    <p:sldId id="579" r:id="rId3"/>
    <p:sldId id="580" r:id="rId4"/>
    <p:sldId id="581" r:id="rId5"/>
    <p:sldId id="613" r:id="rId6"/>
    <p:sldId id="582" r:id="rId7"/>
    <p:sldId id="583" r:id="rId8"/>
    <p:sldId id="584" r:id="rId9"/>
    <p:sldId id="588" r:id="rId10"/>
    <p:sldId id="611" r:id="rId11"/>
    <p:sldId id="612" r:id="rId12"/>
    <p:sldId id="609" r:id="rId13"/>
    <p:sldId id="585" r:id="rId14"/>
    <p:sldId id="586" r:id="rId15"/>
    <p:sldId id="587" r:id="rId16"/>
    <p:sldId id="589" r:id="rId17"/>
    <p:sldId id="590" r:id="rId18"/>
    <p:sldId id="610" r:id="rId19"/>
    <p:sldId id="591" r:id="rId20"/>
    <p:sldId id="592" r:id="rId21"/>
    <p:sldId id="593" r:id="rId22"/>
    <p:sldId id="594" r:id="rId23"/>
    <p:sldId id="595" r:id="rId24"/>
    <p:sldId id="596" r:id="rId25"/>
    <p:sldId id="597" r:id="rId26"/>
    <p:sldId id="598" r:id="rId27"/>
    <p:sldId id="599" r:id="rId28"/>
    <p:sldId id="600" r:id="rId29"/>
    <p:sldId id="601" r:id="rId30"/>
    <p:sldId id="602" r:id="rId31"/>
    <p:sldId id="603" r:id="rId32"/>
    <p:sldId id="604" r:id="rId33"/>
    <p:sldId id="605" r:id="rId34"/>
    <p:sldId id="606" r:id="rId35"/>
    <p:sldId id="607" r:id="rId36"/>
    <p:sldId id="608" r:id="rId37"/>
    <p:sldId id="343" r:id="rId38"/>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scaleToFitPaper="1"/>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55469"/>
    <a:srgbClr val="5382A1"/>
    <a:srgbClr val="00B050"/>
    <a:srgbClr val="FFB500"/>
    <a:srgbClr val="7A7A7A"/>
    <a:srgbClr val="B3B3B3"/>
    <a:srgbClr val="F3F3F3"/>
    <a:srgbClr val="FF1414"/>
    <a:srgbClr val="8BAAC3"/>
    <a:srgbClr val="FF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2" autoAdjust="0"/>
    <p:restoredTop sz="96124" autoAdjust="0"/>
  </p:normalViewPr>
  <p:slideViewPr>
    <p:cSldViewPr snapToGrid="0">
      <p:cViewPr>
        <p:scale>
          <a:sx n="110" d="100"/>
          <a:sy n="110" d="100"/>
        </p:scale>
        <p:origin x="-330" y="-312"/>
      </p:cViewPr>
      <p:guideLst>
        <p:guide orient="horz" pos="1492"/>
        <p:guide orient="horz" pos="842"/>
        <p:guide orient="horz" pos="540"/>
        <p:guide orient="horz" pos="2281"/>
        <p:guide orient="horz" pos="2776"/>
        <p:guide orient="horz" pos="648"/>
        <p:guide orient="horz" pos="1739"/>
        <p:guide pos="2880"/>
        <p:guide pos="5619"/>
        <p:guide pos="3091"/>
        <p:guide pos="291"/>
        <p:guide pos="2327"/>
      </p:guideLst>
    </p:cSldViewPr>
  </p:slideViewPr>
  <p:outlineViewPr>
    <p:cViewPr>
      <p:scale>
        <a:sx n="33" d="100"/>
        <a:sy n="33" d="100"/>
      </p:scale>
      <p:origin x="0" y="0"/>
    </p:cViewPr>
  </p:outlineViewPr>
  <p:notesTextViewPr>
    <p:cViewPr>
      <p:scale>
        <a:sx n="1" d="1"/>
        <a:sy n="1" d="1"/>
      </p:scale>
      <p:origin x="0" y="0"/>
    </p:cViewPr>
  </p:notesTextViewPr>
  <p:sorterViewPr>
    <p:cViewPr>
      <p:scale>
        <a:sx n="119" d="100"/>
        <a:sy n="119" d="100"/>
      </p:scale>
      <p:origin x="0" y="672"/>
    </p:cViewPr>
  </p:sorterViewPr>
  <p:notesViewPr>
    <p:cSldViewPr snapToGrid="0" snapToObjects="1">
      <p:cViewPr varScale="1">
        <p:scale>
          <a:sx n="95" d="100"/>
          <a:sy n="95" d="100"/>
        </p:scale>
        <p:origin x="-2724" y="-90"/>
      </p:cViewPr>
      <p:guideLst>
        <p:guide orient="horz" pos="2160"/>
        <p:guide pos="288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E99333BE-0D34-4F62-BD6E-2C3B14663373}" type="datetimeFigureOut">
              <a:rPr lang="en-US" smtClean="0"/>
              <a:pPr/>
              <a:t>10/15/2013</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AECABB6E-EB62-4D88-B3E7-408903A4E4B0}" type="slidenum">
              <a:rPr lang="en-US" smtClean="0"/>
              <a:pPr/>
              <a:t>‹#›</a:t>
            </a:fld>
            <a:endParaRPr lang="en-US"/>
          </a:p>
        </p:txBody>
      </p:sp>
    </p:spTree>
    <p:extLst>
      <p:ext uri="{BB962C8B-B14F-4D97-AF65-F5344CB8AC3E}">
        <p14:creationId xmlns="" xmlns:p14="http://schemas.microsoft.com/office/powerpoint/2010/main" val="1705973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4A2D1F94-724F-43BD-B41B-43157E9B4550}" type="datetimeFigureOut">
              <a:rPr lang="en-US" smtClean="0"/>
              <a:pPr/>
              <a:t>10/15/2013</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36E82501-53DA-4152-84B0-51135B15EEA8}" type="slidenum">
              <a:rPr lang="en-US" smtClean="0"/>
              <a:pPr/>
              <a:t>‹#›</a:t>
            </a:fld>
            <a:endParaRPr lang="en-US"/>
          </a:p>
        </p:txBody>
      </p:sp>
    </p:spTree>
    <p:extLst>
      <p:ext uri="{BB962C8B-B14F-4D97-AF65-F5344CB8AC3E}">
        <p14:creationId xmlns="" xmlns:p14="http://schemas.microsoft.com/office/powerpoint/2010/main" val="215325245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1</a:t>
            </a:fld>
            <a:endParaRPr lang="en-US"/>
          </a:p>
        </p:txBody>
      </p:sp>
    </p:spTree>
    <p:extLst>
      <p:ext uri="{BB962C8B-B14F-4D97-AF65-F5344CB8AC3E}">
        <p14:creationId xmlns="" xmlns:p14="http://schemas.microsoft.com/office/powerpoint/2010/main" val="2014489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Thread start &amp; stop</a:t>
            </a:r>
          </a:p>
          <a:p>
            <a:pPr lvl="1"/>
            <a:r>
              <a:rPr lang="en-US" dirty="0" smtClean="0"/>
              <a:t>Recording metadata</a:t>
            </a:r>
          </a:p>
          <a:p>
            <a:endParaRPr lang="sv-SE"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Thread start &amp; stop</a:t>
            </a:r>
          </a:p>
          <a:p>
            <a:pPr lvl="1"/>
            <a:r>
              <a:rPr lang="en-US" dirty="0" smtClean="0"/>
              <a:t>Recording metadata</a:t>
            </a:r>
          </a:p>
          <a:p>
            <a:endParaRPr lang="sv-SE"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Thread start &amp; stop</a:t>
            </a:r>
          </a:p>
          <a:p>
            <a:pPr lvl="1"/>
            <a:r>
              <a:rPr lang="en-US" dirty="0" smtClean="0"/>
              <a:t>Recording metadata</a:t>
            </a:r>
          </a:p>
          <a:p>
            <a:endParaRPr lang="sv-SE"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19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20</a:t>
            </a:fld>
            <a:endParaRPr lang="en-US"/>
          </a:p>
        </p:txBody>
      </p:sp>
    </p:spTree>
    <p:extLst>
      <p:ext uri="{BB962C8B-B14F-4D97-AF65-F5344CB8AC3E}">
        <p14:creationId xmlns="" xmlns:p14="http://schemas.microsoft.com/office/powerpoint/2010/main" val="2141856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21</a:t>
            </a:fld>
            <a:endParaRPr lang="en-US"/>
          </a:p>
        </p:txBody>
      </p:sp>
    </p:spTree>
    <p:extLst>
      <p:ext uri="{BB962C8B-B14F-4D97-AF65-F5344CB8AC3E}">
        <p14:creationId xmlns="" xmlns:p14="http://schemas.microsoft.com/office/powerpoint/2010/main" val="2141856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2</a:t>
            </a:fld>
            <a:endParaRPr lang="en-US"/>
          </a:p>
        </p:txBody>
      </p:sp>
    </p:spTree>
    <p:extLst>
      <p:ext uri="{BB962C8B-B14F-4D97-AF65-F5344CB8AC3E}">
        <p14:creationId xmlns:p14="http://schemas.microsoft.com/office/powerpoint/2010/main" xmlns="" val="1098841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27</a:t>
            </a:fld>
            <a:endParaRPr lang="en-US"/>
          </a:p>
        </p:txBody>
      </p:sp>
    </p:spTree>
    <p:extLst>
      <p:ext uri="{BB962C8B-B14F-4D97-AF65-F5344CB8AC3E}">
        <p14:creationId xmlns="" xmlns:p14="http://schemas.microsoft.com/office/powerpoint/2010/main" val="21418562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28</a:t>
            </a:fld>
            <a:endParaRPr lang="en-US"/>
          </a:p>
        </p:txBody>
      </p:sp>
    </p:spTree>
    <p:extLst>
      <p:ext uri="{BB962C8B-B14F-4D97-AF65-F5344CB8AC3E}">
        <p14:creationId xmlns="" xmlns:p14="http://schemas.microsoft.com/office/powerpoint/2010/main" val="21418562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32</a:t>
            </a:fld>
            <a:endParaRPr lang="en-US"/>
          </a:p>
        </p:txBody>
      </p:sp>
    </p:spTree>
    <p:extLst>
      <p:ext uri="{BB962C8B-B14F-4D97-AF65-F5344CB8AC3E}">
        <p14:creationId xmlns="" xmlns:p14="http://schemas.microsoft.com/office/powerpoint/2010/main" val="21418562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33</a:t>
            </a:fld>
            <a:endParaRPr lang="en-US"/>
          </a:p>
        </p:txBody>
      </p:sp>
    </p:spTree>
    <p:extLst>
      <p:ext uri="{BB962C8B-B14F-4D97-AF65-F5344CB8AC3E}">
        <p14:creationId xmlns="" xmlns:p14="http://schemas.microsoft.com/office/powerpoint/2010/main" val="21418562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E82501-53DA-4152-84B0-51135B15EEA8}" type="slidenum">
              <a:rPr lang="en-US" smtClean="0"/>
              <a:pPr/>
              <a:t>37</a:t>
            </a:fld>
            <a:endParaRPr lang="en-US"/>
          </a:p>
        </p:txBody>
      </p:sp>
    </p:spTree>
    <p:extLst>
      <p:ext uri="{BB962C8B-B14F-4D97-AF65-F5344CB8AC3E}">
        <p14:creationId xmlns="" xmlns:p14="http://schemas.microsoft.com/office/powerpoint/2010/main" val="1120107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Thread start &amp; stop</a:t>
            </a:r>
          </a:p>
          <a:p>
            <a:pPr lvl="1"/>
            <a:r>
              <a:rPr lang="en-US" dirty="0" smtClean="0"/>
              <a:t>Recording metadata</a:t>
            </a:r>
          </a:p>
          <a:p>
            <a:endParaRPr lang="sv-SE"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Thread start &amp; stop</a:t>
            </a:r>
          </a:p>
          <a:p>
            <a:pPr lvl="1"/>
            <a:r>
              <a:rPr lang="en-US" dirty="0" smtClean="0"/>
              <a:t>Recording metadata</a:t>
            </a:r>
          </a:p>
          <a:p>
            <a:endParaRPr lang="sv-SE"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Thread start &amp; stop</a:t>
            </a:r>
          </a:p>
          <a:p>
            <a:pPr lvl="1"/>
            <a:r>
              <a:rPr lang="en-US" dirty="0" smtClean="0"/>
              <a:t>Recording metadata</a:t>
            </a:r>
          </a:p>
          <a:p>
            <a:endParaRPr lang="sv-SE"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Thread start &amp; stop</a:t>
            </a:r>
          </a:p>
          <a:p>
            <a:pPr lvl="1"/>
            <a:r>
              <a:rPr lang="en-US" dirty="0" smtClean="0"/>
              <a:t>Recording metadata</a:t>
            </a:r>
          </a:p>
          <a:p>
            <a:endParaRPr lang="sv-SE"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13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14</a:t>
            </a:fld>
            <a:endParaRPr lang="en-US"/>
          </a:p>
        </p:txBody>
      </p:sp>
    </p:spTree>
    <p:extLst>
      <p:ext uri="{BB962C8B-B14F-4D97-AF65-F5344CB8AC3E}">
        <p14:creationId xmlns="" xmlns:p14="http://schemas.microsoft.com/office/powerpoint/2010/main" val="2141856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Thread start &amp; stop</a:t>
            </a:r>
          </a:p>
          <a:p>
            <a:pPr lvl="1"/>
            <a:r>
              <a:rPr lang="en-US" dirty="0" smtClean="0"/>
              <a:t>Recording metadata</a:t>
            </a:r>
          </a:p>
          <a:p>
            <a:endParaRPr lang="sv-SE"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Thread start &amp; stop</a:t>
            </a:r>
          </a:p>
          <a:p>
            <a:pPr lvl="1"/>
            <a:r>
              <a:rPr lang="en-US" dirty="0" smtClean="0"/>
              <a:t>Recording metadata</a:t>
            </a:r>
          </a:p>
          <a:p>
            <a:endParaRPr lang="sv-SE"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ew Template_Content 2 Line Title">
    <p:spTree>
      <p:nvGrpSpPr>
        <p:cNvPr id="1" name=""/>
        <p:cNvGrpSpPr/>
        <p:nvPr/>
      </p:nvGrpSpPr>
      <p:grpSpPr>
        <a:xfrm>
          <a:off x="0" y="0"/>
          <a:ext cx="0" cy="0"/>
          <a:chOff x="0" y="0"/>
          <a:chExt cx="0" cy="0"/>
        </a:xfrm>
      </p:grpSpPr>
      <p:sp>
        <p:nvSpPr>
          <p:cNvPr id="2" name="Title 1"/>
          <p:cNvSpPr>
            <a:spLocks noGrp="1"/>
          </p:cNvSpPr>
          <p:nvPr>
            <p:ph type="title"/>
          </p:nvPr>
        </p:nvSpPr>
        <p:spPr>
          <a:xfrm>
            <a:off x="804347" y="245538"/>
            <a:ext cx="8229586" cy="768803"/>
          </a:xfrm>
        </p:spPr>
        <p:txBody>
          <a:bodyPr anchor="t" anchorCtr="0"/>
          <a:lstStyle/>
          <a:p>
            <a:r>
              <a:rPr lang="en-US" smtClean="0"/>
              <a:t>Click to edit Master title style</a:t>
            </a: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1029231"/>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 xmlns:p14="http://schemas.microsoft.com/office/powerpoint/2010/main" val="77905994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ew Template_Case Study">
    <p:spTree>
      <p:nvGrpSpPr>
        <p:cNvPr id="1" name=""/>
        <p:cNvGrpSpPr/>
        <p:nvPr/>
      </p:nvGrpSpPr>
      <p:grpSpPr>
        <a:xfrm>
          <a:off x="0" y="0"/>
          <a:ext cx="0" cy="0"/>
          <a:chOff x="0" y="0"/>
          <a:chExt cx="0" cy="0"/>
        </a:xfrm>
      </p:grpSpPr>
      <p:sp>
        <p:nvSpPr>
          <p:cNvPr id="7" name="Rectangle 6"/>
          <p:cNvSpPr/>
          <p:nvPr userDrawn="1"/>
        </p:nvSpPr>
        <p:spPr>
          <a:xfrm>
            <a:off x="-1" y="1716438"/>
            <a:ext cx="4284133" cy="2420477"/>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bwMode="auto">
          <a:xfrm>
            <a:off x="1524" y="1156648"/>
            <a:ext cx="4291076" cy="551323"/>
          </a:xfrm>
          <a:prstGeom prst="rect">
            <a:avLst/>
          </a:prstGeom>
          <a:gradFill>
            <a:gsLst>
              <a:gs pos="0">
                <a:schemeClr val="accent1"/>
              </a:gs>
              <a:gs pos="100000">
                <a:schemeClr val="accent1">
                  <a:lumMod val="75000"/>
                </a:schemeClr>
              </a:gs>
            </a:gsLst>
            <a:lin ang="5400000" scaled="1"/>
          </a:gradFill>
          <a:ln w="9525" cap="flat" cmpd="sng" algn="ctr">
            <a:noFill/>
            <a:prstDash val="solid"/>
            <a:round/>
            <a:headEnd type="none" w="med" len="med"/>
            <a:tailEnd type="none" w="med" len="med"/>
          </a:ln>
          <a:effectLst/>
        </p:spPr>
        <p:txBody>
          <a:bodyPr lIns="92075" tIns="46038" rIns="92075" bIns="46038" anchor="ctr"/>
          <a:lstStyle/>
          <a:p>
            <a:pPr marL="119063" indent="-119063" algn="ctr">
              <a:defRPr/>
            </a:pPr>
            <a:endParaRPr lang="en-US" sz="4000" b="1" dirty="0">
              <a:solidFill>
                <a:srgbClr val="FFFFFF"/>
              </a:solidFill>
              <a:latin typeface="Arial" pitchFamily="-106" charset="0"/>
              <a:ea typeface="ＭＳ Ｐゴシック" pitchFamily="34" charset="-128"/>
            </a:endParaRPr>
          </a:p>
        </p:txBody>
      </p:sp>
      <p:sp>
        <p:nvSpPr>
          <p:cNvPr id="26" name="Picture Placeholder 25"/>
          <p:cNvSpPr>
            <a:spLocks noGrp="1"/>
          </p:cNvSpPr>
          <p:nvPr>
            <p:ph type="pic" sz="quarter" idx="15" hasCustomPrompt="1"/>
          </p:nvPr>
        </p:nvSpPr>
        <p:spPr>
          <a:xfrm>
            <a:off x="4318000" y="1156648"/>
            <a:ext cx="4825998" cy="2971800"/>
          </a:xfrm>
          <a:effectLst>
            <a:reflection blurRad="63500" stA="50000" endPos="7000" dir="5400000" sy="-100000" algn="bl" rotWithShape="0"/>
          </a:effectLst>
        </p:spPr>
        <p:txBody>
          <a:bodyPr anchor="ctr" anchorCtr="1"/>
          <a:lstStyle>
            <a:lvl1pPr marL="0" indent="0" algn="ctr">
              <a:buNone/>
              <a:defRPr/>
            </a:lvl1pPr>
          </a:lstStyle>
          <a:p>
            <a:r>
              <a:rPr lang="en-US" dirty="0" smtClean="0"/>
              <a:t>Insert Picture Here</a:t>
            </a:r>
            <a:endParaRPr lang="en-US" dirty="0"/>
          </a:p>
        </p:txBody>
      </p:sp>
      <p:sp>
        <p:nvSpPr>
          <p:cNvPr id="23" name="Text Placeholder 22"/>
          <p:cNvSpPr>
            <a:spLocks noGrp="1"/>
          </p:cNvSpPr>
          <p:nvPr>
            <p:ph type="body" sz="quarter" idx="13"/>
          </p:nvPr>
        </p:nvSpPr>
        <p:spPr>
          <a:xfrm>
            <a:off x="753544" y="1859644"/>
            <a:ext cx="3131820" cy="2137410"/>
          </a:xfrm>
        </p:spPr>
        <p:txBody>
          <a:bodyPr>
            <a:normAutofit/>
          </a:bodyPr>
          <a:lstStyle>
            <a:lvl1pPr>
              <a:defRPr sz="1600"/>
            </a:lvl1pPr>
          </a:lstStyle>
          <a:p>
            <a:pPr lvl="0"/>
            <a:r>
              <a:rPr lang="en-US" smtClean="0"/>
              <a:t>Click to edit Master text styles</a:t>
            </a:r>
          </a:p>
        </p:txBody>
      </p:sp>
      <p:sp>
        <p:nvSpPr>
          <p:cNvPr id="24" name="Text Placeholder 22"/>
          <p:cNvSpPr>
            <a:spLocks noGrp="1"/>
          </p:cNvSpPr>
          <p:nvPr>
            <p:ph type="body" sz="quarter" idx="14" hasCustomPrompt="1"/>
          </p:nvPr>
        </p:nvSpPr>
        <p:spPr bwMode="white">
          <a:xfrm>
            <a:off x="804346" y="1163620"/>
            <a:ext cx="3412068" cy="544351"/>
          </a:xfrm>
          <a:noFill/>
        </p:spPr>
        <p:txBody>
          <a:bodyPr lIns="0" tIns="0" rIns="0" bIns="0" anchor="ctr" anchorCtr="0">
            <a:noAutofit/>
          </a:bodyPr>
          <a:lstStyle>
            <a:lvl1pPr marL="0" indent="0">
              <a:spcAft>
                <a:spcPts val="0"/>
              </a:spcAft>
              <a:buNone/>
              <a:defRPr sz="2000" b="1" cap="none" baseline="0">
                <a:solidFill>
                  <a:schemeClr val="bg1"/>
                </a:solidFill>
              </a:defRPr>
            </a:lvl1pPr>
          </a:lstStyle>
          <a:p>
            <a:pPr lvl="0"/>
            <a:r>
              <a:rPr lang="en-US" dirty="0" smtClean="0"/>
              <a:t>Master Text</a:t>
            </a:r>
          </a:p>
        </p:txBody>
      </p:sp>
      <p:sp>
        <p:nvSpPr>
          <p:cNvPr id="11" name="Title 1"/>
          <p:cNvSpPr>
            <a:spLocks noGrp="1"/>
          </p:cNvSpPr>
          <p:nvPr>
            <p:ph type="title"/>
          </p:nvPr>
        </p:nvSpPr>
        <p:spPr>
          <a:xfrm>
            <a:off x="804346" y="245538"/>
            <a:ext cx="8221121" cy="770462"/>
          </a:xfrm>
        </p:spPr>
        <p:txBody>
          <a:bodyPr anchor="t" anchorCtr="0"/>
          <a:lstStyle>
            <a:lvl1pPr>
              <a:defRPr/>
            </a:lvl1pPr>
          </a:lstStyle>
          <a:p>
            <a:r>
              <a:rPr lang="en-US" smtClean="0"/>
              <a:t>Click to edit Master title style</a:t>
            </a:r>
            <a:endParaRPr lang="en-US" dirty="0"/>
          </a:p>
        </p:txBody>
      </p:sp>
    </p:spTree>
    <p:extLst>
      <p:ext uri="{BB962C8B-B14F-4D97-AF65-F5344CB8AC3E}">
        <p14:creationId xmlns="" xmlns:p14="http://schemas.microsoft.com/office/powerpoint/2010/main" val="12227172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ew Template_Quote">
    <p:spTree>
      <p:nvGrpSpPr>
        <p:cNvPr id="1" name=""/>
        <p:cNvGrpSpPr/>
        <p:nvPr/>
      </p:nvGrpSpPr>
      <p:grpSpPr>
        <a:xfrm>
          <a:off x="0" y="0"/>
          <a:ext cx="0" cy="0"/>
          <a:chOff x="0" y="0"/>
          <a:chExt cx="0" cy="0"/>
        </a:xfrm>
      </p:grpSpPr>
      <p:sp>
        <p:nvSpPr>
          <p:cNvPr id="19" name="Rectangle 18"/>
          <p:cNvSpPr/>
          <p:nvPr userDrawn="1"/>
        </p:nvSpPr>
        <p:spPr>
          <a:xfrm>
            <a:off x="0" y="1159938"/>
            <a:ext cx="9144000" cy="2971799"/>
          </a:xfrm>
          <a:prstGeom prst="rect">
            <a:avLst/>
          </a:prstGeom>
          <a:gradFill flip="none" rotWithShape="1">
            <a:gsLst>
              <a:gs pos="0">
                <a:srgbClr val="355469"/>
              </a:gs>
              <a:gs pos="10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9"/>
          <p:cNvSpPr>
            <a:spLocks noGrp="1"/>
          </p:cNvSpPr>
          <p:nvPr>
            <p:ph type="body" sz="quarter" idx="11"/>
          </p:nvPr>
        </p:nvSpPr>
        <p:spPr bwMode="white">
          <a:xfrm>
            <a:off x="797999" y="1422404"/>
            <a:ext cx="7617881" cy="1354667"/>
          </a:xfrm>
        </p:spPr>
        <p:txBody>
          <a:bodyPr lIns="0" tIns="0" rIns="0" bIns="0" anchor="t" anchorCtr="0">
            <a:normAutofit/>
          </a:bodyPr>
          <a:lstStyle>
            <a:lvl1pPr marL="114300" indent="-114300">
              <a:lnSpc>
                <a:spcPct val="90000"/>
              </a:lnSpc>
              <a:spcBef>
                <a:spcPts val="0"/>
              </a:spcBef>
              <a:spcAft>
                <a:spcPts val="1800"/>
              </a:spcAft>
              <a:buNone/>
              <a:defRPr sz="2400" b="0" cap="none" baseline="0">
                <a:solidFill>
                  <a:schemeClr val="bg1"/>
                </a:solidFill>
              </a:defRPr>
            </a:lvl1pPr>
          </a:lstStyle>
          <a:p>
            <a:pPr lvl="0"/>
            <a:r>
              <a:rPr lang="en-US" smtClean="0"/>
              <a:t>Click to edit Master text styles</a:t>
            </a:r>
          </a:p>
        </p:txBody>
      </p:sp>
      <p:sp>
        <p:nvSpPr>
          <p:cNvPr id="17" name="Text Placeholder 22"/>
          <p:cNvSpPr>
            <a:spLocks noGrp="1"/>
          </p:cNvSpPr>
          <p:nvPr>
            <p:ph type="body" sz="quarter" idx="16" hasCustomPrompt="1"/>
          </p:nvPr>
        </p:nvSpPr>
        <p:spPr bwMode="white">
          <a:xfrm>
            <a:off x="899602" y="2844803"/>
            <a:ext cx="3994149" cy="443953"/>
          </a:xfrm>
          <a:noFill/>
        </p:spPr>
        <p:txBody>
          <a:bodyPr lIns="0" tIns="0" rIns="0" bIns="0" anchor="b" anchorCtr="0">
            <a:normAutofit/>
          </a:bodyPr>
          <a:lstStyle>
            <a:lvl1pPr marL="0" indent="0">
              <a:lnSpc>
                <a:spcPct val="90000"/>
              </a:lnSpc>
              <a:spcBef>
                <a:spcPts val="0"/>
              </a:spcBef>
              <a:spcAft>
                <a:spcPts val="1800"/>
              </a:spcAft>
              <a:buFont typeface="Arial" pitchFamily="34" charset="0"/>
              <a:buNone/>
              <a:defRPr lang="en-US" sz="2000" b="1" kern="1200" cap="none" baseline="0" dirty="0" smtClean="0">
                <a:solidFill>
                  <a:schemeClr val="bg1"/>
                </a:solidFill>
                <a:latin typeface="Arial" pitchFamily="34" charset="0"/>
                <a:ea typeface="+mn-ea"/>
                <a:cs typeface="Arial" pitchFamily="34" charset="0"/>
              </a:defRPr>
            </a:lvl1pPr>
          </a:lstStyle>
          <a:p>
            <a:pPr marL="0" lvl="0" indent="0" algn="l" defTabSz="914400" rtl="0" eaLnBrk="1" latinLnBrk="0" hangingPunct="1">
              <a:lnSpc>
                <a:spcPct val="75000"/>
              </a:lnSpc>
              <a:spcBef>
                <a:spcPts val="0"/>
              </a:spcBef>
              <a:spcAft>
                <a:spcPts val="0"/>
              </a:spcAft>
              <a:buClr>
                <a:srgbClr val="FF0000"/>
              </a:buClr>
              <a:buFont typeface="Wingdings" pitchFamily="2" charset="2"/>
              <a:buNone/>
            </a:pPr>
            <a:r>
              <a:rPr lang="en-US" dirty="0" smtClean="0"/>
              <a:t>Click to edit name</a:t>
            </a:r>
          </a:p>
        </p:txBody>
      </p:sp>
      <p:sp>
        <p:nvSpPr>
          <p:cNvPr id="8" name="Text Placeholder 22"/>
          <p:cNvSpPr>
            <a:spLocks noGrp="1"/>
          </p:cNvSpPr>
          <p:nvPr>
            <p:ph type="body" sz="quarter" idx="17" hasCustomPrompt="1"/>
          </p:nvPr>
        </p:nvSpPr>
        <p:spPr bwMode="white">
          <a:xfrm>
            <a:off x="899602" y="3343623"/>
            <a:ext cx="3994149" cy="703448"/>
          </a:xfrm>
          <a:noFill/>
        </p:spPr>
        <p:txBody>
          <a:bodyPr lIns="0" tIns="0" rIns="0" bIns="0" anchor="t" anchorCtr="0">
            <a:normAutofit/>
          </a:bodyPr>
          <a:lstStyle>
            <a:lvl1pPr marL="0" indent="0">
              <a:lnSpc>
                <a:spcPct val="90000"/>
              </a:lnSpc>
              <a:spcBef>
                <a:spcPts val="0"/>
              </a:spcBef>
              <a:spcAft>
                <a:spcPts val="1800"/>
              </a:spcAft>
              <a:buFont typeface="Arial" pitchFamily="34" charset="0"/>
              <a:buNone/>
              <a:defRPr lang="en-US" sz="1600" b="0" kern="1200" cap="none" baseline="0" dirty="0" smtClean="0">
                <a:solidFill>
                  <a:schemeClr val="bg1"/>
                </a:solidFill>
                <a:latin typeface="Arial" pitchFamily="34" charset="0"/>
                <a:ea typeface="+mn-ea"/>
                <a:cs typeface="Arial" pitchFamily="34" charset="0"/>
              </a:defRPr>
            </a:lvl1pPr>
          </a:lstStyle>
          <a:p>
            <a:pPr marL="0" lvl="0" indent="0" algn="l" defTabSz="914400" rtl="0" eaLnBrk="1" latinLnBrk="0" hangingPunct="1">
              <a:lnSpc>
                <a:spcPct val="75000"/>
              </a:lnSpc>
              <a:spcBef>
                <a:spcPts val="0"/>
              </a:spcBef>
              <a:spcAft>
                <a:spcPts val="0"/>
              </a:spcAft>
              <a:buClr>
                <a:srgbClr val="FF0000"/>
              </a:buClr>
              <a:buFont typeface="Wingdings" pitchFamily="2" charset="2"/>
              <a:buNone/>
            </a:pPr>
            <a:r>
              <a:rPr lang="en-US" dirty="0" smtClean="0"/>
              <a:t>Click to edit title</a:t>
            </a:r>
          </a:p>
        </p:txBody>
      </p:sp>
    </p:spTree>
    <p:extLst>
      <p:ext uri="{BB962C8B-B14F-4D97-AF65-F5344CB8AC3E}">
        <p14:creationId xmlns="" xmlns:p14="http://schemas.microsoft.com/office/powerpoint/2010/main" val="37082943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ew Template_Chart">
    <p:spTree>
      <p:nvGrpSpPr>
        <p:cNvPr id="1" name=""/>
        <p:cNvGrpSpPr/>
        <p:nvPr/>
      </p:nvGrpSpPr>
      <p:grpSpPr>
        <a:xfrm>
          <a:off x="0" y="0"/>
          <a:ext cx="0" cy="0"/>
          <a:chOff x="0" y="0"/>
          <a:chExt cx="0" cy="0"/>
        </a:xfrm>
      </p:grpSpPr>
      <p:sp>
        <p:nvSpPr>
          <p:cNvPr id="12" name="Text Placeholder 22"/>
          <p:cNvSpPr>
            <a:spLocks noGrp="1"/>
          </p:cNvSpPr>
          <p:nvPr>
            <p:ph type="body" sz="quarter" idx="16"/>
          </p:nvPr>
        </p:nvSpPr>
        <p:spPr>
          <a:xfrm>
            <a:off x="457201" y="1130300"/>
            <a:ext cx="2607406" cy="3136900"/>
          </a:xfrm>
          <a:noFill/>
        </p:spPr>
        <p:txBody>
          <a:bodyPr lIns="0" tIns="0" rIns="0" bIns="0" anchor="ctr" anchorCtr="0">
            <a:noAutofit/>
          </a:bodyPr>
          <a:lstStyle>
            <a:lvl1pPr marL="0" indent="0">
              <a:lnSpc>
                <a:spcPct val="100000"/>
              </a:lnSpc>
              <a:spcBef>
                <a:spcPts val="0"/>
              </a:spcBef>
              <a:spcAft>
                <a:spcPts val="600"/>
              </a:spcAft>
              <a:buFont typeface="Arial" pitchFamily="34" charset="0"/>
              <a:buNone/>
              <a:defRPr sz="1800" b="0" cap="none" baseline="0">
                <a:solidFill>
                  <a:schemeClr val="tx1"/>
                </a:solidFill>
              </a:defRPr>
            </a:lvl1pPr>
            <a:lvl2pPr marL="173736" indent="-173736">
              <a:buClr>
                <a:schemeClr val="accent1"/>
              </a:buClr>
              <a:buFont typeface="Wingdings" charset="2"/>
              <a:buChar char="§"/>
              <a:defRPr sz="1600"/>
            </a:lvl2pPr>
          </a:lstStyle>
          <a:p>
            <a:pPr lvl="0"/>
            <a:r>
              <a:rPr lang="en-US" smtClean="0"/>
              <a:t>Click to edit Master text styles</a:t>
            </a:r>
          </a:p>
          <a:p>
            <a:pPr lvl="1"/>
            <a:r>
              <a:rPr lang="en-US" smtClean="0"/>
              <a:t>Second level</a:t>
            </a:r>
          </a:p>
        </p:txBody>
      </p:sp>
      <p:sp>
        <p:nvSpPr>
          <p:cNvPr id="3" name="Chart Placeholder 2"/>
          <p:cNvSpPr>
            <a:spLocks noGrp="1"/>
          </p:cNvSpPr>
          <p:nvPr>
            <p:ph type="chart" sz="quarter" idx="17" hasCustomPrompt="1"/>
          </p:nvPr>
        </p:nvSpPr>
        <p:spPr>
          <a:xfrm>
            <a:off x="3482976" y="1123950"/>
            <a:ext cx="5236560" cy="3143250"/>
          </a:xfrm>
        </p:spPr>
        <p:txBody>
          <a:bodyPr anchor="ctr" anchorCtr="1"/>
          <a:lstStyle>
            <a:lvl1pPr marL="60325" indent="0" algn="ctr">
              <a:buNone/>
              <a:defRPr/>
            </a:lvl1pPr>
          </a:lstStyle>
          <a:p>
            <a:r>
              <a:rPr lang="en-US" dirty="0" smtClean="0"/>
              <a:t>Insert Chart Here</a:t>
            </a:r>
            <a:endParaRPr lang="en-US" dirty="0"/>
          </a:p>
        </p:txBody>
      </p:sp>
      <p:sp>
        <p:nvSpPr>
          <p:cNvPr id="9" name="Title 1"/>
          <p:cNvSpPr>
            <a:spLocks noGrp="1"/>
          </p:cNvSpPr>
          <p:nvPr>
            <p:ph type="title"/>
          </p:nvPr>
        </p:nvSpPr>
        <p:spPr>
          <a:xfrm>
            <a:off x="804347" y="245538"/>
            <a:ext cx="8229586" cy="770462"/>
          </a:xfrm>
        </p:spPr>
        <p:txBody>
          <a:bodyPr anchor="t" anchorCtr="0"/>
          <a:lstStyle>
            <a:lvl1pPr>
              <a:defRPr/>
            </a:lvl1pPr>
          </a:lstStyle>
          <a:p>
            <a:r>
              <a:rPr lang="en-US" smtClean="0"/>
              <a:t>Click to edit Master title style</a:t>
            </a:r>
            <a:endParaRPr lang="en-US" dirty="0"/>
          </a:p>
        </p:txBody>
      </p:sp>
      <p:sp>
        <p:nvSpPr>
          <p:cNvPr id="8" name="Rectangle 26"/>
          <p:cNvSpPr>
            <a:spLocks noChangeArrowheads="1"/>
          </p:cNvSpPr>
          <p:nvPr userDrawn="1"/>
        </p:nvSpPr>
        <p:spPr bwMode="auto">
          <a:xfrm flipH="1">
            <a:off x="3171825" y="1118350"/>
            <a:ext cx="27432" cy="3155157"/>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34281" tIns="17140" rIns="34281" bIns="17140" anchor="ctr"/>
          <a:lstStyle/>
          <a:p>
            <a:pPr lvl="0"/>
            <a:endParaRPr lang="en-US" dirty="0"/>
          </a:p>
        </p:txBody>
      </p:sp>
    </p:spTree>
    <p:extLst>
      <p:ext uri="{BB962C8B-B14F-4D97-AF65-F5344CB8AC3E}">
        <p14:creationId xmlns="" xmlns:p14="http://schemas.microsoft.com/office/powerpoint/2010/main" val="396455817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ew Template_Closing Slide">
    <p:spTree>
      <p:nvGrpSpPr>
        <p:cNvPr id="1" name=""/>
        <p:cNvGrpSpPr/>
        <p:nvPr/>
      </p:nvGrpSpPr>
      <p:grpSpPr>
        <a:xfrm>
          <a:off x="0" y="0"/>
          <a:ext cx="0" cy="0"/>
          <a:chOff x="0" y="0"/>
          <a:chExt cx="0" cy="0"/>
        </a:xfrm>
      </p:grpSpPr>
      <p:pic>
        <p:nvPicPr>
          <p:cNvPr id="13" name="Picture 11"/>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4" descr="JavaOne_clr_rgb.jpg"/>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1153535" y="863600"/>
            <a:ext cx="6847687" cy="3035808"/>
          </a:xfrm>
          <a:prstGeom prst="rect">
            <a:avLst/>
          </a:prstGeom>
        </p:spPr>
      </p:pic>
    </p:spTree>
    <p:extLst>
      <p:ext uri="{BB962C8B-B14F-4D97-AF65-F5344CB8AC3E}">
        <p14:creationId xmlns="" xmlns:p14="http://schemas.microsoft.com/office/powerpoint/2010/main" val="7821037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 NOT USE_Instructions 1">
    <p:spTree>
      <p:nvGrpSpPr>
        <p:cNvPr id="1" name=""/>
        <p:cNvGrpSpPr/>
        <p:nvPr/>
      </p:nvGrpSpPr>
      <p:grpSpPr>
        <a:xfrm>
          <a:off x="0" y="0"/>
          <a:ext cx="0" cy="0"/>
          <a:chOff x="0" y="0"/>
          <a:chExt cx="0" cy="0"/>
        </a:xfrm>
      </p:grpSpPr>
      <p:pic>
        <p:nvPicPr>
          <p:cNvPr id="5" name="Picture 11"/>
          <p:cNvPicPr>
            <a:picLocks noChangeAspect="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11"/>
          <p:cNvPicPr>
            <a:picLocks noChangeAspect="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itle 1"/>
          <p:cNvSpPr>
            <a:spLocks noGrp="1"/>
          </p:cNvSpPr>
          <p:nvPr>
            <p:ph type="title" hasCustomPrompt="1"/>
          </p:nvPr>
        </p:nvSpPr>
        <p:spPr>
          <a:xfrm>
            <a:off x="802760" y="1571843"/>
            <a:ext cx="5030787" cy="1100723"/>
          </a:xfrm>
        </p:spPr>
        <p:txBody>
          <a:bodyPr anchor="t" anchorCtr="0"/>
          <a:lstStyle>
            <a:lvl1pPr marL="0" algn="l" defTabSz="914400" rtl="0" eaLnBrk="1" latinLnBrk="0" hangingPunct="1">
              <a:lnSpc>
                <a:spcPct val="90000"/>
              </a:lnSpc>
              <a:spcBef>
                <a:spcPct val="0"/>
              </a:spcBef>
              <a:buNone/>
              <a:defRPr lang="en-US" sz="2800" b="1" kern="1200" dirty="0">
                <a:solidFill>
                  <a:schemeClr val="tx1"/>
                </a:solidFill>
                <a:latin typeface="Arial" pitchFamily="34" charset="0"/>
                <a:ea typeface="+mj-ea"/>
                <a:cs typeface="Arial" pitchFamily="34" charset="0"/>
              </a:defRPr>
            </a:lvl1pPr>
          </a:lstStyle>
          <a:p>
            <a:r>
              <a:rPr lang="en-US" dirty="0" smtClean="0"/>
              <a:t>Click to edit text </a:t>
            </a:r>
            <a:endParaRPr lang="en-US" dirty="0"/>
          </a:p>
        </p:txBody>
      </p:sp>
    </p:spTree>
    <p:extLst>
      <p:ext uri="{BB962C8B-B14F-4D97-AF65-F5344CB8AC3E}">
        <p14:creationId xmlns="" xmlns:p14="http://schemas.microsoft.com/office/powerpoint/2010/main" val="275138521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 NOT USE_Instructions 2">
    <p:spTree>
      <p:nvGrpSpPr>
        <p:cNvPr id="1" name=""/>
        <p:cNvGrpSpPr/>
        <p:nvPr/>
      </p:nvGrpSpPr>
      <p:grpSpPr>
        <a:xfrm>
          <a:off x="0" y="0"/>
          <a:ext cx="0" cy="0"/>
          <a:chOff x="0" y="0"/>
          <a:chExt cx="0" cy="0"/>
        </a:xfrm>
      </p:grpSpPr>
      <p:pic>
        <p:nvPicPr>
          <p:cNvPr id="6" name="Picture 11"/>
          <p:cNvPicPr>
            <a:picLocks noChangeAspect="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11"/>
          <p:cNvPicPr>
            <a:picLocks noChangeAspect="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804347" y="245538"/>
            <a:ext cx="8229600" cy="770462"/>
          </a:xfrm>
        </p:spPr>
        <p:txBody>
          <a:bodyPr anchor="t" anchorCtr="0"/>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buClr>
                <a:schemeClr val="accent1"/>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352065123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 NOT USE_Instructions 3">
    <p:spTree>
      <p:nvGrpSpPr>
        <p:cNvPr id="1" name=""/>
        <p:cNvGrpSpPr/>
        <p:nvPr/>
      </p:nvGrpSpPr>
      <p:grpSpPr>
        <a:xfrm>
          <a:off x="0" y="0"/>
          <a:ext cx="0" cy="0"/>
          <a:chOff x="0" y="0"/>
          <a:chExt cx="0" cy="0"/>
        </a:xfrm>
      </p:grpSpPr>
      <p:pic>
        <p:nvPicPr>
          <p:cNvPr id="7" name="Picture 11"/>
          <p:cNvPicPr>
            <a:picLocks noChangeAspect="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11"/>
          <p:cNvPicPr>
            <a:picLocks noChangeAspect="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804347" y="245538"/>
            <a:ext cx="8229600" cy="406396"/>
          </a:xfrm>
        </p:spPr>
        <p:txBody>
          <a:bodyPr anchor="t" anchorCtr="0"/>
          <a:lstStyle>
            <a:lvl1pPr>
              <a:defRPr/>
            </a:lvl1pPr>
          </a:lstStyle>
          <a:p>
            <a:r>
              <a:rPr lang="en-US" smtClean="0"/>
              <a:t>Click to edit Master title style</a:t>
            </a:r>
            <a:endParaRPr lang="en-US" dirty="0"/>
          </a:p>
        </p:txBody>
      </p:sp>
      <p:sp>
        <p:nvSpPr>
          <p:cNvPr id="11"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buClr>
                <a:schemeClr val="accent1"/>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116149749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Title Subtit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08038" y="1164165"/>
            <a:ext cx="7910512" cy="3297237"/>
          </a:xfrm>
        </p:spPr>
        <p:txBody>
          <a:bodyPr/>
          <a:lstStyle>
            <a:lvl1pPr>
              <a:defRPr sz="2000"/>
            </a:lvl1pPr>
            <a:lvl2pPr>
              <a:defRPr sz="1800"/>
            </a:lvl2pPr>
            <a:lvl3pPr>
              <a:defRPr sz="1800"/>
            </a:lvl3pPr>
            <a:lvl4pPr>
              <a:defRPr sz="1800"/>
            </a:lvl4pPr>
            <a:lvl5pPr>
              <a:defRPr sz="1800"/>
            </a:lvl5pPr>
            <a:lvl6pPr>
              <a:defRPr sz="1100"/>
            </a:lvl6pPr>
            <a:lvl7pPr>
              <a:defRPr sz="1100"/>
            </a:lvl7pPr>
            <a:lvl8pPr>
              <a:defRPr sz="1100"/>
            </a:lvl8pPr>
            <a:lvl9pP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808038" y="658572"/>
            <a:ext cx="8139112" cy="318691"/>
          </a:xfrm>
        </p:spPr>
        <p:txBody>
          <a:bodyPr/>
          <a:lstStyle>
            <a:lvl1pPr marL="0" indent="0">
              <a:buNone/>
              <a:defRPr sz="1600">
                <a:solidFill>
                  <a:schemeClr val="accent2"/>
                </a:solidFill>
              </a:defRPr>
            </a:lvl1pPr>
            <a:lvl2pPr>
              <a:defRPr sz="15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dirty="0" smtClean="0"/>
              <a:t>Click to edit Subtitle</a:t>
            </a:r>
          </a:p>
        </p:txBody>
      </p:sp>
      <p:sp>
        <p:nvSpPr>
          <p:cNvPr id="5" name="Footer Placeholder 4"/>
          <p:cNvSpPr>
            <a:spLocks noGrp="1"/>
          </p:cNvSpPr>
          <p:nvPr>
            <p:ph type="ftr" sz="quarter" idx="10"/>
          </p:nvPr>
        </p:nvSpPr>
        <p:spPr>
          <a:xfrm>
            <a:off x="6037593" y="4791845"/>
            <a:ext cx="2895600" cy="274637"/>
          </a:xfrm>
          <a:prstGeom prst="rect">
            <a:avLst/>
          </a:prstGeom>
        </p:spPr>
        <p:txBody>
          <a:bodyPr/>
          <a:lstStyle>
            <a:lvl1pPr>
              <a:defRPr/>
            </a:lvl1pPr>
          </a:lstStyle>
          <a:p>
            <a:pPr>
              <a:defRPr/>
            </a:pPr>
            <a:endParaRPr lang="en-US" dirty="0"/>
          </a:p>
        </p:txBody>
      </p:sp>
    </p:spTree>
    <p:extLst>
      <p:ext uri="{BB962C8B-B14F-4D97-AF65-F5344CB8AC3E}">
        <p14:creationId xmlns:p14="http://schemas.microsoft.com/office/powerpoint/2010/main" xmlns="" val="142268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4347" y="245538"/>
            <a:ext cx="8229586" cy="406395"/>
          </a:xfrm>
        </p:spPr>
        <p:txBody>
          <a:bodyPr anchor="t" anchorCtr="0"/>
          <a:lstStyle/>
          <a:p>
            <a:r>
              <a:rPr lang="en-US" dirty="0" smtClean="0"/>
              <a:t>Click to edit Master title style</a:t>
            </a:r>
            <a:br>
              <a:rPr lang="en-US" dirty="0" smtClean="0"/>
            </a:b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 xmlns:p14="http://schemas.microsoft.com/office/powerpoint/2010/main" val="277220428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New Template_Title 1">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5143499"/>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JavaOne-Title_-16x9_v2.jp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35879" cy="5143500"/>
          </a:xfrm>
          <a:prstGeom prst="rect">
            <a:avLst/>
          </a:prstGeom>
        </p:spPr>
      </p:pic>
      <p:sp>
        <p:nvSpPr>
          <p:cNvPr id="7" name="Rectangle 6"/>
          <p:cNvSpPr/>
          <p:nvPr userDrawn="1"/>
        </p:nvSpPr>
        <p:spPr>
          <a:xfrm>
            <a:off x="5715000" y="0"/>
            <a:ext cx="3429000" cy="5143500"/>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Title 1"/>
          <p:cNvSpPr>
            <a:spLocks noGrp="1"/>
          </p:cNvSpPr>
          <p:nvPr>
            <p:ph type="title" hasCustomPrompt="1"/>
          </p:nvPr>
        </p:nvSpPr>
        <p:spPr bwMode="white">
          <a:xfrm>
            <a:off x="451484" y="1583267"/>
            <a:ext cx="5026449" cy="1230657"/>
          </a:xfrm>
        </p:spPr>
        <p:txBody>
          <a:bodyPr anchor="b" anchorCtr="0"/>
          <a:lstStyle>
            <a:lvl1pPr>
              <a:defRPr sz="2800">
                <a:solidFill>
                  <a:schemeClr val="bg1"/>
                </a:solidFill>
              </a:defRPr>
            </a:lvl1pPr>
          </a:lstStyle>
          <a:p>
            <a:r>
              <a:rPr lang="en-US" dirty="0" smtClean="0"/>
              <a:t>Click to edit title</a:t>
            </a:r>
            <a:endParaRPr lang="en-US" dirty="0"/>
          </a:p>
        </p:txBody>
      </p:sp>
      <p:sp>
        <p:nvSpPr>
          <p:cNvPr id="5" name="Text Placeholder 4"/>
          <p:cNvSpPr>
            <a:spLocks noGrp="1"/>
          </p:cNvSpPr>
          <p:nvPr>
            <p:ph type="body" sz="quarter" idx="13"/>
          </p:nvPr>
        </p:nvSpPr>
        <p:spPr bwMode="white">
          <a:xfrm>
            <a:off x="450849" y="2914276"/>
            <a:ext cx="5027083" cy="1048124"/>
          </a:xfrm>
        </p:spPr>
        <p:txBody>
          <a:bodyPr lIns="0" tIns="0"/>
          <a:lstStyle>
            <a:lvl1pPr marL="0" indent="0">
              <a:spcAft>
                <a:spcPts val="0"/>
              </a:spcAft>
              <a:buNone/>
              <a:defRPr>
                <a:solidFill>
                  <a:schemeClr val="bg1"/>
                </a:solidFill>
              </a:defRPr>
            </a:lvl1pPr>
          </a:lstStyle>
          <a:p>
            <a:pPr lvl="0"/>
            <a:r>
              <a:rPr lang="en-US" smtClean="0"/>
              <a:t>Click to edit Master text styles</a:t>
            </a:r>
          </a:p>
        </p:txBody>
      </p:sp>
      <p:sp>
        <p:nvSpPr>
          <p:cNvPr id="3" name="Picture Placeholder 2"/>
          <p:cNvSpPr>
            <a:spLocks noGrp="1"/>
          </p:cNvSpPr>
          <p:nvPr>
            <p:ph type="pic" sz="quarter" idx="14" hasCustomPrompt="1"/>
          </p:nvPr>
        </p:nvSpPr>
        <p:spPr>
          <a:xfrm>
            <a:off x="5715000" y="0"/>
            <a:ext cx="3429000" cy="5143500"/>
          </a:xfrm>
          <a:effectLst>
            <a:innerShdw blurRad="63500" dist="50800" dir="10800000">
              <a:prstClr val="black">
                <a:alpha val="50000"/>
              </a:prstClr>
            </a:innerShdw>
          </a:effectLst>
        </p:spPr>
        <p:txBody>
          <a:bodyPr anchor="ctr" anchorCtr="1"/>
          <a:lstStyle>
            <a:lvl1pPr marL="60325" indent="0">
              <a:buFontTx/>
              <a:buNone/>
              <a:defRPr baseline="0">
                <a:solidFill>
                  <a:schemeClr val="bg1"/>
                </a:solidFill>
              </a:defRPr>
            </a:lvl1pPr>
          </a:lstStyle>
          <a:p>
            <a:r>
              <a:rPr lang="en-US" dirty="0" smtClean="0"/>
              <a:t>Insert Picture Here</a:t>
            </a:r>
            <a:endParaRPr lang="en-US" dirty="0"/>
          </a:p>
        </p:txBody>
      </p:sp>
      <p:pic>
        <p:nvPicPr>
          <p:cNvPr id="8" name="Picture 7" descr="JavaOne_wht_rgb.png"/>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290348" y="0"/>
            <a:ext cx="2331837" cy="1033324"/>
          </a:xfrm>
          <a:prstGeom prst="rect">
            <a:avLst/>
          </a:prstGeom>
        </p:spPr>
      </p:pic>
    </p:spTree>
    <p:extLst>
      <p:ext uri="{BB962C8B-B14F-4D97-AF65-F5344CB8AC3E}">
        <p14:creationId xmlns="" xmlns:p14="http://schemas.microsoft.com/office/powerpoint/2010/main" val="341113274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build="p">
        <p:tmplLst>
          <p:tmpl lvl="1">
            <p:tnLst>
              <p:par>
                <p:cTn presetID="10" presetClass="entr" presetSubtype="0" fill="hold" nodeType="withEffect">
                  <p:stCondLst>
                    <p:cond delay="10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New Template_Title 2">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0" y="-24964"/>
            <a:ext cx="9144000" cy="4157107"/>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715000" y="-24964"/>
            <a:ext cx="3429000" cy="4157107"/>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a:spLocks noGrp="1"/>
          </p:cNvSpPr>
          <p:nvPr>
            <p:ph type="title" hasCustomPrompt="1"/>
          </p:nvPr>
        </p:nvSpPr>
        <p:spPr bwMode="white">
          <a:xfrm>
            <a:off x="451485" y="1583267"/>
            <a:ext cx="5026448" cy="1230657"/>
          </a:xfrm>
        </p:spPr>
        <p:txBody>
          <a:bodyPr anchor="b" anchorCtr="0"/>
          <a:lstStyle>
            <a:lvl1pPr>
              <a:defRPr sz="2800">
                <a:solidFill>
                  <a:schemeClr val="bg1"/>
                </a:solidFill>
              </a:defRPr>
            </a:lvl1pPr>
          </a:lstStyle>
          <a:p>
            <a:r>
              <a:rPr lang="en-US" dirty="0" smtClean="0"/>
              <a:t>Click to edit title</a:t>
            </a:r>
            <a:endParaRPr lang="en-US" dirty="0"/>
          </a:p>
        </p:txBody>
      </p:sp>
      <p:sp>
        <p:nvSpPr>
          <p:cNvPr id="5" name="Text Placeholder 4"/>
          <p:cNvSpPr>
            <a:spLocks noGrp="1"/>
          </p:cNvSpPr>
          <p:nvPr>
            <p:ph type="body" sz="quarter" idx="13"/>
          </p:nvPr>
        </p:nvSpPr>
        <p:spPr bwMode="white">
          <a:xfrm>
            <a:off x="450849" y="2914276"/>
            <a:ext cx="5027083" cy="1048124"/>
          </a:xfrm>
        </p:spPr>
        <p:txBody>
          <a:bodyPr lIns="0" tIns="0"/>
          <a:lstStyle>
            <a:lvl1pPr marL="0" marR="0" indent="0" algn="l" defTabSz="228600" rtl="0" eaLnBrk="1" fontAlgn="auto" latinLnBrk="0" hangingPunct="1">
              <a:lnSpc>
                <a:spcPct val="100000"/>
              </a:lnSpc>
              <a:spcBef>
                <a:spcPts val="0"/>
              </a:spcBef>
              <a:spcAft>
                <a:spcPts val="0"/>
              </a:spcAft>
              <a:buClr>
                <a:srgbClr val="FF0000"/>
              </a:buClr>
              <a:buSzPct val="85000"/>
              <a:buFont typeface="Wingdings" pitchFamily="2" charset="2"/>
              <a:buNone/>
              <a:tabLst/>
              <a:defRPr>
                <a:solidFill>
                  <a:schemeClr val="bg1"/>
                </a:solidFill>
              </a:defRPr>
            </a:lvl1pPr>
          </a:lstStyle>
          <a:p>
            <a:pPr lvl="0"/>
            <a:r>
              <a:rPr lang="en-US" smtClean="0"/>
              <a:t>Click to edit Master text styles</a:t>
            </a:r>
          </a:p>
        </p:txBody>
      </p:sp>
      <p:sp>
        <p:nvSpPr>
          <p:cNvPr id="3" name="Picture Placeholder 2"/>
          <p:cNvSpPr>
            <a:spLocks noGrp="1"/>
          </p:cNvSpPr>
          <p:nvPr>
            <p:ph type="pic" sz="quarter" idx="14" hasCustomPrompt="1"/>
          </p:nvPr>
        </p:nvSpPr>
        <p:spPr>
          <a:xfrm>
            <a:off x="5715000" y="-25400"/>
            <a:ext cx="3429000" cy="4157663"/>
          </a:xfrm>
          <a:effectLst>
            <a:innerShdw blurRad="63500" dist="50800" dir="10800000">
              <a:prstClr val="black">
                <a:alpha val="50000"/>
              </a:prstClr>
            </a:innerShdw>
          </a:effectLst>
        </p:spPr>
        <p:txBody>
          <a:bodyPr vert="horz" lIns="0" tIns="0" rIns="0" bIns="0" rtlCol="0" anchor="ctr" anchorCtr="1">
            <a:noAutofit/>
          </a:bodyPr>
          <a:lstStyle>
            <a:lvl1pPr>
              <a:buFontTx/>
              <a:buNone/>
              <a:defRPr lang="en-US" baseline="0">
                <a:solidFill>
                  <a:schemeClr val="bg1"/>
                </a:solidFill>
              </a:defRPr>
            </a:lvl1pPr>
          </a:lstStyle>
          <a:p>
            <a:pPr marL="60325" lvl="0" indent="0">
              <a:buFontTx/>
              <a:buNone/>
            </a:pPr>
            <a:r>
              <a:rPr lang="en-US" dirty="0" smtClean="0"/>
              <a:t>Insert Picture Here</a:t>
            </a:r>
            <a:endParaRPr lang="en-US" dirty="0"/>
          </a:p>
        </p:txBody>
      </p:sp>
      <p:pic>
        <p:nvPicPr>
          <p:cNvPr id="8" name="Picture 7" descr="JavaOne_wht_rgb.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290348" y="0"/>
            <a:ext cx="2331837" cy="1033324"/>
          </a:xfrm>
          <a:prstGeom prst="rect">
            <a:avLst/>
          </a:prstGeom>
        </p:spPr>
      </p:pic>
    </p:spTree>
    <p:extLst>
      <p:ext uri="{BB962C8B-B14F-4D97-AF65-F5344CB8AC3E}">
        <p14:creationId xmlns="" xmlns:p14="http://schemas.microsoft.com/office/powerpoint/2010/main" val="213358831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build="p">
        <p:tmplLst>
          <p:tmpl lvl="1">
            <p:tnLst>
              <p:par>
                <p:cTn presetID="10" presetClass="entr" presetSubtype="0" fill="hold" nodeType="withEffect">
                  <p:stCondLst>
                    <p:cond delay="10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ew Template_Program Agenda">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1" y="1159938"/>
            <a:ext cx="9143998" cy="2980266"/>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a:spLocks noGrp="1"/>
          </p:cNvSpPr>
          <p:nvPr userDrawn="1">
            <p:ph type="title"/>
          </p:nvPr>
        </p:nvSpPr>
        <p:spPr>
          <a:xfrm>
            <a:off x="804981" y="245538"/>
            <a:ext cx="7771752" cy="761995"/>
          </a:xfrm>
        </p:spPr>
        <p:txBody>
          <a:bodyPr anchor="t" anchorCtr="0"/>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smtClean="0"/>
              <a:t>Click to edit Master title style</a:t>
            </a:r>
            <a:endParaRPr lang="en-US" dirty="0"/>
          </a:p>
        </p:txBody>
      </p:sp>
      <p:sp>
        <p:nvSpPr>
          <p:cNvPr id="5" name="Text Placeholder 4"/>
          <p:cNvSpPr>
            <a:spLocks noGrp="1"/>
          </p:cNvSpPr>
          <p:nvPr userDrawn="1">
            <p:ph type="body" sz="quarter" idx="13"/>
          </p:nvPr>
        </p:nvSpPr>
        <p:spPr>
          <a:xfrm>
            <a:off x="804981" y="1363132"/>
            <a:ext cx="7771752" cy="2616201"/>
          </a:xfrm>
        </p:spPr>
        <p:txBody>
          <a:bodyPr lIns="0" tIns="0"/>
          <a:lstStyle>
            <a:lvl1pPr marL="219456" indent="-219456">
              <a:lnSpc>
                <a:spcPct val="120000"/>
              </a:lnSpc>
              <a:buSzPct val="90000"/>
              <a:buFont typeface="Wingdings" pitchFamily="2" charset="2"/>
              <a:buChar char="§"/>
              <a:defRPr sz="2400">
                <a:solidFill>
                  <a:schemeClr val="tx1"/>
                </a:solidFill>
              </a:defRPr>
            </a:lvl1pPr>
          </a:lstStyle>
          <a:p>
            <a:pPr lvl="0"/>
            <a:r>
              <a:rPr lang="en-US" smtClean="0"/>
              <a:t>Click to edit Master text styles</a:t>
            </a:r>
          </a:p>
        </p:txBody>
      </p:sp>
    </p:spTree>
    <p:extLst>
      <p:ext uri="{BB962C8B-B14F-4D97-AF65-F5344CB8AC3E}">
        <p14:creationId xmlns="" xmlns:p14="http://schemas.microsoft.com/office/powerpoint/2010/main" val="368214837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ew Template_Graphic Section Divider">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802761" y="1571843"/>
            <a:ext cx="4709053" cy="1100723"/>
          </a:xfrm>
        </p:spPr>
        <p:txBody>
          <a:bodyPr anchor="t" anchorCtr="0"/>
          <a:lstStyle>
            <a:lvl1pPr>
              <a:defRPr sz="2800" b="1">
                <a:ln w="0">
                  <a:noFill/>
                </a:ln>
                <a:solidFill>
                  <a:schemeClr val="tx1"/>
                </a:solidFill>
                <a:effectLst/>
              </a:defRPr>
            </a:lvl1pPr>
          </a:lstStyle>
          <a:p>
            <a:r>
              <a:rPr lang="en-US" dirty="0" smtClean="0"/>
              <a:t>Click to edit text </a:t>
            </a:r>
            <a:endParaRPr lang="en-US" dirty="0"/>
          </a:p>
        </p:txBody>
      </p:sp>
      <p:sp>
        <p:nvSpPr>
          <p:cNvPr id="12" name="Rectangle 11"/>
          <p:cNvSpPr/>
          <p:nvPr userDrawn="1"/>
        </p:nvSpPr>
        <p:spPr>
          <a:xfrm>
            <a:off x="5715000" y="0"/>
            <a:ext cx="3429000" cy="5143500"/>
          </a:xfrm>
          <a:prstGeom prst="rect">
            <a:avLst/>
          </a:prstGeom>
          <a:gradFill flip="none" rotWithShape="1">
            <a:gsLst>
              <a:gs pos="100000">
                <a:schemeClr val="accent1"/>
              </a:gs>
              <a:gs pos="0">
                <a:srgbClr val="355469"/>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userDrawn="1"/>
        </p:nvGrpSpPr>
        <p:grpSpPr>
          <a:xfrm>
            <a:off x="6687321" y="4641335"/>
            <a:ext cx="2116475" cy="516126"/>
            <a:chOff x="6687321" y="4641335"/>
            <a:chExt cx="2116475" cy="516126"/>
          </a:xfrm>
        </p:grpSpPr>
        <p:pic>
          <p:nvPicPr>
            <p:cNvPr id="8" name="Picture 7" descr="O_signature_wht_rgb.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7884452" y="4832520"/>
              <a:ext cx="919344" cy="283464"/>
            </a:xfrm>
            <a:prstGeom prst="rect">
              <a:avLst/>
            </a:prstGeom>
          </p:spPr>
        </p:pic>
        <p:pic>
          <p:nvPicPr>
            <p:cNvPr id="9" name="Picture 8" descr="JavaOne_clr.bmp"/>
            <p:cNvPicPr>
              <a:picLocks noChangeAspect="1"/>
            </p:cNvPicPr>
            <p:nvPr userDrawn="1"/>
          </p:nvPicPr>
          <p:blipFill>
            <a:blip r:embed="rId3" cstate="print">
              <a:clrChange>
                <a:clrFrom>
                  <a:srgbClr val="FFFFFF"/>
                </a:clrFrom>
                <a:clrTo>
                  <a:srgbClr val="FFFFFF">
                    <a:alpha val="0"/>
                  </a:srgbClr>
                </a:clrTo>
              </a:clrChange>
              <a:biLevel thresh="25000"/>
              <a:extLst>
                <a:ext uri="{28A0092B-C50C-407E-A947-70E740481C1C}">
                  <a14:useLocalDpi xmlns="" xmlns:a14="http://schemas.microsoft.com/office/drawing/2010/main" val="0"/>
                </a:ext>
              </a:extLst>
            </a:blip>
            <a:stretch>
              <a:fillRect/>
            </a:stretch>
          </p:blipFill>
          <p:spPr>
            <a:xfrm>
              <a:off x="6687321" y="4641335"/>
              <a:ext cx="1164708" cy="516126"/>
            </a:xfrm>
            <a:prstGeom prst="rect">
              <a:avLst/>
            </a:prstGeom>
          </p:spPr>
        </p:pic>
      </p:grpSp>
    </p:spTree>
    <p:extLst>
      <p:ext uri="{BB962C8B-B14F-4D97-AF65-F5344CB8AC3E}">
        <p14:creationId xmlns="" xmlns:p14="http://schemas.microsoft.com/office/powerpoint/2010/main" val="393455753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ew Template_Image Section Divider">
    <p:spTree>
      <p:nvGrpSpPr>
        <p:cNvPr id="1" name=""/>
        <p:cNvGrpSpPr/>
        <p:nvPr/>
      </p:nvGrpSpPr>
      <p:grpSpPr>
        <a:xfrm>
          <a:off x="0" y="0"/>
          <a:ext cx="0" cy="0"/>
          <a:chOff x="0" y="0"/>
          <a:chExt cx="0" cy="0"/>
        </a:xfrm>
      </p:grpSpPr>
      <p:sp>
        <p:nvSpPr>
          <p:cNvPr id="13" name="Rectangle 12"/>
          <p:cNvSpPr/>
          <p:nvPr userDrawn="1"/>
        </p:nvSpPr>
        <p:spPr>
          <a:xfrm>
            <a:off x="5715000" y="0"/>
            <a:ext cx="3429000" cy="4631267"/>
          </a:xfrm>
          <a:prstGeom prst="rect">
            <a:avLst/>
          </a:prstGeom>
          <a:gradFill flip="none" rotWithShape="1">
            <a:gsLst>
              <a:gs pos="100000">
                <a:srgbClr val="F3F3F3"/>
              </a:gs>
              <a:gs pos="0">
                <a:srgbClr val="B3B3B3"/>
              </a:gs>
            </a:gsLst>
            <a:lin ang="16200000" scaled="0"/>
            <a:tileRect/>
          </a:gradFill>
          <a:ln>
            <a:noFill/>
          </a:ln>
          <a:effectLst>
            <a:outerShdw blurRad="152400" dist="63500" dir="11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a:xfrm>
            <a:off x="802761" y="1571843"/>
            <a:ext cx="4709040" cy="1100723"/>
          </a:xfrm>
        </p:spPr>
        <p:txBody>
          <a:bodyPr anchor="t" anchorCtr="0"/>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dirty="0" smtClean="0"/>
              <a:t>Click to edit text </a:t>
            </a:r>
            <a:endParaRPr lang="en-US" dirty="0"/>
          </a:p>
        </p:txBody>
      </p:sp>
      <p:sp>
        <p:nvSpPr>
          <p:cNvPr id="10" name="Picture Placeholder 11"/>
          <p:cNvSpPr>
            <a:spLocks noGrp="1"/>
          </p:cNvSpPr>
          <p:nvPr>
            <p:ph type="pic" sz="quarter" idx="12" hasCustomPrompt="1"/>
          </p:nvPr>
        </p:nvSpPr>
        <p:spPr>
          <a:xfrm>
            <a:off x="5715000" y="-2117"/>
            <a:ext cx="3429000" cy="4629150"/>
          </a:xfrm>
          <a:ln>
            <a:noFill/>
          </a:ln>
          <a:effectLst/>
        </p:spPr>
        <p:txBody>
          <a:bodyPr anchor="ctr" anchorCtr="0"/>
          <a:lstStyle>
            <a:lvl1pPr marL="0" indent="0" algn="ctr">
              <a:buNone/>
              <a:defRPr>
                <a:ln>
                  <a:noFill/>
                </a:ln>
                <a:solidFill>
                  <a:schemeClr val="tx2"/>
                </a:solidFill>
              </a:defRPr>
            </a:lvl1pPr>
          </a:lstStyle>
          <a:p>
            <a:r>
              <a:rPr lang="en-US" dirty="0" smtClean="0"/>
              <a:t>Insert Picture Here</a:t>
            </a:r>
            <a:endParaRPr lang="en-US" dirty="0"/>
          </a:p>
        </p:txBody>
      </p:sp>
    </p:spTree>
    <p:extLst>
      <p:ext uri="{BB962C8B-B14F-4D97-AF65-F5344CB8AC3E}">
        <p14:creationId xmlns="" xmlns:p14="http://schemas.microsoft.com/office/powerpoint/2010/main" val="423997719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ew Template_Announcement">
    <p:spTree>
      <p:nvGrpSpPr>
        <p:cNvPr id="1" name=""/>
        <p:cNvGrpSpPr/>
        <p:nvPr/>
      </p:nvGrpSpPr>
      <p:grpSpPr>
        <a:xfrm>
          <a:off x="0" y="0"/>
          <a:ext cx="0" cy="0"/>
          <a:chOff x="0" y="0"/>
          <a:chExt cx="0" cy="0"/>
        </a:xfrm>
      </p:grpSpPr>
      <p:sp>
        <p:nvSpPr>
          <p:cNvPr id="15" name="Rectangle 14"/>
          <p:cNvSpPr/>
          <p:nvPr userDrawn="1"/>
        </p:nvSpPr>
        <p:spPr>
          <a:xfrm>
            <a:off x="-2" y="1159938"/>
            <a:ext cx="9144000" cy="2971800"/>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1" hasCustomPrompt="1"/>
          </p:nvPr>
        </p:nvSpPr>
        <p:spPr>
          <a:xfrm>
            <a:off x="804347" y="1459241"/>
            <a:ext cx="5029186" cy="2410019"/>
          </a:xfrm>
        </p:spPr>
        <p:txBody>
          <a:bodyPr anchor="t" anchorCtr="0">
            <a:noAutofit/>
          </a:bodyPr>
          <a:lstStyle>
            <a:lvl1pPr marL="0" marR="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sz="4400" b="1" cap="all" baseline="0">
                <a:solidFill>
                  <a:schemeClr val="tx1"/>
                </a:solidFill>
              </a:defRPr>
            </a:lvl1pPr>
          </a:lstStyle>
          <a:p>
            <a:pPr marL="0" marR="0" lvl="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a:pPr>
            <a:r>
              <a:rPr lang="en-US" dirty="0" smtClean="0"/>
              <a:t>CLICK TO EDIT </a:t>
            </a:r>
            <a:br>
              <a:rPr lang="en-US" dirty="0" smtClean="0"/>
            </a:br>
            <a:r>
              <a:rPr lang="en-US" dirty="0" smtClean="0"/>
              <a:t>MASTER TEXT</a:t>
            </a:r>
          </a:p>
          <a:p>
            <a:pPr marL="0" marR="0" lvl="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a:pPr>
            <a:endParaRPr lang="en-US" dirty="0" smtClean="0"/>
          </a:p>
        </p:txBody>
      </p:sp>
      <p:pic>
        <p:nvPicPr>
          <p:cNvPr id="17" name="Picture 16" descr="Java_blk_rgb.png"/>
          <p:cNvPicPr>
            <a:picLocks noChangeAspect="1"/>
          </p:cNvPicPr>
          <p:nvPr userDrawn="1"/>
        </p:nvPicPr>
        <p:blipFill>
          <a:blip r:embed="rId2" cstate="print">
            <a:alphaModFix amt="10000"/>
            <a:extLst>
              <a:ext uri="{28A0092B-C50C-407E-A947-70E740481C1C}">
                <a14:useLocalDpi xmlns="" xmlns:a14="http://schemas.microsoft.com/office/drawing/2010/main" val="0"/>
              </a:ext>
            </a:extLst>
          </a:blip>
          <a:stretch>
            <a:fillRect/>
          </a:stretch>
        </p:blipFill>
        <p:spPr>
          <a:xfrm>
            <a:off x="5246427" y="2025650"/>
            <a:ext cx="3573245" cy="1831534"/>
          </a:xfrm>
          <a:prstGeom prst="rect">
            <a:avLst/>
          </a:prstGeom>
        </p:spPr>
      </p:pic>
    </p:spTree>
    <p:extLst>
      <p:ext uri="{BB962C8B-B14F-4D97-AF65-F5344CB8AC3E}">
        <p14:creationId xmlns="" xmlns:p14="http://schemas.microsoft.com/office/powerpoint/2010/main" val="264119745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ew Template_Announcement Key Features">
    <p:spTree>
      <p:nvGrpSpPr>
        <p:cNvPr id="1" name=""/>
        <p:cNvGrpSpPr/>
        <p:nvPr/>
      </p:nvGrpSpPr>
      <p:grpSpPr>
        <a:xfrm>
          <a:off x="0" y="0"/>
          <a:ext cx="0" cy="0"/>
          <a:chOff x="0" y="0"/>
          <a:chExt cx="0" cy="0"/>
        </a:xfrm>
      </p:grpSpPr>
      <p:sp>
        <p:nvSpPr>
          <p:cNvPr id="9" name="Rectangle 8"/>
          <p:cNvSpPr/>
          <p:nvPr userDrawn="1"/>
        </p:nvSpPr>
        <p:spPr>
          <a:xfrm>
            <a:off x="2990088" y="1159938"/>
            <a:ext cx="6153912" cy="2971800"/>
          </a:xfrm>
          <a:prstGeom prst="rect">
            <a:avLst/>
          </a:prstGeom>
          <a:gradFill flip="none" rotWithShape="1">
            <a:gsLst>
              <a:gs pos="0">
                <a:srgbClr val="B3B3B3"/>
              </a:gs>
              <a:gs pos="100000">
                <a:srgbClr val="F3F3F3"/>
              </a:gs>
            </a:gsLst>
            <a:lin ang="16200000" scaled="0"/>
            <a:tileRect/>
          </a:gradFill>
          <a:ln>
            <a:noFill/>
          </a:ln>
          <a:effectLst>
            <a:outerShdw blurRad="152400" dist="63500" dir="36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1"/>
          </p:nvPr>
        </p:nvSpPr>
        <p:spPr>
          <a:xfrm>
            <a:off x="3443821" y="1430281"/>
            <a:ext cx="5369979" cy="2523657"/>
          </a:xfrm>
        </p:spPr>
        <p:txBody>
          <a:bodyPr anchor="t" anchorCtr="0"/>
          <a:lstStyle>
            <a:lvl1pPr marL="0" indent="0">
              <a:buNone/>
              <a:defRPr sz="2400" b="0" cap="all" baseline="0">
                <a:solidFill>
                  <a:schemeClr val="tx1"/>
                </a:solidFill>
              </a:defRPr>
            </a:lvl1pPr>
          </a:lstStyle>
          <a:p>
            <a:pPr lvl="0"/>
            <a:r>
              <a:rPr lang="en-US" smtClean="0"/>
              <a:t>Click to edit Master text styles</a:t>
            </a:r>
          </a:p>
        </p:txBody>
      </p:sp>
      <p:sp>
        <p:nvSpPr>
          <p:cNvPr id="8" name="Title 1"/>
          <p:cNvSpPr>
            <a:spLocks noGrp="1"/>
          </p:cNvSpPr>
          <p:nvPr>
            <p:ph type="title"/>
          </p:nvPr>
        </p:nvSpPr>
        <p:spPr>
          <a:xfrm>
            <a:off x="804347" y="245538"/>
            <a:ext cx="8229586" cy="770462"/>
          </a:xfrm>
        </p:spPr>
        <p:txBody>
          <a:bodyPr anchor="t" anchorCtr="0"/>
          <a:lstStyle>
            <a:lvl1pPr>
              <a:defRPr/>
            </a:lvl1pPr>
          </a:lstStyle>
          <a:p>
            <a:r>
              <a:rPr lang="en-US" smtClean="0"/>
              <a:t>Click to edit Master title style</a:t>
            </a:r>
            <a:endParaRPr lang="en-US" dirty="0"/>
          </a:p>
        </p:txBody>
      </p:sp>
      <p:sp>
        <p:nvSpPr>
          <p:cNvPr id="6" name="Picture Placeholder 11"/>
          <p:cNvSpPr>
            <a:spLocks noGrp="1"/>
          </p:cNvSpPr>
          <p:nvPr>
            <p:ph type="pic" sz="quarter" idx="13" hasCustomPrompt="1"/>
          </p:nvPr>
        </p:nvSpPr>
        <p:spPr>
          <a:xfrm>
            <a:off x="6351" y="1159936"/>
            <a:ext cx="2944368" cy="2971800"/>
          </a:xfrm>
          <a:ln>
            <a:noFill/>
          </a:ln>
          <a:effectLst>
            <a:reflection stA="30000" endPos="4000" dir="5400000" sy="-100000" algn="bl" rotWithShape="0"/>
          </a:effectLst>
        </p:spPr>
        <p:txBody>
          <a:bodyPr anchor="ctr" anchorCtr="0"/>
          <a:lstStyle>
            <a:lvl1pPr marL="0" indent="0" algn="ctr">
              <a:buNone/>
              <a:defRPr>
                <a:ln>
                  <a:noFill/>
                </a:ln>
                <a:solidFill>
                  <a:schemeClr val="tx1"/>
                </a:solidFill>
              </a:defRPr>
            </a:lvl1pPr>
          </a:lstStyle>
          <a:p>
            <a:r>
              <a:rPr lang="en-US" dirty="0" smtClean="0"/>
              <a:t>Insert Picture Here</a:t>
            </a:r>
            <a:endParaRPr lang="en-US" dirty="0"/>
          </a:p>
        </p:txBody>
      </p:sp>
    </p:spTree>
    <p:extLst>
      <p:ext uri="{BB962C8B-B14F-4D97-AF65-F5344CB8AC3E}">
        <p14:creationId xmlns="" xmlns:p14="http://schemas.microsoft.com/office/powerpoint/2010/main" val="371343593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w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4347" y="245538"/>
            <a:ext cx="8229590" cy="406395"/>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04347" y="1523585"/>
            <a:ext cx="8229600" cy="2929889"/>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13" name="Picture 20" descr="Oracle WHITE"/>
          <p:cNvPicPr>
            <a:picLocks noChangeArrowheads="1"/>
          </p:cNvPicPr>
          <p:nvPr/>
        </p:nvPicPr>
        <p:blipFill>
          <a:blip r:embed="rId19" cstate="print"/>
          <a:srcRect/>
          <a:stretch>
            <a:fillRect/>
          </a:stretch>
        </p:blipFill>
        <p:spPr bwMode="auto">
          <a:xfrm>
            <a:off x="8015479" y="4668926"/>
            <a:ext cx="704056" cy="88722"/>
          </a:xfrm>
          <a:prstGeom prst="rect">
            <a:avLst/>
          </a:prstGeom>
          <a:noFill/>
          <a:ln w="9525">
            <a:noFill/>
            <a:miter lim="800000"/>
            <a:headEnd/>
            <a:tailEnd/>
          </a:ln>
        </p:spPr>
      </p:pic>
      <p:grpSp>
        <p:nvGrpSpPr>
          <p:cNvPr id="14" name="Group 13"/>
          <p:cNvGrpSpPr/>
          <p:nvPr/>
        </p:nvGrpSpPr>
        <p:grpSpPr>
          <a:xfrm>
            <a:off x="597807" y="4913973"/>
            <a:ext cx="2539093" cy="218542"/>
            <a:chOff x="597807" y="4913973"/>
            <a:chExt cx="2539093" cy="218542"/>
          </a:xfrm>
        </p:grpSpPr>
        <p:sp>
          <p:nvSpPr>
            <p:cNvPr id="15" name="Text Box 14"/>
            <p:cNvSpPr txBox="1">
              <a:spLocks noChangeArrowheads="1"/>
            </p:cNvSpPr>
            <p:nvPr userDrawn="1"/>
          </p:nvSpPr>
          <p:spPr bwMode="auto">
            <a:xfrm>
              <a:off x="631886" y="4913973"/>
              <a:ext cx="2505014" cy="2185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marL="0" marR="0" indent="0" algn="l" defTabSz="342851" rtl="0" eaLnBrk="1" fontAlgn="base" latinLnBrk="0" hangingPunct="1">
                <a:lnSpc>
                  <a:spcPct val="100000"/>
                </a:lnSpc>
                <a:spcBef>
                  <a:spcPts val="0"/>
                </a:spcBef>
                <a:spcAft>
                  <a:spcPct val="0"/>
                </a:spcAft>
                <a:buClr>
                  <a:schemeClr val="accent1"/>
                </a:buClr>
                <a:buSzTx/>
                <a:buFont typeface="Arial"/>
                <a:buNone/>
                <a:tabLst/>
                <a:defRPr/>
              </a:pPr>
              <a:r>
                <a:rPr lang="en-US" sz="600" dirty="0" smtClean="0">
                  <a:solidFill>
                    <a:schemeClr val="tx1"/>
                  </a:solidFill>
                </a:rPr>
                <a:t>Copyright</a:t>
              </a:r>
              <a:r>
                <a:rPr lang="en-US" sz="600" baseline="0" dirty="0" smtClean="0">
                  <a:solidFill>
                    <a:schemeClr val="tx1"/>
                  </a:solidFill>
                </a:rPr>
                <a:t> </a:t>
              </a:r>
              <a:r>
                <a:rPr lang="en-US" sz="600" dirty="0" smtClean="0">
                  <a:solidFill>
                    <a:schemeClr val="tx1"/>
                  </a:solidFill>
                </a:rPr>
                <a:t>©</a:t>
              </a:r>
              <a:r>
                <a:rPr lang="en-US" sz="600" baseline="0" dirty="0" smtClean="0">
                  <a:solidFill>
                    <a:schemeClr val="tx1"/>
                  </a:solidFill>
                </a:rPr>
                <a:t> 2013, Oracle and/or its affiliates. All rights reserved.</a:t>
              </a:r>
              <a:endParaRPr lang="en-US" sz="600" dirty="0" smtClean="0">
                <a:solidFill>
                  <a:schemeClr val="tx1"/>
                </a:solidFill>
              </a:endParaRPr>
            </a:p>
          </p:txBody>
        </p:sp>
        <p:cxnSp>
          <p:nvCxnSpPr>
            <p:cNvPr id="16" name="Straight Connector 15"/>
            <p:cNvCxnSpPr/>
            <p:nvPr userDrawn="1"/>
          </p:nvCxnSpPr>
          <p:spPr>
            <a:xfrm flipH="1">
              <a:off x="597807" y="4935973"/>
              <a:ext cx="1092" cy="96623"/>
            </a:xfrm>
            <a:prstGeom prst="line">
              <a:avLst/>
            </a:prstGeom>
            <a:ln w="6350" cmpd="sng">
              <a:solidFill>
                <a:schemeClr val="tx1"/>
              </a:solidFill>
            </a:ln>
          </p:spPr>
          <p:style>
            <a:lnRef idx="1">
              <a:schemeClr val="dk1"/>
            </a:lnRef>
            <a:fillRef idx="0">
              <a:schemeClr val="dk1"/>
            </a:fillRef>
            <a:effectRef idx="0">
              <a:schemeClr val="dk1"/>
            </a:effectRef>
            <a:fontRef idx="minor">
              <a:schemeClr val="tx1"/>
            </a:fontRef>
          </p:style>
        </p:cxnSp>
      </p:grpSp>
      <p:sp>
        <p:nvSpPr>
          <p:cNvPr id="20" name="Rectangle 19"/>
          <p:cNvSpPr/>
          <p:nvPr/>
        </p:nvSpPr>
        <p:spPr>
          <a:xfrm>
            <a:off x="356299" y="4883819"/>
            <a:ext cx="278705" cy="184666"/>
          </a:xfrm>
          <a:prstGeom prst="rect">
            <a:avLst/>
          </a:prstGeom>
        </p:spPr>
        <p:txBody>
          <a:bodyPr wrap="none">
            <a:spAutoFit/>
          </a:bodyPr>
          <a:lstStyle/>
          <a:p>
            <a:pPr algn="r"/>
            <a:fld id="{6A5A4AC0-1BEC-FE47-8A68-418BE237F8CE}" type="slidenum">
              <a:rPr lang="en-US" sz="600" smtClean="0">
                <a:solidFill>
                  <a:schemeClr val="tx1"/>
                </a:solidFill>
              </a:rPr>
              <a:pPr algn="r"/>
              <a:t>‹#›</a:t>
            </a:fld>
            <a:endParaRPr lang="en-US" sz="600" dirty="0">
              <a:solidFill>
                <a:schemeClr val="tx1"/>
              </a:solidFill>
            </a:endParaRPr>
          </a:p>
        </p:txBody>
      </p:sp>
      <p:sp>
        <p:nvSpPr>
          <p:cNvPr id="18" name="Rectangle 17"/>
          <p:cNvSpPr/>
          <p:nvPr/>
        </p:nvSpPr>
        <p:spPr>
          <a:xfrm>
            <a:off x="0" y="0"/>
            <a:ext cx="576072" cy="557784"/>
          </a:xfrm>
          <a:prstGeom prst="rect">
            <a:avLst/>
          </a:prstGeom>
          <a:gradFill flip="none" rotWithShape="1">
            <a:gsLst>
              <a:gs pos="20000">
                <a:srgbClr val="355469"/>
              </a:gs>
              <a:gs pos="90000">
                <a:schemeClr val="accent1"/>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6678250" y="4598829"/>
            <a:ext cx="2274386" cy="549982"/>
            <a:chOff x="6678250" y="4603850"/>
            <a:chExt cx="2274386" cy="549982"/>
          </a:xfrm>
        </p:grpSpPr>
        <p:pic>
          <p:nvPicPr>
            <p:cNvPr id="25" name="Picture 27" descr="O_signature_clr_rgb"/>
            <p:cNvPicPr>
              <a:picLocks noChangeAspect="1" noChangeArrowheads="1"/>
            </p:cNvPicPr>
            <p:nvPr userDrawn="1"/>
          </p:nvPicPr>
          <p:blipFill>
            <a:blip r:embed="rId20" cstate="print">
              <a:extLst>
                <a:ext uri="{28A0092B-C50C-407E-A947-70E740481C1C}">
                  <a14:useLocalDpi xmlns="" xmlns:a14="http://schemas.microsoft.com/office/drawing/2010/main" val="0"/>
                </a:ext>
              </a:extLst>
            </a:blip>
            <a:srcRect/>
            <a:stretch>
              <a:fillRect/>
            </a:stretch>
          </p:blipFill>
          <p:spPr bwMode="auto">
            <a:xfrm>
              <a:off x="7842309" y="4792980"/>
              <a:ext cx="1110327" cy="340784"/>
            </a:xfrm>
            <a:prstGeom prst="rect">
              <a:avLst/>
            </a:prstGeom>
            <a:noFill/>
            <a:extLst>
              <a:ext uri="{909E8E84-426E-40dd-AFC4-6F175D3DCCD1}">
                <a14:hiddenFill xmlns="" xmlns:a14="http://schemas.microsoft.com/office/drawing/2010/main">
                  <a:solidFill>
                    <a:srgbClr val="FFFFFF"/>
                  </a:solidFill>
                </a14:hiddenFill>
              </a:ext>
            </a:extLst>
          </p:spPr>
        </p:pic>
        <p:pic>
          <p:nvPicPr>
            <p:cNvPr id="26" name="Picture 25" descr="JavaOne_clr.bmp"/>
            <p:cNvPicPr>
              <a:picLocks noChangeAspect="1"/>
            </p:cNvPicPr>
            <p:nvPr userDrawn="1"/>
          </p:nvPicPr>
          <p:blipFill>
            <a:blip r:embed="rId21" cstate="print">
              <a:extLst>
                <a:ext uri="{28A0092B-C50C-407E-A947-70E740481C1C}">
                  <a14:useLocalDpi xmlns="" xmlns:a14="http://schemas.microsoft.com/office/drawing/2010/main" val="0"/>
                </a:ext>
              </a:extLst>
            </a:blip>
            <a:stretch>
              <a:fillRect/>
            </a:stretch>
          </p:blipFill>
          <p:spPr>
            <a:xfrm>
              <a:off x="6678250" y="4603850"/>
              <a:ext cx="1241108" cy="549982"/>
            </a:xfrm>
            <a:prstGeom prst="rect">
              <a:avLst/>
            </a:prstGeom>
          </p:spPr>
        </p:pic>
      </p:grpSp>
    </p:spTree>
    <p:extLst>
      <p:ext uri="{BB962C8B-B14F-4D97-AF65-F5344CB8AC3E}">
        <p14:creationId xmlns="" xmlns:p14="http://schemas.microsoft.com/office/powerpoint/2010/main" val="317983677"/>
      </p:ext>
    </p:extLst>
  </p:cSld>
  <p:clrMap bg1="lt1" tx1="dk1" bg2="lt2" tx2="dk2" accent1="accent1" accent2="accent2" accent3="accent3" accent4="accent4" accent5="accent5" accent6="accent6" hlink="hlink" folHlink="folHlink"/>
  <p:sldLayoutIdLst>
    <p:sldLayoutId id="2147483725" r:id="rId1"/>
    <p:sldLayoutId id="2147483748" r:id="rId2"/>
    <p:sldLayoutId id="2147483740" r:id="rId3"/>
    <p:sldLayoutId id="2147483741" r:id="rId4"/>
    <p:sldLayoutId id="2147483747" r:id="rId5"/>
    <p:sldLayoutId id="2147483733" r:id="rId6"/>
    <p:sldLayoutId id="2147483744" r:id="rId7"/>
    <p:sldLayoutId id="2147483694" r:id="rId8"/>
    <p:sldLayoutId id="2147483695" r:id="rId9"/>
    <p:sldLayoutId id="2147483701" r:id="rId10"/>
    <p:sldLayoutId id="2147483719" r:id="rId11"/>
    <p:sldLayoutId id="2147483700" r:id="rId12"/>
    <p:sldLayoutId id="2147483746" r:id="rId13"/>
    <p:sldLayoutId id="2147483745" r:id="rId14"/>
    <p:sldLayoutId id="2147483685" r:id="rId15"/>
    <p:sldLayoutId id="2147483686" r:id="rId16"/>
    <p:sldLayoutId id="2147483749" r:id="rId17"/>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Arial" pitchFamily="34" charset="0"/>
          <a:ea typeface="+mj-ea"/>
          <a:cs typeface="Arial" pitchFamily="34" charset="0"/>
        </a:defRPr>
      </a:lvl1pPr>
    </p:titleStyle>
    <p:bodyStyle>
      <a:lvl1pPr marL="228600" indent="-168275" algn="l" defTabSz="228600" rtl="0" eaLnBrk="1" latinLnBrk="0" hangingPunct="1">
        <a:spcBef>
          <a:spcPts val="0"/>
        </a:spcBef>
        <a:spcAft>
          <a:spcPts val="600"/>
        </a:spcAft>
        <a:buClr>
          <a:schemeClr val="accent1"/>
        </a:buClr>
        <a:buSzPct val="85000"/>
        <a:buFont typeface="Wingdings" pitchFamily="2" charset="2"/>
        <a:buChar char="§"/>
        <a:tabLst/>
        <a:defRPr sz="2000" kern="1200">
          <a:solidFill>
            <a:schemeClr val="tx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jpe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5238432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Think About Recordings</a:t>
            </a:r>
            <a:endParaRPr lang="sv-SE" dirty="0"/>
          </a:p>
        </p:txBody>
      </p:sp>
      <p:sp>
        <p:nvSpPr>
          <p:cNvPr id="3" name="Content Placeholder 2"/>
          <p:cNvSpPr>
            <a:spLocks noGrp="1"/>
          </p:cNvSpPr>
          <p:nvPr>
            <p:ph sz="half" idx="1"/>
          </p:nvPr>
        </p:nvSpPr>
        <p:spPr/>
        <p:txBody>
          <a:bodyPr/>
          <a:lstStyle/>
          <a:p>
            <a:r>
              <a:rPr lang="en-US" dirty="0" smtClean="0"/>
              <a:t>A “recording” can both mean an ongoing recording on the server side, as well as a recording file. The context usually separates the two.</a:t>
            </a:r>
          </a:p>
          <a:p>
            <a:r>
              <a:rPr lang="en-US" dirty="0" smtClean="0"/>
              <a:t>It might help to think of the server side recording as:</a:t>
            </a:r>
          </a:p>
          <a:p>
            <a:pPr lvl="1"/>
            <a:r>
              <a:rPr lang="en-US" dirty="0" smtClean="0"/>
              <a:t>A named collection of event type settings…</a:t>
            </a:r>
          </a:p>
          <a:p>
            <a:pPr lvl="1"/>
            <a:r>
              <a:rPr lang="en-US" dirty="0" smtClean="0"/>
              <a:t>…that are active for a certain period of time.</a:t>
            </a:r>
          </a:p>
        </p:txBody>
      </p:sp>
      <p:sp>
        <p:nvSpPr>
          <p:cNvPr id="4" name="Content Placeholder 3"/>
          <p:cNvSpPr>
            <a:spLocks noGrp="1"/>
          </p:cNvSpPr>
          <p:nvPr>
            <p:ph sz="half" idx="2"/>
          </p:nvPr>
        </p:nvSpPr>
        <p:spPr/>
        <p:txBody>
          <a:bodyPr/>
          <a:lstStyle/>
          <a:p>
            <a:r>
              <a:rPr lang="en-US" dirty="0" smtClean="0">
                <a:solidFill>
                  <a:schemeClr val="accent1"/>
                </a:solidFill>
              </a:rPr>
              <a:t>Recordings are collections of event type settings</a:t>
            </a:r>
            <a:endParaRPr lang="sv-SE" dirty="0">
              <a:solidFill>
                <a:schemeClr val="accent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Think About Recordings</a:t>
            </a:r>
            <a:endParaRPr lang="sv-SE" dirty="0"/>
          </a:p>
        </p:txBody>
      </p:sp>
      <p:sp>
        <p:nvSpPr>
          <p:cNvPr id="3" name="Content Placeholder 2"/>
          <p:cNvSpPr>
            <a:spLocks noGrp="1"/>
          </p:cNvSpPr>
          <p:nvPr>
            <p:ph sz="half" idx="1"/>
          </p:nvPr>
        </p:nvSpPr>
        <p:spPr/>
        <p:txBody>
          <a:bodyPr/>
          <a:lstStyle/>
          <a:p>
            <a:r>
              <a:rPr lang="en-US" sz="1600" dirty="0" smtClean="0"/>
              <a:t>A continuous recording R</a:t>
            </a:r>
            <a:r>
              <a:rPr lang="en-US" sz="1600" baseline="-25000" dirty="0" smtClean="0"/>
              <a:t>0</a:t>
            </a:r>
            <a:r>
              <a:rPr lang="en-US" sz="1600" dirty="0" smtClean="0"/>
              <a:t> is started at T</a:t>
            </a:r>
            <a:r>
              <a:rPr lang="en-US" sz="1600" baseline="-25000" dirty="0" smtClean="0"/>
              <a:t>0</a:t>
            </a:r>
            <a:r>
              <a:rPr lang="en-US" sz="1600" dirty="0" smtClean="0"/>
              <a:t> with settings S</a:t>
            </a:r>
            <a:r>
              <a:rPr lang="en-US" sz="1600" baseline="-25000" dirty="0" smtClean="0"/>
              <a:t>0</a:t>
            </a:r>
            <a:r>
              <a:rPr lang="en-US" sz="1600" dirty="0" smtClean="0"/>
              <a:t>. After a while, a time fixed recording R</a:t>
            </a:r>
            <a:r>
              <a:rPr lang="en-US" sz="1600" baseline="-25000" dirty="0" smtClean="0"/>
              <a:t>1</a:t>
            </a:r>
            <a:r>
              <a:rPr lang="en-US" sz="1600" dirty="0" smtClean="0"/>
              <a:t> is started at T</a:t>
            </a:r>
            <a:r>
              <a:rPr lang="en-US" sz="1600" baseline="-25000" dirty="0" smtClean="0"/>
              <a:t>1</a:t>
            </a:r>
            <a:r>
              <a:rPr lang="en-US" sz="1600" dirty="0" smtClean="0"/>
              <a:t> with settings S</a:t>
            </a:r>
            <a:r>
              <a:rPr lang="en-US" sz="1600" baseline="-25000" dirty="0" smtClean="0"/>
              <a:t>1</a:t>
            </a:r>
            <a:r>
              <a:rPr lang="en-US" sz="1600" dirty="0" smtClean="0"/>
              <a:t>, where S</a:t>
            </a:r>
            <a:r>
              <a:rPr lang="en-US" sz="1600" baseline="-25000" dirty="0" smtClean="0"/>
              <a:t>1</a:t>
            </a:r>
            <a:r>
              <a:rPr lang="en-US" sz="1600" dirty="0" smtClean="0"/>
              <a:t> ⊃ S</a:t>
            </a:r>
            <a:r>
              <a:rPr lang="en-US" sz="1600" baseline="-25000" dirty="0" smtClean="0"/>
              <a:t>0</a:t>
            </a:r>
            <a:r>
              <a:rPr lang="en-US" sz="1600" dirty="0" smtClean="0"/>
              <a:t>. The time fixed recording R</a:t>
            </a:r>
            <a:r>
              <a:rPr lang="en-US" sz="1600" baseline="-25000" dirty="0" smtClean="0"/>
              <a:t>1</a:t>
            </a:r>
            <a:r>
              <a:rPr lang="en-US" sz="1600" dirty="0" smtClean="0"/>
              <a:t> ends at T</a:t>
            </a:r>
            <a:r>
              <a:rPr lang="en-US" sz="1600" baseline="-25000" dirty="0" smtClean="0"/>
              <a:t>2</a:t>
            </a:r>
            <a:r>
              <a:rPr lang="en-US" sz="1600" dirty="0" smtClean="0"/>
              <a:t>. </a:t>
            </a:r>
            <a:br>
              <a:rPr lang="en-US" sz="1600" dirty="0" smtClean="0"/>
            </a:br>
            <a:r>
              <a:rPr lang="en-US" sz="1600" dirty="0" smtClean="0"/>
              <a:t>This is what will be recorded:</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endParaRPr lang="en-US" sz="1400" dirty="0" smtClean="0"/>
          </a:p>
          <a:p>
            <a:pPr>
              <a:buNone/>
            </a:pPr>
            <a:endParaRPr lang="en-US" sz="1400" dirty="0" smtClean="0"/>
          </a:p>
          <a:p>
            <a:pPr marL="0">
              <a:buNone/>
            </a:pPr>
            <a:r>
              <a:rPr lang="en-US" sz="1400" dirty="0" smtClean="0"/>
              <a:t>If dumping R</a:t>
            </a:r>
            <a:r>
              <a:rPr lang="en-US" sz="1400" baseline="-25000" dirty="0" smtClean="0"/>
              <a:t>0</a:t>
            </a:r>
            <a:r>
              <a:rPr lang="en-US" sz="1400" dirty="0" smtClean="0"/>
              <a:t> for a time range intersecting [T</a:t>
            </a:r>
            <a:r>
              <a:rPr lang="en-US" sz="1400" baseline="-25000" dirty="0" smtClean="0"/>
              <a:t>1</a:t>
            </a:r>
            <a:r>
              <a:rPr lang="en-US" sz="1400" dirty="0" smtClean="0"/>
              <a:t>,T</a:t>
            </a:r>
            <a:r>
              <a:rPr lang="en-US" sz="1400" baseline="-25000" dirty="0" smtClean="0"/>
              <a:t>2</a:t>
            </a:r>
            <a:r>
              <a:rPr lang="en-US" sz="1400" dirty="0" smtClean="0"/>
              <a:t>], you will get information that you did not ask for in the settings (S</a:t>
            </a:r>
            <a:r>
              <a:rPr lang="en-US" sz="1400" baseline="-25000" dirty="0" smtClean="0"/>
              <a:t>0</a:t>
            </a:r>
            <a:r>
              <a:rPr lang="en-US" sz="1400" dirty="0" smtClean="0"/>
              <a:t>). All this in the name of performance. Once T</a:t>
            </a:r>
            <a:r>
              <a:rPr lang="en-US" sz="1400" baseline="-25000" dirty="0" smtClean="0"/>
              <a:t>2</a:t>
            </a:r>
            <a:r>
              <a:rPr lang="en-US" sz="1400" dirty="0" smtClean="0"/>
              <a:t> arrives, the settings for R</a:t>
            </a:r>
            <a:r>
              <a:rPr lang="en-US" sz="1400" baseline="-25000" dirty="0" smtClean="0"/>
              <a:t>1</a:t>
            </a:r>
            <a:r>
              <a:rPr lang="en-US" sz="1400" dirty="0" smtClean="0"/>
              <a:t> will be popped, and we’re back to just recording S</a:t>
            </a:r>
            <a:r>
              <a:rPr lang="en-US" sz="1400" baseline="-25000" dirty="0" smtClean="0"/>
              <a:t>0</a:t>
            </a:r>
            <a:r>
              <a:rPr lang="en-US" sz="1400" dirty="0" smtClean="0"/>
              <a:t>.</a:t>
            </a:r>
          </a:p>
        </p:txBody>
      </p:sp>
      <p:sp>
        <p:nvSpPr>
          <p:cNvPr id="4" name="Content Placeholder 3"/>
          <p:cNvSpPr>
            <a:spLocks noGrp="1"/>
          </p:cNvSpPr>
          <p:nvPr>
            <p:ph sz="half" idx="2"/>
          </p:nvPr>
        </p:nvSpPr>
        <p:spPr/>
        <p:txBody>
          <a:bodyPr/>
          <a:lstStyle/>
          <a:p>
            <a:r>
              <a:rPr lang="en-US" dirty="0" smtClean="0">
                <a:solidFill>
                  <a:schemeClr val="accent1"/>
                </a:solidFill>
              </a:rPr>
              <a:t>Example</a:t>
            </a:r>
            <a:endParaRPr lang="sv-SE" dirty="0">
              <a:solidFill>
                <a:schemeClr val="accent1"/>
              </a:solidFill>
            </a:endParaRPr>
          </a:p>
        </p:txBody>
      </p:sp>
      <p:graphicFrame>
        <p:nvGraphicFramePr>
          <p:cNvPr id="5" name="Table 4"/>
          <p:cNvGraphicFramePr>
            <a:graphicFrameLocks noGrp="1"/>
          </p:cNvGraphicFramePr>
          <p:nvPr/>
        </p:nvGraphicFramePr>
        <p:xfrm>
          <a:off x="1047750" y="2184400"/>
          <a:ext cx="6096000" cy="148336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Time</a:t>
                      </a:r>
                      <a:endParaRPr lang="sv-SE" dirty="0"/>
                    </a:p>
                  </a:txBody>
                  <a:tcPr/>
                </a:tc>
                <a:tc>
                  <a:txBody>
                    <a:bodyPr/>
                    <a:lstStyle/>
                    <a:p>
                      <a:r>
                        <a:rPr lang="en-US" dirty="0" smtClean="0"/>
                        <a:t>Settings</a:t>
                      </a:r>
                      <a:endParaRPr lang="sv-SE" dirty="0"/>
                    </a:p>
                  </a:txBody>
                  <a:tcPr/>
                </a:tc>
              </a:tr>
              <a:tr h="370840">
                <a:tc>
                  <a:txBody>
                    <a:bodyPr/>
                    <a:lstStyle/>
                    <a:p>
                      <a:r>
                        <a:rPr lang="sv-SE" dirty="0"/>
                        <a:t>T</a:t>
                      </a:r>
                      <a:r>
                        <a:rPr lang="sv-SE" baseline="-25000" dirty="0"/>
                        <a:t>0</a:t>
                      </a:r>
                      <a:r>
                        <a:rPr lang="sv-SE" dirty="0"/>
                        <a:t>→T</a:t>
                      </a:r>
                      <a:r>
                        <a:rPr lang="sv-SE" baseline="-25000" dirty="0"/>
                        <a:t>1</a:t>
                      </a:r>
                      <a:endParaRPr lang="sv-SE" dirty="0"/>
                    </a:p>
                  </a:txBody>
                  <a:tcPr marL="19050" marR="19050" marT="19050" marB="19050"/>
                </a:tc>
                <a:tc>
                  <a:txBody>
                    <a:bodyPr/>
                    <a:lstStyle/>
                    <a:p>
                      <a:r>
                        <a:rPr lang="sv-SE"/>
                        <a:t>S</a:t>
                      </a:r>
                      <a:r>
                        <a:rPr lang="sv-SE" baseline="-25000"/>
                        <a:t>0</a:t>
                      </a:r>
                      <a:endParaRPr lang="sv-SE"/>
                    </a:p>
                  </a:txBody>
                  <a:tcPr marL="19050" marR="19050" marT="19050" marB="19050"/>
                </a:tc>
              </a:tr>
              <a:tr h="370840">
                <a:tc>
                  <a:txBody>
                    <a:bodyPr/>
                    <a:lstStyle/>
                    <a:p>
                      <a:r>
                        <a:rPr lang="sv-SE"/>
                        <a:t>T</a:t>
                      </a:r>
                      <a:r>
                        <a:rPr lang="sv-SE" baseline="-25000"/>
                        <a:t>1</a:t>
                      </a:r>
                      <a:r>
                        <a:rPr lang="sv-SE"/>
                        <a:t>→T</a:t>
                      </a:r>
                      <a:r>
                        <a:rPr lang="sv-SE" baseline="-25000"/>
                        <a:t>2</a:t>
                      </a:r>
                      <a:endParaRPr lang="sv-SE"/>
                    </a:p>
                  </a:txBody>
                  <a:tcPr marL="19050" marR="19050" marT="19050" marB="19050"/>
                </a:tc>
                <a:tc>
                  <a:txBody>
                    <a:bodyPr/>
                    <a:lstStyle/>
                    <a:p>
                      <a:r>
                        <a:rPr lang="sv-SE"/>
                        <a:t>S</a:t>
                      </a:r>
                      <a:r>
                        <a:rPr lang="sv-SE" baseline="-25000"/>
                        <a:t>0</a:t>
                      </a:r>
                      <a:r>
                        <a:rPr lang="sv-SE"/>
                        <a:t> ∪ S</a:t>
                      </a:r>
                      <a:r>
                        <a:rPr lang="sv-SE" baseline="-25000"/>
                        <a:t>1</a:t>
                      </a:r>
                      <a:endParaRPr lang="sv-SE"/>
                    </a:p>
                  </a:txBody>
                  <a:tcPr marL="19050" marR="19050" marT="19050" marB="19050"/>
                </a:tc>
              </a:tr>
              <a:tr h="370840">
                <a:tc>
                  <a:txBody>
                    <a:bodyPr/>
                    <a:lstStyle/>
                    <a:p>
                      <a:r>
                        <a:rPr lang="sv-SE"/>
                        <a:t>&gt;T</a:t>
                      </a:r>
                      <a:r>
                        <a:rPr lang="sv-SE" baseline="-25000"/>
                        <a:t>2</a:t>
                      </a:r>
                      <a:endParaRPr lang="sv-SE"/>
                    </a:p>
                  </a:txBody>
                  <a:tcPr marL="19050" marR="19050" marT="19050" marB="19050"/>
                </a:tc>
                <a:tc>
                  <a:txBody>
                    <a:bodyPr/>
                    <a:lstStyle/>
                    <a:p>
                      <a:r>
                        <a:rPr lang="sv-SE" dirty="0"/>
                        <a:t>S</a:t>
                      </a:r>
                      <a:r>
                        <a:rPr lang="sv-SE" baseline="-25000" dirty="0"/>
                        <a:t>0</a:t>
                      </a:r>
                      <a:endParaRPr lang="sv-SE" dirty="0"/>
                    </a:p>
                  </a:txBody>
                  <a:tcPr marL="19050" marR="19050" marT="19050" marB="19050"/>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Kinds of Events</a:t>
            </a:r>
            <a:endParaRPr lang="sv-SE" dirty="0"/>
          </a:p>
        </p:txBody>
      </p:sp>
      <p:sp>
        <p:nvSpPr>
          <p:cNvPr id="3" name="Content Placeholder 2"/>
          <p:cNvSpPr>
            <a:spLocks noGrp="1"/>
          </p:cNvSpPr>
          <p:nvPr>
            <p:ph sz="half" idx="1"/>
          </p:nvPr>
        </p:nvSpPr>
        <p:spPr/>
        <p:txBody>
          <a:bodyPr/>
          <a:lstStyle/>
          <a:p>
            <a:r>
              <a:rPr lang="sv-SE" dirty="0" smtClean="0"/>
              <a:t>Instant Event </a:t>
            </a:r>
          </a:p>
          <a:p>
            <a:pPr lvl="1"/>
            <a:r>
              <a:rPr lang="sv-SE" dirty="0" smtClean="0"/>
              <a:t>Data associated with the time the data was captured</a:t>
            </a:r>
          </a:p>
          <a:p>
            <a:r>
              <a:rPr lang="sv-SE" dirty="0" smtClean="0"/>
              <a:t>Requestable Event </a:t>
            </a:r>
          </a:p>
          <a:p>
            <a:pPr lvl="1"/>
            <a:r>
              <a:rPr lang="sv-SE" dirty="0" smtClean="0"/>
              <a:t>Polled from separate thread</a:t>
            </a:r>
          </a:p>
          <a:p>
            <a:pPr lvl="1"/>
            <a:r>
              <a:rPr lang="en-US" dirty="0" smtClean="0"/>
              <a:t>Has a user configurable period</a:t>
            </a:r>
            <a:endParaRPr lang="sv-SE" dirty="0" smtClean="0"/>
          </a:p>
          <a:p>
            <a:r>
              <a:rPr lang="sv-SE" dirty="0" smtClean="0"/>
              <a:t>Duration Event</a:t>
            </a:r>
          </a:p>
          <a:p>
            <a:pPr lvl="1"/>
            <a:r>
              <a:rPr lang="sv-SE" dirty="0" smtClean="0"/>
              <a:t>Has a start time and a stop time</a:t>
            </a:r>
          </a:p>
          <a:p>
            <a:r>
              <a:rPr lang="sv-SE" dirty="0" smtClean="0"/>
              <a:t>Timed Event </a:t>
            </a:r>
          </a:p>
          <a:p>
            <a:pPr lvl="1"/>
            <a:r>
              <a:rPr lang="sv-SE" dirty="0" smtClean="0"/>
              <a:t>Like Duration Event, but with user configurable threshold</a:t>
            </a:r>
            <a:endParaRPr lang="sv-SE" dirty="0"/>
          </a:p>
        </p:txBody>
      </p:sp>
      <p:sp>
        <p:nvSpPr>
          <p:cNvPr id="4" name="Content Placeholder 3"/>
          <p:cNvSpPr>
            <a:spLocks noGrp="1"/>
          </p:cNvSpPr>
          <p:nvPr>
            <p:ph sz="half" idx="2"/>
          </p:nvPr>
        </p:nvSpPr>
        <p:spPr/>
        <p:txBody>
          <a:bodyPr/>
          <a:lstStyle/>
          <a:p>
            <a:endParaRPr lang="sv-SE"/>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4"/>
          <p:cNvGraphicFramePr>
            <a:graphicFrameLocks noChangeAspect="1"/>
          </p:cNvGraphicFramePr>
          <p:nvPr/>
        </p:nvGraphicFramePr>
        <p:xfrm>
          <a:off x="4393034" y="848918"/>
          <a:ext cx="4489943" cy="2281987"/>
        </p:xfrm>
        <a:graphic>
          <a:graphicData uri="http://schemas.openxmlformats.org/presentationml/2006/ole">
            <p:oleObj spid="_x0000_s1026" name="Visio" r:id="rId4" imgW="7964567" imgH="3901559" progId="">
              <p:embed/>
            </p:oleObj>
          </a:graphicData>
        </a:graphic>
      </p:graphicFrame>
      <p:sp>
        <p:nvSpPr>
          <p:cNvPr id="2" name="Title 1"/>
          <p:cNvSpPr>
            <a:spLocks noGrp="1"/>
          </p:cNvSpPr>
          <p:nvPr>
            <p:ph type="title"/>
          </p:nvPr>
        </p:nvSpPr>
        <p:spPr/>
        <p:txBody>
          <a:bodyPr/>
          <a:lstStyle/>
          <a:p>
            <a:r>
              <a:rPr lang="en-US" smtClean="0"/>
              <a:t>Flight Recorder Inner Workings</a:t>
            </a:r>
            <a:endParaRPr lang="sv-SE" dirty="0"/>
          </a:p>
        </p:txBody>
      </p:sp>
      <p:sp>
        <p:nvSpPr>
          <p:cNvPr id="3" name="Content Placeholder 2"/>
          <p:cNvSpPr>
            <a:spLocks noGrp="1"/>
          </p:cNvSpPr>
          <p:nvPr>
            <p:ph sz="half" idx="1"/>
          </p:nvPr>
        </p:nvSpPr>
        <p:spPr/>
        <p:txBody>
          <a:bodyPr/>
          <a:lstStyle/>
          <a:p>
            <a:r>
              <a:rPr lang="en-US" dirty="0" smtClean="0"/>
              <a:t>Extremely low overhead</a:t>
            </a:r>
          </a:p>
          <a:p>
            <a:pPr lvl="1"/>
            <a:r>
              <a:rPr lang="en-US" dirty="0" smtClean="0"/>
              <a:t>Using data already gathered</a:t>
            </a:r>
          </a:p>
          <a:p>
            <a:pPr lvl="1"/>
            <a:r>
              <a:rPr lang="en-US" dirty="0" smtClean="0"/>
              <a:t>High performance recording engine</a:t>
            </a:r>
          </a:p>
          <a:p>
            <a:r>
              <a:rPr lang="en-US" dirty="0" smtClean="0"/>
              <a:t>Third party events</a:t>
            </a:r>
          </a:p>
          <a:p>
            <a:pPr lvl="1"/>
            <a:r>
              <a:rPr lang="en-US" dirty="0" smtClean="0"/>
              <a:t>WLS events already available</a:t>
            </a:r>
          </a:p>
          <a:p>
            <a:pPr lvl="1"/>
            <a:r>
              <a:rPr lang="en-US" dirty="0" smtClean="0"/>
              <a:t>DMS events already available</a:t>
            </a:r>
          </a:p>
          <a:p>
            <a:pPr lvl="1"/>
            <a:r>
              <a:rPr lang="en-US" dirty="0" smtClean="0"/>
              <a:t>Glass Fish events on the way</a:t>
            </a:r>
          </a:p>
          <a:p>
            <a:pPr lvl="1"/>
            <a:r>
              <a:rPr lang="en-US" dirty="0" smtClean="0"/>
              <a:t>You can add your own! (Not supported yet.)</a:t>
            </a:r>
          </a:p>
        </p:txBody>
      </p:sp>
      <p:sp>
        <p:nvSpPr>
          <p:cNvPr id="4" name="Text Placeholder 3"/>
          <p:cNvSpPr>
            <a:spLocks noGrp="1"/>
          </p:cNvSpPr>
          <p:nvPr>
            <p:ph sz="half" idx="2"/>
          </p:nvPr>
        </p:nvSpPr>
        <p:spPr/>
        <p:txBody>
          <a:bodyPr/>
          <a:lstStyle/>
          <a:p>
            <a:r>
              <a:rPr lang="en-US" dirty="0" smtClean="0">
                <a:solidFill>
                  <a:schemeClr val="accent1"/>
                </a:solidFill>
              </a:rPr>
              <a:t>Performance, performance, performance</a:t>
            </a:r>
            <a:endParaRPr lang="sv-SE" dirty="0">
              <a:solidFill>
                <a:schemeClr val="accent1"/>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804346" y="1459241"/>
            <a:ext cx="6020735" cy="2410019"/>
          </a:xfrm>
        </p:spPr>
        <p:txBody>
          <a:bodyPr/>
          <a:lstStyle/>
          <a:p>
            <a:r>
              <a:rPr lang="en-US" dirty="0" smtClean="0"/>
              <a:t>Producing Recordings</a:t>
            </a:r>
          </a:p>
          <a:p>
            <a:endParaRPr lang="en-US" dirty="0"/>
          </a:p>
        </p:txBody>
      </p:sp>
      <p:pic>
        <p:nvPicPr>
          <p:cNvPr id="7" name="Picture 2" descr="C:\clients\hirt\missioncontrol\main\missioncontrol\graphics\icons\jmc_512x512.png"/>
          <p:cNvPicPr>
            <a:picLocks noChangeAspect="1" noChangeArrowheads="1"/>
          </p:cNvPicPr>
          <p:nvPr/>
        </p:nvPicPr>
        <p:blipFill>
          <a:blip r:embed="rId3" cstate="print"/>
          <a:srcRect/>
          <a:stretch>
            <a:fillRect/>
          </a:stretch>
        </p:blipFill>
        <p:spPr bwMode="auto">
          <a:xfrm>
            <a:off x="8299536" y="109727"/>
            <a:ext cx="712788" cy="712788"/>
          </a:xfrm>
          <a:prstGeom prst="rect">
            <a:avLst/>
          </a:prstGeom>
          <a:noFill/>
        </p:spPr>
      </p:pic>
    </p:spTree>
    <p:extLst>
      <p:ext uri="{BB962C8B-B14F-4D97-AF65-F5344CB8AC3E}">
        <p14:creationId xmlns="" xmlns:p14="http://schemas.microsoft.com/office/powerpoint/2010/main" val="20321952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Preparations</a:t>
            </a:r>
            <a:endParaRPr lang="sv-SE" dirty="0"/>
          </a:p>
        </p:txBody>
      </p:sp>
      <p:sp>
        <p:nvSpPr>
          <p:cNvPr id="3" name="Content Placeholder 2"/>
          <p:cNvSpPr>
            <a:spLocks noGrp="1"/>
          </p:cNvSpPr>
          <p:nvPr>
            <p:ph sz="half" idx="1"/>
          </p:nvPr>
        </p:nvSpPr>
        <p:spPr/>
        <p:txBody>
          <a:bodyPr/>
          <a:lstStyle/>
          <a:p>
            <a:r>
              <a:rPr lang="en-US" dirty="0" smtClean="0"/>
              <a:t>Need to have started the JVM from which to get recording with the appropriate flags (for now)</a:t>
            </a:r>
            <a:br>
              <a:rPr lang="en-US" dirty="0" smtClean="0"/>
            </a:br>
            <a:r>
              <a:rPr lang="sv-SE" dirty="0" smtClean="0">
                <a:latin typeface="Courier New" pitchFamily="49" charset="0"/>
                <a:cs typeface="Courier New" pitchFamily="49" charset="0"/>
              </a:rPr>
              <a:t> -XX:+UnlockCommercialFeatures -XX:+FlightRecorder</a:t>
            </a:r>
          </a:p>
          <a:p>
            <a:r>
              <a:rPr lang="en-US" dirty="0" smtClean="0"/>
              <a:t>Need to have a recent enough JDK</a:t>
            </a:r>
          </a:p>
          <a:p>
            <a:pPr lvl="1"/>
            <a:r>
              <a:rPr lang="en-US" dirty="0" smtClean="0"/>
              <a:t>7u4, if having only WLS events are enough</a:t>
            </a:r>
          </a:p>
          <a:p>
            <a:pPr lvl="1"/>
            <a:r>
              <a:rPr lang="en-US" dirty="0" smtClean="0"/>
              <a:t>7u40 and later if Java &amp; JVM events are of interest</a:t>
            </a:r>
          </a:p>
          <a:p>
            <a:r>
              <a:rPr lang="en-US" dirty="0" smtClean="0"/>
              <a:t>If remote monitoring is required:</a:t>
            </a:r>
          </a:p>
          <a:p>
            <a:pPr lvl="1"/>
            <a:r>
              <a:rPr lang="en-US" dirty="0" smtClean="0"/>
              <a:t>Start with the appropriate </a:t>
            </a:r>
            <a:r>
              <a:rPr lang="en-US" dirty="0" err="1" smtClean="0"/>
              <a:t>com.sun.management</a:t>
            </a:r>
            <a:r>
              <a:rPr lang="en-US" dirty="0" smtClean="0"/>
              <a:t> flags</a:t>
            </a:r>
          </a:p>
          <a:p>
            <a:pPr lvl="1"/>
            <a:r>
              <a:rPr lang="en-US" dirty="0" smtClean="0"/>
              <a:t>In 7u40 JDP can be used for easy discovery of manageable JVMs on the network</a:t>
            </a:r>
          </a:p>
        </p:txBody>
      </p:sp>
      <p:sp>
        <p:nvSpPr>
          <p:cNvPr id="4" name="Text Placeholder 3"/>
          <p:cNvSpPr>
            <a:spLocks noGrp="1"/>
          </p:cNvSpPr>
          <p:nvPr>
            <p:ph sz="half" idx="2"/>
          </p:nvPr>
        </p:nvSpPr>
        <p:spPr/>
        <p:txBody>
          <a:bodyPr/>
          <a:lstStyle/>
          <a:p>
            <a:r>
              <a:rPr lang="sv-SE" dirty="0" smtClean="0">
                <a:solidFill>
                  <a:schemeClr val="accent1"/>
                </a:solidFill>
              </a:rPr>
              <a:t>Hotspot</a:t>
            </a:r>
            <a:endParaRPr lang="sv-SE" dirty="0">
              <a:solidFill>
                <a:schemeClr val="accent1"/>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Recordings Using Mission Control</a:t>
            </a:r>
            <a:endParaRPr lang="sv-SE" dirty="0"/>
          </a:p>
        </p:txBody>
      </p:sp>
      <p:sp>
        <p:nvSpPr>
          <p:cNvPr id="3" name="Content Placeholder 2"/>
          <p:cNvSpPr>
            <a:spLocks noGrp="1"/>
          </p:cNvSpPr>
          <p:nvPr>
            <p:ph sz="half" idx="1"/>
          </p:nvPr>
        </p:nvSpPr>
        <p:spPr/>
        <p:txBody>
          <a:bodyPr/>
          <a:lstStyle/>
          <a:p>
            <a:pPr marL="457200" indent="-457200">
              <a:buFont typeface="+mj-lt"/>
              <a:buAutoNum type="arabicPeriod"/>
            </a:pPr>
            <a:r>
              <a:rPr lang="en-US" dirty="0" smtClean="0"/>
              <a:t>Find a JVM to do a recording on in the JVM Browser</a:t>
            </a:r>
          </a:p>
          <a:p>
            <a:pPr marL="457200" indent="-457200">
              <a:buFont typeface="+mj-lt"/>
              <a:buAutoNum type="arabicPeriod"/>
            </a:pPr>
            <a:r>
              <a:rPr lang="en-US" dirty="0" smtClean="0"/>
              <a:t>Double click the Flight Recorder node under the JVM</a:t>
            </a:r>
          </a:p>
          <a:p>
            <a:pPr marL="457200" indent="-457200">
              <a:buFont typeface="+mj-lt"/>
              <a:buAutoNum type="arabicPeriod"/>
            </a:pPr>
            <a:r>
              <a:rPr lang="en-US" dirty="0" smtClean="0"/>
              <a:t>Follow the wizard </a:t>
            </a:r>
            <a:br>
              <a:rPr lang="en-US" dirty="0" smtClean="0"/>
            </a:br>
            <a:r>
              <a:rPr lang="en-US" dirty="0" smtClean="0"/>
              <a:t/>
            </a:r>
            <a:br>
              <a:rPr lang="en-US" dirty="0" smtClean="0"/>
            </a:br>
            <a:r>
              <a:rPr lang="en-US" dirty="0" smtClean="0"/>
              <a:t>(will show demo soon)</a:t>
            </a:r>
          </a:p>
          <a:p>
            <a:pPr marL="457200" indent="-457200">
              <a:buNone/>
            </a:pPr>
            <a:endParaRPr lang="en-US" dirty="0" smtClean="0"/>
          </a:p>
          <a:p>
            <a:pPr marL="457200" indent="-457200" algn="just">
              <a:buNone/>
            </a:pPr>
            <a:r>
              <a:rPr lang="en-US" dirty="0" smtClean="0"/>
              <a:t>	</a:t>
            </a:r>
            <a:r>
              <a:rPr lang="en-US" sz="1800" dirty="0" smtClean="0"/>
              <a:t>Note: Ongoing recordings are listed as nodes under the Flight Recorder node. To dump one, simply drag and drop the ongoing recording to the editor area, or double click it. This is mostly useful for continuous recordings.</a:t>
            </a:r>
          </a:p>
        </p:txBody>
      </p:sp>
      <p:sp>
        <p:nvSpPr>
          <p:cNvPr id="4" name="Text Placeholder 3"/>
          <p:cNvSpPr>
            <a:spLocks noGrp="1"/>
          </p:cNvSpPr>
          <p:nvPr>
            <p:ph sz="half" idx="2"/>
          </p:nvPr>
        </p:nvSpPr>
        <p:spPr/>
        <p:txBody>
          <a:bodyPr/>
          <a:lstStyle/>
          <a:p>
            <a:r>
              <a:rPr lang="sv-SE" dirty="0" smtClean="0">
                <a:solidFill>
                  <a:schemeClr val="accent1"/>
                </a:solidFill>
              </a:rPr>
              <a:t>Easy and intuitive</a:t>
            </a:r>
            <a:endParaRPr lang="sv-SE" dirty="0">
              <a:solidFill>
                <a:schemeClr val="accent1"/>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Recordings Using Startup Flags</a:t>
            </a:r>
            <a:endParaRPr lang="sv-SE" dirty="0"/>
          </a:p>
        </p:txBody>
      </p:sp>
      <p:sp>
        <p:nvSpPr>
          <p:cNvPr id="3" name="Content Placeholder 2"/>
          <p:cNvSpPr>
            <a:spLocks noGrp="1"/>
          </p:cNvSpPr>
          <p:nvPr>
            <p:ph sz="half" idx="1"/>
          </p:nvPr>
        </p:nvSpPr>
        <p:spPr>
          <a:xfrm>
            <a:off x="808038" y="1164165"/>
            <a:ext cx="7910512" cy="3504939"/>
          </a:xfrm>
        </p:spPr>
        <p:txBody>
          <a:bodyPr/>
          <a:lstStyle/>
          <a:p>
            <a:pPr marL="457200" indent="-457200"/>
            <a:r>
              <a:rPr lang="en-US" sz="1800" dirty="0" smtClean="0"/>
              <a:t>Documentation of startup flags available in the JDK docs</a:t>
            </a:r>
          </a:p>
          <a:p>
            <a:pPr marL="457200" indent="-457200"/>
            <a:r>
              <a:rPr lang="en-US" sz="1800" dirty="0" smtClean="0"/>
              <a:t>The following example starts up a 1 minute recording 20 seconds after starting the JVM:</a:t>
            </a:r>
            <a:br>
              <a:rPr lang="en-US" sz="1800" dirty="0" smtClean="0"/>
            </a:br>
            <a:r>
              <a:rPr lang="en-US" sz="1800" dirty="0" smtClean="0">
                <a:latin typeface="Courier New" pitchFamily="49" charset="0"/>
                <a:cs typeface="Courier New" pitchFamily="49" charset="0"/>
              </a:rPr>
              <a:t> </a:t>
            </a:r>
            <a:r>
              <a:rPr lang="en-US" sz="1400" dirty="0" smtClean="0">
                <a:latin typeface="Courier New" pitchFamily="49" charset="0"/>
                <a:cs typeface="Courier New" pitchFamily="49" charset="0"/>
              </a:rPr>
              <a:t>-XX:+</a:t>
            </a:r>
            <a:r>
              <a:rPr lang="en-US" sz="1400" dirty="0" err="1" smtClean="0">
                <a:latin typeface="Courier New" pitchFamily="49" charset="0"/>
                <a:cs typeface="Courier New" pitchFamily="49" charset="0"/>
              </a:rPr>
              <a:t>UnlockCommercialFeatures</a:t>
            </a:r>
            <a:r>
              <a:rPr lang="en-US" sz="1400" dirty="0" smtClean="0">
                <a:latin typeface="Courier New" pitchFamily="49" charset="0"/>
                <a:cs typeface="Courier New" pitchFamily="49" charset="0"/>
              </a:rPr>
              <a:t> -XX:+</a:t>
            </a:r>
            <a:r>
              <a:rPr lang="en-US" sz="1400" dirty="0" err="1" smtClean="0">
                <a:latin typeface="Courier New" pitchFamily="49" charset="0"/>
                <a:cs typeface="Courier New" pitchFamily="49" charset="0"/>
              </a:rPr>
              <a:t>FlightRecorder</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XX:StartFlightRecording</a:t>
            </a:r>
            <a:r>
              <a:rPr lang="en-US" sz="1400" dirty="0" smtClean="0">
                <a:latin typeface="Courier New" pitchFamily="49" charset="0"/>
                <a:cs typeface="Courier New" pitchFamily="49" charset="0"/>
              </a:rPr>
              <a:t>=delay=20s,duration=60s,name=</a:t>
            </a:r>
            <a:r>
              <a:rPr lang="en-US" sz="1400" dirty="0" err="1" smtClean="0">
                <a:latin typeface="Courier New" pitchFamily="49" charset="0"/>
                <a:cs typeface="Courier New" pitchFamily="49" charset="0"/>
              </a:rPr>
              <a:t>MyRecording,filename</a:t>
            </a:r>
            <a:r>
              <a:rPr lang="en-US" sz="1400" dirty="0" smtClean="0">
                <a:latin typeface="Courier New" pitchFamily="49" charset="0"/>
                <a:cs typeface="Courier New" pitchFamily="49" charset="0"/>
              </a:rPr>
              <a:t>=C:\TEMP\</a:t>
            </a:r>
            <a:r>
              <a:rPr lang="en-US" sz="1400" dirty="0" err="1" smtClean="0">
                <a:latin typeface="Courier New" pitchFamily="49" charset="0"/>
                <a:cs typeface="Courier New" pitchFamily="49" charset="0"/>
              </a:rPr>
              <a:t>myrecording.jfr,settings</a:t>
            </a:r>
            <a:r>
              <a:rPr lang="en-US" sz="1400" dirty="0" smtClean="0">
                <a:latin typeface="Courier New" pitchFamily="49" charset="0"/>
                <a:cs typeface="Courier New" pitchFamily="49" charset="0"/>
              </a:rPr>
              <a:t>=profile</a:t>
            </a:r>
            <a:r>
              <a:rPr lang="en-US" sz="1400" dirty="0" smtClean="0"/>
              <a:t> </a:t>
            </a:r>
            <a:endParaRPr lang="en-US" sz="1800" dirty="0" smtClean="0"/>
          </a:p>
          <a:p>
            <a:pPr marL="757238" lvl="1" indent="-457200"/>
            <a:r>
              <a:rPr lang="en-US" sz="1600" dirty="0" smtClean="0"/>
              <a:t>The settings parameter takes either the path to, or the name of, a template</a:t>
            </a:r>
          </a:p>
          <a:p>
            <a:pPr marL="757238" lvl="1" indent="-457200"/>
            <a:r>
              <a:rPr lang="en-US" sz="1600" dirty="0" smtClean="0"/>
              <a:t>Default templates are located in the </a:t>
            </a:r>
            <a:r>
              <a:rPr lang="en-US" sz="1600" dirty="0" err="1" smtClean="0"/>
              <a:t>jre</a:t>
            </a:r>
            <a:r>
              <a:rPr lang="en-US" sz="1600" dirty="0" smtClean="0"/>
              <a:t>/lib/</a:t>
            </a:r>
            <a:r>
              <a:rPr lang="en-US" sz="1600" dirty="0" err="1" smtClean="0"/>
              <a:t>jfr</a:t>
            </a:r>
            <a:r>
              <a:rPr lang="en-US" sz="1600" dirty="0" smtClean="0"/>
              <a:t> folder. </a:t>
            </a:r>
          </a:p>
          <a:p>
            <a:pPr marL="757238" lvl="1" indent="-457200"/>
            <a:r>
              <a:rPr lang="en-US" sz="1600" b="1" i="1" dirty="0" smtClean="0"/>
              <a:t>Note: </a:t>
            </a:r>
            <a:r>
              <a:rPr lang="en-US" sz="1600" dirty="0" smtClean="0"/>
              <a:t>Using the settings parameter will require either a JRockit or a Hotspot </a:t>
            </a:r>
            <a:r>
              <a:rPr lang="en-US" sz="1600" b="1" dirty="0" smtClean="0"/>
              <a:t>7u40 or later</a:t>
            </a:r>
            <a:r>
              <a:rPr lang="en-US" sz="1600" dirty="0" smtClean="0"/>
              <a:t>. </a:t>
            </a:r>
          </a:p>
          <a:p>
            <a:r>
              <a:rPr lang="en-US" sz="1800" dirty="0" smtClean="0"/>
              <a:t>To get more information on what is going on, change the log level:</a:t>
            </a:r>
            <a:br>
              <a:rPr lang="en-US" sz="1800" dirty="0" smtClean="0"/>
            </a:b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XX:FlightRecorderOptions</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loglevel</a:t>
            </a:r>
            <a:r>
              <a:rPr lang="en-US" sz="1800" dirty="0" smtClean="0">
                <a:latin typeface="Courier New" pitchFamily="49" charset="0"/>
                <a:cs typeface="Courier New" pitchFamily="49" charset="0"/>
              </a:rPr>
              <a:t>=info</a:t>
            </a:r>
          </a:p>
        </p:txBody>
      </p:sp>
      <p:sp>
        <p:nvSpPr>
          <p:cNvPr id="4" name="Text Placeholder 3"/>
          <p:cNvSpPr>
            <a:spLocks noGrp="1"/>
          </p:cNvSpPr>
          <p:nvPr>
            <p:ph sz="half" idx="2"/>
          </p:nvPr>
        </p:nvSpPr>
        <p:spPr/>
        <p:txBody>
          <a:bodyPr/>
          <a:lstStyle/>
          <a:p>
            <a:r>
              <a:rPr lang="sv-SE" dirty="0" smtClean="0">
                <a:solidFill>
                  <a:schemeClr val="accent1"/>
                </a:solidFill>
              </a:rPr>
              <a:t>Useful for enabling continuous recordings at startup</a:t>
            </a:r>
            <a:endParaRPr lang="sv-SE" dirty="0">
              <a:solidFill>
                <a:schemeClr val="accent1"/>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Default Recording</a:t>
            </a:r>
            <a:endParaRPr lang="sv-SE" dirty="0"/>
          </a:p>
        </p:txBody>
      </p:sp>
      <p:sp>
        <p:nvSpPr>
          <p:cNvPr id="3" name="Content Placeholder 2"/>
          <p:cNvSpPr>
            <a:spLocks noGrp="1"/>
          </p:cNvSpPr>
          <p:nvPr>
            <p:ph sz="half" idx="1"/>
          </p:nvPr>
        </p:nvSpPr>
        <p:spPr>
          <a:xfrm>
            <a:off x="808038" y="1164165"/>
            <a:ext cx="7910512" cy="3504939"/>
          </a:xfrm>
        </p:spPr>
        <p:txBody>
          <a:bodyPr/>
          <a:lstStyle/>
          <a:p>
            <a:pPr marL="457200" indent="-457200"/>
            <a:r>
              <a:rPr lang="en-US" sz="1800" dirty="0" smtClean="0"/>
              <a:t>Special short hand to start the JVM with a continuous recording</a:t>
            </a:r>
          </a:p>
          <a:p>
            <a:pPr marL="457200" indent="-457200"/>
            <a:r>
              <a:rPr lang="en-US" sz="1800" dirty="0" smtClean="0"/>
              <a:t>Started with </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XX:FlightRecorderOptions</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defaultrecording</a:t>
            </a:r>
            <a:r>
              <a:rPr lang="en-US" sz="1600" dirty="0" smtClean="0">
                <a:latin typeface="Courier New" pitchFamily="49" charset="0"/>
                <a:cs typeface="Courier New" pitchFamily="49" charset="0"/>
              </a:rPr>
              <a:t>=true</a:t>
            </a:r>
            <a:endParaRPr lang="en-US" sz="1800" dirty="0" smtClean="0"/>
          </a:p>
          <a:p>
            <a:pPr marL="457200" indent="-457200"/>
            <a:r>
              <a:rPr lang="en-US" sz="1600" dirty="0" smtClean="0"/>
              <a:t>The default recording will have the recording id 0</a:t>
            </a:r>
          </a:p>
          <a:p>
            <a:pPr marL="457200" indent="-457200"/>
            <a:r>
              <a:rPr lang="en-US" sz="1600" dirty="0" smtClean="0"/>
              <a:t>Only the default recording can be used with the </a:t>
            </a:r>
            <a:r>
              <a:rPr lang="en-US" sz="1600" dirty="0" err="1" smtClean="0"/>
              <a:t>dumponexit</a:t>
            </a:r>
            <a:r>
              <a:rPr lang="en-US" sz="1600" dirty="0" smtClean="0"/>
              <a:t> and </a:t>
            </a:r>
            <a:r>
              <a:rPr lang="en-US" sz="1600" dirty="0" err="1" smtClean="0"/>
              <a:t>dumponexitpath</a:t>
            </a:r>
            <a:r>
              <a:rPr lang="en-US" sz="1600" dirty="0" smtClean="0"/>
              <a:t> parameters</a:t>
            </a:r>
          </a:p>
          <a:p>
            <a:pPr marL="457200" indent="-457200"/>
            <a:r>
              <a:rPr lang="en-US" sz="1600" dirty="0" smtClean="0"/>
              <a:t>The following example will start up the continuous recording. It will be dumped when the JVM exits to </a:t>
            </a:r>
            <a:r>
              <a:rPr lang="en-US" sz="1600" dirty="0" smtClean="0">
                <a:latin typeface="Courier New" pitchFamily="49" charset="0"/>
                <a:cs typeface="Courier New" pitchFamily="49" charset="0"/>
              </a:rPr>
              <a:t>C:\demos\dumponexit.jfr.</a:t>
            </a:r>
            <a:r>
              <a:rPr lang="en-US" sz="1600" dirty="0" smtClean="0"/>
              <a:t/>
            </a:r>
            <a:br>
              <a:rPr lang="en-US" sz="1600" dirty="0" smtClean="0"/>
            </a:br>
            <a:r>
              <a:rPr lang="en-US" sz="1600" dirty="0" smtClean="0">
                <a:latin typeface="Courier New" pitchFamily="49" charset="0"/>
                <a:cs typeface="Courier New" pitchFamily="49" charset="0"/>
              </a:rPr>
              <a:t> </a:t>
            </a:r>
            <a:r>
              <a:rPr lang="en-US" sz="1200" dirty="0" smtClean="0">
                <a:latin typeface="Courier New" pitchFamily="49" charset="0"/>
                <a:cs typeface="Courier New" pitchFamily="49" charset="0"/>
              </a:rPr>
              <a:t>-XX:+</a:t>
            </a:r>
            <a:r>
              <a:rPr lang="en-US" sz="1200" dirty="0" err="1" smtClean="0">
                <a:latin typeface="Courier New" pitchFamily="49" charset="0"/>
                <a:cs typeface="Courier New" pitchFamily="49" charset="0"/>
              </a:rPr>
              <a:t>UnlockCommercialFeatures</a:t>
            </a:r>
            <a:r>
              <a:rPr lang="en-US" sz="1200" dirty="0" smtClean="0">
                <a:latin typeface="Courier New" pitchFamily="49" charset="0"/>
                <a:cs typeface="Courier New" pitchFamily="49" charset="0"/>
              </a:rPr>
              <a:t> -XX:+</a:t>
            </a:r>
            <a:r>
              <a:rPr lang="en-US" sz="1200" dirty="0" err="1" smtClean="0">
                <a:latin typeface="Courier New" pitchFamily="49" charset="0"/>
                <a:cs typeface="Courier New" pitchFamily="49" charset="0"/>
              </a:rPr>
              <a:t>FlightRecorder</a:t>
            </a:r>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XX:FlightRecorderOptions</a:t>
            </a:r>
            <a:r>
              <a:rPr lang="en-US" sz="1200" dirty="0" smtClean="0">
                <a:latin typeface="Courier New" pitchFamily="49" charset="0"/>
                <a:cs typeface="Courier New" pitchFamily="49" charset="0"/>
              </a:rPr>
              <a:t>=</a:t>
            </a:r>
            <a:r>
              <a:rPr lang="en-US" sz="1200" dirty="0" err="1" smtClean="0">
                <a:latin typeface="Courier New" pitchFamily="49" charset="0"/>
                <a:cs typeface="Courier New" pitchFamily="49" charset="0"/>
              </a:rPr>
              <a:t>defaultrecording</a:t>
            </a:r>
            <a:r>
              <a:rPr lang="en-US" sz="1200" dirty="0" smtClean="0">
                <a:latin typeface="Courier New" pitchFamily="49" charset="0"/>
                <a:cs typeface="Courier New" pitchFamily="49" charset="0"/>
              </a:rPr>
              <a:t>=</a:t>
            </a:r>
            <a:r>
              <a:rPr lang="en-US" sz="1200" dirty="0" err="1" smtClean="0">
                <a:latin typeface="Courier New" pitchFamily="49" charset="0"/>
                <a:cs typeface="Courier New" pitchFamily="49" charset="0"/>
              </a:rPr>
              <a:t>true,dumponexit</a:t>
            </a:r>
            <a:r>
              <a:rPr lang="en-US" sz="1200" dirty="0" smtClean="0">
                <a:latin typeface="Courier New" pitchFamily="49" charset="0"/>
                <a:cs typeface="Courier New" pitchFamily="49" charset="0"/>
              </a:rPr>
              <a:t>=</a:t>
            </a:r>
            <a:r>
              <a:rPr lang="en-US" sz="1200" dirty="0" err="1" smtClean="0">
                <a:latin typeface="Courier New" pitchFamily="49" charset="0"/>
                <a:cs typeface="Courier New" pitchFamily="49" charset="0"/>
              </a:rPr>
              <a:t>true,dumponexitpath</a:t>
            </a:r>
            <a:r>
              <a:rPr lang="en-US" sz="1200" dirty="0" smtClean="0">
                <a:latin typeface="Courier New" pitchFamily="49" charset="0"/>
                <a:cs typeface="Courier New" pitchFamily="49" charset="0"/>
              </a:rPr>
              <a:t>=C:\demos\dumponexit.jfr</a:t>
            </a:r>
          </a:p>
        </p:txBody>
      </p:sp>
      <p:sp>
        <p:nvSpPr>
          <p:cNvPr id="4" name="Text Placeholder 3"/>
          <p:cNvSpPr>
            <a:spLocks noGrp="1"/>
          </p:cNvSpPr>
          <p:nvPr>
            <p:ph sz="half" idx="2"/>
          </p:nvPr>
        </p:nvSpPr>
        <p:spPr/>
        <p:txBody>
          <a:bodyPr/>
          <a:lstStyle/>
          <a:p>
            <a:r>
              <a:rPr lang="sv-SE" dirty="0" smtClean="0">
                <a:solidFill>
                  <a:schemeClr val="accent1"/>
                </a:solidFill>
              </a:rPr>
              <a:t>Shorthand for starting a continuous recording. With benefits.</a:t>
            </a:r>
            <a:endParaRPr lang="sv-SE" dirty="0">
              <a:solidFill>
                <a:schemeClr val="accent1"/>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Recordings Using JCMD</a:t>
            </a:r>
            <a:endParaRPr lang="sv-SE" dirty="0"/>
          </a:p>
        </p:txBody>
      </p:sp>
      <p:sp>
        <p:nvSpPr>
          <p:cNvPr id="3" name="Content Placeholder 2"/>
          <p:cNvSpPr>
            <a:spLocks noGrp="1"/>
          </p:cNvSpPr>
          <p:nvPr>
            <p:ph sz="half" idx="1"/>
          </p:nvPr>
        </p:nvSpPr>
        <p:spPr>
          <a:xfrm>
            <a:off x="808038" y="1164165"/>
            <a:ext cx="7910512" cy="3504939"/>
          </a:xfrm>
        </p:spPr>
        <p:txBody>
          <a:bodyPr/>
          <a:lstStyle/>
          <a:p>
            <a:pPr marL="457200" indent="-457200">
              <a:buNone/>
            </a:pPr>
            <a:r>
              <a:rPr lang="en-US" sz="1800" dirty="0" smtClean="0"/>
              <a:t>Usage: </a:t>
            </a:r>
            <a:r>
              <a:rPr lang="en-US" sz="1800" dirty="0" err="1" smtClean="0">
                <a:latin typeface="Courier New" pitchFamily="49" charset="0"/>
                <a:cs typeface="Courier New" pitchFamily="49" charset="0"/>
              </a:rPr>
              <a:t>jcmd</a:t>
            </a:r>
            <a:r>
              <a:rPr lang="en-US" sz="1800" dirty="0" smtClean="0">
                <a:latin typeface="Courier New" pitchFamily="49" charset="0"/>
                <a:cs typeface="Courier New" pitchFamily="49" charset="0"/>
              </a:rPr>
              <a:t> &lt;</a:t>
            </a:r>
            <a:r>
              <a:rPr lang="en-US" sz="1800" dirty="0" err="1" smtClean="0">
                <a:latin typeface="Courier New" pitchFamily="49" charset="0"/>
                <a:cs typeface="Courier New" pitchFamily="49" charset="0"/>
              </a:rPr>
              <a:t>pid</a:t>
            </a:r>
            <a:r>
              <a:rPr lang="en-US" sz="1800" dirty="0" smtClean="0">
                <a:latin typeface="Courier New" pitchFamily="49" charset="0"/>
                <a:cs typeface="Courier New" pitchFamily="49" charset="0"/>
              </a:rPr>
              <a:t>&gt; &lt;command&gt;</a:t>
            </a:r>
          </a:p>
          <a:p>
            <a:pPr marL="457200" indent="-457200">
              <a:buNone/>
            </a:pPr>
            <a:r>
              <a:rPr lang="en-US" sz="1800" dirty="0" smtClean="0"/>
              <a:t>Example starting a recording:</a:t>
            </a:r>
            <a:br>
              <a:rPr lang="en-US" sz="1800" dirty="0" smtClean="0"/>
            </a:br>
            <a:r>
              <a:rPr lang="en-US" sz="1600" dirty="0" err="1" smtClean="0">
                <a:latin typeface="Courier New" pitchFamily="49" charset="0"/>
                <a:cs typeface="Courier New" pitchFamily="49" charset="0"/>
              </a:rPr>
              <a:t>jcmd</a:t>
            </a:r>
            <a:r>
              <a:rPr lang="en-US" sz="1600" dirty="0" smtClean="0">
                <a:latin typeface="Courier New" pitchFamily="49" charset="0"/>
                <a:cs typeface="Courier New" pitchFamily="49" charset="0"/>
              </a:rPr>
              <a:t> 7060 </a:t>
            </a:r>
            <a:r>
              <a:rPr lang="en-US" sz="1600" dirty="0" err="1" smtClean="0">
                <a:latin typeface="Courier New" pitchFamily="49" charset="0"/>
                <a:cs typeface="Courier New" pitchFamily="49" charset="0"/>
              </a:rPr>
              <a:t>JFR.start</a:t>
            </a:r>
            <a:r>
              <a:rPr lang="en-US" sz="1600" dirty="0" smtClean="0">
                <a:latin typeface="Courier New" pitchFamily="49" charset="0"/>
                <a:cs typeface="Courier New" pitchFamily="49" charset="0"/>
              </a:rPr>
              <a:t> name=</a:t>
            </a:r>
            <a:r>
              <a:rPr lang="en-US" sz="1600" dirty="0" err="1" smtClean="0">
                <a:latin typeface="Courier New" pitchFamily="49" charset="0"/>
                <a:cs typeface="Courier New" pitchFamily="49" charset="0"/>
              </a:rPr>
              <a:t>MyRecording</a:t>
            </a:r>
            <a:r>
              <a:rPr lang="en-US" sz="1600" dirty="0" smtClean="0">
                <a:latin typeface="Courier New" pitchFamily="49" charset="0"/>
                <a:cs typeface="Courier New" pitchFamily="49" charset="0"/>
              </a:rPr>
              <a:t> settings=profile 	delay=20s duration=2m filename=c:\TEMP\myrecording.jfr</a:t>
            </a:r>
            <a:endParaRPr lang="en-US" sz="1400" dirty="0" smtClean="0">
              <a:latin typeface="Courier New" pitchFamily="49" charset="0"/>
              <a:cs typeface="Courier New" pitchFamily="49" charset="0"/>
            </a:endParaRPr>
          </a:p>
          <a:p>
            <a:pPr marL="457200" indent="-457200">
              <a:buNone/>
            </a:pPr>
            <a:r>
              <a:rPr lang="en-US" sz="1800" dirty="0" smtClean="0"/>
              <a:t>Example checking on recordings:</a:t>
            </a:r>
            <a:br>
              <a:rPr lang="en-US" sz="1800" dirty="0" smtClean="0"/>
            </a:br>
            <a:r>
              <a:rPr lang="en-US" sz="1800" dirty="0" err="1" smtClean="0">
                <a:latin typeface="Courier New" pitchFamily="49" charset="0"/>
                <a:cs typeface="Courier New" pitchFamily="49" charset="0"/>
              </a:rPr>
              <a:t>jcmd</a:t>
            </a:r>
            <a:r>
              <a:rPr lang="en-US" sz="1800" dirty="0" smtClean="0">
                <a:latin typeface="Courier New" pitchFamily="49" charset="0"/>
                <a:cs typeface="Courier New" pitchFamily="49" charset="0"/>
              </a:rPr>
              <a:t> 7060 </a:t>
            </a:r>
            <a:r>
              <a:rPr lang="en-US" sz="1800" dirty="0" err="1" smtClean="0">
                <a:latin typeface="Courier New" pitchFamily="49" charset="0"/>
                <a:cs typeface="Courier New" pitchFamily="49" charset="0"/>
              </a:rPr>
              <a:t>JFR.check</a:t>
            </a:r>
            <a:endParaRPr lang="en-US" sz="1800" dirty="0" smtClean="0"/>
          </a:p>
          <a:p>
            <a:pPr marL="457200" indent="-457200">
              <a:buNone/>
            </a:pPr>
            <a:r>
              <a:rPr lang="en-US" sz="1800" dirty="0" smtClean="0"/>
              <a:t>Example dumping a recording:</a:t>
            </a:r>
            <a:br>
              <a:rPr lang="en-US" sz="1800" dirty="0" smtClean="0"/>
            </a:br>
            <a:r>
              <a:rPr lang="en-US" sz="1600" dirty="0" err="1" smtClean="0">
                <a:latin typeface="Courier New" pitchFamily="49" charset="0"/>
                <a:cs typeface="Courier New" pitchFamily="49" charset="0"/>
              </a:rPr>
              <a:t>jcmd</a:t>
            </a:r>
            <a:r>
              <a:rPr lang="en-US" sz="1600" dirty="0" smtClean="0">
                <a:latin typeface="Courier New" pitchFamily="49" charset="0"/>
                <a:cs typeface="Courier New" pitchFamily="49" charset="0"/>
              </a:rPr>
              <a:t> 7060 </a:t>
            </a:r>
            <a:r>
              <a:rPr lang="en-US" sz="1600" dirty="0" err="1" smtClean="0">
                <a:latin typeface="Courier New" pitchFamily="49" charset="0"/>
                <a:cs typeface="Courier New" pitchFamily="49" charset="0"/>
              </a:rPr>
              <a:t>JFR.dump</a:t>
            </a:r>
            <a:r>
              <a:rPr lang="en-US" sz="1600" dirty="0" smtClean="0">
                <a:latin typeface="Courier New" pitchFamily="49" charset="0"/>
                <a:cs typeface="Courier New" pitchFamily="49" charset="0"/>
              </a:rPr>
              <a:t> name=</a:t>
            </a:r>
            <a:r>
              <a:rPr lang="en-US" sz="1600" dirty="0" err="1" smtClean="0">
                <a:latin typeface="Courier New" pitchFamily="49" charset="0"/>
                <a:cs typeface="Courier New" pitchFamily="49" charset="0"/>
              </a:rPr>
              <a:t>MyRecording</a:t>
            </a:r>
            <a:r>
              <a:rPr lang="en-US" sz="1600" dirty="0" smtClean="0">
                <a:latin typeface="Courier New" pitchFamily="49" charset="0"/>
                <a:cs typeface="Courier New" pitchFamily="49" charset="0"/>
              </a:rPr>
              <a:t> 	filename=C:\TEMP\dump.jfr </a:t>
            </a:r>
            <a:br>
              <a:rPr lang="en-US" sz="1600" dirty="0" smtClean="0">
                <a:latin typeface="Courier New" pitchFamily="49" charset="0"/>
                <a:cs typeface="Courier New" pitchFamily="49" charset="0"/>
              </a:rPr>
            </a:br>
            <a:r>
              <a:rPr lang="en-US" sz="1800" dirty="0" smtClean="0"/>
              <a:t/>
            </a:r>
            <a:br>
              <a:rPr lang="en-US" sz="1800" dirty="0" smtClean="0"/>
            </a:br>
            <a:endParaRPr lang="en-US" sz="1800" dirty="0" smtClean="0">
              <a:latin typeface="Courier New" pitchFamily="49" charset="0"/>
              <a:cs typeface="Courier New" pitchFamily="49" charset="0"/>
            </a:endParaRPr>
          </a:p>
        </p:txBody>
      </p:sp>
      <p:sp>
        <p:nvSpPr>
          <p:cNvPr id="4" name="Text Placeholder 3"/>
          <p:cNvSpPr>
            <a:spLocks noGrp="1"/>
          </p:cNvSpPr>
          <p:nvPr>
            <p:ph sz="half" idx="2"/>
          </p:nvPr>
        </p:nvSpPr>
        <p:spPr/>
        <p:txBody>
          <a:bodyPr/>
          <a:lstStyle/>
          <a:p>
            <a:r>
              <a:rPr lang="sv-SE" dirty="0" smtClean="0">
                <a:solidFill>
                  <a:schemeClr val="accent1"/>
                </a:solidFill>
              </a:rPr>
              <a:t>Useful for controlling JFR from the command line</a:t>
            </a:r>
            <a:endParaRPr lang="sv-SE" dirty="0">
              <a:solidFill>
                <a:schemeClr val="accent1"/>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Java Flight Recorder </a:t>
            </a:r>
            <a:br>
              <a:rPr lang="en-US" dirty="0" smtClean="0"/>
            </a:br>
            <a:r>
              <a:rPr lang="en-US" dirty="0" smtClean="0"/>
              <a:t>Deep Dive</a:t>
            </a:r>
            <a:endParaRPr lang="en-US" dirty="0"/>
          </a:p>
        </p:txBody>
      </p:sp>
      <p:sp>
        <p:nvSpPr>
          <p:cNvPr id="8" name="Text Placeholder 7"/>
          <p:cNvSpPr>
            <a:spLocks noGrp="1"/>
          </p:cNvSpPr>
          <p:nvPr>
            <p:ph type="body" sz="quarter" idx="13"/>
          </p:nvPr>
        </p:nvSpPr>
        <p:spPr/>
        <p:txBody>
          <a:bodyPr/>
          <a:lstStyle/>
          <a:p>
            <a:r>
              <a:rPr lang="en-US" dirty="0" smtClean="0"/>
              <a:t>Marcus Hirt</a:t>
            </a:r>
            <a:br>
              <a:rPr lang="en-US" dirty="0" smtClean="0"/>
            </a:br>
            <a:r>
              <a:rPr lang="en-US" dirty="0" smtClean="0"/>
              <a:t>Consulting Member of Technical Staff</a:t>
            </a:r>
            <a:endParaRPr lang="en-US" dirty="0"/>
          </a:p>
          <a:p>
            <a:endParaRPr lang="en-US" dirty="0"/>
          </a:p>
        </p:txBody>
      </p:sp>
      <p:pic>
        <p:nvPicPr>
          <p:cNvPr id="10" name="Picture 9" descr="O_signature_wht_rgb.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976425" y="4055396"/>
            <a:ext cx="1050909" cy="324030"/>
          </a:xfrm>
          <a:prstGeom prst="rect">
            <a:avLst/>
          </a:prstGeom>
        </p:spPr>
      </p:pic>
      <p:pic>
        <p:nvPicPr>
          <p:cNvPr id="3" name="Picture Placeholder 2" descr="JavaOne-Title_-16x9.jpg"/>
          <p:cNvPicPr>
            <a:picLocks noGrp="1" noChangeAspect="1"/>
          </p:cNvPicPr>
          <p:nvPr>
            <p:ph type="pic" sz="quarter" idx="14"/>
          </p:nvPr>
        </p:nvPicPr>
        <p:blipFill>
          <a:blip r:embed="rId4" cstate="print">
            <a:extLst>
              <a:ext uri="{28A0092B-C50C-407E-A947-70E740481C1C}">
                <a14:useLocalDpi xmlns:a14="http://schemas.microsoft.com/office/drawing/2010/main" xmlns="" val="0"/>
              </a:ext>
            </a:extLst>
          </a:blip>
          <a:srcRect t="89" b="89"/>
          <a:stretch>
            <a:fillRect/>
          </a:stretch>
        </p:blipFill>
        <p:spPr/>
      </p:pic>
      <p:pic>
        <p:nvPicPr>
          <p:cNvPr id="1026" name="Picture 2" descr="C:\clients\hirt\missioncontrol\main\missioncontrol\graphics\icons\jmc_512x512.png"/>
          <p:cNvPicPr>
            <a:picLocks noChangeAspect="1" noChangeArrowheads="1"/>
          </p:cNvPicPr>
          <p:nvPr/>
        </p:nvPicPr>
        <p:blipFill>
          <a:blip r:embed="rId5" cstate="print"/>
          <a:srcRect/>
          <a:stretch>
            <a:fillRect/>
          </a:stretch>
        </p:blipFill>
        <p:spPr bwMode="auto">
          <a:xfrm>
            <a:off x="8496300" y="0"/>
            <a:ext cx="647700" cy="647700"/>
          </a:xfrm>
          <a:prstGeom prst="rect">
            <a:avLst/>
          </a:prstGeom>
          <a:noFill/>
        </p:spPr>
      </p:pic>
    </p:spTree>
    <p:extLst>
      <p:ext uri="{BB962C8B-B14F-4D97-AF65-F5344CB8AC3E}">
        <p14:creationId xmlns:p14="http://schemas.microsoft.com/office/powerpoint/2010/main" xmlns="" val="38364899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Recording creation DEMO</a:t>
            </a:r>
            <a:endParaRPr lang="en-US" dirty="0"/>
          </a:p>
        </p:txBody>
      </p:sp>
      <p:pic>
        <p:nvPicPr>
          <p:cNvPr id="7" name="Picture 2" descr="C:\clients\hirt\missioncontrol\main\missioncontrol\graphics\icons\jmc_512x512.png"/>
          <p:cNvPicPr>
            <a:picLocks noChangeAspect="1" noChangeArrowheads="1"/>
          </p:cNvPicPr>
          <p:nvPr/>
        </p:nvPicPr>
        <p:blipFill>
          <a:blip r:embed="rId3" cstate="print"/>
          <a:srcRect/>
          <a:stretch>
            <a:fillRect/>
          </a:stretch>
        </p:blipFill>
        <p:spPr bwMode="auto">
          <a:xfrm>
            <a:off x="8299536" y="109727"/>
            <a:ext cx="712788" cy="712788"/>
          </a:xfrm>
          <a:prstGeom prst="rect">
            <a:avLst/>
          </a:prstGeom>
          <a:noFill/>
        </p:spPr>
      </p:pic>
    </p:spTree>
    <p:extLst>
      <p:ext uri="{BB962C8B-B14F-4D97-AF65-F5344CB8AC3E}">
        <p14:creationId xmlns="" xmlns:p14="http://schemas.microsoft.com/office/powerpoint/2010/main" val="20321952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804346" y="1459241"/>
            <a:ext cx="6020735" cy="2410019"/>
          </a:xfrm>
        </p:spPr>
        <p:txBody>
          <a:bodyPr/>
          <a:lstStyle/>
          <a:p>
            <a:r>
              <a:rPr lang="en-US" dirty="0" smtClean="0"/>
              <a:t>Analyzing Recordings</a:t>
            </a:r>
          </a:p>
          <a:p>
            <a:endParaRPr lang="en-US" dirty="0"/>
          </a:p>
        </p:txBody>
      </p:sp>
      <p:pic>
        <p:nvPicPr>
          <p:cNvPr id="7" name="Picture 2" descr="C:\clients\hirt\missioncontrol\main\missioncontrol\graphics\icons\jmc_512x512.png"/>
          <p:cNvPicPr>
            <a:picLocks noChangeAspect="1" noChangeArrowheads="1"/>
          </p:cNvPicPr>
          <p:nvPr/>
        </p:nvPicPr>
        <p:blipFill>
          <a:blip r:embed="rId3" cstate="print"/>
          <a:srcRect/>
          <a:stretch>
            <a:fillRect/>
          </a:stretch>
        </p:blipFill>
        <p:spPr bwMode="auto">
          <a:xfrm>
            <a:off x="8299536" y="109727"/>
            <a:ext cx="712788" cy="712788"/>
          </a:xfrm>
          <a:prstGeom prst="rect">
            <a:avLst/>
          </a:prstGeom>
          <a:noFill/>
        </p:spPr>
      </p:pic>
    </p:spTree>
    <p:extLst>
      <p:ext uri="{BB962C8B-B14F-4D97-AF65-F5344CB8AC3E}">
        <p14:creationId xmlns="" xmlns:p14="http://schemas.microsoft.com/office/powerpoint/2010/main" val="20321952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Flight Recordings in JMC</a:t>
            </a:r>
            <a:endParaRPr lang="sv-SE" dirty="0"/>
          </a:p>
        </p:txBody>
      </p:sp>
      <p:sp>
        <p:nvSpPr>
          <p:cNvPr id="3" name="Content Placeholder 2"/>
          <p:cNvSpPr>
            <a:spLocks noGrp="1"/>
          </p:cNvSpPr>
          <p:nvPr>
            <p:ph sz="half" idx="1"/>
          </p:nvPr>
        </p:nvSpPr>
        <p:spPr/>
        <p:txBody>
          <a:bodyPr/>
          <a:lstStyle/>
          <a:p>
            <a:r>
              <a:rPr lang="en-US" dirty="0" smtClean="0"/>
              <a:t>All tab groups except for the general Events tab group are preconfigured to show a certain aspect of the recording (sometimes referred to as static or preconfigured tabs)</a:t>
            </a:r>
          </a:p>
          <a:p>
            <a:r>
              <a:rPr lang="en-US" dirty="0" smtClean="0"/>
              <a:t>The pre-configured tabs highlights various areas of common interest, such as code, memory &amp; GC, threads and IO</a:t>
            </a:r>
          </a:p>
          <a:p>
            <a:r>
              <a:rPr lang="en-US" dirty="0" smtClean="0"/>
              <a:t>General Events tab group - useful for drilling down further and for rapidly homing in on a set of events with certain properties</a:t>
            </a:r>
          </a:p>
        </p:txBody>
      </p:sp>
      <p:sp>
        <p:nvSpPr>
          <p:cNvPr id="4" name="Text Placeholder 3"/>
          <p:cNvSpPr>
            <a:spLocks noGrp="1"/>
          </p:cNvSpPr>
          <p:nvPr>
            <p:ph sz="half" idx="2"/>
          </p:nvPr>
        </p:nvSpPr>
        <p:spPr/>
        <p:txBody>
          <a:bodyPr/>
          <a:lstStyle/>
          <a:p>
            <a:endParaRPr lang="sv-SE"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Operative Set</a:t>
            </a:r>
            <a:endParaRPr lang="sv-SE" dirty="0"/>
          </a:p>
        </p:txBody>
      </p:sp>
      <p:sp>
        <p:nvSpPr>
          <p:cNvPr id="3" name="Content Placeholder 2"/>
          <p:cNvSpPr>
            <a:spLocks noGrp="1"/>
          </p:cNvSpPr>
          <p:nvPr>
            <p:ph sz="half" idx="1"/>
          </p:nvPr>
        </p:nvSpPr>
        <p:spPr/>
        <p:txBody>
          <a:bodyPr/>
          <a:lstStyle/>
          <a:p>
            <a:r>
              <a:rPr lang="en-US" dirty="0" smtClean="0"/>
              <a:t>The Operative Set is a global set of events </a:t>
            </a:r>
          </a:p>
          <a:p>
            <a:r>
              <a:rPr lang="en-US" dirty="0" smtClean="0"/>
              <a:t>Events can be added or removed to the operative set from the context menu</a:t>
            </a:r>
          </a:p>
          <a:p>
            <a:r>
              <a:rPr lang="en-US" dirty="0" smtClean="0"/>
              <a:t>The Events tabs usually have a check box to only show events in the operative set</a:t>
            </a:r>
          </a:p>
          <a:p>
            <a:r>
              <a:rPr lang="en-US" dirty="0" smtClean="0"/>
              <a:t>Using the Events tabs together with the Operative Set is a powerful way to home in on events with a certain set of properties</a:t>
            </a:r>
          </a:p>
        </p:txBody>
      </p:sp>
      <p:sp>
        <p:nvSpPr>
          <p:cNvPr id="4" name="Text Placeholder 3"/>
          <p:cNvSpPr>
            <a:spLocks noGrp="1"/>
          </p:cNvSpPr>
          <p:nvPr>
            <p:ph sz="half" idx="2"/>
          </p:nvPr>
        </p:nvSpPr>
        <p:spPr/>
        <p:txBody>
          <a:bodyPr/>
          <a:lstStyle/>
          <a:p>
            <a:r>
              <a:rPr lang="en-US" dirty="0" smtClean="0">
                <a:solidFill>
                  <a:schemeClr val="accent1"/>
                </a:solidFill>
              </a:rPr>
              <a:t>Power Feature</a:t>
            </a:r>
            <a:endParaRPr lang="sv-SE" dirty="0">
              <a:solidFill>
                <a:schemeClr val="accent1"/>
              </a:solidFill>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Features in Most Tabs</a:t>
            </a:r>
            <a:endParaRPr lang="sv-SE" dirty="0"/>
          </a:p>
        </p:txBody>
      </p:sp>
      <p:sp>
        <p:nvSpPr>
          <p:cNvPr id="3" name="Content Placeholder 2"/>
          <p:cNvSpPr>
            <a:spLocks noGrp="1"/>
          </p:cNvSpPr>
          <p:nvPr>
            <p:ph sz="half" idx="1"/>
          </p:nvPr>
        </p:nvSpPr>
        <p:spPr/>
        <p:txBody>
          <a:bodyPr/>
          <a:lstStyle/>
          <a:p>
            <a:r>
              <a:rPr lang="en-US" dirty="0" smtClean="0"/>
              <a:t>Almost all tabs have a range selector at the top</a:t>
            </a:r>
          </a:p>
          <a:p>
            <a:pPr lvl="1"/>
            <a:r>
              <a:rPr lang="en-US" dirty="0" smtClean="0"/>
              <a:t>Used to filter on a time range</a:t>
            </a:r>
          </a:p>
          <a:p>
            <a:pPr lvl="1"/>
            <a:r>
              <a:rPr lang="en-US" dirty="0" smtClean="0"/>
              <a:t>Can be synchronized between all tabs</a:t>
            </a:r>
          </a:p>
          <a:p>
            <a:pPr lvl="1"/>
            <a:r>
              <a:rPr lang="en-US" dirty="0" smtClean="0"/>
              <a:t>Highlights events in the operative set in cyan</a:t>
            </a:r>
          </a:p>
          <a:p>
            <a:r>
              <a:rPr lang="en-US" dirty="0" smtClean="0"/>
              <a:t>The tabs in the Events tab group can be used in conjunction with the Event Types view to filter on Event Types</a:t>
            </a:r>
          </a:p>
          <a:p>
            <a:r>
              <a:rPr lang="en-US" dirty="0" smtClean="0"/>
              <a:t>In filter boxes:</a:t>
            </a:r>
          </a:p>
          <a:p>
            <a:pPr lvl="1"/>
            <a:r>
              <a:rPr lang="en-US" dirty="0" err="1" smtClean="0"/>
              <a:t>Kleene</a:t>
            </a:r>
            <a:r>
              <a:rPr lang="en-US" dirty="0" smtClean="0"/>
              <a:t> star can be used as wildcard (</a:t>
            </a:r>
            <a:r>
              <a:rPr lang="en-US" dirty="0" smtClean="0">
                <a:latin typeface="Courier New" pitchFamily="49" charset="0"/>
                <a:cs typeface="Courier New" pitchFamily="49" charset="0"/>
              </a:rPr>
              <a:t>*.sun.*</a:t>
            </a:r>
            <a:r>
              <a:rPr lang="en-US" dirty="0" smtClean="0"/>
              <a:t>)</a:t>
            </a:r>
          </a:p>
          <a:p>
            <a:pPr lvl="1"/>
            <a:r>
              <a:rPr lang="en-US" dirty="0" smtClean="0"/>
              <a:t>Start with </a:t>
            </a:r>
            <a:r>
              <a:rPr lang="en-US" dirty="0" err="1" smtClean="0"/>
              <a:t>regexp</a:t>
            </a:r>
            <a:r>
              <a:rPr lang="en-US" dirty="0" smtClean="0"/>
              <a:t>: if more power is needed (</a:t>
            </a:r>
            <a:r>
              <a:rPr lang="en-US" dirty="0" err="1" smtClean="0">
                <a:latin typeface="Courier New" pitchFamily="49" charset="0"/>
                <a:cs typeface="Courier New" pitchFamily="49" charset="0"/>
              </a:rPr>
              <a:t>regexp</a:t>
            </a:r>
            <a:r>
              <a:rPr lang="en-US" dirty="0" smtClean="0">
                <a:latin typeface="Courier New" pitchFamily="49" charset="0"/>
                <a:cs typeface="Courier New" pitchFamily="49" charset="0"/>
              </a:rPr>
              <a:t>:.*\.sun\..*</a:t>
            </a:r>
            <a:r>
              <a:rPr lang="en-US" dirty="0" smtClean="0"/>
              <a:t>) </a:t>
            </a:r>
            <a:br>
              <a:rPr lang="en-US" dirty="0" smtClean="0"/>
            </a:br>
            <a:r>
              <a:rPr lang="en-US" dirty="0" smtClean="0"/>
              <a:t>(not as </a:t>
            </a:r>
            <a:r>
              <a:rPr lang="en-US" dirty="0" err="1" smtClean="0"/>
              <a:t>performant</a:t>
            </a:r>
            <a:r>
              <a:rPr lang="en-US" dirty="0" smtClean="0"/>
              <a:t> though)</a:t>
            </a:r>
          </a:p>
        </p:txBody>
      </p:sp>
      <p:sp>
        <p:nvSpPr>
          <p:cNvPr id="4" name="Text Placeholder 3"/>
          <p:cNvSpPr>
            <a:spLocks noGrp="1"/>
          </p:cNvSpPr>
          <p:nvPr>
            <p:ph sz="half" idx="2"/>
          </p:nvPr>
        </p:nvSpPr>
        <p:spPr/>
        <p:txBody>
          <a:bodyPr/>
          <a:lstStyle/>
          <a:p>
            <a:endParaRPr lang="sv-SE"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Programmatically Analyzing Flight Recordings</a:t>
            </a:r>
            <a:endParaRPr lang="sv-SE" dirty="0"/>
          </a:p>
        </p:txBody>
      </p:sp>
      <p:sp>
        <p:nvSpPr>
          <p:cNvPr id="3" name="Content Placeholder 2"/>
          <p:cNvSpPr>
            <a:spLocks noGrp="1"/>
          </p:cNvSpPr>
          <p:nvPr>
            <p:ph sz="half" idx="1"/>
          </p:nvPr>
        </p:nvSpPr>
        <p:spPr/>
        <p:txBody>
          <a:bodyPr/>
          <a:lstStyle/>
          <a:p>
            <a:r>
              <a:rPr lang="en-US" dirty="0" smtClean="0"/>
              <a:t>The parser included in Mission Control can be used to analyze recordings programmatically</a:t>
            </a:r>
          </a:p>
          <a:p>
            <a:r>
              <a:rPr lang="en-US" dirty="0" smtClean="0"/>
              <a:t>If enough people want to, I can write a blog on how it can be used</a:t>
            </a:r>
          </a:p>
          <a:p>
            <a:r>
              <a:rPr lang="en-US" dirty="0" smtClean="0"/>
              <a:t>The JMC team also have an experimental JDBC bridge</a:t>
            </a:r>
          </a:p>
        </p:txBody>
      </p:sp>
      <p:sp>
        <p:nvSpPr>
          <p:cNvPr id="4" name="Text Placeholder 3"/>
          <p:cNvSpPr>
            <a:spLocks noGrp="1"/>
          </p:cNvSpPr>
          <p:nvPr>
            <p:ph sz="half" idx="2"/>
          </p:nvPr>
        </p:nvSpPr>
        <p:spPr/>
        <p:txBody>
          <a:bodyPr/>
          <a:lstStyle/>
          <a:p>
            <a:r>
              <a:rPr lang="en-US" dirty="0" smtClean="0">
                <a:solidFill>
                  <a:schemeClr val="accent1"/>
                </a:solidFill>
              </a:rPr>
              <a:t>Using the JMC parser (Unsupported)</a:t>
            </a:r>
            <a:endParaRPr lang="sv-SE" dirty="0">
              <a:solidFill>
                <a:schemeClr val="accent1"/>
              </a:solidFill>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Common Pitfalls</a:t>
            </a:r>
            <a:endParaRPr lang="sv-SE" dirty="0"/>
          </a:p>
        </p:txBody>
      </p:sp>
      <p:sp>
        <p:nvSpPr>
          <p:cNvPr id="3" name="Content Placeholder 2"/>
          <p:cNvSpPr>
            <a:spLocks noGrp="1"/>
          </p:cNvSpPr>
          <p:nvPr>
            <p:ph sz="half" idx="1"/>
          </p:nvPr>
        </p:nvSpPr>
        <p:spPr/>
        <p:txBody>
          <a:bodyPr/>
          <a:lstStyle/>
          <a:p>
            <a:r>
              <a:rPr lang="en-US" dirty="0" smtClean="0"/>
              <a:t>Not accounting for thresholds</a:t>
            </a:r>
          </a:p>
          <a:p>
            <a:pPr lvl="1"/>
            <a:r>
              <a:rPr lang="en-US" dirty="0" smtClean="0"/>
              <a:t>Thresholds are very useful for keeping performance up but still detecting outliers</a:t>
            </a:r>
          </a:p>
          <a:p>
            <a:pPr lvl="1"/>
            <a:r>
              <a:rPr lang="en-US" dirty="0" smtClean="0"/>
              <a:t>Can be confusing. Example:</a:t>
            </a:r>
            <a:br>
              <a:rPr lang="en-US" dirty="0" smtClean="0"/>
            </a:br>
            <a:r>
              <a:rPr lang="en-US" dirty="0" smtClean="0"/>
              <a:t>Thread T has been running for 2 minutes and sum of latencies is a minute. Was the thread T running unblocked for a minute?</a:t>
            </a:r>
          </a:p>
          <a:p>
            <a:r>
              <a:rPr lang="en-US" dirty="0" smtClean="0"/>
              <a:t>Not accounting for CPU load</a:t>
            </a:r>
          </a:p>
          <a:p>
            <a:pPr lvl="1"/>
            <a:r>
              <a:rPr lang="en-US" dirty="0" smtClean="0"/>
              <a:t>Don’t make decisions based on method profiling data if there is no load</a:t>
            </a:r>
          </a:p>
          <a:p>
            <a:pPr lvl="1"/>
            <a:r>
              <a:rPr lang="en-US" dirty="0" smtClean="0"/>
              <a:t>If you have full load, then looking at latencies may be a waste of time</a:t>
            </a:r>
          </a:p>
          <a:p>
            <a:endParaRPr lang="en-US" dirty="0" smtClean="0"/>
          </a:p>
        </p:txBody>
      </p:sp>
      <p:sp>
        <p:nvSpPr>
          <p:cNvPr id="4" name="Text Placeholder 3"/>
          <p:cNvSpPr>
            <a:spLocks noGrp="1"/>
          </p:cNvSpPr>
          <p:nvPr>
            <p:ph sz="half" idx="2"/>
          </p:nvPr>
        </p:nvSpPr>
        <p:spPr/>
        <p:txBody>
          <a:bodyPr/>
          <a:lstStyle/>
          <a:p>
            <a:endParaRPr lang="sv-SE"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804346" y="1459241"/>
            <a:ext cx="6020735" cy="2410019"/>
          </a:xfrm>
        </p:spPr>
        <p:txBody>
          <a:bodyPr/>
          <a:lstStyle/>
          <a:p>
            <a:r>
              <a:rPr lang="en-US" dirty="0" smtClean="0"/>
              <a:t>Analyzing Recordings - DEMOS</a:t>
            </a:r>
          </a:p>
          <a:p>
            <a:endParaRPr lang="en-US" dirty="0"/>
          </a:p>
        </p:txBody>
      </p:sp>
      <p:pic>
        <p:nvPicPr>
          <p:cNvPr id="7" name="Picture 2" descr="C:\clients\hirt\missioncontrol\main\missioncontrol\graphics\icons\jmc_512x512.png"/>
          <p:cNvPicPr>
            <a:picLocks noChangeAspect="1" noChangeArrowheads="1"/>
          </p:cNvPicPr>
          <p:nvPr/>
        </p:nvPicPr>
        <p:blipFill>
          <a:blip r:embed="rId3" cstate="print"/>
          <a:srcRect/>
          <a:stretch>
            <a:fillRect/>
          </a:stretch>
        </p:blipFill>
        <p:spPr bwMode="auto">
          <a:xfrm>
            <a:off x="8299536" y="109727"/>
            <a:ext cx="712788" cy="712788"/>
          </a:xfrm>
          <a:prstGeom prst="rect">
            <a:avLst/>
          </a:prstGeom>
          <a:noFill/>
        </p:spPr>
      </p:pic>
    </p:spTree>
    <p:extLst>
      <p:ext uri="{BB962C8B-B14F-4D97-AF65-F5344CB8AC3E}">
        <p14:creationId xmlns="" xmlns:p14="http://schemas.microsoft.com/office/powerpoint/2010/main" val="20321952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Customization</a:t>
            </a:r>
            <a:endParaRPr lang="en-US" dirty="0"/>
          </a:p>
        </p:txBody>
      </p:sp>
      <p:pic>
        <p:nvPicPr>
          <p:cNvPr id="7" name="Picture 2" descr="C:\clients\hirt\missioncontrol\main\missioncontrol\graphics\icons\jmc_512x512.png"/>
          <p:cNvPicPr>
            <a:picLocks noChangeAspect="1" noChangeArrowheads="1"/>
          </p:cNvPicPr>
          <p:nvPr/>
        </p:nvPicPr>
        <p:blipFill>
          <a:blip r:embed="rId3" cstate="print"/>
          <a:srcRect/>
          <a:stretch>
            <a:fillRect/>
          </a:stretch>
        </p:blipFill>
        <p:spPr bwMode="auto">
          <a:xfrm>
            <a:off x="8299536" y="109727"/>
            <a:ext cx="712788" cy="712788"/>
          </a:xfrm>
          <a:prstGeom prst="rect">
            <a:avLst/>
          </a:prstGeom>
          <a:noFill/>
        </p:spPr>
      </p:pic>
    </p:spTree>
    <p:extLst>
      <p:ext uri="{BB962C8B-B14F-4D97-AF65-F5344CB8AC3E}">
        <p14:creationId xmlns="" xmlns:p14="http://schemas.microsoft.com/office/powerpoint/2010/main" val="20321952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9" name="Picture 5" descr="C:\TEMP\preso.png"/>
          <p:cNvPicPr>
            <a:picLocks noChangeAspect="1" noChangeArrowheads="1"/>
          </p:cNvPicPr>
          <p:nvPr/>
        </p:nvPicPr>
        <p:blipFill>
          <a:blip r:embed="rId2" cstate="print"/>
          <a:srcRect/>
          <a:stretch>
            <a:fillRect/>
          </a:stretch>
        </p:blipFill>
        <p:spPr bwMode="auto">
          <a:xfrm>
            <a:off x="826626" y="676045"/>
            <a:ext cx="7393966" cy="3944961"/>
          </a:xfrm>
          <a:prstGeom prst="rect">
            <a:avLst/>
          </a:prstGeom>
          <a:noFill/>
        </p:spPr>
      </p:pic>
      <p:sp>
        <p:nvSpPr>
          <p:cNvPr id="2" name="Title 1"/>
          <p:cNvSpPr>
            <a:spLocks noGrp="1"/>
          </p:cNvSpPr>
          <p:nvPr>
            <p:ph type="title"/>
          </p:nvPr>
        </p:nvSpPr>
        <p:spPr/>
        <p:txBody>
          <a:bodyPr/>
          <a:lstStyle/>
          <a:p>
            <a:r>
              <a:rPr lang="sv-SE" dirty="0" smtClean="0"/>
              <a:t>Adding Your Own Events </a:t>
            </a:r>
            <a:r>
              <a:rPr lang="sv-SE" dirty="0" smtClean="0">
                <a:solidFill>
                  <a:srgbClr val="FF0000"/>
                </a:solidFill>
              </a:rPr>
              <a:t>(unsupported)</a:t>
            </a:r>
            <a:endParaRPr lang="sv-SE" dirty="0">
              <a:solidFill>
                <a:srgbClr val="FF0000"/>
              </a:solidFill>
            </a:endParaRPr>
          </a:p>
        </p:txBody>
      </p:sp>
      <p:sp>
        <p:nvSpPr>
          <p:cNvPr id="8" name="TextBox 7"/>
          <p:cNvSpPr txBox="1"/>
          <p:nvPr/>
        </p:nvSpPr>
        <p:spPr>
          <a:xfrm>
            <a:off x="2852928" y="1945843"/>
            <a:ext cx="184731" cy="400110"/>
          </a:xfrm>
          <a:prstGeom prst="rect">
            <a:avLst/>
          </a:prstGeom>
          <a:noFill/>
        </p:spPr>
        <p:txBody>
          <a:bodyPr wrap="none" rtlCol="0">
            <a:spAutoFit/>
          </a:bodyPr>
          <a:lstStyle/>
          <a:p>
            <a:endParaRPr lang="sv-SE" sz="2000" dirty="0" err="1" smtClean="0">
              <a:solidFill>
                <a:schemeClr val="tx2"/>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3"/>
          </p:nvPr>
        </p:nvSpPr>
        <p:spPr/>
        <p:txBody>
          <a:bodyPr/>
          <a:lstStyle/>
          <a:p>
            <a:r>
              <a:rPr lang="en-US" dirty="0" smtClean="0"/>
              <a:t>Flight Recorder Overview (recap)</a:t>
            </a:r>
          </a:p>
          <a:p>
            <a:r>
              <a:rPr lang="en-US" dirty="0" smtClean="0"/>
              <a:t>Producing Flight Recordings</a:t>
            </a:r>
          </a:p>
          <a:p>
            <a:r>
              <a:rPr lang="en-US" dirty="0" smtClean="0"/>
              <a:t>Analyzing Flight Recordings</a:t>
            </a:r>
          </a:p>
          <a:p>
            <a:pPr lvl="1"/>
            <a:r>
              <a:rPr lang="sv-SE" dirty="0" smtClean="0"/>
              <a:t>Overview/Key indicators</a:t>
            </a:r>
          </a:p>
          <a:p>
            <a:pPr lvl="1"/>
            <a:r>
              <a:rPr lang="en-US" dirty="0" smtClean="0"/>
              <a:t>Method Profiling</a:t>
            </a:r>
          </a:p>
          <a:p>
            <a:pPr lvl="1"/>
            <a:r>
              <a:rPr lang="en-US" dirty="0" smtClean="0"/>
              <a:t>Memory Allocation</a:t>
            </a:r>
          </a:p>
          <a:p>
            <a:endParaRPr lang="en-US" dirty="0" smtClean="0"/>
          </a:p>
        </p:txBody>
      </p:sp>
    </p:spTree>
    <p:extLst>
      <p:ext uri="{BB962C8B-B14F-4D97-AF65-F5344CB8AC3E}">
        <p14:creationId xmlns:p14="http://schemas.microsoft.com/office/powerpoint/2010/main" xmlns="" val="7224187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Minimizing Object Creation</a:t>
            </a:r>
            <a:endParaRPr lang="sv-SE" dirty="0"/>
          </a:p>
        </p:txBody>
      </p:sp>
      <p:sp>
        <p:nvSpPr>
          <p:cNvPr id="6" name="Content Placeholder 2"/>
          <p:cNvSpPr>
            <a:spLocks noGrp="1"/>
          </p:cNvSpPr>
          <p:nvPr>
            <p:ph sz="half" idx="1"/>
          </p:nvPr>
        </p:nvSpPr>
        <p:spPr/>
        <p:txBody>
          <a:bodyPr/>
          <a:lstStyle/>
          <a:p>
            <a:r>
              <a:rPr lang="sv-SE" smtClean="0"/>
              <a:t>Can reuse event objects</a:t>
            </a:r>
          </a:p>
          <a:p>
            <a:r>
              <a:rPr lang="sv-SE" smtClean="0"/>
              <a:t>Use with care – only where you know it’s thread safe</a:t>
            </a:r>
            <a:endParaRPr lang="sv-SE" dirty="0" smtClean="0"/>
          </a:p>
        </p:txBody>
      </p:sp>
      <p:sp>
        <p:nvSpPr>
          <p:cNvPr id="5" name="TextBox 4"/>
          <p:cNvSpPr txBox="1"/>
          <p:nvPr/>
        </p:nvSpPr>
        <p:spPr>
          <a:xfrm>
            <a:off x="1119226" y="1192378"/>
            <a:ext cx="4133088" cy="400110"/>
          </a:xfrm>
          <a:prstGeom prst="rect">
            <a:avLst/>
          </a:prstGeom>
          <a:noFill/>
        </p:spPr>
        <p:txBody>
          <a:bodyPr wrap="square" rtlCol="0">
            <a:spAutoFit/>
          </a:bodyPr>
          <a:lstStyle/>
          <a:p>
            <a:endParaRPr lang="sv-SE" sz="2000" dirty="0" err="1" smtClean="0">
              <a:solidFill>
                <a:schemeClr val="tx2"/>
              </a:solidFill>
            </a:endParaRPr>
          </a:p>
        </p:txBody>
      </p:sp>
      <p:sp>
        <p:nvSpPr>
          <p:cNvPr id="8" name="TextBox 7"/>
          <p:cNvSpPr txBox="1"/>
          <p:nvPr/>
        </p:nvSpPr>
        <p:spPr>
          <a:xfrm>
            <a:off x="2852928" y="1945843"/>
            <a:ext cx="184731" cy="400110"/>
          </a:xfrm>
          <a:prstGeom prst="rect">
            <a:avLst/>
          </a:prstGeom>
          <a:noFill/>
        </p:spPr>
        <p:txBody>
          <a:bodyPr wrap="none" rtlCol="0">
            <a:spAutoFit/>
          </a:bodyPr>
          <a:lstStyle/>
          <a:p>
            <a:endParaRPr lang="sv-SE" sz="2000" dirty="0" err="1" smtClean="0">
              <a:solidFill>
                <a:schemeClr val="tx2"/>
              </a:solidFill>
            </a:endParaRPr>
          </a:p>
        </p:txBody>
      </p:sp>
      <p:pic>
        <p:nvPicPr>
          <p:cNvPr id="43011" name="Picture 3"/>
          <p:cNvPicPr>
            <a:picLocks noChangeAspect="1" noChangeArrowheads="1"/>
          </p:cNvPicPr>
          <p:nvPr/>
        </p:nvPicPr>
        <p:blipFill>
          <a:blip r:embed="rId2" cstate="print"/>
          <a:srcRect/>
          <a:stretch>
            <a:fillRect/>
          </a:stretch>
        </p:blipFill>
        <p:spPr bwMode="auto">
          <a:xfrm>
            <a:off x="1637165" y="2289687"/>
            <a:ext cx="4552950" cy="1895475"/>
          </a:xfrm>
          <a:prstGeom prst="rect">
            <a:avLst/>
          </a:prstGeom>
          <a:noFill/>
          <a:ln w="9525">
            <a:solidFill>
              <a:schemeClr val="accent1"/>
            </a:solidFill>
            <a:miter lim="800000"/>
            <a:headEnd/>
            <a:tailEnd/>
          </a:ln>
        </p:spPr>
      </p:pic>
      <p:cxnSp>
        <p:nvCxnSpPr>
          <p:cNvPr id="12" name="Straight Arrow Connector 11"/>
          <p:cNvCxnSpPr/>
          <p:nvPr/>
        </p:nvCxnSpPr>
        <p:spPr>
          <a:xfrm flipH="1">
            <a:off x="3679547" y="2567635"/>
            <a:ext cx="2911448" cy="248717"/>
          </a:xfrm>
          <a:prstGeom prst="straightConnector1">
            <a:avLst/>
          </a:prstGeom>
          <a:ln w="25400">
            <a:solidFill>
              <a:srgbClr val="C0000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25161" y="2201876"/>
            <a:ext cx="263347" cy="707886"/>
          </a:xfrm>
          <a:prstGeom prst="rect">
            <a:avLst/>
          </a:prstGeom>
          <a:noFill/>
        </p:spPr>
        <p:txBody>
          <a:bodyPr wrap="square" rtlCol="0">
            <a:spAutoFit/>
          </a:bodyPr>
          <a:lstStyle/>
          <a:p>
            <a:r>
              <a:rPr lang="sv-SE" sz="4000" dirty="0" smtClean="0">
                <a:solidFill>
                  <a:srgbClr val="C00000"/>
                </a:solidFill>
              </a:rPr>
              <a:t>!</a:t>
            </a:r>
            <a:endParaRPr lang="sv-SE" sz="4000" dirty="0" err="1" smtClean="0">
              <a:solidFill>
                <a:srgbClr val="C00000"/>
              </a:solidFill>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Built in GUI editor </a:t>
            </a:r>
            <a:r>
              <a:rPr lang="sv-SE" dirty="0" smtClean="0">
                <a:solidFill>
                  <a:srgbClr val="FF0000"/>
                </a:solidFill>
              </a:rPr>
              <a:t>(unsupported)</a:t>
            </a:r>
            <a:endParaRPr lang="sv-SE" dirty="0">
              <a:solidFill>
                <a:srgbClr val="FF0000"/>
              </a:solidFill>
            </a:endParaRPr>
          </a:p>
        </p:txBody>
      </p:sp>
      <p:sp>
        <p:nvSpPr>
          <p:cNvPr id="6" name="Content Placeholder 2"/>
          <p:cNvSpPr>
            <a:spLocks noGrp="1"/>
          </p:cNvSpPr>
          <p:nvPr>
            <p:ph sz="half" idx="1"/>
          </p:nvPr>
        </p:nvSpPr>
        <p:spPr/>
        <p:txBody>
          <a:bodyPr/>
          <a:lstStyle/>
          <a:p>
            <a:r>
              <a:rPr lang="sv-SE" dirty="0" smtClean="0"/>
              <a:t>The JMC has a built in designer</a:t>
            </a:r>
          </a:p>
          <a:p>
            <a:r>
              <a:rPr lang="en-US" dirty="0" smtClean="0"/>
              <a:t>Can be used to both customize the existing GUI and produce entirely new GUIs for events</a:t>
            </a:r>
          </a:p>
          <a:p>
            <a:r>
              <a:rPr lang="en-US" dirty="0" smtClean="0"/>
              <a:t>The created GUIs can be exported as plug-ins and shared</a:t>
            </a:r>
            <a:endParaRPr lang="sv-SE" dirty="0" smtClean="0"/>
          </a:p>
        </p:txBody>
      </p:sp>
      <p:sp>
        <p:nvSpPr>
          <p:cNvPr id="5" name="TextBox 4"/>
          <p:cNvSpPr txBox="1"/>
          <p:nvPr/>
        </p:nvSpPr>
        <p:spPr>
          <a:xfrm>
            <a:off x="1119226" y="1192378"/>
            <a:ext cx="4133088" cy="400110"/>
          </a:xfrm>
          <a:prstGeom prst="rect">
            <a:avLst/>
          </a:prstGeom>
          <a:noFill/>
        </p:spPr>
        <p:txBody>
          <a:bodyPr wrap="square" rtlCol="0">
            <a:spAutoFit/>
          </a:bodyPr>
          <a:lstStyle/>
          <a:p>
            <a:endParaRPr lang="sv-SE" sz="2000" dirty="0" err="1" smtClean="0">
              <a:solidFill>
                <a:schemeClr val="tx2"/>
              </a:solidFill>
            </a:endParaRPr>
          </a:p>
        </p:txBody>
      </p:sp>
      <p:sp>
        <p:nvSpPr>
          <p:cNvPr id="8" name="TextBox 7"/>
          <p:cNvSpPr txBox="1"/>
          <p:nvPr/>
        </p:nvSpPr>
        <p:spPr>
          <a:xfrm>
            <a:off x="2852928" y="1945843"/>
            <a:ext cx="184731" cy="400110"/>
          </a:xfrm>
          <a:prstGeom prst="rect">
            <a:avLst/>
          </a:prstGeom>
          <a:noFill/>
        </p:spPr>
        <p:txBody>
          <a:bodyPr wrap="none" rtlCol="0">
            <a:spAutoFit/>
          </a:bodyPr>
          <a:lstStyle/>
          <a:p>
            <a:endParaRPr lang="sv-SE" sz="2000" dirty="0" err="1" smtClean="0">
              <a:solidFill>
                <a:schemeClr val="tx2"/>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Customization DEMOS</a:t>
            </a:r>
            <a:endParaRPr lang="en-US" dirty="0"/>
          </a:p>
        </p:txBody>
      </p:sp>
      <p:pic>
        <p:nvPicPr>
          <p:cNvPr id="7" name="Picture 2" descr="C:\clients\hirt\missioncontrol\main\missioncontrol\graphics\icons\jmc_512x512.png"/>
          <p:cNvPicPr>
            <a:picLocks noChangeAspect="1" noChangeArrowheads="1"/>
          </p:cNvPicPr>
          <p:nvPr/>
        </p:nvPicPr>
        <p:blipFill>
          <a:blip r:embed="rId3" cstate="print"/>
          <a:srcRect/>
          <a:stretch>
            <a:fillRect/>
          </a:stretch>
        </p:blipFill>
        <p:spPr bwMode="auto">
          <a:xfrm>
            <a:off x="8299536" y="109727"/>
            <a:ext cx="712788" cy="712788"/>
          </a:xfrm>
          <a:prstGeom prst="rect">
            <a:avLst/>
          </a:prstGeom>
          <a:noFill/>
        </p:spPr>
      </p:pic>
    </p:spTree>
    <p:extLst>
      <p:ext uri="{BB962C8B-B14F-4D97-AF65-F5344CB8AC3E}">
        <p14:creationId xmlns="" xmlns:p14="http://schemas.microsoft.com/office/powerpoint/2010/main" val="20321952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Future</a:t>
            </a:r>
            <a:endParaRPr lang="en-US" dirty="0"/>
          </a:p>
        </p:txBody>
      </p:sp>
      <p:pic>
        <p:nvPicPr>
          <p:cNvPr id="7" name="Picture 2" descr="C:\clients\hirt\missioncontrol\main\missioncontrol\graphics\icons\jmc_512x512.png"/>
          <p:cNvPicPr>
            <a:picLocks noChangeAspect="1" noChangeArrowheads="1"/>
          </p:cNvPicPr>
          <p:nvPr/>
        </p:nvPicPr>
        <p:blipFill>
          <a:blip r:embed="rId3" cstate="print"/>
          <a:srcRect/>
          <a:stretch>
            <a:fillRect/>
          </a:stretch>
        </p:blipFill>
        <p:spPr bwMode="auto">
          <a:xfrm>
            <a:off x="8299536" y="109727"/>
            <a:ext cx="712788" cy="712788"/>
          </a:xfrm>
          <a:prstGeom prst="rect">
            <a:avLst/>
          </a:prstGeom>
          <a:noFill/>
        </p:spPr>
      </p:pic>
    </p:spTree>
    <p:extLst>
      <p:ext uri="{BB962C8B-B14F-4D97-AF65-F5344CB8AC3E}">
        <p14:creationId xmlns="" xmlns:p14="http://schemas.microsoft.com/office/powerpoint/2010/main" val="20321952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Flight Record Event Generation</a:t>
            </a:r>
            <a:endParaRPr lang="sv-SE" dirty="0"/>
          </a:p>
        </p:txBody>
      </p:sp>
      <p:sp>
        <p:nvSpPr>
          <p:cNvPr id="3" name="Content Placeholder 2"/>
          <p:cNvSpPr>
            <a:spLocks noGrp="1"/>
          </p:cNvSpPr>
          <p:nvPr>
            <p:ph sz="half" idx="1"/>
          </p:nvPr>
        </p:nvSpPr>
        <p:spPr/>
        <p:txBody>
          <a:bodyPr/>
          <a:lstStyle/>
          <a:p>
            <a:r>
              <a:rPr lang="en-US" sz="2000" dirty="0" smtClean="0"/>
              <a:t>Uses BCI to dynamically insert event generation probes</a:t>
            </a:r>
            <a:endParaRPr lang="en-US" sz="1600" dirty="0" smtClean="0"/>
          </a:p>
          <a:p>
            <a:r>
              <a:rPr lang="en-US" sz="2000" dirty="0" smtClean="0"/>
              <a:t>Also includes an annotation framework</a:t>
            </a:r>
          </a:p>
          <a:p>
            <a:pPr lvl="1"/>
            <a:r>
              <a:rPr lang="en-US" sz="1800" dirty="0" smtClean="0"/>
              <a:t>Will provide easy to use syntax for generating flight recording events on method </a:t>
            </a:r>
            <a:r>
              <a:rPr lang="en-US" sz="1800" dirty="0" smtClean="0"/>
              <a:t>calls, entries or exits</a:t>
            </a:r>
            <a:endParaRPr lang="en-US" sz="1800" dirty="0" smtClean="0"/>
          </a:p>
          <a:p>
            <a:pPr lvl="1"/>
            <a:r>
              <a:rPr lang="en-US" sz="1800" dirty="0" smtClean="0"/>
              <a:t>Will use the same BCI framework, which allows for enabling/disabling the events dynamically</a:t>
            </a:r>
          </a:p>
        </p:txBody>
      </p:sp>
      <p:sp>
        <p:nvSpPr>
          <p:cNvPr id="4" name="Content Placeholder 3"/>
          <p:cNvSpPr>
            <a:spLocks noGrp="1"/>
          </p:cNvSpPr>
          <p:nvPr>
            <p:ph sz="half" idx="2"/>
          </p:nvPr>
        </p:nvSpPr>
        <p:spPr/>
        <p:txBody>
          <a:bodyPr/>
          <a:lstStyle/>
          <a:p>
            <a:r>
              <a:rPr lang="en-US" dirty="0" smtClean="0">
                <a:solidFill>
                  <a:schemeClr val="accent1"/>
                </a:solidFill>
              </a:rPr>
              <a:t>BCI based JFR Event Generation Framework</a:t>
            </a:r>
            <a:endParaRPr lang="sv-SE" dirty="0">
              <a:solidFill>
                <a:schemeClr val="accent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Flight Recorder Heuristics Engine</a:t>
            </a:r>
            <a:endParaRPr lang="sv-SE" dirty="0"/>
          </a:p>
        </p:txBody>
      </p:sp>
      <p:sp>
        <p:nvSpPr>
          <p:cNvPr id="3" name="Content Placeholder 2"/>
          <p:cNvSpPr>
            <a:spLocks noGrp="1"/>
          </p:cNvSpPr>
          <p:nvPr>
            <p:ph sz="half" idx="1"/>
          </p:nvPr>
        </p:nvSpPr>
        <p:spPr/>
        <p:txBody>
          <a:bodyPr/>
          <a:lstStyle/>
          <a:p>
            <a:r>
              <a:rPr lang="en-US" sz="2000" dirty="0" smtClean="0"/>
              <a:t>Provides automated analysis of Flight Recording data</a:t>
            </a:r>
            <a:endParaRPr lang="sv-SE" sz="2000" dirty="0" smtClean="0"/>
          </a:p>
          <a:p>
            <a:pPr lvl="1"/>
            <a:r>
              <a:rPr lang="en-US" sz="1800" dirty="0" smtClean="0"/>
              <a:t>Automatically provides diagnostics information</a:t>
            </a:r>
          </a:p>
          <a:p>
            <a:pPr lvl="1"/>
            <a:r>
              <a:rPr lang="en-US" sz="1800" dirty="0" smtClean="0"/>
              <a:t>Automatically suggests potential performance enhancements </a:t>
            </a:r>
          </a:p>
          <a:p>
            <a:r>
              <a:rPr lang="en-US" sz="2000" dirty="0" smtClean="0"/>
              <a:t>Engine can be used by third party consumers</a:t>
            </a:r>
          </a:p>
        </p:txBody>
      </p:sp>
      <p:sp>
        <p:nvSpPr>
          <p:cNvPr id="4" name="Content Placeholder 3"/>
          <p:cNvSpPr>
            <a:spLocks noGrp="1"/>
          </p:cNvSpPr>
          <p:nvPr>
            <p:ph sz="half" idx="2"/>
          </p:nvPr>
        </p:nvSpPr>
        <p:spPr/>
        <p:txBody>
          <a:bodyPr/>
          <a:lstStyle/>
          <a:p>
            <a:r>
              <a:rPr lang="en-US" dirty="0" smtClean="0">
                <a:solidFill>
                  <a:schemeClr val="accent1"/>
                </a:solidFill>
              </a:rPr>
              <a:t>Automatic analysis of Flight Recordings</a:t>
            </a:r>
            <a:endParaRPr lang="sv-SE" dirty="0">
              <a:solidFill>
                <a:schemeClr val="accent1"/>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Shameless Book Plug</a:t>
            </a:r>
            <a:endParaRPr lang="sv-SE" dirty="0"/>
          </a:p>
        </p:txBody>
      </p:sp>
      <p:pic>
        <p:nvPicPr>
          <p:cNvPr id="5" name="Content Placeholder 4" descr="C:\Users\marcus.APPEAL.SE\Pictures\8068_Oracle JRockit The Definitive Guide_Cov.jpg"/>
          <p:cNvPicPr>
            <a:picLocks noGrp="1" noChangeAspect="1" noChangeArrowheads="1"/>
          </p:cNvPicPr>
          <p:nvPr>
            <p:ph sz="half" idx="1"/>
          </p:nvPr>
        </p:nvPicPr>
        <p:blipFill>
          <a:blip r:embed="rId2" cstate="print"/>
          <a:stretch>
            <a:fillRect/>
          </a:stretch>
        </p:blipFill>
        <p:spPr bwMode="auto">
          <a:xfrm>
            <a:off x="3464430" y="1164258"/>
            <a:ext cx="2597727" cy="3295996"/>
          </a:xfrm>
          <a:prstGeom prst="rect">
            <a:avLst/>
          </a:prstGeom>
          <a:noFill/>
          <a:ln w="9525">
            <a:solidFill>
              <a:schemeClr val="tx1"/>
            </a:solidFill>
            <a:miter lim="800000"/>
            <a:headEnd/>
            <a:tailEnd/>
          </a:ln>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9525">
                <a:solidFill>
                  <a:srgbClr val="000000"/>
                </a:solidFill>
                <a:miter lim="800000"/>
                <a:headEnd/>
                <a:tailEnd/>
              </a14:hiddenLine>
            </a:ext>
          </a:extLst>
        </p:spPr>
      </p:pic>
      <p:sp>
        <p:nvSpPr>
          <p:cNvPr id="4" name="Content Placeholder 3"/>
          <p:cNvSpPr>
            <a:spLocks noGrp="1"/>
          </p:cNvSpPr>
          <p:nvPr>
            <p:ph sz="half" idx="2"/>
          </p:nvPr>
        </p:nvSpPr>
        <p:spPr/>
        <p:txBody>
          <a:bodyPr/>
          <a:lstStyle/>
          <a:p>
            <a:r>
              <a:rPr lang="en-US" dirty="0" smtClean="0">
                <a:solidFill>
                  <a:schemeClr val="accent1"/>
                </a:solidFill>
              </a:rPr>
              <a:t>Oracle </a:t>
            </a:r>
            <a:r>
              <a:rPr lang="en-US" dirty="0" err="1" smtClean="0">
                <a:solidFill>
                  <a:schemeClr val="accent1"/>
                </a:solidFill>
              </a:rPr>
              <a:t>JRockit</a:t>
            </a:r>
            <a:r>
              <a:rPr lang="en-US" dirty="0" smtClean="0">
                <a:solidFill>
                  <a:schemeClr val="accent1"/>
                </a:solidFill>
              </a:rPr>
              <a:t>: The Definitive Guide</a:t>
            </a:r>
            <a:endParaRPr lang="sv-SE" dirty="0">
              <a:solidFill>
                <a:schemeClr val="accent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5294306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 cont’d</a:t>
            </a:r>
            <a:endParaRPr lang="en-US" dirty="0"/>
          </a:p>
        </p:txBody>
      </p:sp>
      <p:sp>
        <p:nvSpPr>
          <p:cNvPr id="3" name="Text Placeholder 2"/>
          <p:cNvSpPr>
            <a:spLocks noGrp="1"/>
          </p:cNvSpPr>
          <p:nvPr>
            <p:ph type="body" sz="quarter" idx="13"/>
          </p:nvPr>
        </p:nvSpPr>
        <p:spPr/>
        <p:txBody>
          <a:bodyPr/>
          <a:lstStyle/>
          <a:p>
            <a:pPr lvl="1"/>
            <a:r>
              <a:rPr lang="en-US" dirty="0" smtClean="0"/>
              <a:t>GC analysis</a:t>
            </a:r>
          </a:p>
          <a:p>
            <a:pPr lvl="1"/>
            <a:r>
              <a:rPr lang="en-US" dirty="0" err="1" smtClean="0"/>
              <a:t>Weblogic</a:t>
            </a:r>
            <a:r>
              <a:rPr lang="en-US" dirty="0" smtClean="0"/>
              <a:t> plug-in</a:t>
            </a:r>
          </a:p>
          <a:p>
            <a:pPr lvl="1"/>
            <a:r>
              <a:rPr lang="en-US" dirty="0" smtClean="0"/>
              <a:t>Using the Operative Set</a:t>
            </a:r>
          </a:p>
          <a:p>
            <a:r>
              <a:rPr lang="en-US" dirty="0" smtClean="0"/>
              <a:t>Common pitfalls/misunderstandings</a:t>
            </a:r>
          </a:p>
          <a:p>
            <a:r>
              <a:rPr lang="en-US" dirty="0" smtClean="0"/>
              <a:t>Customization </a:t>
            </a:r>
            <a:r>
              <a:rPr lang="en-US" dirty="0" smtClean="0">
                <a:solidFill>
                  <a:srgbClr val="FF0000"/>
                </a:solidFill>
              </a:rPr>
              <a:t>(unsupported)</a:t>
            </a:r>
          </a:p>
          <a:p>
            <a:pPr lvl="1"/>
            <a:r>
              <a:rPr lang="en-US" dirty="0" smtClean="0"/>
              <a:t>Adding custom events </a:t>
            </a:r>
            <a:r>
              <a:rPr lang="en-US" dirty="0" smtClean="0">
                <a:solidFill>
                  <a:srgbClr val="FF0000"/>
                </a:solidFill>
              </a:rPr>
              <a:t>(unsupported)</a:t>
            </a:r>
          </a:p>
          <a:p>
            <a:pPr lvl="1"/>
            <a:r>
              <a:rPr lang="en-US" dirty="0" smtClean="0"/>
              <a:t>Customizing the GUI </a:t>
            </a:r>
            <a:r>
              <a:rPr lang="en-US" dirty="0" smtClean="0">
                <a:solidFill>
                  <a:srgbClr val="FF0000"/>
                </a:solidFill>
              </a:rPr>
              <a:t>(unsupported)</a:t>
            </a:r>
          </a:p>
        </p:txBody>
      </p:sp>
    </p:spTree>
    <p:extLst>
      <p:ext uri="{BB962C8B-B14F-4D97-AF65-F5344CB8AC3E}">
        <p14:creationId xmlns:p14="http://schemas.microsoft.com/office/powerpoint/2010/main" xmlns="" val="7224187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04346" y="1201839"/>
            <a:ext cx="6400801" cy="2929889"/>
          </a:xfrm>
        </p:spPr>
        <p:txBody>
          <a:bodyPr/>
          <a:lstStyle/>
          <a:p>
            <a:pPr marL="0" indent="0">
              <a:buNone/>
            </a:pPr>
            <a:r>
              <a:rPr lang="en-US" dirty="0">
                <a:ea typeface="ヒラギノ角ゴ Pro W3"/>
                <a:cs typeface="ヒラギノ角ゴ Pro W3"/>
              </a:rPr>
              <a:t>The following is intended to outline our general product direction. </a:t>
            </a:r>
            <a:r>
              <a:rPr lang="en-US" dirty="0" smtClean="0">
                <a:ea typeface="ヒラギノ角ゴ Pro W3"/>
                <a:cs typeface="ヒラギノ角ゴ Pro W3"/>
              </a:rPr>
              <a:t>It </a:t>
            </a:r>
            <a:r>
              <a:rPr lang="en-US" dirty="0">
                <a:ea typeface="ヒラギノ角ゴ Pro W3"/>
                <a:cs typeface="ヒラギノ角ゴ Pro W3"/>
              </a:rPr>
              <a:t>is intended </a:t>
            </a:r>
            <a:r>
              <a:rPr lang="en-US" dirty="0" smtClean="0">
                <a:ea typeface="ヒラギノ角ゴ Pro W3"/>
                <a:cs typeface="ヒラギノ角ゴ Pro W3"/>
              </a:rPr>
              <a:t/>
            </a:r>
            <a:br>
              <a:rPr lang="en-US" dirty="0" smtClean="0">
                <a:ea typeface="ヒラギノ角ゴ Pro W3"/>
                <a:cs typeface="ヒラギノ角ゴ Pro W3"/>
              </a:rPr>
            </a:br>
            <a:r>
              <a:rPr lang="en-US" dirty="0" smtClean="0">
                <a:ea typeface="ヒラギノ角ゴ Pro W3"/>
                <a:cs typeface="ヒラギノ角ゴ Pro W3"/>
              </a:rPr>
              <a:t>for </a:t>
            </a:r>
            <a:r>
              <a:rPr lang="en-US" dirty="0">
                <a:ea typeface="ヒラギノ角ゴ Pro W3"/>
                <a:cs typeface="ヒラギノ角ゴ Pro W3"/>
              </a:rPr>
              <a:t>information purposes only, and may not be incorporated into any contract. </a:t>
            </a:r>
            <a:r>
              <a:rPr lang="en-US" dirty="0" smtClean="0">
                <a:ea typeface="ヒラギノ角ゴ Pro W3"/>
                <a:cs typeface="ヒラギノ角ゴ Pro W3"/>
              </a:rPr>
              <a:t/>
            </a:r>
            <a:br>
              <a:rPr lang="en-US" dirty="0" smtClean="0">
                <a:ea typeface="ヒラギノ角ゴ Pro W3"/>
                <a:cs typeface="ヒラギノ角ゴ Pro W3"/>
              </a:rPr>
            </a:br>
            <a:r>
              <a:rPr lang="en-US" dirty="0" smtClean="0">
                <a:ea typeface="ヒラギノ角ゴ Pro W3"/>
                <a:cs typeface="ヒラギノ角ゴ Pro W3"/>
              </a:rPr>
              <a:t>It </a:t>
            </a:r>
            <a:r>
              <a:rPr lang="en-US" dirty="0">
                <a:ea typeface="ヒラギノ角ゴ Pro W3"/>
                <a:cs typeface="ヒラギノ角ゴ Pro W3"/>
              </a:rPr>
              <a:t>is not a commitment to deliver any material, code, </a:t>
            </a:r>
            <a:r>
              <a:rPr lang="en-US" dirty="0" smtClean="0">
                <a:ea typeface="ヒラギノ角ゴ Pro W3"/>
                <a:cs typeface="ヒラギノ角ゴ Pro W3"/>
              </a:rPr>
              <a:t>or </a:t>
            </a:r>
            <a:r>
              <a:rPr lang="en-US" dirty="0">
                <a:ea typeface="ヒラギノ角ゴ Pro W3"/>
                <a:cs typeface="ヒラギノ角ゴ Pro W3"/>
              </a:rPr>
              <a:t>functionality, and should not be relied upon in making purchasing decisions. The development, release, and timing of any features or functionality described for Oracle</a:t>
            </a:r>
            <a:r>
              <a:rPr lang="ja-JP" altLang="en-US" dirty="0">
                <a:ea typeface="ヒラギノ角ゴ Pro W3"/>
                <a:cs typeface="ヒラギノ角ゴ Pro W3"/>
              </a:rPr>
              <a:t>’</a:t>
            </a:r>
            <a:r>
              <a:rPr lang="en-US" altLang="ja-JP" dirty="0">
                <a:ea typeface="ヒラギノ角ゴ Pro W3"/>
                <a:cs typeface="ヒラギノ角ゴ Pro W3"/>
              </a:rPr>
              <a:t>s products remains at the sole discretion of Oracle.</a:t>
            </a:r>
            <a:endParaRPr lang="en-US" dirty="0">
              <a:ea typeface="ヒラギノ角ゴ Pro W3"/>
              <a:cs typeface="ヒラギノ角ゴ Pro W3"/>
            </a:endParaRPr>
          </a:p>
          <a:p>
            <a:pPr marL="0" indent="0">
              <a:buNone/>
            </a:pPr>
            <a:endParaRPr lang="en-US" dirty="0"/>
          </a:p>
          <a:p>
            <a:pPr marL="60325" indent="0">
              <a:buNone/>
            </a:pPr>
            <a:endParaRPr lang="en-US" dirty="0"/>
          </a:p>
        </p:txBody>
      </p:sp>
    </p:spTree>
    <p:extLst>
      <p:ext uri="{BB962C8B-B14F-4D97-AF65-F5344CB8AC3E}">
        <p14:creationId xmlns:p14="http://schemas.microsoft.com/office/powerpoint/2010/main" xmlns="" val="33918022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Flight Recorder History</a:t>
            </a:r>
            <a:endParaRPr lang="sv-SE" dirty="0"/>
          </a:p>
        </p:txBody>
      </p:sp>
      <p:sp>
        <p:nvSpPr>
          <p:cNvPr id="3" name="Content Placeholder 2"/>
          <p:cNvSpPr>
            <a:spLocks noGrp="1"/>
          </p:cNvSpPr>
          <p:nvPr>
            <p:ph sz="half" idx="1"/>
          </p:nvPr>
        </p:nvSpPr>
        <p:spPr/>
        <p:txBody>
          <a:bodyPr/>
          <a:lstStyle/>
          <a:p>
            <a:r>
              <a:rPr lang="en-US" dirty="0" smtClean="0"/>
              <a:t>Started out with JRockit Runtime Analyzer</a:t>
            </a:r>
          </a:p>
          <a:p>
            <a:pPr lvl="1"/>
            <a:r>
              <a:rPr lang="en-US" dirty="0" smtClean="0"/>
              <a:t>A means to get more information about the JVM and applications running on the JVM</a:t>
            </a:r>
          </a:p>
          <a:p>
            <a:r>
              <a:rPr lang="en-US" dirty="0" smtClean="0"/>
              <a:t>Addition to JRA – LAT</a:t>
            </a:r>
          </a:p>
          <a:p>
            <a:pPr lvl="1"/>
            <a:r>
              <a:rPr lang="en-US" dirty="0" smtClean="0"/>
              <a:t>Latency Analyzer Tool</a:t>
            </a:r>
          </a:p>
          <a:p>
            <a:pPr lvl="1"/>
            <a:r>
              <a:rPr lang="en-US" dirty="0" smtClean="0"/>
              <a:t>Soft real time GC (Deterministic GC) – important to discover non-GC related latencies</a:t>
            </a:r>
          </a:p>
          <a:p>
            <a:r>
              <a:rPr lang="en-US" dirty="0" smtClean="0"/>
              <a:t>Customer wanted always on capability – JRockit Flight Recorder</a:t>
            </a:r>
          </a:p>
          <a:p>
            <a:pPr lvl="1"/>
            <a:r>
              <a:rPr lang="en-US" dirty="0" smtClean="0"/>
              <a:t>Low overhead imperative</a:t>
            </a:r>
          </a:p>
          <a:p>
            <a:pPr lvl="1"/>
            <a:r>
              <a:rPr lang="en-US" dirty="0" smtClean="0"/>
              <a:t>Dump at any time to get data collected so far</a:t>
            </a:r>
          </a:p>
        </p:txBody>
      </p:sp>
      <p:sp>
        <p:nvSpPr>
          <p:cNvPr id="4" name="Text Placeholder 3"/>
          <p:cNvSpPr>
            <a:spLocks noGrp="1"/>
          </p:cNvSpPr>
          <p:nvPr>
            <p:ph sz="half" idx="2"/>
          </p:nvPr>
        </p:nvSpPr>
        <p:spPr/>
        <p:txBody>
          <a:bodyPr/>
          <a:lstStyle/>
          <a:p>
            <a:endParaRPr lang="sv-SE"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descr="C:\Users\marcus.APPEAL.SE\Pictures\duke.png"/>
          <p:cNvPicPr>
            <a:picLocks noChangeAspect="1" noChangeArrowheads="1"/>
          </p:cNvPicPr>
          <p:nvPr/>
        </p:nvPicPr>
        <p:blipFill>
          <a:blip r:embed="rId3" cstate="print"/>
          <a:srcRect/>
          <a:stretch>
            <a:fillRect/>
          </a:stretch>
        </p:blipFill>
        <p:spPr bwMode="auto">
          <a:xfrm>
            <a:off x="6109395" y="368669"/>
            <a:ext cx="2175464" cy="3068752"/>
          </a:xfrm>
          <a:prstGeom prst="rect">
            <a:avLst/>
          </a:prstGeom>
          <a:noFill/>
        </p:spPr>
      </p:pic>
      <p:sp>
        <p:nvSpPr>
          <p:cNvPr id="2" name="Title 1"/>
          <p:cNvSpPr>
            <a:spLocks noGrp="1"/>
          </p:cNvSpPr>
          <p:nvPr>
            <p:ph type="title"/>
          </p:nvPr>
        </p:nvSpPr>
        <p:spPr/>
        <p:txBody>
          <a:bodyPr/>
          <a:lstStyle/>
          <a:p>
            <a:r>
              <a:rPr lang="sv-SE" dirty="0" smtClean="0"/>
              <a:t>Java Flight Recorder</a:t>
            </a:r>
            <a:endParaRPr lang="sv-SE" dirty="0"/>
          </a:p>
        </p:txBody>
      </p:sp>
      <p:sp>
        <p:nvSpPr>
          <p:cNvPr id="3" name="Content Placeholder 2"/>
          <p:cNvSpPr>
            <a:spLocks noGrp="1"/>
          </p:cNvSpPr>
          <p:nvPr>
            <p:ph sz="half" idx="1"/>
          </p:nvPr>
        </p:nvSpPr>
        <p:spPr/>
        <p:txBody>
          <a:bodyPr/>
          <a:lstStyle/>
          <a:p>
            <a:r>
              <a:rPr lang="en-US" dirty="0" smtClean="0"/>
              <a:t>Already released the engine with 7u4</a:t>
            </a:r>
          </a:p>
          <a:p>
            <a:r>
              <a:rPr lang="en-US" dirty="0" smtClean="0"/>
              <a:t>JMC client has also released!</a:t>
            </a:r>
          </a:p>
          <a:p>
            <a:pPr lvl="1"/>
            <a:r>
              <a:rPr lang="en-US" dirty="0" smtClean="0"/>
              <a:t>5.0 release (April 2012)</a:t>
            </a:r>
          </a:p>
          <a:p>
            <a:pPr lvl="1"/>
            <a:r>
              <a:rPr lang="en-US" dirty="0" smtClean="0"/>
              <a:t>5.1 release (August 2012)</a:t>
            </a:r>
          </a:p>
          <a:p>
            <a:pPr lvl="1"/>
            <a:r>
              <a:rPr lang="en-US" dirty="0" smtClean="0"/>
              <a:t>Only available for WLS customers (MOS)</a:t>
            </a:r>
          </a:p>
          <a:p>
            <a:r>
              <a:rPr lang="en-US" dirty="0" smtClean="0"/>
              <a:t>Waited until 7u40 to release with JDK</a:t>
            </a:r>
          </a:p>
          <a:p>
            <a:pPr lvl="1"/>
            <a:r>
              <a:rPr lang="en-US" dirty="0" smtClean="0"/>
              <a:t>Only a very limited number of Java and JVM events available!</a:t>
            </a:r>
          </a:p>
          <a:p>
            <a:pPr lvl="1"/>
            <a:r>
              <a:rPr lang="en-US" dirty="0" smtClean="0"/>
              <a:t>Did not want to release with the JDK until proper events available</a:t>
            </a:r>
          </a:p>
          <a:p>
            <a:pPr lvl="1"/>
            <a:r>
              <a:rPr lang="en-US" dirty="0" smtClean="0"/>
              <a:t>Lot’s of WLDF (third party) events though</a:t>
            </a:r>
          </a:p>
        </p:txBody>
      </p:sp>
      <p:sp>
        <p:nvSpPr>
          <p:cNvPr id="4" name="Text Placeholder 3"/>
          <p:cNvSpPr>
            <a:spLocks noGrp="1"/>
          </p:cNvSpPr>
          <p:nvPr>
            <p:ph sz="half" idx="2"/>
          </p:nvPr>
        </p:nvSpPr>
        <p:spPr/>
        <p:txBody>
          <a:bodyPr/>
          <a:lstStyle/>
          <a:p>
            <a:r>
              <a:rPr lang="en-US" dirty="0" smtClean="0">
                <a:solidFill>
                  <a:schemeClr val="accent1"/>
                </a:solidFill>
              </a:rPr>
              <a:t>JVM Convergence</a:t>
            </a:r>
            <a:endParaRPr lang="sv-SE" dirty="0">
              <a:solidFill>
                <a:schemeClr val="accent1"/>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438a56a-feb4-42ff-ae53-e3967f48b001" descr="ED3B3D83-6CE9-4CCB-85A3-7C2090EB19D4@oracleworld"/>
          <p:cNvPicPr>
            <a:picLocks noChangeAspect="1" noChangeArrowheads="1"/>
          </p:cNvPicPr>
          <p:nvPr/>
        </p:nvPicPr>
        <p:blipFill>
          <a:blip r:embed="rId2" cstate="print"/>
          <a:srcRect/>
          <a:stretch>
            <a:fillRect/>
          </a:stretch>
        </p:blipFill>
        <p:spPr bwMode="auto">
          <a:xfrm>
            <a:off x="6200776" y="1356953"/>
            <a:ext cx="2620548" cy="1962939"/>
          </a:xfrm>
          <a:prstGeom prst="rect">
            <a:avLst/>
          </a:prstGeom>
          <a:noFill/>
          <a:ln w="9525">
            <a:noFill/>
            <a:miter lim="800000"/>
            <a:headEnd/>
            <a:tailEnd/>
          </a:ln>
        </p:spPr>
      </p:pic>
      <p:sp>
        <p:nvSpPr>
          <p:cNvPr id="2" name="Title 1"/>
          <p:cNvSpPr>
            <a:spLocks noGrp="1"/>
          </p:cNvSpPr>
          <p:nvPr>
            <p:ph type="title"/>
          </p:nvPr>
        </p:nvSpPr>
        <p:spPr/>
        <p:txBody>
          <a:bodyPr/>
          <a:lstStyle/>
          <a:p>
            <a:r>
              <a:rPr lang="sv-SE" smtClean="0"/>
              <a:t>Flight Recorder</a:t>
            </a:r>
            <a:endParaRPr lang="sv-SE" dirty="0"/>
          </a:p>
        </p:txBody>
      </p:sp>
      <p:sp>
        <p:nvSpPr>
          <p:cNvPr id="3" name="Content Placeholder 2"/>
          <p:cNvSpPr>
            <a:spLocks noGrp="1"/>
          </p:cNvSpPr>
          <p:nvPr>
            <p:ph sz="half" idx="1"/>
          </p:nvPr>
        </p:nvSpPr>
        <p:spPr/>
        <p:txBody>
          <a:bodyPr/>
          <a:lstStyle/>
          <a:p>
            <a:r>
              <a:rPr lang="sv-SE" dirty="0" smtClean="0"/>
              <a:t>High Performance Event Recorder</a:t>
            </a:r>
          </a:p>
          <a:p>
            <a:r>
              <a:rPr lang="sv-SE" dirty="0" smtClean="0"/>
              <a:t>Binary recordings</a:t>
            </a:r>
          </a:p>
          <a:p>
            <a:r>
              <a:rPr lang="sv-SE" dirty="0" smtClean="0"/>
              <a:t>Chunks</a:t>
            </a:r>
          </a:p>
          <a:p>
            <a:pPr lvl="1"/>
            <a:r>
              <a:rPr lang="sv-SE" dirty="0" smtClean="0"/>
              <a:t>Self contained</a:t>
            </a:r>
          </a:p>
          <a:p>
            <a:pPr lvl="1"/>
            <a:r>
              <a:rPr lang="sv-SE" dirty="0" smtClean="0"/>
              <a:t>Self describing</a:t>
            </a:r>
          </a:p>
        </p:txBody>
      </p:sp>
      <p:sp>
        <p:nvSpPr>
          <p:cNvPr id="4" name="Text Placeholder 3"/>
          <p:cNvSpPr>
            <a:spLocks noGrp="1"/>
          </p:cNvSpPr>
          <p:nvPr>
            <p:ph sz="half" idx="2"/>
          </p:nvPr>
        </p:nvSpPr>
        <p:spPr/>
        <p:txBody>
          <a:bodyPr/>
          <a:lstStyle/>
          <a:p>
            <a:r>
              <a:rPr lang="sv-SE" dirty="0" smtClean="0">
                <a:solidFill>
                  <a:schemeClr val="accent1"/>
                </a:solidFill>
              </a:rPr>
              <a:t>101</a:t>
            </a:r>
            <a:endParaRPr lang="sv-SE" dirty="0">
              <a:solidFill>
                <a:schemeClr val="accent1"/>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Kinds of Recordings</a:t>
            </a:r>
            <a:endParaRPr lang="sv-SE" dirty="0"/>
          </a:p>
        </p:txBody>
      </p:sp>
      <p:sp>
        <p:nvSpPr>
          <p:cNvPr id="3" name="Content Placeholder 2"/>
          <p:cNvSpPr>
            <a:spLocks noGrp="1"/>
          </p:cNvSpPr>
          <p:nvPr>
            <p:ph sz="half" idx="1"/>
          </p:nvPr>
        </p:nvSpPr>
        <p:spPr/>
        <p:txBody>
          <a:bodyPr/>
          <a:lstStyle/>
          <a:p>
            <a:r>
              <a:rPr lang="en-US" dirty="0" smtClean="0"/>
              <a:t>Continuous Recordings</a:t>
            </a:r>
          </a:p>
          <a:p>
            <a:pPr lvl="1"/>
            <a:r>
              <a:rPr lang="en-US" dirty="0" smtClean="0"/>
              <a:t>Have no end time</a:t>
            </a:r>
          </a:p>
          <a:p>
            <a:pPr lvl="1"/>
            <a:r>
              <a:rPr lang="en-US" dirty="0" smtClean="0"/>
              <a:t>Must be explicitly dumped</a:t>
            </a:r>
          </a:p>
          <a:p>
            <a:r>
              <a:rPr lang="en-US" dirty="0" smtClean="0"/>
              <a:t>Time Fixed Recordings (sometimes known as profiling recordings)</a:t>
            </a:r>
          </a:p>
          <a:p>
            <a:pPr lvl="1"/>
            <a:r>
              <a:rPr lang="en-US" dirty="0" smtClean="0"/>
              <a:t>Have a fixed time</a:t>
            </a:r>
          </a:p>
          <a:p>
            <a:pPr lvl="1"/>
            <a:r>
              <a:rPr lang="en-US" dirty="0" smtClean="0"/>
              <a:t>Will be automatically downloaded by Mission Control when done (if initiated by Mission Control)</a:t>
            </a:r>
          </a:p>
        </p:txBody>
      </p:sp>
      <p:sp>
        <p:nvSpPr>
          <p:cNvPr id="4" name="Text Placeholder 3"/>
          <p:cNvSpPr>
            <a:spLocks noGrp="1"/>
          </p:cNvSpPr>
          <p:nvPr>
            <p:ph sz="half" idx="2"/>
          </p:nvPr>
        </p:nvSpPr>
        <p:spPr/>
        <p:txBody>
          <a:bodyPr/>
          <a:lstStyle/>
          <a:p>
            <a:endParaRPr lang="sv-SE"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6x9 JavaOne PPT">
  <a:themeElements>
    <a:clrScheme name="Custom 26">
      <a:dk1>
        <a:srgbClr val="000000"/>
      </a:dk1>
      <a:lt1>
        <a:sysClr val="window" lastClr="FFFFFF"/>
      </a:lt1>
      <a:dk2>
        <a:srgbClr val="424545"/>
      </a:dk2>
      <a:lt2>
        <a:srgbClr val="A3A3A3"/>
      </a:lt2>
      <a:accent1>
        <a:srgbClr val="5382A1"/>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err="1" smtClean="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Oracle 2012">
      <a:dk1>
        <a:sysClr val="windowText" lastClr="000000"/>
      </a:dk1>
      <a:lt1>
        <a:sysClr val="window" lastClr="FFFFFF"/>
      </a:lt1>
      <a:dk2>
        <a:srgbClr val="424545"/>
      </a:dk2>
      <a:lt2>
        <a:srgbClr val="A3A3A3"/>
      </a:lt2>
      <a:accent1>
        <a:srgbClr val="FF1414"/>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16x9 JavaOne PPT</Template>
  <TotalTime>308</TotalTime>
  <Words>1255</Words>
  <Application>Microsoft Office PowerPoint</Application>
  <PresentationFormat>On-screen Show (16:9)</PresentationFormat>
  <Paragraphs>232</Paragraphs>
  <Slides>37</Slides>
  <Notes>24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16x9 JavaOne PPT</vt:lpstr>
      <vt:lpstr>Visio</vt:lpstr>
      <vt:lpstr>Slide 1</vt:lpstr>
      <vt:lpstr>Java Flight Recorder  Deep Dive</vt:lpstr>
      <vt:lpstr>Agenda</vt:lpstr>
      <vt:lpstr>Agenda cont’d</vt:lpstr>
      <vt:lpstr>Slide 5</vt:lpstr>
      <vt:lpstr>Flight Recorder History</vt:lpstr>
      <vt:lpstr>Java Flight Recorder</vt:lpstr>
      <vt:lpstr>Flight Recorder</vt:lpstr>
      <vt:lpstr>Different Kinds of Recordings</vt:lpstr>
      <vt:lpstr>How to Think About Recordings</vt:lpstr>
      <vt:lpstr>How to Think About Recordings</vt:lpstr>
      <vt:lpstr>Different Kinds of Events</vt:lpstr>
      <vt:lpstr>Flight Recorder Inner Workings</vt:lpstr>
      <vt:lpstr>Slide 14</vt:lpstr>
      <vt:lpstr>Preparations</vt:lpstr>
      <vt:lpstr>Creating Recordings Using Mission Control</vt:lpstr>
      <vt:lpstr>Creating Recordings Using Startup Flags</vt:lpstr>
      <vt:lpstr>The Default Recording</vt:lpstr>
      <vt:lpstr>Creating Recordings Using JCMD</vt:lpstr>
      <vt:lpstr>Slide 20</vt:lpstr>
      <vt:lpstr>Slide 21</vt:lpstr>
      <vt:lpstr>Analyzing Flight Recordings in JMC</vt:lpstr>
      <vt:lpstr>The Operative Set</vt:lpstr>
      <vt:lpstr>Common Features in Most Tabs</vt:lpstr>
      <vt:lpstr>Programmatically Analyzing Flight Recordings</vt:lpstr>
      <vt:lpstr>Some Common Pitfalls</vt:lpstr>
      <vt:lpstr>Slide 27</vt:lpstr>
      <vt:lpstr>Slide 28</vt:lpstr>
      <vt:lpstr>Adding Your Own Events (unsupported)</vt:lpstr>
      <vt:lpstr>Minimizing Object Creation</vt:lpstr>
      <vt:lpstr>Built in GUI editor (unsupported)</vt:lpstr>
      <vt:lpstr>Slide 32</vt:lpstr>
      <vt:lpstr>Slide 33</vt:lpstr>
      <vt:lpstr>Dynamic Flight Record Event Generation</vt:lpstr>
      <vt:lpstr>Flight Recorder Heuristics Engine</vt:lpstr>
      <vt:lpstr>Shameless Book Plug</vt:lpstr>
      <vt:lpstr>Slide 37</vt:lpstr>
    </vt:vector>
  </TitlesOfParts>
  <Company>Oracle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RWCRAWFO</dc:creator>
  <cp:lastModifiedBy>Marcus Hirt</cp:lastModifiedBy>
  <cp:revision>57</cp:revision>
  <cp:lastPrinted>2012-08-08T17:55:00Z</cp:lastPrinted>
  <dcterms:created xsi:type="dcterms:W3CDTF">2013-08-02T16:23:24Z</dcterms:created>
  <dcterms:modified xsi:type="dcterms:W3CDTF">2013-10-15T09:37:05Z</dcterms:modified>
</cp:coreProperties>
</file>