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12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450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78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89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99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675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98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072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940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791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39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88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7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66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55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6FCFA-94C1-45E3-9FF6-C490FF0F2A28}" type="datetimeFigureOut">
              <a:rPr lang="en-SG" smtClean="0"/>
              <a:t>11/05/2016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775506-F225-422F-82F2-A47289F639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36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rnaik.com/" TargetMode="External"/><Relationship Id="rId2" Type="http://schemas.openxmlformats.org/officeDocument/2006/relationships/hyperlink" Target="https://javainsider.wordpress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205" y="1993583"/>
            <a:ext cx="7236823" cy="4425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6549" y="409303"/>
            <a:ext cx="869115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0070C0"/>
                </a:solidFill>
              </a:rPr>
              <a:t>JConsole</a:t>
            </a:r>
            <a:r>
              <a:rPr lang="en-US" sz="3600" b="1" dirty="0" smtClean="0">
                <a:solidFill>
                  <a:srgbClr val="0070C0"/>
                </a:solidFill>
              </a:rPr>
              <a:t> with IDM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Monitoring </a:t>
            </a:r>
            <a:r>
              <a:rPr lang="en-SG" sz="2000" b="1" dirty="0" smtClean="0">
                <a:solidFill>
                  <a:srgbClr val="7030A0"/>
                </a:solidFill>
              </a:rPr>
              <a:t>the </a:t>
            </a:r>
            <a:r>
              <a:rPr lang="en-SG" sz="2000" b="1" dirty="0">
                <a:solidFill>
                  <a:srgbClr val="7030A0"/>
                </a:solidFill>
              </a:rPr>
              <a:t>performance and resource </a:t>
            </a:r>
            <a:r>
              <a:rPr lang="en-SG" sz="2000" b="1" dirty="0" smtClean="0">
                <a:solidFill>
                  <a:srgbClr val="7030A0"/>
                </a:solidFill>
              </a:rPr>
              <a:t>consumption for java applications</a:t>
            </a:r>
            <a:endParaRPr lang="en-SG" sz="20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65" y="448491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JConsole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Monitor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1" y="550911"/>
            <a:ext cx="7889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Monitor </a:t>
            </a:r>
            <a:r>
              <a:rPr lang="en-US" sz="2800" b="1" dirty="0" err="1" smtClean="0">
                <a:solidFill>
                  <a:srgbClr val="0070C0"/>
                </a:solidFill>
              </a:rPr>
              <a:t>Jconsole</a:t>
            </a:r>
            <a:r>
              <a:rPr lang="en-US" sz="2800" b="1" dirty="0" smtClean="0">
                <a:solidFill>
                  <a:srgbClr val="0070C0"/>
                </a:solidFill>
              </a:rPr>
              <a:t> - Classes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  <a:p>
            <a:pPr lvl="1"/>
            <a:endParaRPr lang="en-S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67541" y="1135687"/>
            <a:ext cx="1041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Total classes loaded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13" y="1351130"/>
            <a:ext cx="6638381" cy="53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Monitor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1" y="550911"/>
            <a:ext cx="7889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Monitor </a:t>
            </a:r>
            <a:r>
              <a:rPr lang="en-US" sz="2800" b="1" dirty="0" err="1" smtClean="0">
                <a:solidFill>
                  <a:srgbClr val="0070C0"/>
                </a:solidFill>
              </a:rPr>
              <a:t>Jconsole</a:t>
            </a:r>
            <a:r>
              <a:rPr lang="en-US" sz="2800" b="1" dirty="0" smtClean="0">
                <a:solidFill>
                  <a:srgbClr val="0070C0"/>
                </a:solidFill>
              </a:rPr>
              <a:t> – VM Summary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  <a:p>
            <a:pPr lvl="1"/>
            <a:endParaRPr lang="en-S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49" y="1030912"/>
            <a:ext cx="7915275" cy="56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Monitor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1" y="550911"/>
            <a:ext cx="7889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Monitor </a:t>
            </a:r>
            <a:r>
              <a:rPr lang="en-US" sz="2800" b="1" dirty="0" err="1" smtClean="0">
                <a:solidFill>
                  <a:srgbClr val="0070C0"/>
                </a:solidFill>
              </a:rPr>
              <a:t>Jconsole</a:t>
            </a:r>
            <a:r>
              <a:rPr lang="en-US" sz="2800" b="1" dirty="0" smtClean="0">
                <a:solidFill>
                  <a:srgbClr val="0070C0"/>
                </a:solidFill>
              </a:rPr>
              <a:t> – </a:t>
            </a:r>
            <a:r>
              <a:rPr lang="en-US" sz="2800" b="1" dirty="0" err="1" smtClean="0">
                <a:solidFill>
                  <a:srgbClr val="0070C0"/>
                </a:solidFill>
              </a:rPr>
              <a:t>MBeans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  <a:p>
            <a:pPr lvl="1"/>
            <a:endParaRPr lang="en-S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066800"/>
            <a:ext cx="7295332" cy="57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Contact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50" y="2724150"/>
            <a:ext cx="4657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https://javainsider.wordpress.com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www.garnaik.com</a:t>
            </a:r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02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Agenda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79519" y="426721"/>
            <a:ext cx="788996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Configure JMX with IDM</a:t>
            </a:r>
            <a:endParaRPr lang="en-SG" sz="2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configuration</a:t>
            </a:r>
            <a:endParaRPr lang="en-SG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SSH Tunneling</a:t>
            </a:r>
            <a:endParaRPr lang="en-SG" sz="2400" dirty="0"/>
          </a:p>
          <a:p>
            <a:r>
              <a:rPr lang="en-SG" dirty="0"/>
              <a:t> </a:t>
            </a:r>
            <a:endParaRPr lang="en-SG" sz="2400" dirty="0"/>
          </a:p>
          <a:p>
            <a:r>
              <a:rPr lang="en-US" b="1" dirty="0" smtClean="0"/>
              <a:t>Install/setup </a:t>
            </a:r>
            <a:r>
              <a:rPr lang="en-US" b="1" dirty="0" err="1" smtClean="0"/>
              <a:t>JConsole</a:t>
            </a:r>
            <a:endParaRPr lang="en-SG" sz="2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SG" dirty="0" smtClean="0"/>
              <a:t>Setting </a:t>
            </a:r>
            <a:r>
              <a:rPr lang="en-SG" dirty="0" err="1" smtClean="0"/>
              <a:t>classpath</a:t>
            </a:r>
            <a:endParaRPr lang="en-SG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SG" dirty="0" smtClean="0"/>
              <a:t>Start </a:t>
            </a:r>
            <a:r>
              <a:rPr lang="en-SG" dirty="0" err="1" smtClean="0"/>
              <a:t>Jconsole</a:t>
            </a:r>
            <a:endParaRPr lang="en-SG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SG" dirty="0" smtClean="0"/>
              <a:t>Connect </a:t>
            </a:r>
            <a:r>
              <a:rPr lang="en-SG" dirty="0" err="1" smtClean="0"/>
              <a:t>Jconsole</a:t>
            </a:r>
            <a:r>
              <a:rPr lang="en-SG" dirty="0" smtClean="0"/>
              <a:t> to remote IDM server </a:t>
            </a:r>
            <a:endParaRPr lang="en-SG" sz="2400" dirty="0"/>
          </a:p>
          <a:p>
            <a:r>
              <a:rPr lang="en-SG" dirty="0"/>
              <a:t> </a:t>
            </a:r>
            <a:endParaRPr lang="en-SG" sz="2400" dirty="0"/>
          </a:p>
          <a:p>
            <a:r>
              <a:rPr lang="en-US" b="1" dirty="0" smtClean="0"/>
              <a:t>Monitor</a:t>
            </a:r>
            <a:endParaRPr lang="en-SG" sz="24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Overview</a:t>
            </a:r>
            <a:endParaRPr lang="en-SG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</a:t>
            </a:r>
            <a:endParaRPr lang="en-SG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SG" dirty="0" smtClean="0"/>
              <a:t>Threads</a:t>
            </a:r>
            <a:endParaRPr lang="en-SG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Classes</a:t>
            </a:r>
            <a:endParaRPr lang="en-SG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VM Summary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MBeans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49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Install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1" y="550911"/>
            <a:ext cx="7889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Configuration of JMX with </a:t>
            </a:r>
            <a:r>
              <a:rPr lang="en-US" sz="2800" b="1" dirty="0">
                <a:solidFill>
                  <a:srgbClr val="0070C0"/>
                </a:solidFill>
              </a:rPr>
              <a:t>IDM</a:t>
            </a:r>
          </a:p>
          <a:p>
            <a:pPr lvl="1"/>
            <a:endParaRPr lang="en-S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664823" y="1135687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Locate </a:t>
            </a:r>
            <a:r>
              <a:rPr lang="en-US" dirty="0" err="1" smtClean="0"/>
              <a:t>openidm_home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/jetty.xml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the below code: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35" y="4121120"/>
            <a:ext cx="8839200" cy="26209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8435" y="1935906"/>
            <a:ext cx="8769531" cy="21852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800" i="1" dirty="0">
                <a:solidFill>
                  <a:srgbClr val="7030A0"/>
                </a:solidFill>
              </a:rPr>
              <a:t> &lt;!-- =============== Start of JMX Code =========================== --&gt;</a:t>
            </a:r>
          </a:p>
          <a:p>
            <a:endParaRPr lang="en-SG" sz="800" i="1" dirty="0">
              <a:solidFill>
                <a:srgbClr val="7030A0"/>
              </a:solidFill>
            </a:endParaRPr>
          </a:p>
          <a:p>
            <a:r>
              <a:rPr lang="en-SG" sz="800" i="1" dirty="0" smtClean="0">
                <a:solidFill>
                  <a:srgbClr val="7030A0"/>
                </a:solidFill>
              </a:rPr>
              <a:t>&lt;</a:t>
            </a:r>
            <a:r>
              <a:rPr lang="en-SG" sz="800" i="1" dirty="0">
                <a:solidFill>
                  <a:srgbClr val="7030A0"/>
                </a:solidFill>
              </a:rPr>
              <a:t>New id="</a:t>
            </a:r>
            <a:r>
              <a:rPr lang="en-SG" sz="800" i="1" dirty="0" err="1">
                <a:solidFill>
                  <a:srgbClr val="7030A0"/>
                </a:solidFill>
              </a:rPr>
              <a:t>ConnectorServer</a:t>
            </a:r>
            <a:r>
              <a:rPr lang="en-SG" sz="800" i="1" dirty="0">
                <a:solidFill>
                  <a:srgbClr val="7030A0"/>
                </a:solidFill>
              </a:rPr>
              <a:t>" class="</a:t>
            </a:r>
            <a:r>
              <a:rPr lang="en-SG" sz="800" i="1" dirty="0" err="1">
                <a:solidFill>
                  <a:srgbClr val="7030A0"/>
                </a:solidFill>
              </a:rPr>
              <a:t>org.eclipse.jetty.jmx.ConnectorServer</a:t>
            </a:r>
            <a:r>
              <a:rPr lang="en-SG" sz="800" i="1" dirty="0">
                <a:solidFill>
                  <a:srgbClr val="7030A0"/>
                </a:solidFill>
              </a:rPr>
              <a:t>"&gt;  </a:t>
            </a:r>
          </a:p>
          <a:p>
            <a:r>
              <a:rPr lang="en-SG" sz="800" i="1" dirty="0" smtClean="0">
                <a:solidFill>
                  <a:srgbClr val="7030A0"/>
                </a:solidFill>
              </a:rPr>
              <a:t>	&lt;</a:t>
            </a:r>
            <a:r>
              <a:rPr lang="en-SG" sz="800" i="1" dirty="0" err="1">
                <a:solidFill>
                  <a:srgbClr val="7030A0"/>
                </a:solidFill>
              </a:rPr>
              <a:t>Arg</a:t>
            </a:r>
            <a:r>
              <a:rPr lang="en-SG" sz="800" i="1" dirty="0">
                <a:solidFill>
                  <a:srgbClr val="7030A0"/>
                </a:solidFill>
              </a:rPr>
              <a:t>&gt;</a:t>
            </a:r>
          </a:p>
          <a:p>
            <a:r>
              <a:rPr lang="en-SG" sz="800" i="1" dirty="0">
                <a:solidFill>
                  <a:srgbClr val="7030A0"/>
                </a:solidFill>
              </a:rPr>
              <a:t>    	</a:t>
            </a:r>
            <a:r>
              <a:rPr lang="en-SG" sz="800" i="1" dirty="0" smtClean="0">
                <a:solidFill>
                  <a:srgbClr val="7030A0"/>
                </a:solidFill>
              </a:rPr>
              <a:t>	&lt;</a:t>
            </a:r>
            <a:r>
              <a:rPr lang="en-SG" sz="800" i="1" dirty="0">
                <a:solidFill>
                  <a:srgbClr val="7030A0"/>
                </a:solidFill>
              </a:rPr>
              <a:t>New class="</a:t>
            </a:r>
            <a:r>
              <a:rPr lang="en-SG" sz="800" i="1" dirty="0" err="1">
                <a:solidFill>
                  <a:srgbClr val="7030A0"/>
                </a:solidFill>
              </a:rPr>
              <a:t>javax.management.remote.JMXServiceURL</a:t>
            </a:r>
            <a:r>
              <a:rPr lang="en-SG" sz="800" i="1" dirty="0">
                <a:solidFill>
                  <a:srgbClr val="7030A0"/>
                </a:solidFill>
              </a:rPr>
              <a:t>"&gt;</a:t>
            </a:r>
          </a:p>
          <a:p>
            <a:r>
              <a:rPr lang="en-SG" sz="800" i="1" dirty="0">
                <a:solidFill>
                  <a:srgbClr val="7030A0"/>
                </a:solidFill>
              </a:rPr>
              <a:t>      			&lt;</a:t>
            </a:r>
            <a:r>
              <a:rPr lang="en-SG" sz="800" i="1" dirty="0" err="1">
                <a:solidFill>
                  <a:srgbClr val="7030A0"/>
                </a:solidFill>
              </a:rPr>
              <a:t>Arg</a:t>
            </a:r>
            <a:r>
              <a:rPr lang="en-SG" sz="800" i="1" dirty="0">
                <a:solidFill>
                  <a:srgbClr val="7030A0"/>
                </a:solidFill>
              </a:rPr>
              <a:t> type="</a:t>
            </a:r>
            <a:r>
              <a:rPr lang="en-SG" sz="800" i="1" dirty="0" err="1">
                <a:solidFill>
                  <a:srgbClr val="7030A0"/>
                </a:solidFill>
              </a:rPr>
              <a:t>java.lang.String</a:t>
            </a:r>
            <a:r>
              <a:rPr lang="en-SG" sz="800" i="1" dirty="0">
                <a:solidFill>
                  <a:srgbClr val="7030A0"/>
                </a:solidFill>
              </a:rPr>
              <a:t>"&gt;</a:t>
            </a:r>
            <a:r>
              <a:rPr lang="en-SG" sz="800" i="1" dirty="0" err="1">
                <a:solidFill>
                  <a:srgbClr val="7030A0"/>
                </a:solidFill>
              </a:rPr>
              <a:t>rmi</a:t>
            </a:r>
            <a:r>
              <a:rPr lang="en-SG" sz="800" i="1" dirty="0">
                <a:solidFill>
                  <a:srgbClr val="7030A0"/>
                </a:solidFill>
              </a:rPr>
              <a:t>&lt;/</a:t>
            </a:r>
            <a:r>
              <a:rPr lang="en-SG" sz="800" i="1" dirty="0" err="1">
                <a:solidFill>
                  <a:srgbClr val="7030A0"/>
                </a:solidFill>
              </a:rPr>
              <a:t>Arg</a:t>
            </a:r>
            <a:r>
              <a:rPr lang="en-SG" sz="800" i="1" dirty="0">
                <a:solidFill>
                  <a:srgbClr val="7030A0"/>
                </a:solidFill>
              </a:rPr>
              <a:t>&gt;</a:t>
            </a:r>
          </a:p>
          <a:p>
            <a:r>
              <a:rPr lang="en-SG" sz="800" i="1" dirty="0">
                <a:solidFill>
                  <a:srgbClr val="7030A0"/>
                </a:solidFill>
              </a:rPr>
              <a:t>      			&lt;</a:t>
            </a:r>
            <a:r>
              <a:rPr lang="en-SG" sz="800" i="1" dirty="0" err="1">
                <a:solidFill>
                  <a:srgbClr val="7030A0"/>
                </a:solidFill>
              </a:rPr>
              <a:t>Arg</a:t>
            </a:r>
            <a:r>
              <a:rPr lang="en-SG" sz="800" i="1" dirty="0">
                <a:solidFill>
                  <a:srgbClr val="7030A0"/>
                </a:solidFill>
              </a:rPr>
              <a:t> type="</a:t>
            </a:r>
            <a:r>
              <a:rPr lang="en-SG" sz="800" i="1" dirty="0" err="1">
                <a:solidFill>
                  <a:srgbClr val="7030A0"/>
                </a:solidFill>
              </a:rPr>
              <a:t>java.lang.String</a:t>
            </a:r>
            <a:r>
              <a:rPr lang="en-SG" sz="800" i="1" dirty="0">
                <a:solidFill>
                  <a:srgbClr val="7030A0"/>
                </a:solidFill>
              </a:rPr>
              <a:t>" /&gt;</a:t>
            </a:r>
          </a:p>
          <a:p>
            <a:r>
              <a:rPr lang="en-SG" sz="800" i="1" dirty="0">
                <a:solidFill>
                  <a:srgbClr val="7030A0"/>
                </a:solidFill>
              </a:rPr>
              <a:t>      			&lt;</a:t>
            </a:r>
            <a:r>
              <a:rPr lang="en-SG" sz="800" i="1" dirty="0" err="1">
                <a:solidFill>
                  <a:srgbClr val="7030A0"/>
                </a:solidFill>
              </a:rPr>
              <a:t>Arg</a:t>
            </a:r>
            <a:r>
              <a:rPr lang="en-SG" sz="800" i="1" dirty="0">
                <a:solidFill>
                  <a:srgbClr val="7030A0"/>
                </a:solidFill>
              </a:rPr>
              <a:t> type="</a:t>
            </a:r>
            <a:r>
              <a:rPr lang="en-SG" sz="800" i="1" dirty="0" err="1">
                <a:solidFill>
                  <a:srgbClr val="7030A0"/>
                </a:solidFill>
              </a:rPr>
              <a:t>java.lang.Integer</a:t>
            </a:r>
            <a:r>
              <a:rPr lang="en-SG" sz="800" i="1" dirty="0">
                <a:solidFill>
                  <a:srgbClr val="7030A0"/>
                </a:solidFill>
              </a:rPr>
              <a:t>"&gt;&lt;</a:t>
            </a:r>
            <a:r>
              <a:rPr lang="en-SG" sz="800" i="1" dirty="0" err="1">
                <a:solidFill>
                  <a:srgbClr val="7030A0"/>
                </a:solidFill>
              </a:rPr>
              <a:t>SystemProperty</a:t>
            </a:r>
            <a:r>
              <a:rPr lang="en-SG" sz="800" i="1" dirty="0">
                <a:solidFill>
                  <a:srgbClr val="7030A0"/>
                </a:solidFill>
              </a:rPr>
              <a:t> name="</a:t>
            </a:r>
            <a:r>
              <a:rPr lang="en-SG" sz="800" i="1" dirty="0" err="1">
                <a:solidFill>
                  <a:srgbClr val="7030A0"/>
                </a:solidFill>
              </a:rPr>
              <a:t>jetty.jmxrmiport</a:t>
            </a:r>
            <a:r>
              <a:rPr lang="en-SG" sz="800" i="1" dirty="0">
                <a:solidFill>
                  <a:srgbClr val="7030A0"/>
                </a:solidFill>
              </a:rPr>
              <a:t>" default="1099"/&gt;&lt;/</a:t>
            </a:r>
            <a:r>
              <a:rPr lang="en-SG" sz="800" i="1" dirty="0" err="1">
                <a:solidFill>
                  <a:srgbClr val="7030A0"/>
                </a:solidFill>
              </a:rPr>
              <a:t>Arg</a:t>
            </a:r>
            <a:r>
              <a:rPr lang="en-SG" sz="800" i="1" dirty="0">
                <a:solidFill>
                  <a:srgbClr val="7030A0"/>
                </a:solidFill>
              </a:rPr>
              <a:t>&gt;</a:t>
            </a:r>
          </a:p>
          <a:p>
            <a:r>
              <a:rPr lang="en-SG" sz="800" i="1" dirty="0">
                <a:solidFill>
                  <a:srgbClr val="7030A0"/>
                </a:solidFill>
              </a:rPr>
              <a:t>      			&lt;</a:t>
            </a:r>
            <a:r>
              <a:rPr lang="en-SG" sz="800" i="1" dirty="0" err="1">
                <a:solidFill>
                  <a:srgbClr val="7030A0"/>
                </a:solidFill>
              </a:rPr>
              <a:t>Arg</a:t>
            </a:r>
            <a:r>
              <a:rPr lang="en-SG" sz="800" i="1" dirty="0">
                <a:solidFill>
                  <a:srgbClr val="7030A0"/>
                </a:solidFill>
              </a:rPr>
              <a:t> type="</a:t>
            </a:r>
            <a:r>
              <a:rPr lang="en-SG" sz="800" i="1" dirty="0" err="1">
                <a:solidFill>
                  <a:srgbClr val="7030A0"/>
                </a:solidFill>
              </a:rPr>
              <a:t>java.lang.String</a:t>
            </a:r>
            <a:r>
              <a:rPr lang="en-SG" sz="800" i="1" dirty="0">
                <a:solidFill>
                  <a:srgbClr val="7030A0"/>
                </a:solidFill>
              </a:rPr>
              <a:t>"&gt;/</a:t>
            </a:r>
            <a:r>
              <a:rPr lang="en-SG" sz="800" i="1" dirty="0" err="1">
                <a:solidFill>
                  <a:srgbClr val="7030A0"/>
                </a:solidFill>
              </a:rPr>
              <a:t>jndi</a:t>
            </a:r>
            <a:r>
              <a:rPr lang="en-SG" sz="800" i="1" dirty="0">
                <a:solidFill>
                  <a:srgbClr val="7030A0"/>
                </a:solidFill>
              </a:rPr>
              <a:t>/rmi://&lt;SystemProperty name="</a:t>
            </a:r>
            <a:r>
              <a:rPr lang="en-SG" sz="800" i="1" dirty="0" err="1">
                <a:solidFill>
                  <a:srgbClr val="7030A0"/>
                </a:solidFill>
              </a:rPr>
              <a:t>jetty.jmxrmihost</a:t>
            </a:r>
            <a:r>
              <a:rPr lang="en-SG" sz="800" i="1" dirty="0">
                <a:solidFill>
                  <a:srgbClr val="7030A0"/>
                </a:solidFill>
              </a:rPr>
              <a:t>" default="</a:t>
            </a:r>
            <a:r>
              <a:rPr lang="en-SG" sz="800" i="1" dirty="0" err="1">
                <a:solidFill>
                  <a:srgbClr val="7030A0"/>
                </a:solidFill>
              </a:rPr>
              <a:t>localhost</a:t>
            </a:r>
            <a:r>
              <a:rPr lang="en-SG" sz="800" i="1" dirty="0">
                <a:solidFill>
                  <a:srgbClr val="7030A0"/>
                </a:solidFill>
              </a:rPr>
              <a:t>"/&gt;:&lt;</a:t>
            </a:r>
            <a:r>
              <a:rPr lang="en-SG" sz="800" i="1" dirty="0" err="1">
                <a:solidFill>
                  <a:srgbClr val="7030A0"/>
                </a:solidFill>
              </a:rPr>
              <a:t>SystemProperty</a:t>
            </a:r>
            <a:r>
              <a:rPr lang="en-SG" sz="800" i="1" dirty="0">
                <a:solidFill>
                  <a:srgbClr val="7030A0"/>
                </a:solidFill>
              </a:rPr>
              <a:t> name="</a:t>
            </a:r>
            <a:r>
              <a:rPr lang="en-SG" sz="800" i="1" dirty="0" err="1">
                <a:solidFill>
                  <a:srgbClr val="7030A0"/>
                </a:solidFill>
              </a:rPr>
              <a:t>jetty.jmxrmiport</a:t>
            </a:r>
            <a:r>
              <a:rPr lang="en-SG" sz="800" i="1" dirty="0">
                <a:solidFill>
                  <a:srgbClr val="7030A0"/>
                </a:solidFill>
              </a:rPr>
              <a:t>" default="1099"/&gt;/</a:t>
            </a:r>
            <a:r>
              <a:rPr lang="en-SG" sz="800" i="1" dirty="0" err="1">
                <a:solidFill>
                  <a:srgbClr val="7030A0"/>
                </a:solidFill>
              </a:rPr>
              <a:t>jmxrmi</a:t>
            </a:r>
            <a:r>
              <a:rPr lang="en-SG" sz="800" i="1" dirty="0">
                <a:solidFill>
                  <a:srgbClr val="7030A0"/>
                </a:solidFill>
              </a:rPr>
              <a:t>&lt;/</a:t>
            </a:r>
            <a:r>
              <a:rPr lang="en-SG" sz="800" i="1" dirty="0" err="1">
                <a:solidFill>
                  <a:srgbClr val="7030A0"/>
                </a:solidFill>
              </a:rPr>
              <a:t>Arg</a:t>
            </a:r>
            <a:r>
              <a:rPr lang="en-SG" sz="800" i="1" dirty="0">
                <a:solidFill>
                  <a:srgbClr val="7030A0"/>
                </a:solidFill>
              </a:rPr>
              <a:t>&gt;</a:t>
            </a:r>
          </a:p>
          <a:p>
            <a:r>
              <a:rPr lang="en-SG" sz="800" i="1" dirty="0">
                <a:solidFill>
                  <a:srgbClr val="7030A0"/>
                </a:solidFill>
              </a:rPr>
              <a:t>    		&lt;/New&gt;</a:t>
            </a:r>
          </a:p>
          <a:p>
            <a:r>
              <a:rPr lang="en-SG" sz="800" i="1" dirty="0">
                <a:solidFill>
                  <a:srgbClr val="7030A0"/>
                </a:solidFill>
              </a:rPr>
              <a:t>  	    &lt;/</a:t>
            </a:r>
            <a:r>
              <a:rPr lang="en-SG" sz="800" i="1" dirty="0" err="1">
                <a:solidFill>
                  <a:srgbClr val="7030A0"/>
                </a:solidFill>
              </a:rPr>
              <a:t>Arg</a:t>
            </a:r>
            <a:r>
              <a:rPr lang="en-SG" sz="800" i="1" dirty="0">
                <a:solidFill>
                  <a:srgbClr val="7030A0"/>
                </a:solidFill>
              </a:rPr>
              <a:t>&gt;</a:t>
            </a:r>
          </a:p>
          <a:p>
            <a:r>
              <a:rPr lang="en-SG" sz="800" i="1" dirty="0">
                <a:solidFill>
                  <a:srgbClr val="7030A0"/>
                </a:solidFill>
              </a:rPr>
              <a:t>  	    &lt;</a:t>
            </a:r>
            <a:r>
              <a:rPr lang="en-SG" sz="800" i="1" dirty="0" err="1">
                <a:solidFill>
                  <a:srgbClr val="7030A0"/>
                </a:solidFill>
              </a:rPr>
              <a:t>Arg</a:t>
            </a:r>
            <a:r>
              <a:rPr lang="en-SG" sz="800" i="1" dirty="0">
                <a:solidFill>
                  <a:srgbClr val="7030A0"/>
                </a:solidFill>
              </a:rPr>
              <a:t>&gt;</a:t>
            </a:r>
            <a:r>
              <a:rPr lang="en-SG" sz="800" i="1" dirty="0" err="1">
                <a:solidFill>
                  <a:srgbClr val="7030A0"/>
                </a:solidFill>
              </a:rPr>
              <a:t>org.eclipse.jetty.jmx:name</a:t>
            </a:r>
            <a:r>
              <a:rPr lang="en-SG" sz="800" i="1" dirty="0">
                <a:solidFill>
                  <a:srgbClr val="7030A0"/>
                </a:solidFill>
              </a:rPr>
              <a:t>=</a:t>
            </a:r>
            <a:r>
              <a:rPr lang="en-SG" sz="800" i="1" dirty="0" err="1">
                <a:solidFill>
                  <a:srgbClr val="7030A0"/>
                </a:solidFill>
              </a:rPr>
              <a:t>rmiconnectorserver</a:t>
            </a:r>
            <a:r>
              <a:rPr lang="en-SG" sz="800" i="1" dirty="0">
                <a:solidFill>
                  <a:srgbClr val="7030A0"/>
                </a:solidFill>
              </a:rPr>
              <a:t>&lt;/</a:t>
            </a:r>
            <a:r>
              <a:rPr lang="en-SG" sz="800" i="1" dirty="0" err="1">
                <a:solidFill>
                  <a:srgbClr val="7030A0"/>
                </a:solidFill>
              </a:rPr>
              <a:t>Arg</a:t>
            </a:r>
            <a:r>
              <a:rPr lang="en-SG" sz="800" i="1" dirty="0">
                <a:solidFill>
                  <a:srgbClr val="7030A0"/>
                </a:solidFill>
              </a:rPr>
              <a:t>&gt;</a:t>
            </a:r>
          </a:p>
          <a:p>
            <a:r>
              <a:rPr lang="en-SG" sz="800" i="1" dirty="0">
                <a:solidFill>
                  <a:srgbClr val="7030A0"/>
                </a:solidFill>
              </a:rPr>
              <a:t>  	    &lt;Call name="start" /&gt;</a:t>
            </a:r>
          </a:p>
          <a:p>
            <a:r>
              <a:rPr lang="en-SG" sz="800" i="1" dirty="0" smtClean="0">
                <a:solidFill>
                  <a:srgbClr val="7030A0"/>
                </a:solidFill>
              </a:rPr>
              <a:t>&lt;/</a:t>
            </a:r>
            <a:r>
              <a:rPr lang="en-SG" sz="800" i="1" dirty="0">
                <a:solidFill>
                  <a:srgbClr val="7030A0"/>
                </a:solidFill>
              </a:rPr>
              <a:t>New&gt;</a:t>
            </a:r>
          </a:p>
          <a:p>
            <a:endParaRPr lang="en-SG" sz="800" i="1" dirty="0">
              <a:solidFill>
                <a:srgbClr val="7030A0"/>
              </a:solidFill>
            </a:endParaRPr>
          </a:p>
          <a:p>
            <a:r>
              <a:rPr lang="en-SG" sz="800" i="1" dirty="0" smtClean="0">
                <a:solidFill>
                  <a:srgbClr val="7030A0"/>
                </a:solidFill>
              </a:rPr>
              <a:t>&lt;!-- </a:t>
            </a:r>
            <a:r>
              <a:rPr lang="en-SG" sz="800" i="1" dirty="0">
                <a:solidFill>
                  <a:srgbClr val="7030A0"/>
                </a:solidFill>
              </a:rPr>
              <a:t>=============== End of JMX Code =========================== --&gt;</a:t>
            </a:r>
          </a:p>
        </p:txBody>
      </p:sp>
    </p:spTree>
    <p:extLst>
      <p:ext uri="{BB962C8B-B14F-4D97-AF65-F5344CB8AC3E}">
        <p14:creationId xmlns:p14="http://schemas.microsoft.com/office/powerpoint/2010/main" val="23743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Tunneling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1" y="550911"/>
            <a:ext cx="7889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SSH Tunneling</a:t>
            </a:r>
            <a:endParaRPr lang="en-US" sz="2800" b="1" dirty="0">
              <a:solidFill>
                <a:srgbClr val="0070C0"/>
              </a:solidFill>
            </a:endParaRPr>
          </a:p>
          <a:p>
            <a:pPr lvl="1"/>
            <a:endParaRPr lang="en-S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37806" y="1135687"/>
            <a:ext cx="99626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err="1" smtClean="0"/>
              <a:t>PuTTY</a:t>
            </a:r>
            <a:r>
              <a:rPr lang="en-US" dirty="0" smtClean="0"/>
              <a:t> to connect your IDM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connected, do the SSH tunneling by going to change setting of </a:t>
            </a:r>
            <a:r>
              <a:rPr lang="en-US" dirty="0" err="1" smtClean="0"/>
              <a:t>PuTTY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the IP &amp; port for tunneling and apply.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According to the screen below, your tunneling is ready for IDM server to connect JMX at: localhost:1099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connect from your </a:t>
            </a:r>
            <a:r>
              <a:rPr lang="en-US" dirty="0" err="1" smtClean="0"/>
              <a:t>JConsole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242" y="2512695"/>
            <a:ext cx="5382169" cy="42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</a:t>
            </a:r>
            <a:r>
              <a:rPr lang="en-US" b="1" dirty="0" err="1" smtClean="0">
                <a:solidFill>
                  <a:schemeClr val="bg1"/>
                </a:solidFill>
              </a:rPr>
              <a:t>lasspath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1" y="550911"/>
            <a:ext cx="7889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Setting </a:t>
            </a:r>
            <a:r>
              <a:rPr lang="en-US" sz="2800" b="1" dirty="0" err="1" smtClean="0">
                <a:solidFill>
                  <a:srgbClr val="0070C0"/>
                </a:solidFill>
              </a:rPr>
              <a:t>classpath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  <a:p>
            <a:pPr lvl="1"/>
            <a:endParaRPr lang="en-S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37806" y="1135687"/>
            <a:ext cx="9962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java on your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the JAVA_HOME </a:t>
            </a:r>
            <a:r>
              <a:rPr lang="en-US" dirty="0" err="1" smtClean="0"/>
              <a:t>classpath</a:t>
            </a:r>
            <a:r>
              <a:rPr lang="en-US" dirty="0" smtClean="0"/>
              <a:t> as shown below: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Ready to start </a:t>
            </a:r>
            <a:r>
              <a:rPr lang="en-US" dirty="0" err="1" smtClean="0"/>
              <a:t>JConsole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1935906"/>
            <a:ext cx="47815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onnect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1" y="550911"/>
            <a:ext cx="7889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Start </a:t>
            </a:r>
            <a:r>
              <a:rPr lang="en-US" sz="2800" b="1" dirty="0" err="1" smtClean="0">
                <a:solidFill>
                  <a:srgbClr val="0070C0"/>
                </a:solidFill>
              </a:rPr>
              <a:t>Jconsole</a:t>
            </a:r>
            <a:r>
              <a:rPr lang="en-US" sz="2800" b="1" dirty="0" smtClean="0">
                <a:solidFill>
                  <a:srgbClr val="0070C0"/>
                </a:solidFill>
              </a:rPr>
              <a:t> &amp; connect </a:t>
            </a:r>
            <a:r>
              <a:rPr lang="en-US" sz="2800" b="1" dirty="0" err="1" smtClean="0">
                <a:solidFill>
                  <a:srgbClr val="0070C0"/>
                </a:solidFill>
              </a:rPr>
              <a:t>remore</a:t>
            </a:r>
            <a:r>
              <a:rPr lang="en-US" sz="2800" b="1" dirty="0" smtClean="0">
                <a:solidFill>
                  <a:srgbClr val="0070C0"/>
                </a:solidFill>
              </a:rPr>
              <a:t> server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  <a:p>
            <a:pPr lvl="1"/>
            <a:endParaRPr lang="en-S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37806" y="1135687"/>
            <a:ext cx="996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you command prompt, verify java </a:t>
            </a:r>
            <a:r>
              <a:rPr lang="en-US" dirty="0" err="1" smtClean="0"/>
              <a:t>classpath</a:t>
            </a:r>
            <a:r>
              <a:rPr lang="en-US" dirty="0" smtClean="0"/>
              <a:t> is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 </a:t>
            </a:r>
            <a:r>
              <a:rPr lang="en-US" dirty="0" err="1" smtClean="0"/>
              <a:t>jconsole</a:t>
            </a:r>
            <a:r>
              <a:rPr lang="en-US" dirty="0" smtClean="0"/>
              <a:t> on your command prompt and hit enter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74" y="1826191"/>
            <a:ext cx="6771460" cy="864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6989" y="2716293"/>
            <a:ext cx="9962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jconsole</a:t>
            </a:r>
            <a:r>
              <a:rPr lang="en-US" dirty="0" smtClean="0"/>
              <a:t> will pop up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remote process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the tunneled host &amp;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Localhost:1099 as we tunneled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Connect.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545" y="2735122"/>
            <a:ext cx="5391150" cy="39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Monitor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1" y="550911"/>
            <a:ext cx="7889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Monitor </a:t>
            </a:r>
            <a:r>
              <a:rPr lang="en-US" sz="2800" b="1" dirty="0" err="1" smtClean="0">
                <a:solidFill>
                  <a:srgbClr val="0070C0"/>
                </a:solidFill>
              </a:rPr>
              <a:t>Jconsole</a:t>
            </a:r>
            <a:r>
              <a:rPr lang="en-US" sz="2800" b="1" dirty="0" smtClean="0">
                <a:solidFill>
                  <a:srgbClr val="0070C0"/>
                </a:solidFill>
              </a:rPr>
              <a:t> - Overview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  <a:p>
            <a:pPr lvl="1"/>
            <a:endParaRPr lang="en-S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20389" y="1135687"/>
            <a:ext cx="9962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 of heap memory usages, threads, classes &amp; CPU Usages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562100"/>
            <a:ext cx="9186863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Monitor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1" y="550911"/>
            <a:ext cx="7889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Monitor </a:t>
            </a:r>
            <a:r>
              <a:rPr lang="en-US" sz="2800" b="1" dirty="0" err="1" smtClean="0">
                <a:solidFill>
                  <a:srgbClr val="0070C0"/>
                </a:solidFill>
              </a:rPr>
              <a:t>Jconsole</a:t>
            </a:r>
            <a:r>
              <a:rPr lang="en-US" sz="2800" b="1" dirty="0" smtClean="0">
                <a:solidFill>
                  <a:srgbClr val="0070C0"/>
                </a:solidFill>
              </a:rPr>
              <a:t> - Memory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  <a:p>
            <a:pPr lvl="1"/>
            <a:endParaRPr lang="en-S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8" y="1135687"/>
            <a:ext cx="7939088" cy="55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462" y="766355"/>
            <a:ext cx="14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Monitor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1" y="550911"/>
            <a:ext cx="7889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Monitor </a:t>
            </a:r>
            <a:r>
              <a:rPr lang="en-US" sz="2800" b="1" dirty="0" err="1" smtClean="0">
                <a:solidFill>
                  <a:srgbClr val="0070C0"/>
                </a:solidFill>
              </a:rPr>
              <a:t>Jconsole</a:t>
            </a:r>
            <a:r>
              <a:rPr lang="en-US" sz="2800" b="1" dirty="0" smtClean="0">
                <a:solidFill>
                  <a:srgbClr val="0070C0"/>
                </a:solidFill>
              </a:rPr>
              <a:t> - Threads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  <a:p>
            <a:pPr lvl="1"/>
            <a:endParaRPr lang="en-SG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67541" y="1135687"/>
            <a:ext cx="10415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Detect Deadlock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Live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Peak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range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63" y="1351130"/>
            <a:ext cx="6619331" cy="53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296</TotalTime>
  <Words>240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Garnaik Rudra Narayan</dc:creator>
  <cp:lastModifiedBy>Garnaik Rudra Narayan</cp:lastModifiedBy>
  <cp:revision>72</cp:revision>
  <dcterms:created xsi:type="dcterms:W3CDTF">2016-04-20T07:39:29Z</dcterms:created>
  <dcterms:modified xsi:type="dcterms:W3CDTF">2016-05-11T02:30:14Z</dcterms:modified>
</cp:coreProperties>
</file>