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9" r:id="rId50"/>
    <p:sldId id="320" r:id="rId51"/>
    <p:sldId id="324" r:id="rId52"/>
    <p:sldId id="325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/>
    <p:restoredTop sz="83333" autoAdjust="0"/>
  </p:normalViewPr>
  <p:slideViewPr>
    <p:cSldViewPr snapToGrid="0">
      <p:cViewPr varScale="1">
        <p:scale>
          <a:sx n="74" d="100"/>
          <a:sy n="74" d="100"/>
        </p:scale>
        <p:origin x="2088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084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Babbage anticipated the importance of analyzing the efficiency of computer algorithms in the 1860s</a:t>
            </a:r>
          </a:p>
        </p:txBody>
      </p:sp>
    </p:spTree>
    <p:extLst>
      <p:ext uri="{BB962C8B-B14F-4D97-AF65-F5344CB8AC3E}">
        <p14:creationId xmlns:p14="http://schemas.microsoft.com/office/powerpoint/2010/main" val="381048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put more emphasis on ratios with larger N since lots of noise contained in data for smaller N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do calculation T(2N) / T(N) = a(2N)^b / aN^b = 2^b on blackboard, whereT(N) = a N^b. Then take binary lg of both sides to get T(2N) / T(N) = b.</a:t>
            </a:r>
          </a:p>
        </p:txBody>
      </p:sp>
    </p:spTree>
    <p:extLst>
      <p:ext uri="{BB962C8B-B14F-4D97-AF65-F5344CB8AC3E}">
        <p14:creationId xmlns:p14="http://schemas.microsoft.com/office/powerpoint/2010/main" val="98014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CPU use by other applications: if connected to Internet, some hacker is using your computer to send spam, steal your money, etc.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Good news:  compared to other scientists, running computational experiments is easy. Don't need to kill cows, blow up islands.</a:t>
            </a:r>
          </a:p>
        </p:txBody>
      </p:sp>
    </p:spTree>
    <p:extLst>
      <p:ext uri="{BB962C8B-B14F-4D97-AF65-F5344CB8AC3E}">
        <p14:creationId xmlns:p14="http://schemas.microsoft.com/office/powerpoint/2010/main" val="240047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9117" marR="39117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most famous modeling by Knuth - detailed results to accurate predict running time</a:t>
            </a:r>
          </a:p>
          <a:p>
            <a:pPr marL="39117" marR="39117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Knuth's idea seems obvious in hindsight, but in the 1960s, programmers said it would never be possible to analyze the running time of a computer program since they are too complicated. Knuth's TAOCP is now a classic treatise on the subject.</a:t>
            </a:r>
          </a:p>
        </p:txBody>
      </p:sp>
    </p:spTree>
    <p:extLst>
      <p:ext uri="{BB962C8B-B14F-4D97-AF65-F5344CB8AC3E}">
        <p14:creationId xmlns:p14="http://schemas.microsoft.com/office/powerpoint/2010/main" val="1116413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trig and exponential ops more expensive that integer ops</a:t>
            </a:r>
          </a:p>
        </p:txBody>
      </p:sp>
    </p:spTree>
    <p:extLst>
      <p:ext uri="{BB962C8B-B14F-4D97-AF65-F5344CB8AC3E}">
        <p14:creationId xmlns:p14="http://schemas.microsoft.com/office/powerpoint/2010/main" val="215432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4" name="Shape 3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that's the cost of each operation; more interestingly is the frequency of each operation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walk through frequency count for array accesses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consider putting in instruction counts for N = 10000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increment:  between N  (no zeros) and 2N (all zeros)</a:t>
            </a:r>
          </a:p>
        </p:txBody>
      </p:sp>
    </p:spTree>
    <p:extLst>
      <p:ext uri="{BB962C8B-B14F-4D97-AF65-F5344CB8AC3E}">
        <p14:creationId xmlns:p14="http://schemas.microsoft.com/office/powerpoint/2010/main" val="402691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walk through frequency count for array accesses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on blackboard, show sum 0 + 1 + 2 + … + (N-3) + (N-2) + (N-1). Pair terms 0 and N-1, 1 and N-2, and so on. Each term averages (N-1)/2 and there are N/2 of them if N is even.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0 + 1 + 2 + \</a:t>
            </a:r>
            <a:r>
              <a:rPr dirty="0" err="1"/>
              <a:t>ldots</a:t>
            </a:r>
            <a:r>
              <a:rPr dirty="0"/>
              <a:t> + (N-1) \; = \; \</a:t>
            </a:r>
            <a:r>
              <a:rPr dirty="0" err="1"/>
              <a:t>frac</a:t>
            </a:r>
            <a:r>
              <a:rPr dirty="0"/>
              <a:t>{1}{2} N^2 \;-\; \</a:t>
            </a:r>
            <a:r>
              <a:rPr dirty="0" err="1"/>
              <a:t>frac</a:t>
            </a:r>
            <a:r>
              <a:rPr dirty="0"/>
              <a:t>{1}{2} N</a:t>
            </a:r>
          </a:p>
        </p:txBody>
      </p:sp>
    </p:spTree>
    <p:extLst>
      <p:ext uri="{BB962C8B-B14F-4D97-AF65-F5344CB8AC3E}">
        <p14:creationId xmlns:p14="http://schemas.microsoft.com/office/powerpoint/2010/main" val="2485344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N(N-1) instead of ½ N(N-1) because there are two array accesss per inner loop</a:t>
            </a:r>
          </a:p>
        </p:txBody>
      </p:sp>
    </p:spTree>
    <p:extLst>
      <p:ext uri="{BB962C8B-B14F-4D97-AF65-F5344CB8AC3E}">
        <p14:creationId xmlns:p14="http://schemas.microsoft.com/office/powerpoint/2010/main" val="27205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The idea that we measure only the number of fundamental operations is a classical notion that dates back at least to Turing.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Rounding-off errors in matrix processing. A. M. Turing,  QJ Mechanics Appl Math (1948)</a:t>
            </a:r>
          </a:p>
        </p:txBody>
      </p:sp>
    </p:spTree>
    <p:extLst>
      <p:ext uri="{BB962C8B-B14F-4D97-AF65-F5344CB8AC3E}">
        <p14:creationId xmlns:p14="http://schemas.microsoft.com/office/powerpoint/2010/main" val="2038159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1" name="Shape 4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arithmetic operations would also be a reasonable cost model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Ex 2.  Cost model for union-find = array accesses.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Ex 3.  Cost model for sorting = compares.</a:t>
            </a:r>
          </a:p>
        </p:txBody>
      </p:sp>
    </p:spTree>
    <p:extLst>
      <p:ext uri="{BB962C8B-B14F-4D97-AF65-F5344CB8AC3E}">
        <p14:creationId xmlns:p14="http://schemas.microsoft.com/office/powerpoint/2010/main" val="2091944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1" name="Shape 4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lower order term is 500,000</a:t>
            </a:r>
          </a:p>
        </p:txBody>
      </p:sp>
    </p:spTree>
    <p:extLst>
      <p:ext uri="{BB962C8B-B14F-4D97-AF65-F5344CB8AC3E}">
        <p14:creationId xmlns:p14="http://schemas.microsoft.com/office/powerpoint/2010/main" val="34545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poor performance: today's lecture is about trying to avoid this</a:t>
            </a:r>
          </a:p>
        </p:txBody>
      </p:sp>
    </p:spTree>
    <p:extLst>
      <p:ext uri="{BB962C8B-B14F-4D97-AF65-F5344CB8AC3E}">
        <p14:creationId xmlns:p14="http://schemas.microsoft.com/office/powerpoint/2010/main" val="298554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</a:defRPr>
            </a:pPr>
            <a:r>
              <a:t>N^3 / 6 arises because N choose 3 is the number of triples i, j, k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</a:defRPr>
            </a:pPr>
            <a:r>
              <a:t>½ N^3 because there are three array accesses in the inner loop</a:t>
            </a:r>
          </a:p>
        </p:txBody>
      </p:sp>
    </p:spTree>
    <p:extLst>
      <p:ext uri="{BB962C8B-B14F-4D97-AF65-F5344CB8AC3E}">
        <p14:creationId xmlns:p14="http://schemas.microsoft.com/office/powerpoint/2010/main" val="110341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5" name="Shape 5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reason: programs are comprised of just a few structural primitives: statements, loops, conditionals, nesting,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061666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partially explains reason why small set of functions</a:t>
            </a:r>
          </a:p>
          <a:p>
            <a:r>
              <a:t>arises from straightforward composition of loops, conditionals, functions</a:t>
            </a:r>
          </a:p>
          <a:p>
            <a:r>
              <a:t>T(2N) / T(N) is factor for doubling hypothesis</a:t>
            </a:r>
          </a:p>
        </p:txBody>
      </p:sp>
    </p:spTree>
    <p:extLst>
      <p:ext uri="{BB962C8B-B14F-4D97-AF65-F5344CB8AC3E}">
        <p14:creationId xmlns:p14="http://schemas.microsoft.com/office/powerpoint/2010/main" val="1421110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7" name="Shape 5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4926" marR="44926" defTabSz="914400">
              <a:spcBef>
                <a:spcPts val="400"/>
              </a:spcBef>
              <a:buClr>
                <a:srgbClr val="000000"/>
              </a:buClr>
              <a:buFont typeface="Arial"/>
              <a:defRPr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Ex.   Dictionary, phone book, book index, …</a:t>
            </a:r>
          </a:p>
          <a:p>
            <a:pPr marL="44926" marR="44926" defTabSz="914400">
              <a:spcBef>
                <a:spcPts val="400"/>
              </a:spcBef>
              <a:buClr>
                <a:srgbClr val="000000"/>
              </a:buClr>
              <a:buFont typeface="Arial"/>
              <a:defRPr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Binary search algorithm:  Examine the middle key; If it matches, return its index; Otherwise, search either the left or right half.</a:t>
            </a:r>
          </a:p>
        </p:txBody>
      </p:sp>
    </p:spTree>
    <p:extLst>
      <p:ext uri="{BB962C8B-B14F-4D97-AF65-F5344CB8AC3E}">
        <p14:creationId xmlns:p14="http://schemas.microsoft.com/office/powerpoint/2010/main" val="1335772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Simple algorithm but notorious to get details exactly right. Indication of care we need to take to develop libraries that will be used by millions of programmers.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Easy to convince ourselves that the program works as advertised by considering the invariant.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Why lo + (hi - lo) / 2 instead of (lo + hi) / 2 ?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A. Avoid overflow.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Q. What was bug in Java 1.5?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A. mid = (lo + hi) &gt;&gt; 1 instead of (lo + hi) &gt;&gt;&gt; 1. Former susceptible to int overflow for very large arrays.</a:t>
            </a:r>
          </a:p>
        </p:txBody>
      </p:sp>
    </p:spTree>
    <p:extLst>
      <p:ext uri="{BB962C8B-B14F-4D97-AF65-F5344CB8AC3E}">
        <p14:creationId xmlns:p14="http://schemas.microsoft.com/office/powerpoint/2010/main" val="203819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0" name="Shape 6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We count 3-way compares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Here N/2 means integer division, i.e., floor(N/2)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slight cheat because N is not always a power of two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possible to implement with one 2-way compare (instead of 3-way) by deferring equality check until subarray size is 1</a:t>
            </a:r>
          </a:p>
        </p:txBody>
      </p:sp>
    </p:spTree>
    <p:extLst>
      <p:ext uri="{BB962C8B-B14F-4D97-AF65-F5344CB8AC3E}">
        <p14:creationId xmlns:p14="http://schemas.microsoft.com/office/powerpoint/2010/main" val="2142042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8" name="Shape 6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</a:defRPr>
            </a:pPr>
            <a:r>
              <a:t>We consider one compare key vs. a[mid]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</a:defRPr>
            </a:pPr>
            <a:r>
              <a:t>By assuming N is one less than a power of two, we ensure the size of each subarray is also one less than a power of two</a:t>
            </a:r>
          </a:p>
        </p:txBody>
      </p:sp>
    </p:spTree>
    <p:extLst>
      <p:ext uri="{BB962C8B-B14F-4D97-AF65-F5344CB8AC3E}">
        <p14:creationId xmlns:p14="http://schemas.microsoft.com/office/powerpoint/2010/main" val="3023769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6" name="Shape 6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Note: we insist upon the N numbers to be distinct; otherwise, there are more corner cases to deal with.</a:t>
            </a:r>
          </a:p>
          <a:p>
            <a:r>
              <a:t>Instead of only counting if a[i] &lt; a[j] &lt; a[k], could binary search in subarray a[j+1..N-1]</a:t>
            </a:r>
          </a:p>
        </p:txBody>
      </p:sp>
    </p:spTree>
    <p:extLst>
      <p:ext uri="{BB962C8B-B14F-4D97-AF65-F5344CB8AC3E}">
        <p14:creationId xmlns:p14="http://schemas.microsoft.com/office/powerpoint/2010/main" val="235853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[wayne] build N log N and plot</a:t>
            </a:r>
          </a:p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DFT = fast way to multiply two univariate polynomials</a:t>
            </a:r>
          </a:p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FFT reference:  Runge-König (1924), Cooley-Tukey (1965) rediscovered FFT and popularized it. Discovered by Gauss at age of 28, two years before Fourier's paper on Fourier transforms!</a:t>
            </a:r>
          </a:p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astrophysicists want N = 64 gigapoints to search for pulsars; seismologists want N = 10 gigapoints to predict earthquakes</a:t>
            </a:r>
          </a:p>
        </p:txBody>
      </p:sp>
    </p:spTree>
    <p:extLst>
      <p:ext uri="{BB962C8B-B14F-4D97-AF65-F5344CB8AC3E}">
        <p14:creationId xmlns:p14="http://schemas.microsoft.com/office/powerpoint/2010/main" val="48105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Appel designed his fast multipole method for senior thesis in Physics at Princeton! (actually can be made linear)</a:t>
            </a:r>
          </a:p>
          <a:p>
            <a:pPr marL="48383" marR="4838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physicists want N = # atoms in the universe</a:t>
            </a:r>
          </a:p>
          <a:p>
            <a:pPr marL="48383" marR="48383" defTabSz="914400">
              <a:spcBef>
                <a:spcPts val="800"/>
              </a:spcBef>
              <a:buClr>
                <a:srgbClr val="007600"/>
              </a:buClr>
              <a:buFont typeface="Helvetica"/>
              <a:defRPr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6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distinctness of integers not crucial to problem (but simplifies code for N^2 log N algorithm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226100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this method counts the number of triples (i &lt; j &lt; k to avoid double counting)</a:t>
            </a:r>
          </a:p>
        </p:txBody>
      </p:sp>
    </p:spTree>
    <p:extLst>
      <p:ext uri="{BB962C8B-B14F-4D97-AF65-F5344CB8AC3E}">
        <p14:creationId xmlns:p14="http://schemas.microsoft.com/office/powerpoint/2010/main" val="366463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These timings are on a faster computer.</a:t>
            </a:r>
          </a:p>
        </p:txBody>
      </p:sp>
    </p:spTree>
    <p:extLst>
      <p:ext uri="{BB962C8B-B14F-4D97-AF65-F5344CB8AC3E}">
        <p14:creationId xmlns:p14="http://schemas.microsoft.com/office/powerpoint/2010/main" val="45188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log-log plot identifies power law relationships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technically, we shouldn't really run a linear regression on log-log scale - it's not statistically valid.</a:t>
            </a:r>
          </a:p>
        </p:txBody>
      </p:sp>
    </p:spTree>
    <p:extLst>
      <p:ext uri="{BB962C8B-B14F-4D97-AF65-F5344CB8AC3E}">
        <p14:creationId xmlns:p14="http://schemas.microsoft.com/office/powerpoint/2010/main" val="280451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lg(T(N)) = 2.9992 lg N - 33.2103, correlation coefficient = 1.0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Very accurate predictions. </a:t>
            </a:r>
          </a:p>
          <a:p>
            <a:pPr marL="48393" marR="48393" defTabSz="914400">
              <a:spcBef>
                <a:spcPts val="400"/>
              </a:spcBef>
              <a:buClr>
                <a:srgbClr val="000000"/>
              </a:buClr>
              <a:buFont typeface="Helvetica"/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2x input size -&gt; 8x increase in running time for cubic algorithm</a:t>
            </a:r>
          </a:p>
        </p:txBody>
      </p:sp>
    </p:spTree>
    <p:extLst>
      <p:ext uri="{BB962C8B-B14F-4D97-AF65-F5344CB8AC3E}">
        <p14:creationId xmlns:p14="http://schemas.microsoft.com/office/powerpoint/2010/main" val="13645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ndpapers.pdf"/>
          <p:cNvPicPr>
            <a:picLocks noChangeAspect="1"/>
          </p:cNvPicPr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199962">
            <a:off x="1612900" y="-1612901"/>
            <a:ext cx="9779001" cy="13004801"/>
          </a:xfrm>
          <a:prstGeom prst="rect">
            <a:avLst/>
          </a:prstGeom>
          <a:ln w="12700"/>
        </p:spPr>
      </p:pic>
      <p:sp>
        <p:nvSpPr>
          <p:cNvPr id="28" name="Shape 28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58702" marR="58702" algn="ctr" defTabSz="1295400">
              <a:lnSpc>
                <a:spcPts val="2300"/>
              </a:lnSpc>
              <a:defRPr sz="1400" b="1" spc="15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>
                <a:hlinkClick r:id="rId3"/>
              </a:rPr>
              <a:t>http://algs4.cs.princeton.edu</a:t>
            </a:r>
          </a:p>
        </p:txBody>
      </p:sp>
      <p:sp>
        <p:nvSpPr>
          <p:cNvPr id="29" name="Shape 29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0" name="cover-gray2.pdf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/>
        </p:spPr>
      </p:pic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 lIns="50800" tIns="50800" rIns="50800" bIns="50800"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1pPr>
            <a:lvl2pPr marL="439561" indent="-317500">
              <a:lnSpc>
                <a:spcPts val="4800"/>
              </a:lnSpc>
              <a:buSzPct val="100000"/>
              <a:buFontTx/>
              <a:buChar char="‣"/>
              <a:defRPr sz="3000" i="1">
                <a:latin typeface="+mj-lt"/>
                <a:ea typeface="+mj-ea"/>
                <a:cs typeface="+mj-cs"/>
                <a:sym typeface="Helvetica"/>
              </a:defRPr>
            </a:lvl2pPr>
            <a:lvl3pPr marL="443088" indent="-317500">
              <a:lnSpc>
                <a:spcPts val="4800"/>
              </a:lnSpc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3pPr>
            <a:lvl4pPr marL="439561" indent="-317500">
              <a:lnSpc>
                <a:spcPts val="4800"/>
              </a:lnSpc>
              <a:buChar char="‣"/>
              <a:defRPr sz="3000" i="1">
                <a:latin typeface="+mj-lt"/>
                <a:ea typeface="+mj-ea"/>
                <a:cs typeface="+mj-cs"/>
                <a:sym typeface="Helvetica"/>
              </a:defRPr>
            </a:lvl4pPr>
            <a:lvl5pPr marL="444500" indent="-317500">
              <a:lnSpc>
                <a:spcPts val="4800"/>
              </a:lnSpc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12629889" y="9382590"/>
            <a:ext cx="283816" cy="2794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 indent="-508000">
              <a:buSzPct val="166666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 indent="-508000">
              <a:buSzPct val="166666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2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22300" indent="-495300">
              <a:buClrTx/>
              <a:buSzPct val="160000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 indent="-368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29889" y="9382590"/>
            <a:ext cx="283816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 defTabSz="647700">
              <a:defRPr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ransition spd="med"/>
  <p:txStyles>
    <p:titleStyle>
      <a:lvl1pPr marL="58702" marR="58702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1pPr>
      <a:lvl2pPr marL="58702" marR="58702" indent="2286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2pPr>
      <a:lvl3pPr marL="58702" marR="58702" indent="4572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3pPr>
      <a:lvl4pPr marL="58702" marR="58702" indent="6858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4pPr>
      <a:lvl5pPr marL="58702" marR="58702" indent="9144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5pPr>
      <a:lvl6pPr marL="58702" marR="58702" indent="11430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6pPr>
      <a:lvl7pPr marL="58702" marR="58702" indent="13716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7pPr>
      <a:lvl8pPr marL="58702" marR="58702" indent="16002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8pPr>
      <a:lvl9pPr marL="58702" marR="58702" indent="18288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indent="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1pPr>
      <a:lvl2pPr marL="58702" marR="58702" indent="127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2pPr>
      <a:lvl3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3pPr>
      <a:lvl4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4pPr>
      <a:lvl5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5pPr>
      <a:lvl6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6pPr>
      <a:lvl7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7pPr>
      <a:lvl8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8pPr>
      <a:lvl9pPr marL="58702" marR="58702" indent="635000" algn="l" defTabSz="1295400" rtl="0" latinLnBrk="0">
        <a:lnSpc>
          <a:spcPts val="3900"/>
        </a:lnSpc>
        <a:spcBef>
          <a:spcPts val="0"/>
        </a:spcBef>
        <a:spcAft>
          <a:spcPts val="0"/>
        </a:spcAft>
        <a:buClr>
          <a:srgbClr val="0048AA"/>
        </a:buClr>
        <a:buSzTx/>
        <a:buFont typeface="Lucida Sans"/>
        <a:buNone/>
        <a:tabLst/>
        <a:defRPr sz="2400" b="0" i="0" u="none" strike="noStrike" cap="none" spc="0" baseline="0">
          <a:ln>
            <a:noFill/>
          </a:ln>
          <a:solidFill>
            <a:srgbClr val="005493"/>
          </a:solidFill>
          <a:uFill>
            <a:solidFill>
              <a:srgbClr val="0048AA"/>
            </a:solidFill>
          </a:uFill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1pPr>
      <a:lvl2pPr marL="0" marR="0" indent="228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2pPr>
      <a:lvl3pPr marL="0" marR="0" indent="457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3pPr>
      <a:lvl4pPr marL="0" marR="0" indent="685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4pPr>
      <a:lvl5pPr marL="0" marR="0" indent="9144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5pPr>
      <a:lvl6pPr marL="0" marR="0" indent="11430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6pPr>
      <a:lvl7pPr marL="0" marR="0" indent="1371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7pPr>
      <a:lvl8pPr marL="0" marR="0" indent="1600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8pPr>
      <a:lvl9pPr marL="0" marR="0" indent="1828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3296998" y="3258016"/>
            <a:ext cx="8099547" cy="1369739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Analysis of Algorithms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Chapter 1.4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3-Sum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cap="small" dirty="0"/>
              <a:t>3-Sum</a:t>
            </a:r>
            <a:r>
              <a:rPr dirty="0"/>
              <a:t>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distinct integers, how many triples sum to exactly zero?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Context.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Deeply related to problems in computational geometry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(angry birds)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</p:txBody>
      </p:sp>
      <p:sp>
        <p:nvSpPr>
          <p:cNvPr id="197" name="Shape 197"/>
          <p:cNvSpPr/>
          <p:nvPr/>
        </p:nvSpPr>
        <p:spPr>
          <a:xfrm>
            <a:off x="1958904" y="2877820"/>
            <a:ext cx="5283201" cy="2540001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2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% more 8ints.txt</a:t>
            </a:r>
          </a:p>
          <a:p>
            <a:pPr marL="7224" marR="7224" defTabSz="1295400">
              <a:lnSpc>
                <a:spcPct val="120000"/>
              </a:lnSpc>
              <a:defRPr sz="20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r>
              <a:t>8</a:t>
            </a:r>
          </a:p>
          <a:p>
            <a:pPr marL="7224" marR="7224" defTabSz="1295400">
              <a:lnSpc>
                <a:spcPct val="120000"/>
              </a:lnSpc>
              <a:defRPr sz="20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r>
              <a:t>30 -40 -20 -10 40 0 10 5</a:t>
            </a:r>
          </a:p>
          <a:p>
            <a:pPr marL="7224" marR="7224" defTabSz="1295400">
              <a:lnSpc>
                <a:spcPct val="12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endParaRPr/>
          </a:p>
          <a:p>
            <a:pPr marL="7224" marR="7224" defTabSz="1295400">
              <a:lnSpc>
                <a:spcPct val="12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% java ThreeSum 8ints.txt</a:t>
            </a:r>
          </a:p>
          <a:p>
            <a:pPr marL="7224" marR="7224" defTabSz="1295400">
              <a:lnSpc>
                <a:spcPct val="120000"/>
              </a:lnSpc>
              <a:defRPr sz="20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  <a:r>
              <a:t>4</a:t>
            </a:r>
          </a:p>
        </p:txBody>
      </p:sp>
      <p:graphicFrame>
        <p:nvGraphicFramePr>
          <p:cNvPr id="198" name="Table 198"/>
          <p:cNvGraphicFramePr/>
          <p:nvPr/>
        </p:nvGraphicFramePr>
        <p:xfrm>
          <a:off x="8559800" y="2882900"/>
          <a:ext cx="3251200" cy="26416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a[i]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a[j]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a[k]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sum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-40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-20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-10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-40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-10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8153400" y="3151433"/>
            <a:ext cx="342468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8702" marR="58702" defTabSz="1295400">
              <a:lnSpc>
                <a:spcPct val="260000"/>
              </a:lnSpc>
              <a:defRPr sz="1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1</a:t>
            </a:r>
          </a:p>
          <a:p>
            <a:pPr marL="58702" marR="58702" defTabSz="1295400">
              <a:lnSpc>
                <a:spcPct val="260000"/>
              </a:lnSpc>
              <a:defRPr sz="1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2</a:t>
            </a:r>
          </a:p>
          <a:p>
            <a:pPr marL="58702" marR="58702" defTabSz="1295400">
              <a:lnSpc>
                <a:spcPct val="260000"/>
              </a:lnSpc>
              <a:defRPr sz="1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3</a:t>
            </a:r>
          </a:p>
          <a:p>
            <a:pPr marL="58702" marR="58702" defTabSz="1295400">
              <a:lnSpc>
                <a:spcPct val="260000"/>
              </a:lnSpc>
              <a:defRPr sz="16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dirty="0"/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704904" y="1480820"/>
            <a:ext cx="7886701" cy="5531707"/>
          </a:xfrm>
          <a:prstGeom prst="rect">
            <a:avLst/>
          </a:prstGeom>
          <a:solidFill>
            <a:srgbClr val="CBCBCB"/>
          </a:solidFill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lang="en-US" sz="2000" dirty="0"/>
              <a:t>{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 err="1"/>
              <a:t>int</a:t>
            </a:r>
            <a:r>
              <a:rPr sz="2000" dirty="0"/>
              <a:t> N = </a:t>
            </a:r>
            <a:r>
              <a:rPr sz="2000" dirty="0" err="1"/>
              <a:t>a.length</a:t>
            </a:r>
            <a:r>
              <a:rPr sz="2000" dirty="0"/>
              <a:t>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</a:t>
            </a:r>
            <a:r>
              <a:rPr sz="2000" dirty="0" err="1"/>
              <a:t>int</a:t>
            </a:r>
            <a:r>
              <a:rPr sz="2000" dirty="0"/>
              <a:t>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for (</a:t>
            </a:r>
            <a:r>
              <a:rPr sz="2000" dirty="0" err="1"/>
              <a:t>int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= 0; </a:t>
            </a:r>
            <a:r>
              <a:rPr sz="2000" dirty="0" err="1"/>
              <a:t>i</a:t>
            </a:r>
            <a:r>
              <a:rPr sz="2000" dirty="0"/>
              <a:t> &lt; N; </a:t>
            </a:r>
            <a:r>
              <a:rPr sz="2000" dirty="0" err="1"/>
              <a:t>i</a:t>
            </a:r>
            <a:r>
              <a:rPr sz="2000" dirty="0"/>
              <a:t>++)   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   for (</a:t>
            </a:r>
            <a:r>
              <a:rPr sz="2000" dirty="0" err="1"/>
              <a:t>int</a:t>
            </a:r>
            <a:r>
              <a:rPr sz="2000" dirty="0"/>
              <a:t> j = i+1; j &lt; N; </a:t>
            </a:r>
            <a:r>
              <a:rPr sz="2000" dirty="0" err="1"/>
              <a:t>j++</a:t>
            </a:r>
            <a:r>
              <a:rPr sz="2000" dirty="0"/>
              <a:t>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      for (</a:t>
            </a:r>
            <a:r>
              <a:rPr sz="2000" dirty="0" err="1"/>
              <a:t>int</a:t>
            </a:r>
            <a:r>
              <a:rPr sz="2000" dirty="0"/>
              <a:t> k = j+1; k &lt; N; k++)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         if (a[</a:t>
            </a:r>
            <a:r>
              <a:rPr sz="2000" dirty="0" err="1"/>
              <a:t>i</a:t>
            </a:r>
            <a:r>
              <a:rPr sz="2000" dirty="0"/>
              <a:t>] + a[j] + a[k]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            count++;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   return count;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}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endParaRPr sz="2000" dirty="0"/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 sz="2000" dirty="0"/>
              <a:t>   </a:t>
            </a:r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cap="small"/>
              <a:t>3-Sum</a:t>
            </a:r>
            <a:r>
              <a:t>:  brute-force algorithm</a:t>
            </a:r>
          </a:p>
        </p:txBody>
      </p:sp>
      <p:sp>
        <p:nvSpPr>
          <p:cNvPr id="207" name="Shape 207"/>
          <p:cNvSpPr/>
          <p:nvPr/>
        </p:nvSpPr>
        <p:spPr>
          <a:xfrm>
            <a:off x="10083800" y="3336199"/>
            <a:ext cx="184432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check each triple</a:t>
            </a:r>
          </a:p>
        </p:txBody>
      </p:sp>
      <p:sp>
        <p:nvSpPr>
          <p:cNvPr id="208" name="Shape 208"/>
          <p:cNvSpPr/>
          <p:nvPr/>
        </p:nvSpPr>
        <p:spPr>
          <a:xfrm>
            <a:off x="8986403" y="3498780"/>
            <a:ext cx="1040432" cy="128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083800" y="3767999"/>
            <a:ext cx="2298700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for simplicity, ignore integer overflow</a:t>
            </a:r>
          </a:p>
        </p:txBody>
      </p:sp>
      <p:sp>
        <p:nvSpPr>
          <p:cNvPr id="210" name="Shape 210"/>
          <p:cNvSpPr/>
          <p:nvPr/>
        </p:nvSpPr>
        <p:spPr>
          <a:xfrm>
            <a:off x="8991600" y="3894999"/>
            <a:ext cx="1040432" cy="127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 </a:t>
            </a:r>
            <a:r>
              <a:rPr>
                <a:solidFill>
                  <a:srgbClr val="000000"/>
                </a:solidFill>
              </a:rPr>
              <a:t>How to time a program?</a:t>
            </a:r>
          </a:p>
          <a:p>
            <a:r>
              <a:t>A.  </a:t>
            </a:r>
            <a:r>
              <a:rPr>
                <a:solidFill>
                  <a:srgbClr val="000000"/>
                </a:solidFill>
              </a:rPr>
              <a:t>Manual.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Measuring the running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60" t="19694" r="14445" b="3429"/>
          <a:stretch/>
        </p:blipFill>
        <p:spPr>
          <a:xfrm>
            <a:off x="8557848" y="1570892"/>
            <a:ext cx="3423138" cy="7315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Run the program for various input sizes and measure running time.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Empirical analysis</a:t>
            </a:r>
          </a:p>
        </p:txBody>
      </p:sp>
      <p:graphicFrame>
        <p:nvGraphicFramePr>
          <p:cNvPr id="247" name="Table 247"/>
          <p:cNvGraphicFramePr/>
          <p:nvPr/>
        </p:nvGraphicFramePr>
        <p:xfrm>
          <a:off x="4481830" y="2692399"/>
          <a:ext cx="4037377" cy="51562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time (seconds)  </a:t>
                      </a:r>
                      <a:r>
                        <a:rPr baseline="31999">
                          <a:uFill>
                            <a:solidFill>
                              <a:srgbClr val="606060"/>
                            </a:solidFill>
                          </a:uFill>
                        </a:rPr>
                        <a:t>†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250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6.4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51.1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16,000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Standard plot.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Plot running time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(N)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vs.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89" t="36142" r="42839" b="21772"/>
          <a:stretch/>
        </p:blipFill>
        <p:spPr>
          <a:xfrm>
            <a:off x="3083169" y="2974463"/>
            <a:ext cx="5580184" cy="4938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uFill>
                  <a:solidFill>
                    <a:srgbClr val="000000"/>
                  </a:solidFill>
                </a:uFill>
              </a:rPr>
              <a:t>Log-log plot.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Plot running time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baseline="-59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(N)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vs. input size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using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log-log scale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Regression.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Fit straight line through data points: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r>
              <a:rPr dirty="0"/>
              <a:t>Hypothesis.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running time is about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1.006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10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–10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0500"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Times"/>
                <a:ea typeface="Times"/>
                <a:cs typeface="Times"/>
                <a:sym typeface="Times"/>
              </a:rPr>
              <a:t>2.999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seconds.</a:t>
            </a:r>
          </a:p>
        </p:txBody>
      </p:sp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</a:t>
            </a:r>
          </a:p>
        </p:txBody>
      </p:sp>
      <p:grpSp>
        <p:nvGrpSpPr>
          <p:cNvPr id="261" name="Group 261"/>
          <p:cNvGrpSpPr/>
          <p:nvPr/>
        </p:nvGrpSpPr>
        <p:grpSpPr>
          <a:xfrm>
            <a:off x="8722275" y="7772400"/>
            <a:ext cx="1523636" cy="476471"/>
            <a:chOff x="0" y="0"/>
            <a:chExt cx="1523635" cy="476470"/>
          </a:xfrm>
        </p:grpSpPr>
        <p:sp>
          <p:nvSpPr>
            <p:cNvPr id="259" name="Shape 259"/>
            <p:cNvSpPr/>
            <p:nvPr/>
          </p:nvSpPr>
          <p:spPr>
            <a:xfrm>
              <a:off x="435836" y="0"/>
              <a:ext cx="1087800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power law</a:t>
              </a:r>
            </a:p>
          </p:txBody>
        </p:sp>
        <p:sp>
          <p:nvSpPr>
            <p:cNvPr id="260" name="Shape 260"/>
            <p:cNvSpPr/>
            <p:nvPr/>
          </p:nvSpPr>
          <p:spPr>
            <a:xfrm flipV="1">
              <a:off x="0" y="241986"/>
              <a:ext cx="414856" cy="23448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9331875" y="8307211"/>
            <a:ext cx="1118321" cy="462360"/>
            <a:chOff x="0" y="0"/>
            <a:chExt cx="1118319" cy="462358"/>
          </a:xfrm>
        </p:grpSpPr>
        <p:sp>
          <p:nvSpPr>
            <p:cNvPr id="262" name="Shape 262"/>
            <p:cNvSpPr/>
            <p:nvPr/>
          </p:nvSpPr>
          <p:spPr>
            <a:xfrm>
              <a:off x="459542" y="0"/>
              <a:ext cx="658778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slope</a:t>
              </a:r>
            </a:p>
          </p:txBody>
        </p:sp>
        <p:sp>
          <p:nvSpPr>
            <p:cNvPr id="263" name="Shape 263"/>
            <p:cNvSpPr/>
            <p:nvPr/>
          </p:nvSpPr>
          <p:spPr>
            <a:xfrm flipV="1">
              <a:off x="0" y="227875"/>
              <a:ext cx="414856" cy="23448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6" name="Shape 266"/>
          <p:cNvSpPr/>
          <p:nvPr/>
        </p:nvSpPr>
        <p:spPr>
          <a:xfrm>
            <a:off x="8420100" y="3302000"/>
            <a:ext cx="3759200" cy="247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8702" marR="58702" lvl="1" indent="0" defTabSz="1295400">
              <a:lnSpc>
                <a:spcPct val="120000"/>
              </a:lnSpc>
              <a:buClr>
                <a:srgbClr val="0048AA"/>
              </a:buClr>
              <a:buFont typeface="Lucida Sans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lg(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)) =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lg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702" marR="58702" lvl="1" indent="0" defTabSz="1295400">
              <a:lnSpc>
                <a:spcPct val="120000"/>
              </a:lnSpc>
              <a:buClr>
                <a:srgbClr val="0048AA"/>
              </a:buClr>
              <a:buFont typeface="Lucida Sans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= 2.999</a:t>
            </a:r>
          </a:p>
          <a:p>
            <a:pPr marL="58702" marR="58702" lvl="1" indent="0" defTabSz="1295400">
              <a:lnSpc>
                <a:spcPct val="120000"/>
              </a:lnSpc>
              <a:buClr>
                <a:srgbClr val="0048AA"/>
              </a:buClr>
              <a:buFont typeface="Lucida Sans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= -33.2103</a:t>
            </a:r>
          </a:p>
          <a:p>
            <a:pPr marL="58702" marR="58702" lvl="1" indent="0" defTabSz="1295400">
              <a:lnSpc>
                <a:spcPct val="120000"/>
              </a:lnSpc>
              <a:buClr>
                <a:srgbClr val="0048AA"/>
              </a:buClr>
              <a:buFont typeface="Lucida Sans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702" marR="58702" lvl="1" indent="0" defTabSz="1295400">
              <a:lnSpc>
                <a:spcPct val="120000"/>
              </a:lnSpc>
              <a:buClr>
                <a:srgbClr val="0048AA"/>
              </a:buClr>
              <a:buFont typeface="Lucida Sans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 =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 N </a:t>
            </a:r>
            <a:r>
              <a:rPr i="1"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 where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i="1"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986406" y="5194403"/>
            <a:ext cx="14094" cy="1359679"/>
          </a:xfrm>
          <a:prstGeom prst="line">
            <a:avLst/>
          </a:prstGeom>
          <a:ln w="15875">
            <a:solidFill>
              <a:srgbClr val="000000"/>
            </a:solidFill>
            <a:headEnd type="triangle" len="sm"/>
            <a:tailEnd type="triangle" len="sm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438400" y="5613400"/>
            <a:ext cx="1492989" cy="63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8702" marR="58702" algn="ctr" defTabSz="12954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3 orders</a:t>
            </a:r>
          </a:p>
          <a:p>
            <a:pPr marL="58702" marR="58702" algn="ctr" defTabSz="1295400">
              <a:lnSpc>
                <a:spcPct val="120000"/>
              </a:lnSpc>
              <a:defRPr sz="1600">
                <a:uFill>
                  <a:solidFill>
                    <a:srgbClr val="000000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of magnitude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1482" t="35378" r="6522" b="22282"/>
          <a:stretch/>
        </p:blipFill>
        <p:spPr>
          <a:xfrm>
            <a:off x="4223238" y="2215697"/>
            <a:ext cx="3993422" cy="48533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 build="p" animBg="1" advAuto="0"/>
      <p:bldP spid="261" grpId="2" animBg="1" advAuto="0"/>
      <p:bldP spid="264" grpId="4" animBg="1" advAuto="0"/>
      <p:bldP spid="266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Prediction and validation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xfrm>
            <a:off x="800100" y="1257300"/>
            <a:ext cx="11379200" cy="8128000"/>
          </a:xfrm>
          <a:prstGeom prst="rect">
            <a:avLst/>
          </a:prstGeom>
        </p:spPr>
        <p:txBody>
          <a:bodyPr/>
          <a:lstStyle/>
          <a:p>
            <a:r>
              <a:t>Hypothesis.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running time is about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1.006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10 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–10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2.999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seconds.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Predictions.</a:t>
            </a:r>
          </a:p>
          <a:p>
            <a:pPr lvl="1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51.0 </a:t>
            </a:r>
            <a:r>
              <a:t>seconds for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= 8,000</a:t>
            </a:r>
            <a:r>
              <a:t>.</a:t>
            </a:r>
          </a:p>
          <a:p>
            <a:pPr lvl="1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408.1 </a:t>
            </a:r>
            <a:r>
              <a:t>seconds for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= 16,000</a:t>
            </a:r>
            <a:r>
              <a:t>.</a:t>
            </a:r>
          </a:p>
          <a:p>
            <a:br/>
            <a:br/>
            <a:r>
              <a:t>Observations.</a:t>
            </a:r>
          </a:p>
        </p:txBody>
      </p:sp>
      <p:grpSp>
        <p:nvGrpSpPr>
          <p:cNvPr id="277" name="Group 277"/>
          <p:cNvGrpSpPr/>
          <p:nvPr/>
        </p:nvGrpSpPr>
        <p:grpSpPr>
          <a:xfrm>
            <a:off x="4592320" y="5397499"/>
            <a:ext cx="3800723" cy="3441702"/>
            <a:chOff x="0" y="0"/>
            <a:chExt cx="3800722" cy="3441701"/>
          </a:xfrm>
        </p:grpSpPr>
        <p:sp>
          <p:nvSpPr>
            <p:cNvPr id="275" name="Shape 275"/>
            <p:cNvSpPr/>
            <p:nvPr/>
          </p:nvSpPr>
          <p:spPr>
            <a:xfrm>
              <a:off x="0" y="3111500"/>
              <a:ext cx="379730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validates hypothesis!</a:t>
              </a:r>
            </a:p>
          </p:txBody>
        </p:sp>
        <p:graphicFrame>
          <p:nvGraphicFramePr>
            <p:cNvPr id="276" name="Table 276"/>
            <p:cNvGraphicFramePr/>
            <p:nvPr/>
          </p:nvGraphicFramePr>
          <p:xfrm>
            <a:off x="16123" y="0"/>
            <a:ext cx="3784599" cy="2905124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15901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44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defRPr>
                        </a:pPr>
                        <a:r>
                          <a:t>time (seconds)  </a:t>
                        </a:r>
                        <a:r>
                          <a:rPr baseline="31999">
                            <a:uFill>
                              <a:solidFill>
                                <a:srgbClr val="606060"/>
                              </a:solidFill>
                            </a:uFill>
                          </a:rPr>
                          <a:t>†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51.1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51.1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16,000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410.8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278" name="Shape 278"/>
          <p:cNvSpPr/>
          <p:nvPr/>
        </p:nvSpPr>
        <p:spPr>
          <a:xfrm>
            <a:off x="9031111" y="2235200"/>
            <a:ext cx="3695701" cy="70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8702" marR="58702" algn="ctr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"order of growth" of running</a:t>
            </a:r>
            <a:br/>
            <a:r>
              <a:t>time is about N</a:t>
            </a:r>
            <a:r>
              <a:rPr baseline="31999"/>
              <a:t>3</a:t>
            </a:r>
            <a:r>
              <a:t>  [stay tuned]</a:t>
            </a:r>
          </a:p>
        </p:txBody>
      </p:sp>
      <p:sp>
        <p:nvSpPr>
          <p:cNvPr id="279" name="Shape 279"/>
          <p:cNvSpPr/>
          <p:nvPr/>
        </p:nvSpPr>
        <p:spPr>
          <a:xfrm>
            <a:off x="9153723" y="1702856"/>
            <a:ext cx="300743" cy="397684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animBg="1" advAuto="0"/>
      <p:bldP spid="277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Doubling hypothesis.  </a:t>
            </a:r>
            <a:r>
              <a:rPr>
                <a:solidFill>
                  <a:srgbClr val="000000"/>
                </a:solidFill>
              </a:rPr>
              <a:t>Quick way to estimate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>
                <a:solidFill>
                  <a:srgbClr val="000000"/>
                </a:solidFill>
              </a:rPr>
              <a:t> in a power-law relationship.</a:t>
            </a:r>
          </a:p>
          <a:p>
            <a:endParaRPr>
              <a:solidFill>
                <a:srgbClr val="000000"/>
              </a:solidFill>
            </a:endParaRPr>
          </a:p>
          <a:p>
            <a:r>
              <a:rPr>
                <a:solidFill>
                  <a:srgbClr val="000000"/>
                </a:solidFill>
              </a:rPr>
              <a:t>Run program,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doubling</a:t>
            </a:r>
            <a:r>
              <a:rPr>
                <a:solidFill>
                  <a:srgbClr val="000000"/>
                </a:solidFill>
              </a:rPr>
              <a:t> the size of the input.</a:t>
            </a: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r>
              <a:t>Hypothesis.  </a:t>
            </a:r>
            <a:r>
              <a:rPr>
                <a:solidFill>
                  <a:srgbClr val="000000"/>
                </a:solidFill>
              </a:rPr>
              <a:t>Running time is about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N </a:t>
            </a:r>
            <a:r>
              <a:rPr baseline="31999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>
                <a:solidFill>
                  <a:srgbClr val="000000"/>
                </a:solidFill>
              </a:rPr>
              <a:t> with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 = </a:t>
            </a:r>
            <a:r>
              <a:rPr>
                <a:solidFill>
                  <a:srgbClr val="000000"/>
                </a:solidFill>
              </a:rPr>
              <a:t>lg ratio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r>
              <a:t> </a:t>
            </a:r>
          </a:p>
          <a:p>
            <a:r>
              <a:t>Caveat.  </a:t>
            </a:r>
            <a:r>
              <a:rPr>
                <a:solidFill>
                  <a:srgbClr val="000000"/>
                </a:solidFill>
              </a:rPr>
              <a:t>Cannot identify logarithmic factors with doubling hypothesis.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Doubling hypothesis</a:t>
            </a:r>
          </a:p>
        </p:txBody>
      </p:sp>
      <p:graphicFrame>
        <p:nvGraphicFramePr>
          <p:cNvPr id="286" name="Table 286"/>
          <p:cNvGraphicFramePr/>
          <p:nvPr/>
        </p:nvGraphicFramePr>
        <p:xfrm>
          <a:off x="1776730" y="3162299"/>
          <a:ext cx="6557983" cy="40894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4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time (seconds)  </a:t>
                      </a:r>
                      <a:r>
                        <a:rPr baseline="31999">
                          <a:uFill>
                            <a:solidFill>
                              <a:srgbClr val="606060"/>
                            </a:solidFill>
                          </a:uFill>
                        </a:rPr>
                        <a:t>†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ratio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lg ratio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250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606060"/>
                          </a:solidFill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–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4.8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2.3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6.9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2.8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7.7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2.9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6.4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51.1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9" name="Group 289"/>
          <p:cNvGrpSpPr/>
          <p:nvPr/>
        </p:nvGrpSpPr>
        <p:grpSpPr>
          <a:xfrm>
            <a:off x="6472202" y="7104073"/>
            <a:ext cx="4140201" cy="845845"/>
            <a:chOff x="0" y="0"/>
            <a:chExt cx="4140200" cy="845844"/>
          </a:xfrm>
        </p:grpSpPr>
        <p:sp>
          <p:nvSpPr>
            <p:cNvPr id="287" name="Shape 287"/>
            <p:cNvSpPr/>
            <p:nvPr/>
          </p:nvSpPr>
          <p:spPr>
            <a:xfrm>
              <a:off x="0" y="502944"/>
              <a:ext cx="4140200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seems to converge to a constant b ≈ 3</a:t>
              </a:r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1477010" y="0"/>
              <a:ext cx="1" cy="50701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9182100" y="6210300"/>
            <a:ext cx="2004849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lg (6.4 / 0.8) = 3.0</a:t>
            </a:r>
          </a:p>
        </p:txBody>
      </p:sp>
      <p:sp>
        <p:nvSpPr>
          <p:cNvPr id="291" name="Shape 291"/>
          <p:cNvSpPr/>
          <p:nvPr/>
        </p:nvSpPr>
        <p:spPr>
          <a:xfrm>
            <a:off x="8344027" y="6375400"/>
            <a:ext cx="652030" cy="0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94" name="Group 294"/>
          <p:cNvGrpSpPr/>
          <p:nvPr/>
        </p:nvGrpSpPr>
        <p:grpSpPr>
          <a:xfrm>
            <a:off x="9271000" y="3187700"/>
            <a:ext cx="2705100" cy="1460500"/>
            <a:chOff x="0" y="0"/>
            <a:chExt cx="2705100" cy="14605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2705100" cy="1460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pic>
          <p:nvPicPr>
            <p:cNvPr id="293" name="droppedImage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41300" y="264949"/>
              <a:ext cx="2197100" cy="105585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2" build="p" animBg="1" advAuto="0"/>
      <p:bldP spid="289" grpId="1" animBg="1" advAuto="0"/>
      <p:bldP spid="294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Doubling hypothesis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Doubling hypothesis.  </a:t>
            </a:r>
            <a:r>
              <a:rPr>
                <a:solidFill>
                  <a:srgbClr val="000000"/>
                </a:solidFill>
              </a:rPr>
              <a:t>Quick way to estimate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>
                <a:solidFill>
                  <a:srgbClr val="000000"/>
                </a:solidFill>
              </a:rPr>
              <a:t> in a power-law relationship.</a:t>
            </a:r>
          </a:p>
          <a:p>
            <a:br>
              <a:rPr>
                <a:solidFill>
                  <a:srgbClr val="000000"/>
                </a:solidFill>
              </a:rPr>
            </a:br>
            <a:r>
              <a:t>Q.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How to estimate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(assuming we know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) ?</a:t>
            </a:r>
          </a:p>
          <a:p>
            <a:r>
              <a:t>A.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Run the program (for a sufficient large value of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) and solve for 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Hypothesis.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Running time is about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0.998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10 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–10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aseline="305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seconds.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3059043" y="3886199"/>
            <a:ext cx="7108861" cy="2324100"/>
            <a:chOff x="0" y="0"/>
            <a:chExt cx="7108860" cy="2324099"/>
          </a:xfrm>
        </p:grpSpPr>
        <p:graphicFrame>
          <p:nvGraphicFramePr>
            <p:cNvPr id="301" name="Table 301"/>
            <p:cNvGraphicFramePr/>
            <p:nvPr/>
          </p:nvGraphicFramePr>
          <p:xfrm>
            <a:off x="0" y="0"/>
            <a:ext cx="3784599" cy="2324099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15901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44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defRPr>
                        </a:pPr>
                        <a:r>
                          <a:t>time (seconds)  </a:t>
                        </a:r>
                        <a:r>
                          <a:rPr baseline="31999">
                            <a:uFill>
                              <a:solidFill>
                                <a:srgbClr val="606060"/>
                              </a:solidFill>
                            </a:uFill>
                          </a:rPr>
                          <a:t>†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51.1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1025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8,000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51.1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02" name="Shape 302"/>
            <p:cNvSpPr/>
            <p:nvPr/>
          </p:nvSpPr>
          <p:spPr>
            <a:xfrm>
              <a:off x="4454559" y="907768"/>
              <a:ext cx="2654301" cy="89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8702" marR="58702" defTabSz="1295400">
                <a:lnSpc>
                  <a:spcPct val="150000"/>
                </a:lnSpc>
                <a:defRPr sz="20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51.1  =  a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× </a:t>
              </a:r>
              <a:r>
                <a:t>8000</a:t>
              </a:r>
              <a:r>
                <a:rPr baseline="31999"/>
                <a:t>3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⇒   a  = 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0.998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×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10 </a:t>
              </a:r>
              <a:r>
                <a:rPr baseline="30199">
                  <a:latin typeface="Times New Roman"/>
                  <a:ea typeface="Times New Roman"/>
                  <a:cs typeface="Times New Roman"/>
                  <a:sym typeface="Times New Roman"/>
                </a:rPr>
                <a:t>–10</a:t>
              </a:r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5754563" y="8249169"/>
            <a:ext cx="3448909" cy="1269481"/>
            <a:chOff x="171744" y="0"/>
            <a:chExt cx="3448907" cy="1269480"/>
          </a:xfrm>
        </p:grpSpPr>
        <p:sp>
          <p:nvSpPr>
            <p:cNvPr id="304" name="Shape 304"/>
            <p:cNvSpPr/>
            <p:nvPr/>
          </p:nvSpPr>
          <p:spPr>
            <a:xfrm>
              <a:off x="171745" y="564630"/>
              <a:ext cx="3448908" cy="70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almost identical hypothesis</a:t>
              </a:r>
            </a:p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to one obtained via linear regression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1960981" y="0"/>
              <a:ext cx="1" cy="43763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1" build="p" animBg="1" advAuto="0"/>
      <p:bldP spid="303" grpId="2" animBg="1" advAuto="0"/>
      <p:bldP spid="306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Experimental algorithmics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independent effects.</a:t>
            </a:r>
          </a:p>
          <a:p>
            <a:pPr lvl="1"/>
            <a:r>
              <a:t>Algorithm.</a:t>
            </a:r>
          </a:p>
          <a:p>
            <a:pPr lvl="1"/>
            <a:r>
              <a:t>Input data.</a:t>
            </a:r>
          </a:p>
          <a:p>
            <a:br/>
            <a:r>
              <a:t>System dependent effects.</a:t>
            </a:r>
          </a:p>
          <a:p>
            <a:pPr lvl="1"/>
            <a:r>
              <a:t>Hardware:  CPU, memory, cache, …</a:t>
            </a:r>
          </a:p>
          <a:p>
            <a:pPr lvl="1"/>
            <a:r>
              <a:t>Software:  compiler, interpreter, garbage collector, …</a:t>
            </a:r>
          </a:p>
          <a:p>
            <a:pPr lvl="1"/>
            <a:r>
              <a:t>System:  operating system, network, other apps, …</a:t>
            </a:r>
          </a:p>
          <a:p>
            <a:br/>
            <a:br/>
            <a:br/>
            <a:br/>
            <a:r>
              <a:t>Bad news.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Difficult to get precise measurements.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Good news.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Much easier and cheaper than other sciences.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3352800" y="8293100"/>
            <a:ext cx="4428296" cy="825500"/>
            <a:chOff x="0" y="0"/>
            <a:chExt cx="4428295" cy="825500"/>
          </a:xfrm>
        </p:grpSpPr>
        <p:sp>
          <p:nvSpPr>
            <p:cNvPr id="311" name="Shape 311"/>
            <p:cNvSpPr/>
            <p:nvPr/>
          </p:nvSpPr>
          <p:spPr>
            <a:xfrm>
              <a:off x="482600" y="482600"/>
              <a:ext cx="3945696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e.g., can run huge number of experiments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0"/>
              <a:ext cx="468776" cy="46877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9774908" y="1900484"/>
            <a:ext cx="2887183" cy="3276601"/>
            <a:chOff x="0" y="0"/>
            <a:chExt cx="2887182" cy="3276600"/>
          </a:xfrm>
        </p:grpSpPr>
        <p:sp>
          <p:nvSpPr>
            <p:cNvPr id="314" name="Shape 314"/>
            <p:cNvSpPr/>
            <p:nvPr/>
          </p:nvSpPr>
          <p:spPr>
            <a:xfrm>
              <a:off x="423382" y="1299915"/>
              <a:ext cx="2463801" cy="70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determines constant in power law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0"/>
              <a:ext cx="266700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3683000" y="1930400"/>
            <a:ext cx="2672787" cy="800100"/>
            <a:chOff x="0" y="0"/>
            <a:chExt cx="2672786" cy="800100"/>
          </a:xfrm>
        </p:grpSpPr>
        <p:sp>
          <p:nvSpPr>
            <p:cNvPr id="317" name="Shape 317"/>
            <p:cNvSpPr/>
            <p:nvPr/>
          </p:nvSpPr>
          <p:spPr>
            <a:xfrm>
              <a:off x="545571" y="50800"/>
              <a:ext cx="2127216" cy="70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determines exponent</a:t>
              </a:r>
            </a:p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in power law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0" y="0"/>
              <a:ext cx="190500" cy="80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" build="p" animBg="1" advAuto="0"/>
      <p:bldP spid="313" grpId="3" animBg="1" advAuto="0"/>
      <p:bldP spid="316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time</a:t>
            </a:r>
          </a:p>
        </p:txBody>
      </p:sp>
      <p:sp>
        <p:nvSpPr>
          <p:cNvPr id="94" name="Shape 94"/>
          <p:cNvSpPr/>
          <p:nvPr/>
        </p:nvSpPr>
        <p:spPr>
          <a:xfrm>
            <a:off x="4076700" y="8997950"/>
            <a:ext cx="48387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algn="ctr" defTabSz="1295400">
              <a:lnSpc>
                <a:spcPct val="15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Analytic Engine</a:t>
            </a:r>
          </a:p>
        </p:txBody>
      </p:sp>
      <p:sp>
        <p:nvSpPr>
          <p:cNvPr id="95" name="Shape 95"/>
          <p:cNvSpPr/>
          <p:nvPr/>
        </p:nvSpPr>
        <p:spPr>
          <a:xfrm>
            <a:off x="914400" y="1752600"/>
            <a:ext cx="9271000" cy="2032000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/>
          <a:lstStyle/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“ As soon as an Analytic Engine exists, it will necessarily guide the future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course of the science.  Whenever any result is sought by its aid, the question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will arise—By what course of calculation can these results be arrived at by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the machine in the shortest time? ” </a:t>
            </a:r>
            <a:r>
              <a:t>   —  Charles Babbage (1864)</a:t>
            </a:r>
          </a:p>
        </p:txBody>
      </p:sp>
      <p:pic>
        <p:nvPicPr>
          <p:cNvPr id="96" name="analytic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23" y="4443802"/>
            <a:ext cx="4842278" cy="4381501"/>
          </a:xfrm>
          <a:prstGeom prst="rect">
            <a:avLst/>
          </a:prstGeom>
          <a:ln w="12700"/>
        </p:spPr>
      </p:pic>
      <p:grpSp>
        <p:nvGrpSpPr>
          <p:cNvPr id="99" name="Group 99"/>
          <p:cNvGrpSpPr/>
          <p:nvPr/>
        </p:nvGrpSpPr>
        <p:grpSpPr>
          <a:xfrm>
            <a:off x="8594756" y="5892800"/>
            <a:ext cx="3686144" cy="1391360"/>
            <a:chOff x="0" y="0"/>
            <a:chExt cx="3686143" cy="1391359"/>
          </a:xfrm>
        </p:grpSpPr>
        <p:sp>
          <p:nvSpPr>
            <p:cNvPr id="97" name="Shape 97"/>
            <p:cNvSpPr/>
            <p:nvPr/>
          </p:nvSpPr>
          <p:spPr>
            <a:xfrm>
              <a:off x="968343" y="0"/>
              <a:ext cx="2717801" cy="70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how many times do you have to turn the crank?</a:t>
              </a:r>
            </a:p>
          </p:txBody>
        </p:sp>
        <p:sp>
          <p:nvSpPr>
            <p:cNvPr id="98" name="Shape 98"/>
            <p:cNvSpPr/>
            <p:nvPr/>
          </p:nvSpPr>
          <p:spPr>
            <a:xfrm flipV="1">
              <a:off x="0" y="425656"/>
              <a:ext cx="965703" cy="96570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0" name="CharlesBabb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784" y="1752600"/>
            <a:ext cx="1704666" cy="2019300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body" sz="half" idx="1"/>
          </p:nvPr>
        </p:nvSpPr>
        <p:spPr>
          <a:xfrm>
            <a:off x="1089067" y="1208762"/>
            <a:ext cx="11161387" cy="983293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/>
              <a:t>M</a:t>
            </a:r>
            <a:r>
              <a:rPr dirty="0"/>
              <a:t>athematical </a:t>
            </a:r>
            <a:r>
              <a:rPr lang="en-US" dirty="0"/>
              <a:t>M</a:t>
            </a:r>
            <a:r>
              <a:rPr dirty="0"/>
              <a:t>odels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Mathematical models for running time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Total running time: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sum of cost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frequency for all operations.</a:t>
            </a:r>
          </a:p>
          <a:p>
            <a:pPr lvl="1"/>
            <a:r>
              <a:t>Need to analyze program to determine set of operations.</a:t>
            </a:r>
          </a:p>
          <a:p>
            <a:pPr lvl="1"/>
            <a:r>
              <a:t>Cost depends on machine, compiler.</a:t>
            </a:r>
          </a:p>
          <a:p>
            <a:pPr lvl="1"/>
            <a:r>
              <a:t>Frequency depends on algorithm, input data.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endParaRPr/>
          </a:p>
          <a:p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principle</a:t>
            </a:r>
            <a:r>
              <a:rPr>
                <a:solidFill>
                  <a:srgbClr val="000000"/>
                </a:solidFill>
              </a:rPr>
              <a:t>, accurate mathematical models are available. </a:t>
            </a:r>
          </a:p>
        </p:txBody>
      </p:sp>
      <p:pic>
        <p:nvPicPr>
          <p:cNvPr id="351" name="donald-e-knu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637" y="4438089"/>
            <a:ext cx="1689101" cy="2316482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Shape 352"/>
          <p:cNvSpPr/>
          <p:nvPr/>
        </p:nvSpPr>
        <p:spPr>
          <a:xfrm>
            <a:off x="10287000" y="6883541"/>
            <a:ext cx="195899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8702" marR="58702" defTabSz="1295400">
              <a:lnSpc>
                <a:spcPct val="120000"/>
              </a:lnSpc>
              <a:defRPr sz="14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Donald Knuth</a:t>
            </a:r>
            <a:br/>
            <a:r>
              <a:t>1974 Turing Award</a:t>
            </a:r>
          </a:p>
        </p:txBody>
      </p:sp>
      <p:pic>
        <p:nvPicPr>
          <p:cNvPr id="353" name="ShowCover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83100"/>
            <a:ext cx="1989624" cy="2909824"/>
          </a:xfrm>
          <a:prstGeom prst="rect">
            <a:avLst/>
          </a:prstGeom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4" name="ShowCover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800" y="4483100"/>
            <a:ext cx="1993900" cy="2907771"/>
          </a:xfrm>
          <a:prstGeom prst="rect">
            <a:avLst/>
          </a:prstGeom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5" name="ShowCov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200" y="4495800"/>
            <a:ext cx="1997965" cy="2895600"/>
          </a:xfrm>
          <a:prstGeom prst="rect">
            <a:avLst/>
          </a:prstGeom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6" name="020103804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4494829"/>
            <a:ext cx="1993900" cy="2903478"/>
          </a:xfrm>
          <a:prstGeom prst="rect">
            <a:avLst/>
          </a:prstGeom>
          <a:ln w="12700"/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How to estimate constants.</a:t>
            </a:r>
          </a:p>
        </p:txBody>
      </p:sp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Cost of basic operations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930400" y="8559800"/>
            <a:ext cx="87884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† Running OS X on Macbook Pro 2.2GHz with 2GB RAM</a:t>
            </a:r>
          </a:p>
        </p:txBody>
      </p:sp>
      <p:graphicFrame>
        <p:nvGraphicFramePr>
          <p:cNvPr id="364" name="Table 364"/>
          <p:cNvGraphicFramePr/>
          <p:nvPr/>
        </p:nvGraphicFramePr>
        <p:xfrm>
          <a:off x="1953206" y="2413000"/>
          <a:ext cx="8767380" cy="587883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31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operation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nanoseconds  </a:t>
                      </a:r>
                      <a:r>
                        <a:rPr baseline="31999">
                          <a:uFill>
                            <a:solidFill>
                              <a:srgbClr val="606060"/>
                            </a:solidFill>
                          </a:uFill>
                        </a:rPr>
                        <a:t>†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integer add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+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2.1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integer multiply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*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2.4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integer divide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/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5.4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floating-point add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+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4.6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floating-point multiply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*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4.2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floating-point divide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/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13.5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sine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Math.sin(theta)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91.3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arctangent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Math.atan2(y, x)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129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...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1379200" cy="8128000"/>
          </a:xfrm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Most primitive operations take constant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Caveat.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Non-primitive operations often take more than constant time.</a:t>
            </a:r>
          </a:p>
        </p:txBody>
      </p:sp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Cost of basic operations</a:t>
            </a:r>
          </a:p>
        </p:txBody>
      </p:sp>
      <p:sp>
        <p:nvSpPr>
          <p:cNvPr id="370" name="Shape 370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aphicFrame>
        <p:nvGraphicFramePr>
          <p:cNvPr id="371" name="Table 371"/>
          <p:cNvGraphicFramePr/>
          <p:nvPr/>
        </p:nvGraphicFramePr>
        <p:xfrm>
          <a:off x="1775406" y="2527300"/>
          <a:ext cx="8767380" cy="470306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31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operation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nanoseconds  </a:t>
                      </a:r>
                      <a:r>
                        <a:rPr baseline="31999">
                          <a:uFill>
                            <a:solidFill>
                              <a:srgbClr val="606060"/>
                            </a:solidFill>
                          </a:uFill>
                        </a:rPr>
                        <a:t>†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variable declaration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int 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assignment statement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=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integer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 &lt; 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array element access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a[i]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array length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a.length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1D array allocation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new int[N]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6  </a:t>
                      </a:r>
                      <a: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8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2D array allocation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Helvetica"/>
                        </a:rPr>
                        <a:t>new int[N][N]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c</a:t>
                      </a:r>
                      <a:r>
                        <a:rPr baseline="-5999"/>
                        <a:t>7  </a:t>
                      </a:r>
                      <a:r>
                        <a:t>N 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2" name="Shape 372"/>
          <p:cNvSpPr/>
          <p:nvPr/>
        </p:nvSpPr>
        <p:spPr>
          <a:xfrm>
            <a:off x="5003800" y="9118600"/>
            <a:ext cx="4628769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novice mistake: abusive string concatenation</a:t>
            </a:r>
          </a:p>
        </p:txBody>
      </p:sp>
      <p:sp>
        <p:nvSpPr>
          <p:cNvPr id="373" name="Shape 373"/>
          <p:cNvSpPr/>
          <p:nvPr/>
        </p:nvSpPr>
        <p:spPr>
          <a:xfrm>
            <a:off x="5270500" y="8636000"/>
            <a:ext cx="279349" cy="420030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</a:t>
            </a:r>
            <a:r>
              <a:rPr>
                <a:solidFill>
                  <a:srgbClr val="000000"/>
                </a:solidFill>
              </a:rPr>
              <a:t> How many instructions as a function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</a:p>
        </p:txBody>
      </p:sp>
      <p:sp>
        <p:nvSpPr>
          <p:cNvPr id="376" name="Shape 376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1-Sum</a:t>
            </a:r>
          </a:p>
        </p:txBody>
      </p:sp>
      <p:sp>
        <p:nvSpPr>
          <p:cNvPr id="378" name="Shape 378"/>
          <p:cNvSpPr/>
          <p:nvPr/>
        </p:nvSpPr>
        <p:spPr>
          <a:xfrm>
            <a:off x="2120617" y="2171700"/>
            <a:ext cx="5422901" cy="1991360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if (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a[i]</a:t>
            </a:r>
            <a: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count++;</a:t>
            </a:r>
          </a:p>
        </p:txBody>
      </p:sp>
      <p:graphicFrame>
        <p:nvGraphicFramePr>
          <p:cNvPr id="379" name="Table 379"/>
          <p:cNvGraphicFramePr/>
          <p:nvPr/>
        </p:nvGraphicFramePr>
        <p:xfrm>
          <a:off x="2124192" y="5194300"/>
          <a:ext cx="6562606" cy="39369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26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operation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frequency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variable declaration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assignment statement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less than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+ 1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equal to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array access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increment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</a:t>
                      </a:r>
                      <a:r>
                        <a:rPr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to</a:t>
                      </a:r>
                      <a:r>
                        <a:t> 2 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2" name="Group 382"/>
          <p:cNvGrpSpPr/>
          <p:nvPr/>
        </p:nvGrpSpPr>
        <p:grpSpPr>
          <a:xfrm>
            <a:off x="4046240" y="3334627"/>
            <a:ext cx="4770303" cy="1427873"/>
            <a:chOff x="0" y="0"/>
            <a:chExt cx="4770302" cy="1427872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3010913" cy="11374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3027659" y="1084972"/>
              <a:ext cx="1742644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N array accesses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2-Sum</a:t>
            </a:r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</a:t>
            </a:r>
            <a:r>
              <a:rPr>
                <a:solidFill>
                  <a:srgbClr val="000000"/>
                </a:solidFill>
              </a:rPr>
              <a:t> How many instructions as a function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n even]</a:t>
            </a:r>
          </a:p>
        </p:txBody>
      </p:sp>
      <p:sp>
        <p:nvSpPr>
          <p:cNvPr id="389" name="Shape 389"/>
          <p:cNvSpPr/>
          <p:nvPr/>
        </p:nvSpPr>
        <p:spPr>
          <a:xfrm>
            <a:off x="2120617" y="2159000"/>
            <a:ext cx="5422901" cy="2418080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defRPr>
            </a:pPr>
            <a:r>
              <a:t>    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(</a:t>
            </a:r>
            <a:r>
              <a:t>a[i]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 </a:t>
            </a:r>
            <a:r>
              <a:t>a[j]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count++;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4515159" y="3708761"/>
            <a:ext cx="7814437" cy="1810043"/>
            <a:chOff x="0" y="0"/>
            <a:chExt cx="7814435" cy="1810042"/>
          </a:xfrm>
        </p:grpSpPr>
        <p:pic>
          <p:nvPicPr>
            <p:cNvPr id="390" name="droppedImage.pdf"/>
            <p:cNvPicPr>
              <a:picLocks noChangeAspect="1"/>
            </p:cNvPicPr>
            <p:nvPr/>
          </p:nvPicPr>
          <p:blipFill>
            <a:blip r:embed="rId3"/>
            <a:srcRect b="397"/>
            <a:stretch>
              <a:fillRect/>
            </a:stretch>
          </p:blipFill>
          <p:spPr>
            <a:xfrm>
              <a:off x="3786776" y="780659"/>
              <a:ext cx="4027660" cy="102938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91" name="Shape 391"/>
            <p:cNvSpPr/>
            <p:nvPr/>
          </p:nvSpPr>
          <p:spPr>
            <a:xfrm>
              <a:off x="1017836" y="41492"/>
              <a:ext cx="2539757" cy="9495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0" y="0"/>
              <a:ext cx="3567359" cy="99070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2797931" y="4853213"/>
            <a:ext cx="5346457" cy="4744411"/>
            <a:chOff x="138462" y="0"/>
            <a:chExt cx="5346456" cy="4744410"/>
          </a:xfrm>
        </p:grpSpPr>
        <p:grpSp>
          <p:nvGrpSpPr>
            <p:cNvPr id="398" name="Group 398"/>
            <p:cNvGrpSpPr/>
            <p:nvPr/>
          </p:nvGrpSpPr>
          <p:grpSpPr>
            <a:xfrm>
              <a:off x="882836" y="0"/>
              <a:ext cx="3476087" cy="3476087"/>
              <a:chOff x="0" y="0"/>
              <a:chExt cx="3476086" cy="3476086"/>
            </a:xfrm>
          </p:grpSpPr>
          <p:graphicFrame>
            <p:nvGraphicFramePr>
              <p:cNvPr id="394" name="Table 394"/>
              <p:cNvGraphicFramePr/>
              <p:nvPr/>
            </p:nvGraphicFramePr>
            <p:xfrm>
              <a:off x="0" y="0"/>
              <a:ext cx="3476086" cy="3476086"/>
            </p:xfrm>
            <a:graphic>
              <a:graphicData uri="http://schemas.openxmlformats.org/drawingml/2006/table">
                <a:tbl>
                  <a:tblPr>
                    <a:tableStyleId>{8F44A2F1-9E1F-4B54-A3A2-5F16C0AD49E2}</a:tableStyleId>
                  </a:tblPr>
                  <a:tblGrid>
                    <a:gridCol w="579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93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93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93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93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93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lnT w="28575">
                          <a:miter lim="400000"/>
                        </a:lnT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T w="28575">
                          <a:miter lim="400000"/>
                        </a:lnT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T w="28575">
                          <a:miter lim="400000"/>
                        </a:lnT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T w="28575">
                          <a:miter lim="400000"/>
                        </a:lnT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T w="28575">
                          <a:miter lim="400000"/>
                        </a:lnT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  <a:lnT w="28575">
                          <a:miter lim="400000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solidFill>
                          <a:srgbClr val="8D3124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9348"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L w="28575">
                          <a:miter lim="400000"/>
                        </a:lnL>
                        <a:lnB w="28575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B w="28575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B w="28575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B w="28575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B w="28575"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58702" marR="58702" algn="ctr" defTabSz="1295400">
                            <a:lnSpc>
                              <a:spcPct val="130000"/>
                            </a:lnSpc>
                            <a:defRPr sz="1800"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Lucida Sans"/>
                              <a:ea typeface="Lucida Sans"/>
                              <a:cs typeface="Lucida Sans"/>
                              <a:sym typeface="Lucida Sans"/>
                            </a:defRPr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lnR w="28575">
                          <a:miter lim="400000"/>
                        </a:lnR>
                        <a:lnB w="28575"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  <p:sp>
            <p:nvSpPr>
              <p:cNvPr id="395" name="Shape 395"/>
              <p:cNvSpPr/>
              <p:nvPr/>
            </p:nvSpPr>
            <p:spPr>
              <a:xfrm>
                <a:off x="1400367" y="1976410"/>
                <a:ext cx="99318" cy="99318"/>
              </a:xfrm>
              <a:prstGeom prst="ellipse">
                <a:avLst/>
              </a:prstGeom>
              <a:solidFill>
                <a:srgbClr val="8D3124">
                  <a:alpha val="50000"/>
                </a:srgbClr>
              </a:solidFill>
              <a:ln w="12700" cap="flat">
                <a:noFill/>
                <a:round/>
              </a:ln>
              <a:effectLst/>
            </p:spPr>
            <p:txBody>
              <a:bodyPr wrap="square" lIns="203200" tIns="203200" rIns="203200" bIns="203200" numCol="1" anchor="t">
                <a:noAutofit/>
              </a:bodyPr>
              <a:lstStyle/>
              <a:p>
                <a:pPr marL="7224" marR="7224" defTabSz="1295400">
                  <a:lnSpc>
                    <a:spcPct val="120000"/>
                  </a:lnSpc>
                  <a:defRPr sz="2000" b="1">
                    <a:uFill>
                      <a:solidFill>
                        <a:srgbClr val="000000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824329" y="2562381"/>
                <a:ext cx="99318" cy="99318"/>
              </a:xfrm>
              <a:prstGeom prst="ellipse">
                <a:avLst/>
              </a:prstGeom>
              <a:solidFill>
                <a:srgbClr val="8D3124">
                  <a:alpha val="50000"/>
                </a:srgbClr>
              </a:solidFill>
              <a:ln w="12700" cap="flat">
                <a:noFill/>
                <a:round/>
              </a:ln>
              <a:effectLst/>
            </p:spPr>
            <p:txBody>
              <a:bodyPr wrap="square" lIns="203200" tIns="203200" rIns="203200" bIns="203200" numCol="1" anchor="t">
                <a:noAutofit/>
              </a:bodyPr>
              <a:lstStyle/>
              <a:p>
                <a:pPr marL="7224" marR="7224" defTabSz="1295400">
                  <a:lnSpc>
                    <a:spcPct val="120000"/>
                  </a:lnSpc>
                  <a:defRPr sz="2000" b="1">
                    <a:uFill>
                      <a:solidFill>
                        <a:srgbClr val="000000"/>
                      </a:solidFill>
                    </a:uFill>
                  </a:defRPr>
                </a:pPr>
                <a:endParaRPr/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238360" y="3138422"/>
                <a:ext cx="99318" cy="99318"/>
              </a:xfrm>
              <a:prstGeom prst="ellipse">
                <a:avLst/>
              </a:prstGeom>
              <a:solidFill>
                <a:srgbClr val="8D3124">
                  <a:alpha val="50000"/>
                </a:srgbClr>
              </a:solidFill>
              <a:ln w="12700" cap="flat">
                <a:noFill/>
                <a:round/>
              </a:ln>
              <a:effectLst/>
            </p:spPr>
            <p:txBody>
              <a:bodyPr wrap="square" lIns="203200" tIns="203200" rIns="203200" bIns="203200" numCol="1" anchor="t">
                <a:noAutofit/>
              </a:bodyPr>
              <a:lstStyle/>
              <a:p>
                <a:pPr marL="7224" marR="7224" defTabSz="1295400">
                  <a:lnSpc>
                    <a:spcPct val="120000"/>
                  </a:lnSpc>
                  <a:defRPr sz="2000" b="1">
                    <a:uFill>
                      <a:solidFill>
                        <a:srgbClr val="000000"/>
                      </a:solidFill>
                    </a:uFill>
                  </a:defRPr>
                </a:pPr>
                <a:endParaRPr/>
              </a:p>
            </p:txBody>
          </p:sp>
        </p:grpSp>
        <p:grpSp>
          <p:nvGrpSpPr>
            <p:cNvPr id="402" name="Group 402"/>
            <p:cNvGrpSpPr/>
            <p:nvPr/>
          </p:nvGrpSpPr>
          <p:grpSpPr>
            <a:xfrm>
              <a:off x="138462" y="3664612"/>
              <a:ext cx="5346456" cy="1079798"/>
              <a:chOff x="138462" y="0"/>
              <a:chExt cx="5346454" cy="1079796"/>
            </a:xfrm>
          </p:grpSpPr>
          <p:pic>
            <p:nvPicPr>
              <p:cNvPr id="399" name="droppedImage.pdf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38462" y="0"/>
                <a:ext cx="4555637" cy="512336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sp>
            <p:nvSpPr>
              <p:cNvPr id="400" name="Shape 400"/>
              <p:cNvSpPr/>
              <p:nvPr/>
            </p:nvSpPr>
            <p:spPr>
              <a:xfrm>
                <a:off x="2827955" y="596165"/>
                <a:ext cx="1360211" cy="483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58702" marR="58702" algn="ctr" defTabSz="1295400">
                  <a:lnSpc>
                    <a:spcPct val="120000"/>
                  </a:lnSpc>
                  <a:defRPr sz="14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"/>
                    <a:ea typeface="Lucida Sans"/>
                    <a:cs typeface="Lucida Sans"/>
                    <a:sym typeface="Lucida Sans"/>
                  </a:defRPr>
                </a:lvl1pPr>
              </a:lstStyle>
              <a:p>
                <a:r>
                  <a:t>half of square</a:t>
                </a: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3719617" y="596165"/>
                <a:ext cx="1765301" cy="48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 marL="58702" marR="58702" algn="ctr" defTabSz="1295400">
                  <a:lnSpc>
                    <a:spcPct val="120000"/>
                  </a:lnSpc>
                  <a:defRPr sz="1400">
                    <a:solidFill>
                      <a:srgbClr val="8D3124"/>
                    </a:solidFill>
                    <a:uFill>
                      <a:solidFill>
                        <a:srgbClr val="8D3124"/>
                      </a:solidFill>
                    </a:uFill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r>
                  <a:t>half of</a:t>
                </a:r>
                <a:br/>
                <a:r>
                  <a:t>diagonal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2" build="p" animBg="1" advAuto="0"/>
      <p:bldP spid="393" grpId="1" animBg="1" advAuto="0"/>
      <p:bldP spid="403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</a:t>
            </a:r>
            <a:r>
              <a:rPr>
                <a:solidFill>
                  <a:srgbClr val="000000"/>
                </a:solidFill>
              </a:rPr>
              <a:t> How many instructions as a function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</a:p>
        </p:txBody>
      </p:sp>
      <p:grpSp>
        <p:nvGrpSpPr>
          <p:cNvPr id="420" name="Group 420"/>
          <p:cNvGrpSpPr/>
          <p:nvPr/>
        </p:nvGrpSpPr>
        <p:grpSpPr>
          <a:xfrm>
            <a:off x="2124192" y="5194300"/>
            <a:ext cx="9664309" cy="3936996"/>
            <a:chOff x="0" y="0"/>
            <a:chExt cx="9664307" cy="3936996"/>
          </a:xfrm>
        </p:grpSpPr>
        <p:graphicFrame>
          <p:nvGraphicFramePr>
            <p:cNvPr id="417" name="Table 417"/>
            <p:cNvGraphicFramePr/>
            <p:nvPr/>
          </p:nvGraphicFramePr>
          <p:xfrm>
            <a:off x="0" y="0"/>
            <a:ext cx="6562605" cy="3936996"/>
          </p:xfrm>
          <a:graphic>
            <a:graphicData uri="http://schemas.openxmlformats.org/drawingml/2006/table">
              <a:tbl>
                <a:tblPr firstRow="1">
                  <a:tableStyleId>{8F44A2F1-9E1F-4B54-A3A2-5F16C0AD49E2}</a:tableStyleId>
                </a:tblPr>
                <a:tblGrid>
                  <a:gridCol w="3262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997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operation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frequency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variable declaration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N + 2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assignment statement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N + 2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less than compare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½ (N + 1) (N + 2)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equal to compare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½ N (N − 1)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solidFill>
                              <a:srgbClr val="8D3124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array access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solidFill>
                              <a:srgbClr val="8D3124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N (N − 1)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62428"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rPr>
                          <a:t>increment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algn="ctr" defTabSz="1295400">
                          <a:lnSpc>
                            <a:spcPct val="130000"/>
                          </a:lnSpc>
                          <a:defRPr sz="2000">
                            <a:uFill>
                              <a:solidFill>
                                <a:srgbClr val="000000"/>
                              </a:solidFill>
                            </a:uFill>
                            <a:latin typeface="Lucida Sans"/>
                            <a:ea typeface="Lucida Sans"/>
                            <a:cs typeface="Lucida Sans"/>
                            <a:sym typeface="Lucida Sans"/>
                          </a:defRPr>
                        </a:pPr>
                        <a:r>
                          <a:rPr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½ N (N − 1)</a:t>
                        </a:r>
                        <a:r>
                          <a:t> to </a:t>
                        </a:r>
                        <a:r>
                          <a:rPr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N (N − 1)</a:t>
                        </a:r>
                        <a:r>
                          <a:t> 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18" name="Shape 418"/>
            <p:cNvSpPr/>
            <p:nvPr/>
          </p:nvSpPr>
          <p:spPr>
            <a:xfrm>
              <a:off x="6869665" y="1805233"/>
              <a:ext cx="317501" cy="2057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367725" y="2692400"/>
              <a:ext cx="2296582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tedious to count exactly</a:t>
              </a:r>
            </a:p>
          </p:txBody>
        </p:sp>
      </p:grp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2-Sum</a:t>
            </a:r>
          </a:p>
        </p:txBody>
      </p:sp>
      <p:sp>
        <p:nvSpPr>
          <p:cNvPr id="423" name="Shape 423"/>
          <p:cNvSpPr/>
          <p:nvPr/>
        </p:nvSpPr>
        <p:spPr>
          <a:xfrm>
            <a:off x="2120617" y="2159000"/>
            <a:ext cx="5422901" cy="2418080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defRPr>
            </a:pPr>
            <a:r>
              <a:t>    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(</a:t>
            </a:r>
            <a:r>
              <a:t>a[i]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+ </a:t>
            </a:r>
            <a:r>
              <a:t>a[j]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count++;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4515159" y="3708761"/>
            <a:ext cx="7814437" cy="1810043"/>
            <a:chOff x="0" y="0"/>
            <a:chExt cx="7814435" cy="1810042"/>
          </a:xfrm>
        </p:grpSpPr>
        <p:pic>
          <p:nvPicPr>
            <p:cNvPr id="424" name="droppedImage.pdf"/>
            <p:cNvPicPr>
              <a:picLocks noChangeAspect="1"/>
            </p:cNvPicPr>
            <p:nvPr/>
          </p:nvPicPr>
          <p:blipFill>
            <a:blip r:embed="rId3"/>
            <a:srcRect b="397"/>
            <a:stretch>
              <a:fillRect/>
            </a:stretch>
          </p:blipFill>
          <p:spPr>
            <a:xfrm>
              <a:off x="3786776" y="780659"/>
              <a:ext cx="4027660" cy="102938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25" name="Shape 425"/>
            <p:cNvSpPr/>
            <p:nvPr/>
          </p:nvSpPr>
          <p:spPr>
            <a:xfrm>
              <a:off x="1017836" y="41492"/>
              <a:ext cx="2539757" cy="9495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0"/>
              <a:ext cx="3567359" cy="99070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Simplifying the calculations</a:t>
            </a:r>
          </a:p>
        </p:txBody>
      </p:sp>
      <p:sp>
        <p:nvSpPr>
          <p:cNvPr id="433" name="Shape 433"/>
          <p:cNvSpPr/>
          <p:nvPr/>
        </p:nvSpPr>
        <p:spPr>
          <a:xfrm>
            <a:off x="2235200" y="1562100"/>
            <a:ext cx="8521700" cy="4318000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/>
          <a:lstStyle/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“ It is convenient to have a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measure of the amount of work involved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  in a computing process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even though it be a very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crude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one. We may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count up the number of times that various elementary operations are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applied in the whole process and then given them various weights.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We might, for instance, count the number of additions, subtractions,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multiplications, divisions, recording of numbers, and extractions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of figures from tables. In the case of computing with matrices most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of the work consists of multiplications and writing down numbers,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and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we shall therefore only attempt to count the number of</a:t>
            </a:r>
          </a:p>
          <a:p>
            <a:pPr marL="7224" marR="7224" defTabSz="1295400">
              <a:lnSpc>
                <a:spcPct val="120000"/>
              </a:lnSpc>
              <a:defRPr sz="2200" i="1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   multiplications and recordings.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” </a:t>
            </a:r>
            <a:r>
              <a:t>   —  Alan Turing</a:t>
            </a:r>
          </a:p>
        </p:txBody>
      </p:sp>
      <p:pic>
        <p:nvPicPr>
          <p:cNvPr id="434" name="Alan_Turing_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95" y="6507408"/>
            <a:ext cx="1905001" cy="2382592"/>
          </a:xfrm>
          <a:prstGeom prst="rect">
            <a:avLst/>
          </a:prstGeom>
          <a:ln w="12700"/>
        </p:spPr>
      </p:pic>
      <p:pic>
        <p:nvPicPr>
          <p:cNvPr id="435" name="turing-matrix.pdf"/>
          <p:cNvPicPr>
            <a:picLocks noChangeAspect="1"/>
          </p:cNvPicPr>
          <p:nvPr/>
        </p:nvPicPr>
        <p:blipFill>
          <a:blip r:embed="rId4"/>
          <a:srcRect l="10947" t="3787" r="7679" b="72348"/>
          <a:stretch>
            <a:fillRect/>
          </a:stretch>
        </p:blipFill>
        <p:spPr>
          <a:xfrm>
            <a:off x="2476500" y="6502400"/>
            <a:ext cx="6324600" cy="2400300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Cost model.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Use some basic operation as a proxy for running time.</a:t>
            </a:r>
          </a:p>
        </p:txBody>
      </p:sp>
      <p:graphicFrame>
        <p:nvGraphicFramePr>
          <p:cNvPr id="440" name="Table 440"/>
          <p:cNvGraphicFramePr/>
          <p:nvPr/>
        </p:nvGraphicFramePr>
        <p:xfrm>
          <a:off x="2124192" y="5194300"/>
          <a:ext cx="6562606" cy="39369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26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operation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frequency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variable declaration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solidFill>
                            <a:srgbClr val="60606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+ 2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assignment statement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solidFill>
                            <a:srgbClr val="60606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+ 2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less than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solidFill>
                            <a:srgbClr val="60606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(N + 1) (N + 2)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equal to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solidFill>
                            <a:srgbClr val="60606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 (N − 1)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array access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(N − 1)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increment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solidFill>
                            <a:srgbClr val="606060"/>
                          </a:solidFill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½ N (N − 1)</a:t>
                      </a:r>
                      <a:r>
                        <a:t> to </a:t>
                      </a: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N (N − 1)</a:t>
                      </a:r>
                      <a:r>
                        <a:t> 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42" name="Shape 4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Simplification 1:  cost model</a:t>
            </a:r>
          </a:p>
        </p:txBody>
      </p:sp>
      <p:sp>
        <p:nvSpPr>
          <p:cNvPr id="443" name="Shape 443"/>
          <p:cNvSpPr/>
          <p:nvPr/>
        </p:nvSpPr>
        <p:spPr>
          <a:xfrm>
            <a:off x="9167485" y="8178800"/>
            <a:ext cx="3632201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8702" marR="58702" defTabSz="1295400"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cost model = array accesses</a:t>
            </a:r>
            <a:br/>
            <a:endParaRPr/>
          </a:p>
          <a:p>
            <a: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(we assume compiler/JVM do not optimize any array accesses away!)</a:t>
            </a:r>
          </a:p>
        </p:txBody>
      </p:sp>
      <p:sp>
        <p:nvSpPr>
          <p:cNvPr id="444" name="Shape 444"/>
          <p:cNvSpPr/>
          <p:nvPr/>
        </p:nvSpPr>
        <p:spPr>
          <a:xfrm>
            <a:off x="2120617" y="2159000"/>
            <a:ext cx="5422901" cy="2418080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if (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a[i]</a:t>
            </a:r>
            <a:r>
              <a:t> +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a[j]</a:t>
            </a:r>
            <a: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count++;</a:t>
            </a:r>
          </a:p>
        </p:txBody>
      </p:sp>
      <p:sp>
        <p:nvSpPr>
          <p:cNvPr id="445" name="Shape 445"/>
          <p:cNvSpPr/>
          <p:nvPr/>
        </p:nvSpPr>
        <p:spPr>
          <a:xfrm>
            <a:off x="8174248" y="8286629"/>
            <a:ext cx="944010" cy="1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449" name="Group 449"/>
          <p:cNvGrpSpPr/>
          <p:nvPr/>
        </p:nvGrpSpPr>
        <p:grpSpPr>
          <a:xfrm>
            <a:off x="4515159" y="3708761"/>
            <a:ext cx="7814437" cy="1810043"/>
            <a:chOff x="0" y="0"/>
            <a:chExt cx="7814435" cy="1810042"/>
          </a:xfrm>
        </p:grpSpPr>
        <p:pic>
          <p:nvPicPr>
            <p:cNvPr id="446" name="droppedImage.pdf"/>
            <p:cNvPicPr>
              <a:picLocks noChangeAspect="1"/>
            </p:cNvPicPr>
            <p:nvPr/>
          </p:nvPicPr>
          <p:blipFill>
            <a:blip r:embed="rId3"/>
            <a:srcRect b="397"/>
            <a:stretch>
              <a:fillRect/>
            </a:stretch>
          </p:blipFill>
          <p:spPr>
            <a:xfrm>
              <a:off x="3786776" y="780659"/>
              <a:ext cx="4027660" cy="102938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47" name="Shape 447"/>
            <p:cNvSpPr/>
            <p:nvPr/>
          </p:nvSpPr>
          <p:spPr>
            <a:xfrm>
              <a:off x="1017836" y="41492"/>
              <a:ext cx="2539757" cy="9495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0"/>
              <a:ext cx="3567359" cy="99070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Estimate running time (or memory) as a function of input size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.</a:t>
            </a:r>
          </a:p>
          <a:p>
            <a:pPr lvl="1"/>
            <a:r>
              <a:rPr dirty="0"/>
              <a:t>Ignore lower order terms.</a:t>
            </a:r>
          </a:p>
          <a:p>
            <a:pPr lvl="2"/>
            <a:r>
              <a:rPr dirty="0"/>
              <a:t>when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 is large, terms are negligible</a:t>
            </a:r>
          </a:p>
          <a:p>
            <a:pPr lvl="2"/>
            <a:r>
              <a:rPr dirty="0"/>
              <a:t>when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/>
              <a:t> is small, we don't care</a:t>
            </a:r>
          </a:p>
          <a:p>
            <a:br>
              <a:rPr dirty="0"/>
            </a:br>
            <a:r>
              <a:rPr dirty="0"/>
              <a:t>Ex 1.	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 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 20 N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+  16	~   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</a:t>
            </a:r>
          </a:p>
          <a:p>
            <a:r>
              <a:rPr dirty="0"/>
              <a:t>Ex 2.	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 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 100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4/3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+  56	~   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</a:t>
            </a:r>
          </a:p>
          <a:p>
            <a:r>
              <a:rPr dirty="0"/>
              <a:t>Ex 3.	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   </a:t>
            </a:r>
            <a:r>
              <a:rPr baseline="-1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 ½ N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 2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+  ⅓  N	~   ⅙ N </a:t>
            </a:r>
            <a: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3</a:t>
            </a:r>
          </a:p>
          <a:p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br>
              <a:rPr baseline="305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</a:br>
            <a:r>
              <a:rPr dirty="0"/>
              <a:t>Technical definition.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f(N) ~ g(N)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means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Simplification 2:  tilde notation</a:t>
            </a:r>
          </a:p>
        </p:txBody>
      </p:sp>
      <p:sp>
        <p:nvSpPr>
          <p:cNvPr id="456" name="Shape 456"/>
          <p:cNvSpPr/>
          <p:nvPr/>
        </p:nvSpPr>
        <p:spPr>
          <a:xfrm rot="5400000">
            <a:off x="4072608" y="4440484"/>
            <a:ext cx="317501" cy="187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</a:ln>
        </p:spPr>
        <p:txBody>
          <a:bodyPr lIns="203200" tIns="203200" rIns="203200" bIns="203200"/>
          <a:lstStyle/>
          <a:p>
            <a:pPr marL="7224" marR="7224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757959" y="5689600"/>
            <a:ext cx="5158715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8702" marR="58702" algn="ctr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discard lower-order terms</a:t>
            </a:r>
            <a:br/>
            <a:r>
              <a:t>(e.g., N = 1000: 166.67 million vs. 166.17 million)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838" t="28262" r="7581" b="32056"/>
          <a:stretch/>
        </p:blipFill>
        <p:spPr>
          <a:xfrm>
            <a:off x="7849068" y="2457885"/>
            <a:ext cx="4922729" cy="32317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Cast of characters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08" name="Group 108"/>
          <p:cNvGrpSpPr/>
          <p:nvPr/>
        </p:nvGrpSpPr>
        <p:grpSpPr>
          <a:xfrm>
            <a:off x="1003517" y="2415430"/>
            <a:ext cx="5843435" cy="1337725"/>
            <a:chOff x="5556" y="1728"/>
            <a:chExt cx="5843433" cy="1337724"/>
          </a:xfrm>
        </p:grpSpPr>
        <p:pic>
          <p:nvPicPr>
            <p:cNvPr id="106" name="images.jpg"/>
            <p:cNvPicPr>
              <a:picLocks noChangeAspect="1"/>
            </p:cNvPicPr>
            <p:nvPr/>
          </p:nvPicPr>
          <p:blipFill>
            <a:blip r:embed="rId2"/>
            <a:srcRect l="486" t="128" b="599"/>
            <a:stretch>
              <a:fillRect/>
            </a:stretch>
          </p:blipFill>
          <p:spPr>
            <a:xfrm>
              <a:off x="5556" y="1728"/>
              <a:ext cx="1137444" cy="133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4493" y="17"/>
                  </a:moveTo>
                  <a:cubicBezTo>
                    <a:pt x="14395" y="39"/>
                    <a:pt x="14303" y="83"/>
                    <a:pt x="14237" y="139"/>
                  </a:cubicBezTo>
                  <a:cubicBezTo>
                    <a:pt x="14067" y="283"/>
                    <a:pt x="14158" y="307"/>
                    <a:pt x="14538" y="222"/>
                  </a:cubicBezTo>
                  <a:cubicBezTo>
                    <a:pt x="14847" y="154"/>
                    <a:pt x="14943" y="66"/>
                    <a:pt x="14772" y="17"/>
                  </a:cubicBezTo>
                  <a:cubicBezTo>
                    <a:pt x="14689" y="-6"/>
                    <a:pt x="14591" y="-4"/>
                    <a:pt x="14493" y="17"/>
                  </a:cubicBezTo>
                  <a:close/>
                  <a:moveTo>
                    <a:pt x="14289" y="946"/>
                  </a:moveTo>
                  <a:cubicBezTo>
                    <a:pt x="14278" y="936"/>
                    <a:pt x="14184" y="992"/>
                    <a:pt x="14003" y="1113"/>
                  </a:cubicBezTo>
                  <a:cubicBezTo>
                    <a:pt x="13783" y="1259"/>
                    <a:pt x="13604" y="1412"/>
                    <a:pt x="13604" y="1452"/>
                  </a:cubicBezTo>
                  <a:cubicBezTo>
                    <a:pt x="13604" y="1612"/>
                    <a:pt x="13787" y="1507"/>
                    <a:pt x="14086" y="1183"/>
                  </a:cubicBezTo>
                  <a:cubicBezTo>
                    <a:pt x="14228" y="1029"/>
                    <a:pt x="14301" y="956"/>
                    <a:pt x="14289" y="946"/>
                  </a:cubicBezTo>
                  <a:close/>
                  <a:moveTo>
                    <a:pt x="2359" y="1331"/>
                  </a:moveTo>
                  <a:cubicBezTo>
                    <a:pt x="487" y="1337"/>
                    <a:pt x="108" y="1829"/>
                    <a:pt x="1206" y="2836"/>
                  </a:cubicBezTo>
                  <a:cubicBezTo>
                    <a:pt x="1292" y="2916"/>
                    <a:pt x="1392" y="3119"/>
                    <a:pt x="1485" y="3246"/>
                  </a:cubicBezTo>
                  <a:cubicBezTo>
                    <a:pt x="1729" y="3456"/>
                    <a:pt x="1907" y="3657"/>
                    <a:pt x="1862" y="3759"/>
                  </a:cubicBezTo>
                  <a:cubicBezTo>
                    <a:pt x="1857" y="3770"/>
                    <a:pt x="1866" y="3779"/>
                    <a:pt x="1862" y="3791"/>
                  </a:cubicBezTo>
                  <a:cubicBezTo>
                    <a:pt x="2098" y="4238"/>
                    <a:pt x="2348" y="4804"/>
                    <a:pt x="2600" y="5482"/>
                  </a:cubicBezTo>
                  <a:cubicBezTo>
                    <a:pt x="3134" y="6919"/>
                    <a:pt x="3481" y="7545"/>
                    <a:pt x="3723" y="7545"/>
                  </a:cubicBezTo>
                  <a:cubicBezTo>
                    <a:pt x="3999" y="7545"/>
                    <a:pt x="4499" y="7765"/>
                    <a:pt x="4921" y="8012"/>
                  </a:cubicBezTo>
                  <a:cubicBezTo>
                    <a:pt x="5110" y="8110"/>
                    <a:pt x="5277" y="8212"/>
                    <a:pt x="5389" y="8320"/>
                  </a:cubicBezTo>
                  <a:cubicBezTo>
                    <a:pt x="5423" y="8349"/>
                    <a:pt x="5414" y="8363"/>
                    <a:pt x="5441" y="8390"/>
                  </a:cubicBezTo>
                  <a:cubicBezTo>
                    <a:pt x="5523" y="8470"/>
                    <a:pt x="5607" y="8554"/>
                    <a:pt x="5607" y="8608"/>
                  </a:cubicBezTo>
                  <a:cubicBezTo>
                    <a:pt x="5607" y="8649"/>
                    <a:pt x="5644" y="8688"/>
                    <a:pt x="5668" y="8730"/>
                  </a:cubicBezTo>
                  <a:cubicBezTo>
                    <a:pt x="5750" y="8840"/>
                    <a:pt x="5848" y="8936"/>
                    <a:pt x="5961" y="8980"/>
                  </a:cubicBezTo>
                  <a:cubicBezTo>
                    <a:pt x="5969" y="8983"/>
                    <a:pt x="5977" y="8990"/>
                    <a:pt x="5984" y="8993"/>
                  </a:cubicBezTo>
                  <a:cubicBezTo>
                    <a:pt x="6115" y="9039"/>
                    <a:pt x="6202" y="9088"/>
                    <a:pt x="6225" y="9140"/>
                  </a:cubicBezTo>
                  <a:cubicBezTo>
                    <a:pt x="6244" y="9183"/>
                    <a:pt x="6204" y="9227"/>
                    <a:pt x="6157" y="9268"/>
                  </a:cubicBezTo>
                  <a:cubicBezTo>
                    <a:pt x="6144" y="9280"/>
                    <a:pt x="6153" y="9295"/>
                    <a:pt x="6135" y="9307"/>
                  </a:cubicBezTo>
                  <a:cubicBezTo>
                    <a:pt x="6131" y="9309"/>
                    <a:pt x="6131" y="9311"/>
                    <a:pt x="6127" y="9313"/>
                  </a:cubicBezTo>
                  <a:cubicBezTo>
                    <a:pt x="6093" y="9334"/>
                    <a:pt x="6019" y="9352"/>
                    <a:pt x="5969" y="9371"/>
                  </a:cubicBezTo>
                  <a:cubicBezTo>
                    <a:pt x="5898" y="9397"/>
                    <a:pt x="5842" y="9423"/>
                    <a:pt x="5743" y="9441"/>
                  </a:cubicBezTo>
                  <a:cubicBezTo>
                    <a:pt x="5572" y="9473"/>
                    <a:pt x="5358" y="9486"/>
                    <a:pt x="5125" y="9486"/>
                  </a:cubicBezTo>
                  <a:cubicBezTo>
                    <a:pt x="4938" y="9486"/>
                    <a:pt x="4787" y="9501"/>
                    <a:pt x="4643" y="9524"/>
                  </a:cubicBezTo>
                  <a:cubicBezTo>
                    <a:pt x="4187" y="9611"/>
                    <a:pt x="3829" y="9885"/>
                    <a:pt x="2939" y="10690"/>
                  </a:cubicBezTo>
                  <a:cubicBezTo>
                    <a:pt x="2208" y="11353"/>
                    <a:pt x="1225" y="12236"/>
                    <a:pt x="754" y="12651"/>
                  </a:cubicBezTo>
                  <a:lnTo>
                    <a:pt x="0" y="13304"/>
                  </a:lnTo>
                  <a:lnTo>
                    <a:pt x="8" y="13663"/>
                  </a:lnTo>
                  <a:lnTo>
                    <a:pt x="1266" y="13759"/>
                  </a:lnTo>
                  <a:lnTo>
                    <a:pt x="2525" y="13862"/>
                  </a:lnTo>
                  <a:lnTo>
                    <a:pt x="2495" y="16091"/>
                  </a:lnTo>
                  <a:cubicBezTo>
                    <a:pt x="2474" y="17621"/>
                    <a:pt x="2344" y="18596"/>
                    <a:pt x="2088" y="19185"/>
                  </a:cubicBezTo>
                  <a:cubicBezTo>
                    <a:pt x="1700" y="20078"/>
                    <a:pt x="1851" y="20518"/>
                    <a:pt x="2480" y="20313"/>
                  </a:cubicBezTo>
                  <a:cubicBezTo>
                    <a:pt x="2869" y="20186"/>
                    <a:pt x="3310" y="17787"/>
                    <a:pt x="3384" y="15412"/>
                  </a:cubicBezTo>
                  <a:cubicBezTo>
                    <a:pt x="3428" y="14008"/>
                    <a:pt x="3481" y="13862"/>
                    <a:pt x="3889" y="13862"/>
                  </a:cubicBezTo>
                  <a:cubicBezTo>
                    <a:pt x="4255" y="13862"/>
                    <a:pt x="4371" y="14042"/>
                    <a:pt x="4514" y="14829"/>
                  </a:cubicBezTo>
                  <a:cubicBezTo>
                    <a:pt x="4882" y="16849"/>
                    <a:pt x="4950" y="17065"/>
                    <a:pt x="5193" y="17065"/>
                  </a:cubicBezTo>
                  <a:cubicBezTo>
                    <a:pt x="5356" y="17065"/>
                    <a:pt x="5390" y="16761"/>
                    <a:pt x="5298" y="16193"/>
                  </a:cubicBezTo>
                  <a:cubicBezTo>
                    <a:pt x="5156" y="15311"/>
                    <a:pt x="5382" y="14933"/>
                    <a:pt x="5781" y="15367"/>
                  </a:cubicBezTo>
                  <a:cubicBezTo>
                    <a:pt x="5902" y="15499"/>
                    <a:pt x="6283" y="16233"/>
                    <a:pt x="6632" y="17001"/>
                  </a:cubicBezTo>
                  <a:cubicBezTo>
                    <a:pt x="7286" y="18438"/>
                    <a:pt x="7284" y="19274"/>
                    <a:pt x="6632" y="18814"/>
                  </a:cubicBezTo>
                  <a:cubicBezTo>
                    <a:pt x="6440" y="18678"/>
                    <a:pt x="6048" y="18628"/>
                    <a:pt x="5720" y="18698"/>
                  </a:cubicBezTo>
                  <a:cubicBezTo>
                    <a:pt x="4945" y="18864"/>
                    <a:pt x="4946" y="19625"/>
                    <a:pt x="5720" y="20056"/>
                  </a:cubicBezTo>
                  <a:cubicBezTo>
                    <a:pt x="6075" y="20254"/>
                    <a:pt x="6293" y="20558"/>
                    <a:pt x="6293" y="20857"/>
                  </a:cubicBezTo>
                  <a:cubicBezTo>
                    <a:pt x="6293" y="21356"/>
                    <a:pt x="6507" y="21462"/>
                    <a:pt x="6881" y="21158"/>
                  </a:cubicBezTo>
                  <a:cubicBezTo>
                    <a:pt x="7000" y="21061"/>
                    <a:pt x="7659" y="20952"/>
                    <a:pt x="8351" y="20915"/>
                  </a:cubicBezTo>
                  <a:cubicBezTo>
                    <a:pt x="9473" y="20855"/>
                    <a:pt x="9634" y="20896"/>
                    <a:pt x="9835" y="21286"/>
                  </a:cubicBezTo>
                  <a:cubicBezTo>
                    <a:pt x="9912" y="21435"/>
                    <a:pt x="10043" y="21529"/>
                    <a:pt x="10303" y="21594"/>
                  </a:cubicBezTo>
                  <a:cubicBezTo>
                    <a:pt x="10622" y="21533"/>
                    <a:pt x="10831" y="21450"/>
                    <a:pt x="11003" y="21312"/>
                  </a:cubicBezTo>
                  <a:cubicBezTo>
                    <a:pt x="11473" y="20937"/>
                    <a:pt x="11626" y="20921"/>
                    <a:pt x="12556" y="21120"/>
                  </a:cubicBezTo>
                  <a:cubicBezTo>
                    <a:pt x="13975" y="21424"/>
                    <a:pt x="14063" y="21403"/>
                    <a:pt x="14063" y="20832"/>
                  </a:cubicBezTo>
                  <a:cubicBezTo>
                    <a:pt x="14063" y="20491"/>
                    <a:pt x="14207" y="20292"/>
                    <a:pt x="14516" y="20223"/>
                  </a:cubicBezTo>
                  <a:cubicBezTo>
                    <a:pt x="14844" y="20150"/>
                    <a:pt x="14975" y="19963"/>
                    <a:pt x="14975" y="19544"/>
                  </a:cubicBezTo>
                  <a:cubicBezTo>
                    <a:pt x="14975" y="18943"/>
                    <a:pt x="14778" y="18900"/>
                    <a:pt x="13378" y="19217"/>
                  </a:cubicBezTo>
                  <a:cubicBezTo>
                    <a:pt x="12860" y="19334"/>
                    <a:pt x="12993" y="17711"/>
                    <a:pt x="13596" y="16552"/>
                  </a:cubicBezTo>
                  <a:cubicBezTo>
                    <a:pt x="13866" y="16033"/>
                    <a:pt x="14143" y="15214"/>
                    <a:pt x="14214" y="14733"/>
                  </a:cubicBezTo>
                  <a:cubicBezTo>
                    <a:pt x="14356" y="13779"/>
                    <a:pt x="14765" y="13375"/>
                    <a:pt x="15593" y="13375"/>
                  </a:cubicBezTo>
                  <a:cubicBezTo>
                    <a:pt x="16326" y="13375"/>
                    <a:pt x="16432" y="13729"/>
                    <a:pt x="16189" y="15412"/>
                  </a:cubicBezTo>
                  <a:cubicBezTo>
                    <a:pt x="16024" y="16549"/>
                    <a:pt x="16038" y="16880"/>
                    <a:pt x="16272" y="16956"/>
                  </a:cubicBezTo>
                  <a:cubicBezTo>
                    <a:pt x="16435" y="17009"/>
                    <a:pt x="16579" y="17030"/>
                    <a:pt x="16588" y="17007"/>
                  </a:cubicBezTo>
                  <a:cubicBezTo>
                    <a:pt x="16598" y="16984"/>
                    <a:pt x="16727" y="16180"/>
                    <a:pt x="16875" y="15220"/>
                  </a:cubicBezTo>
                  <a:cubicBezTo>
                    <a:pt x="17096" y="13776"/>
                    <a:pt x="17217" y="13463"/>
                    <a:pt x="17568" y="13407"/>
                  </a:cubicBezTo>
                  <a:cubicBezTo>
                    <a:pt x="18255" y="13296"/>
                    <a:pt x="18410" y="13611"/>
                    <a:pt x="18420" y="15136"/>
                  </a:cubicBezTo>
                  <a:cubicBezTo>
                    <a:pt x="18437" y="18091"/>
                    <a:pt x="19134" y="20556"/>
                    <a:pt x="19949" y="20556"/>
                  </a:cubicBezTo>
                  <a:cubicBezTo>
                    <a:pt x="20604" y="20556"/>
                    <a:pt x="20723" y="20346"/>
                    <a:pt x="20341" y="19851"/>
                  </a:cubicBezTo>
                  <a:cubicBezTo>
                    <a:pt x="19573" y="18854"/>
                    <a:pt x="18812" y="14176"/>
                    <a:pt x="19331" y="13644"/>
                  </a:cubicBezTo>
                  <a:cubicBezTo>
                    <a:pt x="19487" y="13484"/>
                    <a:pt x="20015" y="13375"/>
                    <a:pt x="20598" y="13375"/>
                  </a:cubicBezTo>
                  <a:lnTo>
                    <a:pt x="21600" y="13375"/>
                  </a:lnTo>
                  <a:lnTo>
                    <a:pt x="21600" y="13041"/>
                  </a:lnTo>
                  <a:lnTo>
                    <a:pt x="19904" y="11908"/>
                  </a:lnTo>
                  <a:cubicBezTo>
                    <a:pt x="17886" y="10564"/>
                    <a:pt x="17917" y="10646"/>
                    <a:pt x="18065" y="6430"/>
                  </a:cubicBezTo>
                  <a:lnTo>
                    <a:pt x="18171" y="3470"/>
                  </a:lnTo>
                  <a:lnTo>
                    <a:pt x="17500" y="3470"/>
                  </a:lnTo>
                  <a:cubicBezTo>
                    <a:pt x="17131" y="3470"/>
                    <a:pt x="16762" y="3383"/>
                    <a:pt x="16686" y="3278"/>
                  </a:cubicBezTo>
                  <a:cubicBezTo>
                    <a:pt x="16461" y="2969"/>
                    <a:pt x="16996" y="2310"/>
                    <a:pt x="17372" y="2433"/>
                  </a:cubicBezTo>
                  <a:cubicBezTo>
                    <a:pt x="17986" y="2633"/>
                    <a:pt x="17756" y="1797"/>
                    <a:pt x="17131" y="1555"/>
                  </a:cubicBezTo>
                  <a:cubicBezTo>
                    <a:pt x="16286" y="1228"/>
                    <a:pt x="15389" y="1295"/>
                    <a:pt x="14787" y="1721"/>
                  </a:cubicBezTo>
                  <a:cubicBezTo>
                    <a:pt x="14283" y="2079"/>
                    <a:pt x="14280" y="2108"/>
                    <a:pt x="14644" y="2580"/>
                  </a:cubicBezTo>
                  <a:cubicBezTo>
                    <a:pt x="14858" y="2858"/>
                    <a:pt x="14928" y="3091"/>
                    <a:pt x="14885" y="3278"/>
                  </a:cubicBezTo>
                  <a:cubicBezTo>
                    <a:pt x="14885" y="3280"/>
                    <a:pt x="14885" y="3283"/>
                    <a:pt x="14885" y="3285"/>
                  </a:cubicBezTo>
                  <a:cubicBezTo>
                    <a:pt x="14865" y="3366"/>
                    <a:pt x="14817" y="3434"/>
                    <a:pt x="14749" y="3496"/>
                  </a:cubicBezTo>
                  <a:cubicBezTo>
                    <a:pt x="14746" y="3498"/>
                    <a:pt x="14745" y="3500"/>
                    <a:pt x="14742" y="3502"/>
                  </a:cubicBezTo>
                  <a:cubicBezTo>
                    <a:pt x="14639" y="3593"/>
                    <a:pt x="14503" y="3674"/>
                    <a:pt x="14297" y="3720"/>
                  </a:cubicBezTo>
                  <a:cubicBezTo>
                    <a:pt x="14224" y="3737"/>
                    <a:pt x="14183" y="3712"/>
                    <a:pt x="14124" y="3714"/>
                  </a:cubicBezTo>
                  <a:cubicBezTo>
                    <a:pt x="14025" y="3729"/>
                    <a:pt x="13927" y="3736"/>
                    <a:pt x="13867" y="3707"/>
                  </a:cubicBezTo>
                  <a:cubicBezTo>
                    <a:pt x="13793" y="3672"/>
                    <a:pt x="13728" y="3618"/>
                    <a:pt x="13687" y="3509"/>
                  </a:cubicBezTo>
                  <a:cubicBezTo>
                    <a:pt x="13671" y="3468"/>
                    <a:pt x="13657" y="3458"/>
                    <a:pt x="13641" y="3419"/>
                  </a:cubicBezTo>
                  <a:cubicBezTo>
                    <a:pt x="13630" y="3397"/>
                    <a:pt x="13614" y="3398"/>
                    <a:pt x="13604" y="3374"/>
                  </a:cubicBezTo>
                  <a:cubicBezTo>
                    <a:pt x="13384" y="2884"/>
                    <a:pt x="13247" y="2829"/>
                    <a:pt x="11237" y="2490"/>
                  </a:cubicBezTo>
                  <a:cubicBezTo>
                    <a:pt x="10214" y="2318"/>
                    <a:pt x="9444" y="2323"/>
                    <a:pt x="7929" y="2503"/>
                  </a:cubicBezTo>
                  <a:cubicBezTo>
                    <a:pt x="6987" y="2615"/>
                    <a:pt x="6373" y="2687"/>
                    <a:pt x="5954" y="2798"/>
                  </a:cubicBezTo>
                  <a:cubicBezTo>
                    <a:pt x="5689" y="2892"/>
                    <a:pt x="5494" y="2996"/>
                    <a:pt x="5366" y="3105"/>
                  </a:cubicBezTo>
                  <a:cubicBezTo>
                    <a:pt x="5111" y="3398"/>
                    <a:pt x="5161" y="3886"/>
                    <a:pt x="5245" y="4835"/>
                  </a:cubicBezTo>
                  <a:cubicBezTo>
                    <a:pt x="5329" y="5777"/>
                    <a:pt x="5304" y="6590"/>
                    <a:pt x="5193" y="6648"/>
                  </a:cubicBezTo>
                  <a:cubicBezTo>
                    <a:pt x="5082" y="6706"/>
                    <a:pt x="4798" y="6635"/>
                    <a:pt x="4560" y="6488"/>
                  </a:cubicBezTo>
                  <a:cubicBezTo>
                    <a:pt x="4243" y="6292"/>
                    <a:pt x="4062" y="5813"/>
                    <a:pt x="3889" y="4700"/>
                  </a:cubicBezTo>
                  <a:cubicBezTo>
                    <a:pt x="3860" y="4516"/>
                    <a:pt x="3871" y="4481"/>
                    <a:pt x="3851" y="4335"/>
                  </a:cubicBezTo>
                  <a:cubicBezTo>
                    <a:pt x="3840" y="4271"/>
                    <a:pt x="3834" y="4284"/>
                    <a:pt x="3821" y="4214"/>
                  </a:cubicBezTo>
                  <a:cubicBezTo>
                    <a:pt x="3685" y="3452"/>
                    <a:pt x="3686" y="3181"/>
                    <a:pt x="3874" y="2964"/>
                  </a:cubicBezTo>
                  <a:cubicBezTo>
                    <a:pt x="3927" y="2866"/>
                    <a:pt x="3992" y="2773"/>
                    <a:pt x="4085" y="2663"/>
                  </a:cubicBezTo>
                  <a:cubicBezTo>
                    <a:pt x="4275" y="2438"/>
                    <a:pt x="4354" y="2206"/>
                    <a:pt x="4349" y="2048"/>
                  </a:cubicBezTo>
                  <a:cubicBezTo>
                    <a:pt x="4310" y="1956"/>
                    <a:pt x="4239" y="1898"/>
                    <a:pt x="4130" y="1862"/>
                  </a:cubicBezTo>
                  <a:cubicBezTo>
                    <a:pt x="4060" y="1891"/>
                    <a:pt x="3983" y="1939"/>
                    <a:pt x="3889" y="2048"/>
                  </a:cubicBezTo>
                  <a:cubicBezTo>
                    <a:pt x="3605" y="2377"/>
                    <a:pt x="3571" y="2368"/>
                    <a:pt x="3346" y="1869"/>
                  </a:cubicBezTo>
                  <a:cubicBezTo>
                    <a:pt x="3152" y="1435"/>
                    <a:pt x="2966" y="1329"/>
                    <a:pt x="2359" y="1331"/>
                  </a:cubicBezTo>
                  <a:close/>
                  <a:moveTo>
                    <a:pt x="1153" y="7257"/>
                  </a:moveTo>
                  <a:cubicBezTo>
                    <a:pt x="1170" y="7290"/>
                    <a:pt x="1235" y="7371"/>
                    <a:pt x="1349" y="7487"/>
                  </a:cubicBezTo>
                  <a:cubicBezTo>
                    <a:pt x="1877" y="8026"/>
                    <a:pt x="2712" y="8031"/>
                    <a:pt x="2374" y="7494"/>
                  </a:cubicBezTo>
                  <a:cubicBezTo>
                    <a:pt x="2209" y="7232"/>
                    <a:pt x="2070" y="7187"/>
                    <a:pt x="1862" y="7333"/>
                  </a:cubicBezTo>
                  <a:cubicBezTo>
                    <a:pt x="1661" y="7475"/>
                    <a:pt x="1475" y="7462"/>
                    <a:pt x="1251" y="7295"/>
                  </a:cubicBezTo>
                  <a:cubicBezTo>
                    <a:pt x="1163" y="7229"/>
                    <a:pt x="1136" y="7223"/>
                    <a:pt x="1153" y="725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7" name="Shape 107"/>
            <p:cNvSpPr/>
            <p:nvPr/>
          </p:nvSpPr>
          <p:spPr>
            <a:xfrm>
              <a:off x="1491238" y="189798"/>
              <a:ext cx="4357752" cy="948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Programmer</a:t>
              </a:r>
              <a:r>
                <a:t> needs to develop</a:t>
              </a:r>
            </a:p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 working solution.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2740679" y="4355116"/>
            <a:ext cx="4063014" cy="1620441"/>
            <a:chOff x="2419" y="11906"/>
            <a:chExt cx="4063012" cy="1620440"/>
          </a:xfrm>
        </p:grpSpPr>
        <p:pic>
          <p:nvPicPr>
            <p:cNvPr id="109" name="boss.jpg"/>
            <p:cNvPicPr>
              <a:picLocks noChangeAspect="1"/>
            </p:cNvPicPr>
            <p:nvPr/>
          </p:nvPicPr>
          <p:blipFill>
            <a:blip r:embed="rId3"/>
            <a:srcRect l="256" t="729" b="2"/>
            <a:stretch>
              <a:fillRect/>
            </a:stretch>
          </p:blipFill>
          <p:spPr>
            <a:xfrm>
              <a:off x="2419" y="11906"/>
              <a:ext cx="940429" cy="162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12078" y="0"/>
                  </a:moveTo>
                  <a:lnTo>
                    <a:pt x="11933" y="206"/>
                  </a:lnTo>
                  <a:lnTo>
                    <a:pt x="11788" y="524"/>
                  </a:lnTo>
                  <a:cubicBezTo>
                    <a:pt x="11648" y="840"/>
                    <a:pt x="11443" y="1040"/>
                    <a:pt x="11171" y="1201"/>
                  </a:cubicBezTo>
                  <a:lnTo>
                    <a:pt x="10944" y="1492"/>
                  </a:lnTo>
                  <a:lnTo>
                    <a:pt x="10109" y="1524"/>
                  </a:lnTo>
                  <a:cubicBezTo>
                    <a:pt x="9758" y="1561"/>
                    <a:pt x="9337" y="1576"/>
                    <a:pt x="8820" y="1576"/>
                  </a:cubicBezTo>
                  <a:cubicBezTo>
                    <a:pt x="8573" y="1576"/>
                    <a:pt x="8430" y="1569"/>
                    <a:pt x="8230" y="1566"/>
                  </a:cubicBezTo>
                  <a:cubicBezTo>
                    <a:pt x="7995" y="1567"/>
                    <a:pt x="7746" y="1566"/>
                    <a:pt x="7568" y="1555"/>
                  </a:cubicBezTo>
                  <a:cubicBezTo>
                    <a:pt x="7274" y="1538"/>
                    <a:pt x="7031" y="1506"/>
                    <a:pt x="6851" y="1444"/>
                  </a:cubicBezTo>
                  <a:cubicBezTo>
                    <a:pt x="6841" y="1441"/>
                    <a:pt x="6825" y="1437"/>
                    <a:pt x="6815" y="1434"/>
                  </a:cubicBezTo>
                  <a:cubicBezTo>
                    <a:pt x="6632" y="1376"/>
                    <a:pt x="6498" y="1297"/>
                    <a:pt x="6388" y="1185"/>
                  </a:cubicBezTo>
                  <a:cubicBezTo>
                    <a:pt x="6386" y="1183"/>
                    <a:pt x="6381" y="1182"/>
                    <a:pt x="6379" y="1180"/>
                  </a:cubicBezTo>
                  <a:cubicBezTo>
                    <a:pt x="6268" y="1063"/>
                    <a:pt x="6184" y="913"/>
                    <a:pt x="6089" y="719"/>
                  </a:cubicBezTo>
                  <a:cubicBezTo>
                    <a:pt x="5980" y="501"/>
                    <a:pt x="5912" y="383"/>
                    <a:pt x="5862" y="349"/>
                  </a:cubicBezTo>
                  <a:cubicBezTo>
                    <a:pt x="5814" y="326"/>
                    <a:pt x="5782" y="385"/>
                    <a:pt x="5771" y="534"/>
                  </a:cubicBezTo>
                  <a:cubicBezTo>
                    <a:pt x="5763" y="651"/>
                    <a:pt x="5713" y="763"/>
                    <a:pt x="5653" y="857"/>
                  </a:cubicBezTo>
                  <a:cubicBezTo>
                    <a:pt x="5597" y="945"/>
                    <a:pt x="5528" y="1015"/>
                    <a:pt x="5453" y="1042"/>
                  </a:cubicBezTo>
                  <a:cubicBezTo>
                    <a:pt x="5451" y="1043"/>
                    <a:pt x="5447" y="1046"/>
                    <a:pt x="5444" y="1047"/>
                  </a:cubicBezTo>
                  <a:cubicBezTo>
                    <a:pt x="5407" y="1062"/>
                    <a:pt x="5387" y="1118"/>
                    <a:pt x="5354" y="1143"/>
                  </a:cubicBezTo>
                  <a:cubicBezTo>
                    <a:pt x="5259" y="1211"/>
                    <a:pt x="5162" y="1281"/>
                    <a:pt x="5099" y="1407"/>
                  </a:cubicBezTo>
                  <a:cubicBezTo>
                    <a:pt x="4929" y="1748"/>
                    <a:pt x="4884" y="2251"/>
                    <a:pt x="4981" y="2650"/>
                  </a:cubicBezTo>
                  <a:cubicBezTo>
                    <a:pt x="5031" y="2853"/>
                    <a:pt x="5116" y="3028"/>
                    <a:pt x="5245" y="3142"/>
                  </a:cubicBezTo>
                  <a:cubicBezTo>
                    <a:pt x="5378" y="3261"/>
                    <a:pt x="5501" y="3441"/>
                    <a:pt x="5590" y="3634"/>
                  </a:cubicBezTo>
                  <a:cubicBezTo>
                    <a:pt x="5681" y="3833"/>
                    <a:pt x="5735" y="4047"/>
                    <a:pt x="5735" y="4227"/>
                  </a:cubicBezTo>
                  <a:cubicBezTo>
                    <a:pt x="5735" y="4787"/>
                    <a:pt x="5561" y="4930"/>
                    <a:pt x="4373" y="5338"/>
                  </a:cubicBezTo>
                  <a:cubicBezTo>
                    <a:pt x="3942" y="5486"/>
                    <a:pt x="3560" y="5627"/>
                    <a:pt x="3221" y="5777"/>
                  </a:cubicBezTo>
                  <a:cubicBezTo>
                    <a:pt x="2883" y="5927"/>
                    <a:pt x="2583" y="6090"/>
                    <a:pt x="2304" y="6264"/>
                  </a:cubicBezTo>
                  <a:cubicBezTo>
                    <a:pt x="1748" y="6611"/>
                    <a:pt x="1278" y="7026"/>
                    <a:pt x="762" y="7591"/>
                  </a:cubicBezTo>
                  <a:lnTo>
                    <a:pt x="45" y="8374"/>
                  </a:lnTo>
                  <a:cubicBezTo>
                    <a:pt x="140" y="9040"/>
                    <a:pt x="331" y="9215"/>
                    <a:pt x="716" y="9496"/>
                  </a:cubicBezTo>
                  <a:cubicBezTo>
                    <a:pt x="1015" y="9714"/>
                    <a:pt x="1188" y="9880"/>
                    <a:pt x="1261" y="10036"/>
                  </a:cubicBezTo>
                  <a:cubicBezTo>
                    <a:pt x="1339" y="10162"/>
                    <a:pt x="1311" y="10287"/>
                    <a:pt x="1215" y="10443"/>
                  </a:cubicBezTo>
                  <a:cubicBezTo>
                    <a:pt x="1210" y="10452"/>
                    <a:pt x="1221" y="10460"/>
                    <a:pt x="1215" y="10469"/>
                  </a:cubicBezTo>
                  <a:cubicBezTo>
                    <a:pt x="1214" y="10471"/>
                    <a:pt x="1217" y="10473"/>
                    <a:pt x="1215" y="10475"/>
                  </a:cubicBezTo>
                  <a:cubicBezTo>
                    <a:pt x="1066" y="10704"/>
                    <a:pt x="1029" y="11314"/>
                    <a:pt x="1134" y="11829"/>
                  </a:cubicBezTo>
                  <a:cubicBezTo>
                    <a:pt x="1304" y="12665"/>
                    <a:pt x="1407" y="12767"/>
                    <a:pt x="2159" y="12818"/>
                  </a:cubicBezTo>
                  <a:cubicBezTo>
                    <a:pt x="2961" y="12872"/>
                    <a:pt x="3006" y="12937"/>
                    <a:pt x="3085" y="14098"/>
                  </a:cubicBezTo>
                  <a:cubicBezTo>
                    <a:pt x="3130" y="14769"/>
                    <a:pt x="3055" y="16409"/>
                    <a:pt x="2921" y="17743"/>
                  </a:cubicBezTo>
                  <a:lnTo>
                    <a:pt x="2676" y="20172"/>
                  </a:lnTo>
                  <a:lnTo>
                    <a:pt x="1397" y="20558"/>
                  </a:lnTo>
                  <a:cubicBezTo>
                    <a:pt x="691" y="20771"/>
                    <a:pt x="68" y="21092"/>
                    <a:pt x="8" y="21272"/>
                  </a:cubicBezTo>
                  <a:cubicBezTo>
                    <a:pt x="-93" y="21579"/>
                    <a:pt x="596" y="21600"/>
                    <a:pt x="10708" y="21600"/>
                  </a:cubicBezTo>
                  <a:lnTo>
                    <a:pt x="21507" y="21600"/>
                  </a:lnTo>
                  <a:lnTo>
                    <a:pt x="21507" y="21436"/>
                  </a:lnTo>
                  <a:lnTo>
                    <a:pt x="21443" y="21198"/>
                  </a:lnTo>
                  <a:cubicBezTo>
                    <a:pt x="21408" y="21059"/>
                    <a:pt x="21280" y="20941"/>
                    <a:pt x="21053" y="20833"/>
                  </a:cubicBezTo>
                  <a:cubicBezTo>
                    <a:pt x="21041" y="20827"/>
                    <a:pt x="21030" y="20823"/>
                    <a:pt x="21017" y="20817"/>
                  </a:cubicBezTo>
                  <a:cubicBezTo>
                    <a:pt x="20760" y="20705"/>
                    <a:pt x="20381" y="20603"/>
                    <a:pt x="19828" y="20494"/>
                  </a:cubicBezTo>
                  <a:cubicBezTo>
                    <a:pt x="19613" y="20452"/>
                    <a:pt x="19543" y="20410"/>
                    <a:pt x="19338" y="20362"/>
                  </a:cubicBezTo>
                  <a:cubicBezTo>
                    <a:pt x="18814" y="20245"/>
                    <a:pt x="18220" y="20112"/>
                    <a:pt x="18086" y="20061"/>
                  </a:cubicBezTo>
                  <a:cubicBezTo>
                    <a:pt x="18079" y="20058"/>
                    <a:pt x="18075" y="20024"/>
                    <a:pt x="18068" y="20018"/>
                  </a:cubicBezTo>
                  <a:cubicBezTo>
                    <a:pt x="18061" y="20015"/>
                    <a:pt x="18034" y="20013"/>
                    <a:pt x="18013" y="20008"/>
                  </a:cubicBezTo>
                  <a:cubicBezTo>
                    <a:pt x="18013" y="20007"/>
                    <a:pt x="18014" y="20003"/>
                    <a:pt x="18013" y="20002"/>
                  </a:cubicBezTo>
                  <a:cubicBezTo>
                    <a:pt x="17992" y="19997"/>
                    <a:pt x="17973" y="19989"/>
                    <a:pt x="17968" y="19986"/>
                  </a:cubicBezTo>
                  <a:cubicBezTo>
                    <a:pt x="17578" y="19758"/>
                    <a:pt x="17332" y="15750"/>
                    <a:pt x="17450" y="13707"/>
                  </a:cubicBezTo>
                  <a:cubicBezTo>
                    <a:pt x="17451" y="13696"/>
                    <a:pt x="17450" y="13670"/>
                    <a:pt x="17450" y="13659"/>
                  </a:cubicBezTo>
                  <a:cubicBezTo>
                    <a:pt x="17459" y="13335"/>
                    <a:pt x="17514" y="13248"/>
                    <a:pt x="17550" y="13062"/>
                  </a:cubicBezTo>
                  <a:cubicBezTo>
                    <a:pt x="17578" y="12878"/>
                    <a:pt x="17584" y="12518"/>
                    <a:pt x="17632" y="12501"/>
                  </a:cubicBezTo>
                  <a:cubicBezTo>
                    <a:pt x="17661" y="12490"/>
                    <a:pt x="17679" y="12420"/>
                    <a:pt x="17705" y="12395"/>
                  </a:cubicBezTo>
                  <a:cubicBezTo>
                    <a:pt x="17709" y="12390"/>
                    <a:pt x="17709" y="12379"/>
                    <a:pt x="17714" y="12374"/>
                  </a:cubicBezTo>
                  <a:cubicBezTo>
                    <a:pt x="17715" y="12373"/>
                    <a:pt x="17713" y="12370"/>
                    <a:pt x="17714" y="12369"/>
                  </a:cubicBezTo>
                  <a:cubicBezTo>
                    <a:pt x="17883" y="12150"/>
                    <a:pt x="17937" y="11722"/>
                    <a:pt x="17832" y="11057"/>
                  </a:cubicBezTo>
                  <a:cubicBezTo>
                    <a:pt x="17770" y="10665"/>
                    <a:pt x="17754" y="10445"/>
                    <a:pt x="17732" y="10210"/>
                  </a:cubicBezTo>
                  <a:cubicBezTo>
                    <a:pt x="17692" y="10121"/>
                    <a:pt x="17674" y="9996"/>
                    <a:pt x="17623" y="9940"/>
                  </a:cubicBezTo>
                  <a:cubicBezTo>
                    <a:pt x="17501" y="9807"/>
                    <a:pt x="17451" y="9673"/>
                    <a:pt x="17460" y="9517"/>
                  </a:cubicBezTo>
                  <a:cubicBezTo>
                    <a:pt x="17466" y="9440"/>
                    <a:pt x="17546" y="9325"/>
                    <a:pt x="17587" y="9231"/>
                  </a:cubicBezTo>
                  <a:cubicBezTo>
                    <a:pt x="17628" y="9117"/>
                    <a:pt x="17624" y="9026"/>
                    <a:pt x="17723" y="8877"/>
                  </a:cubicBezTo>
                  <a:cubicBezTo>
                    <a:pt x="17734" y="8861"/>
                    <a:pt x="17731" y="8841"/>
                    <a:pt x="17741" y="8824"/>
                  </a:cubicBezTo>
                  <a:cubicBezTo>
                    <a:pt x="17756" y="8664"/>
                    <a:pt x="17771" y="8513"/>
                    <a:pt x="17823" y="8284"/>
                  </a:cubicBezTo>
                  <a:cubicBezTo>
                    <a:pt x="17828" y="8259"/>
                    <a:pt x="17826" y="8240"/>
                    <a:pt x="17832" y="8216"/>
                  </a:cubicBezTo>
                  <a:cubicBezTo>
                    <a:pt x="17870" y="7642"/>
                    <a:pt x="17459" y="7071"/>
                    <a:pt x="16579" y="6502"/>
                  </a:cubicBezTo>
                  <a:cubicBezTo>
                    <a:pt x="16306" y="6333"/>
                    <a:pt x="15997" y="6156"/>
                    <a:pt x="15645" y="5978"/>
                  </a:cubicBezTo>
                  <a:cubicBezTo>
                    <a:pt x="15495" y="5907"/>
                    <a:pt x="15318" y="5833"/>
                    <a:pt x="15155" y="5761"/>
                  </a:cubicBezTo>
                  <a:cubicBezTo>
                    <a:pt x="15012" y="5699"/>
                    <a:pt x="14891" y="5638"/>
                    <a:pt x="14737" y="5576"/>
                  </a:cubicBezTo>
                  <a:cubicBezTo>
                    <a:pt x="14678" y="5551"/>
                    <a:pt x="14624" y="5520"/>
                    <a:pt x="14565" y="5497"/>
                  </a:cubicBezTo>
                  <a:cubicBezTo>
                    <a:pt x="14451" y="5451"/>
                    <a:pt x="14353" y="5402"/>
                    <a:pt x="14238" y="5359"/>
                  </a:cubicBezTo>
                  <a:cubicBezTo>
                    <a:pt x="14131" y="5319"/>
                    <a:pt x="14073" y="5282"/>
                    <a:pt x="13975" y="5243"/>
                  </a:cubicBezTo>
                  <a:cubicBezTo>
                    <a:pt x="13958" y="5236"/>
                    <a:pt x="13945" y="5228"/>
                    <a:pt x="13929" y="5221"/>
                  </a:cubicBezTo>
                  <a:cubicBezTo>
                    <a:pt x="13925" y="5220"/>
                    <a:pt x="13923" y="5218"/>
                    <a:pt x="13920" y="5216"/>
                  </a:cubicBezTo>
                  <a:cubicBezTo>
                    <a:pt x="13916" y="5214"/>
                    <a:pt x="13915" y="5213"/>
                    <a:pt x="13911" y="5211"/>
                  </a:cubicBezTo>
                  <a:cubicBezTo>
                    <a:pt x="13492" y="5041"/>
                    <a:pt x="13152" y="4878"/>
                    <a:pt x="12895" y="4714"/>
                  </a:cubicBezTo>
                  <a:cubicBezTo>
                    <a:pt x="12848" y="4683"/>
                    <a:pt x="12818" y="4649"/>
                    <a:pt x="12777" y="4618"/>
                  </a:cubicBezTo>
                  <a:cubicBezTo>
                    <a:pt x="12553" y="4457"/>
                    <a:pt x="12404" y="4295"/>
                    <a:pt x="12332" y="4132"/>
                  </a:cubicBezTo>
                  <a:cubicBezTo>
                    <a:pt x="12331" y="4129"/>
                    <a:pt x="12324" y="4129"/>
                    <a:pt x="12323" y="4126"/>
                  </a:cubicBezTo>
                  <a:cubicBezTo>
                    <a:pt x="12318" y="4116"/>
                    <a:pt x="12300" y="4105"/>
                    <a:pt x="12296" y="4095"/>
                  </a:cubicBezTo>
                  <a:cubicBezTo>
                    <a:pt x="12284" y="4067"/>
                    <a:pt x="12296" y="4043"/>
                    <a:pt x="12287" y="4015"/>
                  </a:cubicBezTo>
                  <a:cubicBezTo>
                    <a:pt x="12286" y="4010"/>
                    <a:pt x="12288" y="4005"/>
                    <a:pt x="12287" y="3999"/>
                  </a:cubicBezTo>
                  <a:cubicBezTo>
                    <a:pt x="12274" y="3933"/>
                    <a:pt x="12230" y="3866"/>
                    <a:pt x="12241" y="3798"/>
                  </a:cubicBezTo>
                  <a:cubicBezTo>
                    <a:pt x="12242" y="3794"/>
                    <a:pt x="12241" y="3792"/>
                    <a:pt x="12241" y="3788"/>
                  </a:cubicBezTo>
                  <a:cubicBezTo>
                    <a:pt x="12250" y="3651"/>
                    <a:pt x="12299" y="3513"/>
                    <a:pt x="12441" y="3380"/>
                  </a:cubicBezTo>
                  <a:cubicBezTo>
                    <a:pt x="12462" y="3361"/>
                    <a:pt x="12477" y="3332"/>
                    <a:pt x="12496" y="3312"/>
                  </a:cubicBezTo>
                  <a:cubicBezTo>
                    <a:pt x="12502" y="3305"/>
                    <a:pt x="12498" y="3287"/>
                    <a:pt x="12505" y="3280"/>
                  </a:cubicBezTo>
                  <a:cubicBezTo>
                    <a:pt x="12749" y="2989"/>
                    <a:pt x="12730" y="2343"/>
                    <a:pt x="12577" y="1534"/>
                  </a:cubicBezTo>
                  <a:cubicBezTo>
                    <a:pt x="12537" y="1327"/>
                    <a:pt x="12508" y="1129"/>
                    <a:pt x="12441" y="894"/>
                  </a:cubicBezTo>
                  <a:cubicBezTo>
                    <a:pt x="12433" y="870"/>
                    <a:pt x="12433" y="856"/>
                    <a:pt x="12423" y="831"/>
                  </a:cubicBezTo>
                  <a:lnTo>
                    <a:pt x="12078" y="0"/>
                  </a:lnTo>
                  <a:close/>
                </a:path>
              </a:pathLst>
            </a:custGeom>
            <a:ln w="12700" cap="flat">
              <a:noFill/>
              <a:round/>
            </a:ln>
            <a:effectLst/>
          </p:spPr>
        </p:pic>
        <p:sp>
          <p:nvSpPr>
            <p:cNvPr id="110" name="Shape 110"/>
            <p:cNvSpPr/>
            <p:nvPr/>
          </p:nvSpPr>
          <p:spPr>
            <a:xfrm>
              <a:off x="1097140" y="241489"/>
              <a:ext cx="2968293" cy="948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Client</a:t>
              </a:r>
              <a:r>
                <a:t> wants to solve</a:t>
              </a:r>
              <a:br/>
              <a:r>
                <a:t>problem efficiently.</a:t>
              </a: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4412843" y="6566248"/>
            <a:ext cx="4037633" cy="1688932"/>
            <a:chOff x="22826" y="31537"/>
            <a:chExt cx="4037631" cy="1688930"/>
          </a:xfrm>
        </p:grpSpPr>
        <p:pic>
          <p:nvPicPr>
            <p:cNvPr id="112" name="ena0102l.jpg"/>
            <p:cNvPicPr>
              <a:picLocks noChangeAspect="1"/>
            </p:cNvPicPr>
            <p:nvPr/>
          </p:nvPicPr>
          <p:blipFill>
            <a:blip r:embed="rId4"/>
            <a:srcRect l="2327" t="1816" r="1517" b="882"/>
            <a:stretch>
              <a:fillRect/>
            </a:stretch>
          </p:blipFill>
          <p:spPr>
            <a:xfrm>
              <a:off x="22826" y="31537"/>
              <a:ext cx="943010" cy="16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67" extrusionOk="0">
                  <a:moveTo>
                    <a:pt x="12254" y="8"/>
                  </a:moveTo>
                  <a:cubicBezTo>
                    <a:pt x="11957" y="24"/>
                    <a:pt x="11593" y="63"/>
                    <a:pt x="11242" y="125"/>
                  </a:cubicBezTo>
                  <a:cubicBezTo>
                    <a:pt x="10997" y="168"/>
                    <a:pt x="10465" y="257"/>
                    <a:pt x="10057" y="322"/>
                  </a:cubicBezTo>
                  <a:cubicBezTo>
                    <a:pt x="8889" y="508"/>
                    <a:pt x="8758" y="544"/>
                    <a:pt x="8819" y="652"/>
                  </a:cubicBezTo>
                  <a:cubicBezTo>
                    <a:pt x="8849" y="704"/>
                    <a:pt x="8810" y="776"/>
                    <a:pt x="8729" y="814"/>
                  </a:cubicBezTo>
                  <a:cubicBezTo>
                    <a:pt x="8606" y="871"/>
                    <a:pt x="8526" y="860"/>
                    <a:pt x="8268" y="738"/>
                  </a:cubicBezTo>
                  <a:cubicBezTo>
                    <a:pt x="8040" y="631"/>
                    <a:pt x="7862" y="595"/>
                    <a:pt x="7626" y="606"/>
                  </a:cubicBezTo>
                  <a:cubicBezTo>
                    <a:pt x="7447" y="615"/>
                    <a:pt x="7267" y="603"/>
                    <a:pt x="7228" y="581"/>
                  </a:cubicBezTo>
                  <a:cubicBezTo>
                    <a:pt x="7189" y="559"/>
                    <a:pt x="7064" y="540"/>
                    <a:pt x="6948" y="540"/>
                  </a:cubicBezTo>
                  <a:cubicBezTo>
                    <a:pt x="6832" y="540"/>
                    <a:pt x="6687" y="516"/>
                    <a:pt x="6631" y="485"/>
                  </a:cubicBezTo>
                  <a:cubicBezTo>
                    <a:pt x="6562" y="446"/>
                    <a:pt x="6340" y="454"/>
                    <a:pt x="5917" y="515"/>
                  </a:cubicBezTo>
                  <a:cubicBezTo>
                    <a:pt x="5577" y="564"/>
                    <a:pt x="5270" y="588"/>
                    <a:pt x="5239" y="571"/>
                  </a:cubicBezTo>
                  <a:cubicBezTo>
                    <a:pt x="5208" y="553"/>
                    <a:pt x="5136" y="560"/>
                    <a:pt x="5076" y="586"/>
                  </a:cubicBezTo>
                  <a:cubicBezTo>
                    <a:pt x="5017" y="612"/>
                    <a:pt x="4777" y="652"/>
                    <a:pt x="4543" y="672"/>
                  </a:cubicBezTo>
                  <a:cubicBezTo>
                    <a:pt x="4082" y="711"/>
                    <a:pt x="3042" y="1056"/>
                    <a:pt x="3042" y="1169"/>
                  </a:cubicBezTo>
                  <a:cubicBezTo>
                    <a:pt x="3042" y="1187"/>
                    <a:pt x="2826" y="1320"/>
                    <a:pt x="2563" y="1468"/>
                  </a:cubicBezTo>
                  <a:cubicBezTo>
                    <a:pt x="2300" y="1615"/>
                    <a:pt x="2081" y="1773"/>
                    <a:pt x="2075" y="1817"/>
                  </a:cubicBezTo>
                  <a:cubicBezTo>
                    <a:pt x="2009" y="2296"/>
                    <a:pt x="1931" y="2372"/>
                    <a:pt x="1415" y="2517"/>
                  </a:cubicBezTo>
                  <a:cubicBezTo>
                    <a:pt x="854" y="2674"/>
                    <a:pt x="466" y="2852"/>
                    <a:pt x="466" y="2953"/>
                  </a:cubicBezTo>
                  <a:cubicBezTo>
                    <a:pt x="466" y="2989"/>
                    <a:pt x="387" y="3078"/>
                    <a:pt x="285" y="3150"/>
                  </a:cubicBezTo>
                  <a:cubicBezTo>
                    <a:pt x="65" y="3307"/>
                    <a:pt x="-97" y="3945"/>
                    <a:pt x="68" y="4002"/>
                  </a:cubicBezTo>
                  <a:cubicBezTo>
                    <a:pt x="127" y="4022"/>
                    <a:pt x="177" y="4105"/>
                    <a:pt x="177" y="4184"/>
                  </a:cubicBezTo>
                  <a:cubicBezTo>
                    <a:pt x="177" y="4380"/>
                    <a:pt x="487" y="4755"/>
                    <a:pt x="629" y="4726"/>
                  </a:cubicBezTo>
                  <a:cubicBezTo>
                    <a:pt x="691" y="4714"/>
                    <a:pt x="933" y="4801"/>
                    <a:pt x="1162" y="4919"/>
                  </a:cubicBezTo>
                  <a:lnTo>
                    <a:pt x="1578" y="5132"/>
                  </a:lnTo>
                  <a:lnTo>
                    <a:pt x="1388" y="5269"/>
                  </a:lnTo>
                  <a:cubicBezTo>
                    <a:pt x="872" y="5637"/>
                    <a:pt x="1626" y="6437"/>
                    <a:pt x="2418" y="6363"/>
                  </a:cubicBezTo>
                  <a:cubicBezTo>
                    <a:pt x="2486" y="6357"/>
                    <a:pt x="2674" y="6409"/>
                    <a:pt x="2834" y="6475"/>
                  </a:cubicBezTo>
                  <a:cubicBezTo>
                    <a:pt x="3067" y="6572"/>
                    <a:pt x="3204" y="6589"/>
                    <a:pt x="3521" y="6561"/>
                  </a:cubicBezTo>
                  <a:cubicBezTo>
                    <a:pt x="3743" y="6541"/>
                    <a:pt x="3940" y="6546"/>
                    <a:pt x="3973" y="6576"/>
                  </a:cubicBezTo>
                  <a:cubicBezTo>
                    <a:pt x="4011" y="6610"/>
                    <a:pt x="4125" y="6612"/>
                    <a:pt x="4290" y="6576"/>
                  </a:cubicBezTo>
                  <a:cubicBezTo>
                    <a:pt x="4497" y="6532"/>
                    <a:pt x="4594" y="6543"/>
                    <a:pt x="4760" y="6627"/>
                  </a:cubicBezTo>
                  <a:cubicBezTo>
                    <a:pt x="5078" y="6788"/>
                    <a:pt x="5625" y="6916"/>
                    <a:pt x="5827" y="6880"/>
                  </a:cubicBezTo>
                  <a:cubicBezTo>
                    <a:pt x="6123" y="6828"/>
                    <a:pt x="6161" y="7011"/>
                    <a:pt x="5908" y="7271"/>
                  </a:cubicBezTo>
                  <a:cubicBezTo>
                    <a:pt x="5772" y="7410"/>
                    <a:pt x="5703" y="7554"/>
                    <a:pt x="5736" y="7625"/>
                  </a:cubicBezTo>
                  <a:cubicBezTo>
                    <a:pt x="5780" y="7718"/>
                    <a:pt x="5655" y="7822"/>
                    <a:pt x="5176" y="8092"/>
                  </a:cubicBezTo>
                  <a:cubicBezTo>
                    <a:pt x="4288" y="8590"/>
                    <a:pt x="3585" y="8939"/>
                    <a:pt x="3250" y="9049"/>
                  </a:cubicBezTo>
                  <a:cubicBezTo>
                    <a:pt x="3090" y="9103"/>
                    <a:pt x="2910" y="9206"/>
                    <a:pt x="2852" y="9278"/>
                  </a:cubicBezTo>
                  <a:cubicBezTo>
                    <a:pt x="2772" y="9376"/>
                    <a:pt x="2666" y="9404"/>
                    <a:pt x="2409" y="9404"/>
                  </a:cubicBezTo>
                  <a:cubicBezTo>
                    <a:pt x="2225" y="9404"/>
                    <a:pt x="2023" y="9441"/>
                    <a:pt x="1957" y="9485"/>
                  </a:cubicBezTo>
                  <a:cubicBezTo>
                    <a:pt x="1753" y="9624"/>
                    <a:pt x="1552" y="10067"/>
                    <a:pt x="1650" y="10170"/>
                  </a:cubicBezTo>
                  <a:cubicBezTo>
                    <a:pt x="1764" y="10289"/>
                    <a:pt x="1948" y="10745"/>
                    <a:pt x="1948" y="10904"/>
                  </a:cubicBezTo>
                  <a:cubicBezTo>
                    <a:pt x="1948" y="10971"/>
                    <a:pt x="2034" y="11129"/>
                    <a:pt x="2138" y="11254"/>
                  </a:cubicBezTo>
                  <a:cubicBezTo>
                    <a:pt x="2243" y="11379"/>
                    <a:pt x="2353" y="11526"/>
                    <a:pt x="2382" y="11578"/>
                  </a:cubicBezTo>
                  <a:cubicBezTo>
                    <a:pt x="2523" y="11831"/>
                    <a:pt x="3745" y="11954"/>
                    <a:pt x="4136" y="11756"/>
                  </a:cubicBezTo>
                  <a:cubicBezTo>
                    <a:pt x="4324" y="11661"/>
                    <a:pt x="4319" y="11383"/>
                    <a:pt x="4127" y="11067"/>
                  </a:cubicBezTo>
                  <a:cubicBezTo>
                    <a:pt x="4062" y="10960"/>
                    <a:pt x="3995" y="10823"/>
                    <a:pt x="3973" y="10762"/>
                  </a:cubicBezTo>
                  <a:cubicBezTo>
                    <a:pt x="3865" y="10450"/>
                    <a:pt x="3867" y="10437"/>
                    <a:pt x="4236" y="10377"/>
                  </a:cubicBezTo>
                  <a:cubicBezTo>
                    <a:pt x="4434" y="10345"/>
                    <a:pt x="4686" y="10279"/>
                    <a:pt x="4787" y="10230"/>
                  </a:cubicBezTo>
                  <a:cubicBezTo>
                    <a:pt x="4888" y="10182"/>
                    <a:pt x="5135" y="10091"/>
                    <a:pt x="5338" y="10023"/>
                  </a:cubicBezTo>
                  <a:cubicBezTo>
                    <a:pt x="5542" y="9954"/>
                    <a:pt x="5709" y="9865"/>
                    <a:pt x="5709" y="9825"/>
                  </a:cubicBezTo>
                  <a:cubicBezTo>
                    <a:pt x="5709" y="9711"/>
                    <a:pt x="6513" y="9285"/>
                    <a:pt x="6667" y="9318"/>
                  </a:cubicBezTo>
                  <a:cubicBezTo>
                    <a:pt x="6743" y="9334"/>
                    <a:pt x="6777" y="9329"/>
                    <a:pt x="6749" y="9303"/>
                  </a:cubicBezTo>
                  <a:cubicBezTo>
                    <a:pt x="6720" y="9277"/>
                    <a:pt x="6793" y="9211"/>
                    <a:pt x="6902" y="9156"/>
                  </a:cubicBezTo>
                  <a:cubicBezTo>
                    <a:pt x="7012" y="9100"/>
                    <a:pt x="7076" y="9020"/>
                    <a:pt x="7047" y="8979"/>
                  </a:cubicBezTo>
                  <a:cubicBezTo>
                    <a:pt x="6977" y="8876"/>
                    <a:pt x="7235" y="8540"/>
                    <a:pt x="7508" y="8381"/>
                  </a:cubicBezTo>
                  <a:cubicBezTo>
                    <a:pt x="7711" y="8262"/>
                    <a:pt x="7751" y="8256"/>
                    <a:pt x="7906" y="8335"/>
                  </a:cubicBezTo>
                  <a:cubicBezTo>
                    <a:pt x="8066" y="8416"/>
                    <a:pt x="8061" y="8438"/>
                    <a:pt x="7834" y="8690"/>
                  </a:cubicBezTo>
                  <a:cubicBezTo>
                    <a:pt x="7701" y="8837"/>
                    <a:pt x="7614" y="8991"/>
                    <a:pt x="7644" y="9034"/>
                  </a:cubicBezTo>
                  <a:cubicBezTo>
                    <a:pt x="7673" y="9078"/>
                    <a:pt x="7536" y="9277"/>
                    <a:pt x="7345" y="9475"/>
                  </a:cubicBezTo>
                  <a:cubicBezTo>
                    <a:pt x="7154" y="9674"/>
                    <a:pt x="7021" y="9846"/>
                    <a:pt x="7047" y="9860"/>
                  </a:cubicBezTo>
                  <a:cubicBezTo>
                    <a:pt x="7073" y="9875"/>
                    <a:pt x="6944" y="10041"/>
                    <a:pt x="6758" y="10225"/>
                  </a:cubicBezTo>
                  <a:cubicBezTo>
                    <a:pt x="6572" y="10410"/>
                    <a:pt x="6390" y="10667"/>
                    <a:pt x="6351" y="10798"/>
                  </a:cubicBezTo>
                  <a:cubicBezTo>
                    <a:pt x="6312" y="10929"/>
                    <a:pt x="6243" y="11075"/>
                    <a:pt x="6197" y="11122"/>
                  </a:cubicBezTo>
                  <a:cubicBezTo>
                    <a:pt x="5926" y="11401"/>
                    <a:pt x="5709" y="11719"/>
                    <a:pt x="5709" y="11842"/>
                  </a:cubicBezTo>
                  <a:cubicBezTo>
                    <a:pt x="5709" y="11920"/>
                    <a:pt x="5619" y="12067"/>
                    <a:pt x="5510" y="12166"/>
                  </a:cubicBezTo>
                  <a:cubicBezTo>
                    <a:pt x="5402" y="12266"/>
                    <a:pt x="5311" y="12409"/>
                    <a:pt x="5311" y="12486"/>
                  </a:cubicBezTo>
                  <a:cubicBezTo>
                    <a:pt x="5311" y="12634"/>
                    <a:pt x="4991" y="13031"/>
                    <a:pt x="4823" y="13089"/>
                  </a:cubicBezTo>
                  <a:cubicBezTo>
                    <a:pt x="4768" y="13108"/>
                    <a:pt x="4724" y="13206"/>
                    <a:pt x="4724" y="13307"/>
                  </a:cubicBezTo>
                  <a:cubicBezTo>
                    <a:pt x="4724" y="13493"/>
                    <a:pt x="4532" y="13755"/>
                    <a:pt x="4208" y="14016"/>
                  </a:cubicBezTo>
                  <a:cubicBezTo>
                    <a:pt x="4108" y="14097"/>
                    <a:pt x="4000" y="14285"/>
                    <a:pt x="3964" y="14432"/>
                  </a:cubicBezTo>
                  <a:cubicBezTo>
                    <a:pt x="3928" y="14579"/>
                    <a:pt x="3778" y="14836"/>
                    <a:pt x="3630" y="15004"/>
                  </a:cubicBezTo>
                  <a:cubicBezTo>
                    <a:pt x="3171" y="15525"/>
                    <a:pt x="3012" y="15746"/>
                    <a:pt x="3033" y="15846"/>
                  </a:cubicBezTo>
                  <a:cubicBezTo>
                    <a:pt x="3045" y="15898"/>
                    <a:pt x="2982" y="16032"/>
                    <a:pt x="2898" y="16140"/>
                  </a:cubicBezTo>
                  <a:cubicBezTo>
                    <a:pt x="2813" y="16247"/>
                    <a:pt x="2672" y="16416"/>
                    <a:pt x="2590" y="16520"/>
                  </a:cubicBezTo>
                  <a:cubicBezTo>
                    <a:pt x="2509" y="16623"/>
                    <a:pt x="2446" y="16767"/>
                    <a:pt x="2446" y="16839"/>
                  </a:cubicBezTo>
                  <a:cubicBezTo>
                    <a:pt x="2445" y="16911"/>
                    <a:pt x="2304" y="17107"/>
                    <a:pt x="2129" y="17275"/>
                  </a:cubicBezTo>
                  <a:cubicBezTo>
                    <a:pt x="1738" y="17651"/>
                    <a:pt x="1552" y="17929"/>
                    <a:pt x="1668" y="17969"/>
                  </a:cubicBezTo>
                  <a:cubicBezTo>
                    <a:pt x="1823" y="18023"/>
                    <a:pt x="1760" y="18142"/>
                    <a:pt x="1397" y="18501"/>
                  </a:cubicBezTo>
                  <a:cubicBezTo>
                    <a:pt x="1201" y="18695"/>
                    <a:pt x="1018" y="18942"/>
                    <a:pt x="990" y="19049"/>
                  </a:cubicBezTo>
                  <a:cubicBezTo>
                    <a:pt x="962" y="19155"/>
                    <a:pt x="863" y="19378"/>
                    <a:pt x="764" y="19545"/>
                  </a:cubicBezTo>
                  <a:cubicBezTo>
                    <a:pt x="470" y="20043"/>
                    <a:pt x="438" y="20340"/>
                    <a:pt x="674" y="20508"/>
                  </a:cubicBezTo>
                  <a:cubicBezTo>
                    <a:pt x="784" y="20587"/>
                    <a:pt x="847" y="20682"/>
                    <a:pt x="809" y="20716"/>
                  </a:cubicBezTo>
                  <a:cubicBezTo>
                    <a:pt x="764" y="20757"/>
                    <a:pt x="805" y="20768"/>
                    <a:pt x="927" y="20746"/>
                  </a:cubicBezTo>
                  <a:cubicBezTo>
                    <a:pt x="1190" y="20700"/>
                    <a:pt x="2037" y="20685"/>
                    <a:pt x="2111" y="20726"/>
                  </a:cubicBezTo>
                  <a:cubicBezTo>
                    <a:pt x="2145" y="20745"/>
                    <a:pt x="2260" y="20737"/>
                    <a:pt x="2364" y="20706"/>
                  </a:cubicBezTo>
                  <a:cubicBezTo>
                    <a:pt x="2468" y="20675"/>
                    <a:pt x="2832" y="20641"/>
                    <a:pt x="3169" y="20630"/>
                  </a:cubicBezTo>
                  <a:cubicBezTo>
                    <a:pt x="3506" y="20619"/>
                    <a:pt x="3854" y="20589"/>
                    <a:pt x="3946" y="20569"/>
                  </a:cubicBezTo>
                  <a:cubicBezTo>
                    <a:pt x="4191" y="20516"/>
                    <a:pt x="4360" y="20589"/>
                    <a:pt x="4217" y="20686"/>
                  </a:cubicBezTo>
                  <a:cubicBezTo>
                    <a:pt x="4155" y="20728"/>
                    <a:pt x="4129" y="20794"/>
                    <a:pt x="4154" y="20833"/>
                  </a:cubicBezTo>
                  <a:cubicBezTo>
                    <a:pt x="4179" y="20872"/>
                    <a:pt x="4129" y="20969"/>
                    <a:pt x="4046" y="21051"/>
                  </a:cubicBezTo>
                  <a:cubicBezTo>
                    <a:pt x="3908" y="21185"/>
                    <a:pt x="3909" y="21212"/>
                    <a:pt x="4064" y="21345"/>
                  </a:cubicBezTo>
                  <a:cubicBezTo>
                    <a:pt x="4158" y="21425"/>
                    <a:pt x="4333" y="21512"/>
                    <a:pt x="4453" y="21537"/>
                  </a:cubicBezTo>
                  <a:cubicBezTo>
                    <a:pt x="4715" y="21592"/>
                    <a:pt x="5497" y="21572"/>
                    <a:pt x="6496" y="21486"/>
                  </a:cubicBezTo>
                  <a:cubicBezTo>
                    <a:pt x="6903" y="21452"/>
                    <a:pt x="7525" y="21402"/>
                    <a:pt x="7879" y="21375"/>
                  </a:cubicBezTo>
                  <a:cubicBezTo>
                    <a:pt x="8232" y="21347"/>
                    <a:pt x="8773" y="21298"/>
                    <a:pt x="9072" y="21263"/>
                  </a:cubicBezTo>
                  <a:cubicBezTo>
                    <a:pt x="9371" y="21229"/>
                    <a:pt x="9876" y="21195"/>
                    <a:pt x="10202" y="21187"/>
                  </a:cubicBezTo>
                  <a:cubicBezTo>
                    <a:pt x="11553" y="21157"/>
                    <a:pt x="12934" y="21081"/>
                    <a:pt x="12806" y="21040"/>
                  </a:cubicBezTo>
                  <a:cubicBezTo>
                    <a:pt x="12666" y="20997"/>
                    <a:pt x="11575" y="20957"/>
                    <a:pt x="11395" y="20990"/>
                  </a:cubicBezTo>
                  <a:cubicBezTo>
                    <a:pt x="11270" y="21012"/>
                    <a:pt x="10750" y="20944"/>
                    <a:pt x="10519" y="20873"/>
                  </a:cubicBezTo>
                  <a:cubicBezTo>
                    <a:pt x="10421" y="20844"/>
                    <a:pt x="10314" y="20829"/>
                    <a:pt x="10274" y="20843"/>
                  </a:cubicBezTo>
                  <a:cubicBezTo>
                    <a:pt x="10157" y="20883"/>
                    <a:pt x="8722" y="20674"/>
                    <a:pt x="8747" y="20620"/>
                  </a:cubicBezTo>
                  <a:cubicBezTo>
                    <a:pt x="8759" y="20592"/>
                    <a:pt x="8939" y="20567"/>
                    <a:pt x="9144" y="20559"/>
                  </a:cubicBezTo>
                  <a:cubicBezTo>
                    <a:pt x="9349" y="20551"/>
                    <a:pt x="9605" y="20520"/>
                    <a:pt x="9714" y="20493"/>
                  </a:cubicBezTo>
                  <a:cubicBezTo>
                    <a:pt x="9938" y="20437"/>
                    <a:pt x="10636" y="20367"/>
                    <a:pt x="11115" y="20356"/>
                  </a:cubicBezTo>
                  <a:cubicBezTo>
                    <a:pt x="11292" y="20352"/>
                    <a:pt x="11441" y="20328"/>
                    <a:pt x="11441" y="20300"/>
                  </a:cubicBezTo>
                  <a:cubicBezTo>
                    <a:pt x="11441" y="20272"/>
                    <a:pt x="11109" y="20268"/>
                    <a:pt x="10672" y="20290"/>
                  </a:cubicBezTo>
                  <a:cubicBezTo>
                    <a:pt x="10251" y="20312"/>
                    <a:pt x="9282" y="20325"/>
                    <a:pt x="8521" y="20321"/>
                  </a:cubicBezTo>
                  <a:cubicBezTo>
                    <a:pt x="6684" y="20310"/>
                    <a:pt x="6516" y="20234"/>
                    <a:pt x="7047" y="19647"/>
                  </a:cubicBezTo>
                  <a:cubicBezTo>
                    <a:pt x="7195" y="19483"/>
                    <a:pt x="7290" y="19307"/>
                    <a:pt x="7264" y="19231"/>
                  </a:cubicBezTo>
                  <a:cubicBezTo>
                    <a:pt x="7239" y="19159"/>
                    <a:pt x="7256" y="19087"/>
                    <a:pt x="7309" y="19069"/>
                  </a:cubicBezTo>
                  <a:cubicBezTo>
                    <a:pt x="7362" y="19051"/>
                    <a:pt x="7493" y="18924"/>
                    <a:pt x="7599" y="18790"/>
                  </a:cubicBezTo>
                  <a:cubicBezTo>
                    <a:pt x="7704" y="18656"/>
                    <a:pt x="7828" y="18558"/>
                    <a:pt x="7870" y="18572"/>
                  </a:cubicBezTo>
                  <a:cubicBezTo>
                    <a:pt x="7912" y="18587"/>
                    <a:pt x="7942" y="18508"/>
                    <a:pt x="7933" y="18395"/>
                  </a:cubicBezTo>
                  <a:cubicBezTo>
                    <a:pt x="7924" y="18282"/>
                    <a:pt x="7983" y="18127"/>
                    <a:pt x="8069" y="18050"/>
                  </a:cubicBezTo>
                  <a:cubicBezTo>
                    <a:pt x="8155" y="17974"/>
                    <a:pt x="8278" y="17863"/>
                    <a:pt x="8340" y="17802"/>
                  </a:cubicBezTo>
                  <a:cubicBezTo>
                    <a:pt x="8401" y="17741"/>
                    <a:pt x="8523" y="17697"/>
                    <a:pt x="8611" y="17706"/>
                  </a:cubicBezTo>
                  <a:cubicBezTo>
                    <a:pt x="8788" y="17724"/>
                    <a:pt x="8830" y="17580"/>
                    <a:pt x="8665" y="17523"/>
                  </a:cubicBezTo>
                  <a:cubicBezTo>
                    <a:pt x="8605" y="17502"/>
                    <a:pt x="8597" y="17459"/>
                    <a:pt x="8647" y="17422"/>
                  </a:cubicBezTo>
                  <a:cubicBezTo>
                    <a:pt x="8694" y="17386"/>
                    <a:pt x="8750" y="17260"/>
                    <a:pt x="8765" y="17138"/>
                  </a:cubicBezTo>
                  <a:cubicBezTo>
                    <a:pt x="8796" y="16888"/>
                    <a:pt x="8923" y="16767"/>
                    <a:pt x="9117" y="16809"/>
                  </a:cubicBezTo>
                  <a:cubicBezTo>
                    <a:pt x="9189" y="16824"/>
                    <a:pt x="9284" y="16806"/>
                    <a:pt x="9325" y="16768"/>
                  </a:cubicBezTo>
                  <a:cubicBezTo>
                    <a:pt x="9378" y="16720"/>
                    <a:pt x="9347" y="16714"/>
                    <a:pt x="9235" y="16738"/>
                  </a:cubicBezTo>
                  <a:cubicBezTo>
                    <a:pt x="9146" y="16757"/>
                    <a:pt x="9054" y="16753"/>
                    <a:pt x="9027" y="16728"/>
                  </a:cubicBezTo>
                  <a:cubicBezTo>
                    <a:pt x="8957" y="16664"/>
                    <a:pt x="9356" y="16213"/>
                    <a:pt x="9452" y="16246"/>
                  </a:cubicBezTo>
                  <a:cubicBezTo>
                    <a:pt x="9544" y="16278"/>
                    <a:pt x="9522" y="16123"/>
                    <a:pt x="9416" y="15983"/>
                  </a:cubicBezTo>
                  <a:cubicBezTo>
                    <a:pt x="9365" y="15916"/>
                    <a:pt x="9427" y="15815"/>
                    <a:pt x="9605" y="15663"/>
                  </a:cubicBezTo>
                  <a:cubicBezTo>
                    <a:pt x="9752" y="15539"/>
                    <a:pt x="9850" y="15404"/>
                    <a:pt x="9822" y="15364"/>
                  </a:cubicBezTo>
                  <a:cubicBezTo>
                    <a:pt x="9761" y="15274"/>
                    <a:pt x="10160" y="15061"/>
                    <a:pt x="10329" y="15096"/>
                  </a:cubicBezTo>
                  <a:cubicBezTo>
                    <a:pt x="10420" y="15114"/>
                    <a:pt x="10433" y="15089"/>
                    <a:pt x="10374" y="14994"/>
                  </a:cubicBezTo>
                  <a:cubicBezTo>
                    <a:pt x="10200" y="14716"/>
                    <a:pt x="10317" y="14396"/>
                    <a:pt x="10717" y="14067"/>
                  </a:cubicBezTo>
                  <a:cubicBezTo>
                    <a:pt x="10895" y="13921"/>
                    <a:pt x="10952" y="13821"/>
                    <a:pt x="10916" y="13697"/>
                  </a:cubicBezTo>
                  <a:cubicBezTo>
                    <a:pt x="10846" y="13452"/>
                    <a:pt x="11039" y="13260"/>
                    <a:pt x="11377" y="13246"/>
                  </a:cubicBezTo>
                  <a:cubicBezTo>
                    <a:pt x="11530" y="13239"/>
                    <a:pt x="11711" y="13209"/>
                    <a:pt x="11784" y="13175"/>
                  </a:cubicBezTo>
                  <a:cubicBezTo>
                    <a:pt x="11917" y="13113"/>
                    <a:pt x="12181" y="13156"/>
                    <a:pt x="12498" y="13296"/>
                  </a:cubicBezTo>
                  <a:cubicBezTo>
                    <a:pt x="12666" y="13371"/>
                    <a:pt x="12479" y="13560"/>
                    <a:pt x="12236" y="13560"/>
                  </a:cubicBezTo>
                  <a:cubicBezTo>
                    <a:pt x="12048" y="13560"/>
                    <a:pt x="12027" y="13642"/>
                    <a:pt x="12173" y="13773"/>
                  </a:cubicBezTo>
                  <a:cubicBezTo>
                    <a:pt x="12235" y="13828"/>
                    <a:pt x="12324" y="13811"/>
                    <a:pt x="12580" y="13702"/>
                  </a:cubicBezTo>
                  <a:cubicBezTo>
                    <a:pt x="12775" y="13618"/>
                    <a:pt x="12932" y="13583"/>
                    <a:pt x="12968" y="13616"/>
                  </a:cubicBezTo>
                  <a:cubicBezTo>
                    <a:pt x="13002" y="13646"/>
                    <a:pt x="13088" y="13672"/>
                    <a:pt x="13149" y="13672"/>
                  </a:cubicBezTo>
                  <a:cubicBezTo>
                    <a:pt x="13211" y="13672"/>
                    <a:pt x="13137" y="13602"/>
                    <a:pt x="12987" y="13514"/>
                  </a:cubicBezTo>
                  <a:cubicBezTo>
                    <a:pt x="12836" y="13426"/>
                    <a:pt x="12755" y="13339"/>
                    <a:pt x="12806" y="13322"/>
                  </a:cubicBezTo>
                  <a:cubicBezTo>
                    <a:pt x="12923" y="13281"/>
                    <a:pt x="12937" y="12966"/>
                    <a:pt x="12824" y="12927"/>
                  </a:cubicBezTo>
                  <a:cubicBezTo>
                    <a:pt x="12777" y="12910"/>
                    <a:pt x="12706" y="12919"/>
                    <a:pt x="12670" y="12952"/>
                  </a:cubicBezTo>
                  <a:cubicBezTo>
                    <a:pt x="12585" y="13029"/>
                    <a:pt x="12327" y="12914"/>
                    <a:pt x="12327" y="12800"/>
                  </a:cubicBezTo>
                  <a:cubicBezTo>
                    <a:pt x="12327" y="12739"/>
                    <a:pt x="12266" y="12727"/>
                    <a:pt x="12073" y="12754"/>
                  </a:cubicBezTo>
                  <a:cubicBezTo>
                    <a:pt x="11898" y="12779"/>
                    <a:pt x="11754" y="12761"/>
                    <a:pt x="11630" y="12698"/>
                  </a:cubicBezTo>
                  <a:cubicBezTo>
                    <a:pt x="11454" y="12609"/>
                    <a:pt x="11456" y="12599"/>
                    <a:pt x="11703" y="12323"/>
                  </a:cubicBezTo>
                  <a:cubicBezTo>
                    <a:pt x="11843" y="12167"/>
                    <a:pt x="12001" y="12006"/>
                    <a:pt x="12055" y="11969"/>
                  </a:cubicBezTo>
                  <a:cubicBezTo>
                    <a:pt x="12109" y="11931"/>
                    <a:pt x="12163" y="11790"/>
                    <a:pt x="12173" y="11654"/>
                  </a:cubicBezTo>
                  <a:cubicBezTo>
                    <a:pt x="12184" y="11503"/>
                    <a:pt x="12258" y="11365"/>
                    <a:pt x="12372" y="11295"/>
                  </a:cubicBezTo>
                  <a:cubicBezTo>
                    <a:pt x="12473" y="11232"/>
                    <a:pt x="12524" y="11178"/>
                    <a:pt x="12480" y="11178"/>
                  </a:cubicBezTo>
                  <a:cubicBezTo>
                    <a:pt x="12436" y="11178"/>
                    <a:pt x="12474" y="11136"/>
                    <a:pt x="12562" y="11082"/>
                  </a:cubicBezTo>
                  <a:cubicBezTo>
                    <a:pt x="12650" y="11027"/>
                    <a:pt x="12736" y="10892"/>
                    <a:pt x="12760" y="10783"/>
                  </a:cubicBezTo>
                  <a:cubicBezTo>
                    <a:pt x="12785" y="10674"/>
                    <a:pt x="12851" y="10536"/>
                    <a:pt x="12905" y="10479"/>
                  </a:cubicBezTo>
                  <a:cubicBezTo>
                    <a:pt x="13175" y="10190"/>
                    <a:pt x="13332" y="9904"/>
                    <a:pt x="13276" y="9805"/>
                  </a:cubicBezTo>
                  <a:cubicBezTo>
                    <a:pt x="13209" y="9686"/>
                    <a:pt x="13346" y="9473"/>
                    <a:pt x="13637" y="9232"/>
                  </a:cubicBezTo>
                  <a:cubicBezTo>
                    <a:pt x="13736" y="9150"/>
                    <a:pt x="13810" y="9009"/>
                    <a:pt x="13800" y="8923"/>
                  </a:cubicBezTo>
                  <a:cubicBezTo>
                    <a:pt x="13790" y="8832"/>
                    <a:pt x="13959" y="8579"/>
                    <a:pt x="14207" y="8310"/>
                  </a:cubicBezTo>
                  <a:cubicBezTo>
                    <a:pt x="14507" y="7984"/>
                    <a:pt x="14598" y="7829"/>
                    <a:pt x="14523" y="7788"/>
                  </a:cubicBezTo>
                  <a:cubicBezTo>
                    <a:pt x="14463" y="7754"/>
                    <a:pt x="14451" y="7692"/>
                    <a:pt x="14496" y="7641"/>
                  </a:cubicBezTo>
                  <a:cubicBezTo>
                    <a:pt x="14540" y="7591"/>
                    <a:pt x="14643" y="7438"/>
                    <a:pt x="14722" y="7301"/>
                  </a:cubicBezTo>
                  <a:lnTo>
                    <a:pt x="14867" y="7053"/>
                  </a:lnTo>
                  <a:lnTo>
                    <a:pt x="15699" y="7022"/>
                  </a:lnTo>
                  <a:cubicBezTo>
                    <a:pt x="16239" y="7004"/>
                    <a:pt x="16825" y="6938"/>
                    <a:pt x="17371" y="6835"/>
                  </a:cubicBezTo>
                  <a:cubicBezTo>
                    <a:pt x="17833" y="6748"/>
                    <a:pt x="18366" y="6654"/>
                    <a:pt x="18555" y="6622"/>
                  </a:cubicBezTo>
                  <a:cubicBezTo>
                    <a:pt x="18745" y="6590"/>
                    <a:pt x="19094" y="6463"/>
                    <a:pt x="19333" y="6338"/>
                  </a:cubicBezTo>
                  <a:cubicBezTo>
                    <a:pt x="19571" y="6213"/>
                    <a:pt x="19877" y="6053"/>
                    <a:pt x="20011" y="5983"/>
                  </a:cubicBezTo>
                  <a:cubicBezTo>
                    <a:pt x="20221" y="5874"/>
                    <a:pt x="20248" y="5816"/>
                    <a:pt x="20219" y="5568"/>
                  </a:cubicBezTo>
                  <a:cubicBezTo>
                    <a:pt x="20195" y="5367"/>
                    <a:pt x="20223" y="5274"/>
                    <a:pt x="20309" y="5269"/>
                  </a:cubicBezTo>
                  <a:cubicBezTo>
                    <a:pt x="20377" y="5265"/>
                    <a:pt x="20467" y="5256"/>
                    <a:pt x="20508" y="5248"/>
                  </a:cubicBezTo>
                  <a:cubicBezTo>
                    <a:pt x="20549" y="5241"/>
                    <a:pt x="20611" y="5236"/>
                    <a:pt x="20644" y="5238"/>
                  </a:cubicBezTo>
                  <a:cubicBezTo>
                    <a:pt x="20676" y="5240"/>
                    <a:pt x="20851" y="5176"/>
                    <a:pt x="21032" y="5091"/>
                  </a:cubicBezTo>
                  <a:cubicBezTo>
                    <a:pt x="21296" y="4968"/>
                    <a:pt x="21360" y="4891"/>
                    <a:pt x="21376" y="4711"/>
                  </a:cubicBezTo>
                  <a:cubicBezTo>
                    <a:pt x="21387" y="4587"/>
                    <a:pt x="21422" y="4464"/>
                    <a:pt x="21448" y="4438"/>
                  </a:cubicBezTo>
                  <a:cubicBezTo>
                    <a:pt x="21503" y="4384"/>
                    <a:pt x="21485" y="3987"/>
                    <a:pt x="21421" y="3875"/>
                  </a:cubicBezTo>
                  <a:cubicBezTo>
                    <a:pt x="21398" y="3835"/>
                    <a:pt x="21222" y="3708"/>
                    <a:pt x="21041" y="3596"/>
                  </a:cubicBezTo>
                  <a:cubicBezTo>
                    <a:pt x="20514" y="3270"/>
                    <a:pt x="20508" y="3246"/>
                    <a:pt x="20833" y="2958"/>
                  </a:cubicBezTo>
                  <a:cubicBezTo>
                    <a:pt x="21123" y="2702"/>
                    <a:pt x="21215" y="2460"/>
                    <a:pt x="21041" y="2400"/>
                  </a:cubicBezTo>
                  <a:cubicBezTo>
                    <a:pt x="20992" y="2383"/>
                    <a:pt x="20970" y="2276"/>
                    <a:pt x="20996" y="2162"/>
                  </a:cubicBezTo>
                  <a:cubicBezTo>
                    <a:pt x="21038" y="1980"/>
                    <a:pt x="20999" y="1929"/>
                    <a:pt x="20680" y="1746"/>
                  </a:cubicBezTo>
                  <a:cubicBezTo>
                    <a:pt x="20479" y="1632"/>
                    <a:pt x="20257" y="1539"/>
                    <a:pt x="20183" y="1539"/>
                  </a:cubicBezTo>
                  <a:cubicBezTo>
                    <a:pt x="20108" y="1539"/>
                    <a:pt x="19971" y="1476"/>
                    <a:pt x="19884" y="1402"/>
                  </a:cubicBezTo>
                  <a:cubicBezTo>
                    <a:pt x="19699" y="1243"/>
                    <a:pt x="18950" y="1133"/>
                    <a:pt x="18591" y="1209"/>
                  </a:cubicBezTo>
                  <a:cubicBezTo>
                    <a:pt x="18466" y="1236"/>
                    <a:pt x="18348" y="1234"/>
                    <a:pt x="18320" y="1209"/>
                  </a:cubicBezTo>
                  <a:cubicBezTo>
                    <a:pt x="18218" y="1117"/>
                    <a:pt x="17258" y="1097"/>
                    <a:pt x="16910" y="1179"/>
                  </a:cubicBezTo>
                  <a:cubicBezTo>
                    <a:pt x="16533" y="1267"/>
                    <a:pt x="16512" y="1253"/>
                    <a:pt x="16449" y="941"/>
                  </a:cubicBezTo>
                  <a:cubicBezTo>
                    <a:pt x="16429" y="840"/>
                    <a:pt x="16388" y="749"/>
                    <a:pt x="16368" y="738"/>
                  </a:cubicBezTo>
                  <a:cubicBezTo>
                    <a:pt x="16269" y="686"/>
                    <a:pt x="15543" y="540"/>
                    <a:pt x="15382" y="540"/>
                  </a:cubicBezTo>
                  <a:cubicBezTo>
                    <a:pt x="15206" y="540"/>
                    <a:pt x="14937" y="340"/>
                    <a:pt x="14984" y="246"/>
                  </a:cubicBezTo>
                  <a:cubicBezTo>
                    <a:pt x="14997" y="221"/>
                    <a:pt x="14960" y="217"/>
                    <a:pt x="14903" y="236"/>
                  </a:cubicBezTo>
                  <a:cubicBezTo>
                    <a:pt x="14846" y="256"/>
                    <a:pt x="14654" y="243"/>
                    <a:pt x="14478" y="211"/>
                  </a:cubicBezTo>
                  <a:cubicBezTo>
                    <a:pt x="14303" y="179"/>
                    <a:pt x="13899" y="144"/>
                    <a:pt x="13583" y="130"/>
                  </a:cubicBezTo>
                  <a:cubicBezTo>
                    <a:pt x="13267" y="116"/>
                    <a:pt x="12947" y="75"/>
                    <a:pt x="12869" y="39"/>
                  </a:cubicBezTo>
                  <a:cubicBezTo>
                    <a:pt x="12787" y="0"/>
                    <a:pt x="12552" y="-8"/>
                    <a:pt x="12254" y="8"/>
                  </a:cubicBezTo>
                  <a:close/>
                  <a:moveTo>
                    <a:pt x="547" y="9156"/>
                  </a:moveTo>
                  <a:cubicBezTo>
                    <a:pt x="393" y="9068"/>
                    <a:pt x="94" y="9693"/>
                    <a:pt x="158" y="9972"/>
                  </a:cubicBezTo>
                  <a:cubicBezTo>
                    <a:pt x="178" y="10058"/>
                    <a:pt x="284" y="10013"/>
                    <a:pt x="384" y="9865"/>
                  </a:cubicBezTo>
                  <a:lnTo>
                    <a:pt x="484" y="9708"/>
                  </a:lnTo>
                  <a:lnTo>
                    <a:pt x="665" y="9835"/>
                  </a:lnTo>
                  <a:lnTo>
                    <a:pt x="836" y="9957"/>
                  </a:lnTo>
                  <a:lnTo>
                    <a:pt x="1108" y="9627"/>
                  </a:lnTo>
                  <a:cubicBezTo>
                    <a:pt x="1360" y="9312"/>
                    <a:pt x="1369" y="9153"/>
                    <a:pt x="1135" y="9196"/>
                  </a:cubicBezTo>
                  <a:cubicBezTo>
                    <a:pt x="1076" y="9208"/>
                    <a:pt x="976" y="9297"/>
                    <a:pt x="918" y="9394"/>
                  </a:cubicBezTo>
                  <a:cubicBezTo>
                    <a:pt x="779" y="9625"/>
                    <a:pt x="619" y="9620"/>
                    <a:pt x="619" y="9384"/>
                  </a:cubicBezTo>
                  <a:cubicBezTo>
                    <a:pt x="619" y="9281"/>
                    <a:pt x="585" y="9177"/>
                    <a:pt x="547" y="9156"/>
                  </a:cubicBezTo>
                  <a:close/>
                  <a:moveTo>
                    <a:pt x="12806" y="11903"/>
                  </a:moveTo>
                  <a:cubicBezTo>
                    <a:pt x="12622" y="11903"/>
                    <a:pt x="12605" y="11910"/>
                    <a:pt x="12724" y="11953"/>
                  </a:cubicBezTo>
                  <a:cubicBezTo>
                    <a:pt x="12908" y="12020"/>
                    <a:pt x="12895" y="12020"/>
                    <a:pt x="12968" y="11953"/>
                  </a:cubicBezTo>
                  <a:cubicBezTo>
                    <a:pt x="13002" y="11923"/>
                    <a:pt x="12933" y="11902"/>
                    <a:pt x="12806" y="11903"/>
                  </a:cubicBezTo>
                  <a:close/>
                  <a:moveTo>
                    <a:pt x="14135" y="12465"/>
                  </a:moveTo>
                  <a:cubicBezTo>
                    <a:pt x="14073" y="12473"/>
                    <a:pt x="14065" y="12522"/>
                    <a:pt x="14126" y="12612"/>
                  </a:cubicBezTo>
                  <a:cubicBezTo>
                    <a:pt x="14193" y="12713"/>
                    <a:pt x="14241" y="12731"/>
                    <a:pt x="14343" y="12683"/>
                  </a:cubicBezTo>
                  <a:cubicBezTo>
                    <a:pt x="14415" y="12650"/>
                    <a:pt x="14510" y="12636"/>
                    <a:pt x="14559" y="12658"/>
                  </a:cubicBezTo>
                  <a:cubicBezTo>
                    <a:pt x="14609" y="12680"/>
                    <a:pt x="14559" y="12643"/>
                    <a:pt x="14442" y="12572"/>
                  </a:cubicBezTo>
                  <a:cubicBezTo>
                    <a:pt x="14310" y="12491"/>
                    <a:pt x="14196" y="12457"/>
                    <a:pt x="14135" y="12465"/>
                  </a:cubicBezTo>
                  <a:close/>
                  <a:moveTo>
                    <a:pt x="15400" y="13783"/>
                  </a:moveTo>
                  <a:cubicBezTo>
                    <a:pt x="15343" y="13783"/>
                    <a:pt x="15292" y="13808"/>
                    <a:pt x="15292" y="13839"/>
                  </a:cubicBezTo>
                  <a:cubicBezTo>
                    <a:pt x="15292" y="13869"/>
                    <a:pt x="15313" y="13895"/>
                    <a:pt x="15337" y="13895"/>
                  </a:cubicBezTo>
                  <a:cubicBezTo>
                    <a:pt x="15361" y="13895"/>
                    <a:pt x="15412" y="13869"/>
                    <a:pt x="15445" y="13839"/>
                  </a:cubicBezTo>
                  <a:cubicBezTo>
                    <a:pt x="15479" y="13808"/>
                    <a:pt x="15458" y="13783"/>
                    <a:pt x="15400" y="13783"/>
                  </a:cubicBezTo>
                  <a:close/>
                  <a:moveTo>
                    <a:pt x="15635" y="14335"/>
                  </a:moveTo>
                  <a:cubicBezTo>
                    <a:pt x="15561" y="14335"/>
                    <a:pt x="15532" y="14380"/>
                    <a:pt x="15563" y="14447"/>
                  </a:cubicBezTo>
                  <a:cubicBezTo>
                    <a:pt x="15623" y="14576"/>
                    <a:pt x="15749" y="14594"/>
                    <a:pt x="15825" y="14482"/>
                  </a:cubicBezTo>
                  <a:cubicBezTo>
                    <a:pt x="15886" y="14393"/>
                    <a:pt x="15812" y="14335"/>
                    <a:pt x="15635" y="14335"/>
                  </a:cubicBezTo>
                  <a:close/>
                  <a:moveTo>
                    <a:pt x="15690" y="15004"/>
                  </a:moveTo>
                  <a:cubicBezTo>
                    <a:pt x="15635" y="15004"/>
                    <a:pt x="15590" y="15043"/>
                    <a:pt x="15590" y="15091"/>
                  </a:cubicBezTo>
                  <a:cubicBezTo>
                    <a:pt x="15590" y="15138"/>
                    <a:pt x="15635" y="15160"/>
                    <a:pt x="15690" y="15141"/>
                  </a:cubicBezTo>
                  <a:cubicBezTo>
                    <a:pt x="15744" y="15122"/>
                    <a:pt x="15789" y="15084"/>
                    <a:pt x="15789" y="15055"/>
                  </a:cubicBezTo>
                  <a:cubicBezTo>
                    <a:pt x="15789" y="15026"/>
                    <a:pt x="15744" y="15004"/>
                    <a:pt x="15690" y="15004"/>
                  </a:cubicBezTo>
                  <a:close/>
                  <a:moveTo>
                    <a:pt x="15491" y="15319"/>
                  </a:moveTo>
                  <a:cubicBezTo>
                    <a:pt x="15269" y="15351"/>
                    <a:pt x="15235" y="15449"/>
                    <a:pt x="15409" y="15547"/>
                  </a:cubicBezTo>
                  <a:cubicBezTo>
                    <a:pt x="15498" y="15596"/>
                    <a:pt x="15556" y="15580"/>
                    <a:pt x="15644" y="15486"/>
                  </a:cubicBezTo>
                  <a:cubicBezTo>
                    <a:pt x="15790" y="15331"/>
                    <a:pt x="15742" y="15282"/>
                    <a:pt x="15491" y="15319"/>
                  </a:cubicBezTo>
                  <a:close/>
                  <a:moveTo>
                    <a:pt x="12191" y="15501"/>
                  </a:moveTo>
                  <a:cubicBezTo>
                    <a:pt x="11981" y="15501"/>
                    <a:pt x="11928" y="15719"/>
                    <a:pt x="12092" y="15896"/>
                  </a:cubicBezTo>
                  <a:cubicBezTo>
                    <a:pt x="12172" y="15983"/>
                    <a:pt x="12283" y="16053"/>
                    <a:pt x="12336" y="16053"/>
                  </a:cubicBezTo>
                  <a:cubicBezTo>
                    <a:pt x="12458" y="16053"/>
                    <a:pt x="12456" y="15964"/>
                    <a:pt x="12336" y="15922"/>
                  </a:cubicBezTo>
                  <a:cubicBezTo>
                    <a:pt x="12285" y="15904"/>
                    <a:pt x="12267" y="15800"/>
                    <a:pt x="12290" y="15694"/>
                  </a:cubicBezTo>
                  <a:cubicBezTo>
                    <a:pt x="12321" y="15554"/>
                    <a:pt x="12291" y="15501"/>
                    <a:pt x="12191" y="15501"/>
                  </a:cubicBezTo>
                  <a:close/>
                  <a:moveTo>
                    <a:pt x="13312" y="15613"/>
                  </a:moveTo>
                  <a:cubicBezTo>
                    <a:pt x="13254" y="15613"/>
                    <a:pt x="13233" y="15638"/>
                    <a:pt x="13267" y="15668"/>
                  </a:cubicBezTo>
                  <a:cubicBezTo>
                    <a:pt x="13300" y="15699"/>
                    <a:pt x="13351" y="15724"/>
                    <a:pt x="13375" y="15724"/>
                  </a:cubicBezTo>
                  <a:cubicBezTo>
                    <a:pt x="13399" y="15724"/>
                    <a:pt x="13420" y="15699"/>
                    <a:pt x="13420" y="15668"/>
                  </a:cubicBezTo>
                  <a:cubicBezTo>
                    <a:pt x="13420" y="15638"/>
                    <a:pt x="13370" y="15613"/>
                    <a:pt x="13312" y="15613"/>
                  </a:cubicBezTo>
                  <a:close/>
                  <a:moveTo>
                    <a:pt x="15201" y="15744"/>
                  </a:moveTo>
                  <a:cubicBezTo>
                    <a:pt x="15201" y="15759"/>
                    <a:pt x="15171" y="15807"/>
                    <a:pt x="15138" y="15856"/>
                  </a:cubicBezTo>
                  <a:cubicBezTo>
                    <a:pt x="15094" y="15920"/>
                    <a:pt x="15121" y="15937"/>
                    <a:pt x="15238" y="15912"/>
                  </a:cubicBezTo>
                  <a:cubicBezTo>
                    <a:pt x="15418" y="15873"/>
                    <a:pt x="15438" y="15800"/>
                    <a:pt x="15292" y="15749"/>
                  </a:cubicBezTo>
                  <a:cubicBezTo>
                    <a:pt x="15237" y="15731"/>
                    <a:pt x="15201" y="15730"/>
                    <a:pt x="15201" y="15744"/>
                  </a:cubicBezTo>
                  <a:close/>
                  <a:moveTo>
                    <a:pt x="12878" y="15912"/>
                  </a:moveTo>
                  <a:cubicBezTo>
                    <a:pt x="12796" y="15899"/>
                    <a:pt x="12724" y="15917"/>
                    <a:pt x="12724" y="15977"/>
                  </a:cubicBezTo>
                  <a:cubicBezTo>
                    <a:pt x="12724" y="16017"/>
                    <a:pt x="12801" y="16073"/>
                    <a:pt x="12896" y="16104"/>
                  </a:cubicBezTo>
                  <a:cubicBezTo>
                    <a:pt x="13167" y="16193"/>
                    <a:pt x="13227" y="16178"/>
                    <a:pt x="13113" y="16038"/>
                  </a:cubicBezTo>
                  <a:cubicBezTo>
                    <a:pt x="13057" y="15970"/>
                    <a:pt x="12960" y="15924"/>
                    <a:pt x="12878" y="15912"/>
                  </a:cubicBezTo>
                  <a:close/>
                  <a:moveTo>
                    <a:pt x="14939" y="16266"/>
                  </a:moveTo>
                  <a:cubicBezTo>
                    <a:pt x="14878" y="16211"/>
                    <a:pt x="14707" y="16313"/>
                    <a:pt x="14704" y="16408"/>
                  </a:cubicBezTo>
                  <a:cubicBezTo>
                    <a:pt x="14703" y="16435"/>
                    <a:pt x="14768" y="16426"/>
                    <a:pt x="14849" y="16388"/>
                  </a:cubicBezTo>
                  <a:cubicBezTo>
                    <a:pt x="14930" y="16350"/>
                    <a:pt x="14973" y="16297"/>
                    <a:pt x="14939" y="16266"/>
                  </a:cubicBezTo>
                  <a:close/>
                  <a:moveTo>
                    <a:pt x="11178" y="16292"/>
                  </a:moveTo>
                  <a:cubicBezTo>
                    <a:pt x="11166" y="16295"/>
                    <a:pt x="11180" y="16314"/>
                    <a:pt x="11206" y="16353"/>
                  </a:cubicBezTo>
                  <a:cubicBezTo>
                    <a:pt x="11240" y="16403"/>
                    <a:pt x="11302" y="16444"/>
                    <a:pt x="11350" y="16444"/>
                  </a:cubicBezTo>
                  <a:cubicBezTo>
                    <a:pt x="11477" y="16444"/>
                    <a:pt x="11458" y="16412"/>
                    <a:pt x="11287" y="16332"/>
                  </a:cubicBezTo>
                  <a:cubicBezTo>
                    <a:pt x="11224" y="16303"/>
                    <a:pt x="11191" y="16289"/>
                    <a:pt x="11178" y="16292"/>
                  </a:cubicBezTo>
                  <a:close/>
                  <a:moveTo>
                    <a:pt x="10302" y="16373"/>
                  </a:moveTo>
                  <a:cubicBezTo>
                    <a:pt x="10219" y="16380"/>
                    <a:pt x="10163" y="16405"/>
                    <a:pt x="10211" y="16449"/>
                  </a:cubicBezTo>
                  <a:cubicBezTo>
                    <a:pt x="10242" y="16477"/>
                    <a:pt x="10309" y="16485"/>
                    <a:pt x="10356" y="16469"/>
                  </a:cubicBezTo>
                  <a:cubicBezTo>
                    <a:pt x="10403" y="16453"/>
                    <a:pt x="10464" y="16466"/>
                    <a:pt x="10500" y="16499"/>
                  </a:cubicBezTo>
                  <a:cubicBezTo>
                    <a:pt x="10537" y="16532"/>
                    <a:pt x="10598" y="16546"/>
                    <a:pt x="10627" y="16530"/>
                  </a:cubicBezTo>
                  <a:cubicBezTo>
                    <a:pt x="10656" y="16513"/>
                    <a:pt x="10621" y="16463"/>
                    <a:pt x="10555" y="16418"/>
                  </a:cubicBezTo>
                  <a:cubicBezTo>
                    <a:pt x="10492" y="16376"/>
                    <a:pt x="10384" y="16366"/>
                    <a:pt x="10302" y="16373"/>
                  </a:cubicBezTo>
                  <a:close/>
                  <a:moveTo>
                    <a:pt x="12372" y="16535"/>
                  </a:moveTo>
                  <a:cubicBezTo>
                    <a:pt x="12297" y="16551"/>
                    <a:pt x="12227" y="16581"/>
                    <a:pt x="12227" y="16611"/>
                  </a:cubicBezTo>
                  <a:cubicBezTo>
                    <a:pt x="12227" y="16636"/>
                    <a:pt x="12317" y="16656"/>
                    <a:pt x="12426" y="16652"/>
                  </a:cubicBezTo>
                  <a:cubicBezTo>
                    <a:pt x="12624" y="16643"/>
                    <a:pt x="12681" y="16602"/>
                    <a:pt x="12571" y="16540"/>
                  </a:cubicBezTo>
                  <a:cubicBezTo>
                    <a:pt x="12532" y="16518"/>
                    <a:pt x="12446" y="16519"/>
                    <a:pt x="12372" y="16535"/>
                  </a:cubicBezTo>
                  <a:close/>
                  <a:moveTo>
                    <a:pt x="10889" y="17625"/>
                  </a:moveTo>
                  <a:cubicBezTo>
                    <a:pt x="10853" y="17640"/>
                    <a:pt x="10851" y="17673"/>
                    <a:pt x="10898" y="17716"/>
                  </a:cubicBezTo>
                  <a:cubicBezTo>
                    <a:pt x="10935" y="17749"/>
                    <a:pt x="11006" y="17760"/>
                    <a:pt x="11061" y="17741"/>
                  </a:cubicBezTo>
                  <a:cubicBezTo>
                    <a:pt x="11128" y="17718"/>
                    <a:pt x="11123" y="17685"/>
                    <a:pt x="11052" y="17645"/>
                  </a:cubicBezTo>
                  <a:cubicBezTo>
                    <a:pt x="10988" y="17609"/>
                    <a:pt x="10925" y="17609"/>
                    <a:pt x="10889" y="17625"/>
                  </a:cubicBezTo>
                  <a:close/>
                  <a:moveTo>
                    <a:pt x="9958" y="17675"/>
                  </a:moveTo>
                  <a:cubicBezTo>
                    <a:pt x="9800" y="17677"/>
                    <a:pt x="9641" y="17694"/>
                    <a:pt x="9605" y="17726"/>
                  </a:cubicBezTo>
                  <a:cubicBezTo>
                    <a:pt x="9576" y="17752"/>
                    <a:pt x="9499" y="17761"/>
                    <a:pt x="9443" y="17741"/>
                  </a:cubicBezTo>
                  <a:cubicBezTo>
                    <a:pt x="9386" y="17722"/>
                    <a:pt x="9309" y="17740"/>
                    <a:pt x="9262" y="17782"/>
                  </a:cubicBezTo>
                  <a:cubicBezTo>
                    <a:pt x="9202" y="17836"/>
                    <a:pt x="9233" y="17869"/>
                    <a:pt x="9388" y="17893"/>
                  </a:cubicBezTo>
                  <a:cubicBezTo>
                    <a:pt x="9509" y="17912"/>
                    <a:pt x="9678" y="17924"/>
                    <a:pt x="9759" y="17919"/>
                  </a:cubicBezTo>
                  <a:cubicBezTo>
                    <a:pt x="10005" y="17902"/>
                    <a:pt x="10359" y="17773"/>
                    <a:pt x="10302" y="17721"/>
                  </a:cubicBezTo>
                  <a:cubicBezTo>
                    <a:pt x="10267" y="17690"/>
                    <a:pt x="10117" y="17673"/>
                    <a:pt x="9958" y="17675"/>
                  </a:cubicBezTo>
                  <a:close/>
                  <a:moveTo>
                    <a:pt x="13231" y="20959"/>
                  </a:moveTo>
                  <a:cubicBezTo>
                    <a:pt x="13154" y="20978"/>
                    <a:pt x="13135" y="21014"/>
                    <a:pt x="13213" y="21066"/>
                  </a:cubicBezTo>
                  <a:cubicBezTo>
                    <a:pt x="13306" y="21129"/>
                    <a:pt x="13386" y="21136"/>
                    <a:pt x="13583" y="21086"/>
                  </a:cubicBezTo>
                  <a:lnTo>
                    <a:pt x="13827" y="21020"/>
                  </a:lnTo>
                  <a:lnTo>
                    <a:pt x="13601" y="20975"/>
                  </a:lnTo>
                  <a:cubicBezTo>
                    <a:pt x="13443" y="20942"/>
                    <a:pt x="13308" y="20941"/>
                    <a:pt x="13231" y="209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13" name="Shape 113"/>
            <p:cNvSpPr/>
            <p:nvPr/>
          </p:nvSpPr>
          <p:spPr>
            <a:xfrm>
              <a:off x="1159882" y="412188"/>
              <a:ext cx="2900576" cy="948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Theoretician</a:t>
              </a:r>
              <a:r>
                <a:t> wants </a:t>
              </a:r>
            </a:p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to understand.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6809116" y="2413146"/>
            <a:ext cx="5079041" cy="4370681"/>
            <a:chOff x="0" y="1728"/>
            <a:chExt cx="5079039" cy="4370679"/>
          </a:xfrm>
        </p:grpSpPr>
        <p:sp>
          <p:nvSpPr>
            <p:cNvPr id="115" name="Shape 115"/>
            <p:cNvSpPr/>
            <p:nvPr/>
          </p:nvSpPr>
          <p:spPr>
            <a:xfrm>
              <a:off x="2296783" y="1544632"/>
              <a:ext cx="2782257" cy="1427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Student</a:t>
              </a:r>
              <a:r>
                <a:t> might play</a:t>
              </a:r>
            </a:p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any or all of these</a:t>
              </a:r>
            </a:p>
            <a:p>
              <a:pPr marL="58702" marR="58702" lvl="1" indent="0" defTabSz="1295400">
                <a:lnSpc>
                  <a:spcPct val="130000"/>
                </a:lnSpc>
                <a:buClr>
                  <a:srgbClr val="0048AA"/>
                </a:buClr>
                <a:buFont typeface="Lucida Sans"/>
                <a:defRPr sz="2400"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roles someday.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859105"/>
              <a:ext cx="1907296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V="1">
              <a:off x="434980" y="1846175"/>
              <a:ext cx="1639543" cy="55209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V="1">
              <a:off x="1555891" y="3000546"/>
              <a:ext cx="953613" cy="137186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pic>
          <p:nvPicPr>
            <p:cNvPr id="119" name="images.jpg"/>
            <p:cNvPicPr>
              <a:picLocks noChangeAspect="1"/>
            </p:cNvPicPr>
            <p:nvPr/>
          </p:nvPicPr>
          <p:blipFill>
            <a:blip r:embed="rId2"/>
            <a:srcRect l="486" t="128" b="599"/>
            <a:stretch>
              <a:fillRect/>
            </a:stretch>
          </p:blipFill>
          <p:spPr>
            <a:xfrm>
              <a:off x="2791999" y="1728"/>
              <a:ext cx="1137445" cy="133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extrusionOk="0">
                  <a:moveTo>
                    <a:pt x="14493" y="17"/>
                  </a:moveTo>
                  <a:cubicBezTo>
                    <a:pt x="14395" y="39"/>
                    <a:pt x="14303" y="83"/>
                    <a:pt x="14237" y="139"/>
                  </a:cubicBezTo>
                  <a:cubicBezTo>
                    <a:pt x="14067" y="283"/>
                    <a:pt x="14158" y="307"/>
                    <a:pt x="14538" y="222"/>
                  </a:cubicBezTo>
                  <a:cubicBezTo>
                    <a:pt x="14847" y="154"/>
                    <a:pt x="14943" y="66"/>
                    <a:pt x="14772" y="17"/>
                  </a:cubicBezTo>
                  <a:cubicBezTo>
                    <a:pt x="14689" y="-6"/>
                    <a:pt x="14591" y="-4"/>
                    <a:pt x="14493" y="17"/>
                  </a:cubicBezTo>
                  <a:close/>
                  <a:moveTo>
                    <a:pt x="14289" y="946"/>
                  </a:moveTo>
                  <a:cubicBezTo>
                    <a:pt x="14278" y="936"/>
                    <a:pt x="14184" y="992"/>
                    <a:pt x="14003" y="1113"/>
                  </a:cubicBezTo>
                  <a:cubicBezTo>
                    <a:pt x="13783" y="1259"/>
                    <a:pt x="13604" y="1412"/>
                    <a:pt x="13604" y="1452"/>
                  </a:cubicBezTo>
                  <a:cubicBezTo>
                    <a:pt x="13604" y="1612"/>
                    <a:pt x="13787" y="1507"/>
                    <a:pt x="14086" y="1183"/>
                  </a:cubicBezTo>
                  <a:cubicBezTo>
                    <a:pt x="14228" y="1029"/>
                    <a:pt x="14301" y="956"/>
                    <a:pt x="14289" y="946"/>
                  </a:cubicBezTo>
                  <a:close/>
                  <a:moveTo>
                    <a:pt x="2359" y="1331"/>
                  </a:moveTo>
                  <a:cubicBezTo>
                    <a:pt x="487" y="1337"/>
                    <a:pt x="108" y="1829"/>
                    <a:pt x="1206" y="2836"/>
                  </a:cubicBezTo>
                  <a:cubicBezTo>
                    <a:pt x="1292" y="2916"/>
                    <a:pt x="1392" y="3119"/>
                    <a:pt x="1485" y="3246"/>
                  </a:cubicBezTo>
                  <a:cubicBezTo>
                    <a:pt x="1729" y="3456"/>
                    <a:pt x="1907" y="3657"/>
                    <a:pt x="1862" y="3759"/>
                  </a:cubicBezTo>
                  <a:cubicBezTo>
                    <a:pt x="1857" y="3770"/>
                    <a:pt x="1866" y="3779"/>
                    <a:pt x="1862" y="3791"/>
                  </a:cubicBezTo>
                  <a:cubicBezTo>
                    <a:pt x="2098" y="4238"/>
                    <a:pt x="2348" y="4804"/>
                    <a:pt x="2600" y="5482"/>
                  </a:cubicBezTo>
                  <a:cubicBezTo>
                    <a:pt x="3134" y="6919"/>
                    <a:pt x="3481" y="7545"/>
                    <a:pt x="3723" y="7545"/>
                  </a:cubicBezTo>
                  <a:cubicBezTo>
                    <a:pt x="3999" y="7545"/>
                    <a:pt x="4499" y="7765"/>
                    <a:pt x="4921" y="8012"/>
                  </a:cubicBezTo>
                  <a:cubicBezTo>
                    <a:pt x="5110" y="8110"/>
                    <a:pt x="5277" y="8212"/>
                    <a:pt x="5389" y="8320"/>
                  </a:cubicBezTo>
                  <a:cubicBezTo>
                    <a:pt x="5423" y="8349"/>
                    <a:pt x="5414" y="8363"/>
                    <a:pt x="5441" y="8390"/>
                  </a:cubicBezTo>
                  <a:cubicBezTo>
                    <a:pt x="5523" y="8470"/>
                    <a:pt x="5607" y="8554"/>
                    <a:pt x="5607" y="8608"/>
                  </a:cubicBezTo>
                  <a:cubicBezTo>
                    <a:pt x="5607" y="8649"/>
                    <a:pt x="5644" y="8688"/>
                    <a:pt x="5668" y="8730"/>
                  </a:cubicBezTo>
                  <a:cubicBezTo>
                    <a:pt x="5750" y="8840"/>
                    <a:pt x="5848" y="8936"/>
                    <a:pt x="5961" y="8980"/>
                  </a:cubicBezTo>
                  <a:cubicBezTo>
                    <a:pt x="5969" y="8983"/>
                    <a:pt x="5977" y="8990"/>
                    <a:pt x="5984" y="8993"/>
                  </a:cubicBezTo>
                  <a:cubicBezTo>
                    <a:pt x="6115" y="9039"/>
                    <a:pt x="6202" y="9088"/>
                    <a:pt x="6225" y="9140"/>
                  </a:cubicBezTo>
                  <a:cubicBezTo>
                    <a:pt x="6244" y="9183"/>
                    <a:pt x="6204" y="9227"/>
                    <a:pt x="6157" y="9268"/>
                  </a:cubicBezTo>
                  <a:cubicBezTo>
                    <a:pt x="6144" y="9280"/>
                    <a:pt x="6153" y="9295"/>
                    <a:pt x="6135" y="9307"/>
                  </a:cubicBezTo>
                  <a:cubicBezTo>
                    <a:pt x="6131" y="9309"/>
                    <a:pt x="6131" y="9311"/>
                    <a:pt x="6127" y="9313"/>
                  </a:cubicBezTo>
                  <a:cubicBezTo>
                    <a:pt x="6093" y="9334"/>
                    <a:pt x="6019" y="9352"/>
                    <a:pt x="5969" y="9371"/>
                  </a:cubicBezTo>
                  <a:cubicBezTo>
                    <a:pt x="5898" y="9397"/>
                    <a:pt x="5842" y="9423"/>
                    <a:pt x="5743" y="9441"/>
                  </a:cubicBezTo>
                  <a:cubicBezTo>
                    <a:pt x="5572" y="9473"/>
                    <a:pt x="5358" y="9486"/>
                    <a:pt x="5125" y="9486"/>
                  </a:cubicBezTo>
                  <a:cubicBezTo>
                    <a:pt x="4938" y="9486"/>
                    <a:pt x="4787" y="9501"/>
                    <a:pt x="4643" y="9524"/>
                  </a:cubicBezTo>
                  <a:cubicBezTo>
                    <a:pt x="4187" y="9611"/>
                    <a:pt x="3829" y="9885"/>
                    <a:pt x="2939" y="10690"/>
                  </a:cubicBezTo>
                  <a:cubicBezTo>
                    <a:pt x="2208" y="11353"/>
                    <a:pt x="1225" y="12236"/>
                    <a:pt x="754" y="12651"/>
                  </a:cubicBezTo>
                  <a:lnTo>
                    <a:pt x="0" y="13304"/>
                  </a:lnTo>
                  <a:lnTo>
                    <a:pt x="8" y="13663"/>
                  </a:lnTo>
                  <a:lnTo>
                    <a:pt x="1266" y="13759"/>
                  </a:lnTo>
                  <a:lnTo>
                    <a:pt x="2525" y="13862"/>
                  </a:lnTo>
                  <a:lnTo>
                    <a:pt x="2495" y="16091"/>
                  </a:lnTo>
                  <a:cubicBezTo>
                    <a:pt x="2474" y="17621"/>
                    <a:pt x="2344" y="18596"/>
                    <a:pt x="2088" y="19185"/>
                  </a:cubicBezTo>
                  <a:cubicBezTo>
                    <a:pt x="1700" y="20078"/>
                    <a:pt x="1851" y="20518"/>
                    <a:pt x="2480" y="20313"/>
                  </a:cubicBezTo>
                  <a:cubicBezTo>
                    <a:pt x="2869" y="20186"/>
                    <a:pt x="3310" y="17787"/>
                    <a:pt x="3384" y="15412"/>
                  </a:cubicBezTo>
                  <a:cubicBezTo>
                    <a:pt x="3428" y="14008"/>
                    <a:pt x="3481" y="13862"/>
                    <a:pt x="3889" y="13862"/>
                  </a:cubicBezTo>
                  <a:cubicBezTo>
                    <a:pt x="4255" y="13862"/>
                    <a:pt x="4371" y="14042"/>
                    <a:pt x="4514" y="14829"/>
                  </a:cubicBezTo>
                  <a:cubicBezTo>
                    <a:pt x="4882" y="16849"/>
                    <a:pt x="4950" y="17065"/>
                    <a:pt x="5193" y="17065"/>
                  </a:cubicBezTo>
                  <a:cubicBezTo>
                    <a:pt x="5356" y="17065"/>
                    <a:pt x="5390" y="16761"/>
                    <a:pt x="5298" y="16193"/>
                  </a:cubicBezTo>
                  <a:cubicBezTo>
                    <a:pt x="5156" y="15311"/>
                    <a:pt x="5382" y="14933"/>
                    <a:pt x="5781" y="15367"/>
                  </a:cubicBezTo>
                  <a:cubicBezTo>
                    <a:pt x="5902" y="15499"/>
                    <a:pt x="6283" y="16233"/>
                    <a:pt x="6632" y="17001"/>
                  </a:cubicBezTo>
                  <a:cubicBezTo>
                    <a:pt x="7286" y="18438"/>
                    <a:pt x="7284" y="19274"/>
                    <a:pt x="6632" y="18814"/>
                  </a:cubicBezTo>
                  <a:cubicBezTo>
                    <a:pt x="6440" y="18678"/>
                    <a:pt x="6048" y="18628"/>
                    <a:pt x="5720" y="18698"/>
                  </a:cubicBezTo>
                  <a:cubicBezTo>
                    <a:pt x="4945" y="18864"/>
                    <a:pt x="4946" y="19625"/>
                    <a:pt x="5720" y="20056"/>
                  </a:cubicBezTo>
                  <a:cubicBezTo>
                    <a:pt x="6075" y="20254"/>
                    <a:pt x="6293" y="20558"/>
                    <a:pt x="6293" y="20857"/>
                  </a:cubicBezTo>
                  <a:cubicBezTo>
                    <a:pt x="6293" y="21356"/>
                    <a:pt x="6507" y="21462"/>
                    <a:pt x="6881" y="21158"/>
                  </a:cubicBezTo>
                  <a:cubicBezTo>
                    <a:pt x="7000" y="21061"/>
                    <a:pt x="7659" y="20952"/>
                    <a:pt x="8351" y="20915"/>
                  </a:cubicBezTo>
                  <a:cubicBezTo>
                    <a:pt x="9473" y="20855"/>
                    <a:pt x="9634" y="20896"/>
                    <a:pt x="9835" y="21286"/>
                  </a:cubicBezTo>
                  <a:cubicBezTo>
                    <a:pt x="9912" y="21435"/>
                    <a:pt x="10043" y="21529"/>
                    <a:pt x="10303" y="21594"/>
                  </a:cubicBezTo>
                  <a:cubicBezTo>
                    <a:pt x="10622" y="21533"/>
                    <a:pt x="10831" y="21450"/>
                    <a:pt x="11003" y="21312"/>
                  </a:cubicBezTo>
                  <a:cubicBezTo>
                    <a:pt x="11473" y="20937"/>
                    <a:pt x="11626" y="20921"/>
                    <a:pt x="12556" y="21120"/>
                  </a:cubicBezTo>
                  <a:cubicBezTo>
                    <a:pt x="13975" y="21424"/>
                    <a:pt x="14063" y="21403"/>
                    <a:pt x="14063" y="20832"/>
                  </a:cubicBezTo>
                  <a:cubicBezTo>
                    <a:pt x="14063" y="20491"/>
                    <a:pt x="14207" y="20292"/>
                    <a:pt x="14516" y="20223"/>
                  </a:cubicBezTo>
                  <a:cubicBezTo>
                    <a:pt x="14844" y="20150"/>
                    <a:pt x="14975" y="19963"/>
                    <a:pt x="14975" y="19544"/>
                  </a:cubicBezTo>
                  <a:cubicBezTo>
                    <a:pt x="14975" y="18943"/>
                    <a:pt x="14778" y="18900"/>
                    <a:pt x="13378" y="19217"/>
                  </a:cubicBezTo>
                  <a:cubicBezTo>
                    <a:pt x="12860" y="19334"/>
                    <a:pt x="12993" y="17711"/>
                    <a:pt x="13596" y="16552"/>
                  </a:cubicBezTo>
                  <a:cubicBezTo>
                    <a:pt x="13866" y="16033"/>
                    <a:pt x="14143" y="15214"/>
                    <a:pt x="14214" y="14733"/>
                  </a:cubicBezTo>
                  <a:cubicBezTo>
                    <a:pt x="14356" y="13779"/>
                    <a:pt x="14765" y="13375"/>
                    <a:pt x="15593" y="13375"/>
                  </a:cubicBezTo>
                  <a:cubicBezTo>
                    <a:pt x="16326" y="13375"/>
                    <a:pt x="16432" y="13729"/>
                    <a:pt x="16189" y="15412"/>
                  </a:cubicBezTo>
                  <a:cubicBezTo>
                    <a:pt x="16024" y="16549"/>
                    <a:pt x="16038" y="16880"/>
                    <a:pt x="16272" y="16956"/>
                  </a:cubicBezTo>
                  <a:cubicBezTo>
                    <a:pt x="16435" y="17009"/>
                    <a:pt x="16579" y="17030"/>
                    <a:pt x="16588" y="17007"/>
                  </a:cubicBezTo>
                  <a:cubicBezTo>
                    <a:pt x="16598" y="16984"/>
                    <a:pt x="16727" y="16180"/>
                    <a:pt x="16875" y="15220"/>
                  </a:cubicBezTo>
                  <a:cubicBezTo>
                    <a:pt x="17096" y="13776"/>
                    <a:pt x="17217" y="13463"/>
                    <a:pt x="17568" y="13407"/>
                  </a:cubicBezTo>
                  <a:cubicBezTo>
                    <a:pt x="18255" y="13296"/>
                    <a:pt x="18410" y="13611"/>
                    <a:pt x="18420" y="15136"/>
                  </a:cubicBezTo>
                  <a:cubicBezTo>
                    <a:pt x="18437" y="18091"/>
                    <a:pt x="19134" y="20556"/>
                    <a:pt x="19949" y="20556"/>
                  </a:cubicBezTo>
                  <a:cubicBezTo>
                    <a:pt x="20604" y="20556"/>
                    <a:pt x="20723" y="20346"/>
                    <a:pt x="20341" y="19851"/>
                  </a:cubicBezTo>
                  <a:cubicBezTo>
                    <a:pt x="19573" y="18854"/>
                    <a:pt x="18812" y="14176"/>
                    <a:pt x="19331" y="13644"/>
                  </a:cubicBezTo>
                  <a:cubicBezTo>
                    <a:pt x="19487" y="13484"/>
                    <a:pt x="20015" y="13375"/>
                    <a:pt x="20598" y="13375"/>
                  </a:cubicBezTo>
                  <a:lnTo>
                    <a:pt x="21600" y="13375"/>
                  </a:lnTo>
                  <a:lnTo>
                    <a:pt x="21600" y="13041"/>
                  </a:lnTo>
                  <a:lnTo>
                    <a:pt x="19904" y="11908"/>
                  </a:lnTo>
                  <a:cubicBezTo>
                    <a:pt x="17886" y="10564"/>
                    <a:pt x="17917" y="10646"/>
                    <a:pt x="18065" y="6430"/>
                  </a:cubicBezTo>
                  <a:lnTo>
                    <a:pt x="18171" y="3470"/>
                  </a:lnTo>
                  <a:lnTo>
                    <a:pt x="17500" y="3470"/>
                  </a:lnTo>
                  <a:cubicBezTo>
                    <a:pt x="17131" y="3470"/>
                    <a:pt x="16762" y="3383"/>
                    <a:pt x="16686" y="3278"/>
                  </a:cubicBezTo>
                  <a:cubicBezTo>
                    <a:pt x="16461" y="2969"/>
                    <a:pt x="16996" y="2310"/>
                    <a:pt x="17372" y="2433"/>
                  </a:cubicBezTo>
                  <a:cubicBezTo>
                    <a:pt x="17986" y="2633"/>
                    <a:pt x="17756" y="1797"/>
                    <a:pt x="17131" y="1555"/>
                  </a:cubicBezTo>
                  <a:cubicBezTo>
                    <a:pt x="16286" y="1228"/>
                    <a:pt x="15389" y="1295"/>
                    <a:pt x="14787" y="1721"/>
                  </a:cubicBezTo>
                  <a:cubicBezTo>
                    <a:pt x="14283" y="2079"/>
                    <a:pt x="14280" y="2108"/>
                    <a:pt x="14644" y="2580"/>
                  </a:cubicBezTo>
                  <a:cubicBezTo>
                    <a:pt x="14858" y="2858"/>
                    <a:pt x="14928" y="3091"/>
                    <a:pt x="14885" y="3278"/>
                  </a:cubicBezTo>
                  <a:cubicBezTo>
                    <a:pt x="14885" y="3280"/>
                    <a:pt x="14885" y="3283"/>
                    <a:pt x="14885" y="3285"/>
                  </a:cubicBezTo>
                  <a:cubicBezTo>
                    <a:pt x="14865" y="3366"/>
                    <a:pt x="14817" y="3434"/>
                    <a:pt x="14749" y="3496"/>
                  </a:cubicBezTo>
                  <a:cubicBezTo>
                    <a:pt x="14746" y="3498"/>
                    <a:pt x="14745" y="3500"/>
                    <a:pt x="14742" y="3502"/>
                  </a:cubicBezTo>
                  <a:cubicBezTo>
                    <a:pt x="14639" y="3593"/>
                    <a:pt x="14503" y="3674"/>
                    <a:pt x="14297" y="3720"/>
                  </a:cubicBezTo>
                  <a:cubicBezTo>
                    <a:pt x="14224" y="3737"/>
                    <a:pt x="14183" y="3712"/>
                    <a:pt x="14124" y="3714"/>
                  </a:cubicBezTo>
                  <a:cubicBezTo>
                    <a:pt x="14025" y="3729"/>
                    <a:pt x="13927" y="3736"/>
                    <a:pt x="13867" y="3707"/>
                  </a:cubicBezTo>
                  <a:cubicBezTo>
                    <a:pt x="13793" y="3672"/>
                    <a:pt x="13728" y="3618"/>
                    <a:pt x="13687" y="3509"/>
                  </a:cubicBezTo>
                  <a:cubicBezTo>
                    <a:pt x="13671" y="3468"/>
                    <a:pt x="13657" y="3458"/>
                    <a:pt x="13641" y="3419"/>
                  </a:cubicBezTo>
                  <a:cubicBezTo>
                    <a:pt x="13630" y="3397"/>
                    <a:pt x="13614" y="3398"/>
                    <a:pt x="13604" y="3374"/>
                  </a:cubicBezTo>
                  <a:cubicBezTo>
                    <a:pt x="13384" y="2884"/>
                    <a:pt x="13247" y="2829"/>
                    <a:pt x="11237" y="2490"/>
                  </a:cubicBezTo>
                  <a:cubicBezTo>
                    <a:pt x="10214" y="2318"/>
                    <a:pt x="9444" y="2323"/>
                    <a:pt x="7929" y="2503"/>
                  </a:cubicBezTo>
                  <a:cubicBezTo>
                    <a:pt x="6987" y="2615"/>
                    <a:pt x="6373" y="2687"/>
                    <a:pt x="5954" y="2798"/>
                  </a:cubicBezTo>
                  <a:cubicBezTo>
                    <a:pt x="5689" y="2892"/>
                    <a:pt x="5494" y="2996"/>
                    <a:pt x="5366" y="3105"/>
                  </a:cubicBezTo>
                  <a:cubicBezTo>
                    <a:pt x="5111" y="3398"/>
                    <a:pt x="5161" y="3886"/>
                    <a:pt x="5245" y="4835"/>
                  </a:cubicBezTo>
                  <a:cubicBezTo>
                    <a:pt x="5329" y="5777"/>
                    <a:pt x="5304" y="6590"/>
                    <a:pt x="5193" y="6648"/>
                  </a:cubicBezTo>
                  <a:cubicBezTo>
                    <a:pt x="5082" y="6706"/>
                    <a:pt x="4798" y="6635"/>
                    <a:pt x="4560" y="6488"/>
                  </a:cubicBezTo>
                  <a:cubicBezTo>
                    <a:pt x="4243" y="6292"/>
                    <a:pt x="4062" y="5813"/>
                    <a:pt x="3889" y="4700"/>
                  </a:cubicBezTo>
                  <a:cubicBezTo>
                    <a:pt x="3860" y="4516"/>
                    <a:pt x="3871" y="4481"/>
                    <a:pt x="3851" y="4335"/>
                  </a:cubicBezTo>
                  <a:cubicBezTo>
                    <a:pt x="3840" y="4271"/>
                    <a:pt x="3834" y="4284"/>
                    <a:pt x="3821" y="4214"/>
                  </a:cubicBezTo>
                  <a:cubicBezTo>
                    <a:pt x="3685" y="3452"/>
                    <a:pt x="3686" y="3181"/>
                    <a:pt x="3874" y="2964"/>
                  </a:cubicBezTo>
                  <a:cubicBezTo>
                    <a:pt x="3927" y="2866"/>
                    <a:pt x="3992" y="2773"/>
                    <a:pt x="4085" y="2663"/>
                  </a:cubicBezTo>
                  <a:cubicBezTo>
                    <a:pt x="4275" y="2438"/>
                    <a:pt x="4354" y="2206"/>
                    <a:pt x="4349" y="2048"/>
                  </a:cubicBezTo>
                  <a:cubicBezTo>
                    <a:pt x="4310" y="1956"/>
                    <a:pt x="4239" y="1898"/>
                    <a:pt x="4130" y="1862"/>
                  </a:cubicBezTo>
                  <a:cubicBezTo>
                    <a:pt x="4060" y="1891"/>
                    <a:pt x="3983" y="1939"/>
                    <a:pt x="3889" y="2048"/>
                  </a:cubicBezTo>
                  <a:cubicBezTo>
                    <a:pt x="3605" y="2377"/>
                    <a:pt x="3571" y="2368"/>
                    <a:pt x="3346" y="1869"/>
                  </a:cubicBezTo>
                  <a:cubicBezTo>
                    <a:pt x="3152" y="1435"/>
                    <a:pt x="2966" y="1329"/>
                    <a:pt x="2359" y="1331"/>
                  </a:cubicBezTo>
                  <a:close/>
                  <a:moveTo>
                    <a:pt x="1153" y="7257"/>
                  </a:moveTo>
                  <a:cubicBezTo>
                    <a:pt x="1170" y="7290"/>
                    <a:pt x="1235" y="7371"/>
                    <a:pt x="1349" y="7487"/>
                  </a:cubicBezTo>
                  <a:cubicBezTo>
                    <a:pt x="1877" y="8026"/>
                    <a:pt x="2712" y="8031"/>
                    <a:pt x="2374" y="7494"/>
                  </a:cubicBezTo>
                  <a:cubicBezTo>
                    <a:pt x="2209" y="7232"/>
                    <a:pt x="2070" y="7187"/>
                    <a:pt x="1862" y="7333"/>
                  </a:cubicBezTo>
                  <a:cubicBezTo>
                    <a:pt x="1661" y="7475"/>
                    <a:pt x="1475" y="7462"/>
                    <a:pt x="1251" y="7295"/>
                  </a:cubicBezTo>
                  <a:cubicBezTo>
                    <a:pt x="1163" y="7229"/>
                    <a:pt x="1136" y="7223"/>
                    <a:pt x="1153" y="725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animBg="1" advAuto="0"/>
      <p:bldP spid="111" grpId="2" animBg="1" advAuto="0"/>
      <p:bldP spid="114" grpId="3" animBg="1" advAuto="0"/>
      <p:bldP spid="120" grpId="4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Estimate running time (or memory) as a function of input size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.</a:t>
            </a:r>
          </a:p>
          <a:p>
            <a:pPr lvl="1"/>
            <a:r>
              <a:t>Ignore lower order terms.</a:t>
            </a:r>
          </a:p>
          <a:p>
            <a:pPr lvl="2"/>
            <a:r>
              <a:t>when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 is large, terms are negligible</a:t>
            </a:r>
          </a:p>
          <a:p>
            <a:pPr lvl="2"/>
            <a:r>
              <a:t>when </a:t>
            </a:r>
            <a:r>
              <a:rPr>
                <a:latin typeface="Times"/>
                <a:ea typeface="Times"/>
                <a:cs typeface="Times"/>
                <a:sym typeface="Times"/>
              </a:rPr>
              <a:t>N</a:t>
            </a:r>
            <a:r>
              <a:t> is small, we don't care</a:t>
            </a:r>
          </a:p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Simplification 2:  tilde notation</a:t>
            </a:r>
          </a:p>
        </p:txBody>
      </p:sp>
      <p:graphicFrame>
        <p:nvGraphicFramePr>
          <p:cNvPr id="466" name="Table 466"/>
          <p:cNvGraphicFramePr/>
          <p:nvPr/>
        </p:nvGraphicFramePr>
        <p:xfrm>
          <a:off x="1730492" y="5207000"/>
          <a:ext cx="9528500" cy="3936996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326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5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operation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frequency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tilde notation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variable declaration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+ 2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assignment statement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+ 2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less than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(N + 1) (N + 2)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½ N 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equal to compare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 (N − 1)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½ N 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array access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(N − 1)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N 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428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increment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½ N (N − 1)</a:t>
                      </a:r>
                      <a:r>
                        <a:t> to </a:t>
                      </a: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N (N − 1)</a:t>
                      </a:r>
                      <a:r>
                        <a:t> 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~ ½ N </a:t>
                      </a:r>
                      <a:r>
                        <a:rPr baseline="319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r>
                        <a:t>  to  </a:t>
                      </a:r>
                      <a:r>
                        <a:rPr>
                          <a:latin typeface="Times"/>
                          <a:ea typeface="Times"/>
                          <a:cs typeface="Times"/>
                          <a:sym typeface="Times"/>
                        </a:rPr>
                        <a:t>~ N </a:t>
                      </a:r>
                      <a:r>
                        <a:rPr baseline="319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Approximately</a:t>
            </a:r>
            <a:r>
              <a:rPr>
                <a:solidFill>
                  <a:srgbClr val="000000"/>
                </a:solidFill>
              </a:rPr>
              <a:t> how many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accesses</a:t>
            </a:r>
            <a:r>
              <a:rPr>
                <a:solidFill>
                  <a:srgbClr val="000000"/>
                </a:solidFill>
              </a:rPr>
              <a:t> as a function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r>
              <a:t>A. 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~  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2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array accesses.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Bottom line.  </a:t>
            </a:r>
            <a:r>
              <a:rPr>
                <a:solidFill>
                  <a:srgbClr val="000000"/>
                </a:solidFill>
              </a:rPr>
              <a:t>Use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cost model</a:t>
            </a:r>
            <a:r>
              <a:rPr>
                <a:solidFill>
                  <a:srgbClr val="000000"/>
                </a:solidFill>
              </a:rPr>
              <a:t> and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tilde notation</a:t>
            </a:r>
            <a:r>
              <a:rPr>
                <a:solidFill>
                  <a:srgbClr val="000000"/>
                </a:solidFill>
              </a:rPr>
              <a:t> to simplify counts.</a:t>
            </a:r>
          </a:p>
        </p:txBody>
      </p:sp>
      <p:sp>
        <p:nvSpPr>
          <p:cNvPr id="469" name="Shape 469"/>
          <p:cNvSpPr/>
          <p:nvPr/>
        </p:nvSpPr>
        <p:spPr>
          <a:xfrm>
            <a:off x="2120617" y="2194559"/>
            <a:ext cx="6565901" cy="2418081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if (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a[i]</a:t>
            </a:r>
            <a:r>
              <a:t> +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a[j]</a:t>
            </a:r>
            <a: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count++;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2-Sum</a:t>
            </a:r>
          </a:p>
        </p:txBody>
      </p:sp>
      <p:sp>
        <p:nvSpPr>
          <p:cNvPr id="472" name="Shape 472"/>
          <p:cNvSpPr/>
          <p:nvPr/>
        </p:nvSpPr>
        <p:spPr>
          <a:xfrm>
            <a:off x="9537700" y="3416300"/>
            <a:ext cx="1332054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"inner loop"</a:t>
            </a:r>
          </a:p>
        </p:txBody>
      </p:sp>
      <p:sp>
        <p:nvSpPr>
          <p:cNvPr id="473" name="Shape 473"/>
          <p:cNvSpPr/>
          <p:nvPr/>
        </p:nvSpPr>
        <p:spPr>
          <a:xfrm>
            <a:off x="8119840" y="3562852"/>
            <a:ext cx="1364477" cy="2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4515159" y="3708761"/>
            <a:ext cx="7814437" cy="1810043"/>
            <a:chOff x="0" y="0"/>
            <a:chExt cx="7814435" cy="1810042"/>
          </a:xfrm>
        </p:grpSpPr>
        <p:pic>
          <p:nvPicPr>
            <p:cNvPr id="474" name="droppedImage.pdf"/>
            <p:cNvPicPr>
              <a:picLocks noChangeAspect="1"/>
            </p:cNvPicPr>
            <p:nvPr/>
          </p:nvPicPr>
          <p:blipFill>
            <a:blip r:embed="rId2"/>
            <a:srcRect b="397"/>
            <a:stretch>
              <a:fillRect/>
            </a:stretch>
          </p:blipFill>
          <p:spPr>
            <a:xfrm>
              <a:off x="3786776" y="780659"/>
              <a:ext cx="4027660" cy="102938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75" name="Shape 475"/>
            <p:cNvSpPr/>
            <p:nvPr/>
          </p:nvSpPr>
          <p:spPr>
            <a:xfrm>
              <a:off x="1017836" y="41492"/>
              <a:ext cx="2539757" cy="94955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0"/>
              <a:ext cx="3567359" cy="99070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Approximately</a:t>
            </a:r>
            <a:r>
              <a:rPr>
                <a:solidFill>
                  <a:srgbClr val="000000"/>
                </a:solidFill>
              </a:rPr>
              <a:t> how many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accesses</a:t>
            </a:r>
            <a:r>
              <a:rPr>
                <a:solidFill>
                  <a:srgbClr val="000000"/>
                </a:solidFill>
              </a:rPr>
              <a:t> as a function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input size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r>
              <a:t>A.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~ ½ 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array accesses.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Bottom line.  </a:t>
            </a:r>
            <a:r>
              <a:rPr>
                <a:solidFill>
                  <a:srgbClr val="000000"/>
                </a:solidFill>
              </a:rPr>
              <a:t>Use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cost model</a:t>
            </a:r>
            <a:r>
              <a:rPr>
                <a:solidFill>
                  <a:srgbClr val="000000"/>
                </a:solidFill>
              </a:rPr>
              <a:t> and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tilde notation</a:t>
            </a:r>
            <a:r>
              <a:rPr>
                <a:solidFill>
                  <a:srgbClr val="000000"/>
                </a:solidFill>
              </a:rPr>
              <a:t> to simplify counts.</a:t>
            </a:r>
          </a:p>
        </p:txBody>
      </p:sp>
      <p:sp>
        <p:nvSpPr>
          <p:cNvPr id="480" name="Shape 480"/>
          <p:cNvSpPr/>
          <p:nvPr/>
        </p:nvSpPr>
        <p:spPr>
          <a:xfrm>
            <a:off x="2120617" y="2194559"/>
            <a:ext cx="6565901" cy="2844801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for (int k = j+1; k &lt; N; k++)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if (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a[i]</a:t>
            </a:r>
            <a:r>
              <a:t> +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a[j]</a:t>
            </a:r>
            <a:r>
              <a:t> +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a[k]</a:t>
            </a:r>
            <a:r>
              <a:t>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   count++;</a:t>
            </a:r>
          </a:p>
        </p:txBody>
      </p:sp>
      <p:sp>
        <p:nvSpPr>
          <p:cNvPr id="481" name="Shape 481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 </a:t>
            </a:r>
            <a:r>
              <a:rPr cap="small"/>
              <a:t>3-Sum</a:t>
            </a:r>
          </a:p>
        </p:txBody>
      </p:sp>
      <p:pic>
        <p:nvPicPr>
          <p:cNvPr id="483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227" y="5327108"/>
            <a:ext cx="2761173" cy="1050447"/>
          </a:xfrm>
          <a:prstGeom prst="rect">
            <a:avLst/>
          </a:prstGeom>
          <a:ln w="12700"/>
        </p:spPr>
      </p:pic>
      <p:sp>
        <p:nvSpPr>
          <p:cNvPr id="484" name="Shape 484"/>
          <p:cNvSpPr/>
          <p:nvPr/>
        </p:nvSpPr>
        <p:spPr>
          <a:xfrm>
            <a:off x="6821337" y="4140200"/>
            <a:ext cx="1076626" cy="1288692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9588500" y="3784600"/>
            <a:ext cx="1332054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AB3226"/>
                </a:solidFill>
                <a:uFill>
                  <a:solidFill>
                    <a:srgbClr val="AB3226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"inner loop"</a:t>
            </a:r>
          </a:p>
        </p:txBody>
      </p:sp>
      <p:sp>
        <p:nvSpPr>
          <p:cNvPr id="486" name="Shape 486"/>
          <p:cNvSpPr/>
          <p:nvPr/>
        </p:nvSpPr>
        <p:spPr>
          <a:xfrm>
            <a:off x="8119840" y="3943852"/>
            <a:ext cx="1364477" cy="2"/>
          </a:xfrm>
          <a:prstGeom prst="line">
            <a:avLst/>
          </a:prstGeom>
          <a:ln w="25400">
            <a:solidFill>
              <a:srgbClr val="AB322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5965850" y="4140200"/>
            <a:ext cx="1939336" cy="1284747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5022591" y="4140200"/>
            <a:ext cx="2881976" cy="1284747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principle,</a:t>
            </a:r>
            <a:r>
              <a:rPr>
                <a:solidFill>
                  <a:srgbClr val="000000"/>
                </a:solidFill>
              </a:rPr>
              <a:t> accurate mathematical models are available.</a:t>
            </a:r>
          </a:p>
          <a:p>
            <a:endParaRPr>
              <a:solidFill>
                <a:srgbClr val="000000"/>
              </a:solidFill>
            </a:endParaRPr>
          </a:p>
          <a:p>
            <a:r>
              <a:t>In practice,</a:t>
            </a:r>
          </a:p>
          <a:p>
            <a:pPr lvl="1"/>
            <a:r>
              <a:t>Formulas can be complicated.</a:t>
            </a:r>
          </a:p>
          <a:p>
            <a:pPr lvl="1"/>
            <a:r>
              <a:t>Advanced mathematics might be required.</a:t>
            </a:r>
          </a:p>
          <a:p>
            <a:pPr lvl="1"/>
            <a:r>
              <a:t>Exact models best left for experts.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Bottom line.  </a:t>
            </a:r>
            <a:r>
              <a:rPr>
                <a:solidFill>
                  <a:srgbClr val="000000"/>
                </a:solidFill>
              </a:rPr>
              <a:t>We use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approximate</a:t>
            </a:r>
            <a:r>
              <a:t> </a:t>
            </a:r>
            <a:r>
              <a:rPr>
                <a:solidFill>
                  <a:srgbClr val="000000"/>
                </a:solidFill>
              </a:rPr>
              <a:t>models in this course: 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~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21" name="Shape 521"/>
          <p:cNvSpPr/>
          <p:nvPr/>
        </p:nvSpPr>
        <p:spPr>
          <a:xfrm>
            <a:off x="1917700" y="5295900"/>
            <a:ext cx="6032500" cy="2794000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/>
          <a:lstStyle/>
          <a:p>
            <a:pPr marL="58702" marR="58702" defTabSz="1295400">
              <a:defRPr sz="2400"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T</a:t>
            </a:r>
            <a:r>
              <a:rPr i="1" baseline="-5999"/>
              <a:t>N</a:t>
            </a:r>
            <a:r>
              <a:t>  =  </a:t>
            </a:r>
            <a:r>
              <a:rPr i="1"/>
              <a:t>c</a:t>
            </a:r>
            <a:r>
              <a:rPr baseline="-5999"/>
              <a:t>1</a:t>
            </a:r>
            <a:r>
              <a:t> </a:t>
            </a:r>
            <a:r>
              <a:rPr i="1"/>
              <a:t>A</a:t>
            </a:r>
            <a:r>
              <a:t>  +  </a:t>
            </a:r>
            <a:r>
              <a:rPr i="1"/>
              <a:t>c</a:t>
            </a:r>
            <a:r>
              <a:rPr baseline="-5999"/>
              <a:t>2</a:t>
            </a:r>
            <a:r>
              <a:t> </a:t>
            </a:r>
            <a:r>
              <a:rPr i="1"/>
              <a:t>B</a:t>
            </a:r>
            <a:r>
              <a:t>  +  </a:t>
            </a:r>
            <a:r>
              <a:rPr i="1"/>
              <a:t>c</a:t>
            </a:r>
            <a:r>
              <a:rPr baseline="-5999"/>
              <a:t>3</a:t>
            </a:r>
            <a:r>
              <a:t> </a:t>
            </a:r>
            <a:r>
              <a:rPr i="1"/>
              <a:t>C</a:t>
            </a:r>
            <a:r>
              <a:t>  +  </a:t>
            </a:r>
            <a:r>
              <a:rPr i="1"/>
              <a:t>c</a:t>
            </a:r>
            <a:r>
              <a:rPr baseline="-5999"/>
              <a:t>4</a:t>
            </a:r>
            <a:r>
              <a:t> </a:t>
            </a:r>
            <a:r>
              <a:rPr i="1"/>
              <a:t>D</a:t>
            </a:r>
            <a:r>
              <a:t>  +  </a:t>
            </a:r>
            <a:r>
              <a:rPr i="1"/>
              <a:t>c</a:t>
            </a:r>
            <a:r>
              <a:rPr baseline="-5999"/>
              <a:t>5</a:t>
            </a:r>
            <a:r>
              <a:t> </a:t>
            </a:r>
            <a:r>
              <a:rPr i="1"/>
              <a:t>E</a:t>
            </a:r>
          </a:p>
          <a:p>
            <a:pPr marL="58702" marR="58702" lvl="1" indent="381000" defTabSz="1295400">
              <a:defRPr sz="2200">
                <a:uFill>
                  <a:solidFill>
                    <a:srgbClr val="606060"/>
                  </a:solidFill>
                </a:u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 =</a:t>
            </a:r>
            <a:r>
              <a:t> </a:t>
            </a:r>
            <a:r>
              <a:rPr sz="2000">
                <a:latin typeface="Lucida Sans"/>
                <a:ea typeface="Lucida Sans"/>
                <a:cs typeface="Lucida Sans"/>
                <a:sym typeface="Lucida Sans"/>
              </a:rPr>
              <a:t>array access</a:t>
            </a:r>
            <a:r>
              <a:t> </a:t>
            </a:r>
          </a:p>
          <a:p>
            <a:pPr marL="58702" marR="58702" lvl="1" indent="381000" defTabSz="1295400">
              <a:defRPr sz="2200">
                <a:uFill>
                  <a:solidFill>
                    <a:srgbClr val="606060"/>
                  </a:solidFill>
                </a:u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B =</a:t>
            </a:r>
            <a:r>
              <a:t> </a:t>
            </a:r>
            <a:r>
              <a:rPr sz="2000">
                <a:latin typeface="Lucida Sans"/>
                <a:ea typeface="Lucida Sans"/>
                <a:cs typeface="Lucida Sans"/>
                <a:sym typeface="Lucida Sans"/>
              </a:rPr>
              <a:t>integer add</a:t>
            </a:r>
          </a:p>
          <a:p>
            <a:pPr marL="58702" marR="58702" lvl="1" indent="381000" defTabSz="1295400">
              <a:defRPr sz="2200">
                <a:uFill>
                  <a:solidFill>
                    <a:srgbClr val="606060"/>
                  </a:solidFill>
                </a:u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C =</a:t>
            </a:r>
            <a:r>
              <a:t> </a:t>
            </a:r>
            <a:r>
              <a:rPr sz="2000">
                <a:latin typeface="Lucida Sans"/>
                <a:ea typeface="Lucida Sans"/>
                <a:cs typeface="Lucida Sans"/>
                <a:sym typeface="Lucida Sans"/>
              </a:rPr>
              <a:t>integer compare</a:t>
            </a:r>
          </a:p>
          <a:p>
            <a:pPr marL="58702" marR="58702" lvl="1" indent="381000" defTabSz="1295400">
              <a:defRPr sz="2200">
                <a:uFill>
                  <a:solidFill>
                    <a:srgbClr val="606060"/>
                  </a:solidFill>
                </a:u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D =</a:t>
            </a:r>
            <a:r>
              <a:t> </a:t>
            </a:r>
            <a:r>
              <a:rPr sz="2000">
                <a:latin typeface="Lucida Sans"/>
                <a:ea typeface="Lucida Sans"/>
                <a:cs typeface="Lucida Sans"/>
                <a:sym typeface="Lucida Sans"/>
              </a:rPr>
              <a:t>increment</a:t>
            </a:r>
          </a:p>
          <a:p>
            <a:pPr marL="58702" marR="58702" lvl="1" indent="381000" defTabSz="1295400">
              <a:defRPr sz="2200">
                <a:uFill>
                  <a:solidFill>
                    <a:srgbClr val="606060"/>
                  </a:solidFill>
                </a:u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E =</a:t>
            </a:r>
            <a:r>
              <a:t> </a:t>
            </a:r>
            <a:r>
              <a:rPr sz="2000">
                <a:latin typeface="Lucida Sans"/>
                <a:ea typeface="Lucida Sans"/>
                <a:cs typeface="Lucida Sans"/>
                <a:sym typeface="Lucida Sans"/>
              </a:rPr>
              <a:t>variable assignment</a:t>
            </a:r>
          </a:p>
        </p:txBody>
      </p:sp>
      <p:sp>
        <p:nvSpPr>
          <p:cNvPr id="522" name="Shape 5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Mathematical models for running time</a:t>
            </a:r>
          </a:p>
        </p:txBody>
      </p:sp>
      <p:sp>
        <p:nvSpPr>
          <p:cNvPr id="523" name="Shape 523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524" name="Shape 524"/>
          <p:cNvSpPr/>
          <p:nvPr/>
        </p:nvSpPr>
        <p:spPr>
          <a:xfrm flipV="1">
            <a:off x="3144852" y="5130800"/>
            <a:ext cx="1148031" cy="399279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5" name="Shape 525"/>
          <p:cNvSpPr/>
          <p:nvPr/>
        </p:nvSpPr>
        <p:spPr>
          <a:xfrm flipV="1">
            <a:off x="4132366" y="5130800"/>
            <a:ext cx="362305" cy="399279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6" name="Shape 526"/>
          <p:cNvSpPr/>
          <p:nvPr/>
        </p:nvSpPr>
        <p:spPr>
          <a:xfrm flipH="1" flipV="1">
            <a:off x="4826000" y="5130800"/>
            <a:ext cx="172341" cy="399279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 flipH="1" flipV="1">
            <a:off x="5130800" y="5118100"/>
            <a:ext cx="931017" cy="396786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8" name="Shape 528"/>
          <p:cNvSpPr/>
          <p:nvPr/>
        </p:nvSpPr>
        <p:spPr>
          <a:xfrm flipH="1" flipV="1">
            <a:off x="5905500" y="5130800"/>
            <a:ext cx="1098254" cy="384086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8204200" y="6419850"/>
            <a:ext cx="3479800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8702" marR="58702" algn="ctr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frequencies</a:t>
            </a:r>
          </a:p>
          <a:p>
            <a:pPr marL="58702" marR="58702" algn="ctr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 (depend on algorithm, input)</a:t>
            </a:r>
          </a:p>
        </p:txBody>
      </p:sp>
      <p:sp>
        <p:nvSpPr>
          <p:cNvPr id="530" name="Shape 530"/>
          <p:cNvSpPr/>
          <p:nvPr/>
        </p:nvSpPr>
        <p:spPr>
          <a:xfrm>
            <a:off x="7543800" y="6070600"/>
            <a:ext cx="921174" cy="451557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543800" y="6426200"/>
            <a:ext cx="921174" cy="234809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543800" y="6781800"/>
            <a:ext cx="914400" cy="127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7543800" y="6934200"/>
            <a:ext cx="921174" cy="307059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4" name="Shape 534"/>
          <p:cNvSpPr/>
          <p:nvPr/>
        </p:nvSpPr>
        <p:spPr>
          <a:xfrm flipV="1">
            <a:off x="7543800" y="7061200"/>
            <a:ext cx="993423" cy="596054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535" name="ena0102l.jpg"/>
          <p:cNvPicPr>
            <a:picLocks noChangeAspect="1"/>
          </p:cNvPicPr>
          <p:nvPr/>
        </p:nvPicPr>
        <p:blipFill>
          <a:blip r:embed="rId2"/>
          <a:srcRect l="2320" t="1815" r="1532" b="873"/>
          <a:stretch>
            <a:fillRect/>
          </a:stretch>
        </p:blipFill>
        <p:spPr>
          <a:xfrm>
            <a:off x="8552964" y="2870506"/>
            <a:ext cx="769275" cy="1378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3" h="21568" extrusionOk="0">
                <a:moveTo>
                  <a:pt x="12261" y="8"/>
                </a:moveTo>
                <a:cubicBezTo>
                  <a:pt x="11963" y="24"/>
                  <a:pt x="11603" y="65"/>
                  <a:pt x="11252" y="126"/>
                </a:cubicBezTo>
                <a:cubicBezTo>
                  <a:pt x="11008" y="169"/>
                  <a:pt x="10463" y="260"/>
                  <a:pt x="10055" y="325"/>
                </a:cubicBezTo>
                <a:cubicBezTo>
                  <a:pt x="8887" y="511"/>
                  <a:pt x="8764" y="540"/>
                  <a:pt x="8825" y="648"/>
                </a:cubicBezTo>
                <a:cubicBezTo>
                  <a:pt x="8855" y="701"/>
                  <a:pt x="8807" y="778"/>
                  <a:pt x="8725" y="816"/>
                </a:cubicBezTo>
                <a:cubicBezTo>
                  <a:pt x="8603" y="872"/>
                  <a:pt x="8529" y="857"/>
                  <a:pt x="8271" y="735"/>
                </a:cubicBezTo>
                <a:cubicBezTo>
                  <a:pt x="8044" y="628"/>
                  <a:pt x="7864" y="593"/>
                  <a:pt x="7628" y="604"/>
                </a:cubicBezTo>
                <a:cubicBezTo>
                  <a:pt x="7449" y="613"/>
                  <a:pt x="7268" y="602"/>
                  <a:pt x="7229" y="580"/>
                </a:cubicBezTo>
                <a:cubicBezTo>
                  <a:pt x="7190" y="558"/>
                  <a:pt x="7068" y="542"/>
                  <a:pt x="6952" y="542"/>
                </a:cubicBezTo>
                <a:cubicBezTo>
                  <a:pt x="6836" y="542"/>
                  <a:pt x="6697" y="518"/>
                  <a:pt x="6642" y="486"/>
                </a:cubicBezTo>
                <a:cubicBezTo>
                  <a:pt x="6572" y="448"/>
                  <a:pt x="6344" y="457"/>
                  <a:pt x="5921" y="517"/>
                </a:cubicBezTo>
                <a:cubicBezTo>
                  <a:pt x="5581" y="566"/>
                  <a:pt x="5276" y="591"/>
                  <a:pt x="5245" y="573"/>
                </a:cubicBezTo>
                <a:cubicBezTo>
                  <a:pt x="5214" y="556"/>
                  <a:pt x="5138" y="560"/>
                  <a:pt x="5079" y="586"/>
                </a:cubicBezTo>
                <a:cubicBezTo>
                  <a:pt x="5019" y="612"/>
                  <a:pt x="4781" y="653"/>
                  <a:pt x="4547" y="673"/>
                </a:cubicBezTo>
                <a:cubicBezTo>
                  <a:pt x="4086" y="712"/>
                  <a:pt x="3039" y="1057"/>
                  <a:pt x="3039" y="1170"/>
                </a:cubicBezTo>
                <a:cubicBezTo>
                  <a:pt x="3039" y="1188"/>
                  <a:pt x="2826" y="1321"/>
                  <a:pt x="2563" y="1468"/>
                </a:cubicBezTo>
                <a:cubicBezTo>
                  <a:pt x="2300" y="1615"/>
                  <a:pt x="2081" y="1771"/>
                  <a:pt x="2075" y="1816"/>
                </a:cubicBezTo>
                <a:cubicBezTo>
                  <a:pt x="2009" y="2294"/>
                  <a:pt x="1937" y="2373"/>
                  <a:pt x="1421" y="2518"/>
                </a:cubicBezTo>
                <a:cubicBezTo>
                  <a:pt x="860" y="2675"/>
                  <a:pt x="468" y="2852"/>
                  <a:pt x="468" y="2952"/>
                </a:cubicBezTo>
                <a:cubicBezTo>
                  <a:pt x="468" y="2989"/>
                  <a:pt x="382" y="3078"/>
                  <a:pt x="280" y="3151"/>
                </a:cubicBezTo>
                <a:cubicBezTo>
                  <a:pt x="59" y="3308"/>
                  <a:pt x="-96" y="3945"/>
                  <a:pt x="69" y="4002"/>
                </a:cubicBezTo>
                <a:cubicBezTo>
                  <a:pt x="128" y="4023"/>
                  <a:pt x="169" y="4103"/>
                  <a:pt x="169" y="4182"/>
                </a:cubicBezTo>
                <a:cubicBezTo>
                  <a:pt x="169" y="4378"/>
                  <a:pt x="492" y="4757"/>
                  <a:pt x="634" y="4729"/>
                </a:cubicBezTo>
                <a:cubicBezTo>
                  <a:pt x="697" y="4716"/>
                  <a:pt x="938" y="4803"/>
                  <a:pt x="1166" y="4921"/>
                </a:cubicBezTo>
                <a:lnTo>
                  <a:pt x="1576" y="5133"/>
                </a:lnTo>
                <a:lnTo>
                  <a:pt x="1388" y="5269"/>
                </a:lnTo>
                <a:cubicBezTo>
                  <a:pt x="872" y="5637"/>
                  <a:pt x="1626" y="6436"/>
                  <a:pt x="2419" y="6362"/>
                </a:cubicBezTo>
                <a:cubicBezTo>
                  <a:pt x="2486" y="6356"/>
                  <a:pt x="2680" y="6408"/>
                  <a:pt x="2840" y="6474"/>
                </a:cubicBezTo>
                <a:cubicBezTo>
                  <a:pt x="3073" y="6571"/>
                  <a:pt x="3210" y="6590"/>
                  <a:pt x="3527" y="6561"/>
                </a:cubicBezTo>
                <a:cubicBezTo>
                  <a:pt x="3749" y="6541"/>
                  <a:pt x="3949" y="6550"/>
                  <a:pt x="3982" y="6580"/>
                </a:cubicBezTo>
                <a:cubicBezTo>
                  <a:pt x="4019" y="6614"/>
                  <a:pt x="4127" y="6609"/>
                  <a:pt x="4292" y="6574"/>
                </a:cubicBezTo>
                <a:cubicBezTo>
                  <a:pt x="4499" y="6530"/>
                  <a:pt x="4591" y="6539"/>
                  <a:pt x="4757" y="6623"/>
                </a:cubicBezTo>
                <a:cubicBezTo>
                  <a:pt x="5076" y="6784"/>
                  <a:pt x="5631" y="6920"/>
                  <a:pt x="5832" y="6884"/>
                </a:cubicBezTo>
                <a:cubicBezTo>
                  <a:pt x="6129" y="6832"/>
                  <a:pt x="6163" y="7010"/>
                  <a:pt x="5910" y="7269"/>
                </a:cubicBezTo>
                <a:cubicBezTo>
                  <a:pt x="5774" y="7409"/>
                  <a:pt x="5700" y="7552"/>
                  <a:pt x="5733" y="7623"/>
                </a:cubicBezTo>
                <a:cubicBezTo>
                  <a:pt x="5776" y="7716"/>
                  <a:pt x="5658" y="7820"/>
                  <a:pt x="5179" y="8089"/>
                </a:cubicBezTo>
                <a:cubicBezTo>
                  <a:pt x="4290" y="8588"/>
                  <a:pt x="3585" y="8941"/>
                  <a:pt x="3250" y="9052"/>
                </a:cubicBezTo>
                <a:cubicBezTo>
                  <a:pt x="3089" y="9105"/>
                  <a:pt x="2909" y="9204"/>
                  <a:pt x="2851" y="9276"/>
                </a:cubicBezTo>
                <a:cubicBezTo>
                  <a:pt x="2771" y="9374"/>
                  <a:pt x="2664" y="9406"/>
                  <a:pt x="2408" y="9406"/>
                </a:cubicBezTo>
                <a:cubicBezTo>
                  <a:pt x="2223" y="9406"/>
                  <a:pt x="2019" y="9443"/>
                  <a:pt x="1953" y="9487"/>
                </a:cubicBezTo>
                <a:cubicBezTo>
                  <a:pt x="1749" y="9625"/>
                  <a:pt x="1556" y="10068"/>
                  <a:pt x="1654" y="10170"/>
                </a:cubicBezTo>
                <a:cubicBezTo>
                  <a:pt x="1768" y="10289"/>
                  <a:pt x="1953" y="10744"/>
                  <a:pt x="1953" y="10903"/>
                </a:cubicBezTo>
                <a:cubicBezTo>
                  <a:pt x="1953" y="10970"/>
                  <a:pt x="2037" y="11132"/>
                  <a:pt x="2142" y="11257"/>
                </a:cubicBezTo>
                <a:cubicBezTo>
                  <a:pt x="2246" y="11382"/>
                  <a:pt x="2357" y="11528"/>
                  <a:pt x="2386" y="11580"/>
                </a:cubicBezTo>
                <a:cubicBezTo>
                  <a:pt x="2526" y="11832"/>
                  <a:pt x="3746" y="11952"/>
                  <a:pt x="4137" y="11754"/>
                </a:cubicBezTo>
                <a:cubicBezTo>
                  <a:pt x="4324" y="11659"/>
                  <a:pt x="4318" y="11387"/>
                  <a:pt x="4126" y="11071"/>
                </a:cubicBezTo>
                <a:cubicBezTo>
                  <a:pt x="4061" y="10964"/>
                  <a:pt x="3992" y="10821"/>
                  <a:pt x="3970" y="10760"/>
                </a:cubicBezTo>
                <a:cubicBezTo>
                  <a:pt x="3862" y="10448"/>
                  <a:pt x="3879" y="10441"/>
                  <a:pt x="4248" y="10381"/>
                </a:cubicBezTo>
                <a:cubicBezTo>
                  <a:pt x="4446" y="10349"/>
                  <a:pt x="4690" y="10281"/>
                  <a:pt x="4791" y="10232"/>
                </a:cubicBezTo>
                <a:cubicBezTo>
                  <a:pt x="4891" y="10184"/>
                  <a:pt x="5141" y="10089"/>
                  <a:pt x="5345" y="10021"/>
                </a:cubicBezTo>
                <a:cubicBezTo>
                  <a:pt x="5549" y="9953"/>
                  <a:pt x="5711" y="9862"/>
                  <a:pt x="5711" y="9822"/>
                </a:cubicBezTo>
                <a:cubicBezTo>
                  <a:pt x="5711" y="9708"/>
                  <a:pt x="6521" y="9286"/>
                  <a:pt x="6675" y="9319"/>
                </a:cubicBezTo>
                <a:cubicBezTo>
                  <a:pt x="6750" y="9335"/>
                  <a:pt x="6781" y="9327"/>
                  <a:pt x="6752" y="9300"/>
                </a:cubicBezTo>
                <a:cubicBezTo>
                  <a:pt x="6724" y="9274"/>
                  <a:pt x="6798" y="9207"/>
                  <a:pt x="6908" y="9151"/>
                </a:cubicBezTo>
                <a:cubicBezTo>
                  <a:pt x="7017" y="9096"/>
                  <a:pt x="7080" y="9019"/>
                  <a:pt x="7052" y="8977"/>
                </a:cubicBezTo>
                <a:cubicBezTo>
                  <a:pt x="6981" y="8875"/>
                  <a:pt x="7244" y="8540"/>
                  <a:pt x="7517" y="8381"/>
                </a:cubicBezTo>
                <a:cubicBezTo>
                  <a:pt x="7720" y="8263"/>
                  <a:pt x="7750" y="8259"/>
                  <a:pt x="7905" y="8338"/>
                </a:cubicBezTo>
                <a:cubicBezTo>
                  <a:pt x="8065" y="8419"/>
                  <a:pt x="8055" y="8434"/>
                  <a:pt x="7828" y="8686"/>
                </a:cubicBezTo>
                <a:cubicBezTo>
                  <a:pt x="7694" y="8833"/>
                  <a:pt x="7620" y="8990"/>
                  <a:pt x="7650" y="9033"/>
                </a:cubicBezTo>
                <a:cubicBezTo>
                  <a:pt x="7680" y="9077"/>
                  <a:pt x="7542" y="9276"/>
                  <a:pt x="7351" y="9474"/>
                </a:cubicBezTo>
                <a:cubicBezTo>
                  <a:pt x="7160" y="9673"/>
                  <a:pt x="7025" y="9845"/>
                  <a:pt x="7052" y="9860"/>
                </a:cubicBezTo>
                <a:cubicBezTo>
                  <a:pt x="7078" y="9874"/>
                  <a:pt x="6950" y="10041"/>
                  <a:pt x="6764" y="10226"/>
                </a:cubicBezTo>
                <a:cubicBezTo>
                  <a:pt x="6577" y="10411"/>
                  <a:pt x="6393" y="10667"/>
                  <a:pt x="6353" y="10797"/>
                </a:cubicBezTo>
                <a:cubicBezTo>
                  <a:pt x="6314" y="10928"/>
                  <a:pt x="6244" y="11074"/>
                  <a:pt x="6198" y="11120"/>
                </a:cubicBezTo>
                <a:cubicBezTo>
                  <a:pt x="5927" y="11399"/>
                  <a:pt x="5711" y="11718"/>
                  <a:pt x="5711" y="11841"/>
                </a:cubicBezTo>
                <a:cubicBezTo>
                  <a:pt x="5710" y="11919"/>
                  <a:pt x="5620" y="12064"/>
                  <a:pt x="5511" y="12164"/>
                </a:cubicBezTo>
                <a:cubicBezTo>
                  <a:pt x="5403" y="12264"/>
                  <a:pt x="5312" y="12410"/>
                  <a:pt x="5312" y="12487"/>
                </a:cubicBezTo>
                <a:cubicBezTo>
                  <a:pt x="5312" y="12635"/>
                  <a:pt x="4992" y="13031"/>
                  <a:pt x="4824" y="13089"/>
                </a:cubicBezTo>
                <a:cubicBezTo>
                  <a:pt x="4769" y="13109"/>
                  <a:pt x="4724" y="13207"/>
                  <a:pt x="4724" y="13307"/>
                </a:cubicBezTo>
                <a:cubicBezTo>
                  <a:pt x="4724" y="13494"/>
                  <a:pt x="4538" y="13754"/>
                  <a:pt x="4214" y="14015"/>
                </a:cubicBezTo>
                <a:cubicBezTo>
                  <a:pt x="4114" y="14096"/>
                  <a:pt x="3995" y="14284"/>
                  <a:pt x="3959" y="14431"/>
                </a:cubicBezTo>
                <a:cubicBezTo>
                  <a:pt x="3923" y="14578"/>
                  <a:pt x="3775" y="14835"/>
                  <a:pt x="3627" y="15003"/>
                </a:cubicBezTo>
                <a:cubicBezTo>
                  <a:pt x="3168" y="15523"/>
                  <a:pt x="3007" y="15748"/>
                  <a:pt x="3028" y="15847"/>
                </a:cubicBezTo>
                <a:cubicBezTo>
                  <a:pt x="3040" y="15900"/>
                  <a:pt x="2980" y="16032"/>
                  <a:pt x="2895" y="16139"/>
                </a:cubicBezTo>
                <a:cubicBezTo>
                  <a:pt x="2811" y="16247"/>
                  <a:pt x="2678" y="16415"/>
                  <a:pt x="2596" y="16518"/>
                </a:cubicBezTo>
                <a:cubicBezTo>
                  <a:pt x="2515" y="16622"/>
                  <a:pt x="2453" y="16770"/>
                  <a:pt x="2452" y="16841"/>
                </a:cubicBezTo>
                <a:cubicBezTo>
                  <a:pt x="2452" y="16913"/>
                  <a:pt x="2305" y="17108"/>
                  <a:pt x="2131" y="17276"/>
                </a:cubicBezTo>
                <a:cubicBezTo>
                  <a:pt x="1739" y="17652"/>
                  <a:pt x="1549" y="17931"/>
                  <a:pt x="1665" y="17972"/>
                </a:cubicBezTo>
                <a:cubicBezTo>
                  <a:pt x="1820" y="18025"/>
                  <a:pt x="1762" y="18140"/>
                  <a:pt x="1399" y="18500"/>
                </a:cubicBezTo>
                <a:cubicBezTo>
                  <a:pt x="1204" y="18693"/>
                  <a:pt x="1017" y="18940"/>
                  <a:pt x="989" y="19046"/>
                </a:cubicBezTo>
                <a:cubicBezTo>
                  <a:pt x="961" y="19153"/>
                  <a:pt x="866" y="19376"/>
                  <a:pt x="767" y="19543"/>
                </a:cubicBezTo>
                <a:cubicBezTo>
                  <a:pt x="473" y="20041"/>
                  <a:pt x="443" y="20344"/>
                  <a:pt x="679" y="20512"/>
                </a:cubicBezTo>
                <a:cubicBezTo>
                  <a:pt x="789" y="20591"/>
                  <a:pt x="849" y="20683"/>
                  <a:pt x="812" y="20717"/>
                </a:cubicBezTo>
                <a:cubicBezTo>
                  <a:pt x="767" y="20758"/>
                  <a:pt x="801" y="20764"/>
                  <a:pt x="922" y="20742"/>
                </a:cubicBezTo>
                <a:cubicBezTo>
                  <a:pt x="1185" y="20695"/>
                  <a:pt x="2045" y="20682"/>
                  <a:pt x="2120" y="20723"/>
                </a:cubicBezTo>
                <a:cubicBezTo>
                  <a:pt x="2154" y="20743"/>
                  <a:pt x="2259" y="20736"/>
                  <a:pt x="2363" y="20705"/>
                </a:cubicBezTo>
                <a:cubicBezTo>
                  <a:pt x="2468" y="20673"/>
                  <a:pt x="2835" y="20635"/>
                  <a:pt x="3172" y="20624"/>
                </a:cubicBezTo>
                <a:cubicBezTo>
                  <a:pt x="3510" y="20613"/>
                  <a:pt x="3856" y="20588"/>
                  <a:pt x="3948" y="20568"/>
                </a:cubicBezTo>
                <a:cubicBezTo>
                  <a:pt x="4193" y="20515"/>
                  <a:pt x="4368" y="20590"/>
                  <a:pt x="4225" y="20686"/>
                </a:cubicBezTo>
                <a:cubicBezTo>
                  <a:pt x="4163" y="20728"/>
                  <a:pt x="4134" y="20790"/>
                  <a:pt x="4159" y="20829"/>
                </a:cubicBezTo>
                <a:cubicBezTo>
                  <a:pt x="4184" y="20868"/>
                  <a:pt x="4132" y="20971"/>
                  <a:pt x="4048" y="21053"/>
                </a:cubicBezTo>
                <a:cubicBezTo>
                  <a:pt x="3910" y="21187"/>
                  <a:pt x="3915" y="21212"/>
                  <a:pt x="4070" y="21345"/>
                </a:cubicBezTo>
                <a:cubicBezTo>
                  <a:pt x="4164" y="21425"/>
                  <a:pt x="4339" y="21512"/>
                  <a:pt x="4458" y="21537"/>
                </a:cubicBezTo>
                <a:cubicBezTo>
                  <a:pt x="4721" y="21592"/>
                  <a:pt x="5499" y="21573"/>
                  <a:pt x="6497" y="21487"/>
                </a:cubicBezTo>
                <a:cubicBezTo>
                  <a:pt x="6905" y="21453"/>
                  <a:pt x="7529" y="21403"/>
                  <a:pt x="7883" y="21376"/>
                </a:cubicBezTo>
                <a:cubicBezTo>
                  <a:pt x="8236" y="21348"/>
                  <a:pt x="8770" y="21298"/>
                  <a:pt x="9069" y="21264"/>
                </a:cubicBezTo>
                <a:cubicBezTo>
                  <a:pt x="9368" y="21230"/>
                  <a:pt x="9884" y="21190"/>
                  <a:pt x="10210" y="21183"/>
                </a:cubicBezTo>
                <a:cubicBezTo>
                  <a:pt x="11562" y="21153"/>
                  <a:pt x="12943" y="21074"/>
                  <a:pt x="12815" y="21034"/>
                </a:cubicBezTo>
                <a:cubicBezTo>
                  <a:pt x="12676" y="20990"/>
                  <a:pt x="11576" y="20952"/>
                  <a:pt x="11396" y="20984"/>
                </a:cubicBezTo>
                <a:cubicBezTo>
                  <a:pt x="11271" y="21007"/>
                  <a:pt x="10752" y="20943"/>
                  <a:pt x="10521" y="20872"/>
                </a:cubicBezTo>
                <a:cubicBezTo>
                  <a:pt x="10423" y="20843"/>
                  <a:pt x="10316" y="20828"/>
                  <a:pt x="10277" y="20841"/>
                </a:cubicBezTo>
                <a:cubicBezTo>
                  <a:pt x="10160" y="20882"/>
                  <a:pt x="8723" y="20672"/>
                  <a:pt x="8747" y="20618"/>
                </a:cubicBezTo>
                <a:cubicBezTo>
                  <a:pt x="8760" y="20590"/>
                  <a:pt x="8941" y="20564"/>
                  <a:pt x="9146" y="20556"/>
                </a:cubicBezTo>
                <a:cubicBezTo>
                  <a:pt x="9352" y="20547"/>
                  <a:pt x="9603" y="20515"/>
                  <a:pt x="9712" y="20487"/>
                </a:cubicBezTo>
                <a:cubicBezTo>
                  <a:pt x="9936" y="20431"/>
                  <a:pt x="10640" y="20368"/>
                  <a:pt x="11119" y="20357"/>
                </a:cubicBezTo>
                <a:cubicBezTo>
                  <a:pt x="11296" y="20353"/>
                  <a:pt x="11441" y="20328"/>
                  <a:pt x="11441" y="20301"/>
                </a:cubicBezTo>
                <a:cubicBezTo>
                  <a:pt x="11441" y="20273"/>
                  <a:pt x="11113" y="20266"/>
                  <a:pt x="10676" y="20289"/>
                </a:cubicBezTo>
                <a:cubicBezTo>
                  <a:pt x="10255" y="20310"/>
                  <a:pt x="9287" y="20324"/>
                  <a:pt x="8526" y="20320"/>
                </a:cubicBezTo>
                <a:cubicBezTo>
                  <a:pt x="6688" y="20309"/>
                  <a:pt x="6521" y="20236"/>
                  <a:pt x="7052" y="19649"/>
                </a:cubicBezTo>
                <a:cubicBezTo>
                  <a:pt x="7200" y="19485"/>
                  <a:pt x="7288" y="19309"/>
                  <a:pt x="7262" y="19233"/>
                </a:cubicBezTo>
                <a:cubicBezTo>
                  <a:pt x="7238" y="19160"/>
                  <a:pt x="7264" y="19083"/>
                  <a:pt x="7318" y="19065"/>
                </a:cubicBezTo>
                <a:cubicBezTo>
                  <a:pt x="7371" y="19046"/>
                  <a:pt x="7500" y="18926"/>
                  <a:pt x="7606" y="18792"/>
                </a:cubicBezTo>
                <a:cubicBezTo>
                  <a:pt x="7712" y="18658"/>
                  <a:pt x="7830" y="18560"/>
                  <a:pt x="7872" y="18574"/>
                </a:cubicBezTo>
                <a:cubicBezTo>
                  <a:pt x="7914" y="18589"/>
                  <a:pt x="7947" y="18507"/>
                  <a:pt x="7938" y="18394"/>
                </a:cubicBezTo>
                <a:cubicBezTo>
                  <a:pt x="7930" y="18281"/>
                  <a:pt x="7985" y="18123"/>
                  <a:pt x="8071" y="18046"/>
                </a:cubicBezTo>
                <a:cubicBezTo>
                  <a:pt x="8157" y="17970"/>
                  <a:pt x="8287" y="17859"/>
                  <a:pt x="8348" y="17798"/>
                </a:cubicBezTo>
                <a:cubicBezTo>
                  <a:pt x="8410" y="17737"/>
                  <a:pt x="8526" y="17696"/>
                  <a:pt x="8614" y="17705"/>
                </a:cubicBezTo>
                <a:cubicBezTo>
                  <a:pt x="8791" y="17723"/>
                  <a:pt x="8835" y="17575"/>
                  <a:pt x="8670" y="17518"/>
                </a:cubicBezTo>
                <a:cubicBezTo>
                  <a:pt x="8609" y="17497"/>
                  <a:pt x="8598" y="17456"/>
                  <a:pt x="8648" y="17419"/>
                </a:cubicBezTo>
                <a:cubicBezTo>
                  <a:pt x="8695" y="17384"/>
                  <a:pt x="8754" y="17255"/>
                  <a:pt x="8770" y="17133"/>
                </a:cubicBezTo>
                <a:cubicBezTo>
                  <a:pt x="8801" y="16883"/>
                  <a:pt x="8919" y="16768"/>
                  <a:pt x="9113" y="16810"/>
                </a:cubicBezTo>
                <a:cubicBezTo>
                  <a:pt x="9185" y="16826"/>
                  <a:pt x="9282" y="16804"/>
                  <a:pt x="9324" y="16767"/>
                </a:cubicBezTo>
                <a:cubicBezTo>
                  <a:pt x="9376" y="16719"/>
                  <a:pt x="9347" y="16712"/>
                  <a:pt x="9235" y="16736"/>
                </a:cubicBezTo>
                <a:cubicBezTo>
                  <a:pt x="9146" y="16755"/>
                  <a:pt x="9052" y="16748"/>
                  <a:pt x="9025" y="16723"/>
                </a:cubicBezTo>
                <a:cubicBezTo>
                  <a:pt x="8955" y="16660"/>
                  <a:pt x="9361" y="16212"/>
                  <a:pt x="9457" y="16245"/>
                </a:cubicBezTo>
                <a:cubicBezTo>
                  <a:pt x="9549" y="16277"/>
                  <a:pt x="9530" y="16124"/>
                  <a:pt x="9424" y="15984"/>
                </a:cubicBezTo>
                <a:cubicBezTo>
                  <a:pt x="9373" y="15918"/>
                  <a:pt x="9433" y="15813"/>
                  <a:pt x="9612" y="15661"/>
                </a:cubicBezTo>
                <a:cubicBezTo>
                  <a:pt x="9758" y="15537"/>
                  <a:pt x="9850" y="15403"/>
                  <a:pt x="9823" y="15363"/>
                </a:cubicBezTo>
                <a:cubicBezTo>
                  <a:pt x="9761" y="15273"/>
                  <a:pt x="10164" y="15061"/>
                  <a:pt x="10332" y="15096"/>
                </a:cubicBezTo>
                <a:cubicBezTo>
                  <a:pt x="10423" y="15114"/>
                  <a:pt x="10436" y="15085"/>
                  <a:pt x="10377" y="14990"/>
                </a:cubicBezTo>
                <a:cubicBezTo>
                  <a:pt x="10203" y="14712"/>
                  <a:pt x="10320" y="14400"/>
                  <a:pt x="10720" y="14071"/>
                </a:cubicBezTo>
                <a:cubicBezTo>
                  <a:pt x="10898" y="13925"/>
                  <a:pt x="10955" y="13816"/>
                  <a:pt x="10920" y="13692"/>
                </a:cubicBezTo>
                <a:cubicBezTo>
                  <a:pt x="10850" y="13447"/>
                  <a:pt x="11047" y="13259"/>
                  <a:pt x="11385" y="13245"/>
                </a:cubicBezTo>
                <a:cubicBezTo>
                  <a:pt x="11538" y="13238"/>
                  <a:pt x="11722" y="13204"/>
                  <a:pt x="11795" y="13170"/>
                </a:cubicBezTo>
                <a:cubicBezTo>
                  <a:pt x="11928" y="13108"/>
                  <a:pt x="12187" y="13154"/>
                  <a:pt x="12505" y="13294"/>
                </a:cubicBezTo>
                <a:cubicBezTo>
                  <a:pt x="12673" y="13369"/>
                  <a:pt x="12482" y="13562"/>
                  <a:pt x="12239" y="13562"/>
                </a:cubicBezTo>
                <a:cubicBezTo>
                  <a:pt x="12051" y="13562"/>
                  <a:pt x="12026" y="13642"/>
                  <a:pt x="12172" y="13773"/>
                </a:cubicBezTo>
                <a:cubicBezTo>
                  <a:pt x="12234" y="13828"/>
                  <a:pt x="12327" y="13814"/>
                  <a:pt x="12582" y="13704"/>
                </a:cubicBezTo>
                <a:cubicBezTo>
                  <a:pt x="12778" y="13621"/>
                  <a:pt x="12945" y="13585"/>
                  <a:pt x="12981" y="13617"/>
                </a:cubicBezTo>
                <a:cubicBezTo>
                  <a:pt x="13015" y="13648"/>
                  <a:pt x="13086" y="13673"/>
                  <a:pt x="13148" y="13673"/>
                </a:cubicBezTo>
                <a:cubicBezTo>
                  <a:pt x="13209" y="13673"/>
                  <a:pt x="13143" y="13600"/>
                  <a:pt x="12992" y="13512"/>
                </a:cubicBezTo>
                <a:cubicBezTo>
                  <a:pt x="12842" y="13424"/>
                  <a:pt x="12754" y="13337"/>
                  <a:pt x="12804" y="13319"/>
                </a:cubicBezTo>
                <a:cubicBezTo>
                  <a:pt x="12921" y="13279"/>
                  <a:pt x="12939" y="12961"/>
                  <a:pt x="12826" y="12922"/>
                </a:cubicBezTo>
                <a:cubicBezTo>
                  <a:pt x="12779" y="12906"/>
                  <a:pt x="12718" y="12920"/>
                  <a:pt x="12682" y="12953"/>
                </a:cubicBezTo>
                <a:cubicBezTo>
                  <a:pt x="12597" y="13030"/>
                  <a:pt x="12339" y="12912"/>
                  <a:pt x="12339" y="12798"/>
                </a:cubicBezTo>
                <a:cubicBezTo>
                  <a:pt x="12339" y="12736"/>
                  <a:pt x="12265" y="12727"/>
                  <a:pt x="12072" y="12754"/>
                </a:cubicBezTo>
                <a:cubicBezTo>
                  <a:pt x="11897" y="12779"/>
                  <a:pt x="11764" y="12761"/>
                  <a:pt x="11640" y="12698"/>
                </a:cubicBezTo>
                <a:cubicBezTo>
                  <a:pt x="11464" y="12609"/>
                  <a:pt x="11460" y="12594"/>
                  <a:pt x="11707" y="12319"/>
                </a:cubicBezTo>
                <a:cubicBezTo>
                  <a:pt x="11847" y="12163"/>
                  <a:pt x="12007" y="12009"/>
                  <a:pt x="12061" y="11971"/>
                </a:cubicBezTo>
                <a:cubicBezTo>
                  <a:pt x="12115" y="11934"/>
                  <a:pt x="12163" y="11790"/>
                  <a:pt x="12172" y="11655"/>
                </a:cubicBezTo>
                <a:cubicBezTo>
                  <a:pt x="12183" y="11503"/>
                  <a:pt x="12269" y="11365"/>
                  <a:pt x="12383" y="11294"/>
                </a:cubicBezTo>
                <a:cubicBezTo>
                  <a:pt x="12484" y="11231"/>
                  <a:pt x="12527" y="11176"/>
                  <a:pt x="12483" y="11176"/>
                </a:cubicBezTo>
                <a:cubicBezTo>
                  <a:pt x="12439" y="11176"/>
                  <a:pt x="12472" y="11132"/>
                  <a:pt x="12560" y="11077"/>
                </a:cubicBezTo>
                <a:cubicBezTo>
                  <a:pt x="12648" y="11022"/>
                  <a:pt x="12747" y="10894"/>
                  <a:pt x="12771" y="10785"/>
                </a:cubicBezTo>
                <a:cubicBezTo>
                  <a:pt x="12795" y="10676"/>
                  <a:pt x="12850" y="10538"/>
                  <a:pt x="12904" y="10481"/>
                </a:cubicBezTo>
                <a:cubicBezTo>
                  <a:pt x="13174" y="10192"/>
                  <a:pt x="13337" y="9903"/>
                  <a:pt x="13281" y="9804"/>
                </a:cubicBezTo>
                <a:cubicBezTo>
                  <a:pt x="13214" y="9685"/>
                  <a:pt x="13354" y="9473"/>
                  <a:pt x="13646" y="9232"/>
                </a:cubicBezTo>
                <a:cubicBezTo>
                  <a:pt x="13745" y="9150"/>
                  <a:pt x="13811" y="9007"/>
                  <a:pt x="13802" y="8922"/>
                </a:cubicBezTo>
                <a:cubicBezTo>
                  <a:pt x="13791" y="8830"/>
                  <a:pt x="13963" y="8576"/>
                  <a:pt x="14212" y="8307"/>
                </a:cubicBezTo>
                <a:cubicBezTo>
                  <a:pt x="14512" y="7981"/>
                  <a:pt x="14608" y="7833"/>
                  <a:pt x="14533" y="7791"/>
                </a:cubicBezTo>
                <a:cubicBezTo>
                  <a:pt x="14473" y="7757"/>
                  <a:pt x="14454" y="7693"/>
                  <a:pt x="14500" y="7642"/>
                </a:cubicBezTo>
                <a:cubicBezTo>
                  <a:pt x="14543" y="7593"/>
                  <a:pt x="14653" y="7438"/>
                  <a:pt x="14733" y="7300"/>
                </a:cubicBezTo>
                <a:lnTo>
                  <a:pt x="14877" y="7052"/>
                </a:lnTo>
                <a:lnTo>
                  <a:pt x="15708" y="7021"/>
                </a:lnTo>
                <a:cubicBezTo>
                  <a:pt x="16248" y="7003"/>
                  <a:pt x="16835" y="6937"/>
                  <a:pt x="17381" y="6835"/>
                </a:cubicBezTo>
                <a:cubicBezTo>
                  <a:pt x="17844" y="6747"/>
                  <a:pt x="18378" y="6655"/>
                  <a:pt x="18567" y="6623"/>
                </a:cubicBezTo>
                <a:cubicBezTo>
                  <a:pt x="18757" y="6592"/>
                  <a:pt x="19105" y="6463"/>
                  <a:pt x="19343" y="6338"/>
                </a:cubicBezTo>
                <a:cubicBezTo>
                  <a:pt x="19582" y="6213"/>
                  <a:pt x="19885" y="6053"/>
                  <a:pt x="20019" y="5984"/>
                </a:cubicBezTo>
                <a:cubicBezTo>
                  <a:pt x="20229" y="5874"/>
                  <a:pt x="20259" y="5816"/>
                  <a:pt x="20230" y="5567"/>
                </a:cubicBezTo>
                <a:cubicBezTo>
                  <a:pt x="20207" y="5366"/>
                  <a:pt x="20232" y="5274"/>
                  <a:pt x="20319" y="5269"/>
                </a:cubicBezTo>
                <a:cubicBezTo>
                  <a:pt x="20387" y="5265"/>
                  <a:pt x="20477" y="5258"/>
                  <a:pt x="20518" y="5251"/>
                </a:cubicBezTo>
                <a:cubicBezTo>
                  <a:pt x="20559" y="5243"/>
                  <a:pt x="20619" y="5236"/>
                  <a:pt x="20651" y="5238"/>
                </a:cubicBezTo>
                <a:cubicBezTo>
                  <a:pt x="20684" y="5240"/>
                  <a:pt x="20858" y="5174"/>
                  <a:pt x="21039" y="5089"/>
                </a:cubicBezTo>
                <a:cubicBezTo>
                  <a:pt x="21302" y="4966"/>
                  <a:pt x="21367" y="4890"/>
                  <a:pt x="21383" y="4710"/>
                </a:cubicBezTo>
                <a:cubicBezTo>
                  <a:pt x="21393" y="4586"/>
                  <a:pt x="21423" y="4463"/>
                  <a:pt x="21449" y="4437"/>
                </a:cubicBezTo>
                <a:cubicBezTo>
                  <a:pt x="21504" y="4383"/>
                  <a:pt x="21491" y="3983"/>
                  <a:pt x="21427" y="3872"/>
                </a:cubicBezTo>
                <a:cubicBezTo>
                  <a:pt x="21404" y="3831"/>
                  <a:pt x="21231" y="3710"/>
                  <a:pt x="21050" y="3598"/>
                </a:cubicBezTo>
                <a:cubicBezTo>
                  <a:pt x="20522" y="3272"/>
                  <a:pt x="20514" y="3246"/>
                  <a:pt x="20840" y="2959"/>
                </a:cubicBezTo>
                <a:cubicBezTo>
                  <a:pt x="21129" y="2703"/>
                  <a:pt x="21213" y="2460"/>
                  <a:pt x="21039" y="2400"/>
                </a:cubicBezTo>
                <a:cubicBezTo>
                  <a:pt x="20990" y="2383"/>
                  <a:pt x="20980" y="2278"/>
                  <a:pt x="21006" y="2164"/>
                </a:cubicBezTo>
                <a:cubicBezTo>
                  <a:pt x="21047" y="1981"/>
                  <a:pt x="21004" y="1929"/>
                  <a:pt x="20684" y="1747"/>
                </a:cubicBezTo>
                <a:cubicBezTo>
                  <a:pt x="20484" y="1633"/>
                  <a:pt x="20260" y="1536"/>
                  <a:pt x="20186" y="1536"/>
                </a:cubicBezTo>
                <a:cubicBezTo>
                  <a:pt x="20112" y="1536"/>
                  <a:pt x="19984" y="1474"/>
                  <a:pt x="19897" y="1399"/>
                </a:cubicBezTo>
                <a:cubicBezTo>
                  <a:pt x="19712" y="1241"/>
                  <a:pt x="18960" y="1130"/>
                  <a:pt x="18601" y="1207"/>
                </a:cubicBezTo>
                <a:cubicBezTo>
                  <a:pt x="18475" y="1234"/>
                  <a:pt x="18351" y="1238"/>
                  <a:pt x="18324" y="1213"/>
                </a:cubicBezTo>
                <a:cubicBezTo>
                  <a:pt x="18222" y="1121"/>
                  <a:pt x="17264" y="1094"/>
                  <a:pt x="16916" y="1176"/>
                </a:cubicBezTo>
                <a:cubicBezTo>
                  <a:pt x="16539" y="1264"/>
                  <a:pt x="16514" y="1253"/>
                  <a:pt x="16450" y="940"/>
                </a:cubicBezTo>
                <a:cubicBezTo>
                  <a:pt x="16430" y="840"/>
                  <a:pt x="16393" y="746"/>
                  <a:pt x="16373" y="735"/>
                </a:cubicBezTo>
                <a:cubicBezTo>
                  <a:pt x="16274" y="683"/>
                  <a:pt x="15547" y="542"/>
                  <a:pt x="15386" y="542"/>
                </a:cubicBezTo>
                <a:cubicBezTo>
                  <a:pt x="15210" y="542"/>
                  <a:pt x="14940" y="337"/>
                  <a:pt x="14987" y="244"/>
                </a:cubicBezTo>
                <a:cubicBezTo>
                  <a:pt x="15000" y="219"/>
                  <a:pt x="14967" y="218"/>
                  <a:pt x="14910" y="238"/>
                </a:cubicBezTo>
                <a:cubicBezTo>
                  <a:pt x="14853" y="258"/>
                  <a:pt x="14653" y="245"/>
                  <a:pt x="14478" y="213"/>
                </a:cubicBezTo>
                <a:cubicBezTo>
                  <a:pt x="14302" y="181"/>
                  <a:pt x="13907" y="146"/>
                  <a:pt x="13591" y="132"/>
                </a:cubicBezTo>
                <a:cubicBezTo>
                  <a:pt x="13275" y="118"/>
                  <a:pt x="12949" y="76"/>
                  <a:pt x="12871" y="39"/>
                </a:cubicBezTo>
                <a:cubicBezTo>
                  <a:pt x="12788" y="1"/>
                  <a:pt x="12559" y="-8"/>
                  <a:pt x="12261" y="8"/>
                </a:cubicBezTo>
                <a:close/>
                <a:moveTo>
                  <a:pt x="546" y="9158"/>
                </a:moveTo>
                <a:cubicBezTo>
                  <a:pt x="391" y="9070"/>
                  <a:pt x="105" y="9693"/>
                  <a:pt x="169" y="9971"/>
                </a:cubicBezTo>
                <a:cubicBezTo>
                  <a:pt x="189" y="10057"/>
                  <a:pt x="279" y="10007"/>
                  <a:pt x="379" y="9860"/>
                </a:cubicBezTo>
                <a:lnTo>
                  <a:pt x="490" y="9710"/>
                </a:lnTo>
                <a:lnTo>
                  <a:pt x="668" y="9835"/>
                </a:lnTo>
                <a:lnTo>
                  <a:pt x="845" y="9953"/>
                </a:lnTo>
                <a:lnTo>
                  <a:pt x="1111" y="9623"/>
                </a:lnTo>
                <a:cubicBezTo>
                  <a:pt x="1363" y="9308"/>
                  <a:pt x="1367" y="9157"/>
                  <a:pt x="1133" y="9201"/>
                </a:cubicBezTo>
                <a:cubicBezTo>
                  <a:pt x="1074" y="9212"/>
                  <a:pt x="981" y="9297"/>
                  <a:pt x="922" y="9394"/>
                </a:cubicBezTo>
                <a:cubicBezTo>
                  <a:pt x="784" y="9624"/>
                  <a:pt x="623" y="9618"/>
                  <a:pt x="623" y="9381"/>
                </a:cubicBezTo>
                <a:cubicBezTo>
                  <a:pt x="623" y="9278"/>
                  <a:pt x="583" y="9179"/>
                  <a:pt x="546" y="9158"/>
                </a:cubicBezTo>
                <a:close/>
                <a:moveTo>
                  <a:pt x="12815" y="11897"/>
                </a:moveTo>
                <a:cubicBezTo>
                  <a:pt x="12631" y="11898"/>
                  <a:pt x="12607" y="11910"/>
                  <a:pt x="12726" y="11953"/>
                </a:cubicBezTo>
                <a:cubicBezTo>
                  <a:pt x="12910" y="12019"/>
                  <a:pt x="12908" y="12019"/>
                  <a:pt x="12981" y="11953"/>
                </a:cubicBezTo>
                <a:cubicBezTo>
                  <a:pt x="13015" y="11922"/>
                  <a:pt x="12942" y="11896"/>
                  <a:pt x="12815" y="11897"/>
                </a:cubicBezTo>
                <a:close/>
                <a:moveTo>
                  <a:pt x="14145" y="12462"/>
                </a:moveTo>
                <a:cubicBezTo>
                  <a:pt x="14083" y="12470"/>
                  <a:pt x="14062" y="12521"/>
                  <a:pt x="14123" y="12611"/>
                </a:cubicBezTo>
                <a:cubicBezTo>
                  <a:pt x="14191" y="12712"/>
                  <a:pt x="14243" y="12727"/>
                  <a:pt x="14345" y="12680"/>
                </a:cubicBezTo>
                <a:cubicBezTo>
                  <a:pt x="14417" y="12646"/>
                  <a:pt x="14517" y="12639"/>
                  <a:pt x="14566" y="12661"/>
                </a:cubicBezTo>
                <a:cubicBezTo>
                  <a:pt x="14616" y="12683"/>
                  <a:pt x="14561" y="12639"/>
                  <a:pt x="14444" y="12568"/>
                </a:cubicBezTo>
                <a:cubicBezTo>
                  <a:pt x="14312" y="12487"/>
                  <a:pt x="14207" y="12454"/>
                  <a:pt x="14145" y="12462"/>
                </a:cubicBezTo>
                <a:close/>
                <a:moveTo>
                  <a:pt x="15409" y="13785"/>
                </a:moveTo>
                <a:cubicBezTo>
                  <a:pt x="15351" y="13785"/>
                  <a:pt x="15298" y="13811"/>
                  <a:pt x="15298" y="13841"/>
                </a:cubicBezTo>
                <a:cubicBezTo>
                  <a:pt x="15298" y="13872"/>
                  <a:pt x="15318" y="13891"/>
                  <a:pt x="15342" y="13891"/>
                </a:cubicBezTo>
                <a:cubicBezTo>
                  <a:pt x="15366" y="13891"/>
                  <a:pt x="15419" y="13872"/>
                  <a:pt x="15453" y="13841"/>
                </a:cubicBezTo>
                <a:cubicBezTo>
                  <a:pt x="15487" y="13811"/>
                  <a:pt x="15466" y="13785"/>
                  <a:pt x="15409" y="13785"/>
                </a:cubicBezTo>
                <a:close/>
                <a:moveTo>
                  <a:pt x="15641" y="14338"/>
                </a:moveTo>
                <a:cubicBezTo>
                  <a:pt x="15567" y="14338"/>
                  <a:pt x="15533" y="14383"/>
                  <a:pt x="15564" y="14450"/>
                </a:cubicBezTo>
                <a:cubicBezTo>
                  <a:pt x="15624" y="14579"/>
                  <a:pt x="15754" y="14592"/>
                  <a:pt x="15830" y="14481"/>
                </a:cubicBezTo>
                <a:cubicBezTo>
                  <a:pt x="15891" y="14392"/>
                  <a:pt x="15819" y="14338"/>
                  <a:pt x="15641" y="14338"/>
                </a:cubicBezTo>
                <a:close/>
                <a:moveTo>
                  <a:pt x="15697" y="15003"/>
                </a:moveTo>
                <a:cubicBezTo>
                  <a:pt x="15642" y="15003"/>
                  <a:pt x="15597" y="15042"/>
                  <a:pt x="15597" y="15090"/>
                </a:cubicBezTo>
                <a:cubicBezTo>
                  <a:pt x="15597" y="15137"/>
                  <a:pt x="15642" y="15158"/>
                  <a:pt x="15697" y="15139"/>
                </a:cubicBezTo>
                <a:cubicBezTo>
                  <a:pt x="15751" y="15120"/>
                  <a:pt x="15797" y="15081"/>
                  <a:pt x="15797" y="15052"/>
                </a:cubicBezTo>
                <a:cubicBezTo>
                  <a:pt x="15797" y="15024"/>
                  <a:pt x="15751" y="15003"/>
                  <a:pt x="15697" y="15003"/>
                </a:cubicBezTo>
                <a:close/>
                <a:moveTo>
                  <a:pt x="15497" y="15319"/>
                </a:moveTo>
                <a:cubicBezTo>
                  <a:pt x="15276" y="15352"/>
                  <a:pt x="15245" y="15445"/>
                  <a:pt x="15420" y="15543"/>
                </a:cubicBezTo>
                <a:cubicBezTo>
                  <a:pt x="15508" y="15593"/>
                  <a:pt x="15564" y="15581"/>
                  <a:pt x="15652" y="15487"/>
                </a:cubicBezTo>
                <a:cubicBezTo>
                  <a:pt x="15798" y="15332"/>
                  <a:pt x="15749" y="15283"/>
                  <a:pt x="15497" y="15319"/>
                </a:cubicBezTo>
                <a:close/>
                <a:moveTo>
                  <a:pt x="12194" y="15500"/>
                </a:moveTo>
                <a:cubicBezTo>
                  <a:pt x="11985" y="15500"/>
                  <a:pt x="11931" y="15720"/>
                  <a:pt x="12095" y="15897"/>
                </a:cubicBezTo>
                <a:cubicBezTo>
                  <a:pt x="12175" y="15984"/>
                  <a:pt x="12286" y="16052"/>
                  <a:pt x="12339" y="16052"/>
                </a:cubicBezTo>
                <a:cubicBezTo>
                  <a:pt x="12461" y="16052"/>
                  <a:pt x="12459" y="15957"/>
                  <a:pt x="12339" y="15916"/>
                </a:cubicBezTo>
                <a:cubicBezTo>
                  <a:pt x="12288" y="15898"/>
                  <a:pt x="12271" y="15798"/>
                  <a:pt x="12294" y="15692"/>
                </a:cubicBezTo>
                <a:cubicBezTo>
                  <a:pt x="12325" y="15552"/>
                  <a:pt x="12294" y="15500"/>
                  <a:pt x="12194" y="15500"/>
                </a:cubicBezTo>
                <a:close/>
                <a:moveTo>
                  <a:pt x="13314" y="15611"/>
                </a:moveTo>
                <a:cubicBezTo>
                  <a:pt x="13256" y="15611"/>
                  <a:pt x="13236" y="15637"/>
                  <a:pt x="13270" y="15667"/>
                </a:cubicBezTo>
                <a:cubicBezTo>
                  <a:pt x="13303" y="15698"/>
                  <a:pt x="13356" y="15723"/>
                  <a:pt x="13380" y="15723"/>
                </a:cubicBezTo>
                <a:cubicBezTo>
                  <a:pt x="13404" y="15723"/>
                  <a:pt x="13425" y="15698"/>
                  <a:pt x="13425" y="15667"/>
                </a:cubicBezTo>
                <a:cubicBezTo>
                  <a:pt x="13425" y="15637"/>
                  <a:pt x="13371" y="15611"/>
                  <a:pt x="13314" y="15611"/>
                </a:cubicBezTo>
                <a:close/>
                <a:moveTo>
                  <a:pt x="15198" y="15742"/>
                </a:moveTo>
                <a:cubicBezTo>
                  <a:pt x="15198" y="15756"/>
                  <a:pt x="15176" y="15805"/>
                  <a:pt x="15143" y="15854"/>
                </a:cubicBezTo>
                <a:cubicBezTo>
                  <a:pt x="15098" y="15918"/>
                  <a:pt x="15126" y="15935"/>
                  <a:pt x="15242" y="15910"/>
                </a:cubicBezTo>
                <a:cubicBezTo>
                  <a:pt x="15423" y="15871"/>
                  <a:pt x="15445" y="15799"/>
                  <a:pt x="15298" y="15748"/>
                </a:cubicBezTo>
                <a:cubicBezTo>
                  <a:pt x="15243" y="15729"/>
                  <a:pt x="15198" y="15727"/>
                  <a:pt x="15198" y="15742"/>
                </a:cubicBezTo>
                <a:close/>
                <a:moveTo>
                  <a:pt x="12882" y="15910"/>
                </a:moveTo>
                <a:cubicBezTo>
                  <a:pt x="12799" y="15897"/>
                  <a:pt x="12726" y="15918"/>
                  <a:pt x="12726" y="15978"/>
                </a:cubicBezTo>
                <a:cubicBezTo>
                  <a:pt x="12726" y="16017"/>
                  <a:pt x="12809" y="16077"/>
                  <a:pt x="12904" y="16108"/>
                </a:cubicBezTo>
                <a:cubicBezTo>
                  <a:pt x="13174" y="16197"/>
                  <a:pt x="13228" y="16174"/>
                  <a:pt x="13114" y="16034"/>
                </a:cubicBezTo>
                <a:cubicBezTo>
                  <a:pt x="13059" y="15965"/>
                  <a:pt x="12964" y="15922"/>
                  <a:pt x="12882" y="15910"/>
                </a:cubicBezTo>
                <a:close/>
                <a:moveTo>
                  <a:pt x="14943" y="16264"/>
                </a:moveTo>
                <a:cubicBezTo>
                  <a:pt x="14882" y="16208"/>
                  <a:pt x="14713" y="16311"/>
                  <a:pt x="14710" y="16406"/>
                </a:cubicBezTo>
                <a:cubicBezTo>
                  <a:pt x="14710" y="16433"/>
                  <a:pt x="14773" y="16425"/>
                  <a:pt x="14854" y="16388"/>
                </a:cubicBezTo>
                <a:cubicBezTo>
                  <a:pt x="14935" y="16350"/>
                  <a:pt x="14977" y="16294"/>
                  <a:pt x="14943" y="16264"/>
                </a:cubicBezTo>
                <a:close/>
                <a:moveTo>
                  <a:pt x="11186" y="16288"/>
                </a:moveTo>
                <a:cubicBezTo>
                  <a:pt x="11173" y="16291"/>
                  <a:pt x="11182" y="16312"/>
                  <a:pt x="11208" y="16351"/>
                </a:cubicBezTo>
                <a:cubicBezTo>
                  <a:pt x="11242" y="16401"/>
                  <a:pt x="11304" y="16444"/>
                  <a:pt x="11352" y="16444"/>
                </a:cubicBezTo>
                <a:cubicBezTo>
                  <a:pt x="11479" y="16444"/>
                  <a:pt x="11468" y="16412"/>
                  <a:pt x="11297" y="16332"/>
                </a:cubicBezTo>
                <a:cubicBezTo>
                  <a:pt x="11234" y="16303"/>
                  <a:pt x="11199" y="16285"/>
                  <a:pt x="11186" y="16288"/>
                </a:cubicBezTo>
                <a:close/>
                <a:moveTo>
                  <a:pt x="10310" y="16369"/>
                </a:moveTo>
                <a:cubicBezTo>
                  <a:pt x="10228" y="16376"/>
                  <a:pt x="10173" y="16406"/>
                  <a:pt x="10222" y="16450"/>
                </a:cubicBezTo>
                <a:cubicBezTo>
                  <a:pt x="10252" y="16478"/>
                  <a:pt x="10308" y="16485"/>
                  <a:pt x="10355" y="16469"/>
                </a:cubicBezTo>
                <a:cubicBezTo>
                  <a:pt x="10401" y="16452"/>
                  <a:pt x="10473" y="16467"/>
                  <a:pt x="10510" y="16500"/>
                </a:cubicBezTo>
                <a:cubicBezTo>
                  <a:pt x="10546" y="16533"/>
                  <a:pt x="10602" y="16547"/>
                  <a:pt x="10632" y="16531"/>
                </a:cubicBezTo>
                <a:cubicBezTo>
                  <a:pt x="10661" y="16514"/>
                  <a:pt x="10631" y="16463"/>
                  <a:pt x="10565" y="16419"/>
                </a:cubicBezTo>
                <a:cubicBezTo>
                  <a:pt x="10502" y="16376"/>
                  <a:pt x="10393" y="16362"/>
                  <a:pt x="10310" y="16369"/>
                </a:cubicBezTo>
                <a:close/>
                <a:moveTo>
                  <a:pt x="12571" y="16537"/>
                </a:moveTo>
                <a:cubicBezTo>
                  <a:pt x="12494" y="16494"/>
                  <a:pt x="12239" y="16552"/>
                  <a:pt x="12239" y="16611"/>
                </a:cubicBezTo>
                <a:cubicBezTo>
                  <a:pt x="12239" y="16637"/>
                  <a:pt x="12329" y="16653"/>
                  <a:pt x="12438" y="16649"/>
                </a:cubicBezTo>
                <a:cubicBezTo>
                  <a:pt x="12637" y="16640"/>
                  <a:pt x="12681" y="16599"/>
                  <a:pt x="12571" y="16537"/>
                </a:cubicBezTo>
                <a:close/>
                <a:moveTo>
                  <a:pt x="10898" y="17624"/>
                </a:moveTo>
                <a:cubicBezTo>
                  <a:pt x="10861" y="17639"/>
                  <a:pt x="10851" y="17674"/>
                  <a:pt x="10898" y="17717"/>
                </a:cubicBezTo>
                <a:cubicBezTo>
                  <a:pt x="10934" y="17750"/>
                  <a:pt x="11009" y="17761"/>
                  <a:pt x="11064" y="17742"/>
                </a:cubicBezTo>
                <a:cubicBezTo>
                  <a:pt x="11131" y="17718"/>
                  <a:pt x="11135" y="17682"/>
                  <a:pt x="11064" y="17643"/>
                </a:cubicBezTo>
                <a:cubicBezTo>
                  <a:pt x="11000" y="17607"/>
                  <a:pt x="10934" y="17608"/>
                  <a:pt x="10898" y="17624"/>
                </a:cubicBezTo>
                <a:close/>
                <a:moveTo>
                  <a:pt x="10310" y="17717"/>
                </a:moveTo>
                <a:cubicBezTo>
                  <a:pt x="10242" y="17655"/>
                  <a:pt x="9671" y="17660"/>
                  <a:pt x="9601" y="17723"/>
                </a:cubicBezTo>
                <a:cubicBezTo>
                  <a:pt x="9572" y="17750"/>
                  <a:pt x="9502" y="17755"/>
                  <a:pt x="9446" y="17736"/>
                </a:cubicBezTo>
                <a:cubicBezTo>
                  <a:pt x="9389" y="17716"/>
                  <a:pt x="9304" y="17737"/>
                  <a:pt x="9257" y="17779"/>
                </a:cubicBezTo>
                <a:cubicBezTo>
                  <a:pt x="9197" y="17833"/>
                  <a:pt x="9246" y="17866"/>
                  <a:pt x="9401" y="17891"/>
                </a:cubicBezTo>
                <a:cubicBezTo>
                  <a:pt x="9522" y="17910"/>
                  <a:pt x="9686" y="17921"/>
                  <a:pt x="9767" y="17916"/>
                </a:cubicBezTo>
                <a:cubicBezTo>
                  <a:pt x="10013" y="17900"/>
                  <a:pt x="10368" y="17769"/>
                  <a:pt x="10310" y="17717"/>
                </a:cubicBezTo>
                <a:close/>
                <a:moveTo>
                  <a:pt x="13236" y="20953"/>
                </a:moveTo>
                <a:cubicBezTo>
                  <a:pt x="13159" y="20972"/>
                  <a:pt x="13148" y="21013"/>
                  <a:pt x="13225" y="21065"/>
                </a:cubicBezTo>
                <a:cubicBezTo>
                  <a:pt x="13319" y="21128"/>
                  <a:pt x="13394" y="21134"/>
                  <a:pt x="13591" y="21084"/>
                </a:cubicBezTo>
                <a:lnTo>
                  <a:pt x="13835" y="21022"/>
                </a:lnTo>
                <a:lnTo>
                  <a:pt x="13613" y="20972"/>
                </a:lnTo>
                <a:cubicBezTo>
                  <a:pt x="13455" y="20939"/>
                  <a:pt x="13313" y="20935"/>
                  <a:pt x="13236" y="20953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2527300" y="4699000"/>
            <a:ext cx="47752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algn="ctr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costs (depend on machine, compiler)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body" sz="half" idx="1"/>
          </p:nvPr>
        </p:nvSpPr>
        <p:spPr>
          <a:xfrm>
            <a:off x="1113469" y="1275804"/>
            <a:ext cx="6718300" cy="3848100"/>
          </a:xfrm>
          <a:prstGeom prst="rect">
            <a:avLst/>
          </a:prstGeom>
        </p:spPr>
        <p:txBody>
          <a:bodyPr/>
          <a:lstStyle/>
          <a:p>
            <a:pPr marL="122202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O</a:t>
            </a:r>
            <a:r>
              <a:rPr sz="3600" dirty="0">
                <a:solidFill>
                  <a:schemeClr val="tx1"/>
                </a:solidFill>
              </a:rPr>
              <a:t>rder-of-growth classifications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Definition.</a:t>
            </a:r>
            <a:r>
              <a:t>  If </a:t>
            </a:r>
            <a:r>
              <a:rPr>
                <a:latin typeface="Times"/>
                <a:ea typeface="Times"/>
                <a:cs typeface="Times"/>
                <a:sym typeface="Times"/>
              </a:rPr>
              <a:t>f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latin typeface="Times"/>
                <a:ea typeface="Times"/>
                <a:cs typeface="Times"/>
                <a:sym typeface="Times"/>
              </a:rPr>
              <a:t>(N) ~ c g(N)</a:t>
            </a:r>
            <a:r>
              <a:t> for some constant </a:t>
            </a:r>
            <a:r>
              <a:rPr>
                <a:latin typeface="Times"/>
                <a:ea typeface="Times"/>
                <a:cs typeface="Times"/>
                <a:sym typeface="Times"/>
              </a:rPr>
              <a:t>c &gt; 0</a:t>
            </a:r>
            <a:r>
              <a:t>, then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order of growth</a:t>
            </a:r>
            <a:b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</a:br>
            <a:r>
              <a:t>of </a:t>
            </a:r>
            <a:r>
              <a:rPr>
                <a:latin typeface="Times"/>
                <a:ea typeface="Times"/>
                <a:cs typeface="Times"/>
                <a:sym typeface="Times"/>
              </a:rPr>
              <a:t>f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latin typeface="Times"/>
                <a:ea typeface="Times"/>
                <a:cs typeface="Times"/>
                <a:sym typeface="Times"/>
              </a:rPr>
              <a:t>(N)</a:t>
            </a:r>
            <a:r>
              <a:t> is </a:t>
            </a:r>
            <a:r>
              <a:rPr>
                <a:latin typeface="Times"/>
                <a:ea typeface="Times"/>
                <a:cs typeface="Times"/>
                <a:sym typeface="Times"/>
              </a:rPr>
              <a:t>g(N)</a:t>
            </a:r>
            <a:r>
              <a:t>.</a:t>
            </a:r>
          </a:p>
          <a:p>
            <a:pPr lvl="1"/>
            <a:r>
              <a:t>Ignores leading coefficient.</a:t>
            </a:r>
          </a:p>
          <a:p>
            <a:pPr lvl="1"/>
            <a:r>
              <a:t>Ignores lower-order terms.</a:t>
            </a:r>
            <a:br/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Ex.</a:t>
            </a:r>
            <a:r>
              <a:t>  The order of growth of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running time </a:t>
            </a:r>
            <a:r>
              <a:t>of thi</a:t>
            </a:r>
            <a:r>
              <a:rPr>
                <a:uFill>
                  <a:solidFill>
                    <a:srgbClr val="000000"/>
                  </a:solidFill>
                </a:uFill>
              </a:rPr>
              <a:t>s code is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</a:defRPr>
            </a:pPr>
            <a:br/>
            <a:br/>
            <a:br/>
            <a:br/>
            <a:br/>
            <a:br/>
            <a:br/>
            <a:br/>
            <a:r>
              <a:rPr>
                <a:solidFill>
                  <a:srgbClr val="005493"/>
                </a:solidFill>
              </a:rPr>
              <a:t>Typical usage.</a:t>
            </a:r>
            <a:r>
              <a:t>  With running times.</a:t>
            </a:r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order-of-growth classifications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2095217" y="4772659"/>
            <a:ext cx="6565901" cy="2844801"/>
          </a:xfrm>
          <a:prstGeom prst="rect">
            <a:avLst/>
          </a:prstGeom>
          <a:solidFill>
            <a:srgbClr val="CBCBCB"/>
          </a:solidFill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int count = 0;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for (int i = 0; i &lt; N; i++)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for (int j = i+1; j &lt; N; j++)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for (int k = j+1; k &lt; N; k++)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if (a[i] + a[j] + a[k] == 0)</a:t>
            </a:r>
          </a:p>
          <a:p>
            <a:pPr marL="7224" marR="7224" defTabSz="1295400">
              <a:lnSpc>
                <a:spcPct val="140000"/>
              </a:lnSpc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            count++;</a:t>
            </a:r>
          </a:p>
        </p:txBody>
      </p:sp>
      <p:grpSp>
        <p:nvGrpSpPr>
          <p:cNvPr id="558" name="Group 558"/>
          <p:cNvGrpSpPr/>
          <p:nvPr/>
        </p:nvGrpSpPr>
        <p:grpSpPr>
          <a:xfrm>
            <a:off x="5526807" y="8737600"/>
            <a:ext cx="3730888" cy="882650"/>
            <a:chOff x="138756" y="0"/>
            <a:chExt cx="3730887" cy="882650"/>
          </a:xfrm>
        </p:grpSpPr>
        <p:sp>
          <p:nvSpPr>
            <p:cNvPr id="556" name="Shape 556"/>
            <p:cNvSpPr/>
            <p:nvPr/>
          </p:nvSpPr>
          <p:spPr>
            <a:xfrm>
              <a:off x="138756" y="177800"/>
              <a:ext cx="3730888" cy="70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where leading coefficient</a:t>
              </a:r>
            </a:p>
            <a:p>
              <a: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depends on machine, compiler, JVM, ...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225349" y="0"/>
              <a:ext cx="404232" cy="32968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1" build="p" animBg="1" advAuto="0"/>
      <p:bldP spid="555" grpId="2" animBg="1" advAuto="0"/>
      <p:bldP spid="558" grpId="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Good news.</a:t>
            </a:r>
            <a:r>
              <a:t>  The set of functions</a:t>
            </a:r>
            <a:br/>
            <a:r>
              <a:t>        </a:t>
            </a:r>
            <a:r>
              <a:rPr>
                <a:latin typeface="Times"/>
                <a:ea typeface="Times"/>
                <a:cs typeface="Times"/>
                <a:sym typeface="Times"/>
              </a:rPr>
              <a:t>1</a:t>
            </a:r>
            <a:r>
              <a:t>,  </a:t>
            </a:r>
            <a:r>
              <a:rPr>
                <a:latin typeface="Times"/>
                <a:ea typeface="Times"/>
                <a:cs typeface="Times"/>
                <a:sym typeface="Times"/>
              </a:rPr>
              <a:t>log N</a:t>
            </a:r>
            <a:r>
              <a:t>,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t>,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t>,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2</a:t>
            </a:r>
            <a:r>
              <a:t>,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N 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,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and</a:t>
            </a:r>
            <a:r>
              <a:t> </a:t>
            </a:r>
            <a:r>
              <a:rPr>
                <a:latin typeface="Times"/>
                <a:ea typeface="Times"/>
                <a:cs typeface="Times"/>
                <a:sym typeface="Times"/>
              </a:rPr>
              <a:t>2</a:t>
            </a:r>
            <a:r>
              <a:rPr baseline="31999">
                <a:latin typeface="Times"/>
                <a:ea typeface="Times"/>
                <a:cs typeface="Times"/>
                <a:sym typeface="Times"/>
              </a:rPr>
              <a:t>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suffices to describe the order of growth of most common algorithms. </a:t>
            </a:r>
          </a:p>
        </p:txBody>
      </p:sp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Common order-of-growth classifications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A20913-B963-700A-F21B-25C49C00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10" y="2854790"/>
            <a:ext cx="63119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order-of-growth classifications</a:t>
            </a:r>
          </a:p>
        </p:txBody>
      </p:sp>
      <p:sp>
        <p:nvSpPr>
          <p:cNvPr id="568" name="Shape 568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graphicFrame>
        <p:nvGraphicFramePr>
          <p:cNvPr id="569" name="Table 569"/>
          <p:cNvGraphicFramePr/>
          <p:nvPr/>
        </p:nvGraphicFramePr>
        <p:xfrm>
          <a:off x="450005" y="1473200"/>
          <a:ext cx="12097592" cy="783101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30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8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12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order of growth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typical code framework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 T(2N) / T(N)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constant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33660" marR="133660" defTabSz="1295400">
                        <a:lnSpc>
                          <a:spcPct val="130000"/>
                        </a:lnSpc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a = b + c;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statement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add two numbers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logarithmic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33660" marR="133660" defTabSz="1295400">
                        <a:lnSpc>
                          <a:spcPct val="130000"/>
                        </a:lnSpc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while (N &gt; 1)</a:t>
                      </a:r>
                      <a:b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</a:b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{   N = N / 2;  ...</a:t>
                      </a:r>
                      <a:r>
                        <a:t>   }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divide in half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binary search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        ~ 1 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linear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for (int i = 0; i &lt; N; i++)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uFill>
                            <a:solidFill>
                              <a:srgbClr val="606060"/>
                            </a:solidFill>
                          </a:uFill>
                          <a:sym typeface="Helvetica"/>
                        </a:defRPr>
                      </a:pPr>
                      <a:r>
                        <a:t>{  ...       }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loop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find the maximum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linearithmic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[see mergesort lecture]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divide
and conquer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mergesort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        ~ 2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quadratic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for (int i = 0; i &lt; N; i++)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   for (int j = 0; j &lt; N; j++)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uFill>
                            <a:solidFill>
                              <a:srgbClr val="606060"/>
                            </a:solidFill>
                          </a:uFill>
                          <a:sym typeface="Helvetica"/>
                        </a:defRPr>
                      </a:pPr>
                      <a:r>
                        <a:t>   {  ...       }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double loop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check all pairs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801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cubic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for (int i = 0; i &lt; N; i++)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   for (int j = 0; j &lt; N; j++)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sym typeface="Helvetica"/>
                        </a:defRPr>
                      </a:pPr>
                      <a:r>
                        <a:rPr>
                          <a:uFill>
                            <a:solidFill>
                              <a:srgbClr val="606060"/>
                            </a:solidFill>
                          </a:uFill>
                        </a:rPr>
                        <a:t>      for (int k = 0; k &lt; N; k++)</a:t>
                      </a:r>
                    </a:p>
                    <a:p>
                      <a:pPr marL="133660" marR="133660" defTabSz="1295400">
                        <a:lnSpc>
                          <a:spcPct val="130000"/>
                        </a:lnSpc>
                        <a:buClr>
                          <a:srgbClr val="606060"/>
                        </a:buClr>
                        <a:buFont typeface="Helvetica"/>
                        <a:defRPr sz="1600">
                          <a:uFill>
                            <a:solidFill>
                              <a:srgbClr val="606060"/>
                            </a:solidFill>
                          </a:uFill>
                          <a:sym typeface="Helvetica"/>
                        </a:defRPr>
                      </a:pPr>
                      <a:r>
                        <a:t>      {  ...       }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triple loop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check all triples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exponential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[see combinatorial search lecture]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exhaustive
search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check all subsets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T(N)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Bottom line.</a:t>
            </a:r>
            <a:r>
              <a:t>  Need linear or linearithmic alg to keep pace with Moore's law.</a:t>
            </a:r>
          </a:p>
        </p:txBody>
      </p:sp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Practical implications of order-of-growth</a:t>
            </a:r>
          </a:p>
        </p:txBody>
      </p:sp>
      <p:sp>
        <p:nvSpPr>
          <p:cNvPr id="575" name="Shape 57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aphicFrame>
        <p:nvGraphicFramePr>
          <p:cNvPr id="576" name="Table 576"/>
          <p:cNvGraphicFramePr/>
          <p:nvPr/>
        </p:nvGraphicFramePr>
        <p:xfrm>
          <a:off x="1193800" y="1428403"/>
          <a:ext cx="10617196" cy="7121652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7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700">
                <a:tc row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growth
rate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problem size solvable in minutes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1970s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1980s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1990s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2000s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tens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billions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 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tens of
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4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Practical implications of order-of-growth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graphicFrame>
        <p:nvGraphicFramePr>
          <p:cNvPr id="580" name="Table 580"/>
          <p:cNvGraphicFramePr/>
          <p:nvPr/>
        </p:nvGraphicFramePr>
        <p:xfrm>
          <a:off x="228600" y="1874426"/>
          <a:ext cx="12524820" cy="66293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14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4572">
                <a:tc row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6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growth
rate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problem size solvable in minutes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time to process millions of inputs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1970s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1980s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1990s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2000s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1970s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1980s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1990s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32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2000s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431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6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96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tens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billions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minutes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seconds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second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instant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96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 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 of
millions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hour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minutes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tens of
seconds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seconds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96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6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ts val="24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tens of
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decades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years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months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weeks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396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6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hundreds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thousands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never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never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C0C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never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AB3226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millennia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28575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Predict performance.</a:t>
            </a:r>
          </a:p>
          <a:p>
            <a:pPr>
              <a:defRPr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Compare algorithms.</a:t>
            </a:r>
          </a:p>
          <a:p>
            <a:pPr>
              <a:defRPr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Provide guarantees.</a:t>
            </a:r>
          </a:p>
          <a:p>
            <a:pPr>
              <a:defRPr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Understand theoretical basis.</a:t>
            </a:r>
          </a:p>
          <a:p>
            <a:br>
              <a:rPr dirty="0"/>
            </a:br>
            <a:br>
              <a:rPr dirty="0"/>
            </a:br>
            <a:r>
              <a:rPr dirty="0"/>
              <a:t>Primary practical reason:  </a:t>
            </a:r>
            <a:r>
              <a:rPr dirty="0">
                <a:solidFill>
                  <a:srgbClr val="000000"/>
                </a:solidFill>
              </a:rPr>
              <a:t>avoid performance bugs. 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Reasons to analyze algorithms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4565514" y="3568120"/>
            <a:ext cx="4590179" cy="1221804"/>
            <a:chOff x="0" y="0"/>
            <a:chExt cx="4590177" cy="1221803"/>
          </a:xfrm>
        </p:grpSpPr>
        <p:sp>
          <p:nvSpPr>
            <p:cNvPr id="125" name="Shape 125"/>
            <p:cNvSpPr/>
            <p:nvPr/>
          </p:nvSpPr>
          <p:spPr>
            <a:xfrm>
              <a:off x="2330585" y="749879"/>
              <a:ext cx="22595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rPr dirty="0"/>
                <a:t>theory of algorithms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0"/>
              <a:ext cx="2090058" cy="62681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106746" y="902279"/>
              <a:ext cx="985757" cy="12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550691" y="1571248"/>
            <a:ext cx="3659230" cy="1645366"/>
            <a:chOff x="0" y="0"/>
            <a:chExt cx="3659228" cy="1645365"/>
          </a:xfrm>
        </p:grpSpPr>
        <p:sp>
          <p:nvSpPr>
            <p:cNvPr id="129" name="Shape 129"/>
            <p:cNvSpPr/>
            <p:nvPr/>
          </p:nvSpPr>
          <p:spPr>
            <a:xfrm>
              <a:off x="2345408" y="702051"/>
              <a:ext cx="1313820" cy="42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rPr dirty="0"/>
                <a:t>this course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0"/>
              <a:ext cx="2209182" cy="6461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341" y="854451"/>
              <a:ext cx="2207083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V="1">
              <a:off x="0" y="1096909"/>
              <a:ext cx="2208642" cy="54845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473200" y="7073900"/>
            <a:ext cx="10058400" cy="1981200"/>
            <a:chOff x="0" y="0"/>
            <a:chExt cx="10058400" cy="1981200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0058400" cy="1981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7224" marR="7224" algn="ctr" defTabSz="1295400">
                <a:lnSpc>
                  <a:spcPct val="150000"/>
                </a:lnSpc>
                <a:defRPr sz="20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371689" y="590550"/>
              <a:ext cx="6839883" cy="831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algn="ctr" defTabSz="1295400">
                <a:lnSpc>
                  <a:spcPct val="150000"/>
                </a:lnSpc>
                <a:defRPr sz="2000" b="1"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client gets poor performance because programmer</a:t>
              </a:r>
              <a:br/>
              <a:r>
                <a:t>did not understand performance characteristics</a:t>
              </a:r>
            </a:p>
          </p:txBody>
        </p:sp>
        <p:pic>
          <p:nvPicPr>
            <p:cNvPr id="136" name="bos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472" y="146303"/>
              <a:ext cx="858237" cy="14859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137" name="image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4761" y="292801"/>
              <a:ext cx="1143001" cy="1347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build="p" animBg="1" advAuto="0"/>
      <p:bldP spid="128" grpId="3" animBg="1" advAuto="0"/>
      <p:bldP spid="133" grpId="2" animBg="1" advAuto="0"/>
      <p:bldP spid="138" grpId="4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Practical implications of order-of-growth</a:t>
            </a:r>
          </a:p>
        </p:txBody>
      </p:sp>
      <p:sp>
        <p:nvSpPr>
          <p:cNvPr id="583" name="Shape 583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aphicFrame>
        <p:nvGraphicFramePr>
          <p:cNvPr id="584" name="Table 584"/>
          <p:cNvGraphicFramePr/>
          <p:nvPr/>
        </p:nvGraphicFramePr>
        <p:xfrm>
          <a:off x="254000" y="1765300"/>
          <a:ext cx="12471397" cy="7020934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49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248">
                <a:tc row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growth
rate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effect on a program that
runs for a few seconds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time for 100x
more data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size for 100x
faster computer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constant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independent of input 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–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logarithmic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nearly independent of input 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–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–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linear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optimal for N inputs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 few minutes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100x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 log 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linearithmic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nearly optimal for N inputs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 few minutes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100x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6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quadratic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not practical for large problems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several hours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6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cubic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not practical for medium problems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several weeks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4–5x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634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6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exponential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useful only for tiny problems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forever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1x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 demo</a:t>
            </a:r>
          </a:p>
        </p:txBody>
      </p:sp>
      <p:sp>
        <p:nvSpPr>
          <p:cNvPr id="588" name="Shape 5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Goal. </a:t>
            </a:r>
            <a:r>
              <a:rPr>
                <a:solidFill>
                  <a:srgbClr val="000000"/>
                </a:solidFill>
              </a:rPr>
              <a:t> Given a sorted array and a key, find index of the key in the array?</a:t>
            </a:r>
          </a:p>
          <a:p>
            <a:endParaRPr>
              <a:solidFill>
                <a:srgbClr val="000000"/>
              </a:solidFill>
            </a:endParaRPr>
          </a:p>
          <a:p>
            <a:r>
              <a:t>Binary search. </a:t>
            </a:r>
            <a:r>
              <a:rPr>
                <a:solidFill>
                  <a:srgbClr val="000000"/>
                </a:solidFill>
              </a:rPr>
              <a:t> Compare key against middle entry.</a:t>
            </a:r>
          </a:p>
          <a:p>
            <a:pPr lvl="1"/>
            <a:r>
              <a:t>Too small, go left.</a:t>
            </a:r>
          </a:p>
          <a:p>
            <a:pPr lvl="1"/>
            <a:r>
              <a:t>Too big, go right.</a:t>
            </a:r>
          </a:p>
          <a:p>
            <a:pPr lvl="1"/>
            <a:r>
              <a:t>Equal, found.</a:t>
            </a:r>
          </a:p>
        </p:txBody>
      </p:sp>
      <p:sp>
        <p:nvSpPr>
          <p:cNvPr id="589" name="Shape 589"/>
          <p:cNvSpPr/>
          <p:nvPr/>
        </p:nvSpPr>
        <p:spPr>
          <a:xfrm>
            <a:off x="1193800" y="8051800"/>
            <a:ext cx="35649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lo</a:t>
            </a:r>
          </a:p>
        </p:txBody>
      </p:sp>
      <p:sp>
        <p:nvSpPr>
          <p:cNvPr id="590" name="Shape 590"/>
          <p:cNvSpPr/>
          <p:nvPr/>
        </p:nvSpPr>
        <p:spPr>
          <a:xfrm>
            <a:off x="1397000" y="7592033"/>
            <a:ext cx="0" cy="355211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graphicFrame>
        <p:nvGraphicFramePr>
          <p:cNvPr id="591" name="Table 591"/>
          <p:cNvGraphicFramePr/>
          <p:nvPr/>
        </p:nvGraphicFramePr>
        <p:xfrm>
          <a:off x="1016000" y="6502400"/>
          <a:ext cx="10985490" cy="1022286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73099"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51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>
                          <a:alpha val="0"/>
                        </a:srgbClr>
                      </a:solidFill>
                      <a:miter lim="400000"/>
                    </a:lnR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000000">
                          <a:alpha val="0"/>
                        </a:srgbClr>
                      </a:solidFill>
                      <a:miter lim="400000"/>
                    </a:lnR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72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>
                          <a:alpha val="0"/>
                        </a:srgbClr>
                      </a:solidFill>
                      <a:miter lim="400000"/>
                    </a:lnL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97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41275" defTabSz="914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1400"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28575">
                      <a:miter lim="400000"/>
                    </a:lnR>
                    <a:lnT w="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2" name="Shape 592"/>
          <p:cNvSpPr/>
          <p:nvPr/>
        </p:nvSpPr>
        <p:spPr>
          <a:xfrm>
            <a:off x="11442700" y="8051800"/>
            <a:ext cx="35771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hi</a:t>
            </a:r>
          </a:p>
        </p:txBody>
      </p:sp>
      <p:sp>
        <p:nvSpPr>
          <p:cNvPr id="593" name="Shape 593"/>
          <p:cNvSpPr/>
          <p:nvPr/>
        </p:nvSpPr>
        <p:spPr>
          <a:xfrm>
            <a:off x="11645900" y="7594599"/>
            <a:ext cx="1" cy="355211"/>
          </a:xfrm>
          <a:prstGeom prst="line">
            <a:avLst/>
          </a:prstGeom>
          <a:ln w="25400">
            <a:solidFill>
              <a:srgbClr val="8D3124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81000" y="5715000"/>
            <a:ext cx="305305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58702" marR="58702" defTabSz="1295400">
              <a:lnSpc>
                <a:spcPct val="150000"/>
              </a:lnSpc>
              <a:defRPr sz="18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successful search for 33</a:t>
            </a:r>
          </a:p>
        </p:txBody>
      </p:sp>
      <p:pic>
        <p:nvPicPr>
          <p:cNvPr id="595" name="butto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3225800"/>
            <a:ext cx="876300" cy="876300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00" name="Shape 6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search:  Java implementation</a:t>
            </a:r>
          </a:p>
        </p:txBody>
      </p:sp>
      <p:sp>
        <p:nvSpPr>
          <p:cNvPr id="601" name="Shape 6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Trivial to implement?</a:t>
            </a:r>
          </a:p>
          <a:p>
            <a:pPr lvl="1"/>
            <a:r>
              <a:t>First binary search published in 1946.</a:t>
            </a:r>
          </a:p>
          <a:p>
            <a:pPr lvl="1"/>
            <a:r>
              <a:t>First bug-free one in 1962.</a:t>
            </a:r>
          </a:p>
          <a:p>
            <a:pPr lvl="1"/>
            <a:r>
              <a:t>Bug in Java's </a:t>
            </a:r>
            <a:r>
              <a:rPr sz="2000">
                <a:latin typeface="+mj-lt"/>
                <a:ea typeface="+mj-ea"/>
                <a:cs typeface="+mj-cs"/>
                <a:sym typeface="Helvetica"/>
              </a:rPr>
              <a:t>Arrays.binarySearch()</a:t>
            </a:r>
            <a:r>
              <a:t> discovered in 2006.</a:t>
            </a:r>
            <a:br/>
            <a:br/>
            <a:br/>
            <a:br/>
            <a:br/>
            <a:br/>
            <a:br/>
            <a:br/>
            <a:br/>
            <a:br/>
            <a:br/>
            <a:endParaRPr/>
          </a:p>
          <a:p>
            <a:r>
              <a:t>Invariant.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</a:t>
            </a:r>
            <a:r>
              <a: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key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appears in the array </a:t>
            </a:r>
            <a:r>
              <a: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a[]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then </a:t>
            </a:r>
            <a:r>
              <a: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a[lo]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key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a[hi]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</p:txBody>
      </p:sp>
      <p:grpSp>
        <p:nvGrpSpPr>
          <p:cNvPr id="606" name="Group 606"/>
          <p:cNvGrpSpPr/>
          <p:nvPr/>
        </p:nvGrpSpPr>
        <p:grpSpPr>
          <a:xfrm>
            <a:off x="1276773" y="3498990"/>
            <a:ext cx="11247967" cy="5405122"/>
            <a:chOff x="0" y="0"/>
            <a:chExt cx="11247966" cy="5405120"/>
          </a:xfrm>
        </p:grpSpPr>
        <p:sp>
          <p:nvSpPr>
            <p:cNvPr id="602" name="Shape 602"/>
            <p:cNvSpPr/>
            <p:nvPr/>
          </p:nvSpPr>
          <p:spPr>
            <a:xfrm>
              <a:off x="0" y="0"/>
              <a:ext cx="8470900" cy="540512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03200" tIns="203200" rIns="203200" bIns="203200" numCol="1" anchor="t">
              <a:spAutoFit/>
            </a:bodyPr>
            <a:lstStyle/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public static int binarySearch(int[] a, int key)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{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int lo = 0, hi = a.length-1;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while (lo &lt;= hi)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{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    int mid = lo + (hi - lo) / 2;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    if      (key &lt; a[mid]) hi = mid - 1;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    else if (key &gt; a[mid]) lo = mid + 1;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     else return mid;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}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   return -1;</a:t>
              </a:r>
            </a:p>
            <a:p>
              <a:pPr marL="7224" marR="7224" defTabSz="1295400">
                <a:lnSpc>
                  <a:spcPct val="140000"/>
                </a:lnSpc>
                <a:defRPr sz="2000">
                  <a:uFill>
                    <a:solidFill>
                      <a:srgbClr val="000000"/>
                    </a:solidFill>
                  </a:uFill>
                </a:defRPr>
              </a:pPr>
              <a:r>
                <a:t> }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8885766" y="2673208"/>
              <a:ext cx="2362201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one "3-way compare"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7549480" y="2825609"/>
              <a:ext cx="1304833" cy="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410026" y="2355708"/>
              <a:ext cx="1" cy="8890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1" build="p" bldLvl="5" animBg="1" advAuto="0"/>
      <p:bldP spid="606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search:  mathematical analysis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 </a:t>
            </a:r>
            <a:r>
              <a:rPr>
                <a:solidFill>
                  <a:srgbClr val="000000"/>
                </a:solidFill>
              </a:rPr>
              <a:t>Binary search uses at most </a:t>
            </a:r>
            <a:r>
              <a:rPr>
                <a:solidFill>
                  <a:srgbClr val="000000"/>
                </a:solidFill>
                <a:uFill>
                  <a:solidFill>
                    <a:srgbClr val="60606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 +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</a:rPr>
              <a:t>key compares to search in a sorted array of size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C64941"/>
              </a:solidFill>
            </a:endParaRPr>
          </a:p>
          <a:p>
            <a:endParaRPr>
              <a:solidFill>
                <a:srgbClr val="C64941"/>
              </a:solidFill>
            </a:endParaRPr>
          </a:p>
          <a:p>
            <a:r>
              <a:t>Def.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=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#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key compares to binary search a sorted subarray of size ≤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Binary search recurrence.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  ≤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2)  + 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&gt;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with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(1) =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/>
            <a:r>
              <a:t>Pf sketch.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[assume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is a power of 2]</a:t>
            </a:r>
          </a:p>
        </p:txBody>
      </p:sp>
      <p:grpSp>
        <p:nvGrpSpPr>
          <p:cNvPr id="617" name="Group 617"/>
          <p:cNvGrpSpPr/>
          <p:nvPr/>
        </p:nvGrpSpPr>
        <p:grpSpPr>
          <a:xfrm>
            <a:off x="5194299" y="4267200"/>
            <a:ext cx="5329005" cy="1047750"/>
            <a:chOff x="0" y="0"/>
            <a:chExt cx="5329003" cy="1047750"/>
          </a:xfrm>
        </p:grpSpPr>
        <p:sp>
          <p:nvSpPr>
            <p:cNvPr id="613" name="Shape 613"/>
            <p:cNvSpPr/>
            <p:nvPr/>
          </p:nvSpPr>
          <p:spPr>
            <a:xfrm>
              <a:off x="1257300" y="12700"/>
              <a:ext cx="0" cy="2921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0" y="342900"/>
              <a:ext cx="1663764" cy="70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left or right half</a:t>
              </a:r>
            </a:p>
            <a:p>
              <a: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(floored division)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2273300" y="0"/>
              <a:ext cx="0" cy="292100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095500" y="330200"/>
              <a:ext cx="3233504" cy="704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possible to implement with one</a:t>
              </a:r>
            </a:p>
            <a:p>
              <a:pPr marL="58702" marR="58702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2-way compare (instead of 3-way)</a:t>
              </a:r>
            </a:p>
          </p:txBody>
        </p:sp>
      </p:grpSp>
      <p:graphicFrame>
        <p:nvGraphicFramePr>
          <p:cNvPr id="618" name="Table 618"/>
          <p:cNvGraphicFramePr/>
          <p:nvPr/>
        </p:nvGraphicFramePr>
        <p:xfrm>
          <a:off x="1924772" y="5842000"/>
          <a:ext cx="9049058" cy="3644898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96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483"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i="1"/>
                        <a:t>T</a:t>
                      </a:r>
                      <a:r>
                        <a:rPr i="1" baseline="-5999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t>(</a:t>
                      </a:r>
                      <a:r>
                        <a:rPr i="1"/>
                        <a:t>N</a:t>
                      </a:r>
                      <a:r>
                        <a:t>)     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28575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≤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T</a:t>
                      </a:r>
                      <a:r>
                        <a:rPr i="1" baseline="-5999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t>(</a:t>
                      </a:r>
                      <a:r>
                        <a:rPr i="1"/>
                        <a:t>N </a:t>
                      </a:r>
                      <a:r>
                        <a:t>/ 2)  +  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[ given ]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≤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T</a:t>
                      </a:r>
                      <a:r>
                        <a:rPr i="1" baseline="-5999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t>(</a:t>
                      </a:r>
                      <a:r>
                        <a:rPr i="1"/>
                        <a:t>N </a:t>
                      </a:r>
                      <a:r>
                        <a:t>/ 4)  +  1  +  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[ apply recurrence to first term ]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≤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T</a:t>
                      </a:r>
                      <a:r>
                        <a:rPr i="1" baseline="-5999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t>(</a:t>
                      </a:r>
                      <a:r>
                        <a:rPr i="1"/>
                        <a:t>N </a:t>
                      </a:r>
                      <a:r>
                        <a:t>/ 8)  +  1  +  1  +  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solidFill>
                            <a:srgbClr val="60606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[ apply recurrence to first term ]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solidFill>
                            <a:srgbClr val="606060"/>
                          </a:solidFill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</a:rPr>
                        <a:t>≤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1"/>
                        <a:t>T</a:t>
                      </a:r>
                      <a:r>
                        <a:rPr i="1" baseline="-5999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t>(</a:t>
                      </a:r>
                      <a:r>
                        <a:rPr i="1"/>
                        <a:t>N </a:t>
                      </a:r>
                      <a:r>
                        <a:t>/ </a:t>
                      </a:r>
                      <a:r>
                        <a:rPr i="1"/>
                        <a:t>N</a:t>
                      </a:r>
                      <a:r>
                        <a:t>)  +  1  +  1  +  …  +  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solidFill>
                            <a:srgbClr val="606060"/>
                          </a:solidFill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[ stop applying, </a:t>
                      </a: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T(1) = 1</a:t>
                      </a:r>
                      <a:r>
                        <a:t> ]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20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80000"/>
                        </a:lnSpc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80000"/>
                        </a:lnSpc>
                        <a:defRPr sz="2000">
                          <a:uFill>
                            <a:solidFill>
                              <a:srgbClr val="8D3124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 +  lg </a:t>
                      </a:r>
                      <a:r>
                        <a:rPr i="1"/>
                        <a:t>N 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702" marR="58702" algn="l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28575">
                      <a:miter lim="400000"/>
                    </a:lnR>
                    <a:lnT w="12700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1" build="p" animBg="1" advAuto="0"/>
      <p:bldP spid="617" grpId="2" animBg="1" advAuto="0"/>
      <p:bldP spid="618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Binary search:  mathematical analysis</a:t>
            </a:r>
          </a:p>
        </p:txBody>
      </p:sp>
      <p:sp>
        <p:nvSpPr>
          <p:cNvPr id="624" name="Shape 6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 </a:t>
            </a:r>
            <a:r>
              <a:rPr>
                <a:solidFill>
                  <a:srgbClr val="000000"/>
                </a:solidFill>
              </a:rPr>
              <a:t>Binary search uses at most </a:t>
            </a:r>
            <a:r>
              <a:rPr>
                <a:solidFill>
                  <a:srgbClr val="000000"/>
                </a:solidFill>
                <a:uFill>
                  <a:solidFill>
                    <a:srgbClr val="60606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 +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</a:rPr>
              <a:t>key compares to search in a sorted array of size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</a:rPr>
              <a:t>.</a:t>
            </a:r>
            <a:endParaRPr>
              <a:solidFill>
                <a:srgbClr val="C64941"/>
              </a:solidFill>
            </a:endParaRPr>
          </a:p>
          <a:p>
            <a:endParaRPr>
              <a:solidFill>
                <a:srgbClr val="C64941"/>
              </a:solidFill>
            </a:endParaRPr>
          </a:p>
          <a:p>
            <a:r>
              <a:t>Def.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≡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#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key compares to binary search a sorted subarray of size ≤ </a:t>
            </a:r>
            <a:r>
              <a:rPr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Binary search recurrence.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  ≤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/ 2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⎦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)  + 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&gt;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with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5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(0) = 0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For simplicity, we prove when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=  2</a:t>
            </a:r>
            <a:r>
              <a:rPr i="1" baseline="31999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t> for some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, so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⎣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 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⎦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=  2</a:t>
            </a:r>
            <a:r>
              <a:rPr i="1" baseline="31999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t>. </a:t>
            </a:r>
          </a:p>
          <a:p>
            <a:endParaRPr/>
          </a:p>
          <a:p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1828800" y="5708650"/>
            <a:ext cx="6032500" cy="3568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 anchor="ctr">
            <a:spAutoFit/>
          </a:bodyPr>
          <a:lstStyle/>
          <a:p>
            <a:pPr marL="58702" marR="58702" defTabSz="1295400">
              <a:lnSpc>
                <a:spcPct val="160000"/>
              </a:lnSpc>
              <a:defRPr sz="2200">
                <a:uFill>
                  <a:solidFill>
                    <a:srgbClr val="8D312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/>
              <a:t>T</a:t>
            </a:r>
            <a:r>
              <a:rPr i="1" baseline="-5999">
                <a:uFill>
                  <a:solidFill>
                    <a:srgbClr val="000000"/>
                  </a:solidFill>
                </a:uFill>
              </a:rPr>
              <a:t> </a:t>
            </a:r>
            <a:r>
              <a:t>(</a:t>
            </a:r>
            <a:r>
              <a:rPr>
                <a:uFill>
                  <a:solidFill>
                    <a:srgbClr val="000000"/>
                  </a:solidFill>
                </a:uFill>
              </a:rPr>
              <a:t>2</a:t>
            </a:r>
            <a:r>
              <a:rPr i="1" baseline="31999">
                <a:uFill>
                  <a:solidFill>
                    <a:srgbClr val="000000"/>
                  </a:solidFill>
                </a:uFill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uFill>
                  <a:solidFill>
                    <a:srgbClr val="000000"/>
                  </a:solidFill>
                </a:uFill>
              </a:rPr>
              <a:t>1</a:t>
            </a:r>
            <a:r>
              <a:t>)   </a:t>
            </a:r>
            <a:r>
              <a:rPr>
                <a:uFill>
                  <a:solidFill>
                    <a:srgbClr val="000000"/>
                  </a:solidFill>
                </a:uFill>
              </a:rPr>
              <a:t>≤</a:t>
            </a:r>
            <a:r>
              <a:t>  </a:t>
            </a:r>
            <a:r>
              <a:rPr i="1"/>
              <a:t>T</a:t>
            </a:r>
            <a:r>
              <a:rPr i="1" baseline="-5999">
                <a:uFill>
                  <a:solidFill>
                    <a:srgbClr val="000000"/>
                  </a:solidFill>
                </a:uFill>
              </a:rPr>
              <a:t> </a:t>
            </a:r>
            <a:r>
              <a:t>(</a:t>
            </a:r>
            <a:r>
              <a:rPr>
                <a:uFill>
                  <a:solidFill>
                    <a:srgbClr val="000000"/>
                  </a:solidFill>
                </a:uFill>
              </a:rPr>
              <a:t>2</a:t>
            </a:r>
            <a:r>
              <a:rPr i="1" baseline="31999">
                <a:uFill>
                  <a:solidFill>
                    <a:srgbClr val="000000"/>
                  </a:solidFill>
                </a:uFill>
              </a:rPr>
              <a:t>n</a:t>
            </a:r>
            <a:r>
              <a:rPr baseline="31999"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baseline="31999">
                <a:uFill>
                  <a:solidFill>
                    <a:srgbClr val="000000"/>
                  </a:solidFill>
                </a:uFill>
              </a:rPr>
              <a:t>1</a:t>
            </a:r>
            <a:r>
              <a:rPr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uFill>
                  <a:solidFill>
                    <a:srgbClr val="000000"/>
                  </a:solidFill>
                </a:uFill>
              </a:rPr>
              <a:t>1</a:t>
            </a:r>
            <a:r>
              <a:t>)  +  1</a:t>
            </a:r>
            <a:br/>
            <a:r>
              <a:t>                  </a:t>
            </a:r>
            <a:r>
              <a:rPr>
                <a:uFill>
                  <a:solidFill>
                    <a:srgbClr val="000000"/>
                  </a:solidFill>
                </a:uFill>
              </a:rPr>
              <a:t>≤</a:t>
            </a:r>
            <a:r>
              <a:t>  </a:t>
            </a:r>
            <a:r>
              <a:rPr i="1"/>
              <a:t>T</a:t>
            </a:r>
            <a:r>
              <a:rPr i="1" baseline="-5999">
                <a:uFill>
                  <a:solidFill>
                    <a:srgbClr val="000000"/>
                  </a:solidFill>
                </a:uFill>
              </a:rPr>
              <a:t> </a:t>
            </a:r>
            <a:r>
              <a:t>(</a:t>
            </a:r>
            <a:r>
              <a:rPr>
                <a:uFill>
                  <a:solidFill>
                    <a:srgbClr val="000000"/>
                  </a:solidFill>
                </a:uFill>
              </a:rPr>
              <a:t>2</a:t>
            </a:r>
            <a:r>
              <a:rPr i="1" baseline="31999">
                <a:uFill>
                  <a:solidFill>
                    <a:srgbClr val="000000"/>
                  </a:solidFill>
                </a:uFill>
              </a:rPr>
              <a:t>n</a:t>
            </a:r>
            <a:r>
              <a:rPr baseline="31999"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baseline="31999">
                <a:uFill>
                  <a:solidFill>
                    <a:srgbClr val="000000"/>
                  </a:solidFill>
                </a:uFill>
              </a:rPr>
              <a:t>2</a:t>
            </a:r>
            <a:r>
              <a:rPr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uFill>
                  <a:solidFill>
                    <a:srgbClr val="000000"/>
                  </a:solidFill>
                </a:uFill>
              </a:rPr>
              <a:t>1</a:t>
            </a:r>
            <a:r>
              <a:t>)  +  1  +  1</a:t>
            </a:r>
          </a:p>
          <a:p>
            <a:pPr marL="58702" marR="58702" defTabSz="1295400">
              <a:lnSpc>
                <a:spcPct val="160000"/>
              </a:lnSpc>
              <a:defRPr sz="2200">
                <a:uFill>
                  <a:solidFill>
                    <a:srgbClr val="8D312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</a:t>
            </a:r>
            <a:r>
              <a:rPr>
                <a:uFill>
                  <a:solidFill>
                    <a:srgbClr val="000000"/>
                  </a:solidFill>
                </a:uFill>
              </a:rPr>
              <a:t>≤</a:t>
            </a:r>
            <a:r>
              <a:t>  </a:t>
            </a:r>
            <a:r>
              <a:rPr i="1"/>
              <a:t>T</a:t>
            </a:r>
            <a:r>
              <a:rPr i="1" baseline="-5999">
                <a:uFill>
                  <a:solidFill>
                    <a:srgbClr val="000000"/>
                  </a:solidFill>
                </a:uFill>
              </a:rPr>
              <a:t> </a:t>
            </a:r>
            <a:r>
              <a:t>(</a:t>
            </a:r>
            <a:r>
              <a:rPr>
                <a:uFill>
                  <a:solidFill>
                    <a:srgbClr val="000000"/>
                  </a:solidFill>
                </a:uFill>
              </a:rPr>
              <a:t>2</a:t>
            </a:r>
            <a:r>
              <a:rPr i="1" baseline="31999">
                <a:uFill>
                  <a:solidFill>
                    <a:srgbClr val="000000"/>
                  </a:solidFill>
                </a:uFill>
              </a:rPr>
              <a:t>n</a:t>
            </a:r>
            <a:r>
              <a:rPr baseline="31999"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baseline="31999">
                <a:uFill>
                  <a:solidFill>
                    <a:srgbClr val="000000"/>
                  </a:solidFill>
                </a:uFill>
              </a:rPr>
              <a:t>3</a:t>
            </a:r>
            <a:r>
              <a:rPr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uFill>
                  <a:solidFill>
                    <a:srgbClr val="000000"/>
                  </a:solidFill>
                </a:uFill>
              </a:rPr>
              <a:t>1</a:t>
            </a:r>
            <a:r>
              <a:t>)  +  1  +  1  +  1</a:t>
            </a:r>
          </a:p>
          <a:p>
            <a:pPr marL="58702" marR="58702" defTabSz="1295400">
              <a:lnSpc>
                <a:spcPct val="160000"/>
              </a:lnSpc>
              <a:defRPr sz="2200">
                <a:uFill>
                  <a:solidFill>
                    <a:srgbClr val="8D312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. . .</a:t>
            </a:r>
          </a:p>
          <a:p>
            <a:pPr marL="58702" marR="58702" defTabSz="1295400">
              <a:lnSpc>
                <a:spcPct val="160000"/>
              </a:lnSpc>
              <a:defRPr sz="2200">
                <a:uFill>
                  <a:solidFill>
                    <a:srgbClr val="8D312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</a:t>
            </a:r>
            <a:r>
              <a:rPr>
                <a:uFill>
                  <a:solidFill>
                    <a:srgbClr val="000000"/>
                  </a:solidFill>
                </a:uFill>
              </a:rPr>
              <a:t>≤</a:t>
            </a:r>
            <a:r>
              <a:t>  </a:t>
            </a:r>
            <a:r>
              <a:rPr i="1"/>
              <a:t>T</a:t>
            </a:r>
            <a:r>
              <a:rPr i="1" baseline="-5999">
                <a:uFill>
                  <a:solidFill>
                    <a:srgbClr val="000000"/>
                  </a:solidFill>
                </a:uFill>
              </a:rPr>
              <a:t> </a:t>
            </a:r>
            <a:r>
              <a:t>(</a:t>
            </a:r>
            <a:r>
              <a:rPr>
                <a:uFill>
                  <a:solidFill>
                    <a:srgbClr val="000000"/>
                  </a:solidFill>
                </a:uFill>
              </a:rPr>
              <a:t>2</a:t>
            </a:r>
            <a:r>
              <a:rPr baseline="31999">
                <a:uFill>
                  <a:solidFill>
                    <a:srgbClr val="000000"/>
                  </a:solidFill>
                </a:uFill>
              </a:rPr>
              <a:t>0</a:t>
            </a:r>
            <a:r>
              <a:rPr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- </a:t>
            </a:r>
            <a:r>
              <a:rPr>
                <a:uFill>
                  <a:solidFill>
                    <a:srgbClr val="000000"/>
                  </a:solidFill>
                </a:uFill>
              </a:rPr>
              <a:t>1</a:t>
            </a:r>
            <a:r>
              <a:t>)  +  1  +  1  +  …  +  1</a:t>
            </a:r>
          </a:p>
          <a:p>
            <a:pPr marL="58702" marR="58702" defTabSz="1295400">
              <a:lnSpc>
                <a:spcPct val="160000"/>
              </a:lnSpc>
              <a:defRPr sz="2200">
                <a:uFill>
                  <a:solidFill>
                    <a:srgbClr val="8D312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=  </a:t>
            </a:r>
            <a:r>
              <a:rPr i="1"/>
              <a:t>n </a:t>
            </a:r>
          </a:p>
        </p:txBody>
      </p:sp>
      <p:sp>
        <p:nvSpPr>
          <p:cNvPr id="626" name="Shape 626"/>
          <p:cNvSpPr/>
          <p:nvPr/>
        </p:nvSpPr>
        <p:spPr>
          <a:xfrm>
            <a:off x="8115300" y="5842000"/>
            <a:ext cx="3454400" cy="333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8702" marR="58702" defTabSz="1295400">
              <a:lnSpc>
                <a:spcPct val="31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given</a:t>
            </a:r>
          </a:p>
          <a:p>
            <a:pPr marL="58702" marR="58702" defTabSz="1295400">
              <a:lnSpc>
                <a:spcPct val="31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apply recurrence to first term</a:t>
            </a:r>
          </a:p>
          <a:p>
            <a:pPr marL="58702" marR="58702" defTabSz="1295400">
              <a:lnSpc>
                <a:spcPct val="31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apply recurrence to first term </a:t>
            </a:r>
          </a:p>
          <a:p>
            <a:pPr marL="58702" marR="58702" defTabSz="1295400">
              <a:lnSpc>
                <a:spcPct val="31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endParaRPr/>
          </a:p>
          <a:p>
            <a:pPr marL="58702" marR="58702" defTabSz="1295400">
              <a:lnSpc>
                <a:spcPct val="310000"/>
              </a:lnSpc>
              <a:def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"/>
                <a:ea typeface="Lucida Sans"/>
                <a:cs typeface="Lucida Sans"/>
                <a:sym typeface="Lucida Sans"/>
              </a:defRPr>
            </a:pPr>
            <a:r>
              <a:t>stop applying, T(0) = 1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Algorithm. </a:t>
            </a:r>
          </a:p>
          <a:p>
            <a:pPr lvl="1"/>
            <a:r>
              <a:t>Step 1:  Sort the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 (distinct) numbers.</a:t>
            </a:r>
          </a:p>
          <a:p>
            <a:pPr lvl="1"/>
            <a:r>
              <a:t>Step 2:  For each pair of numbers </a:t>
            </a:r>
            <a:r>
              <a:rPr sz="2000">
                <a:latin typeface="+mj-lt"/>
                <a:ea typeface="+mj-ea"/>
                <a:cs typeface="+mj-cs"/>
                <a:sym typeface="Helvetica"/>
              </a:rPr>
              <a:t>a[i]</a:t>
            </a:r>
            <a:br>
              <a:rPr sz="2000">
                <a:latin typeface="+mj-lt"/>
                <a:ea typeface="+mj-ea"/>
                <a:cs typeface="+mj-cs"/>
                <a:sym typeface="Helvetica"/>
              </a:rPr>
            </a:br>
            <a:r>
              <a:t>and </a:t>
            </a:r>
            <a:r>
              <a:rPr sz="2000">
                <a:latin typeface="+mj-lt"/>
                <a:ea typeface="+mj-ea"/>
                <a:cs typeface="+mj-cs"/>
                <a:sym typeface="Helvetica"/>
              </a:rPr>
              <a:t>a[j]</a:t>
            </a:r>
            <a:r>
              <a:t>, binary search for </a:t>
            </a:r>
            <a:r>
              <a:rPr sz="2000">
                <a:latin typeface="+mj-lt"/>
                <a:ea typeface="+mj-ea"/>
                <a:cs typeface="+mj-cs"/>
                <a:sym typeface="Helvetica"/>
              </a:rPr>
              <a:t>-(a[i] + a[j])</a:t>
            </a:r>
            <a:r>
              <a:t>.</a:t>
            </a:r>
          </a:p>
          <a:p>
            <a:br/>
            <a:br/>
            <a:r>
              <a:t>Analysis.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Order of growth is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Step 1: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t> with insertion sort.</a:t>
            </a:r>
          </a:p>
          <a:p>
            <a:pPr lvl="1"/>
            <a:r>
              <a:t>Step 2: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t> with binary search.</a:t>
            </a:r>
          </a:p>
          <a:p>
            <a:br/>
            <a:br/>
            <a:r>
              <a:t>Remark.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Can achieve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by modifying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binary search step.</a:t>
            </a:r>
          </a:p>
        </p:txBody>
      </p:sp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N</a:t>
            </a:r>
            <a:r>
              <a:rPr baseline="31999"/>
              <a:t>2</a:t>
            </a:r>
            <a:r>
              <a:t> log N algorithm for </a:t>
            </a:r>
            <a:r>
              <a:rPr cap="small"/>
              <a:t>3-Sum</a:t>
            </a:r>
          </a:p>
        </p:txBody>
      </p:sp>
      <p:sp>
        <p:nvSpPr>
          <p:cNvPr id="632" name="Shape 63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636" name="Group 636"/>
          <p:cNvGrpSpPr/>
          <p:nvPr/>
        </p:nvGrpSpPr>
        <p:grpSpPr>
          <a:xfrm>
            <a:off x="10147300" y="7569200"/>
            <a:ext cx="2516561" cy="1356360"/>
            <a:chOff x="0" y="0"/>
            <a:chExt cx="2516560" cy="1356359"/>
          </a:xfrm>
        </p:grpSpPr>
        <p:sp>
          <p:nvSpPr>
            <p:cNvPr id="633" name="Shape 633"/>
            <p:cNvSpPr/>
            <p:nvPr/>
          </p:nvSpPr>
          <p:spPr>
            <a:xfrm>
              <a:off x="908656" y="0"/>
              <a:ext cx="1607905" cy="1356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58702" marR="58702" algn="ctr" defTabSz="1295400">
                <a:lnSpc>
                  <a:spcPct val="14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only count if</a:t>
              </a:r>
            </a:p>
            <a:p>
              <a:pPr marL="58702" marR="58702" algn="ctr" defTabSz="1295400">
                <a:lnSpc>
                  <a:spcPct val="14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a[i] &lt; a[j] &lt; a[k]</a:t>
              </a:r>
            </a:p>
            <a:p>
              <a:pPr marL="58702" marR="58702" algn="ctr" defTabSz="1295400">
                <a:lnSpc>
                  <a:spcPct val="14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to avoid</a:t>
              </a:r>
            </a:p>
            <a:p>
              <a:pPr marL="58702" marR="58702" algn="ctr" defTabSz="1295400">
                <a:lnSpc>
                  <a:spcPct val="14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double counting</a:t>
              </a:r>
            </a:p>
          </p:txBody>
        </p:sp>
        <p:sp>
          <p:nvSpPr>
            <p:cNvPr id="634" name="Shape 634"/>
            <p:cNvSpPr/>
            <p:nvPr/>
          </p:nvSpPr>
          <p:spPr>
            <a:xfrm flipV="1">
              <a:off x="509056" y="647698"/>
              <a:ext cx="528941" cy="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 flipV="1">
              <a:off x="-1" y="596900"/>
              <a:ext cx="318900" cy="13209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2" name="Group 642"/>
          <p:cNvGrpSpPr/>
          <p:nvPr/>
        </p:nvGrpSpPr>
        <p:grpSpPr>
          <a:xfrm>
            <a:off x="7902504" y="3550919"/>
            <a:ext cx="4292601" cy="6919553"/>
            <a:chOff x="0" y="0"/>
            <a:chExt cx="4292600" cy="6919552"/>
          </a:xfrm>
        </p:grpSpPr>
        <p:sp>
          <p:nvSpPr>
            <p:cNvPr id="637" name="Shape 637"/>
            <p:cNvSpPr/>
            <p:nvPr/>
          </p:nvSpPr>
          <p:spPr>
            <a:xfrm>
              <a:off x="0" y="0"/>
              <a:ext cx="4292600" cy="6919552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03200" tIns="203200" rIns="203200" bIns="203200" numCol="1" anchor="t">
              <a:spAutoFit/>
            </a:bodyPr>
            <a:lstStyle/>
            <a:p>
              <a:pPr marL="7224" marR="7224" defTabSz="1295400">
                <a:lnSpc>
                  <a:spcPct val="170000"/>
                </a:lnSpc>
                <a:defRPr sz="1800" b="1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t>binary search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(-40, -20) 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60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(-40, -10) 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50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(-40,   0)    40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(-40,   5) 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35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(-40,  10)    30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  ⋮            ⋮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(-20, -10)    30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  ⋮            ⋮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(-10,   0)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 </a:t>
              </a:r>
              <a:r>
                <a:t>10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  ⋮            ⋮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( 10,  30)   -40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( 10,  40)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-50</a:t>
              </a:r>
            </a:p>
            <a:p>
              <a:pPr marL="7224" marR="7224" defTabSz="1295400">
                <a:lnSpc>
                  <a:spcPct val="170000"/>
                </a:lnSpc>
                <a:defRPr sz="1800">
                  <a:uFill>
                    <a:solidFill>
                      <a:srgbClr val="000000"/>
                    </a:solidFill>
                  </a:uFill>
                </a:defRPr>
              </a:pPr>
              <a:r>
                <a:t> ( 30,  40)   </a:t>
              </a:r>
              <a:r>
                <a:rPr>
                  <a:solidFill>
                    <a:srgbClr val="CBCBCB"/>
                  </a:solidFill>
                  <a:uFill>
                    <a:solidFill>
                      <a:srgbClr val="CBCBCB"/>
                    </a:solidFill>
                  </a:uFill>
                </a:rPr>
                <a:t>-70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2092395" y="1351279"/>
              <a:ext cx="622301" cy="342901"/>
            </a:xfrm>
            <a:prstGeom prst="ellipse">
              <a:avLst/>
            </a:pr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92395" y="2100579"/>
              <a:ext cx="622301" cy="342901"/>
            </a:xfrm>
            <a:prstGeom prst="ellipse">
              <a:avLst/>
            </a:pr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92395" y="2887979"/>
              <a:ext cx="622301" cy="342901"/>
            </a:xfrm>
            <a:prstGeom prst="ellipse">
              <a:avLst/>
            </a:pr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092395" y="3688079"/>
              <a:ext cx="622301" cy="342901"/>
            </a:xfrm>
            <a:prstGeom prst="ellipse">
              <a:avLst/>
            </a:pr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7899400" y="1282700"/>
            <a:ext cx="4292600" cy="1085850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50000"/>
              </a:lnSpc>
              <a:defRPr sz="18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input</a:t>
            </a:r>
          </a:p>
          <a:p>
            <a:pPr marL="7224" marR="7224" defTabSz="1295400">
              <a:lnSpc>
                <a:spcPct val="150000"/>
              </a:lnSpc>
              <a:defRPr sz="1800">
                <a:uFill>
                  <a:solidFill>
                    <a:srgbClr val="000000"/>
                  </a:solidFill>
                </a:uFill>
              </a:defRPr>
            </a:pPr>
            <a:r>
              <a:t>  30 -40 -20 -10 40  0 10  5</a:t>
            </a:r>
          </a:p>
        </p:txBody>
      </p:sp>
      <p:sp>
        <p:nvSpPr>
          <p:cNvPr id="644" name="Shape 644"/>
          <p:cNvSpPr/>
          <p:nvPr/>
        </p:nvSpPr>
        <p:spPr>
          <a:xfrm>
            <a:off x="7899400" y="2324100"/>
            <a:ext cx="4292600" cy="1085850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3200" tIns="203200" rIns="203200" bIns="203200">
            <a:spAutoFit/>
          </a:bodyPr>
          <a:lstStyle/>
          <a:p>
            <a:pPr marL="7224" marR="7224" defTabSz="1295400">
              <a:lnSpc>
                <a:spcPct val="150000"/>
              </a:lnSpc>
              <a:defRPr sz="18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sort</a:t>
            </a:r>
          </a:p>
          <a:p>
            <a:pPr marL="7224" marR="7224" defTabSz="1295400">
              <a:lnSpc>
                <a:spcPct val="150000"/>
              </a:lnSpc>
              <a:defRPr sz="1800">
                <a:uFill>
                  <a:solidFill>
                    <a:srgbClr val="000000"/>
                  </a:solidFill>
                </a:uFill>
              </a:defRPr>
            </a:pPr>
            <a:r>
              <a:t> -40 -20 -10   0  5 10 30 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1" build="p" bldLvl="5" animBg="1" advAuto="0"/>
      <p:bldP spid="636" grpId="4" animBg="1" advAuto="0"/>
      <p:bldP spid="642" grpId="3" animBg="1" advAuto="0"/>
      <p:bldP spid="644" grpId="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programs</a:t>
            </a:r>
          </a:p>
        </p:txBody>
      </p:sp>
      <p:sp>
        <p:nvSpPr>
          <p:cNvPr id="649" name="Shape 6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Hypothesis.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sorting-based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algorithm for </a:t>
            </a:r>
            <a:r>
              <a:rPr cap="sm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3-Sum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significantly faster in practice than the brute-force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3 </a:t>
            </a:r>
            <a:r>
              <a:rPr baseline="31999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algorithm.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Guiding principle.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Typically, better order of growth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faster in practice.</a:t>
            </a:r>
          </a:p>
        </p:txBody>
      </p:sp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aphicFrame>
        <p:nvGraphicFramePr>
          <p:cNvPr id="651" name="Table 651"/>
          <p:cNvGraphicFramePr/>
          <p:nvPr/>
        </p:nvGraphicFramePr>
        <p:xfrm>
          <a:off x="7009130" y="2844800"/>
          <a:ext cx="3327364" cy="48768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29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t>time (seconds)  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0.14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0.18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0.34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16,000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3.67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32,000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14.88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64,000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59.16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52" name="Table 652"/>
          <p:cNvGraphicFramePr/>
          <p:nvPr/>
        </p:nvGraphicFramePr>
        <p:xfrm>
          <a:off x="2691130" y="2844800"/>
          <a:ext cx="3329178" cy="304800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29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time (seconds)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1,000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2,000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0.8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4,000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6.4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8,000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51.1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3" name="Shape 653"/>
          <p:cNvSpPr/>
          <p:nvPr/>
        </p:nvSpPr>
        <p:spPr>
          <a:xfrm>
            <a:off x="2705100" y="6038850"/>
            <a:ext cx="33274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algn="ctr" defTabSz="1295400">
              <a:lnSpc>
                <a:spcPct val="15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ThreeSum.java</a:t>
            </a:r>
          </a:p>
        </p:txBody>
      </p:sp>
      <p:sp>
        <p:nvSpPr>
          <p:cNvPr id="654" name="Shape 654"/>
          <p:cNvSpPr/>
          <p:nvPr/>
        </p:nvSpPr>
        <p:spPr>
          <a:xfrm>
            <a:off x="7010400" y="7943850"/>
            <a:ext cx="33274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58702" marR="58702" algn="ctr" defTabSz="1295400">
              <a:lnSpc>
                <a:spcPct val="15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ThreeSumDeluxe.java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1" build="p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body" sz="half" idx="1"/>
          </p:nvPr>
        </p:nvSpPr>
        <p:spPr>
          <a:xfrm>
            <a:off x="539916" y="878110"/>
            <a:ext cx="6718300" cy="3848100"/>
          </a:xfrm>
          <a:prstGeom prst="rect">
            <a:avLst/>
          </a:prstGeom>
        </p:spPr>
        <p:txBody>
          <a:bodyPr/>
          <a:lstStyle/>
          <a:p>
            <a:pPr marL="122061" lvl="1" indent="0">
              <a:buNone/>
            </a:pPr>
            <a:r>
              <a:rPr lang="en-US" dirty="0"/>
              <a:t>T</a:t>
            </a:r>
            <a:r>
              <a:rPr dirty="0"/>
              <a:t>heory of algorithms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Best case.</a:t>
            </a:r>
            <a:r>
              <a:t>  Lower bound on cost.</a:t>
            </a:r>
          </a:p>
          <a:p>
            <a:pPr lvl="1"/>
            <a:r>
              <a:t>Determined by “easiest” input.</a:t>
            </a:r>
          </a:p>
          <a:p>
            <a:pPr lvl="1"/>
            <a:r>
              <a:t>Provides a goal for all inputs.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Worst case.</a:t>
            </a:r>
            <a:r>
              <a:t>  Upper bound on cost.</a:t>
            </a:r>
          </a:p>
          <a:p>
            <a:pPr lvl="1"/>
            <a:r>
              <a:t>Determined by “most difficult” input.</a:t>
            </a:r>
          </a:p>
          <a:p>
            <a:pPr lvl="1"/>
            <a:r>
              <a:t>Provides a guarantee for all inputs.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Average case. </a:t>
            </a:r>
            <a:r>
              <a:t> Expected cost for random input.</a:t>
            </a:r>
          </a:p>
          <a:p>
            <a:pPr lvl="1"/>
            <a:r>
              <a:t>Need a model for “random” input.</a:t>
            </a:r>
          </a:p>
          <a:p>
            <a:pPr lvl="1"/>
            <a:r>
              <a:t>Provides a way to predict performance.</a:t>
            </a:r>
          </a:p>
        </p:txBody>
      </p:sp>
      <p:sp>
        <p:nvSpPr>
          <p:cNvPr id="671" name="Shape 6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analyses</a:t>
            </a:r>
          </a:p>
        </p:txBody>
      </p:sp>
      <p:sp>
        <p:nvSpPr>
          <p:cNvPr id="672" name="Shape 67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675" name="Group 675"/>
          <p:cNvGrpSpPr/>
          <p:nvPr/>
        </p:nvGrpSpPr>
        <p:grpSpPr>
          <a:xfrm>
            <a:off x="812800" y="7226300"/>
            <a:ext cx="6007100" cy="2108200"/>
            <a:chOff x="0" y="0"/>
            <a:chExt cx="6007100" cy="2108200"/>
          </a:xfrm>
        </p:grpSpPr>
        <p:sp>
          <p:nvSpPr>
            <p:cNvPr id="673" name="Shape 673"/>
            <p:cNvSpPr/>
            <p:nvPr/>
          </p:nvSpPr>
          <p:spPr>
            <a:xfrm>
              <a:off x="0" y="0"/>
              <a:ext cx="6007100" cy="2108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28600" y="133350"/>
              <a:ext cx="5626100" cy="1799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b="1">
                  <a:latin typeface="Lucida Grande"/>
                  <a:ea typeface="Lucida Grande"/>
                  <a:cs typeface="Lucida Grande"/>
                  <a:sym typeface="Lucida Grande"/>
                </a:rPr>
                <a:t>Ex 1.</a:t>
              </a:r>
              <a:r>
                <a:t>  Array accesses for brute-force </a:t>
              </a:r>
              <a:r>
                <a:rPr cap="small"/>
                <a:t>3-Sum</a:t>
              </a:r>
              <a:r>
                <a:t>.   Best:      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½ 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31999">
                  <a:latin typeface="Times New Roman"/>
                  <a:ea typeface="Times New Roman"/>
                  <a:cs typeface="Times New Roman"/>
                  <a:sym typeface="Times New Roman"/>
                </a:rPr>
                <a:t> 3</a:t>
              </a:r>
              <a:r>
                <a:t> 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Average: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½ 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31999">
                  <a:latin typeface="Times New Roman"/>
                  <a:ea typeface="Times New Roman"/>
                  <a:cs typeface="Times New Roman"/>
                  <a:sym typeface="Times New Roman"/>
                </a:rPr>
                <a:t> 3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Worst:    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½ 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31999">
                  <a:latin typeface="Times New Roman"/>
                  <a:ea typeface="Times New Roman"/>
                  <a:cs typeface="Times New Roman"/>
                  <a:sym typeface="Times New Roman"/>
                </a:rPr>
                <a:t> 3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7289800" y="7226300"/>
            <a:ext cx="5067300" cy="2108200"/>
            <a:chOff x="0" y="0"/>
            <a:chExt cx="5067300" cy="2108200"/>
          </a:xfrm>
        </p:grpSpPr>
        <p:sp>
          <p:nvSpPr>
            <p:cNvPr id="676" name="Shape 676"/>
            <p:cNvSpPr/>
            <p:nvPr/>
          </p:nvSpPr>
          <p:spPr>
            <a:xfrm>
              <a:off x="0" y="0"/>
              <a:ext cx="5067300" cy="2108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21008" y="146050"/>
              <a:ext cx="4699001" cy="181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rPr b="1">
                  <a:latin typeface="Lucida Grande"/>
                  <a:ea typeface="Lucida Grande"/>
                  <a:cs typeface="Lucida Grande"/>
                  <a:sym typeface="Lucida Grande"/>
                </a:rPr>
                <a:t>Ex 2.</a:t>
              </a:r>
              <a:r>
                <a:t>  Compares for binary search.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Best:      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 1</a:t>
              </a:r>
              <a:r>
                <a:t> 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Average: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 lg 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  <a:p>
              <a:pPr marL="58702" marR="58702" defTabSz="1295400">
                <a:lnSpc>
                  <a:spcPct val="150000"/>
                </a:lnSpc>
                <a:defRPr sz="2000">
                  <a:uFill>
                    <a:solidFill>
                      <a:srgbClr val="000000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pPr>
              <a:r>
                <a:t>Worst:       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~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  lg 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</a:p>
          </p:txBody>
        </p:sp>
      </p:grpSp>
      <p:grpSp>
        <p:nvGrpSpPr>
          <p:cNvPr id="681" name="Group 681"/>
          <p:cNvGrpSpPr/>
          <p:nvPr/>
        </p:nvGrpSpPr>
        <p:grpSpPr>
          <a:xfrm>
            <a:off x="8187408" y="3487984"/>
            <a:ext cx="1871183" cy="3276601"/>
            <a:chOff x="0" y="0"/>
            <a:chExt cx="1871182" cy="3276600"/>
          </a:xfrm>
        </p:grpSpPr>
        <p:sp>
          <p:nvSpPr>
            <p:cNvPr id="679" name="Shape 679"/>
            <p:cNvSpPr/>
            <p:nvPr/>
          </p:nvSpPr>
          <p:spPr>
            <a:xfrm>
              <a:off x="423382" y="1477715"/>
              <a:ext cx="1447801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marL="58702" marR="58702" algn="ctr" defTabSz="1295400">
                <a:lnSpc>
                  <a:spcPct val="150000"/>
                </a:lnSpc>
                <a:def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  <a:latin typeface="Lucida Sans"/>
                  <a:ea typeface="Lucida Sans"/>
                  <a:cs typeface="Lucida Sans"/>
                  <a:sym typeface="Lucida Sans"/>
                </a:defRPr>
              </a:lvl1pPr>
            </a:lstStyle>
            <a:p>
              <a:r>
                <a:t>this course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0" y="0"/>
              <a:ext cx="266700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8D3124"/>
              </a:solidFill>
              <a:prstDash val="solid"/>
              <a:round/>
            </a:ln>
            <a:effectLst/>
          </p:spPr>
          <p:txBody>
            <a:bodyPr wrap="square" lIns="203200" tIns="203200" rIns="203200" bIns="203200" numCol="1" anchor="t">
              <a:noAutofit/>
            </a:bodyPr>
            <a:lstStyle/>
            <a:p>
              <a:pPr marL="7224" marR="7224" defTabSz="1295400">
                <a:lnSpc>
                  <a:spcPct val="120000"/>
                </a:lnSpc>
                <a:defRPr sz="2200">
                  <a:solidFill>
                    <a:srgbClr val="005493"/>
                  </a:solidFill>
                  <a:uFill>
                    <a:solidFill>
                      <a:srgbClr val="0048AA"/>
                    </a:solidFill>
                  </a:u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1" build="p" animBg="1" advAuto="0"/>
      <p:bldP spid="675" grpId="2" animBg="1" advAuto="0"/>
      <p:bldP spid="678" grpId="3" animBg="1" advAuto="0"/>
      <p:bldP spid="681" grpId="4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595100" cy="8128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Goals.</a:t>
            </a:r>
          </a:p>
          <a:p>
            <a:pPr lvl="1"/>
            <a:r>
              <a:t>Establish “difficulty” of a problem.</a:t>
            </a:r>
          </a:p>
          <a:p>
            <a:pPr lvl="1"/>
            <a:r>
              <a:t>Develop “optimal” algorithms.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br>
              <a:rPr>
                <a:solidFill>
                  <a:srgbClr val="005493"/>
                </a:solidFill>
              </a:rPr>
            </a:br>
            <a:r>
              <a:rPr>
                <a:solidFill>
                  <a:srgbClr val="005493"/>
                </a:solidFill>
              </a:rPr>
              <a:t>Approach.</a:t>
            </a:r>
            <a:r>
              <a:t>  </a:t>
            </a:r>
          </a:p>
          <a:p>
            <a:pPr lvl="1"/>
            <a:r>
              <a:t>Suppress details in analysis: analyze “to within a constant factor.”</a:t>
            </a:r>
          </a:p>
          <a:p>
            <a:pPr lvl="1"/>
            <a:r>
              <a:t>Eliminate variability in input model:  focus on the worst case.</a:t>
            </a:r>
          </a:p>
          <a:p>
            <a:pPr>
              <a:defRPr>
                <a:uFill>
                  <a:solidFill>
                    <a:srgbClr val="005493"/>
                  </a:solidFill>
                </a:uFill>
              </a:defRPr>
            </a:pPr>
            <a:br/>
            <a:r>
              <a:rPr>
                <a:uFill>
                  <a:solidFill>
                    <a:srgbClr val="0048AA"/>
                  </a:solidFill>
                </a:uFill>
              </a:rPr>
              <a:t>Upper bound.</a:t>
            </a:r>
            <a:r>
              <a:rPr>
                <a:solidFill>
                  <a:srgbClr val="000000"/>
                </a:solidFill>
                <a:uFill>
                  <a:solidFill>
                    <a:srgbClr val="0048AA"/>
                  </a:solidFill>
                </a:uFill>
              </a:rPr>
              <a:t>  Performance guarantee of algorithm for any input.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Lower bound.</a:t>
            </a:r>
            <a:r>
              <a:t>  Proof that no algorithm can do better.</a:t>
            </a:r>
          </a:p>
          <a:p>
            <a:pPr>
              <a:defRPr>
                <a:uFill>
                  <a:solidFill>
                    <a:srgbClr val="005493"/>
                  </a:solidFill>
                </a:uFill>
              </a:defRPr>
            </a:pPr>
            <a:r>
              <a:t>Optimal algorithm.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Lower bound = upper bound (to within a constant factor).</a:t>
            </a:r>
          </a:p>
        </p:txBody>
      </p:sp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Theory of algorithms</a:t>
            </a:r>
          </a:p>
        </p:txBody>
      </p:sp>
      <p:sp>
        <p:nvSpPr>
          <p:cNvPr id="689" name="Shape 689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algorithmic successes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1056257" y="1804838"/>
            <a:ext cx="11379200" cy="8128000"/>
          </a:xfrm>
          <a:prstGeom prst="rect">
            <a:avLst/>
          </a:prstGeom>
        </p:spPr>
        <p:txBody>
          <a:bodyPr/>
          <a:lstStyle/>
          <a:p>
            <a:r>
              <a:t>Discrete Fourier transform.</a:t>
            </a:r>
          </a:p>
          <a:p>
            <a:pPr lvl="1"/>
            <a:r>
              <a:t>Break down waveform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 samples into periodic components.</a:t>
            </a:r>
          </a:p>
          <a:p>
            <a:pPr lvl="1"/>
            <a:r>
              <a:t>Applications:  DVD, JPEG, MRI, astrophysics, ….</a:t>
            </a:r>
          </a:p>
          <a:p>
            <a:pPr lvl="1"/>
            <a:r>
              <a:t>Brute force: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t> steps.</a:t>
            </a:r>
          </a:p>
          <a:p>
            <a:pPr lvl="1"/>
            <a:r>
              <a:t>FFT algorithm: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t> steps,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enables new technology</a:t>
            </a:r>
            <a:r>
              <a:t>.</a:t>
            </a:r>
          </a:p>
        </p:txBody>
      </p:sp>
      <p:pic>
        <p:nvPicPr>
          <p:cNvPr id="145" name="gauss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56" y="1307253"/>
            <a:ext cx="1316285" cy="1598508"/>
          </a:xfrm>
          <a:prstGeom prst="rect">
            <a:avLst/>
          </a:prstGeom>
          <a:ln w="12700"/>
        </p:spPr>
      </p:pic>
      <p:sp>
        <p:nvSpPr>
          <p:cNvPr id="146" name="Shape 146"/>
          <p:cNvSpPr/>
          <p:nvPr/>
        </p:nvSpPr>
        <p:spPr>
          <a:xfrm>
            <a:off x="10780924" y="2965450"/>
            <a:ext cx="2019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8702" marR="58702" algn="ctr" defTabSz="1295400">
              <a:lnSpc>
                <a:spcPct val="13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Friedrich Gauss</a:t>
            </a:r>
          </a:p>
          <a:p>
            <a:pPr marL="58702" marR="58702" algn="ctr" defTabSz="1295400">
              <a:lnSpc>
                <a:spcPct val="13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1805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87252-A0FB-50A4-7FF3-88776F2E4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68" y="4427867"/>
            <a:ext cx="4871289" cy="5211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546B6-3389-E13E-DB4F-F5151B656C2F}"/>
              </a:ext>
            </a:extLst>
          </p:cNvPr>
          <p:cNvSpPr txBox="1"/>
          <p:nvPr/>
        </p:nvSpPr>
        <p:spPr>
          <a:xfrm>
            <a:off x="5321253" y="4985187"/>
            <a:ext cx="1181147" cy="34881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quadratic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1379200" cy="8128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</p:txBody>
      </p:sp>
      <p:sp>
        <p:nvSpPr>
          <p:cNvPr id="692" name="Shape 692"/>
          <p:cNvSpPr>
            <a:spLocks noGrp="1"/>
          </p:cNvSpPr>
          <p:nvPr>
            <p:ph type="sldNum" sz="quarter" idx="2"/>
          </p:nvPr>
        </p:nvSpPr>
        <p:spPr>
          <a:xfrm>
            <a:off x="12618178" y="9690551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93" name="Shape 6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Commonly-used notations in the theory of algorithms</a:t>
            </a:r>
          </a:p>
        </p:txBody>
      </p:sp>
      <p:graphicFrame>
        <p:nvGraphicFramePr>
          <p:cNvPr id="694" name="Table 694"/>
          <p:cNvGraphicFramePr/>
          <p:nvPr/>
        </p:nvGraphicFramePr>
        <p:xfrm>
          <a:off x="863600" y="2069222"/>
          <a:ext cx="11277598" cy="690984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73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422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notation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provides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shorthand for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used to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87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Theta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asymptotic order of growth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2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Θ(N</a:t>
                      </a:r>
                      <a:r>
                        <a:rPr baseline="30363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</a:t>
                      </a:r>
                      <a:r>
                        <a:rPr baseline="30199"/>
                        <a:t> 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5 N </a:t>
                      </a:r>
                      <a:r>
                        <a:rPr baseline="30199"/>
                        <a:t>2 </a:t>
                      </a:r>
                      <a:r>
                        <a:t>+ 22 N log N</a:t>
                      </a:r>
                      <a:r>
                        <a:rPr baseline="30199"/>
                        <a:t> </a:t>
                      </a:r>
                      <a:r>
                        <a:t>+ 3N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classify
algorithms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87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Oh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Θ(N</a:t>
                      </a:r>
                      <a:r>
                        <a:rPr sz="2000" baseline="301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)</a:t>
                      </a:r>
                      <a:r>
                        <a:t> and smaller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2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O(N</a:t>
                      </a:r>
                      <a:r>
                        <a:rPr baseline="30363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100 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22 N log N</a:t>
                      </a:r>
                      <a:r>
                        <a:rPr baseline="30199"/>
                        <a:t> </a:t>
                      </a:r>
                      <a:r>
                        <a:t>+ 3 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develop
upper bounds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87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Omega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Θ(N</a:t>
                      </a:r>
                      <a:r>
                        <a:rPr sz="2000" baseline="301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)</a:t>
                      </a:r>
                      <a:r>
                        <a:t> and larger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2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Ω(N</a:t>
                      </a:r>
                      <a:r>
                        <a:rPr baseline="30363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</a:t>
                      </a:r>
                      <a:r>
                        <a:rPr baseline="30199"/>
                        <a:t>5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N </a:t>
                      </a:r>
                      <a:r>
                        <a:rPr baseline="30199"/>
                        <a:t>3 </a:t>
                      </a:r>
                      <a:r>
                        <a:t>+ 22 N log N</a:t>
                      </a:r>
                      <a:r>
                        <a:rPr baseline="30199"/>
                        <a:t> </a:t>
                      </a:r>
                      <a:r>
                        <a:t>+ 3 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develop
lower bounds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Start.</a:t>
            </a:r>
          </a:p>
          <a:p>
            <a:pPr lvl="1"/>
            <a:r>
              <a:t>Develop an algorithm.</a:t>
            </a:r>
          </a:p>
          <a:p>
            <a:pPr lvl="1"/>
            <a:r>
              <a:t>Prove a lower bound.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Gap?</a:t>
            </a:r>
            <a:r>
              <a:t>  </a:t>
            </a:r>
          </a:p>
          <a:p>
            <a:pPr lvl="1"/>
            <a:r>
              <a:t>Lower the upper bound (discover a new algorithm).</a:t>
            </a:r>
          </a:p>
          <a:p>
            <a:pPr lvl="1"/>
            <a:r>
              <a:t>Raise the lower bound (more difficult). 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Golden Age of Algorithm Design.</a:t>
            </a:r>
          </a:p>
          <a:p>
            <a:pPr lvl="1"/>
            <a:r>
              <a:t>1970s‑.</a:t>
            </a:r>
          </a:p>
          <a:p>
            <a:pPr lvl="1"/>
            <a:r>
              <a:t>Steadily decreasing upper bounds for many important problems.</a:t>
            </a:r>
          </a:p>
          <a:p>
            <a:pPr lvl="1"/>
            <a:r>
              <a:t>Many known optimal algorithms.</a:t>
            </a: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5493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5493"/>
                </a:solidFill>
              </a:rPr>
              <a:t>Caveats. </a:t>
            </a:r>
          </a:p>
          <a:p>
            <a:pPr lvl="1"/>
            <a:r>
              <a:t>Overly pessimistic to focus on worst case?</a:t>
            </a:r>
          </a:p>
          <a:p>
            <a:pPr lvl="1"/>
            <a:r>
              <a:t>Need better than “to within a constant factor” to predict performance.</a:t>
            </a:r>
          </a:p>
        </p:txBody>
      </p:sp>
      <p:sp>
        <p:nvSpPr>
          <p:cNvPr id="709" name="Shape 7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 design approach</a:t>
            </a:r>
          </a:p>
        </p:txBody>
      </p:sp>
      <p:sp>
        <p:nvSpPr>
          <p:cNvPr id="710" name="Shape 710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1" build="p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2" name="Table 712"/>
          <p:cNvGraphicFramePr/>
          <p:nvPr/>
        </p:nvGraphicFramePr>
        <p:xfrm>
          <a:off x="863600" y="1295400"/>
          <a:ext cx="11277598" cy="6426197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73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783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notation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provides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example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shorthand for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used to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091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Tilde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leading term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lvl="1" indent="0" defTabSz="1295400">
                        <a:lnSpc>
                          <a:spcPct val="150000"/>
                        </a:lnSpc>
                        <a:defRPr sz="20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~ 10 N</a:t>
                      </a:r>
                      <a:r>
                        <a:rPr baseline="30199"/>
                        <a:t>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</a:t>
                      </a:r>
                      <a:r>
                        <a:rPr baseline="30199"/>
                        <a:t> 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 </a:t>
                      </a:r>
                      <a:r>
                        <a:t>+ 22 N log 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 </a:t>
                      </a:r>
                      <a:r>
                        <a:t>+ 2 N + 37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provide
approximate model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091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Theta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asymptotic order of growth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0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Θ(N</a:t>
                      </a:r>
                      <a:r>
                        <a:rPr baseline="30199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</a:t>
                      </a:r>
                      <a:r>
                        <a:rPr baseline="30199"/>
                        <a:t> 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5 N </a:t>
                      </a:r>
                      <a:r>
                        <a:rPr baseline="30199"/>
                        <a:t>2 </a:t>
                      </a:r>
                      <a:r>
                        <a:t>+ 22 N log N</a:t>
                      </a:r>
                      <a:r>
                        <a:rPr baseline="30199"/>
                        <a:t> </a:t>
                      </a:r>
                      <a:r>
                        <a:t>+ 3N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classify
algorithms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7091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Oh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Θ(N</a:t>
                      </a:r>
                      <a:r>
                        <a:rPr sz="2000" baseline="301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)</a:t>
                      </a:r>
                      <a:r>
                        <a:t> and smaller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0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O(N</a:t>
                      </a:r>
                      <a:r>
                        <a:rPr baseline="30199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100 N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22 N log N</a:t>
                      </a:r>
                      <a:r>
                        <a:rPr baseline="30199"/>
                        <a:t> </a:t>
                      </a:r>
                      <a:r>
                        <a:t>+ 3 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develop
upper bounds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7091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 b="1">
                          <a:uFill>
                            <a:solidFill>
                              <a:srgbClr val="000000"/>
                            </a:solidFill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Big Omega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latin typeface="Lucida Sans"/>
                          <a:ea typeface="Lucida Sans"/>
                          <a:cs typeface="Lucida Sans"/>
                        </a:defRPr>
                      </a:pP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Θ(N</a:t>
                      </a:r>
                      <a:r>
                        <a:rPr sz="2000" baseline="30199"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r>
                        <a:rPr sz="2000">
                          <a:latin typeface="Times"/>
                          <a:ea typeface="Times"/>
                          <a:cs typeface="Times"/>
                          <a:sym typeface="Times"/>
                        </a:rPr>
                        <a:t>)</a:t>
                      </a:r>
                      <a:r>
                        <a:t> and larger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2000">
                          <a:solidFill>
                            <a:srgbClr val="8D312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Ω(N</a:t>
                      </a:r>
                      <a:r>
                        <a:rPr baseline="30199"/>
                        <a:t>2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½ N </a:t>
                      </a:r>
                      <a:r>
                        <a:rPr baseline="30199"/>
                        <a:t>2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N </a:t>
                      </a:r>
                      <a:r>
                        <a:rPr baseline="30199"/>
                        <a:t>5</a:t>
                      </a:r>
                    </a:p>
                    <a:p>
                      <a:pPr marR="58702" lvl="2" indent="58561" defTabSz="1295400">
                        <a:lnSpc>
                          <a:spcPct val="140000"/>
                        </a:lnSpc>
                        <a:defRPr sz="2000"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r>
                        <a:t> N </a:t>
                      </a:r>
                      <a:r>
                        <a:rPr baseline="30199"/>
                        <a:t>3 </a:t>
                      </a:r>
                      <a:r>
                        <a:t>+ 22 N log N</a:t>
                      </a:r>
                      <a:r>
                        <a:rPr baseline="30199"/>
                        <a:t> </a:t>
                      </a:r>
                      <a:r>
                        <a:t>+ 3 N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50000"/>
                        </a:lnSpc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Lucida Sans"/>
                          <a:ea typeface="Lucida Sans"/>
                          <a:cs typeface="Lucida Sans"/>
                        </a:rPr>
                        <a:t>develop
lower bounds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3" name="Shape 713"/>
          <p:cNvSpPr/>
          <p:nvPr/>
        </p:nvSpPr>
        <p:spPr>
          <a:xfrm>
            <a:off x="850900" y="3454400"/>
            <a:ext cx="11277600" cy="42418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/>
        </p:spPr>
        <p:txBody>
          <a:bodyPr lIns="203200" tIns="203200" rIns="203200" bIns="203200"/>
          <a:lstStyle/>
          <a:p>
            <a:pPr marL="7224" marR="7224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br>
              <a:rPr dirty="0">
                <a:solidFill>
                  <a:srgbClr val="005493"/>
                </a:solidFill>
              </a:rPr>
            </a:br>
            <a:r>
              <a:rPr dirty="0">
                <a:solidFill>
                  <a:srgbClr val="005493"/>
                </a:solidFill>
              </a:rPr>
              <a:t>Common mistake.</a:t>
            </a:r>
            <a:r>
              <a:rPr dirty="0"/>
              <a:t>  Interpreting big-Oh as an approximate model.</a:t>
            </a:r>
          </a:p>
        </p:txBody>
      </p:sp>
      <p:sp>
        <p:nvSpPr>
          <p:cNvPr id="715" name="Shape 7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Commonly-used notations in the theory of algorithms</a:t>
            </a:r>
          </a:p>
        </p:txBody>
      </p:sp>
      <p:sp>
        <p:nvSpPr>
          <p:cNvPr id="716" name="Shape 716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algorithmic successes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N-body simulation.</a:t>
            </a:r>
          </a:p>
          <a:p>
            <a:pPr lvl="1"/>
            <a:r>
              <a:t>Simulate gravitational interactions among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 bodies.</a:t>
            </a:r>
          </a:p>
          <a:p>
            <a:pPr lvl="1"/>
            <a:r>
              <a:t>Brute force: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t> steps.</a:t>
            </a:r>
          </a:p>
          <a:p>
            <a:pPr lvl="1"/>
            <a:r>
              <a:t>Barnes-Hut algorithm: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t> steps,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enables new research</a:t>
            </a:r>
            <a:r>
              <a:t>.</a:t>
            </a:r>
          </a:p>
        </p:txBody>
      </p:sp>
      <p:pic>
        <p:nvPicPr>
          <p:cNvPr id="155" name="appel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42" y="1325597"/>
            <a:ext cx="1219201" cy="1562384"/>
          </a:xfrm>
          <a:prstGeom prst="rect">
            <a:avLst/>
          </a:prstGeom>
          <a:ln w="12700"/>
        </p:spPr>
      </p:pic>
      <p:sp>
        <p:nvSpPr>
          <p:cNvPr id="156" name="Shape 156"/>
          <p:cNvSpPr/>
          <p:nvPr/>
        </p:nvSpPr>
        <p:spPr>
          <a:xfrm>
            <a:off x="10820830" y="2965450"/>
            <a:ext cx="1737385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8702" marR="58702" algn="ctr" defTabSz="1295400">
              <a:lnSpc>
                <a:spcPct val="130000"/>
              </a:lnSpc>
              <a:defRPr sz="1600" b="1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Andrew Appel</a:t>
            </a:r>
            <a:br>
              <a:rPr dirty="0"/>
            </a:br>
            <a:r>
              <a:rPr dirty="0"/>
              <a:t>PU '81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DE201-2BD8-D4CE-EBB9-2C81AD58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68" y="4427867"/>
            <a:ext cx="4871289" cy="5211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FA5F9-C23E-2B2F-E068-21CA8DCB25FE}"/>
              </a:ext>
            </a:extLst>
          </p:cNvPr>
          <p:cNvSpPr txBox="1"/>
          <p:nvPr/>
        </p:nvSpPr>
        <p:spPr>
          <a:xfrm>
            <a:off x="5321253" y="4985187"/>
            <a:ext cx="1181147" cy="34881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quadratic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Q.  </a:t>
            </a:r>
            <a:r>
              <a:rPr>
                <a:solidFill>
                  <a:srgbClr val="000000"/>
                </a:solidFill>
              </a:rPr>
              <a:t>Will my program be able to solve a large practical input?</a:t>
            </a: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endParaRPr>
              <a:solidFill>
                <a:srgbClr val="000000"/>
              </a:solidFill>
            </a:endParaRPr>
          </a:p>
          <a:p>
            <a:r>
              <a:t>Insight.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[Knuth 1970s]</a:t>
            </a:r>
            <a:r>
              <a:t>  </a:t>
            </a:r>
            <a:r>
              <a:rPr>
                <a:solidFill>
                  <a:srgbClr val="000000"/>
                </a:solidFill>
              </a:rPr>
              <a:t>Use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scientific method</a:t>
            </a:r>
            <a:r>
              <a:rPr>
                <a:solidFill>
                  <a:srgbClr val="000000"/>
                </a:solidFill>
              </a:rPr>
              <a:t> to understand performance.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challenge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5" name="images.jpg"/>
          <p:cNvPicPr>
            <a:picLocks noChangeAspect="1"/>
          </p:cNvPicPr>
          <p:nvPr/>
        </p:nvPicPr>
        <p:blipFill>
          <a:blip r:embed="rId2"/>
          <a:srcRect l="58" t="6375" r="755" b="11"/>
          <a:stretch>
            <a:fillRect/>
          </a:stretch>
        </p:blipFill>
        <p:spPr>
          <a:xfrm>
            <a:off x="5573708" y="4175432"/>
            <a:ext cx="2032001" cy="2260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58" y="0"/>
                </a:moveTo>
                <a:lnTo>
                  <a:pt x="15424" y="140"/>
                </a:lnTo>
                <a:lnTo>
                  <a:pt x="15010" y="459"/>
                </a:lnTo>
                <a:lnTo>
                  <a:pt x="14631" y="944"/>
                </a:lnTo>
                <a:lnTo>
                  <a:pt x="14947" y="1429"/>
                </a:lnTo>
                <a:lnTo>
                  <a:pt x="15192" y="1718"/>
                </a:lnTo>
                <a:lnTo>
                  <a:pt x="15251" y="1915"/>
                </a:lnTo>
                <a:lnTo>
                  <a:pt x="15112" y="2100"/>
                </a:lnTo>
                <a:lnTo>
                  <a:pt x="14749" y="2373"/>
                </a:lnTo>
                <a:lnTo>
                  <a:pt x="13985" y="2718"/>
                </a:lnTo>
                <a:lnTo>
                  <a:pt x="13740" y="2260"/>
                </a:lnTo>
                <a:lnTo>
                  <a:pt x="13538" y="1877"/>
                </a:lnTo>
                <a:lnTo>
                  <a:pt x="12926" y="1589"/>
                </a:lnTo>
                <a:lnTo>
                  <a:pt x="11888" y="1384"/>
                </a:lnTo>
                <a:lnTo>
                  <a:pt x="10416" y="1263"/>
                </a:lnTo>
                <a:lnTo>
                  <a:pt x="8906" y="1255"/>
                </a:lnTo>
                <a:lnTo>
                  <a:pt x="7387" y="1354"/>
                </a:lnTo>
                <a:lnTo>
                  <a:pt x="6640" y="1456"/>
                </a:lnTo>
                <a:lnTo>
                  <a:pt x="6024" y="1596"/>
                </a:lnTo>
                <a:lnTo>
                  <a:pt x="5489" y="1812"/>
                </a:lnTo>
                <a:lnTo>
                  <a:pt x="5413" y="2377"/>
                </a:lnTo>
                <a:lnTo>
                  <a:pt x="5383" y="2995"/>
                </a:lnTo>
                <a:lnTo>
                  <a:pt x="5375" y="3731"/>
                </a:lnTo>
                <a:lnTo>
                  <a:pt x="5349" y="4546"/>
                </a:lnTo>
                <a:lnTo>
                  <a:pt x="5362" y="4705"/>
                </a:lnTo>
                <a:lnTo>
                  <a:pt x="5290" y="5312"/>
                </a:lnTo>
                <a:lnTo>
                  <a:pt x="5210" y="5505"/>
                </a:lnTo>
                <a:lnTo>
                  <a:pt x="4940" y="5680"/>
                </a:lnTo>
                <a:lnTo>
                  <a:pt x="4501" y="5486"/>
                </a:lnTo>
                <a:lnTo>
                  <a:pt x="4147" y="4899"/>
                </a:lnTo>
                <a:lnTo>
                  <a:pt x="3898" y="3583"/>
                </a:lnTo>
                <a:lnTo>
                  <a:pt x="3805" y="2696"/>
                </a:lnTo>
                <a:lnTo>
                  <a:pt x="3801" y="2123"/>
                </a:lnTo>
                <a:lnTo>
                  <a:pt x="3902" y="1736"/>
                </a:lnTo>
                <a:lnTo>
                  <a:pt x="4126" y="1395"/>
                </a:lnTo>
                <a:lnTo>
                  <a:pt x="4371" y="1005"/>
                </a:lnTo>
                <a:lnTo>
                  <a:pt x="4265" y="671"/>
                </a:lnTo>
                <a:lnTo>
                  <a:pt x="3953" y="830"/>
                </a:lnTo>
                <a:lnTo>
                  <a:pt x="3670" y="933"/>
                </a:lnTo>
                <a:lnTo>
                  <a:pt x="3506" y="629"/>
                </a:lnTo>
                <a:lnTo>
                  <a:pt x="2915" y="80"/>
                </a:lnTo>
                <a:lnTo>
                  <a:pt x="1582" y="76"/>
                </a:lnTo>
                <a:lnTo>
                  <a:pt x="844" y="281"/>
                </a:lnTo>
                <a:lnTo>
                  <a:pt x="675" y="709"/>
                </a:lnTo>
                <a:lnTo>
                  <a:pt x="890" y="1156"/>
                </a:lnTo>
                <a:lnTo>
                  <a:pt x="1228" y="1335"/>
                </a:lnTo>
                <a:lnTo>
                  <a:pt x="1679" y="1809"/>
                </a:lnTo>
                <a:lnTo>
                  <a:pt x="2055" y="2336"/>
                </a:lnTo>
                <a:lnTo>
                  <a:pt x="2143" y="2681"/>
                </a:lnTo>
                <a:lnTo>
                  <a:pt x="2202" y="3113"/>
                </a:lnTo>
                <a:lnTo>
                  <a:pt x="2320" y="3333"/>
                </a:lnTo>
                <a:lnTo>
                  <a:pt x="2502" y="3746"/>
                </a:lnTo>
                <a:lnTo>
                  <a:pt x="2725" y="4288"/>
                </a:lnTo>
                <a:lnTo>
                  <a:pt x="2962" y="4902"/>
                </a:lnTo>
                <a:lnTo>
                  <a:pt x="3291" y="5721"/>
                </a:lnTo>
                <a:lnTo>
                  <a:pt x="3561" y="6207"/>
                </a:lnTo>
                <a:lnTo>
                  <a:pt x="3848" y="6464"/>
                </a:lnTo>
                <a:lnTo>
                  <a:pt x="4227" y="6597"/>
                </a:lnTo>
                <a:lnTo>
                  <a:pt x="4911" y="6912"/>
                </a:lnTo>
                <a:lnTo>
                  <a:pt x="5636" y="7454"/>
                </a:lnTo>
                <a:lnTo>
                  <a:pt x="6172" y="8023"/>
                </a:lnTo>
                <a:lnTo>
                  <a:pt x="6223" y="8182"/>
                </a:lnTo>
                <a:lnTo>
                  <a:pt x="6282" y="8372"/>
                </a:lnTo>
                <a:lnTo>
                  <a:pt x="5944" y="8561"/>
                </a:lnTo>
                <a:lnTo>
                  <a:pt x="5299" y="8626"/>
                </a:lnTo>
                <a:lnTo>
                  <a:pt x="4776" y="8682"/>
                </a:lnTo>
                <a:lnTo>
                  <a:pt x="4236" y="8955"/>
                </a:lnTo>
                <a:lnTo>
                  <a:pt x="3459" y="9600"/>
                </a:lnTo>
                <a:lnTo>
                  <a:pt x="2219" y="10772"/>
                </a:lnTo>
                <a:lnTo>
                  <a:pt x="0" y="12906"/>
                </a:lnTo>
                <a:lnTo>
                  <a:pt x="0" y="13156"/>
                </a:lnTo>
                <a:lnTo>
                  <a:pt x="962" y="13187"/>
                </a:lnTo>
                <a:lnTo>
                  <a:pt x="1751" y="13217"/>
                </a:lnTo>
                <a:lnTo>
                  <a:pt x="2278" y="13240"/>
                </a:lnTo>
                <a:lnTo>
                  <a:pt x="2557" y="13452"/>
                </a:lnTo>
                <a:lnTo>
                  <a:pt x="2692" y="13960"/>
                </a:lnTo>
                <a:lnTo>
                  <a:pt x="2675" y="14609"/>
                </a:lnTo>
                <a:lnTo>
                  <a:pt x="2489" y="15257"/>
                </a:lnTo>
                <a:lnTo>
                  <a:pt x="2278" y="16087"/>
                </a:lnTo>
                <a:lnTo>
                  <a:pt x="2160" y="17240"/>
                </a:lnTo>
                <a:lnTo>
                  <a:pt x="2109" y="18241"/>
                </a:lnTo>
                <a:lnTo>
                  <a:pt x="2055" y="18718"/>
                </a:lnTo>
                <a:lnTo>
                  <a:pt x="2025" y="18984"/>
                </a:lnTo>
                <a:lnTo>
                  <a:pt x="1974" y="19227"/>
                </a:lnTo>
                <a:lnTo>
                  <a:pt x="1801" y="19575"/>
                </a:lnTo>
                <a:lnTo>
                  <a:pt x="1772" y="20121"/>
                </a:lnTo>
                <a:lnTo>
                  <a:pt x="2320" y="20364"/>
                </a:lnTo>
                <a:lnTo>
                  <a:pt x="2582" y="20262"/>
                </a:lnTo>
                <a:lnTo>
                  <a:pt x="2856" y="20019"/>
                </a:lnTo>
                <a:lnTo>
                  <a:pt x="3050" y="19738"/>
                </a:lnTo>
                <a:lnTo>
                  <a:pt x="3071" y="19526"/>
                </a:lnTo>
                <a:lnTo>
                  <a:pt x="3126" y="19079"/>
                </a:lnTo>
                <a:lnTo>
                  <a:pt x="3257" y="18809"/>
                </a:lnTo>
                <a:lnTo>
                  <a:pt x="3350" y="18366"/>
                </a:lnTo>
                <a:lnTo>
                  <a:pt x="3417" y="17638"/>
                </a:lnTo>
                <a:lnTo>
                  <a:pt x="3480" y="16516"/>
                </a:lnTo>
                <a:lnTo>
                  <a:pt x="3582" y="15632"/>
                </a:lnTo>
                <a:lnTo>
                  <a:pt x="3776" y="15064"/>
                </a:lnTo>
                <a:lnTo>
                  <a:pt x="4054" y="14836"/>
                </a:lnTo>
                <a:lnTo>
                  <a:pt x="4392" y="14973"/>
                </a:lnTo>
                <a:lnTo>
                  <a:pt x="4598" y="15359"/>
                </a:lnTo>
                <a:lnTo>
                  <a:pt x="4700" y="15943"/>
                </a:lnTo>
                <a:lnTo>
                  <a:pt x="4755" y="16493"/>
                </a:lnTo>
                <a:lnTo>
                  <a:pt x="4898" y="16766"/>
                </a:lnTo>
                <a:lnTo>
                  <a:pt x="5160" y="16789"/>
                </a:lnTo>
                <a:lnTo>
                  <a:pt x="5581" y="16588"/>
                </a:lnTo>
                <a:lnTo>
                  <a:pt x="6134" y="16379"/>
                </a:lnTo>
                <a:lnTo>
                  <a:pt x="6598" y="16819"/>
                </a:lnTo>
                <a:lnTo>
                  <a:pt x="6940" y="17338"/>
                </a:lnTo>
                <a:lnTo>
                  <a:pt x="7130" y="17793"/>
                </a:lnTo>
                <a:lnTo>
                  <a:pt x="7037" y="18131"/>
                </a:lnTo>
                <a:lnTo>
                  <a:pt x="6337" y="18210"/>
                </a:lnTo>
                <a:lnTo>
                  <a:pt x="5510" y="18385"/>
                </a:lnTo>
                <a:lnTo>
                  <a:pt x="5067" y="18806"/>
                </a:lnTo>
                <a:lnTo>
                  <a:pt x="5071" y="19340"/>
                </a:lnTo>
                <a:lnTo>
                  <a:pt x="5577" y="19856"/>
                </a:lnTo>
                <a:lnTo>
                  <a:pt x="5999" y="20258"/>
                </a:lnTo>
                <a:lnTo>
                  <a:pt x="6050" y="20891"/>
                </a:lnTo>
                <a:lnTo>
                  <a:pt x="5970" y="21600"/>
                </a:lnTo>
                <a:lnTo>
                  <a:pt x="6775" y="21600"/>
                </a:lnTo>
                <a:lnTo>
                  <a:pt x="8024" y="21592"/>
                </a:lnTo>
                <a:lnTo>
                  <a:pt x="8969" y="21573"/>
                </a:lnTo>
                <a:lnTo>
                  <a:pt x="9661" y="21539"/>
                </a:lnTo>
                <a:lnTo>
                  <a:pt x="10155" y="21490"/>
                </a:lnTo>
                <a:lnTo>
                  <a:pt x="10505" y="21418"/>
                </a:lnTo>
                <a:lnTo>
                  <a:pt x="10766" y="21319"/>
                </a:lnTo>
                <a:lnTo>
                  <a:pt x="10990" y="21191"/>
                </a:lnTo>
                <a:lnTo>
                  <a:pt x="11542" y="20955"/>
                </a:lnTo>
                <a:lnTo>
                  <a:pt x="12192" y="20849"/>
                </a:lnTo>
                <a:lnTo>
                  <a:pt x="12791" y="20880"/>
                </a:lnTo>
                <a:lnTo>
                  <a:pt x="13209" y="21054"/>
                </a:lnTo>
                <a:lnTo>
                  <a:pt x="13778" y="21191"/>
                </a:lnTo>
                <a:lnTo>
                  <a:pt x="14099" y="21069"/>
                </a:lnTo>
                <a:lnTo>
                  <a:pt x="14200" y="20682"/>
                </a:lnTo>
                <a:lnTo>
                  <a:pt x="14327" y="20254"/>
                </a:lnTo>
                <a:lnTo>
                  <a:pt x="14660" y="19955"/>
                </a:lnTo>
                <a:lnTo>
                  <a:pt x="14989" y="19647"/>
                </a:lnTo>
                <a:lnTo>
                  <a:pt x="15116" y="19204"/>
                </a:lnTo>
                <a:lnTo>
                  <a:pt x="15057" y="18889"/>
                </a:lnTo>
                <a:lnTo>
                  <a:pt x="14820" y="18749"/>
                </a:lnTo>
                <a:lnTo>
                  <a:pt x="14335" y="18772"/>
                </a:lnTo>
                <a:lnTo>
                  <a:pt x="13513" y="18946"/>
                </a:lnTo>
                <a:lnTo>
                  <a:pt x="13184" y="18806"/>
                </a:lnTo>
                <a:lnTo>
                  <a:pt x="13116" y="18226"/>
                </a:lnTo>
                <a:lnTo>
                  <a:pt x="13298" y="17278"/>
                </a:lnTo>
                <a:lnTo>
                  <a:pt x="13728" y="16034"/>
                </a:lnTo>
                <a:lnTo>
                  <a:pt x="14002" y="15321"/>
                </a:lnTo>
                <a:lnTo>
                  <a:pt x="14226" y="14650"/>
                </a:lnTo>
                <a:lnTo>
                  <a:pt x="14373" y="14100"/>
                </a:lnTo>
                <a:lnTo>
                  <a:pt x="14428" y="13740"/>
                </a:lnTo>
                <a:lnTo>
                  <a:pt x="14799" y="13012"/>
                </a:lnTo>
                <a:lnTo>
                  <a:pt x="15795" y="12743"/>
                </a:lnTo>
                <a:lnTo>
                  <a:pt x="16200" y="12834"/>
                </a:lnTo>
                <a:lnTo>
                  <a:pt x="16411" y="13168"/>
                </a:lnTo>
                <a:lnTo>
                  <a:pt x="16449" y="13827"/>
                </a:lnTo>
                <a:lnTo>
                  <a:pt x="16335" y="14904"/>
                </a:lnTo>
                <a:lnTo>
                  <a:pt x="16246" y="15655"/>
                </a:lnTo>
                <a:lnTo>
                  <a:pt x="16230" y="16144"/>
                </a:lnTo>
                <a:lnTo>
                  <a:pt x="16419" y="16542"/>
                </a:lnTo>
                <a:lnTo>
                  <a:pt x="16660" y="16504"/>
                </a:lnTo>
                <a:lnTo>
                  <a:pt x="16833" y="16155"/>
                </a:lnTo>
                <a:lnTo>
                  <a:pt x="16955" y="15435"/>
                </a:lnTo>
                <a:lnTo>
                  <a:pt x="17040" y="14290"/>
                </a:lnTo>
                <a:lnTo>
                  <a:pt x="17094" y="13509"/>
                </a:lnTo>
                <a:lnTo>
                  <a:pt x="17187" y="13065"/>
                </a:lnTo>
                <a:lnTo>
                  <a:pt x="17352" y="12857"/>
                </a:lnTo>
                <a:lnTo>
                  <a:pt x="17634" y="12777"/>
                </a:lnTo>
                <a:lnTo>
                  <a:pt x="18056" y="12781"/>
                </a:lnTo>
                <a:lnTo>
                  <a:pt x="18343" y="12883"/>
                </a:lnTo>
                <a:lnTo>
                  <a:pt x="18428" y="13130"/>
                </a:lnTo>
                <a:lnTo>
                  <a:pt x="18512" y="13672"/>
                </a:lnTo>
                <a:lnTo>
                  <a:pt x="18588" y="14430"/>
                </a:lnTo>
                <a:lnTo>
                  <a:pt x="18647" y="15325"/>
                </a:lnTo>
                <a:lnTo>
                  <a:pt x="18837" y="17524"/>
                </a:lnTo>
                <a:lnTo>
                  <a:pt x="19153" y="19101"/>
                </a:lnTo>
                <a:lnTo>
                  <a:pt x="19600" y="20049"/>
                </a:lnTo>
                <a:lnTo>
                  <a:pt x="20178" y="20368"/>
                </a:lnTo>
                <a:lnTo>
                  <a:pt x="20685" y="20197"/>
                </a:lnTo>
                <a:lnTo>
                  <a:pt x="20503" y="19670"/>
                </a:lnTo>
                <a:lnTo>
                  <a:pt x="20161" y="18957"/>
                </a:lnTo>
                <a:lnTo>
                  <a:pt x="19828" y="17820"/>
                </a:lnTo>
                <a:lnTo>
                  <a:pt x="19541" y="16432"/>
                </a:lnTo>
                <a:lnTo>
                  <a:pt x="19339" y="14961"/>
                </a:lnTo>
                <a:lnTo>
                  <a:pt x="19280" y="13801"/>
                </a:lnTo>
                <a:lnTo>
                  <a:pt x="19440" y="13130"/>
                </a:lnTo>
                <a:lnTo>
                  <a:pt x="19908" y="12819"/>
                </a:lnTo>
                <a:lnTo>
                  <a:pt x="20760" y="12743"/>
                </a:lnTo>
                <a:lnTo>
                  <a:pt x="21368" y="12743"/>
                </a:lnTo>
                <a:lnTo>
                  <a:pt x="21528" y="12580"/>
                </a:lnTo>
                <a:lnTo>
                  <a:pt x="21600" y="12318"/>
                </a:lnTo>
                <a:lnTo>
                  <a:pt x="20153" y="11325"/>
                </a:lnTo>
                <a:lnTo>
                  <a:pt x="19508" y="10863"/>
                </a:lnTo>
                <a:lnTo>
                  <a:pt x="18938" y="10419"/>
                </a:lnTo>
                <a:lnTo>
                  <a:pt x="18512" y="10047"/>
                </a:lnTo>
                <a:lnTo>
                  <a:pt x="18288" y="9793"/>
                </a:lnTo>
                <a:lnTo>
                  <a:pt x="18183" y="9456"/>
                </a:lnTo>
                <a:lnTo>
                  <a:pt x="18128" y="8864"/>
                </a:lnTo>
                <a:lnTo>
                  <a:pt x="18115" y="8038"/>
                </a:lnTo>
                <a:lnTo>
                  <a:pt x="18145" y="6984"/>
                </a:lnTo>
                <a:lnTo>
                  <a:pt x="18200" y="4891"/>
                </a:lnTo>
                <a:lnTo>
                  <a:pt x="18120" y="3443"/>
                </a:lnTo>
                <a:lnTo>
                  <a:pt x="17896" y="2590"/>
                </a:lnTo>
                <a:lnTo>
                  <a:pt x="17525" y="2271"/>
                </a:lnTo>
                <a:lnTo>
                  <a:pt x="17132" y="2165"/>
                </a:lnTo>
                <a:lnTo>
                  <a:pt x="16841" y="2009"/>
                </a:lnTo>
                <a:lnTo>
                  <a:pt x="16748" y="1755"/>
                </a:lnTo>
                <a:lnTo>
                  <a:pt x="16875" y="1456"/>
                </a:lnTo>
                <a:lnTo>
                  <a:pt x="17149" y="1217"/>
                </a:lnTo>
                <a:lnTo>
                  <a:pt x="17499" y="1134"/>
                </a:lnTo>
                <a:lnTo>
                  <a:pt x="17841" y="1046"/>
                </a:lnTo>
                <a:lnTo>
                  <a:pt x="17858" y="792"/>
                </a:lnTo>
                <a:lnTo>
                  <a:pt x="17596" y="478"/>
                </a:lnTo>
                <a:lnTo>
                  <a:pt x="17107" y="220"/>
                </a:lnTo>
                <a:lnTo>
                  <a:pt x="16394" y="27"/>
                </a:lnTo>
                <a:lnTo>
                  <a:pt x="15858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69" name="Group 169"/>
          <p:cNvGrpSpPr/>
          <p:nvPr/>
        </p:nvGrpSpPr>
        <p:grpSpPr>
          <a:xfrm>
            <a:off x="1877754" y="2874710"/>
            <a:ext cx="4445001" cy="1211207"/>
            <a:chOff x="0" y="0"/>
            <a:chExt cx="4445000" cy="1211205"/>
          </a:xfrm>
        </p:grpSpPr>
        <p:sp>
          <p:nvSpPr>
            <p:cNvPr id="166" name="Shape 166"/>
            <p:cNvSpPr/>
            <p:nvPr/>
          </p:nvSpPr>
          <p:spPr>
            <a:xfrm rot="1080000">
              <a:off x="2560788" y="702691"/>
              <a:ext cx="1033166" cy="3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8580000" rotWithShape="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647700">
                <a:lnSpc>
                  <a:spcPts val="3300"/>
                </a:lnSpc>
                <a:tabLst>
                  <a:tab pos="1511300" algn="l"/>
                </a:tabLst>
                <a:defRPr sz="2800" i="1">
                  <a:solidFill>
                    <a:srgbClr val="0433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4445000" cy="939800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9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647700">
                <a:lnSpc>
                  <a:spcPts val="2400"/>
                </a:lnSpc>
                <a:tabLst>
                  <a:tab pos="1511300" algn="l"/>
                </a:tabLst>
                <a:defRPr sz="2000" i="1">
                  <a:solidFill>
                    <a:srgbClr val="8D3124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70145" y="300289"/>
              <a:ext cx="369688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800" b="1"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Why is my program so slow ? 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6642100" y="2870200"/>
            <a:ext cx="4445000" cy="1218196"/>
            <a:chOff x="0" y="0"/>
            <a:chExt cx="4445000" cy="1218195"/>
          </a:xfrm>
        </p:grpSpPr>
        <p:sp>
          <p:nvSpPr>
            <p:cNvPr id="170" name="Shape 170"/>
            <p:cNvSpPr/>
            <p:nvPr/>
          </p:nvSpPr>
          <p:spPr>
            <a:xfrm rot="20520000">
              <a:off x="855474" y="709680"/>
              <a:ext cx="1033165" cy="35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8580000" rotWithShape="0">
                <a:srgbClr val="000000">
                  <a:alpha val="75000"/>
                </a:srgbClr>
              </a:outerShdw>
            </a:effectLst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647700">
                <a:lnSpc>
                  <a:spcPts val="3300"/>
                </a:lnSpc>
                <a:tabLst>
                  <a:tab pos="1511300" algn="l"/>
                </a:tabLst>
                <a:defRPr sz="2800" i="1">
                  <a:solidFill>
                    <a:srgbClr val="0433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0"/>
              <a:ext cx="4445000" cy="939800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>
              <a:outerShdw blurRad="127000" dist="76200" dir="9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algn="ctr" defTabSz="647700">
                <a:lnSpc>
                  <a:spcPts val="2400"/>
                </a:lnSpc>
                <a:tabLst>
                  <a:tab pos="1511300" algn="l"/>
                </a:tabLst>
                <a:defRPr sz="2000" i="1">
                  <a:solidFill>
                    <a:srgbClr val="8D3124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66700" y="266700"/>
              <a:ext cx="402594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58702" marR="58702" defTabSz="1295400">
                <a:lnSpc>
                  <a:spcPct val="150000"/>
                </a:lnSpc>
                <a:defRPr sz="1800" b="1">
                  <a:uFill>
                    <a:solidFill>
                      <a:srgbClr val="000000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Why does it run out of memory 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3" build="p" animBg="1" advAuto="0"/>
      <p:bldP spid="169" grpId="1" animBg="1" advAuto="0"/>
      <p:bldP spid="173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12618178" y="9382590"/>
            <a:ext cx="307239" cy="2794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Scientific method applied to analysis of algorithms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 framework for predicting performance and comparing algorithms.</a:t>
            </a:r>
          </a:p>
          <a:p>
            <a:endParaRPr/>
          </a:p>
          <a:p>
            <a:r>
              <a:t>Scientific method.</a:t>
            </a:r>
          </a:p>
          <a:p>
            <a:pPr lvl="1"/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Observe</a:t>
            </a:r>
            <a:r>
              <a:t> some feature of the natural world.</a:t>
            </a:r>
          </a:p>
          <a:p>
            <a:pPr lvl="1"/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Hypothesize</a:t>
            </a:r>
            <a:r>
              <a:t> a model that is consistent with the observations.</a:t>
            </a:r>
          </a:p>
          <a:p>
            <a:pPr lvl="1"/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Predict</a:t>
            </a:r>
            <a:r>
              <a:t> events using the hypothesis.</a:t>
            </a:r>
          </a:p>
          <a:p>
            <a:pPr lvl="1"/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Verify</a:t>
            </a:r>
            <a:r>
              <a:t> the predictions by making further observations.</a:t>
            </a:r>
          </a:p>
          <a:p>
            <a:pPr lvl="1"/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Validate</a:t>
            </a:r>
            <a:r>
              <a:t> by repeating until the hypothesis and observations agree.</a:t>
            </a:r>
          </a:p>
          <a:p>
            <a:pPr lvl="1"/>
            <a:endParaRPr/>
          </a:p>
          <a:p>
            <a:pPr lvl="1"/>
            <a:endParaRPr/>
          </a:p>
          <a:p>
            <a:r>
              <a:t>Principles.</a:t>
            </a:r>
          </a:p>
          <a:p>
            <a:pPr lvl="1"/>
            <a:r>
              <a:t>Experiments must be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reproducible</a:t>
            </a:r>
            <a:r>
              <a:t>.</a:t>
            </a:r>
          </a:p>
          <a:p>
            <a:pPr lvl="1"/>
            <a:r>
              <a:t>Hypotheses must be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falsifiable</a:t>
            </a:r>
            <a:r>
              <a:t>.</a:t>
            </a:r>
          </a:p>
          <a:p>
            <a:endParaRPr/>
          </a:p>
          <a:p>
            <a:endParaRPr/>
          </a:p>
          <a:p>
            <a:r>
              <a:t>Feature of the natural world.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Computer itself.</a:t>
            </a:r>
          </a:p>
        </p:txBody>
      </p:sp>
      <p:pic>
        <p:nvPicPr>
          <p:cNvPr id="178" name="Schematicky_a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618" y="7061773"/>
            <a:ext cx="2310584" cy="2028771"/>
          </a:xfrm>
          <a:prstGeom prst="rect">
            <a:avLst/>
          </a:prstGeom>
          <a:ln w="12700"/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animBg="1" advAuto="0"/>
      <p:bldP spid="17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endpapers.pdf"/>
          <p:cNvPicPr>
            <a:picLocks noChangeAspect="1"/>
          </p:cNvPicPr>
          <p:nvPr/>
        </p:nvPicPr>
        <p:blipFill>
          <a:blip r:embed="rId2">
            <a:alphaModFix amt="20000"/>
          </a:blip>
          <a:srcRect l="24870" t="6296" r="16541" b="31489"/>
          <a:stretch>
            <a:fillRect/>
          </a:stretch>
        </p:blipFill>
        <p:spPr>
          <a:xfrm rot="16199962">
            <a:off x="1612900" y="-1612901"/>
            <a:ext cx="9779001" cy="13004801"/>
          </a:xfrm>
          <a:prstGeom prst="rect">
            <a:avLst/>
          </a:prstGeom>
          <a:ln w="12700"/>
        </p:spPr>
      </p:pic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2293815" y="867509"/>
            <a:ext cx="7776308" cy="66821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bservations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5F5F5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58702" marR="58702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small" spc="16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  <a:sp3d/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58702" marR="58702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small" spc="16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5862</Words>
  <Application>Microsoft Macintosh PowerPoint</Application>
  <PresentationFormat>Custom</PresentationFormat>
  <Paragraphs>1179</Paragraphs>
  <Slides>52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ヒラギノ角ゴ ProN W3</vt:lpstr>
      <vt:lpstr>Arial</vt:lpstr>
      <vt:lpstr>Futura</vt:lpstr>
      <vt:lpstr>Helvetica</vt:lpstr>
      <vt:lpstr>Lucida Grande</vt:lpstr>
      <vt:lpstr>Lucida Sans</vt:lpstr>
      <vt:lpstr>Monaco</vt:lpstr>
      <vt:lpstr>Symbol</vt:lpstr>
      <vt:lpstr>Times</vt:lpstr>
      <vt:lpstr>Times New Roman</vt:lpstr>
      <vt:lpstr>White</vt:lpstr>
      <vt:lpstr>Analysis of Algorithms  Chapter 1.4</vt:lpstr>
      <vt:lpstr>Running time</vt:lpstr>
      <vt:lpstr>Cast of characters</vt:lpstr>
      <vt:lpstr>Reasons to analyze algorithms</vt:lpstr>
      <vt:lpstr>Some algorithmic successes</vt:lpstr>
      <vt:lpstr>Some algorithmic successes</vt:lpstr>
      <vt:lpstr>The challenge</vt:lpstr>
      <vt:lpstr>Scientific method applied to analysis of algorithms</vt:lpstr>
      <vt:lpstr>PowerPoint Presentation</vt:lpstr>
      <vt:lpstr>Example:  3-Sum</vt:lpstr>
      <vt:lpstr>3-Sum:  brute-force algorithm</vt:lpstr>
      <vt:lpstr>Measuring the running time</vt:lpstr>
      <vt:lpstr>Empirical analysis</vt:lpstr>
      <vt:lpstr>Data analysis</vt:lpstr>
      <vt:lpstr>Data analysis</vt:lpstr>
      <vt:lpstr>Prediction and validation</vt:lpstr>
      <vt:lpstr>Doubling hypothesis</vt:lpstr>
      <vt:lpstr>Doubling hypothesis</vt:lpstr>
      <vt:lpstr>Experimental algorithmics</vt:lpstr>
      <vt:lpstr>PowerPoint Presentation</vt:lpstr>
      <vt:lpstr>Mathematical models for running time</vt:lpstr>
      <vt:lpstr>Cost of basic operations</vt:lpstr>
      <vt:lpstr>Cost of basic operations</vt:lpstr>
      <vt:lpstr>Example:  1-Sum</vt:lpstr>
      <vt:lpstr>Example:  2-Sum</vt:lpstr>
      <vt:lpstr>Example:  2-Sum</vt:lpstr>
      <vt:lpstr>Simplifying the calculations</vt:lpstr>
      <vt:lpstr>Simplification 1:  cost model</vt:lpstr>
      <vt:lpstr>Simplification 2:  tilde notation</vt:lpstr>
      <vt:lpstr>Simplification 2:  tilde notation</vt:lpstr>
      <vt:lpstr>Example:  2-Sum</vt:lpstr>
      <vt:lpstr>Example:  3-Sum</vt:lpstr>
      <vt:lpstr>Mathematical models for running time</vt:lpstr>
      <vt:lpstr>PowerPoint Presentation</vt:lpstr>
      <vt:lpstr>Common order-of-growth classifications</vt:lpstr>
      <vt:lpstr>Common order-of-growth classifications</vt:lpstr>
      <vt:lpstr>Common order-of-growth classifications</vt:lpstr>
      <vt:lpstr>Practical implications of order-of-growth</vt:lpstr>
      <vt:lpstr>Practical implications of order-of-growth</vt:lpstr>
      <vt:lpstr>Practical implications of order-of-growth</vt:lpstr>
      <vt:lpstr>Binary search demo</vt:lpstr>
      <vt:lpstr>Binary search:  Java implementation</vt:lpstr>
      <vt:lpstr>Binary search:  mathematical analysis</vt:lpstr>
      <vt:lpstr>Binary search:  mathematical analysis</vt:lpstr>
      <vt:lpstr>An N2 log N algorithm for 3-Sum</vt:lpstr>
      <vt:lpstr>Comparing programs</vt:lpstr>
      <vt:lpstr>PowerPoint Presentation</vt:lpstr>
      <vt:lpstr>Types of analyses</vt:lpstr>
      <vt:lpstr>Theory of algorithms</vt:lpstr>
      <vt:lpstr>Commonly-used notations in the theory of algorithms</vt:lpstr>
      <vt:lpstr>Algorithm design approach</vt:lpstr>
      <vt:lpstr>Commonly-used notations in the theory of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 Chapter 1.4</dc:title>
  <dc:creator>MM</dc:creator>
  <cp:lastModifiedBy>Mutlu Mete</cp:lastModifiedBy>
  <cp:revision>11</cp:revision>
  <dcterms:modified xsi:type="dcterms:W3CDTF">2022-08-29T16:28:23Z</dcterms:modified>
</cp:coreProperties>
</file>