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4" r:id="rId43"/>
    <p:sldId id="297" r:id="rId44"/>
    <p:sldId id="301" r:id="rId45"/>
    <p:sldId id="302" r:id="rId46"/>
    <p:sldId id="303" r:id="rId47"/>
    <p:sldId id="305" r:id="rId48"/>
    <p:sldId id="306" r:id="rId49"/>
    <p:sldId id="298" r:id="rId50"/>
    <p:sldId id="299" r:id="rId51"/>
    <p:sldId id="300" r:id="rId52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73" autoAdjust="0"/>
  </p:normalViewPr>
  <p:slideViewPr>
    <p:cSldViewPr snapToGrid="0">
      <p:cViewPr varScale="1">
        <p:scale>
          <a:sx n="50" d="100"/>
          <a:sy n="50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Sheet1!$C$1:$C$8</c:f>
              <c:numCache>
                <c:formatCode>0.0000</c:formatCode>
                <c:ptCount val="8"/>
                <c:pt idx="0">
                  <c:v>2E-3</c:v>
                </c:pt>
                <c:pt idx="1">
                  <c:v>8.0000000000000002E-3</c:v>
                </c:pt>
                <c:pt idx="2">
                  <c:v>0.03</c:v>
                </c:pt>
                <c:pt idx="3">
                  <c:v>0.122</c:v>
                </c:pt>
                <c:pt idx="4">
                  <c:v>0.47899999999999998</c:v>
                </c:pt>
                <c:pt idx="5">
                  <c:v>1.909</c:v>
                </c:pt>
                <c:pt idx="6">
                  <c:v>7.8</c:v>
                </c:pt>
                <c:pt idx="7">
                  <c:v>33.26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F8-4D92-B734-58C64C264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4432576"/>
        <c:axId val="1381184464"/>
      </c:lineChart>
      <c:catAx>
        <c:axId val="1384432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184464"/>
        <c:crosses val="autoZero"/>
        <c:auto val="1"/>
        <c:lblAlgn val="ctr"/>
        <c:lblOffset val="100"/>
        <c:noMultiLvlLbl val="0"/>
      </c:catAx>
      <c:valAx>
        <c:axId val="138118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43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is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Sheet1!$B$1:$B$8</c:f>
              <c:numCache>
                <c:formatCode>0.0000</c:formatCode>
                <c:ptCount val="8"/>
                <c:pt idx="0">
                  <c:v>2E-3</c:v>
                </c:pt>
                <c:pt idx="1">
                  <c:v>8.0000000000000002E-3</c:v>
                </c:pt>
                <c:pt idx="2">
                  <c:v>3.3000000000000002E-2</c:v>
                </c:pt>
                <c:pt idx="3">
                  <c:v>0.128</c:v>
                </c:pt>
                <c:pt idx="4">
                  <c:v>0.55100000000000005</c:v>
                </c:pt>
                <c:pt idx="5">
                  <c:v>2.0819999999999999</c:v>
                </c:pt>
                <c:pt idx="6">
                  <c:v>8.3719999999999999</c:v>
                </c:pt>
                <c:pt idx="7">
                  <c:v>33.938000000000002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CB-466F-8E79-FC482E94E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4432576"/>
        <c:axId val="1381184464"/>
      </c:lineChart>
      <c:catAx>
        <c:axId val="138443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184464"/>
        <c:crosses val="autoZero"/>
        <c:auto val="1"/>
        <c:lblAlgn val="ctr"/>
        <c:lblOffset val="100"/>
        <c:noMultiLvlLbl val="0"/>
      </c:catAx>
      <c:valAx>
        <c:axId val="138118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43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305707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4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3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1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3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lgs4.cs.princeton.ed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gs4.cs.princeton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5.gif"/><Relationship Id="rId7" Type="http://schemas.openxmlformats.org/officeDocument/2006/relationships/image" Target="../media/image10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34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2.1  Insertion Sort Demo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17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8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2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3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84" name="Shape 184"/>
          <p:cNvSpPr/>
          <p:nvPr/>
        </p:nvSpPr>
        <p:spPr>
          <a:xfrm>
            <a:off x="3746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85" name="Shape 185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501816" y="4368082"/>
            <a:ext cx="6908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124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188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8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90" name="Shape 190"/>
          <p:cNvSpPr/>
          <p:nvPr/>
        </p:nvSpPr>
        <p:spPr>
          <a:xfrm rot="16200000" flipH="1">
            <a:off x="2552700" y="4343400"/>
            <a:ext cx="355600" cy="325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498600" y="6286500"/>
            <a:ext cx="23835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ascending order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19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9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9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0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1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02" name="Shape 202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03" name="Shape 203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7683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205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0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207" name="Shape 207"/>
          <p:cNvSpPr/>
          <p:nvPr/>
        </p:nvSpPr>
        <p:spPr>
          <a:xfrm>
            <a:off x="5746416" y="4368082"/>
            <a:ext cx="5664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53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212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3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14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5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16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7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8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19" name="Shape 219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20" name="Shape 220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5606716" y="4368082"/>
            <a:ext cx="580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7683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223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24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225" name="Shape 225"/>
          <p:cNvSpPr/>
          <p:nvPr/>
        </p:nvSpPr>
        <p:spPr>
          <a:xfrm>
            <a:off x="33782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229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0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31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2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33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4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5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36" name="Shape 236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37" name="Shape 237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606716" y="4368082"/>
            <a:ext cx="580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683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240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4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242" name="Shape 242"/>
          <p:cNvSpPr/>
          <p:nvPr/>
        </p:nvSpPr>
        <p:spPr>
          <a:xfrm>
            <a:off x="2209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246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7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48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9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50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1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2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53" name="Shape 253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54" name="Shape 254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606716" y="4368082"/>
            <a:ext cx="580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683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257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58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259" name="Shape 259"/>
          <p:cNvSpPr/>
          <p:nvPr/>
        </p:nvSpPr>
        <p:spPr>
          <a:xfrm>
            <a:off x="1066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26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6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6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8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9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70" name="Shape 270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71" name="Shape 271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606716" y="4368082"/>
            <a:ext cx="580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7683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274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7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276" name="Shape 276"/>
          <p:cNvSpPr/>
          <p:nvPr/>
        </p:nvSpPr>
        <p:spPr>
          <a:xfrm rot="16200000" flipH="1">
            <a:off x="3124200" y="3771900"/>
            <a:ext cx="355600" cy="4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070100" y="6286500"/>
            <a:ext cx="23835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ascending order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28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8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8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86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87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88" name="Shape 288"/>
          <p:cNvSpPr/>
          <p:nvPr/>
        </p:nvSpPr>
        <p:spPr>
          <a:xfrm>
            <a:off x="6083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89" name="Shape 289"/>
          <p:cNvSpPr/>
          <p:nvPr/>
        </p:nvSpPr>
        <p:spPr>
          <a:xfrm rot="16200000" flipH="1">
            <a:off x="8877300" y="3822699"/>
            <a:ext cx="355600" cy="429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6902116" y="4368082"/>
            <a:ext cx="4508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683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292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29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294" name="Shape 294"/>
          <p:cNvSpPr/>
          <p:nvPr/>
        </p:nvSpPr>
        <p:spPr>
          <a:xfrm>
            <a:off x="5676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298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9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00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1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02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3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04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05" name="Shape 305"/>
          <p:cNvSpPr/>
          <p:nvPr/>
        </p:nvSpPr>
        <p:spPr>
          <a:xfrm>
            <a:off x="6083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06" name="Shape 306"/>
          <p:cNvSpPr/>
          <p:nvPr/>
        </p:nvSpPr>
        <p:spPr>
          <a:xfrm rot="16200000" flipH="1">
            <a:off x="8877300" y="3822699"/>
            <a:ext cx="355600" cy="429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6902116" y="4368082"/>
            <a:ext cx="4508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683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309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10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311" name="Shape 311"/>
          <p:cNvSpPr/>
          <p:nvPr/>
        </p:nvSpPr>
        <p:spPr>
          <a:xfrm>
            <a:off x="4508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31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1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1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0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21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22" name="Shape 322"/>
          <p:cNvSpPr/>
          <p:nvPr/>
        </p:nvSpPr>
        <p:spPr>
          <a:xfrm>
            <a:off x="6083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23" name="Shape 323"/>
          <p:cNvSpPr/>
          <p:nvPr/>
        </p:nvSpPr>
        <p:spPr>
          <a:xfrm rot="16200000" flipH="1">
            <a:off x="8877300" y="3822699"/>
            <a:ext cx="355600" cy="429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902116" y="4368082"/>
            <a:ext cx="4508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76835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326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27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328" name="Shape 328"/>
          <p:cNvSpPr/>
          <p:nvPr/>
        </p:nvSpPr>
        <p:spPr>
          <a:xfrm rot="16200000" flipH="1">
            <a:off x="3708400" y="3187699"/>
            <a:ext cx="355601" cy="5562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590800" y="6286500"/>
            <a:ext cx="23835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ascending order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33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3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3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3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8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39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40" name="Shape 340"/>
          <p:cNvSpPr/>
          <p:nvPr/>
        </p:nvSpPr>
        <p:spPr>
          <a:xfrm>
            <a:off x="7200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41" name="Shape 341"/>
          <p:cNvSpPr/>
          <p:nvPr/>
        </p:nvSpPr>
        <p:spPr>
          <a:xfrm rot="16200000" flipH="1">
            <a:off x="9448800" y="4394199"/>
            <a:ext cx="355600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8057816" y="4368082"/>
            <a:ext cx="3352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8392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344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4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346" name="Shape 346"/>
          <p:cNvSpPr/>
          <p:nvPr/>
        </p:nvSpPr>
        <p:spPr>
          <a:xfrm>
            <a:off x="6832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4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35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1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52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53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54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5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56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57" name="Shape 357"/>
          <p:cNvSpPr/>
          <p:nvPr/>
        </p:nvSpPr>
        <p:spPr>
          <a:xfrm>
            <a:off x="7200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58" name="Shape 358"/>
          <p:cNvSpPr/>
          <p:nvPr/>
        </p:nvSpPr>
        <p:spPr>
          <a:xfrm rot="16200000" flipH="1">
            <a:off x="9448800" y="4394199"/>
            <a:ext cx="355600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057816" y="4368082"/>
            <a:ext cx="3352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88392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361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6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363" name="Shape 363"/>
          <p:cNvSpPr/>
          <p:nvPr/>
        </p:nvSpPr>
        <p:spPr>
          <a:xfrm>
            <a:off x="5676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36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6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7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7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2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73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74" name="Shape 374"/>
          <p:cNvSpPr/>
          <p:nvPr/>
        </p:nvSpPr>
        <p:spPr>
          <a:xfrm>
            <a:off x="7200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75" name="Shape 375"/>
          <p:cNvSpPr/>
          <p:nvPr/>
        </p:nvSpPr>
        <p:spPr>
          <a:xfrm rot="16200000" flipH="1">
            <a:off x="9448800" y="4394199"/>
            <a:ext cx="355600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8057816" y="4368082"/>
            <a:ext cx="3352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8392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378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7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380" name="Shape 380"/>
          <p:cNvSpPr/>
          <p:nvPr/>
        </p:nvSpPr>
        <p:spPr>
          <a:xfrm>
            <a:off x="45212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384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5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86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87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88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9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90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91" name="Shape 391"/>
          <p:cNvSpPr/>
          <p:nvPr/>
        </p:nvSpPr>
        <p:spPr>
          <a:xfrm>
            <a:off x="7200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92" name="Shape 392"/>
          <p:cNvSpPr/>
          <p:nvPr/>
        </p:nvSpPr>
        <p:spPr>
          <a:xfrm rot="16200000" flipH="1">
            <a:off x="9448800" y="4394199"/>
            <a:ext cx="355600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8057816" y="4368082"/>
            <a:ext cx="3352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8392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395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39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397" name="Shape 397"/>
          <p:cNvSpPr/>
          <p:nvPr/>
        </p:nvSpPr>
        <p:spPr>
          <a:xfrm>
            <a:off x="3365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40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0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0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0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6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07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08" name="Shape 408"/>
          <p:cNvSpPr/>
          <p:nvPr/>
        </p:nvSpPr>
        <p:spPr>
          <a:xfrm>
            <a:off x="7200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09" name="Shape 409"/>
          <p:cNvSpPr/>
          <p:nvPr/>
        </p:nvSpPr>
        <p:spPr>
          <a:xfrm rot="16200000" flipH="1">
            <a:off x="9448800" y="4394199"/>
            <a:ext cx="355600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8057816" y="4368082"/>
            <a:ext cx="3352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88392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412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1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414" name="Shape 414"/>
          <p:cNvSpPr/>
          <p:nvPr/>
        </p:nvSpPr>
        <p:spPr>
          <a:xfrm>
            <a:off x="2209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418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19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20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21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22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3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24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25" name="Shape 425"/>
          <p:cNvSpPr/>
          <p:nvPr/>
        </p:nvSpPr>
        <p:spPr>
          <a:xfrm>
            <a:off x="7200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26" name="Shape 426"/>
          <p:cNvSpPr/>
          <p:nvPr/>
        </p:nvSpPr>
        <p:spPr>
          <a:xfrm rot="16200000" flipH="1">
            <a:off x="9448800" y="4394199"/>
            <a:ext cx="355600" cy="314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8057816" y="4368082"/>
            <a:ext cx="3352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88392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429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30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431" name="Shape 431"/>
          <p:cNvSpPr/>
          <p:nvPr/>
        </p:nvSpPr>
        <p:spPr>
          <a:xfrm rot="16200000" flipH="1">
            <a:off x="4286250" y="2609850"/>
            <a:ext cx="355600" cy="671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3251200" y="6286500"/>
            <a:ext cx="23835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ascending order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435" name="Shape 4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436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37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38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39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40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1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42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43" name="Shape 443"/>
          <p:cNvSpPr/>
          <p:nvPr/>
        </p:nvSpPr>
        <p:spPr>
          <a:xfrm>
            <a:off x="8356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44" name="Shape 444"/>
          <p:cNvSpPr/>
          <p:nvPr/>
        </p:nvSpPr>
        <p:spPr>
          <a:xfrm rot="16200000" flipH="1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9213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9410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447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48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449" name="Shape 449"/>
          <p:cNvSpPr/>
          <p:nvPr/>
        </p:nvSpPr>
        <p:spPr>
          <a:xfrm>
            <a:off x="7962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452" name="Shape 4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45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5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5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5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5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8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59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60" name="Shape 460"/>
          <p:cNvSpPr/>
          <p:nvPr/>
        </p:nvSpPr>
        <p:spPr>
          <a:xfrm>
            <a:off x="8356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61" name="Shape 461"/>
          <p:cNvSpPr/>
          <p:nvPr/>
        </p:nvSpPr>
        <p:spPr>
          <a:xfrm rot="16200000" flipH="1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9213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9410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464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6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466" name="Shape 466"/>
          <p:cNvSpPr/>
          <p:nvPr/>
        </p:nvSpPr>
        <p:spPr>
          <a:xfrm>
            <a:off x="6832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47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71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72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73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74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75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76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77" name="Shape 477"/>
          <p:cNvSpPr/>
          <p:nvPr/>
        </p:nvSpPr>
        <p:spPr>
          <a:xfrm>
            <a:off x="8356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78" name="Shape 478"/>
          <p:cNvSpPr/>
          <p:nvPr/>
        </p:nvSpPr>
        <p:spPr>
          <a:xfrm rot="16200000" flipH="1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9213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9410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481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8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483" name="Shape 483"/>
          <p:cNvSpPr/>
          <p:nvPr/>
        </p:nvSpPr>
        <p:spPr>
          <a:xfrm>
            <a:off x="5676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48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8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8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9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9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2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93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94" name="Shape 494"/>
          <p:cNvSpPr/>
          <p:nvPr/>
        </p:nvSpPr>
        <p:spPr>
          <a:xfrm>
            <a:off x="8356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95" name="Shape 495"/>
          <p:cNvSpPr/>
          <p:nvPr/>
        </p:nvSpPr>
        <p:spPr>
          <a:xfrm rot="16200000" flipH="1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9213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9410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498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49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00" name="Shape 500"/>
          <p:cNvSpPr/>
          <p:nvPr/>
        </p:nvSpPr>
        <p:spPr>
          <a:xfrm>
            <a:off x="4508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503" name="Shape 5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504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05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06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07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08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9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10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11" name="Shape 511"/>
          <p:cNvSpPr/>
          <p:nvPr/>
        </p:nvSpPr>
        <p:spPr>
          <a:xfrm>
            <a:off x="8356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12" name="Shape 512"/>
          <p:cNvSpPr/>
          <p:nvPr/>
        </p:nvSpPr>
        <p:spPr>
          <a:xfrm rot="16200000" flipH="1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9213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9410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515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1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17" name="Shape 517"/>
          <p:cNvSpPr/>
          <p:nvPr/>
        </p:nvSpPr>
        <p:spPr>
          <a:xfrm>
            <a:off x="3352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5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0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1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2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64" name="Shape 64"/>
          <p:cNvSpPr/>
          <p:nvPr/>
        </p:nvSpPr>
        <p:spPr>
          <a:xfrm>
            <a:off x="1409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5" name="Shape 65"/>
          <p:cNvSpPr/>
          <p:nvPr/>
        </p:nvSpPr>
        <p:spPr>
          <a:xfrm>
            <a:off x="59436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66" name="Shape 66"/>
          <p:cNvSpPr/>
          <p:nvPr/>
        </p:nvSpPr>
        <p:spPr>
          <a:xfrm rot="16200000" flipH="1">
            <a:off x="6559550" y="1504949"/>
            <a:ext cx="355600" cy="8928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266616" y="4317282"/>
            <a:ext cx="90170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52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2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2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2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2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26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27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28" name="Shape 528"/>
          <p:cNvSpPr/>
          <p:nvPr/>
        </p:nvSpPr>
        <p:spPr>
          <a:xfrm>
            <a:off x="8356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29" name="Shape 529"/>
          <p:cNvSpPr/>
          <p:nvPr/>
        </p:nvSpPr>
        <p:spPr>
          <a:xfrm rot="16200000" flipH="1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9213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9410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532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3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34" name="Shape 534"/>
          <p:cNvSpPr/>
          <p:nvPr/>
        </p:nvSpPr>
        <p:spPr>
          <a:xfrm>
            <a:off x="2209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538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39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40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41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42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43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44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45" name="Shape 545"/>
          <p:cNvSpPr/>
          <p:nvPr/>
        </p:nvSpPr>
        <p:spPr>
          <a:xfrm>
            <a:off x="8356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46" name="Shape 546"/>
          <p:cNvSpPr/>
          <p:nvPr/>
        </p:nvSpPr>
        <p:spPr>
          <a:xfrm rot="16200000" flipH="1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9213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9410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549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50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51" name="Shape 551"/>
          <p:cNvSpPr/>
          <p:nvPr/>
        </p:nvSpPr>
        <p:spPr>
          <a:xfrm>
            <a:off x="1066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554" name="Shape 5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55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5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5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5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5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60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61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62" name="Shape 562"/>
          <p:cNvSpPr/>
          <p:nvPr/>
        </p:nvSpPr>
        <p:spPr>
          <a:xfrm>
            <a:off x="8356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63" name="Shape 563"/>
          <p:cNvSpPr/>
          <p:nvPr/>
        </p:nvSpPr>
        <p:spPr>
          <a:xfrm rot="16200000" flipH="1">
            <a:off x="10026650" y="4972049"/>
            <a:ext cx="355600" cy="199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9213516" y="4368082"/>
            <a:ext cx="21971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9410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566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67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68" name="Shape 568"/>
          <p:cNvSpPr/>
          <p:nvPr/>
        </p:nvSpPr>
        <p:spPr>
          <a:xfrm rot="16200000" flipH="1">
            <a:off x="4857749" y="2038350"/>
            <a:ext cx="355601" cy="7861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784600" y="6286500"/>
            <a:ext cx="23835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ascending order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57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7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7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7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7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8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79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0" name="Shape 580"/>
          <p:cNvSpPr/>
          <p:nvPr/>
        </p:nvSpPr>
        <p:spPr>
          <a:xfrm>
            <a:off x="9486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81" name="Shape 581"/>
          <p:cNvSpPr/>
          <p:nvPr/>
        </p:nvSpPr>
        <p:spPr>
          <a:xfrm rot="16200000" flipH="1">
            <a:off x="10655300" y="5600699"/>
            <a:ext cx="355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10369216" y="4368082"/>
            <a:ext cx="10414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99568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584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8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6" name="Shape 586"/>
          <p:cNvSpPr/>
          <p:nvPr/>
        </p:nvSpPr>
        <p:spPr>
          <a:xfrm>
            <a:off x="9144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59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91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92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93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94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95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596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97" name="Shape 597"/>
          <p:cNvSpPr/>
          <p:nvPr/>
        </p:nvSpPr>
        <p:spPr>
          <a:xfrm>
            <a:off x="9486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98" name="Shape 598"/>
          <p:cNvSpPr/>
          <p:nvPr/>
        </p:nvSpPr>
        <p:spPr>
          <a:xfrm rot="16200000" flipH="1">
            <a:off x="10655300" y="5600699"/>
            <a:ext cx="355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10369216" y="4368082"/>
            <a:ext cx="10414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99568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601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0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03" name="Shape 603"/>
          <p:cNvSpPr/>
          <p:nvPr/>
        </p:nvSpPr>
        <p:spPr>
          <a:xfrm>
            <a:off x="7988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60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0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0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1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1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12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13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14" name="Shape 614"/>
          <p:cNvSpPr/>
          <p:nvPr/>
        </p:nvSpPr>
        <p:spPr>
          <a:xfrm>
            <a:off x="9486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615" name="Shape 615"/>
          <p:cNvSpPr/>
          <p:nvPr/>
        </p:nvSpPr>
        <p:spPr>
          <a:xfrm rot="16200000" flipH="1">
            <a:off x="10655300" y="5600699"/>
            <a:ext cx="355600" cy="73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10369216" y="4368082"/>
            <a:ext cx="10414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99568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618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1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20" name="Shape 620"/>
          <p:cNvSpPr/>
          <p:nvPr/>
        </p:nvSpPr>
        <p:spPr>
          <a:xfrm rot="16200000" flipH="1">
            <a:off x="5441950" y="1454150"/>
            <a:ext cx="355600" cy="902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4381500" y="6286500"/>
            <a:ext cx="23835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ascending order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62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2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2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2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2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30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31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32" name="Shape 632"/>
          <p:cNvSpPr/>
          <p:nvPr/>
        </p:nvSpPr>
        <p:spPr>
          <a:xfrm>
            <a:off x="10668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pic>
        <p:nvPicPr>
          <p:cNvPr id="633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34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35" name="Shape 635"/>
          <p:cNvSpPr/>
          <p:nvPr/>
        </p:nvSpPr>
        <p:spPr>
          <a:xfrm>
            <a:off x="103124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639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40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41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42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43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44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45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46" name="Shape 646"/>
          <p:cNvSpPr/>
          <p:nvPr/>
        </p:nvSpPr>
        <p:spPr>
          <a:xfrm>
            <a:off x="10668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pic>
        <p:nvPicPr>
          <p:cNvPr id="647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48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49" name="Shape 649"/>
          <p:cNvSpPr/>
          <p:nvPr/>
        </p:nvSpPr>
        <p:spPr>
          <a:xfrm>
            <a:off x="9144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652" name="Shape 6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65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5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5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5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5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58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59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60" name="Shape 660"/>
          <p:cNvSpPr/>
          <p:nvPr/>
        </p:nvSpPr>
        <p:spPr>
          <a:xfrm>
            <a:off x="10668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pic>
        <p:nvPicPr>
          <p:cNvPr id="661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6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63" name="Shape 663"/>
          <p:cNvSpPr/>
          <p:nvPr/>
        </p:nvSpPr>
        <p:spPr>
          <a:xfrm>
            <a:off x="79883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666" name="Shape 6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66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6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6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7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7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72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73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74" name="Shape 674"/>
          <p:cNvSpPr/>
          <p:nvPr/>
        </p:nvSpPr>
        <p:spPr>
          <a:xfrm>
            <a:off x="10668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pic>
        <p:nvPicPr>
          <p:cNvPr id="675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7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77" name="Shape 677"/>
          <p:cNvSpPr/>
          <p:nvPr/>
        </p:nvSpPr>
        <p:spPr>
          <a:xfrm>
            <a:off x="68326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7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6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77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8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80" name="Shape 80"/>
          <p:cNvSpPr/>
          <p:nvPr/>
        </p:nvSpPr>
        <p:spPr>
          <a:xfrm rot="16200000" flipH="1">
            <a:off x="6559550" y="1504949"/>
            <a:ext cx="355600" cy="8928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6200000" flipH="1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44500" y="6286500"/>
            <a:ext cx="23835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ascending order</a:t>
            </a:r>
          </a:p>
        </p:txBody>
      </p:sp>
      <p:sp>
        <p:nvSpPr>
          <p:cNvPr id="83" name="Shape 83"/>
          <p:cNvSpPr/>
          <p:nvPr/>
        </p:nvSpPr>
        <p:spPr>
          <a:xfrm>
            <a:off x="59436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84" name="Shape 84"/>
          <p:cNvSpPr/>
          <p:nvPr/>
        </p:nvSpPr>
        <p:spPr>
          <a:xfrm>
            <a:off x="2266616" y="4317282"/>
            <a:ext cx="90170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09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6" name="Shape 86"/>
          <p:cNvSpPr/>
          <p:nvPr/>
        </p:nvSpPr>
        <p:spPr>
          <a:xfrm>
            <a:off x="10414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68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8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8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8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8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86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87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88" name="Shape 688"/>
          <p:cNvSpPr/>
          <p:nvPr/>
        </p:nvSpPr>
        <p:spPr>
          <a:xfrm>
            <a:off x="106680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pic>
        <p:nvPicPr>
          <p:cNvPr id="689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90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691" name="Shape 691"/>
          <p:cNvSpPr/>
          <p:nvPr/>
        </p:nvSpPr>
        <p:spPr>
          <a:xfrm>
            <a:off x="5676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69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9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9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9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69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700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39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701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702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70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704" name="Shape 704"/>
          <p:cNvSpPr/>
          <p:nvPr/>
        </p:nvSpPr>
        <p:spPr>
          <a:xfrm rot="16200000" flipH="1">
            <a:off x="6019800" y="876300"/>
            <a:ext cx="355600" cy="1018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5740400" y="6286500"/>
            <a:ext cx="93024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sorted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812799" y="1270000"/>
            <a:ext cx="10221785" cy="3056673"/>
          </a:xfrm>
          <a:prstGeom prst="rect">
            <a:avLst/>
          </a:prstGeom>
        </p:spPr>
        <p:txBody>
          <a:bodyPr/>
          <a:lstStyle/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for (</a:t>
            </a:r>
            <a:r>
              <a:rPr lang="en-US" dirty="0" err="1">
                <a:uFill>
                  <a:solidFill/>
                </a:uFill>
              </a:rPr>
              <a:t>int</a:t>
            </a:r>
            <a:r>
              <a:rPr lang="en-US" dirty="0">
                <a:uFill>
                  <a:solidFill/>
                </a:uFill>
              </a:rPr>
              <a:t>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 = 0;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 &lt; N;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++)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{ 								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</a:t>
            </a:r>
            <a:r>
              <a:rPr lang="en-US" dirty="0" err="1">
                <a:uFill>
                  <a:solidFill/>
                </a:uFill>
              </a:rPr>
              <a:t>int</a:t>
            </a:r>
            <a:r>
              <a:rPr lang="en-US" dirty="0">
                <a:uFill>
                  <a:solidFill/>
                </a:uFill>
              </a:rPr>
              <a:t> min =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;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for (</a:t>
            </a:r>
            <a:r>
              <a:rPr lang="en-US" dirty="0" err="1">
                <a:uFill>
                  <a:solidFill/>
                </a:uFill>
              </a:rPr>
              <a:t>int</a:t>
            </a:r>
            <a:r>
              <a:rPr lang="en-US" dirty="0">
                <a:uFill>
                  <a:solidFill/>
                </a:uFill>
              </a:rPr>
              <a:t> j = i+1; j &lt; N; </a:t>
            </a:r>
            <a:r>
              <a:rPr lang="en-US" dirty="0" err="1">
                <a:uFill>
                  <a:solidFill/>
                </a:uFill>
              </a:rPr>
              <a:t>j++</a:t>
            </a:r>
            <a:r>
              <a:rPr lang="en-US" dirty="0">
                <a:uFill>
                  <a:solidFill/>
                </a:uFill>
              </a:rPr>
              <a:t>)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{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if ( small(A, j, min) == true) min = j; // compare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}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swap(A,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, min);  // exchange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}</a:t>
            </a:r>
            <a:endParaRPr sz="6000" dirty="0">
              <a:solidFill>
                <a:schemeClr val="accent1">
                  <a:lumMod val="50000"/>
                </a:schemeClr>
              </a:solidFill>
              <a:uFill>
                <a:solidFill/>
              </a:uFill>
            </a:endParaRPr>
          </a:p>
        </p:txBody>
      </p:sp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sp>
        <p:nvSpPr>
          <p:cNvPr id="4" name="Shape 566"/>
          <p:cNvSpPr txBox="1">
            <a:spLocks/>
          </p:cNvSpPr>
          <p:nvPr/>
        </p:nvSpPr>
        <p:spPr>
          <a:xfrm>
            <a:off x="731024" y="4427034"/>
            <a:ext cx="11379200" cy="4951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58702" marR="58702" defTabSz="1295400">
              <a:lnSpc>
                <a:spcPts val="3900"/>
              </a:lnSpc>
              <a:buClr>
                <a:srgbClr val="0048AA"/>
              </a:buClr>
              <a:buFont typeface="Lucida Sans Regular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  <a:lvl2pPr marL="635000" marR="58702" indent="-508000" defTabSz="1295400">
              <a:lnSpc>
                <a:spcPts val="3900"/>
              </a:lnSpc>
              <a:buClrTx/>
              <a:buSzPct val="166666"/>
              <a:buFont typeface="ヒラギノ角ゴ ProN W3"/>
              <a:buChar char="・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2pPr>
            <a:lvl3pPr marL="1003300" marR="58702" indent="-368300" defTabSz="1295400">
              <a:lnSpc>
                <a:spcPts val="3900"/>
              </a:lnSpc>
              <a:buClrTx/>
              <a:buSzPct val="100000"/>
              <a:buFontTx/>
              <a:buChar char="–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3pPr>
            <a:lvl4pPr marL="1003300" marR="58702" indent="-368300" defTabSz="1295400">
              <a:lnSpc>
                <a:spcPts val="3900"/>
              </a:lnSpc>
              <a:buClrTx/>
              <a:buSzPct val="100000"/>
              <a:buFontTx/>
              <a:buChar char="–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4pPr>
            <a:lvl5pPr marL="1003300" marR="58702" indent="-368300" defTabSz="1295400">
              <a:lnSpc>
                <a:spcPts val="3900"/>
              </a:lnSpc>
              <a:buClrTx/>
              <a:buSzPct val="100000"/>
              <a:buFontTx/>
              <a:buChar char="–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5pPr>
            <a:lvl6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6pPr>
            <a:lvl7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7pPr>
            <a:lvl8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8pPr>
            <a:lvl9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9pPr>
          </a:lstStyle>
          <a:p>
            <a:pPr lvl="1">
              <a:defRPr sz="1800">
                <a:uFillTx/>
              </a:defRPr>
            </a:pPr>
            <a:endParaRPr lang="en-US" sz="1400" dirty="0">
              <a:solidFill>
                <a:schemeClr val="tx2">
                  <a:lumMod val="10000"/>
                </a:schemeClr>
              </a:solidFill>
              <a:uFill>
                <a:solidFill/>
              </a:uFill>
            </a:endParaRPr>
          </a:p>
          <a:p>
            <a:pPr marL="127000" lvl="1" indent="0">
              <a:buNone/>
              <a:defRPr sz="1800">
                <a:uFillTx/>
              </a:defRP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uFill>
                  <a:solidFill/>
                </a:uFill>
              </a:rPr>
              <a:t>Computational cost :  ~ N</a:t>
            </a:r>
            <a:r>
              <a:rPr lang="en-US" baseline="30000" dirty="0">
                <a:solidFill>
                  <a:schemeClr val="tx2">
                    <a:lumMod val="10000"/>
                  </a:schemeClr>
                </a:solidFill>
                <a:uFill>
                  <a:solidFill/>
                </a:uFill>
              </a:rPr>
              <a:t>2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uFill>
                  <a:solidFill/>
                </a:uFill>
              </a:rPr>
              <a:t>/ 2 </a:t>
            </a:r>
          </a:p>
          <a:p>
            <a:pPr marL="127000" lvl="1" indent="0">
              <a:buFont typeface="ヒラギノ角ゴ ProN W3"/>
              <a:buNone/>
              <a:defRPr sz="1800">
                <a:uFillTx/>
              </a:defRPr>
            </a:pPr>
            <a:endParaRPr lang="en-US" dirty="0">
              <a:solidFill>
                <a:schemeClr val="tx2">
                  <a:lumMod val="10000"/>
                </a:schemeClr>
              </a:solidFill>
              <a:uFill>
                <a:solidFill/>
              </a:uFill>
            </a:endParaRP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Examination of the code reveals that, for each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 from 0 to N -1, there is one exchange and N – 1-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 compares, so the totals are N exchanges and (N -1) + (N -2) + . . . + 2 + 1+ 0 = N(N - 1) / 2   ~ </a:t>
            </a:r>
            <a:r>
              <a:rPr lang="en-US" sz="1800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N </a:t>
            </a:r>
            <a:r>
              <a:rPr lang="en-US" sz="1800" b="1" u="sng" baseline="30000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sz="1800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/ 2 compares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endParaRPr lang="en-US" sz="4800" dirty="0">
              <a:solidFill>
                <a:schemeClr val="tx2">
                  <a:lumMod val="10000"/>
                </a:schemeClr>
              </a:solidFill>
              <a:uFill>
                <a:solidFill/>
              </a:uFill>
            </a:endParaRPr>
          </a:p>
          <a:p>
            <a:r>
              <a:rPr lang="en-US" sz="3200" dirty="0">
                <a:solidFill>
                  <a:schemeClr val="accent1"/>
                </a:solidFill>
                <a:uFill>
                  <a:solidFill/>
                </a:uFill>
              </a:rPr>
              <a:t>(N -1) + (N-2) + (N-3) = N(N-1)/2</a:t>
            </a:r>
          </a:p>
          <a:p>
            <a:r>
              <a:rPr lang="en-US" sz="3200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N </a:t>
            </a:r>
            <a:r>
              <a:rPr lang="en-US" sz="3200" b="1" u="sng" baseline="30000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sz="3200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/ 2  compares + </a:t>
            </a:r>
            <a:r>
              <a:rPr lang="en-US" sz="3200" b="1" u="sng" strike="sngStrike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N exchanges </a:t>
            </a:r>
            <a:r>
              <a:rPr lang="en-US" sz="3200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= N </a:t>
            </a:r>
            <a:r>
              <a:rPr lang="en-US" sz="3200" b="1" u="sng" baseline="30000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sz="3200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/ 2 </a:t>
            </a:r>
            <a:endParaRPr lang="en-US" sz="3200" dirty="0">
              <a:solidFill>
                <a:schemeClr val="accent1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211749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047686"/>
            <a:ext cx="11587356" cy="113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Proposition.  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To sort a randomly-ordered array with distinct keys,</a:t>
            </a:r>
            <a:br>
              <a:rPr lang="en-US" sz="2400" dirty="0">
                <a:uFill>
                  <a:solidFill>
                    <a:srgbClr val="0048AA"/>
                  </a:solidFill>
                </a:uFill>
              </a:rPr>
            </a:b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insertion sort uses 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~ ¼ </a:t>
            </a:r>
            <a:r>
              <a:rPr lang="en-US"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 compares and 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~ ¼ </a:t>
            </a:r>
            <a:r>
              <a:rPr lang="en-US"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 exchanges on average</a:t>
            </a:r>
            <a:endParaRPr lang="en-US" sz="2400" dirty="0"/>
          </a:p>
        </p:txBody>
      </p:sp>
      <p:sp>
        <p:nvSpPr>
          <p:cNvPr id="17" name="Shape 392"/>
          <p:cNvSpPr/>
          <p:nvPr/>
        </p:nvSpPr>
        <p:spPr>
          <a:xfrm>
            <a:off x="915948" y="2796169"/>
            <a:ext cx="9436100" cy="4308872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 defTabSz="1295400">
              <a:lnSpc>
                <a:spcPct val="140000"/>
              </a:lnSpc>
              <a:defRPr sz="1800"/>
            </a:pPr>
            <a:r>
              <a:rPr lang="en-US"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InsertionS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ort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</a:t>
            </a:r>
            <a:r>
              <a:rPr lang="en-US"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N = </a:t>
            </a:r>
            <a:r>
              <a:rPr lang="en-US"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size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= 0; 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&lt; N; 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++)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for (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j = </a:t>
            </a:r>
            <a:r>
              <a:rPr sz="2000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; j &gt; 0; j--)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if (less(a[j], a[j-1]))</a:t>
            </a:r>
            <a:r>
              <a:rPr lang="en-US"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// compare</a:t>
            </a:r>
            <a:endParaRPr sz="2000"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   </a:t>
            </a:r>
            <a:r>
              <a:rPr lang="en-US"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swap</a:t>
            </a: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(a, j, j-1);</a:t>
            </a:r>
            <a:r>
              <a:rPr lang="en-US"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// exchange</a:t>
            </a:r>
            <a:endParaRPr sz="2000"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else break;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sz="2000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endParaRPr sz="2000"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54026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047686"/>
            <a:ext cx="11587356" cy="113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Proposition.  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To sort a randomly-ordered array with distinct keys,</a:t>
            </a:r>
            <a:br>
              <a:rPr lang="en-US" sz="2400" dirty="0">
                <a:uFill>
                  <a:solidFill>
                    <a:srgbClr val="0048AA"/>
                  </a:solidFill>
                </a:uFill>
              </a:rPr>
            </a:b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insertion sort uses 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~ ¼ </a:t>
            </a:r>
            <a:r>
              <a:rPr lang="en-US"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 compares and 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~ ¼ </a:t>
            </a:r>
            <a:r>
              <a:rPr lang="en-US"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 exchanges on average</a:t>
            </a:r>
            <a:endParaRPr lang="en-US" sz="2400" dirty="0"/>
          </a:p>
        </p:txBody>
      </p:sp>
      <p:sp>
        <p:nvSpPr>
          <p:cNvPr id="17" name="Shape 392"/>
          <p:cNvSpPr/>
          <p:nvPr/>
        </p:nvSpPr>
        <p:spPr>
          <a:xfrm>
            <a:off x="915948" y="2796169"/>
            <a:ext cx="9436100" cy="3831177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 defTabSz="1295400">
              <a:lnSpc>
                <a:spcPct val="140000"/>
              </a:lnSpc>
              <a:defRPr sz="1800"/>
            </a:pPr>
            <a:r>
              <a:rPr lang="en-US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InsertionS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ort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N = 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size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= 0;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&lt; N;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++)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for (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j =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; j &gt; 0; j--)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if (less(a[j], a[j-1]))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// compare</a:t>
            </a:r>
            <a:endParaRPr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   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swap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(a, j, j-1);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// exchange</a:t>
            </a:r>
            <a:endParaRPr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else break;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endParaRPr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800" y="6627346"/>
            <a:ext cx="56127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[1, 3, 6, 6, 7],  N =5 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For </a:t>
            </a:r>
            <a:r>
              <a:rPr lang="en-US" sz="2000" dirty="0" err="1">
                <a:uFill>
                  <a:solidFill>
                    <a:srgbClr val="0048AA"/>
                  </a:solidFill>
                </a:uFill>
              </a:rPr>
              <a:t>i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=0,  5-5, 0 compare</a:t>
            </a:r>
          </a:p>
          <a:p>
            <a:r>
              <a:rPr lang="en-US" sz="2000" dirty="0" err="1">
                <a:uFill>
                  <a:solidFill>
                    <a:srgbClr val="0048AA"/>
                  </a:solidFill>
                </a:uFill>
              </a:rPr>
              <a:t>i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=1, 5-4, 1 compare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2, 5-3, 2 compare.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3, 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4,       4, N(N-1) / 2, worst case, average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425514" y="7677670"/>
            <a:ext cx="5612714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uFill>
                  <a:solidFill>
                    <a:srgbClr val="0048AA"/>
                  </a:solidFill>
                </a:uFill>
              </a:rPr>
              <a:t>BUT, breaks </a:t>
            </a:r>
            <a:r>
              <a:rPr lang="en-US" sz="2000" b="1" dirty="0">
                <a:solidFill>
                  <a:schemeClr val="accent1"/>
                </a:solidFill>
                <a:uFill>
                  <a:solidFill>
                    <a:srgbClr val="0048AA"/>
                  </a:solidFill>
                </a:uFill>
              </a:rPr>
              <a:t>once</a:t>
            </a:r>
            <a:r>
              <a:rPr lang="en-US" sz="2000" dirty="0">
                <a:solidFill>
                  <a:schemeClr val="accent1"/>
                </a:solidFill>
                <a:uFill>
                  <a:solidFill>
                    <a:srgbClr val="0048AA"/>
                  </a:solidFill>
                </a:uFill>
              </a:rPr>
              <a:t> “bigger than” found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5416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047686"/>
            <a:ext cx="11587356" cy="113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Proposition.  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To sort a randomly-ordered array with distinct keys,</a:t>
            </a:r>
            <a:br>
              <a:rPr lang="en-US" sz="2400" dirty="0">
                <a:uFill>
                  <a:solidFill>
                    <a:srgbClr val="0048AA"/>
                  </a:solidFill>
                </a:uFill>
              </a:rPr>
            </a:b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insertion sort uses 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~ ¼ </a:t>
            </a:r>
            <a:r>
              <a:rPr lang="en-US"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 compares and 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~ ¼ </a:t>
            </a:r>
            <a:r>
              <a:rPr lang="en-US" sz="24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dirty="0">
                <a:uFill>
                  <a:solidFill>
                    <a:srgbClr val="0048AA"/>
                  </a:solidFill>
                </a:uFill>
              </a:rPr>
              <a:t> exchanges on average</a:t>
            </a:r>
            <a:endParaRPr lang="en-US" sz="2400" dirty="0"/>
          </a:p>
        </p:txBody>
      </p:sp>
      <p:sp>
        <p:nvSpPr>
          <p:cNvPr id="17" name="Shape 392"/>
          <p:cNvSpPr/>
          <p:nvPr/>
        </p:nvSpPr>
        <p:spPr>
          <a:xfrm>
            <a:off x="915948" y="2796169"/>
            <a:ext cx="9436100" cy="3831177"/>
          </a:xfrm>
          <a:prstGeom prst="rect">
            <a:avLst/>
          </a:prstGeom>
          <a:solidFill>
            <a:srgbClr val="CBCBCB"/>
          </a:solidFill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224" marR="7224" lvl="0" defTabSz="1295400">
              <a:lnSpc>
                <a:spcPct val="140000"/>
              </a:lnSpc>
              <a:defRPr sz="1800"/>
            </a:pPr>
            <a:r>
              <a:rPr lang="en-US"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InsertionS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ort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[]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{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N = 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size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for (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= 0;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&lt; N;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++)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for (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int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j = </a:t>
            </a:r>
            <a:r>
              <a:rPr dirty="0" err="1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; j &gt; 0; j--)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if (less(a[j], a[j-1]))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// compare</a:t>
            </a:r>
            <a:endParaRPr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   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swap</a:t>
            </a: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(a, j, j-1);</a:t>
            </a:r>
            <a:r>
              <a:rPr lang="en-US"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// exchange</a:t>
            </a:r>
            <a:endParaRPr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         else break;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r>
              <a:rPr dirty="0">
                <a:uFill>
                  <a:solidFill/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   }</a:t>
            </a:r>
          </a:p>
          <a:p>
            <a:pPr marL="7224" marR="7224" lvl="0" defTabSz="1295400">
              <a:lnSpc>
                <a:spcPct val="140000"/>
              </a:lnSpc>
              <a:defRPr sz="1800"/>
            </a:pPr>
            <a:endParaRPr dirty="0">
              <a:uFill>
                <a:solidFill/>
              </a:uFill>
              <a:latin typeface="Lucida Sans Typewriter Regular"/>
              <a:ea typeface="Lucida Sans Typewriter Regular"/>
              <a:cs typeface="Lucida Sans Typewriter Regular"/>
              <a:sym typeface="Lucida Sans Typewriter 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800" y="6627346"/>
            <a:ext cx="5663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Comparisons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Worst case : N(N-1) / 2, worst case,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/2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Best case : N-1 (already sorted)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Average :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/4  compares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502400" y="6627346"/>
            <a:ext cx="5663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Swaps: Same as Comparison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Worst case : N(N-1) / 2, worst case,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/2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Best case : 0 (already sorted)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Average :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/4  compares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97000" y="8786814"/>
            <a:ext cx="10157912" cy="498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Total Average :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/4  +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/4  =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/2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103013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047686"/>
            <a:ext cx="1158735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Both, selection and insertion sorts, are quadratic running times, but insertion seems faster. Yes, it is faster theoretically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12800" y="2482901"/>
            <a:ext cx="10157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Insertion Sort :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/4  +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/4  =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/2 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Selection Sort: N(N - 1) / 2   ~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 2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2800" y="3992713"/>
            <a:ext cx="115873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But, practically </a:t>
            </a:r>
            <a:r>
              <a:rPr lang="en-US"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sym typeface="Wingdings" panose="05000000000000000000" pitchFamily="2" charset="2"/>
              </a:rPr>
              <a:t></a:t>
            </a:r>
          </a:p>
          <a:p>
            <a:endParaRPr lang="en-US"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r>
              <a:rPr lang="en-US" dirty="0"/>
              <a:t>N	IS	SS</a:t>
            </a:r>
          </a:p>
          <a:p>
            <a:r>
              <a:rPr lang="en-US" dirty="0"/>
              <a:t>1000	0.002	0.002</a:t>
            </a:r>
          </a:p>
          <a:p>
            <a:r>
              <a:rPr lang="en-US" dirty="0"/>
              <a:t>2000	0.008	0.008</a:t>
            </a:r>
          </a:p>
          <a:p>
            <a:r>
              <a:rPr lang="en-US" dirty="0"/>
              <a:t>4000	0.033	0.03</a:t>
            </a:r>
          </a:p>
          <a:p>
            <a:r>
              <a:rPr lang="en-US" dirty="0"/>
              <a:t>8000	0.128	0.122</a:t>
            </a:r>
          </a:p>
          <a:p>
            <a:r>
              <a:rPr lang="en-US" dirty="0"/>
              <a:t>16000	0.551	0.479</a:t>
            </a:r>
          </a:p>
          <a:p>
            <a:r>
              <a:rPr lang="en-US" dirty="0"/>
              <a:t>32000	2.082	1.909</a:t>
            </a:r>
          </a:p>
          <a:p>
            <a:r>
              <a:rPr lang="en-US" dirty="0"/>
              <a:t>64000	8.372	7.8</a:t>
            </a:r>
          </a:p>
          <a:p>
            <a:r>
              <a:rPr lang="en-US" dirty="0"/>
              <a:t>128000	33.938	33.26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200346" y="7865865"/>
            <a:ext cx="5324390" cy="65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uFill>
                  <a:solidFill>
                    <a:srgbClr val="0048AA"/>
                  </a:solidFill>
                </a:uFill>
              </a:rPr>
              <a:t>WHY?</a:t>
            </a:r>
            <a:endParaRPr lang="en-US" sz="2000" dirty="0">
              <a:uFill>
                <a:solidFill>
                  <a:srgbClr val="0048AA"/>
                </a:solidFill>
              </a:u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D56668F-61BB-40D2-8DC2-AF112693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0346" y="2861285"/>
            <a:ext cx="6551827" cy="4611816"/>
          </a:xfrm>
        </p:spPr>
        <p:txBody>
          <a:bodyPr/>
          <a:lstStyle/>
          <a:p>
            <a:r>
              <a:rPr lang="en-US" dirty="0"/>
              <a:t>N       	IS      		SS</a:t>
            </a:r>
          </a:p>
          <a:p>
            <a:r>
              <a:rPr lang="en-US" dirty="0"/>
              <a:t>1000    0.019   		0.02</a:t>
            </a:r>
          </a:p>
          <a:p>
            <a:r>
              <a:rPr lang="en-US" dirty="0"/>
              <a:t>2000    0.048   		0.046</a:t>
            </a:r>
          </a:p>
          <a:p>
            <a:r>
              <a:rPr lang="en-US" dirty="0"/>
              <a:t>4000    0.2     		0.196</a:t>
            </a:r>
          </a:p>
          <a:p>
            <a:r>
              <a:rPr lang="en-US" dirty="0"/>
              <a:t>8000    0.93    		1.027</a:t>
            </a:r>
          </a:p>
          <a:p>
            <a:r>
              <a:rPr lang="en-US" dirty="0"/>
              <a:t>16000   3.115   		3.23</a:t>
            </a:r>
          </a:p>
          <a:p>
            <a:r>
              <a:rPr lang="en-US" dirty="0"/>
              <a:t>32000   13.481  		12.209</a:t>
            </a:r>
          </a:p>
          <a:p>
            <a:r>
              <a:rPr lang="en-US" dirty="0"/>
              <a:t>64000   52.853  		55.485</a:t>
            </a:r>
          </a:p>
          <a:p>
            <a:r>
              <a:rPr lang="en-US" dirty="0"/>
              <a:t>128000  208.501 	205.594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7690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047686"/>
            <a:ext cx="11587356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Both, selection and insertion sorts, are quadratic running times, but insertion seems faster. Yes, it is faster theoretically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12800" y="2482901"/>
            <a:ext cx="10157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Insertion Sort :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/4  +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/4  =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/2 </a:t>
            </a:r>
          </a:p>
          <a:p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Selection Sort: N(N - 1) / 2   ~ </a:t>
            </a:r>
            <a:r>
              <a:rPr lang="en-US" sz="2000" i="1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aseline="31999" dirty="0">
                <a:uFill>
                  <a:solidFill>
                    <a:srgbClr val="0048AA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 / 2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2800" y="3992713"/>
            <a:ext cx="115873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But, practically </a:t>
            </a:r>
            <a:r>
              <a:rPr lang="en-US" sz="2400" dirty="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sym typeface="Wingdings" panose="05000000000000000000" pitchFamily="2" charset="2"/>
              </a:rPr>
              <a:t></a:t>
            </a:r>
          </a:p>
          <a:p>
            <a:endParaRPr lang="en-US" sz="2400" dirty="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  <a:p>
            <a:r>
              <a:rPr lang="en-US" dirty="0"/>
              <a:t>N	IS	SS</a:t>
            </a:r>
          </a:p>
          <a:p>
            <a:r>
              <a:rPr lang="en-US" dirty="0"/>
              <a:t>1000	0.002	0.002</a:t>
            </a:r>
          </a:p>
          <a:p>
            <a:r>
              <a:rPr lang="en-US" dirty="0"/>
              <a:t>2000	0.008	0.008</a:t>
            </a:r>
          </a:p>
          <a:p>
            <a:r>
              <a:rPr lang="en-US" dirty="0"/>
              <a:t>4000	0.033	0.03</a:t>
            </a:r>
          </a:p>
          <a:p>
            <a:r>
              <a:rPr lang="en-US" dirty="0"/>
              <a:t>8000	0.128	0.122</a:t>
            </a:r>
          </a:p>
          <a:p>
            <a:r>
              <a:rPr lang="en-US" dirty="0"/>
              <a:t>16000	0.551	0.479</a:t>
            </a:r>
          </a:p>
          <a:p>
            <a:r>
              <a:rPr lang="en-US" dirty="0"/>
              <a:t>32000	2.082	1.909</a:t>
            </a:r>
          </a:p>
          <a:p>
            <a:r>
              <a:rPr lang="en-US" dirty="0"/>
              <a:t>64000	8.372	7.8</a:t>
            </a:r>
          </a:p>
          <a:p>
            <a:r>
              <a:rPr lang="en-US" dirty="0"/>
              <a:t>128000	33.938	33.26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200346" y="7865865"/>
            <a:ext cx="532439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uFill>
                  <a:solidFill>
                    <a:srgbClr val="0048AA"/>
                  </a:solidFill>
                </a:uFill>
              </a:rPr>
              <a:t>WHY?</a:t>
            </a:r>
            <a:endParaRPr lang="en-US" sz="2000" dirty="0">
              <a:uFill>
                <a:solidFill>
                  <a:srgbClr val="0048AA"/>
                </a:solidFill>
              </a:uFill>
            </a:endParaRPr>
          </a:p>
          <a:p>
            <a:pPr marL="401602" indent="-342900">
              <a:buFontTx/>
              <a:buChar char="-"/>
            </a:pP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Because not all operations are equal. </a:t>
            </a:r>
          </a:p>
          <a:p>
            <a:pPr marL="401602" lvl="3" indent="-342900">
              <a:buFontTx/>
              <a:buChar char="-"/>
            </a:pPr>
            <a:r>
              <a:rPr lang="en-US" sz="2000" dirty="0">
                <a:uFill>
                  <a:solidFill>
                    <a:srgbClr val="0048AA"/>
                  </a:solidFill>
                </a:uFill>
              </a:rPr>
              <a:t>Swap vs comparison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D56668F-61BB-40D2-8DC2-AF112693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0346" y="2861285"/>
            <a:ext cx="6551827" cy="4611816"/>
          </a:xfrm>
        </p:spPr>
        <p:txBody>
          <a:bodyPr/>
          <a:lstStyle/>
          <a:p>
            <a:r>
              <a:rPr lang="en-US" dirty="0"/>
              <a:t>N       	IS      		SS</a:t>
            </a:r>
          </a:p>
          <a:p>
            <a:r>
              <a:rPr lang="en-US" dirty="0"/>
              <a:t>1000    0.019   		0.02</a:t>
            </a:r>
          </a:p>
          <a:p>
            <a:r>
              <a:rPr lang="en-US" dirty="0"/>
              <a:t>2000    0.048   		0.046</a:t>
            </a:r>
          </a:p>
          <a:p>
            <a:r>
              <a:rPr lang="en-US" dirty="0"/>
              <a:t>4000    0.2     		0.196</a:t>
            </a:r>
          </a:p>
          <a:p>
            <a:r>
              <a:rPr lang="en-US" dirty="0"/>
              <a:t>8000    0.93    		1.027</a:t>
            </a:r>
          </a:p>
          <a:p>
            <a:r>
              <a:rPr lang="en-US" dirty="0"/>
              <a:t>16000   3.115   		3.23</a:t>
            </a:r>
          </a:p>
          <a:p>
            <a:r>
              <a:rPr lang="en-US" dirty="0"/>
              <a:t>32000   13.481  		12.209</a:t>
            </a:r>
          </a:p>
          <a:p>
            <a:r>
              <a:rPr lang="en-US" dirty="0"/>
              <a:t>64000   52.853  		55.485</a:t>
            </a:r>
          </a:p>
          <a:p>
            <a:r>
              <a:rPr lang="en-US" dirty="0"/>
              <a:t>128000  208.501 	205.594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9647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B7699B4-73B6-49F5-A5B8-869DFDD8B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436971"/>
              </p:ext>
            </p:extLst>
          </p:nvPr>
        </p:nvGraphicFramePr>
        <p:xfrm>
          <a:off x="1028701" y="2781300"/>
          <a:ext cx="5459412" cy="3579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337DB01-6F0A-40A9-BC26-895723FEF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223120"/>
              </p:ext>
            </p:extLst>
          </p:nvPr>
        </p:nvGraphicFramePr>
        <p:xfrm>
          <a:off x="6732588" y="2781300"/>
          <a:ext cx="5459412" cy="3579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0783017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insertion-sort-2.mov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244599" y="2032000"/>
            <a:ext cx="6858001" cy="6858000"/>
          </a:xfrm>
          <a:prstGeom prst="rect">
            <a:avLst/>
          </a:prstGeom>
        </p:spPr>
      </p:pic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sort:  animation</a:t>
            </a:r>
          </a:p>
        </p:txBody>
      </p:sp>
      <p:sp>
        <p:nvSpPr>
          <p:cNvPr id="398" name="Shape 398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49</a:t>
            </a:fld>
            <a:endParaRPr sz="1200">
              <a:uFill>
                <a:solidFill/>
              </a:uFill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8928100" y="8343900"/>
            <a:ext cx="1219200" cy="114300"/>
          </a:xfrm>
          <a:prstGeom prst="rect">
            <a:avLst/>
          </a:prstGeom>
          <a:solidFill/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928100" y="8674100"/>
            <a:ext cx="1219200" cy="114300"/>
          </a:xfrm>
          <a:prstGeom prst="rect">
            <a:avLst/>
          </a:prstGeom>
          <a:solidFill>
            <a:srgbClr val="606060">
              <a:alpha val="58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10299700" y="8229600"/>
            <a:ext cx="95435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 order</a:t>
            </a:r>
          </a:p>
        </p:txBody>
      </p:sp>
      <p:sp>
        <p:nvSpPr>
          <p:cNvPr id="402" name="Shape 402"/>
          <p:cNvSpPr/>
          <p:nvPr/>
        </p:nvSpPr>
        <p:spPr>
          <a:xfrm>
            <a:off x="10299700" y="8572500"/>
            <a:ext cx="13887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not yet seen</a:t>
            </a:r>
          </a:p>
        </p:txBody>
      </p:sp>
      <p:sp>
        <p:nvSpPr>
          <p:cNvPr id="403" name="Shape 403"/>
          <p:cNvSpPr/>
          <p:nvPr/>
        </p:nvSpPr>
        <p:spPr>
          <a:xfrm>
            <a:off x="9956800" y="7937500"/>
            <a:ext cx="1905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8D3124"/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10312400" y="7886700"/>
            <a:ext cx="199416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algorithm position</a:t>
            </a:r>
          </a:p>
        </p:txBody>
      </p:sp>
      <p:sp>
        <p:nvSpPr>
          <p:cNvPr id="405" name="Shape 405"/>
          <p:cNvSpPr/>
          <p:nvPr/>
        </p:nvSpPr>
        <p:spPr>
          <a:xfrm>
            <a:off x="1295400" y="8991600"/>
            <a:ext cx="531531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400">
                <a:solidFill>
                  <a:srgbClr val="606060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606060"/>
                </a:solidFill>
                <a:uFill>
                  <a:solidFill>
                    <a:srgbClr val="8D3124"/>
                  </a:solidFill>
                </a:uFill>
              </a:rPr>
              <a:t>http://www.sorting-algorithms.com/insertion-sort</a:t>
            </a:r>
          </a:p>
        </p:txBody>
      </p:sp>
      <p:sp>
        <p:nvSpPr>
          <p:cNvPr id="406" name="Shape 406"/>
          <p:cNvSpPr/>
          <p:nvPr/>
        </p:nvSpPr>
        <p:spPr>
          <a:xfrm>
            <a:off x="1181100" y="1574800"/>
            <a:ext cx="196122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40 random items</a:t>
            </a:r>
          </a:p>
        </p:txBody>
      </p:sp>
    </p:spTree>
    <p:extLst>
      <p:ext uri="{BB962C8B-B14F-4D97-AF65-F5344CB8AC3E}">
        <p14:creationId xmlns:p14="http://schemas.microsoft.com/office/powerpoint/2010/main" val="27753493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0" fill="hold"/>
                                        <p:tgtEl>
                                          <p:spTgt spid="3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39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9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1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2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3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4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5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6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97" name="Shape 97"/>
          <p:cNvSpPr/>
          <p:nvPr/>
        </p:nvSpPr>
        <p:spPr>
          <a:xfrm>
            <a:off x="25654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8" name="Shape 98"/>
          <p:cNvSpPr/>
          <p:nvPr/>
        </p:nvSpPr>
        <p:spPr>
          <a:xfrm rot="16200000" flipH="1">
            <a:off x="7181850" y="2127249"/>
            <a:ext cx="355600" cy="768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5786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100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0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02" name="Shape 102"/>
          <p:cNvSpPr/>
          <p:nvPr/>
        </p:nvSpPr>
        <p:spPr>
          <a:xfrm>
            <a:off x="3435016" y="4317282"/>
            <a:ext cx="78613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197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insertion-sort-4.mov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244599" y="2032000"/>
            <a:ext cx="6858001" cy="6858000"/>
          </a:xfrm>
          <a:prstGeom prst="rect">
            <a:avLst/>
          </a:prstGeom>
        </p:spPr>
      </p:pic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sort:  animation</a:t>
            </a:r>
          </a:p>
        </p:txBody>
      </p:sp>
      <p:sp>
        <p:nvSpPr>
          <p:cNvPr id="410" name="Shape 410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50</a:t>
            </a:fld>
            <a:endParaRPr sz="1200">
              <a:uFill>
                <a:solidFill/>
              </a:uFill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295400" y="8991600"/>
            <a:ext cx="531531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400">
                <a:solidFill>
                  <a:srgbClr val="606060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606060"/>
                </a:solidFill>
                <a:uFill>
                  <a:solidFill>
                    <a:srgbClr val="8D3124"/>
                  </a:solidFill>
                </a:uFill>
              </a:rPr>
              <a:t>http://www.sorting-algorithms.com/insertion-sort</a:t>
            </a:r>
          </a:p>
        </p:txBody>
      </p:sp>
      <p:sp>
        <p:nvSpPr>
          <p:cNvPr id="412" name="Shape 412"/>
          <p:cNvSpPr/>
          <p:nvPr/>
        </p:nvSpPr>
        <p:spPr>
          <a:xfrm>
            <a:off x="1181100" y="1587500"/>
            <a:ext cx="273473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40 reverse-sorted items</a:t>
            </a:r>
          </a:p>
        </p:txBody>
      </p:sp>
      <p:sp>
        <p:nvSpPr>
          <p:cNvPr id="413" name="Shape 413"/>
          <p:cNvSpPr/>
          <p:nvPr/>
        </p:nvSpPr>
        <p:spPr>
          <a:xfrm>
            <a:off x="8928100" y="8343900"/>
            <a:ext cx="1219200" cy="114300"/>
          </a:xfrm>
          <a:prstGeom prst="rect">
            <a:avLst/>
          </a:prstGeom>
          <a:solidFill/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8928100" y="8674100"/>
            <a:ext cx="1219200" cy="114300"/>
          </a:xfrm>
          <a:prstGeom prst="rect">
            <a:avLst/>
          </a:prstGeom>
          <a:solidFill>
            <a:srgbClr val="606060">
              <a:alpha val="58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9956800" y="7937500"/>
            <a:ext cx="1905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96231F"/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10299700" y="8229600"/>
            <a:ext cx="95435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 order</a:t>
            </a:r>
          </a:p>
        </p:txBody>
      </p:sp>
      <p:sp>
        <p:nvSpPr>
          <p:cNvPr id="417" name="Shape 417"/>
          <p:cNvSpPr/>
          <p:nvPr/>
        </p:nvSpPr>
        <p:spPr>
          <a:xfrm>
            <a:off x="10299700" y="8572500"/>
            <a:ext cx="13887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not yet seen</a:t>
            </a:r>
          </a:p>
        </p:txBody>
      </p:sp>
      <p:sp>
        <p:nvSpPr>
          <p:cNvPr id="418" name="Shape 418"/>
          <p:cNvSpPr/>
          <p:nvPr/>
        </p:nvSpPr>
        <p:spPr>
          <a:xfrm>
            <a:off x="10312400" y="7886700"/>
            <a:ext cx="199416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algorithm position</a:t>
            </a:r>
          </a:p>
        </p:txBody>
      </p:sp>
    </p:spTree>
    <p:extLst>
      <p:ext uri="{BB962C8B-B14F-4D97-AF65-F5344CB8AC3E}">
        <p14:creationId xmlns:p14="http://schemas.microsoft.com/office/powerpoint/2010/main" val="25387168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00" fill="hold"/>
                                        <p:tgtEl>
                                          <p:spTgt spid="4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08"/>
                </p:tgtEl>
              </p:cMediaNode>
            </p:video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insertion-sort-3.mov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244599" y="2032000"/>
            <a:ext cx="6858001" cy="6858000"/>
          </a:xfrm>
          <a:prstGeom prst="rect">
            <a:avLst/>
          </a:prstGeom>
        </p:spPr>
      </p:pic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sort:  animation</a:t>
            </a:r>
          </a:p>
        </p:txBody>
      </p:sp>
      <p:sp>
        <p:nvSpPr>
          <p:cNvPr id="422" name="Shape 422"/>
          <p:cNvSpPr>
            <a:spLocks noGrp="1"/>
          </p:cNvSpPr>
          <p:nvPr>
            <p:ph type="sldNum" sz="quarter" idx="2"/>
          </p:nvPr>
        </p:nvSpPr>
        <p:spPr>
          <a:xfrm>
            <a:off x="12618177" y="9376240"/>
            <a:ext cx="307240" cy="2921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51</a:t>
            </a:fld>
            <a:endParaRPr sz="1200">
              <a:uFill>
                <a:solidFill/>
              </a:uFill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219200" y="1574800"/>
            <a:ext cx="282234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6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40 partially-sorted items</a:t>
            </a:r>
          </a:p>
        </p:txBody>
      </p:sp>
      <p:sp>
        <p:nvSpPr>
          <p:cNvPr id="424" name="Shape 424"/>
          <p:cNvSpPr/>
          <p:nvPr/>
        </p:nvSpPr>
        <p:spPr>
          <a:xfrm>
            <a:off x="1295400" y="8991600"/>
            <a:ext cx="531531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400">
                <a:solidFill>
                  <a:srgbClr val="606060"/>
                </a:solidFill>
                <a:uFill>
                  <a:solidFill>
                    <a:srgbClr val="8D3124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 dirty="0">
                <a:solidFill>
                  <a:srgbClr val="606060"/>
                </a:solidFill>
                <a:uFill>
                  <a:solidFill>
                    <a:srgbClr val="8D3124"/>
                  </a:solidFill>
                </a:uFill>
              </a:rPr>
              <a:t>http://www.sorting-algorithms.com/insertion-sort</a:t>
            </a:r>
          </a:p>
        </p:txBody>
      </p:sp>
      <p:sp>
        <p:nvSpPr>
          <p:cNvPr id="425" name="Shape 425"/>
          <p:cNvSpPr/>
          <p:nvPr/>
        </p:nvSpPr>
        <p:spPr>
          <a:xfrm>
            <a:off x="8928100" y="8343900"/>
            <a:ext cx="1219200" cy="114300"/>
          </a:xfrm>
          <a:prstGeom prst="rect">
            <a:avLst/>
          </a:prstGeom>
          <a:solidFill/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8928100" y="8674100"/>
            <a:ext cx="1219200" cy="114300"/>
          </a:xfrm>
          <a:prstGeom prst="rect">
            <a:avLst/>
          </a:prstGeom>
          <a:solidFill>
            <a:srgbClr val="606060">
              <a:alpha val="58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10299700" y="8229600"/>
            <a:ext cx="954350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 order</a:t>
            </a:r>
          </a:p>
        </p:txBody>
      </p:sp>
      <p:sp>
        <p:nvSpPr>
          <p:cNvPr id="428" name="Shape 428"/>
          <p:cNvSpPr/>
          <p:nvPr/>
        </p:nvSpPr>
        <p:spPr>
          <a:xfrm>
            <a:off x="10299700" y="8572500"/>
            <a:ext cx="1388747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not yet seen</a:t>
            </a:r>
          </a:p>
        </p:txBody>
      </p:sp>
      <p:sp>
        <p:nvSpPr>
          <p:cNvPr id="429" name="Shape 429"/>
          <p:cNvSpPr/>
          <p:nvPr/>
        </p:nvSpPr>
        <p:spPr>
          <a:xfrm>
            <a:off x="9956800" y="7937500"/>
            <a:ext cx="1905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8D3124"/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 defTabSz="129540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10312400" y="7886700"/>
            <a:ext cx="199416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58702" marR="58702" defTabSz="1295400">
              <a:lnSpc>
                <a:spcPct val="150000"/>
              </a:lnSpc>
              <a:defRPr sz="16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algorithm position</a:t>
            </a:r>
          </a:p>
        </p:txBody>
      </p:sp>
    </p:spTree>
    <p:extLst>
      <p:ext uri="{BB962C8B-B14F-4D97-AF65-F5344CB8AC3E}">
        <p14:creationId xmlns:p14="http://schemas.microsoft.com/office/powerpoint/2010/main" val="80915720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0" fill="hold"/>
                                        <p:tgtEl>
                                          <p:spTgt spid="4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2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10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2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3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4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1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16" name="Shape 116"/>
          <p:cNvSpPr/>
          <p:nvPr/>
        </p:nvSpPr>
        <p:spPr>
          <a:xfrm>
            <a:off x="3435016" y="4317282"/>
            <a:ext cx="7861301" cy="13208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 flipH="1">
            <a:off x="7181850" y="2127249"/>
            <a:ext cx="355600" cy="768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5786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sp>
        <p:nvSpPr>
          <p:cNvPr id="119" name="Shape 119"/>
          <p:cNvSpPr/>
          <p:nvPr/>
        </p:nvSpPr>
        <p:spPr>
          <a:xfrm rot="16200000" flipH="1">
            <a:off x="1974850" y="4921250"/>
            <a:ext cx="355600" cy="209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990600" y="6286500"/>
            <a:ext cx="23835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ascending order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5654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22" name="Shape 122"/>
          <p:cNvSpPr/>
          <p:nvPr/>
        </p:nvSpPr>
        <p:spPr>
          <a:xfrm>
            <a:off x="2197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126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7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8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9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30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1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32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33" name="Shape 133"/>
          <p:cNvSpPr/>
          <p:nvPr/>
        </p:nvSpPr>
        <p:spPr>
          <a:xfrm>
            <a:off x="3746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34" name="Shape 134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01816" y="4368082"/>
            <a:ext cx="6908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124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137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38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39" name="Shape 139"/>
          <p:cNvSpPr/>
          <p:nvPr/>
        </p:nvSpPr>
        <p:spPr>
          <a:xfrm>
            <a:off x="3365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14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4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8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9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50" name="Shape 150"/>
          <p:cNvSpPr/>
          <p:nvPr/>
        </p:nvSpPr>
        <p:spPr>
          <a:xfrm>
            <a:off x="3746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51" name="Shape 151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501816" y="4368082"/>
            <a:ext cx="6908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7124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154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5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56" name="Shape 156"/>
          <p:cNvSpPr/>
          <p:nvPr/>
        </p:nvSpPr>
        <p:spPr>
          <a:xfrm>
            <a:off x="2222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/>
                </a:uFill>
              </a:rPr>
              <a:t> with each larger entry to its left.</a:t>
            </a:r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Insertion sort demo</a:t>
            </a:r>
          </a:p>
        </p:txBody>
      </p:sp>
      <p:pic>
        <p:nvPicPr>
          <p:cNvPr id="16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1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2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3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64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5" name="8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6" name="9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67" name="Shape 167"/>
          <p:cNvSpPr/>
          <p:nvPr/>
        </p:nvSpPr>
        <p:spPr>
          <a:xfrm>
            <a:off x="3746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68" name="Shape 168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01816" y="4368082"/>
            <a:ext cx="69088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124700" y="6286500"/>
            <a:ext cx="1619612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not yet seen</a:t>
            </a:r>
          </a:p>
        </p:txBody>
      </p:sp>
      <p:pic>
        <p:nvPicPr>
          <p:cNvPr id="171" name="7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7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173" name="Shape 173"/>
          <p:cNvSpPr/>
          <p:nvPr/>
        </p:nvSpPr>
        <p:spPr>
          <a:xfrm>
            <a:off x="1066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j</a:t>
            </a:r>
          </a:p>
        </p:txBody>
      </p:sp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1776</Words>
  <Application>Microsoft Office PowerPoint</Application>
  <PresentationFormat>Custom</PresentationFormat>
  <Paragraphs>337</Paragraphs>
  <Slides>51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Futura</vt:lpstr>
      <vt:lpstr>Helvetica</vt:lpstr>
      <vt:lpstr>Helvetica-Bold</vt:lpstr>
      <vt:lpstr>Helvetica-Oblique</vt:lpstr>
      <vt:lpstr>Lucida Grande</vt:lpstr>
      <vt:lpstr>Lucida Sans</vt:lpstr>
      <vt:lpstr>Lucida Sans Regular</vt:lpstr>
      <vt:lpstr>Lucida Sans Typewriter Regular</vt:lpstr>
      <vt:lpstr>Times New Roman</vt:lpstr>
      <vt:lpstr>Wingdings</vt:lpstr>
      <vt:lpstr>ヒラギノ角ゴ ProN W3</vt:lpstr>
      <vt:lpstr>White</vt:lpstr>
      <vt:lpstr>2.1  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Selection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 demo</vt:lpstr>
      <vt:lpstr>Insertion sort:  animation</vt:lpstr>
      <vt:lpstr>Insertion sort:  animation</vt:lpstr>
      <vt:lpstr>Insertion sort:  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 Insertion Sort Demo</dc:title>
  <cp:lastModifiedBy>MM</cp:lastModifiedBy>
  <cp:revision>17</cp:revision>
  <dcterms:modified xsi:type="dcterms:W3CDTF">2018-03-28T18:53:56Z</dcterms:modified>
</cp:coreProperties>
</file>