
<file path=[Content_Types].xml><?xml version="1.0" encoding="utf-8"?>
<Types xmlns="http://schemas.openxmlformats.org/package/2006/content-types">
  <Default Extension="gif" ContentType="image/gif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88" r:id="rId36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789608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intuition: trucks (or train cars) parked at waiting station, leave in order of weight -&gt; expensive exchange, easy compare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lgs4.cs.princeton.ed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gs4.cs.princeton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ndpapers.pdf"/>
          <p:cNvPicPr/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34" name="cover2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2.1  Selection Sort Demo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77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8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9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0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1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2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3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4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5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86" name="Shape 186"/>
          <p:cNvSpPr/>
          <p:nvPr/>
        </p:nvSpPr>
        <p:spPr>
          <a:xfrm rot="16200000" flipH="1">
            <a:off x="1968500" y="4927600"/>
            <a:ext cx="355600" cy="208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0198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88" name="Shape 188"/>
          <p:cNvSpPr/>
          <p:nvPr/>
        </p:nvSpPr>
        <p:spPr>
          <a:xfrm rot="16200000" flipH="1">
            <a:off x="7137400" y="2082799"/>
            <a:ext cx="355600" cy="777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983916" y="4368082"/>
            <a:ext cx="2260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91" name="Shape 191"/>
          <p:cNvSpPr/>
          <p:nvPr/>
        </p:nvSpPr>
        <p:spPr>
          <a:xfrm>
            <a:off x="70628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192" name="Shape 192"/>
          <p:cNvSpPr/>
          <p:nvPr/>
        </p:nvSpPr>
        <p:spPr>
          <a:xfrm>
            <a:off x="1231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96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7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8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9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0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1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2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3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4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05" name="Shape 205"/>
          <p:cNvSpPr/>
          <p:nvPr/>
        </p:nvSpPr>
        <p:spPr>
          <a:xfrm>
            <a:off x="1231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06" name="Shape 206"/>
          <p:cNvSpPr/>
          <p:nvPr/>
        </p:nvSpPr>
        <p:spPr>
          <a:xfrm rot="16200000" flipH="1">
            <a:off x="1968500" y="4927600"/>
            <a:ext cx="355600" cy="208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0198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08" name="Shape 208"/>
          <p:cNvSpPr/>
          <p:nvPr/>
        </p:nvSpPr>
        <p:spPr>
          <a:xfrm rot="16200000" flipH="1">
            <a:off x="7137400" y="2082799"/>
            <a:ext cx="355600" cy="777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983916" y="4368082"/>
            <a:ext cx="2260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11" name="Shape 211"/>
          <p:cNvSpPr/>
          <p:nvPr/>
        </p:nvSpPr>
        <p:spPr>
          <a:xfrm>
            <a:off x="70628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15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6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7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8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9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0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1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2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3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24" name="Shape 224"/>
          <p:cNvSpPr/>
          <p:nvPr/>
        </p:nvSpPr>
        <p:spPr>
          <a:xfrm rot="16200000" flipH="1">
            <a:off x="2546350" y="4349750"/>
            <a:ext cx="355600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6616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26" name="Shape 226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983916" y="4368082"/>
            <a:ext cx="3378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8034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29" name="Shape 229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33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4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5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6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7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8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9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0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1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42" name="Shape 242"/>
          <p:cNvSpPr/>
          <p:nvPr/>
        </p:nvSpPr>
        <p:spPr>
          <a:xfrm rot="16200000" flipH="1">
            <a:off x="2546350" y="4349750"/>
            <a:ext cx="355600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616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44" name="Shape 244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983916" y="4368082"/>
            <a:ext cx="3378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47" name="Shape 247"/>
          <p:cNvSpPr/>
          <p:nvPr/>
        </p:nvSpPr>
        <p:spPr>
          <a:xfrm>
            <a:off x="70501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248" name="Shape 248"/>
          <p:cNvSpPr/>
          <p:nvPr/>
        </p:nvSpPr>
        <p:spPr>
          <a:xfrm>
            <a:off x="18034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52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3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4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5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6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7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8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9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0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61" name="Shape 261"/>
          <p:cNvSpPr/>
          <p:nvPr/>
        </p:nvSpPr>
        <p:spPr>
          <a:xfrm>
            <a:off x="18034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62" name="Shape 262"/>
          <p:cNvSpPr/>
          <p:nvPr/>
        </p:nvSpPr>
        <p:spPr>
          <a:xfrm rot="16200000" flipH="1">
            <a:off x="2546350" y="4349750"/>
            <a:ext cx="355600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616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64" name="Shape 264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83916" y="4368082"/>
            <a:ext cx="3378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67" name="Shape 267"/>
          <p:cNvSpPr/>
          <p:nvPr/>
        </p:nvSpPr>
        <p:spPr>
          <a:xfrm>
            <a:off x="70501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71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2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3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4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5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6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7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8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9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80" name="Shape 280"/>
          <p:cNvSpPr/>
          <p:nvPr/>
        </p:nvSpPr>
        <p:spPr>
          <a:xfrm>
            <a:off x="2374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81" name="Shape 281"/>
          <p:cNvSpPr/>
          <p:nvPr/>
        </p:nvSpPr>
        <p:spPr>
          <a:xfrm rot="16200000" flipH="1">
            <a:off x="3130550" y="3765550"/>
            <a:ext cx="355600" cy="440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1374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83" name="Shape 283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983916" y="4368082"/>
            <a:ext cx="453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032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89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0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1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2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3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4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5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6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7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98" name="Shape 298"/>
          <p:cNvSpPr/>
          <p:nvPr/>
        </p:nvSpPr>
        <p:spPr>
          <a:xfrm>
            <a:off x="2374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99" name="Shape 299"/>
          <p:cNvSpPr/>
          <p:nvPr/>
        </p:nvSpPr>
        <p:spPr>
          <a:xfrm rot="16200000" flipH="1">
            <a:off x="3130550" y="3765550"/>
            <a:ext cx="355600" cy="440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1374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01" name="Shape 301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983916" y="4368082"/>
            <a:ext cx="453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6032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04" name="Shape 304"/>
          <p:cNvSpPr/>
          <p:nvPr/>
        </p:nvSpPr>
        <p:spPr>
          <a:xfrm>
            <a:off x="105299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08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9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0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1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2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3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4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5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6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17" name="Shape 317"/>
          <p:cNvSpPr/>
          <p:nvPr/>
        </p:nvSpPr>
        <p:spPr>
          <a:xfrm>
            <a:off x="2374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18" name="Shape 318"/>
          <p:cNvSpPr/>
          <p:nvPr/>
        </p:nvSpPr>
        <p:spPr>
          <a:xfrm rot="16200000" flipH="1">
            <a:off x="3130550" y="3765550"/>
            <a:ext cx="355600" cy="440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71374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20" name="Shape 320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983916" y="4368082"/>
            <a:ext cx="453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032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23" name="Shape 323"/>
          <p:cNvSpPr/>
          <p:nvPr/>
        </p:nvSpPr>
        <p:spPr>
          <a:xfrm>
            <a:off x="105299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slow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27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8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9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0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1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2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3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4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5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36" name="Shape 336"/>
          <p:cNvSpPr/>
          <p:nvPr/>
        </p:nvSpPr>
        <p:spPr>
          <a:xfrm>
            <a:off x="29845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37" name="Shape 337"/>
          <p:cNvSpPr/>
          <p:nvPr/>
        </p:nvSpPr>
        <p:spPr>
          <a:xfrm rot="16200000" flipH="1">
            <a:off x="3708400" y="3187700"/>
            <a:ext cx="355600" cy="55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78232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39" name="Shape 339"/>
          <p:cNvSpPr/>
          <p:nvPr/>
        </p:nvSpPr>
        <p:spPr>
          <a:xfrm rot="16200000" flipH="1">
            <a:off x="8864600" y="3810000"/>
            <a:ext cx="355600" cy="431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983916" y="4368082"/>
            <a:ext cx="5689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162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45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6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7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8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9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0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1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2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3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54" name="Shape 354"/>
          <p:cNvSpPr/>
          <p:nvPr/>
        </p:nvSpPr>
        <p:spPr>
          <a:xfrm>
            <a:off x="29845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55" name="Shape 355"/>
          <p:cNvSpPr/>
          <p:nvPr/>
        </p:nvSpPr>
        <p:spPr>
          <a:xfrm rot="16200000" flipH="1">
            <a:off x="3708400" y="3187700"/>
            <a:ext cx="355600" cy="55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8232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57" name="Shape 357"/>
          <p:cNvSpPr/>
          <p:nvPr/>
        </p:nvSpPr>
        <p:spPr>
          <a:xfrm rot="16200000" flipH="1">
            <a:off x="8864600" y="3810000"/>
            <a:ext cx="355600" cy="431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983916" y="4368082"/>
            <a:ext cx="5689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7162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60" name="Shape 360"/>
          <p:cNvSpPr/>
          <p:nvPr/>
        </p:nvSpPr>
        <p:spPr>
          <a:xfrm>
            <a:off x="82550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3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7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2" name="Shape 52"/>
          <p:cNvSpPr/>
          <p:nvPr/>
        </p:nvSpPr>
        <p:spPr>
          <a:xfrm>
            <a:off x="5295900" y="6286500"/>
            <a:ext cx="84752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initial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64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5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6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7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8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9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0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1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2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73" name="Shape 373"/>
          <p:cNvSpPr/>
          <p:nvPr/>
        </p:nvSpPr>
        <p:spPr>
          <a:xfrm>
            <a:off x="29845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74" name="Shape 374"/>
          <p:cNvSpPr/>
          <p:nvPr/>
        </p:nvSpPr>
        <p:spPr>
          <a:xfrm rot="16200000" flipH="1">
            <a:off x="3708400" y="3187700"/>
            <a:ext cx="355600" cy="55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78232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76" name="Shape 376"/>
          <p:cNvSpPr/>
          <p:nvPr/>
        </p:nvSpPr>
        <p:spPr>
          <a:xfrm rot="16200000" flipH="1">
            <a:off x="8864600" y="3810000"/>
            <a:ext cx="355600" cy="431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983916" y="4368082"/>
            <a:ext cx="5689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7162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79" name="Shape 379"/>
          <p:cNvSpPr/>
          <p:nvPr/>
        </p:nvSpPr>
        <p:spPr>
          <a:xfrm>
            <a:off x="82550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83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4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5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6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7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8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9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90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91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92" name="Shape 392"/>
          <p:cNvSpPr/>
          <p:nvPr/>
        </p:nvSpPr>
        <p:spPr>
          <a:xfrm>
            <a:off x="3543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93" name="Shape 393"/>
          <p:cNvSpPr/>
          <p:nvPr/>
        </p:nvSpPr>
        <p:spPr>
          <a:xfrm rot="16200000" flipH="1">
            <a:off x="4273550" y="2622550"/>
            <a:ext cx="355600" cy="669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4455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95" name="Shape 395"/>
          <p:cNvSpPr/>
          <p:nvPr/>
        </p:nvSpPr>
        <p:spPr>
          <a:xfrm rot="16200000" flipH="1">
            <a:off x="9448800" y="4394200"/>
            <a:ext cx="355600" cy="314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983916" y="4368082"/>
            <a:ext cx="6832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834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01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2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3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4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5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6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7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8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9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10" name="Shape 410"/>
          <p:cNvSpPr/>
          <p:nvPr/>
        </p:nvSpPr>
        <p:spPr>
          <a:xfrm>
            <a:off x="3543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411" name="Shape 411"/>
          <p:cNvSpPr/>
          <p:nvPr/>
        </p:nvSpPr>
        <p:spPr>
          <a:xfrm rot="16200000" flipH="1">
            <a:off x="4273550" y="2622550"/>
            <a:ext cx="355600" cy="669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84455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413" name="Shape 413"/>
          <p:cNvSpPr/>
          <p:nvPr/>
        </p:nvSpPr>
        <p:spPr>
          <a:xfrm rot="16200000" flipH="1">
            <a:off x="9448800" y="4394200"/>
            <a:ext cx="355600" cy="314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983916" y="4368082"/>
            <a:ext cx="6832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834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16" name="Shape 416"/>
          <p:cNvSpPr/>
          <p:nvPr/>
        </p:nvSpPr>
        <p:spPr>
          <a:xfrm>
            <a:off x="105664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20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1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2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3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4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5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6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7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8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29" name="Shape 429"/>
          <p:cNvSpPr/>
          <p:nvPr/>
        </p:nvSpPr>
        <p:spPr>
          <a:xfrm>
            <a:off x="3543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430" name="Shape 430"/>
          <p:cNvSpPr/>
          <p:nvPr/>
        </p:nvSpPr>
        <p:spPr>
          <a:xfrm rot="16200000" flipH="1">
            <a:off x="4273550" y="2622550"/>
            <a:ext cx="355600" cy="669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84455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432" name="Shape 432"/>
          <p:cNvSpPr/>
          <p:nvPr/>
        </p:nvSpPr>
        <p:spPr>
          <a:xfrm rot="16200000" flipH="1">
            <a:off x="9448800" y="4394200"/>
            <a:ext cx="355600" cy="314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983916" y="4368082"/>
            <a:ext cx="6832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834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35" name="Shape 435"/>
          <p:cNvSpPr/>
          <p:nvPr/>
        </p:nvSpPr>
        <p:spPr>
          <a:xfrm>
            <a:off x="105664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39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0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1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2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3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4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5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6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7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48" name="Shape 448"/>
          <p:cNvSpPr/>
          <p:nvPr/>
        </p:nvSpPr>
        <p:spPr>
          <a:xfrm>
            <a:off x="41148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449" name="Shape 449"/>
          <p:cNvSpPr/>
          <p:nvPr/>
        </p:nvSpPr>
        <p:spPr>
          <a:xfrm rot="16200000" flipH="1">
            <a:off x="4864100" y="2032000"/>
            <a:ext cx="355600" cy="787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90551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451" name="Shape 451"/>
          <p:cNvSpPr/>
          <p:nvPr/>
        </p:nvSpPr>
        <p:spPr>
          <a:xfrm rot="16200000" flipH="1">
            <a:off x="10026650" y="4972050"/>
            <a:ext cx="355600" cy="199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983916" y="4368082"/>
            <a:ext cx="8064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92964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56" name="Shape 4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57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8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9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0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1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2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3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4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5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66" name="Shape 466"/>
          <p:cNvSpPr/>
          <p:nvPr/>
        </p:nvSpPr>
        <p:spPr>
          <a:xfrm>
            <a:off x="41148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467" name="Shape 467"/>
          <p:cNvSpPr/>
          <p:nvPr/>
        </p:nvSpPr>
        <p:spPr>
          <a:xfrm rot="16200000" flipH="1">
            <a:off x="4864100" y="2032000"/>
            <a:ext cx="355600" cy="787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90551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469" name="Shape 469"/>
          <p:cNvSpPr/>
          <p:nvPr/>
        </p:nvSpPr>
        <p:spPr>
          <a:xfrm rot="16200000" flipH="1">
            <a:off x="10026650" y="4972050"/>
            <a:ext cx="355600" cy="199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983916" y="4368082"/>
            <a:ext cx="8064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2964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72" name="Shape 472"/>
          <p:cNvSpPr/>
          <p:nvPr/>
        </p:nvSpPr>
        <p:spPr>
          <a:xfrm>
            <a:off x="96139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95" name="Shape 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96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7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8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9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0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1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2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3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4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05" name="Shape 505"/>
          <p:cNvSpPr/>
          <p:nvPr/>
        </p:nvSpPr>
        <p:spPr>
          <a:xfrm>
            <a:off x="4686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506" name="Shape 506"/>
          <p:cNvSpPr/>
          <p:nvPr/>
        </p:nvSpPr>
        <p:spPr>
          <a:xfrm rot="16200000" flipH="1">
            <a:off x="5435600" y="1460500"/>
            <a:ext cx="355600" cy="901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96139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508" name="Shape 508"/>
          <p:cNvSpPr/>
          <p:nvPr/>
        </p:nvSpPr>
        <p:spPr>
          <a:xfrm rot="16200000" flipH="1">
            <a:off x="10648950" y="5594350"/>
            <a:ext cx="355600" cy="7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983916" y="4368082"/>
            <a:ext cx="9156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10464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14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5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6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7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8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9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20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21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22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23" name="Shape 523"/>
          <p:cNvSpPr/>
          <p:nvPr/>
        </p:nvSpPr>
        <p:spPr>
          <a:xfrm>
            <a:off x="4686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524" name="Shape 524"/>
          <p:cNvSpPr/>
          <p:nvPr/>
        </p:nvSpPr>
        <p:spPr>
          <a:xfrm rot="16200000" flipH="1">
            <a:off x="5435600" y="1460500"/>
            <a:ext cx="355600" cy="901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96139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526" name="Shape 526"/>
          <p:cNvSpPr/>
          <p:nvPr/>
        </p:nvSpPr>
        <p:spPr>
          <a:xfrm rot="16200000" flipH="1">
            <a:off x="10648950" y="5594350"/>
            <a:ext cx="355600" cy="7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983916" y="4368082"/>
            <a:ext cx="9156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0464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29" name="Shape 529"/>
          <p:cNvSpPr/>
          <p:nvPr/>
        </p:nvSpPr>
        <p:spPr>
          <a:xfrm>
            <a:off x="107696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33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4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5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6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7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8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9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40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41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42" name="Shape 542"/>
          <p:cNvSpPr/>
          <p:nvPr/>
        </p:nvSpPr>
        <p:spPr>
          <a:xfrm>
            <a:off x="4686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543" name="Shape 543"/>
          <p:cNvSpPr/>
          <p:nvPr/>
        </p:nvSpPr>
        <p:spPr>
          <a:xfrm rot="16200000" flipH="1">
            <a:off x="5435600" y="1460500"/>
            <a:ext cx="355600" cy="901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96139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545" name="Shape 545"/>
          <p:cNvSpPr/>
          <p:nvPr/>
        </p:nvSpPr>
        <p:spPr>
          <a:xfrm rot="16200000" flipH="1">
            <a:off x="10648950" y="5594350"/>
            <a:ext cx="355600" cy="7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983916" y="4368082"/>
            <a:ext cx="9156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0464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48" name="Shape 548"/>
          <p:cNvSpPr/>
          <p:nvPr/>
        </p:nvSpPr>
        <p:spPr>
          <a:xfrm>
            <a:off x="107696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53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4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5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6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7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8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9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60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61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62" name="Shape 562"/>
          <p:cNvSpPr/>
          <p:nvPr/>
        </p:nvSpPr>
        <p:spPr>
          <a:xfrm>
            <a:off x="5295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563" name="Shape 563"/>
          <p:cNvSpPr/>
          <p:nvPr/>
        </p:nvSpPr>
        <p:spPr>
          <a:xfrm rot="16200000" flipH="1">
            <a:off x="6019800" y="876300"/>
            <a:ext cx="355600" cy="1018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983916" y="4368082"/>
            <a:ext cx="104140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6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8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9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0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1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2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3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4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65" name="Shape 65"/>
          <p:cNvSpPr/>
          <p:nvPr/>
        </p:nvSpPr>
        <p:spPr>
          <a:xfrm>
            <a:off x="50673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66" name="Shape 66"/>
          <p:cNvSpPr/>
          <p:nvPr/>
        </p:nvSpPr>
        <p:spPr>
          <a:xfrm rot="16200000" flipH="1">
            <a:off x="5981700" y="927099"/>
            <a:ext cx="355600" cy="1008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409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68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69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0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1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2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3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4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5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6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77" name="Shape 577"/>
          <p:cNvSpPr/>
          <p:nvPr/>
        </p:nvSpPr>
        <p:spPr>
          <a:xfrm>
            <a:off x="5295900" y="6286500"/>
            <a:ext cx="93024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sorted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3056673"/>
          </a:xfrm>
          <a:prstGeom prst="rect">
            <a:avLst/>
          </a:prstGeom>
        </p:spPr>
        <p:txBody>
          <a:bodyPr/>
          <a:lstStyle/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for (</a:t>
            </a:r>
            <a:r>
              <a:rPr lang="en-US" dirty="0" err="1">
                <a:uFill>
                  <a:solidFill/>
                </a:uFill>
              </a:rPr>
              <a:t>int</a:t>
            </a:r>
            <a:r>
              <a:rPr lang="en-US" dirty="0">
                <a:uFill>
                  <a:solidFill/>
                </a:uFill>
              </a:rPr>
              <a:t>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 = 0;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 &lt; N;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++)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{ 								</a:t>
            </a:r>
            <a:r>
              <a:rPr lang="en-US" dirty="0" err="1">
                <a:uFill>
                  <a:solidFill/>
                </a:uFill>
              </a:rPr>
              <a:t>int</a:t>
            </a:r>
            <a:r>
              <a:rPr lang="en-US" dirty="0">
                <a:uFill>
                  <a:solidFill/>
                </a:uFill>
              </a:rPr>
              <a:t> min =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;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for (</a:t>
            </a:r>
            <a:r>
              <a:rPr lang="en-US" dirty="0" err="1">
                <a:uFill>
                  <a:solidFill/>
                </a:uFill>
              </a:rPr>
              <a:t>int</a:t>
            </a:r>
            <a:r>
              <a:rPr lang="en-US" dirty="0">
                <a:uFill>
                  <a:solidFill/>
                </a:uFill>
              </a:rPr>
              <a:t> j = i+1; j &lt; N; </a:t>
            </a:r>
            <a:r>
              <a:rPr lang="en-US" dirty="0" err="1">
                <a:uFill>
                  <a:solidFill/>
                </a:uFill>
              </a:rPr>
              <a:t>j++</a:t>
            </a:r>
            <a:r>
              <a:rPr lang="en-US" dirty="0">
                <a:uFill>
                  <a:solidFill/>
                </a:uFill>
              </a:rPr>
              <a:t>)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{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	if ( small(A, j, min) == true) min = j;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}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swap(A,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, min);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}</a:t>
            </a:r>
            <a:endParaRPr sz="6000" dirty="0">
              <a:solidFill>
                <a:schemeClr val="accent1">
                  <a:lumMod val="50000"/>
                </a:schemeClr>
              </a:solidFill>
              <a:uFill>
                <a:solidFill/>
              </a:uFill>
            </a:endParaRPr>
          </a:p>
        </p:txBody>
      </p:sp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sp>
        <p:nvSpPr>
          <p:cNvPr id="4" name="Shape 566"/>
          <p:cNvSpPr txBox="1">
            <a:spLocks/>
          </p:cNvSpPr>
          <p:nvPr/>
        </p:nvSpPr>
        <p:spPr>
          <a:xfrm>
            <a:off x="731024" y="4427034"/>
            <a:ext cx="11379200" cy="4035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58702" marR="58702" defTabSz="1295400">
              <a:lnSpc>
                <a:spcPts val="3900"/>
              </a:lnSpc>
              <a:buClr>
                <a:srgbClr val="0048AA"/>
              </a:buClr>
              <a:buFont typeface="Lucida Sans Regular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  <a:lvl2pPr marL="635000" marR="58702" indent="-508000" defTabSz="1295400">
              <a:lnSpc>
                <a:spcPts val="3900"/>
              </a:lnSpc>
              <a:buClrTx/>
              <a:buSzPct val="166666"/>
              <a:buFont typeface="ヒラギノ角ゴ ProN W3"/>
              <a:buChar char="・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2pPr>
            <a:lvl3pPr marL="1003300" marR="58702" indent="-368300" defTabSz="1295400">
              <a:lnSpc>
                <a:spcPts val="3900"/>
              </a:lnSpc>
              <a:buClrTx/>
              <a:buSzPct val="100000"/>
              <a:buFontTx/>
              <a:buChar char="–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3pPr>
            <a:lvl4pPr marL="1003300" marR="58702" indent="-368300" defTabSz="1295400">
              <a:lnSpc>
                <a:spcPts val="3900"/>
              </a:lnSpc>
              <a:buClrTx/>
              <a:buSzPct val="100000"/>
              <a:buFontTx/>
              <a:buChar char="–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4pPr>
            <a:lvl5pPr marL="1003300" marR="58702" indent="-368300" defTabSz="1295400">
              <a:lnSpc>
                <a:spcPts val="3900"/>
              </a:lnSpc>
              <a:buClrTx/>
              <a:buSzPct val="100000"/>
              <a:buFontTx/>
              <a:buChar char="–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5pPr>
            <a:lvl6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6pPr>
            <a:lvl7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7pPr>
            <a:lvl8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8pPr>
            <a:lvl9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9pPr>
          </a:lstStyle>
          <a:p>
            <a:pPr lvl="1">
              <a:defRPr sz="1800">
                <a:uFillTx/>
              </a:defRPr>
            </a:pPr>
            <a:endParaRPr lang="en-US" sz="1800" dirty="0">
              <a:solidFill>
                <a:schemeClr val="tx2">
                  <a:lumMod val="10000"/>
                </a:schemeClr>
              </a:solidFill>
              <a:uFill>
                <a:solidFill/>
              </a:uFill>
            </a:endParaRPr>
          </a:p>
          <a:p>
            <a:pPr marL="127000" lvl="1" indent="0">
              <a:buNone/>
              <a:defRPr sz="1800">
                <a:uFillTx/>
              </a:defRPr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uFill>
                  <a:solidFill/>
                </a:uFill>
              </a:rPr>
              <a:t>Computational cost :  ~ N</a:t>
            </a:r>
            <a:r>
              <a:rPr lang="en-US" sz="3200" baseline="30000" dirty="0">
                <a:solidFill>
                  <a:schemeClr val="tx2">
                    <a:lumMod val="10000"/>
                  </a:schemeClr>
                </a:solidFill>
                <a:uFill>
                  <a:solidFill/>
                </a:uFill>
              </a:rPr>
              <a:t>2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uFill>
                  <a:solidFill/>
                </a:uFill>
              </a:rPr>
              <a:t>/ 2 </a:t>
            </a:r>
          </a:p>
          <a:p>
            <a:pPr marL="127000" lvl="1" indent="0">
              <a:buFont typeface="ヒラギノ角ゴ ProN W3"/>
              <a:buNone/>
              <a:defRPr sz="1800">
                <a:uFillTx/>
              </a:defRPr>
            </a:pPr>
            <a:endParaRPr lang="en-US" sz="3200" dirty="0">
              <a:solidFill>
                <a:schemeClr val="tx2">
                  <a:lumMod val="10000"/>
                </a:schemeClr>
              </a:solidFill>
              <a:uFill>
                <a:solidFill/>
              </a:u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Examination of the code reveals that, for each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 from 0 to N -1, there is one exchange and N – 1-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 compares, so the totals are N exchanges and (N -1) + (N -2) + . . . + 2 + 1+ 0 = N(N - 1) / 2   ~ </a:t>
            </a:r>
            <a:r>
              <a:rPr lang="en-US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N </a:t>
            </a:r>
            <a:r>
              <a:rPr lang="en-US" b="1" u="sng" baseline="30000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/ 2 compares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US" sz="6000" dirty="0">
              <a:solidFill>
                <a:schemeClr val="tx2">
                  <a:lumMod val="10000"/>
                </a:schemeClr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21174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sort:  animations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32</a:t>
            </a:fld>
            <a:endParaRPr sz="1200">
              <a:uFill>
                <a:solidFill/>
              </a:u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4470400" y="7607300"/>
            <a:ext cx="1219200" cy="114300"/>
          </a:xfrm>
          <a:prstGeom prst="rect">
            <a:avLst/>
          </a:prstGeom>
          <a:solidFill/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470400" y="7937500"/>
            <a:ext cx="1219200" cy="114300"/>
          </a:xfrm>
          <a:prstGeom prst="rect">
            <a:avLst/>
          </a:prstGeom>
          <a:solidFill>
            <a:srgbClr val="606060">
              <a:alpha val="58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499100" y="7200900"/>
            <a:ext cx="1905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8D3124"/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665323" y="8509000"/>
            <a:ext cx="7369966" cy="36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400">
                <a:solidFill>
                  <a:srgbClr val="606060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dirty="0"/>
              <a:t>https://www.toptal.com/developers/sorting-algorithms</a:t>
            </a:r>
            <a:endParaRPr sz="1400" dirty="0">
              <a:solidFill>
                <a:srgbClr val="606060"/>
              </a:solidFill>
              <a:uFill>
                <a:solidFill>
                  <a:srgbClr val="8D3124"/>
                </a:solidFill>
              </a:uFill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657600" y="1346200"/>
            <a:ext cx="196122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20 random items</a:t>
            </a:r>
          </a:p>
        </p:txBody>
      </p:sp>
      <p:pic>
        <p:nvPicPr>
          <p:cNvPr id="300" name="selection-sort.mov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3708400" y="1752600"/>
            <a:ext cx="4838700" cy="4838700"/>
          </a:xfrm>
          <a:prstGeom prst="rect">
            <a:avLst/>
          </a:prstGeom>
        </p:spPr>
      </p:pic>
      <p:sp>
        <p:nvSpPr>
          <p:cNvPr id="301" name="Shape 301"/>
          <p:cNvSpPr/>
          <p:nvPr/>
        </p:nvSpPr>
        <p:spPr>
          <a:xfrm>
            <a:off x="5842000" y="7505700"/>
            <a:ext cx="14491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 final order</a:t>
            </a:r>
          </a:p>
        </p:txBody>
      </p:sp>
      <p:sp>
        <p:nvSpPr>
          <p:cNvPr id="302" name="Shape 302"/>
          <p:cNvSpPr/>
          <p:nvPr/>
        </p:nvSpPr>
        <p:spPr>
          <a:xfrm>
            <a:off x="5842000" y="7848600"/>
            <a:ext cx="184037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not in final order</a:t>
            </a:r>
          </a:p>
        </p:txBody>
      </p:sp>
      <p:sp>
        <p:nvSpPr>
          <p:cNvPr id="303" name="Shape 303"/>
          <p:cNvSpPr/>
          <p:nvPr/>
        </p:nvSpPr>
        <p:spPr>
          <a:xfrm>
            <a:off x="5854700" y="7162800"/>
            <a:ext cx="199416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algorithm position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300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sort:  animations</a:t>
            </a:r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33</a:t>
            </a:fld>
            <a:endParaRPr sz="1200">
              <a:uFill>
                <a:solidFill/>
              </a:u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470400" y="7607300"/>
            <a:ext cx="1219200" cy="114300"/>
          </a:xfrm>
          <a:prstGeom prst="rect">
            <a:avLst/>
          </a:prstGeom>
          <a:solidFill/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470400" y="7937500"/>
            <a:ext cx="1219200" cy="114300"/>
          </a:xfrm>
          <a:prstGeom prst="rect">
            <a:avLst/>
          </a:prstGeom>
          <a:solidFill>
            <a:srgbClr val="606060">
              <a:alpha val="58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842000" y="7505700"/>
            <a:ext cx="14491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 final order</a:t>
            </a:r>
          </a:p>
        </p:txBody>
      </p:sp>
      <p:sp>
        <p:nvSpPr>
          <p:cNvPr id="310" name="Shape 310"/>
          <p:cNvSpPr/>
          <p:nvPr/>
        </p:nvSpPr>
        <p:spPr>
          <a:xfrm>
            <a:off x="5842000" y="7848600"/>
            <a:ext cx="184037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not in final order</a:t>
            </a:r>
          </a:p>
        </p:txBody>
      </p:sp>
      <p:sp>
        <p:nvSpPr>
          <p:cNvPr id="311" name="Shape 311"/>
          <p:cNvSpPr/>
          <p:nvPr/>
        </p:nvSpPr>
        <p:spPr>
          <a:xfrm>
            <a:off x="5854700" y="7162800"/>
            <a:ext cx="199416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algorithm position</a:t>
            </a:r>
          </a:p>
        </p:txBody>
      </p:sp>
      <p:pic>
        <p:nvPicPr>
          <p:cNvPr id="313" name="selection-sort-1.mov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3708400" y="1752600"/>
            <a:ext cx="4838700" cy="4838700"/>
          </a:xfrm>
          <a:prstGeom prst="rect">
            <a:avLst/>
          </a:prstGeom>
        </p:spPr>
      </p:pic>
      <p:sp>
        <p:nvSpPr>
          <p:cNvPr id="314" name="Shape 314"/>
          <p:cNvSpPr/>
          <p:nvPr/>
        </p:nvSpPr>
        <p:spPr>
          <a:xfrm>
            <a:off x="3657600" y="1346200"/>
            <a:ext cx="28223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20 partially-sorted items</a:t>
            </a:r>
          </a:p>
        </p:txBody>
      </p:sp>
      <p:sp>
        <p:nvSpPr>
          <p:cNvPr id="315" name="Shape 315"/>
          <p:cNvSpPr/>
          <p:nvPr/>
        </p:nvSpPr>
        <p:spPr>
          <a:xfrm>
            <a:off x="5499100" y="7200900"/>
            <a:ext cx="1905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8D3124"/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313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sort:  mathematical analysis</a:t>
            </a:r>
          </a:p>
        </p:txBody>
      </p:sp>
      <p:sp>
        <p:nvSpPr>
          <p:cNvPr id="318" name="Shape 3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Proposition.  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Selection sort uses  </a:t>
            </a:r>
            <a:r>
              <a:rPr sz="240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2400" i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 baseline="-5999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aseline="-5999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sz="2400" baseline="-5999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240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1) + (</a:t>
            </a:r>
            <a:r>
              <a:rPr sz="2400" i="1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 baseline="-5999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lang="en-US" sz="2400" baseline="-5999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-</a:t>
            </a:r>
            <a:r>
              <a:rPr sz="2400" baseline="-5999">
                <a:uFill>
                  <a:solidFill>
                    <a:srgbClr val="0048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240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2) +  ...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+ 1 + 0  ~ 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/ 2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compares and </a:t>
            </a:r>
            <a:r>
              <a:rPr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 exchanges.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Running time insensitive to input.  </a:t>
            </a:r>
            <a:r>
              <a:rPr sz="2400" dirty="0">
                <a:uFill>
                  <a:solidFill>
                    <a:srgbClr val="0048AA"/>
                  </a:solidFill>
                </a:uFill>
              </a:rPr>
              <a:t>Quadratic time, even if input is sorted.</a:t>
            </a:r>
            <a:endParaRPr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Data movement is minimal.   </a:t>
            </a:r>
            <a:r>
              <a:rPr sz="2400" dirty="0">
                <a:uFill>
                  <a:solidFill/>
                </a:uFill>
              </a:rPr>
              <a:t>Linear number of exchanges.</a:t>
            </a:r>
          </a:p>
        </p:txBody>
      </p:sp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34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320" name="Selection.pdf"/>
          <p:cNvPicPr/>
          <p:nvPr/>
        </p:nvPicPr>
        <p:blipFill>
          <a:blip r:embed="rId3"/>
          <a:srcRect t="490" r="7"/>
          <a:stretch>
            <a:fillRect/>
          </a:stretch>
        </p:blipFill>
        <p:spPr>
          <a:xfrm>
            <a:off x="3264958" y="2641600"/>
            <a:ext cx="6628813" cy="489362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build="p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6284686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sort in array</a:t>
            </a: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sort in array of structs</a:t>
            </a: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sort of bag items</a:t>
            </a: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sort of array of pointers</a:t>
            </a: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endParaRPr lang="en-US" sz="4000" dirty="0">
              <a:solidFill>
                <a:schemeClr val="bg1">
                  <a:lumMod val="10000"/>
                </a:schemeClr>
              </a:solidFill>
              <a:uFill>
                <a:solidFill/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Binary Search in </a:t>
            </a:r>
            <a:r>
              <a:rPr lang="en-US" sz="400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sorted array</a:t>
            </a:r>
            <a:endParaRPr sz="4000" dirty="0">
              <a:solidFill>
                <a:schemeClr val="bg1">
                  <a:lumMod val="10000"/>
                </a:schemeClr>
              </a:solidFill>
              <a:uFill>
                <a:solidFill/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Selection sort </a:t>
            </a:r>
            <a:r>
              <a:rPr lang="en-US" sz="2800" dirty="0">
                <a:uFill>
                  <a:solidFill/>
                </a:uFill>
              </a:rPr>
              <a:t>- Implementation</a:t>
            </a:r>
            <a:endParaRPr sz="28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183096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71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2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3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4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5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6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7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8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9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80" name="Shape 80"/>
          <p:cNvSpPr/>
          <p:nvPr/>
        </p:nvSpPr>
        <p:spPr>
          <a:xfrm>
            <a:off x="1409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1" name="Shape 81"/>
          <p:cNvSpPr/>
          <p:nvPr/>
        </p:nvSpPr>
        <p:spPr>
          <a:xfrm>
            <a:off x="82296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82" name="Shape 82"/>
          <p:cNvSpPr/>
          <p:nvPr/>
        </p:nvSpPr>
        <p:spPr>
          <a:xfrm>
            <a:off x="50673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83" name="Shape 83"/>
          <p:cNvSpPr/>
          <p:nvPr/>
        </p:nvSpPr>
        <p:spPr>
          <a:xfrm rot="16200000" flipH="1">
            <a:off x="5981700" y="927099"/>
            <a:ext cx="355600" cy="1008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87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8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9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0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1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2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3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4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5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96" name="Shape 96"/>
          <p:cNvSpPr/>
          <p:nvPr/>
        </p:nvSpPr>
        <p:spPr>
          <a:xfrm>
            <a:off x="1409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7" name="Shape 97"/>
          <p:cNvSpPr/>
          <p:nvPr/>
        </p:nvSpPr>
        <p:spPr>
          <a:xfrm>
            <a:off x="82296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98" name="Shape 98"/>
          <p:cNvSpPr/>
          <p:nvPr/>
        </p:nvSpPr>
        <p:spPr>
          <a:xfrm>
            <a:off x="50673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99" name="Shape 99"/>
          <p:cNvSpPr/>
          <p:nvPr/>
        </p:nvSpPr>
        <p:spPr>
          <a:xfrm rot="16200000" flipH="1">
            <a:off x="5981700" y="927099"/>
            <a:ext cx="355600" cy="1008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03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4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5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6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7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8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9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0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1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12" name="Shape 112"/>
          <p:cNvSpPr/>
          <p:nvPr/>
        </p:nvSpPr>
        <p:spPr>
          <a:xfrm rot="16200000" flipH="1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600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14" name="Shape 114"/>
          <p:cNvSpPr/>
          <p:nvPr/>
        </p:nvSpPr>
        <p:spPr>
          <a:xfrm rot="16200000" flipH="1">
            <a:off x="6565900" y="1511299"/>
            <a:ext cx="355600" cy="89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983916" y="4368082"/>
            <a:ext cx="1282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477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117" name="Shape 117"/>
          <p:cNvSpPr/>
          <p:nvPr/>
        </p:nvSpPr>
        <p:spPr>
          <a:xfrm>
            <a:off x="2590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21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2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3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4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5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6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7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8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9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30" name="Shape 130"/>
          <p:cNvSpPr/>
          <p:nvPr/>
        </p:nvSpPr>
        <p:spPr>
          <a:xfrm rot="16200000" flipH="1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600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32" name="Shape 132"/>
          <p:cNvSpPr/>
          <p:nvPr/>
        </p:nvSpPr>
        <p:spPr>
          <a:xfrm rot="16200000" flipH="1">
            <a:off x="6565900" y="1511299"/>
            <a:ext cx="355600" cy="89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983916" y="4368082"/>
            <a:ext cx="1282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590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35" name="Shape 135"/>
          <p:cNvSpPr/>
          <p:nvPr/>
        </p:nvSpPr>
        <p:spPr>
          <a:xfrm>
            <a:off x="47498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136" name="Shape 136"/>
          <p:cNvSpPr/>
          <p:nvPr/>
        </p:nvSpPr>
        <p:spPr>
          <a:xfrm>
            <a:off x="6477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40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1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2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3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4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5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6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7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8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49" name="Shape 149"/>
          <p:cNvSpPr/>
          <p:nvPr/>
        </p:nvSpPr>
        <p:spPr>
          <a:xfrm>
            <a:off x="6477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150" name="Shape 150"/>
          <p:cNvSpPr/>
          <p:nvPr/>
        </p:nvSpPr>
        <p:spPr>
          <a:xfrm rot="16200000" flipH="1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600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52" name="Shape 152"/>
          <p:cNvSpPr/>
          <p:nvPr/>
        </p:nvSpPr>
        <p:spPr>
          <a:xfrm rot="16200000" flipH="1">
            <a:off x="6565900" y="1511299"/>
            <a:ext cx="355600" cy="89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983916" y="4368082"/>
            <a:ext cx="1282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590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55" name="Shape 155"/>
          <p:cNvSpPr/>
          <p:nvPr/>
        </p:nvSpPr>
        <p:spPr>
          <a:xfrm>
            <a:off x="47498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59" name="2c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0" name="3c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1" name="4c.gif"/>
          <p:cNvPicPr/>
          <p:nvPr/>
        </p:nvPicPr>
        <p:blipFill>
          <a:blip r:embed="rId4"/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2" name="5c.gif"/>
          <p:cNvPicPr/>
          <p:nvPr/>
        </p:nvPicPr>
        <p:blipFill>
          <a:blip r:embed="rId5"/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3" name="6c.gif"/>
          <p:cNvPicPr/>
          <p:nvPr/>
        </p:nvPicPr>
        <p:blipFill>
          <a:blip r:embed="rId6"/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4" name="7c.gif"/>
          <p:cNvPicPr/>
          <p:nvPr/>
        </p:nvPicPr>
        <p:blipFill>
          <a:blip r:embed="rId7"/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5" name="8c.gif"/>
          <p:cNvPicPr/>
          <p:nvPr/>
        </p:nvPicPr>
        <p:blipFill>
          <a:blip r:embed="rId8"/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6" name="9c.gif"/>
          <p:cNvPicPr/>
          <p:nvPr/>
        </p:nvPicPr>
        <p:blipFill>
          <a:blip r:embed="rId9"/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7" name="tc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68" name="Shape 168"/>
          <p:cNvSpPr/>
          <p:nvPr/>
        </p:nvSpPr>
        <p:spPr>
          <a:xfrm rot="16200000" flipH="1">
            <a:off x="1968500" y="4927600"/>
            <a:ext cx="355600" cy="208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0198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70" name="Shape 170"/>
          <p:cNvSpPr/>
          <p:nvPr/>
        </p:nvSpPr>
        <p:spPr>
          <a:xfrm rot="16200000" flipH="1">
            <a:off x="7137400" y="2082799"/>
            <a:ext cx="355600" cy="777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83916" y="4368082"/>
            <a:ext cx="2260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231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173" name="Shape 173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1170</Words>
  <Application>Microsoft Office PowerPoint</Application>
  <PresentationFormat>Custom</PresentationFormat>
  <Paragraphs>237</Paragraphs>
  <Slides>35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Futura</vt:lpstr>
      <vt:lpstr>Helvetica</vt:lpstr>
      <vt:lpstr>Helvetica-Bold</vt:lpstr>
      <vt:lpstr>Helvetica-Oblique</vt:lpstr>
      <vt:lpstr>Lucida Grande</vt:lpstr>
      <vt:lpstr>Lucida Sans</vt:lpstr>
      <vt:lpstr>Lucida Sans Regular</vt:lpstr>
      <vt:lpstr>Lucida Sans Typewriter Regular</vt:lpstr>
      <vt:lpstr>Symbol</vt:lpstr>
      <vt:lpstr>Times New Roman</vt:lpstr>
      <vt:lpstr>ヒラギノ角ゴ ProN W3</vt:lpstr>
      <vt:lpstr>White</vt:lpstr>
      <vt:lpstr>2.1  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sort:  animations</vt:lpstr>
      <vt:lpstr>Selection sort:  animations</vt:lpstr>
      <vt:lpstr>Selection sort:  mathematical analysis</vt:lpstr>
      <vt:lpstr>Selection sort -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 Selection Sort Demo</dc:title>
  <cp:lastModifiedBy>M u t l u M e t e</cp:lastModifiedBy>
  <cp:revision>6</cp:revision>
  <dcterms:modified xsi:type="dcterms:W3CDTF">2019-09-24T17:44:06Z</dcterms:modified>
</cp:coreProperties>
</file>