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0" r:id="rId11"/>
    <p:sldId id="288" r:id="rId12"/>
    <p:sldId id="274" r:id="rId13"/>
    <p:sldId id="275" r:id="rId14"/>
    <p:sldId id="289" r:id="rId15"/>
    <p:sldId id="271" r:id="rId16"/>
    <p:sldId id="276" r:id="rId17"/>
    <p:sldId id="277" r:id="rId18"/>
    <p:sldId id="278" r:id="rId19"/>
    <p:sldId id="279" r:id="rId20"/>
    <p:sldId id="280" r:id="rId21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9" autoAdjust="0"/>
  </p:normalViewPr>
  <p:slideViewPr>
    <p:cSldViewPr snapToGrid="0">
      <p:cViewPr varScale="1">
        <p:scale>
          <a:sx n="77" d="100"/>
          <a:sy n="77" d="100"/>
        </p:scale>
        <p:origin x="1680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24614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DNS = domain name system</a:t>
            </a:r>
          </a:p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We’ll focus on insert, search</a:t>
            </a:r>
          </a:p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Can interchange roles: given IP address find corresponding URL</a:t>
            </a:r>
          </a:p>
        </p:txBody>
      </p:sp>
    </p:spTree>
    <p:extLst>
      <p:ext uri="{BB962C8B-B14F-4D97-AF65-F5344CB8AC3E}">
        <p14:creationId xmlns:p14="http://schemas.microsoft.com/office/powerpoint/2010/main" val="1143310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4926" marR="44926" defTabSz="914400">
              <a:spcBef>
                <a:spcPts val="400"/>
              </a:spcBef>
              <a:buClr>
                <a:srgbClr val="000000"/>
              </a:buClr>
              <a:buFont typeface="Arial"/>
              <a:defRPr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Average case = after N random inserts</a:t>
            </a:r>
          </a:p>
        </p:txBody>
      </p:sp>
    </p:spTree>
    <p:extLst>
      <p:ext uri="{BB962C8B-B14F-4D97-AF65-F5344CB8AC3E}">
        <p14:creationId xmlns:p14="http://schemas.microsoft.com/office/powerpoint/2010/main" val="121781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4926" marR="44926" defTabSz="914400">
              <a:spcBef>
                <a:spcPts val="400"/>
              </a:spcBef>
              <a:buClr>
                <a:srgbClr val="000000"/>
              </a:buClr>
              <a:buFont typeface="Arial"/>
              <a:defRPr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Average case = after N random inserts</a:t>
            </a:r>
          </a:p>
        </p:txBody>
      </p:sp>
    </p:spTree>
    <p:extLst>
      <p:ext uri="{BB962C8B-B14F-4D97-AF65-F5344CB8AC3E}">
        <p14:creationId xmlns:p14="http://schemas.microsoft.com/office/powerpoint/2010/main" val="700669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incrementing counter exploits fact that duplicates are not permitted</a:t>
            </a:r>
          </a:p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Note: Only slightly more work required to build an index of all of the places where each key occurs in the text.</a:t>
            </a:r>
          </a:p>
        </p:txBody>
      </p:sp>
    </p:spTree>
    <p:extLst>
      <p:ext uri="{BB962C8B-B14F-4D97-AF65-F5344CB8AC3E}">
        <p14:creationId xmlns:p14="http://schemas.microsoft.com/office/powerpoint/2010/main" val="249463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4926" marR="44926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Given a sorted array, determine index associated with a given key.</a:t>
            </a:r>
          </a:p>
          <a:p>
            <a:pPr marL="44926" marR="44926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Ex.   Dictionary, phone book, book index, …</a:t>
            </a:r>
          </a:p>
          <a:p>
            <a:pPr marL="44926" marR="44926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Binary search algorithm:  Examine the middle key; If it matches, return its index; Otherwise, search either the left or right half.</a:t>
            </a:r>
          </a:p>
          <a:p>
            <a:pPr marL="44926" marR="44926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Can either maintain array of key-value aggregate objects or two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4066939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4926" marR="44926" defTabSz="914400">
              <a:spcBef>
                <a:spcPts val="400"/>
              </a:spcBef>
              <a:buClr>
                <a:srgbClr val="000000"/>
              </a:buClr>
              <a:buFont typeface="Arial"/>
              <a:defRPr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Binary search depends on array indexing for efficiency: Q. How can you jump to middle of a linked list? A. You can't do it efficiently!</a:t>
            </a:r>
          </a:p>
        </p:txBody>
      </p:sp>
    </p:spTree>
    <p:extLst>
      <p:ext uri="{BB962C8B-B14F-4D97-AF65-F5344CB8AC3E}">
        <p14:creationId xmlns:p14="http://schemas.microsoft.com/office/powerpoint/2010/main" val="250989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Google: database of over 3 billion pages, 140 million queries per day!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Search problem core of many real-world applications (Think Google).</a:t>
            </a:r>
          </a:p>
          <a:p>
            <a:pPr marL="40639" marR="40639" lvl="0" defTabSz="914400">
              <a:lnSpc>
                <a:spcPts val="3600"/>
              </a:lnSpc>
              <a:spcBef>
                <a:spcPts val="3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"Associative memory." Index of any kind.</a:t>
            </a:r>
          </a:p>
        </p:txBody>
      </p:sp>
    </p:spTree>
    <p:extLst>
      <p:ext uri="{BB962C8B-B14F-4D97-AF65-F5344CB8AC3E}">
        <p14:creationId xmlns:p14="http://schemas.microsoft.com/office/powerpoint/2010/main" val="31369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DNS = domain name system</a:t>
            </a:r>
          </a:p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We’ll focus on insert, search</a:t>
            </a:r>
          </a:p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Can interchange roles: given IP address find corresponding URL</a:t>
            </a:r>
          </a:p>
        </p:txBody>
      </p:sp>
    </p:spTree>
    <p:extLst>
      <p:ext uri="{BB962C8B-B14F-4D97-AF65-F5344CB8AC3E}">
        <p14:creationId xmlns:p14="http://schemas.microsoft.com/office/powerpoint/2010/main" val="275256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300"/>
              </a:spcBef>
              <a:buClr>
                <a:srgbClr val="000000"/>
              </a:buClr>
              <a:buFont typeface="Lucida Sans Typewriter Regular"/>
            </a:lvl1pPr>
          </a:lstStyle>
          <a:p>
            <a:pPr lvl="0">
              <a:defRPr sz="1800"/>
            </a:pPr>
            <a:r>
              <a:rPr sz="1200"/>
              <a:t>a[key] = val is legal notation in many modern languages, but not Java</a:t>
            </a:r>
          </a:p>
        </p:txBody>
      </p:sp>
    </p:spTree>
    <p:extLst>
      <p:ext uri="{BB962C8B-B14F-4D97-AF65-F5344CB8AC3E}">
        <p14:creationId xmlns:p14="http://schemas.microsoft.com/office/powerpoint/2010/main" val="33587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300"/>
              </a:spcBef>
              <a:buClr>
                <a:srgbClr val="000000"/>
              </a:buClr>
              <a:buFont typeface="Lucida Sans Typewriter Regular"/>
            </a:lvl1pPr>
          </a:lstStyle>
          <a:p>
            <a:pPr lvl="0">
              <a:defRPr sz="1800"/>
            </a:pPr>
            <a:r>
              <a:rPr sz="1200"/>
              <a:t>If we associate null with the deleted key, the client won't know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379677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Q.  Why is immutable desirable?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A.  If you store keys in order and the key changes, you might be in big trouble!</a:t>
            </a:r>
          </a:p>
        </p:txBody>
      </p:sp>
    </p:spTree>
    <p:extLst>
      <p:ext uri="{BB962C8B-B14F-4D97-AF65-F5344CB8AC3E}">
        <p14:creationId xmlns:p14="http://schemas.microsoft.com/office/powerpoint/2010/main" val="392951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First, we start by implementing equality check. Get into programming language issues.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Consistency:  multiple invocations of </a:t>
            </a:r>
            <a:r>
              <a:rPr sz="1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x.equals(y)</a:t>
            </a: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return the same value, provided neither changes between invocations.</a:t>
            </a:r>
          </a:p>
        </p:txBody>
      </p:sp>
    </p:spTree>
    <p:extLst>
      <p:ext uri="{BB962C8B-B14F-4D97-AF65-F5344CB8AC3E}">
        <p14:creationId xmlns:p14="http://schemas.microsoft.com/office/powerpoint/2010/main" val="419051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Arrays.deepEquals() for arrays of reference types (does it work with 2d arrays?)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a.equals(b) is the same as a == b for arrays.</a:t>
            </a:r>
          </a:p>
        </p:txBody>
      </p:sp>
    </p:spTree>
    <p:extLst>
      <p:ext uri="{BB962C8B-B14F-4D97-AF65-F5344CB8AC3E}">
        <p14:creationId xmlns:p14="http://schemas.microsoft.com/office/powerpoint/2010/main" val="250884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incrementing counter exploits fact that duplicates are not permitted</a:t>
            </a:r>
          </a:p>
          <a:p>
            <a:pPr marL="40629" marR="40629" lvl="0" defTabSz="914400"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Note: Only slightly more work required to build an index of all of the places where each key occurs in the text.</a:t>
            </a:r>
          </a:p>
        </p:txBody>
      </p:sp>
    </p:spTree>
    <p:extLst>
      <p:ext uri="{BB962C8B-B14F-4D97-AF65-F5344CB8AC3E}">
        <p14:creationId xmlns:p14="http://schemas.microsoft.com/office/powerpoint/2010/main" val="21467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lgs4.cs.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2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2"/>
              </a:rPr>
              <a:t>http://algs4.cs.princeton.edu</a:t>
            </a:r>
          </a:p>
        </p:txBody>
      </p:sp>
      <p:pic>
        <p:nvPicPr>
          <p:cNvPr id="47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3.1  Symbol Tables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ST test client for analysis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Frequency counter. 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Read a sequence of strings from standard input</a:t>
            </a:r>
            <a:br>
              <a:rPr sz="2400">
                <a:uFill>
                  <a:solidFill>
                    <a:srgbClr val="0048AA"/>
                  </a:solidFill>
                </a:uFill>
              </a:rPr>
            </a:br>
            <a:r>
              <a:rPr sz="2400">
                <a:uFill>
                  <a:solidFill>
                    <a:srgbClr val="0048AA"/>
                  </a:solidFill>
                </a:uFill>
              </a:rPr>
              <a:t>and print out one that occurs with highest frequency.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32273" y="2762391"/>
            <a:ext cx="6540501" cy="6592574"/>
          </a:xfrm>
          <a:prstGeom prst="rect">
            <a:avLst/>
          </a:prstGeom>
          <a:solidFill>
            <a:srgbClr val="CBCBCB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%</a:t>
            </a:r>
            <a:r>
              <a:rPr dirty="0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 more tinyTale.txt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best of times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worst of times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age of wisdom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age of foolishness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epoch of belief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epoch of incredulity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season of light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season of darkness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spring of hope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was the winter of despair</a:t>
            </a:r>
            <a:endParaRPr dirty="0">
              <a:uFill>
                <a:solidFill/>
              </a:uFill>
              <a:latin typeface="Times New Roman" panose="02020603050405020304" pitchFamily="18" charset="0"/>
              <a:ea typeface="Lucida Sans Typewriter Regular"/>
              <a:cs typeface="Times New Roman" panose="02020603050405020304" pitchFamily="18" charset="0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%</a:t>
            </a:r>
            <a:r>
              <a:rPr dirty="0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 java </a:t>
            </a:r>
            <a:r>
              <a:rPr dirty="0" err="1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FrequencyCounter</a:t>
            </a:r>
            <a:r>
              <a:rPr dirty="0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 1 &lt; tinyTale.txt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it 10</a:t>
            </a:r>
            <a:endParaRPr dirty="0">
              <a:uFill>
                <a:solidFill/>
              </a:uFill>
              <a:latin typeface="Times New Roman" panose="02020603050405020304" pitchFamily="18" charset="0"/>
              <a:ea typeface="Lucida Sans Typewriter Regular"/>
              <a:cs typeface="Times New Roman" panose="02020603050405020304" pitchFamily="18" charset="0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%</a:t>
            </a:r>
            <a:r>
              <a:rPr dirty="0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 java </a:t>
            </a:r>
            <a:r>
              <a:rPr dirty="0" err="1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FrequencyCounter</a:t>
            </a:r>
            <a:r>
              <a:rPr dirty="0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 8 &lt; tale.txt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business 122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%</a:t>
            </a:r>
            <a:r>
              <a:rPr dirty="0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 java </a:t>
            </a:r>
            <a:r>
              <a:rPr dirty="0" err="1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FrequencyCounter</a:t>
            </a:r>
            <a:r>
              <a:rPr dirty="0">
                <a:uFill>
                  <a:solidFill/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 10 &lt; leipzig1M.txt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 New Roman" panose="02020603050405020304" pitchFamily="18" charset="0"/>
                <a:ea typeface="Lucida Sans Typewriter Regular"/>
                <a:cs typeface="Times New Roman" panose="02020603050405020304" pitchFamily="18" charset="0"/>
                <a:sym typeface="Lucida Sans Typewriter Regular"/>
              </a:rPr>
              <a:t>government 24763</a:t>
            </a:r>
          </a:p>
        </p:txBody>
      </p:sp>
      <p:sp>
        <p:nvSpPr>
          <p:cNvPr id="204" name="Shape 204"/>
          <p:cNvSpPr/>
          <p:nvPr/>
        </p:nvSpPr>
        <p:spPr>
          <a:xfrm>
            <a:off x="7976877" y="6642100"/>
            <a:ext cx="2414907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tiny example</a:t>
            </a:r>
            <a:b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</a:b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(60 words, 20 distinct)</a:t>
            </a:r>
          </a:p>
        </p:txBody>
      </p:sp>
      <p:sp>
        <p:nvSpPr>
          <p:cNvPr id="205" name="Shape 205"/>
          <p:cNvSpPr/>
          <p:nvPr/>
        </p:nvSpPr>
        <p:spPr>
          <a:xfrm>
            <a:off x="6997700" y="6838742"/>
            <a:ext cx="826157" cy="12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7971107" y="7543800"/>
            <a:ext cx="3443707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real example</a:t>
            </a:r>
            <a:br>
              <a:rPr sz="1600"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</a:br>
            <a:r>
              <a:rPr sz="1600"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(135,635 words, 10,769 distinct)</a:t>
            </a:r>
          </a:p>
        </p:txBody>
      </p:sp>
      <p:sp>
        <p:nvSpPr>
          <p:cNvPr id="207" name="Shape 207"/>
          <p:cNvSpPr/>
          <p:nvPr/>
        </p:nvSpPr>
        <p:spPr>
          <a:xfrm>
            <a:off x="6959600" y="7772400"/>
            <a:ext cx="826157" cy="127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7973152" y="8470900"/>
            <a:ext cx="3987801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real example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(21,191,455 words, 534,580 distinct)</a:t>
            </a:r>
          </a:p>
        </p:txBody>
      </p:sp>
      <p:sp>
        <p:nvSpPr>
          <p:cNvPr id="209" name="Shape 209"/>
          <p:cNvSpPr/>
          <p:nvPr/>
        </p:nvSpPr>
        <p:spPr>
          <a:xfrm>
            <a:off x="6959600" y="8686800"/>
            <a:ext cx="826157" cy="127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US" sz="3200" dirty="0">
                <a:latin typeface="Arial"/>
                <a:cs typeface="Arial"/>
              </a:rPr>
              <a:t>Frequency counter implementation, I </a:t>
            </a:r>
            <a:r>
              <a:rPr lang="en-US" sz="3200" dirty="0">
                <a:uFill>
                  <a:solidFill/>
                </a:uFill>
                <a:latin typeface="Arial"/>
                <a:cs typeface="Arial"/>
              </a:rPr>
              <a:t>-&gt; </a:t>
            </a:r>
            <a:r>
              <a:rPr lang="en-US" sz="3200" dirty="0" err="1">
                <a:uFill>
                  <a:solidFill/>
                </a:uFill>
                <a:latin typeface="Arial"/>
                <a:cs typeface="Arial"/>
              </a:rPr>
              <a:t>I</a:t>
            </a:r>
            <a:r>
              <a:rPr lang="en-US" sz="3200" baseline="30000" dirty="0" err="1">
                <a:uFill>
                  <a:solidFill/>
                </a:uFill>
                <a:latin typeface="Arial"/>
                <a:cs typeface="Arial"/>
              </a:rPr>
              <a:t>th</a:t>
            </a:r>
            <a:r>
              <a:rPr lang="en-US" sz="3200" dirty="0">
                <a:uFill>
                  <a:solidFill/>
                </a:uFill>
                <a:latin typeface="Arial"/>
                <a:cs typeface="Arial"/>
              </a:rPr>
              <a:t> </a:t>
            </a:r>
            <a:endParaRPr sz="3200" dirty="0">
              <a:uFill>
                <a:solidFill/>
              </a:u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1183983"/>
            <a:ext cx="711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8702" marR="58702" indent="0" algn="l" defTabSz="1295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Parallel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Arrays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8D3124"/>
              </a:solidFill>
              <a:effectLst/>
              <a:uFill>
                <a:solidFill>
                  <a:srgbClr val="8D3124"/>
                </a:solidFill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35247"/>
              </p:ext>
            </p:extLst>
          </p:nvPr>
        </p:nvGraphicFramePr>
        <p:xfrm>
          <a:off x="812800" y="1840573"/>
          <a:ext cx="1396349" cy="6430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r>
                        <a:rPr lang="en-US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9899"/>
              </p:ext>
            </p:extLst>
          </p:nvPr>
        </p:nvGraphicFramePr>
        <p:xfrm>
          <a:off x="2972451" y="1840573"/>
          <a:ext cx="1396349" cy="6430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3791">
                <a:tc>
                  <a:txBody>
                    <a:bodyPr/>
                    <a:lstStyle/>
                    <a:p>
                      <a:pPr algn="ctr" defTabSz="647700"/>
                      <a:r>
                        <a:rPr lang="en-US" sz="2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Lucida Sans Regular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pPr algn="ctr" defTabSz="647700"/>
                      <a:r>
                        <a:rPr lang="en-US" sz="2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Lucida Sans Regular"/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pPr algn="ctr" defTabSz="647700"/>
                      <a:r>
                        <a:rPr lang="en-US" sz="2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Lucida Sans Regular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pPr algn="ctr" defTabSz="647700"/>
                      <a:r>
                        <a:rPr lang="en-US" sz="2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Lucida Sans Regular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pPr algn="ctr" defTabSz="647700"/>
                      <a:r>
                        <a:rPr lang="en-US" sz="2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Lucida Sans Regular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pPr algn="ctr" defTabSz="647700"/>
                      <a:r>
                        <a:rPr lang="en-US" sz="2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Lucida Sans Regular"/>
                        </a:rP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pPr algn="ctr" defTabSz="647700"/>
                      <a:endParaRPr lang="en-US" sz="2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+mn-lt"/>
                        <a:ea typeface="+mn-ea"/>
                        <a:cs typeface="+mn-cs"/>
                        <a:sym typeface="Lucida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791">
                <a:tc>
                  <a:txBody>
                    <a:bodyPr/>
                    <a:lstStyle/>
                    <a:p>
                      <a:pPr algn="ctr" defTabSz="647700"/>
                      <a:endParaRPr lang="en-US" sz="2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+mn-lt"/>
                        <a:ea typeface="+mn-ea"/>
                        <a:cs typeface="+mn-cs"/>
                        <a:sym typeface="Lucida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0155" y="8539031"/>
            <a:ext cx="4962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8702" marR="58702" indent="0" algn="l" defTabSz="1295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2480" y="8545162"/>
            <a:ext cx="4962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8702" marR="58702" indent="0" algn="l" defTabSz="1295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0081" y="3010188"/>
            <a:ext cx="336566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8702" marR="58702" indent="0" algn="l" defTabSz="1295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AK[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i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] ---&gt; AV[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i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8D3124"/>
                </a:solidFill>
                <a:effectLst/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85163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3F83"/>
                </a:solidFill>
                <a:uFill>
                  <a:solidFill>
                    <a:srgbClr val="0048AA"/>
                  </a:solidFill>
                </a:uFill>
              </a:rPr>
              <a:t>Data structure.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Maintain an (unordered) linked list of key-value pairs.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3F8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Scan through all keys until find a match.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3F8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Scan through all keys until find a match; if no match add to front.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Sequential search in a linked list</a:t>
            </a:r>
            <a:r>
              <a:rPr lang="en-US" sz="2800" dirty="0">
                <a:uFill>
                  <a:solidFill/>
                </a:uFill>
              </a:rPr>
              <a:t>- Alternative way for Parallel Arrays</a:t>
            </a:r>
            <a:endParaRPr sz="28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0" y="3410953"/>
            <a:ext cx="10303468" cy="59794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xfrm>
            <a:off x="812800" y="1219200"/>
            <a:ext cx="11379200" cy="8128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Challenge.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Efficient implementations of both search and insert.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Elementary ST implementations:  summary</a:t>
            </a:r>
          </a:p>
        </p:txBody>
      </p:sp>
      <p:graphicFrame>
        <p:nvGraphicFramePr>
          <p:cNvPr id="247" name="Table 247"/>
          <p:cNvGraphicFramePr/>
          <p:nvPr>
            <p:extLst>
              <p:ext uri="{D42A27DB-BD31-4B8C-83A1-F6EECF244321}">
                <p14:modId xmlns:p14="http://schemas.microsoft.com/office/powerpoint/2010/main" val="1819201447"/>
              </p:ext>
            </p:extLst>
          </p:nvPr>
        </p:nvGraphicFramePr>
        <p:xfrm>
          <a:off x="1054100" y="2209192"/>
          <a:ext cx="9502822" cy="2613914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457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ST implementation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guarantee 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average case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key
interface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 hit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91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sequential search
(unordered list)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/ 2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lang="en-US" sz="1600" dirty="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??</a:t>
                      </a:r>
                      <a:r>
                        <a:rPr sz="1600" dirty="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in an ordered array</a:t>
            </a:r>
            <a:endParaRPr sz="3200" dirty="0">
              <a:uFill>
                <a:solid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900237"/>
            <a:ext cx="1152310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13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Frequency counter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6690" y="2693096"/>
            <a:ext cx="6203167" cy="414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BinarySearchParArrays_TBC.cpp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Binary search in an ordered array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Data structure.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Maintain an ordered array of key-value pairs.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Rank helper function.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How many keys </a:t>
            </a:r>
            <a:r>
              <a:rPr sz="2400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&lt;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01" y="3098800"/>
            <a:ext cx="9300799" cy="57818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1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Binary search:  </a:t>
            </a:r>
            <a:r>
              <a:rPr lang="en-US" sz="2800" dirty="0">
                <a:uFill>
                  <a:solidFill/>
                </a:uFill>
              </a:rPr>
              <a:t>C++ </a:t>
            </a:r>
            <a:r>
              <a:rPr sz="2800" dirty="0">
                <a:uFill>
                  <a:solidFill/>
                </a:uFill>
              </a:rPr>
              <a:t>implementation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Binary search:  mathematical analysis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Proposition.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Binary search uses </a:t>
            </a:r>
            <a:r>
              <a:rPr sz="240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~ lg 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compares to search array of size 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  <a:endParaRPr sz="2400">
              <a:solidFill>
                <a:srgbClr val="C64941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Pf. 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T(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2400">
                <a:uFill>
                  <a:solidFill/>
                </a:uFill>
              </a:rPr>
              <a:t> 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= </a:t>
            </a:r>
            <a:r>
              <a:rPr sz="2400">
                <a:uFill>
                  <a:solidFill/>
                </a:uFill>
              </a:rPr>
              <a:t> number of compares to binary search in a sorted array of size 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                 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T(</a:t>
            </a:r>
            <a:r>
              <a:rPr sz="2400"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⎣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 2</a:t>
            </a:r>
            <a:r>
              <a:rPr sz="2400" b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⎦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    +   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/>
                </a:uFill>
              </a:rPr>
              <a:t>Recall lecture 2.</a:t>
            </a:r>
          </a:p>
        </p:txBody>
      </p:sp>
      <p:sp>
        <p:nvSpPr>
          <p:cNvPr id="274" name="Shape 274"/>
          <p:cNvSpPr/>
          <p:nvPr/>
        </p:nvSpPr>
        <p:spPr>
          <a:xfrm>
            <a:off x="3632200" y="3340100"/>
            <a:ext cx="0" cy="29210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760572" y="3695700"/>
            <a:ext cx="180326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left or right  half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Problem.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To insert, need to shift all greater keys over.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Binary search:  trace of standard indexing client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4" y="2333624"/>
            <a:ext cx="10201275" cy="6022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Symbol tables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Key-value pair abstraction.</a:t>
            </a:r>
          </a:p>
          <a:p>
            <a:pPr lvl="1">
              <a:defRPr sz="1800">
                <a:uFillTx/>
              </a:defRPr>
            </a:pPr>
            <a:r>
              <a:rPr sz="2400">
                <a:solidFill>
                  <a:srgbClr val="96231F"/>
                </a:solidFill>
                <a:uFill>
                  <a:solidFill>
                    <a:srgbClr val="96231F"/>
                  </a:solidFill>
                </a:uFill>
              </a:rPr>
              <a:t>Insert</a:t>
            </a:r>
            <a:r>
              <a:rPr sz="2400">
                <a:uFill>
                  <a:solidFill/>
                </a:uFill>
              </a:rPr>
              <a:t> a value with specified key.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Given a key, </a:t>
            </a:r>
            <a:r>
              <a:rPr sz="2400">
                <a:solidFill>
                  <a:srgbClr val="96231F"/>
                </a:solidFill>
                <a:uFill>
                  <a:solidFill>
                    <a:srgbClr val="96231F"/>
                  </a:solidFill>
                </a:uFill>
              </a:rPr>
              <a:t>search</a:t>
            </a:r>
            <a:r>
              <a:rPr sz="2400">
                <a:uFill>
                  <a:solidFill/>
                </a:uFill>
              </a:rPr>
              <a:t> for the corresponding value.</a:t>
            </a:r>
          </a:p>
          <a:p>
            <a:pPr lvl="1">
              <a:defRPr sz="1800">
                <a:uFillTx/>
              </a:defRPr>
            </a:pPr>
            <a:endParaRPr sz="2400">
              <a:solidFill>
                <a:srgbClr val="CBCBCB"/>
              </a:solidFill>
              <a:uFill>
                <a:solidFill>
                  <a:srgbClr val="CBCBCB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DNS lookup.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Insert domain name with specified IP address.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Given domain name, find corresponding IP address.</a:t>
            </a:r>
          </a:p>
        </p:txBody>
      </p:sp>
      <p:sp>
        <p:nvSpPr>
          <p:cNvPr id="54" name="Shape 54"/>
          <p:cNvSpPr/>
          <p:nvPr/>
        </p:nvSpPr>
        <p:spPr>
          <a:xfrm>
            <a:off x="4431735" y="9166295"/>
            <a:ext cx="8382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</a:t>
            </a:r>
          </a:p>
        </p:txBody>
      </p:sp>
      <p:graphicFrame>
        <p:nvGraphicFramePr>
          <p:cNvPr id="55" name="Table 55"/>
          <p:cNvGraphicFramePr/>
          <p:nvPr/>
        </p:nvGraphicFramePr>
        <p:xfrm>
          <a:off x="2933700" y="5207000"/>
          <a:ext cx="6972300" cy="328929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216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domain name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IP address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216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www.cs.princeton.edu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128.112.136.11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216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www.princeton.edu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128.112.128.15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216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www.yale.edu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130.132.143.21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216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www.harvard.edu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128.103.060.55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216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www.simpsons.com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209.052.165.60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9"/>
          <p:cNvGrpSpPr/>
          <p:nvPr/>
        </p:nvGrpSpPr>
        <p:grpSpPr>
          <a:xfrm>
            <a:off x="4749800" y="8623300"/>
            <a:ext cx="3682436" cy="873196"/>
            <a:chOff x="1816100" y="3416300"/>
            <a:chExt cx="3682435" cy="873195"/>
          </a:xfrm>
        </p:grpSpPr>
        <p:sp>
          <p:nvSpPr>
            <p:cNvPr id="56" name="Shape 56"/>
            <p:cNvSpPr/>
            <p:nvPr/>
          </p:nvSpPr>
          <p:spPr>
            <a:xfrm>
              <a:off x="1816100" y="3416300"/>
              <a:ext cx="0" cy="50836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660335" y="3959295"/>
              <a:ext cx="8382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value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5067300" y="3416300"/>
              <a:ext cx="0" cy="50836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build="p" animBg="1" advAuto="0"/>
      <p:bldP spid="54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Elementary ST implementations:  summary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Challenge.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Efficient implementations of both search and insert.</a:t>
            </a:r>
          </a:p>
        </p:txBody>
      </p:sp>
      <p:graphicFrame>
        <p:nvGraphicFramePr>
          <p:cNvPr id="285" name="Table 285"/>
          <p:cNvGraphicFramePr/>
          <p:nvPr/>
        </p:nvGraphicFramePr>
        <p:xfrm>
          <a:off x="1054100" y="2209192"/>
          <a:ext cx="9502822" cy="370382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457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ST implementation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guarantee 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average case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key
interface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 hit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91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sequential search
(unordered list)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/ 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equals()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91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binary search
(ordered array)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6231F"/>
                          </a:solidFill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log </a:t>
                      </a:r>
                      <a:r>
                        <a:rPr sz="2000" i="1">
                          <a:solidFill>
                            <a:srgbClr val="96231F"/>
                          </a:solidFill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96231F"/>
                          </a:solidFill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log </a:t>
                      </a:r>
                      <a:r>
                        <a:rPr sz="2000" i="1">
                          <a:solidFill>
                            <a:srgbClr val="96231F"/>
                          </a:solidFill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/ 2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compareTo()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" name="Shape 286"/>
          <p:cNvSpPr/>
          <p:nvPr/>
        </p:nvSpPr>
        <p:spPr>
          <a:xfrm>
            <a:off x="7632699" y="5079999"/>
            <a:ext cx="965202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889500" y="5079999"/>
            <a:ext cx="800101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Symbol table applications</a:t>
            </a:r>
          </a:p>
        </p:txBody>
      </p:sp>
      <p:graphicFrame>
        <p:nvGraphicFramePr>
          <p:cNvPr id="74" name="Table 74"/>
          <p:cNvGraphicFramePr/>
          <p:nvPr/>
        </p:nvGraphicFramePr>
        <p:xfrm>
          <a:off x="812800" y="1816099"/>
          <a:ext cx="11379197" cy="73914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58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application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purpose of search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dictionary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definition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word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book index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relevant pages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term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list of page numbers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file share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song to download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name of song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computer ID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financial account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process transactions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account 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transaction details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web search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relevant web pages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keyword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list of page names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compiler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properties of variables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variable 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type and value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routing table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route Internet packets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destination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best route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DNS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IP address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domain 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IP address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reverse DNS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domain 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IP address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domain name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genomics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markers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DNA 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known positions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file system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find file on disk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filename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location on disk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Symbol tables:  context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Also known as:  </a:t>
            </a:r>
            <a:r>
              <a:rPr sz="2400">
                <a:uFill>
                  <a:solidFill/>
                </a:uFill>
              </a:rPr>
              <a:t>maps, dictionaries, associative arrays.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Generalizes arrays.  </a:t>
            </a:r>
            <a:r>
              <a:rPr sz="2400">
                <a:uFill>
                  <a:solidFill/>
                </a:uFill>
              </a:rPr>
              <a:t>Keys need not be between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– 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Language support.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External libraries:  C, VisualBasic, Standard ML, bash,  ...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Built-in libraries:  Java, C#, C++, Scala, ...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Built-in to language:  Awk, Perl, PHP, Tcl, JavaScript, Python, Ruby, Lua.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1746673" y="7283591"/>
            <a:ext cx="7867227" cy="1542909"/>
            <a:chOff x="0" y="0"/>
            <a:chExt cx="7867226" cy="1542908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7861300" cy="127889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9400" tIns="279400" rIns="279400" bIns="279400" numCol="1" anchor="t">
              <a:spAutoFit/>
            </a:bodyPr>
            <a:lstStyle/>
            <a:p>
              <a:pPr marL="7224" marR="7224" lvl="0">
                <a:lnSpc>
                  <a:spcPct val="17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hasNiceSyntaxForAssociativeArrays["Python"] = true</a:t>
              </a:r>
            </a:p>
            <a:p>
              <a:pPr marL="7224" marR="7224" lvl="0">
                <a:lnSpc>
                  <a:spcPct val="17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hasNiceSyntaxForAssociativeArrays["Java"]   = false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5926" y="1212708"/>
              <a:ext cx="78613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legal Python code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9448846" y="5245100"/>
            <a:ext cx="2492639" cy="1155700"/>
            <a:chOff x="3907" y="0"/>
            <a:chExt cx="2492637" cy="1155700"/>
          </a:xfrm>
        </p:grpSpPr>
        <p:sp>
          <p:nvSpPr>
            <p:cNvPr id="84" name="Shape 84"/>
            <p:cNvSpPr/>
            <p:nvPr/>
          </p:nvSpPr>
          <p:spPr>
            <a:xfrm>
              <a:off x="3907" y="482600"/>
              <a:ext cx="2492639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table is the only</a:t>
              </a:r>
            </a:p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primitive data structure</a:t>
              </a: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793351" y="0"/>
              <a:ext cx="217111" cy="4642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6667398" y="5245100"/>
            <a:ext cx="1959536" cy="1155700"/>
            <a:chOff x="0" y="0"/>
            <a:chExt cx="1959535" cy="1155700"/>
          </a:xfrm>
        </p:grpSpPr>
        <p:sp>
          <p:nvSpPr>
            <p:cNvPr id="87" name="Shape 87"/>
            <p:cNvSpPr/>
            <p:nvPr/>
          </p:nvSpPr>
          <p:spPr>
            <a:xfrm>
              <a:off x="0" y="482600"/>
              <a:ext cx="1959536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every object is an</a:t>
              </a:r>
            </a:p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associative array</a:t>
              </a:r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1522892" y="0"/>
              <a:ext cx="217110" cy="4642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4643922" y="5270500"/>
            <a:ext cx="1848609" cy="1155700"/>
            <a:chOff x="0" y="0"/>
            <a:chExt cx="1848608" cy="1155700"/>
          </a:xfrm>
        </p:grpSpPr>
        <p:sp>
          <p:nvSpPr>
            <p:cNvPr id="90" name="Shape 90"/>
            <p:cNvSpPr/>
            <p:nvPr/>
          </p:nvSpPr>
          <p:spPr>
            <a:xfrm>
              <a:off x="0" y="482600"/>
              <a:ext cx="1848609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every array is an</a:t>
              </a:r>
            </a:p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associative array</a:t>
              </a:r>
            </a:p>
          </p:txBody>
        </p:sp>
        <p:sp>
          <p:nvSpPr>
            <p:cNvPr id="91" name="Shape 91"/>
            <p:cNvSpPr/>
            <p:nvPr/>
          </p:nvSpPr>
          <p:spPr>
            <a:xfrm flipH="1">
              <a:off x="1467429" y="0"/>
              <a:ext cx="217110" cy="4642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build="p" animBg="1" advAuto="0"/>
      <p:bldP spid="83" grpId="2" animBg="1" advAuto="0"/>
      <p:bldP spid="86" grpId="5" animBg="1" advAuto="0"/>
      <p:bldP spid="89" grpId="4" animBg="1" advAuto="0"/>
      <p:bldP spid="92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Associative array abstraction.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Associate one value with each key.</a:t>
            </a:r>
          </a:p>
        </p:txBody>
      </p:sp>
      <p:graphicFrame>
        <p:nvGraphicFramePr>
          <p:cNvPr id="97" name="Table 97"/>
          <p:cNvGraphicFramePr/>
          <p:nvPr/>
        </p:nvGraphicFramePr>
        <p:xfrm>
          <a:off x="812800" y="2442698"/>
          <a:ext cx="9879669" cy="57150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16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3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 gridSpan="3">
                  <a:txBody>
                    <a:bodyPr/>
                    <a:lstStyle/>
                    <a:p>
                      <a:pPr marL="58702" marR="58702" lvl="0" algn="l" defTabSz="12954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   public class </a:t>
                      </a:r>
                      <a:r>
                        <a:rPr>
                          <a:solidFill>
                            <a:srgbClr val="8D3124"/>
                          </a:solidFill>
                          <a:uFill>
                            <a:solidFill>
                              <a:srgbClr val="8D3124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ST</a:t>
                      </a: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&lt;Key, Value&gt;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ST()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an empty symbol table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void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put(Key key, Value val)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>
                              <a:srgbClr val="AB3225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 key-value pair into the table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get(Key key)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 paired with key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boolean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contains(Key key)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there a value paired with key?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void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delete(Key key)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key </a:t>
                      </a:r>
                      <a:r>
                        <a:rPr sz="20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its value</a:t>
                      </a:r>
                      <a:r>
                        <a:rPr sz="20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from table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929292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boolean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929292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isEmpty()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929292"/>
                          </a:solidFill>
                          <a:uFill>
                            <a:solidFill>
                              <a:srgbClr val="AB3225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table empty?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929292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929292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size()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929292"/>
                          </a:solidFill>
                          <a:uFill>
                            <a:solidFill>
                              <a:srgbClr val="AB3225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key-value pairs in the table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Iterable&lt;Key&gt;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keys()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solidFill>
                            <a:srgbClr val="8D3124"/>
                          </a:solidFill>
                          <a:uFill>
                            <a:solidFill>
                              <a:srgbClr val="AB3225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the keys in the table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3175"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Basic symbol table API</a:t>
            </a:r>
          </a:p>
        </p:txBody>
      </p:sp>
      <p:sp>
        <p:nvSpPr>
          <p:cNvPr id="100" name="Shape 100"/>
          <p:cNvSpPr/>
          <p:nvPr/>
        </p:nvSpPr>
        <p:spPr>
          <a:xfrm>
            <a:off x="10876844" y="3886200"/>
            <a:ext cx="18796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a[key] = val;</a:t>
            </a:r>
          </a:p>
        </p:txBody>
      </p:sp>
      <p:sp>
        <p:nvSpPr>
          <p:cNvPr id="101" name="Shape 101"/>
          <p:cNvSpPr/>
          <p:nvPr/>
        </p:nvSpPr>
        <p:spPr>
          <a:xfrm>
            <a:off x="10876844" y="4521200"/>
            <a:ext cx="10668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a[key]</a:t>
            </a:r>
          </a:p>
        </p:txBody>
      </p:sp>
      <p:sp>
        <p:nvSpPr>
          <p:cNvPr id="102" name="Shape 102"/>
          <p:cNvSpPr/>
          <p:nvPr/>
        </p:nvSpPr>
        <p:spPr>
          <a:xfrm>
            <a:off x="10274300" y="4051363"/>
            <a:ext cx="584200" cy="153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0274300" y="4698911"/>
            <a:ext cx="584200" cy="153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Conventions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Values are not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null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Method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get()</a:t>
            </a:r>
            <a:r>
              <a:rPr sz="2400">
                <a:uFill>
                  <a:solidFill/>
                </a:uFill>
              </a:rPr>
              <a:t> returns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null</a:t>
            </a:r>
            <a:r>
              <a:rPr sz="2400">
                <a:uFill>
                  <a:solidFill/>
                </a:uFill>
              </a:rPr>
              <a:t> if key not present.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Method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put()</a:t>
            </a:r>
            <a:r>
              <a:rPr sz="2400">
                <a:uFill>
                  <a:solidFill/>
                </a:uFill>
              </a:rPr>
              <a:t> overwrites old value with new value.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Intended consequences.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Easy to implement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contains()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Can implement lazy version of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delete()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10" name="Shape 110"/>
          <p:cNvSpPr/>
          <p:nvPr/>
        </p:nvSpPr>
        <p:spPr>
          <a:xfrm>
            <a:off x="2546773" y="5073791"/>
            <a:ext cx="5905501" cy="1107441"/>
          </a:xfrm>
          <a:prstGeom prst="rect">
            <a:avLst/>
          </a:prstGeom>
          <a:solidFill>
            <a:srgbClr val="FFFFFF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public boolean contains(Key key)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{  return get(key) != null;  }</a:t>
            </a:r>
          </a:p>
        </p:txBody>
      </p:sp>
      <p:sp>
        <p:nvSpPr>
          <p:cNvPr id="111" name="Shape 111"/>
          <p:cNvSpPr/>
          <p:nvPr/>
        </p:nvSpPr>
        <p:spPr>
          <a:xfrm>
            <a:off x="2546773" y="7613791"/>
            <a:ext cx="5905501" cy="1107441"/>
          </a:xfrm>
          <a:prstGeom prst="rect">
            <a:avLst/>
          </a:prstGeom>
          <a:solidFill>
            <a:srgbClr val="FFFFFF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public void delete(Key key)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{  put(key, null);  }</a:t>
            </a:r>
          </a:p>
        </p:txBody>
      </p:sp>
      <p:sp>
        <p:nvSpPr>
          <p:cNvPr id="112" name="Shape 112"/>
          <p:cNvSpPr/>
          <p:nvPr/>
        </p:nvSpPr>
        <p:spPr>
          <a:xfrm>
            <a:off x="5168900" y="1422400"/>
            <a:ext cx="22938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Java allows null value</a:t>
            </a:r>
          </a:p>
        </p:txBody>
      </p:sp>
      <p:sp>
        <p:nvSpPr>
          <p:cNvPr id="113" name="Shape 113"/>
          <p:cNvSpPr/>
          <p:nvPr/>
        </p:nvSpPr>
        <p:spPr>
          <a:xfrm>
            <a:off x="4533900" y="1574800"/>
            <a:ext cx="521461" cy="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bldLvl="5" animBg="1" advAuto="0"/>
      <p:bldP spid="110" grpId="2" animBg="1" advAuto="0"/>
      <p:bldP spid="111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Keys and values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Value type.  </a:t>
            </a:r>
            <a:r>
              <a:rPr sz="2400">
                <a:uFill>
                  <a:solidFill/>
                </a:uFill>
              </a:rPr>
              <a:t>Any generic type.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Key type:  several natural assumptions.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Assume keys are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Comparable</a:t>
            </a:r>
            <a:r>
              <a:rPr sz="2400">
                <a:uFill>
                  <a:solidFill/>
                </a:uFill>
              </a:rPr>
              <a:t>, use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compareTo()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Assume keys are any generic type, use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equals()</a:t>
            </a:r>
            <a:r>
              <a:rPr sz="2400">
                <a:uFill>
                  <a:solidFill/>
                </a:uFill>
              </a:rPr>
              <a:t> to test equality.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Assume keys are any generic type, use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equals()</a:t>
            </a:r>
            <a:r>
              <a:rPr sz="2400">
                <a:uFill>
                  <a:solidFill/>
                </a:uFill>
              </a:rPr>
              <a:t> to test equality;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use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hashCode()</a:t>
            </a:r>
            <a:r>
              <a:rPr sz="2400">
                <a:uFill>
                  <a:solidFill/>
                </a:uFill>
              </a:rPr>
              <a:t> to scramble key.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Best practices.  </a:t>
            </a:r>
            <a:r>
              <a:rPr sz="2400">
                <a:uFill>
                  <a:solidFill/>
                </a:uFill>
              </a:rPr>
              <a:t>Use immutable types for symbol table keys. 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Immutable in Java: 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Integer</a:t>
            </a:r>
            <a:r>
              <a:rPr sz="2400">
                <a:uFill>
                  <a:solidFill/>
                </a:uFill>
              </a:rPr>
              <a:t>,</a:t>
            </a:r>
            <a:r>
              <a:rPr sz="2400" b="1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Double</a:t>
            </a:r>
            <a:r>
              <a:rPr sz="2400">
                <a:uFill>
                  <a:solidFill/>
                </a:uFill>
              </a:rPr>
              <a:t>,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</a:t>
            </a:r>
            <a:r>
              <a:rPr sz="2400">
                <a:uFill>
                  <a:solidFill/>
                </a:uFill>
              </a:rPr>
              <a:t>,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java.io.File</a:t>
            </a:r>
            <a:r>
              <a:rPr sz="2400">
                <a:uFill>
                  <a:solidFill/>
                </a:uFill>
              </a:rPr>
              <a:t>, …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Mutable in Java: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StringBuilder</a:t>
            </a:r>
            <a:r>
              <a:rPr sz="2400">
                <a:uFill>
                  <a:solidFill/>
                </a:uFill>
              </a:rPr>
              <a:t>,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java.net.URL</a:t>
            </a:r>
            <a:r>
              <a:rPr sz="2400">
                <a:uFill>
                  <a:solidFill/>
                </a:uFill>
              </a:rPr>
              <a:t>, arrays, ...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3088235" y="2463800"/>
            <a:ext cx="8557828" cy="3898900"/>
            <a:chOff x="0" y="0"/>
            <a:chExt cx="8557827" cy="3898900"/>
          </a:xfrm>
        </p:grpSpPr>
        <p:sp>
          <p:nvSpPr>
            <p:cNvPr id="120" name="Shape 120"/>
            <p:cNvSpPr/>
            <p:nvPr/>
          </p:nvSpPr>
          <p:spPr>
            <a:xfrm>
              <a:off x="5719015" y="0"/>
              <a:ext cx="2838813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specify 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Comparable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 in API.</a:t>
              </a:r>
            </a:p>
          </p:txBody>
        </p:sp>
        <p:sp>
          <p:nvSpPr>
            <p:cNvPr id="121" name="Shape 121"/>
            <p:cNvSpPr/>
            <p:nvPr/>
          </p:nvSpPr>
          <p:spPr>
            <a:xfrm flipV="1">
              <a:off x="4603487" y="274645"/>
              <a:ext cx="1115256" cy="59488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599048" y="3225800"/>
              <a:ext cx="1657911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built-in to Java</a:t>
              </a:r>
            </a:p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(stay tuned)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827675"/>
              <a:ext cx="1631526" cy="64030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3424456" y="2242596"/>
              <a:ext cx="774108" cy="108734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animBg="1" advAuto="0"/>
      <p:bldP spid="125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Equality test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0048AA"/>
                  </a:solidFill>
                </a:uFill>
              </a:rPr>
              <a:t>All Java classes inherit a method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equals()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  <a:r>
              <a:rPr sz="2000" b="1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</a:t>
            </a: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Java requirements.  </a:t>
            </a:r>
            <a:r>
              <a:rPr sz="2400">
                <a:uFill>
                  <a:solidFill/>
                </a:uFill>
              </a:rPr>
              <a:t>For any references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sz="2400">
                <a:uFill>
                  <a:solidFill/>
                </a:uFill>
              </a:rPr>
              <a:t>,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y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z</a:t>
            </a:r>
            <a:r>
              <a:rPr sz="2400">
                <a:uFill>
                  <a:solidFill/>
                </a:uFill>
              </a:rPr>
              <a:t>:</a:t>
            </a:r>
          </a:p>
          <a:p>
            <a:pPr lvl="1" defTabSz="1144693">
              <a:tabLst>
                <a:tab pos="2349500" algn="l"/>
                <a:tab pos="3175000" algn="l"/>
              </a:tabLst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Reflexive:	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x.equals(x)</a:t>
            </a:r>
            <a:r>
              <a:rPr sz="2400">
                <a:uFill>
                  <a:solidFill/>
                </a:uFill>
              </a:rPr>
              <a:t>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true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 defTabSz="1144693">
              <a:tabLst>
                <a:tab pos="2349500" algn="l"/>
                <a:tab pos="3175000" algn="l"/>
              </a:tabLst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Symmetric:	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x.equals(y)</a:t>
            </a:r>
            <a:r>
              <a:rPr sz="2400">
                <a:uFill>
                  <a:solidFill/>
                </a:uFill>
              </a:rPr>
              <a:t> iff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y.equals(x)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 defTabSz="1144693">
              <a:tabLst>
                <a:tab pos="2349500" algn="l"/>
                <a:tab pos="3175000" algn="l"/>
              </a:tabLst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Transitive:	 if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x.equals(y)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y.equals(z)</a:t>
            </a:r>
            <a:r>
              <a:rPr sz="2400">
                <a:uFill>
                  <a:solidFill/>
                </a:uFill>
              </a:rPr>
              <a:t>, then 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x.equals(z)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 defTabSz="1144693">
              <a:tabLst>
                <a:tab pos="2349500" algn="l"/>
                <a:tab pos="3175000" algn="l"/>
              </a:tabLst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Non-null:	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x.equals(null)</a:t>
            </a:r>
            <a:r>
              <a:rPr sz="2400">
                <a:uFill>
                  <a:solidFill/>
                </a:uFill>
              </a:rPr>
              <a:t>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false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Default implementati</a:t>
            </a:r>
            <a:r>
              <a:rPr sz="2400">
                <a:solidFill>
                  <a:srgbClr val="003F83"/>
                </a:solidFill>
                <a:uFill>
                  <a:solidFill>
                    <a:srgbClr val="0048AA"/>
                  </a:solidFill>
                </a:uFill>
              </a:rPr>
              <a:t>on.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(x == y)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</a:t>
            </a: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Customized implementations.  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Integer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Double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java.io.File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…</a:t>
            </a:r>
          </a:p>
          <a:p>
            <a:pPr lvl="0" defTabSz="1144693">
              <a:tabLst>
                <a:tab pos="2603500" algn="l"/>
                <a:tab pos="3429000" algn="l"/>
              </a:tabLst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User-defined implementations.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Some care needed.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5349969" y="6121400"/>
            <a:ext cx="2533433" cy="717884"/>
            <a:chOff x="0" y="0"/>
            <a:chExt cx="2533432" cy="717883"/>
          </a:xfrm>
        </p:grpSpPr>
        <p:sp>
          <p:nvSpPr>
            <p:cNvPr id="132" name="Shape 132"/>
            <p:cNvSpPr/>
            <p:nvPr/>
          </p:nvSpPr>
          <p:spPr>
            <a:xfrm flipV="1">
              <a:off x="0" y="378207"/>
              <a:ext cx="423512" cy="33967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361732" y="0"/>
              <a:ext cx="2171701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do 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x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 and 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y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 refer to</a:t>
              </a:r>
            </a:p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the same object?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0724303" y="3234972"/>
            <a:ext cx="1734397" cy="1320801"/>
            <a:chOff x="0" y="0"/>
            <a:chExt cx="1734396" cy="1320800"/>
          </a:xfrm>
        </p:grpSpPr>
        <p:sp>
          <p:nvSpPr>
            <p:cNvPr id="135" name="Shape 135"/>
            <p:cNvSpPr/>
            <p:nvPr/>
          </p:nvSpPr>
          <p:spPr>
            <a:xfrm rot="10800000" flipH="1">
              <a:off x="0" y="0"/>
              <a:ext cx="279400" cy="132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96231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000" b="1">
                  <a:solidFill>
                    <a:srgbClr val="AB3226"/>
                  </a:solidFill>
                  <a:uFill>
                    <a:solidFill>
                      <a:srgbClr val="AB3226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4996" y="346427"/>
              <a:ext cx="15494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equivalence</a:t>
              </a:r>
              <a:b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</a:b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relation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animBg="1" advAuto="0"/>
      <p:bldP spid="134" grpId="3" animBg="1" advAuto="0"/>
      <p:bldP spid="137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Equals design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"Standard" recipe for user-defined types.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Optimization for reference equality.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Check against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null</a:t>
            </a:r>
            <a:r>
              <a:rPr sz="2400">
                <a:uFill>
                  <a:solidFill/>
                </a:uFill>
              </a:rPr>
              <a:t>. 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Check that two objects are of the same type and cast.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Compare each significant field: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field is a primitive type, use </a:t>
            </a:r>
            <a:r>
              <a:rPr sz="2000" b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==</a:t>
            </a:r>
            <a:endParaRPr sz="2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field is an object, use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equals()</a:t>
            </a:r>
            <a:endParaRPr sz="2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field is an array, apply to each entry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Best practices.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No need to use calculated fields that depend on other fields.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Compare fields mostly likely to differ first.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Make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compareTo()</a:t>
            </a:r>
            <a:r>
              <a:rPr sz="2400">
                <a:uFill>
                  <a:solidFill/>
                </a:uFill>
              </a:rPr>
              <a:t> consistent with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equals()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74" name="Shape 174"/>
          <p:cNvSpPr/>
          <p:nvPr/>
        </p:nvSpPr>
        <p:spPr>
          <a:xfrm>
            <a:off x="8439008" y="4388273"/>
            <a:ext cx="24892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apply rule recursively</a:t>
            </a:r>
          </a:p>
        </p:txBody>
      </p:sp>
      <p:sp>
        <p:nvSpPr>
          <p:cNvPr id="175" name="Shape 175"/>
          <p:cNvSpPr/>
          <p:nvPr/>
        </p:nvSpPr>
        <p:spPr>
          <a:xfrm>
            <a:off x="8439008" y="4896273"/>
            <a:ext cx="43434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can use </a:t>
            </a: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Arrays.deepEquals(a, b)</a:t>
            </a:r>
            <a:endParaRPr sz="1600">
              <a:solidFill>
                <a:srgbClr val="8D3124"/>
              </a:solidFill>
              <a:uFill>
                <a:solidFill>
                  <a:srgbClr val="8D3124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but not </a:t>
            </a: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a.equals(b)</a:t>
            </a:r>
          </a:p>
        </p:txBody>
      </p:sp>
      <p:sp>
        <p:nvSpPr>
          <p:cNvPr id="176" name="Shape 176"/>
          <p:cNvSpPr/>
          <p:nvPr/>
        </p:nvSpPr>
        <p:spPr>
          <a:xfrm flipV="1">
            <a:off x="7599253" y="5042076"/>
            <a:ext cx="688597" cy="3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79" name="Group 179"/>
          <p:cNvGrpSpPr/>
          <p:nvPr/>
        </p:nvGrpSpPr>
        <p:grpSpPr>
          <a:xfrm>
            <a:off x="4851400" y="8219660"/>
            <a:ext cx="5854700" cy="822740"/>
            <a:chOff x="0" y="0"/>
            <a:chExt cx="5854700" cy="822739"/>
          </a:xfrm>
        </p:grpSpPr>
        <p:sp>
          <p:nvSpPr>
            <p:cNvPr id="177" name="Shape 177"/>
            <p:cNvSpPr/>
            <p:nvPr/>
          </p:nvSpPr>
          <p:spPr>
            <a:xfrm>
              <a:off x="0" y="492539"/>
              <a:ext cx="585470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x.equals(y)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  if and only if  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(x.compareTo(y) == 0)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5400" y="0"/>
              <a:ext cx="310104" cy="44720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 flipV="1">
            <a:off x="7594600" y="4533900"/>
            <a:ext cx="688597" cy="2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432800" y="3746500"/>
            <a:ext cx="4343400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but use Double.compare() with double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(or otherwise deal with -0.0 and NaN)</a:t>
            </a:r>
          </a:p>
        </p:txBody>
      </p:sp>
      <p:sp>
        <p:nvSpPr>
          <p:cNvPr id="182" name="Shape 182"/>
          <p:cNvSpPr/>
          <p:nvPr/>
        </p:nvSpPr>
        <p:spPr>
          <a:xfrm flipV="1">
            <a:off x="7594600" y="4038600"/>
            <a:ext cx="688597" cy="2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85" name="Group 185"/>
          <p:cNvGrpSpPr/>
          <p:nvPr/>
        </p:nvGrpSpPr>
        <p:grpSpPr>
          <a:xfrm>
            <a:off x="7327997" y="6309428"/>
            <a:ext cx="4927503" cy="470497"/>
            <a:chOff x="0" y="0"/>
            <a:chExt cx="4927502" cy="470496"/>
          </a:xfrm>
        </p:grpSpPr>
        <p:sp>
          <p:nvSpPr>
            <p:cNvPr id="183" name="Shape 183"/>
            <p:cNvSpPr/>
            <p:nvPr/>
          </p:nvSpPr>
          <p:spPr>
            <a:xfrm>
              <a:off x="495202" y="0"/>
              <a:ext cx="4432301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e.g., cached Manhattan distance</a:t>
              </a:r>
            </a:p>
          </p:txBody>
        </p:sp>
        <p:sp>
          <p:nvSpPr>
            <p:cNvPr id="184" name="Shape 184"/>
            <p:cNvSpPr/>
            <p:nvPr/>
          </p:nvSpPr>
          <p:spPr>
            <a:xfrm flipV="1">
              <a:off x="0" y="247098"/>
              <a:ext cx="421919" cy="22339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animBg="1" advAuto="0"/>
      <p:bldP spid="179" grpId="2" animBg="1" advAuto="0"/>
      <p:bldP spid="185" grpId="3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1539</Words>
  <Application>Microsoft Office PowerPoint</Application>
  <PresentationFormat>Custom</PresentationFormat>
  <Paragraphs>372</Paragraphs>
  <Slides>20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Futura</vt:lpstr>
      <vt:lpstr>Helvetica</vt:lpstr>
      <vt:lpstr>Helvetica-Bold</vt:lpstr>
      <vt:lpstr>Helvetica-Oblique</vt:lpstr>
      <vt:lpstr>Lucida Grande</vt:lpstr>
      <vt:lpstr>Lucida Sans Regular</vt:lpstr>
      <vt:lpstr>Lucida Sans Typewriter Regular</vt:lpstr>
      <vt:lpstr>Symbol</vt:lpstr>
      <vt:lpstr>Times New Roman</vt:lpstr>
      <vt:lpstr>Times Roman</vt:lpstr>
      <vt:lpstr>ヒラギノ角ゴ ProN W3</vt:lpstr>
      <vt:lpstr>White</vt:lpstr>
      <vt:lpstr>3.1  Symbol Tables</vt:lpstr>
      <vt:lpstr>Symbol tables</vt:lpstr>
      <vt:lpstr>Symbol table applications</vt:lpstr>
      <vt:lpstr>Symbol tables:  context</vt:lpstr>
      <vt:lpstr>Basic symbol table API</vt:lpstr>
      <vt:lpstr>Conventions</vt:lpstr>
      <vt:lpstr>Keys and values</vt:lpstr>
      <vt:lpstr>Equality test</vt:lpstr>
      <vt:lpstr>Equals design</vt:lpstr>
      <vt:lpstr>ST test client for analysis</vt:lpstr>
      <vt:lpstr>Frequency counter implementation, I -&gt; Ith </vt:lpstr>
      <vt:lpstr>Sequential search in a linked list- Alternative way for Parallel Arrays</vt:lpstr>
      <vt:lpstr>Elementary ST implementations:  summary</vt:lpstr>
      <vt:lpstr>Binary search in an ordered array</vt:lpstr>
      <vt:lpstr>Frequency counter implementation</vt:lpstr>
      <vt:lpstr>Binary search in an ordered array</vt:lpstr>
      <vt:lpstr>Binary search:  C++ implementation</vt:lpstr>
      <vt:lpstr>Binary search:  mathematical analysis</vt:lpstr>
      <vt:lpstr>Binary search:  trace of standard indexing client</vt:lpstr>
      <vt:lpstr>Elementary ST implementations: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 Symbol Tables</dc:title>
  <cp:lastModifiedBy>MM</cp:lastModifiedBy>
  <cp:revision>8</cp:revision>
  <dcterms:modified xsi:type="dcterms:W3CDTF">2017-03-28T16:28:27Z</dcterms:modified>
</cp:coreProperties>
</file>