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257" r:id="rId2"/>
    <p:sldId id="258" r:id="rId3"/>
    <p:sldId id="259" r:id="rId4"/>
    <p:sldId id="260" r:id="rId5"/>
    <p:sldId id="380"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75" r:id="rId65"/>
    <p:sldId id="376" r:id="rId66"/>
    <p:sldId id="377" r:id="rId67"/>
    <p:sldId id="378" r:id="rId68"/>
    <p:sldId id="379" r:id="rId69"/>
    <p:sldId id="266" r:id="rId70"/>
    <p:sldId id="267" r:id="rId71"/>
    <p:sldId id="382" r:id="rId72"/>
    <p:sldId id="268" r:id="rId73"/>
    <p:sldId id="269" r:id="rId74"/>
    <p:sldId id="270" r:id="rId75"/>
    <p:sldId id="271" r:id="rId76"/>
    <p:sldId id="381" r:id="rId77"/>
    <p:sldId id="305" r:id="rId78"/>
    <p:sldId id="306" r:id="rId79"/>
    <p:sldId id="307" r:id="rId80"/>
    <p:sldId id="308" r:id="rId81"/>
    <p:sldId id="309" r:id="rId82"/>
    <p:sldId id="310" r:id="rId83"/>
    <p:sldId id="312" r:id="rId84"/>
  </p:sldIdLst>
  <p:sldSz cx="13004800" cy="9753600"/>
  <p:notesSz cx="6858000" cy="9144000"/>
  <p:defaultTextStyle>
    <a:lvl1pPr marL="58702" marR="58702"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1pPr>
    <a:lvl2pPr marL="58702" marR="58702" indent="381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2pPr>
    <a:lvl3pPr marL="58702" marR="58702" indent="762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3pPr>
    <a:lvl4pPr marL="58702" marR="58702" indent="1143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4pPr>
    <a:lvl5pPr marL="58702" marR="58702" indent="1524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5pPr>
    <a:lvl6pPr marL="58702" marR="58702" indent="1905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6pPr>
    <a:lvl7pPr marL="58702" marR="58702" indent="2286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7pPr>
    <a:lvl8pPr marL="58702" marR="58702" indent="2667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8pPr>
    <a:lvl9pPr marL="58702" marR="58702" indent="3048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Lucida Sans Regular"/>
          <a:ea typeface="Lucida Sans Regular"/>
          <a:cs typeface="Lucida Sans Regular"/>
        </a:font>
        <a:srgbClr val="000000"/>
      </a:tcTxStyle>
      <a:tcStyle>
        <a:tcBdr>
          <a:left>
            <a:ln w="12700" cap="flat">
              <a:solidFill>
                <a:srgbClr val="E7EAEB"/>
              </a:solidFill>
              <a:prstDash val="solid"/>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Lucida Sans Regular"/>
          <a:ea typeface="Lucida Sans Regular"/>
          <a:cs typeface="Lucida Sans Regular"/>
        </a:font>
        <a:srgbClr val="FFFFFF"/>
      </a:tcTxStyle>
      <a:tcStyle>
        <a:tcBdr>
          <a:left>
            <a:ln w="28575" cap="flat">
              <a:noFill/>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Col>
    <a:lastRow>
      <a:tcTxStyle b="off" i="on">
        <a:font>
          <a:latin typeface="Times Roman"/>
          <a:ea typeface="Times Roman"/>
          <a:cs typeface="Times Roman"/>
        </a:font>
        <a:srgbClr val="0048AA"/>
      </a:tcTxStyle>
      <a:tcStyle>
        <a:tcBdr>
          <a:left>
            <a:ln w="12700" cap="flat">
              <a:noFill/>
              <a:miter lim="400000"/>
            </a:ln>
          </a:left>
          <a:right>
            <a:ln w="12700" cap="flat">
              <a:noFill/>
              <a:miter lim="400000"/>
            </a:ln>
          </a:right>
          <a:top>
            <a:ln w="12700" cap="flat">
              <a:noFill/>
              <a:miter lim="400000"/>
            </a:ln>
          </a:top>
          <a:bottom>
            <a:ln w="28575" cap="flat">
              <a:noFill/>
              <a:miter lim="400000"/>
            </a:ln>
          </a:bottom>
          <a:insideH>
            <a:ln w="12700" cap="flat">
              <a:noFill/>
              <a:miter lim="400000"/>
            </a:ln>
          </a:insideH>
          <a:insideV>
            <a:ln w="12700" cap="flat">
              <a:noFill/>
              <a:miter lim="400000"/>
            </a:ln>
          </a:insideV>
        </a:tcBdr>
        <a:fill>
          <a:solidFill>
            <a:srgbClr val="E7EAEB"/>
          </a:solidFill>
        </a:fill>
      </a:tcStyle>
    </a:lastRow>
    <a:firstRow>
      <a:tcTxStyle b="off" i="off">
        <a:font>
          <a:latin typeface="Lucida Sans Regular"/>
          <a:ea typeface="Lucida Sans Regular"/>
          <a:cs typeface="Lucida Sans Regular"/>
        </a:font>
        <a:srgbClr val="FFFFFF"/>
      </a:tcTxStyle>
      <a:tcStyle>
        <a:tcBdr>
          <a:left>
            <a:ln w="12700" cap="flat">
              <a:solidFill>
                <a:srgbClr val="E7EAEB"/>
              </a:solidFill>
              <a:prstDash val="solid"/>
              <a:miter lim="400000"/>
            </a:ln>
          </a:left>
          <a:right>
            <a:ln w="12700" cap="flat">
              <a:solidFill>
                <a:srgbClr val="E7EAEB"/>
              </a:solidFill>
              <a:prstDash val="solid"/>
              <a:miter lim="400000"/>
            </a:ln>
          </a:right>
          <a:top>
            <a:ln w="28575" cap="flat">
              <a:noFill/>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Row>
  </a:tblStyle>
  <a:tblStyle styleId="{D51ADE6A-740E-44AE-83CC-AE7238B6C88D}" styleName="">
    <a:tblBg/>
    <a:wholeTbl>
      <a:tcTxStyle b="off" i="off">
        <a:font>
          <a:latin typeface="Lucida Sans Regular"/>
          <a:ea typeface="Lucida Sans Regular"/>
          <a:cs typeface="Lucida Sans Regular"/>
        </a:font>
        <a:srgbClr val="000000"/>
      </a:tcTxStyle>
      <a:tcStyle>
        <a:tcBdr>
          <a:left>
            <a:ln w="12700" cap="flat">
              <a:solidFill>
                <a:srgbClr val="E7EAEB"/>
              </a:solidFill>
              <a:prstDash val="solid"/>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Lucida Sans Regular"/>
          <a:ea typeface="Lucida Sans Regular"/>
          <a:cs typeface="Lucida Sans Regular"/>
        </a:font>
        <a:srgbClr val="FFFFFF"/>
      </a:tcTxStyle>
      <a:tcStyle>
        <a:tcBdr>
          <a:left>
            <a:ln w="28575" cap="flat">
              <a:noFill/>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Col>
    <a:lastRow>
      <a:tcTxStyle b="off" i="on">
        <a:font>
          <a:latin typeface="Times Roman"/>
          <a:ea typeface="Times Roman"/>
          <a:cs typeface="Times Roman"/>
        </a:font>
        <a:srgbClr val="0048AA"/>
      </a:tcTxStyle>
      <a:tcStyle>
        <a:tcBdr>
          <a:left>
            <a:ln w="12700" cap="flat">
              <a:noFill/>
              <a:miter lim="400000"/>
            </a:ln>
          </a:left>
          <a:right>
            <a:ln w="12700" cap="flat">
              <a:noFill/>
              <a:miter lim="400000"/>
            </a:ln>
          </a:right>
          <a:top>
            <a:ln w="12700" cap="flat">
              <a:noFill/>
              <a:miter lim="400000"/>
            </a:ln>
          </a:top>
          <a:bottom>
            <a:ln w="28575" cap="flat">
              <a:noFill/>
              <a:miter lim="400000"/>
            </a:ln>
          </a:bottom>
          <a:insideH>
            <a:ln w="12700" cap="flat">
              <a:noFill/>
              <a:miter lim="400000"/>
            </a:ln>
          </a:insideH>
          <a:insideV>
            <a:ln w="12700" cap="flat">
              <a:noFill/>
              <a:miter lim="400000"/>
            </a:ln>
          </a:insideV>
        </a:tcBdr>
        <a:fill>
          <a:solidFill>
            <a:srgbClr val="E7EAEB"/>
          </a:solidFill>
        </a:fill>
      </a:tcStyle>
    </a:lastRow>
    <a:firstRow>
      <a:tcTxStyle b="off" i="off">
        <a:font>
          <a:latin typeface="Lucida Sans Regular"/>
          <a:ea typeface="Lucida Sans Regular"/>
          <a:cs typeface="Lucida Sans Regular"/>
        </a:font>
        <a:srgbClr val="FFFFFF"/>
      </a:tcTxStyle>
      <a:tcStyle>
        <a:tcBdr>
          <a:left>
            <a:ln w="12700" cap="flat">
              <a:solidFill>
                <a:srgbClr val="E7EAEB"/>
              </a:solidFill>
              <a:prstDash val="solid"/>
              <a:miter lim="400000"/>
            </a:ln>
          </a:left>
          <a:right>
            <a:ln w="12700" cap="flat">
              <a:solidFill>
                <a:srgbClr val="E7EAEB"/>
              </a:solidFill>
              <a:prstDash val="solid"/>
              <a:miter lim="400000"/>
            </a:ln>
          </a:right>
          <a:top>
            <a:ln w="28575" cap="flat">
              <a:noFill/>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02" autoAdjust="0"/>
  </p:normalViewPr>
  <p:slideViewPr>
    <p:cSldViewPr snapToGrid="0" snapToObjects="1">
      <p:cViewPr varScale="1">
        <p:scale>
          <a:sx n="81" d="100"/>
          <a:sy n="81" d="100"/>
        </p:scale>
        <p:origin x="1512" y="9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174823156"/>
      </p:ext>
    </p:extLst>
  </p:cSld>
  <p:clrMap bg1="lt1" tx1="dk1" bg2="lt2" tx2="dk2" accent1="accent1" accent2="accent2" accent3="accent3" accent4="accent4" accent5="accent5" accent6="accent6" hlink="hlink" folHlink="folHlink"/>
  <p:notesStyle>
    <a:lvl1pPr defTabSz="647700">
      <a:defRPr sz="1200">
        <a:latin typeface="Lucida Grande"/>
        <a:ea typeface="Lucida Grande"/>
        <a:cs typeface="Lucida Grande"/>
        <a:sym typeface="Lucida Grande"/>
      </a:defRPr>
    </a:lvl1pPr>
    <a:lvl2pPr indent="228600" defTabSz="647700">
      <a:defRPr sz="1200">
        <a:latin typeface="Lucida Grande"/>
        <a:ea typeface="Lucida Grande"/>
        <a:cs typeface="Lucida Grande"/>
        <a:sym typeface="Lucida Grande"/>
      </a:defRPr>
    </a:lvl2pPr>
    <a:lvl3pPr indent="457200" defTabSz="647700">
      <a:defRPr sz="1200">
        <a:latin typeface="Lucida Grande"/>
        <a:ea typeface="Lucida Grande"/>
        <a:cs typeface="Lucida Grande"/>
        <a:sym typeface="Lucida Grande"/>
      </a:defRPr>
    </a:lvl3pPr>
    <a:lvl4pPr indent="685800" defTabSz="647700">
      <a:defRPr sz="1200">
        <a:latin typeface="Lucida Grande"/>
        <a:ea typeface="Lucida Grande"/>
        <a:cs typeface="Lucida Grande"/>
        <a:sym typeface="Lucida Grande"/>
      </a:defRPr>
    </a:lvl4pPr>
    <a:lvl5pPr indent="914400" defTabSz="647700">
      <a:defRPr sz="1200">
        <a:latin typeface="Lucida Grande"/>
        <a:ea typeface="Lucida Grande"/>
        <a:cs typeface="Lucida Grande"/>
        <a:sym typeface="Lucida Grande"/>
      </a:defRPr>
    </a:lvl5pPr>
    <a:lvl6pPr indent="1143000" defTabSz="647700">
      <a:defRPr sz="1200">
        <a:latin typeface="Lucida Grande"/>
        <a:ea typeface="Lucida Grande"/>
        <a:cs typeface="Lucida Grande"/>
        <a:sym typeface="Lucida Grande"/>
      </a:defRPr>
    </a:lvl6pPr>
    <a:lvl7pPr indent="1371600" defTabSz="647700">
      <a:defRPr sz="1200">
        <a:latin typeface="Lucida Grande"/>
        <a:ea typeface="Lucida Grande"/>
        <a:cs typeface="Lucida Grande"/>
        <a:sym typeface="Lucida Grande"/>
      </a:defRPr>
    </a:lvl7pPr>
    <a:lvl8pPr indent="1600200" defTabSz="647700">
      <a:defRPr sz="1200">
        <a:latin typeface="Lucida Grande"/>
        <a:ea typeface="Lucida Grande"/>
        <a:cs typeface="Lucida Grande"/>
        <a:sym typeface="Lucida Grande"/>
      </a:defRPr>
    </a:lvl8pPr>
    <a:lvl9pPr indent="1828800" defTabSz="647700">
      <a:defRPr sz="1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prstGeom prst="rect">
            <a:avLst/>
          </a:prstGeom>
        </p:spPr>
        <p:txBody>
          <a:bodyPr/>
          <a:lstStyle/>
          <a:p>
            <a:pPr lvl="0"/>
            <a:endParaRPr/>
          </a:p>
        </p:txBody>
      </p:sp>
      <p:sp>
        <p:nvSpPr>
          <p:cNvPr id="58" name="Shape 58"/>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we don't have control over the order of the operations and they may not be random</a:t>
            </a:r>
          </a:p>
        </p:txBody>
      </p:sp>
    </p:spTree>
    <p:extLst>
      <p:ext uri="{BB962C8B-B14F-4D97-AF65-F5344CB8AC3E}">
        <p14:creationId xmlns:p14="http://schemas.microsoft.com/office/powerpoint/2010/main" val="2341283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Shape 413"/>
          <p:cNvSpPr>
            <a:spLocks noGrp="1" noRot="1" noChangeAspect="1"/>
          </p:cNvSpPr>
          <p:nvPr>
            <p:ph type="sldImg"/>
          </p:nvPr>
        </p:nvSpPr>
        <p:spPr>
          <a:prstGeom prst="rect">
            <a:avLst/>
          </a:prstGeom>
        </p:spPr>
        <p:txBody>
          <a:bodyPr/>
          <a:lstStyle/>
          <a:p>
            <a:pPr lvl="0"/>
            <a:endParaRPr/>
          </a:p>
        </p:txBody>
      </p:sp>
      <p:sp>
        <p:nvSpPr>
          <p:cNvPr id="414" name="Shape 414"/>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search is also more complicated</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[wayne s14] Knuth quote hidden behind fantasy code</a:t>
            </a:r>
          </a:p>
        </p:txBody>
      </p:sp>
    </p:spTree>
    <p:extLst>
      <p:ext uri="{BB962C8B-B14F-4D97-AF65-F5344CB8AC3E}">
        <p14:creationId xmlns:p14="http://schemas.microsoft.com/office/powerpoint/2010/main" val="236951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Shape 413"/>
          <p:cNvSpPr>
            <a:spLocks noGrp="1" noRot="1" noChangeAspect="1"/>
          </p:cNvSpPr>
          <p:nvPr>
            <p:ph type="sldImg"/>
          </p:nvPr>
        </p:nvSpPr>
        <p:spPr>
          <a:prstGeom prst="rect">
            <a:avLst/>
          </a:prstGeom>
        </p:spPr>
        <p:txBody>
          <a:bodyPr/>
          <a:lstStyle/>
          <a:p>
            <a:pPr lvl="0"/>
            <a:endParaRPr/>
          </a:p>
        </p:txBody>
      </p:sp>
      <p:sp>
        <p:nvSpPr>
          <p:cNvPr id="414" name="Shape 414"/>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search is also more complicated</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[wayne s14] Knuth quote hidden behind fantasy code</a:t>
            </a:r>
          </a:p>
        </p:txBody>
      </p:sp>
    </p:spTree>
    <p:extLst>
      <p:ext uri="{BB962C8B-B14F-4D97-AF65-F5344CB8AC3E}">
        <p14:creationId xmlns:p14="http://schemas.microsoft.com/office/powerpoint/2010/main" val="39047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Shape 1014"/>
          <p:cNvSpPr>
            <a:spLocks noGrp="1" noRot="1" noChangeAspect="1"/>
          </p:cNvSpPr>
          <p:nvPr>
            <p:ph type="sldImg"/>
          </p:nvPr>
        </p:nvSpPr>
        <p:spPr>
          <a:prstGeom prst="rect">
            <a:avLst/>
          </a:prstGeom>
        </p:spPr>
        <p:txBody>
          <a:bodyPr/>
          <a:lstStyle/>
          <a:p>
            <a:pPr lvl="0"/>
            <a:endParaRPr/>
          </a:p>
        </p:txBody>
      </p:sp>
      <p:sp>
        <p:nvSpPr>
          <p:cNvPr id="1015" name="Shape 1015"/>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Typically a page size is about 4096 bytes (on a 32-bit system) or 8192 bytes (on a 64-bit system) so about 1024 pointers fit in memory</a:t>
            </a:r>
          </a:p>
        </p:txBody>
      </p:sp>
    </p:spTree>
    <p:extLst>
      <p:ext uri="{BB962C8B-B14F-4D97-AF65-F5344CB8AC3E}">
        <p14:creationId xmlns:p14="http://schemas.microsoft.com/office/powerpoint/2010/main" val="826565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Shape 1023"/>
          <p:cNvSpPr>
            <a:spLocks noGrp="1" noRot="1" noChangeAspect="1"/>
          </p:cNvSpPr>
          <p:nvPr>
            <p:ph type="sldImg"/>
          </p:nvPr>
        </p:nvSpPr>
        <p:spPr>
          <a:prstGeom prst="rect">
            <a:avLst/>
          </a:prstGeom>
        </p:spPr>
        <p:txBody>
          <a:bodyPr/>
          <a:lstStyle/>
          <a:p>
            <a:pPr lvl="0"/>
            <a:endParaRPr/>
          </a:p>
        </p:txBody>
      </p:sp>
      <p:sp>
        <p:nvSpPr>
          <p:cNvPr id="1024" name="Shape 1024"/>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multiway balanced search tree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like a 2-3 tree but we allow way more keys in each node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we don't want nodes to get too empty, so we require that each node other than the root be at least half full</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typically this is set up so that all of the data is in the external nodes (with no links)</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5-node at the bottom is full (though it has room for one more temporary key)</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red keys in internal nodes are copies of the keys in the leaves - this just makes the implementations a bit easier</a:t>
            </a:r>
          </a:p>
        </p:txBody>
      </p:sp>
    </p:spTree>
    <p:extLst>
      <p:ext uri="{BB962C8B-B14F-4D97-AF65-F5344CB8AC3E}">
        <p14:creationId xmlns:p14="http://schemas.microsoft.com/office/powerpoint/2010/main" val="2037665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Shape 1030"/>
          <p:cNvSpPr>
            <a:spLocks noGrp="1" noRot="1" noChangeAspect="1"/>
          </p:cNvSpPr>
          <p:nvPr>
            <p:ph type="sldImg"/>
          </p:nvPr>
        </p:nvSpPr>
        <p:spPr>
          <a:prstGeom prst="rect">
            <a:avLst/>
          </a:prstGeom>
        </p:spPr>
        <p:txBody>
          <a:bodyPr/>
          <a:lstStyle/>
          <a:p>
            <a:pPr lvl="0"/>
            <a:endParaRPr/>
          </a:p>
        </p:txBody>
      </p:sp>
      <p:sp>
        <p:nvSpPr>
          <p:cNvPr id="1031" name="Shape 1031"/>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search is a natural generalization of search in a 2-3 tree</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Red-black abstraction still works, but might use binary search instead of instead of internal links.</a:t>
            </a:r>
          </a:p>
        </p:txBody>
      </p:sp>
    </p:spTree>
    <p:extLst>
      <p:ext uri="{BB962C8B-B14F-4D97-AF65-F5344CB8AC3E}">
        <p14:creationId xmlns:p14="http://schemas.microsoft.com/office/powerpoint/2010/main" val="424476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Shape 1037"/>
          <p:cNvSpPr>
            <a:spLocks noGrp="1" noRot="1" noChangeAspect="1"/>
          </p:cNvSpPr>
          <p:nvPr>
            <p:ph type="sldImg"/>
          </p:nvPr>
        </p:nvSpPr>
        <p:spPr>
          <a:prstGeom prst="rect">
            <a:avLst/>
          </a:prstGeom>
        </p:spPr>
        <p:txBody>
          <a:bodyPr/>
          <a:lstStyle/>
          <a:p>
            <a:pPr lvl="0"/>
            <a:endParaRPr/>
          </a:p>
        </p:txBody>
      </p:sp>
      <p:sp>
        <p:nvSpPr>
          <p:cNvPr id="1038" name="Shape 1038"/>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adding A to the leftmost leaf node makes it overfull so we break it up into two nodes, moving copy of middle key to parent</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in this case, the parent becomes full, so we need to split that one too</a:t>
            </a:r>
          </a:p>
        </p:txBody>
      </p:sp>
    </p:spTree>
    <p:extLst>
      <p:ext uri="{BB962C8B-B14F-4D97-AF65-F5344CB8AC3E}">
        <p14:creationId xmlns:p14="http://schemas.microsoft.com/office/powerpoint/2010/main" val="8526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a:spLocks noGrp="1" noRot="1" noChangeAspect="1"/>
          </p:cNvSpPr>
          <p:nvPr>
            <p:ph type="sldImg"/>
          </p:nvPr>
        </p:nvSpPr>
        <p:spPr>
          <a:prstGeom prst="rect">
            <a:avLst/>
          </a:prstGeom>
        </p:spPr>
        <p:txBody>
          <a:bodyPr/>
          <a:lstStyle/>
          <a:p>
            <a:pPr lvl="0"/>
            <a:endParaRPr/>
          </a:p>
        </p:txBody>
      </p:sp>
      <p:sp>
        <p:nvSpPr>
          <p:cNvPr id="1057" name="Shape 1057"/>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B+ internal nodes can hold more branches since they don't store data</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HFS = hierarchical file system</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HPFS = high performance file system</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JFS journaling:  "This kind of buffer is commonly used in file systems — the disk cache — and databases to increase overall performance. The problem appears if there is a system crash, before the buffers have been written to disk, that would cause the system to behave in an inconsistent way after system reboot." databases and filesystems need to recover. journaling enables this</a:t>
            </a:r>
          </a:p>
        </p:txBody>
      </p:sp>
    </p:spTree>
    <p:extLst>
      <p:ext uri="{BB962C8B-B14F-4D97-AF65-F5344CB8AC3E}">
        <p14:creationId xmlns:p14="http://schemas.microsoft.com/office/powerpoint/2010/main" val="271732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pPr lvl="0"/>
            <a:endParaRPr/>
          </a:p>
        </p:txBody>
      </p:sp>
      <p:sp>
        <p:nvSpPr>
          <p:cNvPr id="126" name="Shape 126"/>
          <p:cNvSpPr>
            <a:spLocks noGrp="1"/>
          </p:cNvSpPr>
          <p:nvPr>
            <p:ph type="body" sz="quarter" idx="1"/>
          </p:nvPr>
        </p:nvSpPr>
        <p:spPr>
          <a:prstGeom prst="rect">
            <a:avLst/>
          </a:prstGeom>
        </p:spPr>
        <p:txBody>
          <a:bodyPr/>
          <a:lstStyle/>
          <a:p>
            <a:pPr lvl="0">
              <a:defRPr sz="1800"/>
            </a:pPr>
            <a:r>
              <a:rPr sz="1200"/>
              <a:t>generalize what we put in a BST node</a:t>
            </a:r>
          </a:p>
          <a:p>
            <a:pPr lvl="0">
              <a:defRPr sz="1800"/>
            </a:pPr>
            <a:r>
              <a:rPr sz="1200"/>
              <a:t>challenge: how to guarantee perfect balance</a:t>
            </a:r>
          </a:p>
        </p:txBody>
      </p:sp>
    </p:spTree>
    <p:extLst>
      <p:ext uri="{BB962C8B-B14F-4D97-AF65-F5344CB8AC3E}">
        <p14:creationId xmlns:p14="http://schemas.microsoft.com/office/powerpoint/2010/main" val="333577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pPr lvl="0"/>
            <a:endParaRPr/>
          </a:p>
        </p:txBody>
      </p:sp>
      <p:sp>
        <p:nvSpPr>
          <p:cNvPr id="126" name="Shape 126"/>
          <p:cNvSpPr>
            <a:spLocks noGrp="1"/>
          </p:cNvSpPr>
          <p:nvPr>
            <p:ph type="body" sz="quarter" idx="1"/>
          </p:nvPr>
        </p:nvSpPr>
        <p:spPr>
          <a:prstGeom prst="rect">
            <a:avLst/>
          </a:prstGeom>
        </p:spPr>
        <p:txBody>
          <a:bodyPr/>
          <a:lstStyle/>
          <a:p>
            <a:pPr lvl="0">
              <a:defRPr sz="1800"/>
            </a:pPr>
            <a:r>
              <a:rPr sz="1200"/>
              <a:t>generalize what we put in a BST node</a:t>
            </a:r>
          </a:p>
          <a:p>
            <a:pPr lvl="0">
              <a:defRPr sz="1800"/>
            </a:pPr>
            <a:r>
              <a:rPr sz="1200"/>
              <a:t>challenge: how to guarantee perfect balance</a:t>
            </a:r>
          </a:p>
        </p:txBody>
      </p:sp>
    </p:spTree>
    <p:extLst>
      <p:ext uri="{BB962C8B-B14F-4D97-AF65-F5344CB8AC3E}">
        <p14:creationId xmlns:p14="http://schemas.microsoft.com/office/powerpoint/2010/main" val="303691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Shape 692"/>
          <p:cNvSpPr>
            <a:spLocks noGrp="1" noRot="1" noChangeAspect="1"/>
          </p:cNvSpPr>
          <p:nvPr>
            <p:ph type="sldImg"/>
          </p:nvPr>
        </p:nvSpPr>
        <p:spPr>
          <a:prstGeom prst="rect">
            <a:avLst/>
          </a:prstGeom>
        </p:spPr>
        <p:txBody>
          <a:bodyPr/>
          <a:lstStyle/>
          <a:p>
            <a:pPr lvl="0"/>
            <a:endParaRPr/>
          </a:p>
        </p:txBody>
      </p:sp>
      <p:sp>
        <p:nvSpPr>
          <p:cNvPr id="693" name="Shape 693"/>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Q. why middle key?</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Otherwise violates symmetric order.</a:t>
            </a:r>
          </a:p>
        </p:txBody>
      </p:sp>
    </p:spTree>
    <p:extLst>
      <p:ext uri="{BB962C8B-B14F-4D97-AF65-F5344CB8AC3E}">
        <p14:creationId xmlns:p14="http://schemas.microsoft.com/office/powerpoint/2010/main" val="260521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Shape 944"/>
          <p:cNvSpPr>
            <a:spLocks noGrp="1" noRot="1" noChangeAspect="1"/>
          </p:cNvSpPr>
          <p:nvPr>
            <p:ph type="sldImg"/>
          </p:nvPr>
        </p:nvSpPr>
        <p:spPr>
          <a:prstGeom prst="rect">
            <a:avLst/>
          </a:prstGeom>
        </p:spPr>
        <p:txBody>
          <a:bodyPr/>
          <a:lstStyle/>
          <a:p>
            <a:pPr lvl="0"/>
            <a:endParaRPr/>
          </a:p>
        </p:txBody>
      </p:sp>
      <p:sp>
        <p:nvSpPr>
          <p:cNvPr id="945" name="Shape 945"/>
          <p:cNvSpPr>
            <a:spLocks noGrp="1"/>
          </p:cNvSpPr>
          <p:nvPr>
            <p:ph type="body" sz="quarter" idx="1"/>
          </p:nvPr>
        </p:nvSpPr>
        <p:spPr>
          <a:prstGeom prst="rect">
            <a:avLst/>
          </a:prstGeom>
        </p:spPr>
        <p:txBody>
          <a:bodyPr/>
          <a:lstStyle/>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Q. why middle key?</a:t>
            </a:r>
          </a:p>
          <a:p>
            <a:pPr marL="40639" marR="40639"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Otherwise violates symmetric order.</a:t>
            </a:r>
          </a:p>
        </p:txBody>
      </p:sp>
    </p:spTree>
    <p:extLst>
      <p:ext uri="{BB962C8B-B14F-4D97-AF65-F5344CB8AC3E}">
        <p14:creationId xmlns:p14="http://schemas.microsoft.com/office/powerpoint/2010/main" val="951932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Shape 998"/>
          <p:cNvSpPr>
            <a:spLocks noGrp="1" noRot="1" noChangeAspect="1"/>
          </p:cNvSpPr>
          <p:nvPr>
            <p:ph type="sldImg"/>
          </p:nvPr>
        </p:nvSpPr>
        <p:spPr>
          <a:prstGeom prst="rect">
            <a:avLst/>
          </a:prstGeom>
        </p:spPr>
        <p:txBody>
          <a:bodyPr/>
          <a:lstStyle/>
          <a:p>
            <a:pPr lvl="0"/>
            <a:endParaRPr/>
          </a:p>
        </p:txBody>
      </p:sp>
      <p:sp>
        <p:nvSpPr>
          <p:cNvPr id="999" name="Shape 999"/>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this is a magical operation. Easier to do it in the graphics than the implementation!</a:t>
            </a:r>
          </a:p>
        </p:txBody>
      </p:sp>
    </p:spTree>
    <p:extLst>
      <p:ext uri="{BB962C8B-B14F-4D97-AF65-F5344CB8AC3E}">
        <p14:creationId xmlns:p14="http://schemas.microsoft.com/office/powerpoint/2010/main" val="103909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 name="Shape 1223"/>
          <p:cNvSpPr>
            <a:spLocks noGrp="1" noRot="1" noChangeAspect="1"/>
          </p:cNvSpPr>
          <p:nvPr>
            <p:ph type="sldImg"/>
          </p:nvPr>
        </p:nvSpPr>
        <p:spPr>
          <a:prstGeom prst="rect">
            <a:avLst/>
          </a:prstGeom>
        </p:spPr>
        <p:txBody>
          <a:bodyPr/>
          <a:lstStyle/>
          <a:p>
            <a:pPr lvl="0"/>
            <a:endParaRPr/>
          </a:p>
        </p:txBody>
      </p:sp>
      <p:sp>
        <p:nvSpPr>
          <p:cNvPr id="1224" name="Shape 1224"/>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Q.  What if you reach root, and root is a 3-node?</a:t>
            </a:r>
          </a:p>
        </p:txBody>
      </p:sp>
    </p:spTree>
    <p:extLst>
      <p:ext uri="{BB962C8B-B14F-4D97-AF65-F5344CB8AC3E}">
        <p14:creationId xmlns:p14="http://schemas.microsoft.com/office/powerpoint/2010/main" val="307940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prstGeom prst="rect">
            <a:avLst/>
          </a:prstGeom>
        </p:spPr>
        <p:txBody>
          <a:bodyPr/>
          <a:lstStyle/>
          <a:p>
            <a:pPr lvl="0"/>
            <a:endParaRPr/>
          </a:p>
        </p:txBody>
      </p:sp>
      <p:sp>
        <p:nvSpPr>
          <p:cNvPr id="382" name="Shape 382"/>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only operation that creates a new node is inserting the first key and splitting the root</a:t>
            </a:r>
          </a:p>
        </p:txBody>
      </p:sp>
    </p:spTree>
    <p:extLst>
      <p:ext uri="{BB962C8B-B14F-4D97-AF65-F5344CB8AC3E}">
        <p14:creationId xmlns:p14="http://schemas.microsoft.com/office/powerpoint/2010/main" val="390775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noRot="1" noChangeAspect="1"/>
          </p:cNvSpPr>
          <p:nvPr>
            <p:ph type="sldImg"/>
          </p:nvPr>
        </p:nvSpPr>
        <p:spPr>
          <a:prstGeom prst="rect">
            <a:avLst/>
          </a:prstGeom>
        </p:spPr>
        <p:txBody>
          <a:bodyPr/>
          <a:lstStyle/>
          <a:p>
            <a:pPr lvl="0"/>
            <a:endParaRPr/>
          </a:p>
        </p:txBody>
      </p:sp>
      <p:sp>
        <p:nvSpPr>
          <p:cNvPr id="404" name="Shape 404"/>
          <p:cNvSpPr>
            <a:spLocks noGrp="1"/>
          </p:cNvSpPr>
          <p:nvPr>
            <p:ph type="body" sz="quarter" idx="1"/>
          </p:nvPr>
        </p:nvSpPr>
        <p:spPr>
          <a:prstGeom prst="rect">
            <a:avLst/>
          </a:prstGeom>
        </p:spPr>
        <p:txBody>
          <a:bodyPr/>
          <a:lstStyle>
            <a:lvl1pPr marL="40639" marR="40639"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Ok, but I haven't shown you any code!</a:t>
            </a:r>
          </a:p>
        </p:txBody>
      </p:sp>
    </p:spTree>
    <p:extLst>
      <p:ext uri="{BB962C8B-B14F-4D97-AF65-F5344CB8AC3E}">
        <p14:creationId xmlns:p14="http://schemas.microsoft.com/office/powerpoint/2010/main" val="3485148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algs4.cs.princeton.edu"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F5F5F5"/>
        </a:solidFill>
        <a:effectLst/>
      </p:bgPr>
    </p:bg>
    <p:spTree>
      <p:nvGrpSpPr>
        <p:cNvPr id="1" name=""/>
        <p:cNvGrpSpPr/>
        <p:nvPr/>
      </p:nvGrpSpPr>
      <p:grpSpPr>
        <a:xfrm>
          <a:off x="0" y="0"/>
          <a:ext cx="0" cy="0"/>
          <a:chOff x="0" y="0"/>
          <a:chExt cx="0" cy="0"/>
        </a:xfrm>
      </p:grpSpPr>
      <p:pic>
        <p:nvPicPr>
          <p:cNvPr id="7"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pic>
        <p:nvPicPr>
          <p:cNvPr id="8" name="cover2.pdf"/>
          <p:cNvPicPr/>
          <p:nvPr/>
        </p:nvPicPr>
        <p:blipFill>
          <a:blip r:embed="rId3">
            <a:extLst/>
          </a:blip>
          <a:stretch>
            <a:fillRect/>
          </a:stretch>
        </p:blipFill>
        <p:spPr>
          <a:xfrm>
            <a:off x="863600" y="3361625"/>
            <a:ext cx="3263900" cy="4093707"/>
          </a:xfrm>
          <a:prstGeom prst="rect">
            <a:avLst/>
          </a:prstGeom>
          <a:ln w="12700">
            <a:round/>
          </a:ln>
        </p:spPr>
      </p:pic>
      <p:sp>
        <p:nvSpPr>
          <p:cNvPr id="9" name="Shape 9"/>
          <p:cNvSpPr/>
          <p:nvPr/>
        </p:nvSpPr>
        <p:spPr>
          <a:xfrm>
            <a:off x="660063" y="7467600"/>
            <a:ext cx="3657601" cy="279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4"/>
              </a:defRPr>
            </a:lvl1pPr>
          </a:lstStyle>
          <a:p>
            <a:pPr lvl="0">
              <a:defRPr sz="1800" b="0" spc="0">
                <a:uFillTx/>
              </a:defRPr>
            </a:pPr>
            <a:r>
              <a:rPr sz="1400" b="1" spc="154">
                <a:uFill>
                  <a:solidFill/>
                </a:uFill>
                <a:hlinkClick r:id="rId4"/>
              </a:rPr>
              <a:t>http://algs4.cs.princeton.edu</a:t>
            </a:r>
          </a:p>
        </p:txBody>
      </p:sp>
      <p:sp>
        <p:nvSpPr>
          <p:cNvPr id="10" name="Shape 10"/>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 name="Shape 11"/>
          <p:cNvSpPr/>
          <p:nvPr/>
        </p:nvSpPr>
        <p:spPr>
          <a:xfrm>
            <a:off x="0" y="0"/>
            <a:ext cx="13004800" cy="1066800"/>
          </a:xfrm>
          <a:prstGeom prst="rect">
            <a:avLst/>
          </a:prstGeom>
          <a:solidFill>
            <a:srgbClr val="8D3124"/>
          </a:solidFill>
          <a:ln w="12700">
            <a:round/>
          </a:ln>
          <a:extLst>
            <a:ext uri="{C572A759-6A51-4108-AA02-DFA0A04FC94B}">
              <ma14:wrappingTextBoxFlag xmlns="" xmlns:ma14="http://schemas.microsoft.com/office/mac/drawingml/2011/main" val="1"/>
            </a:ext>
          </a:extLst>
        </p:spPr>
        <p:txBody>
          <a:bodyPr lIns="0" tIns="0" rIns="0" bIns="0" anchor="ctr"/>
          <a:lstStyle>
            <a:lvl1pPr>
              <a:lnSpc>
                <a:spcPct val="100000"/>
              </a:lnSpc>
              <a:defRPr sz="5200" spc="260">
                <a:solidFill>
                  <a:srgbClr val="FFFFFF"/>
                </a:solidFill>
                <a:uFill>
                  <a:solidFill>
                    <a:srgbClr val="FFFFFF"/>
                  </a:solidFill>
                </a:uFill>
                <a:latin typeface="Helvetica"/>
                <a:ea typeface="Helvetica"/>
                <a:cs typeface="Helvetica"/>
                <a:sym typeface="Helvetica"/>
              </a:defRPr>
            </a:lvl1pPr>
          </a:lstStyle>
          <a:p>
            <a:pPr lvl="0">
              <a:defRPr sz="1800" spc="0">
                <a:solidFill>
                  <a:srgbClr val="000000"/>
                </a:solidFill>
                <a:uFillTx/>
              </a:defRPr>
            </a:pPr>
            <a:r>
              <a:rPr sz="5200" spc="260">
                <a:solidFill>
                  <a:srgbClr val="FFFFFF"/>
                </a:solidFill>
                <a:uFill>
                  <a:solidFill>
                    <a:srgbClr val="FFFFFF"/>
                  </a:solidFill>
                </a:uFill>
              </a:rPr>
              <a:t>Algorithms</a:t>
            </a:r>
          </a:p>
        </p:txBody>
      </p:sp>
      <p:sp>
        <p:nvSpPr>
          <p:cNvPr id="12" name="Shape 12"/>
          <p:cNvSpPr/>
          <p:nvPr/>
        </p:nvSpPr>
        <p:spPr>
          <a:xfrm>
            <a:off x="5626100" y="254000"/>
            <a:ext cx="4826000" cy="5461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lstStyle>
            <a:lvl1pPr>
              <a:lnSpc>
                <a:spcPct val="100000"/>
              </a:lnSpc>
              <a:defRPr sz="2100" cap="small" spc="105">
                <a:solidFill>
                  <a:srgbClr val="FFFFFF"/>
                </a:solidFill>
                <a:uFill>
                  <a:solidFill>
                    <a:srgbClr val="FFFFFF"/>
                  </a:solidFill>
                </a:uFill>
                <a:latin typeface="Helvetica"/>
                <a:ea typeface="Helvetica"/>
                <a:cs typeface="Helvetica"/>
                <a:sym typeface="Helvetica"/>
              </a:defRPr>
            </a:lvl1pPr>
          </a:lstStyle>
          <a:p>
            <a:pPr lvl="0">
              <a:defRPr sz="1800" cap="none" spc="0">
                <a:solidFill>
                  <a:srgbClr val="000000"/>
                </a:solidFill>
                <a:uFillTx/>
              </a:defRPr>
            </a:pPr>
            <a:r>
              <a:rPr sz="2100" cap="small" spc="105">
                <a:solidFill>
                  <a:srgbClr val="FFFFFF"/>
                </a:solidFill>
                <a:uFill>
                  <a:solidFill>
                    <a:srgbClr val="FFFFFF"/>
                  </a:solidFill>
                </a:uFill>
              </a:rPr>
              <a:t>Robert Sedgewick  |  Kevin Wayne</a:t>
            </a:r>
          </a:p>
        </p:txBody>
      </p:sp>
      <p:sp>
        <p:nvSpPr>
          <p:cNvPr id="13" name="Shape 13"/>
          <p:cNvSpPr>
            <a:spLocks noGrp="1"/>
          </p:cNvSpPr>
          <p:nvPr>
            <p:ph type="title"/>
          </p:nvPr>
        </p:nvSpPr>
        <p:spPr>
          <a:xfrm>
            <a:off x="5588000" y="3340100"/>
            <a:ext cx="6819900" cy="546100"/>
          </a:xfrm>
          <a:prstGeom prst="rect">
            <a:avLst/>
          </a:prstGeom>
        </p:spPr>
        <p:txBody>
          <a:bodyPr anchor="ctr"/>
          <a:lstStyle>
            <a:lvl1pPr>
              <a:defRPr sz="3750" b="1" cap="small" spc="150">
                <a:latin typeface="+mj-lt"/>
                <a:ea typeface="+mj-ea"/>
                <a:cs typeface="+mj-cs"/>
                <a:sym typeface="Helvetica-Bold"/>
              </a:defRPr>
            </a:lvl1pPr>
          </a:lstStyle>
          <a:p>
            <a:pPr lvl="0">
              <a:defRPr sz="1800" b="0" cap="none" spc="0">
                <a:uFillTx/>
              </a:defRPr>
            </a:pPr>
            <a:r>
              <a:rPr sz="3750" b="1" cap="small" spc="150">
                <a:uFill>
                  <a:solidFill/>
                </a:uFill>
              </a:rPr>
              <a:t>Title Text</a:t>
            </a:r>
          </a:p>
        </p:txBody>
      </p:sp>
      <p:sp>
        <p:nvSpPr>
          <p:cNvPr id="14" name="Shape 14"/>
          <p:cNvSpPr>
            <a:spLocks noGrp="1"/>
          </p:cNvSpPr>
          <p:nvPr>
            <p:ph type="body" idx="1"/>
          </p:nvPr>
        </p:nvSpPr>
        <p:spPr>
          <a:xfrm>
            <a:off x="5435600" y="4114800"/>
            <a:ext cx="6718300" cy="3848100"/>
          </a:xfrm>
          <a:prstGeom prst="rect">
            <a:avLst/>
          </a:prstGeom>
        </p:spPr>
        <p:txBody>
          <a:bodyPr/>
          <a:lstStyle>
            <a:lvl1pPr marL="439702"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1pPr>
            <a:lvl2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2pPr>
            <a:lvl3pPr marL="443088"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3pPr>
            <a:lvl4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4pPr>
            <a:lvl5pPr marL="444500"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5pPr>
          </a:lstStyle>
          <a:p>
            <a:pPr lvl="0">
              <a:defRPr sz="1800" i="0">
                <a:uFillTx/>
              </a:defRPr>
            </a:pPr>
            <a:r>
              <a:rPr sz="3000" i="1">
                <a:uFill>
                  <a:solidFill/>
                </a:uFill>
              </a:rPr>
              <a:t>Body Level One</a:t>
            </a:r>
          </a:p>
          <a:p>
            <a:pPr lvl="1">
              <a:defRPr sz="1800" i="0">
                <a:uFillTx/>
              </a:defRPr>
            </a:pPr>
            <a:r>
              <a:rPr sz="3000" i="1">
                <a:uFill>
                  <a:solidFill/>
                </a:uFill>
              </a:rPr>
              <a:t>Body Level Two</a:t>
            </a:r>
          </a:p>
          <a:p>
            <a:pPr lvl="2">
              <a:defRPr sz="1800" i="0">
                <a:uFillTx/>
              </a:defRPr>
            </a:pPr>
            <a:r>
              <a:rPr sz="3000" i="1">
                <a:uFill>
                  <a:solidFill/>
                </a:uFill>
              </a:rPr>
              <a:t>Body Level Three</a:t>
            </a:r>
          </a:p>
          <a:p>
            <a:pPr lvl="3">
              <a:defRPr sz="1800" i="0">
                <a:uFillTx/>
              </a:defRPr>
            </a:pPr>
            <a:r>
              <a:rPr sz="3000" i="1">
                <a:uFill>
                  <a:solidFill/>
                </a:uFill>
              </a:rPr>
              <a:t>Body Level Four</a:t>
            </a:r>
          </a:p>
          <a:p>
            <a:pPr lvl="4">
              <a:defRPr sz="1800" i="0">
                <a:uFillTx/>
              </a:defRPr>
            </a:pPr>
            <a:r>
              <a:rPr sz="3000" i="1">
                <a:uFill>
                  <a:solidFill/>
                </a:u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F5F5F5"/>
        </a:solidFill>
        <a:effectLst/>
      </p:bgPr>
    </p:bg>
    <p:spTree>
      <p:nvGrpSpPr>
        <p:cNvPr id="1" name=""/>
        <p:cNvGrpSpPr/>
        <p:nvPr/>
      </p:nvGrpSpPr>
      <p:grpSpPr>
        <a:xfrm>
          <a:off x="0" y="0"/>
          <a:ext cx="0" cy="0"/>
          <a:chOff x="0" y="0"/>
          <a:chExt cx="0" cy="0"/>
        </a:xfrm>
      </p:grpSpPr>
      <p:pic>
        <p:nvPicPr>
          <p:cNvPr id="16"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17" name="Shape 17"/>
          <p:cNvSpPr/>
          <p:nvPr/>
        </p:nvSpPr>
        <p:spPr>
          <a:xfrm>
            <a:off x="660063" y="7467600"/>
            <a:ext cx="3657601" cy="279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18" name="Shape 18"/>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19" name="cover-gray2.pdf"/>
          <p:cNvPicPr/>
          <p:nvPr/>
        </p:nvPicPr>
        <p:blipFill>
          <a:blip r:embed="rId4">
            <a:extLst/>
          </a:blip>
          <a:stretch>
            <a:fillRect/>
          </a:stretch>
        </p:blipFill>
        <p:spPr>
          <a:xfrm>
            <a:off x="863600" y="3365500"/>
            <a:ext cx="3263900" cy="4093706"/>
          </a:xfrm>
          <a:prstGeom prst="rect">
            <a:avLst/>
          </a:prstGeom>
          <a:ln w="12700">
            <a:round/>
          </a:ln>
        </p:spPr>
      </p:pic>
      <p:sp>
        <p:nvSpPr>
          <p:cNvPr id="20" name="Shape 20"/>
          <p:cNvSpPr>
            <a:spLocks noGrp="1"/>
          </p:cNvSpPr>
          <p:nvPr>
            <p:ph type="title"/>
          </p:nvPr>
        </p:nvSpPr>
        <p:spPr>
          <a:xfrm>
            <a:off x="5588000" y="3340100"/>
            <a:ext cx="6819900" cy="546100"/>
          </a:xfrm>
          <a:prstGeom prst="rect">
            <a:avLst/>
          </a:prstGeom>
        </p:spPr>
        <p:txBody>
          <a:bodyPr anchor="ctr"/>
          <a:lstStyle>
            <a:lvl1pPr>
              <a:defRPr sz="3750" b="1" cap="small" spc="150">
                <a:latin typeface="+mj-lt"/>
                <a:ea typeface="+mj-ea"/>
                <a:cs typeface="+mj-cs"/>
                <a:sym typeface="Helvetica-Bold"/>
              </a:defRPr>
            </a:lvl1pPr>
          </a:lstStyle>
          <a:p>
            <a:pPr lvl="0">
              <a:defRPr sz="1800" b="0" cap="none" spc="0">
                <a:uFillTx/>
              </a:defRPr>
            </a:pPr>
            <a:r>
              <a:rPr sz="3750" b="1" cap="small" spc="150">
                <a:uFill>
                  <a:solidFill/>
                </a:uFill>
              </a:rPr>
              <a:t>Title Text</a:t>
            </a:r>
          </a:p>
        </p:txBody>
      </p:sp>
      <p:sp>
        <p:nvSpPr>
          <p:cNvPr id="21" name="Shape 21"/>
          <p:cNvSpPr>
            <a:spLocks noGrp="1"/>
          </p:cNvSpPr>
          <p:nvPr>
            <p:ph type="body" idx="1"/>
          </p:nvPr>
        </p:nvSpPr>
        <p:spPr>
          <a:xfrm>
            <a:off x="5435600" y="4114800"/>
            <a:ext cx="6718300" cy="3848100"/>
          </a:xfrm>
          <a:prstGeom prst="rect">
            <a:avLst/>
          </a:prstGeom>
        </p:spPr>
        <p:txBody>
          <a:bodyPr/>
          <a:lstStyle>
            <a:lvl1pPr marL="439702"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1pPr>
            <a:lvl2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2pPr>
            <a:lvl3pPr marL="443088"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3pPr>
            <a:lvl4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4pPr>
            <a:lvl5pPr marL="444500"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5pPr>
          </a:lstStyle>
          <a:p>
            <a:pPr lvl="0">
              <a:defRPr sz="1800" i="0">
                <a:solidFill>
                  <a:srgbClr val="000000"/>
                </a:solidFill>
                <a:uFillTx/>
              </a:defRPr>
            </a:pPr>
            <a:r>
              <a:rPr sz="3000" i="1">
                <a:solidFill>
                  <a:srgbClr val="BABABA"/>
                </a:solidFill>
                <a:uFill>
                  <a:solidFill>
                    <a:srgbClr val="BABABA"/>
                  </a:solidFill>
                </a:uFill>
              </a:rPr>
              <a:t>Body Level One</a:t>
            </a:r>
          </a:p>
          <a:p>
            <a:pPr lvl="1">
              <a:defRPr sz="1800" i="0">
                <a:uFillTx/>
              </a:defRPr>
            </a:pPr>
            <a:r>
              <a:rPr sz="3000" i="1">
                <a:uFill>
                  <a:solidFill/>
                </a:uFill>
              </a:rPr>
              <a:t>Body Level Two</a:t>
            </a:r>
          </a:p>
          <a:p>
            <a:pPr lvl="2">
              <a:defRPr sz="1800" i="0">
                <a:solidFill>
                  <a:srgbClr val="000000"/>
                </a:solidFill>
                <a:uFillTx/>
              </a:defRPr>
            </a:pPr>
            <a:r>
              <a:rPr sz="3000" i="1">
                <a:solidFill>
                  <a:srgbClr val="BABABA"/>
                </a:solidFill>
                <a:uFill>
                  <a:solidFill>
                    <a:srgbClr val="BABABA"/>
                  </a:solidFill>
                </a:uFill>
              </a:rPr>
              <a:t>Body Level Three</a:t>
            </a:r>
          </a:p>
          <a:p>
            <a:pPr lvl="3">
              <a:defRPr sz="1800" i="0">
                <a:uFillTx/>
              </a:defRPr>
            </a:pPr>
            <a:r>
              <a:rPr sz="3000" i="1">
                <a:uFill>
                  <a:solidFill/>
                </a:uFill>
              </a:rPr>
              <a:t>Body Level Four</a:t>
            </a:r>
          </a:p>
          <a:p>
            <a:pPr lvl="4">
              <a:defRPr sz="1800" i="0">
                <a:solidFill>
                  <a:srgbClr val="000000"/>
                </a:solidFill>
                <a:uFillTx/>
              </a:defRPr>
            </a:pPr>
            <a:r>
              <a:rPr sz="3000" i="1">
                <a:solidFill>
                  <a:srgbClr val="BABABA"/>
                </a:solidFill>
                <a:uFill>
                  <a:solidFill>
                    <a:srgbClr val="BABABA"/>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ody">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a:uFillTx/>
              </a:defRPr>
            </a:pPr>
            <a:r>
              <a:rPr sz="2800">
                <a:uFill>
                  <a:solidFill/>
                </a:uFill>
              </a:rPr>
              <a:t>Title Text</a:t>
            </a:r>
          </a:p>
        </p:txBody>
      </p:sp>
      <p:sp>
        <p:nvSpPr>
          <p:cNvPr id="24" name="Shape 24"/>
          <p:cNvSpPr>
            <a:spLocks noGrp="1"/>
          </p:cNvSpPr>
          <p:nvPr>
            <p:ph type="body" idx="1"/>
          </p:nvPr>
        </p:nvSpPr>
        <p:spPr>
          <a:prstGeom prst="rect">
            <a:avLst/>
          </a:prstGeom>
        </p:spPr>
        <p:txBody>
          <a:bodyPr/>
          <a:lstStyle>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25" name="Shape 2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ody code">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defRPr sz="1800">
                <a:uFillTx/>
              </a:defRPr>
            </a:pPr>
            <a:r>
              <a:rPr sz="2800">
                <a:uFill>
                  <a:solidFill/>
                </a:uFill>
              </a:rPr>
              <a:t>Title Text</a:t>
            </a:r>
          </a:p>
        </p:txBody>
      </p:sp>
      <p:sp>
        <p:nvSpPr>
          <p:cNvPr id="28" name="Shape 28"/>
          <p:cNvSpPr>
            <a:spLocks noGrp="1"/>
          </p:cNvSpPr>
          <p:nvPr>
            <p:ph type="body" idx="1"/>
          </p:nvPr>
        </p:nvSpPr>
        <p:spPr>
          <a:prstGeom prst="rect">
            <a:avLst/>
          </a:prstGeom>
        </p:spPr>
        <p:txBody>
          <a:bodyPr/>
          <a:lstStyle>
            <a:lvl1pPr>
              <a:buFontTx/>
            </a:lvl1pPr>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Shape 2"/>
          <p:cNvSpPr/>
          <p:nvPr/>
        </p:nvSpPr>
        <p:spPr>
          <a:xfrm flipV="1">
            <a:off x="825500" y="990492"/>
            <a:ext cx="11366500" cy="108"/>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 name="Shape 3"/>
          <p:cNvSpPr>
            <a:spLocks noGrp="1"/>
          </p:cNvSpPr>
          <p:nvPr>
            <p:ph type="title"/>
          </p:nvPr>
        </p:nvSpPr>
        <p:spPr>
          <a:xfrm>
            <a:off x="812800" y="0"/>
            <a:ext cx="11379200" cy="812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pPr lvl="0">
              <a:defRPr sz="1800">
                <a:uFillTx/>
              </a:defRPr>
            </a:pPr>
            <a:r>
              <a:rPr sz="2800">
                <a:uFill>
                  <a:solidFill/>
                </a:uFill>
              </a:rPr>
              <a:t>Title Text</a:t>
            </a:r>
          </a:p>
        </p:txBody>
      </p:sp>
      <p:sp>
        <p:nvSpPr>
          <p:cNvPr id="4" name="Shape 4"/>
          <p:cNvSpPr>
            <a:spLocks noGrp="1"/>
          </p:cNvSpPr>
          <p:nvPr>
            <p:ph type="body" idx="1"/>
          </p:nvPr>
        </p:nvSpPr>
        <p:spPr>
          <a:xfrm>
            <a:off x="812800" y="1270000"/>
            <a:ext cx="11379200" cy="8128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5" name="Shape 5"/>
          <p:cNvSpPr>
            <a:spLocks noGrp="1"/>
          </p:cNvSpPr>
          <p:nvPr>
            <p:ph type="sldNum" sz="quarter" idx="2"/>
          </p:nvPr>
        </p:nvSpPr>
        <p:spPr>
          <a:xfrm>
            <a:off x="12618280" y="9376240"/>
            <a:ext cx="307034" cy="292101"/>
          </a:xfrm>
          <a:prstGeom prst="rect">
            <a:avLst/>
          </a:prstGeom>
          <a:ln w="12700">
            <a:miter lim="400000"/>
          </a:ln>
        </p:spPr>
        <p:txBody>
          <a:bodyPr wrap="none" lIns="50800" tIns="50800" rIns="50800" bIns="50800" anchor="ctr">
            <a:spAutoFit/>
          </a:bodyPr>
          <a:lstStyle>
            <a:lvl1pPr marL="0" marR="0" algn="ctr" defTabSz="647700">
              <a:lnSpc>
                <a:spcPct val="100000"/>
              </a:lnSpc>
              <a:defRPr sz="1200">
                <a:solidFill>
                  <a:srgbClr val="000000"/>
                </a:solidFill>
                <a:uFill>
                  <a:solidFill>
                    <a:srgbClr val="000000"/>
                  </a:solidFill>
                </a:uFill>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58702" marR="58702" defTabSz="1295400">
        <a:defRPr sz="2800">
          <a:uFill>
            <a:solidFill/>
          </a:uFill>
          <a:latin typeface="+mn-lt"/>
          <a:ea typeface="+mn-ea"/>
          <a:cs typeface="+mn-cs"/>
          <a:sym typeface="Futura"/>
        </a:defRPr>
      </a:lvl1pPr>
      <a:lvl2pPr marL="58702" marR="58702" indent="228600" defTabSz="1295400">
        <a:defRPr sz="2800">
          <a:uFill>
            <a:solidFill/>
          </a:uFill>
          <a:latin typeface="+mn-lt"/>
          <a:ea typeface="+mn-ea"/>
          <a:cs typeface="+mn-cs"/>
          <a:sym typeface="Futura"/>
        </a:defRPr>
      </a:lvl2pPr>
      <a:lvl3pPr marL="58702" marR="58702" indent="457200" defTabSz="1295400">
        <a:defRPr sz="2800">
          <a:uFill>
            <a:solidFill/>
          </a:uFill>
          <a:latin typeface="+mn-lt"/>
          <a:ea typeface="+mn-ea"/>
          <a:cs typeface="+mn-cs"/>
          <a:sym typeface="Futura"/>
        </a:defRPr>
      </a:lvl3pPr>
      <a:lvl4pPr marL="58702" marR="58702" indent="685800" defTabSz="1295400">
        <a:defRPr sz="2800">
          <a:uFill>
            <a:solidFill/>
          </a:uFill>
          <a:latin typeface="+mn-lt"/>
          <a:ea typeface="+mn-ea"/>
          <a:cs typeface="+mn-cs"/>
          <a:sym typeface="Futura"/>
        </a:defRPr>
      </a:lvl4pPr>
      <a:lvl5pPr marL="58702" marR="58702" indent="914400" defTabSz="1295400">
        <a:defRPr sz="2800">
          <a:uFill>
            <a:solidFill/>
          </a:uFill>
          <a:latin typeface="+mn-lt"/>
          <a:ea typeface="+mn-ea"/>
          <a:cs typeface="+mn-cs"/>
          <a:sym typeface="Futura"/>
        </a:defRPr>
      </a:lvl5pPr>
      <a:lvl6pPr marL="58702" marR="58702" indent="1143000" defTabSz="1295400">
        <a:defRPr sz="2800">
          <a:uFill>
            <a:solidFill/>
          </a:uFill>
          <a:latin typeface="+mn-lt"/>
          <a:ea typeface="+mn-ea"/>
          <a:cs typeface="+mn-cs"/>
          <a:sym typeface="Futura"/>
        </a:defRPr>
      </a:lvl6pPr>
      <a:lvl7pPr marL="58702" marR="58702" indent="1371600" defTabSz="1295400">
        <a:defRPr sz="2800">
          <a:uFill>
            <a:solidFill/>
          </a:uFill>
          <a:latin typeface="+mn-lt"/>
          <a:ea typeface="+mn-ea"/>
          <a:cs typeface="+mn-cs"/>
          <a:sym typeface="Futura"/>
        </a:defRPr>
      </a:lvl7pPr>
      <a:lvl8pPr marL="58702" marR="58702" indent="1600200" defTabSz="1295400">
        <a:defRPr sz="2800">
          <a:uFill>
            <a:solidFill/>
          </a:uFill>
          <a:latin typeface="+mn-lt"/>
          <a:ea typeface="+mn-ea"/>
          <a:cs typeface="+mn-cs"/>
          <a:sym typeface="Futura"/>
        </a:defRPr>
      </a:lvl8pPr>
      <a:lvl9pPr marL="58702" marR="58702" indent="1828800" defTabSz="1295400">
        <a:defRPr sz="2800">
          <a:uFill>
            <a:solidFill/>
          </a:uFill>
          <a:latin typeface="+mn-lt"/>
          <a:ea typeface="+mn-ea"/>
          <a:cs typeface="+mn-cs"/>
          <a:sym typeface="Futura"/>
        </a:defRPr>
      </a:lvl9pPr>
    </p:titleStyle>
    <p:bodyStyle>
      <a:lvl1pPr marL="58702" marR="58702" defTabSz="1295400">
        <a:lnSpc>
          <a:spcPts val="3900"/>
        </a:lnSpc>
        <a:buClr>
          <a:srgbClr val="0048AA"/>
        </a:buClr>
        <a:buFont typeface="Lucida Sans Regular"/>
        <a:defRPr sz="2400">
          <a:solidFill>
            <a:srgbClr val="005493"/>
          </a:solidFill>
          <a:uFill>
            <a:solidFill>
              <a:srgbClr val="0048AA"/>
            </a:solidFill>
          </a:uFill>
          <a:latin typeface="Lucida Sans Regular"/>
          <a:ea typeface="Lucida Sans Regular"/>
          <a:cs typeface="Lucida Sans Regular"/>
          <a:sym typeface="Lucida Sans Regular"/>
        </a:defRPr>
      </a:lvl1pPr>
      <a:lvl2pPr marL="693702" marR="58702" indent="-5080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2pPr>
      <a:lvl3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3pPr>
      <a:lvl4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4pPr>
      <a:lvl5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5pPr>
      <a:lvl6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6pPr>
      <a:lvl7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7pPr>
      <a:lvl8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8pPr>
      <a:lvl9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9pPr>
    </p:bodyStyle>
    <p:otherStyle>
      <a:lvl1pPr algn="ctr" defTabSz="647700">
        <a:defRPr sz="1200">
          <a:solidFill>
            <a:schemeClr val="tx1"/>
          </a:solidFill>
          <a:uFill>
            <a:solidFill/>
          </a:uFill>
          <a:latin typeface="+mn-lt"/>
          <a:ea typeface="+mn-ea"/>
          <a:cs typeface="+mn-cs"/>
          <a:sym typeface="Lucida Sans Regular"/>
        </a:defRPr>
      </a:lvl1pPr>
      <a:lvl2pPr indent="228600" algn="ctr" defTabSz="647700">
        <a:defRPr sz="1200">
          <a:solidFill>
            <a:schemeClr val="tx1"/>
          </a:solidFill>
          <a:uFill>
            <a:solidFill/>
          </a:uFill>
          <a:latin typeface="+mn-lt"/>
          <a:ea typeface="+mn-ea"/>
          <a:cs typeface="+mn-cs"/>
          <a:sym typeface="Lucida Sans Regular"/>
        </a:defRPr>
      </a:lvl2pPr>
      <a:lvl3pPr indent="457200" algn="ctr" defTabSz="647700">
        <a:defRPr sz="1200">
          <a:solidFill>
            <a:schemeClr val="tx1"/>
          </a:solidFill>
          <a:uFill>
            <a:solidFill/>
          </a:uFill>
          <a:latin typeface="+mn-lt"/>
          <a:ea typeface="+mn-ea"/>
          <a:cs typeface="+mn-cs"/>
          <a:sym typeface="Lucida Sans Regular"/>
        </a:defRPr>
      </a:lvl3pPr>
      <a:lvl4pPr indent="685800" algn="ctr" defTabSz="647700">
        <a:defRPr sz="1200">
          <a:solidFill>
            <a:schemeClr val="tx1"/>
          </a:solidFill>
          <a:uFill>
            <a:solidFill/>
          </a:uFill>
          <a:latin typeface="+mn-lt"/>
          <a:ea typeface="+mn-ea"/>
          <a:cs typeface="+mn-cs"/>
          <a:sym typeface="Lucida Sans Regular"/>
        </a:defRPr>
      </a:lvl4pPr>
      <a:lvl5pPr indent="914400" algn="ctr" defTabSz="647700">
        <a:defRPr sz="1200">
          <a:solidFill>
            <a:schemeClr val="tx1"/>
          </a:solidFill>
          <a:uFill>
            <a:solidFill/>
          </a:uFill>
          <a:latin typeface="+mn-lt"/>
          <a:ea typeface="+mn-ea"/>
          <a:cs typeface="+mn-cs"/>
          <a:sym typeface="Lucida Sans Regular"/>
        </a:defRPr>
      </a:lvl5pPr>
      <a:lvl6pPr indent="1143000" algn="ctr" defTabSz="647700">
        <a:defRPr sz="1200">
          <a:solidFill>
            <a:schemeClr val="tx1"/>
          </a:solidFill>
          <a:uFill>
            <a:solidFill/>
          </a:uFill>
          <a:latin typeface="+mn-lt"/>
          <a:ea typeface="+mn-ea"/>
          <a:cs typeface="+mn-cs"/>
          <a:sym typeface="Lucida Sans Regular"/>
        </a:defRPr>
      </a:lvl6pPr>
      <a:lvl7pPr indent="1371600" algn="ctr" defTabSz="647700">
        <a:defRPr sz="1200">
          <a:solidFill>
            <a:schemeClr val="tx1"/>
          </a:solidFill>
          <a:uFill>
            <a:solidFill/>
          </a:uFill>
          <a:latin typeface="+mn-lt"/>
          <a:ea typeface="+mn-ea"/>
          <a:cs typeface="+mn-cs"/>
          <a:sym typeface="Lucida Sans Regular"/>
        </a:defRPr>
      </a:lvl7pPr>
      <a:lvl8pPr indent="1600200" algn="ctr" defTabSz="647700">
        <a:defRPr sz="1200">
          <a:solidFill>
            <a:schemeClr val="tx1"/>
          </a:solidFill>
          <a:uFill>
            <a:solidFill/>
          </a:uFill>
          <a:latin typeface="+mn-lt"/>
          <a:ea typeface="+mn-ea"/>
          <a:cs typeface="+mn-cs"/>
          <a:sym typeface="Lucida Sans Regular"/>
        </a:defRPr>
      </a:lvl8pPr>
      <a:lvl9pPr indent="1828800" algn="ctr" defTabSz="647700">
        <a:defRPr sz="1200">
          <a:solidFill>
            <a:schemeClr val="tx1"/>
          </a:solidFill>
          <a:uFill>
            <a:solidFill/>
          </a:uFill>
          <a:latin typeface="+mn-lt"/>
          <a:ea typeface="+mn-ea"/>
          <a:cs typeface="+mn-cs"/>
          <a:sym typeface="Lucida Sans 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 name="Shape 48"/>
          <p:cNvSpPr/>
          <p:nvPr/>
        </p:nvSpPr>
        <p:spPr>
          <a:xfrm>
            <a:off x="0" y="0"/>
            <a:ext cx="13004800" cy="1066800"/>
          </a:xfrm>
          <a:prstGeom prst="rect">
            <a:avLst/>
          </a:prstGeom>
          <a:solidFill>
            <a:srgbClr val="8D3124"/>
          </a:solidFill>
          <a:ln w="12700">
            <a:round/>
          </a:ln>
          <a:extLst>
            <a:ext uri="{C572A759-6A51-4108-AA02-DFA0A04FC94B}">
              <ma14:wrappingTextBoxFlag xmlns="" xmlns:ma14="http://schemas.microsoft.com/office/mac/drawingml/2011/main" val="1"/>
            </a:ext>
          </a:extLst>
        </p:spPr>
        <p:txBody>
          <a:bodyPr lIns="0" tIns="0" rIns="0" bIns="0" anchor="ctr"/>
          <a:lstStyle>
            <a:lvl1pPr>
              <a:lnSpc>
                <a:spcPct val="100000"/>
              </a:lnSpc>
              <a:defRPr sz="5200" spc="260">
                <a:solidFill>
                  <a:srgbClr val="FFFFFF"/>
                </a:solidFill>
                <a:uFill>
                  <a:solidFill>
                    <a:srgbClr val="FFFFFF"/>
                  </a:solidFill>
                </a:uFill>
                <a:latin typeface="Helvetica"/>
                <a:ea typeface="Helvetica"/>
                <a:cs typeface="Helvetica"/>
                <a:sym typeface="Helvetica"/>
              </a:defRPr>
            </a:lvl1pPr>
          </a:lstStyle>
          <a:p>
            <a:pPr lvl="0">
              <a:defRPr sz="1800" spc="0">
                <a:solidFill>
                  <a:srgbClr val="000000"/>
                </a:solidFill>
                <a:uFillTx/>
              </a:defRPr>
            </a:pPr>
            <a:r>
              <a:rPr sz="5200" spc="260">
                <a:solidFill>
                  <a:srgbClr val="FFFFFF"/>
                </a:solidFill>
                <a:uFill>
                  <a:solidFill>
                    <a:srgbClr val="FFFFFF"/>
                  </a:solidFill>
                </a:uFill>
              </a:rPr>
              <a:t>Algorithms</a:t>
            </a:r>
          </a:p>
        </p:txBody>
      </p:sp>
      <p:sp>
        <p:nvSpPr>
          <p:cNvPr id="49" name="Shape 49"/>
          <p:cNvSpPr/>
          <p:nvPr/>
        </p:nvSpPr>
        <p:spPr>
          <a:xfrm>
            <a:off x="5626100" y="254000"/>
            <a:ext cx="4826000" cy="5461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lstStyle>
            <a:lvl1pPr>
              <a:lnSpc>
                <a:spcPct val="100000"/>
              </a:lnSpc>
              <a:defRPr sz="2100" cap="small" spc="105">
                <a:solidFill>
                  <a:srgbClr val="FFFFFF"/>
                </a:solidFill>
                <a:uFill>
                  <a:solidFill>
                    <a:srgbClr val="FFFFFF"/>
                  </a:solidFill>
                </a:uFill>
                <a:latin typeface="Helvetica"/>
                <a:ea typeface="Helvetica"/>
                <a:cs typeface="Helvetica"/>
                <a:sym typeface="Helvetica"/>
              </a:defRPr>
            </a:lvl1pPr>
          </a:lstStyle>
          <a:p>
            <a:pPr lvl="0">
              <a:defRPr sz="1800" cap="none" spc="0">
                <a:solidFill>
                  <a:srgbClr val="000000"/>
                </a:solidFill>
                <a:uFillTx/>
              </a:defRPr>
            </a:pPr>
            <a:r>
              <a:rPr sz="2100" cap="small" spc="105">
                <a:solidFill>
                  <a:srgbClr val="FFFFFF"/>
                </a:solidFill>
                <a:uFill>
                  <a:solidFill>
                    <a:srgbClr val="FFFFFF"/>
                  </a:solidFill>
                </a:uFill>
              </a:rPr>
              <a:t>Robert Sedgewick  |  Kevin Wayne</a:t>
            </a:r>
          </a:p>
        </p:txBody>
      </p:sp>
      <p:sp>
        <p:nvSpPr>
          <p:cNvPr id="50" name="Shape 50"/>
          <p:cNvSpPr>
            <a:spLocks noGrp="1"/>
          </p:cNvSpPr>
          <p:nvPr>
            <p:ph type="title"/>
          </p:nvPr>
        </p:nvSpPr>
        <p:spPr>
          <a:xfrm>
            <a:off x="5023574" y="3044206"/>
            <a:ext cx="7384326" cy="841994"/>
          </a:xfrm>
          <a:prstGeom prst="rect">
            <a:avLst/>
          </a:prstGeom>
        </p:spPr>
        <p:txBody>
          <a:bodyPr/>
          <a:lstStyle/>
          <a:p>
            <a:pPr lvl="0">
              <a:defRPr sz="1800" b="0" cap="none" spc="0">
                <a:uFillTx/>
              </a:defRPr>
            </a:pPr>
            <a:r>
              <a:rPr sz="3750" b="1" cap="small" spc="150" dirty="0">
                <a:uFill>
                  <a:solidFill/>
                </a:uFill>
              </a:rPr>
              <a:t>3.3  Balanced Search Trees</a:t>
            </a:r>
          </a:p>
        </p:txBody>
      </p:sp>
      <p:sp>
        <p:nvSpPr>
          <p:cNvPr id="51" name="Shape 51"/>
          <p:cNvSpPr>
            <a:spLocks noGrp="1"/>
          </p:cNvSpPr>
          <p:nvPr>
            <p:ph type="body" idx="1"/>
          </p:nvPr>
        </p:nvSpPr>
        <p:spPr>
          <a:prstGeom prst="rect">
            <a:avLst/>
          </a:prstGeom>
        </p:spPr>
        <p:txBody>
          <a:bodyPr/>
          <a:lstStyle/>
          <a:p>
            <a:pPr lvl="0">
              <a:defRPr sz="1800" i="0">
                <a:uFillTx/>
              </a:defRPr>
            </a:pPr>
            <a:r>
              <a:rPr sz="3000" i="1" dirty="0">
                <a:uFill>
                  <a:solidFill/>
                </a:uFill>
              </a:rPr>
              <a:t>2-3 search trees</a:t>
            </a:r>
          </a:p>
          <a:p>
            <a:pPr lvl="0">
              <a:defRPr sz="1800" i="0">
                <a:uFillTx/>
              </a:defRPr>
            </a:pPr>
            <a:r>
              <a:rPr sz="3000" i="1" dirty="0">
                <a:uFill>
                  <a:solidFill/>
                </a:uFill>
              </a:rPr>
              <a:t>B-trees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Search.</a:t>
            </a:r>
            <a:endParaRPr sz="2400">
              <a:uFill>
                <a:solidFill>
                  <a:srgbClr val="0048AA"/>
                </a:solidFill>
              </a:uFill>
            </a:endParaRPr>
          </a:p>
          <a:p>
            <a:pPr lvl="1">
              <a:defRPr sz="1800">
                <a:uFillTx/>
              </a:defRPr>
            </a:pPr>
            <a:r>
              <a:rPr sz="2400">
                <a:uFill>
                  <a:solidFill/>
                </a:uFill>
              </a:rPr>
              <a:t>Compare search key against keys in node.</a:t>
            </a:r>
          </a:p>
          <a:p>
            <a:pPr lvl="1">
              <a:defRPr sz="1800">
                <a:uFillTx/>
              </a:defRPr>
            </a:pPr>
            <a:r>
              <a:rPr sz="2400">
                <a:uFill>
                  <a:solidFill/>
                </a:uFill>
              </a:rPr>
              <a:t>Find interval containing search key.</a:t>
            </a:r>
          </a:p>
          <a:p>
            <a:pPr lvl="1">
              <a:defRPr sz="1800">
                <a:uFillTx/>
              </a:defRPr>
            </a:pPr>
            <a:r>
              <a:rPr sz="2400">
                <a:uFill>
                  <a:solidFill/>
                </a:uFill>
              </a:rPr>
              <a:t>Follow associated link (recursively).</a:t>
            </a:r>
          </a:p>
        </p:txBody>
      </p:sp>
      <p:sp>
        <p:nvSpPr>
          <p:cNvPr id="188" name="Shape 188"/>
          <p:cNvSpPr>
            <a:spLocks noGrp="1"/>
          </p:cNvSpPr>
          <p:nvPr>
            <p:ph type="title"/>
          </p:nvPr>
        </p:nvSpPr>
        <p:spPr>
          <a:prstGeom prst="rect">
            <a:avLst/>
          </a:prstGeom>
        </p:spPr>
        <p:txBody>
          <a:bodyPr/>
          <a:lstStyle/>
          <a:p>
            <a:pPr lvl="0">
              <a:defRPr sz="1800">
                <a:uFillTx/>
              </a:defRPr>
            </a:pPr>
            <a:r>
              <a:rPr sz="2800">
                <a:uFill>
                  <a:solidFill/>
                </a:uFill>
              </a:rPr>
              <a:t>2-3 tree demo:  search</a:t>
            </a:r>
          </a:p>
        </p:txBody>
      </p:sp>
      <p:grpSp>
        <p:nvGrpSpPr>
          <p:cNvPr id="227" name="Group 227"/>
          <p:cNvGrpSpPr/>
          <p:nvPr/>
        </p:nvGrpSpPr>
        <p:grpSpPr>
          <a:xfrm>
            <a:off x="2438400" y="4825999"/>
            <a:ext cx="7079537" cy="3498987"/>
            <a:chOff x="0" y="41519"/>
            <a:chExt cx="7079536" cy="3498985"/>
          </a:xfrm>
        </p:grpSpPr>
        <p:sp>
          <p:nvSpPr>
            <p:cNvPr id="189" name="Shape 189"/>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0" name="Shape 190"/>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1" name="Shape 191"/>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 name="Shape 192"/>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3" name="Shape 193"/>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4" name="Shape 194"/>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5" name="Shape 195"/>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 name="Shape 196"/>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7" name="Shape 197"/>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8" name="Shape 198"/>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 name="Shape 199"/>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 name="Shape 200"/>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1" name="Shape 201"/>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02" name="Shape 202"/>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203" name="Shape 203"/>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204" name="Shape 204"/>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5" name="Shape 205"/>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6" name="Shape 206"/>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7" name="Shape 207"/>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8" name="Shape 208"/>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09" name="Shape 209"/>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10" name="Shape 210"/>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211" name="Shape 211"/>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12" name="Shape 212"/>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13" name="Shape 213"/>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14" name="Shape 214"/>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15" name="Shape 215"/>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216" name="Shape 216"/>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17" name="Shape 217"/>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18" name="Shape 218"/>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19" name="Shape 219"/>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220" name="Shape 220"/>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21" name="Shape 221"/>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22" name="Shape 222"/>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23" name="Shape 223"/>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224" name="Shape 224"/>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25" name="Shape 225"/>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26" name="Shape 226"/>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228" name="Shape 228"/>
          <p:cNvSpPr/>
          <p:nvPr/>
        </p:nvSpPr>
        <p:spPr>
          <a:xfrm>
            <a:off x="1093324" y="3962400"/>
            <a:ext cx="1585680"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search for B</a:t>
            </a:r>
          </a:p>
        </p:txBody>
      </p:sp>
      <p:sp>
        <p:nvSpPr>
          <p:cNvPr id="229" name="Shape 229"/>
          <p:cNvSpPr/>
          <p:nvPr/>
        </p:nvSpPr>
        <p:spPr>
          <a:xfrm>
            <a:off x="5727700" y="4876800"/>
            <a:ext cx="33371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B</a:t>
            </a:r>
          </a:p>
        </p:txBody>
      </p:sp>
      <p:sp>
        <p:nvSpPr>
          <p:cNvPr id="230" name="Shape 230"/>
          <p:cNvSpPr/>
          <p:nvPr/>
        </p:nvSpPr>
        <p:spPr>
          <a:xfrm>
            <a:off x="5660685" y="4152900"/>
            <a:ext cx="1768243"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B is less than M</a:t>
            </a:r>
          </a:p>
          <a:p>
            <a:pPr lvl="0" algn="ctr">
              <a:defRPr sz="1800">
                <a:solidFill>
                  <a:srgbClr val="000000"/>
                </a:solidFill>
                <a:uFillTx/>
              </a:defRPr>
            </a:pPr>
            <a:r>
              <a:rPr sz="1600">
                <a:solidFill>
                  <a:srgbClr val="8D3124"/>
                </a:solidFill>
                <a:uFill>
                  <a:solidFill>
                    <a:srgbClr val="8D3124"/>
                  </a:solidFill>
                </a:uFill>
              </a:rPr>
              <a:t>(go left)</a:t>
            </a:r>
          </a:p>
        </p:txBody>
      </p:sp>
      <p:sp>
        <p:nvSpPr>
          <p:cNvPr id="231" name="Shape 231"/>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127730076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dissolve">
                                      <p:cBhvr>
                                        <p:cTn id="7" dur="1000"/>
                                        <p:tgtEl>
                                          <p:spTgt spid="229"/>
                                        </p:tgtEl>
                                      </p:cBhvr>
                                    </p:animEffect>
                                  </p:childTnLst>
                                </p:cTn>
                              </p:par>
                            </p:childTnLst>
                          </p:cTn>
                        </p:par>
                        <p:par>
                          <p:cTn id="8" fill="hold">
                            <p:stCondLst>
                              <p:cond delay="1000"/>
                            </p:stCondLst>
                            <p:childTnLst>
                              <p:par>
                                <p:cTn id="9" presetID="9" presetClass="entr" presetSubtype="0" fill="hold" grpId="0" nodeType="afterEffect">
                                  <p:stCondLst>
                                    <p:cond delay="0"/>
                                  </p:stCondLst>
                                  <p:iterate>
                                    <p:tmAbs val="0"/>
                                  </p:iterate>
                                  <p:childTnLst>
                                    <p:set>
                                      <p:cBhvr>
                                        <p:cTn id="10" fill="hold"/>
                                        <p:tgtEl>
                                          <p:spTgt spid="230"/>
                                        </p:tgtEl>
                                        <p:attrNameLst>
                                          <p:attrName>style.visibility</p:attrName>
                                        </p:attrNameLst>
                                      </p:cBhvr>
                                      <p:to>
                                        <p:strVal val="visible"/>
                                      </p:to>
                                    </p:set>
                                    <p:animEffect transition="in" filter="dissolve">
                                      <p:cBhvr>
                                        <p:cTn id="11" dur="500"/>
                                        <p:tgtEl>
                                          <p:spTgt spid="230"/>
                                        </p:tgtEl>
                                      </p:cBhvr>
                                    </p:animEffect>
                                  </p:childTnLst>
                                </p:cTn>
                              </p:par>
                            </p:childTnLst>
                          </p:cTn>
                        </p:par>
                        <p:par>
                          <p:cTn id="12" fill="hold">
                            <p:stCondLst>
                              <p:cond delay="1500"/>
                            </p:stCondLst>
                            <p:childTnLst>
                              <p:par>
                                <p:cTn id="13" presetID="9" presetClass="entr" presetSubtype="0" fill="hold" grpId="0" nodeType="afterEffect">
                                  <p:stCondLst>
                                    <p:cond delay="0"/>
                                  </p:stCondLst>
                                  <p:iterate>
                                    <p:tmAbs val="0"/>
                                  </p:iterate>
                                  <p:childTnLst>
                                    <p:set>
                                      <p:cBhvr>
                                        <p:cTn id="14" fill="hold"/>
                                        <p:tgtEl>
                                          <p:spTgt spid="231"/>
                                        </p:tgtEl>
                                        <p:attrNameLst>
                                          <p:attrName>style.visibility</p:attrName>
                                        </p:attrNameLst>
                                      </p:cBhvr>
                                      <p:to>
                                        <p:strVal val="visible"/>
                                      </p:to>
                                    </p:set>
                                    <p:animEffect transition="in" filter="dissolve">
                                      <p:cBhvr>
                                        <p:cTn id="15"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advAuto="0"/>
      <p:bldP spid="230" grpId="0" animBg="1" advAuto="0"/>
      <p:bldP spid="23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Search.</a:t>
            </a:r>
            <a:endParaRPr sz="2400">
              <a:uFill>
                <a:solidFill>
                  <a:srgbClr val="0048AA"/>
                </a:solidFill>
              </a:uFill>
            </a:endParaRPr>
          </a:p>
          <a:p>
            <a:pPr lvl="1">
              <a:defRPr sz="1800">
                <a:uFillTx/>
              </a:defRPr>
            </a:pPr>
            <a:r>
              <a:rPr sz="2400">
                <a:uFill>
                  <a:solidFill/>
                </a:uFill>
              </a:rPr>
              <a:t>Compare search key against keys in node.</a:t>
            </a:r>
          </a:p>
          <a:p>
            <a:pPr lvl="1">
              <a:defRPr sz="1800">
                <a:uFillTx/>
              </a:defRPr>
            </a:pPr>
            <a:r>
              <a:rPr sz="2400">
                <a:uFill>
                  <a:solidFill/>
                </a:uFill>
              </a:rPr>
              <a:t>Find interval containing search key.</a:t>
            </a:r>
          </a:p>
          <a:p>
            <a:pPr lvl="1">
              <a:defRPr sz="1800">
                <a:uFillTx/>
              </a:defRPr>
            </a:pPr>
            <a:r>
              <a:rPr sz="2400">
                <a:uFill>
                  <a:solidFill/>
                </a:uFill>
              </a:rPr>
              <a:t>Follow associated link (recursively).</a:t>
            </a:r>
          </a:p>
        </p:txBody>
      </p:sp>
      <p:sp>
        <p:nvSpPr>
          <p:cNvPr id="234" name="Shape 234"/>
          <p:cNvSpPr>
            <a:spLocks noGrp="1"/>
          </p:cNvSpPr>
          <p:nvPr>
            <p:ph type="title"/>
          </p:nvPr>
        </p:nvSpPr>
        <p:spPr>
          <a:prstGeom prst="rect">
            <a:avLst/>
          </a:prstGeom>
        </p:spPr>
        <p:txBody>
          <a:bodyPr/>
          <a:lstStyle/>
          <a:p>
            <a:pPr lvl="0">
              <a:defRPr sz="1800">
                <a:uFillTx/>
              </a:defRPr>
            </a:pPr>
            <a:r>
              <a:rPr sz="2800">
                <a:uFill>
                  <a:solidFill/>
                </a:uFill>
              </a:rPr>
              <a:t>2-3 tree demo:  search</a:t>
            </a:r>
          </a:p>
        </p:txBody>
      </p:sp>
      <p:grpSp>
        <p:nvGrpSpPr>
          <p:cNvPr id="273" name="Group 273"/>
          <p:cNvGrpSpPr/>
          <p:nvPr/>
        </p:nvGrpSpPr>
        <p:grpSpPr>
          <a:xfrm>
            <a:off x="2438400" y="4825999"/>
            <a:ext cx="7079537" cy="3498987"/>
            <a:chOff x="0" y="41519"/>
            <a:chExt cx="7079536" cy="3498985"/>
          </a:xfrm>
        </p:grpSpPr>
        <p:sp>
          <p:nvSpPr>
            <p:cNvPr id="235" name="Shape 235"/>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36" name="Shape 236"/>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37" name="Shape 237"/>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38" name="Shape 238"/>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39" name="Shape 239"/>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0" name="Shape 240"/>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1" name="Shape 241"/>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2" name="Shape 242"/>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3" name="Shape 243"/>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4" name="Shape 244"/>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5" name="Shape 245"/>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6" name="Shape 246"/>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47" name="Shape 247"/>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8" name="Shape 248"/>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249" name="Shape 249"/>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250" name="Shape 250"/>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51" name="Shape 251"/>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52" name="Shape 252"/>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53" name="Shape 253"/>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54" name="Shape 254"/>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55" name="Shape 255"/>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56" name="Shape 256"/>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257" name="Shape 257"/>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58" name="Shape 258"/>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59" name="Shape 259"/>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0" name="Shape 260"/>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61" name="Shape 261"/>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262" name="Shape 262"/>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63" name="Shape 263"/>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64" name="Shape 264"/>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65" name="Shape 265"/>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266" name="Shape 266"/>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7" name="Shape 267"/>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68" name="Shape 268"/>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269" name="Shape 269"/>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270" name="Shape 270"/>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71" name="Shape 271"/>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72" name="Shape 272"/>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274" name="Shape 274"/>
          <p:cNvSpPr/>
          <p:nvPr/>
        </p:nvSpPr>
        <p:spPr>
          <a:xfrm>
            <a:off x="1093324" y="3962400"/>
            <a:ext cx="1585680"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search for B</a:t>
            </a:r>
          </a:p>
        </p:txBody>
      </p:sp>
      <p:sp>
        <p:nvSpPr>
          <p:cNvPr id="275" name="Shape 275"/>
          <p:cNvSpPr/>
          <p:nvPr/>
        </p:nvSpPr>
        <p:spPr>
          <a:xfrm>
            <a:off x="3521430" y="5308600"/>
            <a:ext cx="1703353"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B is less than E</a:t>
            </a:r>
          </a:p>
          <a:p>
            <a:pPr lvl="0" algn="ctr">
              <a:defRPr sz="1800">
                <a:solidFill>
                  <a:srgbClr val="000000"/>
                </a:solidFill>
                <a:uFillTx/>
              </a:defRPr>
            </a:pPr>
            <a:r>
              <a:rPr sz="1600">
                <a:solidFill>
                  <a:srgbClr val="8D3124"/>
                </a:solidFill>
                <a:uFill>
                  <a:solidFill>
                    <a:srgbClr val="8D3124"/>
                  </a:solidFill>
                </a:uFill>
              </a:rPr>
              <a:t>(go left)</a:t>
            </a:r>
          </a:p>
        </p:txBody>
      </p:sp>
      <p:sp>
        <p:nvSpPr>
          <p:cNvPr id="276" name="Shape 276"/>
          <p:cNvSpPr/>
          <p:nvPr/>
        </p:nvSpPr>
        <p:spPr>
          <a:xfrm>
            <a:off x="3733800" y="6210300"/>
            <a:ext cx="33371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B</a:t>
            </a:r>
          </a:p>
        </p:txBody>
      </p:sp>
      <p:sp>
        <p:nvSpPr>
          <p:cNvPr id="277" name="Shape 277"/>
          <p:cNvSpPr/>
          <p:nvPr/>
        </p:nvSpPr>
        <p:spPr>
          <a:xfrm>
            <a:off x="4241800" y="61086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1096038008"/>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Search.</a:t>
            </a:r>
            <a:endParaRPr sz="2400">
              <a:uFill>
                <a:solidFill>
                  <a:srgbClr val="0048AA"/>
                </a:solidFill>
              </a:uFill>
            </a:endParaRPr>
          </a:p>
          <a:p>
            <a:pPr lvl="1">
              <a:defRPr sz="1800">
                <a:uFillTx/>
              </a:defRPr>
            </a:pPr>
            <a:r>
              <a:rPr sz="2400">
                <a:uFill>
                  <a:solidFill/>
                </a:uFill>
              </a:rPr>
              <a:t>Compare search key against keys in node.</a:t>
            </a:r>
          </a:p>
          <a:p>
            <a:pPr lvl="1">
              <a:defRPr sz="1800">
                <a:uFillTx/>
              </a:defRPr>
            </a:pPr>
            <a:r>
              <a:rPr sz="2400">
                <a:uFill>
                  <a:solidFill/>
                </a:uFill>
              </a:rPr>
              <a:t>Find interval containing search key.</a:t>
            </a:r>
          </a:p>
          <a:p>
            <a:pPr lvl="1">
              <a:defRPr sz="1800">
                <a:uFillTx/>
              </a:defRPr>
            </a:pPr>
            <a:r>
              <a:rPr sz="2400">
                <a:uFill>
                  <a:solidFill/>
                </a:uFill>
              </a:rPr>
              <a:t>Follow associated link (recursively).</a:t>
            </a:r>
          </a:p>
        </p:txBody>
      </p:sp>
      <p:sp>
        <p:nvSpPr>
          <p:cNvPr id="280" name="Shape 280"/>
          <p:cNvSpPr>
            <a:spLocks noGrp="1"/>
          </p:cNvSpPr>
          <p:nvPr>
            <p:ph type="title"/>
          </p:nvPr>
        </p:nvSpPr>
        <p:spPr>
          <a:prstGeom prst="rect">
            <a:avLst/>
          </a:prstGeom>
        </p:spPr>
        <p:txBody>
          <a:bodyPr/>
          <a:lstStyle/>
          <a:p>
            <a:pPr lvl="0">
              <a:defRPr sz="1800">
                <a:uFillTx/>
              </a:defRPr>
            </a:pPr>
            <a:r>
              <a:rPr sz="2800">
                <a:uFill>
                  <a:solidFill/>
                </a:uFill>
              </a:rPr>
              <a:t>2-3 tree demo:  search</a:t>
            </a:r>
          </a:p>
        </p:txBody>
      </p:sp>
      <p:grpSp>
        <p:nvGrpSpPr>
          <p:cNvPr id="319" name="Group 319"/>
          <p:cNvGrpSpPr/>
          <p:nvPr/>
        </p:nvGrpSpPr>
        <p:grpSpPr>
          <a:xfrm>
            <a:off x="2438400" y="4825999"/>
            <a:ext cx="7079537" cy="3498987"/>
            <a:chOff x="0" y="41519"/>
            <a:chExt cx="7079536" cy="3498985"/>
          </a:xfrm>
        </p:grpSpPr>
        <p:sp>
          <p:nvSpPr>
            <p:cNvPr id="281" name="Shape 281"/>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2" name="Shape 282"/>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3" name="Shape 283"/>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4" name="Shape 284"/>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5" name="Shape 285"/>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6" name="Shape 286"/>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7" name="Shape 287"/>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8" name="Shape 288"/>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89" name="Shape 289"/>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0" name="Shape 290"/>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1" name="Shape 291"/>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2" name="Shape 292"/>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3" name="Shape 293"/>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94" name="Shape 294"/>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295" name="Shape 295"/>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296" name="Shape 296"/>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7" name="Shape 297"/>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8" name="Shape 298"/>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99" name="Shape 299"/>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0" name="Shape 300"/>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301" name="Shape 301"/>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302" name="Shape 302"/>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303" name="Shape 303"/>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04" name="Shape 304"/>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305" name="Shape 305"/>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06" name="Shape 306"/>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07" name="Shape 307"/>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308" name="Shape 308"/>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09" name="Shape 309"/>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310" name="Shape 310"/>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11" name="Shape 311"/>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312" name="Shape 312"/>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13" name="Shape 313"/>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14" name="Shape 314"/>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15" name="Shape 315"/>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316" name="Shape 316"/>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317" name="Shape 317"/>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318" name="Shape 318"/>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320" name="Shape 320"/>
          <p:cNvSpPr/>
          <p:nvPr/>
        </p:nvSpPr>
        <p:spPr>
          <a:xfrm>
            <a:off x="1093324" y="3962400"/>
            <a:ext cx="1585680"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search for B</a:t>
            </a:r>
          </a:p>
        </p:txBody>
      </p:sp>
      <p:sp>
        <p:nvSpPr>
          <p:cNvPr id="321" name="Shape 321"/>
          <p:cNvSpPr/>
          <p:nvPr/>
        </p:nvSpPr>
        <p:spPr>
          <a:xfrm>
            <a:off x="2120900" y="7683500"/>
            <a:ext cx="33371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B</a:t>
            </a:r>
          </a:p>
        </p:txBody>
      </p:sp>
      <p:sp>
        <p:nvSpPr>
          <p:cNvPr id="322" name="Shape 322"/>
          <p:cNvSpPr/>
          <p:nvPr/>
        </p:nvSpPr>
        <p:spPr>
          <a:xfrm>
            <a:off x="2628900" y="75818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323" name="Shape 323"/>
          <p:cNvSpPr/>
          <p:nvPr/>
        </p:nvSpPr>
        <p:spPr>
          <a:xfrm>
            <a:off x="1363323" y="6858000"/>
            <a:ext cx="2311167"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B is between A and C</a:t>
            </a:r>
          </a:p>
          <a:p>
            <a:pPr lvl="0" algn="ctr">
              <a:defRPr sz="1800">
                <a:solidFill>
                  <a:srgbClr val="000000"/>
                </a:solidFill>
                <a:uFillTx/>
              </a:defRPr>
            </a:pPr>
            <a:r>
              <a:rPr sz="1600">
                <a:solidFill>
                  <a:srgbClr val="8D3124"/>
                </a:solidFill>
                <a:uFill>
                  <a:solidFill>
                    <a:srgbClr val="8D3124"/>
                  </a:solidFill>
                </a:uFill>
              </a:rPr>
              <a:t>(go middle)</a:t>
            </a:r>
          </a:p>
        </p:txBody>
      </p:sp>
    </p:spTree>
    <p:extLst>
      <p:ext uri="{BB962C8B-B14F-4D97-AF65-F5344CB8AC3E}">
        <p14:creationId xmlns:p14="http://schemas.microsoft.com/office/powerpoint/2010/main" val="3041655293"/>
      </p:ext>
    </p:extLst>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Search.</a:t>
            </a:r>
            <a:endParaRPr sz="2400">
              <a:uFill>
                <a:solidFill>
                  <a:srgbClr val="0048AA"/>
                </a:solidFill>
              </a:uFill>
            </a:endParaRPr>
          </a:p>
          <a:p>
            <a:pPr lvl="1">
              <a:defRPr sz="1800">
                <a:uFillTx/>
              </a:defRPr>
            </a:pPr>
            <a:r>
              <a:rPr sz="2400">
                <a:uFill>
                  <a:solidFill/>
                </a:uFill>
              </a:rPr>
              <a:t>Compare search key against keys in node.</a:t>
            </a:r>
          </a:p>
          <a:p>
            <a:pPr lvl="1">
              <a:defRPr sz="1800">
                <a:uFillTx/>
              </a:defRPr>
            </a:pPr>
            <a:r>
              <a:rPr sz="2400">
                <a:uFill>
                  <a:solidFill/>
                </a:uFill>
              </a:rPr>
              <a:t>Find interval containing search key.</a:t>
            </a:r>
          </a:p>
          <a:p>
            <a:pPr lvl="1">
              <a:defRPr sz="1800">
                <a:uFillTx/>
              </a:defRPr>
            </a:pPr>
            <a:r>
              <a:rPr sz="2400">
                <a:uFill>
                  <a:solidFill/>
                </a:uFill>
              </a:rPr>
              <a:t>Follow associated link (recursively).</a:t>
            </a:r>
          </a:p>
        </p:txBody>
      </p:sp>
      <p:sp>
        <p:nvSpPr>
          <p:cNvPr id="326" name="Shape 326"/>
          <p:cNvSpPr>
            <a:spLocks noGrp="1"/>
          </p:cNvSpPr>
          <p:nvPr>
            <p:ph type="title"/>
          </p:nvPr>
        </p:nvSpPr>
        <p:spPr>
          <a:prstGeom prst="rect">
            <a:avLst/>
          </a:prstGeom>
        </p:spPr>
        <p:txBody>
          <a:bodyPr/>
          <a:lstStyle/>
          <a:p>
            <a:pPr lvl="0">
              <a:defRPr sz="1800">
                <a:uFillTx/>
              </a:defRPr>
            </a:pPr>
            <a:r>
              <a:rPr sz="2800">
                <a:uFill>
                  <a:solidFill/>
                </a:uFill>
              </a:rPr>
              <a:t>2-3 tree demo:  search</a:t>
            </a:r>
          </a:p>
        </p:txBody>
      </p:sp>
      <p:grpSp>
        <p:nvGrpSpPr>
          <p:cNvPr id="365" name="Group 365"/>
          <p:cNvGrpSpPr/>
          <p:nvPr/>
        </p:nvGrpSpPr>
        <p:grpSpPr>
          <a:xfrm>
            <a:off x="2438400" y="4825999"/>
            <a:ext cx="7079537" cy="3498987"/>
            <a:chOff x="0" y="41519"/>
            <a:chExt cx="7079536" cy="3498985"/>
          </a:xfrm>
        </p:grpSpPr>
        <p:sp>
          <p:nvSpPr>
            <p:cNvPr id="327" name="Shape 327"/>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28" name="Shape 328"/>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29" name="Shape 329"/>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0" name="Shape 330"/>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1" name="Shape 331"/>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2" name="Shape 332"/>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3" name="Shape 333"/>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4" name="Shape 334"/>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5" name="Shape 335"/>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6" name="Shape 336"/>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7" name="Shape 337"/>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8" name="Shape 338"/>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9" name="Shape 339"/>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340" name="Shape 340"/>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341" name="Shape 341"/>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342" name="Shape 342"/>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3" name="Shape 343"/>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4" name="Shape 344"/>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5" name="Shape 345"/>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46" name="Shape 346"/>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347" name="Shape 347"/>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348" name="Shape 348"/>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349" name="Shape 349"/>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50" name="Shape 350"/>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351" name="Shape 351"/>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52" name="Shape 352"/>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53" name="Shape 353"/>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354" name="Shape 354"/>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55" name="Shape 355"/>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356" name="Shape 356"/>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57" name="Shape 357"/>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358" name="Shape 358"/>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59" name="Shape 359"/>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60" name="Shape 360"/>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361" name="Shape 361"/>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362" name="Shape 362"/>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363" name="Shape 363"/>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364" name="Shape 364"/>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366" name="Shape 366"/>
          <p:cNvSpPr/>
          <p:nvPr/>
        </p:nvSpPr>
        <p:spPr>
          <a:xfrm>
            <a:off x="1093324" y="3962400"/>
            <a:ext cx="1585680"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search for B</a:t>
            </a:r>
          </a:p>
        </p:txBody>
      </p:sp>
      <p:sp>
        <p:nvSpPr>
          <p:cNvPr id="367" name="Shape 367"/>
          <p:cNvSpPr/>
          <p:nvPr/>
        </p:nvSpPr>
        <p:spPr>
          <a:xfrm>
            <a:off x="2857500" y="8534400"/>
            <a:ext cx="33371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B</a:t>
            </a:r>
          </a:p>
        </p:txBody>
      </p:sp>
      <p:sp>
        <p:nvSpPr>
          <p:cNvPr id="368" name="Shape 368"/>
          <p:cNvSpPr/>
          <p:nvPr/>
        </p:nvSpPr>
        <p:spPr>
          <a:xfrm>
            <a:off x="2293201" y="9004300"/>
            <a:ext cx="1467411"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link is null</a:t>
            </a:r>
          </a:p>
          <a:p>
            <a:pPr lvl="0" algn="ctr">
              <a:defRPr sz="1800">
                <a:solidFill>
                  <a:srgbClr val="000000"/>
                </a:solidFill>
                <a:uFillTx/>
              </a:defRPr>
            </a:pPr>
            <a:r>
              <a:rPr sz="1600">
                <a:solidFill>
                  <a:srgbClr val="8D3124"/>
                </a:solidFill>
                <a:uFill>
                  <a:solidFill>
                    <a:srgbClr val="8D3124"/>
                  </a:solidFill>
                </a:uFill>
              </a:rPr>
              <a:t>(search miss)</a:t>
            </a:r>
          </a:p>
        </p:txBody>
      </p:sp>
      <p:sp>
        <p:nvSpPr>
          <p:cNvPr id="369" name="Shape 369"/>
          <p:cNvSpPr/>
          <p:nvPr/>
        </p:nvSpPr>
        <p:spPr>
          <a:xfrm>
            <a:off x="3060700" y="8108932"/>
            <a:ext cx="0" cy="209568"/>
          </a:xfrm>
          <a:prstGeom prst="line">
            <a:avLst/>
          </a:prstGeom>
          <a:ln w="38100">
            <a:solidFill>
              <a:srgbClr val="8D3124"/>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Tree>
    <p:extLst>
      <p:ext uri="{BB962C8B-B14F-4D97-AF65-F5344CB8AC3E}">
        <p14:creationId xmlns:p14="http://schemas.microsoft.com/office/powerpoint/2010/main" val="3035010632"/>
      </p:ext>
    </p:extLst>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372" name="Shape 372"/>
          <p:cNvSpPr/>
          <p:nvPr/>
        </p:nvSpPr>
        <p:spPr>
          <a:xfrm>
            <a:off x="660063" y="7467600"/>
            <a:ext cx="3657601" cy="279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373" name="Shape 373"/>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374" name="cover-gray2.pdf"/>
          <p:cNvPicPr/>
          <p:nvPr/>
        </p:nvPicPr>
        <p:blipFill>
          <a:blip r:embed="rId4">
            <a:extLst/>
          </a:blip>
          <a:stretch>
            <a:fillRect/>
          </a:stretch>
        </p:blipFill>
        <p:spPr>
          <a:xfrm>
            <a:off x="863600" y="3365500"/>
            <a:ext cx="3263900" cy="4093706"/>
          </a:xfrm>
          <a:prstGeom prst="rect">
            <a:avLst/>
          </a:prstGeom>
          <a:ln w="12700">
            <a:round/>
          </a:ln>
        </p:spPr>
      </p:pic>
      <p:sp>
        <p:nvSpPr>
          <p:cNvPr id="375" name="Shape 375"/>
          <p:cNvSpPr>
            <a:spLocks noGrp="1"/>
          </p:cNvSpPr>
          <p:nvPr>
            <p:ph type="title"/>
          </p:nvPr>
        </p:nvSpPr>
        <p:spPr>
          <a:prstGeom prst="rect">
            <a:avLst/>
          </a:prstGeom>
        </p:spPr>
        <p:txBody>
          <a:bodyPr/>
          <a:lstStyle/>
          <a:p>
            <a:pPr lvl="0">
              <a:defRPr sz="1800" b="0" cap="none" spc="0">
                <a:uFillTx/>
              </a:defRPr>
            </a:pPr>
            <a:r>
              <a:rPr sz="3750" b="1" cap="small" spc="150">
                <a:uFill>
                  <a:solidFill/>
                </a:uFill>
              </a:rPr>
              <a:t>3.3  2-3 Tree Demo</a:t>
            </a:r>
          </a:p>
        </p:txBody>
      </p:sp>
      <p:sp>
        <p:nvSpPr>
          <p:cNvPr id="376" name="Shape 376"/>
          <p:cNvSpPr>
            <a:spLocks noGrp="1"/>
          </p:cNvSpPr>
          <p:nvPr>
            <p:ph type="body" idx="1"/>
          </p:nvPr>
        </p:nvSpPr>
        <p:spPr>
          <a:prstGeom prst="rect">
            <a:avLst/>
          </a:prstGeom>
        </p:spPr>
        <p:txBody>
          <a:bodyPr/>
          <a:lstStyle/>
          <a:p>
            <a:pPr lvl="0">
              <a:defRPr sz="1800" i="0">
                <a:solidFill>
                  <a:srgbClr val="000000"/>
                </a:solidFill>
                <a:uFillTx/>
              </a:defRPr>
            </a:pPr>
            <a:r>
              <a:rPr sz="3000" i="1">
                <a:solidFill>
                  <a:srgbClr val="BABABA"/>
                </a:solidFill>
                <a:uFill>
                  <a:solidFill>
                    <a:srgbClr val="BABABA"/>
                  </a:solidFill>
                </a:uFill>
              </a:rPr>
              <a:t>search</a:t>
            </a:r>
          </a:p>
          <a:p>
            <a:pPr lvl="1">
              <a:defRPr sz="1800" i="0">
                <a:uFillTx/>
              </a:defRPr>
            </a:pPr>
            <a:r>
              <a:rPr sz="3000" i="1">
                <a:uFill>
                  <a:solidFill/>
                </a:uFill>
              </a:rPr>
              <a:t>insertion</a:t>
            </a:r>
          </a:p>
          <a:p>
            <a:pPr lvl="0">
              <a:defRPr sz="1800" i="0">
                <a:solidFill>
                  <a:srgbClr val="000000"/>
                </a:solidFill>
                <a:uFillTx/>
              </a:defRPr>
            </a:pPr>
            <a:r>
              <a:rPr sz="3000" i="1">
                <a:solidFill>
                  <a:srgbClr val="BABABA"/>
                </a:solidFill>
                <a:uFill>
                  <a:solidFill>
                    <a:srgbClr val="BABABA"/>
                  </a:solidFill>
                </a:uFill>
              </a:rPr>
              <a:t>construction</a:t>
            </a:r>
          </a:p>
        </p:txBody>
      </p:sp>
    </p:spTree>
    <p:extLst>
      <p:ext uri="{BB962C8B-B14F-4D97-AF65-F5344CB8AC3E}">
        <p14:creationId xmlns:p14="http://schemas.microsoft.com/office/powerpoint/2010/main" val="31557537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2-node at bottom.</a:t>
            </a:r>
            <a:endParaRPr sz="2400">
              <a:uFill>
                <a:solidFill>
                  <a:srgbClr val="0048AA"/>
                </a:solidFill>
              </a:uFill>
            </a:endParaRPr>
          </a:p>
          <a:p>
            <a:pPr lvl="1">
              <a:defRPr sz="1800">
                <a:uFillTx/>
              </a:defRPr>
            </a:pPr>
            <a:r>
              <a:rPr sz="2400">
                <a:uFill>
                  <a:solidFill/>
                </a:uFill>
              </a:rPr>
              <a:t>Search for key, as usual.</a:t>
            </a:r>
          </a:p>
          <a:p>
            <a:pPr lvl="1">
              <a:defRPr sz="1800">
                <a:uFillTx/>
              </a:defRPr>
            </a:pPr>
            <a:r>
              <a:rPr sz="2400">
                <a:uFill>
                  <a:solidFill/>
                </a:uFill>
              </a:rPr>
              <a:t>Replace 2-node with 3-node.</a:t>
            </a:r>
          </a:p>
        </p:txBody>
      </p:sp>
      <p:sp>
        <p:nvSpPr>
          <p:cNvPr id="379" name="Shape 379"/>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418" name="Group 418"/>
          <p:cNvGrpSpPr/>
          <p:nvPr/>
        </p:nvGrpSpPr>
        <p:grpSpPr>
          <a:xfrm>
            <a:off x="2438400" y="4825999"/>
            <a:ext cx="7079537" cy="3498987"/>
            <a:chOff x="0" y="41519"/>
            <a:chExt cx="7079536" cy="3498985"/>
          </a:xfrm>
        </p:grpSpPr>
        <p:sp>
          <p:nvSpPr>
            <p:cNvPr id="380" name="Shape 380"/>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1" name="Shape 381"/>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2" name="Shape 382"/>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3" name="Shape 383"/>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4" name="Shape 384"/>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5" name="Shape 385"/>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6" name="Shape 386"/>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7" name="Shape 387"/>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8" name="Shape 388"/>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89" name="Shape 389"/>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0" name="Shape 390"/>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1" name="Shape 391"/>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2" name="Shape 392"/>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393" name="Shape 393"/>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394" name="Shape 394"/>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395" name="Shape 395"/>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6" name="Shape 396"/>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7" name="Shape 397"/>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8" name="Shape 398"/>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9" name="Shape 399"/>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00" name="Shape 400"/>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01" name="Shape 401"/>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402" name="Shape 402"/>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03" name="Shape 403"/>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04" name="Shape 404"/>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05" name="Shape 405"/>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06" name="Shape 406"/>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407" name="Shape 407"/>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08" name="Shape 408"/>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09" name="Shape 409"/>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10" name="Shape 410"/>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411" name="Shape 411"/>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2" name="Shape 412"/>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13" name="Shape 413"/>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14" name="Shape 414"/>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415" name="Shape 415"/>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16" name="Shape 416"/>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417" name="Shape 417"/>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419" name="Shape 419"/>
          <p:cNvSpPr/>
          <p:nvPr/>
        </p:nvSpPr>
        <p:spPr>
          <a:xfrm>
            <a:off x="1093324" y="4216400"/>
            <a:ext cx="1094882"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K</a:t>
            </a:r>
          </a:p>
        </p:txBody>
      </p:sp>
      <p:sp>
        <p:nvSpPr>
          <p:cNvPr id="420" name="Shape 420"/>
          <p:cNvSpPr/>
          <p:nvPr/>
        </p:nvSpPr>
        <p:spPr>
          <a:xfrm>
            <a:off x="5727700" y="4876800"/>
            <a:ext cx="35545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K</a:t>
            </a:r>
          </a:p>
        </p:txBody>
      </p:sp>
      <p:sp>
        <p:nvSpPr>
          <p:cNvPr id="421" name="Shape 421"/>
          <p:cNvSpPr/>
          <p:nvPr/>
        </p:nvSpPr>
        <p:spPr>
          <a:xfrm>
            <a:off x="5652798" y="4152900"/>
            <a:ext cx="1784018"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K is less than M</a:t>
            </a:r>
          </a:p>
          <a:p>
            <a:pPr lvl="0" algn="ctr">
              <a:defRPr sz="1800">
                <a:solidFill>
                  <a:srgbClr val="000000"/>
                </a:solidFill>
                <a:uFillTx/>
              </a:defRPr>
            </a:pPr>
            <a:r>
              <a:rPr sz="1600">
                <a:solidFill>
                  <a:srgbClr val="8D3124"/>
                </a:solidFill>
                <a:uFill>
                  <a:solidFill>
                    <a:srgbClr val="8D3124"/>
                  </a:solidFill>
                </a:uFill>
              </a:rPr>
              <a:t>(go left)</a:t>
            </a:r>
          </a:p>
        </p:txBody>
      </p:sp>
      <p:sp>
        <p:nvSpPr>
          <p:cNvPr id="422" name="Shape 422"/>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26563701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420"/>
                                        </p:tgtEl>
                                        <p:attrNameLst>
                                          <p:attrName>style.visibility</p:attrName>
                                        </p:attrNameLst>
                                      </p:cBhvr>
                                      <p:to>
                                        <p:strVal val="visible"/>
                                      </p:to>
                                    </p:set>
                                    <p:animEffect transition="in" filter="dissolve">
                                      <p:cBhvr>
                                        <p:cTn id="7" dur="500"/>
                                        <p:tgtEl>
                                          <p:spTgt spid="420"/>
                                        </p:tgtEl>
                                      </p:cBhvr>
                                    </p:animEffect>
                                  </p:childTnLst>
                                </p:cTn>
                              </p:par>
                            </p:childTnLst>
                          </p:cTn>
                        </p:par>
                        <p:par>
                          <p:cTn id="8" fill="hold">
                            <p:stCondLst>
                              <p:cond delay="500"/>
                            </p:stCondLst>
                            <p:childTnLst>
                              <p:par>
                                <p:cTn id="9" presetID="9" presetClass="entr" presetSubtype="0" fill="hold" grpId="0" nodeType="afterEffect">
                                  <p:stCondLst>
                                    <p:cond delay="0"/>
                                  </p:stCondLst>
                                  <p:iterate>
                                    <p:tmAbs val="0"/>
                                  </p:iterate>
                                  <p:childTnLst>
                                    <p:set>
                                      <p:cBhvr>
                                        <p:cTn id="10" fill="hold"/>
                                        <p:tgtEl>
                                          <p:spTgt spid="421"/>
                                        </p:tgtEl>
                                        <p:attrNameLst>
                                          <p:attrName>style.visibility</p:attrName>
                                        </p:attrNameLst>
                                      </p:cBhvr>
                                      <p:to>
                                        <p:strVal val="visible"/>
                                      </p:to>
                                    </p:set>
                                    <p:animEffect transition="in" filter="dissolve">
                                      <p:cBhvr>
                                        <p:cTn id="11" dur="500"/>
                                        <p:tgtEl>
                                          <p:spTgt spid="421"/>
                                        </p:tgtEl>
                                      </p:cBhvr>
                                    </p:animEffect>
                                  </p:childTnLst>
                                </p:cTn>
                              </p:par>
                            </p:childTnLst>
                          </p:cTn>
                        </p:par>
                        <p:par>
                          <p:cTn id="12" fill="hold">
                            <p:stCondLst>
                              <p:cond delay="1000"/>
                            </p:stCondLst>
                            <p:childTnLst>
                              <p:par>
                                <p:cTn id="13" presetID="9" presetClass="entr" presetSubtype="0" fill="hold" grpId="0" nodeType="afterEffect">
                                  <p:stCondLst>
                                    <p:cond delay="0"/>
                                  </p:stCondLst>
                                  <p:iterate>
                                    <p:tmAbs val="0"/>
                                  </p:iterate>
                                  <p:childTnLst>
                                    <p:set>
                                      <p:cBhvr>
                                        <p:cTn id="14" fill="hold"/>
                                        <p:tgtEl>
                                          <p:spTgt spid="422"/>
                                        </p:tgtEl>
                                        <p:attrNameLst>
                                          <p:attrName>style.visibility</p:attrName>
                                        </p:attrNameLst>
                                      </p:cBhvr>
                                      <p:to>
                                        <p:strVal val="visible"/>
                                      </p:to>
                                    </p:set>
                                    <p:animEffect transition="in" filter="dissolve">
                                      <p:cBhvr>
                                        <p:cTn id="15" dur="5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 grpId="0" animBg="1" advAuto="0"/>
      <p:bldP spid="421" grpId="0" animBg="1" advAuto="0"/>
      <p:bldP spid="422"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2-node at bottom.</a:t>
            </a:r>
            <a:endParaRPr sz="2400">
              <a:uFill>
                <a:solidFill>
                  <a:srgbClr val="0048AA"/>
                </a:solidFill>
              </a:uFill>
            </a:endParaRPr>
          </a:p>
          <a:p>
            <a:pPr lvl="1">
              <a:defRPr sz="1800">
                <a:uFillTx/>
              </a:defRPr>
            </a:pPr>
            <a:r>
              <a:rPr sz="2400">
                <a:uFill>
                  <a:solidFill/>
                </a:uFill>
              </a:rPr>
              <a:t>Search for key, as usual.</a:t>
            </a:r>
          </a:p>
          <a:p>
            <a:pPr lvl="1">
              <a:defRPr sz="1800">
                <a:uFillTx/>
              </a:defRPr>
            </a:pPr>
            <a:r>
              <a:rPr sz="2400">
                <a:uFill>
                  <a:solidFill/>
                </a:uFill>
              </a:rPr>
              <a:t>Replace 2-node with 3-node.</a:t>
            </a:r>
          </a:p>
        </p:txBody>
      </p:sp>
      <p:sp>
        <p:nvSpPr>
          <p:cNvPr id="425" name="Shape 425"/>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464" name="Group 464"/>
          <p:cNvGrpSpPr/>
          <p:nvPr/>
        </p:nvGrpSpPr>
        <p:grpSpPr>
          <a:xfrm>
            <a:off x="2438400" y="4825999"/>
            <a:ext cx="7079537" cy="3498987"/>
            <a:chOff x="0" y="41519"/>
            <a:chExt cx="7079536" cy="3498985"/>
          </a:xfrm>
        </p:grpSpPr>
        <p:sp>
          <p:nvSpPr>
            <p:cNvPr id="426" name="Shape 426"/>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27" name="Shape 427"/>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28" name="Shape 428"/>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29" name="Shape 429"/>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0" name="Shape 430"/>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1" name="Shape 431"/>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2" name="Shape 432"/>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3" name="Shape 433"/>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4" name="Shape 434"/>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5" name="Shape 435"/>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6" name="Shape 436"/>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7" name="Shape 437"/>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8" name="Shape 438"/>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39" name="Shape 439"/>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440" name="Shape 440"/>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441" name="Shape 441"/>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42" name="Shape 442"/>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43" name="Shape 443"/>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44" name="Shape 444"/>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45" name="Shape 445"/>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46" name="Shape 446"/>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47" name="Shape 447"/>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448" name="Shape 448"/>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49" name="Shape 449"/>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50" name="Shape 450"/>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51" name="Shape 451"/>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52" name="Shape 452"/>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453" name="Shape 453"/>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54" name="Shape 454"/>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455" name="Shape 455"/>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56" name="Shape 456"/>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457" name="Shape 457"/>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58" name="Shape 458"/>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59" name="Shape 459"/>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60" name="Shape 460"/>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461" name="Shape 461"/>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62" name="Shape 462"/>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463" name="Shape 463"/>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465" name="Shape 465"/>
          <p:cNvSpPr/>
          <p:nvPr/>
        </p:nvSpPr>
        <p:spPr>
          <a:xfrm>
            <a:off x="3372751" y="5308600"/>
            <a:ext cx="2000712"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K is greater than J</a:t>
            </a:r>
          </a:p>
          <a:p>
            <a:pPr lvl="0" algn="ctr">
              <a:defRPr sz="1800">
                <a:solidFill>
                  <a:srgbClr val="000000"/>
                </a:solidFill>
                <a:uFillTx/>
              </a:defRPr>
            </a:pPr>
            <a:r>
              <a:rPr sz="1600">
                <a:solidFill>
                  <a:srgbClr val="8D3124"/>
                </a:solidFill>
                <a:uFill>
                  <a:solidFill>
                    <a:srgbClr val="8D3124"/>
                  </a:solidFill>
                </a:uFill>
              </a:rPr>
              <a:t>(go right)</a:t>
            </a:r>
          </a:p>
        </p:txBody>
      </p:sp>
      <p:sp>
        <p:nvSpPr>
          <p:cNvPr id="466" name="Shape 466"/>
          <p:cNvSpPr/>
          <p:nvPr/>
        </p:nvSpPr>
        <p:spPr>
          <a:xfrm>
            <a:off x="3733800" y="6197600"/>
            <a:ext cx="35545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K</a:t>
            </a:r>
          </a:p>
        </p:txBody>
      </p:sp>
      <p:sp>
        <p:nvSpPr>
          <p:cNvPr id="467" name="Shape 467"/>
          <p:cNvSpPr/>
          <p:nvPr/>
        </p:nvSpPr>
        <p:spPr>
          <a:xfrm>
            <a:off x="4241800" y="61086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68" name="Shape 468"/>
          <p:cNvSpPr/>
          <p:nvPr/>
        </p:nvSpPr>
        <p:spPr>
          <a:xfrm>
            <a:off x="1093324" y="4216400"/>
            <a:ext cx="1094882"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K</a:t>
            </a:r>
          </a:p>
        </p:txBody>
      </p:sp>
    </p:spTree>
    <p:extLst>
      <p:ext uri="{BB962C8B-B14F-4D97-AF65-F5344CB8AC3E}">
        <p14:creationId xmlns:p14="http://schemas.microsoft.com/office/powerpoint/2010/main" val="2674536325"/>
      </p:ext>
    </p:extLst>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2-node at bottom.</a:t>
            </a:r>
            <a:endParaRPr sz="2400">
              <a:uFill>
                <a:solidFill>
                  <a:srgbClr val="0048AA"/>
                </a:solidFill>
              </a:uFill>
            </a:endParaRPr>
          </a:p>
          <a:p>
            <a:pPr lvl="1">
              <a:defRPr sz="1800">
                <a:uFillTx/>
              </a:defRPr>
            </a:pPr>
            <a:r>
              <a:rPr sz="2400">
                <a:uFill>
                  <a:solidFill/>
                </a:uFill>
              </a:rPr>
              <a:t>Search for key, as usual.</a:t>
            </a:r>
          </a:p>
          <a:p>
            <a:pPr lvl="1">
              <a:defRPr sz="1800">
                <a:uFillTx/>
              </a:defRPr>
            </a:pPr>
            <a:r>
              <a:rPr sz="2400">
                <a:uFill>
                  <a:solidFill/>
                </a:uFill>
              </a:rPr>
              <a:t>Replace 2-node with 3-node.</a:t>
            </a:r>
          </a:p>
        </p:txBody>
      </p:sp>
      <p:sp>
        <p:nvSpPr>
          <p:cNvPr id="471" name="Shape 471"/>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510" name="Group 510"/>
          <p:cNvGrpSpPr/>
          <p:nvPr/>
        </p:nvGrpSpPr>
        <p:grpSpPr>
          <a:xfrm>
            <a:off x="2438400" y="4825999"/>
            <a:ext cx="7079537" cy="3498987"/>
            <a:chOff x="0" y="41519"/>
            <a:chExt cx="7079536" cy="3498985"/>
          </a:xfrm>
        </p:grpSpPr>
        <p:sp>
          <p:nvSpPr>
            <p:cNvPr id="472" name="Shape 472"/>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3" name="Shape 473"/>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4" name="Shape 474"/>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5" name="Shape 475"/>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6" name="Shape 476"/>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7" name="Shape 477"/>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8" name="Shape 478"/>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9" name="Shape 479"/>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0" name="Shape 480"/>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1" name="Shape 481"/>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2" name="Shape 482"/>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3" name="Shape 483"/>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4" name="Shape 484"/>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85" name="Shape 485"/>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486" name="Shape 486"/>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487" name="Shape 487"/>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8" name="Shape 488"/>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89" name="Shape 489"/>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90" name="Shape 490"/>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91" name="Shape 491"/>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492" name="Shape 492"/>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493" name="Shape 493"/>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494" name="Shape 494"/>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95" name="Shape 495"/>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496" name="Shape 496"/>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97" name="Shape 497"/>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498" name="Shape 498"/>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499" name="Shape 499"/>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00" name="Shape 500"/>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01" name="Shape 501"/>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02" name="Shape 502"/>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503" name="Shape 503"/>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04" name="Shape 504"/>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05" name="Shape 505"/>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06" name="Shape 506"/>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507" name="Shape 507"/>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08" name="Shape 508"/>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09" name="Shape 509"/>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511" name="Shape 511"/>
          <p:cNvSpPr/>
          <p:nvPr/>
        </p:nvSpPr>
        <p:spPr>
          <a:xfrm>
            <a:off x="5575300" y="7620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512" name="Shape 512"/>
          <p:cNvSpPr/>
          <p:nvPr/>
        </p:nvSpPr>
        <p:spPr>
          <a:xfrm>
            <a:off x="5089957" y="8674100"/>
            <a:ext cx="185039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search ends here</a:t>
            </a:r>
          </a:p>
        </p:txBody>
      </p:sp>
      <p:sp>
        <p:nvSpPr>
          <p:cNvPr id="513" name="Shape 513"/>
          <p:cNvSpPr/>
          <p:nvPr/>
        </p:nvSpPr>
        <p:spPr>
          <a:xfrm>
            <a:off x="5130800" y="7683500"/>
            <a:ext cx="35545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K</a:t>
            </a:r>
          </a:p>
        </p:txBody>
      </p:sp>
      <p:sp>
        <p:nvSpPr>
          <p:cNvPr id="514" name="Shape 514"/>
          <p:cNvSpPr/>
          <p:nvPr/>
        </p:nvSpPr>
        <p:spPr>
          <a:xfrm>
            <a:off x="1093324" y="4216400"/>
            <a:ext cx="1094882"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K</a:t>
            </a:r>
          </a:p>
        </p:txBody>
      </p:sp>
    </p:spTree>
    <p:extLst>
      <p:ext uri="{BB962C8B-B14F-4D97-AF65-F5344CB8AC3E}">
        <p14:creationId xmlns:p14="http://schemas.microsoft.com/office/powerpoint/2010/main" val="42883215"/>
      </p:ext>
    </p:extLst>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2-node at bottom.</a:t>
            </a:r>
            <a:endParaRPr sz="2400">
              <a:uFill>
                <a:solidFill>
                  <a:srgbClr val="0048AA"/>
                </a:solidFill>
              </a:uFill>
            </a:endParaRPr>
          </a:p>
          <a:p>
            <a:pPr lvl="1">
              <a:defRPr sz="1800">
                <a:uFillTx/>
              </a:defRPr>
            </a:pPr>
            <a:r>
              <a:rPr sz="2400">
                <a:uFill>
                  <a:solidFill/>
                </a:uFill>
              </a:rPr>
              <a:t>Search for key, as usual.</a:t>
            </a:r>
          </a:p>
          <a:p>
            <a:pPr lvl="1">
              <a:defRPr sz="1800">
                <a:uFillTx/>
              </a:defRPr>
            </a:pPr>
            <a:r>
              <a:rPr sz="2400">
                <a:uFill>
                  <a:solidFill/>
                </a:uFill>
              </a:rPr>
              <a:t>Replace 2-node with 3-node.</a:t>
            </a:r>
          </a:p>
        </p:txBody>
      </p:sp>
      <p:grpSp>
        <p:nvGrpSpPr>
          <p:cNvPr id="551" name="Group 551"/>
          <p:cNvGrpSpPr/>
          <p:nvPr/>
        </p:nvGrpSpPr>
        <p:grpSpPr>
          <a:xfrm>
            <a:off x="2438400" y="4825999"/>
            <a:ext cx="7079537" cy="3498138"/>
            <a:chOff x="0" y="41519"/>
            <a:chExt cx="7079536" cy="3498136"/>
          </a:xfrm>
        </p:grpSpPr>
        <p:sp>
          <p:nvSpPr>
            <p:cNvPr id="517" name="Shape 517"/>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18" name="Shape 518"/>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19" name="Shape 519"/>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0" name="Shape 520"/>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1" name="Shape 521"/>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2" name="Shape 522"/>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3" name="Shape 523"/>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4" name="Shape 524"/>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5" name="Shape 525"/>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6" name="Shape 526"/>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7" name="Shape 527"/>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8" name="Shape 528"/>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29" name="Shape 529"/>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30" name="Shape 530"/>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531" name="Shape 531"/>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532" name="Shape 532"/>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33" name="Shape 533"/>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34" name="Shape 534"/>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35" name="Shape 535"/>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36" name="Shape 536"/>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37" name="Shape 537"/>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38" name="Shape 538"/>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539" name="Shape 539"/>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40" name="Shape 540"/>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541" name="Shape 541"/>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42" name="Shape 542"/>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43" name="Shape 543"/>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544" name="Shape 544"/>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45" name="Shape 545"/>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46" name="Shape 546"/>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47" name="Shape 547"/>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548" name="Shape 548"/>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49" name="Shape 549"/>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50" name="Shape 550"/>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552" name="Shape 552"/>
          <p:cNvSpPr/>
          <p:nvPr/>
        </p:nvSpPr>
        <p:spPr>
          <a:xfrm>
            <a:off x="4829352" y="8674100"/>
            <a:ext cx="2182381"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replace 2-node with</a:t>
            </a:r>
          </a:p>
          <a:p>
            <a:pPr lvl="0">
              <a:defRPr sz="1800">
                <a:solidFill>
                  <a:srgbClr val="000000"/>
                </a:solidFill>
                <a:uFillTx/>
              </a:defRPr>
            </a:pPr>
            <a:r>
              <a:rPr sz="1600">
                <a:solidFill>
                  <a:srgbClr val="8D3124"/>
                </a:solidFill>
                <a:uFill>
                  <a:solidFill>
                    <a:srgbClr val="8D3124"/>
                  </a:solidFill>
                </a:uFill>
              </a:rPr>
              <a:t>3-node containing K</a:t>
            </a:r>
          </a:p>
        </p:txBody>
      </p:sp>
      <p:sp>
        <p:nvSpPr>
          <p:cNvPr id="553" name="Shape 553"/>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554" name="Shape 554"/>
          <p:cNvSpPr/>
          <p:nvPr/>
        </p:nvSpPr>
        <p:spPr>
          <a:xfrm>
            <a:off x="5626100" y="76835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555" name="Shape 555"/>
          <p:cNvSpPr/>
          <p:nvPr/>
        </p:nvSpPr>
        <p:spPr>
          <a:xfrm>
            <a:off x="5867400" y="7924800"/>
            <a:ext cx="177146" cy="39787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6" name="Shape 556"/>
          <p:cNvSpPr/>
          <p:nvPr/>
        </p:nvSpPr>
        <p:spPr>
          <a:xfrm flipH="1">
            <a:off x="5577055" y="7835899"/>
            <a:ext cx="282375" cy="48908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7" name="Shape 557"/>
          <p:cNvSpPr/>
          <p:nvPr/>
        </p:nvSpPr>
        <p:spPr>
          <a:xfrm>
            <a:off x="5575300" y="7620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558" name="Shape 558"/>
          <p:cNvSpPr/>
          <p:nvPr/>
        </p:nvSpPr>
        <p:spPr>
          <a:xfrm>
            <a:off x="5575300" y="7620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559" name="Shape 559"/>
          <p:cNvSpPr/>
          <p:nvPr/>
        </p:nvSpPr>
        <p:spPr>
          <a:xfrm>
            <a:off x="5626100" y="76835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560" name="Shape 560"/>
          <p:cNvSpPr/>
          <p:nvPr/>
        </p:nvSpPr>
        <p:spPr>
          <a:xfrm>
            <a:off x="5130800" y="7683500"/>
            <a:ext cx="35545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K</a:t>
            </a:r>
          </a:p>
        </p:txBody>
      </p:sp>
      <p:sp>
        <p:nvSpPr>
          <p:cNvPr id="561" name="Shape 561"/>
          <p:cNvSpPr/>
          <p:nvPr/>
        </p:nvSpPr>
        <p:spPr>
          <a:xfrm>
            <a:off x="1093324" y="4216400"/>
            <a:ext cx="1094882"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K</a:t>
            </a:r>
          </a:p>
        </p:txBody>
      </p:sp>
    </p:spTree>
    <p:extLst>
      <p:ext uri="{BB962C8B-B14F-4D97-AF65-F5344CB8AC3E}">
        <p14:creationId xmlns:p14="http://schemas.microsoft.com/office/powerpoint/2010/main" val="81876979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Shape 56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2-node at bottom.</a:t>
            </a:r>
            <a:endParaRPr sz="2400">
              <a:uFill>
                <a:solidFill>
                  <a:srgbClr val="0048AA"/>
                </a:solidFill>
              </a:uFill>
            </a:endParaRPr>
          </a:p>
          <a:p>
            <a:pPr lvl="1">
              <a:defRPr sz="1800">
                <a:uFillTx/>
              </a:defRPr>
            </a:pPr>
            <a:r>
              <a:rPr sz="2400">
                <a:uFill>
                  <a:solidFill/>
                </a:uFill>
              </a:rPr>
              <a:t>Search for key, as usual.</a:t>
            </a:r>
          </a:p>
          <a:p>
            <a:pPr lvl="1">
              <a:defRPr sz="1800">
                <a:uFillTx/>
              </a:defRPr>
            </a:pPr>
            <a:r>
              <a:rPr sz="2400">
                <a:uFill>
                  <a:solidFill/>
                </a:uFill>
              </a:rPr>
              <a:t>Replace 2-node with 3-node.</a:t>
            </a:r>
          </a:p>
        </p:txBody>
      </p:sp>
      <p:grpSp>
        <p:nvGrpSpPr>
          <p:cNvPr id="598" name="Group 598"/>
          <p:cNvGrpSpPr/>
          <p:nvPr/>
        </p:nvGrpSpPr>
        <p:grpSpPr>
          <a:xfrm>
            <a:off x="2438400" y="4825999"/>
            <a:ext cx="7079537" cy="3498138"/>
            <a:chOff x="0" y="41519"/>
            <a:chExt cx="7079536" cy="3498136"/>
          </a:xfrm>
        </p:grpSpPr>
        <p:sp>
          <p:nvSpPr>
            <p:cNvPr id="564" name="Shape 564"/>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65" name="Shape 565"/>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66" name="Shape 566"/>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67" name="Shape 567"/>
            <p:cNvSpPr/>
            <p:nvPr/>
          </p:nvSpPr>
          <p:spPr>
            <a:xfrm flipH="1">
              <a:off x="2192959" y="301673"/>
              <a:ext cx="1861138"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68" name="Shape 568"/>
            <p:cNvSpPr/>
            <p:nvPr/>
          </p:nvSpPr>
          <p:spPr>
            <a:xfrm>
              <a:off x="4137459" y="322317"/>
              <a:ext cx="1663212"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69" name="Shape 569"/>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0" name="Shape 570"/>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1" name="Shape 571"/>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2" name="Shape 572"/>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3" name="Shape 573"/>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4" name="Shape 574"/>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5" name="Shape 575"/>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6" name="Shape 576"/>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77" name="Shape 577"/>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578" name="Shape 578"/>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579" name="Shape 579"/>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0" name="Shape 580"/>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1" name="Shape 581"/>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2" name="Shape 582"/>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3" name="Shape 583"/>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84" name="Shape 584"/>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585" name="Shape 585"/>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586" name="Shape 586"/>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87" name="Shape 587"/>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588" name="Shape 588"/>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9" name="Shape 589"/>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90" name="Shape 590"/>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591" name="Shape 591"/>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92" name="Shape 592"/>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593" name="Shape 593"/>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594" name="Shape 594"/>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595" name="Shape 595"/>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96" name="Shape 596"/>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597" name="Shape 597"/>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599" name="Shape 599"/>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634" name="Group 634"/>
          <p:cNvGrpSpPr/>
          <p:nvPr/>
        </p:nvGrpSpPr>
        <p:grpSpPr>
          <a:xfrm>
            <a:off x="2438400" y="4825999"/>
            <a:ext cx="7079537" cy="3498138"/>
            <a:chOff x="0" y="41519"/>
            <a:chExt cx="7079536" cy="3498136"/>
          </a:xfrm>
        </p:grpSpPr>
        <p:sp>
          <p:nvSpPr>
            <p:cNvPr id="600" name="Shape 600"/>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1" name="Shape 601"/>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2" name="Shape 602"/>
            <p:cNvSpPr/>
            <p:nvPr/>
          </p:nvSpPr>
          <p:spPr>
            <a:xfrm flipH="1">
              <a:off x="2192959" y="301673"/>
              <a:ext cx="1861138"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3" name="Shape 603"/>
            <p:cNvSpPr/>
            <p:nvPr/>
          </p:nvSpPr>
          <p:spPr>
            <a:xfrm>
              <a:off x="4137459" y="322317"/>
              <a:ext cx="1663212"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4" name="Shape 604"/>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5" name="Shape 605"/>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6" name="Shape 606"/>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7" name="Shape 607"/>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8" name="Shape 608"/>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9" name="Shape 609"/>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0" name="Shape 610"/>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1" name="Shape 611"/>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2" name="Shape 612"/>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13" name="Shape 613"/>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614" name="Shape 614"/>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615" name="Shape 615"/>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6" name="Shape 616"/>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7" name="Shape 617"/>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8" name="Shape 618"/>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9" name="Shape 619"/>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20" name="Shape 620"/>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21" name="Shape 621"/>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622" name="Shape 622"/>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623" name="Shape 623"/>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624" name="Shape 624"/>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5" name="Shape 625"/>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626" name="Shape 626"/>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27" name="Shape 627"/>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628" name="Shape 628"/>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29" name="Shape 629"/>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630" name="Shape 630"/>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631" name="Shape 631"/>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32" name="Shape 632"/>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633" name="Shape 633"/>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635" name="Shape 635"/>
          <p:cNvSpPr/>
          <p:nvPr/>
        </p:nvSpPr>
        <p:spPr>
          <a:xfrm>
            <a:off x="5867400" y="78994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36" name="Shape 636"/>
          <p:cNvSpPr/>
          <p:nvPr/>
        </p:nvSpPr>
        <p:spPr>
          <a:xfrm>
            <a:off x="5626100" y="76835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637" name="Shape 637"/>
          <p:cNvSpPr/>
          <p:nvPr/>
        </p:nvSpPr>
        <p:spPr>
          <a:xfrm>
            <a:off x="6048757" y="7989875"/>
            <a:ext cx="297031" cy="31852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38" name="Shape 638"/>
          <p:cNvSpPr/>
          <p:nvPr/>
        </p:nvSpPr>
        <p:spPr>
          <a:xfrm flipH="1">
            <a:off x="5268089" y="7915419"/>
            <a:ext cx="392307" cy="40624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39" name="Shape 639"/>
          <p:cNvSpPr/>
          <p:nvPr/>
        </p:nvSpPr>
        <p:spPr>
          <a:xfrm>
            <a:off x="5422900" y="75818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40" name="Shape 640"/>
          <p:cNvSpPr/>
          <p:nvPr/>
        </p:nvSpPr>
        <p:spPr>
          <a:xfrm>
            <a:off x="5422900" y="75818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41" name="Shape 641"/>
          <p:cNvSpPr/>
          <p:nvPr/>
        </p:nvSpPr>
        <p:spPr>
          <a:xfrm>
            <a:off x="5791200" y="76835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642" name="Shape 642"/>
          <p:cNvSpPr/>
          <p:nvPr/>
        </p:nvSpPr>
        <p:spPr>
          <a:xfrm>
            <a:off x="5524500" y="7683500"/>
            <a:ext cx="35545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K</a:t>
            </a:r>
          </a:p>
        </p:txBody>
      </p:sp>
      <p:sp>
        <p:nvSpPr>
          <p:cNvPr id="643" name="Shape 643"/>
          <p:cNvSpPr/>
          <p:nvPr/>
        </p:nvSpPr>
        <p:spPr>
          <a:xfrm>
            <a:off x="1093324" y="4216400"/>
            <a:ext cx="1094882"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K</a:t>
            </a:r>
          </a:p>
        </p:txBody>
      </p:sp>
    </p:spTree>
    <p:extLst>
      <p:ext uri="{BB962C8B-B14F-4D97-AF65-F5344CB8AC3E}">
        <p14:creationId xmlns:p14="http://schemas.microsoft.com/office/powerpoint/2010/main" val="1904719985"/>
      </p:ext>
    </p:extLst>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sldNum" sz="quarter" idx="2"/>
          </p:nvPr>
        </p:nvSpPr>
        <p:spPr>
          <a:xfrm>
            <a:off x="12666412" y="9376240"/>
            <a:ext cx="210771"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2</a:t>
            </a:fld>
            <a:endParaRPr sz="1200">
              <a:uFill>
                <a:solidFill/>
              </a:uFill>
            </a:endParaRPr>
          </a:p>
        </p:txBody>
      </p:sp>
      <p:sp>
        <p:nvSpPr>
          <p:cNvPr id="54" name="Shape 54"/>
          <p:cNvSpPr>
            <a:spLocks noGrp="1"/>
          </p:cNvSpPr>
          <p:nvPr>
            <p:ph type="title"/>
          </p:nvPr>
        </p:nvSpPr>
        <p:spPr>
          <a:prstGeom prst="rect">
            <a:avLst/>
          </a:prstGeom>
        </p:spPr>
        <p:txBody>
          <a:bodyPr/>
          <a:lstStyle/>
          <a:p>
            <a:pPr lvl="0">
              <a:defRPr sz="1800">
                <a:uFillTx/>
              </a:defRPr>
            </a:pPr>
            <a:r>
              <a:rPr sz="2800" dirty="0">
                <a:uFill>
                  <a:solidFill/>
                </a:uFill>
              </a:rPr>
              <a:t>Symbol table review</a:t>
            </a:r>
          </a:p>
        </p:txBody>
      </p:sp>
      <p:sp>
        <p:nvSpPr>
          <p:cNvPr id="55" name="Shape 55"/>
          <p:cNvSpPr>
            <a:spLocks noGrp="1"/>
          </p:cNvSpPr>
          <p:nvPr>
            <p:ph type="body" idx="1"/>
          </p:nvPr>
        </p:nvSpPr>
        <p:spPr>
          <a:xfrm>
            <a:off x="812800" y="1155700"/>
            <a:ext cx="11379200" cy="8128000"/>
          </a:xfrm>
          <a:prstGeom prst="rect">
            <a:avLst/>
          </a:prstGeom>
        </p:spPr>
        <p:txBody>
          <a:bodyPr/>
          <a:lstStyle/>
          <a:p>
            <a:pPr lvl="0">
              <a:defRPr sz="1800">
                <a:solidFill>
                  <a:srgbClr val="000000"/>
                </a:solidFill>
                <a:uFillTx/>
              </a:defRPr>
            </a:pP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r>
              <a:rPr sz="2400" dirty="0">
                <a:solidFill>
                  <a:srgbClr val="005493"/>
                </a:solidFill>
                <a:uFill>
                  <a:solidFill>
                    <a:srgbClr val="0048AA"/>
                  </a:solidFill>
                </a:uFill>
              </a:rPr>
              <a:t>Challenge.  </a:t>
            </a:r>
            <a:r>
              <a:rPr sz="2400" dirty="0">
                <a:uFill>
                  <a:solidFill>
                    <a:srgbClr val="0048AA"/>
                  </a:solidFill>
                </a:uFill>
              </a:rPr>
              <a:t>Guarantee performance.</a:t>
            </a:r>
            <a:endParaRPr sz="2400" dirty="0">
              <a:solidFill>
                <a:srgbClr val="005493"/>
              </a:solidFill>
              <a:uFill>
                <a:solidFill>
                  <a:srgbClr val="0048AA"/>
                </a:solidFill>
              </a:uFill>
            </a:endParaRPr>
          </a:p>
          <a:p>
            <a:pPr lvl="0">
              <a:defRPr sz="1800">
                <a:solidFill>
                  <a:srgbClr val="000000"/>
                </a:solidFill>
                <a:uFillTx/>
              </a:defRPr>
            </a:pPr>
            <a:br>
              <a:rPr sz="2400" dirty="0">
                <a:solidFill>
                  <a:srgbClr val="005493"/>
                </a:solidFill>
                <a:uFill>
                  <a:solidFill>
                    <a:srgbClr val="0048AA"/>
                  </a:solidFill>
                </a:uFill>
              </a:rPr>
            </a:br>
            <a:r>
              <a:rPr sz="2400" dirty="0">
                <a:solidFill>
                  <a:srgbClr val="005493"/>
                </a:solidFill>
                <a:uFill>
                  <a:solidFill>
                    <a:srgbClr val="0048AA"/>
                  </a:solidFill>
                </a:uFill>
              </a:rPr>
              <a:t>This lecture.  </a:t>
            </a:r>
            <a:r>
              <a:rPr sz="2400" dirty="0">
                <a:uFill>
                  <a:solidFill/>
                </a:uFill>
              </a:rPr>
              <a:t>2-3 trees, B-trees.</a:t>
            </a:r>
          </a:p>
        </p:txBody>
      </p:sp>
      <p:graphicFrame>
        <p:nvGraphicFramePr>
          <p:cNvPr id="56" name="Table 56"/>
          <p:cNvGraphicFramePr/>
          <p:nvPr>
            <p:extLst>
              <p:ext uri="{D42A27DB-BD31-4B8C-83A1-F6EECF244321}">
                <p14:modId xmlns:p14="http://schemas.microsoft.com/office/powerpoint/2010/main" val="315805684"/>
              </p:ext>
            </p:extLst>
          </p:nvPr>
        </p:nvGraphicFramePr>
        <p:xfrm>
          <a:off x="1431644" y="1751883"/>
          <a:ext cx="9209024" cy="5559552"/>
        </p:xfrm>
        <a:graphic>
          <a:graphicData uri="http://schemas.openxmlformats.org/drawingml/2006/table">
            <a:tbl>
              <a:tblPr>
                <a:tableStyleId>{8F44A2F1-9E1F-4B54-A3A2-5F16C0AD49E2}</a:tableStyleId>
              </a:tblPr>
              <a:tblGrid>
                <a:gridCol w="2160524">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gridCol w="1346200">
                  <a:extLst>
                    <a:ext uri="{9D8B030D-6E8A-4147-A177-3AD203B41FA5}">
                      <a16:colId xmlns:a16="http://schemas.microsoft.com/office/drawing/2014/main" val="20006"/>
                    </a:ext>
                  </a:extLst>
                </a:gridCol>
              </a:tblGrid>
              <a:tr h="762000">
                <a:tc rowSpan="2">
                  <a:txBody>
                    <a:bodyPr/>
                    <a:lstStyle/>
                    <a:p>
                      <a:pPr marL="58702" marR="58702" lvl="0" defTabSz="1295400">
                        <a:lnSpc>
                          <a:spcPct val="150000"/>
                        </a:lnSpc>
                        <a:defRPr sz="1800">
                          <a:uFillTx/>
                        </a:defRPr>
                      </a:pPr>
                      <a:r>
                        <a:rPr sz="1600">
                          <a:solidFill>
                            <a:srgbClr val="FFFFFF"/>
                          </a:solidFill>
                          <a:uFill>
                            <a:solidFill/>
                          </a:uFill>
                        </a:rPr>
                        <a:t>implementation</a:t>
                      </a:r>
                    </a:p>
                  </a:txBody>
                  <a:tcPr marL="50800" marR="50800" marT="50800" marB="50800" anchor="ctr" horzOverflow="overflow">
                    <a:lnL w="28575">
                      <a:miter lim="400000"/>
                    </a:lnL>
                    <a:lnT w="28575">
                      <a:miter lim="400000"/>
                    </a:lnT>
                    <a:solidFill>
                      <a:srgbClr val="606060"/>
                    </a:solidFill>
                  </a:tcPr>
                </a:tc>
                <a:tc gridSpan="3">
                  <a:txBody>
                    <a:bodyPr/>
                    <a:lstStyle/>
                    <a:p>
                      <a:pPr marL="58702" marR="58702" lvl="0" defTabSz="1295400">
                        <a:lnSpc>
                          <a:spcPct val="140000"/>
                        </a:lnSpc>
                        <a:defRPr sz="1800">
                          <a:uFillTx/>
                        </a:defRPr>
                      </a:pPr>
                      <a:r>
                        <a:rPr sz="1600">
                          <a:solidFill>
                            <a:srgbClr val="FFFFFF"/>
                          </a:solidFill>
                          <a:uFill>
                            <a:solidFill/>
                          </a:uFill>
                        </a:rPr>
                        <a:t>guarantee </a:t>
                      </a:r>
                    </a:p>
                  </a:txBody>
                  <a:tcPr marL="50800" marR="50800" marT="50800" marB="50800" anchor="ctr" horzOverflow="overflow">
                    <a:lnT w="28575">
                      <a:miter lim="400000"/>
                    </a:lnT>
                    <a:solidFill>
                      <a:srgbClr val="606060"/>
                    </a:solidFill>
                  </a:tcPr>
                </a:tc>
                <a:tc hMerge="1">
                  <a:txBody>
                    <a:bodyPr/>
                    <a:lstStyle/>
                    <a:p>
                      <a:endParaRPr lang="en-US"/>
                    </a:p>
                  </a:txBody>
                  <a:tcPr/>
                </a:tc>
                <a:tc hMerge="1">
                  <a:txBody>
                    <a:bodyPr/>
                    <a:lstStyle/>
                    <a:p>
                      <a:endParaRPr lang="en-US"/>
                    </a:p>
                  </a:txBody>
                  <a:tcPr/>
                </a:tc>
                <a:tc gridSpan="3">
                  <a:txBody>
                    <a:bodyPr/>
                    <a:lstStyle/>
                    <a:p>
                      <a:pPr marL="58702" marR="58702" lvl="0" defTabSz="1295400">
                        <a:lnSpc>
                          <a:spcPct val="130000"/>
                        </a:lnSpc>
                        <a:defRPr sz="1800">
                          <a:uFillTx/>
                        </a:defRPr>
                      </a:pPr>
                      <a:r>
                        <a:rPr sz="1600">
                          <a:solidFill>
                            <a:srgbClr val="FFFFFF"/>
                          </a:solidFill>
                          <a:uFill>
                            <a:solidFill/>
                          </a:uFill>
                        </a:rPr>
                        <a:t>average case</a:t>
                      </a:r>
                    </a:p>
                  </a:txBody>
                  <a:tcPr marL="50800" marR="50800" marT="50800" marB="50800" anchor="ctr" horzOverflow="overflow">
                    <a:lnT w="28575">
                      <a:miter lim="400000"/>
                    </a:lnT>
                    <a:solidFill>
                      <a:srgbClr val="606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62000">
                <a:tc vMerge="1">
                  <a:txBody>
                    <a:bodyPr/>
                    <a:lstStyle/>
                    <a:p>
                      <a:endParaRPr lang="en-US"/>
                    </a:p>
                  </a:txBody>
                  <a:tcPr/>
                </a:tc>
                <a:tc>
                  <a:txBody>
                    <a:bodyPr/>
                    <a:lstStyle/>
                    <a:p>
                      <a:pPr marL="58702" marR="58702" lvl="0" defTabSz="1295400">
                        <a:lnSpc>
                          <a:spcPct val="150000"/>
                        </a:lnSpc>
                        <a:defRPr sz="1800">
                          <a:uFillTx/>
                        </a:defRPr>
                      </a:pPr>
                      <a:r>
                        <a:rPr sz="1600">
                          <a:solidFill>
                            <a:srgbClr val="FFFFFF"/>
                          </a:solidFill>
                          <a:uFill>
                            <a:solidFill/>
                          </a:uFill>
                        </a:rPr>
                        <a:t>search</a:t>
                      </a:r>
                    </a:p>
                  </a:txBody>
                  <a:tcPr marL="50800" marR="50800" marT="50800" marB="50800" anchor="ctr" horzOverflow="overflow">
                    <a:solidFill>
                      <a:srgbClr val="606060"/>
                    </a:solidFill>
                  </a:tcPr>
                </a:tc>
                <a:tc>
                  <a:txBody>
                    <a:bodyPr/>
                    <a:lstStyle/>
                    <a:p>
                      <a:pPr marL="58702" marR="58702" lvl="0" defTabSz="1295400">
                        <a:lnSpc>
                          <a:spcPct val="150000"/>
                        </a:lnSpc>
                        <a:defRPr sz="1800">
                          <a:uFillTx/>
                        </a:defRPr>
                      </a:pPr>
                      <a:r>
                        <a:rPr sz="1600">
                          <a:solidFill>
                            <a:srgbClr val="FFFFFF"/>
                          </a:solidFill>
                          <a:uFill>
                            <a:solidFill/>
                          </a:uFill>
                        </a:rPr>
                        <a:t>insert</a:t>
                      </a:r>
                    </a:p>
                  </a:txBody>
                  <a:tcPr marL="50800" marR="50800" marT="50800" marB="50800" anchor="ctr" horzOverflow="overflow">
                    <a:solidFill>
                      <a:srgbClr val="606060"/>
                    </a:solidFill>
                  </a:tcPr>
                </a:tc>
                <a:tc>
                  <a:txBody>
                    <a:bodyPr/>
                    <a:lstStyle/>
                    <a:p>
                      <a:pPr marL="58702" marR="58702" lvl="0" defTabSz="1295400">
                        <a:lnSpc>
                          <a:spcPct val="150000"/>
                        </a:lnSpc>
                        <a:defRPr sz="1800">
                          <a:uFillTx/>
                        </a:defRPr>
                      </a:pPr>
                      <a:r>
                        <a:rPr sz="1600">
                          <a:solidFill>
                            <a:srgbClr val="FFFFFF"/>
                          </a:solidFill>
                          <a:uFill>
                            <a:solidFill/>
                          </a:uFill>
                        </a:rPr>
                        <a:t>delete</a:t>
                      </a:r>
                    </a:p>
                  </a:txBody>
                  <a:tcPr marL="50800" marR="50800" marT="50800" marB="50800" anchor="ctr" horzOverflow="overflow">
                    <a:solidFill>
                      <a:srgbClr val="606060"/>
                    </a:solidFill>
                  </a:tcPr>
                </a:tc>
                <a:tc>
                  <a:txBody>
                    <a:bodyPr/>
                    <a:lstStyle/>
                    <a:p>
                      <a:pPr marL="58702" marR="58702" lvl="0" defTabSz="1295400">
                        <a:lnSpc>
                          <a:spcPct val="150000"/>
                        </a:lnSpc>
                        <a:defRPr sz="1800">
                          <a:uFillTx/>
                        </a:defRPr>
                      </a:pPr>
                      <a:r>
                        <a:rPr sz="1600">
                          <a:solidFill>
                            <a:srgbClr val="FFFFFF"/>
                          </a:solidFill>
                          <a:uFill>
                            <a:solidFill/>
                          </a:uFill>
                        </a:rPr>
                        <a:t>search hit</a:t>
                      </a:r>
                    </a:p>
                  </a:txBody>
                  <a:tcPr marL="50800" marR="50800" marT="50800" marB="50800" anchor="ctr" horzOverflow="overflow">
                    <a:solidFill>
                      <a:srgbClr val="606060"/>
                    </a:solidFill>
                  </a:tcPr>
                </a:tc>
                <a:tc>
                  <a:txBody>
                    <a:bodyPr/>
                    <a:lstStyle/>
                    <a:p>
                      <a:pPr marL="58702" marR="58702" lvl="0" defTabSz="1295400">
                        <a:lnSpc>
                          <a:spcPct val="150000"/>
                        </a:lnSpc>
                        <a:defRPr sz="1800">
                          <a:uFillTx/>
                        </a:defRPr>
                      </a:pPr>
                      <a:r>
                        <a:rPr sz="1600">
                          <a:solidFill>
                            <a:srgbClr val="FFFFFF"/>
                          </a:solidFill>
                          <a:uFill>
                            <a:solidFill/>
                          </a:uFill>
                        </a:rPr>
                        <a:t>insert</a:t>
                      </a:r>
                    </a:p>
                  </a:txBody>
                  <a:tcPr marL="50800" marR="50800" marT="50800" marB="50800" anchor="ctr" horzOverflow="overflow">
                    <a:solidFill>
                      <a:srgbClr val="606060"/>
                    </a:solidFill>
                  </a:tcPr>
                </a:tc>
                <a:tc>
                  <a:txBody>
                    <a:bodyPr/>
                    <a:lstStyle/>
                    <a:p>
                      <a:pPr marL="58702" marR="58702" lvl="0" defTabSz="1295400">
                        <a:lnSpc>
                          <a:spcPct val="150000"/>
                        </a:lnSpc>
                        <a:defRPr sz="1800">
                          <a:uFillTx/>
                        </a:defRPr>
                      </a:pPr>
                      <a:r>
                        <a:rPr sz="1600">
                          <a:solidFill>
                            <a:srgbClr val="FFFFFF"/>
                          </a:solidFill>
                          <a:uFill>
                            <a:solidFill/>
                          </a:uFill>
                        </a:rPr>
                        <a:t>delete</a:t>
                      </a:r>
                    </a:p>
                  </a:txBody>
                  <a:tcPr marL="50800" marR="50800" marT="50800" marB="50800" anchor="ctr" horzOverflow="overflow">
                    <a:solidFill>
                      <a:srgbClr val="606060"/>
                    </a:solidFill>
                  </a:tcPr>
                </a:tc>
                <a:extLst>
                  <a:ext uri="{0D108BD9-81ED-4DB2-BD59-A6C34878D82A}">
                    <a16:rowId xmlns:a16="http://schemas.microsoft.com/office/drawing/2014/main" val="10001"/>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sequential search (unordered list)</a:t>
                      </a:r>
                    </a:p>
                  </a:txBody>
                  <a:tcPr marL="50800" marR="50800" marT="50800" marB="50800" anchor="ctr" horzOverflow="overflow">
                    <a:lnL w="28575">
                      <a:miter lim="400000"/>
                    </a:lnL>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extLst>
                  <a:ext uri="{0D108BD9-81ED-4DB2-BD59-A6C34878D82A}">
                    <a16:rowId xmlns:a16="http://schemas.microsoft.com/office/drawing/2014/main" val="10002"/>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binary search (ordered array)</a:t>
                      </a:r>
                    </a:p>
                  </a:txBody>
                  <a:tcPr marL="50800" marR="50800" marT="50800" marB="50800" anchor="ctr" horzOverflow="overflow">
                    <a:lnL w="28575">
                      <a:miter lim="400000"/>
                    </a:lnL>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extLst>
                  <a:ext uri="{0D108BD9-81ED-4DB2-BD59-A6C34878D82A}">
                    <a16:rowId xmlns:a16="http://schemas.microsoft.com/office/drawing/2014/main" val="10003"/>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BST</a:t>
                      </a:r>
                    </a:p>
                  </a:txBody>
                  <a:tcPr marL="50800" marR="50800" marT="50800" marB="50800" anchor="ctr" horzOverflow="overflow">
                    <a:lnL w="28575">
                      <a:miter lim="400000"/>
                    </a:lnL>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dirty="0">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1.39 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1.39 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a:t>
                      </a:r>
                      <a:r>
                        <a:rPr sz="2000" baseline="-5999">
                          <a:uFill>
                            <a:solidFill/>
                          </a:uFill>
                          <a:latin typeface="Times Roman"/>
                          <a:ea typeface="Times Roman"/>
                          <a:cs typeface="Times Roman"/>
                          <a:sym typeface="Times Roman"/>
                        </a:rPr>
                        <a:t>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extLst>
                  <a:ext uri="{0D108BD9-81ED-4DB2-BD59-A6C34878D82A}">
                    <a16:rowId xmlns:a16="http://schemas.microsoft.com/office/drawing/2014/main" val="10004"/>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goal</a:t>
                      </a:r>
                    </a:p>
                  </a:txBody>
                  <a:tcPr marL="50800" marR="50800" marT="50800" marB="50800" anchor="ctr" horzOverflow="overflow">
                    <a:lnL w="28575">
                      <a:miter lim="400000"/>
                    </a:lnL>
                    <a:lnB w="28575">
                      <a:miter lim="400000"/>
                    </a:lnB>
                  </a:tcPr>
                </a:tc>
                <a:tc>
                  <a:txBody>
                    <a:bodyPr/>
                    <a:lstStyle/>
                    <a:p>
                      <a:pPr marL="58702" marR="58702" lvl="0" defTabSz="1295400">
                        <a:lnSpc>
                          <a:spcPct val="150000"/>
                        </a:lnSpc>
                        <a:defRPr sz="1800">
                          <a:uFillTx/>
                        </a:defRPr>
                      </a:pPr>
                      <a:r>
                        <a:rPr sz="2000">
                          <a:solidFill>
                            <a:srgbClr val="96231F"/>
                          </a:solidFill>
                          <a:uFill>
                            <a:solidFill/>
                          </a:uFill>
                          <a:latin typeface="Times Roman"/>
                          <a:ea typeface="Times Roman"/>
                          <a:cs typeface="Times Roman"/>
                          <a:sym typeface="Times Roman"/>
                        </a:rPr>
                        <a:t>log </a:t>
                      </a:r>
                      <a:r>
                        <a:rPr sz="2000" i="1">
                          <a:solidFill>
                            <a:srgbClr val="96231F"/>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a:solidFill>
                            <a:srgbClr val="96231F"/>
                          </a:solidFill>
                          <a:uFill>
                            <a:solidFill/>
                          </a:uFill>
                          <a:latin typeface="Times Roman"/>
                          <a:ea typeface="Times Roman"/>
                          <a:cs typeface="Times Roman"/>
                          <a:sym typeface="Times Roman"/>
                        </a:rPr>
                        <a:t>log </a:t>
                      </a:r>
                      <a:r>
                        <a:rPr sz="2000" i="1">
                          <a:solidFill>
                            <a:srgbClr val="96231F"/>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a:solidFill>
                            <a:srgbClr val="96231F"/>
                          </a:solidFill>
                          <a:uFill>
                            <a:solidFill/>
                          </a:uFill>
                          <a:latin typeface="Times Roman"/>
                          <a:ea typeface="Times Roman"/>
                          <a:cs typeface="Times Roman"/>
                          <a:sym typeface="Times Roman"/>
                        </a:rPr>
                        <a:t>log </a:t>
                      </a:r>
                      <a:r>
                        <a:rPr sz="2000" i="1">
                          <a:solidFill>
                            <a:srgbClr val="96231F"/>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log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log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dirty="0">
                          <a:uFill>
                            <a:solidFill/>
                          </a:uFill>
                          <a:latin typeface="Times Roman"/>
                          <a:ea typeface="Times Roman"/>
                          <a:cs typeface="Times Roman"/>
                          <a:sym typeface="Times Roman"/>
                        </a:rPr>
                        <a:t>log </a:t>
                      </a:r>
                      <a:r>
                        <a:rPr sz="2000" i="1" dirty="0">
                          <a:uFill>
                            <a:solidFill/>
                          </a:uFill>
                          <a:latin typeface="Times Roman"/>
                          <a:ea typeface="Times Roman"/>
                          <a:cs typeface="Times Roman"/>
                          <a:sym typeface="Times Roman"/>
                        </a:rPr>
                        <a:t>N</a:t>
                      </a:r>
                    </a:p>
                  </a:txBody>
                  <a:tcPr marL="50800" marR="50800" marT="50800" marB="50800" anchor="ctr" horzOverflow="overflow">
                    <a:lnB w="28575">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55">
                                            <p:bg/>
                                          </p:spTgt>
                                        </p:tgtEl>
                                        <p:attrNameLst>
                                          <p:attrName>style.visibility</p:attrName>
                                        </p:attrNameLst>
                                      </p:cBhvr>
                                      <p:to>
                                        <p:strVal val="visible"/>
                                      </p:to>
                                    </p:set>
                                  </p:childTnLst>
                                </p:cTn>
                              </p:par>
                              <p:par>
                                <p:cTn id="10" presetID="1" presetClass="entr" presetSubtype="0" fill="hold" grpId="2">
                                  <p:stCondLst>
                                    <p:cond delay="0"/>
                                  </p:stCondLst>
                                  <p:iterate>
                                    <p:tmAbs val="0"/>
                                  </p:iterate>
                                  <p:childTnLst>
                                    <p:set>
                                      <p:cBhvr>
                                        <p:cTn id="11" fill="hold"/>
                                        <p:tgtEl>
                                          <p:spTgt spid="5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2" nodeType="clickEffect">
                                  <p:stCondLst>
                                    <p:cond delay="0"/>
                                  </p:stCondLst>
                                  <p:iterate>
                                    <p:tmAbs val="0"/>
                                  </p:iterate>
                                  <p:childTnLst>
                                    <p:set>
                                      <p:cBhvr>
                                        <p:cTn id="15" fill="hold"/>
                                        <p:tgtEl>
                                          <p:spTgt spid="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2" build="p" animBg="1" advAuto="0"/>
      <p:bldP spid="56"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Shape 64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646" name="Shape 646"/>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47" name="Shape 647"/>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48" name="Shape 648"/>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49" name="Shape 649"/>
          <p:cNvSpPr/>
          <p:nvPr/>
        </p:nvSpPr>
        <p:spPr>
          <a:xfrm>
            <a:off x="7544584" y="79514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50" name="Shape 650"/>
          <p:cNvSpPr/>
          <p:nvPr/>
        </p:nvSpPr>
        <p:spPr>
          <a:xfrm flipH="1">
            <a:off x="7288703" y="79541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51" name="Shape 651"/>
          <p:cNvSpPr/>
          <p:nvPr/>
        </p:nvSpPr>
        <p:spPr>
          <a:xfrm>
            <a:off x="90424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52" name="Shape 652"/>
          <p:cNvSpPr/>
          <p:nvPr/>
        </p:nvSpPr>
        <p:spPr>
          <a:xfrm flipH="1">
            <a:off x="85990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53" name="Shape 653"/>
          <p:cNvSpPr/>
          <p:nvPr/>
        </p:nvSpPr>
        <p:spPr>
          <a:xfrm>
            <a:off x="91186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54" name="Shape 654"/>
          <p:cNvSpPr/>
          <p:nvPr/>
        </p:nvSpPr>
        <p:spPr>
          <a:xfrm>
            <a:off x="8610600" y="75945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55" name="Shape 655"/>
          <p:cNvSpPr/>
          <p:nvPr/>
        </p:nvSpPr>
        <p:spPr>
          <a:xfrm>
            <a:off x="87376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656" name="Shape 656"/>
          <p:cNvSpPr/>
          <p:nvPr/>
        </p:nvSpPr>
        <p:spPr>
          <a:xfrm>
            <a:off x="8966200" y="76708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657" name="Shape 657"/>
          <p:cNvSpPr/>
          <p:nvPr/>
        </p:nvSpPr>
        <p:spPr>
          <a:xfrm>
            <a:off x="72898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658" name="Shape 658"/>
          <p:cNvSpPr/>
          <p:nvPr/>
        </p:nvSpPr>
        <p:spPr>
          <a:xfrm>
            <a:off x="7378700" y="76708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659" name="Shape 659"/>
          <p:cNvSpPr/>
          <p:nvPr/>
        </p:nvSpPr>
        <p:spPr>
          <a:xfrm>
            <a:off x="8026400" y="609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660" name="Shape 660"/>
          <p:cNvSpPr/>
          <p:nvPr/>
        </p:nvSpPr>
        <p:spPr>
          <a:xfrm>
            <a:off x="80899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661" name="Shape 661"/>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685" name="Group 685"/>
          <p:cNvGrpSpPr/>
          <p:nvPr/>
        </p:nvGrpSpPr>
        <p:grpSpPr>
          <a:xfrm>
            <a:off x="2438400" y="5086153"/>
            <a:ext cx="4054097" cy="3248775"/>
            <a:chOff x="0" y="0"/>
            <a:chExt cx="4054096" cy="3248773"/>
          </a:xfrm>
        </p:grpSpPr>
        <p:sp>
          <p:nvSpPr>
            <p:cNvPr id="662" name="Shape 662"/>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3" name="Shape 663"/>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4" name="Shape 664"/>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5" name="Shape 665"/>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6" name="Shape 666"/>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7" name="Shape 667"/>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8" name="Shape 668"/>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9" name="Shape 669"/>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70" name="Shape 670"/>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71" name="Shape 671"/>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72" name="Shape 672"/>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673" name="Shape 673"/>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674" name="Shape 674"/>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75" name="Shape 675"/>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676" name="Shape 676"/>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677" name="Shape 677"/>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78" name="Shape 678"/>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79" name="Shape 679"/>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80" name="Shape 680"/>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81" name="Shape 681"/>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682" name="Shape 682"/>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683" name="Shape 683"/>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684" name="Shape 684"/>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686" name="Shape 686"/>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687" name="Shape 687"/>
          <p:cNvSpPr/>
          <p:nvPr/>
        </p:nvSpPr>
        <p:spPr>
          <a:xfrm>
            <a:off x="6311900" y="4889500"/>
            <a:ext cx="41365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688" name="Shape 688"/>
          <p:cNvSpPr/>
          <p:nvPr/>
        </p:nvSpPr>
        <p:spPr>
          <a:xfrm>
            <a:off x="6946900" y="4876800"/>
            <a:ext cx="34204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Z</a:t>
            </a:r>
          </a:p>
        </p:txBody>
      </p:sp>
      <p:sp>
        <p:nvSpPr>
          <p:cNvPr id="689" name="Shape 689"/>
          <p:cNvSpPr/>
          <p:nvPr/>
        </p:nvSpPr>
        <p:spPr>
          <a:xfrm>
            <a:off x="5493453" y="4152900"/>
            <a:ext cx="2102708"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Z is greater than M</a:t>
            </a:r>
          </a:p>
          <a:p>
            <a:pPr lvl="0" algn="ctr">
              <a:defRPr sz="1800">
                <a:solidFill>
                  <a:srgbClr val="000000"/>
                </a:solidFill>
                <a:uFillTx/>
              </a:defRPr>
            </a:pPr>
            <a:r>
              <a:rPr sz="1600">
                <a:solidFill>
                  <a:srgbClr val="8D3124"/>
                </a:solidFill>
                <a:uFill>
                  <a:solidFill>
                    <a:srgbClr val="8D3124"/>
                  </a:solidFill>
                </a:uFill>
              </a:rPr>
              <a:t>(go right)</a:t>
            </a:r>
          </a:p>
        </p:txBody>
      </p:sp>
      <p:sp>
        <p:nvSpPr>
          <p:cNvPr id="690" name="Shape 690"/>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691" name="Shape 691"/>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190283211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688"/>
                                        </p:tgtEl>
                                        <p:attrNameLst>
                                          <p:attrName>style.visibility</p:attrName>
                                        </p:attrNameLst>
                                      </p:cBhvr>
                                      <p:to>
                                        <p:strVal val="visible"/>
                                      </p:to>
                                    </p:set>
                                    <p:animEffect transition="in" filter="dissolve">
                                      <p:cBhvr>
                                        <p:cTn id="7" dur="500"/>
                                        <p:tgtEl>
                                          <p:spTgt spid="688"/>
                                        </p:tgtEl>
                                      </p:cBhvr>
                                    </p:animEffect>
                                  </p:childTnLst>
                                </p:cTn>
                              </p:par>
                            </p:childTnLst>
                          </p:cTn>
                        </p:par>
                        <p:par>
                          <p:cTn id="8" fill="hold">
                            <p:stCondLst>
                              <p:cond delay="500"/>
                            </p:stCondLst>
                            <p:childTnLst>
                              <p:par>
                                <p:cTn id="9" presetID="9" presetClass="entr" presetSubtype="0" fill="hold" grpId="0" nodeType="afterEffect">
                                  <p:stCondLst>
                                    <p:cond delay="0"/>
                                  </p:stCondLst>
                                  <p:iterate>
                                    <p:tmAbs val="0"/>
                                  </p:iterate>
                                  <p:childTnLst>
                                    <p:set>
                                      <p:cBhvr>
                                        <p:cTn id="10" fill="hold"/>
                                        <p:tgtEl>
                                          <p:spTgt spid="689"/>
                                        </p:tgtEl>
                                        <p:attrNameLst>
                                          <p:attrName>style.visibility</p:attrName>
                                        </p:attrNameLst>
                                      </p:cBhvr>
                                      <p:to>
                                        <p:strVal val="visible"/>
                                      </p:to>
                                    </p:set>
                                    <p:animEffect transition="in" filter="dissolve">
                                      <p:cBhvr>
                                        <p:cTn id="11" dur="500"/>
                                        <p:tgtEl>
                                          <p:spTgt spid="689"/>
                                        </p:tgtEl>
                                      </p:cBhvr>
                                    </p:animEffect>
                                  </p:childTnLst>
                                </p:cTn>
                              </p:par>
                            </p:childTnLst>
                          </p:cTn>
                        </p:par>
                        <p:par>
                          <p:cTn id="12" fill="hold">
                            <p:stCondLst>
                              <p:cond delay="1000"/>
                            </p:stCondLst>
                            <p:childTnLst>
                              <p:par>
                                <p:cTn id="13" presetID="9" presetClass="entr" presetSubtype="0" fill="hold" grpId="0" nodeType="afterEffect">
                                  <p:stCondLst>
                                    <p:cond delay="0"/>
                                  </p:stCondLst>
                                  <p:iterate>
                                    <p:tmAbs val="0"/>
                                  </p:iterate>
                                  <p:childTnLst>
                                    <p:set>
                                      <p:cBhvr>
                                        <p:cTn id="14" fill="hold"/>
                                        <p:tgtEl>
                                          <p:spTgt spid="690"/>
                                        </p:tgtEl>
                                        <p:attrNameLst>
                                          <p:attrName>style.visibility</p:attrName>
                                        </p:attrNameLst>
                                      </p:cBhvr>
                                      <p:to>
                                        <p:strVal val="visible"/>
                                      </p:to>
                                    </p:set>
                                    <p:animEffect transition="in" filter="dissolve">
                                      <p:cBhvr>
                                        <p:cTn id="15" dur="5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 grpId="0" animBg="1" advAuto="0"/>
      <p:bldP spid="689" grpId="0" animBg="1" advAuto="0"/>
      <p:bldP spid="690"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Shape 69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696" name="Shape 696"/>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97" name="Shape 697"/>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98" name="Shape 698"/>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99" name="Shape 699"/>
          <p:cNvSpPr/>
          <p:nvPr/>
        </p:nvSpPr>
        <p:spPr>
          <a:xfrm>
            <a:off x="7544584" y="79514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0" name="Shape 700"/>
          <p:cNvSpPr/>
          <p:nvPr/>
        </p:nvSpPr>
        <p:spPr>
          <a:xfrm flipH="1">
            <a:off x="7288703" y="79541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1" name="Shape 701"/>
          <p:cNvSpPr/>
          <p:nvPr/>
        </p:nvSpPr>
        <p:spPr>
          <a:xfrm>
            <a:off x="90424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2" name="Shape 702"/>
          <p:cNvSpPr/>
          <p:nvPr/>
        </p:nvSpPr>
        <p:spPr>
          <a:xfrm flipH="1">
            <a:off x="85990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3" name="Shape 703"/>
          <p:cNvSpPr/>
          <p:nvPr/>
        </p:nvSpPr>
        <p:spPr>
          <a:xfrm>
            <a:off x="91186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4" name="Shape 704"/>
          <p:cNvSpPr/>
          <p:nvPr/>
        </p:nvSpPr>
        <p:spPr>
          <a:xfrm>
            <a:off x="8610600" y="75945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05" name="Shape 705"/>
          <p:cNvSpPr/>
          <p:nvPr/>
        </p:nvSpPr>
        <p:spPr>
          <a:xfrm>
            <a:off x="87376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706" name="Shape 706"/>
          <p:cNvSpPr/>
          <p:nvPr/>
        </p:nvSpPr>
        <p:spPr>
          <a:xfrm>
            <a:off x="8966200" y="76708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707" name="Shape 707"/>
          <p:cNvSpPr/>
          <p:nvPr/>
        </p:nvSpPr>
        <p:spPr>
          <a:xfrm>
            <a:off x="72898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708" name="Shape 708"/>
          <p:cNvSpPr/>
          <p:nvPr/>
        </p:nvSpPr>
        <p:spPr>
          <a:xfrm>
            <a:off x="7378700" y="76708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09" name="Shape 709"/>
          <p:cNvSpPr/>
          <p:nvPr/>
        </p:nvSpPr>
        <p:spPr>
          <a:xfrm>
            <a:off x="8026400" y="609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710" name="Shape 710"/>
          <p:cNvSpPr/>
          <p:nvPr/>
        </p:nvSpPr>
        <p:spPr>
          <a:xfrm>
            <a:off x="80899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11" name="Shape 711"/>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735" name="Group 735"/>
          <p:cNvGrpSpPr/>
          <p:nvPr/>
        </p:nvGrpSpPr>
        <p:grpSpPr>
          <a:xfrm>
            <a:off x="2438400" y="5086153"/>
            <a:ext cx="4054097" cy="3248775"/>
            <a:chOff x="0" y="0"/>
            <a:chExt cx="4054096" cy="3248773"/>
          </a:xfrm>
        </p:grpSpPr>
        <p:sp>
          <p:nvSpPr>
            <p:cNvPr id="712" name="Shape 712"/>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3" name="Shape 713"/>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4" name="Shape 714"/>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5" name="Shape 715"/>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6" name="Shape 716"/>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7" name="Shape 717"/>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8" name="Shape 718"/>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9" name="Shape 719"/>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20" name="Shape 720"/>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21" name="Shape 721"/>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22" name="Shape 722"/>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23" name="Shape 723"/>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724" name="Shape 724"/>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25" name="Shape 725"/>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726" name="Shape 726"/>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727" name="Shape 727"/>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28" name="Shape 728"/>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29" name="Shape 729"/>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30" name="Shape 730"/>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31" name="Shape 731"/>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732" name="Shape 732"/>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733" name="Shape 733"/>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34" name="Shape 734"/>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736" name="Shape 736"/>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737" name="Shape 737"/>
          <p:cNvSpPr/>
          <p:nvPr/>
        </p:nvSpPr>
        <p:spPr>
          <a:xfrm>
            <a:off x="6311900" y="4889500"/>
            <a:ext cx="41365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738" name="Shape 738"/>
          <p:cNvSpPr/>
          <p:nvPr/>
        </p:nvSpPr>
        <p:spPr>
          <a:xfrm>
            <a:off x="8623300" y="6159500"/>
            <a:ext cx="34204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Z</a:t>
            </a:r>
          </a:p>
        </p:txBody>
      </p:sp>
      <p:sp>
        <p:nvSpPr>
          <p:cNvPr id="739" name="Shape 739"/>
          <p:cNvSpPr/>
          <p:nvPr/>
        </p:nvSpPr>
        <p:spPr>
          <a:xfrm>
            <a:off x="7815419" y="5397500"/>
            <a:ext cx="2056175"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Z is greater than R</a:t>
            </a:r>
          </a:p>
          <a:p>
            <a:pPr lvl="0" algn="ctr">
              <a:defRPr sz="1800">
                <a:solidFill>
                  <a:srgbClr val="000000"/>
                </a:solidFill>
                <a:uFillTx/>
              </a:defRPr>
            </a:pPr>
            <a:r>
              <a:rPr sz="1600">
                <a:solidFill>
                  <a:srgbClr val="8D3124"/>
                </a:solidFill>
                <a:uFill>
                  <a:solidFill>
                    <a:srgbClr val="8D3124"/>
                  </a:solidFill>
                </a:uFill>
              </a:rPr>
              <a:t>(go right)</a:t>
            </a:r>
          </a:p>
        </p:txBody>
      </p:sp>
      <p:sp>
        <p:nvSpPr>
          <p:cNvPr id="740" name="Shape 740"/>
          <p:cNvSpPr/>
          <p:nvPr/>
        </p:nvSpPr>
        <p:spPr>
          <a:xfrm>
            <a:off x="8026400" y="609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741" name="Shape 741"/>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2035433849"/>
      </p:ext>
    </p:extLst>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Shape 74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744" name="Shape 744"/>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5" name="Shape 745"/>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6" name="Shape 746"/>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7" name="Shape 747"/>
          <p:cNvSpPr/>
          <p:nvPr/>
        </p:nvSpPr>
        <p:spPr>
          <a:xfrm>
            <a:off x="7544584" y="79514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8" name="Shape 748"/>
          <p:cNvSpPr/>
          <p:nvPr/>
        </p:nvSpPr>
        <p:spPr>
          <a:xfrm flipH="1">
            <a:off x="7288703" y="79541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49" name="Shape 749"/>
          <p:cNvSpPr/>
          <p:nvPr/>
        </p:nvSpPr>
        <p:spPr>
          <a:xfrm>
            <a:off x="90424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50" name="Shape 750"/>
          <p:cNvSpPr/>
          <p:nvPr/>
        </p:nvSpPr>
        <p:spPr>
          <a:xfrm flipH="1">
            <a:off x="85990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51" name="Shape 751"/>
          <p:cNvSpPr/>
          <p:nvPr/>
        </p:nvSpPr>
        <p:spPr>
          <a:xfrm>
            <a:off x="91186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52" name="Shape 752"/>
          <p:cNvSpPr/>
          <p:nvPr/>
        </p:nvSpPr>
        <p:spPr>
          <a:xfrm>
            <a:off x="8610600" y="75945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53" name="Shape 753"/>
          <p:cNvSpPr/>
          <p:nvPr/>
        </p:nvSpPr>
        <p:spPr>
          <a:xfrm>
            <a:off x="87376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754" name="Shape 754"/>
          <p:cNvSpPr/>
          <p:nvPr/>
        </p:nvSpPr>
        <p:spPr>
          <a:xfrm>
            <a:off x="8966200" y="76708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755" name="Shape 755"/>
          <p:cNvSpPr/>
          <p:nvPr/>
        </p:nvSpPr>
        <p:spPr>
          <a:xfrm>
            <a:off x="72898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756" name="Shape 756"/>
          <p:cNvSpPr/>
          <p:nvPr/>
        </p:nvSpPr>
        <p:spPr>
          <a:xfrm>
            <a:off x="7378700" y="76708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57" name="Shape 757"/>
          <p:cNvSpPr/>
          <p:nvPr/>
        </p:nvSpPr>
        <p:spPr>
          <a:xfrm>
            <a:off x="8026400" y="609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758" name="Shape 758"/>
          <p:cNvSpPr/>
          <p:nvPr/>
        </p:nvSpPr>
        <p:spPr>
          <a:xfrm>
            <a:off x="80899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759" name="Shape 759"/>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783" name="Group 783"/>
          <p:cNvGrpSpPr/>
          <p:nvPr/>
        </p:nvGrpSpPr>
        <p:grpSpPr>
          <a:xfrm>
            <a:off x="2438400" y="5086153"/>
            <a:ext cx="4054097" cy="3248775"/>
            <a:chOff x="0" y="0"/>
            <a:chExt cx="4054096" cy="3248773"/>
          </a:xfrm>
        </p:grpSpPr>
        <p:sp>
          <p:nvSpPr>
            <p:cNvPr id="760" name="Shape 760"/>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1" name="Shape 761"/>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2" name="Shape 762"/>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3" name="Shape 763"/>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4" name="Shape 764"/>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5" name="Shape 765"/>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6" name="Shape 766"/>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7" name="Shape 767"/>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8" name="Shape 768"/>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69" name="Shape 769"/>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70" name="Shape 770"/>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71" name="Shape 771"/>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772" name="Shape 772"/>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3" name="Shape 773"/>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774" name="Shape 774"/>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775" name="Shape 775"/>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76" name="Shape 776"/>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7" name="Shape 777"/>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78" name="Shape 778"/>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79" name="Shape 779"/>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780" name="Shape 780"/>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781" name="Shape 781"/>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782" name="Shape 782"/>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784" name="Shape 784"/>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785" name="Shape 785"/>
          <p:cNvSpPr/>
          <p:nvPr/>
        </p:nvSpPr>
        <p:spPr>
          <a:xfrm>
            <a:off x="6311900" y="4889500"/>
            <a:ext cx="41365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786" name="Shape 786"/>
          <p:cNvSpPr/>
          <p:nvPr/>
        </p:nvSpPr>
        <p:spPr>
          <a:xfrm>
            <a:off x="9702800" y="7670800"/>
            <a:ext cx="34204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Z</a:t>
            </a:r>
          </a:p>
        </p:txBody>
      </p:sp>
      <p:sp>
        <p:nvSpPr>
          <p:cNvPr id="787" name="Shape 787"/>
          <p:cNvSpPr/>
          <p:nvPr/>
        </p:nvSpPr>
        <p:spPr>
          <a:xfrm>
            <a:off x="8610600" y="75945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88" name="Shape 788"/>
          <p:cNvSpPr/>
          <p:nvPr/>
        </p:nvSpPr>
        <p:spPr>
          <a:xfrm>
            <a:off x="8036357" y="8648700"/>
            <a:ext cx="185039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search ends here</a:t>
            </a:r>
          </a:p>
        </p:txBody>
      </p:sp>
      <p:sp>
        <p:nvSpPr>
          <p:cNvPr id="789" name="Shape 789"/>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3773658261"/>
      </p:ext>
    </p:extLst>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Shape 791"/>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792" name="Shape 792"/>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3" name="Shape 793"/>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4" name="Shape 794"/>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5" name="Shape 795"/>
          <p:cNvSpPr/>
          <p:nvPr/>
        </p:nvSpPr>
        <p:spPr>
          <a:xfrm>
            <a:off x="90424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6" name="Shape 796"/>
          <p:cNvSpPr/>
          <p:nvPr/>
        </p:nvSpPr>
        <p:spPr>
          <a:xfrm flipH="1">
            <a:off x="85990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7" name="Shape 797"/>
          <p:cNvSpPr/>
          <p:nvPr/>
        </p:nvSpPr>
        <p:spPr>
          <a:xfrm>
            <a:off x="91186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8" name="Shape 798"/>
          <p:cNvSpPr/>
          <p:nvPr/>
        </p:nvSpPr>
        <p:spPr>
          <a:xfrm>
            <a:off x="8610600" y="75945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99" name="Shape 799"/>
          <p:cNvSpPr/>
          <p:nvPr/>
        </p:nvSpPr>
        <p:spPr>
          <a:xfrm>
            <a:off x="87376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800" name="Shape 800"/>
          <p:cNvSpPr/>
          <p:nvPr/>
        </p:nvSpPr>
        <p:spPr>
          <a:xfrm>
            <a:off x="8966200" y="76708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801" name="Shape 801"/>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825" name="Group 825"/>
          <p:cNvGrpSpPr/>
          <p:nvPr/>
        </p:nvGrpSpPr>
        <p:grpSpPr>
          <a:xfrm>
            <a:off x="2438400" y="5086153"/>
            <a:ext cx="4054097" cy="3248775"/>
            <a:chOff x="0" y="0"/>
            <a:chExt cx="4054096" cy="3248773"/>
          </a:xfrm>
        </p:grpSpPr>
        <p:sp>
          <p:nvSpPr>
            <p:cNvPr id="802" name="Shape 802"/>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3" name="Shape 803"/>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4" name="Shape 804"/>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5" name="Shape 805"/>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6" name="Shape 806"/>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7" name="Shape 807"/>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8" name="Shape 808"/>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9" name="Shape 809"/>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10" name="Shape 810"/>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11" name="Shape 811"/>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12" name="Shape 812"/>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13" name="Shape 813"/>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814" name="Shape 814"/>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15" name="Shape 815"/>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16" name="Shape 816"/>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17" name="Shape 817"/>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18" name="Shape 818"/>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19" name="Shape 819"/>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0" name="Shape 820"/>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21" name="Shape 821"/>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822" name="Shape 822"/>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823" name="Shape 823"/>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24" name="Shape 824"/>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grpSp>
        <p:nvGrpSpPr>
          <p:cNvPr id="828" name="Group 828"/>
          <p:cNvGrpSpPr/>
          <p:nvPr/>
        </p:nvGrpSpPr>
        <p:grpSpPr>
          <a:xfrm>
            <a:off x="6286500" y="4825999"/>
            <a:ext cx="508001" cy="508276"/>
            <a:chOff x="0" y="0"/>
            <a:chExt cx="508000" cy="508274"/>
          </a:xfrm>
        </p:grpSpPr>
        <p:sp>
          <p:nvSpPr>
            <p:cNvPr id="826" name="Shape 826"/>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27" name="Shape 827"/>
            <p:cNvSpPr/>
            <p:nvPr/>
          </p:nvSpPr>
          <p:spPr>
            <a:xfrm>
              <a:off x="25400" y="63500"/>
              <a:ext cx="41365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grpSp>
      <p:sp>
        <p:nvSpPr>
          <p:cNvPr id="829" name="Shape 829"/>
          <p:cNvSpPr/>
          <p:nvPr/>
        </p:nvSpPr>
        <p:spPr>
          <a:xfrm>
            <a:off x="9702800" y="7670800"/>
            <a:ext cx="34204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Z</a:t>
            </a:r>
          </a:p>
        </p:txBody>
      </p:sp>
      <p:sp>
        <p:nvSpPr>
          <p:cNvPr id="830" name="Shape 830"/>
          <p:cNvSpPr/>
          <p:nvPr/>
        </p:nvSpPr>
        <p:spPr>
          <a:xfrm>
            <a:off x="8610600" y="75945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31" name="Shape 831"/>
          <p:cNvSpPr/>
          <p:nvPr/>
        </p:nvSpPr>
        <p:spPr>
          <a:xfrm>
            <a:off x="7337349" y="8648700"/>
            <a:ext cx="3240915"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replace 3-node with</a:t>
            </a:r>
          </a:p>
          <a:p>
            <a:pPr lvl="0" algn="ctr">
              <a:defRPr sz="1800">
                <a:solidFill>
                  <a:srgbClr val="000000"/>
                </a:solidFill>
                <a:uFillTx/>
              </a:defRPr>
            </a:pPr>
            <a:r>
              <a:rPr sz="1600">
                <a:solidFill>
                  <a:srgbClr val="8D3124"/>
                </a:solidFill>
                <a:uFill>
                  <a:solidFill>
                    <a:srgbClr val="8D3124"/>
                  </a:solidFill>
                </a:uFill>
              </a:rPr>
              <a:t>temporary 4-node containing Z</a:t>
            </a:r>
          </a:p>
        </p:txBody>
      </p:sp>
      <p:grpSp>
        <p:nvGrpSpPr>
          <p:cNvPr id="836" name="Group 836"/>
          <p:cNvGrpSpPr/>
          <p:nvPr/>
        </p:nvGrpSpPr>
        <p:grpSpPr>
          <a:xfrm>
            <a:off x="7288703" y="7607299"/>
            <a:ext cx="509098" cy="716212"/>
            <a:chOff x="0" y="0"/>
            <a:chExt cx="509096" cy="716210"/>
          </a:xfrm>
        </p:grpSpPr>
        <p:sp>
          <p:nvSpPr>
            <p:cNvPr id="832" name="Shape 832"/>
            <p:cNvSpPr/>
            <p:nvPr/>
          </p:nvSpPr>
          <p:spPr>
            <a:xfrm>
              <a:off x="255881" y="344121"/>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33" name="Shape 833"/>
            <p:cNvSpPr/>
            <p:nvPr/>
          </p:nvSpPr>
          <p:spPr>
            <a:xfrm flipH="1">
              <a:off x="0" y="346862"/>
              <a:ext cx="230795" cy="36934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34" name="Shape 834"/>
            <p:cNvSpPr/>
            <p:nvPr/>
          </p:nvSpPr>
          <p:spPr>
            <a:xfrm>
              <a:off x="1096"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35" name="Shape 835"/>
            <p:cNvSpPr/>
            <p:nvPr/>
          </p:nvSpPr>
          <p:spPr>
            <a:xfrm>
              <a:off x="89996" y="63500"/>
              <a:ext cx="32743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grpSp>
      <p:grpSp>
        <p:nvGrpSpPr>
          <p:cNvPr id="839" name="Group 839"/>
          <p:cNvGrpSpPr/>
          <p:nvPr/>
        </p:nvGrpSpPr>
        <p:grpSpPr>
          <a:xfrm>
            <a:off x="8026400" y="6095999"/>
            <a:ext cx="508001" cy="508276"/>
            <a:chOff x="0" y="0"/>
            <a:chExt cx="508000" cy="508274"/>
          </a:xfrm>
        </p:grpSpPr>
        <p:sp>
          <p:nvSpPr>
            <p:cNvPr id="837" name="Shape 837"/>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38" name="Shape 838"/>
            <p:cNvSpPr/>
            <p:nvPr/>
          </p:nvSpPr>
          <p:spPr>
            <a:xfrm>
              <a:off x="63500" y="63500"/>
              <a:ext cx="349674"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grpSp>
      <p:sp>
        <p:nvSpPr>
          <p:cNvPr id="840" name="Shape 840"/>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230820199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Shape 842"/>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843" name="Shape 843"/>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44" name="Shape 844"/>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45" name="Shape 845"/>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46" name="Shape 846"/>
          <p:cNvSpPr/>
          <p:nvPr/>
        </p:nvSpPr>
        <p:spPr>
          <a:xfrm flipH="1">
            <a:off x="8885093" y="7888819"/>
            <a:ext cx="60615" cy="43129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47" name="Shape 847"/>
          <p:cNvSpPr/>
          <p:nvPr/>
        </p:nvSpPr>
        <p:spPr>
          <a:xfrm flipH="1">
            <a:off x="84339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48" name="Shape 848"/>
          <p:cNvSpPr/>
          <p:nvPr/>
        </p:nvSpPr>
        <p:spPr>
          <a:xfrm>
            <a:off x="92202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853" name="Group 853"/>
          <p:cNvGrpSpPr/>
          <p:nvPr/>
        </p:nvGrpSpPr>
        <p:grpSpPr>
          <a:xfrm>
            <a:off x="7288703" y="7607299"/>
            <a:ext cx="509098" cy="716212"/>
            <a:chOff x="0" y="0"/>
            <a:chExt cx="509096" cy="716210"/>
          </a:xfrm>
        </p:grpSpPr>
        <p:sp>
          <p:nvSpPr>
            <p:cNvPr id="849" name="Shape 849"/>
            <p:cNvSpPr/>
            <p:nvPr/>
          </p:nvSpPr>
          <p:spPr>
            <a:xfrm>
              <a:off x="255881" y="344121"/>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0" name="Shape 850"/>
            <p:cNvSpPr/>
            <p:nvPr/>
          </p:nvSpPr>
          <p:spPr>
            <a:xfrm flipH="1">
              <a:off x="0" y="346862"/>
              <a:ext cx="230795" cy="36934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1" name="Shape 851"/>
            <p:cNvSpPr/>
            <p:nvPr/>
          </p:nvSpPr>
          <p:spPr>
            <a:xfrm>
              <a:off x="1096"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52" name="Shape 852"/>
            <p:cNvSpPr/>
            <p:nvPr/>
          </p:nvSpPr>
          <p:spPr>
            <a:xfrm>
              <a:off x="89996" y="63500"/>
              <a:ext cx="32743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grpSp>
      <p:sp>
        <p:nvSpPr>
          <p:cNvPr id="854" name="Shape 854"/>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878" name="Group 878"/>
          <p:cNvGrpSpPr/>
          <p:nvPr/>
        </p:nvGrpSpPr>
        <p:grpSpPr>
          <a:xfrm>
            <a:off x="2438400" y="5086153"/>
            <a:ext cx="4054097" cy="3248775"/>
            <a:chOff x="0" y="0"/>
            <a:chExt cx="4054096" cy="3248773"/>
          </a:xfrm>
        </p:grpSpPr>
        <p:sp>
          <p:nvSpPr>
            <p:cNvPr id="855" name="Shape 855"/>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6" name="Shape 856"/>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7" name="Shape 857"/>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8" name="Shape 858"/>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9" name="Shape 859"/>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0" name="Shape 860"/>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1" name="Shape 861"/>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2" name="Shape 862"/>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3" name="Shape 863"/>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4" name="Shape 864"/>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65" name="Shape 865"/>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866" name="Shape 866"/>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867" name="Shape 867"/>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8" name="Shape 868"/>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69" name="Shape 869"/>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70" name="Shape 870"/>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71" name="Shape 871"/>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2" name="Shape 872"/>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3" name="Shape 873"/>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74" name="Shape 874"/>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875" name="Shape 875"/>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876" name="Shape 876"/>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877" name="Shape 877"/>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879" name="Shape 879"/>
          <p:cNvSpPr/>
          <p:nvPr/>
        </p:nvSpPr>
        <p:spPr>
          <a:xfrm>
            <a:off x="9149524" y="7887731"/>
            <a:ext cx="90552" cy="42601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80" name="Shape 880"/>
          <p:cNvSpPr/>
          <p:nvPr/>
        </p:nvSpPr>
        <p:spPr>
          <a:xfrm>
            <a:off x="8496299" y="75945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81" name="Shape 881"/>
          <p:cNvSpPr/>
          <p:nvPr/>
        </p:nvSpPr>
        <p:spPr>
          <a:xfrm>
            <a:off x="86360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882" name="Shape 882"/>
          <p:cNvSpPr/>
          <p:nvPr/>
        </p:nvSpPr>
        <p:spPr>
          <a:xfrm>
            <a:off x="8864600" y="76708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883" name="Shape 883"/>
          <p:cNvSpPr/>
          <p:nvPr/>
        </p:nvSpPr>
        <p:spPr>
          <a:xfrm>
            <a:off x="9118600" y="7670800"/>
            <a:ext cx="34204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Z</a:t>
            </a:r>
          </a:p>
        </p:txBody>
      </p:sp>
      <p:grpSp>
        <p:nvGrpSpPr>
          <p:cNvPr id="886" name="Group 886"/>
          <p:cNvGrpSpPr/>
          <p:nvPr/>
        </p:nvGrpSpPr>
        <p:grpSpPr>
          <a:xfrm>
            <a:off x="6286500" y="4825999"/>
            <a:ext cx="508001" cy="508276"/>
            <a:chOff x="0" y="0"/>
            <a:chExt cx="508000" cy="508274"/>
          </a:xfrm>
        </p:grpSpPr>
        <p:sp>
          <p:nvSpPr>
            <p:cNvPr id="884" name="Shape 884"/>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85" name="Shape 885"/>
            <p:cNvSpPr/>
            <p:nvPr/>
          </p:nvSpPr>
          <p:spPr>
            <a:xfrm>
              <a:off x="25400" y="63500"/>
              <a:ext cx="41365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grpSp>
      <p:grpSp>
        <p:nvGrpSpPr>
          <p:cNvPr id="889" name="Group 889"/>
          <p:cNvGrpSpPr/>
          <p:nvPr/>
        </p:nvGrpSpPr>
        <p:grpSpPr>
          <a:xfrm>
            <a:off x="8026400" y="6095999"/>
            <a:ext cx="508001" cy="508276"/>
            <a:chOff x="0" y="0"/>
            <a:chExt cx="508000" cy="508274"/>
          </a:xfrm>
        </p:grpSpPr>
        <p:sp>
          <p:nvSpPr>
            <p:cNvPr id="887" name="Shape 887"/>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88" name="Shape 888"/>
            <p:cNvSpPr/>
            <p:nvPr/>
          </p:nvSpPr>
          <p:spPr>
            <a:xfrm>
              <a:off x="63500" y="63500"/>
              <a:ext cx="349674"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grpSp>
      <p:sp>
        <p:nvSpPr>
          <p:cNvPr id="890" name="Shape 890"/>
          <p:cNvSpPr/>
          <p:nvPr/>
        </p:nvSpPr>
        <p:spPr>
          <a:xfrm>
            <a:off x="8496299" y="75945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891" name="Shape 891"/>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2827684570"/>
      </p:ext>
    </p:extLst>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Shape 893"/>
          <p:cNvSpPr/>
          <p:nvPr/>
        </p:nvSpPr>
        <p:spPr>
          <a:xfrm>
            <a:off x="9149524" y="7887731"/>
            <a:ext cx="90552" cy="42601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4" name="Shape 894"/>
          <p:cNvSpPr/>
          <p:nvPr/>
        </p:nvSpPr>
        <p:spPr>
          <a:xfrm flipH="1">
            <a:off x="8885093" y="7888819"/>
            <a:ext cx="60615" cy="43129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5" name="Shape 895"/>
          <p:cNvSpPr/>
          <p:nvPr/>
        </p:nvSpPr>
        <p:spPr>
          <a:xfrm flipH="1">
            <a:off x="84339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6" name="Shape 896"/>
          <p:cNvSpPr/>
          <p:nvPr/>
        </p:nvSpPr>
        <p:spPr>
          <a:xfrm>
            <a:off x="92202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7" name="Shape 897"/>
          <p:cNvSpPr/>
          <p:nvPr/>
        </p:nvSpPr>
        <p:spPr>
          <a:xfrm>
            <a:off x="8649796" y="76073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898" name="Shape 89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899" name="Shape 899"/>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0" name="Shape 900"/>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1" name="Shape 901"/>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906" name="Group 906"/>
          <p:cNvGrpSpPr/>
          <p:nvPr/>
        </p:nvGrpSpPr>
        <p:grpSpPr>
          <a:xfrm>
            <a:off x="7288703" y="7607299"/>
            <a:ext cx="509098" cy="716212"/>
            <a:chOff x="0" y="0"/>
            <a:chExt cx="509096" cy="716210"/>
          </a:xfrm>
        </p:grpSpPr>
        <p:sp>
          <p:nvSpPr>
            <p:cNvPr id="902" name="Shape 902"/>
            <p:cNvSpPr/>
            <p:nvPr/>
          </p:nvSpPr>
          <p:spPr>
            <a:xfrm>
              <a:off x="255881" y="344121"/>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3" name="Shape 903"/>
            <p:cNvSpPr/>
            <p:nvPr/>
          </p:nvSpPr>
          <p:spPr>
            <a:xfrm flipH="1">
              <a:off x="0" y="346862"/>
              <a:ext cx="230795" cy="36934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4" name="Shape 904"/>
            <p:cNvSpPr/>
            <p:nvPr/>
          </p:nvSpPr>
          <p:spPr>
            <a:xfrm>
              <a:off x="1096"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905" name="Shape 905"/>
            <p:cNvSpPr/>
            <p:nvPr/>
          </p:nvSpPr>
          <p:spPr>
            <a:xfrm>
              <a:off x="89996" y="63500"/>
              <a:ext cx="32743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grpSp>
      <p:sp>
        <p:nvSpPr>
          <p:cNvPr id="907" name="Shape 907"/>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931" name="Group 931"/>
          <p:cNvGrpSpPr/>
          <p:nvPr/>
        </p:nvGrpSpPr>
        <p:grpSpPr>
          <a:xfrm>
            <a:off x="2438400" y="5086153"/>
            <a:ext cx="4054097" cy="3248775"/>
            <a:chOff x="0" y="0"/>
            <a:chExt cx="4054096" cy="3248773"/>
          </a:xfrm>
        </p:grpSpPr>
        <p:sp>
          <p:nvSpPr>
            <p:cNvPr id="908" name="Shape 908"/>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09" name="Shape 909"/>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0" name="Shape 910"/>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1" name="Shape 911"/>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2" name="Shape 912"/>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3" name="Shape 913"/>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4" name="Shape 914"/>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5" name="Shape 915"/>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6" name="Shape 916"/>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17" name="Shape 917"/>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18" name="Shape 918"/>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919" name="Shape 919"/>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920" name="Shape 920"/>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1" name="Shape 921"/>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922" name="Shape 922"/>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923" name="Shape 923"/>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24" name="Shape 924"/>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5" name="Shape 925"/>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26" name="Shape 926"/>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27" name="Shape 927"/>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928" name="Shape 928"/>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929" name="Shape 929"/>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30" name="Shape 930"/>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932" name="Shape 932"/>
          <p:cNvSpPr/>
          <p:nvPr/>
        </p:nvSpPr>
        <p:spPr>
          <a:xfrm>
            <a:off x="7388183" y="8648700"/>
            <a:ext cx="3139247"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split 4-node into two 2-nodes</a:t>
            </a:r>
          </a:p>
          <a:p>
            <a:pPr lvl="0" algn="ctr">
              <a:defRPr sz="1800">
                <a:solidFill>
                  <a:srgbClr val="000000"/>
                </a:solidFill>
                <a:uFillTx/>
              </a:defRPr>
            </a:pPr>
            <a:r>
              <a:rPr sz="1600">
                <a:solidFill>
                  <a:srgbClr val="8D3124"/>
                </a:solidFill>
                <a:uFill>
                  <a:solidFill>
                    <a:srgbClr val="8D3124"/>
                  </a:solidFill>
                </a:uFill>
              </a:rPr>
              <a:t>(pass middle key to parent)</a:t>
            </a:r>
          </a:p>
        </p:txBody>
      </p:sp>
      <p:sp>
        <p:nvSpPr>
          <p:cNvPr id="933" name="Shape 933"/>
          <p:cNvSpPr/>
          <p:nvPr/>
        </p:nvSpPr>
        <p:spPr>
          <a:xfrm>
            <a:off x="8496299" y="75945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34" name="Shape 934"/>
          <p:cNvSpPr/>
          <p:nvPr/>
        </p:nvSpPr>
        <p:spPr>
          <a:xfrm>
            <a:off x="86360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935" name="Shape 935"/>
          <p:cNvSpPr/>
          <p:nvPr/>
        </p:nvSpPr>
        <p:spPr>
          <a:xfrm>
            <a:off x="9118600" y="7670800"/>
            <a:ext cx="34204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Z</a:t>
            </a:r>
          </a:p>
        </p:txBody>
      </p:sp>
      <p:grpSp>
        <p:nvGrpSpPr>
          <p:cNvPr id="938" name="Group 938"/>
          <p:cNvGrpSpPr/>
          <p:nvPr/>
        </p:nvGrpSpPr>
        <p:grpSpPr>
          <a:xfrm>
            <a:off x="6286500" y="4825999"/>
            <a:ext cx="508001" cy="508276"/>
            <a:chOff x="0" y="0"/>
            <a:chExt cx="508000" cy="508274"/>
          </a:xfrm>
        </p:grpSpPr>
        <p:sp>
          <p:nvSpPr>
            <p:cNvPr id="936" name="Shape 936"/>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937" name="Shape 937"/>
            <p:cNvSpPr/>
            <p:nvPr/>
          </p:nvSpPr>
          <p:spPr>
            <a:xfrm>
              <a:off x="25400" y="63500"/>
              <a:ext cx="41365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grpSp>
      <p:sp>
        <p:nvSpPr>
          <p:cNvPr id="939" name="Shape 939"/>
          <p:cNvSpPr/>
          <p:nvPr/>
        </p:nvSpPr>
        <p:spPr>
          <a:xfrm>
            <a:off x="8026400" y="609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940" name="Shape 940"/>
          <p:cNvSpPr/>
          <p:nvPr/>
        </p:nvSpPr>
        <p:spPr>
          <a:xfrm>
            <a:off x="80899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941" name="Shape 941"/>
          <p:cNvSpPr/>
          <p:nvPr/>
        </p:nvSpPr>
        <p:spPr>
          <a:xfrm>
            <a:off x="8496299" y="75945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42" name="Shape 942"/>
          <p:cNvSpPr/>
          <p:nvPr/>
        </p:nvSpPr>
        <p:spPr>
          <a:xfrm>
            <a:off x="8864600" y="76708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943" name="Shape 943"/>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203166113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Shape 94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948" name="Shape 948"/>
          <p:cNvSpPr/>
          <p:nvPr/>
        </p:nvSpPr>
        <p:spPr>
          <a:xfrm>
            <a:off x="8298535" y="6587831"/>
            <a:ext cx="1" cy="106105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49" name="Shape 949"/>
          <p:cNvSpPr/>
          <p:nvPr/>
        </p:nvSpPr>
        <p:spPr>
          <a:xfrm>
            <a:off x="9401667" y="7852269"/>
            <a:ext cx="315803" cy="46819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0" name="Shape 950"/>
          <p:cNvSpPr/>
          <p:nvPr/>
        </p:nvSpPr>
        <p:spPr>
          <a:xfrm flipH="1">
            <a:off x="9158843" y="7939476"/>
            <a:ext cx="224314" cy="37332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1" name="Shape 951"/>
          <p:cNvSpPr/>
          <p:nvPr/>
        </p:nvSpPr>
        <p:spPr>
          <a:xfrm>
            <a:off x="8294981" y="79514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2" name="Shape 952"/>
          <p:cNvSpPr/>
          <p:nvPr/>
        </p:nvSpPr>
        <p:spPr>
          <a:xfrm flipH="1">
            <a:off x="8039100" y="79541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3" name="Shape 953"/>
          <p:cNvSpPr/>
          <p:nvPr/>
        </p:nvSpPr>
        <p:spPr>
          <a:xfrm>
            <a:off x="8346087" y="6323207"/>
            <a:ext cx="1077911" cy="155694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4" name="Shape 954"/>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5" name="Shape 955"/>
          <p:cNvSpPr/>
          <p:nvPr/>
        </p:nvSpPr>
        <p:spPr>
          <a:xfrm flipH="1">
            <a:off x="7251174" y="6416877"/>
            <a:ext cx="919264" cy="129381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960" name="Group 960"/>
          <p:cNvGrpSpPr/>
          <p:nvPr/>
        </p:nvGrpSpPr>
        <p:grpSpPr>
          <a:xfrm>
            <a:off x="7009303" y="7607299"/>
            <a:ext cx="509098" cy="716212"/>
            <a:chOff x="0" y="0"/>
            <a:chExt cx="509096" cy="716210"/>
          </a:xfrm>
        </p:grpSpPr>
        <p:sp>
          <p:nvSpPr>
            <p:cNvPr id="956" name="Shape 956"/>
            <p:cNvSpPr/>
            <p:nvPr/>
          </p:nvSpPr>
          <p:spPr>
            <a:xfrm>
              <a:off x="255881" y="344121"/>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7" name="Shape 957"/>
            <p:cNvSpPr/>
            <p:nvPr/>
          </p:nvSpPr>
          <p:spPr>
            <a:xfrm flipH="1">
              <a:off x="0" y="346862"/>
              <a:ext cx="230795" cy="36934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8" name="Shape 958"/>
            <p:cNvSpPr/>
            <p:nvPr/>
          </p:nvSpPr>
          <p:spPr>
            <a:xfrm>
              <a:off x="1096"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959" name="Shape 959"/>
            <p:cNvSpPr/>
            <p:nvPr/>
          </p:nvSpPr>
          <p:spPr>
            <a:xfrm>
              <a:off x="89996" y="63500"/>
              <a:ext cx="32743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grpSp>
      <p:sp>
        <p:nvSpPr>
          <p:cNvPr id="961" name="Shape 961"/>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985" name="Group 985"/>
          <p:cNvGrpSpPr/>
          <p:nvPr/>
        </p:nvGrpSpPr>
        <p:grpSpPr>
          <a:xfrm>
            <a:off x="2438400" y="5086153"/>
            <a:ext cx="4054097" cy="3248775"/>
            <a:chOff x="0" y="0"/>
            <a:chExt cx="4054096" cy="3248773"/>
          </a:xfrm>
        </p:grpSpPr>
        <p:sp>
          <p:nvSpPr>
            <p:cNvPr id="962" name="Shape 962"/>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3" name="Shape 963"/>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4" name="Shape 964"/>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5" name="Shape 965"/>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6" name="Shape 966"/>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7" name="Shape 967"/>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8" name="Shape 968"/>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9" name="Shape 969"/>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0" name="Shape 970"/>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1" name="Shape 971"/>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72" name="Shape 972"/>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973" name="Shape 973"/>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974" name="Shape 974"/>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5" name="Shape 975"/>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976" name="Shape 976"/>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977" name="Shape 977"/>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78" name="Shape 978"/>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79" name="Shape 979"/>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80" name="Shape 980"/>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81" name="Shape 981"/>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982" name="Shape 982"/>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983" name="Shape 983"/>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84" name="Shape 984"/>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grpSp>
        <p:nvGrpSpPr>
          <p:cNvPr id="988" name="Group 988"/>
          <p:cNvGrpSpPr/>
          <p:nvPr/>
        </p:nvGrpSpPr>
        <p:grpSpPr>
          <a:xfrm>
            <a:off x="6286500" y="4825999"/>
            <a:ext cx="508001" cy="508276"/>
            <a:chOff x="0" y="0"/>
            <a:chExt cx="508000" cy="508274"/>
          </a:xfrm>
        </p:grpSpPr>
        <p:sp>
          <p:nvSpPr>
            <p:cNvPr id="986" name="Shape 986"/>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987" name="Shape 987"/>
            <p:cNvSpPr/>
            <p:nvPr/>
          </p:nvSpPr>
          <p:spPr>
            <a:xfrm>
              <a:off x="25400" y="63500"/>
              <a:ext cx="41365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grpSp>
      <p:sp>
        <p:nvSpPr>
          <p:cNvPr id="989" name="Shape 989"/>
          <p:cNvSpPr/>
          <p:nvPr/>
        </p:nvSpPr>
        <p:spPr>
          <a:xfrm>
            <a:off x="8040196" y="76073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990" name="Shape 990"/>
          <p:cNvSpPr/>
          <p:nvPr/>
        </p:nvSpPr>
        <p:spPr>
          <a:xfrm>
            <a:off x="9157796" y="76073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991" name="Shape 991"/>
          <p:cNvSpPr/>
          <p:nvPr/>
        </p:nvSpPr>
        <p:spPr>
          <a:xfrm>
            <a:off x="9233996" y="7670800"/>
            <a:ext cx="34204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Z</a:t>
            </a:r>
          </a:p>
        </p:txBody>
      </p:sp>
      <p:sp>
        <p:nvSpPr>
          <p:cNvPr id="992" name="Shape 992"/>
          <p:cNvSpPr/>
          <p:nvPr/>
        </p:nvSpPr>
        <p:spPr>
          <a:xfrm>
            <a:off x="81153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993" name="Shape 993"/>
          <p:cNvSpPr/>
          <p:nvPr/>
        </p:nvSpPr>
        <p:spPr>
          <a:xfrm>
            <a:off x="7835900" y="60832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94" name="Shape 994"/>
          <p:cNvSpPr/>
          <p:nvPr/>
        </p:nvSpPr>
        <p:spPr>
          <a:xfrm>
            <a:off x="79375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995" name="Shape 995"/>
          <p:cNvSpPr/>
          <p:nvPr/>
        </p:nvSpPr>
        <p:spPr>
          <a:xfrm>
            <a:off x="7835900" y="60832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96" name="Shape 996"/>
          <p:cNvSpPr/>
          <p:nvPr/>
        </p:nvSpPr>
        <p:spPr>
          <a:xfrm>
            <a:off x="8204200" y="61595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997" name="Shape 997"/>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1240932880"/>
      </p:ext>
    </p:extLst>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Shape 1001"/>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p:txBody>
      </p:sp>
      <p:sp>
        <p:nvSpPr>
          <p:cNvPr id="1002" name="Shape 1002"/>
          <p:cNvSpPr/>
          <p:nvPr/>
        </p:nvSpPr>
        <p:spPr>
          <a:xfrm>
            <a:off x="8298535" y="6587831"/>
            <a:ext cx="1" cy="106105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3" name="Shape 1003"/>
          <p:cNvSpPr/>
          <p:nvPr/>
        </p:nvSpPr>
        <p:spPr>
          <a:xfrm>
            <a:off x="9401667" y="7852269"/>
            <a:ext cx="315803" cy="46819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4" name="Shape 1004"/>
          <p:cNvSpPr/>
          <p:nvPr/>
        </p:nvSpPr>
        <p:spPr>
          <a:xfrm flipH="1">
            <a:off x="9158843" y="7939476"/>
            <a:ext cx="224314" cy="37332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5" name="Shape 1005"/>
          <p:cNvSpPr/>
          <p:nvPr/>
        </p:nvSpPr>
        <p:spPr>
          <a:xfrm>
            <a:off x="8294981" y="79514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6" name="Shape 1006"/>
          <p:cNvSpPr/>
          <p:nvPr/>
        </p:nvSpPr>
        <p:spPr>
          <a:xfrm flipH="1">
            <a:off x="8039100" y="79541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7" name="Shape 1007"/>
          <p:cNvSpPr/>
          <p:nvPr/>
        </p:nvSpPr>
        <p:spPr>
          <a:xfrm>
            <a:off x="8346087" y="6323207"/>
            <a:ext cx="1077911" cy="155694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8" name="Shape 1008"/>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9" name="Shape 1009"/>
          <p:cNvSpPr/>
          <p:nvPr/>
        </p:nvSpPr>
        <p:spPr>
          <a:xfrm flipH="1">
            <a:off x="7251174" y="6416877"/>
            <a:ext cx="919264" cy="129381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014" name="Group 1014"/>
          <p:cNvGrpSpPr/>
          <p:nvPr/>
        </p:nvGrpSpPr>
        <p:grpSpPr>
          <a:xfrm>
            <a:off x="7009303" y="7607299"/>
            <a:ext cx="509098" cy="716212"/>
            <a:chOff x="0" y="0"/>
            <a:chExt cx="509096" cy="716210"/>
          </a:xfrm>
        </p:grpSpPr>
        <p:sp>
          <p:nvSpPr>
            <p:cNvPr id="1010" name="Shape 1010"/>
            <p:cNvSpPr/>
            <p:nvPr/>
          </p:nvSpPr>
          <p:spPr>
            <a:xfrm>
              <a:off x="255881" y="344121"/>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1" name="Shape 1011"/>
            <p:cNvSpPr/>
            <p:nvPr/>
          </p:nvSpPr>
          <p:spPr>
            <a:xfrm flipH="1">
              <a:off x="0" y="346862"/>
              <a:ext cx="230795" cy="36934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2" name="Shape 1012"/>
            <p:cNvSpPr/>
            <p:nvPr/>
          </p:nvSpPr>
          <p:spPr>
            <a:xfrm>
              <a:off x="1096"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013" name="Shape 1013"/>
            <p:cNvSpPr/>
            <p:nvPr/>
          </p:nvSpPr>
          <p:spPr>
            <a:xfrm>
              <a:off x="89996" y="63500"/>
              <a:ext cx="32743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grpSp>
      <p:sp>
        <p:nvSpPr>
          <p:cNvPr id="1015" name="Shape 1015"/>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grpSp>
        <p:nvGrpSpPr>
          <p:cNvPr id="1039" name="Group 1039"/>
          <p:cNvGrpSpPr/>
          <p:nvPr/>
        </p:nvGrpSpPr>
        <p:grpSpPr>
          <a:xfrm>
            <a:off x="2438400" y="5086153"/>
            <a:ext cx="4054097" cy="3248775"/>
            <a:chOff x="0" y="0"/>
            <a:chExt cx="4054096" cy="3248773"/>
          </a:xfrm>
        </p:grpSpPr>
        <p:sp>
          <p:nvSpPr>
            <p:cNvPr id="1016" name="Shape 1016"/>
            <p:cNvSpPr/>
            <p:nvPr/>
          </p:nvSpPr>
          <p:spPr>
            <a:xfrm>
              <a:off x="3428999" y="28132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7" name="Shape 1017"/>
            <p:cNvSpPr/>
            <p:nvPr/>
          </p:nvSpPr>
          <p:spPr>
            <a:xfrm>
              <a:off x="2391144" y="1303632"/>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8" name="Shape 1018"/>
            <p:cNvSpPr/>
            <p:nvPr/>
          </p:nvSpPr>
          <p:spPr>
            <a:xfrm>
              <a:off x="2199672" y="1312295"/>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9" name="Shape 1019"/>
            <p:cNvSpPr/>
            <p:nvPr/>
          </p:nvSpPr>
          <p:spPr>
            <a:xfrm flipH="1">
              <a:off x="2192960" y="0"/>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0" name="Shape 1020"/>
            <p:cNvSpPr/>
            <p:nvPr/>
          </p:nvSpPr>
          <p:spPr>
            <a:xfrm>
              <a:off x="2235527" y="2832072"/>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1" name="Shape 1021"/>
            <p:cNvSpPr/>
            <p:nvPr/>
          </p:nvSpPr>
          <p:spPr>
            <a:xfrm>
              <a:off x="825800" y="2921359"/>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2" name="Shape 1022"/>
            <p:cNvSpPr/>
            <p:nvPr/>
          </p:nvSpPr>
          <p:spPr>
            <a:xfrm flipH="1">
              <a:off x="-1" y="2838646"/>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3" name="Shape 1023"/>
            <p:cNvSpPr/>
            <p:nvPr/>
          </p:nvSpPr>
          <p:spPr>
            <a:xfrm flipH="1">
              <a:off x="622299" y="2800546"/>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4" name="Shape 1024"/>
            <p:cNvSpPr/>
            <p:nvPr/>
          </p:nvSpPr>
          <p:spPr>
            <a:xfrm flipH="1">
              <a:off x="529315" y="1258865"/>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5" name="Shape 1025"/>
            <p:cNvSpPr/>
            <p:nvPr/>
          </p:nvSpPr>
          <p:spPr>
            <a:xfrm>
              <a:off x="190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26" name="Shape 1026"/>
            <p:cNvSpPr/>
            <p:nvPr/>
          </p:nvSpPr>
          <p:spPr>
            <a:xfrm>
              <a:off x="279399" y="2584646"/>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027" name="Shape 1027"/>
            <p:cNvSpPr/>
            <p:nvPr/>
          </p:nvSpPr>
          <p:spPr>
            <a:xfrm>
              <a:off x="558799" y="2584646"/>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028" name="Shape 1028"/>
            <p:cNvSpPr/>
            <p:nvPr/>
          </p:nvSpPr>
          <p:spPr>
            <a:xfrm flipH="1">
              <a:off x="1950781" y="2742972"/>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9" name="Shape 1029"/>
            <p:cNvSpPr/>
            <p:nvPr/>
          </p:nvSpPr>
          <p:spPr>
            <a:xfrm>
              <a:off x="1943099" y="2521146"/>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030" name="Shape 1030"/>
            <p:cNvSpPr/>
            <p:nvPr/>
          </p:nvSpPr>
          <p:spPr>
            <a:xfrm>
              <a:off x="1993899" y="2584646"/>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031" name="Shape 1031"/>
            <p:cNvSpPr/>
            <p:nvPr/>
          </p:nvSpPr>
          <p:spPr>
            <a:xfrm>
              <a:off x="1803399" y="10225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32" name="Shape 1032"/>
            <p:cNvSpPr/>
            <p:nvPr/>
          </p:nvSpPr>
          <p:spPr>
            <a:xfrm>
              <a:off x="3610357" y="2903721"/>
              <a:ext cx="297030" cy="31852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33" name="Shape 1033"/>
            <p:cNvSpPr/>
            <p:nvPr/>
          </p:nvSpPr>
          <p:spPr>
            <a:xfrm flipH="1">
              <a:off x="2829688" y="2829266"/>
              <a:ext cx="392308" cy="40624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34" name="Shape 1034"/>
            <p:cNvSpPr/>
            <p:nvPr/>
          </p:nvSpPr>
          <p:spPr>
            <a:xfrm>
              <a:off x="2984499" y="2495746"/>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35" name="Shape 1035"/>
            <p:cNvSpPr/>
            <p:nvPr/>
          </p:nvSpPr>
          <p:spPr>
            <a:xfrm>
              <a:off x="3086099" y="2597346"/>
              <a:ext cx="35540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K</a:t>
              </a:r>
            </a:p>
          </p:txBody>
        </p:sp>
        <p:sp>
          <p:nvSpPr>
            <p:cNvPr id="1036" name="Shape 1036"/>
            <p:cNvSpPr/>
            <p:nvPr/>
          </p:nvSpPr>
          <p:spPr>
            <a:xfrm>
              <a:off x="3352799" y="2597346"/>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037" name="Shape 1037"/>
            <p:cNvSpPr/>
            <p:nvPr/>
          </p:nvSpPr>
          <p:spPr>
            <a:xfrm>
              <a:off x="1904999" y="1111446"/>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038" name="Shape 1038"/>
            <p:cNvSpPr/>
            <p:nvPr/>
          </p:nvSpPr>
          <p:spPr>
            <a:xfrm>
              <a:off x="2209799" y="1086046"/>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grpSp>
        <p:nvGrpSpPr>
          <p:cNvPr id="1042" name="Group 1042"/>
          <p:cNvGrpSpPr/>
          <p:nvPr/>
        </p:nvGrpSpPr>
        <p:grpSpPr>
          <a:xfrm>
            <a:off x="6286500" y="4825999"/>
            <a:ext cx="508001" cy="508276"/>
            <a:chOff x="0" y="0"/>
            <a:chExt cx="508000" cy="508274"/>
          </a:xfrm>
        </p:grpSpPr>
        <p:sp>
          <p:nvSpPr>
            <p:cNvPr id="1040" name="Shape 1040"/>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041" name="Shape 1041"/>
            <p:cNvSpPr/>
            <p:nvPr/>
          </p:nvSpPr>
          <p:spPr>
            <a:xfrm>
              <a:off x="25400" y="63500"/>
              <a:ext cx="41365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grpSp>
      <p:sp>
        <p:nvSpPr>
          <p:cNvPr id="1043" name="Shape 1043"/>
          <p:cNvSpPr/>
          <p:nvPr/>
        </p:nvSpPr>
        <p:spPr>
          <a:xfrm>
            <a:off x="8040196" y="76073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44" name="Shape 1044"/>
          <p:cNvSpPr/>
          <p:nvPr/>
        </p:nvSpPr>
        <p:spPr>
          <a:xfrm>
            <a:off x="9157796" y="76073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45" name="Shape 1045"/>
          <p:cNvSpPr/>
          <p:nvPr/>
        </p:nvSpPr>
        <p:spPr>
          <a:xfrm>
            <a:off x="9233996" y="7670800"/>
            <a:ext cx="34204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Z</a:t>
            </a:r>
          </a:p>
        </p:txBody>
      </p:sp>
      <p:sp>
        <p:nvSpPr>
          <p:cNvPr id="1046" name="Shape 1046"/>
          <p:cNvSpPr/>
          <p:nvPr/>
        </p:nvSpPr>
        <p:spPr>
          <a:xfrm>
            <a:off x="8115300" y="76708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047" name="Shape 1047"/>
          <p:cNvSpPr/>
          <p:nvPr/>
        </p:nvSpPr>
        <p:spPr>
          <a:xfrm>
            <a:off x="7835900" y="60832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48" name="Shape 1048"/>
          <p:cNvSpPr/>
          <p:nvPr/>
        </p:nvSpPr>
        <p:spPr>
          <a:xfrm>
            <a:off x="79375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049" name="Shape 1049"/>
          <p:cNvSpPr/>
          <p:nvPr/>
        </p:nvSpPr>
        <p:spPr>
          <a:xfrm>
            <a:off x="8204200" y="61595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050" name="Shape 1050"/>
          <p:cNvSpPr/>
          <p:nvPr/>
        </p:nvSpPr>
        <p:spPr>
          <a:xfrm>
            <a:off x="1093324" y="4216400"/>
            <a:ext cx="1079924"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Z</a:t>
            </a:r>
          </a:p>
        </p:txBody>
      </p:sp>
    </p:spTree>
    <p:extLst>
      <p:ext uri="{BB962C8B-B14F-4D97-AF65-F5344CB8AC3E}">
        <p14:creationId xmlns:p14="http://schemas.microsoft.com/office/powerpoint/2010/main" val="214204932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Shape 1052"/>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a:p>
            <a:pPr lvl="1">
              <a:defRPr sz="1800">
                <a:uFillTx/>
              </a:defRPr>
            </a:pPr>
            <a:r>
              <a:rPr sz="2400">
                <a:uFill>
                  <a:solidFill/>
                </a:uFill>
              </a:rPr>
              <a:t>Repeat up the tree, as necessary. </a:t>
            </a:r>
          </a:p>
          <a:p>
            <a:pPr lvl="1">
              <a:defRPr sz="1800">
                <a:uFillTx/>
              </a:defRPr>
            </a:pPr>
            <a:r>
              <a:rPr sz="2400">
                <a:uFill>
                  <a:solidFill/>
                </a:uFill>
              </a:rPr>
              <a:t>If you reach the root and it's a 4-node, split it into three 2-nodes.</a:t>
            </a:r>
          </a:p>
        </p:txBody>
      </p:sp>
      <p:sp>
        <p:nvSpPr>
          <p:cNvPr id="1053" name="Shape 1053"/>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1054" name="Shape 1054"/>
          <p:cNvSpPr/>
          <p:nvPr/>
        </p:nvSpPr>
        <p:spPr>
          <a:xfrm>
            <a:off x="6873710" y="84239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55" name="Shape 1055"/>
          <p:cNvSpPr/>
          <p:nvPr/>
        </p:nvSpPr>
        <p:spPr>
          <a:xfrm>
            <a:off x="6756400" y="83312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56" name="Shape 1056"/>
          <p:cNvSpPr/>
          <p:nvPr/>
        </p:nvSpPr>
        <p:spPr>
          <a:xfrm flipH="1">
            <a:off x="62865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57" name="Shape 1057"/>
          <p:cNvSpPr/>
          <p:nvPr/>
        </p:nvSpPr>
        <p:spPr>
          <a:xfrm>
            <a:off x="6756400" y="68199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065" name="Group 1065"/>
          <p:cNvGrpSpPr/>
          <p:nvPr/>
        </p:nvGrpSpPr>
        <p:grpSpPr>
          <a:xfrm>
            <a:off x="7043466" y="6895817"/>
            <a:ext cx="2017271" cy="1883611"/>
            <a:chOff x="0" y="205580"/>
            <a:chExt cx="2017269" cy="1883610"/>
          </a:xfrm>
        </p:grpSpPr>
        <p:sp>
          <p:nvSpPr>
            <p:cNvPr id="1058" name="Shape 1058"/>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59" name="Shape 1059"/>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0" name="Shape 1060"/>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1" name="Shape 1061"/>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2" name="Shape 1062"/>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63" name="Shape 1063"/>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064" name="Shape 1064"/>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073" name="Group 1073"/>
          <p:cNvGrpSpPr/>
          <p:nvPr/>
        </p:nvGrpSpPr>
        <p:grpSpPr>
          <a:xfrm>
            <a:off x="4318000" y="6868042"/>
            <a:ext cx="2136611" cy="1898687"/>
            <a:chOff x="0" y="138991"/>
            <a:chExt cx="2136609" cy="1898685"/>
          </a:xfrm>
        </p:grpSpPr>
        <p:sp>
          <p:nvSpPr>
            <p:cNvPr id="1066" name="Shape 1066"/>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7" name="Shape 1067"/>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8" name="Shape 1068"/>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9" name="Shape 1069"/>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70" name="Shape 1070"/>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71" name="Shape 1071"/>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072" name="Shape 1072"/>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074" name="Shape 1074"/>
          <p:cNvSpPr/>
          <p:nvPr/>
        </p:nvSpPr>
        <p:spPr>
          <a:xfrm>
            <a:off x="6324600" y="6527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75" name="Shape 1075"/>
          <p:cNvSpPr/>
          <p:nvPr/>
        </p:nvSpPr>
        <p:spPr>
          <a:xfrm>
            <a:off x="6426200" y="6604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076" name="Shape 1076"/>
          <p:cNvSpPr/>
          <p:nvPr/>
        </p:nvSpPr>
        <p:spPr>
          <a:xfrm>
            <a:off x="6680200" y="6604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077" name="Shape 1077"/>
          <p:cNvSpPr/>
          <p:nvPr/>
        </p:nvSpPr>
        <p:spPr>
          <a:xfrm>
            <a:off x="6324600" y="80390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78" name="Shape 1078"/>
          <p:cNvSpPr/>
          <p:nvPr/>
        </p:nvSpPr>
        <p:spPr>
          <a:xfrm>
            <a:off x="6438900" y="8115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079" name="Shape 1079"/>
          <p:cNvSpPr/>
          <p:nvPr/>
        </p:nvSpPr>
        <p:spPr>
          <a:xfrm>
            <a:off x="6718300" y="81153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080" name="Shape 1080"/>
          <p:cNvSpPr/>
          <p:nvPr/>
        </p:nvSpPr>
        <p:spPr>
          <a:xfrm>
            <a:off x="5313579" y="91440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3-node into 4-node</a:t>
            </a:r>
          </a:p>
        </p:txBody>
      </p:sp>
      <p:sp>
        <p:nvSpPr>
          <p:cNvPr id="1081" name="Shape 1081"/>
          <p:cNvSpPr/>
          <p:nvPr/>
        </p:nvSpPr>
        <p:spPr>
          <a:xfrm>
            <a:off x="7289800" y="81153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082" name="Shape 1082"/>
          <p:cNvSpPr/>
          <p:nvPr/>
        </p:nvSpPr>
        <p:spPr>
          <a:xfrm>
            <a:off x="6324600" y="80390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83" name="Shape 1083"/>
          <p:cNvSpPr/>
          <p:nvPr/>
        </p:nvSpPr>
        <p:spPr>
          <a:xfrm>
            <a:off x="1093324" y="5080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Tree>
    <p:extLst>
      <p:ext uri="{BB962C8B-B14F-4D97-AF65-F5344CB8AC3E}">
        <p14:creationId xmlns:p14="http://schemas.microsoft.com/office/powerpoint/2010/main" val="425336868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081"/>
                                        </p:tgtEl>
                                        <p:attrNameLst>
                                          <p:attrName>style.visibility</p:attrName>
                                        </p:attrNameLst>
                                      </p:cBhvr>
                                      <p:to>
                                        <p:strVal val="visible"/>
                                      </p:to>
                                    </p:set>
                                    <p:animEffect transition="in" filter="dissolve">
                                      <p:cBhvr>
                                        <p:cTn id="7" dur="1000"/>
                                        <p:tgtEl>
                                          <p:spTgt spid="1081"/>
                                        </p:tgtEl>
                                      </p:cBhvr>
                                    </p:animEffect>
                                  </p:childTnLst>
                                </p:cTn>
                              </p:par>
                            </p:childTnLst>
                          </p:cTn>
                        </p:par>
                        <p:par>
                          <p:cTn id="8" fill="hold">
                            <p:stCondLst>
                              <p:cond delay="1000"/>
                            </p:stCondLst>
                            <p:childTnLst>
                              <p:par>
                                <p:cTn id="9" presetID="9" presetClass="entr" presetSubtype="0" fill="hold" grpId="0" nodeType="afterEffect">
                                  <p:stCondLst>
                                    <p:cond delay="0"/>
                                  </p:stCondLst>
                                  <p:iterate>
                                    <p:tmAbs val="0"/>
                                  </p:iterate>
                                  <p:childTnLst>
                                    <p:set>
                                      <p:cBhvr>
                                        <p:cTn id="10" fill="hold"/>
                                        <p:tgtEl>
                                          <p:spTgt spid="1082"/>
                                        </p:tgtEl>
                                        <p:attrNameLst>
                                          <p:attrName>style.visibility</p:attrName>
                                        </p:attrNameLst>
                                      </p:cBhvr>
                                      <p:to>
                                        <p:strVal val="visible"/>
                                      </p:to>
                                    </p:set>
                                    <p:animEffect transition="in" filter="dissolve">
                                      <p:cBhvr>
                                        <p:cTn id="11" dur="1000"/>
                                        <p:tgtEl>
                                          <p:spTgt spid="10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 grpId="0" animBg="1" advAuto="0"/>
      <p:bldP spid="1081" grpId="0" animBg="1" advAuto="0"/>
      <p:bldP spid="1082"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Shape 108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a:p>
            <a:pPr lvl="1">
              <a:defRPr sz="1800">
                <a:uFillTx/>
              </a:defRPr>
            </a:pPr>
            <a:r>
              <a:rPr sz="2400">
                <a:uFill>
                  <a:solidFill/>
                </a:uFill>
              </a:rPr>
              <a:t>Repeat up the tree, as necessary. </a:t>
            </a:r>
          </a:p>
          <a:p>
            <a:pPr lvl="1">
              <a:defRPr sz="1800">
                <a:uFillTx/>
              </a:defRPr>
            </a:pPr>
            <a:r>
              <a:rPr sz="2400">
                <a:uFill>
                  <a:solidFill/>
                </a:uFill>
              </a:rPr>
              <a:t>If you reach the root and it's a 4-node, split it into three 2-nodes.</a:t>
            </a:r>
          </a:p>
        </p:txBody>
      </p:sp>
      <p:sp>
        <p:nvSpPr>
          <p:cNvPr id="1086" name="Shape 1086"/>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1087" name="Shape 1087"/>
          <p:cNvSpPr/>
          <p:nvPr/>
        </p:nvSpPr>
        <p:spPr>
          <a:xfrm>
            <a:off x="6988010" y="84239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88" name="Shape 1088"/>
          <p:cNvSpPr/>
          <p:nvPr/>
        </p:nvSpPr>
        <p:spPr>
          <a:xfrm flipH="1">
            <a:off x="6567713" y="8336781"/>
            <a:ext cx="97974" cy="4243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89" name="Shape 1089"/>
          <p:cNvSpPr/>
          <p:nvPr/>
        </p:nvSpPr>
        <p:spPr>
          <a:xfrm flipH="1">
            <a:off x="61468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0" name="Shape 1090"/>
          <p:cNvSpPr/>
          <p:nvPr/>
        </p:nvSpPr>
        <p:spPr>
          <a:xfrm>
            <a:off x="6756400" y="68199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1" name="Shape 1091"/>
          <p:cNvSpPr/>
          <p:nvPr/>
        </p:nvSpPr>
        <p:spPr>
          <a:xfrm>
            <a:off x="6830717" y="8346640"/>
            <a:ext cx="105365" cy="42259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099" name="Group 1099"/>
          <p:cNvGrpSpPr/>
          <p:nvPr/>
        </p:nvGrpSpPr>
        <p:grpSpPr>
          <a:xfrm>
            <a:off x="7043466" y="6895817"/>
            <a:ext cx="2017271" cy="1883611"/>
            <a:chOff x="0" y="205580"/>
            <a:chExt cx="2017269" cy="1883610"/>
          </a:xfrm>
        </p:grpSpPr>
        <p:sp>
          <p:nvSpPr>
            <p:cNvPr id="1092" name="Shape 1092"/>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3" name="Shape 1093"/>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4" name="Shape 1094"/>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5" name="Shape 1095"/>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6" name="Shape 1096"/>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097" name="Shape 1097"/>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098" name="Shape 1098"/>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107" name="Group 1107"/>
          <p:cNvGrpSpPr/>
          <p:nvPr/>
        </p:nvGrpSpPr>
        <p:grpSpPr>
          <a:xfrm>
            <a:off x="4318000" y="6868042"/>
            <a:ext cx="2136611" cy="1898687"/>
            <a:chOff x="0" y="138991"/>
            <a:chExt cx="2136609" cy="1898685"/>
          </a:xfrm>
        </p:grpSpPr>
        <p:sp>
          <p:nvSpPr>
            <p:cNvPr id="1100" name="Shape 1100"/>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01" name="Shape 1101"/>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02" name="Shape 1102"/>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03" name="Shape 1103"/>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04" name="Shape 1104"/>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05" name="Shape 1105"/>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106" name="Shape 1106"/>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108" name="Shape 1108"/>
          <p:cNvSpPr/>
          <p:nvPr/>
        </p:nvSpPr>
        <p:spPr>
          <a:xfrm>
            <a:off x="6324600" y="6527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09" name="Shape 1109"/>
          <p:cNvSpPr/>
          <p:nvPr/>
        </p:nvSpPr>
        <p:spPr>
          <a:xfrm>
            <a:off x="6426200" y="6604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110" name="Shape 1110"/>
          <p:cNvSpPr/>
          <p:nvPr/>
        </p:nvSpPr>
        <p:spPr>
          <a:xfrm>
            <a:off x="6680200" y="6604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111" name="Shape 1111"/>
          <p:cNvSpPr/>
          <p:nvPr/>
        </p:nvSpPr>
        <p:spPr>
          <a:xfrm>
            <a:off x="6197599" y="80390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12" name="Shape 1112"/>
          <p:cNvSpPr/>
          <p:nvPr/>
        </p:nvSpPr>
        <p:spPr>
          <a:xfrm>
            <a:off x="6299200" y="8115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113" name="Shape 1113"/>
          <p:cNvSpPr/>
          <p:nvPr/>
        </p:nvSpPr>
        <p:spPr>
          <a:xfrm>
            <a:off x="6807200" y="81153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114" name="Shape 1114"/>
          <p:cNvSpPr/>
          <p:nvPr/>
        </p:nvSpPr>
        <p:spPr>
          <a:xfrm>
            <a:off x="6578600" y="81153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115" name="Shape 1115"/>
          <p:cNvSpPr/>
          <p:nvPr/>
        </p:nvSpPr>
        <p:spPr>
          <a:xfrm>
            <a:off x="6197599" y="80390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16" name="Shape 1116"/>
          <p:cNvSpPr/>
          <p:nvPr/>
        </p:nvSpPr>
        <p:spPr>
          <a:xfrm>
            <a:off x="1093324" y="5080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Tree>
    <p:extLst>
      <p:ext uri="{BB962C8B-B14F-4D97-AF65-F5344CB8AC3E}">
        <p14:creationId xmlns:p14="http://schemas.microsoft.com/office/powerpoint/2010/main" val="2279763681"/>
      </p:ext>
    </p:extLst>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61" name="Shape 61"/>
          <p:cNvSpPr/>
          <p:nvPr/>
        </p:nvSpPr>
        <p:spPr>
          <a:xfrm>
            <a:off x="660063" y="7467600"/>
            <a:ext cx="3657601" cy="279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62" name="Shape 62"/>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63" name="cover-gray2.pdf"/>
          <p:cNvPicPr/>
          <p:nvPr/>
        </p:nvPicPr>
        <p:blipFill>
          <a:blip r:embed="rId4">
            <a:extLst/>
          </a:blip>
          <a:stretch>
            <a:fillRect/>
          </a:stretch>
        </p:blipFill>
        <p:spPr>
          <a:xfrm>
            <a:off x="863600" y="3365500"/>
            <a:ext cx="3263900" cy="4093706"/>
          </a:xfrm>
          <a:prstGeom prst="rect">
            <a:avLst/>
          </a:prstGeom>
          <a:ln w="12700">
            <a:round/>
          </a:ln>
        </p:spPr>
      </p:pic>
      <p:sp>
        <p:nvSpPr>
          <p:cNvPr id="64" name="Shape 64"/>
          <p:cNvSpPr>
            <a:spLocks noGrp="1"/>
          </p:cNvSpPr>
          <p:nvPr>
            <p:ph type="body" idx="1"/>
          </p:nvPr>
        </p:nvSpPr>
        <p:spPr>
          <a:prstGeom prst="rect">
            <a:avLst/>
          </a:prstGeom>
        </p:spPr>
        <p:txBody>
          <a:bodyPr/>
          <a:lstStyle/>
          <a:p>
            <a:pPr lvl="1">
              <a:defRPr sz="1800" i="0">
                <a:uFillTx/>
              </a:defRPr>
            </a:pPr>
            <a:r>
              <a:rPr sz="3000" i="1" dirty="0">
                <a:uFill>
                  <a:solidFill/>
                </a:uFill>
              </a:rPr>
              <a:t>2-3 search trees</a:t>
            </a:r>
          </a:p>
          <a:p>
            <a:pPr marL="122202" lvl="0" indent="0">
              <a:buNone/>
              <a:defRPr sz="1800" i="0">
                <a:solidFill>
                  <a:srgbClr val="000000"/>
                </a:solidFill>
                <a:uFillTx/>
              </a:defRPr>
            </a:pPr>
            <a:r>
              <a:rPr lang="en-US" sz="3000" i="1" dirty="0">
                <a:solidFill>
                  <a:srgbClr val="BABABA"/>
                </a:solidFill>
                <a:uFill>
                  <a:solidFill>
                    <a:srgbClr val="BABABA"/>
                  </a:solidFill>
                </a:uFill>
              </a:rPr>
              <a:t>- </a:t>
            </a:r>
            <a:r>
              <a:rPr sz="3000" i="1" dirty="0">
                <a:solidFill>
                  <a:srgbClr val="BABABA"/>
                </a:solidFill>
                <a:uFill>
                  <a:solidFill>
                    <a:srgbClr val="BABABA"/>
                  </a:solidFill>
                </a:uFill>
              </a:rPr>
              <a:t>B-trees</a:t>
            </a:r>
          </a:p>
        </p:txBody>
      </p:sp>
      <p:sp>
        <p:nvSpPr>
          <p:cNvPr id="65" name="Shape 65"/>
          <p:cNvSpPr>
            <a:spLocks noGrp="1"/>
          </p:cNvSpPr>
          <p:nvPr>
            <p:ph type="title"/>
          </p:nvPr>
        </p:nvSpPr>
        <p:spPr>
          <a:xfrm>
            <a:off x="5154299" y="2988178"/>
            <a:ext cx="7253601" cy="898022"/>
          </a:xfrm>
          <a:prstGeom prst="rect">
            <a:avLst/>
          </a:prstGeom>
        </p:spPr>
        <p:txBody>
          <a:bodyPr/>
          <a:lstStyle/>
          <a:p>
            <a:pPr lvl="0">
              <a:defRPr sz="1800" b="0" cap="none" spc="0">
                <a:uFillTx/>
              </a:defRPr>
            </a:pPr>
            <a:r>
              <a:rPr sz="3750" b="1" cap="small" spc="150" dirty="0">
                <a:uFill>
                  <a:solidFill/>
                </a:uFill>
              </a:rPr>
              <a:t>3.3  Balanced Search Trees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 name="Shape 111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a:p>
            <a:pPr lvl="1">
              <a:defRPr sz="1800">
                <a:uFillTx/>
              </a:defRPr>
            </a:pPr>
            <a:r>
              <a:rPr sz="2400">
                <a:uFill>
                  <a:solidFill/>
                </a:uFill>
              </a:rPr>
              <a:t>Repeat up the tree, as necessary. </a:t>
            </a:r>
          </a:p>
          <a:p>
            <a:pPr lvl="1">
              <a:defRPr sz="1800">
                <a:uFillTx/>
              </a:defRPr>
            </a:pPr>
            <a:r>
              <a:rPr sz="2400">
                <a:uFill>
                  <a:solidFill/>
                </a:uFill>
              </a:rPr>
              <a:t>If you reach the root and it's a 4-node, split it into three 2-nodes.</a:t>
            </a:r>
          </a:p>
        </p:txBody>
      </p:sp>
      <p:sp>
        <p:nvSpPr>
          <p:cNvPr id="1119" name="Shape 1119"/>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1120" name="Shape 1120"/>
          <p:cNvSpPr/>
          <p:nvPr/>
        </p:nvSpPr>
        <p:spPr>
          <a:xfrm>
            <a:off x="6988010" y="84239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21" name="Shape 1121"/>
          <p:cNvSpPr/>
          <p:nvPr/>
        </p:nvSpPr>
        <p:spPr>
          <a:xfrm>
            <a:off x="6830717" y="8346640"/>
            <a:ext cx="105365" cy="42259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22" name="Shape 1122"/>
          <p:cNvSpPr/>
          <p:nvPr/>
        </p:nvSpPr>
        <p:spPr>
          <a:xfrm flipH="1">
            <a:off x="6567713" y="8336781"/>
            <a:ext cx="97974" cy="4243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23" name="Shape 1123"/>
          <p:cNvSpPr/>
          <p:nvPr/>
        </p:nvSpPr>
        <p:spPr>
          <a:xfrm>
            <a:off x="6756400" y="68199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131" name="Group 1131"/>
          <p:cNvGrpSpPr/>
          <p:nvPr/>
        </p:nvGrpSpPr>
        <p:grpSpPr>
          <a:xfrm>
            <a:off x="7043466" y="6895817"/>
            <a:ext cx="2017271" cy="1883611"/>
            <a:chOff x="0" y="205580"/>
            <a:chExt cx="2017269" cy="1883610"/>
          </a:xfrm>
        </p:grpSpPr>
        <p:sp>
          <p:nvSpPr>
            <p:cNvPr id="1124" name="Shape 1124"/>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25" name="Shape 1125"/>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26" name="Shape 1126"/>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27" name="Shape 1127"/>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28" name="Shape 1128"/>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29" name="Shape 1129"/>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130" name="Shape 1130"/>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139" name="Group 1139"/>
          <p:cNvGrpSpPr/>
          <p:nvPr/>
        </p:nvGrpSpPr>
        <p:grpSpPr>
          <a:xfrm>
            <a:off x="4318000" y="6868042"/>
            <a:ext cx="2136611" cy="1898687"/>
            <a:chOff x="0" y="138991"/>
            <a:chExt cx="2136609" cy="1898685"/>
          </a:xfrm>
        </p:grpSpPr>
        <p:sp>
          <p:nvSpPr>
            <p:cNvPr id="1132" name="Shape 1132"/>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33" name="Shape 1133"/>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34" name="Shape 1134"/>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35" name="Shape 1135"/>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36" name="Shape 1136"/>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37" name="Shape 1137"/>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138" name="Shape 1138"/>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140" name="Shape 1140"/>
          <p:cNvSpPr/>
          <p:nvPr/>
        </p:nvSpPr>
        <p:spPr>
          <a:xfrm>
            <a:off x="5755437" y="8902700"/>
            <a:ext cx="1985139"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split 4-node</a:t>
            </a:r>
          </a:p>
          <a:p>
            <a:pPr lvl="0" algn="ctr">
              <a:defRPr sz="1800">
                <a:solidFill>
                  <a:srgbClr val="000000"/>
                </a:solidFill>
                <a:uFillTx/>
              </a:defRPr>
            </a:pPr>
            <a:r>
              <a:rPr sz="1600">
                <a:solidFill>
                  <a:srgbClr val="8D3124"/>
                </a:solidFill>
                <a:uFill>
                  <a:solidFill>
                    <a:srgbClr val="8D3124"/>
                  </a:solidFill>
                </a:uFill>
              </a:rPr>
              <a:t>(move L to parent)</a:t>
            </a:r>
          </a:p>
        </p:txBody>
      </p:sp>
      <p:sp>
        <p:nvSpPr>
          <p:cNvPr id="1141" name="Shape 1141"/>
          <p:cNvSpPr/>
          <p:nvPr/>
        </p:nvSpPr>
        <p:spPr>
          <a:xfrm>
            <a:off x="6654800" y="80518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142" name="Shape 1142"/>
          <p:cNvSpPr/>
          <p:nvPr/>
        </p:nvSpPr>
        <p:spPr>
          <a:xfrm flipH="1">
            <a:off x="61468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43" name="Shape 1143"/>
          <p:cNvSpPr/>
          <p:nvPr/>
        </p:nvSpPr>
        <p:spPr>
          <a:xfrm>
            <a:off x="6197599" y="80390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44" name="Shape 1144"/>
          <p:cNvSpPr/>
          <p:nvPr/>
        </p:nvSpPr>
        <p:spPr>
          <a:xfrm>
            <a:off x="6299200" y="8115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145" name="Shape 1145"/>
          <p:cNvSpPr/>
          <p:nvPr/>
        </p:nvSpPr>
        <p:spPr>
          <a:xfrm>
            <a:off x="6807200" y="81153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146" name="Shape 1146"/>
          <p:cNvSpPr/>
          <p:nvPr/>
        </p:nvSpPr>
        <p:spPr>
          <a:xfrm>
            <a:off x="6324600" y="6527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47" name="Shape 1147"/>
          <p:cNvSpPr/>
          <p:nvPr/>
        </p:nvSpPr>
        <p:spPr>
          <a:xfrm>
            <a:off x="6426200" y="6604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148" name="Shape 1148"/>
          <p:cNvSpPr/>
          <p:nvPr/>
        </p:nvSpPr>
        <p:spPr>
          <a:xfrm>
            <a:off x="6680200" y="6604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149" name="Shape 1149"/>
          <p:cNvSpPr/>
          <p:nvPr/>
        </p:nvSpPr>
        <p:spPr>
          <a:xfrm>
            <a:off x="6578600" y="81153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150" name="Shape 1150"/>
          <p:cNvSpPr/>
          <p:nvPr/>
        </p:nvSpPr>
        <p:spPr>
          <a:xfrm>
            <a:off x="6197599" y="80390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51" name="Shape 1151"/>
          <p:cNvSpPr/>
          <p:nvPr/>
        </p:nvSpPr>
        <p:spPr>
          <a:xfrm>
            <a:off x="1093324" y="5080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Tree>
    <p:extLst>
      <p:ext uri="{BB962C8B-B14F-4D97-AF65-F5344CB8AC3E}">
        <p14:creationId xmlns:p14="http://schemas.microsoft.com/office/powerpoint/2010/main" val="401801215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 name="Shape 115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a:p>
            <a:pPr lvl="1">
              <a:defRPr sz="1800">
                <a:uFillTx/>
              </a:defRPr>
            </a:pPr>
            <a:r>
              <a:rPr sz="2400">
                <a:uFill>
                  <a:solidFill/>
                </a:uFill>
              </a:rPr>
              <a:t>Repeat up the tree, as necessary. </a:t>
            </a:r>
          </a:p>
          <a:p>
            <a:pPr lvl="1">
              <a:defRPr sz="1800">
                <a:uFillTx/>
              </a:defRPr>
            </a:pPr>
            <a:r>
              <a:rPr sz="2400">
                <a:uFill>
                  <a:solidFill/>
                </a:uFill>
              </a:rPr>
              <a:t>If you reach the root and it's a 4-node, split it into three 2-nodes.</a:t>
            </a:r>
          </a:p>
        </p:txBody>
      </p:sp>
      <p:sp>
        <p:nvSpPr>
          <p:cNvPr id="1154" name="Shape 1154"/>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1155" name="Shape 1155"/>
          <p:cNvSpPr/>
          <p:nvPr/>
        </p:nvSpPr>
        <p:spPr>
          <a:xfrm>
            <a:off x="6856117" y="6835340"/>
            <a:ext cx="439565" cy="13847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56" name="Shape 1156"/>
          <p:cNvSpPr/>
          <p:nvPr/>
        </p:nvSpPr>
        <p:spPr>
          <a:xfrm>
            <a:off x="7341384" y="83959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57" name="Shape 1157"/>
          <p:cNvSpPr/>
          <p:nvPr/>
        </p:nvSpPr>
        <p:spPr>
          <a:xfrm flipH="1">
            <a:off x="7034703" y="83732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58" name="Shape 1158"/>
          <p:cNvSpPr/>
          <p:nvPr/>
        </p:nvSpPr>
        <p:spPr>
          <a:xfrm>
            <a:off x="6261427" y="83754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59" name="Shape 1159"/>
          <p:cNvSpPr/>
          <p:nvPr/>
        </p:nvSpPr>
        <p:spPr>
          <a:xfrm flipH="1">
            <a:off x="6201829" y="6851240"/>
            <a:ext cx="499541" cy="137247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167" name="Group 1167"/>
          <p:cNvGrpSpPr/>
          <p:nvPr/>
        </p:nvGrpSpPr>
        <p:grpSpPr>
          <a:xfrm>
            <a:off x="7043466" y="6895817"/>
            <a:ext cx="2017271" cy="1883611"/>
            <a:chOff x="0" y="205580"/>
            <a:chExt cx="2017269" cy="1883610"/>
          </a:xfrm>
        </p:grpSpPr>
        <p:sp>
          <p:nvSpPr>
            <p:cNvPr id="1160" name="Shape 1160"/>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61" name="Shape 1161"/>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62" name="Shape 1162"/>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63" name="Shape 1163"/>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64" name="Shape 1164"/>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65" name="Shape 1165"/>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166" name="Shape 1166"/>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175" name="Group 1175"/>
          <p:cNvGrpSpPr/>
          <p:nvPr/>
        </p:nvGrpSpPr>
        <p:grpSpPr>
          <a:xfrm>
            <a:off x="4318000" y="6868042"/>
            <a:ext cx="2136611" cy="1898687"/>
            <a:chOff x="0" y="138991"/>
            <a:chExt cx="2136609" cy="1898685"/>
          </a:xfrm>
        </p:grpSpPr>
        <p:sp>
          <p:nvSpPr>
            <p:cNvPr id="1168" name="Shape 1168"/>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69" name="Shape 1169"/>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70" name="Shape 1170"/>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71" name="Shape 1171"/>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72" name="Shape 1172"/>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73" name="Shape 1173"/>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174" name="Shape 1174"/>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176" name="Shape 1176"/>
          <p:cNvSpPr/>
          <p:nvPr/>
        </p:nvSpPr>
        <p:spPr>
          <a:xfrm>
            <a:off x="70358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177" name="Shape 1177"/>
          <p:cNvSpPr/>
          <p:nvPr/>
        </p:nvSpPr>
        <p:spPr>
          <a:xfrm>
            <a:off x="7124700" y="81153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178" name="Shape 1178"/>
          <p:cNvSpPr/>
          <p:nvPr/>
        </p:nvSpPr>
        <p:spPr>
          <a:xfrm flipH="1">
            <a:off x="5947266" y="8296770"/>
            <a:ext cx="315804" cy="46819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79" name="Shape 1179"/>
          <p:cNvSpPr/>
          <p:nvPr/>
        </p:nvSpPr>
        <p:spPr>
          <a:xfrm>
            <a:off x="59690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180" name="Shape 1180"/>
          <p:cNvSpPr/>
          <p:nvPr/>
        </p:nvSpPr>
        <p:spPr>
          <a:xfrm>
            <a:off x="5994400" y="8115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181" name="Shape 1181"/>
          <p:cNvSpPr/>
          <p:nvPr/>
        </p:nvSpPr>
        <p:spPr>
          <a:xfrm>
            <a:off x="6222999" y="6527799"/>
            <a:ext cx="10795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82" name="Shape 1182"/>
          <p:cNvSpPr/>
          <p:nvPr/>
        </p:nvSpPr>
        <p:spPr>
          <a:xfrm>
            <a:off x="6324600" y="6604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183" name="Shape 1183"/>
          <p:cNvSpPr/>
          <p:nvPr/>
        </p:nvSpPr>
        <p:spPr>
          <a:xfrm>
            <a:off x="6781800" y="6604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184" name="Shape 1184"/>
          <p:cNvSpPr/>
          <p:nvPr/>
        </p:nvSpPr>
        <p:spPr>
          <a:xfrm>
            <a:off x="6553200" y="66040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185" name="Shape 1185"/>
          <p:cNvSpPr/>
          <p:nvPr/>
        </p:nvSpPr>
        <p:spPr>
          <a:xfrm>
            <a:off x="6222999" y="6527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86" name="Shape 1186"/>
          <p:cNvSpPr/>
          <p:nvPr/>
        </p:nvSpPr>
        <p:spPr>
          <a:xfrm>
            <a:off x="1093324" y="5080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Tree>
    <p:extLst>
      <p:ext uri="{BB962C8B-B14F-4D97-AF65-F5344CB8AC3E}">
        <p14:creationId xmlns:p14="http://schemas.microsoft.com/office/powerpoint/2010/main" val="3736552428"/>
      </p:ext>
    </p:extLst>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Shape 118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a:p>
            <a:pPr lvl="1">
              <a:defRPr sz="1800">
                <a:uFillTx/>
              </a:defRPr>
            </a:pPr>
            <a:r>
              <a:rPr sz="2400">
                <a:uFill>
                  <a:solidFill/>
                </a:uFill>
              </a:rPr>
              <a:t>Repeat up the tree, as necessary. </a:t>
            </a:r>
          </a:p>
          <a:p>
            <a:pPr lvl="1">
              <a:defRPr sz="1800">
                <a:uFillTx/>
              </a:defRPr>
            </a:pPr>
            <a:r>
              <a:rPr sz="2400">
                <a:uFill>
                  <a:solidFill/>
                </a:uFill>
              </a:rPr>
              <a:t>If you reach the root and it's a 4-node, split it into three 2-nodes.</a:t>
            </a:r>
          </a:p>
        </p:txBody>
      </p:sp>
      <p:sp>
        <p:nvSpPr>
          <p:cNvPr id="1189" name="Shape 1189"/>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1190" name="Shape 1190"/>
          <p:cNvSpPr/>
          <p:nvPr/>
        </p:nvSpPr>
        <p:spPr>
          <a:xfrm>
            <a:off x="7043466" y="6895817"/>
            <a:ext cx="1422552" cy="124992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1" name="Shape 1191"/>
          <p:cNvSpPr/>
          <p:nvPr/>
        </p:nvSpPr>
        <p:spPr>
          <a:xfrm>
            <a:off x="6856117" y="6835340"/>
            <a:ext cx="439565" cy="13847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2" name="Shape 1192"/>
          <p:cNvSpPr/>
          <p:nvPr/>
        </p:nvSpPr>
        <p:spPr>
          <a:xfrm>
            <a:off x="7341384" y="83959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3" name="Shape 1193"/>
          <p:cNvSpPr/>
          <p:nvPr/>
        </p:nvSpPr>
        <p:spPr>
          <a:xfrm flipH="1">
            <a:off x="7034703" y="83732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4" name="Shape 1194"/>
          <p:cNvSpPr/>
          <p:nvPr/>
        </p:nvSpPr>
        <p:spPr>
          <a:xfrm>
            <a:off x="6261427" y="83754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5" name="Shape 1195"/>
          <p:cNvSpPr/>
          <p:nvPr/>
        </p:nvSpPr>
        <p:spPr>
          <a:xfrm flipH="1">
            <a:off x="6201829" y="6851240"/>
            <a:ext cx="499541" cy="137247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6" name="Shape 1196"/>
          <p:cNvSpPr/>
          <p:nvPr/>
        </p:nvSpPr>
        <p:spPr>
          <a:xfrm>
            <a:off x="8585200" y="8343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7" name="Shape 1197"/>
          <p:cNvSpPr/>
          <p:nvPr/>
        </p:nvSpPr>
        <p:spPr>
          <a:xfrm flipH="1">
            <a:off x="8141828" y="84393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8" name="Shape 1198"/>
          <p:cNvSpPr/>
          <p:nvPr/>
        </p:nvSpPr>
        <p:spPr>
          <a:xfrm>
            <a:off x="86614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99" name="Shape 1199"/>
          <p:cNvSpPr/>
          <p:nvPr/>
        </p:nvSpPr>
        <p:spPr>
          <a:xfrm>
            <a:off x="8153400" y="8051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00" name="Shape 1200"/>
          <p:cNvSpPr/>
          <p:nvPr/>
        </p:nvSpPr>
        <p:spPr>
          <a:xfrm>
            <a:off x="8280400" y="81153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201" name="Shape 1201"/>
          <p:cNvSpPr/>
          <p:nvPr/>
        </p:nvSpPr>
        <p:spPr>
          <a:xfrm>
            <a:off x="8509000" y="81153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202" name="Shape 1202"/>
          <p:cNvSpPr/>
          <p:nvPr/>
        </p:nvSpPr>
        <p:spPr>
          <a:xfrm>
            <a:off x="5143800" y="84520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03" name="Shape 1203"/>
          <p:cNvSpPr/>
          <p:nvPr/>
        </p:nvSpPr>
        <p:spPr>
          <a:xfrm flipH="1">
            <a:off x="43180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04" name="Shape 1204"/>
          <p:cNvSpPr/>
          <p:nvPr/>
        </p:nvSpPr>
        <p:spPr>
          <a:xfrm>
            <a:off x="4940300" y="83312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05" name="Shape 1205"/>
          <p:cNvSpPr/>
          <p:nvPr/>
        </p:nvSpPr>
        <p:spPr>
          <a:xfrm flipH="1">
            <a:off x="4977767" y="6868042"/>
            <a:ext cx="1476844" cy="133032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06" name="Shape 1206"/>
          <p:cNvSpPr/>
          <p:nvPr/>
        </p:nvSpPr>
        <p:spPr>
          <a:xfrm>
            <a:off x="4508500" y="80390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07" name="Shape 1207"/>
          <p:cNvSpPr/>
          <p:nvPr/>
        </p:nvSpPr>
        <p:spPr>
          <a:xfrm>
            <a:off x="4597400" y="81280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208" name="Shape 1208"/>
          <p:cNvSpPr/>
          <p:nvPr/>
        </p:nvSpPr>
        <p:spPr>
          <a:xfrm>
            <a:off x="4876800" y="81280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209" name="Shape 1209"/>
          <p:cNvSpPr/>
          <p:nvPr/>
        </p:nvSpPr>
        <p:spPr>
          <a:xfrm>
            <a:off x="70358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10" name="Shape 1210"/>
          <p:cNvSpPr/>
          <p:nvPr/>
        </p:nvSpPr>
        <p:spPr>
          <a:xfrm>
            <a:off x="7124700" y="81153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211" name="Shape 1211"/>
          <p:cNvSpPr/>
          <p:nvPr/>
        </p:nvSpPr>
        <p:spPr>
          <a:xfrm flipH="1">
            <a:off x="5947266" y="8296770"/>
            <a:ext cx="315804" cy="46819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12" name="Shape 1212"/>
          <p:cNvSpPr/>
          <p:nvPr/>
        </p:nvSpPr>
        <p:spPr>
          <a:xfrm>
            <a:off x="59690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13" name="Shape 1213"/>
          <p:cNvSpPr/>
          <p:nvPr/>
        </p:nvSpPr>
        <p:spPr>
          <a:xfrm>
            <a:off x="5994400" y="8115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214" name="Shape 1214"/>
          <p:cNvSpPr/>
          <p:nvPr/>
        </p:nvSpPr>
        <p:spPr>
          <a:xfrm>
            <a:off x="5793537" y="5791200"/>
            <a:ext cx="1985139"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split 4-node</a:t>
            </a:r>
          </a:p>
          <a:p>
            <a:pPr lvl="0" algn="ctr">
              <a:defRPr sz="1800">
                <a:solidFill>
                  <a:srgbClr val="000000"/>
                </a:solidFill>
                <a:uFillTx/>
              </a:defRPr>
            </a:pPr>
            <a:r>
              <a:rPr sz="1600">
                <a:solidFill>
                  <a:srgbClr val="8D3124"/>
                </a:solidFill>
                <a:uFill>
                  <a:solidFill>
                    <a:srgbClr val="8D3124"/>
                  </a:solidFill>
                </a:uFill>
              </a:rPr>
              <a:t>(move L to parent)</a:t>
            </a:r>
          </a:p>
        </p:txBody>
      </p:sp>
      <p:sp>
        <p:nvSpPr>
          <p:cNvPr id="1215" name="Shape 1215"/>
          <p:cNvSpPr/>
          <p:nvPr/>
        </p:nvSpPr>
        <p:spPr>
          <a:xfrm>
            <a:off x="6438900" y="6540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16" name="Shape 1216"/>
          <p:cNvSpPr/>
          <p:nvPr/>
        </p:nvSpPr>
        <p:spPr>
          <a:xfrm>
            <a:off x="6616700" y="6540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17" name="Shape 1217"/>
          <p:cNvSpPr/>
          <p:nvPr/>
        </p:nvSpPr>
        <p:spPr>
          <a:xfrm>
            <a:off x="6222999" y="6527799"/>
            <a:ext cx="10795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18" name="Shape 1218"/>
          <p:cNvSpPr/>
          <p:nvPr/>
        </p:nvSpPr>
        <p:spPr>
          <a:xfrm>
            <a:off x="6324600" y="6604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219" name="Shape 1219"/>
          <p:cNvSpPr/>
          <p:nvPr/>
        </p:nvSpPr>
        <p:spPr>
          <a:xfrm>
            <a:off x="6781800" y="6604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220" name="Shape 1220"/>
          <p:cNvSpPr/>
          <p:nvPr/>
        </p:nvSpPr>
        <p:spPr>
          <a:xfrm>
            <a:off x="6553200" y="66040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221" name="Shape 1221"/>
          <p:cNvSpPr/>
          <p:nvPr/>
        </p:nvSpPr>
        <p:spPr>
          <a:xfrm>
            <a:off x="6222999" y="6527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22" name="Shape 1222"/>
          <p:cNvSpPr/>
          <p:nvPr/>
        </p:nvSpPr>
        <p:spPr>
          <a:xfrm>
            <a:off x="1093324" y="5080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Tree>
    <p:extLst>
      <p:ext uri="{BB962C8B-B14F-4D97-AF65-F5344CB8AC3E}">
        <p14:creationId xmlns:p14="http://schemas.microsoft.com/office/powerpoint/2010/main" val="290493545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 name="Shape 122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a:p>
            <a:pPr lvl="1">
              <a:defRPr sz="1800">
                <a:uFillTx/>
              </a:defRPr>
            </a:pPr>
            <a:r>
              <a:rPr sz="2400">
                <a:uFill>
                  <a:solidFill/>
                </a:uFill>
              </a:rPr>
              <a:t>Repeat up the tree, as necessary. </a:t>
            </a:r>
          </a:p>
          <a:p>
            <a:pPr lvl="1">
              <a:defRPr sz="1800">
                <a:uFillTx/>
              </a:defRPr>
            </a:pPr>
            <a:r>
              <a:rPr sz="2400">
                <a:uFill>
                  <a:solidFill/>
                </a:uFill>
              </a:rPr>
              <a:t>If you reach the root and it's a 4-node, split it into three 2-nodes.</a:t>
            </a:r>
          </a:p>
        </p:txBody>
      </p:sp>
      <p:sp>
        <p:nvSpPr>
          <p:cNvPr id="1227" name="Shape 1227"/>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1228" name="Shape 1228"/>
          <p:cNvSpPr/>
          <p:nvPr/>
        </p:nvSpPr>
        <p:spPr>
          <a:xfrm>
            <a:off x="1093324" y="5080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
        <p:nvSpPr>
          <p:cNvPr id="1229" name="Shape 1229"/>
          <p:cNvSpPr/>
          <p:nvPr/>
        </p:nvSpPr>
        <p:spPr>
          <a:xfrm>
            <a:off x="7862774" y="66748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0" name="Shape 1230"/>
          <p:cNvSpPr/>
          <p:nvPr/>
        </p:nvSpPr>
        <p:spPr>
          <a:xfrm flipH="1">
            <a:off x="5650002" y="5483540"/>
            <a:ext cx="982141" cy="128297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1" name="Shape 1231"/>
          <p:cNvSpPr/>
          <p:nvPr/>
        </p:nvSpPr>
        <p:spPr>
          <a:xfrm>
            <a:off x="6869260" y="5502386"/>
            <a:ext cx="1001510" cy="122515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2" name="Shape 1232"/>
          <p:cNvSpPr/>
          <p:nvPr/>
        </p:nvSpPr>
        <p:spPr>
          <a:xfrm flipH="1">
            <a:off x="7320931" y="6860984"/>
            <a:ext cx="576742" cy="133347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3" name="Shape 1233"/>
          <p:cNvSpPr/>
          <p:nvPr/>
        </p:nvSpPr>
        <p:spPr>
          <a:xfrm>
            <a:off x="7341384" y="83959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4" name="Shape 1234"/>
          <p:cNvSpPr/>
          <p:nvPr/>
        </p:nvSpPr>
        <p:spPr>
          <a:xfrm flipH="1">
            <a:off x="7034703" y="83732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5" name="Shape 1235"/>
          <p:cNvSpPr/>
          <p:nvPr/>
        </p:nvSpPr>
        <p:spPr>
          <a:xfrm>
            <a:off x="6261427" y="83754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6" name="Shape 1236"/>
          <p:cNvSpPr/>
          <p:nvPr/>
        </p:nvSpPr>
        <p:spPr>
          <a:xfrm>
            <a:off x="5794745" y="6846986"/>
            <a:ext cx="475511" cy="138098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7" name="Shape 1237"/>
          <p:cNvSpPr/>
          <p:nvPr/>
        </p:nvSpPr>
        <p:spPr>
          <a:xfrm>
            <a:off x="8585200" y="8343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8" name="Shape 1238"/>
          <p:cNvSpPr/>
          <p:nvPr/>
        </p:nvSpPr>
        <p:spPr>
          <a:xfrm flipH="1">
            <a:off x="8141828" y="84393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9" name="Shape 1239"/>
          <p:cNvSpPr/>
          <p:nvPr/>
        </p:nvSpPr>
        <p:spPr>
          <a:xfrm>
            <a:off x="86614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40" name="Shape 1240"/>
          <p:cNvSpPr/>
          <p:nvPr/>
        </p:nvSpPr>
        <p:spPr>
          <a:xfrm>
            <a:off x="8153400" y="8051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41" name="Shape 1241"/>
          <p:cNvSpPr/>
          <p:nvPr/>
        </p:nvSpPr>
        <p:spPr>
          <a:xfrm>
            <a:off x="8280400" y="81153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242" name="Shape 1242"/>
          <p:cNvSpPr/>
          <p:nvPr/>
        </p:nvSpPr>
        <p:spPr>
          <a:xfrm>
            <a:off x="8509000" y="81153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243" name="Shape 1243"/>
          <p:cNvSpPr/>
          <p:nvPr/>
        </p:nvSpPr>
        <p:spPr>
          <a:xfrm>
            <a:off x="5143800" y="84520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44" name="Shape 1244"/>
          <p:cNvSpPr/>
          <p:nvPr/>
        </p:nvSpPr>
        <p:spPr>
          <a:xfrm flipH="1">
            <a:off x="43180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45" name="Shape 1245"/>
          <p:cNvSpPr/>
          <p:nvPr/>
        </p:nvSpPr>
        <p:spPr>
          <a:xfrm>
            <a:off x="4940300" y="83312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46" name="Shape 1246"/>
          <p:cNvSpPr/>
          <p:nvPr/>
        </p:nvSpPr>
        <p:spPr>
          <a:xfrm flipH="1">
            <a:off x="4792596" y="6655601"/>
            <a:ext cx="932783" cy="175520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47" name="Shape 1247"/>
          <p:cNvSpPr/>
          <p:nvPr/>
        </p:nvSpPr>
        <p:spPr>
          <a:xfrm>
            <a:off x="4508500" y="80390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48" name="Shape 1248"/>
          <p:cNvSpPr/>
          <p:nvPr/>
        </p:nvSpPr>
        <p:spPr>
          <a:xfrm>
            <a:off x="4597400" y="81280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249" name="Shape 1249"/>
          <p:cNvSpPr/>
          <p:nvPr/>
        </p:nvSpPr>
        <p:spPr>
          <a:xfrm>
            <a:off x="4876800" y="81280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250" name="Shape 1250"/>
          <p:cNvSpPr/>
          <p:nvPr/>
        </p:nvSpPr>
        <p:spPr>
          <a:xfrm>
            <a:off x="70358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51" name="Shape 1251"/>
          <p:cNvSpPr/>
          <p:nvPr/>
        </p:nvSpPr>
        <p:spPr>
          <a:xfrm>
            <a:off x="7124700" y="81153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252" name="Shape 1252"/>
          <p:cNvSpPr/>
          <p:nvPr/>
        </p:nvSpPr>
        <p:spPr>
          <a:xfrm flipH="1">
            <a:off x="5947266" y="8296770"/>
            <a:ext cx="315804" cy="46819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53" name="Shape 1253"/>
          <p:cNvSpPr/>
          <p:nvPr/>
        </p:nvSpPr>
        <p:spPr>
          <a:xfrm>
            <a:off x="59690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54" name="Shape 1254"/>
          <p:cNvSpPr/>
          <p:nvPr/>
        </p:nvSpPr>
        <p:spPr>
          <a:xfrm>
            <a:off x="5994400" y="8115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255" name="Shape 1255"/>
          <p:cNvSpPr/>
          <p:nvPr/>
        </p:nvSpPr>
        <p:spPr>
          <a:xfrm>
            <a:off x="5422900" y="6553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56" name="Shape 1256"/>
          <p:cNvSpPr/>
          <p:nvPr/>
        </p:nvSpPr>
        <p:spPr>
          <a:xfrm>
            <a:off x="7658100" y="6553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57" name="Shape 1257"/>
          <p:cNvSpPr/>
          <p:nvPr/>
        </p:nvSpPr>
        <p:spPr>
          <a:xfrm>
            <a:off x="5486400" y="6604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258" name="Shape 1258"/>
          <p:cNvSpPr/>
          <p:nvPr/>
        </p:nvSpPr>
        <p:spPr>
          <a:xfrm>
            <a:off x="7708900" y="6604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259" name="Shape 1259"/>
          <p:cNvSpPr/>
          <p:nvPr/>
        </p:nvSpPr>
        <p:spPr>
          <a:xfrm>
            <a:off x="6477000" y="51054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60" name="Shape 1260"/>
          <p:cNvSpPr/>
          <p:nvPr/>
        </p:nvSpPr>
        <p:spPr>
          <a:xfrm>
            <a:off x="6553200" y="51689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261" name="Shape 1261"/>
          <p:cNvSpPr/>
          <p:nvPr/>
        </p:nvSpPr>
        <p:spPr>
          <a:xfrm>
            <a:off x="6477000" y="51054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62" name="Shape 1262"/>
          <p:cNvSpPr/>
          <p:nvPr/>
        </p:nvSpPr>
        <p:spPr>
          <a:xfrm>
            <a:off x="5266640" y="4559300"/>
            <a:ext cx="2988134"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height of tree increases by 1</a:t>
            </a:r>
          </a:p>
        </p:txBody>
      </p:sp>
    </p:spTree>
    <p:extLst>
      <p:ext uri="{BB962C8B-B14F-4D97-AF65-F5344CB8AC3E}">
        <p14:creationId xmlns:p14="http://schemas.microsoft.com/office/powerpoint/2010/main" val="685329496"/>
      </p:ext>
    </p:extLst>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 name="Shape 126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Insert into a 3-node at bottom.</a:t>
            </a:r>
            <a:endParaRPr sz="2400">
              <a:uFill>
                <a:solidFill>
                  <a:srgbClr val="0048AA"/>
                </a:solidFill>
              </a:uFill>
            </a:endParaRPr>
          </a:p>
          <a:p>
            <a:pPr lvl="1">
              <a:defRPr sz="1800">
                <a:uFillTx/>
              </a:defRPr>
            </a:pPr>
            <a:r>
              <a:rPr sz="2400">
                <a:uFill>
                  <a:solidFill/>
                </a:uFill>
              </a:rPr>
              <a:t>Add new key to 3-node to create temporary 4-node.</a:t>
            </a:r>
          </a:p>
          <a:p>
            <a:pPr lvl="1">
              <a:defRPr sz="1800">
                <a:uFillTx/>
              </a:defRPr>
            </a:pPr>
            <a:r>
              <a:rPr sz="2400">
                <a:uFill>
                  <a:solidFill/>
                </a:uFill>
              </a:rPr>
              <a:t>Move middle key in 4-node into parent.</a:t>
            </a:r>
          </a:p>
          <a:p>
            <a:pPr lvl="1">
              <a:defRPr sz="1800">
                <a:uFillTx/>
              </a:defRPr>
            </a:pPr>
            <a:r>
              <a:rPr sz="2400">
                <a:uFill>
                  <a:solidFill/>
                </a:uFill>
              </a:rPr>
              <a:t>Repeat up the tree, as necessary. </a:t>
            </a:r>
          </a:p>
          <a:p>
            <a:pPr lvl="1">
              <a:defRPr sz="1800">
                <a:uFillTx/>
              </a:defRPr>
            </a:pPr>
            <a:r>
              <a:rPr sz="2400">
                <a:uFill>
                  <a:solidFill/>
                </a:uFill>
              </a:rPr>
              <a:t>If you reach the root and it's a 4-node, split it into three 2-nodes.</a:t>
            </a:r>
          </a:p>
        </p:txBody>
      </p:sp>
      <p:sp>
        <p:nvSpPr>
          <p:cNvPr id="1265" name="Shape 1265"/>
          <p:cNvSpPr>
            <a:spLocks noGrp="1"/>
          </p:cNvSpPr>
          <p:nvPr>
            <p:ph type="title"/>
          </p:nvPr>
        </p:nvSpPr>
        <p:spPr>
          <a:prstGeom prst="rect">
            <a:avLst/>
          </a:prstGeom>
        </p:spPr>
        <p:txBody>
          <a:bodyPr/>
          <a:lstStyle/>
          <a:p>
            <a:pPr lvl="0">
              <a:defRPr sz="1800">
                <a:uFillTx/>
              </a:defRPr>
            </a:pPr>
            <a:r>
              <a:rPr sz="2800">
                <a:uFill>
                  <a:solidFill/>
                </a:uFill>
              </a:rPr>
              <a:t>2-3 tree demo:  insertion</a:t>
            </a:r>
          </a:p>
        </p:txBody>
      </p:sp>
      <p:sp>
        <p:nvSpPr>
          <p:cNvPr id="1266" name="Shape 1266"/>
          <p:cNvSpPr/>
          <p:nvPr/>
        </p:nvSpPr>
        <p:spPr>
          <a:xfrm>
            <a:off x="7862774" y="66748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67" name="Shape 1267"/>
          <p:cNvSpPr/>
          <p:nvPr/>
        </p:nvSpPr>
        <p:spPr>
          <a:xfrm flipH="1">
            <a:off x="5650002" y="5483540"/>
            <a:ext cx="982141" cy="128297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68" name="Shape 1268"/>
          <p:cNvSpPr/>
          <p:nvPr/>
        </p:nvSpPr>
        <p:spPr>
          <a:xfrm>
            <a:off x="6869260" y="5502386"/>
            <a:ext cx="1001510" cy="122515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69" name="Shape 1269"/>
          <p:cNvSpPr/>
          <p:nvPr/>
        </p:nvSpPr>
        <p:spPr>
          <a:xfrm flipH="1">
            <a:off x="7320931" y="6860984"/>
            <a:ext cx="576742" cy="133347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0" name="Shape 1270"/>
          <p:cNvSpPr/>
          <p:nvPr/>
        </p:nvSpPr>
        <p:spPr>
          <a:xfrm>
            <a:off x="7341384" y="83959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1" name="Shape 1271"/>
          <p:cNvSpPr/>
          <p:nvPr/>
        </p:nvSpPr>
        <p:spPr>
          <a:xfrm flipH="1">
            <a:off x="7034703" y="83732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2" name="Shape 1272"/>
          <p:cNvSpPr/>
          <p:nvPr/>
        </p:nvSpPr>
        <p:spPr>
          <a:xfrm>
            <a:off x="6261427" y="83754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3" name="Shape 1273"/>
          <p:cNvSpPr/>
          <p:nvPr/>
        </p:nvSpPr>
        <p:spPr>
          <a:xfrm>
            <a:off x="5794745" y="6846986"/>
            <a:ext cx="475511" cy="138098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4" name="Shape 1274"/>
          <p:cNvSpPr/>
          <p:nvPr/>
        </p:nvSpPr>
        <p:spPr>
          <a:xfrm>
            <a:off x="8585200" y="8343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5" name="Shape 1275"/>
          <p:cNvSpPr/>
          <p:nvPr/>
        </p:nvSpPr>
        <p:spPr>
          <a:xfrm flipH="1">
            <a:off x="8141828" y="84393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6" name="Shape 1276"/>
          <p:cNvSpPr/>
          <p:nvPr/>
        </p:nvSpPr>
        <p:spPr>
          <a:xfrm>
            <a:off x="86614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77" name="Shape 1277"/>
          <p:cNvSpPr/>
          <p:nvPr/>
        </p:nvSpPr>
        <p:spPr>
          <a:xfrm>
            <a:off x="8153400" y="8051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78" name="Shape 1278"/>
          <p:cNvSpPr/>
          <p:nvPr/>
        </p:nvSpPr>
        <p:spPr>
          <a:xfrm>
            <a:off x="8280400" y="81153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279" name="Shape 1279"/>
          <p:cNvSpPr/>
          <p:nvPr/>
        </p:nvSpPr>
        <p:spPr>
          <a:xfrm>
            <a:off x="8509000" y="81153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280" name="Shape 1280"/>
          <p:cNvSpPr/>
          <p:nvPr/>
        </p:nvSpPr>
        <p:spPr>
          <a:xfrm>
            <a:off x="5143800" y="84520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81" name="Shape 1281"/>
          <p:cNvSpPr/>
          <p:nvPr/>
        </p:nvSpPr>
        <p:spPr>
          <a:xfrm flipH="1">
            <a:off x="4318000" y="83439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82" name="Shape 1282"/>
          <p:cNvSpPr/>
          <p:nvPr/>
        </p:nvSpPr>
        <p:spPr>
          <a:xfrm>
            <a:off x="4940300" y="83312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83" name="Shape 1283"/>
          <p:cNvSpPr/>
          <p:nvPr/>
        </p:nvSpPr>
        <p:spPr>
          <a:xfrm flipH="1">
            <a:off x="4792596" y="6655601"/>
            <a:ext cx="932783" cy="175520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84" name="Shape 1284"/>
          <p:cNvSpPr/>
          <p:nvPr/>
        </p:nvSpPr>
        <p:spPr>
          <a:xfrm>
            <a:off x="4508500" y="80390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85" name="Shape 1285"/>
          <p:cNvSpPr/>
          <p:nvPr/>
        </p:nvSpPr>
        <p:spPr>
          <a:xfrm>
            <a:off x="4597400" y="81280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286" name="Shape 1286"/>
          <p:cNvSpPr/>
          <p:nvPr/>
        </p:nvSpPr>
        <p:spPr>
          <a:xfrm>
            <a:off x="4876800" y="81280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287" name="Shape 1287"/>
          <p:cNvSpPr/>
          <p:nvPr/>
        </p:nvSpPr>
        <p:spPr>
          <a:xfrm>
            <a:off x="70358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88" name="Shape 1288"/>
          <p:cNvSpPr/>
          <p:nvPr/>
        </p:nvSpPr>
        <p:spPr>
          <a:xfrm>
            <a:off x="7124700" y="81153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289" name="Shape 1289"/>
          <p:cNvSpPr/>
          <p:nvPr/>
        </p:nvSpPr>
        <p:spPr>
          <a:xfrm flipH="1">
            <a:off x="5947266" y="8296770"/>
            <a:ext cx="315804" cy="46819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90" name="Shape 1290"/>
          <p:cNvSpPr/>
          <p:nvPr/>
        </p:nvSpPr>
        <p:spPr>
          <a:xfrm>
            <a:off x="5969000" y="8064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91" name="Shape 1291"/>
          <p:cNvSpPr/>
          <p:nvPr/>
        </p:nvSpPr>
        <p:spPr>
          <a:xfrm>
            <a:off x="5994400" y="8115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292" name="Shape 1292"/>
          <p:cNvSpPr/>
          <p:nvPr/>
        </p:nvSpPr>
        <p:spPr>
          <a:xfrm>
            <a:off x="5422900" y="6553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93" name="Shape 1293"/>
          <p:cNvSpPr/>
          <p:nvPr/>
        </p:nvSpPr>
        <p:spPr>
          <a:xfrm>
            <a:off x="7658100" y="6553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94" name="Shape 1294"/>
          <p:cNvSpPr/>
          <p:nvPr/>
        </p:nvSpPr>
        <p:spPr>
          <a:xfrm>
            <a:off x="5486400" y="6604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295" name="Shape 1295"/>
          <p:cNvSpPr/>
          <p:nvPr/>
        </p:nvSpPr>
        <p:spPr>
          <a:xfrm>
            <a:off x="7708900" y="6604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296" name="Shape 1296"/>
          <p:cNvSpPr/>
          <p:nvPr/>
        </p:nvSpPr>
        <p:spPr>
          <a:xfrm>
            <a:off x="6477000" y="51054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297" name="Shape 1297"/>
          <p:cNvSpPr/>
          <p:nvPr/>
        </p:nvSpPr>
        <p:spPr>
          <a:xfrm>
            <a:off x="6553200" y="51689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298" name="Shape 1298"/>
          <p:cNvSpPr/>
          <p:nvPr/>
        </p:nvSpPr>
        <p:spPr>
          <a:xfrm>
            <a:off x="1093324" y="5080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Tree>
    <p:extLst>
      <p:ext uri="{BB962C8B-B14F-4D97-AF65-F5344CB8AC3E}">
        <p14:creationId xmlns:p14="http://schemas.microsoft.com/office/powerpoint/2010/main" val="319807470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1301" name="Shape 1301"/>
          <p:cNvSpPr/>
          <p:nvPr/>
        </p:nvSpPr>
        <p:spPr>
          <a:xfrm>
            <a:off x="660063" y="7467600"/>
            <a:ext cx="3657601" cy="279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1302" name="Shape 1302"/>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1303" name="cover-gray2.pdf"/>
          <p:cNvPicPr/>
          <p:nvPr/>
        </p:nvPicPr>
        <p:blipFill>
          <a:blip r:embed="rId4">
            <a:extLst/>
          </a:blip>
          <a:stretch>
            <a:fillRect/>
          </a:stretch>
        </p:blipFill>
        <p:spPr>
          <a:xfrm>
            <a:off x="863600" y="3365500"/>
            <a:ext cx="3263900" cy="4093706"/>
          </a:xfrm>
          <a:prstGeom prst="rect">
            <a:avLst/>
          </a:prstGeom>
          <a:ln w="12700">
            <a:round/>
          </a:ln>
        </p:spPr>
      </p:pic>
      <p:sp>
        <p:nvSpPr>
          <p:cNvPr id="1304" name="Shape 1304"/>
          <p:cNvSpPr>
            <a:spLocks noGrp="1"/>
          </p:cNvSpPr>
          <p:nvPr>
            <p:ph type="title"/>
          </p:nvPr>
        </p:nvSpPr>
        <p:spPr>
          <a:prstGeom prst="rect">
            <a:avLst/>
          </a:prstGeom>
        </p:spPr>
        <p:txBody>
          <a:bodyPr/>
          <a:lstStyle/>
          <a:p>
            <a:pPr lvl="0">
              <a:defRPr sz="1800" b="0" cap="none" spc="0">
                <a:uFillTx/>
              </a:defRPr>
            </a:pPr>
            <a:r>
              <a:rPr sz="3750" b="1" cap="small" spc="150">
                <a:uFill>
                  <a:solidFill/>
                </a:uFill>
              </a:rPr>
              <a:t>3.3  2-3 Tree Demo</a:t>
            </a:r>
          </a:p>
        </p:txBody>
      </p:sp>
      <p:sp>
        <p:nvSpPr>
          <p:cNvPr id="1305" name="Shape 1305"/>
          <p:cNvSpPr>
            <a:spLocks noGrp="1"/>
          </p:cNvSpPr>
          <p:nvPr>
            <p:ph type="body" idx="1"/>
          </p:nvPr>
        </p:nvSpPr>
        <p:spPr>
          <a:prstGeom prst="rect">
            <a:avLst/>
          </a:prstGeom>
        </p:spPr>
        <p:txBody>
          <a:bodyPr/>
          <a:lstStyle/>
          <a:p>
            <a:pPr lvl="0">
              <a:defRPr sz="1800" i="0">
                <a:solidFill>
                  <a:srgbClr val="000000"/>
                </a:solidFill>
                <a:uFillTx/>
              </a:defRPr>
            </a:pPr>
            <a:r>
              <a:rPr sz="3000" i="1">
                <a:solidFill>
                  <a:srgbClr val="BABABA"/>
                </a:solidFill>
                <a:uFill>
                  <a:solidFill>
                    <a:srgbClr val="BABABA"/>
                  </a:solidFill>
                </a:uFill>
              </a:rPr>
              <a:t>search</a:t>
            </a:r>
          </a:p>
          <a:p>
            <a:pPr lvl="0">
              <a:defRPr sz="1800" i="0">
                <a:solidFill>
                  <a:srgbClr val="000000"/>
                </a:solidFill>
                <a:uFillTx/>
              </a:defRPr>
            </a:pPr>
            <a:r>
              <a:rPr sz="3000" i="1">
                <a:solidFill>
                  <a:srgbClr val="BABABA"/>
                </a:solidFill>
                <a:uFill>
                  <a:solidFill>
                    <a:srgbClr val="BABABA"/>
                  </a:solidFill>
                </a:uFill>
              </a:rPr>
              <a:t>insertion</a:t>
            </a:r>
          </a:p>
          <a:p>
            <a:pPr lvl="1">
              <a:defRPr sz="1800" i="0">
                <a:uFillTx/>
              </a:defRPr>
            </a:pPr>
            <a:r>
              <a:rPr sz="3000" i="1">
                <a:uFill>
                  <a:solidFill/>
                </a:uFill>
              </a:rPr>
              <a:t>construction</a:t>
            </a:r>
          </a:p>
        </p:txBody>
      </p:sp>
    </p:spTree>
    <p:extLst>
      <p:ext uri="{BB962C8B-B14F-4D97-AF65-F5344CB8AC3E}">
        <p14:creationId xmlns:p14="http://schemas.microsoft.com/office/powerpoint/2010/main" val="200685143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 name="Shape 1307"/>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08" name="Shape 1308"/>
          <p:cNvSpPr/>
          <p:nvPr/>
        </p:nvSpPr>
        <p:spPr>
          <a:xfrm>
            <a:off x="1220324" y="2413000"/>
            <a:ext cx="1063181"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S</a:t>
            </a:r>
          </a:p>
        </p:txBody>
      </p:sp>
      <p:grpSp>
        <p:nvGrpSpPr>
          <p:cNvPr id="1312" name="Group 1312"/>
          <p:cNvGrpSpPr/>
          <p:nvPr/>
        </p:nvGrpSpPr>
        <p:grpSpPr>
          <a:xfrm>
            <a:off x="6350000" y="6045199"/>
            <a:ext cx="805737" cy="678738"/>
            <a:chOff x="0" y="0"/>
            <a:chExt cx="805736" cy="678736"/>
          </a:xfrm>
        </p:grpSpPr>
        <p:sp>
          <p:nvSpPr>
            <p:cNvPr id="1309" name="Shape 1309"/>
            <p:cNvSpPr/>
            <p:nvPr/>
          </p:nvSpPr>
          <p:spPr>
            <a:xfrm flipH="1">
              <a:off x="-1" y="27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10" name="Shape 1310"/>
            <p:cNvSpPr/>
            <p:nvPr/>
          </p:nvSpPr>
          <p:spPr>
            <a:xfrm>
              <a:off x="406400" y="2794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11" name="Shape 1311"/>
            <p:cNvSpPr/>
            <p:nvPr/>
          </p:nvSpPr>
          <p:spPr>
            <a:xfrm>
              <a:off x="16510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grpSp>
    </p:spTree>
    <p:extLst>
      <p:ext uri="{BB962C8B-B14F-4D97-AF65-F5344CB8AC3E}">
        <p14:creationId xmlns:p14="http://schemas.microsoft.com/office/powerpoint/2010/main" val="60477303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p:tmAbs val="0"/>
                                  </p:iterate>
                                  <p:childTnLst>
                                    <p:set>
                                      <p:cBhvr>
                                        <p:cTn id="6" fill="hold"/>
                                        <p:tgtEl>
                                          <p:spTgt spid="1312"/>
                                        </p:tgtEl>
                                        <p:attrNameLst>
                                          <p:attrName>style.visibility</p:attrName>
                                        </p:attrNameLst>
                                      </p:cBhvr>
                                      <p:to>
                                        <p:strVal val="visible"/>
                                      </p:to>
                                    </p:set>
                                    <p:animEffect transition="in" filter="fade">
                                      <p:cBhvr>
                                        <p:cTn id="7" dur="1000"/>
                                        <p:tgtEl>
                                          <p:spTgt spid="1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Shape 1314"/>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15" name="Shape 1315"/>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grpSp>
        <p:nvGrpSpPr>
          <p:cNvPr id="1319" name="Group 1319"/>
          <p:cNvGrpSpPr/>
          <p:nvPr/>
        </p:nvGrpSpPr>
        <p:grpSpPr>
          <a:xfrm>
            <a:off x="6350000" y="6045199"/>
            <a:ext cx="805737" cy="678738"/>
            <a:chOff x="0" y="0"/>
            <a:chExt cx="805736" cy="678736"/>
          </a:xfrm>
        </p:grpSpPr>
        <p:sp>
          <p:nvSpPr>
            <p:cNvPr id="1316" name="Shape 1316"/>
            <p:cNvSpPr/>
            <p:nvPr/>
          </p:nvSpPr>
          <p:spPr>
            <a:xfrm flipH="1">
              <a:off x="-1" y="27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17" name="Shape 1317"/>
            <p:cNvSpPr/>
            <p:nvPr/>
          </p:nvSpPr>
          <p:spPr>
            <a:xfrm>
              <a:off x="406400" y="2794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18" name="Shape 1318"/>
            <p:cNvSpPr/>
            <p:nvPr/>
          </p:nvSpPr>
          <p:spPr>
            <a:xfrm>
              <a:off x="16510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marL="7224" marR="7224" algn="ctr">
                <a:lnSpc>
                  <a:spcPct val="100000"/>
                </a:lnSpc>
                <a:defRPr sz="2200">
                  <a:solidFill>
                    <a:srgbClr val="000000"/>
                  </a:solidFill>
                  <a:uFill>
                    <a:solidFill>
                      <a:srgbClr val="000000"/>
                    </a:solidFill>
                  </a:uFill>
                </a:defRPr>
              </a:lvl1pPr>
            </a:lstStyle>
            <a:p>
              <a:pPr lvl="0">
                <a:defRPr sz="1800">
                  <a:uFillTx/>
                </a:defRPr>
              </a:pPr>
              <a:r>
                <a:rPr sz="2200">
                  <a:uFill>
                    <a:solidFill/>
                  </a:uFill>
                </a:rPr>
                <a:t>S</a:t>
              </a:r>
            </a:p>
          </p:txBody>
        </p:sp>
      </p:grpSp>
    </p:spTree>
    <p:extLst>
      <p:ext uri="{BB962C8B-B14F-4D97-AF65-F5344CB8AC3E}">
        <p14:creationId xmlns:p14="http://schemas.microsoft.com/office/powerpoint/2010/main" val="215802780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Shape 1321"/>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22" name="Shape 1322"/>
          <p:cNvSpPr/>
          <p:nvPr/>
        </p:nvSpPr>
        <p:spPr>
          <a:xfrm>
            <a:off x="1220324" y="2413000"/>
            <a:ext cx="106987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E</a:t>
            </a:r>
          </a:p>
        </p:txBody>
      </p:sp>
      <p:sp>
        <p:nvSpPr>
          <p:cNvPr id="1323" name="Shape 1323"/>
          <p:cNvSpPr/>
          <p:nvPr/>
        </p:nvSpPr>
        <p:spPr>
          <a:xfrm flipH="1">
            <a:off x="63500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24" name="Shape 1324"/>
          <p:cNvSpPr/>
          <p:nvPr/>
        </p:nvSpPr>
        <p:spPr>
          <a:xfrm>
            <a:off x="67564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25" name="Shape 1325"/>
          <p:cNvSpPr/>
          <p:nvPr/>
        </p:nvSpPr>
        <p:spPr>
          <a:xfrm>
            <a:off x="65151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326" name="Shape 1326"/>
          <p:cNvSpPr/>
          <p:nvPr/>
        </p:nvSpPr>
        <p:spPr>
          <a:xfrm>
            <a:off x="5313579" y="71247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2-node into 3-node</a:t>
            </a:r>
          </a:p>
        </p:txBody>
      </p:sp>
      <p:sp>
        <p:nvSpPr>
          <p:cNvPr id="1327" name="Shape 1327"/>
          <p:cNvSpPr/>
          <p:nvPr/>
        </p:nvSpPr>
        <p:spPr>
          <a:xfrm>
            <a:off x="65913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328" name="Shape 1328"/>
          <p:cNvSpPr/>
          <p:nvPr/>
        </p:nvSpPr>
        <p:spPr>
          <a:xfrm>
            <a:off x="5905500" y="6096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329" name="Shape 1329"/>
          <p:cNvSpPr/>
          <p:nvPr/>
        </p:nvSpPr>
        <p:spPr>
          <a:xfrm>
            <a:off x="65151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1435520386"/>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328"/>
                                        </p:tgtEl>
                                        <p:attrNameLst>
                                          <p:attrName>style.visibility</p:attrName>
                                        </p:attrNameLst>
                                      </p:cBhvr>
                                      <p:to>
                                        <p:strVal val="visible"/>
                                      </p:to>
                                    </p:set>
                                    <p:animEffect transition="in" filter="dissolve">
                                      <p:cBhvr>
                                        <p:cTn id="7" dur="1000"/>
                                        <p:tgtEl>
                                          <p:spTgt spid="1328"/>
                                        </p:tgtEl>
                                      </p:cBhvr>
                                    </p:animEffect>
                                  </p:childTnLst>
                                </p:cTn>
                              </p:par>
                            </p:childTnLst>
                          </p:cTn>
                        </p:par>
                        <p:par>
                          <p:cTn id="8" fill="hold">
                            <p:stCondLst>
                              <p:cond delay="1000"/>
                            </p:stCondLst>
                            <p:childTnLst>
                              <p:par>
                                <p:cTn id="9" presetID="9" presetClass="entr" presetSubtype="0" fill="hold" grpId="0" nodeType="afterEffect">
                                  <p:stCondLst>
                                    <p:cond delay="0"/>
                                  </p:stCondLst>
                                  <p:iterate>
                                    <p:tmAbs val="0"/>
                                  </p:iterate>
                                  <p:childTnLst>
                                    <p:set>
                                      <p:cBhvr>
                                        <p:cTn id="10" fill="hold"/>
                                        <p:tgtEl>
                                          <p:spTgt spid="1329"/>
                                        </p:tgtEl>
                                        <p:attrNameLst>
                                          <p:attrName>style.visibility</p:attrName>
                                        </p:attrNameLst>
                                      </p:cBhvr>
                                      <p:to>
                                        <p:strVal val="visible"/>
                                      </p:to>
                                    </p:set>
                                    <p:animEffect transition="in" filter="dissolve">
                                      <p:cBhvr>
                                        <p:cTn id="11" dur="1000"/>
                                        <p:tgtEl>
                                          <p:spTgt spid="13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0" animBg="1" advAuto="0"/>
      <p:bldP spid="1328" grpId="0" animBg="1" advAuto="0"/>
      <p:bldP spid="1329"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Shape 1331"/>
          <p:cNvSpPr/>
          <p:nvPr/>
        </p:nvSpPr>
        <p:spPr>
          <a:xfrm>
            <a:off x="6769100" y="6308172"/>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32" name="Shape 1332"/>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33" name="Shape 1333"/>
          <p:cNvSpPr/>
          <p:nvPr/>
        </p:nvSpPr>
        <p:spPr>
          <a:xfrm>
            <a:off x="1220324" y="2413000"/>
            <a:ext cx="106987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E</a:t>
            </a:r>
          </a:p>
        </p:txBody>
      </p:sp>
      <p:sp>
        <p:nvSpPr>
          <p:cNvPr id="1334" name="Shape 1334"/>
          <p:cNvSpPr/>
          <p:nvPr/>
        </p:nvSpPr>
        <p:spPr>
          <a:xfrm flipH="1">
            <a:off x="62992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35" name="Shape 1335"/>
          <p:cNvSpPr/>
          <p:nvPr/>
        </p:nvSpPr>
        <p:spPr>
          <a:xfrm>
            <a:off x="681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36" name="Shape 1336"/>
          <p:cNvSpPr/>
          <p:nvPr/>
        </p:nvSpPr>
        <p:spPr>
          <a:xfrm>
            <a:off x="63373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37" name="Shape 1337"/>
          <p:cNvSpPr/>
          <p:nvPr/>
        </p:nvSpPr>
        <p:spPr>
          <a:xfrm>
            <a:off x="6451600" y="6096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338" name="Shape 1338"/>
          <p:cNvSpPr/>
          <p:nvPr/>
        </p:nvSpPr>
        <p:spPr>
          <a:xfrm>
            <a:off x="66929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339" name="Shape 1339"/>
          <p:cNvSpPr/>
          <p:nvPr/>
        </p:nvSpPr>
        <p:spPr>
          <a:xfrm>
            <a:off x="63373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174141807"/>
      </p:ext>
    </p:extLst>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4638073" y="6398449"/>
            <a:ext cx="1" cy="145417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8" name="Shape 68"/>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Allow 1 or 2 keys per node.</a:t>
            </a:r>
          </a:p>
          <a:p>
            <a:pPr lvl="1">
              <a:defRPr sz="1800">
                <a:uFillTx/>
              </a:defRPr>
            </a:pPr>
            <a:r>
              <a:rPr sz="2400" dirty="0">
                <a:uFill>
                  <a:solidFill/>
                </a:uFill>
              </a:rPr>
              <a:t>2-node:  one key, two children.</a:t>
            </a:r>
          </a:p>
          <a:p>
            <a:pPr lvl="1">
              <a:defRPr sz="1800">
                <a:uFillTx/>
              </a:defRPr>
            </a:pPr>
            <a:r>
              <a:rPr sz="2400" dirty="0">
                <a:uFill>
                  <a:solidFill/>
                </a:uFill>
              </a:rPr>
              <a:t>3-node:  two keys, three children.</a:t>
            </a:r>
          </a:p>
          <a:p>
            <a:pPr lvl="0">
              <a:defRPr sz="1800">
                <a:solidFill>
                  <a:srgbClr val="000000"/>
                </a:solidFill>
                <a:uFillTx/>
              </a:defRPr>
            </a:pPr>
            <a:br>
              <a:rPr sz="2400" dirty="0">
                <a:solidFill>
                  <a:srgbClr val="005493"/>
                </a:solidFill>
                <a:uFill>
                  <a:solidFill>
                    <a:srgbClr val="0048AA"/>
                  </a:solidFill>
                </a:uFill>
              </a:rPr>
            </a:br>
            <a:r>
              <a:rPr sz="2400" dirty="0">
                <a:solidFill>
                  <a:srgbClr val="005493"/>
                </a:solidFill>
                <a:uFill>
                  <a:solidFill>
                    <a:srgbClr val="0048AA"/>
                  </a:solidFill>
                </a:uFill>
              </a:rPr>
              <a:t>Symmetric order.  </a:t>
            </a:r>
            <a:r>
              <a:rPr sz="2400" dirty="0">
                <a:uFill>
                  <a:solidFill/>
                </a:uFill>
              </a:rPr>
              <a:t>In</a:t>
            </a:r>
            <a:r>
              <a:rPr lang="en-US" sz="2400" dirty="0">
                <a:uFill>
                  <a:solidFill/>
                </a:uFill>
              </a:rPr>
              <a:t> </a:t>
            </a:r>
            <a:r>
              <a:rPr sz="2400" dirty="0">
                <a:uFill>
                  <a:solidFill/>
                </a:uFill>
              </a:rPr>
              <a:t>order traversal yields keys in ascending order.</a:t>
            </a:r>
          </a:p>
          <a:p>
            <a:pPr lvl="0">
              <a:defRPr sz="1800">
                <a:solidFill>
                  <a:srgbClr val="000000"/>
                </a:solidFill>
                <a:uFillTx/>
              </a:defRPr>
            </a:pPr>
            <a:r>
              <a:rPr sz="2400" dirty="0">
                <a:solidFill>
                  <a:srgbClr val="005493"/>
                </a:solidFill>
                <a:uFill>
                  <a:solidFill>
                    <a:srgbClr val="0048AA"/>
                  </a:solidFill>
                </a:uFill>
              </a:rPr>
              <a:t>Perfect balance.  </a:t>
            </a:r>
            <a:r>
              <a:rPr sz="2400" dirty="0">
                <a:uFill>
                  <a:solidFill/>
                </a:uFill>
              </a:rPr>
              <a:t>Every path from root to null link has same length. </a:t>
            </a:r>
          </a:p>
        </p:txBody>
      </p:sp>
      <p:sp>
        <p:nvSpPr>
          <p:cNvPr id="69" name="Shape 69"/>
          <p:cNvSpPr>
            <a:spLocks noGrp="1"/>
          </p:cNvSpPr>
          <p:nvPr>
            <p:ph type="title"/>
          </p:nvPr>
        </p:nvSpPr>
        <p:spPr>
          <a:prstGeom prst="rect">
            <a:avLst/>
          </a:prstGeom>
        </p:spPr>
        <p:txBody>
          <a:bodyPr/>
          <a:lstStyle/>
          <a:p>
            <a:pPr lvl="0">
              <a:defRPr sz="1800">
                <a:uFillTx/>
              </a:defRPr>
            </a:pPr>
            <a:r>
              <a:rPr sz="2800">
                <a:uFill>
                  <a:solidFill/>
                </a:uFill>
              </a:rPr>
              <a:t>2-3 tree</a:t>
            </a:r>
          </a:p>
        </p:txBody>
      </p:sp>
      <p:sp>
        <p:nvSpPr>
          <p:cNvPr id="70" name="Shape 70"/>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4</a:t>
            </a:fld>
            <a:endParaRPr sz="1200">
              <a:uFill>
                <a:solidFill/>
              </a:uFill>
            </a:endParaRPr>
          </a:p>
        </p:txBody>
      </p:sp>
      <p:grpSp>
        <p:nvGrpSpPr>
          <p:cNvPr id="77" name="Group 77"/>
          <p:cNvGrpSpPr/>
          <p:nvPr/>
        </p:nvGrpSpPr>
        <p:grpSpPr>
          <a:xfrm>
            <a:off x="1933621" y="6269339"/>
            <a:ext cx="5061716" cy="2958630"/>
            <a:chOff x="0" y="0"/>
            <a:chExt cx="5061714" cy="2958628"/>
          </a:xfrm>
        </p:grpSpPr>
        <p:sp>
          <p:nvSpPr>
            <p:cNvPr id="71" name="Shape 71"/>
            <p:cNvSpPr/>
            <p:nvPr/>
          </p:nvSpPr>
          <p:spPr>
            <a:xfrm>
              <a:off x="824221" y="2628428"/>
              <a:ext cx="1981201" cy="3302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a:solidFill>
                    <a:srgbClr val="0C4681"/>
                  </a:solidFill>
                  <a:uFill>
                    <a:solidFill>
                      <a:srgbClr val="0C4681"/>
                    </a:solidFill>
                  </a:uFill>
                </a:defRPr>
              </a:lvl1pPr>
            </a:lstStyle>
            <a:p>
              <a:pPr lvl="0">
                <a:defRPr sz="1800">
                  <a:solidFill>
                    <a:srgbClr val="000000"/>
                  </a:solidFill>
                  <a:uFillTx/>
                </a:defRPr>
              </a:pPr>
              <a:r>
                <a:rPr sz="1600">
                  <a:solidFill>
                    <a:srgbClr val="0C4681"/>
                  </a:solidFill>
                  <a:uFill>
                    <a:solidFill>
                      <a:srgbClr val="0C4681"/>
                    </a:solidFill>
                  </a:uFill>
                </a:rPr>
                <a:t>between E and J</a:t>
              </a:r>
            </a:p>
          </p:txBody>
        </p:sp>
        <p:sp>
          <p:nvSpPr>
            <p:cNvPr id="72" name="Shape 72"/>
            <p:cNvSpPr/>
            <p:nvPr/>
          </p:nvSpPr>
          <p:spPr>
            <a:xfrm flipH="1">
              <a:off x="1658597" y="1034615"/>
              <a:ext cx="916282" cy="1592094"/>
            </a:xfrm>
            <a:prstGeom prst="line">
              <a:avLst/>
            </a:prstGeom>
            <a:noFill/>
            <a:ln w="25400" cap="flat">
              <a:solidFill>
                <a:srgbClr val="0C4681"/>
              </a:solidFill>
              <a:prstDash val="solid"/>
              <a:miter lim="400000"/>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3" name="Shape 73"/>
            <p:cNvSpPr/>
            <p:nvPr/>
          </p:nvSpPr>
          <p:spPr>
            <a:xfrm>
              <a:off x="3410714" y="195901"/>
              <a:ext cx="1651001"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a:solidFill>
                    <a:srgbClr val="0C4681"/>
                  </a:solidFill>
                  <a:uFill>
                    <a:solidFill>
                      <a:srgbClr val="0C4681"/>
                    </a:solidFill>
                  </a:uFill>
                </a:defRPr>
              </a:lvl1pPr>
            </a:lstStyle>
            <a:p>
              <a:pPr lvl="0">
                <a:defRPr sz="1800">
                  <a:solidFill>
                    <a:srgbClr val="000000"/>
                  </a:solidFill>
                  <a:uFillTx/>
                </a:defRPr>
              </a:pPr>
              <a:r>
                <a:rPr sz="1600">
                  <a:solidFill>
                    <a:srgbClr val="0C4681"/>
                  </a:solidFill>
                  <a:uFill>
                    <a:solidFill>
                      <a:srgbClr val="0C4681"/>
                    </a:solidFill>
                  </a:uFill>
                </a:rPr>
                <a:t>larger than J</a:t>
              </a:r>
            </a:p>
          </p:txBody>
        </p:sp>
        <p:sp>
          <p:nvSpPr>
            <p:cNvPr id="74" name="Shape 74"/>
            <p:cNvSpPr/>
            <p:nvPr/>
          </p:nvSpPr>
          <p:spPr>
            <a:xfrm flipV="1">
              <a:off x="3506549" y="517962"/>
              <a:ext cx="323607" cy="317104"/>
            </a:xfrm>
            <a:prstGeom prst="line">
              <a:avLst/>
            </a:prstGeom>
            <a:noFill/>
            <a:ln w="25400" cap="flat">
              <a:solidFill>
                <a:srgbClr val="0C4681"/>
              </a:solidFill>
              <a:prstDash val="solid"/>
              <a:miter lim="400000"/>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5" name="Shape 75"/>
            <p:cNvSpPr/>
            <p:nvPr/>
          </p:nvSpPr>
          <p:spPr>
            <a:xfrm>
              <a:off x="0" y="0"/>
              <a:ext cx="1651000" cy="330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a:solidFill>
                    <a:srgbClr val="0C4681"/>
                  </a:solidFill>
                  <a:uFill>
                    <a:solidFill>
                      <a:srgbClr val="0C4681"/>
                    </a:solidFill>
                  </a:uFill>
                </a:defRPr>
              </a:lvl1pPr>
            </a:lstStyle>
            <a:p>
              <a:pPr lvl="0">
                <a:defRPr sz="1800">
                  <a:solidFill>
                    <a:srgbClr val="000000"/>
                  </a:solidFill>
                  <a:uFillTx/>
                </a:defRPr>
              </a:pPr>
              <a:r>
                <a:rPr sz="1600">
                  <a:solidFill>
                    <a:srgbClr val="0C4681"/>
                  </a:solidFill>
                  <a:uFill>
                    <a:solidFill>
                      <a:srgbClr val="0C4681"/>
                    </a:solidFill>
                  </a:uFill>
                </a:rPr>
                <a:t>smaller than E</a:t>
              </a:r>
            </a:p>
          </p:txBody>
        </p:sp>
        <p:sp>
          <p:nvSpPr>
            <p:cNvPr id="76" name="Shape 76"/>
            <p:cNvSpPr/>
            <p:nvPr/>
          </p:nvSpPr>
          <p:spPr>
            <a:xfrm flipH="1" flipV="1">
              <a:off x="1576283" y="299853"/>
              <a:ext cx="384659" cy="307728"/>
            </a:xfrm>
            <a:prstGeom prst="line">
              <a:avLst/>
            </a:prstGeom>
            <a:noFill/>
            <a:ln w="25400" cap="flat">
              <a:solidFill>
                <a:srgbClr val="0C4681"/>
              </a:solidFill>
              <a:prstDash val="solid"/>
              <a:miter lim="400000"/>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
        <p:nvSpPr>
          <p:cNvPr id="78" name="Shape 78"/>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 name="Shape 79"/>
          <p:cNvSpPr/>
          <p:nvPr/>
        </p:nvSpPr>
        <p:spPr>
          <a:xfrm flipH="1">
            <a:off x="4631360" y="5086153"/>
            <a:ext cx="1861137" cy="129741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 name="Shape 80"/>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1" name="Shape 81"/>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 name="Shape 82"/>
          <p:cNvSpPr/>
          <p:nvPr/>
        </p:nvSpPr>
        <p:spPr>
          <a:xfrm>
            <a:off x="7544584" y="79514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3" name="Shape 83"/>
          <p:cNvSpPr/>
          <p:nvPr/>
        </p:nvSpPr>
        <p:spPr>
          <a:xfrm flipH="1">
            <a:off x="7288703" y="79541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4" name="Shape 84"/>
          <p:cNvSpPr/>
          <p:nvPr/>
        </p:nvSpPr>
        <p:spPr>
          <a:xfrm>
            <a:off x="4673927" y="79182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 name="Shape 85"/>
          <p:cNvSpPr/>
          <p:nvPr/>
        </p:nvSpPr>
        <p:spPr>
          <a:xfrm>
            <a:off x="4829544" y="6389786"/>
            <a:ext cx="957741" cy="140706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 name="Shape 86"/>
          <p:cNvSpPr/>
          <p:nvPr/>
        </p:nvSpPr>
        <p:spPr>
          <a:xfrm>
            <a:off x="90424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 name="Shape 87"/>
          <p:cNvSpPr/>
          <p:nvPr/>
        </p:nvSpPr>
        <p:spPr>
          <a:xfrm flipH="1">
            <a:off x="85990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8" name="Shape 88"/>
          <p:cNvSpPr/>
          <p:nvPr/>
        </p:nvSpPr>
        <p:spPr>
          <a:xfrm>
            <a:off x="91186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 name="Shape 89"/>
          <p:cNvSpPr/>
          <p:nvPr/>
        </p:nvSpPr>
        <p:spPr>
          <a:xfrm>
            <a:off x="8666625" y="7538571"/>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0" name="Shape 90"/>
          <p:cNvSpPr/>
          <p:nvPr/>
        </p:nvSpPr>
        <p:spPr>
          <a:xfrm>
            <a:off x="8760022" y="757579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S</a:t>
            </a:r>
          </a:p>
        </p:txBody>
      </p:sp>
      <p:sp>
        <p:nvSpPr>
          <p:cNvPr id="91" name="Shape 91"/>
          <p:cNvSpPr/>
          <p:nvPr/>
        </p:nvSpPr>
        <p:spPr>
          <a:xfrm>
            <a:off x="9022225" y="7614772"/>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92" name="Shape 92"/>
          <p:cNvSpPr/>
          <p:nvPr/>
        </p:nvSpPr>
        <p:spPr>
          <a:xfrm>
            <a:off x="3264200" y="80075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 name="Shape 93"/>
          <p:cNvSpPr/>
          <p:nvPr/>
        </p:nvSpPr>
        <p:spPr>
          <a:xfrm flipH="1">
            <a:off x="24384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4" name="Shape 94"/>
          <p:cNvSpPr/>
          <p:nvPr/>
        </p:nvSpPr>
        <p:spPr>
          <a:xfrm>
            <a:off x="30607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 name="Shape 95"/>
          <p:cNvSpPr/>
          <p:nvPr/>
        </p:nvSpPr>
        <p:spPr>
          <a:xfrm flipH="1">
            <a:off x="2967715" y="6345019"/>
            <a:ext cx="1649323" cy="15545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 name="Shape 96"/>
          <p:cNvSpPr/>
          <p:nvPr/>
        </p:nvSpPr>
        <p:spPr>
          <a:xfrm>
            <a:off x="2628900" y="75818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7" name="Shape 97"/>
          <p:cNvSpPr/>
          <p:nvPr/>
        </p:nvSpPr>
        <p:spPr>
          <a:xfrm>
            <a:off x="2773825" y="7614772"/>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A</a:t>
            </a:r>
          </a:p>
        </p:txBody>
      </p:sp>
      <p:sp>
        <p:nvSpPr>
          <p:cNvPr id="98" name="Shape 98"/>
          <p:cNvSpPr/>
          <p:nvPr/>
        </p:nvSpPr>
        <p:spPr>
          <a:xfrm>
            <a:off x="3053225" y="7614772"/>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C</a:t>
            </a:r>
          </a:p>
        </p:txBody>
      </p:sp>
      <p:sp>
        <p:nvSpPr>
          <p:cNvPr id="99" name="Shape 99"/>
          <p:cNvSpPr/>
          <p:nvPr/>
        </p:nvSpPr>
        <p:spPr>
          <a:xfrm>
            <a:off x="72898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0" name="Shape 100"/>
          <p:cNvSpPr/>
          <p:nvPr/>
        </p:nvSpPr>
        <p:spPr>
          <a:xfrm>
            <a:off x="7434725" y="7614772"/>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01" name="Shape 101"/>
          <p:cNvSpPr/>
          <p:nvPr/>
        </p:nvSpPr>
        <p:spPr>
          <a:xfrm flipH="1">
            <a:off x="4389181" y="7829125"/>
            <a:ext cx="282375" cy="48908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 name="Shape 102"/>
          <p:cNvSpPr/>
          <p:nvPr/>
        </p:nvSpPr>
        <p:spPr>
          <a:xfrm>
            <a:off x="43815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3" name="Shape 103"/>
          <p:cNvSpPr/>
          <p:nvPr/>
        </p:nvSpPr>
        <p:spPr>
          <a:xfrm>
            <a:off x="4488325" y="7614772"/>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H</a:t>
            </a:r>
          </a:p>
        </p:txBody>
      </p:sp>
      <p:sp>
        <p:nvSpPr>
          <p:cNvPr id="104" name="Shape 104"/>
          <p:cNvSpPr/>
          <p:nvPr/>
        </p:nvSpPr>
        <p:spPr>
          <a:xfrm>
            <a:off x="8026400" y="609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5" name="Shape 105"/>
          <p:cNvSpPr/>
          <p:nvPr/>
        </p:nvSpPr>
        <p:spPr>
          <a:xfrm>
            <a:off x="80899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R</a:t>
            </a:r>
          </a:p>
        </p:txBody>
      </p:sp>
      <p:sp>
        <p:nvSpPr>
          <p:cNvPr id="106" name="Shape 106"/>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7" name="Shape 107"/>
          <p:cNvSpPr/>
          <p:nvPr/>
        </p:nvSpPr>
        <p:spPr>
          <a:xfrm>
            <a:off x="6351810" y="4778191"/>
            <a:ext cx="41365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M</a:t>
            </a:r>
          </a:p>
        </p:txBody>
      </p:sp>
      <p:sp>
        <p:nvSpPr>
          <p:cNvPr id="108" name="Shape 108"/>
          <p:cNvSpPr/>
          <p:nvPr/>
        </p:nvSpPr>
        <p:spPr>
          <a:xfrm>
            <a:off x="5867400" y="7924800"/>
            <a:ext cx="177146" cy="39787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 name="Shape 109"/>
          <p:cNvSpPr/>
          <p:nvPr/>
        </p:nvSpPr>
        <p:spPr>
          <a:xfrm flipH="1">
            <a:off x="5577055" y="7835899"/>
            <a:ext cx="282375" cy="48908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0" name="Shape 110"/>
          <p:cNvSpPr/>
          <p:nvPr/>
        </p:nvSpPr>
        <p:spPr>
          <a:xfrm>
            <a:off x="5575300" y="7620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11" name="Shape 111"/>
          <p:cNvSpPr/>
          <p:nvPr/>
        </p:nvSpPr>
        <p:spPr>
          <a:xfrm>
            <a:off x="5682125" y="7627472"/>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12" name="Shape 112"/>
          <p:cNvSpPr/>
          <p:nvPr/>
        </p:nvSpPr>
        <p:spPr>
          <a:xfrm>
            <a:off x="4241800" y="61086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3" name="Shape 113"/>
          <p:cNvSpPr/>
          <p:nvPr/>
        </p:nvSpPr>
        <p:spPr>
          <a:xfrm>
            <a:off x="4292601" y="6139947"/>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E</a:t>
            </a:r>
          </a:p>
        </p:txBody>
      </p:sp>
      <p:sp>
        <p:nvSpPr>
          <p:cNvPr id="114" name="Shape 114"/>
          <p:cNvSpPr/>
          <p:nvPr/>
        </p:nvSpPr>
        <p:spPr>
          <a:xfrm>
            <a:off x="4721120" y="6133366"/>
            <a:ext cx="259906"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J</a:t>
            </a:r>
          </a:p>
        </p:txBody>
      </p:sp>
      <p:sp>
        <p:nvSpPr>
          <p:cNvPr id="115" name="Shape 115"/>
          <p:cNvSpPr/>
          <p:nvPr/>
        </p:nvSpPr>
        <p:spPr>
          <a:xfrm>
            <a:off x="2705100" y="5321300"/>
            <a:ext cx="1981200" cy="330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pPr lvl="0">
              <a:defRPr sz="1800">
                <a:solidFill>
                  <a:srgbClr val="000000"/>
                </a:solidFill>
                <a:uFillTx/>
              </a:defRPr>
            </a:pPr>
            <a:r>
              <a:rPr sz="1600">
                <a:solidFill>
                  <a:srgbClr val="8D3124"/>
                </a:solidFill>
                <a:uFill>
                  <a:solidFill>
                    <a:srgbClr val="8D3124"/>
                  </a:solidFill>
                </a:uFill>
              </a:rPr>
              <a:t>3-node</a:t>
            </a:r>
          </a:p>
        </p:txBody>
      </p:sp>
      <p:sp>
        <p:nvSpPr>
          <p:cNvPr id="116" name="Shape 116"/>
          <p:cNvSpPr/>
          <p:nvPr/>
        </p:nvSpPr>
        <p:spPr>
          <a:xfrm flipH="1" flipV="1">
            <a:off x="3780303" y="5648321"/>
            <a:ext cx="474198" cy="447679"/>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7" name="Shape 117"/>
          <p:cNvSpPr/>
          <p:nvPr/>
        </p:nvSpPr>
        <p:spPr>
          <a:xfrm>
            <a:off x="8191500" y="5346700"/>
            <a:ext cx="1981200" cy="330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pPr lvl="0">
              <a:defRPr sz="1800">
                <a:solidFill>
                  <a:srgbClr val="000000"/>
                </a:solidFill>
                <a:uFillTx/>
              </a:defRPr>
            </a:pPr>
            <a:r>
              <a:rPr sz="1600">
                <a:solidFill>
                  <a:srgbClr val="8D3124"/>
                </a:solidFill>
                <a:uFill>
                  <a:solidFill>
                    <a:srgbClr val="8D3124"/>
                  </a:solidFill>
                </a:uFill>
              </a:rPr>
              <a:t>2-node</a:t>
            </a:r>
          </a:p>
        </p:txBody>
      </p:sp>
      <p:sp>
        <p:nvSpPr>
          <p:cNvPr id="118" name="Shape 118"/>
          <p:cNvSpPr/>
          <p:nvPr/>
        </p:nvSpPr>
        <p:spPr>
          <a:xfrm flipV="1">
            <a:off x="8559800" y="5676900"/>
            <a:ext cx="474197" cy="447679"/>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21" name="Group 121"/>
          <p:cNvGrpSpPr/>
          <p:nvPr/>
        </p:nvGrpSpPr>
        <p:grpSpPr>
          <a:xfrm>
            <a:off x="7835900" y="8423278"/>
            <a:ext cx="1981200" cy="708022"/>
            <a:chOff x="0" y="0"/>
            <a:chExt cx="1981200" cy="708021"/>
          </a:xfrm>
        </p:grpSpPr>
        <p:sp>
          <p:nvSpPr>
            <p:cNvPr id="119" name="Shape 119"/>
            <p:cNvSpPr/>
            <p:nvPr/>
          </p:nvSpPr>
          <p:spPr>
            <a:xfrm>
              <a:off x="0" y="377821"/>
              <a:ext cx="1981200" cy="3302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ctr"/>
            </a:lstStyle>
            <a:p>
              <a:pPr lvl="0">
                <a:defRPr sz="1800">
                  <a:solidFill>
                    <a:srgbClr val="000000"/>
                  </a:solidFill>
                  <a:uFillTx/>
                </a:defRPr>
              </a:pPr>
              <a:r>
                <a:rPr sz="1600">
                  <a:solidFill>
                    <a:srgbClr val="8D3124"/>
                  </a:solidFill>
                  <a:uFill>
                    <a:solidFill>
                      <a:srgbClr val="8D3124"/>
                    </a:solidFill>
                  </a:uFill>
                </a:rPr>
                <a:t>null link</a:t>
              </a:r>
            </a:p>
          </p:txBody>
        </p:sp>
        <p:sp>
          <p:nvSpPr>
            <p:cNvPr id="120" name="Shape 120"/>
            <p:cNvSpPr/>
            <p:nvPr/>
          </p:nvSpPr>
          <p:spPr>
            <a:xfrm>
              <a:off x="50800" y="0"/>
              <a:ext cx="397457" cy="356105"/>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grpSp>
        <p:nvGrpSpPr>
          <p:cNvPr id="124" name="Group 124"/>
          <p:cNvGrpSpPr/>
          <p:nvPr/>
        </p:nvGrpSpPr>
        <p:grpSpPr>
          <a:xfrm>
            <a:off x="10277667" y="4318000"/>
            <a:ext cx="1979088" cy="762000"/>
            <a:chOff x="0" y="0"/>
            <a:chExt cx="1979087" cy="762000"/>
          </a:xfrm>
        </p:grpSpPr>
        <p:sp>
          <p:nvSpPr>
            <p:cNvPr id="122" name="Shape 122"/>
            <p:cNvSpPr/>
            <p:nvPr/>
          </p:nvSpPr>
          <p:spPr>
            <a:xfrm>
              <a:off x="0" y="0"/>
              <a:ext cx="301625" cy="372863"/>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3" name="Shape 123"/>
            <p:cNvSpPr/>
            <p:nvPr/>
          </p:nvSpPr>
          <p:spPr>
            <a:xfrm>
              <a:off x="123632" y="431800"/>
              <a:ext cx="1855456" cy="330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how to maintain?</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8">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7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p:tmAbs val="0"/>
                                  </p:iterate>
                                  <p:childTnLst>
                                    <p:set>
                                      <p:cBhvr>
                                        <p:cTn id="13" fill="hold"/>
                                        <p:tgtEl>
                                          <p:spTgt spid="68">
                                            <p:txEl>
                                              <p:pRg st="4" end="4"/>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3" nodeType="afterEffect">
                                  <p:stCondLst>
                                    <p:cond delay="0"/>
                                  </p:stCondLst>
                                  <p:iterate>
                                    <p:tmAbs val="0"/>
                                  </p:iterate>
                                  <p:childTnLst>
                                    <p:set>
                                      <p:cBhvr>
                                        <p:cTn id="16" fill="hold"/>
                                        <p:tgtEl>
                                          <p:spTgt spid="1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4" nodeType="clickEffect">
                                  <p:stCondLst>
                                    <p:cond delay="0"/>
                                  </p:stCondLst>
                                  <p:iterate>
                                    <p:tmAbs val="0"/>
                                  </p:iterate>
                                  <p:childTnLst>
                                    <p:set>
                                      <p:cBhvr>
                                        <p:cTn id="20" fill="hold"/>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1" build="p" animBg="1" advAuto="0"/>
      <p:bldP spid="77" grpId="2" animBg="1" advAuto="0"/>
      <p:bldP spid="121" grpId="3" animBg="1" advAuto="0"/>
      <p:bldP spid="124" grpId="4"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Shape 1341"/>
          <p:cNvSpPr/>
          <p:nvPr/>
        </p:nvSpPr>
        <p:spPr>
          <a:xfrm>
            <a:off x="6769100" y="6308172"/>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42" name="Shape 1342"/>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43" name="Shape 1343"/>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sp>
        <p:nvSpPr>
          <p:cNvPr id="1344" name="Shape 1344"/>
          <p:cNvSpPr/>
          <p:nvPr/>
        </p:nvSpPr>
        <p:spPr>
          <a:xfrm flipH="1">
            <a:off x="62992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45" name="Shape 1345"/>
          <p:cNvSpPr/>
          <p:nvPr/>
        </p:nvSpPr>
        <p:spPr>
          <a:xfrm>
            <a:off x="681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46" name="Shape 1346"/>
          <p:cNvSpPr/>
          <p:nvPr/>
        </p:nvSpPr>
        <p:spPr>
          <a:xfrm>
            <a:off x="63373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47" name="Shape 1347"/>
          <p:cNvSpPr/>
          <p:nvPr/>
        </p:nvSpPr>
        <p:spPr>
          <a:xfrm>
            <a:off x="6451600" y="6096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348" name="Shape 1348"/>
          <p:cNvSpPr/>
          <p:nvPr/>
        </p:nvSpPr>
        <p:spPr>
          <a:xfrm>
            <a:off x="66929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Tree>
    <p:extLst>
      <p:ext uri="{BB962C8B-B14F-4D97-AF65-F5344CB8AC3E}">
        <p14:creationId xmlns:p14="http://schemas.microsoft.com/office/powerpoint/2010/main" val="329321169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 name="Shape 1350"/>
          <p:cNvSpPr/>
          <p:nvPr/>
        </p:nvSpPr>
        <p:spPr>
          <a:xfrm>
            <a:off x="681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51" name="Shape 1351"/>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52" name="Shape 1352"/>
          <p:cNvSpPr/>
          <p:nvPr/>
        </p:nvSpPr>
        <p:spPr>
          <a:xfrm>
            <a:off x="1220324" y="2413000"/>
            <a:ext cx="110090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A</a:t>
            </a:r>
          </a:p>
        </p:txBody>
      </p:sp>
      <p:sp>
        <p:nvSpPr>
          <p:cNvPr id="1353" name="Shape 1353"/>
          <p:cNvSpPr/>
          <p:nvPr/>
        </p:nvSpPr>
        <p:spPr>
          <a:xfrm>
            <a:off x="6769100" y="6308172"/>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54" name="Shape 1354"/>
          <p:cNvSpPr/>
          <p:nvPr/>
        </p:nvSpPr>
        <p:spPr>
          <a:xfrm flipH="1">
            <a:off x="62992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55" name="Shape 1355"/>
          <p:cNvSpPr/>
          <p:nvPr/>
        </p:nvSpPr>
        <p:spPr>
          <a:xfrm>
            <a:off x="63373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56" name="Shape 1356"/>
          <p:cNvSpPr/>
          <p:nvPr/>
        </p:nvSpPr>
        <p:spPr>
          <a:xfrm>
            <a:off x="6451600" y="6096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357" name="Shape 1357"/>
          <p:cNvSpPr/>
          <p:nvPr/>
        </p:nvSpPr>
        <p:spPr>
          <a:xfrm>
            <a:off x="66929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358" name="Shape 1358"/>
          <p:cNvSpPr/>
          <p:nvPr/>
        </p:nvSpPr>
        <p:spPr>
          <a:xfrm>
            <a:off x="5313579" y="71247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3-node into 4-node</a:t>
            </a:r>
          </a:p>
        </p:txBody>
      </p:sp>
      <p:sp>
        <p:nvSpPr>
          <p:cNvPr id="1359" name="Shape 1359"/>
          <p:cNvSpPr/>
          <p:nvPr/>
        </p:nvSpPr>
        <p:spPr>
          <a:xfrm>
            <a:off x="5765800" y="60960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360" name="Shape 1360"/>
          <p:cNvSpPr/>
          <p:nvPr/>
        </p:nvSpPr>
        <p:spPr>
          <a:xfrm>
            <a:off x="63373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213065726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359"/>
                                        </p:tgtEl>
                                        <p:attrNameLst>
                                          <p:attrName>style.visibility</p:attrName>
                                        </p:attrNameLst>
                                      </p:cBhvr>
                                      <p:to>
                                        <p:strVal val="visible"/>
                                      </p:to>
                                    </p:set>
                                    <p:animEffect transition="in" filter="dissolve">
                                      <p:cBhvr>
                                        <p:cTn id="7" dur="500"/>
                                        <p:tgtEl>
                                          <p:spTgt spid="1359"/>
                                        </p:tgtEl>
                                      </p:cBhvr>
                                    </p:animEffect>
                                  </p:childTnLst>
                                </p:cTn>
                              </p:par>
                            </p:childTnLst>
                          </p:cTn>
                        </p:par>
                        <p:par>
                          <p:cTn id="8" fill="hold">
                            <p:stCondLst>
                              <p:cond delay="500"/>
                            </p:stCondLst>
                            <p:childTnLst>
                              <p:par>
                                <p:cTn id="9" presetID="9" presetClass="entr" presetSubtype="0" fill="hold" grpId="0" nodeType="afterEffect">
                                  <p:stCondLst>
                                    <p:cond delay="0"/>
                                  </p:stCondLst>
                                  <p:iterate>
                                    <p:tmAbs val="0"/>
                                  </p:iterate>
                                  <p:childTnLst>
                                    <p:set>
                                      <p:cBhvr>
                                        <p:cTn id="10" fill="hold"/>
                                        <p:tgtEl>
                                          <p:spTgt spid="1360"/>
                                        </p:tgtEl>
                                        <p:attrNameLst>
                                          <p:attrName>style.visibility</p:attrName>
                                        </p:attrNameLst>
                                      </p:cBhvr>
                                      <p:to>
                                        <p:strVal val="visible"/>
                                      </p:to>
                                    </p:set>
                                    <p:animEffect transition="in" filter="dissolve">
                                      <p:cBhvr>
                                        <p:cTn id="11" dur="500"/>
                                        <p:tgtEl>
                                          <p:spTgt spid="13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 grpId="0" animBg="1" advAuto="0"/>
      <p:bldP spid="1359" grpId="0" animBg="1" advAuto="0"/>
      <p:bldP spid="1360"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Shape 1362"/>
          <p:cNvSpPr/>
          <p:nvPr/>
        </p:nvSpPr>
        <p:spPr>
          <a:xfrm>
            <a:off x="69342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63" name="Shape 1363"/>
          <p:cNvSpPr/>
          <p:nvPr/>
        </p:nvSpPr>
        <p:spPr>
          <a:xfrm>
            <a:off x="6856117" y="6327340"/>
            <a:ext cx="105365" cy="42259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64" name="Shape 1364"/>
          <p:cNvSpPr/>
          <p:nvPr/>
        </p:nvSpPr>
        <p:spPr>
          <a:xfrm flipH="1">
            <a:off x="61595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65" name="Shape 1365"/>
          <p:cNvSpPr/>
          <p:nvPr/>
        </p:nvSpPr>
        <p:spPr>
          <a:xfrm flipH="1">
            <a:off x="6591300" y="6324600"/>
            <a:ext cx="105365" cy="42259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66" name="Shape 1366"/>
          <p:cNvSpPr/>
          <p:nvPr/>
        </p:nvSpPr>
        <p:spPr>
          <a:xfrm>
            <a:off x="62229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67" name="Shape 1367"/>
          <p:cNvSpPr/>
          <p:nvPr/>
        </p:nvSpPr>
        <p:spPr>
          <a:xfrm>
            <a:off x="6591300" y="6096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368" name="Shape 1368"/>
          <p:cNvSpPr/>
          <p:nvPr/>
        </p:nvSpPr>
        <p:spPr>
          <a:xfrm>
            <a:off x="68326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369" name="Shape 1369"/>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70" name="Shape 1370"/>
          <p:cNvSpPr/>
          <p:nvPr/>
        </p:nvSpPr>
        <p:spPr>
          <a:xfrm>
            <a:off x="1220324" y="2413000"/>
            <a:ext cx="110090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A</a:t>
            </a:r>
          </a:p>
        </p:txBody>
      </p:sp>
      <p:sp>
        <p:nvSpPr>
          <p:cNvPr id="1371" name="Shape 1371"/>
          <p:cNvSpPr/>
          <p:nvPr/>
        </p:nvSpPr>
        <p:spPr>
          <a:xfrm>
            <a:off x="6311900" y="60960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372" name="Shape 1372"/>
          <p:cNvSpPr/>
          <p:nvPr/>
        </p:nvSpPr>
        <p:spPr>
          <a:xfrm>
            <a:off x="62229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3470921726"/>
      </p:ext>
    </p:extLst>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Shape 1374"/>
          <p:cNvSpPr/>
          <p:nvPr/>
        </p:nvSpPr>
        <p:spPr>
          <a:xfrm>
            <a:off x="69342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75" name="Shape 1375"/>
          <p:cNvSpPr/>
          <p:nvPr/>
        </p:nvSpPr>
        <p:spPr>
          <a:xfrm>
            <a:off x="6856117" y="6327340"/>
            <a:ext cx="105365" cy="42259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76" name="Shape 1376"/>
          <p:cNvSpPr/>
          <p:nvPr/>
        </p:nvSpPr>
        <p:spPr>
          <a:xfrm>
            <a:off x="6667500" y="6032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377" name="Shape 1377"/>
          <p:cNvSpPr/>
          <p:nvPr/>
        </p:nvSpPr>
        <p:spPr>
          <a:xfrm flipH="1">
            <a:off x="61595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78" name="Shape 1378"/>
          <p:cNvSpPr/>
          <p:nvPr/>
        </p:nvSpPr>
        <p:spPr>
          <a:xfrm flipH="1">
            <a:off x="6591300" y="6324600"/>
            <a:ext cx="105365" cy="42259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79" name="Shape 1379"/>
          <p:cNvSpPr/>
          <p:nvPr/>
        </p:nvSpPr>
        <p:spPr>
          <a:xfrm>
            <a:off x="6375400" y="6032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380" name="Shape 1380"/>
          <p:cNvSpPr/>
          <p:nvPr/>
        </p:nvSpPr>
        <p:spPr>
          <a:xfrm>
            <a:off x="62229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81" name="Shape 1381"/>
          <p:cNvSpPr/>
          <p:nvPr/>
        </p:nvSpPr>
        <p:spPr>
          <a:xfrm>
            <a:off x="68326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382" name="Shape 1382"/>
          <p:cNvSpPr/>
          <p:nvPr/>
        </p:nvSpPr>
        <p:spPr>
          <a:xfrm>
            <a:off x="6311900" y="60960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383" name="Shape 1383"/>
          <p:cNvSpPr/>
          <p:nvPr/>
        </p:nvSpPr>
        <p:spPr>
          <a:xfrm>
            <a:off x="6591300" y="60960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384" name="Shape 1384"/>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85" name="Shape 1385"/>
          <p:cNvSpPr/>
          <p:nvPr/>
        </p:nvSpPr>
        <p:spPr>
          <a:xfrm>
            <a:off x="1220324" y="2413000"/>
            <a:ext cx="110090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A</a:t>
            </a:r>
          </a:p>
        </p:txBody>
      </p:sp>
      <p:sp>
        <p:nvSpPr>
          <p:cNvPr id="1386" name="Shape 1386"/>
          <p:cNvSpPr/>
          <p:nvPr/>
        </p:nvSpPr>
        <p:spPr>
          <a:xfrm>
            <a:off x="5818023" y="7150100"/>
            <a:ext cx="1986968"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split 4-node</a:t>
            </a:r>
          </a:p>
          <a:p>
            <a:pPr lvl="0" algn="ctr">
              <a:defRPr sz="1800">
                <a:solidFill>
                  <a:srgbClr val="000000"/>
                </a:solidFill>
                <a:uFillTx/>
              </a:defRPr>
            </a:pPr>
            <a:r>
              <a:rPr sz="1600">
                <a:solidFill>
                  <a:srgbClr val="8D3124"/>
                </a:solidFill>
                <a:uFill>
                  <a:solidFill>
                    <a:srgbClr val="8D3124"/>
                  </a:solidFill>
                </a:uFill>
              </a:rPr>
              <a:t>(move E to parent)</a:t>
            </a:r>
          </a:p>
        </p:txBody>
      </p:sp>
      <p:sp>
        <p:nvSpPr>
          <p:cNvPr id="1387" name="Shape 1387"/>
          <p:cNvSpPr/>
          <p:nvPr/>
        </p:nvSpPr>
        <p:spPr>
          <a:xfrm>
            <a:off x="62229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210306348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Shape 1389"/>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90" name="Shape 1390"/>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91" name="Shape 1391"/>
          <p:cNvSpPr/>
          <p:nvPr/>
        </p:nvSpPr>
        <p:spPr>
          <a:xfrm flipH="1">
            <a:off x="7567617" y="6410054"/>
            <a:ext cx="307965"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92" name="Shape 1392"/>
          <p:cNvSpPr/>
          <p:nvPr/>
        </p:nvSpPr>
        <p:spPr>
          <a:xfrm>
            <a:off x="7962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93" name="Shape 1393"/>
          <p:cNvSpPr/>
          <p:nvPr/>
        </p:nvSpPr>
        <p:spPr>
          <a:xfrm>
            <a:off x="55883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94" name="Shape 1394"/>
          <p:cNvSpPr/>
          <p:nvPr/>
        </p:nvSpPr>
        <p:spPr>
          <a:xfrm flipH="1">
            <a:off x="50927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95" name="Shape 1395"/>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396" name="Shape 1396"/>
          <p:cNvSpPr/>
          <p:nvPr/>
        </p:nvSpPr>
        <p:spPr>
          <a:xfrm>
            <a:off x="1220324" y="2413000"/>
            <a:ext cx="110090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A</a:t>
            </a:r>
          </a:p>
        </p:txBody>
      </p:sp>
      <p:sp>
        <p:nvSpPr>
          <p:cNvPr id="1397" name="Shape 1397"/>
          <p:cNvSpPr/>
          <p:nvPr/>
        </p:nvSpPr>
        <p:spPr>
          <a:xfrm>
            <a:off x="77216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398" name="Shape 1398"/>
          <p:cNvSpPr/>
          <p:nvPr/>
        </p:nvSpPr>
        <p:spPr>
          <a:xfrm>
            <a:off x="77978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399" name="Shape 1399"/>
          <p:cNvSpPr/>
          <p:nvPr/>
        </p:nvSpPr>
        <p:spPr>
          <a:xfrm>
            <a:off x="52578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00" name="Shape 1400"/>
          <p:cNvSpPr/>
          <p:nvPr/>
        </p:nvSpPr>
        <p:spPr>
          <a:xfrm>
            <a:off x="53086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401" name="Shape 1401"/>
          <p:cNvSpPr/>
          <p:nvPr/>
        </p:nvSpPr>
        <p:spPr>
          <a:xfrm>
            <a:off x="6527796" y="44958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02" name="Shape 1402"/>
          <p:cNvSpPr/>
          <p:nvPr/>
        </p:nvSpPr>
        <p:spPr>
          <a:xfrm>
            <a:off x="6591300" y="45593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403" name="Shape 1403"/>
          <p:cNvSpPr/>
          <p:nvPr/>
        </p:nvSpPr>
        <p:spPr>
          <a:xfrm>
            <a:off x="6527800" y="44958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3332381664"/>
      </p:ext>
    </p:extLst>
  </p:cSld>
  <p:clrMapOvr>
    <a:masterClrMapping/>
  </p:clrMapOvr>
  <p:transition spd="slow">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Shape 1405"/>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06" name="Shape 1406"/>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07" name="Shape 1407"/>
          <p:cNvSpPr/>
          <p:nvPr/>
        </p:nvSpPr>
        <p:spPr>
          <a:xfrm flipH="1">
            <a:off x="7567617" y="6410054"/>
            <a:ext cx="307965"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08" name="Shape 1408"/>
          <p:cNvSpPr/>
          <p:nvPr/>
        </p:nvSpPr>
        <p:spPr>
          <a:xfrm>
            <a:off x="7962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09" name="Shape 1409"/>
          <p:cNvSpPr/>
          <p:nvPr/>
        </p:nvSpPr>
        <p:spPr>
          <a:xfrm>
            <a:off x="55883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10" name="Shape 1410"/>
          <p:cNvSpPr/>
          <p:nvPr/>
        </p:nvSpPr>
        <p:spPr>
          <a:xfrm flipH="1">
            <a:off x="50927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11" name="Shape 1411"/>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412" name="Shape 1412"/>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sp>
        <p:nvSpPr>
          <p:cNvPr id="1413" name="Shape 1413"/>
          <p:cNvSpPr/>
          <p:nvPr/>
        </p:nvSpPr>
        <p:spPr>
          <a:xfrm>
            <a:off x="77216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14" name="Shape 1414"/>
          <p:cNvSpPr/>
          <p:nvPr/>
        </p:nvSpPr>
        <p:spPr>
          <a:xfrm>
            <a:off x="77978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415" name="Shape 1415"/>
          <p:cNvSpPr/>
          <p:nvPr/>
        </p:nvSpPr>
        <p:spPr>
          <a:xfrm>
            <a:off x="52578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16" name="Shape 1416"/>
          <p:cNvSpPr/>
          <p:nvPr/>
        </p:nvSpPr>
        <p:spPr>
          <a:xfrm>
            <a:off x="53086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417" name="Shape 1417"/>
          <p:cNvSpPr/>
          <p:nvPr/>
        </p:nvSpPr>
        <p:spPr>
          <a:xfrm>
            <a:off x="6527796" y="44958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18" name="Shape 1418"/>
          <p:cNvSpPr/>
          <p:nvPr/>
        </p:nvSpPr>
        <p:spPr>
          <a:xfrm>
            <a:off x="6591300" y="45593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Tree>
    <p:extLst>
      <p:ext uri="{BB962C8B-B14F-4D97-AF65-F5344CB8AC3E}">
        <p14:creationId xmlns:p14="http://schemas.microsoft.com/office/powerpoint/2010/main" val="339510472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p:nvPr/>
        </p:nvSpPr>
        <p:spPr>
          <a:xfrm>
            <a:off x="7962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21" name="Shape 1421"/>
          <p:cNvSpPr/>
          <p:nvPr/>
        </p:nvSpPr>
        <p:spPr>
          <a:xfrm flipH="1">
            <a:off x="7567617" y="6410054"/>
            <a:ext cx="307965"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22" name="Shape 1422"/>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423" name="Shape 1423"/>
          <p:cNvSpPr/>
          <p:nvPr/>
        </p:nvSpPr>
        <p:spPr>
          <a:xfrm>
            <a:off x="1220324" y="2413000"/>
            <a:ext cx="109030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R</a:t>
            </a:r>
          </a:p>
        </p:txBody>
      </p:sp>
      <p:sp>
        <p:nvSpPr>
          <p:cNvPr id="1424" name="Shape 1424"/>
          <p:cNvSpPr/>
          <p:nvPr/>
        </p:nvSpPr>
        <p:spPr>
          <a:xfrm>
            <a:off x="6596279" y="69850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2-node into 3-node</a:t>
            </a:r>
          </a:p>
        </p:txBody>
      </p:sp>
      <p:sp>
        <p:nvSpPr>
          <p:cNvPr id="1425" name="Shape 1425"/>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26" name="Shape 1426"/>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431" name="Group 1431"/>
          <p:cNvGrpSpPr/>
          <p:nvPr/>
        </p:nvGrpSpPr>
        <p:grpSpPr>
          <a:xfrm>
            <a:off x="5092700" y="6045199"/>
            <a:ext cx="803566" cy="695480"/>
            <a:chOff x="0" y="0"/>
            <a:chExt cx="803564" cy="695478"/>
          </a:xfrm>
        </p:grpSpPr>
        <p:sp>
          <p:nvSpPr>
            <p:cNvPr id="1427" name="Shape 1427"/>
            <p:cNvSpPr/>
            <p:nvPr/>
          </p:nvSpPr>
          <p:spPr>
            <a:xfrm>
              <a:off x="495600" y="3875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28" name="Shape 1428"/>
            <p:cNvSpPr/>
            <p:nvPr/>
          </p:nvSpPr>
          <p:spPr>
            <a:xfrm flipH="1">
              <a:off x="-1" y="27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29" name="Shape 1429"/>
            <p:cNvSpPr/>
            <p:nvPr/>
          </p:nvSpPr>
          <p:spPr>
            <a:xfrm>
              <a:off x="165099"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430" name="Shape 1430"/>
            <p:cNvSpPr/>
            <p:nvPr/>
          </p:nvSpPr>
          <p:spPr>
            <a:xfrm>
              <a:off x="215899" y="635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grpSp>
      <p:sp>
        <p:nvSpPr>
          <p:cNvPr id="1432" name="Shape 1432"/>
          <p:cNvSpPr/>
          <p:nvPr/>
        </p:nvSpPr>
        <p:spPr>
          <a:xfrm>
            <a:off x="6527796" y="44958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33" name="Shape 1433"/>
          <p:cNvSpPr/>
          <p:nvPr/>
        </p:nvSpPr>
        <p:spPr>
          <a:xfrm>
            <a:off x="6591300" y="45593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434" name="Shape 1434"/>
          <p:cNvSpPr/>
          <p:nvPr/>
        </p:nvSpPr>
        <p:spPr>
          <a:xfrm>
            <a:off x="77216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35" name="Shape 1435"/>
          <p:cNvSpPr/>
          <p:nvPr/>
        </p:nvSpPr>
        <p:spPr>
          <a:xfrm>
            <a:off x="77978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436" name="Shape 1436"/>
          <p:cNvSpPr/>
          <p:nvPr/>
        </p:nvSpPr>
        <p:spPr>
          <a:xfrm>
            <a:off x="7200900" y="6096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437" name="Shape 1437"/>
          <p:cNvSpPr/>
          <p:nvPr/>
        </p:nvSpPr>
        <p:spPr>
          <a:xfrm>
            <a:off x="77216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608570347"/>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436"/>
                                        </p:tgtEl>
                                        <p:attrNameLst>
                                          <p:attrName>style.visibility</p:attrName>
                                        </p:attrNameLst>
                                      </p:cBhvr>
                                      <p:to>
                                        <p:strVal val="visible"/>
                                      </p:to>
                                    </p:set>
                                    <p:animEffect transition="in" filter="dissolve">
                                      <p:cBhvr>
                                        <p:cTn id="7" dur="1000"/>
                                        <p:tgtEl>
                                          <p:spTgt spid="1436"/>
                                        </p:tgtEl>
                                      </p:cBhvr>
                                    </p:animEffect>
                                  </p:childTnLst>
                                </p:cTn>
                              </p:par>
                            </p:childTnLst>
                          </p:cTn>
                        </p:par>
                        <p:par>
                          <p:cTn id="8" fill="hold">
                            <p:stCondLst>
                              <p:cond delay="1000"/>
                            </p:stCondLst>
                            <p:childTnLst>
                              <p:par>
                                <p:cTn id="9" presetID="9" presetClass="entr" presetSubtype="0" fill="hold" grpId="0" nodeType="afterEffect">
                                  <p:stCondLst>
                                    <p:cond delay="0"/>
                                  </p:stCondLst>
                                  <p:iterate>
                                    <p:tmAbs val="0"/>
                                  </p:iterate>
                                  <p:childTnLst>
                                    <p:set>
                                      <p:cBhvr>
                                        <p:cTn id="10" fill="hold"/>
                                        <p:tgtEl>
                                          <p:spTgt spid="1437"/>
                                        </p:tgtEl>
                                        <p:attrNameLst>
                                          <p:attrName>style.visibility</p:attrName>
                                        </p:attrNameLst>
                                      </p:cBhvr>
                                      <p:to>
                                        <p:strVal val="visible"/>
                                      </p:to>
                                    </p:set>
                                    <p:animEffect transition="in" filter="dissolve">
                                      <p:cBhvr>
                                        <p:cTn id="11" dur="1000"/>
                                        <p:tgtEl>
                                          <p:spTgt spid="14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 grpId="0" animBg="1" advAuto="0"/>
      <p:bldP spid="1436" grpId="0" animBg="1" advAuto="0"/>
      <p:bldP spid="1437"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 name="Shape 1439"/>
          <p:cNvSpPr/>
          <p:nvPr/>
        </p:nvSpPr>
        <p:spPr>
          <a:xfrm>
            <a:off x="7962900" y="6308172"/>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40" name="Shape 1440"/>
          <p:cNvSpPr/>
          <p:nvPr/>
        </p:nvSpPr>
        <p:spPr>
          <a:xfrm>
            <a:off x="80137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41" name="Shape 1441"/>
          <p:cNvSpPr/>
          <p:nvPr/>
        </p:nvSpPr>
        <p:spPr>
          <a:xfrm flipH="1">
            <a:off x="74930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42" name="Shape 1442"/>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443" name="Shape 1443"/>
          <p:cNvSpPr/>
          <p:nvPr/>
        </p:nvSpPr>
        <p:spPr>
          <a:xfrm>
            <a:off x="1220324" y="2413000"/>
            <a:ext cx="109030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R</a:t>
            </a:r>
          </a:p>
        </p:txBody>
      </p:sp>
      <p:sp>
        <p:nvSpPr>
          <p:cNvPr id="1444" name="Shape 1444"/>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45" name="Shape 1445"/>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450" name="Group 1450"/>
          <p:cNvGrpSpPr/>
          <p:nvPr/>
        </p:nvGrpSpPr>
        <p:grpSpPr>
          <a:xfrm>
            <a:off x="5092700" y="6045199"/>
            <a:ext cx="803566" cy="695480"/>
            <a:chOff x="0" y="0"/>
            <a:chExt cx="803564" cy="695478"/>
          </a:xfrm>
        </p:grpSpPr>
        <p:sp>
          <p:nvSpPr>
            <p:cNvPr id="1446" name="Shape 1446"/>
            <p:cNvSpPr/>
            <p:nvPr/>
          </p:nvSpPr>
          <p:spPr>
            <a:xfrm>
              <a:off x="495600" y="3875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47" name="Shape 1447"/>
            <p:cNvSpPr/>
            <p:nvPr/>
          </p:nvSpPr>
          <p:spPr>
            <a:xfrm flipH="1">
              <a:off x="-1" y="27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48" name="Shape 1448"/>
            <p:cNvSpPr/>
            <p:nvPr/>
          </p:nvSpPr>
          <p:spPr>
            <a:xfrm>
              <a:off x="165099"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449" name="Shape 1449"/>
            <p:cNvSpPr/>
            <p:nvPr/>
          </p:nvSpPr>
          <p:spPr>
            <a:xfrm>
              <a:off x="215899" y="635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grpSp>
      <p:sp>
        <p:nvSpPr>
          <p:cNvPr id="1451" name="Shape 1451"/>
          <p:cNvSpPr/>
          <p:nvPr/>
        </p:nvSpPr>
        <p:spPr>
          <a:xfrm>
            <a:off x="6527796" y="44958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52" name="Shape 1452"/>
          <p:cNvSpPr/>
          <p:nvPr/>
        </p:nvSpPr>
        <p:spPr>
          <a:xfrm>
            <a:off x="6591300" y="45593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453" name="Shape 1453"/>
          <p:cNvSpPr/>
          <p:nvPr/>
        </p:nvSpPr>
        <p:spPr>
          <a:xfrm>
            <a:off x="75311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54" name="Shape 1454"/>
          <p:cNvSpPr/>
          <p:nvPr/>
        </p:nvSpPr>
        <p:spPr>
          <a:xfrm>
            <a:off x="79248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455" name="Shape 1455"/>
          <p:cNvSpPr/>
          <p:nvPr/>
        </p:nvSpPr>
        <p:spPr>
          <a:xfrm>
            <a:off x="7658100" y="6096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456" name="Shape 1456"/>
          <p:cNvSpPr/>
          <p:nvPr/>
        </p:nvSpPr>
        <p:spPr>
          <a:xfrm>
            <a:off x="75311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1840141503"/>
      </p:ext>
    </p:extLst>
  </p:cSld>
  <p:clrMapOvr>
    <a:masterClrMapping/>
  </p:clrMapOvr>
  <p:transition spd="med">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 name="Shape 1458"/>
          <p:cNvSpPr/>
          <p:nvPr/>
        </p:nvSpPr>
        <p:spPr>
          <a:xfrm>
            <a:off x="7962900" y="6308172"/>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59" name="Shape 1459"/>
          <p:cNvSpPr/>
          <p:nvPr/>
        </p:nvSpPr>
        <p:spPr>
          <a:xfrm>
            <a:off x="80137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60" name="Shape 1460"/>
          <p:cNvSpPr/>
          <p:nvPr/>
        </p:nvSpPr>
        <p:spPr>
          <a:xfrm flipH="1">
            <a:off x="74930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61" name="Shape 1461"/>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462" name="Shape 1462"/>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sp>
        <p:nvSpPr>
          <p:cNvPr id="1463" name="Shape 1463"/>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64" name="Shape 1464"/>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469" name="Group 1469"/>
          <p:cNvGrpSpPr/>
          <p:nvPr/>
        </p:nvGrpSpPr>
        <p:grpSpPr>
          <a:xfrm>
            <a:off x="5092700" y="6045199"/>
            <a:ext cx="803566" cy="695480"/>
            <a:chOff x="0" y="0"/>
            <a:chExt cx="803564" cy="695478"/>
          </a:xfrm>
        </p:grpSpPr>
        <p:sp>
          <p:nvSpPr>
            <p:cNvPr id="1465" name="Shape 1465"/>
            <p:cNvSpPr/>
            <p:nvPr/>
          </p:nvSpPr>
          <p:spPr>
            <a:xfrm>
              <a:off x="495600" y="3875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66" name="Shape 1466"/>
            <p:cNvSpPr/>
            <p:nvPr/>
          </p:nvSpPr>
          <p:spPr>
            <a:xfrm flipH="1">
              <a:off x="-1" y="27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67" name="Shape 1467"/>
            <p:cNvSpPr/>
            <p:nvPr/>
          </p:nvSpPr>
          <p:spPr>
            <a:xfrm>
              <a:off x="165099"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468" name="Shape 1468"/>
            <p:cNvSpPr/>
            <p:nvPr/>
          </p:nvSpPr>
          <p:spPr>
            <a:xfrm>
              <a:off x="215899" y="635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grpSp>
      <p:sp>
        <p:nvSpPr>
          <p:cNvPr id="1470" name="Shape 1470"/>
          <p:cNvSpPr/>
          <p:nvPr/>
        </p:nvSpPr>
        <p:spPr>
          <a:xfrm>
            <a:off x="6527796" y="44958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71" name="Shape 1471"/>
          <p:cNvSpPr/>
          <p:nvPr/>
        </p:nvSpPr>
        <p:spPr>
          <a:xfrm>
            <a:off x="6591300" y="45593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472" name="Shape 1472"/>
          <p:cNvSpPr/>
          <p:nvPr/>
        </p:nvSpPr>
        <p:spPr>
          <a:xfrm>
            <a:off x="75311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73" name="Shape 1473"/>
          <p:cNvSpPr/>
          <p:nvPr/>
        </p:nvSpPr>
        <p:spPr>
          <a:xfrm>
            <a:off x="79248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474" name="Shape 1474"/>
          <p:cNvSpPr/>
          <p:nvPr/>
        </p:nvSpPr>
        <p:spPr>
          <a:xfrm>
            <a:off x="7658100" y="6096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Tree>
    <p:extLst>
      <p:ext uri="{BB962C8B-B14F-4D97-AF65-F5344CB8AC3E}">
        <p14:creationId xmlns:p14="http://schemas.microsoft.com/office/powerpoint/2010/main" val="250533868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 name="Shape 1476"/>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477" name="Shape 1477"/>
          <p:cNvSpPr/>
          <p:nvPr/>
        </p:nvSpPr>
        <p:spPr>
          <a:xfrm>
            <a:off x="1220324" y="2413000"/>
            <a:ext cx="1095440"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C</a:t>
            </a:r>
          </a:p>
        </p:txBody>
      </p:sp>
      <p:sp>
        <p:nvSpPr>
          <p:cNvPr id="1478" name="Shape 1478"/>
          <p:cNvSpPr/>
          <p:nvPr/>
        </p:nvSpPr>
        <p:spPr>
          <a:xfrm>
            <a:off x="4056279" y="70993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2-node into 3-node</a:t>
            </a:r>
          </a:p>
        </p:txBody>
      </p:sp>
      <p:sp>
        <p:nvSpPr>
          <p:cNvPr id="1479" name="Shape 1479"/>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0" name="Shape 1480"/>
          <p:cNvSpPr/>
          <p:nvPr/>
        </p:nvSpPr>
        <p:spPr>
          <a:xfrm>
            <a:off x="55883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1" name="Shape 1481"/>
          <p:cNvSpPr/>
          <p:nvPr/>
        </p:nvSpPr>
        <p:spPr>
          <a:xfrm flipH="1">
            <a:off x="50927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2" name="Shape 1482"/>
          <p:cNvSpPr/>
          <p:nvPr/>
        </p:nvSpPr>
        <p:spPr>
          <a:xfrm>
            <a:off x="52578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483" name="Shape 1483"/>
          <p:cNvSpPr/>
          <p:nvPr/>
        </p:nvSpPr>
        <p:spPr>
          <a:xfrm>
            <a:off x="53086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grpSp>
        <p:nvGrpSpPr>
          <p:cNvPr id="1493" name="Group 1493"/>
          <p:cNvGrpSpPr/>
          <p:nvPr/>
        </p:nvGrpSpPr>
        <p:grpSpPr>
          <a:xfrm>
            <a:off x="6527796" y="4495799"/>
            <a:ext cx="1885241" cy="2247901"/>
            <a:chOff x="0" y="0"/>
            <a:chExt cx="1885239" cy="2247900"/>
          </a:xfrm>
        </p:grpSpPr>
        <p:sp>
          <p:nvSpPr>
            <p:cNvPr id="1484" name="Shape 1484"/>
            <p:cNvSpPr/>
            <p:nvPr/>
          </p:nvSpPr>
          <p:spPr>
            <a:xfrm>
              <a:off x="1435103" y="1812372"/>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5" name="Shape 1485"/>
            <p:cNvSpPr/>
            <p:nvPr/>
          </p:nvSpPr>
          <p:spPr>
            <a:xfrm>
              <a:off x="1485903" y="18288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6" name="Shape 1486"/>
            <p:cNvSpPr/>
            <p:nvPr/>
          </p:nvSpPr>
          <p:spPr>
            <a:xfrm flipH="1">
              <a:off x="965203" y="18288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7" name="Shape 1487"/>
            <p:cNvSpPr/>
            <p:nvPr/>
          </p:nvSpPr>
          <p:spPr>
            <a:xfrm>
              <a:off x="241300" y="279400"/>
              <a:ext cx="1183892" cy="147796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8" name="Shape 1488"/>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489" name="Shape 1489"/>
            <p:cNvSpPr/>
            <p:nvPr/>
          </p:nvSpPr>
          <p:spPr>
            <a:xfrm>
              <a:off x="63503" y="63500"/>
              <a:ext cx="324435"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490" name="Shape 1490"/>
            <p:cNvSpPr/>
            <p:nvPr/>
          </p:nvSpPr>
          <p:spPr>
            <a:xfrm>
              <a:off x="1003303" y="15239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91" name="Shape 1491"/>
            <p:cNvSpPr/>
            <p:nvPr/>
          </p:nvSpPr>
          <p:spPr>
            <a:xfrm>
              <a:off x="1397003" y="1600200"/>
              <a:ext cx="323480"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492" name="Shape 1492"/>
            <p:cNvSpPr/>
            <p:nvPr/>
          </p:nvSpPr>
          <p:spPr>
            <a:xfrm>
              <a:off x="1130303" y="1600200"/>
              <a:ext cx="349674"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grpSp>
      <p:sp>
        <p:nvSpPr>
          <p:cNvPr id="1494" name="Shape 1494"/>
          <p:cNvSpPr/>
          <p:nvPr/>
        </p:nvSpPr>
        <p:spPr>
          <a:xfrm>
            <a:off x="58928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495" name="Shape 1495"/>
          <p:cNvSpPr/>
          <p:nvPr/>
        </p:nvSpPr>
        <p:spPr>
          <a:xfrm>
            <a:off x="52578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4082631435"/>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494"/>
                                        </p:tgtEl>
                                        <p:attrNameLst>
                                          <p:attrName>style.visibility</p:attrName>
                                        </p:attrNameLst>
                                      </p:cBhvr>
                                      <p:to>
                                        <p:strVal val="visible"/>
                                      </p:to>
                                    </p:set>
                                    <p:animEffect transition="in" filter="dissolve">
                                      <p:cBhvr>
                                        <p:cTn id="7" dur="500"/>
                                        <p:tgtEl>
                                          <p:spTgt spid="1494"/>
                                        </p:tgtEl>
                                      </p:cBhvr>
                                    </p:animEffect>
                                  </p:childTnLst>
                                </p:cTn>
                              </p:par>
                            </p:childTnLst>
                          </p:cTn>
                        </p:par>
                        <p:par>
                          <p:cTn id="8" fill="hold">
                            <p:stCondLst>
                              <p:cond delay="500"/>
                            </p:stCondLst>
                            <p:childTnLst>
                              <p:par>
                                <p:cTn id="9" presetID="9" presetClass="entr" presetSubtype="0" fill="hold" grpId="0" nodeType="afterEffect">
                                  <p:stCondLst>
                                    <p:cond delay="0"/>
                                  </p:stCondLst>
                                  <p:iterate>
                                    <p:tmAbs val="0"/>
                                  </p:iterate>
                                  <p:childTnLst>
                                    <p:set>
                                      <p:cBhvr>
                                        <p:cTn id="10" fill="hold"/>
                                        <p:tgtEl>
                                          <p:spTgt spid="1495"/>
                                        </p:tgtEl>
                                        <p:attrNameLst>
                                          <p:attrName>style.visibility</p:attrName>
                                        </p:attrNameLst>
                                      </p:cBhvr>
                                      <p:to>
                                        <p:strVal val="visible"/>
                                      </p:to>
                                    </p:set>
                                    <p:animEffect transition="in" filter="dissolve">
                                      <p:cBhvr>
                                        <p:cTn id="11" dur="500"/>
                                        <p:tgtEl>
                                          <p:spTgt spid="149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 grpId="0" animBg="1" advAuto="0"/>
      <p:bldP spid="1494" grpId="0" animBg="1" advAuto="0"/>
      <p:bldP spid="1495"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4638073" y="6398449"/>
            <a:ext cx="1" cy="145417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8" name="Shape 68"/>
          <p:cNvSpPr>
            <a:spLocks noGrp="1"/>
          </p:cNvSpPr>
          <p:nvPr>
            <p:ph type="body" idx="1"/>
          </p:nvPr>
        </p:nvSpPr>
        <p:spPr>
          <a:prstGeom prst="rect">
            <a:avLst/>
          </a:prstGeom>
        </p:spPr>
        <p:txBody>
          <a:bodyPr/>
          <a:lstStyle/>
          <a:p>
            <a:r>
              <a:rPr lang="en-US" sz="1800" b="1" dirty="0"/>
              <a:t>Definition. </a:t>
            </a:r>
            <a:r>
              <a:rPr lang="en-US" sz="1800" dirty="0"/>
              <a:t>A </a:t>
            </a:r>
            <a:r>
              <a:rPr lang="en-US" sz="1800" i="1" dirty="0"/>
              <a:t>2-3 search tree </a:t>
            </a:r>
            <a:r>
              <a:rPr lang="en-US" sz="1800" dirty="0"/>
              <a:t>is a tree that is either empty or </a:t>
            </a:r>
          </a:p>
          <a:p>
            <a:pPr fontAlgn="auto"/>
            <a:r>
              <a:rPr lang="en-US" sz="1800" dirty="0"/>
              <a:t> </a:t>
            </a:r>
            <a:r>
              <a:rPr lang="en-US" sz="1800" i="1" dirty="0"/>
              <a:t>2-node</a:t>
            </a:r>
            <a:r>
              <a:rPr lang="en-US" sz="1800" dirty="0"/>
              <a:t>, with one key (and associated value) and two links,  a left link to a 2-3 search tree with smaller keys, and a right  link to a 2-3 search tree with larger keys </a:t>
            </a:r>
          </a:p>
          <a:p>
            <a:pPr fontAlgn="auto"/>
            <a:r>
              <a:rPr lang="en-US" sz="1800" dirty="0"/>
              <a:t>A </a:t>
            </a:r>
            <a:r>
              <a:rPr lang="en-US" sz="1800" i="1" dirty="0"/>
              <a:t>3-node</a:t>
            </a:r>
            <a:r>
              <a:rPr lang="en-US" sz="1800" dirty="0"/>
              <a:t>, with two keys (and associated values) and </a:t>
            </a:r>
            <a:r>
              <a:rPr lang="en-US" sz="1800" i="1" dirty="0"/>
              <a:t>three </a:t>
            </a:r>
            <a:r>
              <a:rPr lang="en-US" sz="1800" dirty="0"/>
              <a:t>links, a left link to a 2-3 search tree with smaller keys, a middle link to a 2-3 search tree with keys between the node’s keys, and a right link to a 2-3 search tree with larger keys. As usual, we refer to a link to an empty tree as a </a:t>
            </a:r>
            <a:r>
              <a:rPr lang="en-US" sz="1800" i="1" dirty="0"/>
              <a:t>null link</a:t>
            </a:r>
            <a:r>
              <a:rPr lang="en-US" sz="1800" dirty="0"/>
              <a:t>. </a:t>
            </a:r>
          </a:p>
        </p:txBody>
      </p:sp>
      <p:sp>
        <p:nvSpPr>
          <p:cNvPr id="69" name="Shape 69"/>
          <p:cNvSpPr>
            <a:spLocks noGrp="1"/>
          </p:cNvSpPr>
          <p:nvPr>
            <p:ph type="title"/>
          </p:nvPr>
        </p:nvSpPr>
        <p:spPr>
          <a:prstGeom prst="rect">
            <a:avLst/>
          </a:prstGeom>
        </p:spPr>
        <p:txBody>
          <a:bodyPr/>
          <a:lstStyle/>
          <a:p>
            <a:pPr lvl="0">
              <a:defRPr sz="1800">
                <a:uFillTx/>
              </a:defRPr>
            </a:pPr>
            <a:r>
              <a:rPr sz="2800">
                <a:uFill>
                  <a:solidFill/>
                </a:uFill>
              </a:rPr>
              <a:t>2-3 tree</a:t>
            </a:r>
          </a:p>
        </p:txBody>
      </p:sp>
      <p:sp>
        <p:nvSpPr>
          <p:cNvPr id="70" name="Shape 70"/>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5</a:t>
            </a:fld>
            <a:endParaRPr sz="1200">
              <a:uFill>
                <a:solidFill/>
              </a:uFill>
            </a:endParaRPr>
          </a:p>
        </p:txBody>
      </p:sp>
      <p:grpSp>
        <p:nvGrpSpPr>
          <p:cNvPr id="77" name="Group 77"/>
          <p:cNvGrpSpPr/>
          <p:nvPr/>
        </p:nvGrpSpPr>
        <p:grpSpPr>
          <a:xfrm>
            <a:off x="1933621" y="6269339"/>
            <a:ext cx="5061716" cy="2958630"/>
            <a:chOff x="0" y="0"/>
            <a:chExt cx="5061714" cy="2958628"/>
          </a:xfrm>
        </p:grpSpPr>
        <p:sp>
          <p:nvSpPr>
            <p:cNvPr id="71" name="Shape 71"/>
            <p:cNvSpPr/>
            <p:nvPr/>
          </p:nvSpPr>
          <p:spPr>
            <a:xfrm>
              <a:off x="824221" y="2628428"/>
              <a:ext cx="1981201" cy="3302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a:solidFill>
                    <a:srgbClr val="0C4681"/>
                  </a:solidFill>
                  <a:uFill>
                    <a:solidFill>
                      <a:srgbClr val="0C4681"/>
                    </a:solidFill>
                  </a:uFill>
                </a:defRPr>
              </a:lvl1pPr>
            </a:lstStyle>
            <a:p>
              <a:pPr lvl="0">
                <a:defRPr sz="1800">
                  <a:solidFill>
                    <a:srgbClr val="000000"/>
                  </a:solidFill>
                  <a:uFillTx/>
                </a:defRPr>
              </a:pPr>
              <a:r>
                <a:rPr sz="1600">
                  <a:solidFill>
                    <a:srgbClr val="0C4681"/>
                  </a:solidFill>
                  <a:uFill>
                    <a:solidFill>
                      <a:srgbClr val="0C4681"/>
                    </a:solidFill>
                  </a:uFill>
                </a:rPr>
                <a:t>between E and J</a:t>
              </a:r>
            </a:p>
          </p:txBody>
        </p:sp>
        <p:sp>
          <p:nvSpPr>
            <p:cNvPr id="72" name="Shape 72"/>
            <p:cNvSpPr/>
            <p:nvPr/>
          </p:nvSpPr>
          <p:spPr>
            <a:xfrm flipH="1">
              <a:off x="1658597" y="1034615"/>
              <a:ext cx="916282" cy="1592094"/>
            </a:xfrm>
            <a:prstGeom prst="line">
              <a:avLst/>
            </a:prstGeom>
            <a:noFill/>
            <a:ln w="25400" cap="flat">
              <a:solidFill>
                <a:srgbClr val="0C4681"/>
              </a:solidFill>
              <a:prstDash val="solid"/>
              <a:miter lim="400000"/>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3" name="Shape 73"/>
            <p:cNvSpPr/>
            <p:nvPr/>
          </p:nvSpPr>
          <p:spPr>
            <a:xfrm>
              <a:off x="3410714" y="195901"/>
              <a:ext cx="1651001"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a:solidFill>
                    <a:srgbClr val="0C4681"/>
                  </a:solidFill>
                  <a:uFill>
                    <a:solidFill>
                      <a:srgbClr val="0C4681"/>
                    </a:solidFill>
                  </a:uFill>
                </a:defRPr>
              </a:lvl1pPr>
            </a:lstStyle>
            <a:p>
              <a:pPr lvl="0">
                <a:defRPr sz="1800">
                  <a:solidFill>
                    <a:srgbClr val="000000"/>
                  </a:solidFill>
                  <a:uFillTx/>
                </a:defRPr>
              </a:pPr>
              <a:r>
                <a:rPr sz="1600">
                  <a:solidFill>
                    <a:srgbClr val="0C4681"/>
                  </a:solidFill>
                  <a:uFill>
                    <a:solidFill>
                      <a:srgbClr val="0C4681"/>
                    </a:solidFill>
                  </a:uFill>
                </a:rPr>
                <a:t>larger than J</a:t>
              </a:r>
            </a:p>
          </p:txBody>
        </p:sp>
        <p:sp>
          <p:nvSpPr>
            <p:cNvPr id="74" name="Shape 74"/>
            <p:cNvSpPr/>
            <p:nvPr/>
          </p:nvSpPr>
          <p:spPr>
            <a:xfrm flipV="1">
              <a:off x="3506549" y="517962"/>
              <a:ext cx="323607" cy="317104"/>
            </a:xfrm>
            <a:prstGeom prst="line">
              <a:avLst/>
            </a:prstGeom>
            <a:noFill/>
            <a:ln w="25400" cap="flat">
              <a:solidFill>
                <a:srgbClr val="0C4681"/>
              </a:solidFill>
              <a:prstDash val="solid"/>
              <a:miter lim="400000"/>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5" name="Shape 75"/>
            <p:cNvSpPr/>
            <p:nvPr/>
          </p:nvSpPr>
          <p:spPr>
            <a:xfrm>
              <a:off x="0" y="0"/>
              <a:ext cx="1651000" cy="330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a:solidFill>
                    <a:srgbClr val="0C4681"/>
                  </a:solidFill>
                  <a:uFill>
                    <a:solidFill>
                      <a:srgbClr val="0C4681"/>
                    </a:solidFill>
                  </a:uFill>
                </a:defRPr>
              </a:lvl1pPr>
            </a:lstStyle>
            <a:p>
              <a:pPr lvl="0">
                <a:defRPr sz="1800">
                  <a:solidFill>
                    <a:srgbClr val="000000"/>
                  </a:solidFill>
                  <a:uFillTx/>
                </a:defRPr>
              </a:pPr>
              <a:r>
                <a:rPr sz="1600">
                  <a:solidFill>
                    <a:srgbClr val="0C4681"/>
                  </a:solidFill>
                  <a:uFill>
                    <a:solidFill>
                      <a:srgbClr val="0C4681"/>
                    </a:solidFill>
                  </a:uFill>
                </a:rPr>
                <a:t>smaller than E</a:t>
              </a:r>
            </a:p>
          </p:txBody>
        </p:sp>
        <p:sp>
          <p:nvSpPr>
            <p:cNvPr id="76" name="Shape 76"/>
            <p:cNvSpPr/>
            <p:nvPr/>
          </p:nvSpPr>
          <p:spPr>
            <a:xfrm flipH="1" flipV="1">
              <a:off x="1576283" y="299853"/>
              <a:ext cx="384659" cy="307728"/>
            </a:xfrm>
            <a:prstGeom prst="line">
              <a:avLst/>
            </a:prstGeom>
            <a:noFill/>
            <a:ln w="25400" cap="flat">
              <a:solidFill>
                <a:srgbClr val="0C4681"/>
              </a:solidFill>
              <a:prstDash val="solid"/>
              <a:miter lim="400000"/>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
        <p:nvSpPr>
          <p:cNvPr id="78" name="Shape 78"/>
          <p:cNvSpPr/>
          <p:nvPr/>
        </p:nvSpPr>
        <p:spPr>
          <a:xfrm>
            <a:off x="8281874" y="62557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 name="Shape 79"/>
          <p:cNvSpPr/>
          <p:nvPr/>
        </p:nvSpPr>
        <p:spPr>
          <a:xfrm flipH="1">
            <a:off x="4631360" y="5086153"/>
            <a:ext cx="1861137" cy="129741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0" name="Shape 80"/>
          <p:cNvSpPr/>
          <p:nvPr/>
        </p:nvSpPr>
        <p:spPr>
          <a:xfrm>
            <a:off x="6575859" y="5106798"/>
            <a:ext cx="1663212" cy="116354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1" name="Shape 81"/>
          <p:cNvSpPr/>
          <p:nvPr/>
        </p:nvSpPr>
        <p:spPr>
          <a:xfrm flipH="1">
            <a:off x="7485838" y="6365684"/>
            <a:ext cx="754736" cy="139619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2" name="Shape 82"/>
          <p:cNvSpPr/>
          <p:nvPr/>
        </p:nvSpPr>
        <p:spPr>
          <a:xfrm>
            <a:off x="7544584" y="79514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3" name="Shape 83"/>
          <p:cNvSpPr/>
          <p:nvPr/>
        </p:nvSpPr>
        <p:spPr>
          <a:xfrm flipH="1">
            <a:off x="7288703" y="79541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4" name="Shape 84"/>
          <p:cNvSpPr/>
          <p:nvPr/>
        </p:nvSpPr>
        <p:spPr>
          <a:xfrm>
            <a:off x="4673927" y="79182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5" name="Shape 85"/>
          <p:cNvSpPr/>
          <p:nvPr/>
        </p:nvSpPr>
        <p:spPr>
          <a:xfrm>
            <a:off x="4829544" y="6389786"/>
            <a:ext cx="957741" cy="140706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 name="Shape 86"/>
          <p:cNvSpPr/>
          <p:nvPr/>
        </p:nvSpPr>
        <p:spPr>
          <a:xfrm>
            <a:off x="90424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 name="Shape 87"/>
          <p:cNvSpPr/>
          <p:nvPr/>
        </p:nvSpPr>
        <p:spPr>
          <a:xfrm flipH="1">
            <a:off x="8599028" y="80075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8" name="Shape 88"/>
          <p:cNvSpPr/>
          <p:nvPr/>
        </p:nvSpPr>
        <p:spPr>
          <a:xfrm>
            <a:off x="91186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9" name="Shape 89"/>
          <p:cNvSpPr/>
          <p:nvPr/>
        </p:nvSpPr>
        <p:spPr>
          <a:xfrm>
            <a:off x="8666625" y="7538571"/>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0" name="Shape 90"/>
          <p:cNvSpPr/>
          <p:nvPr/>
        </p:nvSpPr>
        <p:spPr>
          <a:xfrm>
            <a:off x="8760022" y="757579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S</a:t>
            </a:r>
          </a:p>
        </p:txBody>
      </p:sp>
      <p:sp>
        <p:nvSpPr>
          <p:cNvPr id="91" name="Shape 91"/>
          <p:cNvSpPr/>
          <p:nvPr/>
        </p:nvSpPr>
        <p:spPr>
          <a:xfrm>
            <a:off x="9022225" y="7614772"/>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92" name="Shape 92"/>
          <p:cNvSpPr/>
          <p:nvPr/>
        </p:nvSpPr>
        <p:spPr>
          <a:xfrm>
            <a:off x="3264200" y="80075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3" name="Shape 93"/>
          <p:cNvSpPr/>
          <p:nvPr/>
        </p:nvSpPr>
        <p:spPr>
          <a:xfrm flipH="1">
            <a:off x="2438400" y="79248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4" name="Shape 94"/>
          <p:cNvSpPr/>
          <p:nvPr/>
        </p:nvSpPr>
        <p:spPr>
          <a:xfrm>
            <a:off x="3060700" y="78867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5" name="Shape 95"/>
          <p:cNvSpPr/>
          <p:nvPr/>
        </p:nvSpPr>
        <p:spPr>
          <a:xfrm flipH="1">
            <a:off x="2967715" y="6345019"/>
            <a:ext cx="1649323" cy="15545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6" name="Shape 96"/>
          <p:cNvSpPr/>
          <p:nvPr/>
        </p:nvSpPr>
        <p:spPr>
          <a:xfrm>
            <a:off x="2628900" y="75818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7" name="Shape 97"/>
          <p:cNvSpPr/>
          <p:nvPr/>
        </p:nvSpPr>
        <p:spPr>
          <a:xfrm>
            <a:off x="2773825" y="7614772"/>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A</a:t>
            </a:r>
          </a:p>
        </p:txBody>
      </p:sp>
      <p:sp>
        <p:nvSpPr>
          <p:cNvPr id="98" name="Shape 98"/>
          <p:cNvSpPr/>
          <p:nvPr/>
        </p:nvSpPr>
        <p:spPr>
          <a:xfrm>
            <a:off x="3053225" y="7614772"/>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C</a:t>
            </a:r>
          </a:p>
        </p:txBody>
      </p:sp>
      <p:sp>
        <p:nvSpPr>
          <p:cNvPr id="99" name="Shape 99"/>
          <p:cNvSpPr/>
          <p:nvPr/>
        </p:nvSpPr>
        <p:spPr>
          <a:xfrm>
            <a:off x="72898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0" name="Shape 100"/>
          <p:cNvSpPr/>
          <p:nvPr/>
        </p:nvSpPr>
        <p:spPr>
          <a:xfrm>
            <a:off x="7434725" y="7614772"/>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01" name="Shape 101"/>
          <p:cNvSpPr/>
          <p:nvPr/>
        </p:nvSpPr>
        <p:spPr>
          <a:xfrm flipH="1">
            <a:off x="4389181" y="7829125"/>
            <a:ext cx="282375" cy="48908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 name="Shape 102"/>
          <p:cNvSpPr/>
          <p:nvPr/>
        </p:nvSpPr>
        <p:spPr>
          <a:xfrm>
            <a:off x="43815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3" name="Shape 103"/>
          <p:cNvSpPr/>
          <p:nvPr/>
        </p:nvSpPr>
        <p:spPr>
          <a:xfrm>
            <a:off x="4488325" y="7614772"/>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H</a:t>
            </a:r>
          </a:p>
        </p:txBody>
      </p:sp>
      <p:sp>
        <p:nvSpPr>
          <p:cNvPr id="104" name="Shape 104"/>
          <p:cNvSpPr/>
          <p:nvPr/>
        </p:nvSpPr>
        <p:spPr>
          <a:xfrm>
            <a:off x="8026400" y="609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5" name="Shape 105"/>
          <p:cNvSpPr/>
          <p:nvPr/>
        </p:nvSpPr>
        <p:spPr>
          <a:xfrm>
            <a:off x="8089900" y="61595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R</a:t>
            </a:r>
          </a:p>
        </p:txBody>
      </p:sp>
      <p:sp>
        <p:nvSpPr>
          <p:cNvPr id="106" name="Shape 106"/>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07" name="Shape 107"/>
          <p:cNvSpPr/>
          <p:nvPr/>
        </p:nvSpPr>
        <p:spPr>
          <a:xfrm>
            <a:off x="6351810" y="4778191"/>
            <a:ext cx="41365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M</a:t>
            </a:r>
          </a:p>
        </p:txBody>
      </p:sp>
      <p:sp>
        <p:nvSpPr>
          <p:cNvPr id="108" name="Shape 108"/>
          <p:cNvSpPr/>
          <p:nvPr/>
        </p:nvSpPr>
        <p:spPr>
          <a:xfrm>
            <a:off x="5867400" y="7924800"/>
            <a:ext cx="177146" cy="39787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 name="Shape 109"/>
          <p:cNvSpPr/>
          <p:nvPr/>
        </p:nvSpPr>
        <p:spPr>
          <a:xfrm flipH="1">
            <a:off x="5577055" y="7835899"/>
            <a:ext cx="282375" cy="48908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0" name="Shape 110"/>
          <p:cNvSpPr/>
          <p:nvPr/>
        </p:nvSpPr>
        <p:spPr>
          <a:xfrm>
            <a:off x="5575300" y="7620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11" name="Shape 111"/>
          <p:cNvSpPr/>
          <p:nvPr/>
        </p:nvSpPr>
        <p:spPr>
          <a:xfrm>
            <a:off x="5682125" y="7627472"/>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12" name="Shape 112"/>
          <p:cNvSpPr/>
          <p:nvPr/>
        </p:nvSpPr>
        <p:spPr>
          <a:xfrm>
            <a:off x="4241800" y="61086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3" name="Shape 113"/>
          <p:cNvSpPr/>
          <p:nvPr/>
        </p:nvSpPr>
        <p:spPr>
          <a:xfrm>
            <a:off x="4292601" y="6139947"/>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E</a:t>
            </a:r>
          </a:p>
        </p:txBody>
      </p:sp>
      <p:sp>
        <p:nvSpPr>
          <p:cNvPr id="114" name="Shape 114"/>
          <p:cNvSpPr/>
          <p:nvPr/>
        </p:nvSpPr>
        <p:spPr>
          <a:xfrm>
            <a:off x="4721120" y="6133366"/>
            <a:ext cx="259906"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dirty="0">
                <a:uFill>
                  <a:solidFill/>
                </a:uFill>
              </a:rPr>
              <a:t>J</a:t>
            </a:r>
          </a:p>
        </p:txBody>
      </p:sp>
      <p:sp>
        <p:nvSpPr>
          <p:cNvPr id="115" name="Shape 115"/>
          <p:cNvSpPr/>
          <p:nvPr/>
        </p:nvSpPr>
        <p:spPr>
          <a:xfrm>
            <a:off x="2705100" y="5321300"/>
            <a:ext cx="1981200" cy="330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pPr lvl="0">
              <a:defRPr sz="1800">
                <a:solidFill>
                  <a:srgbClr val="000000"/>
                </a:solidFill>
                <a:uFillTx/>
              </a:defRPr>
            </a:pPr>
            <a:r>
              <a:rPr sz="1600">
                <a:solidFill>
                  <a:srgbClr val="8D3124"/>
                </a:solidFill>
                <a:uFill>
                  <a:solidFill>
                    <a:srgbClr val="8D3124"/>
                  </a:solidFill>
                </a:uFill>
              </a:rPr>
              <a:t>3-node</a:t>
            </a:r>
          </a:p>
        </p:txBody>
      </p:sp>
      <p:sp>
        <p:nvSpPr>
          <p:cNvPr id="116" name="Shape 116"/>
          <p:cNvSpPr/>
          <p:nvPr/>
        </p:nvSpPr>
        <p:spPr>
          <a:xfrm flipH="1" flipV="1">
            <a:off x="3780303" y="5648321"/>
            <a:ext cx="474198" cy="447679"/>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7" name="Shape 117"/>
          <p:cNvSpPr/>
          <p:nvPr/>
        </p:nvSpPr>
        <p:spPr>
          <a:xfrm>
            <a:off x="8191500" y="5346700"/>
            <a:ext cx="1981200" cy="330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pPr lvl="0">
              <a:defRPr sz="1800">
                <a:solidFill>
                  <a:srgbClr val="000000"/>
                </a:solidFill>
                <a:uFillTx/>
              </a:defRPr>
            </a:pPr>
            <a:r>
              <a:rPr sz="1600">
                <a:solidFill>
                  <a:srgbClr val="8D3124"/>
                </a:solidFill>
                <a:uFill>
                  <a:solidFill>
                    <a:srgbClr val="8D3124"/>
                  </a:solidFill>
                </a:uFill>
              </a:rPr>
              <a:t>2-node</a:t>
            </a:r>
          </a:p>
        </p:txBody>
      </p:sp>
      <p:sp>
        <p:nvSpPr>
          <p:cNvPr id="118" name="Shape 118"/>
          <p:cNvSpPr/>
          <p:nvPr/>
        </p:nvSpPr>
        <p:spPr>
          <a:xfrm flipV="1">
            <a:off x="8559800" y="5676900"/>
            <a:ext cx="474197" cy="447679"/>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21" name="Group 121"/>
          <p:cNvGrpSpPr/>
          <p:nvPr/>
        </p:nvGrpSpPr>
        <p:grpSpPr>
          <a:xfrm>
            <a:off x="7835900" y="8423278"/>
            <a:ext cx="1981200" cy="708022"/>
            <a:chOff x="0" y="0"/>
            <a:chExt cx="1981200" cy="708021"/>
          </a:xfrm>
        </p:grpSpPr>
        <p:sp>
          <p:nvSpPr>
            <p:cNvPr id="119" name="Shape 119"/>
            <p:cNvSpPr/>
            <p:nvPr/>
          </p:nvSpPr>
          <p:spPr>
            <a:xfrm>
              <a:off x="0" y="377821"/>
              <a:ext cx="1981200" cy="3302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ctr"/>
            </a:lstStyle>
            <a:p>
              <a:pPr lvl="0">
                <a:defRPr sz="1800">
                  <a:solidFill>
                    <a:srgbClr val="000000"/>
                  </a:solidFill>
                  <a:uFillTx/>
                </a:defRPr>
              </a:pPr>
              <a:r>
                <a:rPr sz="1600">
                  <a:solidFill>
                    <a:srgbClr val="8D3124"/>
                  </a:solidFill>
                  <a:uFill>
                    <a:solidFill>
                      <a:srgbClr val="8D3124"/>
                    </a:solidFill>
                  </a:uFill>
                </a:rPr>
                <a:t>null link</a:t>
              </a:r>
            </a:p>
          </p:txBody>
        </p:sp>
        <p:sp>
          <p:nvSpPr>
            <p:cNvPr id="120" name="Shape 120"/>
            <p:cNvSpPr/>
            <p:nvPr/>
          </p:nvSpPr>
          <p:spPr>
            <a:xfrm>
              <a:off x="50800" y="0"/>
              <a:ext cx="397457" cy="356105"/>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extLst>
      <p:ext uri="{BB962C8B-B14F-4D97-AF65-F5344CB8AC3E}">
        <p14:creationId xmlns:p14="http://schemas.microsoft.com/office/powerpoint/2010/main" val="209884608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7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advAuto="0"/>
      <p:bldP spid="121" grpId="0"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Shape 1497"/>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498" name="Shape 1498"/>
          <p:cNvSpPr/>
          <p:nvPr/>
        </p:nvSpPr>
        <p:spPr>
          <a:xfrm>
            <a:off x="1220324" y="2413000"/>
            <a:ext cx="1095440"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C</a:t>
            </a:r>
          </a:p>
        </p:txBody>
      </p:sp>
      <p:sp>
        <p:nvSpPr>
          <p:cNvPr id="1499" name="Shape 1499"/>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00" name="Shape 1500"/>
          <p:cNvSpPr/>
          <p:nvPr/>
        </p:nvSpPr>
        <p:spPr>
          <a:xfrm>
            <a:off x="56391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01" name="Shape 1501"/>
          <p:cNvSpPr/>
          <p:nvPr/>
        </p:nvSpPr>
        <p:spPr>
          <a:xfrm flipH="1">
            <a:off x="4813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511" name="Group 1511"/>
          <p:cNvGrpSpPr/>
          <p:nvPr/>
        </p:nvGrpSpPr>
        <p:grpSpPr>
          <a:xfrm>
            <a:off x="6527796" y="4495799"/>
            <a:ext cx="1885241" cy="2247901"/>
            <a:chOff x="0" y="0"/>
            <a:chExt cx="1885239" cy="2247900"/>
          </a:xfrm>
        </p:grpSpPr>
        <p:sp>
          <p:nvSpPr>
            <p:cNvPr id="1502" name="Shape 1502"/>
            <p:cNvSpPr/>
            <p:nvPr/>
          </p:nvSpPr>
          <p:spPr>
            <a:xfrm>
              <a:off x="1435103" y="1812372"/>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03" name="Shape 1503"/>
            <p:cNvSpPr/>
            <p:nvPr/>
          </p:nvSpPr>
          <p:spPr>
            <a:xfrm>
              <a:off x="1485903" y="18288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04" name="Shape 1504"/>
            <p:cNvSpPr/>
            <p:nvPr/>
          </p:nvSpPr>
          <p:spPr>
            <a:xfrm flipH="1">
              <a:off x="965203" y="18288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05" name="Shape 1505"/>
            <p:cNvSpPr/>
            <p:nvPr/>
          </p:nvSpPr>
          <p:spPr>
            <a:xfrm>
              <a:off x="241300" y="279400"/>
              <a:ext cx="1183892" cy="147796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06" name="Shape 1506"/>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507" name="Shape 1507"/>
            <p:cNvSpPr/>
            <p:nvPr/>
          </p:nvSpPr>
          <p:spPr>
            <a:xfrm>
              <a:off x="63503" y="63500"/>
              <a:ext cx="324435"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508" name="Shape 1508"/>
            <p:cNvSpPr/>
            <p:nvPr/>
          </p:nvSpPr>
          <p:spPr>
            <a:xfrm>
              <a:off x="1003303" y="15239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09" name="Shape 1509"/>
            <p:cNvSpPr/>
            <p:nvPr/>
          </p:nvSpPr>
          <p:spPr>
            <a:xfrm>
              <a:off x="1397003" y="1600200"/>
              <a:ext cx="323480"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510" name="Shape 1510"/>
            <p:cNvSpPr/>
            <p:nvPr/>
          </p:nvSpPr>
          <p:spPr>
            <a:xfrm>
              <a:off x="1130303" y="1600200"/>
              <a:ext cx="349674"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grpSp>
      <p:sp>
        <p:nvSpPr>
          <p:cNvPr id="1512" name="Shape 1512"/>
          <p:cNvSpPr/>
          <p:nvPr/>
        </p:nvSpPr>
        <p:spPr>
          <a:xfrm>
            <a:off x="54356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13" name="Shape 1513"/>
          <p:cNvSpPr/>
          <p:nvPr/>
        </p:nvSpPr>
        <p:spPr>
          <a:xfrm>
            <a:off x="50038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14" name="Shape 1514"/>
          <p:cNvSpPr/>
          <p:nvPr/>
        </p:nvSpPr>
        <p:spPr>
          <a:xfrm>
            <a:off x="50927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515" name="Shape 1515"/>
          <p:cNvSpPr/>
          <p:nvPr/>
        </p:nvSpPr>
        <p:spPr>
          <a:xfrm>
            <a:off x="53721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516" name="Shape 1516"/>
          <p:cNvSpPr/>
          <p:nvPr/>
        </p:nvSpPr>
        <p:spPr>
          <a:xfrm>
            <a:off x="50038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1685094044"/>
      </p:ext>
    </p:extLst>
  </p:cSld>
  <p:clrMapOvr>
    <a:masterClrMapping/>
  </p:clrMapOvr>
  <p:transition spd="med">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Shape 1518"/>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519" name="Shape 1519"/>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sp>
        <p:nvSpPr>
          <p:cNvPr id="1520" name="Shape 1520"/>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21" name="Shape 1521"/>
          <p:cNvSpPr/>
          <p:nvPr/>
        </p:nvSpPr>
        <p:spPr>
          <a:xfrm>
            <a:off x="56391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22" name="Shape 1522"/>
          <p:cNvSpPr/>
          <p:nvPr/>
        </p:nvSpPr>
        <p:spPr>
          <a:xfrm flipH="1">
            <a:off x="4813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532" name="Group 1532"/>
          <p:cNvGrpSpPr/>
          <p:nvPr/>
        </p:nvGrpSpPr>
        <p:grpSpPr>
          <a:xfrm>
            <a:off x="6527796" y="4495799"/>
            <a:ext cx="1885241" cy="2247901"/>
            <a:chOff x="0" y="0"/>
            <a:chExt cx="1885239" cy="2247900"/>
          </a:xfrm>
        </p:grpSpPr>
        <p:sp>
          <p:nvSpPr>
            <p:cNvPr id="1523" name="Shape 1523"/>
            <p:cNvSpPr/>
            <p:nvPr/>
          </p:nvSpPr>
          <p:spPr>
            <a:xfrm>
              <a:off x="1435103" y="1812372"/>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24" name="Shape 1524"/>
            <p:cNvSpPr/>
            <p:nvPr/>
          </p:nvSpPr>
          <p:spPr>
            <a:xfrm>
              <a:off x="1485903" y="18288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25" name="Shape 1525"/>
            <p:cNvSpPr/>
            <p:nvPr/>
          </p:nvSpPr>
          <p:spPr>
            <a:xfrm flipH="1">
              <a:off x="965203" y="1828800"/>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26" name="Shape 1526"/>
            <p:cNvSpPr/>
            <p:nvPr/>
          </p:nvSpPr>
          <p:spPr>
            <a:xfrm>
              <a:off x="241300" y="279400"/>
              <a:ext cx="1183892" cy="147796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27" name="Shape 1527"/>
            <p:cNvSpPr/>
            <p:nvPr/>
          </p:nvSpPr>
          <p:spPr>
            <a:xfrm>
              <a:off x="0" y="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528" name="Shape 1528"/>
            <p:cNvSpPr/>
            <p:nvPr/>
          </p:nvSpPr>
          <p:spPr>
            <a:xfrm>
              <a:off x="63503" y="63500"/>
              <a:ext cx="324435"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529" name="Shape 1529"/>
            <p:cNvSpPr/>
            <p:nvPr/>
          </p:nvSpPr>
          <p:spPr>
            <a:xfrm>
              <a:off x="1003303" y="15239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30" name="Shape 1530"/>
            <p:cNvSpPr/>
            <p:nvPr/>
          </p:nvSpPr>
          <p:spPr>
            <a:xfrm>
              <a:off x="1397003" y="1600200"/>
              <a:ext cx="323480"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531" name="Shape 1531"/>
            <p:cNvSpPr/>
            <p:nvPr/>
          </p:nvSpPr>
          <p:spPr>
            <a:xfrm>
              <a:off x="1130303" y="1600200"/>
              <a:ext cx="349674"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grpSp>
      <p:sp>
        <p:nvSpPr>
          <p:cNvPr id="1533" name="Shape 1533"/>
          <p:cNvSpPr/>
          <p:nvPr/>
        </p:nvSpPr>
        <p:spPr>
          <a:xfrm>
            <a:off x="54356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34" name="Shape 1534"/>
          <p:cNvSpPr/>
          <p:nvPr/>
        </p:nvSpPr>
        <p:spPr>
          <a:xfrm>
            <a:off x="50038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35" name="Shape 1535"/>
          <p:cNvSpPr/>
          <p:nvPr/>
        </p:nvSpPr>
        <p:spPr>
          <a:xfrm>
            <a:off x="50927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536" name="Shape 1536"/>
          <p:cNvSpPr/>
          <p:nvPr/>
        </p:nvSpPr>
        <p:spPr>
          <a:xfrm>
            <a:off x="53721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Tree>
    <p:extLst>
      <p:ext uri="{BB962C8B-B14F-4D97-AF65-F5344CB8AC3E}">
        <p14:creationId xmlns:p14="http://schemas.microsoft.com/office/powerpoint/2010/main" val="319355150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Shape 1538"/>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539" name="Shape 1539"/>
          <p:cNvSpPr/>
          <p:nvPr/>
        </p:nvSpPr>
        <p:spPr>
          <a:xfrm>
            <a:off x="1220324" y="2413000"/>
            <a:ext cx="111095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H</a:t>
            </a:r>
          </a:p>
        </p:txBody>
      </p:sp>
      <p:sp>
        <p:nvSpPr>
          <p:cNvPr id="1540" name="Shape 1540"/>
          <p:cNvSpPr/>
          <p:nvPr/>
        </p:nvSpPr>
        <p:spPr>
          <a:xfrm>
            <a:off x="7962900" y="6308172"/>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1" name="Shape 1541"/>
          <p:cNvSpPr/>
          <p:nvPr/>
        </p:nvSpPr>
        <p:spPr>
          <a:xfrm>
            <a:off x="80137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2" name="Shape 1542"/>
          <p:cNvSpPr/>
          <p:nvPr/>
        </p:nvSpPr>
        <p:spPr>
          <a:xfrm flipH="1">
            <a:off x="74930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3" name="Shape 1543"/>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4" name="Shape 1544"/>
          <p:cNvSpPr/>
          <p:nvPr/>
        </p:nvSpPr>
        <p:spPr>
          <a:xfrm>
            <a:off x="75311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45" name="Shape 1545"/>
          <p:cNvSpPr/>
          <p:nvPr/>
        </p:nvSpPr>
        <p:spPr>
          <a:xfrm>
            <a:off x="79248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546" name="Shape 1546"/>
          <p:cNvSpPr/>
          <p:nvPr/>
        </p:nvSpPr>
        <p:spPr>
          <a:xfrm>
            <a:off x="7658100" y="6096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grpSp>
        <p:nvGrpSpPr>
          <p:cNvPr id="1556" name="Group 1556"/>
          <p:cNvGrpSpPr/>
          <p:nvPr/>
        </p:nvGrpSpPr>
        <p:grpSpPr>
          <a:xfrm>
            <a:off x="4813300" y="4495799"/>
            <a:ext cx="2222497" cy="2251629"/>
            <a:chOff x="0" y="0"/>
            <a:chExt cx="2222496" cy="2251627"/>
          </a:xfrm>
        </p:grpSpPr>
        <p:sp>
          <p:nvSpPr>
            <p:cNvPr id="1547" name="Shape 1547"/>
            <p:cNvSpPr/>
            <p:nvPr/>
          </p:nvSpPr>
          <p:spPr>
            <a:xfrm flipH="1">
              <a:off x="619040" y="279400"/>
              <a:ext cx="1329697" cy="147740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8" name="Shape 1548"/>
            <p:cNvSpPr/>
            <p:nvPr/>
          </p:nvSpPr>
          <p:spPr>
            <a:xfrm>
              <a:off x="825800" y="19369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9" name="Shape 1549"/>
            <p:cNvSpPr/>
            <p:nvPr/>
          </p:nvSpPr>
          <p:spPr>
            <a:xfrm flipH="1">
              <a:off x="-1" y="18288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50" name="Shape 1550"/>
            <p:cNvSpPr/>
            <p:nvPr/>
          </p:nvSpPr>
          <p:spPr>
            <a:xfrm>
              <a:off x="1714496"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551" name="Shape 1551"/>
            <p:cNvSpPr/>
            <p:nvPr/>
          </p:nvSpPr>
          <p:spPr>
            <a:xfrm>
              <a:off x="1777999" y="63500"/>
              <a:ext cx="32443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552" name="Shape 1552"/>
            <p:cNvSpPr/>
            <p:nvPr/>
          </p:nvSpPr>
          <p:spPr>
            <a:xfrm flipH="1">
              <a:off x="622299" y="1816100"/>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53" name="Shape 1553"/>
            <p:cNvSpPr/>
            <p:nvPr/>
          </p:nvSpPr>
          <p:spPr>
            <a:xfrm>
              <a:off x="190499" y="15239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54" name="Shape 1554"/>
            <p:cNvSpPr/>
            <p:nvPr/>
          </p:nvSpPr>
          <p:spPr>
            <a:xfrm>
              <a:off x="279399" y="16129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555" name="Shape 1555"/>
            <p:cNvSpPr/>
            <p:nvPr/>
          </p:nvSpPr>
          <p:spPr>
            <a:xfrm>
              <a:off x="558799" y="1612900"/>
              <a:ext cx="366319"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557" name="Shape 1557"/>
          <p:cNvSpPr/>
          <p:nvPr/>
        </p:nvSpPr>
        <p:spPr>
          <a:xfrm>
            <a:off x="6520079" y="70231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3-node into 4-node</a:t>
            </a:r>
          </a:p>
        </p:txBody>
      </p:sp>
      <p:sp>
        <p:nvSpPr>
          <p:cNvPr id="1558" name="Shape 1558"/>
          <p:cNvSpPr/>
          <p:nvPr/>
        </p:nvSpPr>
        <p:spPr>
          <a:xfrm>
            <a:off x="70231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559" name="Shape 1559"/>
          <p:cNvSpPr/>
          <p:nvPr/>
        </p:nvSpPr>
        <p:spPr>
          <a:xfrm>
            <a:off x="75311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1376484650"/>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558"/>
                                        </p:tgtEl>
                                        <p:attrNameLst>
                                          <p:attrName>style.visibility</p:attrName>
                                        </p:attrNameLst>
                                      </p:cBhvr>
                                      <p:to>
                                        <p:strVal val="visible"/>
                                      </p:to>
                                    </p:set>
                                    <p:animEffect transition="in" filter="dissolve">
                                      <p:cBhvr>
                                        <p:cTn id="7" dur="1000"/>
                                        <p:tgtEl>
                                          <p:spTgt spid="1558"/>
                                        </p:tgtEl>
                                      </p:cBhvr>
                                    </p:animEffect>
                                  </p:childTnLst>
                                </p:cTn>
                              </p:par>
                            </p:childTnLst>
                          </p:cTn>
                        </p:par>
                        <p:par>
                          <p:cTn id="8" fill="hold">
                            <p:stCondLst>
                              <p:cond delay="1000"/>
                            </p:stCondLst>
                            <p:childTnLst>
                              <p:par>
                                <p:cTn id="9" presetID="9" presetClass="entr" presetSubtype="0" fill="hold" grpId="0" nodeType="afterEffect">
                                  <p:stCondLst>
                                    <p:cond delay="0"/>
                                  </p:stCondLst>
                                  <p:iterate>
                                    <p:tmAbs val="0"/>
                                  </p:iterate>
                                  <p:childTnLst>
                                    <p:set>
                                      <p:cBhvr>
                                        <p:cTn id="10" fill="hold"/>
                                        <p:tgtEl>
                                          <p:spTgt spid="1559"/>
                                        </p:tgtEl>
                                        <p:attrNameLst>
                                          <p:attrName>style.visibility</p:attrName>
                                        </p:attrNameLst>
                                      </p:cBhvr>
                                      <p:to>
                                        <p:strVal val="visible"/>
                                      </p:to>
                                    </p:set>
                                    <p:animEffect transition="in" filter="dissolve">
                                      <p:cBhvr>
                                        <p:cTn id="11" dur="1000"/>
                                        <p:tgtEl>
                                          <p:spTgt spid="155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 grpId="0" animBg="1" advAuto="0"/>
      <p:bldP spid="1558" grpId="0" animBg="1" advAuto="0"/>
      <p:bldP spid="1559" grpId="0"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 name="Shape 1561"/>
          <p:cNvSpPr/>
          <p:nvPr/>
        </p:nvSpPr>
        <p:spPr>
          <a:xfrm>
            <a:off x="8031924" y="6325631"/>
            <a:ext cx="90552" cy="42601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62" name="Shape 1562"/>
          <p:cNvSpPr/>
          <p:nvPr/>
        </p:nvSpPr>
        <p:spPr>
          <a:xfrm flipH="1">
            <a:off x="7747000" y="6324600"/>
            <a:ext cx="105365" cy="42259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63" name="Shape 1563"/>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564" name="Shape 1564"/>
          <p:cNvSpPr/>
          <p:nvPr/>
        </p:nvSpPr>
        <p:spPr>
          <a:xfrm>
            <a:off x="1220324" y="2413000"/>
            <a:ext cx="111095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H</a:t>
            </a:r>
          </a:p>
        </p:txBody>
      </p:sp>
      <p:sp>
        <p:nvSpPr>
          <p:cNvPr id="1565" name="Shape 1565"/>
          <p:cNvSpPr/>
          <p:nvPr/>
        </p:nvSpPr>
        <p:spPr>
          <a:xfrm>
            <a:off x="808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66" name="Shape 1566"/>
          <p:cNvSpPr/>
          <p:nvPr/>
        </p:nvSpPr>
        <p:spPr>
          <a:xfrm flipH="1">
            <a:off x="73152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67" name="Shape 1567"/>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577" name="Group 1577"/>
          <p:cNvGrpSpPr/>
          <p:nvPr/>
        </p:nvGrpSpPr>
        <p:grpSpPr>
          <a:xfrm>
            <a:off x="4813300" y="4495799"/>
            <a:ext cx="2222497" cy="2251629"/>
            <a:chOff x="0" y="0"/>
            <a:chExt cx="2222496" cy="2251627"/>
          </a:xfrm>
        </p:grpSpPr>
        <p:sp>
          <p:nvSpPr>
            <p:cNvPr id="1568" name="Shape 1568"/>
            <p:cNvSpPr/>
            <p:nvPr/>
          </p:nvSpPr>
          <p:spPr>
            <a:xfrm flipH="1">
              <a:off x="619040" y="279400"/>
              <a:ext cx="1329697" cy="147740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69" name="Shape 1569"/>
            <p:cNvSpPr/>
            <p:nvPr/>
          </p:nvSpPr>
          <p:spPr>
            <a:xfrm>
              <a:off x="825800" y="19369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70" name="Shape 1570"/>
            <p:cNvSpPr/>
            <p:nvPr/>
          </p:nvSpPr>
          <p:spPr>
            <a:xfrm flipH="1">
              <a:off x="-1" y="18288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71" name="Shape 1571"/>
            <p:cNvSpPr/>
            <p:nvPr/>
          </p:nvSpPr>
          <p:spPr>
            <a:xfrm>
              <a:off x="1714496" y="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572" name="Shape 1572"/>
            <p:cNvSpPr/>
            <p:nvPr/>
          </p:nvSpPr>
          <p:spPr>
            <a:xfrm>
              <a:off x="1777999" y="63500"/>
              <a:ext cx="32443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573" name="Shape 1573"/>
            <p:cNvSpPr/>
            <p:nvPr/>
          </p:nvSpPr>
          <p:spPr>
            <a:xfrm flipH="1">
              <a:off x="622299" y="1816100"/>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74" name="Shape 1574"/>
            <p:cNvSpPr/>
            <p:nvPr/>
          </p:nvSpPr>
          <p:spPr>
            <a:xfrm>
              <a:off x="190499" y="15239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75" name="Shape 1575"/>
            <p:cNvSpPr/>
            <p:nvPr/>
          </p:nvSpPr>
          <p:spPr>
            <a:xfrm>
              <a:off x="279399" y="16129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576" name="Shape 1576"/>
            <p:cNvSpPr/>
            <p:nvPr/>
          </p:nvSpPr>
          <p:spPr>
            <a:xfrm>
              <a:off x="558799" y="1612900"/>
              <a:ext cx="366319"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578" name="Shape 1578"/>
          <p:cNvSpPr/>
          <p:nvPr/>
        </p:nvSpPr>
        <p:spPr>
          <a:xfrm>
            <a:off x="73786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79" name="Shape 1579"/>
          <p:cNvSpPr/>
          <p:nvPr/>
        </p:nvSpPr>
        <p:spPr>
          <a:xfrm>
            <a:off x="80264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580" name="Shape 1580"/>
          <p:cNvSpPr/>
          <p:nvPr/>
        </p:nvSpPr>
        <p:spPr>
          <a:xfrm>
            <a:off x="7759700" y="6096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581" name="Shape 1581"/>
          <p:cNvSpPr/>
          <p:nvPr/>
        </p:nvSpPr>
        <p:spPr>
          <a:xfrm>
            <a:off x="74676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582" name="Shape 1582"/>
          <p:cNvSpPr/>
          <p:nvPr/>
        </p:nvSpPr>
        <p:spPr>
          <a:xfrm>
            <a:off x="73786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506166340"/>
      </p:ext>
    </p:extLst>
  </p:cSld>
  <p:clrMapOvr>
    <a:masterClrMapping/>
  </p:clrMapOvr>
  <p:transition spd="med">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Shape 1584"/>
          <p:cNvSpPr/>
          <p:nvPr/>
        </p:nvSpPr>
        <p:spPr>
          <a:xfrm>
            <a:off x="6769096" y="4775200"/>
            <a:ext cx="1183893" cy="14779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85" name="Shape 1585"/>
          <p:cNvSpPr/>
          <p:nvPr/>
        </p:nvSpPr>
        <p:spPr>
          <a:xfrm>
            <a:off x="8031924" y="6325631"/>
            <a:ext cx="90552" cy="42601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86" name="Shape 1586"/>
          <p:cNvSpPr/>
          <p:nvPr/>
        </p:nvSpPr>
        <p:spPr>
          <a:xfrm flipH="1">
            <a:off x="7747000" y="6324600"/>
            <a:ext cx="105365" cy="42259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87" name="Shape 1587"/>
          <p:cNvSpPr/>
          <p:nvPr/>
        </p:nvSpPr>
        <p:spPr>
          <a:xfrm>
            <a:off x="808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88" name="Shape 1588"/>
          <p:cNvSpPr/>
          <p:nvPr/>
        </p:nvSpPr>
        <p:spPr>
          <a:xfrm flipH="1">
            <a:off x="73152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89" name="Shape 1589"/>
          <p:cNvSpPr/>
          <p:nvPr/>
        </p:nvSpPr>
        <p:spPr>
          <a:xfrm>
            <a:off x="7797800" y="6032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590" name="Shape 1590"/>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591" name="Shape 1591"/>
          <p:cNvSpPr/>
          <p:nvPr/>
        </p:nvSpPr>
        <p:spPr>
          <a:xfrm>
            <a:off x="1220324" y="2413000"/>
            <a:ext cx="111095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H</a:t>
            </a:r>
          </a:p>
        </p:txBody>
      </p:sp>
      <p:grpSp>
        <p:nvGrpSpPr>
          <p:cNvPr id="1599" name="Group 1599"/>
          <p:cNvGrpSpPr/>
          <p:nvPr/>
        </p:nvGrpSpPr>
        <p:grpSpPr>
          <a:xfrm>
            <a:off x="4813300" y="4775200"/>
            <a:ext cx="1948737" cy="1972228"/>
            <a:chOff x="0" y="0"/>
            <a:chExt cx="1948736" cy="1972227"/>
          </a:xfrm>
        </p:grpSpPr>
        <p:sp>
          <p:nvSpPr>
            <p:cNvPr id="1592" name="Shape 1592"/>
            <p:cNvSpPr/>
            <p:nvPr/>
          </p:nvSpPr>
          <p:spPr>
            <a:xfrm flipH="1">
              <a:off x="619040" y="0"/>
              <a:ext cx="1329697" cy="147740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93" name="Shape 1593"/>
            <p:cNvSpPr/>
            <p:nvPr/>
          </p:nvSpPr>
          <p:spPr>
            <a:xfrm>
              <a:off x="825800" y="16575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94" name="Shape 1594"/>
            <p:cNvSpPr/>
            <p:nvPr/>
          </p:nvSpPr>
          <p:spPr>
            <a:xfrm flipH="1">
              <a:off x="-1" y="154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95" name="Shape 1595"/>
            <p:cNvSpPr/>
            <p:nvPr/>
          </p:nvSpPr>
          <p:spPr>
            <a:xfrm flipH="1">
              <a:off x="622299" y="1536700"/>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96" name="Shape 1596"/>
            <p:cNvSpPr/>
            <p:nvPr/>
          </p:nvSpPr>
          <p:spPr>
            <a:xfrm>
              <a:off x="190499" y="12445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97" name="Shape 1597"/>
            <p:cNvSpPr/>
            <p:nvPr/>
          </p:nvSpPr>
          <p:spPr>
            <a:xfrm>
              <a:off x="279399" y="13335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598" name="Shape 1598"/>
            <p:cNvSpPr/>
            <p:nvPr/>
          </p:nvSpPr>
          <p:spPr>
            <a:xfrm>
              <a:off x="558799" y="1333500"/>
              <a:ext cx="366319"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600" name="Shape 1600"/>
          <p:cNvSpPr/>
          <p:nvPr/>
        </p:nvSpPr>
        <p:spPr>
          <a:xfrm>
            <a:off x="6951777" y="7023100"/>
            <a:ext cx="2005459"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split 4-node</a:t>
            </a:r>
          </a:p>
          <a:p>
            <a:pPr lvl="0" algn="ctr">
              <a:defRPr sz="1800">
                <a:solidFill>
                  <a:srgbClr val="000000"/>
                </a:solidFill>
                <a:uFillTx/>
              </a:defRPr>
            </a:pPr>
            <a:r>
              <a:rPr sz="1600">
                <a:solidFill>
                  <a:srgbClr val="8D3124"/>
                </a:solidFill>
                <a:uFill>
                  <a:solidFill>
                    <a:srgbClr val="8D3124"/>
                  </a:solidFill>
                </a:uFill>
              </a:rPr>
              <a:t>(move R to parent)</a:t>
            </a:r>
          </a:p>
        </p:txBody>
      </p:sp>
      <p:sp>
        <p:nvSpPr>
          <p:cNvPr id="1601" name="Shape 1601"/>
          <p:cNvSpPr/>
          <p:nvPr/>
        </p:nvSpPr>
        <p:spPr>
          <a:xfrm>
            <a:off x="73786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02" name="Shape 1602"/>
          <p:cNvSpPr/>
          <p:nvPr/>
        </p:nvSpPr>
        <p:spPr>
          <a:xfrm>
            <a:off x="80264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603" name="Shape 1603"/>
          <p:cNvSpPr/>
          <p:nvPr/>
        </p:nvSpPr>
        <p:spPr>
          <a:xfrm>
            <a:off x="74676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604" name="Shape 1604"/>
          <p:cNvSpPr/>
          <p:nvPr/>
        </p:nvSpPr>
        <p:spPr>
          <a:xfrm>
            <a:off x="6527796" y="4495800"/>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05" name="Shape 1605"/>
          <p:cNvSpPr/>
          <p:nvPr/>
        </p:nvSpPr>
        <p:spPr>
          <a:xfrm>
            <a:off x="6591300" y="45593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606" name="Shape 1606"/>
          <p:cNvSpPr/>
          <p:nvPr/>
        </p:nvSpPr>
        <p:spPr>
          <a:xfrm>
            <a:off x="7759700" y="60960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607" name="Shape 1607"/>
          <p:cNvSpPr/>
          <p:nvPr/>
        </p:nvSpPr>
        <p:spPr>
          <a:xfrm>
            <a:off x="73786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325490869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 name="Shape 1609"/>
          <p:cNvSpPr/>
          <p:nvPr/>
        </p:nvSpPr>
        <p:spPr>
          <a:xfrm>
            <a:off x="6807432" y="4807192"/>
            <a:ext cx="1259620" cy="14139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0" name="Shape 1610"/>
          <p:cNvSpPr/>
          <p:nvPr/>
        </p:nvSpPr>
        <p:spPr>
          <a:xfrm flipH="1">
            <a:off x="7697328" y="64073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1" name="Shape 1611"/>
          <p:cNvSpPr/>
          <p:nvPr/>
        </p:nvSpPr>
        <p:spPr>
          <a:xfrm>
            <a:off x="808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2" name="Shape 1612"/>
          <p:cNvSpPr/>
          <p:nvPr/>
        </p:nvSpPr>
        <p:spPr>
          <a:xfrm>
            <a:off x="68229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3" name="Shape 1613"/>
          <p:cNvSpPr/>
          <p:nvPr/>
        </p:nvSpPr>
        <p:spPr>
          <a:xfrm flipH="1">
            <a:off x="6337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4" name="Shape 1614"/>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615" name="Shape 1615"/>
          <p:cNvSpPr/>
          <p:nvPr/>
        </p:nvSpPr>
        <p:spPr>
          <a:xfrm>
            <a:off x="1220324" y="2413000"/>
            <a:ext cx="111095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H</a:t>
            </a:r>
          </a:p>
        </p:txBody>
      </p:sp>
      <p:grpSp>
        <p:nvGrpSpPr>
          <p:cNvPr id="1623" name="Group 1623"/>
          <p:cNvGrpSpPr/>
          <p:nvPr/>
        </p:nvGrpSpPr>
        <p:grpSpPr>
          <a:xfrm>
            <a:off x="4813300" y="4775200"/>
            <a:ext cx="1948737" cy="1972228"/>
            <a:chOff x="0" y="0"/>
            <a:chExt cx="1948736" cy="1972227"/>
          </a:xfrm>
        </p:grpSpPr>
        <p:sp>
          <p:nvSpPr>
            <p:cNvPr id="1616" name="Shape 1616"/>
            <p:cNvSpPr/>
            <p:nvPr/>
          </p:nvSpPr>
          <p:spPr>
            <a:xfrm flipH="1">
              <a:off x="619040" y="0"/>
              <a:ext cx="1329697" cy="147740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7" name="Shape 1617"/>
            <p:cNvSpPr/>
            <p:nvPr/>
          </p:nvSpPr>
          <p:spPr>
            <a:xfrm>
              <a:off x="825800" y="16575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8" name="Shape 1618"/>
            <p:cNvSpPr/>
            <p:nvPr/>
          </p:nvSpPr>
          <p:spPr>
            <a:xfrm flipH="1">
              <a:off x="-1" y="154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9" name="Shape 1619"/>
            <p:cNvSpPr/>
            <p:nvPr/>
          </p:nvSpPr>
          <p:spPr>
            <a:xfrm flipH="1">
              <a:off x="622299" y="1536700"/>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20" name="Shape 1620"/>
            <p:cNvSpPr/>
            <p:nvPr/>
          </p:nvSpPr>
          <p:spPr>
            <a:xfrm>
              <a:off x="190499" y="12445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21" name="Shape 1621"/>
            <p:cNvSpPr/>
            <p:nvPr/>
          </p:nvSpPr>
          <p:spPr>
            <a:xfrm>
              <a:off x="279399" y="13335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622" name="Shape 1622"/>
            <p:cNvSpPr/>
            <p:nvPr/>
          </p:nvSpPr>
          <p:spPr>
            <a:xfrm>
              <a:off x="558799" y="1333500"/>
              <a:ext cx="366319"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624" name="Shape 1624"/>
          <p:cNvSpPr/>
          <p:nvPr/>
        </p:nvSpPr>
        <p:spPr>
          <a:xfrm>
            <a:off x="78613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25" name="Shape 1625"/>
          <p:cNvSpPr/>
          <p:nvPr/>
        </p:nvSpPr>
        <p:spPr>
          <a:xfrm>
            <a:off x="79375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626" name="Shape 1626"/>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27" name="Shape 1627"/>
          <p:cNvSpPr/>
          <p:nvPr/>
        </p:nvSpPr>
        <p:spPr>
          <a:xfrm>
            <a:off x="65024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28" name="Shape 1628"/>
          <p:cNvSpPr/>
          <p:nvPr/>
        </p:nvSpPr>
        <p:spPr>
          <a:xfrm>
            <a:off x="6553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629" name="Shape 1629"/>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30" name="Shape 1630"/>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631" name="Shape 1631"/>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632" name="Shape 1632"/>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35045022"/>
      </p:ext>
    </p:extLst>
  </p:cSld>
  <p:clrMapOvr>
    <a:masterClrMapping/>
  </p:clrMapOvr>
  <p:transition spd="slow">
    <p:dissolv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2" grpId="0"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 name="Shape 1634"/>
          <p:cNvSpPr/>
          <p:nvPr/>
        </p:nvSpPr>
        <p:spPr>
          <a:xfrm>
            <a:off x="6807432" y="4807192"/>
            <a:ext cx="1259620" cy="14139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35" name="Shape 1635"/>
          <p:cNvSpPr/>
          <p:nvPr/>
        </p:nvSpPr>
        <p:spPr>
          <a:xfrm flipH="1">
            <a:off x="7697328" y="64073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36" name="Shape 1636"/>
          <p:cNvSpPr/>
          <p:nvPr/>
        </p:nvSpPr>
        <p:spPr>
          <a:xfrm>
            <a:off x="808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37" name="Shape 1637"/>
          <p:cNvSpPr/>
          <p:nvPr/>
        </p:nvSpPr>
        <p:spPr>
          <a:xfrm>
            <a:off x="68229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38" name="Shape 1638"/>
          <p:cNvSpPr/>
          <p:nvPr/>
        </p:nvSpPr>
        <p:spPr>
          <a:xfrm flipH="1">
            <a:off x="6337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39" name="Shape 1639"/>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640" name="Shape 1640"/>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grpSp>
        <p:nvGrpSpPr>
          <p:cNvPr id="1648" name="Group 1648"/>
          <p:cNvGrpSpPr/>
          <p:nvPr/>
        </p:nvGrpSpPr>
        <p:grpSpPr>
          <a:xfrm>
            <a:off x="4813300" y="4775200"/>
            <a:ext cx="1948737" cy="1972228"/>
            <a:chOff x="0" y="0"/>
            <a:chExt cx="1948736" cy="1972227"/>
          </a:xfrm>
        </p:grpSpPr>
        <p:sp>
          <p:nvSpPr>
            <p:cNvPr id="1641" name="Shape 1641"/>
            <p:cNvSpPr/>
            <p:nvPr/>
          </p:nvSpPr>
          <p:spPr>
            <a:xfrm flipH="1">
              <a:off x="619040" y="0"/>
              <a:ext cx="1329697" cy="147740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42" name="Shape 1642"/>
            <p:cNvSpPr/>
            <p:nvPr/>
          </p:nvSpPr>
          <p:spPr>
            <a:xfrm>
              <a:off x="825800" y="1657513"/>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43" name="Shape 1643"/>
            <p:cNvSpPr/>
            <p:nvPr/>
          </p:nvSpPr>
          <p:spPr>
            <a:xfrm flipH="1">
              <a:off x="-1" y="1549400"/>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44" name="Shape 1644"/>
            <p:cNvSpPr/>
            <p:nvPr/>
          </p:nvSpPr>
          <p:spPr>
            <a:xfrm flipH="1">
              <a:off x="622299" y="1536700"/>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45" name="Shape 1645"/>
            <p:cNvSpPr/>
            <p:nvPr/>
          </p:nvSpPr>
          <p:spPr>
            <a:xfrm>
              <a:off x="190499" y="124459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46" name="Shape 1646"/>
            <p:cNvSpPr/>
            <p:nvPr/>
          </p:nvSpPr>
          <p:spPr>
            <a:xfrm>
              <a:off x="279399" y="1333500"/>
              <a:ext cx="365773"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647" name="Shape 1647"/>
            <p:cNvSpPr/>
            <p:nvPr/>
          </p:nvSpPr>
          <p:spPr>
            <a:xfrm>
              <a:off x="558799" y="1333500"/>
              <a:ext cx="366319"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649" name="Shape 1649"/>
          <p:cNvSpPr/>
          <p:nvPr/>
        </p:nvSpPr>
        <p:spPr>
          <a:xfrm>
            <a:off x="78613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50" name="Shape 1650"/>
          <p:cNvSpPr/>
          <p:nvPr/>
        </p:nvSpPr>
        <p:spPr>
          <a:xfrm>
            <a:off x="79375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651" name="Shape 1651"/>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52" name="Shape 1652"/>
          <p:cNvSpPr/>
          <p:nvPr/>
        </p:nvSpPr>
        <p:spPr>
          <a:xfrm>
            <a:off x="65024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53" name="Shape 1653"/>
          <p:cNvSpPr/>
          <p:nvPr/>
        </p:nvSpPr>
        <p:spPr>
          <a:xfrm>
            <a:off x="6553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654" name="Shape 1654"/>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55" name="Shape 1655"/>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656" name="Shape 1656"/>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Tree>
    <p:extLst>
      <p:ext uri="{BB962C8B-B14F-4D97-AF65-F5344CB8AC3E}">
        <p14:creationId xmlns:p14="http://schemas.microsoft.com/office/powerpoint/2010/main" val="3397416008"/>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 name="Shape 1658"/>
          <p:cNvSpPr/>
          <p:nvPr/>
        </p:nvSpPr>
        <p:spPr>
          <a:xfrm flipH="1">
            <a:off x="6337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59" name="Shape 1659"/>
          <p:cNvSpPr/>
          <p:nvPr/>
        </p:nvSpPr>
        <p:spPr>
          <a:xfrm>
            <a:off x="68229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0" name="Shape 1660"/>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1" name="Shape 1661"/>
          <p:cNvSpPr/>
          <p:nvPr/>
        </p:nvSpPr>
        <p:spPr>
          <a:xfrm>
            <a:off x="56391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2" name="Shape 1662"/>
          <p:cNvSpPr/>
          <p:nvPr/>
        </p:nvSpPr>
        <p:spPr>
          <a:xfrm flipH="1">
            <a:off x="4813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3" name="Shape 1663"/>
          <p:cNvSpPr/>
          <p:nvPr/>
        </p:nvSpPr>
        <p:spPr>
          <a:xfrm>
            <a:off x="54356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4" name="Shape 1664"/>
          <p:cNvSpPr/>
          <p:nvPr/>
        </p:nvSpPr>
        <p:spPr>
          <a:xfrm>
            <a:off x="6807432" y="4807192"/>
            <a:ext cx="1259620" cy="14139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5" name="Shape 1665"/>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66" name="Shape 1666"/>
          <p:cNvSpPr/>
          <p:nvPr/>
        </p:nvSpPr>
        <p:spPr>
          <a:xfrm>
            <a:off x="50038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67" name="Shape 1667"/>
          <p:cNvSpPr/>
          <p:nvPr/>
        </p:nvSpPr>
        <p:spPr>
          <a:xfrm>
            <a:off x="50927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668" name="Shape 1668"/>
          <p:cNvSpPr/>
          <p:nvPr/>
        </p:nvSpPr>
        <p:spPr>
          <a:xfrm>
            <a:off x="53721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669" name="Shape 1669"/>
          <p:cNvSpPr/>
          <p:nvPr/>
        </p:nvSpPr>
        <p:spPr>
          <a:xfrm>
            <a:off x="65024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70" name="Shape 1670"/>
          <p:cNvSpPr/>
          <p:nvPr/>
        </p:nvSpPr>
        <p:spPr>
          <a:xfrm>
            <a:off x="6553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671" name="Shape 1671"/>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72" name="Shape 1672"/>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673" name="Shape 1673"/>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674" name="Shape 1674"/>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675" name="Shape 1675"/>
          <p:cNvSpPr/>
          <p:nvPr/>
        </p:nvSpPr>
        <p:spPr>
          <a:xfrm>
            <a:off x="1220324" y="2413000"/>
            <a:ext cx="108505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X</a:t>
            </a:r>
          </a:p>
        </p:txBody>
      </p:sp>
      <p:sp>
        <p:nvSpPr>
          <p:cNvPr id="1676" name="Shape 1676"/>
          <p:cNvSpPr/>
          <p:nvPr/>
        </p:nvSpPr>
        <p:spPr>
          <a:xfrm>
            <a:off x="7066179" y="71755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2-node into 3-node</a:t>
            </a:r>
          </a:p>
        </p:txBody>
      </p:sp>
      <p:sp>
        <p:nvSpPr>
          <p:cNvPr id="1677" name="Shape 1677"/>
          <p:cNvSpPr/>
          <p:nvPr/>
        </p:nvSpPr>
        <p:spPr>
          <a:xfrm flipH="1">
            <a:off x="7697328" y="64073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78" name="Shape 1678"/>
          <p:cNvSpPr/>
          <p:nvPr/>
        </p:nvSpPr>
        <p:spPr>
          <a:xfrm>
            <a:off x="808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79" name="Shape 1679"/>
          <p:cNvSpPr/>
          <p:nvPr/>
        </p:nvSpPr>
        <p:spPr>
          <a:xfrm>
            <a:off x="78613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80" name="Shape 1680"/>
          <p:cNvSpPr/>
          <p:nvPr/>
        </p:nvSpPr>
        <p:spPr>
          <a:xfrm>
            <a:off x="79375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681" name="Shape 1681"/>
          <p:cNvSpPr/>
          <p:nvPr/>
        </p:nvSpPr>
        <p:spPr>
          <a:xfrm>
            <a:off x="8509000" y="60960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682" name="Shape 1682"/>
          <p:cNvSpPr/>
          <p:nvPr/>
        </p:nvSpPr>
        <p:spPr>
          <a:xfrm>
            <a:off x="78613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2380613509"/>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681"/>
                                        </p:tgtEl>
                                        <p:attrNameLst>
                                          <p:attrName>style.visibility</p:attrName>
                                        </p:attrNameLst>
                                      </p:cBhvr>
                                      <p:to>
                                        <p:strVal val="visible"/>
                                      </p:to>
                                    </p:set>
                                    <p:animEffect transition="in" filter="dissolve">
                                      <p:cBhvr>
                                        <p:cTn id="7" dur="500"/>
                                        <p:tgtEl>
                                          <p:spTgt spid="1681"/>
                                        </p:tgtEl>
                                      </p:cBhvr>
                                    </p:animEffect>
                                  </p:childTnLst>
                                </p:cTn>
                              </p:par>
                            </p:childTnLst>
                          </p:cTn>
                        </p:par>
                        <p:par>
                          <p:cTn id="8" fill="hold">
                            <p:stCondLst>
                              <p:cond delay="500"/>
                            </p:stCondLst>
                            <p:childTnLst>
                              <p:par>
                                <p:cTn id="9" presetID="9" presetClass="entr" presetSubtype="0" fill="hold" grpId="0" nodeType="afterEffect">
                                  <p:stCondLst>
                                    <p:cond delay="0"/>
                                  </p:stCondLst>
                                  <p:iterate>
                                    <p:tmAbs val="0"/>
                                  </p:iterate>
                                  <p:childTnLst>
                                    <p:set>
                                      <p:cBhvr>
                                        <p:cTn id="10" fill="hold"/>
                                        <p:tgtEl>
                                          <p:spTgt spid="1682"/>
                                        </p:tgtEl>
                                        <p:attrNameLst>
                                          <p:attrName>style.visibility</p:attrName>
                                        </p:attrNameLst>
                                      </p:cBhvr>
                                      <p:to>
                                        <p:strVal val="visible"/>
                                      </p:to>
                                    </p:set>
                                    <p:animEffect transition="in" filter="dissolve">
                                      <p:cBhvr>
                                        <p:cTn id="11" dur="500"/>
                                        <p:tgtEl>
                                          <p:spTgt spid="16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 grpId="0" animBg="1" advAuto="0"/>
      <p:bldP spid="1681" grpId="0" animBg="1" advAuto="0"/>
      <p:bldP spid="1682" grpId="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 name="Shape 1684"/>
          <p:cNvSpPr/>
          <p:nvPr/>
        </p:nvSpPr>
        <p:spPr>
          <a:xfrm flipH="1">
            <a:off x="6337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5" name="Shape 1685"/>
          <p:cNvSpPr/>
          <p:nvPr/>
        </p:nvSpPr>
        <p:spPr>
          <a:xfrm>
            <a:off x="68229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6" name="Shape 1686"/>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7" name="Shape 1687"/>
          <p:cNvSpPr/>
          <p:nvPr/>
        </p:nvSpPr>
        <p:spPr>
          <a:xfrm>
            <a:off x="56391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8" name="Shape 1688"/>
          <p:cNvSpPr/>
          <p:nvPr/>
        </p:nvSpPr>
        <p:spPr>
          <a:xfrm flipH="1">
            <a:off x="4813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9" name="Shape 1689"/>
          <p:cNvSpPr/>
          <p:nvPr/>
        </p:nvSpPr>
        <p:spPr>
          <a:xfrm>
            <a:off x="54356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90" name="Shape 1690"/>
          <p:cNvSpPr/>
          <p:nvPr/>
        </p:nvSpPr>
        <p:spPr>
          <a:xfrm>
            <a:off x="8013700" y="63246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91" name="Shape 1691"/>
          <p:cNvSpPr/>
          <p:nvPr/>
        </p:nvSpPr>
        <p:spPr>
          <a:xfrm>
            <a:off x="6807432" y="4807193"/>
            <a:ext cx="1259620" cy="141397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92" name="Shape 1692"/>
          <p:cNvSpPr/>
          <p:nvPr/>
        </p:nvSpPr>
        <p:spPr>
          <a:xfrm flipH="1">
            <a:off x="5432340" y="4775200"/>
            <a:ext cx="1329697" cy="1477405"/>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93" name="Shape 1693"/>
          <p:cNvSpPr/>
          <p:nvPr/>
        </p:nvSpPr>
        <p:spPr>
          <a:xfrm>
            <a:off x="50038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94" name="Shape 1694"/>
          <p:cNvSpPr/>
          <p:nvPr/>
        </p:nvSpPr>
        <p:spPr>
          <a:xfrm>
            <a:off x="50927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695" name="Shape 1695"/>
          <p:cNvSpPr/>
          <p:nvPr/>
        </p:nvSpPr>
        <p:spPr>
          <a:xfrm>
            <a:off x="53721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696" name="Shape 1696"/>
          <p:cNvSpPr/>
          <p:nvPr/>
        </p:nvSpPr>
        <p:spPr>
          <a:xfrm>
            <a:off x="65024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697" name="Shape 1697"/>
          <p:cNvSpPr/>
          <p:nvPr/>
        </p:nvSpPr>
        <p:spPr>
          <a:xfrm>
            <a:off x="6553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698" name="Shape 1698"/>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99" name="Shape 1699"/>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700" name="Shape 1700"/>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701" name="Shape 1701"/>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702" name="Shape 1702"/>
          <p:cNvSpPr/>
          <p:nvPr/>
        </p:nvSpPr>
        <p:spPr>
          <a:xfrm>
            <a:off x="1220324" y="2413000"/>
            <a:ext cx="108505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X</a:t>
            </a:r>
          </a:p>
        </p:txBody>
      </p:sp>
      <p:sp>
        <p:nvSpPr>
          <p:cNvPr id="1703" name="Shape 1703"/>
          <p:cNvSpPr/>
          <p:nvPr/>
        </p:nvSpPr>
        <p:spPr>
          <a:xfrm flipH="1">
            <a:off x="7570328" y="64200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04" name="Shape 1704"/>
          <p:cNvSpPr/>
          <p:nvPr/>
        </p:nvSpPr>
        <p:spPr>
          <a:xfrm>
            <a:off x="80899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05" name="Shape 1705"/>
          <p:cNvSpPr/>
          <p:nvPr/>
        </p:nvSpPr>
        <p:spPr>
          <a:xfrm>
            <a:off x="7581900" y="6032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06" name="Shape 1706"/>
          <p:cNvSpPr/>
          <p:nvPr/>
        </p:nvSpPr>
        <p:spPr>
          <a:xfrm>
            <a:off x="77089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707" name="Shape 1707"/>
          <p:cNvSpPr/>
          <p:nvPr/>
        </p:nvSpPr>
        <p:spPr>
          <a:xfrm>
            <a:off x="7937500" y="60960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708" name="Shape 1708"/>
          <p:cNvSpPr/>
          <p:nvPr/>
        </p:nvSpPr>
        <p:spPr>
          <a:xfrm>
            <a:off x="7581900" y="6032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3087596118"/>
      </p:ext>
    </p:extLst>
  </p:cSld>
  <p:clrMapOvr>
    <a:masterClrMapping/>
  </p:clrMapOvr>
  <p:transition spd="med">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 name="Shape 1710"/>
          <p:cNvSpPr/>
          <p:nvPr/>
        </p:nvSpPr>
        <p:spPr>
          <a:xfrm flipH="1">
            <a:off x="6337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1" name="Shape 1711"/>
          <p:cNvSpPr/>
          <p:nvPr/>
        </p:nvSpPr>
        <p:spPr>
          <a:xfrm>
            <a:off x="68229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2" name="Shape 1712"/>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3" name="Shape 1713"/>
          <p:cNvSpPr/>
          <p:nvPr/>
        </p:nvSpPr>
        <p:spPr>
          <a:xfrm>
            <a:off x="51438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4" name="Shape 1714"/>
          <p:cNvSpPr/>
          <p:nvPr/>
        </p:nvSpPr>
        <p:spPr>
          <a:xfrm flipH="1">
            <a:off x="43180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5" name="Shape 1715"/>
          <p:cNvSpPr/>
          <p:nvPr/>
        </p:nvSpPr>
        <p:spPr>
          <a:xfrm>
            <a:off x="49403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6" name="Shape 1716"/>
          <p:cNvSpPr/>
          <p:nvPr/>
        </p:nvSpPr>
        <p:spPr>
          <a:xfrm>
            <a:off x="8585200" y="63246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7" name="Shape 1717"/>
          <p:cNvSpPr/>
          <p:nvPr/>
        </p:nvSpPr>
        <p:spPr>
          <a:xfrm>
            <a:off x="7043466" y="4876517"/>
            <a:ext cx="1422552" cy="124992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8" name="Shape 1718"/>
          <p:cNvSpPr/>
          <p:nvPr/>
        </p:nvSpPr>
        <p:spPr>
          <a:xfrm flipH="1">
            <a:off x="4977767" y="4848742"/>
            <a:ext cx="1476844" cy="133032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19" name="Shape 1719"/>
          <p:cNvSpPr/>
          <p:nvPr/>
        </p:nvSpPr>
        <p:spPr>
          <a:xfrm>
            <a:off x="45085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20" name="Shape 1720"/>
          <p:cNvSpPr/>
          <p:nvPr/>
        </p:nvSpPr>
        <p:spPr>
          <a:xfrm>
            <a:off x="45974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721" name="Shape 1721"/>
          <p:cNvSpPr/>
          <p:nvPr/>
        </p:nvSpPr>
        <p:spPr>
          <a:xfrm>
            <a:off x="48768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722" name="Shape 1722"/>
          <p:cNvSpPr/>
          <p:nvPr/>
        </p:nvSpPr>
        <p:spPr>
          <a:xfrm>
            <a:off x="65024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723" name="Shape 1723"/>
          <p:cNvSpPr/>
          <p:nvPr/>
        </p:nvSpPr>
        <p:spPr>
          <a:xfrm>
            <a:off x="6553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724" name="Shape 1724"/>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25" name="Shape 1725"/>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726" name="Shape 1726"/>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727" name="Shape 1727"/>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728" name="Shape 1728"/>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sp>
        <p:nvSpPr>
          <p:cNvPr id="1729" name="Shape 1729"/>
          <p:cNvSpPr/>
          <p:nvPr/>
        </p:nvSpPr>
        <p:spPr>
          <a:xfrm flipH="1">
            <a:off x="8141828" y="64200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30" name="Shape 1730"/>
          <p:cNvSpPr/>
          <p:nvPr/>
        </p:nvSpPr>
        <p:spPr>
          <a:xfrm>
            <a:off x="86614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31" name="Shape 1731"/>
          <p:cNvSpPr/>
          <p:nvPr/>
        </p:nvSpPr>
        <p:spPr>
          <a:xfrm>
            <a:off x="8153400" y="6032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32" name="Shape 1732"/>
          <p:cNvSpPr/>
          <p:nvPr/>
        </p:nvSpPr>
        <p:spPr>
          <a:xfrm>
            <a:off x="82804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733" name="Shape 1733"/>
          <p:cNvSpPr/>
          <p:nvPr/>
        </p:nvSpPr>
        <p:spPr>
          <a:xfrm>
            <a:off x="8509000" y="60960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Tree>
    <p:extLst>
      <p:ext uri="{BB962C8B-B14F-4D97-AF65-F5344CB8AC3E}">
        <p14:creationId xmlns:p14="http://schemas.microsoft.com/office/powerpoint/2010/main" val="58254449"/>
      </p:ext>
    </p:extLst>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43" name="Shape 43"/>
          <p:cNvSpPr/>
          <p:nvPr/>
        </p:nvSpPr>
        <p:spPr>
          <a:xfrm>
            <a:off x="660063" y="7467600"/>
            <a:ext cx="3657601" cy="279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44" name="Shape 44"/>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45" name="cover-gray2.pdf"/>
          <p:cNvPicPr/>
          <p:nvPr/>
        </p:nvPicPr>
        <p:blipFill>
          <a:blip r:embed="rId4">
            <a:extLst/>
          </a:blip>
          <a:stretch>
            <a:fillRect/>
          </a:stretch>
        </p:blipFill>
        <p:spPr>
          <a:xfrm>
            <a:off x="863600" y="3365500"/>
            <a:ext cx="3263900" cy="4093706"/>
          </a:xfrm>
          <a:prstGeom prst="rect">
            <a:avLst/>
          </a:prstGeom>
          <a:ln w="12700">
            <a:round/>
          </a:ln>
        </p:spPr>
      </p:pic>
      <p:sp>
        <p:nvSpPr>
          <p:cNvPr id="46" name="Shape 46"/>
          <p:cNvSpPr>
            <a:spLocks noGrp="1"/>
          </p:cNvSpPr>
          <p:nvPr>
            <p:ph type="title"/>
          </p:nvPr>
        </p:nvSpPr>
        <p:spPr>
          <a:prstGeom prst="rect">
            <a:avLst/>
          </a:prstGeom>
        </p:spPr>
        <p:txBody>
          <a:bodyPr/>
          <a:lstStyle/>
          <a:p>
            <a:pPr lvl="0">
              <a:defRPr sz="1800" b="0" cap="none" spc="0">
                <a:uFillTx/>
              </a:defRPr>
            </a:pPr>
            <a:r>
              <a:rPr sz="3750" b="1" cap="small" spc="150">
                <a:uFill>
                  <a:solidFill/>
                </a:uFill>
              </a:rPr>
              <a:t>3.3  2-3 Tree Demo</a:t>
            </a:r>
          </a:p>
        </p:txBody>
      </p:sp>
      <p:sp>
        <p:nvSpPr>
          <p:cNvPr id="47" name="Shape 47"/>
          <p:cNvSpPr>
            <a:spLocks noGrp="1"/>
          </p:cNvSpPr>
          <p:nvPr>
            <p:ph type="body" idx="1"/>
          </p:nvPr>
        </p:nvSpPr>
        <p:spPr>
          <a:prstGeom prst="rect">
            <a:avLst/>
          </a:prstGeom>
        </p:spPr>
        <p:txBody>
          <a:bodyPr/>
          <a:lstStyle/>
          <a:p>
            <a:pPr lvl="1">
              <a:defRPr sz="1800" i="0">
                <a:uFillTx/>
              </a:defRPr>
            </a:pPr>
            <a:r>
              <a:rPr sz="3000" i="1">
                <a:uFill>
                  <a:solidFill/>
                </a:uFill>
              </a:rPr>
              <a:t>search</a:t>
            </a:r>
          </a:p>
          <a:p>
            <a:pPr lvl="0">
              <a:defRPr sz="1800" i="0">
                <a:solidFill>
                  <a:srgbClr val="000000"/>
                </a:solidFill>
                <a:uFillTx/>
              </a:defRPr>
            </a:pPr>
            <a:r>
              <a:rPr sz="3000" i="1">
                <a:solidFill>
                  <a:srgbClr val="BABABA"/>
                </a:solidFill>
                <a:uFill>
                  <a:solidFill>
                    <a:srgbClr val="BABABA"/>
                  </a:solidFill>
                </a:uFill>
              </a:rPr>
              <a:t>insertion</a:t>
            </a:r>
          </a:p>
          <a:p>
            <a:pPr lvl="0">
              <a:defRPr sz="1800" i="0">
                <a:solidFill>
                  <a:srgbClr val="000000"/>
                </a:solidFill>
                <a:uFillTx/>
              </a:defRPr>
            </a:pPr>
            <a:r>
              <a:rPr sz="3000" i="1">
                <a:solidFill>
                  <a:srgbClr val="BABABA"/>
                </a:solidFill>
                <a:uFill>
                  <a:solidFill>
                    <a:srgbClr val="BABABA"/>
                  </a:solidFill>
                </a:uFill>
              </a:rPr>
              <a:t>construction</a:t>
            </a:r>
          </a:p>
        </p:txBody>
      </p:sp>
    </p:spTree>
    <p:extLst>
      <p:ext uri="{BB962C8B-B14F-4D97-AF65-F5344CB8AC3E}">
        <p14:creationId xmlns:p14="http://schemas.microsoft.com/office/powerpoint/2010/main" val="3978335130"/>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 name="Shape 1735"/>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743" name="Group 1743"/>
          <p:cNvGrpSpPr/>
          <p:nvPr/>
        </p:nvGrpSpPr>
        <p:grpSpPr>
          <a:xfrm>
            <a:off x="7043466" y="4876517"/>
            <a:ext cx="2017271" cy="1883611"/>
            <a:chOff x="0" y="205580"/>
            <a:chExt cx="2017269" cy="1883610"/>
          </a:xfrm>
        </p:grpSpPr>
        <p:sp>
          <p:nvSpPr>
            <p:cNvPr id="1736" name="Shape 1736"/>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37" name="Shape 1737"/>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38" name="Shape 1738"/>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39" name="Shape 1739"/>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40" name="Shape 1740"/>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41" name="Shape 1741"/>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742" name="Shape 1742"/>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sp>
        <p:nvSpPr>
          <p:cNvPr id="1744" name="Shape 1744"/>
          <p:cNvSpPr/>
          <p:nvPr/>
        </p:nvSpPr>
        <p:spPr>
          <a:xfrm flipH="1">
            <a:off x="63373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45" name="Shape 1745"/>
          <p:cNvSpPr/>
          <p:nvPr/>
        </p:nvSpPr>
        <p:spPr>
          <a:xfrm>
            <a:off x="68229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753" name="Group 1753"/>
          <p:cNvGrpSpPr/>
          <p:nvPr/>
        </p:nvGrpSpPr>
        <p:grpSpPr>
          <a:xfrm>
            <a:off x="4318000" y="4848742"/>
            <a:ext cx="2136611" cy="1898686"/>
            <a:chOff x="0" y="138991"/>
            <a:chExt cx="2136609" cy="1898685"/>
          </a:xfrm>
        </p:grpSpPr>
        <p:sp>
          <p:nvSpPr>
            <p:cNvPr id="1746" name="Shape 1746"/>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47" name="Shape 1747"/>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48" name="Shape 1748"/>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49" name="Shape 1749"/>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50" name="Shape 1750"/>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51" name="Shape 1751"/>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752" name="Shape 1752"/>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754" name="Shape 1754"/>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55" name="Shape 1755"/>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756" name="Shape 1756"/>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757" name="Shape 1757"/>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758" name="Shape 1758"/>
          <p:cNvSpPr/>
          <p:nvPr/>
        </p:nvSpPr>
        <p:spPr>
          <a:xfrm>
            <a:off x="1220324" y="2413000"/>
            <a:ext cx="1072781"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P</a:t>
            </a:r>
          </a:p>
        </p:txBody>
      </p:sp>
      <p:sp>
        <p:nvSpPr>
          <p:cNvPr id="1759" name="Shape 1759"/>
          <p:cNvSpPr/>
          <p:nvPr/>
        </p:nvSpPr>
        <p:spPr>
          <a:xfrm>
            <a:off x="5313579" y="71247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2-node into 3-node</a:t>
            </a:r>
          </a:p>
        </p:txBody>
      </p:sp>
      <p:sp>
        <p:nvSpPr>
          <p:cNvPr id="1760" name="Shape 1760"/>
          <p:cNvSpPr/>
          <p:nvPr/>
        </p:nvSpPr>
        <p:spPr>
          <a:xfrm>
            <a:off x="65024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761" name="Shape 1761"/>
          <p:cNvSpPr/>
          <p:nvPr/>
        </p:nvSpPr>
        <p:spPr>
          <a:xfrm>
            <a:off x="6553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762" name="Shape 1762"/>
          <p:cNvSpPr/>
          <p:nvPr/>
        </p:nvSpPr>
        <p:spPr>
          <a:xfrm>
            <a:off x="71882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763" name="Shape 1763"/>
          <p:cNvSpPr/>
          <p:nvPr/>
        </p:nvSpPr>
        <p:spPr>
          <a:xfrm>
            <a:off x="65024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1269125009"/>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762"/>
                                        </p:tgtEl>
                                        <p:attrNameLst>
                                          <p:attrName>style.visibility</p:attrName>
                                        </p:attrNameLst>
                                      </p:cBhvr>
                                      <p:to>
                                        <p:strVal val="visible"/>
                                      </p:to>
                                    </p:set>
                                    <p:animEffect transition="in" filter="dissolve">
                                      <p:cBhvr>
                                        <p:cTn id="7" dur="500"/>
                                        <p:tgtEl>
                                          <p:spTgt spid="1762"/>
                                        </p:tgtEl>
                                      </p:cBhvr>
                                    </p:animEffect>
                                  </p:childTnLst>
                                </p:cTn>
                              </p:par>
                            </p:childTnLst>
                          </p:cTn>
                        </p:par>
                        <p:par>
                          <p:cTn id="8" fill="hold">
                            <p:stCondLst>
                              <p:cond delay="500"/>
                            </p:stCondLst>
                            <p:childTnLst>
                              <p:par>
                                <p:cTn id="9" presetID="9" presetClass="entr" presetSubtype="0" fill="hold" grpId="0" nodeType="afterEffect">
                                  <p:stCondLst>
                                    <p:cond delay="0"/>
                                  </p:stCondLst>
                                  <p:iterate>
                                    <p:tmAbs val="0"/>
                                  </p:iterate>
                                  <p:childTnLst>
                                    <p:set>
                                      <p:cBhvr>
                                        <p:cTn id="10" fill="hold"/>
                                        <p:tgtEl>
                                          <p:spTgt spid="1763"/>
                                        </p:tgtEl>
                                        <p:attrNameLst>
                                          <p:attrName>style.visibility</p:attrName>
                                        </p:attrNameLst>
                                      </p:cBhvr>
                                      <p:to>
                                        <p:strVal val="visible"/>
                                      </p:to>
                                    </p:set>
                                    <p:animEffect transition="in" filter="dissolve">
                                      <p:cBhvr>
                                        <p:cTn id="11" dur="500"/>
                                        <p:tgtEl>
                                          <p:spTgt spid="176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 grpId="0" animBg="1" advAuto="0"/>
      <p:bldP spid="1762" grpId="0" animBg="1" advAuto="0"/>
      <p:bldP spid="1763"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 name="Shape 1765"/>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66" name="Shape 1766"/>
          <p:cNvSpPr/>
          <p:nvPr/>
        </p:nvSpPr>
        <p:spPr>
          <a:xfrm>
            <a:off x="68737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67" name="Shape 1767"/>
          <p:cNvSpPr/>
          <p:nvPr/>
        </p:nvSpPr>
        <p:spPr>
          <a:xfrm>
            <a:off x="67564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775" name="Group 1775"/>
          <p:cNvGrpSpPr/>
          <p:nvPr/>
        </p:nvGrpSpPr>
        <p:grpSpPr>
          <a:xfrm>
            <a:off x="7043466" y="4876517"/>
            <a:ext cx="2017271" cy="1883611"/>
            <a:chOff x="0" y="205580"/>
            <a:chExt cx="2017269" cy="1883610"/>
          </a:xfrm>
        </p:grpSpPr>
        <p:sp>
          <p:nvSpPr>
            <p:cNvPr id="1768" name="Shape 1768"/>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69" name="Shape 1769"/>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70" name="Shape 1770"/>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71" name="Shape 1771"/>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72" name="Shape 1772"/>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73" name="Shape 1773"/>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774" name="Shape 1774"/>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sp>
        <p:nvSpPr>
          <p:cNvPr id="1776" name="Shape 1776"/>
          <p:cNvSpPr/>
          <p:nvPr/>
        </p:nvSpPr>
        <p:spPr>
          <a:xfrm flipH="1">
            <a:off x="62865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784" name="Group 1784"/>
          <p:cNvGrpSpPr/>
          <p:nvPr/>
        </p:nvGrpSpPr>
        <p:grpSpPr>
          <a:xfrm>
            <a:off x="4318000" y="4848742"/>
            <a:ext cx="2136611" cy="1898686"/>
            <a:chOff x="0" y="138991"/>
            <a:chExt cx="2136609" cy="1898685"/>
          </a:xfrm>
        </p:grpSpPr>
        <p:sp>
          <p:nvSpPr>
            <p:cNvPr id="1777" name="Shape 1777"/>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78" name="Shape 1778"/>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79" name="Shape 1779"/>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80" name="Shape 1780"/>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81" name="Shape 1781"/>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82" name="Shape 1782"/>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783" name="Shape 1783"/>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785" name="Shape 1785"/>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86" name="Shape 1786"/>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787" name="Shape 1787"/>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788" name="Shape 1788"/>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789" name="Shape 1789"/>
          <p:cNvSpPr/>
          <p:nvPr/>
        </p:nvSpPr>
        <p:spPr>
          <a:xfrm>
            <a:off x="1220324" y="2413000"/>
            <a:ext cx="1072781"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P</a:t>
            </a:r>
          </a:p>
        </p:txBody>
      </p:sp>
      <p:sp>
        <p:nvSpPr>
          <p:cNvPr id="1790" name="Shape 1790"/>
          <p:cNvSpPr/>
          <p:nvPr/>
        </p:nvSpPr>
        <p:spPr>
          <a:xfrm>
            <a:off x="63246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91" name="Shape 1791"/>
          <p:cNvSpPr/>
          <p:nvPr/>
        </p:nvSpPr>
        <p:spPr>
          <a:xfrm>
            <a:off x="64389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792" name="Shape 1792"/>
          <p:cNvSpPr/>
          <p:nvPr/>
        </p:nvSpPr>
        <p:spPr>
          <a:xfrm>
            <a:off x="67183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793" name="Shape 1793"/>
          <p:cNvSpPr/>
          <p:nvPr/>
        </p:nvSpPr>
        <p:spPr>
          <a:xfrm>
            <a:off x="63246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3714255381"/>
      </p:ext>
    </p:extLst>
  </p:cSld>
  <p:clrMapOvr>
    <a:masterClrMapping/>
  </p:clrMapOvr>
  <p:transition spd="med">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5" name="Shape 1795"/>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96" name="Shape 1796"/>
          <p:cNvSpPr/>
          <p:nvPr/>
        </p:nvSpPr>
        <p:spPr>
          <a:xfrm>
            <a:off x="68737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97" name="Shape 1797"/>
          <p:cNvSpPr/>
          <p:nvPr/>
        </p:nvSpPr>
        <p:spPr>
          <a:xfrm>
            <a:off x="67564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805" name="Group 1805"/>
          <p:cNvGrpSpPr/>
          <p:nvPr/>
        </p:nvGrpSpPr>
        <p:grpSpPr>
          <a:xfrm>
            <a:off x="7043466" y="4876517"/>
            <a:ext cx="2017271" cy="1883611"/>
            <a:chOff x="0" y="205580"/>
            <a:chExt cx="2017269" cy="1883610"/>
          </a:xfrm>
        </p:grpSpPr>
        <p:sp>
          <p:nvSpPr>
            <p:cNvPr id="1798" name="Shape 1798"/>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99" name="Shape 1799"/>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00" name="Shape 1800"/>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01" name="Shape 1801"/>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02" name="Shape 1802"/>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03" name="Shape 1803"/>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804" name="Shape 1804"/>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sp>
        <p:nvSpPr>
          <p:cNvPr id="1806" name="Shape 1806"/>
          <p:cNvSpPr/>
          <p:nvPr/>
        </p:nvSpPr>
        <p:spPr>
          <a:xfrm flipH="1">
            <a:off x="62865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814" name="Group 1814"/>
          <p:cNvGrpSpPr/>
          <p:nvPr/>
        </p:nvGrpSpPr>
        <p:grpSpPr>
          <a:xfrm>
            <a:off x="4318000" y="4848742"/>
            <a:ext cx="2136611" cy="1898686"/>
            <a:chOff x="0" y="138991"/>
            <a:chExt cx="2136609" cy="1898685"/>
          </a:xfrm>
        </p:grpSpPr>
        <p:sp>
          <p:nvSpPr>
            <p:cNvPr id="1807" name="Shape 1807"/>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08" name="Shape 1808"/>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09" name="Shape 1809"/>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10" name="Shape 1810"/>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11" name="Shape 1811"/>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12" name="Shape 1812"/>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813" name="Shape 1813"/>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815" name="Shape 1815"/>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16" name="Shape 1816"/>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817" name="Shape 1817"/>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818" name="Shape 1818"/>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819" name="Shape 1819"/>
          <p:cNvSpPr/>
          <p:nvPr/>
        </p:nvSpPr>
        <p:spPr>
          <a:xfrm>
            <a:off x="1220324" y="2413000"/>
            <a:ext cx="1160403"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2-3 tree</a:t>
            </a:r>
          </a:p>
        </p:txBody>
      </p:sp>
      <p:sp>
        <p:nvSpPr>
          <p:cNvPr id="1820" name="Shape 1820"/>
          <p:cNvSpPr/>
          <p:nvPr/>
        </p:nvSpPr>
        <p:spPr>
          <a:xfrm>
            <a:off x="63246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21" name="Shape 1821"/>
          <p:cNvSpPr/>
          <p:nvPr/>
        </p:nvSpPr>
        <p:spPr>
          <a:xfrm>
            <a:off x="64389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822" name="Shape 1822"/>
          <p:cNvSpPr/>
          <p:nvPr/>
        </p:nvSpPr>
        <p:spPr>
          <a:xfrm>
            <a:off x="67183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Tree>
    <p:extLst>
      <p:ext uri="{BB962C8B-B14F-4D97-AF65-F5344CB8AC3E}">
        <p14:creationId xmlns:p14="http://schemas.microsoft.com/office/powerpoint/2010/main" val="775906126"/>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 name="Shape 1824"/>
          <p:cNvSpPr/>
          <p:nvPr/>
        </p:nvSpPr>
        <p:spPr>
          <a:xfrm>
            <a:off x="68737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25" name="Shape 1825"/>
          <p:cNvSpPr/>
          <p:nvPr/>
        </p:nvSpPr>
        <p:spPr>
          <a:xfrm>
            <a:off x="67564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26" name="Shape 1826"/>
          <p:cNvSpPr/>
          <p:nvPr/>
        </p:nvSpPr>
        <p:spPr>
          <a:xfrm flipH="1">
            <a:off x="62865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27" name="Shape 1827"/>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835" name="Group 1835"/>
          <p:cNvGrpSpPr/>
          <p:nvPr/>
        </p:nvGrpSpPr>
        <p:grpSpPr>
          <a:xfrm>
            <a:off x="7043466" y="4876517"/>
            <a:ext cx="2017271" cy="1883611"/>
            <a:chOff x="0" y="205580"/>
            <a:chExt cx="2017269" cy="1883610"/>
          </a:xfrm>
        </p:grpSpPr>
        <p:sp>
          <p:nvSpPr>
            <p:cNvPr id="1828" name="Shape 1828"/>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29" name="Shape 1829"/>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30" name="Shape 1830"/>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31" name="Shape 1831"/>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32" name="Shape 1832"/>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33" name="Shape 1833"/>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834" name="Shape 1834"/>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843" name="Group 1843"/>
          <p:cNvGrpSpPr/>
          <p:nvPr/>
        </p:nvGrpSpPr>
        <p:grpSpPr>
          <a:xfrm>
            <a:off x="4318000" y="4848742"/>
            <a:ext cx="2136611" cy="1898686"/>
            <a:chOff x="0" y="138991"/>
            <a:chExt cx="2136609" cy="1898685"/>
          </a:xfrm>
        </p:grpSpPr>
        <p:sp>
          <p:nvSpPr>
            <p:cNvPr id="1836" name="Shape 1836"/>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37" name="Shape 1837"/>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38" name="Shape 1838"/>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39" name="Shape 1839"/>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40" name="Shape 1840"/>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41" name="Shape 1841"/>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842" name="Shape 1842"/>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844" name="Shape 1844"/>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45" name="Shape 1845"/>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846" name="Shape 1846"/>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847" name="Shape 1847"/>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848" name="Shape 1848"/>
          <p:cNvSpPr/>
          <p:nvPr/>
        </p:nvSpPr>
        <p:spPr>
          <a:xfrm>
            <a:off x="1220324" y="2413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
        <p:nvSpPr>
          <p:cNvPr id="1849" name="Shape 1849"/>
          <p:cNvSpPr/>
          <p:nvPr/>
        </p:nvSpPr>
        <p:spPr>
          <a:xfrm>
            <a:off x="63246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50" name="Shape 1850"/>
          <p:cNvSpPr/>
          <p:nvPr/>
        </p:nvSpPr>
        <p:spPr>
          <a:xfrm>
            <a:off x="64389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851" name="Shape 1851"/>
          <p:cNvSpPr/>
          <p:nvPr/>
        </p:nvSpPr>
        <p:spPr>
          <a:xfrm>
            <a:off x="67183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852" name="Shape 1852"/>
          <p:cNvSpPr/>
          <p:nvPr/>
        </p:nvSpPr>
        <p:spPr>
          <a:xfrm>
            <a:off x="5313579" y="7124700"/>
            <a:ext cx="286885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convert 3-node into 4-node</a:t>
            </a:r>
          </a:p>
        </p:txBody>
      </p:sp>
      <p:sp>
        <p:nvSpPr>
          <p:cNvPr id="1853" name="Shape 1853"/>
          <p:cNvSpPr/>
          <p:nvPr/>
        </p:nvSpPr>
        <p:spPr>
          <a:xfrm>
            <a:off x="7289800" y="60960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854" name="Shape 1854"/>
          <p:cNvSpPr/>
          <p:nvPr/>
        </p:nvSpPr>
        <p:spPr>
          <a:xfrm>
            <a:off x="63246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1495064236"/>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853"/>
                                        </p:tgtEl>
                                        <p:attrNameLst>
                                          <p:attrName>style.visibility</p:attrName>
                                        </p:attrNameLst>
                                      </p:cBhvr>
                                      <p:to>
                                        <p:strVal val="visible"/>
                                      </p:to>
                                    </p:set>
                                    <p:animEffect transition="in" filter="dissolve">
                                      <p:cBhvr>
                                        <p:cTn id="7" dur="1000"/>
                                        <p:tgtEl>
                                          <p:spTgt spid="1853"/>
                                        </p:tgtEl>
                                      </p:cBhvr>
                                    </p:animEffect>
                                  </p:childTnLst>
                                </p:cTn>
                              </p:par>
                            </p:childTnLst>
                          </p:cTn>
                        </p:par>
                        <p:par>
                          <p:cTn id="8" fill="hold">
                            <p:stCondLst>
                              <p:cond delay="1000"/>
                            </p:stCondLst>
                            <p:childTnLst>
                              <p:par>
                                <p:cTn id="9" presetID="9" presetClass="entr" presetSubtype="0" fill="hold" grpId="0" nodeType="afterEffect">
                                  <p:stCondLst>
                                    <p:cond delay="0"/>
                                  </p:stCondLst>
                                  <p:iterate>
                                    <p:tmAbs val="0"/>
                                  </p:iterate>
                                  <p:childTnLst>
                                    <p:set>
                                      <p:cBhvr>
                                        <p:cTn id="10" fill="hold"/>
                                        <p:tgtEl>
                                          <p:spTgt spid="1854"/>
                                        </p:tgtEl>
                                        <p:attrNameLst>
                                          <p:attrName>style.visibility</p:attrName>
                                        </p:attrNameLst>
                                      </p:cBhvr>
                                      <p:to>
                                        <p:strVal val="visible"/>
                                      </p:to>
                                    </p:set>
                                    <p:animEffect transition="in" filter="dissolve">
                                      <p:cBhvr>
                                        <p:cTn id="11" dur="1000"/>
                                        <p:tgtEl>
                                          <p:spTgt spid="185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2" grpId="0" animBg="1" advAuto="0"/>
      <p:bldP spid="1853" grpId="0" animBg="1" advAuto="0"/>
      <p:bldP spid="1854" grpId="0"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Shape 1856"/>
          <p:cNvSpPr/>
          <p:nvPr/>
        </p:nvSpPr>
        <p:spPr>
          <a:xfrm>
            <a:off x="69880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57" name="Shape 1857"/>
          <p:cNvSpPr/>
          <p:nvPr/>
        </p:nvSpPr>
        <p:spPr>
          <a:xfrm flipH="1">
            <a:off x="6567713" y="6317481"/>
            <a:ext cx="97974" cy="4243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58" name="Shape 1858"/>
          <p:cNvSpPr/>
          <p:nvPr/>
        </p:nvSpPr>
        <p:spPr>
          <a:xfrm flipH="1">
            <a:off x="61468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59" name="Shape 1859"/>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60" name="Shape 1860"/>
          <p:cNvSpPr/>
          <p:nvPr/>
        </p:nvSpPr>
        <p:spPr>
          <a:xfrm>
            <a:off x="6830717" y="6327340"/>
            <a:ext cx="105365" cy="42259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868" name="Group 1868"/>
          <p:cNvGrpSpPr/>
          <p:nvPr/>
        </p:nvGrpSpPr>
        <p:grpSpPr>
          <a:xfrm>
            <a:off x="7043466" y="4876517"/>
            <a:ext cx="2017271" cy="1883611"/>
            <a:chOff x="0" y="205580"/>
            <a:chExt cx="2017269" cy="1883610"/>
          </a:xfrm>
        </p:grpSpPr>
        <p:sp>
          <p:nvSpPr>
            <p:cNvPr id="1861" name="Shape 1861"/>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62" name="Shape 1862"/>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63" name="Shape 1863"/>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64" name="Shape 1864"/>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65" name="Shape 1865"/>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66" name="Shape 1866"/>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867" name="Shape 1867"/>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876" name="Group 1876"/>
          <p:cNvGrpSpPr/>
          <p:nvPr/>
        </p:nvGrpSpPr>
        <p:grpSpPr>
          <a:xfrm>
            <a:off x="4318000" y="4848742"/>
            <a:ext cx="2136611" cy="1898686"/>
            <a:chOff x="0" y="138991"/>
            <a:chExt cx="2136609" cy="1898685"/>
          </a:xfrm>
        </p:grpSpPr>
        <p:sp>
          <p:nvSpPr>
            <p:cNvPr id="1869" name="Shape 1869"/>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70" name="Shape 1870"/>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71" name="Shape 1871"/>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72" name="Shape 1872"/>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73" name="Shape 1873"/>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74" name="Shape 1874"/>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875" name="Shape 1875"/>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877" name="Shape 1877"/>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78" name="Shape 1878"/>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879" name="Shape 1879"/>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880" name="Shape 1880"/>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881" name="Shape 1881"/>
          <p:cNvSpPr/>
          <p:nvPr/>
        </p:nvSpPr>
        <p:spPr>
          <a:xfrm>
            <a:off x="1220324" y="2413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
        <p:nvSpPr>
          <p:cNvPr id="1882" name="Shape 1882"/>
          <p:cNvSpPr/>
          <p:nvPr/>
        </p:nvSpPr>
        <p:spPr>
          <a:xfrm>
            <a:off x="61975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83" name="Shape 1883"/>
          <p:cNvSpPr/>
          <p:nvPr/>
        </p:nvSpPr>
        <p:spPr>
          <a:xfrm>
            <a:off x="6299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884" name="Shape 1884"/>
          <p:cNvSpPr/>
          <p:nvPr/>
        </p:nvSpPr>
        <p:spPr>
          <a:xfrm>
            <a:off x="68072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885" name="Shape 1885"/>
          <p:cNvSpPr/>
          <p:nvPr/>
        </p:nvSpPr>
        <p:spPr>
          <a:xfrm>
            <a:off x="6578600" y="60960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886" name="Shape 1886"/>
          <p:cNvSpPr/>
          <p:nvPr/>
        </p:nvSpPr>
        <p:spPr>
          <a:xfrm>
            <a:off x="61975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1359110524"/>
      </p:ext>
    </p:extLst>
  </p:cSld>
  <p:clrMapOvr>
    <a:masterClrMapping/>
  </p:clrMapOvr>
  <p:transition spd="med">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 name="Shape 1888"/>
          <p:cNvSpPr/>
          <p:nvPr/>
        </p:nvSpPr>
        <p:spPr>
          <a:xfrm>
            <a:off x="6988010" y="6404649"/>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89" name="Shape 1889"/>
          <p:cNvSpPr/>
          <p:nvPr/>
        </p:nvSpPr>
        <p:spPr>
          <a:xfrm>
            <a:off x="6830717" y="6327340"/>
            <a:ext cx="105365" cy="42259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90" name="Shape 1890"/>
          <p:cNvSpPr/>
          <p:nvPr/>
        </p:nvSpPr>
        <p:spPr>
          <a:xfrm flipH="1">
            <a:off x="6567713" y="6317481"/>
            <a:ext cx="97974" cy="4243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91" name="Shape 1891"/>
          <p:cNvSpPr/>
          <p:nvPr/>
        </p:nvSpPr>
        <p:spPr>
          <a:xfrm>
            <a:off x="6756400" y="4800600"/>
            <a:ext cx="0" cy="146055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899" name="Group 1899"/>
          <p:cNvGrpSpPr/>
          <p:nvPr/>
        </p:nvGrpSpPr>
        <p:grpSpPr>
          <a:xfrm>
            <a:off x="7043466" y="4876517"/>
            <a:ext cx="2017271" cy="1883611"/>
            <a:chOff x="0" y="205580"/>
            <a:chExt cx="2017269" cy="1883610"/>
          </a:xfrm>
        </p:grpSpPr>
        <p:sp>
          <p:nvSpPr>
            <p:cNvPr id="1892" name="Shape 1892"/>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93" name="Shape 1893"/>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94" name="Shape 1894"/>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95" name="Shape 1895"/>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896" name="Shape 1896"/>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897" name="Shape 1897"/>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898" name="Shape 1898"/>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907" name="Group 1907"/>
          <p:cNvGrpSpPr/>
          <p:nvPr/>
        </p:nvGrpSpPr>
        <p:grpSpPr>
          <a:xfrm>
            <a:off x="4318000" y="4848742"/>
            <a:ext cx="2136611" cy="1898686"/>
            <a:chOff x="0" y="138991"/>
            <a:chExt cx="2136609" cy="1898685"/>
          </a:xfrm>
        </p:grpSpPr>
        <p:sp>
          <p:nvSpPr>
            <p:cNvPr id="1900" name="Shape 1900"/>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01" name="Shape 1901"/>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02" name="Shape 1902"/>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03" name="Shape 1903"/>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04" name="Shape 1904"/>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05" name="Shape 1905"/>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906" name="Shape 1906"/>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908" name="Shape 1908"/>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909" name="Shape 1909"/>
          <p:cNvSpPr/>
          <p:nvPr/>
        </p:nvSpPr>
        <p:spPr>
          <a:xfrm>
            <a:off x="1220324" y="2413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
        <p:nvSpPr>
          <p:cNvPr id="1910" name="Shape 1910"/>
          <p:cNvSpPr/>
          <p:nvPr/>
        </p:nvSpPr>
        <p:spPr>
          <a:xfrm>
            <a:off x="5755437" y="7124700"/>
            <a:ext cx="1985139"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split 4-node</a:t>
            </a:r>
          </a:p>
          <a:p>
            <a:pPr lvl="0" algn="ctr">
              <a:defRPr sz="1800">
                <a:solidFill>
                  <a:srgbClr val="000000"/>
                </a:solidFill>
                <a:uFillTx/>
              </a:defRPr>
            </a:pPr>
            <a:r>
              <a:rPr sz="1600">
                <a:solidFill>
                  <a:srgbClr val="8D3124"/>
                </a:solidFill>
                <a:uFill>
                  <a:solidFill>
                    <a:srgbClr val="8D3124"/>
                  </a:solidFill>
                </a:uFill>
              </a:rPr>
              <a:t>(move L to parent)</a:t>
            </a:r>
          </a:p>
        </p:txBody>
      </p:sp>
      <p:sp>
        <p:nvSpPr>
          <p:cNvPr id="1911" name="Shape 1911"/>
          <p:cNvSpPr/>
          <p:nvPr/>
        </p:nvSpPr>
        <p:spPr>
          <a:xfrm>
            <a:off x="6654800" y="60325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912" name="Shape 1912"/>
          <p:cNvSpPr/>
          <p:nvPr/>
        </p:nvSpPr>
        <p:spPr>
          <a:xfrm flipH="1">
            <a:off x="61468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13" name="Shape 1913"/>
          <p:cNvSpPr/>
          <p:nvPr/>
        </p:nvSpPr>
        <p:spPr>
          <a:xfrm>
            <a:off x="61975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14" name="Shape 1914"/>
          <p:cNvSpPr/>
          <p:nvPr/>
        </p:nvSpPr>
        <p:spPr>
          <a:xfrm>
            <a:off x="62992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915" name="Shape 1915"/>
          <p:cNvSpPr/>
          <p:nvPr/>
        </p:nvSpPr>
        <p:spPr>
          <a:xfrm>
            <a:off x="68072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916" name="Shape 1916"/>
          <p:cNvSpPr/>
          <p:nvPr/>
        </p:nvSpPr>
        <p:spPr>
          <a:xfrm>
            <a:off x="6324600" y="4508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17" name="Shape 1917"/>
          <p:cNvSpPr/>
          <p:nvPr/>
        </p:nvSpPr>
        <p:spPr>
          <a:xfrm>
            <a:off x="64262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918" name="Shape 1918"/>
          <p:cNvSpPr/>
          <p:nvPr/>
        </p:nvSpPr>
        <p:spPr>
          <a:xfrm>
            <a:off x="66802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919" name="Shape 1919"/>
          <p:cNvSpPr/>
          <p:nvPr/>
        </p:nvSpPr>
        <p:spPr>
          <a:xfrm>
            <a:off x="6578600" y="60960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920" name="Shape 1920"/>
          <p:cNvSpPr/>
          <p:nvPr/>
        </p:nvSpPr>
        <p:spPr>
          <a:xfrm>
            <a:off x="6197599" y="60197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249057500"/>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 name="Shape 1922"/>
          <p:cNvSpPr/>
          <p:nvPr/>
        </p:nvSpPr>
        <p:spPr>
          <a:xfrm>
            <a:off x="6856117" y="4816040"/>
            <a:ext cx="439565" cy="13847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3" name="Shape 1923"/>
          <p:cNvSpPr/>
          <p:nvPr/>
        </p:nvSpPr>
        <p:spPr>
          <a:xfrm>
            <a:off x="7341384" y="63766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4" name="Shape 1924"/>
          <p:cNvSpPr/>
          <p:nvPr/>
        </p:nvSpPr>
        <p:spPr>
          <a:xfrm flipH="1">
            <a:off x="7034703" y="63539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5" name="Shape 1925"/>
          <p:cNvSpPr/>
          <p:nvPr/>
        </p:nvSpPr>
        <p:spPr>
          <a:xfrm>
            <a:off x="6261427" y="63561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6" name="Shape 1926"/>
          <p:cNvSpPr/>
          <p:nvPr/>
        </p:nvSpPr>
        <p:spPr>
          <a:xfrm flipH="1">
            <a:off x="6201829" y="4831940"/>
            <a:ext cx="499541" cy="137247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nvGrpSpPr>
          <p:cNvPr id="1934" name="Group 1934"/>
          <p:cNvGrpSpPr/>
          <p:nvPr/>
        </p:nvGrpSpPr>
        <p:grpSpPr>
          <a:xfrm>
            <a:off x="7043466" y="4876517"/>
            <a:ext cx="2017271" cy="1883611"/>
            <a:chOff x="0" y="205580"/>
            <a:chExt cx="2017269" cy="1883610"/>
          </a:xfrm>
        </p:grpSpPr>
        <p:sp>
          <p:nvSpPr>
            <p:cNvPr id="1927" name="Shape 1927"/>
            <p:cNvSpPr/>
            <p:nvPr/>
          </p:nvSpPr>
          <p:spPr>
            <a:xfrm>
              <a:off x="1541733" y="1653663"/>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8" name="Shape 1928"/>
            <p:cNvSpPr/>
            <p:nvPr/>
          </p:nvSpPr>
          <p:spPr>
            <a:xfrm>
              <a:off x="-1" y="205580"/>
              <a:ext cx="1422552" cy="124992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29" name="Shape 1929"/>
            <p:cNvSpPr/>
            <p:nvPr/>
          </p:nvSpPr>
          <p:spPr>
            <a:xfrm flipH="1">
              <a:off x="1098361" y="1749153"/>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30" name="Shape 1930"/>
            <p:cNvSpPr/>
            <p:nvPr/>
          </p:nvSpPr>
          <p:spPr>
            <a:xfrm>
              <a:off x="1617933" y="1653663"/>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31" name="Shape 1931"/>
            <p:cNvSpPr/>
            <p:nvPr/>
          </p:nvSpPr>
          <p:spPr>
            <a:xfrm>
              <a:off x="1109933" y="1361563"/>
              <a:ext cx="850901" cy="533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32" name="Shape 1932"/>
            <p:cNvSpPr/>
            <p:nvPr/>
          </p:nvSpPr>
          <p:spPr>
            <a:xfrm>
              <a:off x="1236933" y="1425063"/>
              <a:ext cx="3234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933" name="Shape 1933"/>
            <p:cNvSpPr/>
            <p:nvPr/>
          </p:nvSpPr>
          <p:spPr>
            <a:xfrm>
              <a:off x="1465533" y="1425063"/>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grpSp>
      <p:grpSp>
        <p:nvGrpSpPr>
          <p:cNvPr id="1942" name="Group 1942"/>
          <p:cNvGrpSpPr/>
          <p:nvPr/>
        </p:nvGrpSpPr>
        <p:grpSpPr>
          <a:xfrm>
            <a:off x="4318000" y="4848742"/>
            <a:ext cx="2136611" cy="1898686"/>
            <a:chOff x="0" y="138991"/>
            <a:chExt cx="2136609" cy="1898685"/>
          </a:xfrm>
        </p:grpSpPr>
        <p:sp>
          <p:nvSpPr>
            <p:cNvPr id="1935" name="Shape 1935"/>
            <p:cNvSpPr/>
            <p:nvPr/>
          </p:nvSpPr>
          <p:spPr>
            <a:xfrm>
              <a:off x="825800" y="172296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36" name="Shape 1936"/>
            <p:cNvSpPr/>
            <p:nvPr/>
          </p:nvSpPr>
          <p:spPr>
            <a:xfrm flipH="1">
              <a:off x="-1" y="161484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37" name="Shape 1937"/>
            <p:cNvSpPr/>
            <p:nvPr/>
          </p:nvSpPr>
          <p:spPr>
            <a:xfrm flipH="1">
              <a:off x="622299" y="160214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38" name="Shape 1938"/>
            <p:cNvSpPr/>
            <p:nvPr/>
          </p:nvSpPr>
          <p:spPr>
            <a:xfrm flipH="1">
              <a:off x="659766" y="138991"/>
              <a:ext cx="1476844" cy="1330321"/>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39" name="Shape 1939"/>
            <p:cNvSpPr/>
            <p:nvPr/>
          </p:nvSpPr>
          <p:spPr>
            <a:xfrm>
              <a:off x="190499" y="131004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40" name="Shape 1940"/>
            <p:cNvSpPr/>
            <p:nvPr/>
          </p:nvSpPr>
          <p:spPr>
            <a:xfrm>
              <a:off x="279399" y="139894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941" name="Shape 1941"/>
            <p:cNvSpPr/>
            <p:nvPr/>
          </p:nvSpPr>
          <p:spPr>
            <a:xfrm>
              <a:off x="558799" y="139894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grpSp>
      <p:sp>
        <p:nvSpPr>
          <p:cNvPr id="1943" name="Shape 1943"/>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944" name="Shape 1944"/>
          <p:cNvSpPr/>
          <p:nvPr/>
        </p:nvSpPr>
        <p:spPr>
          <a:xfrm>
            <a:off x="1220324" y="2413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
        <p:nvSpPr>
          <p:cNvPr id="1945" name="Shape 1945"/>
          <p:cNvSpPr/>
          <p:nvPr/>
        </p:nvSpPr>
        <p:spPr>
          <a:xfrm>
            <a:off x="70358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946" name="Shape 1946"/>
          <p:cNvSpPr/>
          <p:nvPr/>
        </p:nvSpPr>
        <p:spPr>
          <a:xfrm>
            <a:off x="71247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947" name="Shape 1947"/>
          <p:cNvSpPr/>
          <p:nvPr/>
        </p:nvSpPr>
        <p:spPr>
          <a:xfrm flipH="1">
            <a:off x="5947266" y="6277470"/>
            <a:ext cx="315804" cy="46819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48" name="Shape 1948"/>
          <p:cNvSpPr/>
          <p:nvPr/>
        </p:nvSpPr>
        <p:spPr>
          <a:xfrm>
            <a:off x="59690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949" name="Shape 1949"/>
          <p:cNvSpPr/>
          <p:nvPr/>
        </p:nvSpPr>
        <p:spPr>
          <a:xfrm>
            <a:off x="59944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950" name="Shape 1950"/>
          <p:cNvSpPr/>
          <p:nvPr/>
        </p:nvSpPr>
        <p:spPr>
          <a:xfrm>
            <a:off x="6222999" y="4508499"/>
            <a:ext cx="10795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51" name="Shape 1951"/>
          <p:cNvSpPr/>
          <p:nvPr/>
        </p:nvSpPr>
        <p:spPr>
          <a:xfrm>
            <a:off x="63246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952" name="Shape 1952"/>
          <p:cNvSpPr/>
          <p:nvPr/>
        </p:nvSpPr>
        <p:spPr>
          <a:xfrm>
            <a:off x="67818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953" name="Shape 1953"/>
          <p:cNvSpPr/>
          <p:nvPr/>
        </p:nvSpPr>
        <p:spPr>
          <a:xfrm>
            <a:off x="6553200" y="45847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954" name="Shape 1954"/>
          <p:cNvSpPr/>
          <p:nvPr/>
        </p:nvSpPr>
        <p:spPr>
          <a:xfrm>
            <a:off x="6222999" y="45084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3561070765"/>
      </p:ext>
    </p:extLst>
  </p:cSld>
  <p:clrMapOvr>
    <a:masterClrMapping/>
  </p:clrMapOvr>
  <p:transition spd="slow">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 name="Shape 1956"/>
          <p:cNvSpPr/>
          <p:nvPr/>
        </p:nvSpPr>
        <p:spPr>
          <a:xfrm>
            <a:off x="7043466" y="4876517"/>
            <a:ext cx="1422552" cy="124992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57" name="Shape 1957"/>
          <p:cNvSpPr/>
          <p:nvPr/>
        </p:nvSpPr>
        <p:spPr>
          <a:xfrm>
            <a:off x="6856117" y="4816040"/>
            <a:ext cx="439565" cy="138476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58" name="Shape 1958"/>
          <p:cNvSpPr/>
          <p:nvPr/>
        </p:nvSpPr>
        <p:spPr>
          <a:xfrm>
            <a:off x="7341384" y="63766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59" name="Shape 1959"/>
          <p:cNvSpPr/>
          <p:nvPr/>
        </p:nvSpPr>
        <p:spPr>
          <a:xfrm flipH="1">
            <a:off x="7034703" y="63539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0" name="Shape 1960"/>
          <p:cNvSpPr/>
          <p:nvPr/>
        </p:nvSpPr>
        <p:spPr>
          <a:xfrm>
            <a:off x="6261427" y="63561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1" name="Shape 1961"/>
          <p:cNvSpPr/>
          <p:nvPr/>
        </p:nvSpPr>
        <p:spPr>
          <a:xfrm flipH="1">
            <a:off x="6201829" y="4831940"/>
            <a:ext cx="499541" cy="137247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2" name="Shape 1962"/>
          <p:cNvSpPr/>
          <p:nvPr/>
        </p:nvSpPr>
        <p:spPr>
          <a:xfrm>
            <a:off x="8585200" y="63246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3" name="Shape 1963"/>
          <p:cNvSpPr/>
          <p:nvPr/>
        </p:nvSpPr>
        <p:spPr>
          <a:xfrm flipH="1">
            <a:off x="8141828" y="64200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4" name="Shape 1964"/>
          <p:cNvSpPr/>
          <p:nvPr/>
        </p:nvSpPr>
        <p:spPr>
          <a:xfrm>
            <a:off x="86614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5" name="Shape 1965"/>
          <p:cNvSpPr/>
          <p:nvPr/>
        </p:nvSpPr>
        <p:spPr>
          <a:xfrm>
            <a:off x="8153400" y="6032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66" name="Shape 1966"/>
          <p:cNvSpPr/>
          <p:nvPr/>
        </p:nvSpPr>
        <p:spPr>
          <a:xfrm>
            <a:off x="82804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967" name="Shape 1967"/>
          <p:cNvSpPr/>
          <p:nvPr/>
        </p:nvSpPr>
        <p:spPr>
          <a:xfrm>
            <a:off x="8509000" y="60960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968" name="Shape 1968"/>
          <p:cNvSpPr/>
          <p:nvPr/>
        </p:nvSpPr>
        <p:spPr>
          <a:xfrm>
            <a:off x="51438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69" name="Shape 1969"/>
          <p:cNvSpPr/>
          <p:nvPr/>
        </p:nvSpPr>
        <p:spPr>
          <a:xfrm flipH="1">
            <a:off x="43180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70" name="Shape 1970"/>
          <p:cNvSpPr/>
          <p:nvPr/>
        </p:nvSpPr>
        <p:spPr>
          <a:xfrm>
            <a:off x="49403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71" name="Shape 1971"/>
          <p:cNvSpPr/>
          <p:nvPr/>
        </p:nvSpPr>
        <p:spPr>
          <a:xfrm flipH="1">
            <a:off x="4977767" y="4848742"/>
            <a:ext cx="1476844" cy="1330321"/>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72" name="Shape 1972"/>
          <p:cNvSpPr/>
          <p:nvPr/>
        </p:nvSpPr>
        <p:spPr>
          <a:xfrm>
            <a:off x="45085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73" name="Shape 1973"/>
          <p:cNvSpPr/>
          <p:nvPr/>
        </p:nvSpPr>
        <p:spPr>
          <a:xfrm>
            <a:off x="45974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974" name="Shape 1974"/>
          <p:cNvSpPr/>
          <p:nvPr/>
        </p:nvSpPr>
        <p:spPr>
          <a:xfrm>
            <a:off x="48768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975" name="Shape 1975"/>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1976" name="Shape 1976"/>
          <p:cNvSpPr/>
          <p:nvPr/>
        </p:nvSpPr>
        <p:spPr>
          <a:xfrm>
            <a:off x="1220324" y="2413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
        <p:nvSpPr>
          <p:cNvPr id="1977" name="Shape 1977"/>
          <p:cNvSpPr/>
          <p:nvPr/>
        </p:nvSpPr>
        <p:spPr>
          <a:xfrm>
            <a:off x="70358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978" name="Shape 1978"/>
          <p:cNvSpPr/>
          <p:nvPr/>
        </p:nvSpPr>
        <p:spPr>
          <a:xfrm>
            <a:off x="71247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979" name="Shape 1979"/>
          <p:cNvSpPr/>
          <p:nvPr/>
        </p:nvSpPr>
        <p:spPr>
          <a:xfrm flipH="1">
            <a:off x="5947266" y="6277470"/>
            <a:ext cx="315804" cy="46819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80" name="Shape 1980"/>
          <p:cNvSpPr/>
          <p:nvPr/>
        </p:nvSpPr>
        <p:spPr>
          <a:xfrm>
            <a:off x="59690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981" name="Shape 1981"/>
          <p:cNvSpPr/>
          <p:nvPr/>
        </p:nvSpPr>
        <p:spPr>
          <a:xfrm>
            <a:off x="59944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982" name="Shape 1982"/>
          <p:cNvSpPr/>
          <p:nvPr/>
        </p:nvSpPr>
        <p:spPr>
          <a:xfrm>
            <a:off x="5793537" y="3771900"/>
            <a:ext cx="1985139"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split 4-node</a:t>
            </a:r>
          </a:p>
          <a:p>
            <a:pPr lvl="0" algn="ctr">
              <a:defRPr sz="1800">
                <a:solidFill>
                  <a:srgbClr val="000000"/>
                </a:solidFill>
                <a:uFillTx/>
              </a:defRPr>
            </a:pPr>
            <a:r>
              <a:rPr sz="1600">
                <a:solidFill>
                  <a:srgbClr val="8D3124"/>
                </a:solidFill>
                <a:uFill>
                  <a:solidFill>
                    <a:srgbClr val="8D3124"/>
                  </a:solidFill>
                </a:uFill>
              </a:rPr>
              <a:t>(move L to parent)</a:t>
            </a:r>
          </a:p>
        </p:txBody>
      </p:sp>
      <p:sp>
        <p:nvSpPr>
          <p:cNvPr id="1983" name="Shape 1983"/>
          <p:cNvSpPr/>
          <p:nvPr/>
        </p:nvSpPr>
        <p:spPr>
          <a:xfrm>
            <a:off x="6438900" y="4521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984" name="Shape 1984"/>
          <p:cNvSpPr/>
          <p:nvPr/>
        </p:nvSpPr>
        <p:spPr>
          <a:xfrm>
            <a:off x="6616700" y="4521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1985" name="Shape 1985"/>
          <p:cNvSpPr/>
          <p:nvPr/>
        </p:nvSpPr>
        <p:spPr>
          <a:xfrm>
            <a:off x="6222999" y="4508499"/>
            <a:ext cx="10795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986" name="Shape 1986"/>
          <p:cNvSpPr/>
          <p:nvPr/>
        </p:nvSpPr>
        <p:spPr>
          <a:xfrm>
            <a:off x="63246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987" name="Shape 1987"/>
          <p:cNvSpPr/>
          <p:nvPr/>
        </p:nvSpPr>
        <p:spPr>
          <a:xfrm>
            <a:off x="67818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988" name="Shape 1988"/>
          <p:cNvSpPr/>
          <p:nvPr/>
        </p:nvSpPr>
        <p:spPr>
          <a:xfrm>
            <a:off x="6553200" y="45847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989" name="Shape 1989"/>
          <p:cNvSpPr/>
          <p:nvPr/>
        </p:nvSpPr>
        <p:spPr>
          <a:xfrm>
            <a:off x="6222999" y="4508499"/>
            <a:ext cx="10795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3767111376"/>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 name="Shape 1991"/>
          <p:cNvSpPr/>
          <p:nvPr/>
        </p:nvSpPr>
        <p:spPr>
          <a:xfrm>
            <a:off x="7862774" y="4655576"/>
            <a:ext cx="850736" cy="169180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2" name="Shape 1992"/>
          <p:cNvSpPr/>
          <p:nvPr/>
        </p:nvSpPr>
        <p:spPr>
          <a:xfrm flipH="1">
            <a:off x="5650002" y="3464240"/>
            <a:ext cx="982141" cy="128297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3" name="Shape 1993"/>
          <p:cNvSpPr/>
          <p:nvPr/>
        </p:nvSpPr>
        <p:spPr>
          <a:xfrm>
            <a:off x="6869260" y="3483086"/>
            <a:ext cx="1001510" cy="1225154"/>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4" name="Shape 1994"/>
          <p:cNvSpPr/>
          <p:nvPr/>
        </p:nvSpPr>
        <p:spPr>
          <a:xfrm flipH="1">
            <a:off x="7320931" y="4841684"/>
            <a:ext cx="576742" cy="1333472"/>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5" name="Shape 1995"/>
          <p:cNvSpPr/>
          <p:nvPr/>
        </p:nvSpPr>
        <p:spPr>
          <a:xfrm>
            <a:off x="7341384" y="6376621"/>
            <a:ext cx="230795" cy="369350"/>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6" name="Shape 1996"/>
          <p:cNvSpPr/>
          <p:nvPr/>
        </p:nvSpPr>
        <p:spPr>
          <a:xfrm flipH="1">
            <a:off x="7034703" y="6353962"/>
            <a:ext cx="230795" cy="369349"/>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7" name="Shape 1997"/>
          <p:cNvSpPr/>
          <p:nvPr/>
        </p:nvSpPr>
        <p:spPr>
          <a:xfrm>
            <a:off x="6261427" y="6356125"/>
            <a:ext cx="177146" cy="39787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8" name="Shape 1998"/>
          <p:cNvSpPr/>
          <p:nvPr/>
        </p:nvSpPr>
        <p:spPr>
          <a:xfrm>
            <a:off x="5794745" y="4827686"/>
            <a:ext cx="475511" cy="138098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999" name="Shape 1999"/>
          <p:cNvSpPr/>
          <p:nvPr/>
        </p:nvSpPr>
        <p:spPr>
          <a:xfrm>
            <a:off x="8585200" y="63246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0" name="Shape 2000"/>
          <p:cNvSpPr/>
          <p:nvPr/>
        </p:nvSpPr>
        <p:spPr>
          <a:xfrm flipH="1">
            <a:off x="8141828" y="6420090"/>
            <a:ext cx="302544" cy="31329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1" name="Shape 2001"/>
          <p:cNvSpPr/>
          <p:nvPr/>
        </p:nvSpPr>
        <p:spPr>
          <a:xfrm>
            <a:off x="86614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2" name="Shape 2002"/>
          <p:cNvSpPr/>
          <p:nvPr/>
        </p:nvSpPr>
        <p:spPr>
          <a:xfrm>
            <a:off x="8153400" y="60324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003" name="Shape 2003"/>
          <p:cNvSpPr/>
          <p:nvPr/>
        </p:nvSpPr>
        <p:spPr>
          <a:xfrm>
            <a:off x="8280400" y="6096000"/>
            <a:ext cx="32359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2004" name="Shape 2004"/>
          <p:cNvSpPr/>
          <p:nvPr/>
        </p:nvSpPr>
        <p:spPr>
          <a:xfrm>
            <a:off x="8509000" y="6096000"/>
            <a:ext cx="34790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2005" name="Shape 2005"/>
          <p:cNvSpPr/>
          <p:nvPr/>
        </p:nvSpPr>
        <p:spPr>
          <a:xfrm>
            <a:off x="5143800" y="6432713"/>
            <a:ext cx="307966" cy="307966"/>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6" name="Shape 2006"/>
          <p:cNvSpPr/>
          <p:nvPr/>
        </p:nvSpPr>
        <p:spPr>
          <a:xfrm flipH="1">
            <a:off x="4318000" y="6324600"/>
            <a:ext cx="399337" cy="39933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7" name="Shape 2007"/>
          <p:cNvSpPr/>
          <p:nvPr/>
        </p:nvSpPr>
        <p:spPr>
          <a:xfrm>
            <a:off x="4940300" y="6311900"/>
            <a:ext cx="0" cy="435528"/>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8" name="Shape 2008"/>
          <p:cNvSpPr/>
          <p:nvPr/>
        </p:nvSpPr>
        <p:spPr>
          <a:xfrm flipH="1">
            <a:off x="4792596" y="4636301"/>
            <a:ext cx="932783" cy="1755203"/>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09" name="Shape 2009"/>
          <p:cNvSpPr/>
          <p:nvPr/>
        </p:nvSpPr>
        <p:spPr>
          <a:xfrm>
            <a:off x="4508500" y="60197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010" name="Shape 2010"/>
          <p:cNvSpPr/>
          <p:nvPr/>
        </p:nvSpPr>
        <p:spPr>
          <a:xfrm>
            <a:off x="4597400" y="6108700"/>
            <a:ext cx="365789"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2011" name="Shape 2011"/>
          <p:cNvSpPr/>
          <p:nvPr/>
        </p:nvSpPr>
        <p:spPr>
          <a:xfrm>
            <a:off x="4876800" y="6108700"/>
            <a:ext cx="366348"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2012" name="Shape 2012"/>
          <p:cNvSpPr>
            <a:spLocks noGrp="1"/>
          </p:cNvSpPr>
          <p:nvPr>
            <p:ph type="title"/>
          </p:nvPr>
        </p:nvSpPr>
        <p:spPr>
          <a:prstGeom prst="rect">
            <a:avLst/>
          </a:prstGeom>
        </p:spPr>
        <p:txBody>
          <a:bodyPr/>
          <a:lstStyle/>
          <a:p>
            <a:pPr lvl="0">
              <a:defRPr sz="1800">
                <a:uFillTx/>
              </a:defRPr>
            </a:pPr>
            <a:r>
              <a:rPr sz="2800">
                <a:uFill>
                  <a:solidFill/>
                </a:uFill>
              </a:rPr>
              <a:t>2-3 tree demo:  construction</a:t>
            </a:r>
          </a:p>
        </p:txBody>
      </p:sp>
      <p:sp>
        <p:nvSpPr>
          <p:cNvPr id="2013" name="Shape 2013"/>
          <p:cNvSpPr/>
          <p:nvPr/>
        </p:nvSpPr>
        <p:spPr>
          <a:xfrm>
            <a:off x="1220324" y="2413000"/>
            <a:ext cx="1065525"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insert L</a:t>
            </a:r>
          </a:p>
        </p:txBody>
      </p:sp>
      <p:sp>
        <p:nvSpPr>
          <p:cNvPr id="2014" name="Shape 2014"/>
          <p:cNvSpPr/>
          <p:nvPr/>
        </p:nvSpPr>
        <p:spPr>
          <a:xfrm>
            <a:off x="70358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2015" name="Shape 2015"/>
          <p:cNvSpPr/>
          <p:nvPr/>
        </p:nvSpPr>
        <p:spPr>
          <a:xfrm>
            <a:off x="7124700" y="6096000"/>
            <a:ext cx="327511"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2016" name="Shape 2016"/>
          <p:cNvSpPr/>
          <p:nvPr/>
        </p:nvSpPr>
        <p:spPr>
          <a:xfrm flipH="1">
            <a:off x="5947266" y="6277470"/>
            <a:ext cx="315804" cy="468197"/>
          </a:xfrm>
          <a:prstGeom prst="line">
            <a:avLst/>
          </a:prstGeom>
          <a:ln w="381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2017" name="Shape 2017"/>
          <p:cNvSpPr/>
          <p:nvPr/>
        </p:nvSpPr>
        <p:spPr>
          <a:xfrm>
            <a:off x="5969000" y="60452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2018" name="Shape 2018"/>
          <p:cNvSpPr/>
          <p:nvPr/>
        </p:nvSpPr>
        <p:spPr>
          <a:xfrm>
            <a:off x="5994400" y="60960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2019" name="Shape 2019"/>
          <p:cNvSpPr/>
          <p:nvPr/>
        </p:nvSpPr>
        <p:spPr>
          <a:xfrm>
            <a:off x="5422900" y="45339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2020" name="Shape 2020"/>
          <p:cNvSpPr/>
          <p:nvPr/>
        </p:nvSpPr>
        <p:spPr>
          <a:xfrm>
            <a:off x="7658100" y="45339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2021" name="Shape 2021"/>
          <p:cNvSpPr/>
          <p:nvPr/>
        </p:nvSpPr>
        <p:spPr>
          <a:xfrm>
            <a:off x="5486400" y="4584700"/>
            <a:ext cx="324437"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2022" name="Shape 2022"/>
          <p:cNvSpPr/>
          <p:nvPr/>
        </p:nvSpPr>
        <p:spPr>
          <a:xfrm>
            <a:off x="7708900" y="4584700"/>
            <a:ext cx="349863"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2023" name="Shape 2023"/>
          <p:cNvSpPr/>
          <p:nvPr/>
        </p:nvSpPr>
        <p:spPr>
          <a:xfrm>
            <a:off x="6477000" y="30861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
        <p:nvSpPr>
          <p:cNvPr id="2024" name="Shape 2024"/>
          <p:cNvSpPr/>
          <p:nvPr/>
        </p:nvSpPr>
        <p:spPr>
          <a:xfrm>
            <a:off x="6553200" y="3149600"/>
            <a:ext cx="321980"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2025" name="Shape 2025"/>
          <p:cNvSpPr/>
          <p:nvPr/>
        </p:nvSpPr>
        <p:spPr>
          <a:xfrm>
            <a:off x="6477000" y="30861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3465522434"/>
      </p:ext>
    </p:extLst>
  </p:cSld>
  <p:clrMapOvr>
    <a:masterClrMapping/>
  </p:clrMapOvr>
  <p:transition spd="slow">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p:cNvSpPr>
          <p:nvPr>
            <p:ph type="body" idx="1"/>
          </p:nvPr>
        </p:nvSpPr>
        <p:spPr>
          <a:prstGeom prst="rect">
            <a:avLst/>
          </a:prstGeom>
        </p:spPr>
        <p:txBody>
          <a:bodyPr/>
          <a:lstStyle/>
          <a:p>
            <a:pPr lvl="0">
              <a:defRPr sz="1800">
                <a:solidFill>
                  <a:srgbClr val="000000"/>
                </a:solidFill>
                <a:uFillTx/>
              </a:defRPr>
            </a:pPr>
            <a:r>
              <a:rPr sz="2400">
                <a:uFill>
                  <a:solidFill>
                    <a:srgbClr val="0048AA"/>
                  </a:solidFill>
                </a:uFill>
              </a:rPr>
              <a:t>Splitting a 4-node is a </a:t>
            </a:r>
            <a:r>
              <a:rPr sz="2400">
                <a:solidFill>
                  <a:srgbClr val="8D3124"/>
                </a:solidFill>
                <a:uFill>
                  <a:solidFill>
                    <a:srgbClr val="8D3124"/>
                  </a:solidFill>
                </a:uFill>
              </a:rPr>
              <a:t>local</a:t>
            </a:r>
            <a:r>
              <a:rPr sz="2400">
                <a:uFill>
                  <a:solidFill>
                    <a:srgbClr val="0048AA"/>
                  </a:solidFill>
                </a:uFill>
              </a:rPr>
              <a:t> transformation: constant number of operations.</a:t>
            </a:r>
          </a:p>
        </p:txBody>
      </p:sp>
      <p:sp>
        <p:nvSpPr>
          <p:cNvPr id="372" name="Shape 372"/>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69</a:t>
            </a:fld>
            <a:endParaRPr sz="1200">
              <a:uFill>
                <a:solidFill/>
              </a:uFill>
            </a:endParaRPr>
          </a:p>
        </p:txBody>
      </p:sp>
      <p:sp>
        <p:nvSpPr>
          <p:cNvPr id="373" name="Shape 373"/>
          <p:cNvSpPr>
            <a:spLocks noGrp="1"/>
          </p:cNvSpPr>
          <p:nvPr>
            <p:ph type="title"/>
          </p:nvPr>
        </p:nvSpPr>
        <p:spPr>
          <a:prstGeom prst="rect">
            <a:avLst/>
          </a:prstGeom>
        </p:spPr>
        <p:txBody>
          <a:bodyPr/>
          <a:lstStyle/>
          <a:p>
            <a:pPr lvl="0">
              <a:defRPr sz="1800">
                <a:uFillTx/>
              </a:defRPr>
            </a:pPr>
            <a:r>
              <a:rPr sz="2800">
                <a:uFill>
                  <a:solidFill/>
                </a:uFill>
              </a:rPr>
              <a:t>Local transformations in a 2-3 tree</a:t>
            </a:r>
          </a:p>
        </p:txBody>
      </p:sp>
      <p:pic>
        <p:nvPicPr>
          <p:cNvPr id="2" name="Picture 1"/>
          <p:cNvPicPr>
            <a:picLocks noChangeAspect="1"/>
          </p:cNvPicPr>
          <p:nvPr/>
        </p:nvPicPr>
        <p:blipFill>
          <a:blip r:embed="rId2"/>
          <a:stretch>
            <a:fillRect/>
          </a:stretch>
        </p:blipFill>
        <p:spPr>
          <a:xfrm>
            <a:off x="1751000" y="1997617"/>
            <a:ext cx="9211223" cy="7378623"/>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Search.</a:t>
            </a:r>
            <a:endParaRPr sz="2400">
              <a:uFill>
                <a:solidFill>
                  <a:srgbClr val="0048AA"/>
                </a:solidFill>
              </a:uFill>
            </a:endParaRPr>
          </a:p>
          <a:p>
            <a:pPr lvl="1">
              <a:defRPr sz="1800">
                <a:uFillTx/>
              </a:defRPr>
            </a:pPr>
            <a:r>
              <a:rPr sz="2400">
                <a:uFill>
                  <a:solidFill/>
                </a:uFill>
              </a:rPr>
              <a:t>Compare search key against keys in node.</a:t>
            </a:r>
          </a:p>
          <a:p>
            <a:pPr lvl="1">
              <a:defRPr sz="1800">
                <a:uFillTx/>
              </a:defRPr>
            </a:pPr>
            <a:r>
              <a:rPr sz="2400">
                <a:uFill>
                  <a:solidFill/>
                </a:uFill>
              </a:rPr>
              <a:t>Find interval containing search key.</a:t>
            </a:r>
          </a:p>
          <a:p>
            <a:pPr lvl="1">
              <a:defRPr sz="1800">
                <a:uFillTx/>
              </a:defRPr>
            </a:pPr>
            <a:r>
              <a:rPr sz="2400">
                <a:uFill>
                  <a:solidFill/>
                </a:uFill>
              </a:rPr>
              <a:t>Follow associated link (recursively).</a:t>
            </a:r>
          </a:p>
        </p:txBody>
      </p:sp>
      <p:sp>
        <p:nvSpPr>
          <p:cNvPr id="50" name="Shape 50"/>
          <p:cNvSpPr>
            <a:spLocks noGrp="1"/>
          </p:cNvSpPr>
          <p:nvPr>
            <p:ph type="title"/>
          </p:nvPr>
        </p:nvSpPr>
        <p:spPr>
          <a:prstGeom prst="rect">
            <a:avLst/>
          </a:prstGeom>
        </p:spPr>
        <p:txBody>
          <a:bodyPr/>
          <a:lstStyle/>
          <a:p>
            <a:pPr lvl="0">
              <a:defRPr sz="1800">
                <a:uFillTx/>
              </a:defRPr>
            </a:pPr>
            <a:r>
              <a:rPr sz="2800">
                <a:uFill>
                  <a:solidFill/>
                </a:uFill>
              </a:rPr>
              <a:t>2-3 tree demo:  search</a:t>
            </a:r>
          </a:p>
        </p:txBody>
      </p:sp>
      <p:sp>
        <p:nvSpPr>
          <p:cNvPr id="51" name="Shape 51"/>
          <p:cNvSpPr/>
          <p:nvPr/>
        </p:nvSpPr>
        <p:spPr>
          <a:xfrm>
            <a:off x="1093324" y="3962400"/>
            <a:ext cx="162005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search for H</a:t>
            </a:r>
          </a:p>
        </p:txBody>
      </p:sp>
      <p:sp>
        <p:nvSpPr>
          <p:cNvPr id="52" name="Shape 52"/>
          <p:cNvSpPr/>
          <p:nvPr/>
        </p:nvSpPr>
        <p:spPr>
          <a:xfrm>
            <a:off x="5727700" y="48768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H</a:t>
            </a:r>
          </a:p>
        </p:txBody>
      </p:sp>
      <p:sp>
        <p:nvSpPr>
          <p:cNvPr id="53" name="Shape 53"/>
          <p:cNvSpPr/>
          <p:nvPr/>
        </p:nvSpPr>
        <p:spPr>
          <a:xfrm>
            <a:off x="5644464" y="4152900"/>
            <a:ext cx="1800686"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H is less than M</a:t>
            </a:r>
          </a:p>
          <a:p>
            <a:pPr lvl="0" algn="ctr">
              <a:defRPr sz="1800">
                <a:solidFill>
                  <a:srgbClr val="000000"/>
                </a:solidFill>
                <a:uFillTx/>
              </a:defRPr>
            </a:pPr>
            <a:r>
              <a:rPr sz="1600">
                <a:solidFill>
                  <a:srgbClr val="8D3124"/>
                </a:solidFill>
                <a:uFill>
                  <a:solidFill>
                    <a:srgbClr val="8D3124"/>
                  </a:solidFill>
                </a:uFill>
              </a:rPr>
              <a:t>(go left)</a:t>
            </a:r>
          </a:p>
        </p:txBody>
      </p:sp>
      <p:grpSp>
        <p:nvGrpSpPr>
          <p:cNvPr id="92" name="Group 92"/>
          <p:cNvGrpSpPr/>
          <p:nvPr/>
        </p:nvGrpSpPr>
        <p:grpSpPr>
          <a:xfrm>
            <a:off x="2438400" y="4825999"/>
            <a:ext cx="7079537" cy="3498987"/>
            <a:chOff x="0" y="41519"/>
            <a:chExt cx="7079536" cy="3498985"/>
          </a:xfrm>
        </p:grpSpPr>
        <p:sp>
          <p:nvSpPr>
            <p:cNvPr id="54" name="Shape 54"/>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5" name="Shape 55"/>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6" name="Shape 56"/>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7" name="Shape 57"/>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8" name="Shape 58"/>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59" name="Shape 59"/>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0" name="Shape 60"/>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1" name="Shape 61"/>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2" name="Shape 62"/>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3" name="Shape 63"/>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4" name="Shape 64"/>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5" name="Shape 65"/>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66" name="Shape 66"/>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67" name="Shape 67"/>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68" name="Shape 68"/>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69" name="Shape 69"/>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0" name="Shape 70"/>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1" name="Shape 71"/>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2" name="Shape 72"/>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3" name="Shape 73"/>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74" name="Shape 74"/>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75" name="Shape 75"/>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76" name="Shape 76"/>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77" name="Shape 77"/>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78" name="Shape 78"/>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79" name="Shape 79"/>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0" name="Shape 80"/>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81" name="Shape 81"/>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2" name="Shape 82"/>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83" name="Shape 83"/>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4" name="Shape 84"/>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85" name="Shape 85"/>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6" name="Shape 86"/>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87" name="Shape 87"/>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88" name="Shape 88"/>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89" name="Shape 89"/>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90" name="Shape 90"/>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91" name="Shape 91"/>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93" name="Shape 93"/>
          <p:cNvSpPr/>
          <p:nvPr/>
        </p:nvSpPr>
        <p:spPr>
          <a:xfrm>
            <a:off x="6286500" y="48260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268457721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52"/>
                                        </p:tgtEl>
                                        <p:attrNameLst>
                                          <p:attrName>style.visibility</p:attrName>
                                        </p:attrNameLst>
                                      </p:cBhvr>
                                      <p:to>
                                        <p:strVal val="visible"/>
                                      </p:to>
                                    </p:set>
                                    <p:animEffect transition="in" filter="dissolve">
                                      <p:cBhvr>
                                        <p:cTn id="7" dur="1000"/>
                                        <p:tgtEl>
                                          <p:spTgt spid="52"/>
                                        </p:tgtEl>
                                      </p:cBhvr>
                                    </p:animEffect>
                                  </p:childTnLst>
                                </p:cTn>
                              </p:par>
                            </p:childTnLst>
                          </p:cTn>
                        </p:par>
                        <p:par>
                          <p:cTn id="8" fill="hold">
                            <p:stCondLst>
                              <p:cond delay="1000"/>
                            </p:stCondLst>
                            <p:childTnLst>
                              <p:par>
                                <p:cTn id="9" presetID="9" presetClass="entr" presetSubtype="0" fill="hold" grpId="0" nodeType="afterEffect">
                                  <p:stCondLst>
                                    <p:cond delay="0"/>
                                  </p:stCondLst>
                                  <p:iterate>
                                    <p:tmAbs val="0"/>
                                  </p:iterate>
                                  <p:childTnLst>
                                    <p:set>
                                      <p:cBhvr>
                                        <p:cTn id="10" fill="hold"/>
                                        <p:tgtEl>
                                          <p:spTgt spid="53"/>
                                        </p:tgtEl>
                                        <p:attrNameLst>
                                          <p:attrName>style.visibility</p:attrName>
                                        </p:attrNameLst>
                                      </p:cBhvr>
                                      <p:to>
                                        <p:strVal val="visible"/>
                                      </p:to>
                                    </p:set>
                                    <p:animEffect transition="in" filter="dissolve">
                                      <p:cBhvr>
                                        <p:cTn id="11" dur="500"/>
                                        <p:tgtEl>
                                          <p:spTgt spid="53"/>
                                        </p:tgtEl>
                                      </p:cBhvr>
                                    </p:animEffect>
                                  </p:childTnLst>
                                </p:cTn>
                              </p:par>
                            </p:childTnLst>
                          </p:cTn>
                        </p:par>
                        <p:par>
                          <p:cTn id="12" fill="hold">
                            <p:stCondLst>
                              <p:cond delay="1500"/>
                            </p:stCondLst>
                            <p:childTnLst>
                              <p:par>
                                <p:cTn id="13" presetID="9" presetClass="entr" presetSubtype="0" fill="hold" grpId="0" nodeType="afterEffect">
                                  <p:stCondLst>
                                    <p:cond delay="0"/>
                                  </p:stCondLst>
                                  <p:iterate>
                                    <p:tmAbs val="0"/>
                                  </p:iterate>
                                  <p:childTnLst>
                                    <p:set>
                                      <p:cBhvr>
                                        <p:cTn id="14" fill="hold"/>
                                        <p:tgtEl>
                                          <p:spTgt spid="93"/>
                                        </p:tgtEl>
                                        <p:attrNameLst>
                                          <p:attrName>style.visibility</p:attrName>
                                        </p:attrNameLst>
                                      </p:cBhvr>
                                      <p:to>
                                        <p:strVal val="visible"/>
                                      </p:to>
                                    </p:set>
                                    <p:animEffect transition="in" filter="dissolve">
                                      <p:cBhvr>
                                        <p:cTn id="1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advAuto="0"/>
      <p:bldP spid="53" grpId="0" animBg="1" advAuto="0"/>
      <p:bldP spid="93" grpId="0"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p:cNvSpPr>
          <p:nvPr>
            <p:ph type="body" idx="1"/>
          </p:nvPr>
        </p:nvSpPr>
        <p:spPr>
          <a:prstGeom prst="rect">
            <a:avLst/>
          </a:prstGeom>
        </p:spPr>
        <p:txBody>
          <a:bodyPr/>
          <a:lstStyle/>
          <a:p>
            <a:pPr lvl="0">
              <a:defRPr sz="1800">
                <a:solidFill>
                  <a:srgbClr val="000000"/>
                </a:solidFill>
                <a:uFillTx/>
              </a:defRPr>
            </a:pPr>
            <a:r>
              <a:rPr sz="2400">
                <a:solidFill>
                  <a:srgbClr val="003F83"/>
                </a:solidFill>
                <a:uFill>
                  <a:solidFill>
                    <a:srgbClr val="0048AA"/>
                  </a:solidFill>
                </a:uFill>
              </a:rPr>
              <a:t>Invariants.</a:t>
            </a:r>
            <a:r>
              <a:rPr sz="2400">
                <a:uFill>
                  <a:solidFill>
                    <a:srgbClr val="0048AA"/>
                  </a:solidFill>
                </a:uFill>
              </a:rPr>
              <a:t>  </a:t>
            </a:r>
            <a:r>
              <a:rPr sz="2400">
                <a:solidFill>
                  <a:srgbClr val="005493"/>
                </a:solidFill>
                <a:uFill>
                  <a:solidFill>
                    <a:srgbClr val="0048AA"/>
                  </a:solidFill>
                </a:uFill>
              </a:rPr>
              <a:t> </a:t>
            </a:r>
            <a:r>
              <a:rPr sz="2400">
                <a:uFill>
                  <a:solidFill>
                    <a:srgbClr val="0048AA"/>
                  </a:solidFill>
                </a:uFill>
              </a:rPr>
              <a:t>Maintains symmetric order and perfect balance.</a:t>
            </a:r>
          </a:p>
          <a:p>
            <a:pPr lvl="0">
              <a:defRPr sz="1800">
                <a:solidFill>
                  <a:srgbClr val="000000"/>
                </a:solidFill>
                <a:uFillTx/>
              </a:defRPr>
            </a:pPr>
            <a:r>
              <a:rPr sz="2400">
                <a:solidFill>
                  <a:srgbClr val="003F83"/>
                </a:solidFill>
                <a:uFill>
                  <a:solidFill>
                    <a:srgbClr val="0048AA"/>
                  </a:solidFill>
                </a:uFill>
              </a:rPr>
              <a:t>Pf.</a:t>
            </a:r>
            <a:r>
              <a:rPr sz="2400">
                <a:uFill>
                  <a:solidFill>
                    <a:srgbClr val="0048AA"/>
                  </a:solidFill>
                </a:uFill>
              </a:rPr>
              <a:t>  </a:t>
            </a:r>
            <a:r>
              <a:rPr sz="2400">
                <a:solidFill>
                  <a:srgbClr val="005493"/>
                </a:solidFill>
                <a:uFill>
                  <a:solidFill>
                    <a:srgbClr val="0048AA"/>
                  </a:solidFill>
                </a:uFill>
              </a:rPr>
              <a:t> </a:t>
            </a:r>
            <a:r>
              <a:rPr sz="2400">
                <a:uFill>
                  <a:solidFill>
                    <a:srgbClr val="0048AA"/>
                  </a:solidFill>
                </a:uFill>
              </a:rPr>
              <a:t>Each transformation maintains symmetric order and perfect balance.</a:t>
            </a:r>
          </a:p>
        </p:txBody>
      </p:sp>
      <p:sp>
        <p:nvSpPr>
          <p:cNvPr id="376" name="Shape 376"/>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70</a:t>
            </a:fld>
            <a:endParaRPr sz="1200">
              <a:uFill>
                <a:solidFill/>
              </a:uFill>
            </a:endParaRPr>
          </a:p>
        </p:txBody>
      </p:sp>
      <p:sp>
        <p:nvSpPr>
          <p:cNvPr id="377" name="Shape 377"/>
          <p:cNvSpPr>
            <a:spLocks noGrp="1"/>
          </p:cNvSpPr>
          <p:nvPr>
            <p:ph type="title"/>
          </p:nvPr>
        </p:nvSpPr>
        <p:spPr>
          <a:prstGeom prst="rect">
            <a:avLst/>
          </a:prstGeom>
        </p:spPr>
        <p:txBody>
          <a:bodyPr/>
          <a:lstStyle/>
          <a:p>
            <a:pPr lvl="0">
              <a:defRPr sz="1800">
                <a:uFillTx/>
              </a:defRPr>
            </a:pPr>
            <a:r>
              <a:rPr sz="2800">
                <a:uFill>
                  <a:solidFill/>
                </a:uFill>
              </a:rPr>
              <a:t>Global properties in a 2-3 tree</a:t>
            </a:r>
          </a:p>
        </p:txBody>
      </p:sp>
      <p:pic>
        <p:nvPicPr>
          <p:cNvPr id="2" name="Picture 1"/>
          <p:cNvPicPr>
            <a:picLocks noChangeAspect="1"/>
          </p:cNvPicPr>
          <p:nvPr/>
        </p:nvPicPr>
        <p:blipFill>
          <a:blip r:embed="rId3"/>
          <a:stretch>
            <a:fillRect/>
          </a:stretch>
        </p:blipFill>
        <p:spPr>
          <a:xfrm>
            <a:off x="812800" y="3324348"/>
            <a:ext cx="11611533" cy="5347742"/>
          </a:xfrm>
          <a:prstGeom prst="rect">
            <a:avLst/>
          </a:prstGeom>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A2013D-B6D2-4089-81B0-162644B67950}"/>
              </a:ext>
            </a:extLst>
          </p:cNvPr>
          <p:cNvPicPr>
            <a:picLocks noChangeAspect="1"/>
          </p:cNvPicPr>
          <p:nvPr/>
        </p:nvPicPr>
        <p:blipFill>
          <a:blip r:embed="rId2"/>
          <a:stretch>
            <a:fillRect/>
          </a:stretch>
        </p:blipFill>
        <p:spPr>
          <a:xfrm>
            <a:off x="2375065" y="42942"/>
            <a:ext cx="8063345" cy="9667715"/>
          </a:xfrm>
          <a:prstGeom prst="rect">
            <a:avLst/>
          </a:prstGeom>
        </p:spPr>
      </p:pic>
    </p:spTree>
    <p:extLst>
      <p:ext uri="{BB962C8B-B14F-4D97-AF65-F5344CB8AC3E}">
        <p14:creationId xmlns:p14="http://schemas.microsoft.com/office/powerpoint/2010/main" val="221950874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72</a:t>
            </a:fld>
            <a:endParaRPr sz="1200">
              <a:uFill>
                <a:solidFill/>
              </a:uFill>
            </a:endParaRPr>
          </a:p>
        </p:txBody>
      </p:sp>
      <p:sp>
        <p:nvSpPr>
          <p:cNvPr id="385" name="Shape 385"/>
          <p:cNvSpPr>
            <a:spLocks noGrp="1"/>
          </p:cNvSpPr>
          <p:nvPr>
            <p:ph type="title"/>
          </p:nvPr>
        </p:nvSpPr>
        <p:spPr>
          <a:prstGeom prst="rect">
            <a:avLst/>
          </a:prstGeom>
        </p:spPr>
        <p:txBody>
          <a:bodyPr/>
          <a:lstStyle/>
          <a:p>
            <a:pPr lvl="0">
              <a:defRPr sz="1800">
                <a:uFillTx/>
              </a:defRPr>
            </a:pPr>
            <a:r>
              <a:rPr sz="2800">
                <a:uFill>
                  <a:solidFill/>
                </a:uFill>
              </a:rPr>
              <a:t>2-3 tree:  performance</a:t>
            </a:r>
          </a:p>
        </p:txBody>
      </p:sp>
      <p:sp>
        <p:nvSpPr>
          <p:cNvPr id="386" name="Shape 38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Perfect balance.  </a:t>
            </a:r>
            <a:r>
              <a:rPr sz="2400">
                <a:uFill>
                  <a:solidFill>
                    <a:srgbClr val="0048AA"/>
                  </a:solidFill>
                </a:uFill>
              </a:rPr>
              <a:t>Every path from root to null link has same length.</a:t>
            </a: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r>
              <a:rPr sz="2400">
                <a:solidFill>
                  <a:srgbClr val="005493"/>
                </a:solidFill>
                <a:uFill>
                  <a:solidFill>
                    <a:srgbClr val="0048AA"/>
                  </a:solidFill>
                </a:uFill>
              </a:rPr>
              <a:t>Tree height.</a:t>
            </a:r>
          </a:p>
          <a:p>
            <a:pPr lvl="1">
              <a:defRPr sz="1800">
                <a:uFillTx/>
              </a:defRPr>
            </a:pPr>
            <a:r>
              <a:rPr sz="2400">
                <a:uFill>
                  <a:solidFill/>
                </a:uFill>
              </a:rPr>
              <a:t>Worst case:</a:t>
            </a:r>
          </a:p>
          <a:p>
            <a:pPr lvl="1">
              <a:defRPr sz="1800">
                <a:uFillTx/>
              </a:defRPr>
            </a:pPr>
            <a:r>
              <a:rPr sz="2400">
                <a:uFill>
                  <a:solidFill/>
                </a:uFill>
              </a:rPr>
              <a:t>Best case:</a:t>
            </a:r>
          </a:p>
        </p:txBody>
      </p:sp>
      <p:pic>
        <p:nvPicPr>
          <p:cNvPr id="387" name="TTF100.pdf"/>
          <p:cNvPicPr/>
          <p:nvPr/>
        </p:nvPicPr>
        <p:blipFill>
          <a:blip r:embed="rId2">
            <a:extLst/>
          </a:blip>
          <a:srcRect b="20000"/>
          <a:stretch>
            <a:fillRect/>
          </a:stretch>
        </p:blipFill>
        <p:spPr>
          <a:xfrm>
            <a:off x="1078470" y="2546865"/>
            <a:ext cx="10449708" cy="1771135"/>
          </a:xfrm>
          <a:prstGeom prst="rect">
            <a:avLst/>
          </a:prstGeom>
          <a:ln w="12700">
            <a:round/>
          </a:ln>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Perfect balance.  </a:t>
            </a:r>
            <a:r>
              <a:rPr sz="2400" dirty="0">
                <a:uFill>
                  <a:solidFill>
                    <a:srgbClr val="0048AA"/>
                  </a:solidFill>
                </a:uFill>
              </a:rPr>
              <a:t>Every path from root to null link has same length.</a:t>
            </a: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r>
              <a:rPr sz="2400" dirty="0">
                <a:solidFill>
                  <a:srgbClr val="005493"/>
                </a:solidFill>
                <a:uFill>
                  <a:solidFill>
                    <a:srgbClr val="0048AA"/>
                  </a:solidFill>
                </a:uFill>
              </a:rPr>
              <a:t>Tree height.</a:t>
            </a:r>
          </a:p>
          <a:p>
            <a:pPr lvl="1">
              <a:defRPr sz="1800">
                <a:uFillTx/>
              </a:defRPr>
            </a:pPr>
            <a:r>
              <a:rPr sz="2400" dirty="0">
                <a:uFill>
                  <a:solidFill/>
                </a:uFill>
              </a:rPr>
              <a:t>Worst case:	</a:t>
            </a:r>
            <a:r>
              <a:rPr sz="2400" dirty="0" err="1">
                <a:uFill>
                  <a:solidFill/>
                </a:uFill>
                <a:latin typeface="Times New Roman"/>
                <a:ea typeface="Times New Roman"/>
                <a:cs typeface="Times New Roman"/>
                <a:sym typeface="Times New Roman"/>
              </a:rPr>
              <a:t>lg</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N</a:t>
            </a:r>
            <a:r>
              <a:rPr sz="2400" dirty="0">
                <a:uFill>
                  <a:solidFill/>
                </a:uFill>
              </a:rPr>
              <a:t>.		</a:t>
            </a:r>
            <a:r>
              <a:rPr sz="2400" dirty="0">
                <a:solidFill>
                  <a:srgbClr val="606060"/>
                </a:solidFill>
                <a:uFill>
                  <a:solidFill/>
                </a:uFill>
              </a:rPr>
              <a:t>[all 2-nodes]</a:t>
            </a:r>
            <a:endParaRPr sz="2400" dirty="0">
              <a:uFill>
                <a:solidFill/>
              </a:uFill>
            </a:endParaRPr>
          </a:p>
          <a:p>
            <a:pPr lvl="1">
              <a:defRPr sz="1800">
                <a:uFillTx/>
              </a:defRPr>
            </a:pPr>
            <a:r>
              <a:rPr sz="2400" dirty="0">
                <a:uFill>
                  <a:solidFill/>
                </a:uFill>
              </a:rPr>
              <a:t>Best case:	</a:t>
            </a:r>
            <a:r>
              <a:rPr sz="2400" dirty="0">
                <a:uFill>
                  <a:solidFill/>
                </a:uFill>
                <a:latin typeface="Times New Roman"/>
                <a:ea typeface="Times New Roman"/>
                <a:cs typeface="Times New Roman"/>
                <a:sym typeface="Times New Roman"/>
              </a:rPr>
              <a:t>log</a:t>
            </a:r>
            <a:r>
              <a:rPr sz="2400" baseline="-5999" dirty="0">
                <a:uFill>
                  <a:solidFill/>
                </a:uFill>
                <a:latin typeface="Times New Roman"/>
                <a:ea typeface="Times New Roman"/>
                <a:cs typeface="Times New Roman"/>
                <a:sym typeface="Times New Roman"/>
              </a:rPr>
              <a:t>3</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N </a:t>
            </a:r>
            <a:r>
              <a:rPr sz="2400" dirty="0">
                <a:uFill>
                  <a:solidFill/>
                </a:uFill>
                <a:latin typeface="Times New Roman"/>
                <a:ea typeface="Times New Roman"/>
                <a:cs typeface="Times New Roman"/>
                <a:sym typeface="Times New Roman"/>
              </a:rPr>
              <a:t> </a:t>
            </a:r>
            <a:r>
              <a:rPr lang="en-US" sz="1800" dirty="0"/>
              <a:t>≈</a:t>
            </a:r>
            <a:r>
              <a:rPr sz="2400" dirty="0">
                <a:uFill>
                  <a:solidFill/>
                </a:uFill>
                <a:latin typeface="Times New Roman"/>
                <a:ea typeface="Times New Roman"/>
                <a:cs typeface="Times New Roman"/>
                <a:sym typeface="Times New Roman"/>
              </a:rPr>
              <a:t> .631 </a:t>
            </a:r>
            <a:r>
              <a:rPr sz="2400" dirty="0" err="1">
                <a:uFill>
                  <a:solidFill/>
                </a:uFill>
                <a:latin typeface="Times New Roman"/>
                <a:ea typeface="Times New Roman"/>
                <a:cs typeface="Times New Roman"/>
                <a:sym typeface="Times New Roman"/>
              </a:rPr>
              <a:t>lg</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N</a:t>
            </a:r>
            <a:r>
              <a:rPr sz="2400" dirty="0">
                <a:uFill>
                  <a:solidFill/>
                </a:uFill>
              </a:rPr>
              <a:t>.	</a:t>
            </a:r>
            <a:r>
              <a:rPr sz="2400" dirty="0">
                <a:solidFill>
                  <a:srgbClr val="606060"/>
                </a:solidFill>
                <a:uFill>
                  <a:solidFill/>
                </a:uFill>
              </a:rPr>
              <a:t>[all 3-nodes]</a:t>
            </a:r>
          </a:p>
          <a:p>
            <a:pPr lvl="1">
              <a:defRPr sz="1800">
                <a:uFillTx/>
              </a:defRPr>
            </a:pPr>
            <a:r>
              <a:rPr sz="2400" dirty="0">
                <a:uFill>
                  <a:solidFill/>
                </a:uFill>
              </a:rPr>
              <a:t>Between 12 and 20 for a million nodes.</a:t>
            </a:r>
          </a:p>
          <a:p>
            <a:pPr lvl="1">
              <a:defRPr sz="1800">
                <a:uFillTx/>
              </a:defRPr>
            </a:pPr>
            <a:r>
              <a:rPr sz="2400" dirty="0">
                <a:uFill>
                  <a:solidFill/>
                </a:uFill>
              </a:rPr>
              <a:t>Between 18 and 30 for a billion nodes.</a:t>
            </a:r>
          </a:p>
          <a:p>
            <a:pPr lvl="1">
              <a:defRPr sz="1800">
                <a:uFillTx/>
              </a:defRPr>
            </a:pPr>
            <a:endParaRPr sz="2400" dirty="0">
              <a:uFill>
                <a:solidFill/>
              </a:uFill>
            </a:endParaRPr>
          </a:p>
          <a:p>
            <a:pPr lvl="0">
              <a:defRPr sz="1800">
                <a:solidFill>
                  <a:srgbClr val="000000"/>
                </a:solidFill>
                <a:uFillTx/>
              </a:defRPr>
            </a:pPr>
            <a:br>
              <a:rPr sz="2400" dirty="0">
                <a:uFill>
                  <a:solidFill>
                    <a:srgbClr val="0048AA"/>
                  </a:solidFill>
                </a:uFill>
              </a:rPr>
            </a:br>
            <a:r>
              <a:rPr sz="2400" dirty="0">
                <a:solidFill>
                  <a:srgbClr val="005493"/>
                </a:solidFill>
                <a:uFill>
                  <a:solidFill>
                    <a:srgbClr val="0048AA"/>
                  </a:solidFill>
                </a:uFill>
              </a:rPr>
              <a:t>Bottom line.  </a:t>
            </a:r>
            <a:r>
              <a:rPr sz="2400" dirty="0">
                <a:uFill>
                  <a:solidFill>
                    <a:srgbClr val="0048AA"/>
                  </a:solidFill>
                </a:uFill>
              </a:rPr>
              <a:t>Guaranteed </a:t>
            </a:r>
            <a:r>
              <a:rPr sz="2400" dirty="0">
                <a:solidFill>
                  <a:srgbClr val="8D3124"/>
                </a:solidFill>
                <a:uFill>
                  <a:solidFill>
                    <a:srgbClr val="8D3124"/>
                  </a:solidFill>
                </a:uFill>
              </a:rPr>
              <a:t>logarithmic</a:t>
            </a:r>
            <a:r>
              <a:rPr sz="2400" dirty="0">
                <a:uFill>
                  <a:solidFill>
                    <a:srgbClr val="0048AA"/>
                  </a:solidFill>
                </a:uFill>
              </a:rPr>
              <a:t> performance for search and insert.</a:t>
            </a:r>
          </a:p>
        </p:txBody>
      </p:sp>
      <p:sp>
        <p:nvSpPr>
          <p:cNvPr id="390" name="Shape 390"/>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73</a:t>
            </a:fld>
            <a:endParaRPr sz="1200">
              <a:uFill>
                <a:solidFill/>
              </a:uFill>
            </a:endParaRPr>
          </a:p>
        </p:txBody>
      </p:sp>
      <p:sp>
        <p:nvSpPr>
          <p:cNvPr id="391" name="Shape 391"/>
          <p:cNvSpPr>
            <a:spLocks noGrp="1"/>
          </p:cNvSpPr>
          <p:nvPr>
            <p:ph type="title"/>
          </p:nvPr>
        </p:nvSpPr>
        <p:spPr>
          <a:prstGeom prst="rect">
            <a:avLst/>
          </a:prstGeom>
        </p:spPr>
        <p:txBody>
          <a:bodyPr/>
          <a:lstStyle/>
          <a:p>
            <a:pPr lvl="0">
              <a:defRPr sz="1800">
                <a:uFillTx/>
              </a:defRPr>
            </a:pPr>
            <a:r>
              <a:rPr sz="2800" dirty="0">
                <a:uFill>
                  <a:solidFill/>
                </a:uFill>
              </a:rPr>
              <a:t>2-3 tree:  performance</a:t>
            </a:r>
          </a:p>
        </p:txBody>
      </p:sp>
      <p:pic>
        <p:nvPicPr>
          <p:cNvPr id="392" name="TTF100.pdf"/>
          <p:cNvPicPr/>
          <p:nvPr/>
        </p:nvPicPr>
        <p:blipFill>
          <a:blip r:embed="rId2">
            <a:extLst/>
          </a:blip>
          <a:srcRect b="20000"/>
          <a:stretch>
            <a:fillRect/>
          </a:stretch>
        </p:blipFill>
        <p:spPr>
          <a:xfrm>
            <a:off x="1078470" y="2546865"/>
            <a:ext cx="10449708" cy="1771135"/>
          </a:xfrm>
          <a:prstGeom prst="rect">
            <a:avLst/>
          </a:prstGeom>
          <a:ln w="12700">
            <a:round/>
          </a:ln>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a:spLocks noGrp="1"/>
          </p:cNvSpPr>
          <p:nvPr>
            <p:ph type="title"/>
          </p:nvPr>
        </p:nvSpPr>
        <p:spPr>
          <a:prstGeom prst="rect">
            <a:avLst/>
          </a:prstGeom>
        </p:spPr>
        <p:txBody>
          <a:bodyPr/>
          <a:lstStyle/>
          <a:p>
            <a:pPr lvl="0">
              <a:defRPr sz="1800">
                <a:uFillTx/>
              </a:defRPr>
            </a:pPr>
            <a:r>
              <a:rPr sz="2800">
                <a:uFill>
                  <a:solidFill/>
                </a:uFill>
              </a:rPr>
              <a:t>ST implementations:  summary</a:t>
            </a:r>
          </a:p>
        </p:txBody>
      </p:sp>
      <p:sp>
        <p:nvSpPr>
          <p:cNvPr id="395" name="Shape 395"/>
          <p:cNvSpPr>
            <a:spLocks noGrp="1"/>
          </p:cNvSpPr>
          <p:nvPr>
            <p:ph type="body" idx="1"/>
          </p:nvPr>
        </p:nvSpPr>
        <p:spPr>
          <a:xfrm>
            <a:off x="812800" y="1143000"/>
            <a:ext cx="11379200" cy="7645400"/>
          </a:xfrm>
          <a:prstGeom prst="rect">
            <a:avLst/>
          </a:prstGeom>
        </p:spPr>
        <p:txBody>
          <a:bodyPr/>
          <a:lstStyle/>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p:txBody>
      </p:sp>
      <p:sp>
        <p:nvSpPr>
          <p:cNvPr id="396" name="Shape 396"/>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74</a:t>
            </a:fld>
            <a:endParaRPr sz="1200">
              <a:uFill>
                <a:solidFill/>
              </a:uFill>
            </a:endParaRPr>
          </a:p>
        </p:txBody>
      </p:sp>
      <p:sp>
        <p:nvSpPr>
          <p:cNvPr id="397" name="Shape 397"/>
          <p:cNvSpPr/>
          <p:nvPr/>
        </p:nvSpPr>
        <p:spPr>
          <a:xfrm>
            <a:off x="4406900" y="8026400"/>
            <a:ext cx="4381500" cy="330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solidFill>
                  <a:srgbClr val="000000"/>
                </a:solidFill>
                <a:uFillTx/>
              </a:defRPr>
            </a:pPr>
            <a:r>
              <a:rPr sz="1600">
                <a:solidFill>
                  <a:srgbClr val="8D3124"/>
                </a:solidFill>
                <a:uFill>
                  <a:solidFill>
                    <a:srgbClr val="8D3124"/>
                  </a:solidFill>
                </a:uFill>
              </a:rPr>
              <a:t>constant c depend upon implementation</a:t>
            </a:r>
          </a:p>
        </p:txBody>
      </p:sp>
      <p:sp>
        <p:nvSpPr>
          <p:cNvPr id="398" name="Shape 398"/>
          <p:cNvSpPr/>
          <p:nvPr/>
        </p:nvSpPr>
        <p:spPr>
          <a:xfrm flipH="1">
            <a:off x="6236041" y="7213600"/>
            <a:ext cx="128" cy="762000"/>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99" name="Shape 399"/>
          <p:cNvSpPr/>
          <p:nvPr/>
        </p:nvSpPr>
        <p:spPr>
          <a:xfrm>
            <a:off x="5101273" y="7213600"/>
            <a:ext cx="994727" cy="762000"/>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00" name="Shape 400"/>
          <p:cNvSpPr/>
          <p:nvPr/>
        </p:nvSpPr>
        <p:spPr>
          <a:xfrm flipH="1">
            <a:off x="6375400" y="7213600"/>
            <a:ext cx="876277" cy="757942"/>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01" name="Shape 401"/>
          <p:cNvSpPr/>
          <p:nvPr/>
        </p:nvSpPr>
        <p:spPr>
          <a:xfrm>
            <a:off x="3770440" y="7212209"/>
            <a:ext cx="2096960" cy="76339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aphicFrame>
        <p:nvGraphicFramePr>
          <p:cNvPr id="402" name="Table 402"/>
          <p:cNvGraphicFramePr/>
          <p:nvPr>
            <p:extLst>
              <p:ext uri="{D42A27DB-BD31-4B8C-83A1-F6EECF244321}">
                <p14:modId xmlns:p14="http://schemas.microsoft.com/office/powerpoint/2010/main" val="1888290383"/>
              </p:ext>
            </p:extLst>
          </p:nvPr>
        </p:nvGraphicFramePr>
        <p:xfrm>
          <a:off x="342900" y="1651000"/>
          <a:ext cx="9208227" cy="5493132"/>
        </p:xfrm>
        <a:graphic>
          <a:graphicData uri="http://schemas.openxmlformats.org/drawingml/2006/table">
            <a:tbl>
              <a:tblPr>
                <a:tableStyleId>{8F44A2F1-9E1F-4B54-A3A2-5F16C0AD49E2}</a:tableStyleId>
              </a:tblPr>
              <a:tblGrid>
                <a:gridCol w="2159727">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gridCol w="1346200">
                  <a:extLst>
                    <a:ext uri="{9D8B030D-6E8A-4147-A177-3AD203B41FA5}">
                      <a16:colId xmlns:a16="http://schemas.microsoft.com/office/drawing/2014/main" val="20006"/>
                    </a:ext>
                  </a:extLst>
                </a:gridCol>
              </a:tblGrid>
              <a:tr h="762000">
                <a:tc rowSpan="2">
                  <a:txBody>
                    <a:bodyPr/>
                    <a:lstStyle/>
                    <a:p>
                      <a:pPr marL="58702" marR="58702" lvl="0" defTabSz="1295400">
                        <a:lnSpc>
                          <a:spcPct val="130000"/>
                        </a:lnSpc>
                        <a:defRPr sz="1800">
                          <a:uFillTx/>
                        </a:defRPr>
                      </a:pPr>
                      <a:r>
                        <a:rPr sz="1600">
                          <a:solidFill>
                            <a:srgbClr val="FFFFFF"/>
                          </a:solidFill>
                          <a:uFill>
                            <a:solidFill/>
                          </a:uFill>
                        </a:rPr>
                        <a:t>implementation</a:t>
                      </a:r>
                    </a:p>
                  </a:txBody>
                  <a:tcPr marL="50800" marR="50800" marT="50800" marB="50800" anchor="ctr" horzOverflow="overflow">
                    <a:lnL w="28575">
                      <a:miter lim="400000"/>
                    </a:lnL>
                    <a:lnT w="28575">
                      <a:miter lim="400000"/>
                    </a:lnT>
                    <a:solidFill>
                      <a:srgbClr val="606060"/>
                    </a:solidFill>
                  </a:tcPr>
                </a:tc>
                <a:tc gridSpan="3">
                  <a:txBody>
                    <a:bodyPr/>
                    <a:lstStyle/>
                    <a:p>
                      <a:pPr marL="58702" marR="58702" lvl="0" defTabSz="1295400">
                        <a:lnSpc>
                          <a:spcPct val="140000"/>
                        </a:lnSpc>
                        <a:defRPr sz="1800">
                          <a:uFillTx/>
                        </a:defRPr>
                      </a:pPr>
                      <a:r>
                        <a:rPr sz="1600">
                          <a:solidFill>
                            <a:srgbClr val="FFFFFF"/>
                          </a:solidFill>
                          <a:uFill>
                            <a:solidFill/>
                          </a:uFill>
                        </a:rPr>
                        <a:t>guarantee </a:t>
                      </a:r>
                    </a:p>
                  </a:txBody>
                  <a:tcPr marL="50800" marR="50800" marT="50800" marB="50800" anchor="ctr" horzOverflow="overflow">
                    <a:lnT w="28575">
                      <a:miter lim="400000"/>
                    </a:lnT>
                    <a:solidFill>
                      <a:srgbClr val="606060"/>
                    </a:solidFill>
                  </a:tcPr>
                </a:tc>
                <a:tc hMerge="1">
                  <a:txBody>
                    <a:bodyPr/>
                    <a:lstStyle/>
                    <a:p>
                      <a:endParaRPr lang="en-US"/>
                    </a:p>
                  </a:txBody>
                  <a:tcPr/>
                </a:tc>
                <a:tc hMerge="1">
                  <a:txBody>
                    <a:bodyPr/>
                    <a:lstStyle/>
                    <a:p>
                      <a:endParaRPr lang="en-US"/>
                    </a:p>
                  </a:txBody>
                  <a:tcPr/>
                </a:tc>
                <a:tc gridSpan="3">
                  <a:txBody>
                    <a:bodyPr/>
                    <a:lstStyle/>
                    <a:p>
                      <a:pPr marL="58702" marR="58702" lvl="0" defTabSz="1295400">
                        <a:lnSpc>
                          <a:spcPct val="130000"/>
                        </a:lnSpc>
                        <a:defRPr sz="1800">
                          <a:uFillTx/>
                        </a:defRPr>
                      </a:pPr>
                      <a:r>
                        <a:rPr sz="1600">
                          <a:solidFill>
                            <a:srgbClr val="FFFFFF"/>
                          </a:solidFill>
                          <a:uFill>
                            <a:solidFill/>
                          </a:uFill>
                        </a:rPr>
                        <a:t>average case</a:t>
                      </a:r>
                    </a:p>
                  </a:txBody>
                  <a:tcPr marL="50800" marR="50800" marT="50800" marB="50800" anchor="ctr" horzOverflow="overflow">
                    <a:lnT w="28575">
                      <a:miter lim="400000"/>
                    </a:lnT>
                    <a:solidFill>
                      <a:srgbClr val="606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62000">
                <a:tc vMerge="1">
                  <a:txBody>
                    <a:bodyPr/>
                    <a:lstStyle/>
                    <a:p>
                      <a:endParaRPr lang="en-US"/>
                    </a:p>
                  </a:txBody>
                  <a:tcPr/>
                </a:tc>
                <a:tc>
                  <a:txBody>
                    <a:bodyPr/>
                    <a:lstStyle/>
                    <a:p>
                      <a:pPr marL="58702" marR="58702" lvl="0" defTabSz="1295400">
                        <a:lnSpc>
                          <a:spcPct val="130000"/>
                        </a:lnSpc>
                        <a:defRPr sz="1800">
                          <a:uFillTx/>
                        </a:defRPr>
                      </a:pPr>
                      <a:r>
                        <a:rPr sz="1600">
                          <a:solidFill>
                            <a:srgbClr val="FFFFFF"/>
                          </a:solidFill>
                          <a:uFill>
                            <a:solidFill/>
                          </a:uFill>
                        </a:rPr>
                        <a:t>search</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FFFFFF"/>
                          </a:solidFill>
                          <a:uFill>
                            <a:solidFill/>
                          </a:uFill>
                        </a:rPr>
                        <a:t>insert</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FFFFFF"/>
                          </a:solidFill>
                          <a:uFill>
                            <a:solidFill/>
                          </a:uFill>
                        </a:rPr>
                        <a:t>delete</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FFFFFF"/>
                          </a:solidFill>
                          <a:uFill>
                            <a:solidFill/>
                          </a:uFill>
                        </a:rPr>
                        <a:t>search hit</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FFFFFF"/>
                          </a:solidFill>
                          <a:uFill>
                            <a:solidFill/>
                          </a:uFill>
                        </a:rPr>
                        <a:t>insert</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FFFFFF"/>
                          </a:solidFill>
                          <a:uFill>
                            <a:solidFill/>
                          </a:uFill>
                        </a:rPr>
                        <a:t>delete</a:t>
                      </a:r>
                    </a:p>
                  </a:txBody>
                  <a:tcPr marL="50800" marR="50800" marT="50800" marB="50800" anchor="ctr" horzOverflow="overflow">
                    <a:solidFill>
                      <a:srgbClr val="606060"/>
                    </a:solidFill>
                  </a:tcPr>
                </a:tc>
                <a:extLst>
                  <a:ext uri="{0D108BD9-81ED-4DB2-BD59-A6C34878D82A}">
                    <a16:rowId xmlns:a16="http://schemas.microsoft.com/office/drawing/2014/main" val="10001"/>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sequential search (unordered list)</a:t>
                      </a:r>
                    </a:p>
                  </a:txBody>
                  <a:tcPr marL="50800" marR="50800" marT="50800" marB="50800" anchor="ctr" horzOverflow="overflow">
                    <a:lnL w="28575">
                      <a:miter lim="400000"/>
                    </a:lnL>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extLst>
                  <a:ext uri="{0D108BD9-81ED-4DB2-BD59-A6C34878D82A}">
                    <a16:rowId xmlns:a16="http://schemas.microsoft.com/office/drawing/2014/main" val="10002"/>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binary search (ordered array)</a:t>
                      </a:r>
                    </a:p>
                  </a:txBody>
                  <a:tcPr marL="50800" marR="50800" marT="50800" marB="50800" anchor="ctr" horzOverflow="overflow">
                    <a:lnL w="28575">
                      <a:miter lim="400000"/>
                    </a:lnL>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p>
                  </a:txBody>
                  <a:tcPr marL="50800" marR="50800" marT="50800" marB="50800" anchor="ctr" horzOverflow="overflow">
                    <a:solidFill>
                      <a:srgbClr val="D5D5D5"/>
                    </a:solidFill>
                  </a:tcPr>
                </a:tc>
                <a:extLst>
                  <a:ext uri="{0D108BD9-81ED-4DB2-BD59-A6C34878D82A}">
                    <a16:rowId xmlns:a16="http://schemas.microsoft.com/office/drawing/2014/main" val="10003"/>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BST</a:t>
                      </a:r>
                    </a:p>
                  </a:txBody>
                  <a:tcPr marL="50800" marR="50800" marT="50800" marB="50800" anchor="ctr" horzOverflow="overflow">
                    <a:lnL w="28575">
                      <a:miter lim="400000"/>
                    </a:lnL>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1.39 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1.39 lg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tc>
                  <a:txBody>
                    <a:bodyPr/>
                    <a:lstStyle/>
                    <a:p>
                      <a:pPr marL="58702" marR="58702" lvl="0" defTabSz="1295400">
                        <a:lnSpc>
                          <a:spcPct val="150000"/>
                        </a:lnSpc>
                        <a:defRPr sz="1800">
                          <a:uFillTx/>
                        </a:defRPr>
                      </a:pPr>
                      <a:r>
                        <a:rPr sz="2000">
                          <a:uFill>
                            <a:solidFill/>
                          </a:uFill>
                          <a:latin typeface="Times Roman"/>
                          <a:ea typeface="Times Roman"/>
                          <a:cs typeface="Times Roman"/>
                          <a:sym typeface="Times Roman"/>
                        </a:rPr>
                        <a:t>√</a:t>
                      </a:r>
                      <a:r>
                        <a:rPr sz="2000" baseline="-5999">
                          <a:uFill>
                            <a:solidFill/>
                          </a:uFill>
                          <a:latin typeface="Times Roman"/>
                          <a:ea typeface="Times Roman"/>
                          <a:cs typeface="Times Roman"/>
                          <a:sym typeface="Times Roman"/>
                        </a:rPr>
                        <a:t> </a:t>
                      </a:r>
                      <a:r>
                        <a:rPr sz="2000" i="1">
                          <a:uFill>
                            <a:solidFill/>
                          </a:uFill>
                          <a:latin typeface="Times Roman"/>
                          <a:ea typeface="Times Roman"/>
                          <a:cs typeface="Times Roman"/>
                          <a:sym typeface="Times Roman"/>
                        </a:rPr>
                        <a:t>N</a:t>
                      </a:r>
                    </a:p>
                  </a:txBody>
                  <a:tcPr marL="50800" marR="50800" marT="50800" marB="50800" anchor="ctr" horzOverflow="overflow">
                    <a:solidFill>
                      <a:srgbClr val="D5D5D5"/>
                    </a:solidFill>
                  </a:tcPr>
                </a:tc>
                <a:extLst>
                  <a:ext uri="{0D108BD9-81ED-4DB2-BD59-A6C34878D82A}">
                    <a16:rowId xmlns:a16="http://schemas.microsoft.com/office/drawing/2014/main" val="10004"/>
                  </a:ext>
                </a:extLst>
              </a:tr>
              <a:tr h="965200">
                <a:tc>
                  <a:txBody>
                    <a:bodyPr/>
                    <a:lstStyle/>
                    <a:p>
                      <a:pPr marL="58702" marR="58702" lvl="0" defTabSz="1295400">
                        <a:lnSpc>
                          <a:spcPct val="130000"/>
                        </a:lnSpc>
                        <a:defRPr sz="1800">
                          <a:uFillTx/>
                        </a:defRPr>
                      </a:pPr>
                      <a:r>
                        <a:rPr sz="1600" b="1">
                          <a:uFill>
                            <a:solidFill/>
                          </a:uFill>
                          <a:latin typeface="Lucida Grande"/>
                          <a:ea typeface="Lucida Grande"/>
                          <a:cs typeface="Lucida Grande"/>
                          <a:sym typeface="Lucida Grande"/>
                        </a:rPr>
                        <a:t>2-3 tree</a:t>
                      </a:r>
                    </a:p>
                  </a:txBody>
                  <a:tcPr marL="50800" marR="50800" marT="50800" marB="50800" anchor="ctr" horzOverflow="overflow">
                    <a:lnL w="28575">
                      <a:miter lim="400000"/>
                    </a:lnL>
                    <a:lnB w="28575">
                      <a:miter lim="400000"/>
                    </a:lnB>
                  </a:tcPr>
                </a:tc>
                <a:tc>
                  <a:txBody>
                    <a:bodyPr/>
                    <a:lstStyle/>
                    <a:p>
                      <a:pPr marL="58702" marR="58702" lvl="0" defTabSz="1295400">
                        <a:lnSpc>
                          <a:spcPct val="150000"/>
                        </a:lnSpc>
                        <a:defRPr sz="1800">
                          <a:uFillTx/>
                        </a:defRPr>
                      </a:pPr>
                      <a:r>
                        <a:rPr sz="2000" i="1">
                          <a:solidFill>
                            <a:srgbClr val="96231F"/>
                          </a:solidFill>
                          <a:uFill>
                            <a:solidFill/>
                          </a:uFill>
                          <a:latin typeface="Times Roman"/>
                          <a:ea typeface="Times Roman"/>
                          <a:cs typeface="Times Roman"/>
                          <a:sym typeface="Times Roman"/>
                        </a:rPr>
                        <a:t>c</a:t>
                      </a:r>
                      <a:r>
                        <a:rPr sz="2000">
                          <a:solidFill>
                            <a:srgbClr val="96231F"/>
                          </a:solidFill>
                          <a:uFill>
                            <a:solidFill/>
                          </a:uFill>
                          <a:latin typeface="Times Roman"/>
                          <a:ea typeface="Times Roman"/>
                          <a:cs typeface="Times Roman"/>
                          <a:sym typeface="Times Roman"/>
                        </a:rPr>
                        <a:t> lg </a:t>
                      </a:r>
                      <a:r>
                        <a:rPr sz="2000" i="1">
                          <a:solidFill>
                            <a:srgbClr val="96231F"/>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i="1">
                          <a:solidFill>
                            <a:srgbClr val="96231F"/>
                          </a:solidFill>
                          <a:uFill>
                            <a:solidFill/>
                          </a:uFill>
                          <a:latin typeface="Times Roman"/>
                          <a:ea typeface="Times Roman"/>
                          <a:cs typeface="Times Roman"/>
                          <a:sym typeface="Times Roman"/>
                        </a:rPr>
                        <a:t>c</a:t>
                      </a:r>
                      <a:r>
                        <a:rPr sz="2000">
                          <a:solidFill>
                            <a:srgbClr val="96231F"/>
                          </a:solidFill>
                          <a:uFill>
                            <a:solidFill/>
                          </a:uFill>
                          <a:latin typeface="Times Roman"/>
                          <a:ea typeface="Times Roman"/>
                          <a:cs typeface="Times Roman"/>
                          <a:sym typeface="Times Roman"/>
                        </a:rPr>
                        <a:t> lg </a:t>
                      </a:r>
                      <a:r>
                        <a:rPr sz="2000" i="1">
                          <a:solidFill>
                            <a:srgbClr val="96231F"/>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i="1">
                          <a:solidFill>
                            <a:srgbClr val="96231F"/>
                          </a:solidFill>
                          <a:uFill>
                            <a:solidFill/>
                          </a:uFill>
                          <a:latin typeface="Times Roman"/>
                          <a:ea typeface="Times Roman"/>
                          <a:cs typeface="Times Roman"/>
                          <a:sym typeface="Times Roman"/>
                        </a:rPr>
                        <a:t>c</a:t>
                      </a:r>
                      <a:r>
                        <a:rPr sz="2000">
                          <a:solidFill>
                            <a:srgbClr val="96231F"/>
                          </a:solidFill>
                          <a:uFill>
                            <a:solidFill/>
                          </a:uFill>
                          <a:latin typeface="Times Roman"/>
                          <a:ea typeface="Times Roman"/>
                          <a:cs typeface="Times Roman"/>
                          <a:sym typeface="Times Roman"/>
                        </a:rPr>
                        <a:t> lg </a:t>
                      </a:r>
                      <a:r>
                        <a:rPr sz="2000" i="1">
                          <a:solidFill>
                            <a:srgbClr val="96231F"/>
                          </a:solidFill>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c</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i="1">
                          <a:uFill>
                            <a:solidFill/>
                          </a:uFill>
                          <a:latin typeface="Times Roman"/>
                          <a:ea typeface="Times Roman"/>
                          <a:cs typeface="Times Roman"/>
                          <a:sym typeface="Times Roman"/>
                        </a:rPr>
                        <a:t>c</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50000"/>
                        </a:lnSpc>
                        <a:defRPr sz="1800">
                          <a:uFillTx/>
                        </a:defRPr>
                      </a:pPr>
                      <a:r>
                        <a:rPr sz="2000" i="1" dirty="0">
                          <a:uFill>
                            <a:solidFill/>
                          </a:uFill>
                          <a:latin typeface="Times Roman"/>
                          <a:ea typeface="Times Roman"/>
                          <a:cs typeface="Times Roman"/>
                          <a:sym typeface="Times Roman"/>
                        </a:rPr>
                        <a:t>c</a:t>
                      </a:r>
                      <a:r>
                        <a:rPr sz="2000" dirty="0">
                          <a:uFill>
                            <a:solidFill/>
                          </a:uFill>
                          <a:latin typeface="Times Roman"/>
                          <a:ea typeface="Times Roman"/>
                          <a:cs typeface="Times Roman"/>
                          <a:sym typeface="Times Roman"/>
                        </a:rPr>
                        <a:t> lg </a:t>
                      </a:r>
                      <a:r>
                        <a:rPr sz="2000" i="1" dirty="0">
                          <a:uFill>
                            <a:solidFill/>
                          </a:uFill>
                          <a:latin typeface="Times Roman"/>
                          <a:ea typeface="Times Roman"/>
                          <a:cs typeface="Times Roman"/>
                          <a:sym typeface="Times Roman"/>
                        </a:rPr>
                        <a:t>N</a:t>
                      </a:r>
                    </a:p>
                  </a:txBody>
                  <a:tcPr marL="50800" marR="50800" marT="50800" marB="50800" anchor="ctr" horzOverflow="overflow">
                    <a:lnB w="28575">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p:nvPr/>
        </p:nvSpPr>
        <p:spPr>
          <a:xfrm>
            <a:off x="1816100" y="5334000"/>
            <a:ext cx="7683500" cy="1384300"/>
          </a:xfrm>
          <a:prstGeom prst="rect">
            <a:avLst/>
          </a:prstGeom>
          <a:solidFill>
            <a:srgbClr val="FFFFFF"/>
          </a:solidFill>
          <a:ln w="12700">
            <a:round/>
          </a:ln>
          <a:extLst>
            <a:ext uri="{C572A759-6A51-4108-AA02-DFA0A04FC94B}">
              <ma14:wrappingTextBoxFlag xmlns="" xmlns:ma14="http://schemas.microsoft.com/office/mac/drawingml/2011/main" val="1"/>
            </a:ext>
          </a:extLst>
        </p:spPr>
        <p:txBody>
          <a:bodyPr lIns="0" tIns="0" rIns="0" bIns="0"/>
          <a:lstStyle/>
          <a:p>
            <a:pPr marL="7224" marR="7224" lvl="0">
              <a:defRPr sz="1800">
                <a:solidFill>
                  <a:srgbClr val="000000"/>
                </a:solidFill>
                <a:uFillTx/>
              </a:defRPr>
            </a:pPr>
            <a:r>
              <a:rPr sz="2400" i="1">
                <a:uFill>
                  <a:solidFill/>
                </a:uFill>
                <a:latin typeface="Times New Roman"/>
                <a:ea typeface="Times New Roman"/>
                <a:cs typeface="Times New Roman"/>
                <a:sym typeface="Times New Roman"/>
              </a:rPr>
              <a:t>“ Beautiful algorithms are not always the most useful. ”</a:t>
            </a:r>
          </a:p>
          <a:p>
            <a:pPr marL="7224" marR="7224" lvl="0">
              <a:defRPr sz="1800">
                <a:solidFill>
                  <a:srgbClr val="000000"/>
                </a:solidFill>
                <a:uFillTx/>
              </a:defRPr>
            </a:pPr>
            <a:r>
              <a:rPr sz="2400" i="1">
                <a:uFill>
                  <a:solidFill/>
                </a:uFill>
                <a:latin typeface="Times New Roman"/>
                <a:ea typeface="Times New Roman"/>
                <a:cs typeface="Times New Roman"/>
                <a:sym typeface="Times New Roman"/>
              </a:rPr>
              <a:t>          </a:t>
            </a:r>
            <a:r>
              <a:rPr sz="2400" i="1">
                <a:solidFill>
                  <a:srgbClr val="005493"/>
                </a:solidFill>
                <a:uFill>
                  <a:solidFill>
                    <a:srgbClr val="0048AA"/>
                  </a:solidFill>
                </a:uFill>
                <a:latin typeface="Times New Roman"/>
                <a:ea typeface="Times New Roman"/>
                <a:cs typeface="Times New Roman"/>
                <a:sym typeface="Times New Roman"/>
              </a:rPr>
              <a:t> —  Donald Knuth</a:t>
            </a:r>
          </a:p>
        </p:txBody>
      </p:sp>
      <p:sp>
        <p:nvSpPr>
          <p:cNvPr id="407" name="Shape 40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Direct implementation is complicated, because:</a:t>
            </a:r>
          </a:p>
          <a:p>
            <a:pPr lvl="1">
              <a:defRPr sz="1800">
                <a:uFillTx/>
              </a:defRPr>
            </a:pPr>
            <a:r>
              <a:rPr sz="2400">
                <a:uFill>
                  <a:solidFill/>
                </a:uFill>
              </a:rPr>
              <a:t>Maintaining multiple node types is cumbersome.</a:t>
            </a:r>
          </a:p>
          <a:p>
            <a:pPr lvl="1">
              <a:defRPr sz="1800">
                <a:uFillTx/>
              </a:defRPr>
            </a:pPr>
            <a:r>
              <a:rPr sz="2400">
                <a:uFill>
                  <a:solidFill/>
                </a:uFill>
              </a:rPr>
              <a:t>Need multiple compares to move down tree.</a:t>
            </a:r>
          </a:p>
          <a:p>
            <a:pPr lvl="1">
              <a:defRPr sz="1800">
                <a:uFillTx/>
              </a:defRPr>
            </a:pPr>
            <a:r>
              <a:rPr sz="2400">
                <a:uFill>
                  <a:solidFill/>
                </a:uFill>
              </a:rPr>
              <a:t>Need to move back up the tree to split 4-nodes.</a:t>
            </a:r>
          </a:p>
          <a:p>
            <a:pPr lvl="1">
              <a:defRPr sz="1800">
                <a:uFillTx/>
              </a:defRPr>
            </a:pPr>
            <a:r>
              <a:rPr sz="2400">
                <a:uFill>
                  <a:solidFill/>
                </a:uFill>
              </a:rPr>
              <a:t>Large number of cases for splitting.</a:t>
            </a:r>
          </a:p>
          <a:p>
            <a:pPr lvl="0">
              <a:defRPr sz="1800">
                <a:solidFill>
                  <a:srgbClr val="000000"/>
                </a:solidFill>
                <a:uFillTx/>
              </a:defRPr>
            </a:pP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r>
              <a:rPr sz="2400">
                <a:solidFill>
                  <a:srgbClr val="005493"/>
                </a:solidFill>
                <a:uFill>
                  <a:solidFill>
                    <a:srgbClr val="0048AA"/>
                  </a:solidFill>
                </a:uFill>
              </a:rPr>
              <a:t>Bottom line.  </a:t>
            </a:r>
            <a:r>
              <a:rPr sz="2400">
                <a:uFill>
                  <a:solidFill>
                    <a:srgbClr val="0048AA"/>
                  </a:solidFill>
                </a:uFill>
              </a:rPr>
              <a:t>Could do it, but there's a better way.</a:t>
            </a:r>
          </a:p>
        </p:txBody>
      </p:sp>
      <p:grpSp>
        <p:nvGrpSpPr>
          <p:cNvPr id="410" name="Group 410"/>
          <p:cNvGrpSpPr/>
          <p:nvPr/>
        </p:nvGrpSpPr>
        <p:grpSpPr>
          <a:xfrm>
            <a:off x="1460500" y="4140200"/>
            <a:ext cx="8039104" cy="3873500"/>
            <a:chOff x="0" y="0"/>
            <a:chExt cx="8039103" cy="3873500"/>
          </a:xfrm>
        </p:grpSpPr>
        <p:sp>
          <p:nvSpPr>
            <p:cNvPr id="408" name="Shape 408"/>
            <p:cNvSpPr/>
            <p:nvPr/>
          </p:nvSpPr>
          <p:spPr>
            <a:xfrm>
              <a:off x="343679" y="482600"/>
              <a:ext cx="7695425" cy="3390900"/>
            </a:xfrm>
            <a:prstGeom prst="rect">
              <a:avLst/>
            </a:prstGeom>
            <a:solidFill>
              <a:srgbClr val="CBCBCB"/>
            </a:solid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t">
              <a:noAutofit/>
            </a:bodyPr>
            <a:lstStyle/>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public void put(Key key, Value val)</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Node x = root;</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while (x.getTheCorrectChild(key) != null)</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x = x.getTheCorrectChildKey();</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if (x.is4Node()) x.split();</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if      (x.is2Node()) x.make3Node(key, val);</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   else if (x.is3Node()) x.make4Node(key, val);</a:t>
              </a:r>
            </a:p>
            <a:p>
              <a:pPr marL="7224" marR="7224" lvl="0">
                <a:lnSpc>
                  <a:spcPct val="140000"/>
                </a:lnSpc>
                <a:defRPr sz="1800">
                  <a:solidFill>
                    <a:srgbClr val="000000"/>
                  </a:solidFill>
                  <a:uFillTx/>
                </a:defRPr>
              </a:pPr>
              <a:r>
                <a:rPr sz="1600">
                  <a:uFill>
                    <a:solidFill/>
                  </a:uFill>
                  <a:latin typeface="Lucida Sans Typewriter Regular"/>
                  <a:ea typeface="Lucida Sans Typewriter Regular"/>
                  <a:cs typeface="Lucida Sans Typewriter Regular"/>
                  <a:sym typeface="Lucida Sans Typewriter Regular"/>
                </a:rPr>
                <a:t>}</a:t>
              </a:r>
            </a:p>
          </p:txBody>
        </p:sp>
        <p:sp>
          <p:nvSpPr>
            <p:cNvPr id="409" name="Shape 409"/>
            <p:cNvSpPr/>
            <p:nvPr/>
          </p:nvSpPr>
          <p:spPr>
            <a:xfrm>
              <a:off x="0" y="0"/>
              <a:ext cx="1769486" cy="330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fantasy code</a:t>
              </a:r>
            </a:p>
          </p:txBody>
        </p:sp>
      </p:grpSp>
      <p:sp>
        <p:nvSpPr>
          <p:cNvPr id="411" name="Shape 411"/>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75</a:t>
            </a:fld>
            <a:endParaRPr sz="1200">
              <a:uFill>
                <a:solidFill/>
              </a:uFill>
            </a:endParaRPr>
          </a:p>
        </p:txBody>
      </p:sp>
      <p:sp>
        <p:nvSpPr>
          <p:cNvPr id="412" name="Shape 412"/>
          <p:cNvSpPr>
            <a:spLocks noGrp="1"/>
          </p:cNvSpPr>
          <p:nvPr>
            <p:ph type="title"/>
          </p:nvPr>
        </p:nvSpPr>
        <p:spPr>
          <a:prstGeom prst="rect">
            <a:avLst/>
          </a:prstGeom>
        </p:spPr>
        <p:txBody>
          <a:bodyPr/>
          <a:lstStyle/>
          <a:p>
            <a:pPr lvl="0">
              <a:defRPr sz="1800">
                <a:uFillTx/>
              </a:defRPr>
            </a:pPr>
            <a:r>
              <a:rPr sz="2800">
                <a:uFill>
                  <a:solidFill/>
                </a:uFill>
              </a:rPr>
              <a:t>2-3 tree:  implementation?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7">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407">
                                            <p:txEl>
                                              <p:pRg st="0" end="0"/>
                                            </p:txEl>
                                          </p:spTgt>
                                        </p:tgtEl>
                                        <p:attrNameLst>
                                          <p:attrName>style.visibility</p:attrName>
                                        </p:attrNameLst>
                                      </p:cBhvr>
                                      <p:to>
                                        <p:strVal val="visible"/>
                                      </p:to>
                                    </p:set>
                                  </p:childTnLst>
                                </p:cTn>
                              </p:par>
                              <p:par>
                                <p:cTn id="9" presetID="1" presetClass="entr" presetSubtype="0" fill="hold" grpId="1">
                                  <p:stCondLst>
                                    <p:cond delay="0"/>
                                  </p:stCondLst>
                                  <p:iterate>
                                    <p:tmAbs val="0"/>
                                  </p:iterate>
                                  <p:childTnLst>
                                    <p:set>
                                      <p:cBhvr>
                                        <p:cTn id="10" fill="hold"/>
                                        <p:tgtEl>
                                          <p:spTgt spid="407">
                                            <p:txEl>
                                              <p:pRg st="1" end="1"/>
                                            </p:txEl>
                                          </p:spTgt>
                                        </p:tgtEl>
                                        <p:attrNameLst>
                                          <p:attrName>style.visibility</p:attrName>
                                        </p:attrNameLst>
                                      </p:cBhvr>
                                      <p:to>
                                        <p:strVal val="visible"/>
                                      </p:to>
                                    </p:set>
                                  </p:childTnLst>
                                </p:cTn>
                              </p:par>
                              <p:par>
                                <p:cTn id="11" presetID="1" presetClass="entr" presetSubtype="0" fill="hold" grpId="1">
                                  <p:stCondLst>
                                    <p:cond delay="0"/>
                                  </p:stCondLst>
                                  <p:iterate>
                                    <p:tmAbs val="0"/>
                                  </p:iterate>
                                  <p:childTnLst>
                                    <p:set>
                                      <p:cBhvr>
                                        <p:cTn id="12" fill="hold"/>
                                        <p:tgtEl>
                                          <p:spTgt spid="407">
                                            <p:txEl>
                                              <p:pRg st="2" end="2"/>
                                            </p:txEl>
                                          </p:spTgt>
                                        </p:tgtEl>
                                        <p:attrNameLst>
                                          <p:attrName>style.visibility</p:attrName>
                                        </p:attrNameLst>
                                      </p:cBhvr>
                                      <p:to>
                                        <p:strVal val="visible"/>
                                      </p:to>
                                    </p:set>
                                  </p:childTnLst>
                                </p:cTn>
                              </p:par>
                              <p:par>
                                <p:cTn id="13" presetID="1" presetClass="entr" presetSubtype="0" fill="hold" grpId="1">
                                  <p:stCondLst>
                                    <p:cond delay="0"/>
                                  </p:stCondLst>
                                  <p:iterate>
                                    <p:tmAbs val="0"/>
                                  </p:iterate>
                                  <p:childTnLst>
                                    <p:set>
                                      <p:cBhvr>
                                        <p:cTn id="14" fill="hold"/>
                                        <p:tgtEl>
                                          <p:spTgt spid="407">
                                            <p:txEl>
                                              <p:pRg st="3" end="3"/>
                                            </p:txEl>
                                          </p:spTgt>
                                        </p:tgtEl>
                                        <p:attrNameLst>
                                          <p:attrName>style.visibility</p:attrName>
                                        </p:attrNameLst>
                                      </p:cBhvr>
                                      <p:to>
                                        <p:strVal val="visible"/>
                                      </p:to>
                                    </p:set>
                                  </p:childTnLst>
                                </p:cTn>
                              </p:par>
                              <p:par>
                                <p:cTn id="15" presetID="1" presetClass="entr" presetSubtype="0" fill="hold" grpId="1">
                                  <p:stCondLst>
                                    <p:cond delay="0"/>
                                  </p:stCondLst>
                                  <p:iterate>
                                    <p:tmAbs val="0"/>
                                  </p:iterate>
                                  <p:childTnLst>
                                    <p:set>
                                      <p:cBhvr>
                                        <p:cTn id="16" fill="hold"/>
                                        <p:tgtEl>
                                          <p:spTgt spid="4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4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 grpId="1" build="p" animBg="1" advAuto="0"/>
      <p:bldP spid="410" grpId="2"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p:cNvSpPr>
          <p:nvPr>
            <p:ph type="body" idx="1"/>
          </p:nvPr>
        </p:nvSpPr>
        <p:spPr>
          <a:prstGeom prst="rect">
            <a:avLst/>
          </a:prstGeom>
        </p:spPr>
        <p:txBody>
          <a:bodyPr/>
          <a:lstStyle/>
          <a:p>
            <a:pPr lvl="0">
              <a:defRPr sz="1800">
                <a:solidFill>
                  <a:srgbClr val="000000"/>
                </a:solidFill>
                <a:uFillTx/>
              </a:defRPr>
            </a:pPr>
            <a:r>
              <a:rPr lang="en-US" sz="2400" dirty="0">
                <a:uFill>
                  <a:solidFill>
                    <a:srgbClr val="0048AA"/>
                  </a:solidFill>
                </a:uFill>
              </a:rPr>
              <a:t>RED BLACK </a:t>
            </a:r>
            <a:r>
              <a:rPr lang="en-US" sz="2400" dirty="0" err="1">
                <a:uFill>
                  <a:solidFill>
                    <a:srgbClr val="0048AA"/>
                  </a:solidFill>
                </a:uFill>
              </a:rPr>
              <a:t>TREEs</a:t>
            </a:r>
            <a:endParaRPr sz="2400" dirty="0">
              <a:uFill>
                <a:solidFill>
                  <a:srgbClr val="0048AA"/>
                </a:solidFill>
              </a:uFill>
            </a:endParaRPr>
          </a:p>
        </p:txBody>
      </p:sp>
      <p:sp>
        <p:nvSpPr>
          <p:cNvPr id="411" name="Shape 411"/>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76</a:t>
            </a:fld>
            <a:endParaRPr sz="1200">
              <a:uFill>
                <a:solidFill/>
              </a:uFill>
            </a:endParaRPr>
          </a:p>
        </p:txBody>
      </p:sp>
      <p:sp>
        <p:nvSpPr>
          <p:cNvPr id="412" name="Shape 412"/>
          <p:cNvSpPr>
            <a:spLocks noGrp="1"/>
          </p:cNvSpPr>
          <p:nvPr>
            <p:ph type="title"/>
          </p:nvPr>
        </p:nvSpPr>
        <p:spPr>
          <a:prstGeom prst="rect">
            <a:avLst/>
          </a:prstGeom>
        </p:spPr>
        <p:txBody>
          <a:bodyPr/>
          <a:lstStyle/>
          <a:p>
            <a:pPr lvl="0">
              <a:defRPr sz="1800">
                <a:uFillTx/>
              </a:defRPr>
            </a:pPr>
            <a:r>
              <a:rPr sz="2800" dirty="0">
                <a:uFill>
                  <a:solidFill/>
                </a:uFill>
              </a:rPr>
              <a:t>2-3 tree:  implementation?</a:t>
            </a:r>
            <a:r>
              <a:rPr lang="en-US" sz="2800" dirty="0">
                <a:uFill>
                  <a:solidFill/>
                </a:uFill>
              </a:rPr>
              <a:t>- RED-BLACK Trees</a:t>
            </a:r>
            <a:endParaRPr sz="2800" dirty="0">
              <a:uFill>
                <a:solidFill/>
              </a:uFill>
            </a:endParaRPr>
          </a:p>
        </p:txBody>
      </p:sp>
      <p:pic>
        <p:nvPicPr>
          <p:cNvPr id="8" name="Picture 7"/>
          <p:cNvPicPr>
            <a:picLocks noChangeAspect="1"/>
          </p:cNvPicPr>
          <p:nvPr/>
        </p:nvPicPr>
        <p:blipFill>
          <a:blip r:embed="rId3"/>
          <a:stretch>
            <a:fillRect/>
          </a:stretch>
        </p:blipFill>
        <p:spPr>
          <a:xfrm>
            <a:off x="907637" y="2078800"/>
            <a:ext cx="3657600" cy="3790950"/>
          </a:xfrm>
          <a:prstGeom prst="rect">
            <a:avLst/>
          </a:prstGeom>
        </p:spPr>
      </p:pic>
      <p:sp>
        <p:nvSpPr>
          <p:cNvPr id="2" name="Rectangle 1"/>
          <p:cNvSpPr/>
          <p:nvPr/>
        </p:nvSpPr>
        <p:spPr>
          <a:xfrm>
            <a:off x="709879" y="6169826"/>
            <a:ext cx="11908298" cy="2803909"/>
          </a:xfrm>
          <a:prstGeom prst="rect">
            <a:avLst/>
          </a:prstGeom>
        </p:spPr>
        <p:txBody>
          <a:bodyPr wrap="square">
            <a:spAutoFit/>
          </a:bodyPr>
          <a:lstStyle/>
          <a:p>
            <a:r>
              <a:rPr lang="en-US" sz="2000" b="1" dirty="0"/>
              <a:t>Definition</a:t>
            </a:r>
            <a:r>
              <a:rPr lang="en-US" sz="2000" dirty="0"/>
              <a:t>: red-black BSTs have red and black links and satisfying the following three restrictions:</a:t>
            </a:r>
          </a:p>
          <a:p>
            <a:r>
              <a:rPr lang="en-US" sz="2000" dirty="0"/>
              <a:t>■ Red links lean left.</a:t>
            </a:r>
          </a:p>
          <a:p>
            <a:r>
              <a:rPr lang="en-US" sz="2000" dirty="0"/>
              <a:t>■ No node has two red links connected to it.</a:t>
            </a:r>
          </a:p>
          <a:p>
            <a:r>
              <a:rPr lang="en-US" sz="2000" dirty="0"/>
              <a:t>■ The tree has perfect black balance : every path from the root to a null link has the same number of black links.</a:t>
            </a:r>
          </a:p>
        </p:txBody>
      </p:sp>
    </p:spTree>
    <p:extLst>
      <p:ext uri="{BB962C8B-B14F-4D97-AF65-F5344CB8AC3E}">
        <p14:creationId xmlns:p14="http://schemas.microsoft.com/office/powerpoint/2010/main" val="26694199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07">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4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 grpId="0" build="p"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0" name="endpapers.pdf"/>
          <p:cNvPicPr/>
          <p:nvPr/>
        </p:nvPicPr>
        <p:blipFill>
          <a:blip r:embed="rId2">
            <a:alphaModFix amt="20000"/>
            <a:extLst/>
          </a:blip>
          <a:srcRect l="24870" t="6296" r="16541" b="31489"/>
          <a:stretch>
            <a:fillRect/>
          </a:stretch>
        </p:blipFill>
        <p:spPr>
          <a:xfrm rot="16200000">
            <a:off x="1612899" y="-1650253"/>
            <a:ext cx="9779002" cy="13004801"/>
          </a:xfrm>
          <a:prstGeom prst="rect">
            <a:avLst/>
          </a:prstGeom>
          <a:ln w="12700">
            <a:round/>
          </a:ln>
        </p:spPr>
      </p:pic>
      <p:sp>
        <p:nvSpPr>
          <p:cNvPr id="1001" name="Shape 1001"/>
          <p:cNvSpPr/>
          <p:nvPr/>
        </p:nvSpPr>
        <p:spPr>
          <a:xfrm>
            <a:off x="660063" y="7467600"/>
            <a:ext cx="3657601" cy="279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1002" name="Shape 1002"/>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1003" name="cover-gray2.pdf"/>
          <p:cNvPicPr/>
          <p:nvPr/>
        </p:nvPicPr>
        <p:blipFill>
          <a:blip r:embed="rId4">
            <a:extLst/>
          </a:blip>
          <a:stretch>
            <a:fillRect/>
          </a:stretch>
        </p:blipFill>
        <p:spPr>
          <a:xfrm>
            <a:off x="863600" y="3365500"/>
            <a:ext cx="3263900" cy="4093706"/>
          </a:xfrm>
          <a:prstGeom prst="rect">
            <a:avLst/>
          </a:prstGeom>
          <a:ln w="12700">
            <a:round/>
          </a:ln>
        </p:spPr>
      </p:pic>
      <p:sp>
        <p:nvSpPr>
          <p:cNvPr id="1004" name="Shape 1004"/>
          <p:cNvSpPr>
            <a:spLocks noGrp="1"/>
          </p:cNvSpPr>
          <p:nvPr>
            <p:ph type="body" idx="1"/>
          </p:nvPr>
        </p:nvSpPr>
        <p:spPr>
          <a:prstGeom prst="rect">
            <a:avLst/>
          </a:prstGeom>
        </p:spPr>
        <p:txBody>
          <a:bodyPr/>
          <a:lstStyle/>
          <a:p>
            <a:pPr lvl="0">
              <a:defRPr sz="1800" i="0">
                <a:solidFill>
                  <a:srgbClr val="000000"/>
                </a:solidFill>
                <a:uFillTx/>
              </a:defRPr>
            </a:pPr>
            <a:r>
              <a:rPr sz="3000" i="1" dirty="0">
                <a:solidFill>
                  <a:srgbClr val="BABABA"/>
                </a:solidFill>
                <a:uFill>
                  <a:solidFill>
                    <a:srgbClr val="BABABA"/>
                  </a:solidFill>
                </a:uFill>
              </a:rPr>
              <a:t>2-3 search trees</a:t>
            </a:r>
          </a:p>
          <a:p>
            <a:pPr lvl="1">
              <a:defRPr sz="1800" i="0">
                <a:uFillTx/>
              </a:defRPr>
            </a:pPr>
            <a:r>
              <a:rPr sz="3000" i="1" dirty="0">
                <a:uFill>
                  <a:solidFill/>
                </a:uFill>
              </a:rPr>
              <a:t>B-trees</a:t>
            </a:r>
          </a:p>
        </p:txBody>
      </p:sp>
      <p:sp>
        <p:nvSpPr>
          <p:cNvPr id="1005" name="Shape 1005"/>
          <p:cNvSpPr>
            <a:spLocks noGrp="1"/>
          </p:cNvSpPr>
          <p:nvPr>
            <p:ph type="title"/>
          </p:nvPr>
        </p:nvSpPr>
        <p:spPr>
          <a:xfrm>
            <a:off x="4855499" y="2820093"/>
            <a:ext cx="7552401" cy="1066107"/>
          </a:xfrm>
          <a:prstGeom prst="rect">
            <a:avLst/>
          </a:prstGeom>
        </p:spPr>
        <p:txBody>
          <a:bodyPr/>
          <a:lstStyle/>
          <a:p>
            <a:pPr lvl="0">
              <a:defRPr sz="1800" b="0" cap="none" spc="0">
                <a:uFillTx/>
              </a:defRPr>
            </a:pPr>
            <a:r>
              <a:rPr sz="3750" b="1" cap="small" spc="150" dirty="0">
                <a:uFill>
                  <a:solidFill/>
                </a:uFill>
              </a:rPr>
              <a:t>3.3  Balanced Search Trees</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Shape 1007"/>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78</a:t>
            </a:fld>
            <a:endParaRPr sz="1200">
              <a:uFill>
                <a:solidFill/>
              </a:uFill>
            </a:endParaRPr>
          </a:p>
        </p:txBody>
      </p:sp>
      <p:sp>
        <p:nvSpPr>
          <p:cNvPr id="1008" name="Shape 1008"/>
          <p:cNvSpPr>
            <a:spLocks noGrp="1"/>
          </p:cNvSpPr>
          <p:nvPr>
            <p:ph type="title"/>
          </p:nvPr>
        </p:nvSpPr>
        <p:spPr>
          <a:prstGeom prst="rect">
            <a:avLst/>
          </a:prstGeom>
        </p:spPr>
        <p:txBody>
          <a:bodyPr/>
          <a:lstStyle/>
          <a:p>
            <a:pPr lvl="0">
              <a:defRPr sz="1800">
                <a:uFillTx/>
              </a:defRPr>
            </a:pPr>
            <a:r>
              <a:rPr sz="2800">
                <a:uFill>
                  <a:solidFill/>
                </a:uFill>
              </a:rPr>
              <a:t>File system model</a:t>
            </a:r>
          </a:p>
        </p:txBody>
      </p:sp>
      <p:sp>
        <p:nvSpPr>
          <p:cNvPr id="1009" name="Shape 100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Page.  </a:t>
            </a:r>
            <a:r>
              <a:rPr sz="2400">
                <a:uFill>
                  <a:solidFill>
                    <a:srgbClr val="0048AA"/>
                  </a:solidFill>
                </a:uFill>
              </a:rPr>
              <a:t>Contiguous block of data (e.g., a file or 4,096-byte chunk).</a:t>
            </a:r>
            <a:endParaRPr sz="2400">
              <a:solidFill>
                <a:srgbClr val="005493"/>
              </a:solidFill>
              <a:uFill>
                <a:solidFill>
                  <a:srgbClr val="0048AA"/>
                </a:solidFill>
              </a:uFill>
            </a:endParaRPr>
          </a:p>
          <a:p>
            <a:pPr lvl="0">
              <a:defRPr sz="1800">
                <a:solidFill>
                  <a:srgbClr val="000000"/>
                </a:solidFill>
                <a:uFillTx/>
              </a:defRPr>
            </a:pPr>
            <a:r>
              <a:rPr sz="2400">
                <a:solidFill>
                  <a:srgbClr val="005493"/>
                </a:solidFill>
                <a:uFill>
                  <a:solidFill>
                    <a:srgbClr val="0048AA"/>
                  </a:solidFill>
                </a:uFill>
              </a:rPr>
              <a:t>Probe.  </a:t>
            </a:r>
            <a:r>
              <a:rPr sz="2400">
                <a:uFill>
                  <a:solidFill>
                    <a:srgbClr val="0048AA"/>
                  </a:solidFill>
                </a:uFill>
              </a:rPr>
              <a:t>First access to a page (e.g., from disk to memory).</a:t>
            </a:r>
          </a:p>
          <a:p>
            <a:pPr lvl="0">
              <a:defRPr sz="1800">
                <a:solidFill>
                  <a:srgbClr val="000000"/>
                </a:solidFill>
                <a:uFillTx/>
              </a:defRPr>
            </a:pPr>
            <a:br>
              <a:rPr sz="2400">
                <a:uFill>
                  <a:solidFill>
                    <a:srgbClr val="0048AA"/>
                  </a:solidFill>
                </a:uFill>
              </a:rPr>
            </a:br>
            <a:br>
              <a:rPr sz="2400">
                <a:uFill>
                  <a:solidFill>
                    <a:srgbClr val="0048AA"/>
                  </a:solidFill>
                </a:uFill>
              </a:rPr>
            </a:br>
            <a:br>
              <a:rPr sz="2400">
                <a:uFill>
                  <a:solidFill>
                    <a:srgbClr val="0048AA"/>
                  </a:solidFill>
                </a:uFill>
              </a:rPr>
            </a:br>
            <a:br>
              <a:rPr sz="2400">
                <a:uFill>
                  <a:solidFill>
                    <a:srgbClr val="0048AA"/>
                  </a:solidFill>
                </a:uFill>
              </a:rPr>
            </a:br>
            <a:br>
              <a:rPr sz="2400">
                <a:uFill>
                  <a:solidFill>
                    <a:srgbClr val="0048AA"/>
                  </a:solidFill>
                </a:uFill>
              </a:rPr>
            </a:br>
            <a:br>
              <a:rPr sz="2400">
                <a:uFill>
                  <a:solidFill>
                    <a:srgbClr val="0048AA"/>
                  </a:solidFill>
                </a:uFill>
              </a:rPr>
            </a:br>
            <a:br>
              <a:rPr sz="2400">
                <a:uFill>
                  <a:solidFill>
                    <a:srgbClr val="0048AA"/>
                  </a:solidFill>
                </a:uFill>
              </a:rPr>
            </a:br>
            <a:br>
              <a:rPr sz="2400">
                <a:uFill>
                  <a:solidFill>
                    <a:srgbClr val="0048AA"/>
                  </a:solidFill>
                </a:uFill>
              </a:rPr>
            </a:br>
            <a:r>
              <a:rPr sz="2400">
                <a:solidFill>
                  <a:srgbClr val="005493"/>
                </a:solidFill>
                <a:uFill>
                  <a:solidFill>
                    <a:srgbClr val="0048AA"/>
                  </a:solidFill>
                </a:uFill>
              </a:rPr>
              <a:t>Property.</a:t>
            </a:r>
            <a:r>
              <a:rPr sz="2400">
                <a:uFill>
                  <a:solidFill>
                    <a:srgbClr val="0048AA"/>
                  </a:solidFill>
                </a:uFill>
              </a:rPr>
              <a:t>  Time required for a probe is much larger than time to access</a:t>
            </a:r>
            <a:br>
              <a:rPr sz="2400">
                <a:uFill>
                  <a:solidFill>
                    <a:srgbClr val="0048AA"/>
                  </a:solidFill>
                </a:uFill>
              </a:rPr>
            </a:br>
            <a:r>
              <a:rPr sz="2400">
                <a:uFill>
                  <a:solidFill>
                    <a:srgbClr val="0048AA"/>
                  </a:solidFill>
                </a:uFill>
              </a:rPr>
              <a:t>data within a page.</a:t>
            </a:r>
          </a:p>
          <a:p>
            <a:pPr lvl="0">
              <a:defRPr sz="1800">
                <a:solidFill>
                  <a:srgbClr val="000000"/>
                </a:solidFill>
                <a:uFillTx/>
              </a:defRPr>
            </a:pPr>
            <a:br>
              <a:rPr sz="2400">
                <a:uFill>
                  <a:solidFill>
                    <a:srgbClr val="0048AA"/>
                  </a:solidFill>
                </a:uFill>
              </a:rPr>
            </a:br>
            <a:r>
              <a:rPr sz="2400">
                <a:solidFill>
                  <a:srgbClr val="005493"/>
                </a:solidFill>
                <a:uFill>
                  <a:solidFill>
                    <a:srgbClr val="0048AA"/>
                  </a:solidFill>
                </a:uFill>
              </a:rPr>
              <a:t>Cost model.  </a:t>
            </a:r>
            <a:r>
              <a:rPr sz="2400">
                <a:uFill>
                  <a:solidFill>
                    <a:srgbClr val="0048AA"/>
                  </a:solidFill>
                </a:uFill>
              </a:rPr>
              <a:t>Number of probes.</a:t>
            </a:r>
          </a:p>
          <a:p>
            <a:pPr lvl="0">
              <a:defRPr sz="1800">
                <a:solidFill>
                  <a:srgbClr val="000000"/>
                </a:solidFill>
                <a:uFillTx/>
              </a:defRPr>
            </a:pPr>
            <a:br>
              <a:rPr sz="2400">
                <a:uFill>
                  <a:solidFill>
                    <a:srgbClr val="0048AA"/>
                  </a:solidFill>
                </a:uFill>
              </a:rPr>
            </a:br>
            <a:r>
              <a:rPr sz="2400">
                <a:solidFill>
                  <a:srgbClr val="005493"/>
                </a:solidFill>
                <a:uFill>
                  <a:solidFill>
                    <a:srgbClr val="0048AA"/>
                  </a:solidFill>
                </a:uFill>
              </a:rPr>
              <a:t>Goal.  </a:t>
            </a:r>
            <a:r>
              <a:rPr sz="2400">
                <a:uFill>
                  <a:solidFill>
                    <a:srgbClr val="0048AA"/>
                  </a:solidFill>
                </a:uFill>
              </a:rPr>
              <a:t>Access data using minimum number of probes.</a:t>
            </a:r>
          </a:p>
        </p:txBody>
      </p:sp>
      <p:pic>
        <p:nvPicPr>
          <p:cNvPr id="1010" name="harddrive.jpg"/>
          <p:cNvPicPr/>
          <p:nvPr/>
        </p:nvPicPr>
        <p:blipFill>
          <a:blip r:embed="rId3">
            <a:extLst/>
          </a:blip>
          <a:stretch>
            <a:fillRect/>
          </a:stretch>
        </p:blipFill>
        <p:spPr>
          <a:xfrm>
            <a:off x="2892958" y="2760099"/>
            <a:ext cx="2225925" cy="2082884"/>
          </a:xfrm>
          <a:prstGeom prst="rect">
            <a:avLst/>
          </a:prstGeom>
          <a:ln w="12700">
            <a:round/>
          </a:ln>
        </p:spPr>
      </p:pic>
      <p:sp>
        <p:nvSpPr>
          <p:cNvPr id="1011" name="Shape 1011"/>
          <p:cNvSpPr/>
          <p:nvPr/>
        </p:nvSpPr>
        <p:spPr>
          <a:xfrm>
            <a:off x="3652887" y="4965700"/>
            <a:ext cx="659075"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slow</a:t>
            </a:r>
          </a:p>
        </p:txBody>
      </p:sp>
      <p:pic>
        <p:nvPicPr>
          <p:cNvPr id="1012" name="best-computer-memory.jpg"/>
          <p:cNvPicPr/>
          <p:nvPr/>
        </p:nvPicPr>
        <p:blipFill>
          <a:blip r:embed="rId4">
            <a:extLst/>
          </a:blip>
          <a:stretch>
            <a:fillRect/>
          </a:stretch>
        </p:blipFill>
        <p:spPr>
          <a:xfrm rot="306000">
            <a:off x="5727692" y="2953146"/>
            <a:ext cx="3505210" cy="2012386"/>
          </a:xfrm>
          <a:prstGeom prst="rect">
            <a:avLst/>
          </a:prstGeom>
          <a:ln w="12700">
            <a:round/>
          </a:ln>
        </p:spPr>
      </p:pic>
      <p:sp>
        <p:nvSpPr>
          <p:cNvPr id="1013" name="Shape 1013"/>
          <p:cNvSpPr/>
          <p:nvPr/>
        </p:nvSpPr>
        <p:spPr>
          <a:xfrm>
            <a:off x="6820396" y="4965700"/>
            <a:ext cx="573946" cy="330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fast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100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10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 grpId="1" build="p"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Shape 1017"/>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B-tree.  </a:t>
            </a:r>
            <a:r>
              <a:rPr sz="2400" dirty="0">
                <a:uFill>
                  <a:solidFill/>
                </a:uFill>
              </a:rPr>
              <a:t>Generalize 2-3 trees by allowing up to </a:t>
            </a:r>
            <a:r>
              <a:rPr sz="2400" i="1" dirty="0">
                <a:uFill>
                  <a:solidFill/>
                </a:uFill>
                <a:latin typeface="Times New Roman"/>
                <a:ea typeface="Times New Roman"/>
                <a:cs typeface="Times New Roman"/>
                <a:sym typeface="Times New Roman"/>
              </a:rPr>
              <a:t>M </a:t>
            </a:r>
            <a:r>
              <a:rPr sz="2400" dirty="0">
                <a:uFill>
                  <a:solidFill/>
                </a:uFill>
                <a:latin typeface="Symbol"/>
                <a:ea typeface="Symbol"/>
                <a:cs typeface="Symbol"/>
                <a:sym typeface="Symbol"/>
              </a:rPr>
              <a:t>-</a:t>
            </a:r>
            <a:r>
              <a:rPr sz="2400" dirty="0">
                <a:uFill>
                  <a:solidFill/>
                </a:uFill>
                <a:latin typeface="Times New Roman"/>
                <a:ea typeface="Times New Roman"/>
                <a:cs typeface="Times New Roman"/>
                <a:sym typeface="Times New Roman"/>
              </a:rPr>
              <a:t> 1</a:t>
            </a:r>
            <a:r>
              <a:rPr sz="2400" dirty="0">
                <a:uFill>
                  <a:solidFill/>
                </a:uFill>
              </a:rPr>
              <a:t> key-link pairs per node.</a:t>
            </a:r>
          </a:p>
          <a:p>
            <a:pPr lvl="1">
              <a:defRPr sz="1800">
                <a:uFillTx/>
              </a:defRPr>
            </a:pPr>
            <a:r>
              <a:rPr sz="2400" dirty="0">
                <a:uFill>
                  <a:solidFill/>
                </a:uFill>
              </a:rPr>
              <a:t>At least 2 key-link pairs at root.</a:t>
            </a:r>
          </a:p>
          <a:p>
            <a:pPr lvl="1">
              <a:defRPr sz="1800">
                <a:uFillTx/>
              </a:defRPr>
            </a:pPr>
            <a:r>
              <a:rPr sz="2400" dirty="0">
                <a:uFill>
                  <a:solidFill/>
                </a:uFill>
              </a:rPr>
              <a:t>At least </a:t>
            </a:r>
            <a:r>
              <a:rPr sz="2400" i="1" dirty="0">
                <a:uFill>
                  <a:solidFill/>
                </a:uFill>
                <a:latin typeface="Times New Roman"/>
                <a:ea typeface="Times New Roman"/>
                <a:cs typeface="Times New Roman"/>
                <a:sym typeface="Times New Roman"/>
              </a:rPr>
              <a:t>M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2</a:t>
            </a:r>
            <a:r>
              <a:rPr sz="2400" dirty="0">
                <a:uFill>
                  <a:solidFill/>
                </a:uFill>
              </a:rPr>
              <a:t> key-link pairs in other nodes.</a:t>
            </a:r>
          </a:p>
          <a:p>
            <a:pPr lvl="1">
              <a:defRPr sz="1800">
                <a:uFillTx/>
              </a:defRPr>
            </a:pPr>
            <a:r>
              <a:rPr sz="2400" dirty="0">
                <a:uFill>
                  <a:solidFill/>
                </a:uFill>
              </a:rPr>
              <a:t>External nodes contain client keys.</a:t>
            </a:r>
          </a:p>
          <a:p>
            <a:pPr lvl="1">
              <a:defRPr sz="1800">
                <a:uFillTx/>
              </a:defRPr>
            </a:pPr>
            <a:r>
              <a:rPr sz="2400" dirty="0">
                <a:uFill>
                  <a:solidFill/>
                </a:uFill>
              </a:rPr>
              <a:t>Internal nodes contain copies of keys to guide search.</a:t>
            </a:r>
          </a:p>
        </p:txBody>
      </p:sp>
      <p:sp>
        <p:nvSpPr>
          <p:cNvPr id="1018" name="Shape 1018"/>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79</a:t>
            </a:fld>
            <a:endParaRPr sz="1200">
              <a:uFill>
                <a:solidFill/>
              </a:uFill>
            </a:endParaRPr>
          </a:p>
        </p:txBody>
      </p:sp>
      <p:sp>
        <p:nvSpPr>
          <p:cNvPr id="1019" name="Shape 1019"/>
          <p:cNvSpPr>
            <a:spLocks noGrp="1"/>
          </p:cNvSpPr>
          <p:nvPr>
            <p:ph type="title"/>
          </p:nvPr>
        </p:nvSpPr>
        <p:spPr>
          <a:prstGeom prst="rect">
            <a:avLst/>
          </a:prstGeom>
        </p:spPr>
        <p:txBody>
          <a:bodyPr/>
          <a:lstStyle/>
          <a:p>
            <a:pPr lvl="0">
              <a:defRPr sz="1800">
                <a:uFillTx/>
              </a:defRPr>
            </a:pPr>
            <a:r>
              <a:rPr sz="2800" dirty="0">
                <a:uFill>
                  <a:solidFill/>
                </a:uFill>
              </a:rPr>
              <a:t>B-trees (Bayer-</a:t>
            </a:r>
            <a:r>
              <a:rPr sz="2800" dirty="0" err="1">
                <a:uFill>
                  <a:solidFill/>
                </a:uFill>
              </a:rPr>
              <a:t>McCreight</a:t>
            </a:r>
            <a:r>
              <a:rPr sz="2800" dirty="0">
                <a:uFill>
                  <a:solidFill/>
                </a:uFill>
              </a:rPr>
              <a:t>, 1972)</a:t>
            </a:r>
          </a:p>
        </p:txBody>
      </p:sp>
      <p:sp>
        <p:nvSpPr>
          <p:cNvPr id="1020" name="Shape 1020"/>
          <p:cNvSpPr/>
          <p:nvPr/>
        </p:nvSpPr>
        <p:spPr>
          <a:xfrm>
            <a:off x="8165316" y="1737286"/>
            <a:ext cx="351304" cy="362602"/>
          </a:xfrm>
          <a:prstGeom prst="line">
            <a:avLst/>
          </a:prstGeom>
          <a:ln w="25400">
            <a:solidFill>
              <a:srgbClr val="AB3226"/>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1" name="Shape 1021"/>
          <p:cNvSpPr/>
          <p:nvPr/>
        </p:nvSpPr>
        <p:spPr>
          <a:xfrm>
            <a:off x="7948711" y="2095500"/>
            <a:ext cx="4148302"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choose M as large as possible so</a:t>
            </a:r>
            <a:br>
              <a:rPr sz="1600">
                <a:solidFill>
                  <a:srgbClr val="8D3124"/>
                </a:solidFill>
                <a:uFill>
                  <a:solidFill>
                    <a:srgbClr val="8D3124"/>
                  </a:solidFill>
                </a:uFill>
              </a:rPr>
            </a:br>
            <a:r>
              <a:rPr sz="1600">
                <a:solidFill>
                  <a:srgbClr val="8D3124"/>
                </a:solidFill>
                <a:uFill>
                  <a:solidFill>
                    <a:srgbClr val="8D3124"/>
                  </a:solidFill>
                </a:uFill>
              </a:rPr>
              <a:t>that M links fit in a page, e.g., M = 1024</a:t>
            </a:r>
          </a:p>
        </p:txBody>
      </p:sp>
      <p:pic>
        <p:nvPicPr>
          <p:cNvPr id="4" name="Picture 3"/>
          <p:cNvPicPr>
            <a:picLocks noChangeAspect="1"/>
          </p:cNvPicPr>
          <p:nvPr/>
        </p:nvPicPr>
        <p:blipFill>
          <a:blip r:embed="rId3"/>
          <a:stretch>
            <a:fillRect/>
          </a:stretch>
        </p:blipFill>
        <p:spPr>
          <a:xfrm>
            <a:off x="-4683" y="3975813"/>
            <a:ext cx="13004800" cy="4891048"/>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Search.</a:t>
            </a:r>
            <a:endParaRPr sz="2400">
              <a:uFill>
                <a:solidFill>
                  <a:srgbClr val="0048AA"/>
                </a:solidFill>
              </a:uFill>
            </a:endParaRPr>
          </a:p>
          <a:p>
            <a:pPr lvl="1">
              <a:defRPr sz="1800">
                <a:uFillTx/>
              </a:defRPr>
            </a:pPr>
            <a:r>
              <a:rPr sz="2400">
                <a:uFill>
                  <a:solidFill/>
                </a:uFill>
              </a:rPr>
              <a:t>Compare search key against keys in node.</a:t>
            </a:r>
          </a:p>
          <a:p>
            <a:pPr lvl="1">
              <a:defRPr sz="1800">
                <a:uFillTx/>
              </a:defRPr>
            </a:pPr>
            <a:r>
              <a:rPr sz="2400">
                <a:uFill>
                  <a:solidFill/>
                </a:uFill>
              </a:rPr>
              <a:t>Find interval containing search key.</a:t>
            </a:r>
          </a:p>
          <a:p>
            <a:pPr lvl="1">
              <a:defRPr sz="1800">
                <a:uFillTx/>
              </a:defRPr>
            </a:pPr>
            <a:r>
              <a:rPr sz="2400">
                <a:uFill>
                  <a:solidFill/>
                </a:uFill>
              </a:rPr>
              <a:t>Follow associated link (recursively).</a:t>
            </a:r>
          </a:p>
        </p:txBody>
      </p:sp>
      <p:sp>
        <p:nvSpPr>
          <p:cNvPr id="96" name="Shape 96"/>
          <p:cNvSpPr>
            <a:spLocks noGrp="1"/>
          </p:cNvSpPr>
          <p:nvPr>
            <p:ph type="title"/>
          </p:nvPr>
        </p:nvSpPr>
        <p:spPr>
          <a:prstGeom prst="rect">
            <a:avLst/>
          </a:prstGeom>
        </p:spPr>
        <p:txBody>
          <a:bodyPr/>
          <a:lstStyle/>
          <a:p>
            <a:pPr lvl="0">
              <a:defRPr sz="1800">
                <a:uFillTx/>
              </a:defRPr>
            </a:pPr>
            <a:r>
              <a:rPr sz="2800">
                <a:uFill>
                  <a:solidFill/>
                </a:uFill>
              </a:rPr>
              <a:t>2-3 tree demo:  search</a:t>
            </a:r>
          </a:p>
        </p:txBody>
      </p:sp>
      <p:grpSp>
        <p:nvGrpSpPr>
          <p:cNvPr id="135" name="Group 135"/>
          <p:cNvGrpSpPr/>
          <p:nvPr/>
        </p:nvGrpSpPr>
        <p:grpSpPr>
          <a:xfrm>
            <a:off x="2438400" y="4825999"/>
            <a:ext cx="7079537" cy="3498987"/>
            <a:chOff x="0" y="41519"/>
            <a:chExt cx="7079536" cy="3498985"/>
          </a:xfrm>
        </p:grpSpPr>
        <p:sp>
          <p:nvSpPr>
            <p:cNvPr id="97" name="Shape 97"/>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8" name="Shape 98"/>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9" name="Shape 99"/>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0" name="Shape 100"/>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1" name="Shape 101"/>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2" name="Shape 102"/>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3" name="Shape 103"/>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4" name="Shape 104"/>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5" name="Shape 105"/>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6" name="Shape 106"/>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7" name="Shape 107"/>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8" name="Shape 108"/>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09" name="Shape 109"/>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0" name="Shape 110"/>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11" name="Shape 111"/>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12" name="Shape 112"/>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3" name="Shape 113"/>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4" name="Shape 114"/>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5" name="Shape 115"/>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6" name="Shape 116"/>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17" name="Shape 117"/>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18" name="Shape 118"/>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19" name="Shape 119"/>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20" name="Shape 120"/>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21" name="Shape 121"/>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2" name="Shape 122"/>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23" name="Shape 123"/>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24" name="Shape 124"/>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25" name="Shape 125"/>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26" name="Shape 126"/>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27" name="Shape 127"/>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128" name="Shape 128"/>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29" name="Shape 129"/>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30" name="Shape 130"/>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31" name="Shape 131"/>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32" name="Shape 132"/>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3" name="Shape 133"/>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34" name="Shape 134"/>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136" name="Shape 136"/>
          <p:cNvSpPr/>
          <p:nvPr/>
        </p:nvSpPr>
        <p:spPr>
          <a:xfrm>
            <a:off x="1093324" y="3962400"/>
            <a:ext cx="162005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search for H</a:t>
            </a:r>
          </a:p>
        </p:txBody>
      </p:sp>
      <p:sp>
        <p:nvSpPr>
          <p:cNvPr id="137" name="Shape 137"/>
          <p:cNvSpPr/>
          <p:nvPr/>
        </p:nvSpPr>
        <p:spPr>
          <a:xfrm>
            <a:off x="3255028" y="5308600"/>
            <a:ext cx="2236158"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H is between E and J</a:t>
            </a:r>
          </a:p>
          <a:p>
            <a:pPr lvl="0" algn="ctr">
              <a:defRPr sz="1800">
                <a:solidFill>
                  <a:srgbClr val="000000"/>
                </a:solidFill>
                <a:uFillTx/>
              </a:defRPr>
            </a:pPr>
            <a:r>
              <a:rPr sz="1600">
                <a:solidFill>
                  <a:srgbClr val="8D3124"/>
                </a:solidFill>
                <a:uFill>
                  <a:solidFill>
                    <a:srgbClr val="8D3124"/>
                  </a:solidFill>
                </a:uFill>
              </a:rPr>
              <a:t>(go middle)</a:t>
            </a:r>
          </a:p>
        </p:txBody>
      </p:sp>
      <p:sp>
        <p:nvSpPr>
          <p:cNvPr id="138" name="Shape 138"/>
          <p:cNvSpPr/>
          <p:nvPr/>
        </p:nvSpPr>
        <p:spPr>
          <a:xfrm>
            <a:off x="3733800" y="62103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H</a:t>
            </a:r>
          </a:p>
        </p:txBody>
      </p:sp>
      <p:sp>
        <p:nvSpPr>
          <p:cNvPr id="139" name="Shape 139"/>
          <p:cNvSpPr/>
          <p:nvPr/>
        </p:nvSpPr>
        <p:spPr>
          <a:xfrm>
            <a:off x="4241800" y="6108699"/>
            <a:ext cx="850900"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Tree>
    <p:extLst>
      <p:ext uri="{BB962C8B-B14F-4D97-AF65-F5344CB8AC3E}">
        <p14:creationId xmlns:p14="http://schemas.microsoft.com/office/powerpoint/2010/main" val="949127331"/>
      </p:ext>
    </p:extLst>
  </p:cSld>
  <p:clrMapOvr>
    <a:masterClrMapping/>
  </p:clrMapOvr>
  <p:transition spd="slow">
    <p:dissolv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Shape 1026"/>
          <p:cNvSpPr>
            <a:spLocks noGrp="1"/>
          </p:cNvSpPr>
          <p:nvPr>
            <p:ph type="body" idx="1"/>
          </p:nvPr>
        </p:nvSpPr>
        <p:spPr>
          <a:prstGeom prst="rect">
            <a:avLst/>
          </a:prstGeom>
        </p:spPr>
        <p:txBody>
          <a:bodyPr/>
          <a:lstStyle/>
          <a:p>
            <a:pPr lvl="1">
              <a:defRPr sz="1800">
                <a:uFillTx/>
              </a:defRPr>
            </a:pPr>
            <a:r>
              <a:rPr sz="2400">
                <a:uFill>
                  <a:solidFill/>
                </a:uFill>
              </a:rPr>
              <a:t>Start at root.</a:t>
            </a:r>
          </a:p>
          <a:p>
            <a:pPr lvl="1">
              <a:defRPr sz="1800">
                <a:uFillTx/>
              </a:defRPr>
            </a:pPr>
            <a:r>
              <a:rPr sz="2400">
                <a:uFill>
                  <a:solidFill/>
                </a:uFill>
              </a:rPr>
              <a:t>Find interval for search key and take corresponding link.</a:t>
            </a:r>
          </a:p>
          <a:p>
            <a:pPr lvl="1">
              <a:defRPr sz="1800">
                <a:uFillTx/>
              </a:defRPr>
            </a:pPr>
            <a:r>
              <a:rPr sz="2400">
                <a:uFill>
                  <a:solidFill/>
                </a:uFill>
              </a:rPr>
              <a:t>Search terminates in external node.</a:t>
            </a:r>
          </a:p>
        </p:txBody>
      </p:sp>
      <p:sp>
        <p:nvSpPr>
          <p:cNvPr id="1028" name="Shape 1028"/>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80</a:t>
            </a:fld>
            <a:endParaRPr sz="1200">
              <a:uFill>
                <a:solidFill/>
              </a:uFill>
            </a:endParaRPr>
          </a:p>
        </p:txBody>
      </p:sp>
      <p:sp>
        <p:nvSpPr>
          <p:cNvPr id="1029" name="Shape 1029"/>
          <p:cNvSpPr>
            <a:spLocks noGrp="1"/>
          </p:cNvSpPr>
          <p:nvPr>
            <p:ph type="title"/>
          </p:nvPr>
        </p:nvSpPr>
        <p:spPr>
          <a:prstGeom prst="rect">
            <a:avLst/>
          </a:prstGeom>
        </p:spPr>
        <p:txBody>
          <a:bodyPr/>
          <a:lstStyle/>
          <a:p>
            <a:pPr lvl="0">
              <a:defRPr sz="1800">
                <a:uFillTx/>
              </a:defRPr>
            </a:pPr>
            <a:r>
              <a:rPr sz="2800">
                <a:uFill>
                  <a:solidFill/>
                </a:uFill>
              </a:rPr>
              <a:t>Searching in a B-tree</a:t>
            </a:r>
          </a:p>
        </p:txBody>
      </p:sp>
      <p:pic>
        <p:nvPicPr>
          <p:cNvPr id="2" name="Picture 1"/>
          <p:cNvPicPr>
            <a:picLocks noChangeAspect="1"/>
          </p:cNvPicPr>
          <p:nvPr/>
        </p:nvPicPr>
        <p:blipFill>
          <a:blip r:embed="rId3"/>
          <a:stretch>
            <a:fillRect/>
          </a:stretch>
        </p:blipFill>
        <p:spPr>
          <a:xfrm>
            <a:off x="0" y="4262683"/>
            <a:ext cx="13004800" cy="4847629"/>
          </a:xfrm>
          <a:prstGeom prst="rect">
            <a:avLst/>
          </a:prstGeom>
        </p:spPr>
      </p:pic>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Shape 1033"/>
          <p:cNvSpPr>
            <a:spLocks noGrp="1"/>
          </p:cNvSpPr>
          <p:nvPr>
            <p:ph type="body" idx="1"/>
          </p:nvPr>
        </p:nvSpPr>
        <p:spPr>
          <a:prstGeom prst="rect">
            <a:avLst/>
          </a:prstGeom>
        </p:spPr>
        <p:txBody>
          <a:bodyPr/>
          <a:lstStyle/>
          <a:p>
            <a:pPr lvl="1">
              <a:defRPr sz="1800">
                <a:uFillTx/>
              </a:defRPr>
            </a:pPr>
            <a:r>
              <a:rPr sz="1800" dirty="0">
                <a:uFill>
                  <a:solidFill/>
                </a:uFill>
                <a:latin typeface="Arial"/>
                <a:cs typeface="Arial"/>
              </a:rPr>
              <a:t>Search for new key.</a:t>
            </a:r>
            <a:r>
              <a:rPr lang="en-US" sz="1800" dirty="0">
                <a:uFill>
                  <a:solidFill/>
                </a:uFill>
                <a:latin typeface="Arial"/>
                <a:cs typeface="Arial"/>
              </a:rPr>
              <a:t> Insert at bottom.</a:t>
            </a:r>
            <a:endParaRPr sz="1800" dirty="0">
              <a:uFill>
                <a:solidFill/>
              </a:uFill>
              <a:latin typeface="Arial"/>
              <a:cs typeface="Arial"/>
            </a:endParaRPr>
          </a:p>
          <a:p>
            <a:pPr lvl="1">
              <a:defRPr sz="1800">
                <a:uFillTx/>
              </a:defRPr>
            </a:pPr>
            <a:r>
              <a:rPr sz="1800" dirty="0">
                <a:uFill>
                  <a:solidFill/>
                </a:uFill>
                <a:latin typeface="Arial"/>
                <a:cs typeface="Arial"/>
              </a:rPr>
              <a:t>Split nodes with </a:t>
            </a:r>
            <a:r>
              <a:rPr sz="1800" i="1" dirty="0">
                <a:uFill>
                  <a:solidFill/>
                </a:uFill>
                <a:latin typeface="Arial"/>
                <a:ea typeface="Times New Roman"/>
                <a:cs typeface="Arial"/>
                <a:sym typeface="Times New Roman"/>
              </a:rPr>
              <a:t>M</a:t>
            </a:r>
            <a:r>
              <a:rPr sz="1800" dirty="0">
                <a:uFill>
                  <a:solidFill/>
                </a:uFill>
                <a:latin typeface="Arial"/>
                <a:cs typeface="Arial"/>
              </a:rPr>
              <a:t> key-link pairs on the way up the tree</a:t>
            </a:r>
            <a:r>
              <a:rPr sz="2400" dirty="0">
                <a:uFill>
                  <a:solidFill/>
                </a:uFill>
              </a:rPr>
              <a:t>.</a:t>
            </a:r>
          </a:p>
        </p:txBody>
      </p:sp>
      <p:sp>
        <p:nvSpPr>
          <p:cNvPr id="1034" name="Shape 1034"/>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81</a:t>
            </a:fld>
            <a:endParaRPr sz="1200">
              <a:uFill>
                <a:solidFill/>
              </a:uFill>
            </a:endParaRPr>
          </a:p>
        </p:txBody>
      </p:sp>
      <p:sp>
        <p:nvSpPr>
          <p:cNvPr id="1035" name="Shape 1035"/>
          <p:cNvSpPr>
            <a:spLocks noGrp="1"/>
          </p:cNvSpPr>
          <p:nvPr>
            <p:ph type="title"/>
          </p:nvPr>
        </p:nvSpPr>
        <p:spPr>
          <a:prstGeom prst="rect">
            <a:avLst/>
          </a:prstGeom>
        </p:spPr>
        <p:txBody>
          <a:bodyPr/>
          <a:lstStyle/>
          <a:p>
            <a:pPr lvl="0">
              <a:defRPr sz="1800">
                <a:uFillTx/>
              </a:defRPr>
            </a:pPr>
            <a:r>
              <a:rPr sz="2800">
                <a:uFill>
                  <a:solidFill/>
                </a:uFill>
              </a:rPr>
              <a:t>Insertion in a B-tree</a:t>
            </a:r>
          </a:p>
        </p:txBody>
      </p:sp>
      <p:pic>
        <p:nvPicPr>
          <p:cNvPr id="2" name="Picture 1"/>
          <p:cNvPicPr>
            <a:picLocks noChangeAspect="1"/>
          </p:cNvPicPr>
          <p:nvPr/>
        </p:nvPicPr>
        <p:blipFill>
          <a:blip r:embed="rId3"/>
          <a:stretch>
            <a:fillRect/>
          </a:stretch>
        </p:blipFill>
        <p:spPr>
          <a:xfrm>
            <a:off x="1307251" y="2381668"/>
            <a:ext cx="10089523" cy="7016332"/>
          </a:xfrm>
          <a:prstGeom prst="rect">
            <a:avLst/>
          </a:prstGeom>
        </p:spPr>
      </p:pic>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Shape 104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srgbClr val="0048AA"/>
                  </a:solidFill>
                </a:uFill>
              </a:rPr>
              <a:t>A search or an insertion in a B-tree of order </a:t>
            </a:r>
            <a:r>
              <a:rPr sz="2400" i="1">
                <a:uFill>
                  <a:solidFill/>
                </a:uFill>
                <a:latin typeface="Times New Roman"/>
                <a:ea typeface="Times New Roman"/>
                <a:cs typeface="Times New Roman"/>
                <a:sym typeface="Times New Roman"/>
              </a:rPr>
              <a:t>M</a:t>
            </a:r>
            <a:r>
              <a:rPr sz="2400">
                <a:uFill>
                  <a:solidFill>
                    <a:srgbClr val="0048AA"/>
                  </a:solidFill>
                </a:uFill>
              </a:rPr>
              <a:t> with </a:t>
            </a:r>
            <a:r>
              <a:rPr sz="2400" i="1">
                <a:uFill>
                  <a:solidFill/>
                </a:uFill>
                <a:latin typeface="Times New Roman"/>
                <a:ea typeface="Times New Roman"/>
                <a:cs typeface="Times New Roman"/>
                <a:sym typeface="Times New Roman"/>
              </a:rPr>
              <a:t>N</a:t>
            </a:r>
            <a:r>
              <a:rPr sz="2400">
                <a:uFill>
                  <a:solidFill>
                    <a:srgbClr val="0048AA"/>
                  </a:solidFill>
                </a:uFill>
              </a:rPr>
              <a:t> keys requires between </a:t>
            </a:r>
            <a:r>
              <a:rPr sz="2400">
                <a:uFill>
                  <a:solidFill>
                    <a:srgbClr val="0048AA"/>
                  </a:solidFill>
                </a:uFill>
                <a:latin typeface="Times New Roman"/>
                <a:ea typeface="Times New Roman"/>
                <a:cs typeface="Times New Roman"/>
                <a:sym typeface="Times New Roman"/>
              </a:rPr>
              <a:t>log</a:t>
            </a:r>
            <a:r>
              <a:rPr sz="2400" baseline="-5999">
                <a:uFill>
                  <a:solidFill>
                    <a:srgbClr val="0048AA"/>
                  </a:solidFill>
                </a:uFill>
                <a:latin typeface="Symbol"/>
                <a:ea typeface="Symbol"/>
                <a:cs typeface="Symbol"/>
                <a:sym typeface="Symbol"/>
              </a:rPr>
              <a:t> </a:t>
            </a:r>
            <a:r>
              <a:rPr sz="2400" i="1" baseline="-5999">
                <a:uFill>
                  <a:solidFill>
                    <a:srgbClr val="0048AA"/>
                  </a:solidFill>
                </a:uFill>
                <a:latin typeface="Times New Roman"/>
                <a:ea typeface="Times New Roman"/>
                <a:cs typeface="Times New Roman"/>
                <a:sym typeface="Times New Roman"/>
              </a:rPr>
              <a:t>M</a:t>
            </a:r>
            <a:r>
              <a:rPr sz="2400" baseline="-5999">
                <a:uFill>
                  <a:solidFill>
                    <a:srgbClr val="0048AA"/>
                  </a:solidFill>
                </a:uFill>
                <a:latin typeface="Symbol"/>
                <a:ea typeface="Symbol"/>
                <a:cs typeface="Symbol"/>
                <a:sym typeface="Symbol"/>
              </a:rPr>
              <a:t>-</a:t>
            </a:r>
            <a:r>
              <a:rPr sz="2400" baseline="-5999">
                <a:uFill>
                  <a:solidFill>
                    <a:srgbClr val="0048AA"/>
                  </a:solidFill>
                </a:uFill>
                <a:latin typeface="Times New Roman"/>
                <a:ea typeface="Times New Roman"/>
                <a:cs typeface="Times New Roman"/>
                <a:sym typeface="Times New Roman"/>
              </a:rPr>
              <a:t>1 </a:t>
            </a:r>
            <a:r>
              <a:rPr sz="2400" i="1">
                <a:uFill>
                  <a:solidFill>
                    <a:srgbClr val="0048AA"/>
                  </a:solidFill>
                </a:uFill>
                <a:latin typeface="Times New Roman"/>
                <a:ea typeface="Times New Roman"/>
                <a:cs typeface="Times New Roman"/>
                <a:sym typeface="Times New Roman"/>
              </a:rPr>
              <a:t>N</a:t>
            </a:r>
            <a:r>
              <a:rPr sz="2400">
                <a:uFill>
                  <a:solidFill>
                    <a:srgbClr val="0048AA"/>
                  </a:solidFill>
                </a:uFill>
              </a:rPr>
              <a:t> and </a:t>
            </a:r>
            <a:r>
              <a:rPr sz="2400">
                <a:uFill>
                  <a:solidFill>
                    <a:srgbClr val="0048AA"/>
                  </a:solidFill>
                </a:uFill>
                <a:latin typeface="Times New Roman"/>
                <a:ea typeface="Times New Roman"/>
                <a:cs typeface="Times New Roman"/>
                <a:sym typeface="Times New Roman"/>
              </a:rPr>
              <a:t>log</a:t>
            </a:r>
            <a:r>
              <a:rPr sz="2400" baseline="-5999">
                <a:uFill>
                  <a:solidFill>
                    <a:srgbClr val="0048AA"/>
                  </a:solidFill>
                </a:uFill>
                <a:latin typeface="Symbol"/>
                <a:ea typeface="Symbol"/>
                <a:cs typeface="Symbol"/>
                <a:sym typeface="Symbol"/>
              </a:rPr>
              <a:t> </a:t>
            </a:r>
            <a:r>
              <a:rPr sz="2400" i="1" baseline="-5999">
                <a:uFill>
                  <a:solidFill>
                    <a:srgbClr val="0048AA"/>
                  </a:solidFill>
                </a:uFill>
                <a:latin typeface="Times New Roman"/>
                <a:ea typeface="Times New Roman"/>
                <a:cs typeface="Times New Roman"/>
                <a:sym typeface="Times New Roman"/>
              </a:rPr>
              <a:t>M</a:t>
            </a:r>
            <a:r>
              <a:rPr sz="2400" baseline="-5999">
                <a:uFill>
                  <a:solidFill>
                    <a:srgbClr val="0048AA"/>
                  </a:solidFill>
                </a:uFill>
                <a:latin typeface="Times New Roman"/>
                <a:ea typeface="Times New Roman"/>
                <a:cs typeface="Times New Roman"/>
                <a:sym typeface="Times New Roman"/>
              </a:rPr>
              <a:t>/2 </a:t>
            </a:r>
            <a:r>
              <a:rPr sz="2400" i="1">
                <a:uFill>
                  <a:solidFill>
                    <a:srgbClr val="0048AA"/>
                  </a:solidFill>
                </a:uFill>
                <a:latin typeface="Times New Roman"/>
                <a:ea typeface="Times New Roman"/>
                <a:cs typeface="Times New Roman"/>
                <a:sym typeface="Times New Roman"/>
              </a:rPr>
              <a:t>N</a:t>
            </a:r>
            <a:r>
              <a:rPr sz="2400">
                <a:uFill>
                  <a:solidFill>
                    <a:srgbClr val="0048AA"/>
                  </a:solidFill>
                </a:uFill>
              </a:rPr>
              <a:t> probes.</a:t>
            </a:r>
          </a:p>
          <a:p>
            <a:pPr lvl="0">
              <a:defRPr sz="1800">
                <a:solidFill>
                  <a:srgbClr val="000000"/>
                </a:solidFill>
                <a:uFillTx/>
              </a:defRPr>
            </a:pPr>
            <a:br>
              <a:rPr sz="2400">
                <a:uFill>
                  <a:solidFill>
                    <a:srgbClr val="0048AA"/>
                  </a:solidFill>
                </a:uFill>
              </a:rPr>
            </a:br>
            <a:r>
              <a:rPr sz="2400">
                <a:solidFill>
                  <a:srgbClr val="005493"/>
                </a:solidFill>
                <a:uFill>
                  <a:solidFill>
                    <a:srgbClr val="0048AA"/>
                  </a:solidFill>
                </a:uFill>
              </a:rPr>
              <a:t>Pf.  </a:t>
            </a:r>
            <a:r>
              <a:rPr sz="2400">
                <a:uFill>
                  <a:solidFill>
                    <a:srgbClr val="0048AA"/>
                  </a:solidFill>
                </a:uFill>
              </a:rPr>
              <a:t>All internal nodes (besides root) have between </a:t>
            </a:r>
            <a:r>
              <a:rPr sz="2400" i="1">
                <a:uFill>
                  <a:solidFill/>
                </a:uFill>
                <a:latin typeface="Times New Roman"/>
                <a:ea typeface="Times New Roman"/>
                <a:cs typeface="Times New Roman"/>
                <a:sym typeface="Times New Roman"/>
              </a:rPr>
              <a:t>M </a:t>
            </a:r>
            <a:r>
              <a:rPr sz="2400">
                <a:uFill>
                  <a:solidFill/>
                </a:uFill>
                <a:latin typeface="Times New Roman"/>
                <a:ea typeface="Times New Roman"/>
                <a:cs typeface="Times New Roman"/>
                <a:sym typeface="Times New Roman"/>
              </a:rPr>
              <a:t>/ 2</a:t>
            </a:r>
            <a:r>
              <a:rPr sz="2400">
                <a:uFill>
                  <a:solidFill>
                    <a:srgbClr val="0048AA"/>
                  </a:solidFill>
                </a:uFill>
              </a:rPr>
              <a:t> and </a:t>
            </a:r>
            <a:r>
              <a:rPr sz="2400" i="1">
                <a:uFill>
                  <a:solidFill/>
                </a:uFill>
                <a:latin typeface="Times New Roman"/>
                <a:ea typeface="Times New Roman"/>
                <a:cs typeface="Times New Roman"/>
                <a:sym typeface="Times New Roman"/>
              </a:rPr>
              <a:t>M </a:t>
            </a:r>
            <a:r>
              <a:rPr sz="2400">
                <a:uFill>
                  <a:solidFill/>
                </a:uFill>
                <a:latin typeface="Symbol"/>
                <a:ea typeface="Symbol"/>
                <a:cs typeface="Symbol"/>
                <a:sym typeface="Symbol"/>
              </a:rPr>
              <a:t>-</a:t>
            </a:r>
            <a:r>
              <a:rPr sz="2400">
                <a:uFill>
                  <a:solidFill/>
                </a:uFill>
                <a:latin typeface="Times New Roman"/>
                <a:ea typeface="Times New Roman"/>
                <a:cs typeface="Times New Roman"/>
                <a:sym typeface="Times New Roman"/>
              </a:rPr>
              <a:t> 1</a:t>
            </a:r>
            <a:r>
              <a:rPr sz="2400">
                <a:uFill>
                  <a:solidFill>
                    <a:srgbClr val="0048AA"/>
                  </a:solidFill>
                </a:uFill>
              </a:rPr>
              <a:t> links.</a:t>
            </a:r>
          </a:p>
          <a:p>
            <a:pPr lvl="0">
              <a:defRPr sz="1800">
                <a:solidFill>
                  <a:srgbClr val="000000"/>
                </a:solidFill>
                <a:uFillTx/>
              </a:defRPr>
            </a:pPr>
            <a:br>
              <a:rPr sz="2400">
                <a:uFill>
                  <a:solidFill>
                    <a:srgbClr val="0048AA"/>
                  </a:solidFill>
                </a:uFill>
              </a:rPr>
            </a:br>
            <a:br>
              <a:rPr sz="2400">
                <a:uFill>
                  <a:solidFill>
                    <a:srgbClr val="0048AA"/>
                  </a:solidFill>
                </a:uFill>
              </a:rPr>
            </a:br>
            <a:r>
              <a:rPr sz="2400">
                <a:solidFill>
                  <a:srgbClr val="005493"/>
                </a:solidFill>
                <a:uFill>
                  <a:solidFill>
                    <a:srgbClr val="0048AA"/>
                  </a:solidFill>
                </a:uFill>
              </a:rPr>
              <a:t>In practice.  </a:t>
            </a:r>
            <a:r>
              <a:rPr sz="2400">
                <a:uFill>
                  <a:solidFill>
                    <a:srgbClr val="0048AA"/>
                  </a:solidFill>
                </a:uFill>
              </a:rPr>
              <a:t>Number of probes is at most 4.</a:t>
            </a:r>
          </a:p>
          <a:p>
            <a:pPr lvl="0">
              <a:defRPr sz="1800">
                <a:solidFill>
                  <a:srgbClr val="000000"/>
                </a:solidFill>
                <a:uFillTx/>
              </a:defRPr>
            </a:pPr>
            <a:br>
              <a:rPr sz="2400">
                <a:uFill>
                  <a:solidFill>
                    <a:srgbClr val="0048AA"/>
                  </a:solidFill>
                </a:uFill>
              </a:rPr>
            </a:br>
            <a:r>
              <a:rPr sz="2400">
                <a:solidFill>
                  <a:srgbClr val="005493"/>
                </a:solidFill>
                <a:uFill>
                  <a:solidFill>
                    <a:srgbClr val="0048AA"/>
                  </a:solidFill>
                </a:uFill>
              </a:rPr>
              <a:t>Optimization.  </a:t>
            </a:r>
            <a:r>
              <a:rPr sz="2400">
                <a:uFill>
                  <a:solidFill>
                    <a:srgbClr val="0048AA"/>
                  </a:solidFill>
                </a:uFill>
              </a:rPr>
              <a:t>Always keep root page in memory.</a:t>
            </a:r>
          </a:p>
        </p:txBody>
      </p:sp>
      <p:sp>
        <p:nvSpPr>
          <p:cNvPr id="1041" name="Shape 1041"/>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82</a:t>
            </a:fld>
            <a:endParaRPr sz="1200">
              <a:uFill>
                <a:solidFill/>
              </a:uFill>
            </a:endParaRPr>
          </a:p>
        </p:txBody>
      </p:sp>
      <p:sp>
        <p:nvSpPr>
          <p:cNvPr id="1042" name="Shape 1042"/>
          <p:cNvSpPr>
            <a:spLocks noGrp="1"/>
          </p:cNvSpPr>
          <p:nvPr>
            <p:ph type="title"/>
          </p:nvPr>
        </p:nvSpPr>
        <p:spPr>
          <a:prstGeom prst="rect">
            <a:avLst/>
          </a:prstGeom>
        </p:spPr>
        <p:txBody>
          <a:bodyPr/>
          <a:lstStyle/>
          <a:p>
            <a:pPr lvl="0">
              <a:defRPr sz="1800">
                <a:uFillTx/>
              </a:defRPr>
            </a:pPr>
            <a:r>
              <a:rPr sz="2800">
                <a:uFill>
                  <a:solidFill/>
                </a:uFill>
              </a:rPr>
              <a:t>Balance in B-tree</a:t>
            </a:r>
          </a:p>
        </p:txBody>
      </p:sp>
      <p:grpSp>
        <p:nvGrpSpPr>
          <p:cNvPr id="1045" name="Group 1045"/>
          <p:cNvGrpSpPr/>
          <p:nvPr/>
        </p:nvGrpSpPr>
        <p:grpSpPr>
          <a:xfrm>
            <a:off x="7531100" y="4369082"/>
            <a:ext cx="3362232" cy="627381"/>
            <a:chOff x="0" y="0"/>
            <a:chExt cx="3362231" cy="627379"/>
          </a:xfrm>
        </p:grpSpPr>
        <p:sp>
          <p:nvSpPr>
            <p:cNvPr id="1043" name="Shape 1043"/>
            <p:cNvSpPr/>
            <p:nvPr/>
          </p:nvSpPr>
          <p:spPr>
            <a:xfrm>
              <a:off x="708066" y="0"/>
              <a:ext cx="2654166" cy="627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nSpc>
                  <a:spcPct val="130000"/>
                </a:lnSpc>
                <a:defRPr sz="1800">
                  <a:solidFill>
                    <a:srgbClr val="000000"/>
                  </a:solidFill>
                  <a:uFillTx/>
                </a:defRPr>
              </a:pPr>
              <a:r>
                <a:rPr sz="1600">
                  <a:solidFill>
                    <a:srgbClr val="8D3124"/>
                  </a:solidFill>
                  <a:uFill>
                    <a:solidFill>
                      <a:srgbClr val="8D3124"/>
                    </a:solidFill>
                  </a:uFill>
                </a:rPr>
                <a:t>M = 1024; N = 62 billion</a:t>
              </a:r>
            </a:p>
            <a:p>
              <a:pPr lvl="1">
                <a:lnSpc>
                  <a:spcPct val="130000"/>
                </a:lnSpc>
                <a:defRPr sz="1800">
                  <a:solidFill>
                    <a:srgbClr val="000000"/>
                  </a:solidFill>
                  <a:uFillTx/>
                </a:defRPr>
              </a:pPr>
              <a:r>
                <a:rPr sz="1600">
                  <a:solidFill>
                    <a:srgbClr val="8D3124"/>
                  </a:solidFill>
                  <a:uFill>
                    <a:solidFill>
                      <a:srgbClr val="8D3124"/>
                    </a:solidFill>
                  </a:uFill>
                </a:rPr>
                <a:t>log </a:t>
              </a:r>
              <a:r>
                <a:rPr sz="1600" baseline="-5999">
                  <a:solidFill>
                    <a:srgbClr val="8D3124"/>
                  </a:solidFill>
                  <a:uFill>
                    <a:solidFill>
                      <a:srgbClr val="8D3124"/>
                    </a:solidFill>
                  </a:uFill>
                </a:rPr>
                <a:t>M/2</a:t>
              </a:r>
              <a:r>
                <a:rPr sz="1600">
                  <a:solidFill>
                    <a:srgbClr val="8D3124"/>
                  </a:solidFill>
                  <a:uFill>
                    <a:solidFill>
                      <a:srgbClr val="8D3124"/>
                    </a:solidFill>
                  </a:uFill>
                </a:rPr>
                <a:t> N  ≤  4</a:t>
              </a:r>
            </a:p>
          </p:txBody>
        </p:sp>
        <p:sp>
          <p:nvSpPr>
            <p:cNvPr id="1044" name="Shape 1044"/>
            <p:cNvSpPr/>
            <p:nvPr/>
          </p:nvSpPr>
          <p:spPr>
            <a:xfrm>
              <a:off x="0" y="152117"/>
              <a:ext cx="656481" cy="128"/>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1040">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2" nodeType="afterEffect">
                                  <p:stCondLst>
                                    <p:cond delay="0"/>
                                  </p:stCondLst>
                                  <p:iterate>
                                    <p:tmAbs val="0"/>
                                  </p:iterate>
                                  <p:childTnLst>
                                    <p:set>
                                      <p:cBhvr>
                                        <p:cTn id="13" fill="hold"/>
                                        <p:tgtEl>
                                          <p:spTgt spid="10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iterate>
                                    <p:tmAbs val="0"/>
                                  </p:iterate>
                                  <p:childTnLst>
                                    <p:set>
                                      <p:cBhvr>
                                        <p:cTn id="17" fill="hold"/>
                                        <p:tgtEl>
                                          <p:spTgt spid="10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 grpId="1" build="p" animBg="1" advAuto="0"/>
      <p:bldP spid="1045" grpId="2"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Shape 1053"/>
          <p:cNvSpPr>
            <a:spLocks noGrp="1"/>
          </p:cNvSpPr>
          <p:nvPr>
            <p:ph type="sldNum" sz="quarter" idx="2"/>
          </p:nvPr>
        </p:nvSpPr>
        <p:spPr>
          <a:xfrm>
            <a:off x="12618177" y="9376240"/>
            <a:ext cx="307240" cy="292101"/>
          </a:xfrm>
          <a:prstGeom prst="rect">
            <a:avLst/>
          </a:prstGeom>
          <a:extLst>
            <a:ext uri="{C572A759-6A51-4108-AA02-DFA0A04FC94B}">
              <ma14:wrappingTextBoxFlag xmlns="" xmlns:ma14="http://schemas.microsoft.com/office/mac/drawingml/2011/main" val="1"/>
            </a:ext>
          </a:extLst>
        </p:spPr>
        <p:txBody>
          <a:bodyPr/>
          <a:lstStyle/>
          <a:p>
            <a:pPr lvl="0">
              <a:defRPr sz="1800">
                <a:uFillTx/>
              </a:defRPr>
            </a:pPr>
            <a:fld id="{86CB4B4D-7CA3-9044-876B-883B54F8677D}" type="slidenum">
              <a:rPr sz="1200">
                <a:uFill>
                  <a:solidFill/>
                </a:uFill>
              </a:rPr>
              <a:t>83</a:t>
            </a:fld>
            <a:endParaRPr sz="1200">
              <a:uFill>
                <a:solidFill/>
              </a:uFill>
            </a:endParaRPr>
          </a:p>
        </p:txBody>
      </p:sp>
      <p:sp>
        <p:nvSpPr>
          <p:cNvPr id="1054" name="Shape 1054"/>
          <p:cNvSpPr>
            <a:spLocks noGrp="1"/>
          </p:cNvSpPr>
          <p:nvPr>
            <p:ph type="title"/>
          </p:nvPr>
        </p:nvSpPr>
        <p:spPr>
          <a:prstGeom prst="rect">
            <a:avLst/>
          </a:prstGeom>
        </p:spPr>
        <p:txBody>
          <a:bodyPr/>
          <a:lstStyle/>
          <a:p>
            <a:pPr lvl="0">
              <a:defRPr sz="1800">
                <a:uFillTx/>
              </a:defRPr>
            </a:pPr>
            <a:r>
              <a:rPr sz="2800">
                <a:uFill>
                  <a:solidFill/>
                </a:uFill>
              </a:rPr>
              <a:t>Balanced trees in the wild</a:t>
            </a:r>
          </a:p>
        </p:txBody>
      </p:sp>
      <p:sp>
        <p:nvSpPr>
          <p:cNvPr id="1055" name="Shape 1055"/>
          <p:cNvSpPr>
            <a:spLocks noGrp="1"/>
          </p:cNvSpPr>
          <p:nvPr>
            <p:ph type="body" idx="1"/>
          </p:nvPr>
        </p:nvSpPr>
        <p:spPr>
          <a:prstGeom prst="rect">
            <a:avLst/>
          </a:prstGeom>
        </p:spPr>
        <p:txBody>
          <a:bodyPr/>
          <a:lstStyle/>
          <a:p>
            <a:pPr lvl="0">
              <a:defRPr sz="1800">
                <a:solidFill>
                  <a:srgbClr val="000000"/>
                </a:solidFill>
                <a:uFillTx/>
              </a:defRPr>
            </a:pPr>
            <a:br>
              <a:rPr sz="2400" dirty="0">
                <a:solidFill>
                  <a:srgbClr val="005493"/>
                </a:solidFill>
                <a:uFill>
                  <a:solidFill>
                    <a:srgbClr val="0048AA"/>
                  </a:solidFill>
                </a:uFill>
              </a:rPr>
            </a:br>
            <a:r>
              <a:rPr sz="2400" dirty="0">
                <a:solidFill>
                  <a:srgbClr val="005493"/>
                </a:solidFill>
                <a:uFill>
                  <a:solidFill>
                    <a:srgbClr val="0048AA"/>
                  </a:solidFill>
                </a:uFill>
              </a:rPr>
              <a:t>B-tree variants.  </a:t>
            </a:r>
            <a:r>
              <a:rPr sz="2400" dirty="0">
                <a:uFill>
                  <a:solidFill/>
                </a:uFill>
              </a:rPr>
              <a:t>B+ tree, B*tree, B# tree, …</a:t>
            </a:r>
          </a:p>
          <a:p>
            <a:pPr lvl="0">
              <a:defRPr sz="1800">
                <a:solidFill>
                  <a:srgbClr val="000000"/>
                </a:solidFill>
                <a:uFillTx/>
              </a:defRPr>
            </a:pPr>
            <a:br>
              <a:rPr sz="2400" dirty="0">
                <a:uFill>
                  <a:solidFill/>
                </a:uFill>
              </a:rPr>
            </a:br>
            <a:r>
              <a:rPr sz="2400" dirty="0">
                <a:solidFill>
                  <a:srgbClr val="005493"/>
                </a:solidFill>
                <a:uFill>
                  <a:solidFill>
                    <a:srgbClr val="0048AA"/>
                  </a:solidFill>
                </a:uFill>
              </a:rPr>
              <a:t>B-trees (and variants) are widely used for file systems and databases.</a:t>
            </a:r>
          </a:p>
          <a:p>
            <a:pPr lvl="1">
              <a:defRPr sz="1800">
                <a:uFillTx/>
              </a:defRPr>
            </a:pPr>
            <a:r>
              <a:rPr sz="2400" dirty="0">
                <a:uFill>
                  <a:solidFill/>
                </a:uFill>
              </a:rPr>
              <a:t>Windows:  NTFS.</a:t>
            </a:r>
          </a:p>
          <a:p>
            <a:pPr lvl="1">
              <a:defRPr sz="1800">
                <a:uFillTx/>
              </a:defRPr>
            </a:pPr>
            <a:r>
              <a:rPr sz="2400" dirty="0">
                <a:uFill>
                  <a:solidFill/>
                </a:uFill>
              </a:rPr>
              <a:t>Mac:  HFS, HFS+. </a:t>
            </a:r>
          </a:p>
          <a:p>
            <a:pPr lvl="1">
              <a:defRPr sz="1800">
                <a:uFillTx/>
              </a:defRPr>
            </a:pPr>
            <a:r>
              <a:rPr sz="2400" dirty="0">
                <a:uFill>
                  <a:solidFill/>
                </a:uFill>
              </a:rPr>
              <a:t>Linux:  ReiserFS, XFS, Ext3FS, JFS.</a:t>
            </a:r>
          </a:p>
          <a:p>
            <a:pPr lvl="1">
              <a:defRPr sz="1800">
                <a:uFillTx/>
              </a:defRPr>
            </a:pPr>
            <a:r>
              <a:rPr sz="2400" dirty="0">
                <a:uFill>
                  <a:solidFill/>
                </a:uFill>
              </a:rPr>
              <a:t>Databases:  ORACLE, DB2, INGRES, SQL, PostgreSQL.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1055">
                                            <p:txEl>
                                              <p:pRg st="1" end="1"/>
                                            </p:txEl>
                                          </p:spTgt>
                                        </p:tgtEl>
                                        <p:attrNameLst>
                                          <p:attrName>style.visibility</p:attrName>
                                        </p:attrNameLst>
                                      </p:cBhvr>
                                      <p:to>
                                        <p:strVal val="visible"/>
                                      </p:to>
                                    </p:set>
                                  </p:childTnLst>
                                </p:cTn>
                              </p:par>
                              <p:par>
                                <p:cTn id="11" presetID="1" presetClass="entr" presetSubtype="0" fill="hold" grpId="1">
                                  <p:stCondLst>
                                    <p:cond delay="0"/>
                                  </p:stCondLst>
                                  <p:iterate>
                                    <p:tmAbs val="0"/>
                                  </p:iterate>
                                  <p:childTnLst>
                                    <p:set>
                                      <p:cBhvr>
                                        <p:cTn id="12" fill="hold"/>
                                        <p:tgtEl>
                                          <p:spTgt spid="1055">
                                            <p:txEl>
                                              <p:pRg st="2" end="2"/>
                                            </p:txEl>
                                          </p:spTgt>
                                        </p:tgtEl>
                                        <p:attrNameLst>
                                          <p:attrName>style.visibility</p:attrName>
                                        </p:attrNameLst>
                                      </p:cBhvr>
                                      <p:to>
                                        <p:strVal val="visible"/>
                                      </p:to>
                                    </p:set>
                                  </p:childTnLst>
                                </p:cTn>
                              </p:par>
                              <p:par>
                                <p:cTn id="13" presetID="1" presetClass="entr" presetSubtype="0" fill="hold" grpId="1">
                                  <p:stCondLst>
                                    <p:cond delay="0"/>
                                  </p:stCondLst>
                                  <p:iterate>
                                    <p:tmAbs val="0"/>
                                  </p:iterate>
                                  <p:childTnLst>
                                    <p:set>
                                      <p:cBhvr>
                                        <p:cTn id="14" fill="hold"/>
                                        <p:tgtEl>
                                          <p:spTgt spid="1055">
                                            <p:txEl>
                                              <p:pRg st="3" end="3"/>
                                            </p:txEl>
                                          </p:spTgt>
                                        </p:tgtEl>
                                        <p:attrNameLst>
                                          <p:attrName>style.visibility</p:attrName>
                                        </p:attrNameLst>
                                      </p:cBhvr>
                                      <p:to>
                                        <p:strVal val="visible"/>
                                      </p:to>
                                    </p:set>
                                  </p:childTnLst>
                                </p:cTn>
                              </p:par>
                              <p:par>
                                <p:cTn id="15" presetID="1" presetClass="entr" presetSubtype="0" fill="hold" grpId="1">
                                  <p:stCondLst>
                                    <p:cond delay="0"/>
                                  </p:stCondLst>
                                  <p:iterate>
                                    <p:tmAbs val="0"/>
                                  </p:iterate>
                                  <p:childTnLst>
                                    <p:set>
                                      <p:cBhvr>
                                        <p:cTn id="16" fill="hold"/>
                                        <p:tgtEl>
                                          <p:spTgt spid="1055">
                                            <p:txEl>
                                              <p:pRg st="4" end="4"/>
                                            </p:txEl>
                                          </p:spTgt>
                                        </p:tgtEl>
                                        <p:attrNameLst>
                                          <p:attrName>style.visibility</p:attrName>
                                        </p:attrNameLst>
                                      </p:cBhvr>
                                      <p:to>
                                        <p:strVal val="visible"/>
                                      </p:to>
                                    </p:set>
                                  </p:childTnLst>
                                </p:cTn>
                              </p:par>
                              <p:par>
                                <p:cTn id="17" presetID="1" presetClass="entr" presetSubtype="0" fill="hold" grpId="1">
                                  <p:stCondLst>
                                    <p:cond delay="0"/>
                                  </p:stCondLst>
                                  <p:iterate>
                                    <p:tmAbs val="0"/>
                                  </p:iterate>
                                  <p:childTnLst>
                                    <p:set>
                                      <p:cBhvr>
                                        <p:cTn id="18" fill="hold"/>
                                        <p:tgtEl>
                                          <p:spTgt spid="10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 grpId="1" build="p"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Search.</a:t>
            </a:r>
            <a:endParaRPr sz="2400">
              <a:uFill>
                <a:solidFill>
                  <a:srgbClr val="0048AA"/>
                </a:solidFill>
              </a:uFill>
            </a:endParaRPr>
          </a:p>
          <a:p>
            <a:pPr lvl="1">
              <a:defRPr sz="1800">
                <a:uFillTx/>
              </a:defRPr>
            </a:pPr>
            <a:r>
              <a:rPr sz="2400">
                <a:uFill>
                  <a:solidFill/>
                </a:uFill>
              </a:rPr>
              <a:t>Compare search key against keys in node.</a:t>
            </a:r>
          </a:p>
          <a:p>
            <a:pPr lvl="1">
              <a:defRPr sz="1800">
                <a:uFillTx/>
              </a:defRPr>
            </a:pPr>
            <a:r>
              <a:rPr sz="2400">
                <a:uFill>
                  <a:solidFill/>
                </a:uFill>
              </a:rPr>
              <a:t>Find interval containing search key.</a:t>
            </a:r>
          </a:p>
          <a:p>
            <a:pPr lvl="1">
              <a:defRPr sz="1800">
                <a:uFillTx/>
              </a:defRPr>
            </a:pPr>
            <a:r>
              <a:rPr sz="2400">
                <a:uFill>
                  <a:solidFill/>
                </a:uFill>
              </a:rPr>
              <a:t>Follow associated link (recursively).</a:t>
            </a:r>
          </a:p>
        </p:txBody>
      </p:sp>
      <p:sp>
        <p:nvSpPr>
          <p:cNvPr id="142" name="Shape 142"/>
          <p:cNvSpPr>
            <a:spLocks noGrp="1"/>
          </p:cNvSpPr>
          <p:nvPr>
            <p:ph type="title"/>
          </p:nvPr>
        </p:nvSpPr>
        <p:spPr>
          <a:prstGeom prst="rect">
            <a:avLst/>
          </a:prstGeom>
        </p:spPr>
        <p:txBody>
          <a:bodyPr/>
          <a:lstStyle/>
          <a:p>
            <a:pPr lvl="0">
              <a:defRPr sz="1800">
                <a:uFillTx/>
              </a:defRPr>
            </a:pPr>
            <a:r>
              <a:rPr sz="2800">
                <a:uFill>
                  <a:solidFill/>
                </a:uFill>
              </a:rPr>
              <a:t>2-3 tree demo:  search</a:t>
            </a:r>
          </a:p>
        </p:txBody>
      </p:sp>
      <p:grpSp>
        <p:nvGrpSpPr>
          <p:cNvPr id="181" name="Group 181"/>
          <p:cNvGrpSpPr/>
          <p:nvPr/>
        </p:nvGrpSpPr>
        <p:grpSpPr>
          <a:xfrm>
            <a:off x="2438400" y="4825999"/>
            <a:ext cx="7079537" cy="3498987"/>
            <a:chOff x="0" y="41519"/>
            <a:chExt cx="7079536" cy="3498985"/>
          </a:xfrm>
        </p:grpSpPr>
        <p:sp>
          <p:nvSpPr>
            <p:cNvPr id="143" name="Shape 143"/>
            <p:cNvSpPr/>
            <p:nvPr/>
          </p:nvSpPr>
          <p:spPr>
            <a:xfrm>
              <a:off x="2199672" y="1613968"/>
              <a:ext cx="2" cy="145417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4" name="Shape 144"/>
            <p:cNvSpPr/>
            <p:nvPr/>
          </p:nvSpPr>
          <p:spPr>
            <a:xfrm>
              <a:off x="5843474" y="1471295"/>
              <a:ext cx="850736" cy="169180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5" name="Shape 145"/>
            <p:cNvSpPr/>
            <p:nvPr/>
          </p:nvSpPr>
          <p:spPr>
            <a:xfrm flipH="1">
              <a:off x="2192960" y="301673"/>
              <a:ext cx="1861137" cy="129741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6" name="Shape 146"/>
            <p:cNvSpPr/>
            <p:nvPr/>
          </p:nvSpPr>
          <p:spPr>
            <a:xfrm>
              <a:off x="4137458" y="322317"/>
              <a:ext cx="1663213" cy="116354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7" name="Shape 147"/>
            <p:cNvSpPr/>
            <p:nvPr/>
          </p:nvSpPr>
          <p:spPr>
            <a:xfrm flipH="1">
              <a:off x="5047438" y="1581203"/>
              <a:ext cx="754736" cy="1396199"/>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8" name="Shape 148"/>
            <p:cNvSpPr/>
            <p:nvPr/>
          </p:nvSpPr>
          <p:spPr>
            <a:xfrm>
              <a:off x="5106184" y="3166940"/>
              <a:ext cx="230795"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49" name="Shape 149"/>
            <p:cNvSpPr/>
            <p:nvPr/>
          </p:nvSpPr>
          <p:spPr>
            <a:xfrm flipH="1">
              <a:off x="4850302" y="3169681"/>
              <a:ext cx="230796" cy="3693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0" name="Shape 150"/>
            <p:cNvSpPr/>
            <p:nvPr/>
          </p:nvSpPr>
          <p:spPr>
            <a:xfrm>
              <a:off x="2235527" y="3133745"/>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1" name="Shape 151"/>
            <p:cNvSpPr/>
            <p:nvPr/>
          </p:nvSpPr>
          <p:spPr>
            <a:xfrm>
              <a:off x="2391144" y="1605305"/>
              <a:ext cx="957740" cy="140706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2" name="Shape 152"/>
            <p:cNvSpPr/>
            <p:nvPr/>
          </p:nvSpPr>
          <p:spPr>
            <a:xfrm>
              <a:off x="6604000" y="3102219"/>
              <a:ext cx="0"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3" name="Shape 153"/>
            <p:cNvSpPr/>
            <p:nvPr/>
          </p:nvSpPr>
          <p:spPr>
            <a:xfrm flipH="1">
              <a:off x="6160628" y="3223109"/>
              <a:ext cx="302544" cy="313293"/>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4" name="Shape 154"/>
            <p:cNvSpPr/>
            <p:nvPr/>
          </p:nvSpPr>
          <p:spPr>
            <a:xfrm>
              <a:off x="6680200" y="3140319"/>
              <a:ext cx="399337"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5" name="Shape 155"/>
            <p:cNvSpPr/>
            <p:nvPr/>
          </p:nvSpPr>
          <p:spPr>
            <a:xfrm>
              <a:off x="6172199" y="28101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6" name="Shape 156"/>
            <p:cNvSpPr/>
            <p:nvPr/>
          </p:nvSpPr>
          <p:spPr>
            <a:xfrm>
              <a:off x="6299199" y="2886319"/>
              <a:ext cx="32348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S</a:t>
              </a:r>
            </a:p>
          </p:txBody>
        </p:sp>
        <p:sp>
          <p:nvSpPr>
            <p:cNvPr id="157" name="Shape 157"/>
            <p:cNvSpPr/>
            <p:nvPr/>
          </p:nvSpPr>
          <p:spPr>
            <a:xfrm>
              <a:off x="6527800" y="2886319"/>
              <a:ext cx="347901"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X</a:t>
              </a:r>
            </a:p>
          </p:txBody>
        </p:sp>
        <p:sp>
          <p:nvSpPr>
            <p:cNvPr id="158" name="Shape 158"/>
            <p:cNvSpPr/>
            <p:nvPr/>
          </p:nvSpPr>
          <p:spPr>
            <a:xfrm>
              <a:off x="825800" y="3223032"/>
              <a:ext cx="307965" cy="30796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59" name="Shape 159"/>
            <p:cNvSpPr/>
            <p:nvPr/>
          </p:nvSpPr>
          <p:spPr>
            <a:xfrm flipH="1">
              <a:off x="-1" y="3140319"/>
              <a:ext cx="399338" cy="399337"/>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0" name="Shape 160"/>
            <p:cNvSpPr/>
            <p:nvPr/>
          </p:nvSpPr>
          <p:spPr>
            <a:xfrm flipH="1">
              <a:off x="622299" y="3102219"/>
              <a:ext cx="1" cy="435528"/>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1" name="Shape 161"/>
            <p:cNvSpPr/>
            <p:nvPr/>
          </p:nvSpPr>
          <p:spPr>
            <a:xfrm flipH="1">
              <a:off x="529315" y="1560538"/>
              <a:ext cx="1649322" cy="1554550"/>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2" name="Shape 162"/>
            <p:cNvSpPr/>
            <p:nvPr/>
          </p:nvSpPr>
          <p:spPr>
            <a:xfrm>
              <a:off x="190499" y="27974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63" name="Shape 163"/>
            <p:cNvSpPr/>
            <p:nvPr/>
          </p:nvSpPr>
          <p:spPr>
            <a:xfrm>
              <a:off x="279399" y="2886319"/>
              <a:ext cx="365773"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A</a:t>
              </a:r>
            </a:p>
          </p:txBody>
        </p:sp>
        <p:sp>
          <p:nvSpPr>
            <p:cNvPr id="164" name="Shape 164"/>
            <p:cNvSpPr/>
            <p:nvPr/>
          </p:nvSpPr>
          <p:spPr>
            <a:xfrm>
              <a:off x="558799" y="2886319"/>
              <a:ext cx="366319"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C</a:t>
              </a:r>
            </a:p>
          </p:txBody>
        </p:sp>
        <p:sp>
          <p:nvSpPr>
            <p:cNvPr id="165" name="Shape 165"/>
            <p:cNvSpPr/>
            <p:nvPr/>
          </p:nvSpPr>
          <p:spPr>
            <a:xfrm>
              <a:off x="48513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66" name="Shape 166"/>
            <p:cNvSpPr/>
            <p:nvPr/>
          </p:nvSpPr>
          <p:spPr>
            <a:xfrm>
              <a:off x="4940299" y="2886319"/>
              <a:ext cx="32743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P</a:t>
              </a:r>
            </a:p>
          </p:txBody>
        </p:sp>
        <p:sp>
          <p:nvSpPr>
            <p:cNvPr id="167" name="Shape 167"/>
            <p:cNvSpPr/>
            <p:nvPr/>
          </p:nvSpPr>
          <p:spPr>
            <a:xfrm flipH="1">
              <a:off x="1950781" y="3044645"/>
              <a:ext cx="282374"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8" name="Shape 168"/>
            <p:cNvSpPr/>
            <p:nvPr/>
          </p:nvSpPr>
          <p:spPr>
            <a:xfrm>
              <a:off x="1943099" y="28228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69" name="Shape 169"/>
            <p:cNvSpPr/>
            <p:nvPr/>
          </p:nvSpPr>
          <p:spPr>
            <a:xfrm>
              <a:off x="1993899" y="2886319"/>
              <a:ext cx="378324"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H</a:t>
              </a:r>
            </a:p>
          </p:txBody>
        </p:sp>
        <p:sp>
          <p:nvSpPr>
            <p:cNvPr id="170" name="Shape 170"/>
            <p:cNvSpPr/>
            <p:nvPr/>
          </p:nvSpPr>
          <p:spPr>
            <a:xfrm>
              <a:off x="5587999" y="131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71" name="Shape 171"/>
            <p:cNvSpPr/>
            <p:nvPr/>
          </p:nvSpPr>
          <p:spPr>
            <a:xfrm>
              <a:off x="5651499" y="1375019"/>
              <a:ext cx="349675"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R</a:t>
              </a:r>
            </a:p>
          </p:txBody>
        </p:sp>
        <p:sp>
          <p:nvSpPr>
            <p:cNvPr id="172" name="Shape 172"/>
            <p:cNvSpPr/>
            <p:nvPr/>
          </p:nvSpPr>
          <p:spPr>
            <a:xfrm>
              <a:off x="3848099" y="41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73" name="Shape 173"/>
            <p:cNvSpPr/>
            <p:nvPr/>
          </p:nvSpPr>
          <p:spPr>
            <a:xfrm>
              <a:off x="3873499" y="105019"/>
              <a:ext cx="413658"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M</a:t>
              </a:r>
            </a:p>
          </p:txBody>
        </p:sp>
        <p:sp>
          <p:nvSpPr>
            <p:cNvPr id="174" name="Shape 174"/>
            <p:cNvSpPr/>
            <p:nvPr/>
          </p:nvSpPr>
          <p:spPr>
            <a:xfrm>
              <a:off x="3428999" y="3140319"/>
              <a:ext cx="177146" cy="397875"/>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5" name="Shape 175"/>
            <p:cNvSpPr/>
            <p:nvPr/>
          </p:nvSpPr>
          <p:spPr>
            <a:xfrm flipH="1">
              <a:off x="3138655" y="3051419"/>
              <a:ext cx="282375" cy="489086"/>
            </a:xfrm>
            <a:prstGeom prst="line">
              <a:avLst/>
            </a:prstGeom>
            <a:noFill/>
            <a:ln w="38100" cap="flat">
              <a:solidFill>
                <a:srgbClr val="000000"/>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76" name="Shape 176"/>
            <p:cNvSpPr/>
            <p:nvPr/>
          </p:nvSpPr>
          <p:spPr>
            <a:xfrm>
              <a:off x="3136899" y="2835519"/>
              <a:ext cx="508001"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ctr">
              <a:noAutofit/>
            </a:bodyPr>
            <a:lstStyle/>
            <a:p>
              <a:pPr marL="7224" marR="7224" lvl="0" algn="ctr">
                <a:lnSpc>
                  <a:spcPct val="100000"/>
                </a:lnSpc>
                <a:defRPr sz="2200">
                  <a:solidFill>
                    <a:srgbClr val="000000"/>
                  </a:solidFill>
                  <a:uFill>
                    <a:solidFill>
                      <a:srgbClr val="000000"/>
                    </a:solidFill>
                  </a:uFill>
                </a:defRPr>
              </a:pPr>
              <a:endParaRPr/>
            </a:p>
          </p:txBody>
        </p:sp>
        <p:sp>
          <p:nvSpPr>
            <p:cNvPr id="177" name="Shape 177"/>
            <p:cNvSpPr/>
            <p:nvPr/>
          </p:nvSpPr>
          <p:spPr>
            <a:xfrm>
              <a:off x="3187699" y="2899019"/>
              <a:ext cx="321980"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L</a:t>
              </a:r>
            </a:p>
          </p:txBody>
        </p:sp>
        <p:sp>
          <p:nvSpPr>
            <p:cNvPr id="178" name="Shape 178"/>
            <p:cNvSpPr/>
            <p:nvPr/>
          </p:nvSpPr>
          <p:spPr>
            <a:xfrm>
              <a:off x="1803399" y="1324219"/>
              <a:ext cx="8509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79" name="Shape 179"/>
            <p:cNvSpPr/>
            <p:nvPr/>
          </p:nvSpPr>
          <p:spPr>
            <a:xfrm>
              <a:off x="1904999" y="1413119"/>
              <a:ext cx="324436"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E</a:t>
              </a:r>
            </a:p>
          </p:txBody>
        </p:sp>
        <p:sp>
          <p:nvSpPr>
            <p:cNvPr id="180" name="Shape 180"/>
            <p:cNvSpPr/>
            <p:nvPr/>
          </p:nvSpPr>
          <p:spPr>
            <a:xfrm>
              <a:off x="2209799" y="1387719"/>
              <a:ext cx="259907" cy="431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200">
                  <a:solidFill>
                    <a:srgbClr val="000000"/>
                  </a:solidFill>
                  <a:uFill>
                    <a:solidFill>
                      <a:srgbClr val="000000"/>
                    </a:solidFill>
                  </a:uFill>
                </a:defRPr>
              </a:lvl1pPr>
            </a:lstStyle>
            <a:p>
              <a:pPr lvl="0">
                <a:defRPr sz="1800">
                  <a:uFillTx/>
                </a:defRPr>
              </a:pPr>
              <a:r>
                <a:rPr sz="2200">
                  <a:uFill>
                    <a:solidFill/>
                  </a:uFill>
                </a:rPr>
                <a:t>J</a:t>
              </a:r>
            </a:p>
          </p:txBody>
        </p:sp>
      </p:grpSp>
      <p:sp>
        <p:nvSpPr>
          <p:cNvPr id="182" name="Shape 182"/>
          <p:cNvSpPr/>
          <p:nvPr/>
        </p:nvSpPr>
        <p:spPr>
          <a:xfrm>
            <a:off x="1093324" y="3962400"/>
            <a:ext cx="1620059" cy="3683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search for H</a:t>
            </a:r>
          </a:p>
        </p:txBody>
      </p:sp>
      <p:sp>
        <p:nvSpPr>
          <p:cNvPr id="183" name="Shape 183"/>
          <p:cNvSpPr/>
          <p:nvPr/>
        </p:nvSpPr>
        <p:spPr>
          <a:xfrm>
            <a:off x="4003484" y="8623300"/>
            <a:ext cx="1272645" cy="6731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found H</a:t>
            </a:r>
          </a:p>
          <a:p>
            <a:pPr lvl="0" algn="ctr">
              <a:defRPr sz="1800">
                <a:solidFill>
                  <a:srgbClr val="000000"/>
                </a:solidFill>
                <a:uFillTx/>
              </a:defRPr>
            </a:pPr>
            <a:r>
              <a:rPr sz="1600">
                <a:solidFill>
                  <a:srgbClr val="8D3124"/>
                </a:solidFill>
                <a:uFill>
                  <a:solidFill>
                    <a:srgbClr val="8D3124"/>
                  </a:solidFill>
                </a:uFill>
              </a:rPr>
              <a:t>(search hit)</a:t>
            </a:r>
          </a:p>
        </p:txBody>
      </p:sp>
      <p:sp>
        <p:nvSpPr>
          <p:cNvPr id="184" name="Shape 184"/>
          <p:cNvSpPr/>
          <p:nvPr/>
        </p:nvSpPr>
        <p:spPr>
          <a:xfrm>
            <a:off x="3822700" y="7670800"/>
            <a:ext cx="378362" cy="431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200"/>
            </a:lvl1pPr>
          </a:lstStyle>
          <a:p>
            <a:pPr lvl="0">
              <a:defRPr sz="1800">
                <a:solidFill>
                  <a:srgbClr val="000000"/>
                </a:solidFill>
                <a:uFillTx/>
              </a:defRPr>
            </a:pPr>
            <a:r>
              <a:rPr sz="2200">
                <a:solidFill>
                  <a:srgbClr val="8D3124"/>
                </a:solidFill>
                <a:uFill>
                  <a:solidFill>
                    <a:srgbClr val="8D3124"/>
                  </a:solidFill>
                </a:uFill>
              </a:rPr>
              <a:t>H</a:t>
            </a:r>
          </a:p>
        </p:txBody>
      </p:sp>
      <p:sp>
        <p:nvSpPr>
          <p:cNvPr id="185" name="Shape 185"/>
          <p:cNvSpPr/>
          <p:nvPr/>
        </p:nvSpPr>
        <p:spPr>
          <a:xfrm>
            <a:off x="4381500" y="7607300"/>
            <a:ext cx="508000" cy="5082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8D3124">
              <a:alpha val="33000"/>
            </a:srgbClr>
          </a:solidFill>
          <a:ln w="12700">
            <a:solidFill/>
            <a:round/>
          </a:ln>
        </p:spPr>
        <p:txBody>
          <a:bodyPr lIns="0" tIns="0" rIns="0" bIns="0" anchor="ctr"/>
          <a:lstStyle/>
          <a:p>
            <a:pPr marL="7224" marR="7224" lvl="0" algn="ctr">
              <a:lnSpc>
                <a:spcPct val="100000"/>
              </a:lnSpc>
              <a:defRPr sz="2200">
                <a:solidFill>
                  <a:srgbClr val="000000"/>
                </a:solidFill>
                <a:uFill>
                  <a:solidFill>
                    <a:srgbClr val="000000"/>
                  </a:solidFill>
                </a:uFill>
              </a:defRPr>
            </a:pPr>
            <a:endParaRPr/>
          </a:p>
        </p:txBody>
      </p:sp>
    </p:spTree>
    <p:extLst>
      <p:ext uri="{BB962C8B-B14F-4D97-AF65-F5344CB8AC3E}">
        <p14:creationId xmlns:p14="http://schemas.microsoft.com/office/powerpoint/2010/main" val="2855365082"/>
      </p:ext>
    </p:extLst>
  </p:cSld>
  <p:clrMapOvr>
    <a:masterClrMapping/>
  </p:clrMapOvr>
  <p:transition spd="slow">
    <p:dissolve/>
  </p:transition>
</p:sld>
</file>

<file path=ppt/theme/theme1.xml><?xml version="1.0" encoding="utf-8"?>
<a:theme xmlns:a="http://schemas.openxmlformats.org/drawingml/2006/main" name="White">
  <a:themeElements>
    <a:clrScheme name="White">
      <a:dk1>
        <a:srgbClr val="F2F2F2"/>
      </a:dk1>
      <a:lt1>
        <a:srgbClr val="8D312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0" dist="76200" dir="2700000" rotWithShape="0">
              <a:srgbClr val="000000">
                <a:alpha val="7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round/>
        </a:ln>
        <a:effectLst>
          <a:outerShdw blurRad="127000" dist="76200" dir="2700000" rotWithShape="0">
            <a:srgbClr val="000000">
              <a:alpha val="75000"/>
            </a:srgbClr>
          </a:outerShdw>
        </a:effectLst>
      </a:spPr>
      <a:bodyPr rot="0" spcFirstLastPara="1" vertOverflow="overflow" horzOverflow="overflow" vert="horz" wrap="square" lIns="203200" tIns="203200" rIns="203200" bIns="203200" numCol="1" spcCol="38100" rtlCol="0" anchor="t">
        <a:spAutoFit/>
      </a:bodyPr>
      <a:lstStyle>
        <a:defPPr marL="7224" marR="7224" indent="0" algn="l" defTabSz="1295400" rtl="0" fontAlgn="auto" latinLnBrk="1" hangingPunct="0">
          <a:lnSpc>
            <a:spcPct val="120000"/>
          </a:lnSpc>
          <a:spcBef>
            <a:spcPts val="0"/>
          </a:spcBef>
          <a:spcAft>
            <a:spcPts val="0"/>
          </a:spcAft>
          <a:buClrTx/>
          <a:buSzTx/>
          <a:buFontTx/>
          <a:buNone/>
          <a:tabLst/>
          <a:defRPr kumimoji="0" sz="2000" b="1" i="0" u="none" strike="noStrike" cap="none" spc="0" normalizeH="0" baseline="0">
            <a:ln>
              <a:noFill/>
            </a:ln>
            <a:solidFill>
              <a:srgbClr val="000000"/>
            </a:solidFill>
            <a:effectLst/>
            <a:uFill>
              <a:solidFill>
                <a:srgbClr val="000000"/>
              </a:solidFill>
            </a:uFill>
            <a:latin typeface="Lucida Sans Typewriter Regular"/>
            <a:ea typeface="Lucida Sans Typewriter Regular"/>
            <a:cs typeface="Lucida Sans Typewriter Regular"/>
            <a:sym typeface="Lucida Sans Typewriter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D3124"/>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58702" marR="58702" indent="0" algn="l" defTabSz="1295400" rtl="0" fontAlgn="auto" latinLnBrk="1" hangingPunct="0">
          <a:lnSpc>
            <a:spcPct val="150000"/>
          </a:lnSpc>
          <a:spcBef>
            <a:spcPts val="0"/>
          </a:spcBef>
          <a:spcAft>
            <a:spcPts val="0"/>
          </a:spcAft>
          <a:buClrTx/>
          <a:buSzTx/>
          <a:buFontTx/>
          <a:buNone/>
          <a:tabLst/>
          <a:defRPr kumimoji="0" sz="1600" b="0" i="0" u="none" strike="noStrike" cap="none" spc="0" normalizeH="0" baseline="0">
            <a:ln>
              <a:noFill/>
            </a:ln>
            <a:solidFill>
              <a:srgbClr val="8D3124"/>
            </a:solidFill>
            <a:effectLst/>
            <a:uFill>
              <a:solidFill>
                <a:srgbClr val="8D3124"/>
              </a:solidFill>
            </a:uFill>
            <a:latin typeface="Lucida Sans Regular"/>
            <a:ea typeface="Lucida Sans Regular"/>
            <a:cs typeface="Lucida Sans Regular"/>
            <a:sym typeface="Lucida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0" dist="76200" dir="2700000" rotWithShape="0">
              <a:srgbClr val="000000">
                <a:alpha val="7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round/>
        </a:ln>
        <a:effectLst>
          <a:outerShdw blurRad="127000" dist="76200" dir="2700000" rotWithShape="0">
            <a:srgbClr val="000000">
              <a:alpha val="75000"/>
            </a:srgbClr>
          </a:outerShdw>
        </a:effectLst>
      </a:spPr>
      <a:bodyPr rot="0" spcFirstLastPara="1" vertOverflow="overflow" horzOverflow="overflow" vert="horz" wrap="square" lIns="203200" tIns="203200" rIns="203200" bIns="203200" numCol="1" spcCol="38100" rtlCol="0" anchor="t">
        <a:spAutoFit/>
      </a:bodyPr>
      <a:lstStyle>
        <a:defPPr marL="7224" marR="7224" indent="0" algn="l" defTabSz="1295400" rtl="0" fontAlgn="auto" latinLnBrk="1" hangingPunct="0">
          <a:lnSpc>
            <a:spcPct val="120000"/>
          </a:lnSpc>
          <a:spcBef>
            <a:spcPts val="0"/>
          </a:spcBef>
          <a:spcAft>
            <a:spcPts val="0"/>
          </a:spcAft>
          <a:buClrTx/>
          <a:buSzTx/>
          <a:buFontTx/>
          <a:buNone/>
          <a:tabLst/>
          <a:defRPr kumimoji="0" sz="2000" b="1" i="0" u="none" strike="noStrike" cap="none" spc="0" normalizeH="0" baseline="0">
            <a:ln>
              <a:noFill/>
            </a:ln>
            <a:solidFill>
              <a:srgbClr val="000000"/>
            </a:solidFill>
            <a:effectLst/>
            <a:uFill>
              <a:solidFill>
                <a:srgbClr val="000000"/>
              </a:solidFill>
            </a:uFill>
            <a:latin typeface="Lucida Sans Typewriter Regular"/>
            <a:ea typeface="Lucida Sans Typewriter Regular"/>
            <a:cs typeface="Lucida Sans Typewriter Regular"/>
            <a:sym typeface="Lucida Sans Typewriter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D3124"/>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58702" marR="58702" indent="0" algn="l" defTabSz="1295400" rtl="0" fontAlgn="auto" latinLnBrk="1" hangingPunct="0">
          <a:lnSpc>
            <a:spcPct val="150000"/>
          </a:lnSpc>
          <a:spcBef>
            <a:spcPts val="0"/>
          </a:spcBef>
          <a:spcAft>
            <a:spcPts val="0"/>
          </a:spcAft>
          <a:buClrTx/>
          <a:buSzTx/>
          <a:buFontTx/>
          <a:buNone/>
          <a:tabLst/>
          <a:defRPr kumimoji="0" sz="1600" b="0" i="0" u="none" strike="noStrike" cap="none" spc="0" normalizeH="0" baseline="0">
            <a:ln>
              <a:noFill/>
            </a:ln>
            <a:solidFill>
              <a:srgbClr val="8D3124"/>
            </a:solidFill>
            <a:effectLst/>
            <a:uFill>
              <a:solidFill>
                <a:srgbClr val="8D3124"/>
              </a:solidFill>
            </a:uFill>
            <a:latin typeface="Lucida Sans Regular"/>
            <a:ea typeface="Lucida Sans Regular"/>
            <a:cs typeface="Lucida Sans Regular"/>
            <a:sym typeface="Lucida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327</TotalTime>
  <Words>3364</Words>
  <Application>Microsoft Office PowerPoint</Application>
  <PresentationFormat>Custom</PresentationFormat>
  <Paragraphs>1083</Paragraphs>
  <Slides>83</Slides>
  <Notes>16</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83</vt:i4>
      </vt:variant>
    </vt:vector>
  </HeadingPairs>
  <TitlesOfParts>
    <vt:vector size="96" baseType="lpstr">
      <vt:lpstr>Arial</vt:lpstr>
      <vt:lpstr>Futura</vt:lpstr>
      <vt:lpstr>Helvetica</vt:lpstr>
      <vt:lpstr>Helvetica-Bold</vt:lpstr>
      <vt:lpstr>Helvetica-Oblique</vt:lpstr>
      <vt:lpstr>Lucida Grande</vt:lpstr>
      <vt:lpstr>Lucida Sans Regular</vt:lpstr>
      <vt:lpstr>Lucida Sans Typewriter Regular</vt:lpstr>
      <vt:lpstr>Symbol</vt:lpstr>
      <vt:lpstr>Times New Roman</vt:lpstr>
      <vt:lpstr>Times Roman</vt:lpstr>
      <vt:lpstr>ヒラギノ角ゴ ProN W3</vt:lpstr>
      <vt:lpstr>White</vt:lpstr>
      <vt:lpstr>3.3  Balanced Search Trees</vt:lpstr>
      <vt:lpstr>Symbol table review</vt:lpstr>
      <vt:lpstr>3.3  Balanced Search Trees</vt:lpstr>
      <vt:lpstr>2-3 tree</vt:lpstr>
      <vt:lpstr>2-3 tree</vt:lpstr>
      <vt:lpstr>3.3  2-3 Tree Demo</vt:lpstr>
      <vt:lpstr>2-3 tree demo:  search</vt:lpstr>
      <vt:lpstr>2-3 tree demo:  search</vt:lpstr>
      <vt:lpstr>2-3 tree demo:  search</vt:lpstr>
      <vt:lpstr>2-3 tree demo:  search</vt:lpstr>
      <vt:lpstr>2-3 tree demo:  search</vt:lpstr>
      <vt:lpstr>2-3 tree demo:  search</vt:lpstr>
      <vt:lpstr>2-3 tree demo:  search</vt:lpstr>
      <vt:lpstr>3.3  2-3 Tree Demo</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2-3 tree demo:  insertion</vt:lpstr>
      <vt:lpstr>3.3  2-3 Tree Demo</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2-3 tree demo:  construction</vt:lpstr>
      <vt:lpstr>Local transformations in a 2-3 tree</vt:lpstr>
      <vt:lpstr>Global properties in a 2-3 tree</vt:lpstr>
      <vt:lpstr>PowerPoint Presentation</vt:lpstr>
      <vt:lpstr>2-3 tree:  performance</vt:lpstr>
      <vt:lpstr>2-3 tree:  performance</vt:lpstr>
      <vt:lpstr>ST implementations:  summary</vt:lpstr>
      <vt:lpstr>2-3 tree:  implementation?</vt:lpstr>
      <vt:lpstr>2-3 tree:  implementation?- RED-BLACK Trees</vt:lpstr>
      <vt:lpstr>3.3  Balanced Search Trees</vt:lpstr>
      <vt:lpstr>File system model</vt:lpstr>
      <vt:lpstr>B-trees (Bayer-McCreight, 1972)</vt:lpstr>
      <vt:lpstr>Searching in a B-tree</vt:lpstr>
      <vt:lpstr>Insertion in a B-tree</vt:lpstr>
      <vt:lpstr>Balance in B-tree</vt:lpstr>
      <vt:lpstr>Balanced trees in the wild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  Balanced Search Trees</dc:title>
  <cp:lastModifiedBy>M M</cp:lastModifiedBy>
  <cp:revision>12</cp:revision>
  <dcterms:modified xsi:type="dcterms:W3CDTF">2018-11-29T16:35:24Z</dcterms:modified>
</cp:coreProperties>
</file>