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308" r:id="rId5"/>
    <p:sldId id="30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66" autoAdjust="0"/>
  </p:normalViewPr>
  <p:slideViewPr>
    <p:cSldViewPr snapToGrid="0">
      <p:cViewPr varScale="1">
        <p:scale>
          <a:sx n="90" d="100"/>
          <a:sy n="90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71646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400"/>
              <a:t>[wayne f11] include memory of separate chaining and linear probing vs. red-black BST?</a:t>
            </a:r>
          </a:p>
        </p:txBody>
      </p:sp>
    </p:spTree>
    <p:extLst>
      <p:ext uri="{BB962C8B-B14F-4D97-AF65-F5344CB8AC3E}">
        <p14:creationId xmlns:p14="http://schemas.microsoft.com/office/powerpoint/2010/main" val="96385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the 17 helps reduce collisions when there are leading fields with 0s. Java often uses 1 as the constant instead of 17.</a:t>
            </a:r>
          </a:p>
        </p:txBody>
      </p:sp>
    </p:spTree>
    <p:extLst>
      <p:ext uri="{BB962C8B-B14F-4D97-AF65-F5344CB8AC3E}">
        <p14:creationId xmlns:p14="http://schemas.microsoft.com/office/powerpoint/2010/main" val="246046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used in Java libraries such as Arrays.deepHashCode() and String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Java makes it difficult to implement universal hashing and tabular hashing because there is only one hash function (from hashCode())</a:t>
            </a:r>
          </a:p>
        </p:txBody>
      </p:sp>
    </p:spTree>
    <p:extLst>
      <p:ext uri="{BB962C8B-B14F-4D97-AF65-F5344CB8AC3E}">
        <p14:creationId xmlns:p14="http://schemas.microsoft.com/office/powerpoint/2010/main" val="228851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int between -2^32 and 2^31 - 1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Can't use h % M for index since h can be negative so % can return negative number. Plausible fix |h| % M doesn't work since |h| can be negative if h = -2^31. Should also count 1 bit-whacking operation in work to hash string of length W.</a:t>
            </a:r>
          </a:p>
        </p:txBody>
      </p:sp>
    </p:spTree>
    <p:extLst>
      <p:ext uri="{BB962C8B-B14F-4D97-AF65-F5344CB8AC3E}">
        <p14:creationId xmlns:p14="http://schemas.microsoft.com/office/powerpoint/2010/main" val="162916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Ex.  After 23 people enter a room, expect two with same birthday.</a:t>
            </a:r>
          </a:p>
        </p:txBody>
      </p:sp>
    </p:spTree>
    <p:extLst>
      <p:ext uri="{BB962C8B-B14F-4D97-AF65-F5344CB8AC3E}">
        <p14:creationId xmlns:p14="http://schemas.microsoft.com/office/powerpoint/2010/main" val="420169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[wayne f12] add a demo?</a:t>
            </a:r>
          </a:p>
          <a:p>
            <a:pPr lvl="0">
              <a:defRPr sz="1800"/>
            </a:pPr>
            <a:r>
              <a:rPr sz="1200"/>
              <a:t>[wayne f11] Note that textbook uses array of SequentialSearchST symbol tables instead of implementing linked lists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2504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cast needed because of generic array creation problem in Java</a:t>
            </a:r>
          </a:p>
        </p:txBody>
      </p:sp>
    </p:spTree>
    <p:extLst>
      <p:ext uri="{BB962C8B-B14F-4D97-AF65-F5344CB8AC3E}">
        <p14:creationId xmlns:p14="http://schemas.microsoft.com/office/powerpoint/2010/main" val="73581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Distribution concentrated around its mean (variance = N/M - N/M^2 ~ N/M)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Cost is proportional to length of chain.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Worst case.  All keys hash to same list =&gt; N time per search/insert.</a:t>
            </a:r>
          </a:p>
        </p:txBody>
      </p:sp>
    </p:spTree>
    <p:extLst>
      <p:ext uri="{BB962C8B-B14F-4D97-AF65-F5344CB8AC3E}">
        <p14:creationId xmlns:p14="http://schemas.microsoft.com/office/powerpoint/2010/main" val="1404483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3" name="Shape 5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The worst case is the bound from the load balancing problem - the length of the longest chain is expected to be about log N / log log N</a:t>
            </a:r>
          </a:p>
        </p:txBody>
      </p:sp>
    </p:spTree>
    <p:extLst>
      <p:ext uri="{BB962C8B-B14F-4D97-AF65-F5344CB8AC3E}">
        <p14:creationId xmlns:p14="http://schemas.microsoft.com/office/powerpoint/2010/main" val="771085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9" name="Shape 5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34DemoLinearProbingHashTable.key</a:t>
            </a:r>
          </a:p>
        </p:txBody>
      </p:sp>
    </p:spTree>
    <p:extLst>
      <p:ext uri="{BB962C8B-B14F-4D97-AF65-F5344CB8AC3E}">
        <p14:creationId xmlns:p14="http://schemas.microsoft.com/office/powerpoint/2010/main" val="3249715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6" name="Shape 6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a bit faster if you use if (i == M) i = 0; to avoid (i % M) calculation</a:t>
            </a:r>
          </a:p>
        </p:txBody>
      </p:sp>
    </p:spTree>
    <p:extLst>
      <p:ext uri="{BB962C8B-B14F-4D97-AF65-F5344CB8AC3E}">
        <p14:creationId xmlns:p14="http://schemas.microsoft.com/office/powerpoint/2010/main" val="282483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hashing at its core is a space-time tradeoff: if our keys are 32-bit integers, can use a hash table of size 2^32</a:t>
            </a:r>
          </a:p>
        </p:txBody>
      </p:sp>
    </p:spTree>
    <p:extLst>
      <p:ext uri="{BB962C8B-B14F-4D97-AF65-F5344CB8AC3E}">
        <p14:creationId xmlns:p14="http://schemas.microsoft.com/office/powerpoint/2010/main" val="901210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2" name="Shape 6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similar to put</a:t>
            </a:r>
          </a:p>
        </p:txBody>
      </p:sp>
    </p:spTree>
    <p:extLst>
      <p:ext uri="{BB962C8B-B14F-4D97-AF65-F5344CB8AC3E}">
        <p14:creationId xmlns:p14="http://schemas.microsoft.com/office/powerpoint/2010/main" val="1651449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http://portal.acm.org/citation.cfm?id=1103965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1/4 sqrt(2 pi * M) + 1/3 + 1/48 sqrt(2 pi / M) + O(1/M)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1/2 (1 + 1 / (1 - alpha)) - 1 / ((2 (1 - alpha)^3) M)) + O(1/M^2) for typical values of alpha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mean displacement = time for search hit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Lesson: don't fill up linear probing hash table!</a:t>
            </a:r>
          </a:p>
        </p:txBody>
      </p:sp>
    </p:spTree>
    <p:extLst>
      <p:ext uri="{BB962C8B-B14F-4D97-AF65-F5344CB8AC3E}">
        <p14:creationId xmlns:p14="http://schemas.microsoft.com/office/powerpoint/2010/main" val="1422621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2" name="Shape 7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Knuth: "my first analysis of algorithms, originally done during summer 1962 in Madison"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 landmark in analysis of algorithms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when table is 90% full, search miss takes about 101/2 probes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estimates only accurate when alpha isn't too close to 1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depends on sum of squares of cluster lengths (which is formed by complex dynamic process)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8376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2" name="Shape 7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Option 1: tombstone entry 6 (allow it to be used for insertion, but skipped over for serach).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Option 2: rehash all keys in cluster after deleted key.</a:t>
            </a:r>
          </a:p>
        </p:txBody>
      </p:sp>
    </p:spTree>
    <p:extLst>
      <p:ext uri="{BB962C8B-B14F-4D97-AF65-F5344CB8AC3E}">
        <p14:creationId xmlns:p14="http://schemas.microsoft.com/office/powerpoint/2010/main" val="3082769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 dirty="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we take little solace in knowing that we encountered a statistically insignificant event. 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 dirty="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http://www.cs.rice.edu/~scrosby/hash</a:t>
            </a:r>
          </a:p>
        </p:txBody>
      </p:sp>
    </p:spTree>
    <p:extLst>
      <p:ext uri="{BB962C8B-B14F-4D97-AF65-F5344CB8AC3E}">
        <p14:creationId xmlns:p14="http://schemas.microsoft.com/office/powerpoint/2010/main" val="547378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1" name="Shape 8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Java 1.1: only considered 8 characters, evenly spaced starting at beginning. Intent was for speed, but ended up creating performance problems because of bad collision patterns. (See complexity attacks later in lecture)</a:t>
            </a:r>
          </a:p>
        </p:txBody>
      </p:sp>
    </p:spTree>
    <p:extLst>
      <p:ext uri="{BB962C8B-B14F-4D97-AF65-F5344CB8AC3E}">
        <p14:creationId xmlns:p14="http://schemas.microsoft.com/office/powerpoint/2010/main" val="1191790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Alternative 1: hide details of String hashCode(),  This is security-by-obscurity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Alternate 2: use different data structure that guarantees performance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java cache string hash function, but only if it is not zero.</a:t>
            </a:r>
          </a:p>
        </p:txBody>
      </p:sp>
    </p:spTree>
    <p:extLst>
      <p:ext uri="{BB962C8B-B14F-4D97-AF65-F5344CB8AC3E}">
        <p14:creationId xmlns:p14="http://schemas.microsoft.com/office/powerpoint/2010/main" val="2458395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SHA-1 has 160-bit output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[wayne f11] should we discuss universal hashing here too?</a:t>
            </a:r>
          </a:p>
        </p:txBody>
      </p:sp>
    </p:spTree>
    <p:extLst>
      <p:ext uri="{BB962C8B-B14F-4D97-AF65-F5344CB8AC3E}">
        <p14:creationId xmlns:p14="http://schemas.microsoft.com/office/powerpoint/2010/main" val="1454939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5" name="Shape 8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Delete is easy in a separate chaining hash table.</a:t>
            </a:r>
          </a:p>
        </p:txBody>
      </p:sp>
    </p:spTree>
    <p:extLst>
      <p:ext uri="{BB962C8B-B14F-4D97-AF65-F5344CB8AC3E}">
        <p14:creationId xmlns:p14="http://schemas.microsoft.com/office/powerpoint/2010/main" val="3559351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2" name="Shape 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cuckoo hashing: may need to rebuild entire table (using new hash functions) if infinite loop in displacement. Insertion is constant expected time as long as table is at most half full.</a:t>
            </a:r>
          </a:p>
        </p:txBody>
      </p:sp>
    </p:spTree>
    <p:extLst>
      <p:ext uri="{BB962C8B-B14F-4D97-AF65-F5344CB8AC3E}">
        <p14:creationId xmlns:p14="http://schemas.microsoft.com/office/powerpoint/2010/main" val="18325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hashing at its core is a space-time tradeoff: if our keys are 32-bit integers, can use a hash table of size 2^32</a:t>
            </a:r>
          </a:p>
        </p:txBody>
      </p:sp>
    </p:spTree>
    <p:extLst>
      <p:ext uri="{BB962C8B-B14F-4D97-AF65-F5344CB8AC3E}">
        <p14:creationId xmlns:p14="http://schemas.microsoft.com/office/powerpoint/2010/main" val="2516018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8" name="Shape 9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Does your hash function produce random values for your key type??</a:t>
            </a:r>
          </a:p>
          <a:p>
            <a:pPr lvl="0">
              <a:defRPr sz="1800"/>
            </a:pPr>
            <a:r>
              <a:rPr sz="1200"/>
              <a:t>java.util.HashMap uses separate chaining, java.util.IdentityHashMap uses linear probing</a:t>
            </a:r>
          </a:p>
        </p:txBody>
      </p:sp>
    </p:spTree>
    <p:extLst>
      <p:ext uri="{BB962C8B-B14F-4D97-AF65-F5344CB8AC3E}">
        <p14:creationId xmlns:p14="http://schemas.microsoft.com/office/powerpoint/2010/main" val="1510082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[wayne f11] not sure this slide fits well here</a:t>
            </a:r>
          </a:p>
        </p:txBody>
      </p:sp>
    </p:spTree>
    <p:extLst>
      <p:ext uri="{BB962C8B-B14F-4D97-AF65-F5344CB8AC3E}">
        <p14:creationId xmlns:p14="http://schemas.microsoft.com/office/powerpoint/2010/main" val="77872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53" marR="45853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hashing at its core is a space-time tradeoff: if our keys are 32-bit integers, can use a hash table of size 2^32</a:t>
            </a:r>
          </a:p>
        </p:txBody>
      </p:sp>
    </p:spTree>
    <p:extLst>
      <p:ext uri="{BB962C8B-B14F-4D97-AF65-F5344CB8AC3E}">
        <p14:creationId xmlns:p14="http://schemas.microsoft.com/office/powerpoint/2010/main" val="101291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Goal: hash function scrambles keys, then each index will correspond to roughly 1/M fraction of elements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Assumes table size is M = 1000 (3 decimal digits)</a:t>
            </a:r>
          </a:p>
        </p:txBody>
      </p:sp>
    </p:spTree>
    <p:extLst>
      <p:ext uri="{BB962C8B-B14F-4D97-AF65-F5344CB8AC3E}">
        <p14:creationId xmlns:p14="http://schemas.microsoft.com/office/powerpoint/2010/main" val="122535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int between -2^31 and 2^31 - 1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repeated calls to hashCode() must return same value (provided no info used in equals() is changed)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Ensures hashing can be used for every object type.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Enables expert implementations for each type. This is the sweet spot for hashing.</a:t>
            </a:r>
          </a:p>
        </p:txBody>
      </p:sp>
    </p:spTree>
    <p:extLst>
      <p:ext uri="{BB962C8B-B14F-4D97-AF65-F5344CB8AC3E}">
        <p14:creationId xmlns:p14="http://schemas.microsoft.com/office/powerpoint/2010/main" val="317483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Java library implementations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Warning: this means that need special care when implementing equals(). The equals() method in Double considers -0.0 and 0.0 to be not equal even though 0.0 == -0.0</a:t>
            </a:r>
          </a:p>
        </p:txBody>
      </p:sp>
    </p:spTree>
    <p:extLst>
      <p:ext uri="{BB962C8B-B14F-4D97-AF65-F5344CB8AC3E}">
        <p14:creationId xmlns:p14="http://schemas.microsoft.com/office/powerpoint/2010/main" val="31024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 reference Java implementation caches string hash codes.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this is essentially Java's implementation of hashCode() for strings since Java 1.5.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It's ok to add an int and a char. It's also ok if the result overflows since this is all well-defined in java. (two's complement integers)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Why 31? It's a Mersenne prime (one less than a power of 2) -&gt; easy to implement with shift and subtract 1.</a:t>
            </a:r>
          </a:p>
        </p:txBody>
      </p:sp>
    </p:spTree>
    <p:extLst>
      <p:ext uri="{BB962C8B-B14F-4D97-AF65-F5344CB8AC3E}">
        <p14:creationId xmlns:p14="http://schemas.microsoft.com/office/powerpoint/2010/main" val="406652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if hash value is 0, it is recomputed every time, e.g., "pollinating sandboxes"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The code is a bit verbose in case threads are calling hashCode() concurrently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Another place where caching a value is useful is on 8-puzzle assignment - cache the manhattan distance in Board (or SearchNode)</a:t>
            </a:r>
          </a:p>
          <a:p>
            <a:pPr marL="45853" marR="45853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still immutable even though instance variable hash can change.</a:t>
            </a:r>
          </a:p>
        </p:txBody>
      </p:sp>
    </p:spTree>
    <p:extLst>
      <p:ext uri="{BB962C8B-B14F-4D97-AF65-F5344CB8AC3E}">
        <p14:creationId xmlns:p14="http://schemas.microsoft.com/office/powerpoint/2010/main" val="60524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lgs4.cs.princeton.edu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lgs4.cs.princeton.ed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introcs/13loop/Hello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.princeton.edu/introcs/13loop/Hello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endpapers.pdf"/>
          <p:cNvPicPr/>
          <p:nvPr/>
        </p:nvPicPr>
        <p:blipFill>
          <a:blip r:embed="rId3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46" name="cover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47" name="Shape 4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5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5"/>
              </a:rPr>
              <a:t>http://algs4.cs.princeton.edu</a:t>
            </a:r>
          </a:p>
        </p:txBody>
      </p:sp>
      <p:sp>
        <p:nvSpPr>
          <p:cNvPr id="48" name="Shape 4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50" name="Shape 50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hash functions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separate chaining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linear probing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context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Horner's method to hash string of length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sz="2400">
                <a:uFill>
                  <a:solidFill/>
                </a:uFill>
              </a:rPr>
              <a:t>: 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sz="2400">
                <a:uFill>
                  <a:solidFill/>
                </a:uFill>
              </a:rPr>
              <a:t> multiplies/adds.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Equivalent to 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sz="2400" i="1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–1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+ … + 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 3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· 31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+ 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 2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+ 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sz="20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 1</a:t>
            </a:r>
            <a:r>
              <a:rPr sz="22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sz="2400" baseline="31999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Ex. </a:t>
            </a:r>
          </a:p>
        </p:txBody>
      </p:sp>
      <p:sp>
        <p:nvSpPr>
          <p:cNvPr id="128" name="Shape 128"/>
          <p:cNvSpPr/>
          <p:nvPr/>
        </p:nvSpPr>
        <p:spPr>
          <a:xfrm>
            <a:off x="1282700" y="1689100"/>
            <a:ext cx="6515100" cy="5153660"/>
          </a:xfrm>
          <a:prstGeom prst="rect">
            <a:avLst/>
          </a:prstGeom>
          <a:solidFill>
            <a:srgbClr val="C0C0C0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final class String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char[] s;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int hashCode()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int hash = 0;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(int i = 0; i &lt; length(); i++)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hash = s[i] + (31 * hash);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return hash;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 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Implementing hash code:  strings</a:t>
            </a:r>
          </a:p>
        </p:txBody>
      </p:sp>
      <p:sp>
        <p:nvSpPr>
          <p:cNvPr id="131" name="Shape 131"/>
          <p:cNvSpPr/>
          <p:nvPr/>
        </p:nvSpPr>
        <p:spPr>
          <a:xfrm>
            <a:off x="6605692" y="8648982"/>
            <a:ext cx="513235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3045982 = 99·31</a:t>
            </a:r>
            <a:r>
              <a:rPr sz="1600" baseline="31999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3</a:t>
            </a: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 + 97·31</a:t>
            </a:r>
            <a:r>
              <a:rPr sz="1600" baseline="31999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2</a:t>
            </a: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 + 108·31</a:t>
            </a:r>
            <a:r>
              <a:rPr sz="1600" baseline="31999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1</a:t>
            </a: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 + 108·31</a:t>
            </a:r>
            <a:r>
              <a:rPr sz="1600" baseline="31999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0</a:t>
            </a:r>
            <a:endParaRPr sz="1600">
              <a:solidFill>
                <a:srgbClr val="8D3124"/>
              </a:solidFill>
              <a:uFill>
                <a:solidFill>
                  <a:srgbClr val="C64941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               = 108 + 31· (108 + 31 · (97 + 31 · (99)))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(Horner's method)</a:t>
            </a:r>
          </a:p>
        </p:txBody>
      </p:sp>
      <p:sp>
        <p:nvSpPr>
          <p:cNvPr id="132" name="Shape 132"/>
          <p:cNvSpPr/>
          <p:nvPr/>
        </p:nvSpPr>
        <p:spPr>
          <a:xfrm>
            <a:off x="4857608" y="5353473"/>
            <a:ext cx="17782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  <a:r>
              <a:rPr sz="1600" baseline="31999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th</a:t>
            </a: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character of s</a:t>
            </a:r>
          </a:p>
        </p:txBody>
      </p:sp>
      <p:sp>
        <p:nvSpPr>
          <p:cNvPr id="133" name="Shape 133"/>
          <p:cNvSpPr/>
          <p:nvPr/>
        </p:nvSpPr>
        <p:spPr>
          <a:xfrm>
            <a:off x="4140200" y="4978400"/>
            <a:ext cx="630139" cy="48917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816100" y="8191500"/>
            <a:ext cx="4140200" cy="104648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 s = "call";</a:t>
            </a:r>
            <a:b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 code = s.hashCode();</a:t>
            </a:r>
          </a:p>
        </p:txBody>
      </p:sp>
      <p:sp>
        <p:nvSpPr>
          <p:cNvPr id="135" name="Shape 135"/>
          <p:cNvSpPr/>
          <p:nvPr/>
        </p:nvSpPr>
        <p:spPr>
          <a:xfrm>
            <a:off x="5676900" y="8801100"/>
            <a:ext cx="814244" cy="127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aphicFrame>
        <p:nvGraphicFramePr>
          <p:cNvPr id="136" name="Table 136"/>
          <p:cNvGraphicFramePr/>
          <p:nvPr/>
        </p:nvGraphicFramePr>
        <p:xfrm>
          <a:off x="9283700" y="1686718"/>
          <a:ext cx="2387600" cy="29844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1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Unicode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'a'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97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'b'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'c'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99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97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1231900" y="1231900"/>
            <a:ext cx="308685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Java library implementation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Performance optimization.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Cache the hash value in an instance variable.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Return cached value.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endParaRPr lang="en-US"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  </a:t>
            </a:r>
            <a:r>
              <a:rPr sz="2400" dirty="0">
                <a:uFill>
                  <a:solidFill/>
                </a:uFill>
              </a:rPr>
              <a:t>What if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()</a:t>
            </a:r>
            <a:r>
              <a:rPr sz="2400" dirty="0">
                <a:uFill>
                  <a:solidFill/>
                </a:uFill>
              </a:rPr>
              <a:t> of string is 0?</a:t>
            </a:r>
          </a:p>
        </p:txBody>
      </p:sp>
      <p:sp>
        <p:nvSpPr>
          <p:cNvPr id="142" name="Shape 142"/>
          <p:cNvSpPr/>
          <p:nvPr/>
        </p:nvSpPr>
        <p:spPr>
          <a:xfrm>
            <a:off x="1865208" y="2995888"/>
            <a:ext cx="6503363" cy="6276990"/>
          </a:xfrm>
          <a:prstGeom prst="rect">
            <a:avLst/>
          </a:prstGeom>
          <a:solidFill>
            <a:srgbClr val="C0C0C0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final class String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hash = 0;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char[] s;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int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int h = hash;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(h != 0) return 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(int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= 0;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&lt; length();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++)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h = s[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] + (31 * h);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hash = 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return 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 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Implementing hash code:  strings</a:t>
            </a:r>
          </a:p>
        </p:txBody>
      </p:sp>
      <p:sp>
        <p:nvSpPr>
          <p:cNvPr id="145" name="Shape 145"/>
          <p:cNvSpPr/>
          <p:nvPr/>
        </p:nvSpPr>
        <p:spPr>
          <a:xfrm>
            <a:off x="8955192" y="5804182"/>
            <a:ext cx="212087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uFill>
                  <a:solidFill>
                    <a:srgbClr val="C64941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return cached value</a:t>
            </a:r>
          </a:p>
        </p:txBody>
      </p:sp>
      <p:sp>
        <p:nvSpPr>
          <p:cNvPr id="146" name="Shape 146"/>
          <p:cNvSpPr/>
          <p:nvPr/>
        </p:nvSpPr>
        <p:spPr>
          <a:xfrm>
            <a:off x="7835900" y="5969000"/>
            <a:ext cx="960542" cy="15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966200" y="3835400"/>
            <a:ext cx="206580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uFill>
                  <a:solidFill>
                    <a:srgbClr val="C64941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cache of hash code</a:t>
            </a:r>
          </a:p>
        </p:txBody>
      </p:sp>
      <p:sp>
        <p:nvSpPr>
          <p:cNvPr id="148" name="Shape 148"/>
          <p:cNvSpPr/>
          <p:nvPr/>
        </p:nvSpPr>
        <p:spPr>
          <a:xfrm>
            <a:off x="7848600" y="3975100"/>
            <a:ext cx="960542" cy="15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966200" y="6997700"/>
            <a:ext cx="262817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uFill>
                  <a:solidFill>
                    <a:srgbClr val="C64941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store cache of hash code</a:t>
            </a:r>
          </a:p>
        </p:txBody>
      </p:sp>
      <p:sp>
        <p:nvSpPr>
          <p:cNvPr id="150" name="Shape 150"/>
          <p:cNvSpPr/>
          <p:nvPr/>
        </p:nvSpPr>
        <p:spPr>
          <a:xfrm>
            <a:off x="7848600" y="7137400"/>
            <a:ext cx="960542" cy="15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Implementing hash code:  user-defined types</a:t>
            </a:r>
          </a:p>
        </p:txBody>
      </p:sp>
      <p:sp>
        <p:nvSpPr>
          <p:cNvPr id="156" name="Shape 156"/>
          <p:cNvSpPr/>
          <p:nvPr/>
        </p:nvSpPr>
        <p:spPr>
          <a:xfrm>
            <a:off x="749300" y="1612900"/>
            <a:ext cx="9410700" cy="8887460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final class Transaction implements Comparable&lt;Transaction&gt;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String  who;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Date    when;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double  amount;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Transaction(String who, Date when, double amount)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  </a:t>
            </a:r>
            <a:r>
              <a:rPr>
                <a:solidFill>
                  <a:srgbClr val="606060"/>
                </a:solidFill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/* as before */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boolean equals(Object y)</a:t>
            </a:r>
            <a:b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  </a:t>
            </a:r>
            <a:r>
              <a:rPr>
                <a:solidFill>
                  <a:srgbClr val="606060"/>
                </a:solidFill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/* as before */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int hashCode()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int hash = 17;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hash = 31*hash + who.hashCode();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hash = 31*hash + when.hashCode();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hash = 31*hash + ((Double) amount).hashCode();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return hash;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157" name="Shape 157"/>
          <p:cNvSpPr/>
          <p:nvPr/>
        </p:nvSpPr>
        <p:spPr>
          <a:xfrm>
            <a:off x="4011544" y="8699500"/>
            <a:ext cx="240210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typically a small prime</a:t>
            </a:r>
          </a:p>
        </p:txBody>
      </p:sp>
      <p:sp>
        <p:nvSpPr>
          <p:cNvPr id="158" name="Shape 158"/>
          <p:cNvSpPr/>
          <p:nvPr/>
        </p:nvSpPr>
        <p:spPr>
          <a:xfrm>
            <a:off x="2914053" y="8031944"/>
            <a:ext cx="903675" cy="848874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282635" y="6299200"/>
            <a:ext cx="190089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nonzero constant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3785394" y="6512945"/>
            <a:ext cx="1397964" cy="30530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401300" y="7594600"/>
            <a:ext cx="21209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for primitive types, use </a:t>
            </a: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hashCode()</a:t>
            </a:r>
            <a:b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of wrapper type</a:t>
            </a:r>
          </a:p>
        </p:txBody>
      </p:sp>
      <p:sp>
        <p:nvSpPr>
          <p:cNvPr id="162" name="Shape 162"/>
          <p:cNvSpPr/>
          <p:nvPr/>
        </p:nvSpPr>
        <p:spPr>
          <a:xfrm flipV="1">
            <a:off x="8614962" y="7747470"/>
            <a:ext cx="1743307" cy="2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0439400" y="6743700"/>
            <a:ext cx="21844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for reference types,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use </a:t>
            </a: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hashCode()</a:t>
            </a:r>
            <a:b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endParaRPr sz="1600" b="1">
              <a:solidFill>
                <a:srgbClr val="8D3124"/>
              </a:solidFill>
              <a:uFill>
                <a:solidFill>
                  <a:srgbClr val="8D3124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</p:txBody>
      </p:sp>
      <p:sp>
        <p:nvSpPr>
          <p:cNvPr id="164" name="Shape 164"/>
          <p:cNvSpPr/>
          <p:nvPr/>
        </p:nvSpPr>
        <p:spPr>
          <a:xfrm flipV="1">
            <a:off x="7556437" y="7238922"/>
            <a:ext cx="2848164" cy="79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 code design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"Standard" recipe for user-defined types.</a:t>
            </a:r>
          </a:p>
          <a:p>
            <a:pPr lvl="1"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Combine each significant field using the </a:t>
            </a:r>
            <a:r>
              <a:rPr lang="en-US" dirty="0">
                <a:uFill>
                  <a:solidFill/>
                </a:uFill>
              </a:rPr>
              <a:t>Prime</a:t>
            </a:r>
            <a:r>
              <a:rPr lang="en-US" dirty="0">
                <a:uFill>
                  <a:solidFill/>
                </a:uFill>
                <a:sym typeface="Times New Roman"/>
              </a:rPr>
              <a:t>*Value + Prime</a:t>
            </a:r>
            <a:r>
              <a:rPr dirty="0">
                <a:uFill>
                  <a:solidFill/>
                </a:uFill>
              </a:rPr>
              <a:t> rule.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 practice.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Recipe works reasonably well; used in Java libraries.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 theory.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 Keys are </a:t>
            </a:r>
            <a:r>
              <a:rPr sz="2400" dirty="0" err="1">
                <a:uFill>
                  <a:solidFill>
                    <a:srgbClr val="0048AA"/>
                  </a:solidFill>
                </a:uFill>
              </a:rPr>
              <a:t>bitstring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; "universal" hash functions exist.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Basic rule.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Need to use the whole key to compute hash code;</a:t>
            </a: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uFill>
                  <a:solidFill>
                    <a:srgbClr val="0048AA"/>
                  </a:solidFill>
                </a:uFill>
              </a:rPr>
              <a:t>consult an expert for state-of-the-art hash codes.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 code.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-2</a:t>
            </a:r>
            <a:r>
              <a:rPr sz="2000" baseline="31999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31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2</a:t>
            </a:r>
            <a:r>
              <a:rPr sz="2000" baseline="31999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31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- 1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 function.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 - 1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(for use as array index).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Modular hashing</a:t>
            </a:r>
          </a:p>
        </p:txBody>
      </p:sp>
      <p:sp>
        <p:nvSpPr>
          <p:cNvPr id="181" name="Shape 181"/>
          <p:cNvSpPr/>
          <p:nvPr/>
        </p:nvSpPr>
        <p:spPr>
          <a:xfrm>
            <a:off x="7351941" y="2565400"/>
            <a:ext cx="32273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typically a prime or power of 2</a:t>
            </a:r>
          </a:p>
        </p:txBody>
      </p:sp>
      <p:sp>
        <p:nvSpPr>
          <p:cNvPr id="182" name="Shape 182"/>
          <p:cNvSpPr/>
          <p:nvPr/>
        </p:nvSpPr>
        <p:spPr>
          <a:xfrm>
            <a:off x="6749453" y="2291544"/>
            <a:ext cx="502644" cy="375059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527300" y="3340100"/>
            <a:ext cx="5600700" cy="1046480"/>
          </a:xfrm>
          <a:prstGeom prst="rect">
            <a:avLst/>
          </a:prstGeom>
          <a:solidFill>
            <a:srgbClr val="CBCBCB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private int hash(Key key)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{  return key.hashCode() % M;  }</a:t>
            </a:r>
          </a:p>
        </p:txBody>
      </p:sp>
      <p:sp>
        <p:nvSpPr>
          <p:cNvPr id="184" name="Shape 184"/>
          <p:cNvSpPr/>
          <p:nvPr/>
        </p:nvSpPr>
        <p:spPr>
          <a:xfrm>
            <a:off x="2527300" y="4368800"/>
            <a:ext cx="56007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bug</a:t>
            </a:r>
          </a:p>
        </p:txBody>
      </p:sp>
      <p:sp>
        <p:nvSpPr>
          <p:cNvPr id="185" name="Shape 185"/>
          <p:cNvSpPr/>
          <p:nvPr/>
        </p:nvSpPr>
        <p:spPr>
          <a:xfrm>
            <a:off x="2527300" y="5448300"/>
            <a:ext cx="6616700" cy="1046480"/>
          </a:xfrm>
          <a:prstGeom prst="rect">
            <a:avLst/>
          </a:prstGeom>
          <a:solidFill>
            <a:srgbClr val="CBCBCB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private int hash(Key key)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{  return Math.abs(key.hashCode()) % M;  }</a:t>
            </a:r>
          </a:p>
        </p:txBody>
      </p:sp>
      <p:grpSp>
        <p:nvGrpSpPr>
          <p:cNvPr id="188" name="Group 188"/>
          <p:cNvGrpSpPr/>
          <p:nvPr/>
        </p:nvGrpSpPr>
        <p:grpSpPr>
          <a:xfrm>
            <a:off x="2527300" y="7696199"/>
            <a:ext cx="7747000" cy="1320801"/>
            <a:chOff x="0" y="0"/>
            <a:chExt cx="7747000" cy="13208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7747000" cy="104648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dirty="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private int hash(Key key)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dirty="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{  return (</a:t>
              </a:r>
              <a:r>
                <a:rPr dirty="0" err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key.hashCode</a:t>
              </a:r>
              <a:r>
                <a:rPr dirty="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() &amp; 0x7fffffff) % M;  }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990600"/>
              <a:ext cx="77470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correct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2527300" y="6489700"/>
            <a:ext cx="7153852" cy="838201"/>
            <a:chOff x="0" y="0"/>
            <a:chExt cx="7153851" cy="8382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66167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1-in-a-billion bug 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2730500" y="508000"/>
              <a:ext cx="442335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hashCode()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 of </a:t>
              </a: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"polygenelubricants"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 is 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-</a:t>
              </a: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2</a:t>
              </a:r>
              <a:r>
                <a:rPr sz="1600" baseline="31999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31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2146300" y="317500"/>
              <a:ext cx="502643" cy="37505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93" name="Shape 193"/>
          <p:cNvSpPr/>
          <p:nvPr/>
        </p:nvSpPr>
        <p:spPr>
          <a:xfrm>
            <a:off x="11122056" y="3696854"/>
            <a:ext cx="1028323" cy="745837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0743969" y="4861214"/>
            <a:ext cx="17526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x.hashCode()</a:t>
            </a:r>
          </a:p>
        </p:txBody>
      </p:sp>
      <p:sp>
        <p:nvSpPr>
          <p:cNvPr id="195" name="Shape 195"/>
          <p:cNvSpPr/>
          <p:nvPr/>
        </p:nvSpPr>
        <p:spPr>
          <a:xfrm>
            <a:off x="11568442" y="2971800"/>
            <a:ext cx="254060" cy="28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11637336" y="3335459"/>
            <a:ext cx="1" cy="274546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 flipV="1">
            <a:off x="11637336" y="4530105"/>
            <a:ext cx="1" cy="274546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125200" y="5600700"/>
            <a:ext cx="1028323" cy="745837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744200" y="6769100"/>
            <a:ext cx="17526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hash(x)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11633200" y="5257800"/>
            <a:ext cx="0" cy="274546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 flipV="1">
            <a:off x="11633200" y="6426200"/>
            <a:ext cx="0" cy="274546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184" grpId="2" animBg="1" advAuto="0"/>
      <p:bldP spid="185" grpId="3" animBg="1" advAuto="0"/>
      <p:bldP spid="188" grpId="5" animBg="1" advAuto="0"/>
      <p:bldP spid="192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Uniform hashing assumption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Uniform hashing assumption.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Each key is equally likely to hash to an integer between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.</a:t>
            </a: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Bins and balls.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Throw balls uniformly at random into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bins.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Birthday problem.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Expect two balls in the same bin after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~     π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M / 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2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tosses.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Coupon collector.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Expect every bin has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≥ 1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ball after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~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ln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 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tosses.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Load balancing.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After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tosses, expect most loaded bin has</a:t>
            </a: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lang="en-US" sz="2400" dirty="0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 panose="05050102010706020507" pitchFamily="18" charset="2"/>
              </a:rPr>
              <a:t>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( log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 M /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log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400" dirty="0" err="1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log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 M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)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balls.</a:t>
            </a:r>
          </a:p>
        </p:txBody>
      </p:sp>
      <p:sp>
        <p:nvSpPr>
          <p:cNvPr id="208" name="Shape 208"/>
          <p:cNvSpPr/>
          <p:nvPr/>
        </p:nvSpPr>
        <p:spPr>
          <a:xfrm>
            <a:off x="9619036" y="6299200"/>
            <a:ext cx="1358280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34"/>
                </a:moveTo>
                <a:lnTo>
                  <a:pt x="1357" y="10234"/>
                </a:lnTo>
                <a:lnTo>
                  <a:pt x="2488" y="21600"/>
                </a:lnTo>
                <a:lnTo>
                  <a:pt x="4976" y="206"/>
                </a:lnTo>
                <a:lnTo>
                  <a:pt x="19532" y="18"/>
                </a:lnTo>
                <a:lnTo>
                  <a:pt x="21600" y="0"/>
                </a:lnTo>
              </a:path>
            </a:pathLst>
          </a:custGeom>
          <a:ln w="19050">
            <a:solidFill/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grpSp>
        <p:nvGrpSpPr>
          <p:cNvPr id="239" name="Group 239"/>
          <p:cNvGrpSpPr/>
          <p:nvPr/>
        </p:nvGrpSpPr>
        <p:grpSpPr>
          <a:xfrm>
            <a:off x="3360420" y="4152900"/>
            <a:ext cx="5838614" cy="761997"/>
            <a:chOff x="0" y="0"/>
            <a:chExt cx="5838613" cy="761996"/>
          </a:xfrm>
        </p:grpSpPr>
        <p:sp>
          <p:nvSpPr>
            <p:cNvPr id="209" name="Shape 209"/>
            <p:cNvSpPr/>
            <p:nvPr/>
          </p:nvSpPr>
          <p:spPr>
            <a:xfrm>
              <a:off x="0" y="758613"/>
              <a:ext cx="5838614" cy="2258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2512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5024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97535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30047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62560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95072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27584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260096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92607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325120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57632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90143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22656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551679" y="0"/>
              <a:ext cx="2270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87680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20192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5516879" y="0"/>
              <a:ext cx="2270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0639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71957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724942" y="325120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69747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976142" y="495299"/>
              <a:ext cx="130952" cy="13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970779" y="3115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976142" y="126435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675662" y="510258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009813" y="514773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04977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074702" y="514773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</p:grpSp>
      <p:graphicFrame>
        <p:nvGraphicFramePr>
          <p:cNvPr id="238" name="Table 238"/>
          <p:cNvGraphicFramePr/>
          <p:nvPr/>
        </p:nvGraphicFramePr>
        <p:xfrm>
          <a:off x="3632200" y="5003799"/>
          <a:ext cx="5257792" cy="304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build="p" animBg="1" advAuto="0"/>
      <p:bldP spid="208" grpId="3" animBg="1" advAuto="0"/>
      <p:bldP spid="239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Uniform hashing assumption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Uniform hashing assumption.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Each key is equally likely to hash to an integer between </a:t>
            </a:r>
            <a:r>
              <a:rPr sz="240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sz="2400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 sz="240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Bins and balls.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Throw balls uniformly at random into 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bins.</a:t>
            </a:r>
          </a:p>
        </p:txBody>
      </p:sp>
      <p:grpSp>
        <p:nvGrpSpPr>
          <p:cNvPr id="281" name="Group 281"/>
          <p:cNvGrpSpPr/>
          <p:nvPr/>
        </p:nvGrpSpPr>
        <p:grpSpPr>
          <a:xfrm>
            <a:off x="3360420" y="4152900"/>
            <a:ext cx="5838614" cy="761997"/>
            <a:chOff x="0" y="0"/>
            <a:chExt cx="5838613" cy="761996"/>
          </a:xfrm>
        </p:grpSpPr>
        <p:sp>
          <p:nvSpPr>
            <p:cNvPr id="250" name="Shape 250"/>
            <p:cNvSpPr/>
            <p:nvPr/>
          </p:nvSpPr>
          <p:spPr>
            <a:xfrm>
              <a:off x="4976142" y="126435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758613"/>
              <a:ext cx="5838614" cy="2258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2512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5024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97535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30047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62560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5072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27584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600960" y="0"/>
              <a:ext cx="2268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92607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25120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57632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901439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422656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551679" y="0"/>
              <a:ext cx="2270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87680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5201920" y="0"/>
              <a:ext cx="2269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516879" y="0"/>
              <a:ext cx="2270" cy="761997"/>
            </a:xfrm>
            <a:prstGeom prst="line">
              <a:avLst/>
            </a:prstGeom>
            <a:noFill/>
            <a:ln w="25400" cap="flat">
              <a:solidFill>
                <a:srgbClr val="AB322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0639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71957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724942" y="325120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69747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976142" y="495299"/>
              <a:ext cx="130952" cy="13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970779" y="3115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976142" y="126435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675662" y="510258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009813" y="514773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049779" y="514773"/>
              <a:ext cx="130953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074702" y="514773"/>
              <a:ext cx="130952" cy="13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</p:grpSp>
      <p:graphicFrame>
        <p:nvGraphicFramePr>
          <p:cNvPr id="280" name="Table 280"/>
          <p:cNvGraphicFramePr/>
          <p:nvPr/>
        </p:nvGraphicFramePr>
        <p:xfrm>
          <a:off x="3632200" y="5003799"/>
          <a:ext cx="5257792" cy="3048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2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" y="5809897"/>
            <a:ext cx="11649075" cy="3219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284" name="Shape 284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285" name="Shape 285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6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hash functions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separate chaining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linear probing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context</a:t>
            </a:r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291" name="Shape 291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292" name="Shape 292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3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hash functions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separate chaining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linear probing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context</a:t>
            </a:r>
          </a:p>
        </p:txBody>
      </p:sp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Collisions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Collision.  </a:t>
            </a:r>
            <a:r>
              <a:rPr sz="2400" dirty="0">
                <a:uFill>
                  <a:solidFill/>
                </a:uFill>
              </a:rPr>
              <a:t>Two distinct keys hashing to same index.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Birthday problem  </a:t>
            </a:r>
            <a:r>
              <a:rPr lang="en-US" sz="2400" dirty="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-&gt;</a:t>
            </a:r>
            <a:r>
              <a:rPr sz="2400" dirty="0">
                <a:uFill>
                  <a:solidFill/>
                </a:uFill>
              </a:rPr>
              <a:t>  can't avoid collisions unless you have</a:t>
            </a:r>
            <a:br>
              <a:rPr sz="2400" dirty="0">
                <a:uFill>
                  <a:solidFill/>
                </a:uFill>
              </a:rPr>
            </a:br>
            <a:r>
              <a:rPr sz="2400" dirty="0">
                <a:uFill>
                  <a:solidFill/>
                </a:uFill>
              </a:rPr>
              <a:t>a ridiculous (quadratic) amount of memory.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Coupon collector + load balancing  </a:t>
            </a:r>
            <a:r>
              <a:rPr lang="en-US" sz="2400" dirty="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-&gt;</a:t>
            </a:r>
            <a:r>
              <a:rPr sz="2400" dirty="0">
                <a:uFill>
                  <a:solidFill/>
                </a:uFill>
              </a:rPr>
              <a:t>  collisions are evenly distributed.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br>
              <a:rPr sz="2400" dirty="0">
                <a:uFill>
                  <a:solidFill/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Challenge.  </a:t>
            </a:r>
            <a:r>
              <a:rPr sz="2400" dirty="0">
                <a:uFill>
                  <a:solidFill/>
                </a:uFill>
              </a:rPr>
              <a:t>Deal with collisions efficiently.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3670299" y="6375400"/>
            <a:ext cx="3744085" cy="838200"/>
            <a:chOff x="0" y="1739900"/>
            <a:chExt cx="3744083" cy="838200"/>
          </a:xfrm>
        </p:grpSpPr>
        <p:sp>
          <p:nvSpPr>
            <p:cNvPr id="300" name="Shape 300"/>
            <p:cNvSpPr/>
            <p:nvPr/>
          </p:nvSpPr>
          <p:spPr>
            <a:xfrm>
              <a:off x="0" y="2209800"/>
              <a:ext cx="251459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uFill>
                    <a:solidFill>
                      <a:srgbClr val="C64941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hash("times") = 3</a:t>
              </a:r>
            </a:p>
          </p:txBody>
        </p:sp>
        <p:sp>
          <p:nvSpPr>
            <p:cNvPr id="301" name="Shape 301"/>
            <p:cNvSpPr/>
            <p:nvPr/>
          </p:nvSpPr>
          <p:spPr>
            <a:xfrm flipH="1">
              <a:off x="2546153" y="2009535"/>
              <a:ext cx="866987" cy="40459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378200" y="1739900"/>
              <a:ext cx="365884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uFill>
                    <a:solidFill>
                      <a:srgbClr val="C64941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??</a:t>
              </a:r>
            </a:p>
          </p:txBody>
        </p:sp>
      </p:grpSp>
      <p:graphicFrame>
        <p:nvGraphicFramePr>
          <p:cNvPr id="303" name="Table 303"/>
          <p:cNvGraphicFramePr/>
          <p:nvPr/>
        </p:nvGraphicFramePr>
        <p:xfrm>
          <a:off x="7531100" y="4635500"/>
          <a:ext cx="1269999" cy="27051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4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"it"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7" name="Group 307"/>
          <p:cNvGrpSpPr/>
          <p:nvPr/>
        </p:nvGrpSpPr>
        <p:grpSpPr>
          <a:xfrm>
            <a:off x="4406899" y="5448300"/>
            <a:ext cx="3177769" cy="757162"/>
            <a:chOff x="736599" y="812800"/>
            <a:chExt cx="3177767" cy="757161"/>
          </a:xfrm>
        </p:grpSpPr>
        <p:sp>
          <p:nvSpPr>
            <p:cNvPr id="304" name="Shape 304"/>
            <p:cNvSpPr/>
            <p:nvPr/>
          </p:nvSpPr>
          <p:spPr>
            <a:xfrm>
              <a:off x="736600" y="812800"/>
              <a:ext cx="2101369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uFill>
                    <a:solidFill>
                      <a:srgbClr val="C64941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hash("it") = 3</a:t>
              </a:r>
            </a:p>
          </p:txBody>
        </p:sp>
        <p:sp>
          <p:nvSpPr>
            <p:cNvPr id="305" name="Shape 305"/>
            <p:cNvSpPr/>
            <p:nvPr/>
          </p:nvSpPr>
          <p:spPr>
            <a:xfrm flipH="1" flipV="1">
              <a:off x="2670995" y="1251704"/>
              <a:ext cx="1243373" cy="31825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Symbol table implementations:  summary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Can we do better?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Yes, but with different access to the data.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</a:t>
            </a:fld>
            <a:endParaRPr sz="1200">
              <a:uFill>
                <a:solidFill/>
              </a:uFill>
            </a:endParaRPr>
          </a:p>
        </p:txBody>
      </p:sp>
      <p:graphicFrame>
        <p:nvGraphicFramePr>
          <p:cNvPr id="59" name="Table 59"/>
          <p:cNvGraphicFramePr/>
          <p:nvPr/>
        </p:nvGraphicFramePr>
        <p:xfrm>
          <a:off x="300335" y="1625600"/>
          <a:ext cx="12313916" cy="549313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15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1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implementation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guarantee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average case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ordered
ops?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key
interface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delete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 hit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delete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sequential search (unordered list)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equals()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binary search (ordered array)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BST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1.39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1.39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√</a:t>
                      </a:r>
                      <a:r>
                        <a:rPr sz="2000" baseline="-5999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red-black BST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Use an array of </a:t>
            </a:r>
            <a:r>
              <a:rPr sz="24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sz="24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&lt;</a:t>
            </a:r>
            <a:r>
              <a:rPr sz="24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linked lists.  </a:t>
            </a:r>
            <a:r>
              <a:rPr sz="2400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[H. P. Luhn, IBM 1953]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Hash:  map key to integer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Insert:  put at front of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baseline="30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sz="2400" baseline="30500">
                <a:uFill>
                  <a:solidFill/>
                </a:uFill>
              </a:rPr>
              <a:t> </a:t>
            </a:r>
            <a:r>
              <a:rPr sz="2400">
                <a:uFill>
                  <a:solidFill/>
                </a:uFill>
              </a:rPr>
              <a:t>chain (if not already there).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Search:  need to search only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baseline="30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sz="2400">
                <a:uFill>
                  <a:solidFill/>
                </a:uFill>
              </a:rPr>
              <a:t> chain.</a:t>
            </a:r>
          </a:p>
        </p:txBody>
      </p: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Separate-chaining symbol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52" y="3372316"/>
            <a:ext cx="7639050" cy="6296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914400" y="1485900"/>
            <a:ext cx="9042400" cy="9260840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SeparateChainingHashST&lt;Key, Value&gt;</a:t>
            </a:r>
            <a:b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  <a:b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M = 97;            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// number of chains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Node[] st = new Node[M];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// array of chains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private static class Node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private Object key;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private Object val;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private Node next;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hash(Key key)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  return (key.hashCode() &amp; 0x7fffffff) % M;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Value get(Key key)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int i = hash(key);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(Node x = st[i]; x != null; x = x.next)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if (key.equals(x.key)) return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(Value)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x.val;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return null;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Separate-chaining symbol table:  Java implementation</a:t>
            </a:r>
          </a:p>
        </p:txBody>
      </p:sp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562600" y="3873500"/>
            <a:ext cx="3913912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 generic array creation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(declare key and value of type Object)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4724400" y="4013200"/>
            <a:ext cx="741428" cy="5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V="1">
            <a:off x="4724400" y="4305300"/>
            <a:ext cx="741428" cy="5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0349449" y="2260600"/>
            <a:ext cx="2336801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doubling and halving code omitted</a:t>
            </a:r>
          </a:p>
        </p:txBody>
      </p:sp>
      <p:sp>
        <p:nvSpPr>
          <p:cNvPr id="323" name="Shape 323"/>
          <p:cNvSpPr/>
          <p:nvPr/>
        </p:nvSpPr>
        <p:spPr>
          <a:xfrm>
            <a:off x="9084920" y="2567658"/>
            <a:ext cx="1200016" cy="12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914400" y="1485900"/>
            <a:ext cx="9042400" cy="9260840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SeparateChainingHashST&lt;Key, Value&gt;</a:t>
            </a:r>
            <a:b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  <a:b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private int M = 97;               // number of chains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Node[] st = new Node[M];  // array of chains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static class Node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private Object key;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private Object val;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private Node next;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hash(Key key)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  return (key.hashCode() &amp; 0x7fffffff) % M;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void put(Key key, Value val)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int i = hash(key);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(Node x = st[i]; x != null; x = x.next)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if (key.equals(x.key)) { x.val = val; return;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st[i] = new Node(key, val, st[i]);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Separate-chaining symbol table:  Java implementation</a:t>
            </a:r>
          </a:p>
        </p:txBody>
      </p:sp>
      <p:sp>
        <p:nvSpPr>
          <p:cNvPr id="329" name="Shape 32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22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bg2"/>
                </a:solidFill>
                <a:uFill>
                  <a:solidFill>
                    <a:srgbClr val="0048AA"/>
                  </a:solidFill>
                </a:uFill>
              </a:rPr>
              <a:t>M is size of array, number of bins; N is numbers of keys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Under uniform hashing assumption, prob. that the number of keys in a list is within a constant factor of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is extremely close to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Pf sketch.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Distribution of list size obeys a binomial distribution.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Consequence.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Number of probes for search/insert is proportional to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.</a:t>
            </a: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/>
                </a:uFill>
              </a:rPr>
              <a:t> too large </a:t>
            </a:r>
            <a:r>
              <a:rPr lang="en-US" dirty="0">
                <a:uFill>
                  <a:solidFill/>
                </a:uFill>
                <a:latin typeface="Symbol"/>
                <a:sym typeface="Symbol"/>
              </a:rPr>
              <a:t>-&gt;</a:t>
            </a:r>
            <a:r>
              <a:rPr lang="en-US" sz="2400" dirty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too many empty chains.</a:t>
            </a:r>
          </a:p>
          <a:p>
            <a:pPr lvl="1">
              <a:defRPr sz="1800">
                <a:uFillTx/>
              </a:defRPr>
            </a:pP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/>
                </a:uFill>
              </a:rPr>
              <a:t> too small  </a:t>
            </a:r>
            <a:r>
              <a:rPr lang="en-US" sz="1800" dirty="0">
                <a:uFill>
                  <a:solidFill/>
                </a:uFill>
                <a:latin typeface="Symbol"/>
                <a:sym typeface="Symbol"/>
              </a:rPr>
              <a:t>-&gt;</a:t>
            </a:r>
            <a:r>
              <a:rPr sz="2400" dirty="0">
                <a:uFill>
                  <a:solidFill/>
                </a:uFill>
              </a:rPr>
              <a:t>  chains too long.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Typical choice: 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~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Roman"/>
                <a:ea typeface="Times Roman"/>
                <a:cs typeface="Times Roman"/>
                <a:sym typeface="Times Roman"/>
              </a:rPr>
              <a:t> / 4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 ⇒</a:t>
            </a:r>
            <a:r>
              <a:rPr sz="2400" dirty="0">
                <a:uFill>
                  <a:solidFill/>
                </a:uFill>
              </a:rPr>
              <a:t>  constant-time ops.</a:t>
            </a:r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Analysis of separate chaining</a:t>
            </a:r>
          </a:p>
        </p:txBody>
      </p:sp>
      <p:grpSp>
        <p:nvGrpSpPr>
          <p:cNvPr id="338" name="Group 338"/>
          <p:cNvGrpSpPr/>
          <p:nvPr/>
        </p:nvGrpSpPr>
        <p:grpSpPr>
          <a:xfrm>
            <a:off x="10532731" y="8222538"/>
            <a:ext cx="2085446" cy="1153702"/>
            <a:chOff x="5431489" y="1043398"/>
            <a:chExt cx="2085445" cy="1153702"/>
          </a:xfrm>
        </p:grpSpPr>
        <p:sp>
          <p:nvSpPr>
            <p:cNvPr id="334" name="Shape 334"/>
            <p:cNvSpPr/>
            <p:nvPr/>
          </p:nvSpPr>
          <p:spPr>
            <a:xfrm>
              <a:off x="5431489" y="1524000"/>
              <a:ext cx="2085445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 times faster than</a:t>
              </a:r>
              <a:b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</a:b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sequential search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6422266" y="1043398"/>
              <a:ext cx="1" cy="46216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1" y="3927328"/>
            <a:ext cx="6628837" cy="26479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bldLvl="5" animBg="1" advAuto="0"/>
      <p:bldP spid="338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 </a:t>
            </a:r>
            <a:r>
              <a:rPr sz="2400">
                <a:uFill>
                  <a:solidFill/>
                </a:uFill>
              </a:rPr>
              <a:t>Average length of list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 </a:t>
            </a:r>
            <a:r>
              <a:rPr sz="2400">
                <a:uFill>
                  <a:solidFill/>
                </a:uFill>
              </a:rPr>
              <a:t>= constant.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Double size of array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</a:rPr>
              <a:t>when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≥  8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Halve size of array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</a:rPr>
              <a:t>when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≤  2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Need to rehash all keys when resizing.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Resizing in a separate-chaining hash table</a:t>
            </a:r>
          </a:p>
        </p:txBody>
      </p:sp>
      <p:cxnSp>
        <p:nvCxnSpPr>
          <p:cNvPr id="346" name="Connector 346"/>
          <p:cNvCxnSpPr>
            <a:stCxn id="348" idx="0"/>
            <a:endCxn id="350" idx="0"/>
          </p:cNvCxnSpPr>
          <p:nvPr/>
        </p:nvCxnSpPr>
        <p:spPr>
          <a:xfrm>
            <a:off x="4279900" y="49403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347" name="Connector 347"/>
          <p:cNvCxnSpPr>
            <a:stCxn id="348" idx="0"/>
            <a:endCxn id="378" idx="0"/>
          </p:cNvCxnSpPr>
          <p:nvPr/>
        </p:nvCxnSpPr>
        <p:spPr>
          <a:xfrm flipH="1">
            <a:off x="2895600" y="4940300"/>
            <a:ext cx="1384300" cy="17780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348" name="Shape 348"/>
          <p:cNvSpPr/>
          <p:nvPr/>
        </p:nvSpPr>
        <p:spPr>
          <a:xfrm>
            <a:off x="40894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</a:t>
            </a:r>
          </a:p>
        </p:txBody>
      </p:sp>
      <p:cxnSp>
        <p:nvCxnSpPr>
          <p:cNvPr id="349" name="Connector 349"/>
          <p:cNvCxnSpPr>
            <a:stCxn id="352" idx="0"/>
            <a:endCxn id="350" idx="0"/>
          </p:cNvCxnSpPr>
          <p:nvPr/>
        </p:nvCxnSpPr>
        <p:spPr>
          <a:xfrm flipH="1">
            <a:off x="5067300" y="49403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350" name="Shape 350"/>
          <p:cNvSpPr/>
          <p:nvPr/>
        </p:nvSpPr>
        <p:spPr>
          <a:xfrm>
            <a:off x="48768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B</a:t>
            </a:r>
          </a:p>
        </p:txBody>
      </p:sp>
      <p:cxnSp>
        <p:nvCxnSpPr>
          <p:cNvPr id="351" name="Connector 351"/>
          <p:cNvCxnSpPr>
            <a:stCxn id="352" idx="0"/>
            <a:endCxn id="354" idx="0"/>
          </p:cNvCxnSpPr>
          <p:nvPr/>
        </p:nvCxnSpPr>
        <p:spPr>
          <a:xfrm>
            <a:off x="5854700" y="49403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52" name="Shape 352"/>
          <p:cNvSpPr/>
          <p:nvPr/>
        </p:nvSpPr>
        <p:spPr>
          <a:xfrm>
            <a:off x="56642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</a:t>
            </a:r>
          </a:p>
        </p:txBody>
      </p:sp>
      <p:cxnSp>
        <p:nvCxnSpPr>
          <p:cNvPr id="353" name="Connector 353"/>
          <p:cNvCxnSpPr>
            <a:stCxn id="354" idx="0"/>
            <a:endCxn id="356" idx="0"/>
          </p:cNvCxnSpPr>
          <p:nvPr/>
        </p:nvCxnSpPr>
        <p:spPr>
          <a:xfrm>
            <a:off x="6642100" y="49403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54" name="Shape 354"/>
          <p:cNvSpPr/>
          <p:nvPr/>
        </p:nvSpPr>
        <p:spPr>
          <a:xfrm>
            <a:off x="64516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D</a:t>
            </a:r>
          </a:p>
        </p:txBody>
      </p:sp>
      <p:cxnSp>
        <p:nvCxnSpPr>
          <p:cNvPr id="355" name="Connector 355"/>
          <p:cNvCxnSpPr>
            <a:stCxn id="356" idx="0"/>
            <a:endCxn id="358" idx="0"/>
          </p:cNvCxnSpPr>
          <p:nvPr/>
        </p:nvCxnSpPr>
        <p:spPr>
          <a:xfrm>
            <a:off x="7429500" y="49403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56" name="Shape 356"/>
          <p:cNvSpPr/>
          <p:nvPr/>
        </p:nvSpPr>
        <p:spPr>
          <a:xfrm>
            <a:off x="72390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E</a:t>
            </a:r>
          </a:p>
        </p:txBody>
      </p:sp>
      <p:cxnSp>
        <p:nvCxnSpPr>
          <p:cNvPr id="357" name="Connector 357"/>
          <p:cNvCxnSpPr>
            <a:stCxn id="360" idx="0"/>
            <a:endCxn id="358" idx="0"/>
          </p:cNvCxnSpPr>
          <p:nvPr/>
        </p:nvCxnSpPr>
        <p:spPr>
          <a:xfrm flipH="1">
            <a:off x="8216900" y="49403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358" name="Shape 358"/>
          <p:cNvSpPr/>
          <p:nvPr/>
        </p:nvSpPr>
        <p:spPr>
          <a:xfrm>
            <a:off x="80264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</a:t>
            </a:r>
          </a:p>
        </p:txBody>
      </p:sp>
      <p:cxnSp>
        <p:nvCxnSpPr>
          <p:cNvPr id="359" name="Connector 359"/>
          <p:cNvCxnSpPr>
            <a:stCxn id="360" idx="0"/>
            <a:endCxn id="362" idx="0"/>
          </p:cNvCxnSpPr>
          <p:nvPr/>
        </p:nvCxnSpPr>
        <p:spPr>
          <a:xfrm>
            <a:off x="9004300" y="49403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60" name="Shape 360"/>
          <p:cNvSpPr/>
          <p:nvPr/>
        </p:nvSpPr>
        <p:spPr>
          <a:xfrm>
            <a:off x="88138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</a:t>
            </a:r>
          </a:p>
        </p:txBody>
      </p:sp>
      <p:cxnSp>
        <p:nvCxnSpPr>
          <p:cNvPr id="361" name="Connector 361"/>
          <p:cNvCxnSpPr>
            <a:stCxn id="364" idx="0"/>
            <a:endCxn id="362" idx="0"/>
          </p:cNvCxnSpPr>
          <p:nvPr/>
        </p:nvCxnSpPr>
        <p:spPr>
          <a:xfrm flipH="1">
            <a:off x="9791700" y="49403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362" name="Shape 362"/>
          <p:cNvSpPr/>
          <p:nvPr/>
        </p:nvSpPr>
        <p:spPr>
          <a:xfrm>
            <a:off x="96012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</a:t>
            </a:r>
          </a:p>
        </p:txBody>
      </p:sp>
      <p:cxnSp>
        <p:nvCxnSpPr>
          <p:cNvPr id="363" name="Connector 363"/>
          <p:cNvCxnSpPr>
            <a:stCxn id="364" idx="0"/>
            <a:endCxn id="365" idx="0"/>
          </p:cNvCxnSpPr>
          <p:nvPr/>
        </p:nvCxnSpPr>
        <p:spPr>
          <a:xfrm>
            <a:off x="10579100" y="49403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64" name="Shape 364"/>
          <p:cNvSpPr/>
          <p:nvPr/>
        </p:nvSpPr>
        <p:spPr>
          <a:xfrm>
            <a:off x="103886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</a:t>
            </a:r>
          </a:p>
        </p:txBody>
      </p:sp>
      <p:sp>
        <p:nvSpPr>
          <p:cNvPr id="365" name="Shape 365"/>
          <p:cNvSpPr/>
          <p:nvPr/>
        </p:nvSpPr>
        <p:spPr>
          <a:xfrm>
            <a:off x="11176000" y="47498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J</a:t>
            </a:r>
          </a:p>
        </p:txBody>
      </p:sp>
      <p:cxnSp>
        <p:nvCxnSpPr>
          <p:cNvPr id="366" name="Connector 366"/>
          <p:cNvCxnSpPr>
            <a:stCxn id="368" idx="0"/>
            <a:endCxn id="370" idx="0"/>
          </p:cNvCxnSpPr>
          <p:nvPr/>
        </p:nvCxnSpPr>
        <p:spPr>
          <a:xfrm>
            <a:off x="4279900" y="5689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367" name="Connector 367"/>
          <p:cNvCxnSpPr>
            <a:stCxn id="379" idx="0"/>
            <a:endCxn id="368" idx="0"/>
          </p:cNvCxnSpPr>
          <p:nvPr/>
        </p:nvCxnSpPr>
        <p:spPr>
          <a:xfrm>
            <a:off x="2895600" y="5499100"/>
            <a:ext cx="1384300" cy="1905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68" name="Shape 368"/>
          <p:cNvSpPr/>
          <p:nvPr/>
        </p:nvSpPr>
        <p:spPr>
          <a:xfrm>
            <a:off x="4089400" y="5499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K</a:t>
            </a:r>
          </a:p>
        </p:txBody>
      </p:sp>
      <p:cxnSp>
        <p:nvCxnSpPr>
          <p:cNvPr id="369" name="Connector 369"/>
          <p:cNvCxnSpPr>
            <a:stCxn id="372" idx="0"/>
            <a:endCxn id="370" idx="0"/>
          </p:cNvCxnSpPr>
          <p:nvPr/>
        </p:nvCxnSpPr>
        <p:spPr>
          <a:xfrm flipH="1">
            <a:off x="5067300" y="56896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370" name="Shape 370"/>
          <p:cNvSpPr/>
          <p:nvPr/>
        </p:nvSpPr>
        <p:spPr>
          <a:xfrm>
            <a:off x="4876800" y="5499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</a:t>
            </a:r>
          </a:p>
        </p:txBody>
      </p:sp>
      <p:cxnSp>
        <p:nvCxnSpPr>
          <p:cNvPr id="371" name="Connector 371"/>
          <p:cNvCxnSpPr>
            <a:stCxn id="372" idx="0"/>
            <a:endCxn id="374" idx="0"/>
          </p:cNvCxnSpPr>
          <p:nvPr/>
        </p:nvCxnSpPr>
        <p:spPr>
          <a:xfrm>
            <a:off x="5854700" y="5689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72" name="Shape 372"/>
          <p:cNvSpPr/>
          <p:nvPr/>
        </p:nvSpPr>
        <p:spPr>
          <a:xfrm>
            <a:off x="5664200" y="5499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M</a:t>
            </a:r>
          </a:p>
        </p:txBody>
      </p:sp>
      <p:cxnSp>
        <p:nvCxnSpPr>
          <p:cNvPr id="373" name="Connector 373"/>
          <p:cNvCxnSpPr>
            <a:stCxn id="374" idx="0"/>
            <a:endCxn id="376" idx="0"/>
          </p:cNvCxnSpPr>
          <p:nvPr/>
        </p:nvCxnSpPr>
        <p:spPr>
          <a:xfrm>
            <a:off x="6642100" y="5689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74" name="Shape 374"/>
          <p:cNvSpPr/>
          <p:nvPr/>
        </p:nvSpPr>
        <p:spPr>
          <a:xfrm>
            <a:off x="6451600" y="5499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</a:t>
            </a:r>
          </a:p>
        </p:txBody>
      </p:sp>
      <p:cxnSp>
        <p:nvCxnSpPr>
          <p:cNvPr id="375" name="Connector 375"/>
          <p:cNvCxnSpPr>
            <a:stCxn id="376" idx="0"/>
            <a:endCxn id="377" idx="0"/>
          </p:cNvCxnSpPr>
          <p:nvPr/>
        </p:nvCxnSpPr>
        <p:spPr>
          <a:xfrm>
            <a:off x="7429500" y="5689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76" name="Shape 376"/>
          <p:cNvSpPr/>
          <p:nvPr/>
        </p:nvSpPr>
        <p:spPr>
          <a:xfrm>
            <a:off x="7239000" y="5499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O</a:t>
            </a:r>
          </a:p>
        </p:txBody>
      </p:sp>
      <p:sp>
        <p:nvSpPr>
          <p:cNvPr id="377" name="Shape 377"/>
          <p:cNvSpPr/>
          <p:nvPr/>
        </p:nvSpPr>
        <p:spPr>
          <a:xfrm>
            <a:off x="8026400" y="5499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</a:t>
            </a:r>
          </a:p>
        </p:txBody>
      </p:sp>
      <p:sp>
        <p:nvSpPr>
          <p:cNvPr id="378" name="Shape 378"/>
          <p:cNvSpPr/>
          <p:nvPr/>
        </p:nvSpPr>
        <p:spPr>
          <a:xfrm>
            <a:off x="2705100" y="49276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705100" y="53086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349500" y="49911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0</a:t>
            </a:r>
          </a:p>
        </p:txBody>
      </p:sp>
      <p:sp>
        <p:nvSpPr>
          <p:cNvPr id="381" name="Shape 381"/>
          <p:cNvSpPr/>
          <p:nvPr/>
        </p:nvSpPr>
        <p:spPr>
          <a:xfrm>
            <a:off x="2349500" y="54483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cxnSp>
        <p:nvCxnSpPr>
          <p:cNvPr id="382" name="Connector 382"/>
          <p:cNvCxnSpPr>
            <a:stCxn id="384" idx="0"/>
            <a:endCxn id="395" idx="0"/>
          </p:cNvCxnSpPr>
          <p:nvPr/>
        </p:nvCxnSpPr>
        <p:spPr>
          <a:xfrm flipH="1">
            <a:off x="2895600" y="7061200"/>
            <a:ext cx="1384300" cy="48260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cxnSp>
        <p:nvCxnSpPr>
          <p:cNvPr id="383" name="Connector 383"/>
          <p:cNvCxnSpPr>
            <a:stCxn id="384" idx="0"/>
            <a:endCxn id="385" idx="0"/>
          </p:cNvCxnSpPr>
          <p:nvPr/>
        </p:nvCxnSpPr>
        <p:spPr>
          <a:xfrm>
            <a:off x="4279900" y="70612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84" name="Shape 384"/>
          <p:cNvSpPr/>
          <p:nvPr/>
        </p:nvSpPr>
        <p:spPr>
          <a:xfrm>
            <a:off x="4089400" y="68707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K</a:t>
            </a:r>
          </a:p>
        </p:txBody>
      </p:sp>
      <p:sp>
        <p:nvSpPr>
          <p:cNvPr id="385" name="Shape 385"/>
          <p:cNvSpPr/>
          <p:nvPr/>
        </p:nvSpPr>
        <p:spPr>
          <a:xfrm>
            <a:off x="4876800" y="68707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</a:t>
            </a:r>
          </a:p>
        </p:txBody>
      </p:sp>
      <p:cxnSp>
        <p:nvCxnSpPr>
          <p:cNvPr id="386" name="Connector 386"/>
          <p:cNvCxnSpPr>
            <a:stCxn id="396" idx="0"/>
            <a:endCxn id="388" idx="0"/>
          </p:cNvCxnSpPr>
          <p:nvPr/>
        </p:nvCxnSpPr>
        <p:spPr>
          <a:xfrm flipV="1">
            <a:off x="2895600" y="7772400"/>
            <a:ext cx="1384300" cy="1651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387" name="Connector 387"/>
          <p:cNvCxnSpPr>
            <a:stCxn id="388" idx="0"/>
            <a:endCxn id="390" idx="0"/>
          </p:cNvCxnSpPr>
          <p:nvPr/>
        </p:nvCxnSpPr>
        <p:spPr>
          <a:xfrm>
            <a:off x="4279900" y="77724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88" name="Shape 388"/>
          <p:cNvSpPr/>
          <p:nvPr/>
        </p:nvSpPr>
        <p:spPr>
          <a:xfrm>
            <a:off x="4089400" y="7581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</a:t>
            </a:r>
          </a:p>
        </p:txBody>
      </p:sp>
      <p:cxnSp>
        <p:nvCxnSpPr>
          <p:cNvPr id="389" name="Connector 389"/>
          <p:cNvCxnSpPr>
            <a:stCxn id="392" idx="0"/>
            <a:endCxn id="390" idx="0"/>
          </p:cNvCxnSpPr>
          <p:nvPr/>
        </p:nvCxnSpPr>
        <p:spPr>
          <a:xfrm flipH="1">
            <a:off x="5067300" y="77724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390" name="Shape 390"/>
          <p:cNvSpPr/>
          <p:nvPr/>
        </p:nvSpPr>
        <p:spPr>
          <a:xfrm>
            <a:off x="4876800" y="7581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</a:t>
            </a:r>
          </a:p>
        </p:txBody>
      </p:sp>
      <p:cxnSp>
        <p:nvCxnSpPr>
          <p:cNvPr id="391" name="Connector 391"/>
          <p:cNvCxnSpPr>
            <a:stCxn id="392" idx="0"/>
            <a:endCxn id="394" idx="0"/>
          </p:cNvCxnSpPr>
          <p:nvPr/>
        </p:nvCxnSpPr>
        <p:spPr>
          <a:xfrm>
            <a:off x="5854700" y="77724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92" name="Shape 392"/>
          <p:cNvSpPr/>
          <p:nvPr/>
        </p:nvSpPr>
        <p:spPr>
          <a:xfrm>
            <a:off x="5664200" y="7581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</a:t>
            </a:r>
          </a:p>
        </p:txBody>
      </p:sp>
      <p:cxnSp>
        <p:nvCxnSpPr>
          <p:cNvPr id="393" name="Connector 393"/>
          <p:cNvCxnSpPr>
            <a:stCxn id="394" idx="0"/>
            <a:endCxn id="423" idx="0"/>
          </p:cNvCxnSpPr>
          <p:nvPr/>
        </p:nvCxnSpPr>
        <p:spPr>
          <a:xfrm>
            <a:off x="6642100" y="77724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394" name="Shape 394"/>
          <p:cNvSpPr/>
          <p:nvPr/>
        </p:nvSpPr>
        <p:spPr>
          <a:xfrm>
            <a:off x="6451600" y="7581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E</a:t>
            </a:r>
          </a:p>
        </p:txBody>
      </p:sp>
      <p:sp>
        <p:nvSpPr>
          <p:cNvPr id="395" name="Shape 395"/>
          <p:cNvSpPr/>
          <p:nvPr/>
        </p:nvSpPr>
        <p:spPr>
          <a:xfrm>
            <a:off x="2705100" y="73533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2705100" y="7747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349500" y="74168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0</a:t>
            </a:r>
          </a:p>
        </p:txBody>
      </p:sp>
      <p:sp>
        <p:nvSpPr>
          <p:cNvPr id="398" name="Shape 398"/>
          <p:cNvSpPr/>
          <p:nvPr/>
        </p:nvSpPr>
        <p:spPr>
          <a:xfrm>
            <a:off x="2349500" y="78486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cxnSp>
        <p:nvCxnSpPr>
          <p:cNvPr id="399" name="Connector 399"/>
          <p:cNvCxnSpPr>
            <a:stCxn id="400" idx="0"/>
            <a:endCxn id="408" idx="0"/>
          </p:cNvCxnSpPr>
          <p:nvPr/>
        </p:nvCxnSpPr>
        <p:spPr>
          <a:xfrm>
            <a:off x="2895600" y="8318500"/>
            <a:ext cx="1384300" cy="1651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00" name="Shape 400"/>
          <p:cNvSpPr/>
          <p:nvPr/>
        </p:nvSpPr>
        <p:spPr>
          <a:xfrm>
            <a:off x="2705100" y="8128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401" name="Connector 401"/>
          <p:cNvCxnSpPr>
            <a:stCxn id="402" idx="0"/>
            <a:endCxn id="415" idx="0"/>
          </p:cNvCxnSpPr>
          <p:nvPr/>
        </p:nvCxnSpPr>
        <p:spPr>
          <a:xfrm>
            <a:off x="2895600" y="8712200"/>
            <a:ext cx="1384300" cy="4826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02" name="Shape 402"/>
          <p:cNvSpPr/>
          <p:nvPr/>
        </p:nvSpPr>
        <p:spPr>
          <a:xfrm>
            <a:off x="2705100" y="85217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2349500" y="82804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404" name="Shape 404"/>
          <p:cNvSpPr/>
          <p:nvPr/>
        </p:nvSpPr>
        <p:spPr>
          <a:xfrm>
            <a:off x="2349500" y="87122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405" name="Shape 405"/>
          <p:cNvSpPr/>
          <p:nvPr/>
        </p:nvSpPr>
        <p:spPr>
          <a:xfrm>
            <a:off x="660400" y="4241800"/>
            <a:ext cx="176516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before resizing</a:t>
            </a:r>
          </a:p>
        </p:txBody>
      </p:sp>
      <p:sp>
        <p:nvSpPr>
          <p:cNvPr id="406" name="Shape 406"/>
          <p:cNvSpPr/>
          <p:nvPr/>
        </p:nvSpPr>
        <p:spPr>
          <a:xfrm>
            <a:off x="749300" y="6654800"/>
            <a:ext cx="158349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after resizing</a:t>
            </a:r>
          </a:p>
        </p:txBody>
      </p:sp>
      <p:cxnSp>
        <p:nvCxnSpPr>
          <p:cNvPr id="407" name="Connector 407"/>
          <p:cNvCxnSpPr>
            <a:stCxn id="410" idx="0"/>
            <a:endCxn id="408" idx="0"/>
          </p:cNvCxnSpPr>
          <p:nvPr/>
        </p:nvCxnSpPr>
        <p:spPr>
          <a:xfrm flipH="1">
            <a:off x="4279900" y="84836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08" name="Shape 408"/>
          <p:cNvSpPr/>
          <p:nvPr/>
        </p:nvSpPr>
        <p:spPr>
          <a:xfrm>
            <a:off x="4089400" y="8293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J</a:t>
            </a:r>
          </a:p>
        </p:txBody>
      </p:sp>
      <p:cxnSp>
        <p:nvCxnSpPr>
          <p:cNvPr id="409" name="Connector 409"/>
          <p:cNvCxnSpPr>
            <a:stCxn id="410" idx="0"/>
            <a:endCxn id="412" idx="0"/>
          </p:cNvCxnSpPr>
          <p:nvPr/>
        </p:nvCxnSpPr>
        <p:spPr>
          <a:xfrm>
            <a:off x="5067300" y="8483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10" name="Shape 410"/>
          <p:cNvSpPr/>
          <p:nvPr/>
        </p:nvSpPr>
        <p:spPr>
          <a:xfrm>
            <a:off x="4876800" y="8293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</a:t>
            </a:r>
          </a:p>
        </p:txBody>
      </p:sp>
      <p:cxnSp>
        <p:nvCxnSpPr>
          <p:cNvPr id="411" name="Connector 411"/>
          <p:cNvCxnSpPr>
            <a:stCxn id="413" idx="0"/>
            <a:endCxn id="412" idx="0"/>
          </p:cNvCxnSpPr>
          <p:nvPr/>
        </p:nvCxnSpPr>
        <p:spPr>
          <a:xfrm flipH="1">
            <a:off x="5854700" y="84836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12" name="Shape 412"/>
          <p:cNvSpPr/>
          <p:nvPr/>
        </p:nvSpPr>
        <p:spPr>
          <a:xfrm>
            <a:off x="5664200" y="8293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</a:t>
            </a:r>
          </a:p>
        </p:txBody>
      </p:sp>
      <p:sp>
        <p:nvSpPr>
          <p:cNvPr id="413" name="Shape 413"/>
          <p:cNvSpPr/>
          <p:nvPr/>
        </p:nvSpPr>
        <p:spPr>
          <a:xfrm>
            <a:off x="6451600" y="8293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B</a:t>
            </a:r>
          </a:p>
        </p:txBody>
      </p:sp>
      <p:cxnSp>
        <p:nvCxnSpPr>
          <p:cNvPr id="414" name="Connector 414"/>
          <p:cNvCxnSpPr>
            <a:stCxn id="415" idx="0"/>
            <a:endCxn id="417" idx="0"/>
          </p:cNvCxnSpPr>
          <p:nvPr/>
        </p:nvCxnSpPr>
        <p:spPr>
          <a:xfrm>
            <a:off x="4279900" y="91948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15" name="Shape 415"/>
          <p:cNvSpPr/>
          <p:nvPr/>
        </p:nvSpPr>
        <p:spPr>
          <a:xfrm>
            <a:off x="4089400" y="9004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O</a:t>
            </a:r>
          </a:p>
        </p:txBody>
      </p:sp>
      <p:cxnSp>
        <p:nvCxnSpPr>
          <p:cNvPr id="416" name="Connector 416"/>
          <p:cNvCxnSpPr>
            <a:stCxn id="419" idx="0"/>
            <a:endCxn id="417" idx="0"/>
          </p:cNvCxnSpPr>
          <p:nvPr/>
        </p:nvCxnSpPr>
        <p:spPr>
          <a:xfrm flipH="1">
            <a:off x="5067300" y="91948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17" name="Shape 417"/>
          <p:cNvSpPr/>
          <p:nvPr/>
        </p:nvSpPr>
        <p:spPr>
          <a:xfrm>
            <a:off x="4876800" y="9004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M</a:t>
            </a:r>
          </a:p>
        </p:txBody>
      </p:sp>
      <p:cxnSp>
        <p:nvCxnSpPr>
          <p:cNvPr id="418" name="Connector 418"/>
          <p:cNvCxnSpPr>
            <a:stCxn id="419" idx="0"/>
            <a:endCxn id="421" idx="0"/>
          </p:cNvCxnSpPr>
          <p:nvPr/>
        </p:nvCxnSpPr>
        <p:spPr>
          <a:xfrm>
            <a:off x="5854700" y="91948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19" name="Shape 419"/>
          <p:cNvSpPr/>
          <p:nvPr/>
        </p:nvSpPr>
        <p:spPr>
          <a:xfrm>
            <a:off x="5664200" y="9004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</a:t>
            </a:r>
          </a:p>
        </p:txBody>
      </p:sp>
      <p:cxnSp>
        <p:nvCxnSpPr>
          <p:cNvPr id="420" name="Connector 420"/>
          <p:cNvCxnSpPr>
            <a:stCxn id="421" idx="0"/>
            <a:endCxn id="422" idx="0"/>
          </p:cNvCxnSpPr>
          <p:nvPr/>
        </p:nvCxnSpPr>
        <p:spPr>
          <a:xfrm>
            <a:off x="6642100" y="91948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21" name="Shape 421"/>
          <p:cNvSpPr/>
          <p:nvPr/>
        </p:nvSpPr>
        <p:spPr>
          <a:xfrm>
            <a:off x="6451600" y="9004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G</a:t>
            </a:r>
          </a:p>
        </p:txBody>
      </p:sp>
      <p:sp>
        <p:nvSpPr>
          <p:cNvPr id="422" name="Shape 422"/>
          <p:cNvSpPr/>
          <p:nvPr/>
        </p:nvSpPr>
        <p:spPr>
          <a:xfrm>
            <a:off x="7239000" y="9004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D</a:t>
            </a:r>
          </a:p>
        </p:txBody>
      </p:sp>
      <p:sp>
        <p:nvSpPr>
          <p:cNvPr id="423" name="Shape 423"/>
          <p:cNvSpPr/>
          <p:nvPr/>
        </p:nvSpPr>
        <p:spPr>
          <a:xfrm>
            <a:off x="7239000" y="7581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</a:t>
            </a:r>
          </a:p>
        </p:txBody>
      </p:sp>
      <p:sp>
        <p:nvSpPr>
          <p:cNvPr id="427" name="Shape 427"/>
          <p:cNvSpPr/>
          <p:nvPr/>
        </p:nvSpPr>
        <p:spPr>
          <a:xfrm>
            <a:off x="2565400" y="4584700"/>
            <a:ext cx="60152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st[]</a:t>
            </a:r>
          </a:p>
        </p:txBody>
      </p:sp>
      <p:sp>
        <p:nvSpPr>
          <p:cNvPr id="428" name="Shape 428"/>
          <p:cNvSpPr/>
          <p:nvPr/>
        </p:nvSpPr>
        <p:spPr>
          <a:xfrm>
            <a:off x="2578100" y="7023100"/>
            <a:ext cx="60152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build="p" bldLvl="5" animBg="1" advAuto="0"/>
      <p:bldP spid="382" grpId="4" animBg="1" advAuto="0"/>
      <p:bldP spid="383" grpId="5" animBg="1" advAuto="0"/>
      <p:bldP spid="384" grpId="6" animBg="1" advAuto="0"/>
      <p:bldP spid="385" grpId="7" animBg="1" advAuto="0"/>
      <p:bldP spid="386" grpId="8" animBg="1" advAuto="0"/>
      <p:bldP spid="387" grpId="9" animBg="1" advAuto="0"/>
      <p:bldP spid="388" grpId="10" animBg="1" advAuto="0"/>
      <p:bldP spid="389" grpId="11" animBg="1" advAuto="0"/>
      <p:bldP spid="390" grpId="12" animBg="1" advAuto="0"/>
      <p:bldP spid="391" grpId="13" animBg="1" advAuto="0"/>
      <p:bldP spid="392" grpId="14" animBg="1" advAuto="0"/>
      <p:bldP spid="393" grpId="15" animBg="1" advAuto="0"/>
      <p:bldP spid="394" grpId="16" animBg="1" advAuto="0"/>
      <p:bldP spid="395" grpId="17" animBg="1" advAuto="0"/>
      <p:bldP spid="396" grpId="18" animBg="1" advAuto="0"/>
      <p:bldP spid="397" grpId="19" animBg="1" advAuto="0"/>
      <p:bldP spid="398" grpId="20" animBg="1" advAuto="0"/>
      <p:bldP spid="399" grpId="21" animBg="1" advAuto="0"/>
      <p:bldP spid="400" grpId="22" animBg="1" advAuto="0"/>
      <p:bldP spid="401" grpId="23" animBg="1" advAuto="0"/>
      <p:bldP spid="402" grpId="24" animBg="1" advAuto="0"/>
      <p:bldP spid="403" grpId="25" animBg="1" advAuto="0"/>
      <p:bldP spid="404" grpId="26" animBg="1" advAuto="0"/>
      <p:bldP spid="406" grpId="3" animBg="1" advAuto="0"/>
      <p:bldP spid="407" grpId="27" animBg="1" advAuto="0"/>
      <p:bldP spid="408" grpId="28" animBg="1" advAuto="0"/>
      <p:bldP spid="409" grpId="29" animBg="1" advAuto="0"/>
      <p:bldP spid="410" grpId="30" animBg="1" advAuto="0"/>
      <p:bldP spid="411" grpId="31" animBg="1" advAuto="0"/>
      <p:bldP spid="412" grpId="32" animBg="1" advAuto="0"/>
      <p:bldP spid="413" grpId="33" animBg="1" advAuto="0"/>
      <p:bldP spid="414" grpId="34" animBg="1" advAuto="0"/>
      <p:bldP spid="415" grpId="35" animBg="1" advAuto="0"/>
      <p:bldP spid="416" grpId="36" animBg="1" advAuto="0"/>
      <p:bldP spid="417" grpId="37" animBg="1" advAuto="0"/>
      <p:bldP spid="418" grpId="38" animBg="1" advAuto="0"/>
      <p:bldP spid="419" grpId="39" animBg="1" advAuto="0"/>
      <p:bldP spid="420" grpId="40" animBg="1" advAuto="0"/>
      <p:bldP spid="421" grpId="41" animBg="1" advAuto="0"/>
      <p:bldP spid="422" grpId="42" animBg="1" advAuto="0"/>
      <p:bldP spid="423" grpId="43" animBg="1" advAuto="0"/>
      <p:bldP spid="428" grpId="44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  </a:t>
            </a:r>
            <a:r>
              <a:rPr sz="2400">
                <a:uFill>
                  <a:solidFill/>
                </a:uFill>
              </a:rPr>
              <a:t>How to delete a key (and its associated value)?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A.  </a:t>
            </a:r>
            <a:r>
              <a:rPr sz="2400">
                <a:uFill>
                  <a:solidFill/>
                </a:uFill>
              </a:rPr>
              <a:t>Easy: need only consider chain containing key.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Deletion in a separate-chaining hash table</a:t>
            </a:r>
          </a:p>
        </p:txBody>
      </p:sp>
      <p:sp>
        <p:nvSpPr>
          <p:cNvPr id="433" name="Shape 433"/>
          <p:cNvSpPr/>
          <p:nvPr/>
        </p:nvSpPr>
        <p:spPr>
          <a:xfrm>
            <a:off x="1409700" y="3784600"/>
            <a:ext cx="205260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before deleting C </a:t>
            </a:r>
          </a:p>
        </p:txBody>
      </p:sp>
      <p:cxnSp>
        <p:nvCxnSpPr>
          <p:cNvPr id="434" name="Connector 434"/>
          <p:cNvCxnSpPr>
            <a:stCxn id="436" idx="0"/>
            <a:endCxn id="437" idx="0"/>
          </p:cNvCxnSpPr>
          <p:nvPr/>
        </p:nvCxnSpPr>
        <p:spPr>
          <a:xfrm>
            <a:off x="3365500" y="49022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435" name="Connector 435"/>
          <p:cNvCxnSpPr>
            <a:stCxn id="436" idx="0"/>
            <a:endCxn id="444" idx="0"/>
          </p:cNvCxnSpPr>
          <p:nvPr/>
        </p:nvCxnSpPr>
        <p:spPr>
          <a:xfrm flipH="1">
            <a:off x="1981200" y="4902200"/>
            <a:ext cx="1384300" cy="49530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36" name="Shape 436"/>
          <p:cNvSpPr/>
          <p:nvPr/>
        </p:nvSpPr>
        <p:spPr>
          <a:xfrm>
            <a:off x="3175000" y="47117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K</a:t>
            </a:r>
          </a:p>
        </p:txBody>
      </p:sp>
      <p:sp>
        <p:nvSpPr>
          <p:cNvPr id="437" name="Shape 437"/>
          <p:cNvSpPr/>
          <p:nvPr/>
        </p:nvSpPr>
        <p:spPr>
          <a:xfrm>
            <a:off x="3962400" y="47117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</a:t>
            </a:r>
          </a:p>
        </p:txBody>
      </p:sp>
      <p:cxnSp>
        <p:nvCxnSpPr>
          <p:cNvPr id="438" name="Connector 438"/>
          <p:cNvCxnSpPr>
            <a:stCxn id="445" idx="0"/>
            <a:endCxn id="440" idx="0"/>
          </p:cNvCxnSpPr>
          <p:nvPr/>
        </p:nvCxnSpPr>
        <p:spPr>
          <a:xfrm flipV="1">
            <a:off x="1981200" y="5613400"/>
            <a:ext cx="1384300" cy="1651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439" name="Connector 439"/>
          <p:cNvCxnSpPr>
            <a:stCxn id="440" idx="0"/>
            <a:endCxn id="442" idx="0"/>
          </p:cNvCxnSpPr>
          <p:nvPr/>
        </p:nvCxnSpPr>
        <p:spPr>
          <a:xfrm>
            <a:off x="3365500" y="56134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40" name="Shape 440"/>
          <p:cNvSpPr/>
          <p:nvPr/>
        </p:nvSpPr>
        <p:spPr>
          <a:xfrm>
            <a:off x="3175000" y="5422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</a:t>
            </a:r>
          </a:p>
        </p:txBody>
      </p:sp>
      <p:cxnSp>
        <p:nvCxnSpPr>
          <p:cNvPr id="441" name="Connector 441"/>
          <p:cNvCxnSpPr>
            <a:stCxn id="443" idx="0"/>
            <a:endCxn id="442" idx="0"/>
          </p:cNvCxnSpPr>
          <p:nvPr/>
        </p:nvCxnSpPr>
        <p:spPr>
          <a:xfrm flipH="1">
            <a:off x="4152900" y="56134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42" name="Shape 442"/>
          <p:cNvSpPr/>
          <p:nvPr/>
        </p:nvSpPr>
        <p:spPr>
          <a:xfrm>
            <a:off x="3962400" y="5422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</a:t>
            </a:r>
          </a:p>
        </p:txBody>
      </p:sp>
      <p:sp>
        <p:nvSpPr>
          <p:cNvPr id="443" name="Shape 443"/>
          <p:cNvSpPr/>
          <p:nvPr/>
        </p:nvSpPr>
        <p:spPr>
          <a:xfrm>
            <a:off x="4749800" y="5422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</a:t>
            </a:r>
          </a:p>
        </p:txBody>
      </p:sp>
      <p:sp>
        <p:nvSpPr>
          <p:cNvPr id="444" name="Shape 444"/>
          <p:cNvSpPr/>
          <p:nvPr/>
        </p:nvSpPr>
        <p:spPr>
          <a:xfrm>
            <a:off x="1790700" y="5207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790700" y="5588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435100" y="52578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0</a:t>
            </a:r>
          </a:p>
        </p:txBody>
      </p:sp>
      <p:sp>
        <p:nvSpPr>
          <p:cNvPr id="447" name="Shape 447"/>
          <p:cNvSpPr/>
          <p:nvPr/>
        </p:nvSpPr>
        <p:spPr>
          <a:xfrm>
            <a:off x="1435100" y="56896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cxnSp>
        <p:nvCxnSpPr>
          <p:cNvPr id="448" name="Connector 448"/>
          <p:cNvCxnSpPr>
            <a:stCxn id="449" idx="0"/>
            <a:endCxn id="455" idx="0"/>
          </p:cNvCxnSpPr>
          <p:nvPr/>
        </p:nvCxnSpPr>
        <p:spPr>
          <a:xfrm>
            <a:off x="1981200" y="6159500"/>
            <a:ext cx="1384300" cy="1651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49" name="Shape 449"/>
          <p:cNvSpPr/>
          <p:nvPr/>
        </p:nvSpPr>
        <p:spPr>
          <a:xfrm>
            <a:off x="1790700" y="5969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450" name="Connector 450"/>
          <p:cNvCxnSpPr>
            <a:stCxn id="451" idx="0"/>
            <a:endCxn id="462" idx="0"/>
          </p:cNvCxnSpPr>
          <p:nvPr/>
        </p:nvCxnSpPr>
        <p:spPr>
          <a:xfrm>
            <a:off x="1981200" y="6540500"/>
            <a:ext cx="1384300" cy="4953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51" name="Shape 451"/>
          <p:cNvSpPr/>
          <p:nvPr/>
        </p:nvSpPr>
        <p:spPr>
          <a:xfrm>
            <a:off x="1790700" y="6350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1435100" y="61214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453" name="Shape 453"/>
          <p:cNvSpPr/>
          <p:nvPr/>
        </p:nvSpPr>
        <p:spPr>
          <a:xfrm>
            <a:off x="1435100" y="65532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cxnSp>
        <p:nvCxnSpPr>
          <p:cNvPr id="454" name="Connector 454"/>
          <p:cNvCxnSpPr>
            <a:stCxn id="457" idx="0"/>
            <a:endCxn id="455" idx="0"/>
          </p:cNvCxnSpPr>
          <p:nvPr/>
        </p:nvCxnSpPr>
        <p:spPr>
          <a:xfrm flipH="1">
            <a:off x="3365500" y="63246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55" name="Shape 455"/>
          <p:cNvSpPr/>
          <p:nvPr/>
        </p:nvSpPr>
        <p:spPr>
          <a:xfrm>
            <a:off x="3175000" y="6134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J</a:t>
            </a:r>
          </a:p>
        </p:txBody>
      </p:sp>
      <p:cxnSp>
        <p:nvCxnSpPr>
          <p:cNvPr id="456" name="Connector 456"/>
          <p:cNvCxnSpPr>
            <a:stCxn id="457" idx="0"/>
            <a:endCxn id="459" idx="0"/>
          </p:cNvCxnSpPr>
          <p:nvPr/>
        </p:nvCxnSpPr>
        <p:spPr>
          <a:xfrm>
            <a:off x="4152900" y="6324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57" name="Shape 457"/>
          <p:cNvSpPr/>
          <p:nvPr/>
        </p:nvSpPr>
        <p:spPr>
          <a:xfrm>
            <a:off x="3962400" y="6134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</a:t>
            </a:r>
          </a:p>
        </p:txBody>
      </p:sp>
      <p:cxnSp>
        <p:nvCxnSpPr>
          <p:cNvPr id="458" name="Connector 458"/>
          <p:cNvCxnSpPr>
            <a:stCxn id="460" idx="0"/>
            <a:endCxn id="459" idx="0"/>
          </p:cNvCxnSpPr>
          <p:nvPr/>
        </p:nvCxnSpPr>
        <p:spPr>
          <a:xfrm flipH="1">
            <a:off x="4940300" y="63246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59" name="Shape 459"/>
          <p:cNvSpPr/>
          <p:nvPr/>
        </p:nvSpPr>
        <p:spPr>
          <a:xfrm>
            <a:off x="4749800" y="6134100"/>
            <a:ext cx="381000" cy="381000"/>
          </a:xfrm>
          <a:prstGeom prst="rect">
            <a:avLst/>
          </a:prstGeom>
          <a:solidFill/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</a:t>
            </a:r>
          </a:p>
        </p:txBody>
      </p:sp>
      <p:sp>
        <p:nvSpPr>
          <p:cNvPr id="460" name="Shape 460"/>
          <p:cNvSpPr/>
          <p:nvPr/>
        </p:nvSpPr>
        <p:spPr>
          <a:xfrm>
            <a:off x="5537200" y="6134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B</a:t>
            </a:r>
          </a:p>
        </p:txBody>
      </p:sp>
      <p:cxnSp>
        <p:nvCxnSpPr>
          <p:cNvPr id="461" name="Connector 461"/>
          <p:cNvCxnSpPr>
            <a:stCxn id="462" idx="0"/>
            <a:endCxn id="463" idx="0"/>
          </p:cNvCxnSpPr>
          <p:nvPr/>
        </p:nvCxnSpPr>
        <p:spPr>
          <a:xfrm>
            <a:off x="3365500" y="70358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62" name="Shape 462"/>
          <p:cNvSpPr/>
          <p:nvPr/>
        </p:nvSpPr>
        <p:spPr>
          <a:xfrm>
            <a:off x="3175000" y="6845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O</a:t>
            </a:r>
          </a:p>
        </p:txBody>
      </p:sp>
      <p:sp>
        <p:nvSpPr>
          <p:cNvPr id="463" name="Shape 463"/>
          <p:cNvSpPr/>
          <p:nvPr/>
        </p:nvSpPr>
        <p:spPr>
          <a:xfrm>
            <a:off x="3962400" y="6845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M</a:t>
            </a:r>
          </a:p>
        </p:txBody>
      </p:sp>
      <p:sp>
        <p:nvSpPr>
          <p:cNvPr id="464" name="Shape 464"/>
          <p:cNvSpPr/>
          <p:nvPr/>
        </p:nvSpPr>
        <p:spPr>
          <a:xfrm>
            <a:off x="1663700" y="4864100"/>
            <a:ext cx="60152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st[]</a:t>
            </a:r>
          </a:p>
        </p:txBody>
      </p:sp>
      <p:cxnSp>
        <p:nvCxnSpPr>
          <p:cNvPr id="465" name="Connector 465"/>
          <p:cNvCxnSpPr>
            <a:stCxn id="467" idx="0"/>
            <a:endCxn id="475" idx="0"/>
          </p:cNvCxnSpPr>
          <p:nvPr/>
        </p:nvCxnSpPr>
        <p:spPr>
          <a:xfrm flipH="1">
            <a:off x="8420100" y="4902200"/>
            <a:ext cx="1384300" cy="49530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cxnSp>
        <p:nvCxnSpPr>
          <p:cNvPr id="466" name="Connector 466"/>
          <p:cNvCxnSpPr>
            <a:stCxn id="467" idx="0"/>
            <a:endCxn id="468" idx="0"/>
          </p:cNvCxnSpPr>
          <p:nvPr/>
        </p:nvCxnSpPr>
        <p:spPr>
          <a:xfrm>
            <a:off x="9804400" y="49022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67" name="Shape 467"/>
          <p:cNvSpPr/>
          <p:nvPr/>
        </p:nvSpPr>
        <p:spPr>
          <a:xfrm>
            <a:off x="9613900" y="47117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K</a:t>
            </a:r>
          </a:p>
        </p:txBody>
      </p:sp>
      <p:sp>
        <p:nvSpPr>
          <p:cNvPr id="468" name="Shape 468"/>
          <p:cNvSpPr/>
          <p:nvPr/>
        </p:nvSpPr>
        <p:spPr>
          <a:xfrm>
            <a:off x="10401300" y="47117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</a:t>
            </a:r>
          </a:p>
        </p:txBody>
      </p:sp>
      <p:cxnSp>
        <p:nvCxnSpPr>
          <p:cNvPr id="469" name="Connector 469"/>
          <p:cNvCxnSpPr>
            <a:stCxn id="471" idx="0"/>
            <a:endCxn id="473" idx="0"/>
          </p:cNvCxnSpPr>
          <p:nvPr/>
        </p:nvCxnSpPr>
        <p:spPr>
          <a:xfrm>
            <a:off x="9804400" y="56134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470" name="Connector 470"/>
          <p:cNvCxnSpPr>
            <a:stCxn id="476" idx="0"/>
            <a:endCxn id="471" idx="0"/>
          </p:cNvCxnSpPr>
          <p:nvPr/>
        </p:nvCxnSpPr>
        <p:spPr>
          <a:xfrm flipV="1">
            <a:off x="8420100" y="5613400"/>
            <a:ext cx="1384300" cy="1651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71" name="Shape 471"/>
          <p:cNvSpPr/>
          <p:nvPr/>
        </p:nvSpPr>
        <p:spPr>
          <a:xfrm>
            <a:off x="9613900" y="5422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</a:t>
            </a:r>
          </a:p>
        </p:txBody>
      </p:sp>
      <p:cxnSp>
        <p:nvCxnSpPr>
          <p:cNvPr id="472" name="Connector 472"/>
          <p:cNvCxnSpPr>
            <a:stCxn id="474" idx="0"/>
            <a:endCxn id="473" idx="0"/>
          </p:cNvCxnSpPr>
          <p:nvPr/>
        </p:nvCxnSpPr>
        <p:spPr>
          <a:xfrm flipH="1">
            <a:off x="10591800" y="56134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73" name="Shape 473"/>
          <p:cNvSpPr/>
          <p:nvPr/>
        </p:nvSpPr>
        <p:spPr>
          <a:xfrm>
            <a:off x="10401300" y="5422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</a:t>
            </a:r>
          </a:p>
        </p:txBody>
      </p:sp>
      <p:sp>
        <p:nvSpPr>
          <p:cNvPr id="474" name="Shape 474"/>
          <p:cNvSpPr/>
          <p:nvPr/>
        </p:nvSpPr>
        <p:spPr>
          <a:xfrm>
            <a:off x="11188700" y="54229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</a:t>
            </a:r>
          </a:p>
        </p:txBody>
      </p:sp>
      <p:sp>
        <p:nvSpPr>
          <p:cNvPr id="475" name="Shape 475"/>
          <p:cNvSpPr/>
          <p:nvPr/>
        </p:nvSpPr>
        <p:spPr>
          <a:xfrm>
            <a:off x="8229600" y="5207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8229600" y="5588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477" name="Connector 477"/>
          <p:cNvCxnSpPr>
            <a:stCxn id="478" idx="0"/>
            <a:endCxn id="482" idx="0"/>
          </p:cNvCxnSpPr>
          <p:nvPr/>
        </p:nvCxnSpPr>
        <p:spPr>
          <a:xfrm>
            <a:off x="8420100" y="6159500"/>
            <a:ext cx="1384300" cy="1651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78" name="Shape 478"/>
          <p:cNvSpPr/>
          <p:nvPr/>
        </p:nvSpPr>
        <p:spPr>
          <a:xfrm>
            <a:off x="8229600" y="5969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479" name="Connector 479"/>
          <p:cNvCxnSpPr>
            <a:stCxn id="480" idx="0"/>
            <a:endCxn id="487" idx="0"/>
          </p:cNvCxnSpPr>
          <p:nvPr/>
        </p:nvCxnSpPr>
        <p:spPr>
          <a:xfrm>
            <a:off x="8420100" y="6540500"/>
            <a:ext cx="1384300" cy="49530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80" name="Shape 480"/>
          <p:cNvSpPr/>
          <p:nvPr/>
        </p:nvSpPr>
        <p:spPr>
          <a:xfrm>
            <a:off x="8229600" y="6350000"/>
            <a:ext cx="381000" cy="3810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481" name="Connector 481"/>
          <p:cNvCxnSpPr>
            <a:stCxn id="484" idx="0"/>
            <a:endCxn id="482" idx="0"/>
          </p:cNvCxnSpPr>
          <p:nvPr/>
        </p:nvCxnSpPr>
        <p:spPr>
          <a:xfrm flipH="1">
            <a:off x="9804400" y="6324600"/>
            <a:ext cx="7874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482" name="Shape 482"/>
          <p:cNvSpPr/>
          <p:nvPr/>
        </p:nvSpPr>
        <p:spPr>
          <a:xfrm>
            <a:off x="9613900" y="6134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J</a:t>
            </a:r>
          </a:p>
        </p:txBody>
      </p:sp>
      <p:cxnSp>
        <p:nvCxnSpPr>
          <p:cNvPr id="483" name="Connector 483"/>
          <p:cNvCxnSpPr>
            <a:stCxn id="484" idx="0"/>
            <a:endCxn id="485" idx="0"/>
          </p:cNvCxnSpPr>
          <p:nvPr/>
        </p:nvCxnSpPr>
        <p:spPr>
          <a:xfrm>
            <a:off x="10591800" y="63246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84" name="Shape 484"/>
          <p:cNvSpPr/>
          <p:nvPr/>
        </p:nvSpPr>
        <p:spPr>
          <a:xfrm>
            <a:off x="10401300" y="6134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</a:t>
            </a:r>
          </a:p>
        </p:txBody>
      </p:sp>
      <p:sp>
        <p:nvSpPr>
          <p:cNvPr id="485" name="Shape 485"/>
          <p:cNvSpPr/>
          <p:nvPr/>
        </p:nvSpPr>
        <p:spPr>
          <a:xfrm>
            <a:off x="11188700" y="61341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B</a:t>
            </a:r>
          </a:p>
        </p:txBody>
      </p:sp>
      <p:cxnSp>
        <p:nvCxnSpPr>
          <p:cNvPr id="486" name="Connector 486"/>
          <p:cNvCxnSpPr>
            <a:stCxn id="487" idx="0"/>
            <a:endCxn id="488" idx="0"/>
          </p:cNvCxnSpPr>
          <p:nvPr/>
        </p:nvCxnSpPr>
        <p:spPr>
          <a:xfrm>
            <a:off x="9804400" y="7035800"/>
            <a:ext cx="787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487" name="Shape 487"/>
          <p:cNvSpPr/>
          <p:nvPr/>
        </p:nvSpPr>
        <p:spPr>
          <a:xfrm>
            <a:off x="9613900" y="6845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O</a:t>
            </a:r>
          </a:p>
        </p:txBody>
      </p:sp>
      <p:sp>
        <p:nvSpPr>
          <p:cNvPr id="488" name="Shape 488"/>
          <p:cNvSpPr/>
          <p:nvPr/>
        </p:nvSpPr>
        <p:spPr>
          <a:xfrm>
            <a:off x="10401300" y="68453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M</a:t>
            </a:r>
          </a:p>
        </p:txBody>
      </p:sp>
      <p:grpSp>
        <p:nvGrpSpPr>
          <p:cNvPr id="495" name="Group 495"/>
          <p:cNvGrpSpPr/>
          <p:nvPr/>
        </p:nvGrpSpPr>
        <p:grpSpPr>
          <a:xfrm>
            <a:off x="7848599" y="3784600"/>
            <a:ext cx="1870934" cy="3073400"/>
            <a:chOff x="0" y="0"/>
            <a:chExt cx="1870932" cy="3073400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1870933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after deleting C 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25400" y="1473200"/>
              <a:ext cx="280134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0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25400" y="1905000"/>
              <a:ext cx="280134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1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25400" y="2336800"/>
              <a:ext cx="280134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2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5400" y="2768600"/>
              <a:ext cx="280134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3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254000" y="1079500"/>
              <a:ext cx="601528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st[]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build="p" animBg="1" advAuto="0"/>
      <p:bldP spid="465" grpId="2" animBg="1" advAuto="0"/>
      <p:bldP spid="466" grpId="3" animBg="1" advAuto="0"/>
      <p:bldP spid="467" grpId="4" animBg="1" advAuto="0"/>
      <p:bldP spid="468" grpId="5" animBg="1" advAuto="0"/>
      <p:bldP spid="469" grpId="6" animBg="1" advAuto="0"/>
      <p:bldP spid="470" grpId="7" animBg="1" advAuto="0"/>
      <p:bldP spid="471" grpId="8" animBg="1" advAuto="0"/>
      <p:bldP spid="472" grpId="9" animBg="1" advAuto="0"/>
      <p:bldP spid="473" grpId="10" animBg="1" advAuto="0"/>
      <p:bldP spid="474" grpId="11" animBg="1" advAuto="0"/>
      <p:bldP spid="475" grpId="12" animBg="1" advAuto="0"/>
      <p:bldP spid="476" grpId="13" animBg="1" advAuto="0"/>
      <p:bldP spid="477" grpId="14" animBg="1" advAuto="0"/>
      <p:bldP spid="478" grpId="15" animBg="1" advAuto="0"/>
      <p:bldP spid="479" grpId="16" animBg="1" advAuto="0"/>
      <p:bldP spid="480" grpId="17" animBg="1" advAuto="0"/>
      <p:bldP spid="481" grpId="18" animBg="1" advAuto="0"/>
      <p:bldP spid="482" grpId="19" animBg="1" advAuto="0"/>
      <p:bldP spid="483" grpId="20" animBg="1" advAuto="0"/>
      <p:bldP spid="484" grpId="21" animBg="1" advAuto="0"/>
      <p:bldP spid="485" grpId="22" animBg="1" advAuto="0"/>
      <p:bldP spid="486" grpId="23" animBg="1" advAuto="0"/>
      <p:bldP spid="487" grpId="24" animBg="1" advAuto="0"/>
      <p:bldP spid="488" grpId="25" animBg="1" advAuto="0"/>
      <p:bldP spid="495" grpId="26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Symbol table implementations:  summary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8737600" y="8229600"/>
            <a:ext cx="38805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*  under uniform hashing assumption</a:t>
            </a:r>
          </a:p>
        </p:txBody>
      </p:sp>
      <p:graphicFrame>
        <p:nvGraphicFramePr>
          <p:cNvPr id="501" name="Table 501"/>
          <p:cNvGraphicFramePr/>
          <p:nvPr/>
        </p:nvGraphicFramePr>
        <p:xfrm>
          <a:off x="300335" y="1625600"/>
          <a:ext cx="10500021" cy="645833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15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implementation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guarantee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average case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ordered
ops?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delete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 hit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delete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sequential search (unordered list)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binary search (ordered array)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BST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1.39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1.39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√</a:t>
                      </a:r>
                      <a:r>
                        <a:rPr sz="2000" baseline="-5999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red-black BST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separate chaining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2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2"/>
              </a:rPr>
              <a:t>http://algs4.cs.princeton.edu</a:t>
            </a:r>
          </a:p>
        </p:txBody>
      </p:sp>
      <p:sp>
        <p:nvSpPr>
          <p:cNvPr id="507" name="Shape 507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08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509" name="Shape 5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hash functions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separate chaining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linear probing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context</a:t>
            </a:r>
          </a:p>
        </p:txBody>
      </p:sp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513" name="Shape 513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514" name="Shape 514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5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516" name="Shape 5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hash functions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separate chaining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linear probing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context</a:t>
            </a:r>
          </a:p>
        </p:txBody>
      </p:sp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Open addressing.  </a:t>
            </a:r>
            <a:r>
              <a:rPr sz="2400" dirty="0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[Amdahl-Boehme-</a:t>
            </a:r>
            <a:r>
              <a:rPr sz="2400" dirty="0" err="1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Rocherster</a:t>
            </a:r>
            <a:r>
              <a:rPr sz="2400" dirty="0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-Samuel, IBM 1953]</a:t>
            </a: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  <a:b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uFill>
                  <a:solidFill>
                    <a:srgbClr val="0048AA"/>
                  </a:solidFill>
                </a:uFill>
              </a:rPr>
              <a:t>When a new key collides, find next empty slot, and put it there.</a:t>
            </a:r>
            <a:endParaRPr lang="en-US" sz="2400" dirty="0">
              <a:uFill>
                <a:solidFill>
                  <a:srgbClr val="0048AA"/>
                </a:solidFill>
              </a:uFill>
            </a:endParaRPr>
          </a:p>
          <a:p>
            <a:r>
              <a:rPr lang="en-US" dirty="0"/>
              <a:t>- To store </a:t>
            </a:r>
            <a:r>
              <a:rPr lang="en-US" i="1" dirty="0"/>
              <a:t>N </a:t>
            </a:r>
            <a:r>
              <a:rPr lang="en-US" dirty="0"/>
              <a:t>key-value pairs in a hash table of size </a:t>
            </a:r>
            <a:r>
              <a:rPr lang="en-US" i="1" dirty="0"/>
              <a:t>M </a:t>
            </a:r>
            <a:r>
              <a:rPr lang="en-US" dirty="0"/>
              <a:t>&gt; </a:t>
            </a:r>
            <a:r>
              <a:rPr lang="en-US" i="1" dirty="0"/>
              <a:t>N</a:t>
            </a:r>
            <a:r>
              <a:rPr lang="en-US" dirty="0"/>
              <a:t>,</a:t>
            </a:r>
            <a:endParaRPr sz="2400" dirty="0">
              <a:uFill>
                <a:solidFill>
                  <a:srgbClr val="0048AA"/>
                </a:solidFill>
              </a:uFill>
            </a:endParaRP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Collision resolution:  open addressing</a:t>
            </a:r>
          </a:p>
        </p:txBody>
      </p:sp>
      <p:sp>
        <p:nvSpPr>
          <p:cNvPr id="522" name="Shape 522"/>
          <p:cNvSpPr/>
          <p:nvPr/>
        </p:nvSpPr>
        <p:spPr>
          <a:xfrm>
            <a:off x="4200161" y="3035582"/>
            <a:ext cx="4470401" cy="5295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>
                <a:solidFill>
                  <a:srgbClr val="000000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680295" y="6568805"/>
            <a:ext cx="6985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i="1">
                <a:solidFill>
                  <a:srgbClr val="00549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1600" i="1">
                <a:solidFill>
                  <a:srgbClr val="005493"/>
                </a:solidFill>
                <a:uFill>
                  <a:solidFill>
                    <a:srgbClr val="8D3124"/>
                  </a:solidFill>
                </a:uFill>
              </a:rPr>
              <a:t>null</a:t>
            </a:r>
          </a:p>
        </p:txBody>
      </p:sp>
      <p:sp>
        <p:nvSpPr>
          <p:cNvPr id="524" name="Shape 524"/>
          <p:cNvSpPr/>
          <p:nvPr/>
        </p:nvSpPr>
        <p:spPr>
          <a:xfrm>
            <a:off x="6680295" y="4314150"/>
            <a:ext cx="6985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i="1">
                <a:solidFill>
                  <a:srgbClr val="00549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1600" i="1">
                <a:solidFill>
                  <a:srgbClr val="005493"/>
                </a:solidFill>
                <a:uFill>
                  <a:solidFill>
                    <a:srgbClr val="8D3124"/>
                  </a:solidFill>
                </a:uFill>
              </a:rPr>
              <a:t>null</a:t>
            </a:r>
          </a:p>
        </p:txBody>
      </p:sp>
      <p:sp>
        <p:nvSpPr>
          <p:cNvPr id="525" name="Shape 525"/>
          <p:cNvSpPr/>
          <p:nvPr/>
        </p:nvSpPr>
        <p:spPr>
          <a:xfrm>
            <a:off x="4204782" y="8517285"/>
            <a:ext cx="4597403" cy="31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linear probing (M = 30001, N = 15000)</a:t>
            </a:r>
          </a:p>
        </p:txBody>
      </p:sp>
      <p:sp>
        <p:nvSpPr>
          <p:cNvPr id="526" name="Shape 526"/>
          <p:cNvSpPr/>
          <p:nvPr/>
        </p:nvSpPr>
        <p:spPr>
          <a:xfrm>
            <a:off x="6209735" y="3727987"/>
            <a:ext cx="1875074" cy="374739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jocularly</a:t>
            </a:r>
          </a:p>
        </p:txBody>
      </p:sp>
      <p:sp>
        <p:nvSpPr>
          <p:cNvPr id="527" name="Shape 527"/>
          <p:cNvSpPr/>
          <p:nvPr/>
        </p:nvSpPr>
        <p:spPr>
          <a:xfrm>
            <a:off x="6189982" y="4921906"/>
            <a:ext cx="1875074" cy="374739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listen</a:t>
            </a:r>
          </a:p>
        </p:txBody>
      </p:sp>
      <p:sp>
        <p:nvSpPr>
          <p:cNvPr id="528" name="Shape 528"/>
          <p:cNvSpPr/>
          <p:nvPr/>
        </p:nvSpPr>
        <p:spPr>
          <a:xfrm>
            <a:off x="6189982" y="5553564"/>
            <a:ext cx="1875074" cy="374739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suburban</a:t>
            </a:r>
          </a:p>
        </p:txBody>
      </p:sp>
      <p:sp>
        <p:nvSpPr>
          <p:cNvPr id="529" name="Shape 529"/>
          <p:cNvSpPr/>
          <p:nvPr/>
        </p:nvSpPr>
        <p:spPr>
          <a:xfrm>
            <a:off x="6209735" y="7389934"/>
            <a:ext cx="1875074" cy="37474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browsing</a:t>
            </a:r>
          </a:p>
        </p:txBody>
      </p:sp>
      <p:sp>
        <p:nvSpPr>
          <p:cNvPr id="530" name="Shape 530"/>
          <p:cNvSpPr/>
          <p:nvPr/>
        </p:nvSpPr>
        <p:spPr>
          <a:xfrm>
            <a:off x="4416914" y="3777022"/>
            <a:ext cx="1250049" cy="24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1449492">
              <a:spcBef>
                <a:spcPts val="600"/>
              </a:spcBef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st[0]</a:t>
            </a:r>
          </a:p>
        </p:txBody>
      </p:sp>
      <p:sp>
        <p:nvSpPr>
          <p:cNvPr id="531" name="Shape 531"/>
          <p:cNvSpPr/>
          <p:nvPr/>
        </p:nvSpPr>
        <p:spPr>
          <a:xfrm>
            <a:off x="4416914" y="4402487"/>
            <a:ext cx="1263939" cy="24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1449492">
              <a:spcBef>
                <a:spcPts val="600"/>
              </a:spcBef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st[1]</a:t>
            </a:r>
          </a:p>
        </p:txBody>
      </p:sp>
      <p:sp>
        <p:nvSpPr>
          <p:cNvPr id="532" name="Shape 532"/>
          <p:cNvSpPr/>
          <p:nvPr/>
        </p:nvSpPr>
        <p:spPr>
          <a:xfrm>
            <a:off x="4416914" y="4981602"/>
            <a:ext cx="1263939" cy="24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1449492">
              <a:spcBef>
                <a:spcPts val="600"/>
              </a:spcBef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st[2]</a:t>
            </a:r>
          </a:p>
        </p:txBody>
      </p:sp>
      <p:sp>
        <p:nvSpPr>
          <p:cNvPr id="533" name="Shape 533"/>
          <p:cNvSpPr/>
          <p:nvPr/>
        </p:nvSpPr>
        <p:spPr>
          <a:xfrm>
            <a:off x="4351970" y="7434855"/>
            <a:ext cx="1388944" cy="24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1449492">
              <a:spcBef>
                <a:spcPts val="600"/>
              </a:spcBef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st[30000]</a:t>
            </a:r>
          </a:p>
        </p:txBody>
      </p:sp>
      <p:sp>
        <p:nvSpPr>
          <p:cNvPr id="534" name="Shape 534"/>
          <p:cNvSpPr/>
          <p:nvPr/>
        </p:nvSpPr>
        <p:spPr>
          <a:xfrm>
            <a:off x="5017217" y="6517728"/>
            <a:ext cx="37663" cy="38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0000"/>
          </a:solidFill>
          <a:ln w="12700">
            <a:solidFill/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017217" y="6639986"/>
            <a:ext cx="37663" cy="38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0000"/>
          </a:solidFill>
          <a:ln w="12700">
            <a:solidFill/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5017217" y="6758895"/>
            <a:ext cx="37663" cy="38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10000"/>
          </a:solidFill>
          <a:ln w="12700">
            <a:solidFill/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4412879" y="5604660"/>
            <a:ext cx="1263938" cy="24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1449492">
              <a:spcBef>
                <a:spcPts val="600"/>
              </a:spcBef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st[3]</a:t>
            </a:r>
          </a:p>
        </p:txBody>
      </p:sp>
      <p:sp>
        <p:nvSpPr>
          <p:cNvPr id="538" name="Shape 538"/>
          <p:cNvSpPr/>
          <p:nvPr/>
        </p:nvSpPr>
        <p:spPr>
          <a:xfrm>
            <a:off x="6050891" y="3495960"/>
            <a:ext cx="2152863" cy="4496859"/>
          </a:xfrm>
          <a:prstGeom prst="rect">
            <a:avLst/>
          </a:prstGeom>
          <a:ln w="6350">
            <a:solidFill/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>
                <a:solidFill>
                  <a:srgbClr val="000000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Hashing:  basic plan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0048AA"/>
                  </a:solidFill>
                </a:uFill>
              </a:rPr>
              <a:t>Save items in a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key-indexed table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  <a:r>
              <a:rPr sz="2400">
                <a:uFill>
                  <a:solidFill/>
                </a:uFill>
              </a:rPr>
              <a:t>(index is a function of the key).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 function.  </a:t>
            </a:r>
            <a:r>
              <a:rPr sz="2400">
                <a:uFill>
                  <a:solidFill/>
                </a:uFill>
              </a:rPr>
              <a:t>Method for computing array index from key.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Issues.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Computing the hash function.</a:t>
            </a:r>
            <a:endParaRPr sz="2400">
              <a:solidFill>
                <a:srgbClr val="C64941"/>
              </a:solidFill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Equality test:  Method for checking whether two keys are equal.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Collision resolution:  Algorithm and data structure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to handle two keys that hash to the same array index.</a:t>
            </a:r>
          </a:p>
          <a:p>
            <a:pPr lvl="0">
              <a:buClrTx/>
              <a:buSzPct val="5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Classic space-time tradeoff.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No space limitation:  trivial hash function with key as index.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No time limitation:  trivial collision resolution with sequential search.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Space and time limitations:  hashing (the real world).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6972299" y="3949700"/>
            <a:ext cx="3807585" cy="914400"/>
            <a:chOff x="0" y="0"/>
            <a:chExt cx="3807583" cy="914400"/>
          </a:xfrm>
        </p:grpSpPr>
        <p:sp>
          <p:nvSpPr>
            <p:cNvPr id="64" name="Shape 64"/>
            <p:cNvSpPr/>
            <p:nvPr/>
          </p:nvSpPr>
          <p:spPr>
            <a:xfrm>
              <a:off x="0" y="546100"/>
              <a:ext cx="251459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uFill>
                    <a:solidFill>
                      <a:srgbClr val="C64941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hash("times") = 3</a:t>
              </a: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622353" y="269635"/>
              <a:ext cx="866987" cy="40459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441700" y="0"/>
              <a:ext cx="365884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>
                  <a:uFill>
                    <a:solidFill>
                      <a:srgbClr val="C64941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C64941"/>
                    </a:solidFill>
                  </a:uFill>
                </a:rPr>
                <a:t>??</a:t>
              </a:r>
            </a:p>
          </p:txBody>
        </p:sp>
      </p:grpSp>
      <p:graphicFrame>
        <p:nvGraphicFramePr>
          <p:cNvPr id="68" name="Table 68"/>
          <p:cNvGraphicFramePr/>
          <p:nvPr/>
        </p:nvGraphicFramePr>
        <p:xfrm>
          <a:off x="10909300" y="2209800"/>
          <a:ext cx="1269999" cy="27051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4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"it"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Shape 69"/>
          <p:cNvSpPr/>
          <p:nvPr/>
        </p:nvSpPr>
        <p:spPr>
          <a:xfrm>
            <a:off x="7480300" y="3238500"/>
            <a:ext cx="210136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uFill>
                  <a:solidFill>
                    <a:srgbClr val="C64941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hash("it") = 3</a:t>
            </a:r>
          </a:p>
        </p:txBody>
      </p:sp>
      <p:sp>
        <p:nvSpPr>
          <p:cNvPr id="70" name="Shape 70"/>
          <p:cNvSpPr/>
          <p:nvPr/>
        </p:nvSpPr>
        <p:spPr>
          <a:xfrm flipH="1" flipV="1">
            <a:off x="9719495" y="3461504"/>
            <a:ext cx="1243373" cy="31825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build="p" bldLvl="5" animBg="1" advAuto="0"/>
      <p:bldP spid="67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</a:t>
            </a:r>
          </a:p>
        </p:txBody>
      </p:sp>
      <p:sp>
        <p:nvSpPr>
          <p:cNvPr id="542" name="Shape 542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548" name="Shape 548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549" name="Shape 549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50" name="Shape 550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51" name="Shape 551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553" name="Shape 553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554" name="Shape 554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557" name="Shape 557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558" name="Shape 558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561" name="Shape 561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562" name="Shape 562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563" name="Shape 563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566" name="Shape 566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567" name="Shape 567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570" name="Shape 570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571" name="Shape 571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574" name="Shape 574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575" name="Shape 575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576" name="Shape 576"/>
          <p:cNvSpPr/>
          <p:nvPr/>
        </p:nvSpPr>
        <p:spPr>
          <a:xfrm>
            <a:off x="927100" y="4013200"/>
            <a:ext cx="321958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linear-probing hash table</a:t>
            </a:r>
          </a:p>
        </p:txBody>
      </p:sp>
      <p:pic>
        <p:nvPicPr>
          <p:cNvPr id="577" name="butt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8191500"/>
            <a:ext cx="876300" cy="8763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</p:txBody>
      </p:sp>
      <p:sp>
        <p:nvSpPr>
          <p:cNvPr id="582" name="Shape 5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demo</a:t>
            </a:r>
          </a:p>
        </p:txBody>
      </p:sp>
      <p:sp>
        <p:nvSpPr>
          <p:cNvPr id="583" name="Shape 583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589" name="Shape 589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590" name="Shape 590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591" name="Shape 591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92" name="Shape 592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594" name="Shape 594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595" name="Shape 595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598" name="Shape 598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599" name="Shape 599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602" name="Shape 602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603" name="Shape 603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604" name="Shape 604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607" name="Shape 607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608" name="Shape 608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611" name="Shape 611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612" name="Shape 612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615" name="Shape 615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616" name="Shape 616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617" name="Shape 617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618" name="Shape 618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619" name="Shape 619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620" name="Shape 620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622" name="Shape 622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623" name="Shape 623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624" name="Shape 624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625" name="Shape 625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626" name="Shape 626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  <p:sp>
        <p:nvSpPr>
          <p:cNvPr id="627" name="Shape 627"/>
          <p:cNvSpPr/>
          <p:nvPr/>
        </p:nvSpPr>
        <p:spPr>
          <a:xfrm>
            <a:off x="927100" y="4051300"/>
            <a:ext cx="1570995" cy="83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hash(K) = 5</a:t>
            </a:r>
          </a:p>
        </p:txBody>
      </p:sp>
      <p:sp>
        <p:nvSpPr>
          <p:cNvPr id="628" name="Shape 628"/>
          <p:cNvSpPr/>
          <p:nvPr/>
        </p:nvSpPr>
        <p:spPr>
          <a:xfrm>
            <a:off x="1739900" y="38989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629" name="Shape 629"/>
          <p:cNvSpPr/>
          <p:nvPr/>
        </p:nvSpPr>
        <p:spPr>
          <a:xfrm>
            <a:off x="7620000" y="7112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</a:t>
            </a:r>
          </a:p>
        </p:txBody>
      </p:sp>
      <p:sp>
        <p:nvSpPr>
          <p:cNvPr id="630" name="Shape 630"/>
          <p:cNvSpPr/>
          <p:nvPr/>
        </p:nvSpPr>
        <p:spPr>
          <a:xfrm>
            <a:off x="7145310" y="7721600"/>
            <a:ext cx="1399545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search miss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(return null)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Hash.  </a:t>
            </a:r>
            <a:r>
              <a:rPr sz="2400">
                <a:uFill>
                  <a:solidFill/>
                </a:uFill>
              </a:rPr>
              <a:t>Map key to integer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M-1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Insert.  </a:t>
            </a:r>
            <a:r>
              <a:rPr sz="2400">
                <a:uFill>
                  <a:solidFill/>
                </a:uFill>
              </a:rPr>
              <a:t>Put at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 if free; if not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Search.  </a:t>
            </a:r>
            <a:r>
              <a:rPr sz="2400">
                <a:uFill>
                  <a:solidFill/>
                </a:uFill>
              </a:rPr>
              <a:t>Search table index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2400">
                <a:uFill>
                  <a:solidFill/>
                </a:uFill>
              </a:rPr>
              <a:t>; if occupied but no match, try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i+1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sz="2400">
                <a:uFill>
                  <a:solidFill/>
                </a:uFill>
              </a:rPr>
              <a:t>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i+2</a:t>
            </a:r>
            <a:r>
              <a:rPr sz="2400">
                <a:uFill>
                  <a:solidFill/>
                </a:uFill>
              </a:rPr>
              <a:t>, etc.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Note.  </a:t>
            </a:r>
            <a:r>
              <a:rPr sz="2400">
                <a:uFill>
                  <a:solidFill/>
                </a:uFill>
              </a:rPr>
              <a:t>Array size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must be</a:t>
            </a:r>
            <a:r>
              <a:rPr sz="2400">
                <a:uFill>
                  <a:solidFill/>
                </a:uFill>
              </a:rPr>
              <a:t> greater than number of key-value pairs </a:t>
            </a:r>
            <a:r>
              <a:rPr sz="2000">
                <a:uFill>
                  <a:solidFill/>
                </a:uFill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633" name="Shape 633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hash table summary</a:t>
            </a:r>
          </a:p>
        </p:txBody>
      </p:sp>
      <p:sp>
        <p:nvSpPr>
          <p:cNvPr id="635" name="Shape 635"/>
          <p:cNvSpPr/>
          <p:nvPr/>
        </p:nvSpPr>
        <p:spPr>
          <a:xfrm>
            <a:off x="1900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54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3175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3807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4451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900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641" name="Shape 641"/>
          <p:cNvSpPr/>
          <p:nvPr/>
        </p:nvSpPr>
        <p:spPr>
          <a:xfrm>
            <a:off x="254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642" name="Shape 642"/>
          <p:cNvSpPr/>
          <p:nvPr/>
        </p:nvSpPr>
        <p:spPr>
          <a:xfrm>
            <a:off x="3175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643" name="Shape 643"/>
          <p:cNvSpPr/>
          <p:nvPr/>
        </p:nvSpPr>
        <p:spPr>
          <a:xfrm>
            <a:off x="3807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644" name="Shape 644"/>
          <p:cNvSpPr/>
          <p:nvPr/>
        </p:nvSpPr>
        <p:spPr>
          <a:xfrm>
            <a:off x="5082538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451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646" name="Shape 646"/>
          <p:cNvSpPr/>
          <p:nvPr/>
        </p:nvSpPr>
        <p:spPr>
          <a:xfrm>
            <a:off x="5082538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647" name="Shape 647"/>
          <p:cNvSpPr/>
          <p:nvPr/>
        </p:nvSpPr>
        <p:spPr>
          <a:xfrm>
            <a:off x="5713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634528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5713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650" name="Shape 650"/>
          <p:cNvSpPr/>
          <p:nvPr/>
        </p:nvSpPr>
        <p:spPr>
          <a:xfrm>
            <a:off x="634528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651" name="Shape 651"/>
          <p:cNvSpPr/>
          <p:nvPr/>
        </p:nvSpPr>
        <p:spPr>
          <a:xfrm>
            <a:off x="698935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7620723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698935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654" name="Shape 654"/>
          <p:cNvSpPr/>
          <p:nvPr/>
        </p:nvSpPr>
        <p:spPr>
          <a:xfrm>
            <a:off x="7620723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655" name="Shape 655"/>
          <p:cNvSpPr/>
          <p:nvPr/>
        </p:nvSpPr>
        <p:spPr>
          <a:xfrm>
            <a:off x="922032" y="6622143"/>
            <a:ext cx="759737" cy="362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st[]</a:t>
            </a:r>
          </a:p>
        </p:txBody>
      </p:sp>
      <p:sp>
        <p:nvSpPr>
          <p:cNvPr id="656" name="Shape 656"/>
          <p:cNvSpPr/>
          <p:nvPr/>
        </p:nvSpPr>
        <p:spPr>
          <a:xfrm>
            <a:off x="8252095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896166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8252095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659" name="Shape 659"/>
          <p:cNvSpPr/>
          <p:nvPr/>
        </p:nvSpPr>
        <p:spPr>
          <a:xfrm>
            <a:off x="8896166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660" name="Shape 660"/>
          <p:cNvSpPr/>
          <p:nvPr/>
        </p:nvSpPr>
        <p:spPr>
          <a:xfrm>
            <a:off x="9527537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10158910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9527537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663" name="Shape 663"/>
          <p:cNvSpPr/>
          <p:nvPr/>
        </p:nvSpPr>
        <p:spPr>
          <a:xfrm>
            <a:off x="10158910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664" name="Shape 664"/>
          <p:cNvSpPr/>
          <p:nvPr/>
        </p:nvSpPr>
        <p:spPr>
          <a:xfrm>
            <a:off x="10790281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434352" y="6480628"/>
            <a:ext cx="635001" cy="635001"/>
          </a:xfrm>
          <a:prstGeom prst="rect">
            <a:avLst/>
          </a:prstGeom>
          <a:solidFill>
            <a:srgbClr val="D5D5D5"/>
          </a:solidFill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10790281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667" name="Shape 667"/>
          <p:cNvSpPr/>
          <p:nvPr/>
        </p:nvSpPr>
        <p:spPr>
          <a:xfrm>
            <a:off x="11434352" y="6045200"/>
            <a:ext cx="635001" cy="4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668" name="Shape 668"/>
          <p:cNvSpPr/>
          <p:nvPr/>
        </p:nvSpPr>
        <p:spPr>
          <a:xfrm>
            <a:off x="645435" y="7315200"/>
            <a:ext cx="1028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 = 16</a:t>
            </a:r>
          </a:p>
        </p:txBody>
      </p:sp>
      <p:sp>
        <p:nvSpPr>
          <p:cNvPr id="669" name="Shape 669"/>
          <p:cNvSpPr/>
          <p:nvPr/>
        </p:nvSpPr>
        <p:spPr>
          <a:xfrm>
            <a:off x="571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S</a:t>
            </a:r>
          </a:p>
        </p:txBody>
      </p:sp>
      <p:sp>
        <p:nvSpPr>
          <p:cNvPr id="670" name="Shape 670"/>
          <p:cNvSpPr/>
          <p:nvPr/>
        </p:nvSpPr>
        <p:spPr>
          <a:xfrm>
            <a:off x="825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E</a:t>
            </a:r>
          </a:p>
        </p:txBody>
      </p:sp>
      <p:sp>
        <p:nvSpPr>
          <p:cNvPr id="671" name="Shape 671"/>
          <p:cNvSpPr/>
          <p:nvPr/>
        </p:nvSpPr>
        <p:spPr>
          <a:xfrm>
            <a:off x="444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</a:t>
            </a:r>
          </a:p>
        </p:txBody>
      </p:sp>
      <p:sp>
        <p:nvSpPr>
          <p:cNvPr id="672" name="Shape 672"/>
          <p:cNvSpPr/>
          <p:nvPr/>
        </p:nvSpPr>
        <p:spPr>
          <a:xfrm>
            <a:off x="508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</a:t>
            </a:r>
          </a:p>
        </p:txBody>
      </p:sp>
      <p:sp>
        <p:nvSpPr>
          <p:cNvPr id="673" name="Shape 673"/>
          <p:cNvSpPr/>
          <p:nvPr/>
        </p:nvSpPr>
        <p:spPr>
          <a:xfrm>
            <a:off x="635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</a:t>
            </a:r>
          </a:p>
        </p:txBody>
      </p:sp>
      <p:sp>
        <p:nvSpPr>
          <p:cNvPr id="674" name="Shape 674"/>
          <p:cNvSpPr/>
          <p:nvPr/>
        </p:nvSpPr>
        <p:spPr>
          <a:xfrm>
            <a:off x="1079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R</a:t>
            </a:r>
          </a:p>
        </p:txBody>
      </p:sp>
      <p:sp>
        <p:nvSpPr>
          <p:cNvPr id="675" name="Shape 675"/>
          <p:cNvSpPr/>
          <p:nvPr/>
        </p:nvSpPr>
        <p:spPr>
          <a:xfrm>
            <a:off x="1143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X</a:t>
            </a:r>
          </a:p>
        </p:txBody>
      </p:sp>
      <p:sp>
        <p:nvSpPr>
          <p:cNvPr id="676" name="Shape 676"/>
          <p:cNvSpPr/>
          <p:nvPr/>
        </p:nvSpPr>
        <p:spPr>
          <a:xfrm>
            <a:off x="2540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</a:t>
            </a:r>
          </a:p>
        </p:txBody>
      </p:sp>
      <p:sp>
        <p:nvSpPr>
          <p:cNvPr id="677" name="Shape 677"/>
          <p:cNvSpPr/>
          <p:nvPr/>
        </p:nvSpPr>
        <p:spPr>
          <a:xfrm>
            <a:off x="190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</a:t>
            </a:r>
          </a:p>
        </p:txBody>
      </p:sp>
      <p:sp>
        <p:nvSpPr>
          <p:cNvPr id="678" name="Shape 678"/>
          <p:cNvSpPr/>
          <p:nvPr/>
        </p:nvSpPr>
        <p:spPr>
          <a:xfrm>
            <a:off x="6985000" y="6477000"/>
            <a:ext cx="635000" cy="635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algn="ctr" defTabSz="457200">
              <a:lnSpc>
                <a:spcPct val="100000"/>
              </a:lnSpc>
              <a:tabLst>
                <a:tab pos="1066800" algn="l"/>
              </a:tabLst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L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812800" y="1917700"/>
            <a:ext cx="9093200" cy="8140700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LinearProbingHashST&lt;Key, Value&gt;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M = 30001;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Value[] vals = (Value[]) new Object[M];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Key[]   keys = (Key[])   new Object[M];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hash(Key key)            {  </a:t>
            </a:r>
            <a:r>
              <a:rPr>
                <a:solidFill>
                  <a:srgbClr val="606060"/>
                </a:solidFill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/* as before */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void put(Key key, Value val) {  </a:t>
            </a:r>
            <a:r>
              <a:rPr>
                <a:solidFill>
                  <a:srgbClr val="606060"/>
                </a:solidFill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/* next slide */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Value get(Key key)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(int i = hash(key); keys[i] != null; i = (i+1) % M)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if (key.equals(keys[i]))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 return vals[i];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return null;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681" name="Shape 6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symbol table:  Java implementation</a:t>
            </a:r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10216839" y="2895600"/>
            <a:ext cx="2362201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doubling and halving code omitted</a:t>
            </a:r>
          </a:p>
        </p:txBody>
      </p:sp>
      <p:sp>
        <p:nvSpPr>
          <p:cNvPr id="684" name="Shape 684"/>
          <p:cNvSpPr/>
          <p:nvPr/>
        </p:nvSpPr>
        <p:spPr>
          <a:xfrm>
            <a:off x="9021420" y="3202658"/>
            <a:ext cx="1200016" cy="12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812800" y="1917700"/>
            <a:ext cx="9093200" cy="8140700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LinearProbingHashST&lt;Key, Value&gt;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M = 30001;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Value[] vals = (Value[]) new Object[M];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Key[]   keys = (Key[])   new Object[M];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int hash(Key key)   { /* as before      */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Value get(Key key)  { /* previous slide */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void put(Key key, Value val)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int i;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(i = hash(key); keys[i] != null; i = (i+1) % M)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if (keys[i].equals(key))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 break;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keys[i] = key;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vals[i] = val;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689" name="Shape 6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Linear-probing symbol table:  Java implementation</a:t>
            </a:r>
          </a:p>
        </p:txBody>
      </p:sp>
      <p:sp>
        <p:nvSpPr>
          <p:cNvPr id="690" name="Shape 690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34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Cluster.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A contiguous block of items.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Observation.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New keys likely to hash into middle of big clusters.</a:t>
            </a:r>
          </a:p>
        </p:txBody>
      </p:sp>
      <p:sp>
        <p:nvSpPr>
          <p:cNvPr id="695" name="Shape 69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96" name="Shape 6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Clustering</a:t>
            </a:r>
          </a:p>
        </p:txBody>
      </p:sp>
      <p:pic>
        <p:nvPicPr>
          <p:cNvPr id="697" name="knuth-parking20-2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3009900" y="2794000"/>
            <a:ext cx="6451600" cy="6451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6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97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Model.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Cars arrive at one-way street with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parking spaces.</a:t>
            </a: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r>
              <a:rPr sz="2400" dirty="0">
                <a:uFill>
                  <a:solidFill>
                    <a:srgbClr val="0048AA"/>
                  </a:solidFill>
                </a:uFill>
              </a:rPr>
              <a:t>Each desires a random space </a:t>
            </a:r>
            <a:r>
              <a:rPr sz="2400" i="1" dirty="0" err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:  if space </a:t>
            </a:r>
            <a:r>
              <a:rPr sz="2400" i="1" dirty="0" err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is taken, try </a:t>
            </a:r>
            <a:r>
              <a:rPr sz="2400" i="1" dirty="0" err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+ 1,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i="1" dirty="0" err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+ 2,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etc.</a:t>
            </a:r>
            <a:br>
              <a:rPr sz="2400" dirty="0">
                <a:uFill>
                  <a:solidFill>
                    <a:srgbClr val="0048AA"/>
                  </a:solidFill>
                </a:uFill>
              </a:rPr>
            </a:b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 What is mean displacement of a car? </a:t>
            </a: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Half-full.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With 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sz="2400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 2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cars, mean displacement is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~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3 / 2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.</a:t>
            </a: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Full.    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With 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cars, mean displacement is 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     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~ 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sz="2400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 8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.</a:t>
            </a: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</a:p>
        </p:txBody>
      </p:sp>
      <p:sp>
        <p:nvSpPr>
          <p:cNvPr id="700" name="Shape 700"/>
          <p:cNvSpPr/>
          <p:nvPr/>
        </p:nvSpPr>
        <p:spPr>
          <a:xfrm>
            <a:off x="1104900" y="4013200"/>
            <a:ext cx="10668000" cy="1346200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1" name="Shape 70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Knuth's parking problem</a:t>
            </a:r>
          </a:p>
        </p:txBody>
      </p:sp>
      <p:sp>
        <p:nvSpPr>
          <p:cNvPr id="703" name="Shape 703"/>
          <p:cNvSpPr/>
          <p:nvPr/>
        </p:nvSpPr>
        <p:spPr>
          <a:xfrm>
            <a:off x="2273300" y="4779229"/>
            <a:ext cx="665100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2440703" y="4809575"/>
            <a:ext cx="332551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3060455" y="4779229"/>
            <a:ext cx="665101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3226730" y="4809575"/>
            <a:ext cx="332551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6204562" y="4356100"/>
            <a:ext cx="665100" cy="333790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6370839" y="4384750"/>
            <a:ext cx="332550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4632509" y="4779229"/>
            <a:ext cx="665100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798784" y="4809575"/>
            <a:ext cx="332551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6204562" y="4779229"/>
            <a:ext cx="665100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6370839" y="4809575"/>
            <a:ext cx="332550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6990590" y="4779229"/>
            <a:ext cx="665100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7156865" y="4809575"/>
            <a:ext cx="332551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7776616" y="4779229"/>
            <a:ext cx="665101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7942892" y="4809575"/>
            <a:ext cx="332551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9348672" y="4779229"/>
            <a:ext cx="665100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9514944" y="4809575"/>
            <a:ext cx="332550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0134696" y="4779229"/>
            <a:ext cx="665100" cy="333791"/>
          </a:xfrm>
          <a:prstGeom prst="roundRect">
            <a:avLst>
              <a:gd name="adj" fmla="val 28155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0300974" y="4809575"/>
            <a:ext cx="332551" cy="273102"/>
          </a:xfrm>
          <a:prstGeom prst="roundRect">
            <a:avLst>
              <a:gd name="adj" fmla="val 26972"/>
            </a:avLst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 flipH="1" flipV="1">
            <a:off x="8867986" y="4527370"/>
            <a:ext cx="6047" cy="427859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6993612" y="4533872"/>
            <a:ext cx="1874374" cy="29"/>
          </a:xfrm>
          <a:prstGeom prst="line">
            <a:avLst/>
          </a:prstGeom>
          <a:ln w="254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7565587" y="7302500"/>
            <a:ext cx="1358281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234"/>
                </a:moveTo>
                <a:lnTo>
                  <a:pt x="1357" y="10234"/>
                </a:lnTo>
                <a:lnTo>
                  <a:pt x="2488" y="21600"/>
                </a:lnTo>
                <a:lnTo>
                  <a:pt x="4976" y="206"/>
                </a:lnTo>
                <a:lnTo>
                  <a:pt x="19532" y="18"/>
                </a:lnTo>
                <a:lnTo>
                  <a:pt x="21600" y="0"/>
                </a:lnTo>
              </a:path>
            </a:pathLst>
          </a:custGeom>
          <a:ln w="12700">
            <a:solidFill/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7070231" y="4114800"/>
            <a:ext cx="18713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displacement =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1" build="p" animBg="1" advAuto="0"/>
      <p:bldP spid="723" grpId="2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Under uniform hashing assumption, the average # of probes in a linear probing hash table of size 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that contains 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dirty="0">
                <a:uFill>
                  <a:solidFill/>
                </a:uFill>
              </a:rPr>
              <a:t>  </a:t>
            </a:r>
            <a:r>
              <a:rPr sz="2400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=   </a:t>
            </a:r>
            <a:r>
              <a:rPr lang="en-US" sz="2400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Symbol" panose="05050102010706020507" pitchFamily="18" charset="2"/>
              </a:rPr>
              <a:t>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keys is: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Pf.</a:t>
            </a: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Parameters.</a:t>
            </a:r>
          </a:p>
          <a:p>
            <a:pPr lvl="1">
              <a:defRPr sz="1800">
                <a:uFillTx/>
              </a:defRPr>
            </a:pP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/>
                </a:uFill>
              </a:rPr>
              <a:t> too large  </a:t>
            </a:r>
            <a:r>
              <a:rPr lang="en-US" sz="2400" dirty="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,</a:t>
            </a:r>
            <a:r>
              <a:rPr sz="2400" dirty="0">
                <a:uFill>
                  <a:solidFill/>
                </a:uFill>
              </a:rPr>
              <a:t>  too many empty array entries.</a:t>
            </a:r>
          </a:p>
          <a:p>
            <a:pPr lvl="1">
              <a:defRPr sz="1800">
                <a:uFillTx/>
              </a:defRPr>
            </a:pP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dirty="0">
                <a:uFill>
                  <a:solidFill/>
                </a:uFill>
              </a:rPr>
              <a:t> too small  </a:t>
            </a:r>
            <a:r>
              <a:rPr lang="en-US" sz="2400" dirty="0">
                <a:uFill>
                  <a:solidFill/>
                </a:uFill>
              </a:rPr>
              <a:t>,</a:t>
            </a:r>
            <a:r>
              <a:rPr sz="2400" dirty="0">
                <a:uFill>
                  <a:solidFill/>
                </a:uFill>
              </a:rPr>
              <a:t>  search time blows up. 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Typical choice:  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α  = 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sz="2400" dirty="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 ~  ½</a:t>
            </a:r>
            <a:r>
              <a:rPr sz="2400" dirty="0">
                <a:uFill>
                  <a:solidFill/>
                </a:uFill>
              </a:rPr>
              <a:t>.</a:t>
            </a:r>
          </a:p>
        </p:txBody>
      </p:sp>
      <p:sp>
        <p:nvSpPr>
          <p:cNvPr id="729" name="Shape 72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Analysis of linear probing</a:t>
            </a:r>
          </a:p>
        </p:txBody>
      </p:sp>
      <p:pic>
        <p:nvPicPr>
          <p:cNvPr id="731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5699" y="2797342"/>
            <a:ext cx="2066093" cy="654386"/>
          </a:xfrm>
          <a:prstGeom prst="rect">
            <a:avLst/>
          </a:prstGeom>
          <a:ln w="12700">
            <a:round/>
          </a:ln>
        </p:spPr>
      </p:pic>
      <p:pic>
        <p:nvPicPr>
          <p:cNvPr id="73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400" y="2797342"/>
            <a:ext cx="2389608" cy="654385"/>
          </a:xfrm>
          <a:prstGeom prst="rect">
            <a:avLst/>
          </a:prstGeom>
          <a:ln w="12700">
            <a:round/>
          </a:ln>
        </p:spPr>
      </p:pic>
      <p:sp>
        <p:nvSpPr>
          <p:cNvPr id="733" name="Shape 733"/>
          <p:cNvSpPr/>
          <p:nvPr/>
        </p:nvSpPr>
        <p:spPr>
          <a:xfrm>
            <a:off x="4343400" y="3581400"/>
            <a:ext cx="120924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search hit</a:t>
            </a:r>
          </a:p>
        </p:txBody>
      </p:sp>
      <p:sp>
        <p:nvSpPr>
          <p:cNvPr id="734" name="Shape 734"/>
          <p:cNvSpPr/>
          <p:nvPr/>
        </p:nvSpPr>
        <p:spPr>
          <a:xfrm>
            <a:off x="6654800" y="3594100"/>
            <a:ext cx="227733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search miss / insert</a:t>
            </a:r>
          </a:p>
        </p:txBody>
      </p:sp>
      <p:grpSp>
        <p:nvGrpSpPr>
          <p:cNvPr id="737" name="Group 737"/>
          <p:cNvGrpSpPr/>
          <p:nvPr/>
        </p:nvGrpSpPr>
        <p:grpSpPr>
          <a:xfrm>
            <a:off x="6279162" y="8699500"/>
            <a:ext cx="4656099" cy="673100"/>
            <a:chOff x="0" y="0"/>
            <a:chExt cx="4656097" cy="673100"/>
          </a:xfrm>
        </p:grpSpPr>
        <p:sp>
          <p:nvSpPr>
            <p:cNvPr id="735" name="Shape 735"/>
            <p:cNvSpPr/>
            <p:nvPr/>
          </p:nvSpPr>
          <p:spPr>
            <a:xfrm>
              <a:off x="756637" y="0"/>
              <a:ext cx="3899461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# probes for search hit is about 3/2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# probes for search miss is about 5/2</a:t>
              </a:r>
            </a:p>
          </p:txBody>
        </p:sp>
        <p:sp>
          <p:nvSpPr>
            <p:cNvPr id="736" name="Shape 736"/>
            <p:cNvSpPr/>
            <p:nvPr/>
          </p:nvSpPr>
          <p:spPr>
            <a:xfrm>
              <a:off x="0" y="292100"/>
              <a:ext cx="694425" cy="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740" name="Group 740"/>
          <p:cNvGrpSpPr/>
          <p:nvPr/>
        </p:nvGrpSpPr>
        <p:grpSpPr>
          <a:xfrm>
            <a:off x="2030277" y="4335779"/>
            <a:ext cx="9272723" cy="2550814"/>
            <a:chOff x="0" y="0"/>
            <a:chExt cx="9272722" cy="2550812"/>
          </a:xfrm>
        </p:grpSpPr>
        <p:pic>
          <p:nvPicPr>
            <p:cNvPr id="738" name="knuth1trait-bwd.gif"/>
            <p:cNvPicPr/>
            <p:nvPr/>
          </p:nvPicPr>
          <p:blipFill>
            <a:blip r:embed="rId5">
              <a:extLst/>
            </a:blip>
            <a:srcRect l="5844" r="1143" b="75661"/>
            <a:stretch>
              <a:fillRect/>
            </a:stretch>
          </p:blipFill>
          <p:spPr>
            <a:xfrm>
              <a:off x="0" y="12651"/>
              <a:ext cx="7454900" cy="253816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739" name="Knuth_b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56622" y="0"/>
              <a:ext cx="1816101" cy="254254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" grpId="1" build="p" animBg="1" advAuto="0"/>
      <p:bldP spid="737" grpId="3" animBg="1" advAuto="0"/>
      <p:bldP spid="740" grpId="2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 </a:t>
            </a:r>
            <a:r>
              <a:rPr sz="2400">
                <a:uFill>
                  <a:solidFill/>
                </a:uFill>
              </a:rPr>
              <a:t>Average length of list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≤  ½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Double size of array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</a:rPr>
              <a:t>when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≥  ½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Halve   size of array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</a:rPr>
              <a:t>when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/ </a:t>
            </a:r>
            <a:r>
              <a:rPr sz="2400" i="1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sz="2400">
                <a:uFill>
                  <a:solidFill/>
                </a:uFill>
                <a:latin typeface="Times Roman"/>
                <a:ea typeface="Times Roman"/>
                <a:cs typeface="Times Roman"/>
                <a:sym typeface="Times Roman"/>
              </a:rPr>
              <a:t> ≤  ⅛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Need to rehash all keys when resizing.</a:t>
            </a:r>
          </a:p>
        </p:txBody>
      </p:sp>
      <p:sp>
        <p:nvSpPr>
          <p:cNvPr id="745" name="Shape 74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46" name="Shape 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Resizing in a linear-probing hash table</a:t>
            </a:r>
          </a:p>
        </p:txBody>
      </p:sp>
      <p:sp>
        <p:nvSpPr>
          <p:cNvPr id="747" name="Shape 747"/>
          <p:cNvSpPr/>
          <p:nvPr/>
        </p:nvSpPr>
        <p:spPr>
          <a:xfrm>
            <a:off x="647700" y="5210706"/>
            <a:ext cx="1488956" cy="4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keys[]</a:t>
            </a:r>
          </a:p>
        </p:txBody>
      </p:sp>
      <p:graphicFrame>
        <p:nvGraphicFramePr>
          <p:cNvPr id="748" name="Table 748"/>
          <p:cNvGraphicFramePr/>
          <p:nvPr/>
        </p:nvGraphicFramePr>
        <p:xfrm>
          <a:off x="2273136" y="4521200"/>
          <a:ext cx="4509016" cy="168970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56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9" name="Shape 749"/>
          <p:cNvSpPr/>
          <p:nvPr/>
        </p:nvSpPr>
        <p:spPr>
          <a:xfrm>
            <a:off x="654374" y="5775935"/>
            <a:ext cx="1488957" cy="4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vals[]</a:t>
            </a:r>
          </a:p>
        </p:txBody>
      </p:sp>
      <p:sp>
        <p:nvSpPr>
          <p:cNvPr id="750" name="Shape 750"/>
          <p:cNvSpPr/>
          <p:nvPr/>
        </p:nvSpPr>
        <p:spPr>
          <a:xfrm>
            <a:off x="655332" y="8017406"/>
            <a:ext cx="1488957" cy="4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keys[]</a:t>
            </a:r>
          </a:p>
        </p:txBody>
      </p:sp>
      <p:graphicFrame>
        <p:nvGraphicFramePr>
          <p:cNvPr id="751" name="Table 751"/>
          <p:cNvGraphicFramePr/>
          <p:nvPr/>
        </p:nvGraphicFramePr>
        <p:xfrm>
          <a:off x="2280769" y="7340600"/>
          <a:ext cx="9018032" cy="168970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56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54" name="Group 754"/>
          <p:cNvGrpSpPr/>
          <p:nvPr/>
        </p:nvGrpSpPr>
        <p:grpSpPr>
          <a:xfrm>
            <a:off x="622299" y="6959600"/>
            <a:ext cx="1583497" cy="2108201"/>
            <a:chOff x="0" y="0"/>
            <a:chExt cx="1583495" cy="2108200"/>
          </a:xfrm>
        </p:grpSpPr>
        <p:sp>
          <p:nvSpPr>
            <p:cNvPr id="752" name="Shape 752"/>
            <p:cNvSpPr/>
            <p:nvPr/>
          </p:nvSpPr>
          <p:spPr>
            <a:xfrm>
              <a:off x="39707" y="1623035"/>
              <a:ext cx="1488957" cy="4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0" marR="0" algn="r" defTabSz="457200">
                <a:lnSpc>
                  <a:spcPct val="120000"/>
                </a:lnSpc>
                <a:tabLst>
                  <a:tab pos="1066800" algn="l"/>
                </a:tabLst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vals[]</a:t>
              </a:r>
            </a:p>
          </p:txBody>
        </p:sp>
        <p:sp>
          <p:nvSpPr>
            <p:cNvPr id="753" name="Shape 753"/>
            <p:cNvSpPr/>
            <p:nvPr/>
          </p:nvSpPr>
          <p:spPr>
            <a:xfrm>
              <a:off x="0" y="0"/>
              <a:ext cx="1583496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after resizing</a:t>
              </a:r>
            </a:p>
          </p:txBody>
        </p:sp>
      </p:grpSp>
      <p:sp>
        <p:nvSpPr>
          <p:cNvPr id="755" name="Shape 755"/>
          <p:cNvSpPr/>
          <p:nvPr/>
        </p:nvSpPr>
        <p:spPr>
          <a:xfrm>
            <a:off x="571500" y="4191000"/>
            <a:ext cx="176516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before resizing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" grpId="1" build="p" bldLvl="5" animBg="1" advAuto="0"/>
      <p:bldP spid="750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  </a:t>
            </a:r>
            <a:r>
              <a:rPr sz="2400">
                <a:uFill>
                  <a:solidFill/>
                </a:uFill>
              </a:rPr>
              <a:t>How to delete a key (and its associated value)?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A.  </a:t>
            </a:r>
            <a:r>
              <a:rPr sz="2400">
                <a:uFill>
                  <a:solidFill/>
                </a:uFill>
              </a:rPr>
              <a:t>Requires some care:  can't just delete array entries.</a:t>
            </a:r>
          </a:p>
        </p:txBody>
      </p:sp>
      <p:sp>
        <p:nvSpPr>
          <p:cNvPr id="758" name="Shape 75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Deletion in a linear-probing hash table</a:t>
            </a:r>
          </a:p>
        </p:txBody>
      </p:sp>
      <p:sp>
        <p:nvSpPr>
          <p:cNvPr id="760" name="Shape 760"/>
          <p:cNvSpPr/>
          <p:nvPr/>
        </p:nvSpPr>
        <p:spPr>
          <a:xfrm>
            <a:off x="642632" y="4690006"/>
            <a:ext cx="1488957" cy="4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keys[]</a:t>
            </a:r>
          </a:p>
        </p:txBody>
      </p:sp>
      <p:graphicFrame>
        <p:nvGraphicFramePr>
          <p:cNvPr id="761" name="Table 761"/>
          <p:cNvGraphicFramePr/>
          <p:nvPr/>
        </p:nvGraphicFramePr>
        <p:xfrm>
          <a:off x="2268069" y="4051300"/>
          <a:ext cx="9018032" cy="160081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56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4344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2" name="Shape 762"/>
          <p:cNvSpPr/>
          <p:nvPr/>
        </p:nvSpPr>
        <p:spPr>
          <a:xfrm>
            <a:off x="649307" y="5255235"/>
            <a:ext cx="1488957" cy="4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vals[]</a:t>
            </a:r>
          </a:p>
        </p:txBody>
      </p:sp>
      <p:sp>
        <p:nvSpPr>
          <p:cNvPr id="763" name="Shape 763"/>
          <p:cNvSpPr/>
          <p:nvPr/>
        </p:nvSpPr>
        <p:spPr>
          <a:xfrm>
            <a:off x="558800" y="3721100"/>
            <a:ext cx="195695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before deleting S</a:t>
            </a:r>
          </a:p>
        </p:txBody>
      </p:sp>
      <p:sp>
        <p:nvSpPr>
          <p:cNvPr id="764" name="Shape 764"/>
          <p:cNvSpPr/>
          <p:nvPr/>
        </p:nvSpPr>
        <p:spPr>
          <a:xfrm>
            <a:off x="647700" y="7941206"/>
            <a:ext cx="1488956" cy="4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keys[]</a:t>
            </a:r>
          </a:p>
        </p:txBody>
      </p:sp>
      <p:graphicFrame>
        <p:nvGraphicFramePr>
          <p:cNvPr id="765" name="Table 765"/>
          <p:cNvGraphicFramePr/>
          <p:nvPr/>
        </p:nvGraphicFramePr>
        <p:xfrm>
          <a:off x="2273136" y="7315200"/>
          <a:ext cx="9018032" cy="160081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56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36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4344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3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2F2F2"/>
                      </a:solidFill>
                      <a:miter lim="400000"/>
                    </a:lnL>
                    <a:lnR w="12700">
                      <a:solidFill>
                        <a:srgbClr val="F2F2F2"/>
                      </a:solidFill>
                      <a:miter lim="400000"/>
                    </a:lnR>
                    <a:lnT w="12700">
                      <a:solidFill>
                        <a:srgbClr val="F2F2F2"/>
                      </a:solidFill>
                      <a:miter lim="400000"/>
                    </a:lnT>
                    <a:lnB w="12700">
                      <a:solidFill>
                        <a:srgbClr val="F2F2F2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6" name="Shape 766"/>
          <p:cNvSpPr/>
          <p:nvPr/>
        </p:nvSpPr>
        <p:spPr>
          <a:xfrm>
            <a:off x="654374" y="8506435"/>
            <a:ext cx="1488957" cy="4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r" defTabSz="457200">
              <a:lnSpc>
                <a:spcPct val="120000"/>
              </a:lnSpc>
              <a:tabLst>
                <a:tab pos="10668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vals[]</a:t>
            </a:r>
          </a:p>
        </p:txBody>
      </p:sp>
      <p:sp>
        <p:nvSpPr>
          <p:cNvPr id="767" name="Shape 767"/>
          <p:cNvSpPr/>
          <p:nvPr/>
        </p:nvSpPr>
        <p:spPr>
          <a:xfrm>
            <a:off x="558800" y="6908800"/>
            <a:ext cx="194326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after deleting S ?</a:t>
            </a:r>
          </a:p>
        </p:txBody>
      </p:sp>
      <p:grpSp>
        <p:nvGrpSpPr>
          <p:cNvPr id="770" name="Group 770"/>
          <p:cNvGrpSpPr/>
          <p:nvPr/>
        </p:nvGrpSpPr>
        <p:grpSpPr>
          <a:xfrm>
            <a:off x="5935396" y="6578600"/>
            <a:ext cx="3494319" cy="1549400"/>
            <a:chOff x="0" y="0"/>
            <a:chExt cx="3494318" cy="1549400"/>
          </a:xfrm>
        </p:grpSpPr>
        <p:sp>
          <p:nvSpPr>
            <p:cNvPr id="768" name="Shape 768"/>
            <p:cNvSpPr/>
            <p:nvPr/>
          </p:nvSpPr>
          <p:spPr>
            <a:xfrm>
              <a:off x="97103" y="0"/>
              <a:ext cx="3397216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doesn't work, e.g., if hash(H) = 4</a:t>
              </a:r>
            </a:p>
          </p:txBody>
        </p:sp>
        <p:sp>
          <p:nvSpPr>
            <p:cNvPr id="769" name="Shape 769"/>
            <p:cNvSpPr/>
            <p:nvPr/>
          </p:nvSpPr>
          <p:spPr>
            <a:xfrm flipV="1">
              <a:off x="0" y="335484"/>
              <a:ext cx="555456" cy="121391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" grpId="3" build="p" animBg="1" advAuto="0"/>
      <p:bldP spid="764" grpId="1" animBg="1" advAuto="0"/>
      <p:bldP spid="767" grpId="2" animBg="1" advAuto="0"/>
      <p:bldP spid="770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Hashing:  basic plan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Why not use keys as index</a:t>
            </a:r>
            <a:r>
              <a:rPr lang="en-US" dirty="0"/>
              <a:t> </a:t>
            </a:r>
            <a:endParaRPr sz="2400" dirty="0">
              <a:uFill>
                <a:solidFill/>
              </a:uFill>
            </a:endParaRPr>
          </a:p>
        </p:txBody>
      </p:sp>
      <p:graphicFrame>
        <p:nvGraphicFramePr>
          <p:cNvPr id="68" name="Table 68"/>
          <p:cNvGraphicFramePr/>
          <p:nvPr>
            <p:extLst>
              <p:ext uri="{D42A27DB-BD31-4B8C-83A1-F6EECF244321}">
                <p14:modId xmlns:p14="http://schemas.microsoft.com/office/powerpoint/2010/main" val="1610337204"/>
              </p:ext>
            </p:extLst>
          </p:nvPr>
        </p:nvGraphicFramePr>
        <p:xfrm>
          <a:off x="3816838" y="2901462"/>
          <a:ext cx="1269999" cy="27051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4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"it"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8809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ST implementations:  summary</a:t>
            </a:r>
          </a:p>
        </p:txBody>
      </p:sp>
      <p:sp>
        <p:nvSpPr>
          <p:cNvPr id="775" name="Shape 7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</p:txBody>
      </p:sp>
      <p:sp>
        <p:nvSpPr>
          <p:cNvPr id="776" name="Shape 776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8737600" y="9105900"/>
            <a:ext cx="388051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*  under uniform hashing assumption</a:t>
            </a:r>
          </a:p>
        </p:txBody>
      </p:sp>
      <p:graphicFrame>
        <p:nvGraphicFramePr>
          <p:cNvPr id="778" name="Table 778"/>
          <p:cNvGraphicFramePr/>
          <p:nvPr/>
        </p:nvGraphicFramePr>
        <p:xfrm>
          <a:off x="300335" y="1625600"/>
          <a:ext cx="12313916" cy="742353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15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1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implementation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guarantee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average case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ordered
ops?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key
interface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delete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search hit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insert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delete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sequential search (unordered list)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equals()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binary search (ordered array)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½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BST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1.39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1.39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√</a:t>
                      </a:r>
                      <a:r>
                        <a:rPr sz="2000" baseline="-5999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red-black BST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1.0 lg </a:t>
                      </a: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</a:rPr>
                        <a:t>✔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compareTo()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separate chaining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equals()
hashCode()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linear probing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 i="1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/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3-5 </a:t>
                      </a:r>
                      <a:r>
                        <a:rPr sz="2000">
                          <a:solidFill>
                            <a:srgbClr val="AB3226"/>
                          </a:solidFill>
                          <a:uFill>
                            <a:solidFill>
                              <a:srgbClr val="AB3226"/>
                            </a:solidFill>
                          </a:u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equals()
hashCode()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781" name="Shape 781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782" name="Shape 782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83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784" name="Shape 7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hash functions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separate chaining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linear probing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context</a:t>
            </a:r>
          </a:p>
        </p:txBody>
      </p:sp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788" name="Shape 788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789" name="Shape 789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90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791" name="Shape 7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hash functions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separate chaining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linear probing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context</a:t>
            </a:r>
          </a:p>
        </p:txBody>
      </p:sp>
      <p:sp>
        <p:nvSpPr>
          <p:cNvPr id="792" name="Shape 7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795" name="Shape 7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War story:  algorithmic complexity attacks</a:t>
            </a:r>
          </a:p>
        </p:txBody>
      </p:sp>
      <p:sp>
        <p:nvSpPr>
          <p:cNvPr id="796" name="Shape 7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Is the uniform hashing assumption important in practice?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Obvious situations:  aircraft control, nuclear reactor, pacemaker.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Surprising situations: 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denial-of-service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attacks.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Real-world exploits.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[Crosby-Wallach 2003] 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Bro server:  send carefully chosen packets to DOS the server,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using less bandwidth than a dial-up modem.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Perl 5.8.0:  insert carefully chosen strings into associative array.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Linux 2.4.20 kernel:  save files with carefully chosen names.</a:t>
            </a:r>
          </a:p>
        </p:txBody>
      </p:sp>
      <p:sp>
        <p:nvSpPr>
          <p:cNvPr id="797" name="Shape 797"/>
          <p:cNvSpPr/>
          <p:nvPr/>
        </p:nvSpPr>
        <p:spPr>
          <a:xfrm>
            <a:off x="4046428" y="4568895"/>
            <a:ext cx="559272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malicious adversary learns your hash function</a:t>
            </a:r>
            <a:b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(e.g., by reading Java API) and causes a big pile-up</a:t>
            </a:r>
            <a:b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in single slot that grinds performance to a halt</a:t>
            </a:r>
          </a:p>
        </p:txBody>
      </p:sp>
      <p:cxnSp>
        <p:nvCxnSpPr>
          <p:cNvPr id="798" name="Connector 798"/>
          <p:cNvCxnSpPr>
            <a:stCxn id="800" idx="0"/>
            <a:endCxn id="802" idx="0"/>
          </p:cNvCxnSpPr>
          <p:nvPr/>
        </p:nvCxnSpPr>
        <p:spPr>
          <a:xfrm>
            <a:off x="3028950" y="3905250"/>
            <a:ext cx="660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cxnSp>
        <p:nvCxnSpPr>
          <p:cNvPr id="799" name="Connector 799"/>
          <p:cNvCxnSpPr>
            <a:stCxn id="800" idx="0"/>
            <a:endCxn id="822" idx="0"/>
          </p:cNvCxnSpPr>
          <p:nvPr/>
        </p:nvCxnSpPr>
        <p:spPr>
          <a:xfrm flipH="1">
            <a:off x="2051050" y="3905250"/>
            <a:ext cx="977900" cy="48260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800" name="Shape 800"/>
          <p:cNvSpPr/>
          <p:nvPr/>
        </p:nvSpPr>
        <p:spPr>
          <a:xfrm>
            <a:off x="28702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01" name="Connector 801"/>
          <p:cNvCxnSpPr>
            <a:stCxn id="804" idx="0"/>
            <a:endCxn id="802" idx="0"/>
          </p:cNvCxnSpPr>
          <p:nvPr/>
        </p:nvCxnSpPr>
        <p:spPr>
          <a:xfrm flipH="1">
            <a:off x="3689350" y="3905250"/>
            <a:ext cx="6731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sp>
        <p:nvSpPr>
          <p:cNvPr id="802" name="Shape 802"/>
          <p:cNvSpPr/>
          <p:nvPr/>
        </p:nvSpPr>
        <p:spPr>
          <a:xfrm>
            <a:off x="35306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03" name="Connector 803"/>
          <p:cNvCxnSpPr>
            <a:stCxn id="804" idx="0"/>
            <a:endCxn id="806" idx="0"/>
          </p:cNvCxnSpPr>
          <p:nvPr/>
        </p:nvCxnSpPr>
        <p:spPr>
          <a:xfrm>
            <a:off x="4362450" y="3905250"/>
            <a:ext cx="6477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04" name="Shape 804"/>
          <p:cNvSpPr/>
          <p:nvPr/>
        </p:nvSpPr>
        <p:spPr>
          <a:xfrm>
            <a:off x="42037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05" name="Connector 805"/>
          <p:cNvCxnSpPr>
            <a:stCxn id="806" idx="0"/>
            <a:endCxn id="819" idx="0"/>
          </p:cNvCxnSpPr>
          <p:nvPr/>
        </p:nvCxnSpPr>
        <p:spPr>
          <a:xfrm>
            <a:off x="5010150" y="3905250"/>
            <a:ext cx="660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06" name="Shape 806"/>
          <p:cNvSpPr/>
          <p:nvPr/>
        </p:nvSpPr>
        <p:spPr>
          <a:xfrm>
            <a:off x="48514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1892300" y="35941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1536700" y="36068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0</a:t>
            </a:r>
          </a:p>
        </p:txBody>
      </p:sp>
      <p:sp>
        <p:nvSpPr>
          <p:cNvPr id="809" name="Shape 809"/>
          <p:cNvSpPr/>
          <p:nvPr/>
        </p:nvSpPr>
        <p:spPr>
          <a:xfrm>
            <a:off x="1536700" y="39370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</a:t>
            </a:r>
          </a:p>
        </p:txBody>
      </p:sp>
      <p:sp>
        <p:nvSpPr>
          <p:cNvPr id="810" name="Shape 810"/>
          <p:cNvSpPr/>
          <p:nvPr/>
        </p:nvSpPr>
        <p:spPr>
          <a:xfrm>
            <a:off x="1536700" y="42418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811" name="Shape 811"/>
          <p:cNvSpPr/>
          <p:nvPr/>
        </p:nvSpPr>
        <p:spPr>
          <a:xfrm>
            <a:off x="1536700" y="45720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cxnSp>
        <p:nvCxnSpPr>
          <p:cNvPr id="812" name="Connector 812"/>
          <p:cNvCxnSpPr>
            <a:stCxn id="816" idx="0"/>
            <a:endCxn id="814" idx="0"/>
          </p:cNvCxnSpPr>
          <p:nvPr/>
        </p:nvCxnSpPr>
        <p:spPr>
          <a:xfrm flipH="1">
            <a:off x="6330950" y="3905250"/>
            <a:ext cx="6731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cxnSp>
        <p:nvCxnSpPr>
          <p:cNvPr id="813" name="Connector 813"/>
          <p:cNvCxnSpPr>
            <a:stCxn id="819" idx="0"/>
            <a:endCxn id="814" idx="0"/>
          </p:cNvCxnSpPr>
          <p:nvPr/>
        </p:nvCxnSpPr>
        <p:spPr>
          <a:xfrm>
            <a:off x="5670550" y="3905250"/>
            <a:ext cx="660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14" name="Shape 814"/>
          <p:cNvSpPr/>
          <p:nvPr/>
        </p:nvSpPr>
        <p:spPr>
          <a:xfrm>
            <a:off x="61722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15" name="Connector 815"/>
          <p:cNvCxnSpPr>
            <a:stCxn id="816" idx="0"/>
            <a:endCxn id="818" idx="0"/>
          </p:cNvCxnSpPr>
          <p:nvPr/>
        </p:nvCxnSpPr>
        <p:spPr>
          <a:xfrm>
            <a:off x="7004050" y="3905250"/>
            <a:ext cx="6477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16" name="Shape 816"/>
          <p:cNvSpPr/>
          <p:nvPr/>
        </p:nvSpPr>
        <p:spPr>
          <a:xfrm>
            <a:off x="68453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17" name="Connector 817"/>
          <p:cNvCxnSpPr>
            <a:stCxn id="818" idx="0"/>
            <a:endCxn id="833" idx="0"/>
          </p:cNvCxnSpPr>
          <p:nvPr/>
        </p:nvCxnSpPr>
        <p:spPr>
          <a:xfrm>
            <a:off x="7651750" y="3905250"/>
            <a:ext cx="7239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18" name="Shape 818"/>
          <p:cNvSpPr/>
          <p:nvPr/>
        </p:nvSpPr>
        <p:spPr>
          <a:xfrm>
            <a:off x="74930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55118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701800" y="3187700"/>
            <a:ext cx="60152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st[]</a:t>
            </a:r>
          </a:p>
        </p:txBody>
      </p:sp>
      <p:sp>
        <p:nvSpPr>
          <p:cNvPr id="821" name="Shape 821"/>
          <p:cNvSpPr/>
          <p:nvPr/>
        </p:nvSpPr>
        <p:spPr>
          <a:xfrm>
            <a:off x="1892300" y="39116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1892300" y="42291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1892300" y="45466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1892300" y="48641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1892300" y="51816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1892300" y="54991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1892300" y="5816600"/>
            <a:ext cx="317500" cy="317500"/>
          </a:xfrm>
          <a:prstGeom prst="rect">
            <a:avLst/>
          </a:prstGeom>
          <a:solidFill>
            <a:srgbClr val="D5D5D5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1536700" y="48895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829" name="Shape 829"/>
          <p:cNvSpPr/>
          <p:nvPr/>
        </p:nvSpPr>
        <p:spPr>
          <a:xfrm>
            <a:off x="1536700" y="52070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830" name="Shape 830"/>
          <p:cNvSpPr/>
          <p:nvPr/>
        </p:nvSpPr>
        <p:spPr>
          <a:xfrm>
            <a:off x="1536700" y="55118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831" name="Shape 831"/>
          <p:cNvSpPr/>
          <p:nvPr/>
        </p:nvSpPr>
        <p:spPr>
          <a:xfrm>
            <a:off x="1536700" y="5842000"/>
            <a:ext cx="280134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cxnSp>
        <p:nvCxnSpPr>
          <p:cNvPr id="832" name="Connector 832"/>
          <p:cNvCxnSpPr>
            <a:stCxn id="833" idx="0"/>
            <a:endCxn id="840" idx="0"/>
          </p:cNvCxnSpPr>
          <p:nvPr/>
        </p:nvCxnSpPr>
        <p:spPr>
          <a:xfrm>
            <a:off x="8375650" y="3905250"/>
            <a:ext cx="660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33" name="Shape 833"/>
          <p:cNvSpPr/>
          <p:nvPr/>
        </p:nvSpPr>
        <p:spPr>
          <a:xfrm>
            <a:off x="82169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34" name="Connector 834"/>
          <p:cNvCxnSpPr>
            <a:stCxn id="838" idx="0"/>
            <a:endCxn id="836" idx="0"/>
          </p:cNvCxnSpPr>
          <p:nvPr/>
        </p:nvCxnSpPr>
        <p:spPr>
          <a:xfrm flipH="1">
            <a:off x="9696450" y="3905250"/>
            <a:ext cx="673100" cy="0"/>
          </a:xfrm>
          <a:prstGeom prst="straightConnector1">
            <a:avLst/>
          </a:prstGeom>
          <a:ln w="19050">
            <a:solidFill/>
            <a:round/>
            <a:headEnd type="triangle"/>
          </a:ln>
        </p:spPr>
      </p:cxnSp>
      <p:cxnSp>
        <p:nvCxnSpPr>
          <p:cNvPr id="835" name="Connector 835"/>
          <p:cNvCxnSpPr>
            <a:stCxn id="840" idx="0"/>
            <a:endCxn id="836" idx="0"/>
          </p:cNvCxnSpPr>
          <p:nvPr/>
        </p:nvCxnSpPr>
        <p:spPr>
          <a:xfrm>
            <a:off x="9036050" y="3905250"/>
            <a:ext cx="6604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36" name="Shape 836"/>
          <p:cNvSpPr/>
          <p:nvPr/>
        </p:nvSpPr>
        <p:spPr>
          <a:xfrm>
            <a:off x="95377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cxnSp>
        <p:nvCxnSpPr>
          <p:cNvPr id="837" name="Connector 837"/>
          <p:cNvCxnSpPr>
            <a:stCxn id="838" idx="0"/>
            <a:endCxn id="839" idx="0"/>
          </p:cNvCxnSpPr>
          <p:nvPr/>
        </p:nvCxnSpPr>
        <p:spPr>
          <a:xfrm>
            <a:off x="10369550" y="3905250"/>
            <a:ext cx="647700" cy="0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  <p:sp>
        <p:nvSpPr>
          <p:cNvPr id="838" name="Shape 838"/>
          <p:cNvSpPr/>
          <p:nvPr/>
        </p:nvSpPr>
        <p:spPr>
          <a:xfrm>
            <a:off x="102108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108585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8877300" y="3746500"/>
            <a:ext cx="317500" cy="317500"/>
          </a:xfrm>
          <a:prstGeom prst="rect">
            <a:avLst/>
          </a:prstGeom>
          <a:solidFill>
            <a:srgbClr val="FFFFFF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" grpId="1" build="p" bldLvl="5" animBg="1" advAuto="0"/>
      <p:bldP spid="797" grpId="2" animBg="1" advAuto="0"/>
      <p:bldP spid="798" grpId="3" animBg="1" advAuto="0"/>
      <p:bldP spid="799" grpId="4" animBg="1" advAuto="0"/>
      <p:bldP spid="800" grpId="5" animBg="1" advAuto="0"/>
      <p:bldP spid="801" grpId="6" animBg="1" advAuto="0"/>
      <p:bldP spid="802" grpId="7" animBg="1" advAuto="0"/>
      <p:bldP spid="803" grpId="8" animBg="1" advAuto="0"/>
      <p:bldP spid="804" grpId="9" animBg="1" advAuto="0"/>
      <p:bldP spid="805" grpId="10" animBg="1" advAuto="0"/>
      <p:bldP spid="806" grpId="11" animBg="1" advAuto="0"/>
      <p:bldP spid="807" grpId="12" animBg="1" advAuto="0"/>
      <p:bldP spid="808" grpId="13" animBg="1" advAuto="0"/>
      <p:bldP spid="809" grpId="14" animBg="1" advAuto="0"/>
      <p:bldP spid="810" grpId="15" animBg="1" advAuto="0"/>
      <p:bldP spid="811" grpId="16" animBg="1" advAuto="0"/>
      <p:bldP spid="812" grpId="17" animBg="1" advAuto="0"/>
      <p:bldP spid="813" grpId="18" animBg="1" advAuto="0"/>
      <p:bldP spid="814" grpId="19" animBg="1" advAuto="0"/>
      <p:bldP spid="815" grpId="20" animBg="1" advAuto="0"/>
      <p:bldP spid="816" grpId="21" animBg="1" advAuto="0"/>
      <p:bldP spid="818" grpId="22" animBg="1" advAuto="0"/>
      <p:bldP spid="819" grpId="23" animBg="1" advAuto="0"/>
      <p:bldP spid="820" grpId="24" animBg="1" advAuto="0"/>
      <p:bldP spid="821" grpId="25" animBg="1" advAuto="0"/>
      <p:bldP spid="822" grpId="26" animBg="1" advAuto="0"/>
      <p:bldP spid="823" grpId="27" animBg="1" advAuto="0"/>
      <p:bldP spid="824" grpId="28" animBg="1" advAuto="0"/>
      <p:bldP spid="825" grpId="29" animBg="1" advAuto="0"/>
      <p:bldP spid="826" grpId="30" animBg="1" advAuto="0"/>
      <p:bldP spid="827" grpId="31" animBg="1" advAuto="0"/>
      <p:bldP spid="828" grpId="32" animBg="1" advAuto="0"/>
      <p:bldP spid="829" grpId="33" animBg="1" advAuto="0"/>
      <p:bldP spid="830" grpId="34" animBg="1" advAuto="0"/>
      <p:bldP spid="831" grpId="35" animBg="1" advAuto="0"/>
      <p:bldP spid="832" grpId="36" animBg="1" advAuto="0"/>
      <p:bldP spid="833" grpId="37" animBg="1" advAuto="0"/>
      <p:bldP spid="834" grpId="38" animBg="1" advAuto="0"/>
      <p:bldP spid="835" grpId="39" animBg="1" advAuto="0"/>
      <p:bldP spid="836" grpId="40" animBg="1" advAuto="0"/>
      <p:bldP spid="837" grpId="41" animBg="1" advAuto="0"/>
      <p:bldP spid="838" grpId="42" animBg="1" advAuto="0"/>
      <p:bldP spid="839" grpId="43" animBg="1" advAuto="0"/>
      <p:bldP spid="840" grpId="44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String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hashCode()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in Java 1.1.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For long strings:  only examine 8-9 evenly spaced characters.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Benefit:  saves time in performing arithmetic.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Downside:  great potential for bad collision patterns.</a:t>
            </a:r>
          </a:p>
        </p:txBody>
      </p:sp>
      <p:sp>
        <p:nvSpPr>
          <p:cNvPr id="845" name="Shape 84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46" name="Shape 8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War story:  String hashing in Java</a:t>
            </a:r>
          </a:p>
        </p:txBody>
      </p:sp>
      <p:sp>
        <p:nvSpPr>
          <p:cNvPr id="847" name="Shape 847"/>
          <p:cNvSpPr/>
          <p:nvPr/>
        </p:nvSpPr>
        <p:spPr>
          <a:xfrm>
            <a:off x="2374900" y="2997200"/>
            <a:ext cx="6731000" cy="3286760"/>
          </a:xfrm>
          <a:prstGeom prst="rect">
            <a:avLst/>
          </a:prstGeom>
          <a:solidFill>
            <a:srgbClr val="C0C0C0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int hashCode()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int hash = 0;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int skip = Math.max(1, length() / 8);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for (int i = 0; i &lt; length(); i += skip)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hash = s[i] + (37 * hash);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return hash;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grpSp>
        <p:nvGrpSpPr>
          <p:cNvPr id="859" name="Group 859"/>
          <p:cNvGrpSpPr/>
          <p:nvPr/>
        </p:nvGrpSpPr>
        <p:grpSpPr>
          <a:xfrm>
            <a:off x="1943100" y="7137400"/>
            <a:ext cx="9105900" cy="2298700"/>
            <a:chOff x="0" y="0"/>
            <a:chExt cx="9105900" cy="2298700"/>
          </a:xfrm>
        </p:grpSpPr>
        <p:sp>
          <p:nvSpPr>
            <p:cNvPr id="848" name="Shape 848"/>
            <p:cNvSpPr/>
            <p:nvPr/>
          </p:nvSpPr>
          <p:spPr>
            <a:xfrm>
              <a:off x="0" y="0"/>
              <a:ext cx="9105900" cy="22987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000" b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grpSp>
          <p:nvGrpSpPr>
            <p:cNvPr id="858" name="Group 858"/>
            <p:cNvGrpSpPr/>
            <p:nvPr/>
          </p:nvGrpSpPr>
          <p:grpSpPr>
            <a:xfrm>
              <a:off x="209691" y="87207"/>
              <a:ext cx="8895273" cy="2012951"/>
              <a:chOff x="0" y="0"/>
              <a:chExt cx="8895272" cy="2012950"/>
            </a:xfrm>
          </p:grpSpPr>
          <p:sp>
            <p:nvSpPr>
              <p:cNvPr id="849" name="Shape 849"/>
              <p:cNvSpPr/>
              <p:nvPr/>
            </p:nvSpPr>
            <p:spPr>
              <a:xfrm>
                <a:off x="0" y="0"/>
                <a:ext cx="8895273" cy="20129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203200" tIns="203200" rIns="203200" bIns="203200" numCol="1" anchor="t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h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ttp:/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www.c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s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.prin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c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eton.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e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du/in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t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rocs/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1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3loop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Hello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.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3"/>
                  </a:rPr>
                  <a:t>java</a:t>
                </a:r>
                <a:endParaRPr sz="2000"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endParaRP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h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ttp:/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www.c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s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.prin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c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eton.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e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du/in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t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rocs/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1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3loop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Hello.class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h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ttp:/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www.c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s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.prin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c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eton.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e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du/in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t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rocs/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1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3loop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  <a:hlinkClick r:id="rId4"/>
                  </a:rPr>
                  <a:t>Hello.html</a:t>
                </a:r>
                <a:endParaRPr sz="2000"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endParaRPr>
              </a:p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h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ttp:/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www.c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s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.prin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c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eton.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e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du/in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t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rocs/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1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2type</a:t>
                </a:r>
                <a:r>
                  <a:rPr sz="20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/</a:t>
                </a:r>
                <a:r>
                  <a:rPr sz="2000">
                    <a:uFill>
                      <a:solidFill>
                        <a:srgbClr val="8D3124"/>
                      </a:solidFill>
                    </a:uFill>
                    <a:latin typeface="Lucida Sans Typewriter Regular"/>
                    <a:ea typeface="Lucida Sans Typewriter Regular"/>
                    <a:cs typeface="Lucida Sans Typewriter Regular"/>
                    <a:sym typeface="Lucida Sans Typewriter Regular"/>
                  </a:rPr>
                  <a:t>index.html</a:t>
                </a:r>
              </a:p>
            </p:txBody>
          </p:sp>
          <p:sp>
            <p:nvSpPr>
              <p:cNvPr id="850" name="Shape 850"/>
              <p:cNvSpPr/>
              <p:nvPr/>
            </p:nvSpPr>
            <p:spPr>
              <a:xfrm flipH="1">
                <a:off x="323708" y="1702410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12381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21525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3" name="Shape 853"/>
              <p:cNvSpPr/>
              <p:nvPr/>
            </p:nvSpPr>
            <p:spPr>
              <a:xfrm>
                <a:off x="30669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4" name="Shape 854"/>
              <p:cNvSpPr/>
              <p:nvPr/>
            </p:nvSpPr>
            <p:spPr>
              <a:xfrm>
                <a:off x="39813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5" name="Shape 855"/>
              <p:cNvSpPr/>
              <p:nvPr/>
            </p:nvSpPr>
            <p:spPr>
              <a:xfrm>
                <a:off x="48957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6" name="Shape 856"/>
              <p:cNvSpPr/>
              <p:nvPr/>
            </p:nvSpPr>
            <p:spPr>
              <a:xfrm>
                <a:off x="58101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6724508" y="1703492"/>
                <a:ext cx="1" cy="293184"/>
              </a:xfrm>
              <a:prstGeom prst="line">
                <a:avLst/>
              </a:prstGeom>
              <a:noFill/>
              <a:ln w="25400" cap="flat">
                <a:solidFill>
                  <a:srgbClr val="8D3124"/>
                </a:solidFill>
                <a:prstDash val="solid"/>
                <a:round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defTabSz="457200">
                  <a:lnSpc>
                    <a:spcPct val="100000"/>
                  </a:lnSpc>
                  <a:defRPr sz="1200">
                    <a:solidFill>
                      <a:srgbClr val="000000"/>
                    </a:solidFill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1" build="p" bldLvl="5" animBg="1" advAuto="0"/>
      <p:bldP spid="859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64" name="Shape 8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War story:  algorithmic complexity attacks</a:t>
            </a:r>
          </a:p>
        </p:txBody>
      </p:sp>
      <p:sp>
        <p:nvSpPr>
          <p:cNvPr id="865" name="Shape 8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 Java bug report.</a:t>
            </a:r>
          </a:p>
        </p:txBody>
      </p:sp>
      <p:pic>
        <p:nvPicPr>
          <p:cNvPr id="866" name="hashcode.pdf"/>
          <p:cNvPicPr/>
          <p:nvPr/>
        </p:nvPicPr>
        <p:blipFill>
          <a:blip r:embed="rId2">
            <a:extLst/>
          </a:blip>
          <a:srcRect l="4249" t="47113" r="3031" b="23768"/>
          <a:stretch>
            <a:fillRect/>
          </a:stretch>
        </p:blipFill>
        <p:spPr>
          <a:xfrm>
            <a:off x="292100" y="2806700"/>
            <a:ext cx="12407900" cy="504278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 </a:t>
            </a:r>
            <a:r>
              <a:rPr sz="2400">
                <a:uFill>
                  <a:solidFill/>
                </a:uFill>
              </a:rPr>
              <a:t>Find family of strings with the same hash code.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Solution.  </a:t>
            </a:r>
            <a:r>
              <a:rPr sz="2400">
                <a:uFill>
                  <a:solidFill/>
                </a:uFill>
              </a:rPr>
              <a:t>The base-31 hash code is part of Java's string API.</a:t>
            </a:r>
          </a:p>
        </p:txBody>
      </p:sp>
      <p:sp>
        <p:nvSpPr>
          <p:cNvPr id="869" name="Shape 86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Algorithmic complexity attack on Java</a:t>
            </a:r>
          </a:p>
        </p:txBody>
      </p:sp>
      <p:sp>
        <p:nvSpPr>
          <p:cNvPr id="871" name="Shape 871"/>
          <p:cNvSpPr/>
          <p:nvPr/>
        </p:nvSpPr>
        <p:spPr>
          <a:xfrm>
            <a:off x="4836848" y="8321040"/>
            <a:ext cx="72009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2</a:t>
            </a:r>
            <a:r>
              <a:rPr sz="1600" b="1" baseline="31999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N</a:t>
            </a:r>
            <a:r>
              <a:rPr sz="1600" b="1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 strings of length 2N that hash to same value!</a:t>
            </a:r>
          </a:p>
        </p:txBody>
      </p:sp>
      <p:graphicFrame>
        <p:nvGraphicFramePr>
          <p:cNvPr id="872" name="Table 872"/>
          <p:cNvGraphicFramePr/>
          <p:nvPr/>
        </p:nvGraphicFramePr>
        <p:xfrm>
          <a:off x="4851941" y="3334527"/>
          <a:ext cx="3307717" cy="47370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61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key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hashCode()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"AaAaAaAa"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"AaAaAaBB"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"AaAaBBAa"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"AaAaBBBB"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"AaBBAaAa"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"AaBBAaBB"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"AaBBBBAa"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"AaBBBBBB"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73" name="Table 873"/>
          <p:cNvGraphicFramePr/>
          <p:nvPr/>
        </p:nvGraphicFramePr>
        <p:xfrm>
          <a:off x="8732423" y="3334527"/>
          <a:ext cx="3307717" cy="47370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61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key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hashCode()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"BBAaAaAa"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"BBAaAaBB"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"BBAaBBAa"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"BBAaBBBB"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"BBBBAaAa"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"BBBBAaBB"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"BBBBBBAa"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344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"BBBBBBBB"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-540425984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74" name="Table 874"/>
          <p:cNvGraphicFramePr/>
          <p:nvPr/>
        </p:nvGraphicFramePr>
        <p:xfrm>
          <a:off x="946059" y="3336644"/>
          <a:ext cx="2868748" cy="1574799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0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key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hashCode()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"Aa"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2112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"BB"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606060"/>
                            </a:solidFill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2112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Diversion:  one-way hash functions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One-way hash function.  </a:t>
            </a:r>
            <a:r>
              <a:rPr sz="2400">
                <a:uFill>
                  <a:solidFill/>
                </a:uFill>
              </a:rPr>
              <a:t>"Hard" to find a key that will hash to a desired value (or two keys that hash to same value).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Ex.  </a:t>
            </a:r>
            <a:r>
              <a:rPr sz="2400">
                <a:uFill>
                  <a:solidFill/>
                </a:uFill>
              </a:rPr>
              <a:t>MD4, MD5, SHA-0, SHA-1, SHA-2, WHIRLPOOL, RIPEMD-160, ….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Applications.  </a:t>
            </a:r>
            <a:r>
              <a:rPr sz="2400">
                <a:uFill>
                  <a:solidFill/>
                </a:uFill>
              </a:rPr>
              <a:t>Digital fingerprint, message digest, storing passwords.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Caveat.</a:t>
            </a:r>
            <a:r>
              <a:rPr sz="2400">
                <a:uFill>
                  <a:solidFill/>
                </a:uFill>
              </a:rPr>
              <a:t>  Too expensive for use in ST implementations.</a:t>
            </a:r>
          </a:p>
        </p:txBody>
      </p:sp>
      <p:sp>
        <p:nvSpPr>
          <p:cNvPr id="881" name="Shape 881"/>
          <p:cNvSpPr/>
          <p:nvPr/>
        </p:nvSpPr>
        <p:spPr>
          <a:xfrm rot="5400000">
            <a:off x="3269403" y="1469672"/>
            <a:ext cx="330201" cy="3898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AB3226"/>
                </a:solidFill>
                <a:uFill>
                  <a:solidFill>
                    <a:srgbClr val="AB3226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2325511" y="3592406"/>
            <a:ext cx="22988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uFill>
                  <a:solidFill>
                    <a:srgbClr val="C64941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C64941"/>
                  </a:solidFill>
                </a:uFill>
              </a:rPr>
              <a:t>known to be insecure</a:t>
            </a:r>
          </a:p>
        </p:txBody>
      </p:sp>
      <p:sp>
        <p:nvSpPr>
          <p:cNvPr id="883" name="Shape 883"/>
          <p:cNvSpPr/>
          <p:nvPr/>
        </p:nvSpPr>
        <p:spPr>
          <a:xfrm>
            <a:off x="1739900" y="4762500"/>
            <a:ext cx="8953500" cy="2334260"/>
          </a:xfrm>
          <a:prstGeom prst="rect">
            <a:avLst/>
          </a:prstGeom>
          <a:solidFill>
            <a:srgbClr val="CBCBCB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 password = args[0];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MessageDigest sha1 = MessageDigest.getInstance("SHA1");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byte[] bytes = sha1.digest(password);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endParaRPr sz="200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606060"/>
                </a:solidFill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/* prints bytes as hex string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" grpId="1" build="p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Separate chaining vs. linear probing</a:t>
            </a:r>
          </a:p>
        </p:txBody>
      </p:sp>
      <p:sp>
        <p:nvSpPr>
          <p:cNvPr id="888" name="Shape 888"/>
          <p:cNvSpPr>
            <a:spLocks noGrp="1"/>
          </p:cNvSpPr>
          <p:nvPr>
            <p:ph type="body" idx="1"/>
          </p:nvPr>
        </p:nvSpPr>
        <p:spPr>
          <a:xfrm>
            <a:off x="800100" y="1257300"/>
            <a:ext cx="11379200" cy="8128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Separate chaining.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Performance degrades gracefully.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Clustering less sensitive to poorly-designed hash function.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Linear probing.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Less wasted space.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Better cache performance.</a:t>
            </a:r>
          </a:p>
        </p:txBody>
      </p:sp>
      <p:sp>
        <p:nvSpPr>
          <p:cNvPr id="889" name="Shape 88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48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890" name="HashSCtraceLite.pdf"/>
          <p:cNvPicPr/>
          <p:nvPr/>
        </p:nvPicPr>
        <p:blipFill>
          <a:blip r:embed="rId3">
            <a:extLst/>
          </a:blip>
          <a:srcRect l="20594" t="7586" b="17469"/>
          <a:stretch>
            <a:fillRect/>
          </a:stretch>
        </p:blipFill>
        <p:spPr>
          <a:xfrm>
            <a:off x="6814254" y="3573205"/>
            <a:ext cx="5540491" cy="4191001"/>
          </a:xfrm>
          <a:prstGeom prst="rect">
            <a:avLst/>
          </a:prstGeom>
          <a:ln w="12700">
            <a:round/>
          </a:ln>
        </p:spPr>
      </p:pic>
      <p:sp>
        <p:nvSpPr>
          <p:cNvPr id="891" name="Shape 891"/>
          <p:cNvSpPr/>
          <p:nvPr/>
        </p:nvSpPr>
        <p:spPr>
          <a:xfrm>
            <a:off x="464832" y="8435521"/>
            <a:ext cx="1130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keys[]</a:t>
            </a:r>
          </a:p>
        </p:txBody>
      </p:sp>
      <p:graphicFrame>
        <p:nvGraphicFramePr>
          <p:cNvPr id="892" name="Table 892"/>
          <p:cNvGraphicFramePr/>
          <p:nvPr/>
        </p:nvGraphicFramePr>
        <p:xfrm>
          <a:off x="1689100" y="7912100"/>
          <a:ext cx="6845792" cy="128269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42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7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756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200"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6"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600">
                          <a:solidFill>
                            <a:srgbClr val="BABABA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BABABA"/>
                          </a:solidFill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3" name="Shape 893"/>
          <p:cNvSpPr/>
          <p:nvPr/>
        </p:nvSpPr>
        <p:spPr>
          <a:xfrm>
            <a:off x="469900" y="8864600"/>
            <a:ext cx="11303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algn="ctr" defTabSz="457200">
              <a:lnSpc>
                <a:spcPct val="120000"/>
              </a:lnSpc>
              <a:tabLst>
                <a:tab pos="1066800" algn="l"/>
              </a:tabLst>
              <a:defRPr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vals[]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" grpId="1" build="p" animBg="1" advAuto="0"/>
      <p:bldP spid="891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Hashing: variations on the theme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0048AA"/>
                  </a:solidFill>
                </a:uFill>
              </a:rPr>
              <a:t>Many improved versions have been studied.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Two-probe hashing.  </a:t>
            </a:r>
            <a:r>
              <a:rPr sz="2400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[ separate-chaining variant ]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Hash to two positions, insert key in shorter of the two chains.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Reduces expected length of the longest chain to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log log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Double hashing.   </a:t>
            </a:r>
            <a:r>
              <a:rPr sz="2400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[ linear-probing variant ]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Use linear probing, but skip a variable amount, not just 1 each time.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Effectively eliminates clustering.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Can allow table to become nearly full.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More difficult to implement delete.</a:t>
            </a:r>
          </a:p>
          <a:p>
            <a:pPr lvl="1"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Cuckoo hashing.  </a:t>
            </a:r>
            <a:r>
              <a:rPr sz="2400">
                <a:solidFill>
                  <a:srgbClr val="606060"/>
                </a:solidFill>
                <a:uFill>
                  <a:solidFill>
                    <a:srgbClr val="0048AA"/>
                  </a:solidFill>
                </a:uFill>
              </a:rPr>
              <a:t>[ linear-probing variant ]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Hash key to two positions; insert key into either position; if occupied, reinsert displaced key into its alternative position (and recur).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Constant worst-case time for search.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49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900" name="cuckoo-o_reill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4915" y="8400592"/>
            <a:ext cx="914424" cy="1124348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1" build="p" animBg="1" advAuto="0"/>
      <p:bldP spid="900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Hashing:  basic plan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Why not use keys as index</a:t>
            </a:r>
            <a:r>
              <a:rPr lang="en-US" dirty="0"/>
              <a:t> : Time-space tradeoff</a:t>
            </a:r>
            <a:endParaRPr sz="2400" dirty="0">
              <a:uFill>
                <a:solidFill/>
              </a:uFill>
            </a:endParaRPr>
          </a:p>
        </p:txBody>
      </p:sp>
      <p:graphicFrame>
        <p:nvGraphicFramePr>
          <p:cNvPr id="68" name="Table 68"/>
          <p:cNvGraphicFramePr/>
          <p:nvPr/>
        </p:nvGraphicFramePr>
        <p:xfrm>
          <a:off x="3816838" y="2901462"/>
          <a:ext cx="1269999" cy="27051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4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285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/>
                          </a:uFill>
                          <a:latin typeface="Lucida Sans Typewriter Regular"/>
                          <a:ea typeface="Lucida Sans Typewriter Regular"/>
                          <a:cs typeface="Lucida Sans Typewriter Regular"/>
                          <a:sym typeface="Lucida Sans Typewriter Regular"/>
                        </a:rPr>
                        <a:t>"it"</a:t>
                      </a:r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31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175">
                      <a:miter lim="400000"/>
                    </a:lnL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8080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 tables vs. balanced search trees</a:t>
            </a:r>
          </a:p>
        </p:txBody>
      </p:sp>
      <p:sp>
        <p:nvSpPr>
          <p:cNvPr id="905" name="Shape 9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Hash tables.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Simpler to code.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No effective alternative for unordered keys.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Faster for simple keys (a few arithmetic ops versus </a:t>
            </a:r>
            <a:r>
              <a:rPr sz="2400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log </a:t>
            </a:r>
            <a:r>
              <a:rPr sz="2400" i="1" dirty="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dirty="0">
                <a:uFill>
                  <a:solidFill/>
                </a:uFill>
              </a:rPr>
              <a:t> compares).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Better system support in Java for strings (e.g., cached hash code).</a:t>
            </a:r>
          </a:p>
          <a:p>
            <a:pPr lvl="1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Balanced search trees.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Stronger performance guarantee.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Support for ordered ST operations.</a:t>
            </a:r>
          </a:p>
          <a:p>
            <a:pPr lvl="1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Easier to implement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compareTo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()</a:t>
            </a:r>
            <a:r>
              <a:rPr sz="2400" dirty="0">
                <a:uFill>
                  <a:solidFill/>
                </a:uFill>
              </a:rPr>
              <a:t> correctly than 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equals()</a:t>
            </a:r>
            <a:r>
              <a:rPr sz="2400" dirty="0">
                <a:uFill>
                  <a:solidFill/>
                </a:uFill>
              </a:rPr>
              <a:t> and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()</a:t>
            </a:r>
            <a:r>
              <a:rPr sz="2400" dirty="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endParaRPr sz="2400" dirty="0">
              <a:uFill>
                <a:solidFill/>
              </a:uFill>
            </a:endParaRPr>
          </a:p>
        </p:txBody>
      </p:sp>
      <p:sp>
        <p:nvSpPr>
          <p:cNvPr id="906" name="Shape 906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50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" grpId="1" build="p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911" name="Shape 911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912" name="Shape 912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13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914" name="Shape 9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hash functions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separate chaining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linear probing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context</a:t>
            </a:r>
          </a:p>
        </p:txBody>
      </p:sp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918" name="Shape 9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Optimize judiciously</a:t>
            </a:r>
          </a:p>
        </p:txBody>
      </p:sp>
      <p:sp>
        <p:nvSpPr>
          <p:cNvPr id="919" name="Shape 919"/>
          <p:cNvSpPr/>
          <p:nvPr/>
        </p:nvSpPr>
        <p:spPr>
          <a:xfrm>
            <a:off x="1431995" y="8338538"/>
            <a:ext cx="48133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Reference:  Effective Java by Joshua Bloch</a:t>
            </a:r>
          </a:p>
        </p:txBody>
      </p:sp>
      <p:sp>
        <p:nvSpPr>
          <p:cNvPr id="920" name="Shape 920"/>
          <p:cNvSpPr/>
          <p:nvPr/>
        </p:nvSpPr>
        <p:spPr>
          <a:xfrm>
            <a:off x="1435100" y="1501704"/>
            <a:ext cx="9944100" cy="1460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52400" tIns="152400" rIns="152400" bIns="152400"/>
          <a:lstStyle/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“ More computing sins are committed in the name of efficiency</a:t>
            </a:r>
          </a:p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(without necessarily achieving it) than for any other single reason—</a:t>
            </a:r>
          </a:p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including blind stupidity.  ”</a:t>
            </a:r>
            <a:r>
              <a:rPr sz="2400" i="1">
                <a:solidFill>
                  <a:srgbClr val="8D3124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z="2400" i="1">
                <a:solidFill>
                  <a:srgbClr val="005493"/>
                </a:solidFill>
                <a:uFill>
                  <a:solidFill>
                    <a:srgbClr val="60606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— William A. Wulf</a:t>
            </a:r>
          </a:p>
        </p:txBody>
      </p:sp>
      <p:sp>
        <p:nvSpPr>
          <p:cNvPr id="921" name="Shape 921"/>
          <p:cNvSpPr/>
          <p:nvPr/>
        </p:nvSpPr>
        <p:spPr>
          <a:xfrm>
            <a:off x="1435100" y="3584504"/>
            <a:ext cx="9944100" cy="1054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52400" tIns="152400" rIns="152400" bIns="152400"/>
          <a:lstStyle/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“ We should forget about small efficiencies, say about 97% of the time: </a:t>
            </a:r>
          </a:p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 premature optimization is the root of all evil.  ”</a:t>
            </a:r>
            <a:r>
              <a:rPr sz="2400" i="1">
                <a:solidFill>
                  <a:srgbClr val="8D3124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z="2400" i="1">
                <a:solidFill>
                  <a:srgbClr val="005493"/>
                </a:solidFill>
                <a:uFill>
                  <a:solidFill>
                    <a:srgbClr val="60606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—  Donald E. Knuth</a:t>
            </a:r>
          </a:p>
        </p:txBody>
      </p:sp>
      <p:sp>
        <p:nvSpPr>
          <p:cNvPr id="922" name="Shape 922"/>
          <p:cNvSpPr/>
          <p:nvPr/>
        </p:nvSpPr>
        <p:spPr>
          <a:xfrm>
            <a:off x="1435099" y="5260904"/>
            <a:ext cx="9944101" cy="2070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52400" tIns="152400" rIns="152400" bIns="152400"/>
          <a:lstStyle/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“ We follow two rules in the matter of optimization:</a:t>
            </a:r>
          </a:p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 Rule 1:  Don't do it.</a:t>
            </a:r>
          </a:p>
          <a:p>
            <a:pPr marL="61411" marR="61411" lvl="0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 Rule 2 (for experts only).  Don't do it yet - that is, not until</a:t>
            </a:r>
            <a:b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  you have a perfectly clear and unoptimized solution. ”   </a:t>
            </a:r>
            <a:r>
              <a:rPr sz="2400" i="1">
                <a:solidFill>
                  <a:srgbClr val="005493"/>
                </a:solidFill>
                <a:uFill>
                  <a:solidFill>
                    <a:srgbClr val="60606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— M. A. Jackson</a:t>
            </a:r>
          </a:p>
        </p:txBody>
      </p:sp>
      <p:pic>
        <p:nvPicPr>
          <p:cNvPr id="923" name="cover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400" y="7853558"/>
            <a:ext cx="1155700" cy="1455543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92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29" name="Shape 92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930" name="Shape 93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932" name="Shape 93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  <p:sp>
        <p:nvSpPr>
          <p:cNvPr id="934" name="Shape 9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hash functions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separate chaining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linear probing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context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75" name="Shape 7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76" name="Shape 7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7" name="cover-gray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hash functions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separate chaining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linear probing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context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3.4  Hash Tables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Computing the hash function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Idealistic goal.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Scramble the keys uniformly to produce a table index.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Efficiently computable.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Each table index equally likely for each key.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 1.  Phone numbers.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Bad:  first three digits.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Better:  last three digits.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 2.  Social Security numbers.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Bad:  first three digits.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Better:  last three digits.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b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Practical challenge. 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Need different approach for each key type.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5093177" y="2823387"/>
            <a:ext cx="4891564" cy="816716"/>
            <a:chOff x="0" y="0"/>
            <a:chExt cx="4891563" cy="816714"/>
          </a:xfrm>
        </p:grpSpPr>
        <p:sp>
          <p:nvSpPr>
            <p:cNvPr id="84" name="Shape 84"/>
            <p:cNvSpPr/>
            <p:nvPr/>
          </p:nvSpPr>
          <p:spPr>
            <a:xfrm>
              <a:off x="624363" y="143614"/>
              <a:ext cx="4267201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thoroughly researched problem,</a:t>
              </a:r>
            </a:p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still problematic in practical applications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0"/>
              <a:ext cx="482687" cy="38282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5143500" y="6305973"/>
            <a:ext cx="7067409" cy="673101"/>
            <a:chOff x="0" y="0"/>
            <a:chExt cx="7067408" cy="673100"/>
          </a:xfrm>
        </p:grpSpPr>
        <p:sp>
          <p:nvSpPr>
            <p:cNvPr id="87" name="Shape 87"/>
            <p:cNvSpPr/>
            <p:nvPr/>
          </p:nvSpPr>
          <p:spPr>
            <a:xfrm>
              <a:off x="895208" y="0"/>
              <a:ext cx="6172201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573 = California, 574 = Alaska</a:t>
              </a:r>
              <a:b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</a:b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(assigned in chronological order within geographic region)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209126"/>
              <a:ext cx="805671" cy="12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90" name="Shape 90"/>
          <p:cNvSpPr/>
          <p:nvPr/>
        </p:nvSpPr>
        <p:spPr>
          <a:xfrm>
            <a:off x="10909300" y="3009900"/>
            <a:ext cx="1270000" cy="1270000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1254740" y="2154202"/>
            <a:ext cx="8255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key</a:t>
            </a:r>
          </a:p>
        </p:txBody>
      </p:sp>
      <p:sp>
        <p:nvSpPr>
          <p:cNvPr id="92" name="Shape 92"/>
          <p:cNvSpPr/>
          <p:nvPr/>
        </p:nvSpPr>
        <p:spPr>
          <a:xfrm flipH="1" flipV="1">
            <a:off x="11540666" y="2543755"/>
            <a:ext cx="70" cy="424544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1089640" y="4770402"/>
            <a:ext cx="9144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table</a:t>
            </a:r>
          </a:p>
          <a:p>
            <a:pPr lvl="0" algn="ctr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index</a:t>
            </a:r>
          </a:p>
        </p:txBody>
      </p:sp>
      <p:sp>
        <p:nvSpPr>
          <p:cNvPr id="94" name="Shape 94"/>
          <p:cNvSpPr/>
          <p:nvPr/>
        </p:nvSpPr>
        <p:spPr>
          <a:xfrm flipH="1" flipV="1">
            <a:off x="11540666" y="4321754"/>
            <a:ext cx="70" cy="424545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build="p" bldLvl="5" animBg="1" advAuto="0"/>
      <p:bldP spid="86" grpId="2" animBg="1" advAuto="0"/>
      <p:bldP spid="89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Java’s hash code conventions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0048AA"/>
                  </a:solidFill>
                </a:uFill>
              </a:rPr>
              <a:t>All Java classes inherit a method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hashCode()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which returns a 32-bit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Requirement.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 If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x.equals(y)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then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(x.hashCode() == y.hashCode())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Highly desirable.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 If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!x.equals(y)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then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(x.hashCode() != y.hashCode())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br>
              <a:rPr sz="2400">
                <a:uFill>
                  <a:solidFill>
                    <a:srgbClr val="0048AA"/>
                  </a:solidFill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Default implementation.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Memory address of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x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Legal (but poor) implementation.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Always return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17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Customized implementations. 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Integer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Double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File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URL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Date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…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User-defined types.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Users are on their own.</a:t>
            </a:r>
          </a:p>
        </p:txBody>
      </p:sp>
      <p:sp>
        <p:nvSpPr>
          <p:cNvPr id="101" name="Shape 101"/>
          <p:cNvSpPr/>
          <p:nvPr/>
        </p:nvSpPr>
        <p:spPr>
          <a:xfrm>
            <a:off x="4645056" y="4789054"/>
            <a:ext cx="1028323" cy="745837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266969" y="5953414"/>
            <a:ext cx="17526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x.hashCode()</a:t>
            </a:r>
          </a:p>
        </p:txBody>
      </p:sp>
      <p:sp>
        <p:nvSpPr>
          <p:cNvPr id="103" name="Shape 103"/>
          <p:cNvSpPr/>
          <p:nvPr/>
        </p:nvSpPr>
        <p:spPr>
          <a:xfrm>
            <a:off x="5091442" y="4127500"/>
            <a:ext cx="254060" cy="28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solidFill>
                  <a:srgbClr val="000000"/>
                </a:solid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>
                    <a:srgbClr val="8D3124"/>
                  </a:solidFill>
                </a:uFill>
              </a:rPr>
              <a:t>x</a:t>
            </a:r>
          </a:p>
        </p:txBody>
      </p:sp>
      <p:sp>
        <p:nvSpPr>
          <p:cNvPr id="104" name="Shape 104"/>
          <p:cNvSpPr/>
          <p:nvPr/>
        </p:nvSpPr>
        <p:spPr>
          <a:xfrm flipV="1">
            <a:off x="5160336" y="4491159"/>
            <a:ext cx="1" cy="274546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V="1">
            <a:off x="5160336" y="5596905"/>
            <a:ext cx="1" cy="274546"/>
          </a:xfrm>
          <a:prstGeom prst="line">
            <a:avLst/>
          </a:prstGeom>
          <a:ln w="25400">
            <a:solidFill/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6418278" y="4125768"/>
            <a:ext cx="1765301" cy="2096078"/>
            <a:chOff x="0" y="0"/>
            <a:chExt cx="1765300" cy="2096077"/>
          </a:xfrm>
        </p:grpSpPr>
        <p:sp>
          <p:nvSpPr>
            <p:cNvPr id="106" name="Shape 106"/>
            <p:cNvSpPr/>
            <p:nvPr/>
          </p:nvSpPr>
          <p:spPr>
            <a:xfrm>
              <a:off x="352455" y="663286"/>
              <a:ext cx="1028324" cy="74583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816677"/>
              <a:ext cx="17653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>
                      <a:srgbClr val="8D3124"/>
                    </a:solidFill>
                  </a:uFill>
                </a:rPr>
                <a:t>y.hashCode()</a:t>
              </a:r>
            </a:p>
          </p:txBody>
        </p:sp>
        <p:sp>
          <p:nvSpPr>
            <p:cNvPr id="108" name="Shape 108"/>
            <p:cNvSpPr/>
            <p:nvPr/>
          </p:nvSpPr>
          <p:spPr>
            <a:xfrm flipV="1">
              <a:off x="872599" y="365390"/>
              <a:ext cx="1" cy="2745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V="1">
              <a:off x="872599" y="1471137"/>
              <a:ext cx="1" cy="2745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97082" y="0"/>
              <a:ext cx="254060" cy="2851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>
                      <a:srgbClr val="8D3124"/>
                    </a:solidFill>
                  </a:uFill>
                </a:rPr>
                <a:t>y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 build="p" animBg="1" advAuto="0"/>
      <p:bldP spid="111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Implementing hash code:  integers, booleans, and doubles</a:t>
            </a:r>
          </a:p>
        </p:txBody>
      </p:sp>
      <p:sp>
        <p:nvSpPr>
          <p:cNvPr id="117" name="Shape 117"/>
          <p:cNvSpPr/>
          <p:nvPr/>
        </p:nvSpPr>
        <p:spPr>
          <a:xfrm>
            <a:off x="584200" y="2082800"/>
            <a:ext cx="4775200" cy="3286760"/>
          </a:xfrm>
          <a:prstGeom prst="rect">
            <a:avLst/>
          </a:prstGeom>
          <a:solidFill>
            <a:srgbClr val="CBCBCB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final class Integer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int value;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int hashCode()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  return value;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grpSp>
        <p:nvGrpSpPr>
          <p:cNvPr id="121" name="Group 121"/>
          <p:cNvGrpSpPr/>
          <p:nvPr/>
        </p:nvGrpSpPr>
        <p:grpSpPr>
          <a:xfrm>
            <a:off x="5930900" y="2082799"/>
            <a:ext cx="6515100" cy="6004279"/>
            <a:chOff x="0" y="0"/>
            <a:chExt cx="6515100" cy="6004277"/>
          </a:xfrm>
        </p:grpSpPr>
        <p:sp>
          <p:nvSpPr>
            <p:cNvPr id="118" name="Shape 118"/>
            <p:cNvSpPr/>
            <p:nvPr/>
          </p:nvSpPr>
          <p:spPr>
            <a:xfrm>
              <a:off x="833966" y="4302477"/>
              <a:ext cx="5359401" cy="170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convert to IEEE 64-bit representation;</a:t>
              </a:r>
              <a:b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</a:b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xor most significant 32-bits</a:t>
              </a:r>
              <a:b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</a:b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with least significant 32-bits</a:t>
              </a: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endPara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endParaRPr>
            </a:p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Warning: -0.0 and +0.0 have different hash codes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0"/>
              <a:ext cx="6515100" cy="4406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public final class Double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{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private final double value;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...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public int hashCode()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{  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long bits = doubleToLongBits(value);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return (int) (bits ^ (bits &gt;&gt;&gt; 32));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}</a:t>
              </a:r>
            </a:p>
            <a:p>
              <a:pPr marL="7224" marR="7224" lvl="0">
                <a:lnSpc>
                  <a:spcPct val="14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3679387" y="2984250"/>
              <a:ext cx="1" cy="124958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defTabSz="457200">
                <a:lnSpc>
                  <a:spcPct val="100000"/>
                </a:lnSpc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22" name="Shape 122"/>
          <p:cNvSpPr/>
          <p:nvPr/>
        </p:nvSpPr>
        <p:spPr>
          <a:xfrm>
            <a:off x="584200" y="5486400"/>
            <a:ext cx="4775200" cy="4406900"/>
          </a:xfrm>
          <a:prstGeom prst="rect">
            <a:avLst/>
          </a:prstGeom>
          <a:solidFill>
            <a:srgbClr val="CBCBCB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final class Boolean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boolean value;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...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int hashCode()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(value) return 1231;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else       return 1237;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>
              <a:lnSpc>
                <a:spcPct val="14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508000" y="1473200"/>
            <a:ext cx="32017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Java library implementations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2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4740</Words>
  <Application>Microsoft Office PowerPoint</Application>
  <PresentationFormat>Custom</PresentationFormat>
  <Paragraphs>1292</Paragraphs>
  <Slides>53</Slides>
  <Notes>31</Notes>
  <HiddenSlides>14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Symbol</vt:lpstr>
      <vt:lpstr>Times New Roman</vt:lpstr>
      <vt:lpstr>Times Roman</vt:lpstr>
      <vt:lpstr>ヒラギノ角ゴ ProN W3</vt:lpstr>
      <vt:lpstr>White</vt:lpstr>
      <vt:lpstr>3.4  Hash Tables</vt:lpstr>
      <vt:lpstr>Symbol table implementations:  summary</vt:lpstr>
      <vt:lpstr>Hashing:  basic plan</vt:lpstr>
      <vt:lpstr>Hashing:  basic plan</vt:lpstr>
      <vt:lpstr>Hashing:  basic plan</vt:lpstr>
      <vt:lpstr>3.4  Hash Tables</vt:lpstr>
      <vt:lpstr>Computing the hash function</vt:lpstr>
      <vt:lpstr>Java’s hash code conventions</vt:lpstr>
      <vt:lpstr>Implementing hash code:  integers, booleans, and doubles</vt:lpstr>
      <vt:lpstr>Implementing hash code:  strings</vt:lpstr>
      <vt:lpstr>Implementing hash code:  strings</vt:lpstr>
      <vt:lpstr>Implementing hash code:  user-defined types</vt:lpstr>
      <vt:lpstr>Hash code design</vt:lpstr>
      <vt:lpstr>Modular hashing</vt:lpstr>
      <vt:lpstr>Uniform hashing assumption</vt:lpstr>
      <vt:lpstr>Uniform hashing assumption</vt:lpstr>
      <vt:lpstr>3.4  Hash Tables</vt:lpstr>
      <vt:lpstr>3.4  Hash Tables</vt:lpstr>
      <vt:lpstr>Collisions</vt:lpstr>
      <vt:lpstr>Separate-chaining symbol table</vt:lpstr>
      <vt:lpstr>Separate-chaining symbol table:  Java implementation</vt:lpstr>
      <vt:lpstr>Separate-chaining symbol table:  Java implementation</vt:lpstr>
      <vt:lpstr>Analysis of separate chaining</vt:lpstr>
      <vt:lpstr>Resizing in a separate-chaining hash table</vt:lpstr>
      <vt:lpstr>Deletion in a separate-chaining hash table</vt:lpstr>
      <vt:lpstr>Symbol table implementations:  summary</vt:lpstr>
      <vt:lpstr>3.4  Hash Tables</vt:lpstr>
      <vt:lpstr>3.4  Hash Tables</vt:lpstr>
      <vt:lpstr>Collision resolution:  open addressing</vt:lpstr>
      <vt:lpstr>Linear-probing hash table demo</vt:lpstr>
      <vt:lpstr>Linear-probing hash table demo</vt:lpstr>
      <vt:lpstr>Linear-probing hash table summary</vt:lpstr>
      <vt:lpstr>Linear-probing symbol table:  Java implementation</vt:lpstr>
      <vt:lpstr>Linear-probing symbol table:  Java implementation</vt:lpstr>
      <vt:lpstr>Clustering</vt:lpstr>
      <vt:lpstr>Knuth's parking problem</vt:lpstr>
      <vt:lpstr>Analysis of linear probing</vt:lpstr>
      <vt:lpstr>Resizing in a linear-probing hash table</vt:lpstr>
      <vt:lpstr>Deletion in a linear-probing hash table</vt:lpstr>
      <vt:lpstr>ST implementations:  summary</vt:lpstr>
      <vt:lpstr>3.4  Hash Tables</vt:lpstr>
      <vt:lpstr>3.4  Hash Tables</vt:lpstr>
      <vt:lpstr>War story:  algorithmic complexity attacks</vt:lpstr>
      <vt:lpstr>War story:  String hashing in Java</vt:lpstr>
      <vt:lpstr>War story:  algorithmic complexity attacks</vt:lpstr>
      <vt:lpstr>Algorithmic complexity attack on Java</vt:lpstr>
      <vt:lpstr>Diversion:  one-way hash functions</vt:lpstr>
      <vt:lpstr>Separate chaining vs. linear probing</vt:lpstr>
      <vt:lpstr>Hashing: variations on the theme</vt:lpstr>
      <vt:lpstr>Hash tables vs. balanced search trees</vt:lpstr>
      <vt:lpstr>3.4  Hash Tables</vt:lpstr>
      <vt:lpstr>Optimize judiciously</vt:lpstr>
      <vt:lpstr>3.4 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Hash Tables</dc:title>
  <cp:lastModifiedBy>MM</cp:lastModifiedBy>
  <cp:revision>14</cp:revision>
  <dcterms:modified xsi:type="dcterms:W3CDTF">2018-05-02T03:49:21Z</dcterms:modified>
</cp:coreProperties>
</file>