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40"/>
  </p:notesMasterIdLst>
  <p:sldIdLst>
    <p:sldId id="258" r:id="rId2"/>
    <p:sldId id="261" r:id="rId3"/>
    <p:sldId id="262" r:id="rId4"/>
    <p:sldId id="308" r:id="rId5"/>
    <p:sldId id="295" r:id="rId6"/>
    <p:sldId id="264" r:id="rId7"/>
    <p:sldId id="296" r:id="rId8"/>
    <p:sldId id="309" r:id="rId9"/>
    <p:sldId id="265" r:id="rId10"/>
    <p:sldId id="310" r:id="rId11"/>
    <p:sldId id="286" r:id="rId12"/>
    <p:sldId id="266" r:id="rId13"/>
    <p:sldId id="267" r:id="rId14"/>
    <p:sldId id="311" r:id="rId15"/>
    <p:sldId id="268" r:id="rId16"/>
    <p:sldId id="312" r:id="rId17"/>
    <p:sldId id="301" r:id="rId18"/>
    <p:sldId id="313" r:id="rId19"/>
    <p:sldId id="314" r:id="rId20"/>
    <p:sldId id="303" r:id="rId21"/>
    <p:sldId id="315" r:id="rId22"/>
    <p:sldId id="307" r:id="rId23"/>
    <p:sldId id="270" r:id="rId24"/>
    <p:sldId id="271" r:id="rId25"/>
    <p:sldId id="272" r:id="rId26"/>
    <p:sldId id="273" r:id="rId27"/>
    <p:sldId id="274" r:id="rId28"/>
    <p:sldId id="276" r:id="rId29"/>
    <p:sldId id="277" r:id="rId30"/>
    <p:sldId id="294" r:id="rId31"/>
    <p:sldId id="278" r:id="rId32"/>
    <p:sldId id="279" r:id="rId33"/>
    <p:sldId id="280" r:id="rId34"/>
    <p:sldId id="281" r:id="rId35"/>
    <p:sldId id="282" r:id="rId36"/>
    <p:sldId id="283" r:id="rId37"/>
    <p:sldId id="290" r:id="rId38"/>
    <p:sldId id="29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4737" autoAdjust="0"/>
  </p:normalViewPr>
  <p:slideViewPr>
    <p:cSldViewPr>
      <p:cViewPr varScale="1">
        <p:scale>
          <a:sx n="135" d="100"/>
          <a:sy n="135" d="100"/>
        </p:scale>
        <p:origin x="-12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B3B5A3-06F3-4D09-9CD6-894BE3ED90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B5A3-06F3-4D09-9CD6-894BE3ED90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508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CC1AE-FA0F-47BD-B916-C048C35BFA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0E9DB-C684-4530-8AEB-C7852CB462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604DA-C4F4-418A-AD33-575E97A54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F118-5DD7-4AEA-BE08-3D594F6A53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489FC-6DFD-49BD-AC81-808DEEB015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80E5A-DAA6-4345-A2DE-4258478CFD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E667A-CAE0-4AFA-996A-C69261534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7099-ECC2-4E79-BD61-6CE7D20808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86AA6-E00F-46AC-98E1-30320427CA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31C48-7AE0-432C-B528-7F92BE66F9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D7DB3-1456-4A41-8664-FA4380453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498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4986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4986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7724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7700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/>
            </a:lvl1pPr>
          </a:lstStyle>
          <a:p>
            <a:pPr>
              <a:defRPr/>
            </a:pPr>
            <a:r>
              <a:rPr lang="en-US" smtClean="0"/>
              <a:t>CSCI 515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BB52A9B0-A8AB-4B03-AAD8-A7B0BCBB4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986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04800"/>
            <a:ext cx="6858000" cy="1600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2"/>
                </a:solidFill>
              </a:rPr>
              <a:t>Records </a:t>
            </a:r>
            <a:r>
              <a:rPr lang="en-US" sz="3600" dirty="0" smtClean="0">
                <a:solidFill>
                  <a:schemeClr val="bg2"/>
                </a:solidFill>
              </a:rPr>
              <a:t>(</a:t>
            </a:r>
            <a:r>
              <a:rPr lang="en-US" sz="3600" smtClean="0">
                <a:solidFill>
                  <a:schemeClr val="bg2"/>
                </a:solidFill>
              </a:rPr>
              <a:t>S</a:t>
            </a:r>
            <a:r>
              <a:rPr lang="en-US" sz="3600" smtClean="0">
                <a:solidFill>
                  <a:schemeClr val="bg2"/>
                </a:solidFill>
                <a:latin typeface="Courier New" pitchFamily="49" charset="0"/>
              </a:rPr>
              <a:t>truct</a:t>
            </a:r>
            <a:r>
              <a:rPr lang="en-US" sz="3600" smtClean="0">
                <a:solidFill>
                  <a:schemeClr val="bg2"/>
                </a:solidFill>
              </a:rPr>
              <a:t>s</a:t>
            </a:r>
            <a:r>
              <a:rPr lang="en-US" sz="3600" dirty="0" smtClean="0">
                <a:solidFill>
                  <a:schemeClr val="bg2"/>
                </a:solidFill>
              </a:rPr>
              <a:t>)</a:t>
            </a:r>
            <a:endParaRPr lang="en-US" sz="3600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8575" y="3382707"/>
            <a:ext cx="5102225" cy="225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E26C27-BF50-4A8B-8BAA-D3BF43275E5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(continued)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</a:pPr>
            <a:r>
              <a:rPr lang="en-US" smtClean="0"/>
              <a:t>The assignment statement: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smtClean="0">
                <a:latin typeface="Courier New" pitchFamily="49" charset="0"/>
              </a:rPr>
              <a:t>student = newStudent;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mtClean="0"/>
              <a:t>is equivalent to the following statements: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sz="240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smtClean="0">
                <a:latin typeface="Courier New" pitchFamily="49" charset="0"/>
              </a:rPr>
              <a:t>student.firstName = newStudent.firstName;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smtClean="0">
                <a:latin typeface="Courier New" pitchFamily="49" charset="0"/>
              </a:rPr>
              <a:t>student.lastName = newStudent.lastName;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smtClean="0">
                <a:latin typeface="Courier New" pitchFamily="49" charset="0"/>
              </a:rPr>
              <a:t>student.courseGrade = newStudent.courseGrade;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smtClean="0">
                <a:latin typeface="Courier New" pitchFamily="49" charset="0"/>
              </a:rPr>
              <a:t>student.testScore = newStudent.testScore;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smtClean="0">
                <a:latin typeface="Courier New" pitchFamily="49" charset="0"/>
              </a:rPr>
              <a:t>student.programmingScore = 							  newStudent.programmingScore;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smtClean="0">
                <a:latin typeface="Courier New" pitchFamily="49" charset="0"/>
              </a:rPr>
              <a:t>student.GPA = newStudent.GPA;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6BFFA7-CF07-41B7-AF0A-0CF7F5390E6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 (Relational Operators)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2743200"/>
          </a:xfrm>
        </p:spPr>
        <p:txBody>
          <a:bodyPr/>
          <a:lstStyle/>
          <a:p>
            <a:pPr eaLnBrk="1" hangingPunct="1"/>
            <a:r>
              <a:rPr lang="en-US" smtClean="0"/>
              <a:t>Compare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variables member-wise</a:t>
            </a:r>
          </a:p>
          <a:p>
            <a:pPr lvl="1" eaLnBrk="1" hangingPunct="1"/>
            <a:r>
              <a:rPr lang="en-US" smtClean="0"/>
              <a:t>No aggregate relational operations allowed</a:t>
            </a:r>
          </a:p>
          <a:p>
            <a:pPr eaLnBrk="1" hangingPunct="1"/>
            <a:r>
              <a:rPr lang="en-US" smtClean="0"/>
              <a:t>To compare the values of </a:t>
            </a:r>
            <a:r>
              <a:rPr lang="en-US" smtClean="0">
                <a:latin typeface="Courier New" pitchFamily="49" charset="0"/>
              </a:rPr>
              <a:t>student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newStudent</a:t>
            </a:r>
            <a:r>
              <a:rPr lang="en-US" smtClean="0"/>
              <a:t>:</a:t>
            </a: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7496175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6BF0E0-04A8-47F7-A3F7-F410219BFFF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Input/Output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aggregate input/output operations on 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variable</a:t>
            </a:r>
          </a:p>
          <a:p>
            <a:pPr eaLnBrk="1" hangingPunct="1"/>
            <a:r>
              <a:rPr lang="en-US" smtClean="0"/>
              <a:t>Data in 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variable must be read one member at a time</a:t>
            </a:r>
          </a:p>
          <a:p>
            <a:pPr eaLnBrk="1" hangingPunct="1"/>
            <a:r>
              <a:rPr lang="en-US" smtClean="0"/>
              <a:t>The contents of 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variable must be written one member at a time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025" y="4876800"/>
            <a:ext cx="77724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02F9A-B065-45C2-832C-D7160C148E2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Variables and Functions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variable can be passed as a parameter by value or by reference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function can return a value of type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3067050"/>
            <a:ext cx="77724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67B63-A155-4277-8249-FE791CA3E92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versus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2328863"/>
            <a:ext cx="7083425" cy="330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750A76-BAB9-4775-B2B9-AB4245A8257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in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2209800"/>
          </a:xfrm>
        </p:spPr>
        <p:txBody>
          <a:bodyPr/>
          <a:lstStyle/>
          <a:p>
            <a:pPr eaLnBrk="1" hangingPunct="1"/>
            <a:r>
              <a:rPr lang="en-US" smtClean="0"/>
              <a:t>Two key items are associated with a list: </a:t>
            </a:r>
          </a:p>
          <a:p>
            <a:pPr lvl="1" eaLnBrk="1" hangingPunct="1"/>
            <a:r>
              <a:rPr lang="en-US" smtClean="0"/>
              <a:t>Values (elements)</a:t>
            </a:r>
          </a:p>
          <a:p>
            <a:pPr lvl="1" eaLnBrk="1" hangingPunct="1"/>
            <a:r>
              <a:rPr lang="en-US" smtClean="0"/>
              <a:t>Length of the list</a:t>
            </a:r>
          </a:p>
          <a:p>
            <a:pPr eaLnBrk="1" hangingPunct="1"/>
            <a:r>
              <a:rPr lang="en-US" smtClean="0"/>
              <a:t>Define 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containing both items: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025" y="3822700"/>
            <a:ext cx="7772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C822C-1D8C-4BE4-B63E-7099AC34CCD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in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 (continued)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3488" y="1617663"/>
            <a:ext cx="7083425" cy="48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0"/>
          <p:cNvGrpSpPr>
            <a:grpSpLocks/>
          </p:cNvGrpSpPr>
          <p:nvPr/>
        </p:nvGrpSpPr>
        <p:grpSpPr bwMode="auto">
          <a:xfrm>
            <a:off x="1009650" y="381000"/>
            <a:ext cx="5938838" cy="1519238"/>
            <a:chOff x="336" y="144"/>
            <a:chExt cx="3741" cy="957"/>
          </a:xfrm>
        </p:grpSpPr>
        <p:pic>
          <p:nvPicPr>
            <p:cNvPr id="19460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144"/>
              <a:ext cx="3732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" y="693"/>
              <a:ext cx="373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45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35175"/>
            <a:ext cx="7046913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CF8608-5051-45D1-879B-EFC89661EC5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 in Arrays </a:t>
            </a:r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1371600" y="2209800"/>
            <a:ext cx="4049713" cy="3201988"/>
            <a:chOff x="2055" y="1728"/>
            <a:chExt cx="2551" cy="2017"/>
          </a:xfrm>
        </p:grpSpPr>
        <p:pic>
          <p:nvPicPr>
            <p:cNvPr id="204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8" y="1728"/>
              <a:ext cx="2407" cy="1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5" y="2985"/>
              <a:ext cx="2551" cy="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6"/>
          <p:cNvGrpSpPr>
            <a:grpSpLocks/>
          </p:cNvGrpSpPr>
          <p:nvPr/>
        </p:nvGrpSpPr>
        <p:grpSpPr bwMode="auto">
          <a:xfrm>
            <a:off x="1030288" y="381000"/>
            <a:ext cx="7046912" cy="6096000"/>
            <a:chOff x="660" y="192"/>
            <a:chExt cx="4439" cy="3840"/>
          </a:xfrm>
        </p:grpSpPr>
        <p:pic>
          <p:nvPicPr>
            <p:cNvPr id="2150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0" y="477"/>
              <a:ext cx="4439" cy="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0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2" y="192"/>
              <a:ext cx="259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08A48-1C96-4C8F-9360-C7615EB8E58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077200" cy="4454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In this </a:t>
            </a:r>
            <a:r>
              <a:rPr lang="en-US" dirty="0" smtClean="0"/>
              <a:t>chapter</a:t>
            </a:r>
            <a:r>
              <a:rPr lang="en-US" dirty="0" smtClean="0"/>
              <a:t>, you will:</a:t>
            </a:r>
          </a:p>
          <a:p>
            <a:pPr eaLnBrk="1" hangingPunct="1"/>
            <a:r>
              <a:rPr lang="en-US" dirty="0" smtClean="0"/>
              <a:t>Learn about records (</a:t>
            </a:r>
            <a:r>
              <a:rPr lang="en-US" dirty="0" err="1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Examine various operations on a </a:t>
            </a:r>
            <a:r>
              <a:rPr lang="en-US" dirty="0" err="1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endParaRPr lang="en-US" dirty="0" smtClean="0"/>
          </a:p>
          <a:p>
            <a:pPr eaLnBrk="1" hangingPunct="1"/>
            <a:r>
              <a:rPr lang="en-US" dirty="0" smtClean="0"/>
              <a:t>Explore ways to manipulate data using a </a:t>
            </a:r>
            <a:r>
              <a:rPr lang="en-US" dirty="0" err="1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endParaRPr lang="en-US" dirty="0" smtClean="0"/>
          </a:p>
          <a:p>
            <a:pPr eaLnBrk="1" hangingPunct="1"/>
            <a:r>
              <a:rPr lang="en-US" dirty="0" smtClean="0"/>
              <a:t>Learn about the relationship between a </a:t>
            </a:r>
            <a:r>
              <a:rPr lang="en-US" dirty="0" err="1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dirty="0" smtClean="0"/>
              <a:t> and functions</a:t>
            </a:r>
          </a:p>
          <a:p>
            <a:pPr eaLnBrk="1" hangingPunct="1"/>
            <a:r>
              <a:rPr lang="en-US" dirty="0" smtClean="0"/>
              <a:t>Discover how arrays are used in a </a:t>
            </a:r>
            <a:r>
              <a:rPr lang="en-US" dirty="0" err="1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endParaRPr lang="en-US" dirty="0" smtClean="0">
              <a:solidFill>
                <a:srgbClr val="3333FF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Learn how to create an array of </a:t>
            </a:r>
            <a:r>
              <a:rPr lang="en-US" dirty="0" err="1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dirty="0" smtClean="0"/>
              <a:t> items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76250"/>
            <a:ext cx="6867525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448050"/>
            <a:ext cx="621823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EC52C-55F7-48B6-84A6-8D72D8360BC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 within 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85925"/>
            <a:ext cx="2114550" cy="471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3558" name="Group 9"/>
          <p:cNvGrpSpPr>
            <a:grpSpLocks/>
          </p:cNvGrpSpPr>
          <p:nvPr/>
        </p:nvGrpSpPr>
        <p:grpSpPr bwMode="auto">
          <a:xfrm>
            <a:off x="3886200" y="1676400"/>
            <a:ext cx="4843463" cy="4724400"/>
            <a:chOff x="2709" y="1008"/>
            <a:chExt cx="3051" cy="2976"/>
          </a:xfrm>
        </p:grpSpPr>
        <p:pic>
          <p:nvPicPr>
            <p:cNvPr id="2356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6" y="1039"/>
              <a:ext cx="1423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50" y="1047"/>
              <a:ext cx="1174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2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33" y="2601"/>
              <a:ext cx="1627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3" name="Rectangle 8"/>
            <p:cNvSpPr>
              <a:spLocks noChangeArrowheads="1"/>
            </p:cNvSpPr>
            <p:nvPr/>
          </p:nvSpPr>
          <p:spPr bwMode="auto">
            <a:xfrm>
              <a:off x="2709" y="1008"/>
              <a:ext cx="3024" cy="2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2971800" y="35417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versus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240268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http://codepad.org/u789FvSv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71438"/>
            <a:ext cx="39211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4" cstate="print"/>
          <a:srcRect t="2971"/>
          <a:stretch>
            <a:fillRect/>
          </a:stretch>
        </p:blipFill>
        <p:spPr bwMode="auto">
          <a:xfrm>
            <a:off x="1600200" y="423863"/>
            <a:ext cx="5978525" cy="639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418EE1-1A32-48DE-9D2A-9120544293A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Sales Data Analysis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company has six salespeople</a:t>
            </a:r>
          </a:p>
          <a:p>
            <a:pPr eaLnBrk="1" hangingPunct="1"/>
            <a:r>
              <a:rPr lang="en-US" smtClean="0"/>
              <a:t>Every month they go on road trips to sell the company’s product</a:t>
            </a:r>
          </a:p>
          <a:p>
            <a:pPr eaLnBrk="1" hangingPunct="1"/>
            <a:r>
              <a:rPr lang="en-US" smtClean="0"/>
              <a:t>At the end of each month, the total sales for each salesperson, salesperson’s ID, and the month are recorded in a file</a:t>
            </a:r>
          </a:p>
          <a:p>
            <a:pPr eaLnBrk="1" hangingPunct="1"/>
            <a:r>
              <a:rPr lang="en-US" smtClean="0"/>
              <a:t>At the end of each year, the manager of the company asks for a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D9DA47-6E0C-47F6-9F3C-806B20ADB3A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Output Format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7675"/>
            <a:ext cx="7772400" cy="46069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-----------  Annual Sales Report -------------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  </a:t>
            </a:r>
            <a:r>
              <a:rPr lang="fr-FR" sz="1600" smtClean="0">
                <a:latin typeface="Courier New" pitchFamily="49" charset="0"/>
              </a:rPr>
              <a:t>ID         QT1        QT2      QT3       QT4     Total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______________________________________________________________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12345      1892.00      0.00    494.00    322.00   2708.00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32214       343.00    892.00   9023.00      0.00  10258.00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23422      1395.00   1901.00      0.00      0.00   3296.00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57373       893.00    892.00   8834.00      0.00  10619.00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35864      2882.00   1221.00      0.00   1223.00   5326.00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54654       893.00      0.00    392.00   3420.00   4705.00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Total      8298.00   4906.00  18743.00   4965.00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Max Sale by SalesPerson: ID = 57373, Amount = $10619.00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600" smtClean="0">
                <a:latin typeface="Courier New" pitchFamily="49" charset="0"/>
              </a:rPr>
              <a:t>Max Sale by Quarter: Quarter = 3, Amount = $18743.00</a:t>
            </a:r>
            <a:endParaRPr lang="en-US" sz="1600" smtClean="0"/>
          </a:p>
          <a:p>
            <a:pPr algn="just" eaLnBrk="1" hangingPunct="1">
              <a:lnSpc>
                <a:spcPct val="90000"/>
              </a:lnSpc>
            </a:pPr>
            <a:endParaRPr lang="en-US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   QT1 stands for quarter 1 (months 1 to 3), QT2 for quarter 2 (months 4 to 6), QT3 for quarter 3 (months 7 to 9), and QT4 for quarter 4 (months 10 to 12)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41C7A4-6AC5-4E15-A638-1D7B18FFA82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Output Format (continued)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salespeople IDs are stored in one file; sales data are stored in another file</a:t>
            </a:r>
          </a:p>
          <a:p>
            <a:pPr eaLnBrk="1" hangingPunct="1"/>
            <a:r>
              <a:rPr lang="en-US" smtClean="0"/>
              <a:t>The sales data is in the following form: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sz="2400" smtClean="0">
                <a:latin typeface="Courier New" pitchFamily="49" charset="0"/>
              </a:rPr>
              <a:t>salesPersonID  month  saleAmount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.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.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.</a:t>
            </a:r>
          </a:p>
          <a:p>
            <a:pPr eaLnBrk="1" hangingPunct="1"/>
            <a:r>
              <a:rPr lang="en-US" smtClean="0"/>
              <a:t>Sales data are not ordered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097E7A-24A8-46C7-8F3A-1521DF724F8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Input/Output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Input</a:t>
            </a:r>
            <a:r>
              <a:rPr lang="en-US" smtClean="0"/>
              <a:t>: file containing each salesperson’s ID and a second file containing the sales data</a:t>
            </a:r>
          </a:p>
          <a:p>
            <a:pPr eaLnBrk="1" hangingPunct="1"/>
            <a:r>
              <a:rPr lang="en-US" u="sng" smtClean="0"/>
              <a:t>Output</a:t>
            </a:r>
            <a:r>
              <a:rPr lang="en-US" smtClean="0"/>
              <a:t>: file containing annual sales report in the above format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435803-D9E1-4C80-BC0E-FE3781309D1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Problem Analysis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Main components for each salesperson:</a:t>
            </a:r>
          </a:p>
          <a:p>
            <a:pPr lvl="1" eaLnBrk="1" hangingPunct="1"/>
            <a:r>
              <a:rPr lang="en-US" smtClean="0"/>
              <a:t>ID</a:t>
            </a:r>
          </a:p>
          <a:p>
            <a:pPr lvl="1" eaLnBrk="1" hangingPunct="1"/>
            <a:r>
              <a:rPr lang="en-US" smtClean="0"/>
              <a:t>Quarterly sales amount</a:t>
            </a:r>
          </a:p>
          <a:p>
            <a:pPr lvl="1" eaLnBrk="1" hangingPunct="1"/>
            <a:r>
              <a:rPr lang="en-US" smtClean="0"/>
              <a:t>Total annual sales amount</a:t>
            </a:r>
          </a:p>
          <a:p>
            <a:pPr eaLnBrk="1" hangingPunct="1"/>
            <a:r>
              <a:rPr lang="en-US" smtClean="0"/>
              <a:t>Use 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to group the components</a:t>
            </a:r>
            <a:endParaRPr lang="en-US" smtClean="0">
              <a:solidFill>
                <a:srgbClr val="3333FF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/>
              <a:t>Six people: array of size six</a:t>
            </a:r>
          </a:p>
          <a:p>
            <a:pPr eaLnBrk="1" hangingPunct="1"/>
            <a:r>
              <a:rPr lang="en-US" smtClean="0"/>
              <a:t>Program requires total sales for each quarter</a:t>
            </a:r>
          </a:p>
          <a:p>
            <a:pPr lvl="1" eaLnBrk="1" hangingPunct="1"/>
            <a:r>
              <a:rPr lang="en-US" smtClean="0"/>
              <a:t>Use array of size four to store the 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A4907-DAF5-4775-9111-09260E017293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813" y="1828800"/>
            <a:ext cx="7011987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Problem Analysis (continued)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4DD3C-46CD-4094-A098-58FED873EDE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Program Analysis (continued)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 the salespeople IDs into the array </a:t>
            </a:r>
            <a:r>
              <a:rPr lang="en-US" smtClean="0">
                <a:latin typeface="Courier New" pitchFamily="49" charset="0"/>
              </a:rPr>
              <a:t>salesPersonList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Initialize the quarterly sales and total sales for each salesperson to </a:t>
            </a:r>
            <a:r>
              <a:rPr lang="en-US" smtClean="0">
                <a:latin typeface="Courier New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6230C-5F4F-4269-85B5-691ADA3DAA2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Records (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>
                <a:latin typeface="Courier New" pitchFamily="49" charset="0"/>
              </a:rPr>
              <a:t>struct</a:t>
            </a:r>
            <a:r>
              <a:rPr lang="en-US" smtClean="0"/>
              <a:t>: collection of a fixed number of components (members), accessed by name</a:t>
            </a:r>
          </a:p>
          <a:p>
            <a:pPr lvl="1" eaLnBrk="1" hangingPunct="1"/>
            <a:r>
              <a:rPr lang="en-US" smtClean="0"/>
              <a:t>Members may be of different types</a:t>
            </a:r>
          </a:p>
          <a:p>
            <a:pPr eaLnBrk="1" hangingPunct="1"/>
            <a:r>
              <a:rPr lang="en-US" smtClean="0"/>
              <a:t>Syntax:</a:t>
            </a:r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1763" y="3367088"/>
            <a:ext cx="4414837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31777-CF96-4F2F-87E8-45F45A1E42A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Program Analysis (continued)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each entry in the file with the sales data:</a:t>
            </a:r>
          </a:p>
          <a:p>
            <a:pPr lvl="1" eaLnBrk="1" hangingPunct="1"/>
            <a:r>
              <a:rPr lang="en-US" smtClean="0"/>
              <a:t>Read ID, month, sale amount for the month</a:t>
            </a:r>
          </a:p>
          <a:p>
            <a:pPr lvl="1" eaLnBrk="1" hangingPunct="1"/>
            <a:r>
              <a:rPr lang="en-US" smtClean="0"/>
              <a:t>Search </a:t>
            </a:r>
            <a:r>
              <a:rPr lang="en-US" smtClean="0">
                <a:latin typeface="Courier New" pitchFamily="49" charset="0"/>
              </a:rPr>
              <a:t>salesPersonList</a:t>
            </a:r>
            <a:r>
              <a:rPr lang="en-US" smtClean="0"/>
              <a:t> to locate the component corresponding to this salesperson</a:t>
            </a:r>
          </a:p>
          <a:p>
            <a:pPr lvl="1" eaLnBrk="1" hangingPunct="1"/>
            <a:r>
              <a:rPr lang="en-US" smtClean="0"/>
              <a:t>Determine the quarter corresponding to the month</a:t>
            </a:r>
          </a:p>
          <a:p>
            <a:pPr lvl="1" eaLnBrk="1" hangingPunct="1"/>
            <a:r>
              <a:rPr lang="en-US" smtClean="0"/>
              <a:t>Update the sales for the quarter by adding the sale amount for the month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8294A-4D86-404C-B7DE-B2AF4807B5D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Program Analysis (continued)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the sales data file is processed:</a:t>
            </a:r>
          </a:p>
          <a:p>
            <a:pPr lvl="1" eaLnBrk="1" hangingPunct="1"/>
            <a:r>
              <a:rPr lang="en-US" smtClean="0"/>
              <a:t>Calculate the total sale by salesperson</a:t>
            </a:r>
          </a:p>
          <a:p>
            <a:pPr lvl="1" eaLnBrk="1" hangingPunct="1"/>
            <a:r>
              <a:rPr lang="en-US" smtClean="0"/>
              <a:t>Calculate the total sale by quarter</a:t>
            </a:r>
          </a:p>
          <a:p>
            <a:pPr lvl="1" eaLnBrk="1" hangingPunct="1"/>
            <a:r>
              <a:rPr lang="en-US" smtClean="0"/>
              <a:t>Print the report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D7C2E-DCC6-4D25-A899-EA9F751655A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Algorithm Design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Translates into the following algorithm:</a:t>
            </a:r>
          </a:p>
          <a:p>
            <a:pPr lvl="1" eaLnBrk="1" hangingPunct="1"/>
            <a:r>
              <a:rPr lang="en-US" smtClean="0"/>
              <a:t>Initialize the array </a:t>
            </a:r>
            <a:r>
              <a:rPr lang="en-US" smtClean="0">
                <a:latin typeface="Courier New" pitchFamily="49" charset="0"/>
              </a:rPr>
              <a:t>salesPersonList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Process the sales data</a:t>
            </a:r>
          </a:p>
          <a:p>
            <a:pPr lvl="1" eaLnBrk="1" hangingPunct="1"/>
            <a:r>
              <a:rPr lang="en-US" smtClean="0"/>
              <a:t>Calculate the total sale by salesperson</a:t>
            </a:r>
          </a:p>
          <a:p>
            <a:pPr lvl="1" eaLnBrk="1" hangingPunct="1"/>
            <a:r>
              <a:rPr lang="en-US" smtClean="0"/>
              <a:t>Calculate the total sale by quarter</a:t>
            </a:r>
          </a:p>
          <a:p>
            <a:pPr lvl="1" eaLnBrk="1" hangingPunct="1"/>
            <a:r>
              <a:rPr lang="en-US" smtClean="0"/>
              <a:t>Print the report</a:t>
            </a:r>
          </a:p>
          <a:p>
            <a:pPr lvl="1" eaLnBrk="1" hangingPunct="1"/>
            <a:r>
              <a:rPr lang="en-US" smtClean="0"/>
              <a:t>Calculate and print maximum sale by salesperson</a:t>
            </a:r>
          </a:p>
          <a:p>
            <a:pPr lvl="1" eaLnBrk="1" hangingPunct="1"/>
            <a:r>
              <a:rPr lang="en-US" smtClean="0"/>
              <a:t>Calculate and print maximum sale by quarter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24FA7-8754-497B-8B6E-86E835F60C5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Main Algorithm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Declare the variables</a:t>
            </a:r>
          </a:p>
          <a:p>
            <a:pPr eaLnBrk="1" hangingPunct="1"/>
            <a:r>
              <a:rPr lang="en-US" smtClean="0"/>
              <a:t>Prompt user to enter name of file containing the salesperson’s ID data</a:t>
            </a:r>
          </a:p>
          <a:p>
            <a:pPr eaLnBrk="1" hangingPunct="1"/>
            <a:r>
              <a:rPr lang="en-US" smtClean="0"/>
              <a:t>Read the name of the input file</a:t>
            </a:r>
          </a:p>
          <a:p>
            <a:pPr eaLnBrk="1" hangingPunct="1"/>
            <a:r>
              <a:rPr lang="en-US" smtClean="0"/>
              <a:t>Open the input file</a:t>
            </a:r>
          </a:p>
          <a:p>
            <a:pPr eaLnBrk="1" hangingPunct="1"/>
            <a:r>
              <a:rPr lang="en-US" smtClean="0"/>
              <a:t>If input file does not exist, exit</a:t>
            </a:r>
          </a:p>
          <a:p>
            <a:pPr eaLnBrk="1" hangingPunct="1"/>
            <a:r>
              <a:rPr lang="en-US" smtClean="0"/>
              <a:t>Initialize the array </a:t>
            </a:r>
            <a:r>
              <a:rPr lang="en-US" smtClean="0">
                <a:latin typeface="Courier New" pitchFamily="49" charset="0"/>
              </a:rPr>
              <a:t>salesPersonList</a:t>
            </a:r>
            <a:r>
              <a:rPr lang="en-US" smtClean="0"/>
              <a:t> by calling the function </a:t>
            </a:r>
            <a:r>
              <a:rPr lang="en-US" smtClean="0">
                <a:latin typeface="Courier New" pitchFamily="49" charset="0"/>
              </a:rPr>
              <a:t>initialize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120F05-352C-4B71-9228-C548BC85EE1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Main Algorithm (continued)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Close input file containing salesperson’s ID</a:t>
            </a:r>
          </a:p>
          <a:p>
            <a:pPr eaLnBrk="1" hangingPunct="1"/>
            <a:r>
              <a:rPr lang="en-US" smtClean="0"/>
              <a:t>Prompt user to enter name of file containing sales data</a:t>
            </a:r>
          </a:p>
          <a:p>
            <a:pPr eaLnBrk="1" hangingPunct="1"/>
            <a:r>
              <a:rPr lang="en-US" smtClean="0"/>
              <a:t>Read the name of the input file</a:t>
            </a:r>
          </a:p>
          <a:p>
            <a:pPr eaLnBrk="1" hangingPunct="1"/>
            <a:r>
              <a:rPr lang="en-US" smtClean="0"/>
              <a:t>Open the input file</a:t>
            </a:r>
          </a:p>
          <a:p>
            <a:pPr eaLnBrk="1" hangingPunct="1"/>
            <a:r>
              <a:rPr lang="en-US" smtClean="0"/>
              <a:t>If input file does not exist, exit</a:t>
            </a:r>
          </a:p>
          <a:p>
            <a:pPr eaLnBrk="1" hangingPunct="1"/>
            <a:r>
              <a:rPr lang="en-US" smtClean="0"/>
              <a:t>Prompt user to enter name of output file</a:t>
            </a:r>
          </a:p>
          <a:p>
            <a:pPr eaLnBrk="1" hangingPunct="1"/>
            <a:r>
              <a:rPr lang="en-US" smtClean="0"/>
              <a:t>Read the name of the output file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64ABA0-694F-4CE0-9C78-61E1CCA3D30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Main Algorithm (continued)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the output file</a:t>
            </a:r>
          </a:p>
          <a:p>
            <a:pPr eaLnBrk="1" hangingPunct="1"/>
            <a:r>
              <a:rPr lang="en-US" smtClean="0"/>
              <a:t>Output data to two decimal places</a:t>
            </a:r>
          </a:p>
          <a:p>
            <a:pPr eaLnBrk="1" hangingPunct="1"/>
            <a:r>
              <a:rPr lang="en-US" smtClean="0"/>
              <a:t>Process sales data</a:t>
            </a:r>
          </a:p>
          <a:p>
            <a:pPr lvl="1" eaLnBrk="1" hangingPunct="1"/>
            <a:r>
              <a:rPr lang="en-US" smtClean="0"/>
              <a:t>Call the function </a:t>
            </a:r>
            <a:r>
              <a:rPr lang="en-US" smtClean="0">
                <a:latin typeface="Courier New" pitchFamily="49" charset="0"/>
              </a:rPr>
              <a:t>getData</a:t>
            </a:r>
          </a:p>
          <a:p>
            <a:pPr eaLnBrk="1" hangingPunct="1"/>
            <a:r>
              <a:rPr lang="en-US" smtClean="0"/>
              <a:t>Calculate the total sale by quarter by calling the function </a:t>
            </a:r>
            <a:r>
              <a:rPr lang="en-US" smtClean="0">
                <a:latin typeface="Courier New" pitchFamily="49" charset="0"/>
              </a:rPr>
              <a:t>saleByQuarter</a:t>
            </a:r>
          </a:p>
          <a:p>
            <a:pPr eaLnBrk="1" hangingPunct="1"/>
            <a:r>
              <a:rPr lang="en-US" smtClean="0"/>
              <a:t>Calculate the total sale by salesperson by calling the function </a:t>
            </a:r>
            <a:r>
              <a:rPr lang="en-US" smtClean="0">
                <a:latin typeface="Courier New" pitchFamily="49" charset="0"/>
              </a:rPr>
              <a:t>totalSaleByPerson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062910-A748-4C0A-B4F5-EB4448A29AD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Example: Main Algorithm (continued)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 the report in the tabular form; call the function </a:t>
            </a:r>
            <a:r>
              <a:rPr lang="en-US" smtClean="0">
                <a:latin typeface="Courier New" pitchFamily="49" charset="0"/>
              </a:rPr>
              <a:t>printReport</a:t>
            </a:r>
          </a:p>
          <a:p>
            <a:pPr eaLnBrk="1" hangingPunct="1"/>
            <a:r>
              <a:rPr lang="en-US" smtClean="0"/>
              <a:t>Find and print the salesperson who produces the maximum sales for the year by calling </a:t>
            </a:r>
            <a:r>
              <a:rPr lang="en-US" smtClean="0">
                <a:latin typeface="Courier New" pitchFamily="49" charset="0"/>
              </a:rPr>
              <a:t>maxSaleByPerson</a:t>
            </a:r>
          </a:p>
          <a:p>
            <a:pPr eaLnBrk="1" hangingPunct="1"/>
            <a:r>
              <a:rPr lang="en-US" smtClean="0"/>
              <a:t>Find and print the quarter producing the maximum sale for the year by calling </a:t>
            </a:r>
            <a:r>
              <a:rPr lang="en-US" smtClean="0">
                <a:latin typeface="Courier New" pitchFamily="49" charset="0"/>
              </a:rPr>
              <a:t>maxSaleByQuarter</a:t>
            </a:r>
          </a:p>
          <a:p>
            <a:pPr eaLnBrk="1" hangingPunct="1"/>
            <a:r>
              <a:rPr lang="en-US" smtClean="0"/>
              <a:t>Close files</a:t>
            </a: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AC12C-227D-45DA-B7C5-A625EC8C351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924800" cy="4302125"/>
          </a:xfrm>
        </p:spPr>
        <p:txBody>
          <a:bodyPr/>
          <a:lstStyle/>
          <a:p>
            <a:pPr eaLnBrk="1" hangingPunct="1"/>
            <a:r>
              <a:rPr lang="en-US" u="sng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: collection of a fixed number of components</a:t>
            </a:r>
          </a:p>
          <a:p>
            <a:pPr eaLnBrk="1" hangingPunct="1"/>
            <a:r>
              <a:rPr lang="en-US" smtClean="0"/>
              <a:t>Components can be of different types</a:t>
            </a:r>
          </a:p>
          <a:p>
            <a:pPr lvl="1" eaLnBrk="1" hangingPunct="1"/>
            <a:r>
              <a:rPr lang="en-US" smtClean="0"/>
              <a:t>Called members</a:t>
            </a:r>
          </a:p>
          <a:p>
            <a:pPr lvl="1" eaLnBrk="1" hangingPunct="1"/>
            <a:r>
              <a:rPr lang="en-US" smtClean="0"/>
              <a:t>Accessed by name</a:t>
            </a:r>
          </a:p>
          <a:p>
            <a:pPr eaLnBrk="1" hangingPunct="1"/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is a reserved word</a:t>
            </a:r>
          </a:p>
          <a:p>
            <a:pPr eaLnBrk="1" hangingPunct="1"/>
            <a:r>
              <a:rPr lang="en-US" smtClean="0"/>
              <a:t>No memory is allocated for 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endParaRPr lang="en-US" smtClean="0"/>
          </a:p>
          <a:p>
            <a:pPr lvl="1" eaLnBrk="1" hangingPunct="1"/>
            <a:r>
              <a:rPr lang="en-US" smtClean="0"/>
              <a:t>Memory when variables are declared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5BE40C-A5AF-4AF2-AEBB-D0D7E9B41C5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Dot (</a:t>
            </a:r>
            <a:r>
              <a:rPr lang="en-US" smtClean="0">
                <a:latin typeface="Courier New" pitchFamily="49" charset="0"/>
              </a:rPr>
              <a:t>.</a:t>
            </a:r>
            <a:r>
              <a:rPr lang="en-US" smtClean="0"/>
              <a:t>) operator: member access operator</a:t>
            </a:r>
          </a:p>
          <a:p>
            <a:pPr lvl="1" eaLnBrk="1" hangingPunct="1"/>
            <a:r>
              <a:rPr lang="en-US" smtClean="0"/>
              <a:t>Used to access members of 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endParaRPr lang="en-US" smtClean="0"/>
          </a:p>
          <a:p>
            <a:pPr eaLnBrk="1" hangingPunct="1"/>
            <a:r>
              <a:rPr lang="en-US" smtClean="0"/>
              <a:t>The only built-in operations on 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are the assignment and member access</a:t>
            </a:r>
          </a:p>
          <a:p>
            <a:pPr eaLnBrk="1" hangingPunct="1"/>
            <a:r>
              <a:rPr lang="en-US" smtClean="0"/>
              <a:t>Neither arithmetic nor relational operations are allowed on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</a:t>
            </a:r>
          </a:p>
          <a:p>
            <a:pPr eaLnBrk="1" hangingPunct="1"/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can be passed by value or reference</a:t>
            </a:r>
          </a:p>
          <a:p>
            <a:pPr eaLnBrk="1" hangingPunct="1"/>
            <a:r>
              <a:rPr lang="en-US" smtClean="0"/>
              <a:t>A function can return a value of type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</a:p>
          <a:p>
            <a:pPr eaLnBrk="1" hangingPunct="1"/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 can be members of other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821066-D1C9-4BD1-83A4-42869739723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Records (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s) 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is a definition, not a declaration</a:t>
            </a:r>
          </a:p>
          <a:p>
            <a:pPr eaLnBrk="1" hangingPunct="1"/>
            <a:endParaRPr lang="en-US" smtClean="0"/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511425"/>
            <a:ext cx="4251325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0C41B9-F7EC-413B-924D-693CB3775DB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Records (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s) (continued)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8575" y="2506663"/>
            <a:ext cx="7083425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5142E3-C6DD-445E-81A9-F02A26A1F63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Members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The syntax for accessing a </a:t>
            </a:r>
            <a:r>
              <a:rPr lang="en-US" sz="3600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member is: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r>
              <a:rPr lang="en-US" smtClean="0"/>
              <a:t>The dot (</a:t>
            </a:r>
            <a:r>
              <a:rPr lang="en-US" smtClean="0">
                <a:latin typeface="Courier New" pitchFamily="49" charset="0"/>
              </a:rPr>
              <a:t>.</a:t>
            </a:r>
            <a:r>
              <a:rPr lang="en-US" smtClean="0"/>
              <a:t>) is an operator, called the member access operator</a:t>
            </a:r>
          </a:p>
        </p:txBody>
      </p:sp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0025" y="3389313"/>
            <a:ext cx="485457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B2235-10E6-4F0C-AF21-CF2553635126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9220" name="Picture 10"/>
          <p:cNvPicPr>
            <a:picLocks noChangeAspect="1" noChangeArrowheads="1"/>
          </p:cNvPicPr>
          <p:nvPr/>
        </p:nvPicPr>
        <p:blipFill>
          <a:blip r:embed="rId3" cstate="print"/>
          <a:srcRect t="7362"/>
          <a:stretch>
            <a:fillRect/>
          </a:stretch>
        </p:blipFill>
        <p:spPr bwMode="auto">
          <a:xfrm>
            <a:off x="1433513" y="3476625"/>
            <a:ext cx="7046912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Members (continued)</a:t>
            </a:r>
          </a:p>
        </p:txBody>
      </p:sp>
      <p:sp>
        <p:nvSpPr>
          <p:cNvPr id="922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initialize the members of </a:t>
            </a:r>
            <a:r>
              <a:rPr lang="en-US" smtClean="0">
                <a:latin typeface="Courier New" pitchFamily="49" charset="0"/>
              </a:rPr>
              <a:t>newStudent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newStudent.GPA = 0.0;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newStudent.firstName = "John";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newStudent.lastName = "Brown";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7876DF-02F6-499D-97EF-9E33B00D1A9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Members (continued)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 smtClean="0"/>
              <a:t>More examples: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cin &gt;&gt; newStudent.firstName;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cin &gt;&gt; newStudent.testScore &gt;&gt; newStudent.programmingScore;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score = (newStudent.testScore + newStudent.programmingScore) / 2;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solidFill>
                  <a:srgbClr val="3333FF"/>
                </a:solidFill>
                <a:latin typeface="Courier New" pitchFamily="49" charset="0"/>
              </a:rPr>
              <a:t>if</a:t>
            </a:r>
            <a:r>
              <a:rPr lang="en-US" sz="2000" smtClean="0">
                <a:latin typeface="Courier New" pitchFamily="49" charset="0"/>
              </a:rPr>
              <a:t> (score &gt;= 90)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	newStudent.courseGrade = 'A';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solidFill>
                  <a:srgbClr val="3333FF"/>
                </a:solidFill>
                <a:latin typeface="Courier New" pitchFamily="49" charset="0"/>
              </a:rPr>
              <a:t>else if </a:t>
            </a:r>
            <a:r>
              <a:rPr lang="en-US" sz="2000" smtClean="0">
                <a:latin typeface="Courier New" pitchFamily="49" charset="0"/>
              </a:rPr>
              <a:t>(score &gt;= 80)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	newStudent.courseGrade = 'B';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solidFill>
                  <a:srgbClr val="3333FF"/>
                </a:solidFill>
                <a:latin typeface="Courier New" pitchFamily="49" charset="0"/>
              </a:rPr>
              <a:t>else if </a:t>
            </a:r>
            <a:r>
              <a:rPr lang="en-US" sz="2000" smtClean="0">
                <a:latin typeface="Courier New" pitchFamily="49" charset="0"/>
              </a:rPr>
              <a:t>(score &gt;= 70)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	newStudent.courseGrade = 'C';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solidFill>
                  <a:srgbClr val="3333FF"/>
                </a:solidFill>
                <a:latin typeface="Courier New" pitchFamily="49" charset="0"/>
              </a:rPr>
              <a:t>else if </a:t>
            </a:r>
            <a:r>
              <a:rPr lang="en-US" sz="2000" smtClean="0">
                <a:latin typeface="Courier New" pitchFamily="49" charset="0"/>
              </a:rPr>
              <a:t>(score &gt;= 60)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	newStudent.courseGrade = 'D';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solidFill>
                  <a:srgbClr val="3333FF"/>
                </a:solidFill>
                <a:latin typeface="Courier New" pitchFamily="49" charset="0"/>
              </a:rPr>
              <a:t>else</a:t>
            </a:r>
          </a:p>
          <a:p>
            <a:pPr lvl="1" eaLnBrk="1" hangingPunct="1">
              <a:lnSpc>
                <a:spcPct val="73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	newStudent.courseGrade = 'F';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CSCI 515</a:t>
            </a:r>
            <a:endParaRPr lang="en-US" dirty="0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F6C277-3E91-42AF-B24B-EFBD1F20A3F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one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variable can be assigned to another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en-US" smtClean="0"/>
              <a:t> variable of the same type using an assignment statement</a:t>
            </a:r>
          </a:p>
          <a:p>
            <a:pPr eaLnBrk="1" hangingPunct="1"/>
            <a:r>
              <a:rPr lang="en-US" smtClean="0"/>
              <a:t>The statement: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sz="2400" smtClean="0">
                <a:latin typeface="Courier New" pitchFamily="49" charset="0"/>
              </a:rPr>
              <a:t>student = newStudent; </a:t>
            </a:r>
          </a:p>
          <a:p>
            <a:pPr eaLnBrk="1" hangingPunct="1">
              <a:buFontTx/>
              <a:buNone/>
            </a:pPr>
            <a:r>
              <a:rPr lang="en-US" smtClean="0"/>
              <a:t>	copies the contents of </a:t>
            </a:r>
            <a:r>
              <a:rPr lang="en-US" smtClean="0">
                <a:latin typeface="Courier New" pitchFamily="49" charset="0"/>
              </a:rPr>
              <a:t>newStudent</a:t>
            </a:r>
            <a:r>
              <a:rPr lang="en-US" smtClean="0"/>
              <a:t> into </a:t>
            </a:r>
            <a:r>
              <a:rPr lang="en-US" smtClean="0">
                <a:latin typeface="Courier New" pitchFamily="49" charset="0"/>
              </a:rPr>
              <a:t>student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5334000"/>
            <a:ext cx="3603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http://codepad.org/jaBmXBwX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1_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1">
        <a:dk1>
          <a:srgbClr val="000000"/>
        </a:dk1>
        <a:lt1>
          <a:srgbClr val="FFFFA5"/>
        </a:lt1>
        <a:dk2>
          <a:srgbClr val="000000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2">
        <a:dk1>
          <a:srgbClr val="000000"/>
        </a:dk1>
        <a:lt1>
          <a:srgbClr val="FFFFA5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3">
        <a:dk1>
          <a:srgbClr val="000000"/>
        </a:dk1>
        <a:lt1>
          <a:srgbClr val="FFFFC1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DD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4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5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6">
        <a:dk1>
          <a:srgbClr val="000000"/>
        </a:dk1>
        <a:lt1>
          <a:srgbClr val="FFFFCF"/>
        </a:lt1>
        <a:dk2>
          <a:srgbClr val="000066"/>
        </a:dk2>
        <a:lt2>
          <a:srgbClr val="D09A00"/>
        </a:lt2>
        <a:accent1>
          <a:srgbClr val="04477A"/>
        </a:accent1>
        <a:accent2>
          <a:srgbClr val="CC33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B92D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chapter10</Template>
  <TotalTime>1355</TotalTime>
  <Words>1303</Words>
  <Application>Microsoft Office PowerPoint</Application>
  <PresentationFormat>On-screen Show (4:3)</PresentationFormat>
  <Paragraphs>301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1_Layers</vt:lpstr>
      <vt:lpstr>Slide 1</vt:lpstr>
      <vt:lpstr>Objectives</vt:lpstr>
      <vt:lpstr>Records (structs)</vt:lpstr>
      <vt:lpstr>Records (structs) (continued)</vt:lpstr>
      <vt:lpstr>Records (structs) (continued)</vt:lpstr>
      <vt:lpstr>Accessing struct Members</vt:lpstr>
      <vt:lpstr>Accessing struct Members (continued)</vt:lpstr>
      <vt:lpstr>Accessing struct Members (continued)</vt:lpstr>
      <vt:lpstr>Assignment</vt:lpstr>
      <vt:lpstr>Assignment (continued)</vt:lpstr>
      <vt:lpstr>Comparison (Relational Operators)</vt:lpstr>
      <vt:lpstr>Input/Output</vt:lpstr>
      <vt:lpstr>struct Variables and Functions</vt:lpstr>
      <vt:lpstr>Arrays versus structs</vt:lpstr>
      <vt:lpstr>Arrays in structs</vt:lpstr>
      <vt:lpstr>Arrays in structs (continued)</vt:lpstr>
      <vt:lpstr>Slide 17</vt:lpstr>
      <vt:lpstr>structs in Arrays </vt:lpstr>
      <vt:lpstr>Slide 19</vt:lpstr>
      <vt:lpstr>Slide 20</vt:lpstr>
      <vt:lpstr>structs within a struct</vt:lpstr>
      <vt:lpstr>Slide 22</vt:lpstr>
      <vt:lpstr>Programming Example: Sales Data Analysis</vt:lpstr>
      <vt:lpstr>Programming Example: Output Format</vt:lpstr>
      <vt:lpstr>Programming Example: Output Format (continued)</vt:lpstr>
      <vt:lpstr>Programming Example: Input/Output</vt:lpstr>
      <vt:lpstr>Programming Example: Problem Analysis</vt:lpstr>
      <vt:lpstr>Programming Example: Problem Analysis (continued)</vt:lpstr>
      <vt:lpstr>Programming Example: Program Analysis (continued)</vt:lpstr>
      <vt:lpstr>Programming Example: Program Analysis (continued)</vt:lpstr>
      <vt:lpstr>Programming Example: Program Analysis (continued)</vt:lpstr>
      <vt:lpstr>Programming Example: Algorithm Design</vt:lpstr>
      <vt:lpstr>Programming Example: Main Algorithm</vt:lpstr>
      <vt:lpstr>Programming Example: Main Algorithm (continued)</vt:lpstr>
      <vt:lpstr>Programming Example: Main Algorithm (continued)</vt:lpstr>
      <vt:lpstr>Programming Example: Main Algorithm (continued)</vt:lpstr>
      <vt:lpstr>Summary</vt:lpstr>
      <vt:lpstr>Summary (continued)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Course Technology</dc:creator>
  <cp:lastModifiedBy>MM</cp:lastModifiedBy>
  <cp:revision>91</cp:revision>
  <cp:lastPrinted>2009-04-22T19:24:48Z</cp:lastPrinted>
  <dcterms:created xsi:type="dcterms:W3CDTF">2002-08-16T03:59:06Z</dcterms:created>
  <dcterms:modified xsi:type="dcterms:W3CDTF">2011-04-05T15:01:31Z</dcterms:modified>
</cp:coreProperties>
</file>