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sorting random numbers is method of choice for shuffling (better randomness properties than Knuth shuffle) and almost as fast. [see shuffling section]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reflexivity and antisymmetry are easy to satisfy; transitivity is usually the hardest one to guarantee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These 3 properties guarantee have some natural consequences: e.g., if (v &lt; w) and (w &lt; x) then (v &lt; x).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 antisymmetry: "preys on" relation for biological species (e.g., snake and mongoose).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Surprising but true.  The &lt;= operator for double is not a total order. (!)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[violates totality: (Double.NaN &lt;= Double.NaN) is false]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However, the compareTo() method for the wrapper type Double is a total order (with NaN being treated as larger than any other value)</a:t>
            </a:r>
          </a:p>
          <a:p>
            <a:pPr marL="45801" marR="45801" lvl="0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Arrays.sort(double[]) has a special case to put all Double.NaN entries together in sorted array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01" marR="45801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deep area that gets us into functional programming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Plus.  Code reuse for all types of data.</a:t>
            </a:r>
          </a:p>
          <a:p>
            <a:pPr lvl="0">
              <a:defRPr sz="1800"/>
            </a:pPr>
            <a:r>
              <a:rPr sz="1200"/>
              <a:t>Minus.  Significant overhead in inner loop.</a:t>
            </a:r>
          </a:p>
          <a:p>
            <a:pPr lvl="0">
              <a:defRPr sz="1800"/>
            </a:pPr>
            <a:r>
              <a:rPr sz="1200"/>
              <a:t>This course:  enables focus on algorithm implementation; use same code for experiments, real-world data.</a:t>
            </a:r>
          </a:p>
          <a:p>
            <a:pPr lvl="0">
              <a:defRPr sz="1800"/>
            </a:pPr>
            <a:r>
              <a:rPr sz="1200"/>
              <a:t>Java interface = contract specifying set of methods that a class must implement.</a:t>
            </a:r>
          </a:p>
          <a:p>
            <a:pPr lvl="0">
              <a:defRPr sz="1800"/>
            </a:pPr>
            <a:r>
              <a:rPr sz="1200"/>
              <a:t>The keywords implements" enforces the contract - class won't compile if it doesn't have specified methods.</a:t>
            </a:r>
          </a:p>
          <a:p>
            <a:pPr lvl="0">
              <a:defRPr sz="1800"/>
            </a:pPr>
            <a:r>
              <a:rPr sz="1200"/>
              <a:t>Key point: sorting implementation has no dependence on type of data to be sorted</a:t>
            </a:r>
          </a:p>
          <a:p>
            <a:pPr lvl="0">
              <a:defRPr sz="1800"/>
            </a:pPr>
            <a:endParaRPr sz="1200"/>
          </a:p>
          <a:p>
            <a:pPr lvl="0">
              <a:defRPr sz="1800"/>
            </a:pPr>
            <a:r>
              <a:rPr sz="1200"/>
              <a:t>Poll: if we omit the compareTo() method from File, which file will fail to compile?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5801" marR="45801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compare year fields first, then month, then day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marL="58702" marR="58702" algn="ctr" defTabSz="1295400">
              <a:lnSpc>
                <a:spcPts val="2300"/>
              </a:lnSpc>
              <a:defRPr sz="1400" b="1" spc="154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8702" marR="58702" defTabSz="1295400"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8702" marR="58702" defTabSz="1295400"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marL="58702" marR="58702" algn="ctr" defTabSz="1295400">
              <a:lnSpc>
                <a:spcPts val="2300"/>
              </a:lnSpc>
              <a:defRPr sz="1400" b="1" spc="154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 defTabSz="647700"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png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png"/><Relationship Id="rId2" Type="http://schemas.openxmlformats.org/officeDocument/2006/relationships/image" Target="../media/image4.gif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8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9" name="Shape 3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marL="58702" marR="58702" algn="ctr" defTabSz="1295400">
              <a:lnSpc>
                <a:spcPts val="2300"/>
              </a:lnSpc>
              <a:defRPr sz="1400" b="1" spc="154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40" name="Shape 4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8702" marR="58702" defTabSz="1295400"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42" name="Shape 4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8702" marR="58702" defTabSz="1295400"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Elementary Sorts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uFillTx/>
              </a:defRPr>
            </a:pPr>
            <a:r>
              <a:rPr sz="3000" i="1" dirty="0">
                <a:uFill>
                  <a:solidFill/>
                </a:uFill>
              </a:rPr>
              <a:t>rules of the game</a:t>
            </a:r>
          </a:p>
          <a:p>
            <a:pPr lvl="0">
              <a:defRPr sz="1800" i="0">
                <a:uFillTx/>
              </a:defRPr>
            </a:pPr>
            <a:r>
              <a:rPr sz="3000" i="1" dirty="0">
                <a:uFill>
                  <a:solidFill/>
                </a:uFill>
              </a:rPr>
              <a:t>selection sort</a:t>
            </a:r>
          </a:p>
          <a:p>
            <a:pPr lvl="0">
              <a:defRPr sz="1800" i="0">
                <a:uFillTx/>
              </a:defRPr>
            </a:pPr>
            <a:r>
              <a:rPr sz="3000" i="1" dirty="0">
                <a:uFill>
                  <a:solidFill/>
                </a:uFill>
              </a:rPr>
              <a:t>insertion sort</a:t>
            </a:r>
          </a:p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shellsort</a:t>
            </a:r>
            <a:endParaRPr sz="3000" i="1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Callbacks:  roadmap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10</a:t>
            </a:fld>
            <a:endParaRPr sz="1200">
              <a:uFill>
                <a:solidFill/>
              </a:uFill>
            </a:endParaRPr>
          </a:p>
        </p:txBody>
      </p:sp>
      <p:grpSp>
        <p:nvGrpSpPr>
          <p:cNvPr id="151" name="Group 151"/>
          <p:cNvGrpSpPr/>
          <p:nvPr/>
        </p:nvGrpSpPr>
        <p:grpSpPr>
          <a:xfrm>
            <a:off x="812799" y="1516380"/>
            <a:ext cx="5731157" cy="4005580"/>
            <a:chOff x="0" y="0"/>
            <a:chExt cx="5731155" cy="4005579"/>
          </a:xfrm>
        </p:grpSpPr>
        <p:sp>
          <p:nvSpPr>
            <p:cNvPr id="147" name="Shape 147"/>
            <p:cNvSpPr/>
            <p:nvPr/>
          </p:nvSpPr>
          <p:spPr>
            <a:xfrm>
              <a:off x="117755" y="499535"/>
              <a:ext cx="5613401" cy="3238501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21768" y="2168135"/>
              <a:ext cx="2908301" cy="3302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0"/>
              <a:ext cx="748174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client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39700" y="795019"/>
              <a:ext cx="5575300" cy="3210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class StringSorter</a:t>
              </a:r>
              <a:endParaRPr sz="1600">
                <a:uFill>
                  <a:solidFill>
                    <a:srgbClr val="000007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endParaRP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public static void main(String[] args)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String[] a = StdIn.readAllStrings(); 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Insertion.sort(a);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for (int i = 0; i &lt; a.length; i++) 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StdOut.println(a[i]);</a:t>
              </a:r>
              <a:endParaRPr sz="1600">
                <a:uFill>
                  <a:solidFill>
                    <a:srgbClr val="AE26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endParaRP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3314700" y="6302586"/>
            <a:ext cx="8963534" cy="3395134"/>
            <a:chOff x="0" y="0"/>
            <a:chExt cx="8963533" cy="3395133"/>
          </a:xfrm>
        </p:grpSpPr>
        <p:sp>
          <p:nvSpPr>
            <p:cNvPr id="152" name="Shape 152"/>
            <p:cNvSpPr/>
            <p:nvPr/>
          </p:nvSpPr>
          <p:spPr>
            <a:xfrm>
              <a:off x="3713198" y="0"/>
              <a:ext cx="2305313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sort implementation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44383" y="453813"/>
              <a:ext cx="5118101" cy="2693738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73415" y="1852624"/>
              <a:ext cx="2781301" cy="3429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2738697" y="2255285"/>
              <a:ext cx="2549249" cy="5483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2511213"/>
              <a:ext cx="290830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58702" marR="58702" lvl="0" defTabSz="1295400">
                <a:lnSpc>
                  <a:spcPct val="150000"/>
                </a:lnSpc>
                <a:defRPr sz="1800"/>
              </a:pPr>
              <a:r>
                <a:rPr sz="1600">
                  <a:solidFill>
                    <a:srgbClr val="96231F"/>
                  </a:solidFill>
                  <a:uFill>
                    <a:solidFill>
                      <a:srgbClr val="96231F"/>
                    </a:solidFill>
                  </a:uFill>
                  <a:latin typeface="Lucida Sans Regular"/>
                  <a:ea typeface="Lucida Sans Regular"/>
                  <a:cs typeface="Lucida Sans Regular"/>
                  <a:sym typeface="Lucida Sans Regular"/>
                </a:rPr>
                <a:t>key point: no dependence</a:t>
              </a:r>
              <a:br>
                <a:rPr sz="1600">
                  <a:solidFill>
                    <a:srgbClr val="96231F"/>
                  </a:solidFill>
                  <a:uFill>
                    <a:solidFill>
                      <a:srgbClr val="96231F"/>
                    </a:solidFill>
                  </a:uFill>
                  <a:latin typeface="Lucida Sans Regular"/>
                  <a:ea typeface="Lucida Sans Regular"/>
                  <a:cs typeface="Lucida Sans Regular"/>
                  <a:sym typeface="Lucida Sans Regular"/>
                </a:rPr>
              </a:br>
              <a:r>
                <a:rPr sz="1600">
                  <a:solidFill>
                    <a:srgbClr val="96231F"/>
                  </a:solidFill>
                  <a:uFill>
                    <a:solidFill>
                      <a:srgbClr val="96231F"/>
                    </a:solidFill>
                  </a:uFill>
                  <a:latin typeface="Lucida Sans Regular"/>
                  <a:ea typeface="Lucida Sans Regular"/>
                  <a:cs typeface="Lucida Sans Regular"/>
                  <a:sym typeface="Lucida Sans Regular"/>
                </a:rPr>
                <a:t>on </a:t>
              </a:r>
              <a:r>
                <a:rPr sz="1600">
                  <a:solidFill>
                    <a:srgbClr val="96231F"/>
                  </a:solidFill>
                  <a:uFill>
                    <a:solidFill>
                      <a:srgbClr val="96231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String</a:t>
              </a:r>
              <a:r>
                <a:rPr sz="1600">
                  <a:solidFill>
                    <a:srgbClr val="96231F"/>
                  </a:solidFill>
                  <a:uFill>
                    <a:solidFill>
                      <a:srgbClr val="96231F"/>
                    </a:solidFill>
                  </a:uFill>
                  <a:latin typeface="Lucida Sans Regular"/>
                  <a:ea typeface="Lucida Sans Regular"/>
                  <a:cs typeface="Lucida Sans Regular"/>
                  <a:sym typeface="Lucida Sans Regular"/>
                </a:rPr>
                <a:t> data type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6682079" y="531259"/>
              <a:ext cx="1981201" cy="279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695700" y="504613"/>
              <a:ext cx="5267834" cy="2890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static void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sort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Comparable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[]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a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int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N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=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a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.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length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for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int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= </a:t>
              </a:r>
              <a:r>
                <a:rPr sz="1600">
                  <a:uFill>
                    <a:solidFill>
                      <a:srgbClr val="AB4BAA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&lt;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N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++)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for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int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=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&gt; </a:t>
              </a:r>
              <a:r>
                <a:rPr sz="1600">
                  <a:uFill>
                    <a:solidFill>
                      <a:srgbClr val="AB4BAA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--)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if 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a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[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].compareTo(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a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[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-</a:t>
              </a:r>
              <a:r>
                <a:rPr sz="1600">
                  <a:uFill>
                    <a:solidFill>
                      <a:srgbClr val="AB4BAA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1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]) &lt; 0)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    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exch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(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a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,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,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j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-</a:t>
              </a:r>
              <a:r>
                <a:rPr sz="1600">
                  <a:uFill>
                    <a:solidFill>
                      <a:srgbClr val="AB4BAA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1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);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</a:t>
              </a: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else break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7549444" y="1263226"/>
            <a:ext cx="4655256" cy="4954695"/>
            <a:chOff x="0" y="0"/>
            <a:chExt cx="4655255" cy="4954693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2926125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data-type implementation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255" y="383272"/>
              <a:ext cx="4572001" cy="4140201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79400" y="1573054"/>
              <a:ext cx="3937001" cy="25527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52493" y="772841"/>
              <a:ext cx="3670301" cy="3302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7855" y="463973"/>
              <a:ext cx="4330701" cy="4490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class String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implements Comparable&lt;String&gt; </a:t>
              </a:r>
              <a:endParaRPr sz="1600">
                <a:uFill>
                  <a:solidFill>
                    <a:srgbClr val="AE26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endParaRP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...</a:t>
              </a:r>
              <a:endParaRPr sz="1600">
                <a:uFill>
                  <a:solidFill>
                    <a:srgbClr val="AE26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endParaRP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public int compareTo(String b)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...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return -1;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...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return +1;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...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return 0;</a:t>
              </a:r>
              <a:endParaRPr sz="1600">
                <a:uFill>
                  <a:solidFill>
                    <a:srgbClr val="000007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endParaRP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}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8D3124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12800" y="6302304"/>
            <a:ext cx="4896274" cy="2003496"/>
            <a:chOff x="0" y="0"/>
            <a:chExt cx="4896273" cy="2003495"/>
          </a:xfrm>
        </p:grpSpPr>
        <p:sp>
          <p:nvSpPr>
            <p:cNvPr id="166" name="Shape 166"/>
            <p:cNvSpPr/>
            <p:nvPr/>
          </p:nvSpPr>
          <p:spPr>
            <a:xfrm>
              <a:off x="19473" y="0"/>
              <a:ext cx="4876801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Comparable interface (built in to Java)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454095"/>
              <a:ext cx="4876800" cy="1549401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7224" marR="7224" lvl="0" defTabSz="1295400">
                <a:lnSpc>
                  <a:spcPct val="120000"/>
                </a:lnSpc>
                <a:defRPr sz="2000" b="1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27000" y="644595"/>
              <a:ext cx="4584700" cy="12903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interface </a:t>
              </a: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Comparable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&lt;Item&gt;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433FF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public int compareTo(Item that)</a:t>
              </a:r>
              <a:r>
                <a:rPr sz="1600">
                  <a:uFill>
                    <a:solidFill>
                      <a:srgbClr val="AE260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;</a:t>
              </a:r>
            </a:p>
            <a:p>
              <a:pPr marL="133660" marR="3612" lvl="0" defTabSz="1295400">
                <a:lnSpc>
                  <a:spcPct val="140000"/>
                </a:lnSpc>
                <a:defRPr sz="1800"/>
              </a:pPr>
              <a:r>
                <a:rPr sz="1600">
                  <a:uFill>
                    <a:solidFill>
                      <a:srgbClr val="000007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3" animBg="1" advAuto="0"/>
      <p:bldP spid="165" grpId="2" animBg="1" advAuto="0"/>
      <p:bldP spid="169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Implement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compareTo()</a:t>
            </a: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 so that </a:t>
            </a:r>
            <a:r>
              <a:rPr sz="20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v.compareTo(w)</a:t>
            </a:r>
            <a:endParaRPr sz="2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Defines a total order.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Returns a negative integer, zero, or positive integer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</a:rPr>
              <a:t> is less than, equal to, or greater than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</a:rPr>
              <a:t>, respectively.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Throws an exception if incompatible types (or either is </a:t>
            </a: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null</a:t>
            </a:r>
            <a:r>
              <a:rPr sz="2400">
                <a:uFill>
                  <a:solidFill/>
                </a:uFill>
              </a:rPr>
              <a:t>).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Built-in comparable types. 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Integer</a:t>
            </a:r>
            <a:r>
              <a:rPr sz="2400">
                <a:uFill>
                  <a:solidFill/>
                </a:uFill>
              </a:rPr>
              <a:t>,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Double</a:t>
            </a:r>
            <a:r>
              <a:rPr sz="2400">
                <a:uFill>
                  <a:solidFill/>
                </a:uFill>
              </a:rPr>
              <a:t>,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</a:t>
            </a:r>
            <a:r>
              <a:rPr sz="2400">
                <a:uFill>
                  <a:solidFill/>
                </a:uFill>
              </a:rPr>
              <a:t>,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Date</a:t>
            </a:r>
            <a:r>
              <a:rPr sz="2400">
                <a:uFill>
                  <a:solidFill/>
                </a:uFill>
              </a:rPr>
              <a:t>,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File</a:t>
            </a:r>
            <a:r>
              <a:rPr sz="2400">
                <a:uFill>
                  <a:solidFill/>
                </a:uFill>
              </a:rPr>
              <a:t>, ...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User-defined comparable types.  </a:t>
            </a:r>
            <a:r>
              <a:rPr sz="2400">
                <a:uFill>
                  <a:solidFill/>
                </a:uFill>
              </a:rPr>
              <a:t>Implement the </a:t>
            </a:r>
            <a:r>
              <a:rPr sz="22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Comparable</a:t>
            </a:r>
            <a:r>
              <a:rPr sz="2400">
                <a:uFill>
                  <a:solidFill/>
                </a:uFill>
              </a:rPr>
              <a:t> interface.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Comparable API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7683499" y="4631928"/>
            <a:ext cx="2700701" cy="1705372"/>
            <a:chOff x="0" y="123428"/>
            <a:chExt cx="2700699" cy="1705371"/>
          </a:xfrm>
        </p:grpSpPr>
        <p:pic>
          <p:nvPicPr>
            <p:cNvPr id="176" name="balance.jpg"/>
            <p:cNvPicPr/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63959" y="123428"/>
              <a:ext cx="1651398" cy="126722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77" name="Shape 177"/>
            <p:cNvSpPr/>
            <p:nvPr/>
          </p:nvSpPr>
          <p:spPr>
            <a:xfrm>
              <a:off x="0" y="1498600"/>
              <a:ext cx="27007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greater than (return +1)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3100" y="812800"/>
              <a:ext cx="293553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v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752600" y="419100"/>
              <a:ext cx="34832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w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1727199" y="4629578"/>
            <a:ext cx="2325058" cy="1707722"/>
            <a:chOff x="0" y="123428"/>
            <a:chExt cx="2325056" cy="1707721"/>
          </a:xfrm>
        </p:grpSpPr>
        <p:pic>
          <p:nvPicPr>
            <p:cNvPr id="181" name="balance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27843" y="123428"/>
              <a:ext cx="1651398" cy="126722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82" name="Shape 182"/>
            <p:cNvSpPr/>
            <p:nvPr/>
          </p:nvSpPr>
          <p:spPr>
            <a:xfrm>
              <a:off x="0" y="1500949"/>
              <a:ext cx="2325057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less than (return -1)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635000" y="497649"/>
              <a:ext cx="29355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v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27200" y="827849"/>
              <a:ext cx="34832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w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5143499" y="4635500"/>
            <a:ext cx="2096458" cy="1701800"/>
            <a:chOff x="0" y="0"/>
            <a:chExt cx="2096456" cy="1701800"/>
          </a:xfrm>
        </p:grpSpPr>
        <p:pic>
          <p:nvPicPr>
            <p:cNvPr id="186" name="875412_balance.jp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6155" y="0"/>
              <a:ext cx="1660329" cy="125452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87" name="Shape 187"/>
            <p:cNvSpPr/>
            <p:nvPr/>
          </p:nvSpPr>
          <p:spPr>
            <a:xfrm>
              <a:off x="0" y="1371600"/>
              <a:ext cx="20964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equal to (return 0)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304800" y="533400"/>
              <a:ext cx="293553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v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47800" y="520700"/>
              <a:ext cx="34832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Date data type.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Simplified version of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java.util.Date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.</a:t>
            </a:r>
          </a:p>
        </p:txBody>
      </p:sp>
      <p:sp>
        <p:nvSpPr>
          <p:cNvPr id="193" name="Shape 193"/>
          <p:cNvSpPr/>
          <p:nvPr/>
        </p:nvSpPr>
        <p:spPr>
          <a:xfrm>
            <a:off x="1218917" y="2118359"/>
            <a:ext cx="8013701" cy="8059422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Date implements Comparable&lt;Date&gt;</a:t>
            </a:r>
            <a:b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private final int month, day, year;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endParaRPr sz="200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Date(int m, int d, int y)</a:t>
            </a:r>
            <a:b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month = m; 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day   = d;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year  = y;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endParaRPr sz="200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int compareTo(Date that)</a:t>
            </a:r>
            <a:b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</a:b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(this.year  &lt; that.year ) return -1;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(this.year  &gt; that.year ) return +1;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(this.month &lt; that.month) return -1;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(this.month &gt; that.month) return +1;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(this.day   &lt; that.day  ) return -1;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if (this.day   &gt; that.day  ) return +1;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return 0;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2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Implementing the Comparable interface</a:t>
            </a:r>
          </a:p>
        </p:txBody>
      </p:sp>
      <p:sp>
        <p:nvSpPr>
          <p:cNvPr id="196" name="Shape 196"/>
          <p:cNvSpPr/>
          <p:nvPr/>
        </p:nvSpPr>
        <p:spPr>
          <a:xfrm>
            <a:off x="9716041" y="3594100"/>
            <a:ext cx="2264641" cy="627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58702" marR="58702" lvl="0" algn="ctr" defTabSz="1295400">
              <a:lnSpc>
                <a:spcPct val="130000"/>
              </a:lnSpc>
              <a:defRPr sz="1800"/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only compare dates</a:t>
            </a:r>
            <a:b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</a:b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to other dates</a:t>
            </a:r>
          </a:p>
        </p:txBody>
      </p:sp>
      <p:sp>
        <p:nvSpPr>
          <p:cNvPr id="197" name="Shape 197"/>
          <p:cNvSpPr/>
          <p:nvPr/>
        </p:nvSpPr>
        <p:spPr>
          <a:xfrm>
            <a:off x="7885851" y="2705476"/>
            <a:ext cx="1994074" cy="1297969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47" name="Shape 4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marL="58702" marR="58702" algn="ctr" defTabSz="1295400">
              <a:lnSpc>
                <a:spcPts val="2300"/>
              </a:lnSpc>
              <a:defRPr sz="1400" b="1" spc="154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48" name="Shape 4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49" name="cover-gray2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rules of the game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selection sort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insertion sort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shellsort</a:t>
            </a:r>
          </a:p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shuffling</a:t>
            </a:r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Elementary Sorts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Ex.  </a:t>
            </a:r>
            <a:r>
              <a:rPr sz="2400">
                <a:uFill>
                  <a:solidFill/>
                </a:uFill>
              </a:rPr>
              <a:t>Student records in a university.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Sort.  </a:t>
            </a:r>
            <a:r>
              <a:rPr sz="2400">
                <a:uFill>
                  <a:solidFill/>
                </a:uFill>
              </a:rPr>
              <a:t>Rearrange array of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>
                <a:uFill>
                  <a:solidFill/>
                </a:uFill>
              </a:rPr>
              <a:t> items into ascending order.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Sorting problem</a:t>
            </a:r>
          </a:p>
        </p:txBody>
      </p:sp>
      <p:sp>
        <p:nvSpPr>
          <p:cNvPr id="56" name="Shape 56"/>
          <p:cNvSpPr/>
          <p:nvPr/>
        </p:nvSpPr>
        <p:spPr>
          <a:xfrm>
            <a:off x="1689100" y="3378200"/>
            <a:ext cx="61069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item</a:t>
            </a:r>
          </a:p>
        </p:txBody>
      </p:sp>
      <p:sp>
        <p:nvSpPr>
          <p:cNvPr id="57" name="Shape 57"/>
          <p:cNvSpPr/>
          <p:nvPr/>
        </p:nvSpPr>
        <p:spPr>
          <a:xfrm flipH="1">
            <a:off x="2378794" y="3568700"/>
            <a:ext cx="951869" cy="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765300" y="4648200"/>
            <a:ext cx="52047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key</a:t>
            </a:r>
          </a:p>
        </p:txBody>
      </p:sp>
      <p:sp>
        <p:nvSpPr>
          <p:cNvPr id="59" name="Shape 59"/>
          <p:cNvSpPr/>
          <p:nvPr/>
        </p:nvSpPr>
        <p:spPr>
          <a:xfrm flipH="1">
            <a:off x="2374900" y="4838700"/>
            <a:ext cx="951868" cy="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graphicFrame>
        <p:nvGraphicFramePr>
          <p:cNvPr id="60" name="Table 60"/>
          <p:cNvGraphicFramePr/>
          <p:nvPr/>
        </p:nvGraphicFramePr>
        <p:xfrm>
          <a:off x="3556000" y="1994693"/>
          <a:ext cx="6464298" cy="304799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53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Chen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991-878-4944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308 Blair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Rohde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232-343-5555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343 Forbes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Gazsi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766-093-9873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101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Furia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766-093-9873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101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Kanaga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898-122-9643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22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Andrews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664-480-0023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097 Little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Battle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874-088-1212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121 Whitman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1" name="Table 61"/>
          <p:cNvGraphicFramePr/>
          <p:nvPr/>
        </p:nvGraphicFramePr>
        <p:xfrm>
          <a:off x="3556000" y="6438900"/>
          <a:ext cx="6464298" cy="304799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53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Andrews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664-480-0023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097 Little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Battle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874-088-1212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121 Whitman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Chen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991-878-4944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308 Blair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Furia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766-093-9873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101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Gazsi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766-093-9873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101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Kanaga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898-122-9643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22 Brown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28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</a:rPr>
                        <a:t>Rohde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606060"/>
                          </a:solidFill>
                          <a:uFill>
                            <a:solidFill/>
                          </a:u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232-343-5555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606060"/>
                            </a:solidFill>
                          </a:uFill>
                        </a:rPr>
                        <a:t>343 Forbes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uild="p" animBg="1" advAuto="0"/>
      <p:bldP spid="61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</a:t>
            </a:fld>
            <a:endParaRPr sz="1200">
              <a:uFill>
                <a:solidFill/>
              </a:u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Sorting applications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1054099" y="7543800"/>
            <a:ext cx="6406169" cy="1803400"/>
            <a:chOff x="0" y="0"/>
            <a:chExt cx="6406167" cy="1803399"/>
          </a:xfrm>
        </p:grpSpPr>
        <p:grpSp>
          <p:nvGrpSpPr>
            <p:cNvPr id="78" name="Group 78"/>
            <p:cNvGrpSpPr/>
            <p:nvPr/>
          </p:nvGrpSpPr>
          <p:grpSpPr>
            <a:xfrm>
              <a:off x="-1" y="0"/>
              <a:ext cx="6406169" cy="1435101"/>
              <a:chOff x="0" y="0"/>
              <a:chExt cx="6406167" cy="1435100"/>
            </a:xfrm>
          </p:grpSpPr>
          <p:pic>
            <p:nvPicPr>
              <p:cNvPr id="65" name="qs.gif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66" name="ts.gif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45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67" name="7s.gif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690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68" name="6s.gif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535" y="0"/>
                <a:ext cx="1080026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69" name="2s.gif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381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0" name="ah.gif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9227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1" name="kh.gif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3071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2" name="7h.gif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6917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3" name="3h.gif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0763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4" name="2h.gif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4608" y="0"/>
                <a:ext cx="1080026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5" name="kc.gif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38455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6" name="6c.gif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82299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pic>
            <p:nvPicPr>
              <p:cNvPr id="77" name="3d.gif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6143" y="0"/>
                <a:ext cx="1080025" cy="1435101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</p:grpSp>
        <p:sp>
          <p:nvSpPr>
            <p:cNvPr id="79" name="Shape 79"/>
            <p:cNvSpPr/>
            <p:nvPr/>
          </p:nvSpPr>
          <p:spPr>
            <a:xfrm>
              <a:off x="0" y="1473200"/>
              <a:ext cx="64008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playing cards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965200" y="1511300"/>
            <a:ext cx="6567795" cy="2133600"/>
            <a:chOff x="0" y="0"/>
            <a:chExt cx="6567794" cy="2133599"/>
          </a:xfrm>
        </p:grpSpPr>
        <p:pic>
          <p:nvPicPr>
            <p:cNvPr id="81" name="image003.gif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894" y="0"/>
              <a:ext cx="6565901" cy="174569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803400"/>
              <a:ext cx="65659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Library of Congress numbers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9613899" y="6997007"/>
            <a:ext cx="2102407" cy="2286693"/>
            <a:chOff x="389158" y="17032"/>
            <a:chExt cx="2102405" cy="2286692"/>
          </a:xfrm>
        </p:grpSpPr>
        <p:pic>
          <p:nvPicPr>
            <p:cNvPr id="84" name="sorting-hat_1800b.png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446780" y="17032"/>
              <a:ext cx="2044785" cy="185839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85" name="Shape 85"/>
            <p:cNvSpPr/>
            <p:nvPr/>
          </p:nvSpPr>
          <p:spPr>
            <a:xfrm>
              <a:off x="389158" y="1973524"/>
              <a:ext cx="1992279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Hogwarts houses</a:t>
              </a: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9462372" y="1618276"/>
            <a:ext cx="2298701" cy="4223724"/>
            <a:chOff x="88106" y="17858"/>
            <a:chExt cx="2298700" cy="4223723"/>
          </a:xfrm>
        </p:grpSpPr>
        <p:pic>
          <p:nvPicPr>
            <p:cNvPr id="87" name="url?sa=i&amp;rct=j&amp;q=&amp;esrc=s&amp;source=images&amp;cd=&amp;docid=X1j4pNdkwQCwmM&amp;tbnid=39J3Tb9QXhhI1M-&amp;ved=0CAUQjRw&amp;url=http%3A%2F%2Fwww.4videosoft.com%2Fiphone-transfer%2Fhow-to-transfer-and-import-vcf-contacts-to-ip.png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88106" y="17858"/>
              <a:ext cx="2298701" cy="392474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252334" y="3911381"/>
              <a:ext cx="191770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contacts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1447800" y="4089400"/>
            <a:ext cx="5600706" cy="2794277"/>
            <a:chOff x="0" y="0"/>
            <a:chExt cx="5600705" cy="2794276"/>
          </a:xfrm>
        </p:grpSpPr>
        <p:pic>
          <p:nvPicPr>
            <p:cNvPr id="90" name="FedEx%2BPredicts%2BToday%2BWill%2BBusiest%2BDay%2BYear%2Bb9TlLpLwWN8l.png"/>
            <p:cNvPicPr/>
            <p:nvPr/>
          </p:nvPicPr>
          <p:blipFill>
            <a:blip r:embed="rId18"/>
            <a:srcRect l="23" t="12206" b="21126"/>
            <a:stretch>
              <a:fillRect/>
            </a:stretch>
          </p:blipFill>
          <p:spPr>
            <a:xfrm>
              <a:off x="0" y="0"/>
              <a:ext cx="5600706" cy="239548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91" name="Shape 91"/>
            <p:cNvSpPr/>
            <p:nvPr/>
          </p:nvSpPr>
          <p:spPr>
            <a:xfrm>
              <a:off x="0" y="2442541"/>
              <a:ext cx="5600704" cy="351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FedEx packages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Sort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any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type of data.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 1.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Sort random real numbers in ascending order.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964917" y="3667759"/>
            <a:ext cx="11379483" cy="5605781"/>
            <a:chOff x="0" y="0"/>
            <a:chExt cx="11379482" cy="5605779"/>
          </a:xfrm>
        </p:grpSpPr>
        <p:sp>
          <p:nvSpPr>
            <p:cNvPr id="95" name="Shape 95"/>
            <p:cNvSpPr/>
            <p:nvPr/>
          </p:nvSpPr>
          <p:spPr>
            <a:xfrm>
              <a:off x="7975882" y="7338"/>
              <a:ext cx="3403601" cy="4940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0" tIns="203200" rIns="203200" bIns="203200" numCol="1" anchor="t">
              <a:spAutoFit/>
            </a:bodyPr>
            <a:lstStyle/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%</a:t>
              </a:r>
              <a:r>
                <a:rPr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java Experiment 10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0.08614716385210452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0.09054270895414829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0.10708746304898642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0.21166190071646818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0.363292849257276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0.460954145685913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0.5340026311350087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0.7216129793703496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0.9003500354411443</a:t>
              </a:r>
            </a:p>
            <a:p>
              <a:pPr marL="7224" marR="7224" lvl="0" defTabSz="1295400">
                <a:lnSpc>
                  <a:spcPct val="160000"/>
                </a:lnSpc>
                <a:defRPr sz="1800"/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0.9293994908845686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0"/>
              <a:ext cx="7366000" cy="560578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round/>
            </a:ln>
            <a:effectLst>
              <a:outerShdw blurRad="127000" dist="762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public class Experiment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{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public static void main(String[] args)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{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int N = Integer.parseInt(args[0]);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Double[] a = new Double[N];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for (int i = 0; i &lt; N; i++)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a[i] = StdRandom.uniform();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Insertion.sort(a);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for (int i = 0; i &lt; N; i++)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      StdOut.println(a[i]);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   }</a:t>
              </a:r>
            </a:p>
            <a:p>
              <a:pPr marL="7224" marR="7224" lvl="0" defTabSz="1295400">
                <a:lnSpc>
                  <a:spcPct val="140000"/>
                </a:lnSpc>
                <a:defRPr sz="1800"/>
              </a:pPr>
              <a:r>
                <a:rPr sz="2000">
                  <a:uFill>
                    <a:solidFill/>
                  </a:uFill>
                  <a:latin typeface="Lucida Sans Typewriter Regular"/>
                  <a:ea typeface="Lucida Sans Typewriter Regular"/>
                  <a:cs typeface="Lucida Sans Typewriter Regular"/>
                  <a:sym typeface="Lucida Sans Typewriter Regular"/>
                </a:rPr>
                <a:t>}</a:t>
              </a:r>
            </a:p>
          </p:txBody>
        </p:sp>
      </p:grp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</a:t>
            </a:fld>
            <a:endParaRPr sz="1200">
              <a:uFill>
                <a:solidFill/>
              </a:uFill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Sample sort client 1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4076700" y="2336800"/>
            <a:ext cx="4928557" cy="622300"/>
            <a:chOff x="0" y="0"/>
            <a:chExt cx="4928556" cy="622300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305780" cy="29046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41300" y="292100"/>
              <a:ext cx="4687257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 Regular"/>
                  <a:ea typeface="Lucida Sans Regular"/>
                  <a:cs typeface="Lucida Sans Regular"/>
                  <a:sym typeface="Lucida Sans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seems artificial (stay tuned for an application)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build="p" animBg="1" advAuto="0"/>
      <p:bldP spid="97" grpId="3" animBg="1" advAuto="0"/>
      <p:bldP spid="102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Sort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any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type of data.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 2.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Sort strings in alphabetical order.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6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Sample sort client 2</a:t>
            </a:r>
          </a:p>
        </p:txBody>
      </p:sp>
      <p:sp>
        <p:nvSpPr>
          <p:cNvPr id="109" name="Shape 109"/>
          <p:cNvSpPr/>
          <p:nvPr/>
        </p:nvSpPr>
        <p:spPr>
          <a:xfrm>
            <a:off x="3365500" y="4787900"/>
            <a:ext cx="3149600" cy="381000"/>
          </a:xfrm>
          <a:prstGeom prst="rect">
            <a:avLst/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lIns="203200" tIns="203200" rIns="203200" bIns="203200"/>
          <a:lstStyle/>
          <a:p>
            <a:pPr marL="7224" marR="7224" lvl="0" defTabSz="1295400">
              <a:lnSpc>
                <a:spcPct val="120000"/>
              </a:lnSpc>
              <a:defRPr sz="2000" b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387317" y="3210559"/>
            <a:ext cx="7327901" cy="4378961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StringSorter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static void main(String[] args)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String[] a = StdIn.readAllStrings(); 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Insertion.sort(a);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(int i = 0; i &lt; a.length; i++) 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StdOut.println(a[i]);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  <p:sp>
        <p:nvSpPr>
          <p:cNvPr id="111" name="Shape 111"/>
          <p:cNvSpPr/>
          <p:nvPr/>
        </p:nvSpPr>
        <p:spPr>
          <a:xfrm>
            <a:off x="3505200" y="6672298"/>
            <a:ext cx="5600700" cy="2806701"/>
          </a:xfrm>
          <a:prstGeom prst="rect">
            <a:avLst/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%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more words3.txt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bed bug dad yet zoo ... all bad yes 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%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java StringSorter &lt; words3.txt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all bad bed bug dad ... yes yet zoo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[suppressing newlines]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Sort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any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type of data.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 3.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Sort the files in a given directory by filename.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7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118600" y="3693894"/>
            <a:ext cx="3073400" cy="4940301"/>
          </a:xfrm>
          <a:prstGeom prst="rect">
            <a:avLst/>
          </a:prstGeom>
          <a:solidFill>
            <a:srgbClr val="FFFFFF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%</a:t>
            </a:r>
            <a:r>
              <a:rPr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java FileSorter .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Insertion.class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Insertion.java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InsertionX.class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InsertionX.java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Selection.class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Selection.java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Shell.class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Shell.java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ShellX.class</a:t>
            </a:r>
          </a:p>
          <a:p>
            <a:pPr marL="7224" marR="7224" lvl="0" defTabSz="1295400">
              <a:lnSpc>
                <a:spcPct val="160000"/>
              </a:lnSpc>
              <a:defRPr sz="1800"/>
            </a:pP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ShellX.java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Sample sort client 3</a:t>
            </a:r>
          </a:p>
        </p:txBody>
      </p:sp>
      <p:sp>
        <p:nvSpPr>
          <p:cNvPr id="117" name="Shape 117"/>
          <p:cNvSpPr/>
          <p:nvPr/>
        </p:nvSpPr>
        <p:spPr>
          <a:xfrm>
            <a:off x="977617" y="3693159"/>
            <a:ext cx="7556501" cy="5605781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import java.io.File;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endParaRPr sz="200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public class FileSorter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public static void main(String[] args)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File directory = new File(args[0]);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File[] files = directory.listFiles();        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Insertion.sort(files);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(int i = 0; i &lt; files.length; i++)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StdOut.println(files[i].getName());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Sort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any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type of data (for which sorting is well defined).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A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total order</a:t>
            </a:r>
            <a:r>
              <a:rPr sz="2400">
                <a:uFill>
                  <a:solidFill/>
                </a:uFill>
              </a:rPr>
              <a:t> is a binary relation 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sz="2400">
                <a:uFill>
                  <a:solidFill/>
                </a:uFill>
              </a:rPr>
              <a:t> that satisfies: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Antisymmetry:  if both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</a:rPr>
              <a:t>, then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Transitivity:  if both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</a:rPr>
              <a:t> and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2400">
                <a:uFill>
                  <a:solidFill/>
                </a:uFill>
              </a:rPr>
              <a:t>, then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Totality:  either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</a:rPr>
              <a:t> or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sz="2400" i="1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sz="2400">
                <a:uFill>
                  <a:solidFill/>
                </a:uFill>
              </a:rPr>
              <a:t> or both.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Ex.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Standard order for natural and real numbers.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Chronological order for dates or times.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Alphabetical order for strings.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400">
                <a:uFill>
                  <a:solidFill/>
                </a:uFill>
              </a:rPr>
            </a:b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No transitivity.  </a:t>
            </a:r>
            <a:r>
              <a:rPr sz="2400">
                <a:uFill>
                  <a:solidFill/>
                </a:uFill>
              </a:rPr>
              <a:t>Rock-paper-scissors.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No totality.  </a:t>
            </a:r>
            <a:r>
              <a:rPr sz="2400">
                <a:uFill>
                  <a:solidFill/>
                </a:uFill>
              </a:rPr>
              <a:t>PU course prerequisites.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8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Total order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6997700" y="6661372"/>
            <a:ext cx="2870200" cy="2580957"/>
            <a:chOff x="0" y="0"/>
            <a:chExt cx="2870200" cy="2580956"/>
          </a:xfrm>
        </p:grpSpPr>
        <p:pic>
          <p:nvPicPr>
            <p:cNvPr id="122" name="rock-paper-scissors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8601" y="0"/>
              <a:ext cx="2400301" cy="199512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2136456"/>
              <a:ext cx="28702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uFill>
                    <a:solidFill/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lvl="0">
                <a:defRPr sz="1800" b="0">
                  <a:uFillTx/>
                </a:defRPr>
              </a:pPr>
              <a:r>
                <a:rPr sz="1600" b="1">
                  <a:uFill>
                    <a:solidFill/>
                  </a:uFill>
                </a:rPr>
                <a:t>violates transitivity</a:t>
              </a:r>
            </a:p>
          </p:txBody>
        </p:sp>
      </p:grpSp>
      <p:cxnSp>
        <p:nvCxnSpPr>
          <p:cNvPr id="125" name="Connector 125"/>
          <p:cNvCxnSpPr>
            <a:stCxn id="130" idx="0"/>
            <a:endCxn id="127" idx="0"/>
          </p:cNvCxnSpPr>
          <p:nvPr/>
        </p:nvCxnSpPr>
        <p:spPr>
          <a:xfrm>
            <a:off x="10624757" y="7416800"/>
            <a:ext cx="749301" cy="1003300"/>
          </a:xfrm>
          <a:prstGeom prst="straightConnector1">
            <a:avLst/>
          </a:prstGeom>
          <a:ln w="50800">
            <a:solidFill>
              <a:srgbClr val="BABABA"/>
            </a:solidFill>
            <a:round/>
            <a:headEnd type="triangle"/>
          </a:ln>
        </p:spPr>
      </p:cxnSp>
      <p:cxnSp>
        <p:nvCxnSpPr>
          <p:cNvPr id="126" name="Connector 126"/>
          <p:cNvCxnSpPr>
            <a:stCxn id="132" idx="0"/>
            <a:endCxn id="127" idx="0"/>
          </p:cNvCxnSpPr>
          <p:nvPr/>
        </p:nvCxnSpPr>
        <p:spPr>
          <a:xfrm flipH="1">
            <a:off x="11374057" y="7416800"/>
            <a:ext cx="774701" cy="1003300"/>
          </a:xfrm>
          <a:prstGeom prst="straightConnector1">
            <a:avLst/>
          </a:prstGeom>
          <a:ln w="50800">
            <a:solidFill>
              <a:srgbClr val="BABABA"/>
            </a:solidFill>
            <a:round/>
            <a:headEnd type="triangle"/>
          </a:ln>
        </p:spPr>
      </p:cxnSp>
      <p:sp>
        <p:nvSpPr>
          <p:cNvPr id="127" name="Shape 127"/>
          <p:cNvSpPr/>
          <p:nvPr/>
        </p:nvSpPr>
        <p:spPr>
          <a:xfrm>
            <a:off x="10820400" y="8216900"/>
            <a:ext cx="110731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8900" tIns="88900" rIns="88900" bIns="889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COS 126</a:t>
            </a:r>
          </a:p>
        </p:txBody>
      </p:sp>
      <p:cxnSp>
        <p:nvCxnSpPr>
          <p:cNvPr id="128" name="Connector 128"/>
          <p:cNvCxnSpPr>
            <a:stCxn id="133" idx="0"/>
            <a:endCxn id="130" idx="0"/>
          </p:cNvCxnSpPr>
          <p:nvPr/>
        </p:nvCxnSpPr>
        <p:spPr>
          <a:xfrm>
            <a:off x="10612057" y="6223000"/>
            <a:ext cx="12701" cy="1193800"/>
          </a:xfrm>
          <a:prstGeom prst="straightConnector1">
            <a:avLst/>
          </a:prstGeom>
          <a:ln w="50800">
            <a:solidFill>
              <a:srgbClr val="BABABA"/>
            </a:solidFill>
            <a:round/>
            <a:headEnd type="triangle"/>
          </a:ln>
        </p:spPr>
      </p:cxnSp>
      <p:cxnSp>
        <p:nvCxnSpPr>
          <p:cNvPr id="129" name="Connector 129"/>
          <p:cNvCxnSpPr>
            <a:stCxn id="134" idx="0"/>
            <a:endCxn id="130" idx="0"/>
          </p:cNvCxnSpPr>
          <p:nvPr/>
        </p:nvCxnSpPr>
        <p:spPr>
          <a:xfrm flipH="1">
            <a:off x="10624757" y="6223000"/>
            <a:ext cx="1524001" cy="1193800"/>
          </a:xfrm>
          <a:prstGeom prst="straightConnector1">
            <a:avLst/>
          </a:prstGeom>
          <a:ln w="50800">
            <a:solidFill>
              <a:srgbClr val="BABABA"/>
            </a:solidFill>
            <a:round/>
            <a:headEnd type="triangle"/>
          </a:ln>
        </p:spPr>
      </p:cxnSp>
      <p:sp>
        <p:nvSpPr>
          <p:cNvPr id="130" name="Shape 130"/>
          <p:cNvSpPr/>
          <p:nvPr/>
        </p:nvSpPr>
        <p:spPr>
          <a:xfrm>
            <a:off x="10071100" y="7213600"/>
            <a:ext cx="110731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8900" tIns="88900" rIns="88900" bIns="889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COS 226</a:t>
            </a:r>
          </a:p>
        </p:txBody>
      </p:sp>
      <p:cxnSp>
        <p:nvCxnSpPr>
          <p:cNvPr id="131" name="Connector 131"/>
          <p:cNvCxnSpPr>
            <a:stCxn id="134" idx="0"/>
            <a:endCxn id="132" idx="0"/>
          </p:cNvCxnSpPr>
          <p:nvPr/>
        </p:nvCxnSpPr>
        <p:spPr>
          <a:xfrm>
            <a:off x="12148757" y="6223000"/>
            <a:ext cx="1" cy="1193800"/>
          </a:xfrm>
          <a:prstGeom prst="straightConnector1">
            <a:avLst/>
          </a:prstGeom>
          <a:ln w="50800">
            <a:solidFill>
              <a:srgbClr val="BABABA"/>
            </a:solidFill>
            <a:round/>
            <a:headEnd type="triangle"/>
          </a:ln>
        </p:spPr>
      </p:cxnSp>
      <p:sp>
        <p:nvSpPr>
          <p:cNvPr id="132" name="Shape 132"/>
          <p:cNvSpPr/>
          <p:nvPr/>
        </p:nvSpPr>
        <p:spPr>
          <a:xfrm>
            <a:off x="11595100" y="7213600"/>
            <a:ext cx="110731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8900" tIns="88900" rIns="88900" bIns="889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COS 217</a:t>
            </a:r>
          </a:p>
        </p:txBody>
      </p:sp>
      <p:sp>
        <p:nvSpPr>
          <p:cNvPr id="133" name="Shape 133"/>
          <p:cNvSpPr/>
          <p:nvPr/>
        </p:nvSpPr>
        <p:spPr>
          <a:xfrm>
            <a:off x="10058400" y="6019800"/>
            <a:ext cx="110731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8900" tIns="88900" rIns="88900" bIns="889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COS 423</a:t>
            </a:r>
          </a:p>
        </p:txBody>
      </p:sp>
      <p:sp>
        <p:nvSpPr>
          <p:cNvPr id="134" name="Shape 134"/>
          <p:cNvSpPr/>
          <p:nvPr/>
        </p:nvSpPr>
        <p:spPr>
          <a:xfrm>
            <a:off x="11595100" y="6019800"/>
            <a:ext cx="110731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88900" tIns="88900" rIns="88900" bIns="889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COS 333</a:t>
            </a:r>
          </a:p>
        </p:txBody>
      </p:sp>
      <p:sp>
        <p:nvSpPr>
          <p:cNvPr id="135" name="Shape 135"/>
          <p:cNvSpPr/>
          <p:nvPr/>
        </p:nvSpPr>
        <p:spPr>
          <a:xfrm>
            <a:off x="10274300" y="8801100"/>
            <a:ext cx="21844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58702" marR="58702" algn="ctr" defTabSz="1295400">
              <a:lnSpc>
                <a:spcPct val="150000"/>
              </a:lnSpc>
              <a:defRPr sz="16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1600" b="1">
                <a:uFill>
                  <a:solidFill/>
                </a:uFill>
              </a:rPr>
              <a:t>violates totality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  <p:bldP spid="124" grpId="2" animBg="1" advAuto="0"/>
      <p:bldP spid="125" grpId="3" animBg="1" advAuto="0"/>
      <p:bldP spid="126" grpId="4" animBg="1" advAuto="0"/>
      <p:bldP spid="127" grpId="5" animBg="1" advAuto="0"/>
      <p:bldP spid="128" grpId="6" animBg="1" advAuto="0"/>
      <p:bldP spid="129" grpId="7" animBg="1" advAuto="0"/>
      <p:bldP spid="130" grpId="8" animBg="1" advAuto="0"/>
      <p:bldP spid="131" grpId="9" animBg="1" advAuto="0"/>
      <p:bldP spid="132" grpId="10" animBg="1" advAuto="0"/>
      <p:bldP spid="133" grpId="11" animBg="1" advAuto="0"/>
      <p:bldP spid="134" grpId="12" animBg="1" advAuto="0"/>
      <p:bldP spid="135" grpId="1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Callbacks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Goal.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Sort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any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type of data (for which sorting is well defined).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Q.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 How can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sort()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know how to compare data of type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Double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</a:t>
            </a:r>
            <a:r>
              <a:rPr sz="2000" b="1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String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, and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java.io.File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without any information about the type of an item's key?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Callback = reference to executable code.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Client passes array of objects to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sort()</a:t>
            </a:r>
            <a:r>
              <a:rPr sz="2400">
                <a:uFill>
                  <a:solidFill/>
                </a:uFill>
              </a:rPr>
              <a:t> function.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The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sort()</a:t>
            </a:r>
            <a:r>
              <a:rPr sz="2400">
                <a:uFill>
                  <a:solidFill/>
                </a:uFill>
              </a:rPr>
              <a:t> function calls object's </a:t>
            </a:r>
            <a:r>
              <a:rPr sz="2000">
                <a:uFill>
                  <a:solidFill>
                    <a:srgbClr val="0433FF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compareTo()</a:t>
            </a:r>
            <a:r>
              <a:rPr sz="2400">
                <a:uFill>
                  <a:solidFill/>
                </a:uFill>
              </a:rPr>
              <a:t> method as needed.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Implementing callbacks.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Java: interfaces.</a:t>
            </a:r>
          </a:p>
          <a:p>
            <a:pPr lvl="1">
              <a:defRPr sz="1800">
                <a:uFillTx/>
              </a:defRPr>
            </a:pP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C:  function pointers.</a:t>
            </a:r>
          </a:p>
          <a:p>
            <a:pPr lvl="1">
              <a:defRPr sz="1800">
                <a:uFillTx/>
              </a:defRPr>
            </a:pP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C++:  class-type functors.</a:t>
            </a:r>
          </a:p>
          <a:p>
            <a:pPr lvl="1">
              <a:defRPr sz="1800">
                <a:uFillTx/>
              </a:defRPr>
            </a:pP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C#:  delegates.</a:t>
            </a:r>
          </a:p>
          <a:p>
            <a:pPr lvl="1">
              <a:defRPr sz="1800">
                <a:uFillTx/>
              </a:defRPr>
            </a:pP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Python, Perl, ML, Javascript:  first-class functions.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5F5F5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58702" marR="58702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small" spc="16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58702" marR="58702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small" spc="16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1309</Words>
  <Application>Microsoft Office PowerPoint</Application>
  <PresentationFormat>Custom</PresentationFormat>
  <Paragraphs>333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Lucida Sans Typewriter Regular</vt:lpstr>
      <vt:lpstr>Times New Roman</vt:lpstr>
      <vt:lpstr>ヒラギノ角ゴ ProN W3</vt:lpstr>
      <vt:lpstr>White</vt:lpstr>
      <vt:lpstr>2.1  Elementary Sorts</vt:lpstr>
      <vt:lpstr>2.1  Elementary Sorts</vt:lpstr>
      <vt:lpstr>Sorting problem</vt:lpstr>
      <vt:lpstr>Sorting applications</vt:lpstr>
      <vt:lpstr>Sample sort client 1</vt:lpstr>
      <vt:lpstr>Sample sort client 2</vt:lpstr>
      <vt:lpstr>Sample sort client 3</vt:lpstr>
      <vt:lpstr>Total order</vt:lpstr>
      <vt:lpstr>Callbacks</vt:lpstr>
      <vt:lpstr>Callbacks:  roadmap</vt:lpstr>
      <vt:lpstr>Comparable API</vt:lpstr>
      <vt:lpstr>Implementing the Comparable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Elementary Sorts</dc:title>
  <dc:creator>MM</dc:creator>
  <cp:lastModifiedBy>M u t l u M e t e</cp:lastModifiedBy>
  <cp:revision>2</cp:revision>
  <dcterms:modified xsi:type="dcterms:W3CDTF">2019-09-24T17:45:15Z</dcterms:modified>
</cp:coreProperties>
</file>