
<file path=[Content_Types].xml><?xml version="1.0" encoding="utf-8"?>
<Types xmlns="http://schemas.openxmlformats.org/package/2006/content-types">
  <Default Extension="png" ContentType="image/png"/>
  <Default Extension="mov" ContentType="video/quicktime"/>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9" r:id="rId4"/>
    <p:sldId id="260" r:id="rId5"/>
    <p:sldId id="261" r:id="rId6"/>
    <p:sldId id="263" r:id="rId7"/>
    <p:sldId id="266" r:id="rId8"/>
    <p:sldId id="267" r:id="rId9"/>
    <p:sldId id="268" r:id="rId10"/>
    <p:sldId id="269" r:id="rId11"/>
    <p:sldId id="270" r:id="rId12"/>
    <p:sldId id="271" r:id="rId13"/>
    <p:sldId id="272" r:id="rId14"/>
    <p:sldId id="330"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320" r:id="rId29"/>
    <p:sldId id="321" r:id="rId30"/>
    <p:sldId id="322" r:id="rId31"/>
    <p:sldId id="323" r:id="rId32"/>
    <p:sldId id="324" r:id="rId33"/>
    <p:sldId id="325" r:id="rId34"/>
    <p:sldId id="326" r:id="rId35"/>
    <p:sldId id="327" r:id="rId36"/>
    <p:sldId id="328" r:id="rId37"/>
    <p:sldId id="329" r:id="rId38"/>
  </p:sldIdLst>
  <p:sldSz cx="13004800" cy="9753600"/>
  <p:notesSz cx="6858000" cy="9144000"/>
  <p:defaultTextStyle>
    <a:lvl1pPr marL="58702" marR="58702"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1pPr>
    <a:lvl2pPr marL="58702" marR="58702" indent="381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2pPr>
    <a:lvl3pPr marL="58702" marR="58702" indent="762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3pPr>
    <a:lvl4pPr marL="58702" marR="58702" indent="1143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4pPr>
    <a:lvl5pPr marL="58702" marR="58702" indent="1524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5pPr>
    <a:lvl6pPr marL="58702" marR="58702" indent="1905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6pPr>
    <a:lvl7pPr marL="58702" marR="58702" indent="2286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7pPr>
    <a:lvl8pPr marL="58702" marR="58702" indent="2667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8pPr>
    <a:lvl9pPr marL="58702" marR="58702" indent="3048000" defTabSz="1295400">
      <a:lnSpc>
        <a:spcPct val="150000"/>
      </a:lnSpc>
      <a:defRPr sz="1600">
        <a:solidFill>
          <a:srgbClr val="8D3124"/>
        </a:solidFill>
        <a:uFill>
          <a:solidFill>
            <a:srgbClr val="8D3124"/>
          </a:solidFill>
        </a:uFill>
        <a:latin typeface="Lucida Sans Regular"/>
        <a:ea typeface="Lucida Sans Regular"/>
        <a:cs typeface="Lucida Sans Regular"/>
        <a:sym typeface="Lucida Sans Regula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D51ADE6A-740E-44AE-83CC-AE7238B6C88D}" styleName="">
    <a:tblBg/>
    <a:wholeTbl>
      <a:tcTxStyle b="off" i="off">
        <a:font>
          <a:latin typeface="Lucida Sans Regular"/>
          <a:ea typeface="Lucida Sans Regular"/>
          <a:cs typeface="Lucida Sans Regular"/>
        </a:font>
        <a:srgbClr val="000000"/>
      </a:tcTxStyle>
      <a:tcStyle>
        <a:tcBdr>
          <a:left>
            <a:ln w="12700" cap="flat">
              <a:solidFill>
                <a:srgbClr val="E7EAEB"/>
              </a:solidFill>
              <a:prstDash val="solid"/>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Lucida Sans Regular"/>
          <a:ea typeface="Lucida Sans Regular"/>
          <a:cs typeface="Lucida Sans Regular"/>
        </a:font>
        <a:srgbClr val="FFFFFF"/>
      </a:tcTxStyle>
      <a:tcStyle>
        <a:tcBdr>
          <a:left>
            <a:ln w="28575" cap="flat">
              <a:noFill/>
              <a:miter lim="400000"/>
            </a:ln>
          </a:left>
          <a:right>
            <a:ln w="12700" cap="flat">
              <a:solidFill>
                <a:srgbClr val="E7EAEB"/>
              </a:solidFill>
              <a:prstDash val="solid"/>
              <a:miter lim="400000"/>
            </a:ln>
          </a:right>
          <a:top>
            <a:ln w="12700" cap="flat">
              <a:solidFill>
                <a:srgbClr val="E7EAEB"/>
              </a:solidFill>
              <a:prstDash val="solid"/>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Col>
    <a:lastRow>
      <a:tcTxStyle b="off" i="on">
        <a:font>
          <a:latin typeface="Times Roman"/>
          <a:ea typeface="Times Roman"/>
          <a:cs typeface="Times Roman"/>
        </a:font>
        <a:srgbClr val="0048AA"/>
      </a:tcTxStyle>
      <a:tcStyle>
        <a:tcBdr>
          <a:left>
            <a:ln w="12700" cap="flat">
              <a:noFill/>
              <a:miter lim="400000"/>
            </a:ln>
          </a:left>
          <a:right>
            <a:ln w="12700" cap="flat">
              <a:noFill/>
              <a:miter lim="400000"/>
            </a:ln>
          </a:right>
          <a:top>
            <a:ln w="12700" cap="flat">
              <a:noFill/>
              <a:miter lim="400000"/>
            </a:ln>
          </a:top>
          <a:bottom>
            <a:ln w="28575" cap="flat">
              <a:noFill/>
              <a:miter lim="400000"/>
            </a:ln>
          </a:bottom>
          <a:insideH>
            <a:ln w="12700" cap="flat">
              <a:noFill/>
              <a:miter lim="400000"/>
            </a:ln>
          </a:insideH>
          <a:insideV>
            <a:ln w="12700" cap="flat">
              <a:noFill/>
              <a:miter lim="400000"/>
            </a:ln>
          </a:insideV>
        </a:tcBdr>
        <a:fill>
          <a:solidFill>
            <a:srgbClr val="E7EAEB"/>
          </a:solidFill>
        </a:fill>
      </a:tcStyle>
    </a:lastRow>
    <a:firstRow>
      <a:tcTxStyle b="off" i="off">
        <a:font>
          <a:latin typeface="Lucida Sans Regular"/>
          <a:ea typeface="Lucida Sans Regular"/>
          <a:cs typeface="Lucida Sans Regular"/>
        </a:font>
        <a:srgbClr val="FFFFFF"/>
      </a:tcTxStyle>
      <a:tcStyle>
        <a:tcBdr>
          <a:left>
            <a:ln w="12700" cap="flat">
              <a:solidFill>
                <a:srgbClr val="E7EAEB"/>
              </a:solidFill>
              <a:prstDash val="solid"/>
              <a:miter lim="400000"/>
            </a:ln>
          </a:left>
          <a:right>
            <a:ln w="12700" cap="flat">
              <a:solidFill>
                <a:srgbClr val="E7EAEB"/>
              </a:solidFill>
              <a:prstDash val="solid"/>
              <a:miter lim="400000"/>
            </a:ln>
          </a:right>
          <a:top>
            <a:ln w="28575" cap="flat">
              <a:noFill/>
              <a:miter lim="400000"/>
            </a:ln>
          </a:top>
          <a:bottom>
            <a:ln w="12700" cap="flat">
              <a:solidFill>
                <a:srgbClr val="E7EAEB"/>
              </a:solidFill>
              <a:prstDash val="solid"/>
              <a:miter lim="400000"/>
            </a:ln>
          </a:bottom>
          <a:insideH>
            <a:ln w="12700" cap="flat">
              <a:solidFill>
                <a:srgbClr val="E7EAEB"/>
              </a:solidFill>
              <a:prstDash val="solid"/>
              <a:miter lim="400000"/>
            </a:ln>
          </a:insideH>
          <a:insideV>
            <a:ln w="12700" cap="flat">
              <a:solidFill>
                <a:srgbClr val="E7EAEB"/>
              </a:solidFill>
              <a:prstDash val="solid"/>
              <a:miter lim="400000"/>
            </a:ln>
          </a:insideV>
        </a:tcBdr>
        <a:fill>
          <a:solidFill>
            <a:srgbClr val="5E5E5E"/>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34" autoAdjust="0"/>
  </p:normalViewPr>
  <p:slideViewPr>
    <p:cSldViewPr snapToGrid="0" snapToObjects="1">
      <p:cViewPr varScale="1">
        <p:scale>
          <a:sx n="51" d="100"/>
          <a:sy n="51" d="100"/>
        </p:scale>
        <p:origin x="1344" y="7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31705797"/>
      </p:ext>
    </p:extLst>
  </p:cSld>
  <p:clrMap bg1="lt1" tx1="dk1" bg2="lt2" tx2="dk2" accent1="accent1" accent2="accent2" accent3="accent3" accent4="accent4" accent5="accent5" accent6="accent6" hlink="hlink" folHlink="folHlink"/>
  <p:notesStyle>
    <a:lvl1pPr defTabSz="647700">
      <a:defRPr sz="1200">
        <a:latin typeface="Lucida Grande"/>
        <a:ea typeface="Lucida Grande"/>
        <a:cs typeface="Lucida Grande"/>
        <a:sym typeface="Lucida Grande"/>
      </a:defRPr>
    </a:lvl1pPr>
    <a:lvl2pPr indent="228600" defTabSz="647700">
      <a:defRPr sz="1200">
        <a:latin typeface="Lucida Grande"/>
        <a:ea typeface="Lucida Grande"/>
        <a:cs typeface="Lucida Grande"/>
        <a:sym typeface="Lucida Grande"/>
      </a:defRPr>
    </a:lvl2pPr>
    <a:lvl3pPr indent="457200" defTabSz="647700">
      <a:defRPr sz="1200">
        <a:latin typeface="Lucida Grande"/>
        <a:ea typeface="Lucida Grande"/>
        <a:cs typeface="Lucida Grande"/>
        <a:sym typeface="Lucida Grande"/>
      </a:defRPr>
    </a:lvl3pPr>
    <a:lvl4pPr indent="685800" defTabSz="647700">
      <a:defRPr sz="1200">
        <a:latin typeface="Lucida Grande"/>
        <a:ea typeface="Lucida Grande"/>
        <a:cs typeface="Lucida Grande"/>
        <a:sym typeface="Lucida Grande"/>
      </a:defRPr>
    </a:lvl4pPr>
    <a:lvl5pPr indent="914400" defTabSz="647700">
      <a:defRPr sz="1200">
        <a:latin typeface="Lucida Grande"/>
        <a:ea typeface="Lucida Grande"/>
        <a:cs typeface="Lucida Grande"/>
        <a:sym typeface="Lucida Grande"/>
      </a:defRPr>
    </a:lvl5pPr>
    <a:lvl6pPr indent="1143000" defTabSz="647700">
      <a:defRPr sz="1200">
        <a:latin typeface="Lucida Grande"/>
        <a:ea typeface="Lucida Grande"/>
        <a:cs typeface="Lucida Grande"/>
        <a:sym typeface="Lucida Grande"/>
      </a:defRPr>
    </a:lvl6pPr>
    <a:lvl7pPr indent="1371600" defTabSz="647700">
      <a:defRPr sz="1200">
        <a:latin typeface="Lucida Grande"/>
        <a:ea typeface="Lucida Grande"/>
        <a:cs typeface="Lucida Grande"/>
        <a:sym typeface="Lucida Grande"/>
      </a:defRPr>
    </a:lvl7pPr>
    <a:lvl8pPr indent="1600200" defTabSz="647700">
      <a:defRPr sz="1200">
        <a:latin typeface="Lucida Grande"/>
        <a:ea typeface="Lucida Grande"/>
        <a:cs typeface="Lucida Grande"/>
        <a:sym typeface="Lucida Grande"/>
      </a:defRPr>
    </a:lvl8pPr>
    <a:lvl9pPr indent="1828800" defTabSz="647700">
      <a:defRPr sz="1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prstGeom prst="rect">
            <a:avLst/>
          </a:prstGeom>
        </p:spPr>
        <p:txBody>
          <a:bodyPr/>
          <a:lstStyle/>
          <a:p>
            <a:pPr lvl="0"/>
            <a:endParaRPr/>
          </a:p>
        </p:txBody>
      </p:sp>
      <p:sp>
        <p:nvSpPr>
          <p:cNvPr id="66" name="Shape 66"/>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These two algorithms are among the most important in all of computer science. Not only because they are solve an important and are widely used, but because they demonstrate general techniques.</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Mergesort.  [this lecture]</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Java sort for objects.</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Perl, C++ stable sort, Python stable sort, Firefox, JavaScript, GNU Octave, Android, ...</a:t>
            </a:r>
          </a:p>
          <a:p>
            <a:pPr marL="39117" marR="39117" lvl="0" defTabSz="914400">
              <a:spcBef>
                <a:spcPts val="400"/>
              </a:spcBef>
              <a:buClr>
                <a:srgbClr val="000000"/>
              </a:buClr>
              <a:buFont typeface="Lucida Sans Regular"/>
              <a:defRPr sz="1800"/>
            </a:pPr>
            <a:br>
              <a:rPr sz="1200">
                <a:uFill>
                  <a:solidFill/>
                </a:uFill>
                <a:latin typeface="Lucida Sans Regular"/>
                <a:ea typeface="Lucida Sans Regular"/>
                <a:cs typeface="Lucida Sans Regular"/>
                <a:sym typeface="Lucida Sans Regular"/>
              </a:rPr>
            </a:br>
            <a:br>
              <a:rPr sz="1200">
                <a:uFill>
                  <a:solidFill/>
                </a:uFill>
                <a:latin typeface="Lucida Sans Regular"/>
                <a:ea typeface="Lucida Sans Regular"/>
                <a:cs typeface="Lucida Sans Regular"/>
                <a:sym typeface="Lucida Sans Regular"/>
              </a:rPr>
            </a:br>
            <a:r>
              <a:rPr sz="1200">
                <a:uFill>
                  <a:solidFill/>
                </a:uFill>
                <a:latin typeface="Lucida Sans Regular"/>
                <a:ea typeface="Lucida Sans Regular"/>
                <a:cs typeface="Lucida Sans Regular"/>
                <a:sym typeface="Lucida Sans Regular"/>
              </a:rPr>
              <a:t>Quicksort.  [next lecture]</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Java sort for primitive types. </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 Unix, Visual C++, Python, Matlab, Chrome, JavaScript, …</a:t>
            </a:r>
          </a:p>
          <a:p>
            <a:pPr marL="39117" marR="39117"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g++ uses introsort (quicksort with switchover to heapsort for pathological inputs)</a:t>
            </a:r>
          </a:p>
          <a:p>
            <a:pPr marL="39117" marR="39117"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p:txBody>
      </p:sp>
    </p:spTree>
    <p:extLst>
      <p:ext uri="{BB962C8B-B14F-4D97-AF65-F5344CB8AC3E}">
        <p14:creationId xmlns:p14="http://schemas.microsoft.com/office/powerpoint/2010/main" val="1214162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noRot="1" noChangeAspect="1"/>
          </p:cNvSpPr>
          <p:nvPr>
            <p:ph type="sldImg"/>
          </p:nvPr>
        </p:nvSpPr>
        <p:spPr>
          <a:prstGeom prst="rect">
            <a:avLst/>
          </a:prstGeom>
        </p:spPr>
        <p:txBody>
          <a:bodyPr/>
          <a:lstStyle/>
          <a:p>
            <a:pPr lvl="0"/>
            <a:endParaRPr/>
          </a:p>
        </p:txBody>
      </p:sp>
      <p:sp>
        <p:nvSpPr>
          <p:cNvPr id="448" name="Shape 448"/>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7 = cutoff value to insertion sort in Arrays.sort()</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One line of code will make it maybe 20% faster.</a:t>
            </a:r>
          </a:p>
        </p:txBody>
      </p:sp>
    </p:spTree>
    <p:extLst>
      <p:ext uri="{BB962C8B-B14F-4D97-AF65-F5344CB8AC3E}">
        <p14:creationId xmlns:p14="http://schemas.microsoft.com/office/powerpoint/2010/main" val="404004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Shape 453"/>
          <p:cNvSpPr>
            <a:spLocks noGrp="1" noRot="1" noChangeAspect="1"/>
          </p:cNvSpPr>
          <p:nvPr>
            <p:ph type="sldImg"/>
          </p:nvPr>
        </p:nvSpPr>
        <p:spPr>
          <a:prstGeom prst="rect">
            <a:avLst/>
          </a:prstGeom>
        </p:spPr>
        <p:txBody>
          <a:bodyPr/>
          <a:lstStyle/>
          <a:p>
            <a:pPr lvl="0"/>
            <a:endParaRPr/>
          </a:p>
        </p:txBody>
      </p:sp>
      <p:sp>
        <p:nvSpPr>
          <p:cNvPr id="454" name="Shape 454"/>
          <p:cNvSpPr>
            <a:spLocks noGrp="1"/>
          </p:cNvSpPr>
          <p:nvPr>
            <p:ph type="body" sz="quarter" idx="1"/>
          </p:nvPr>
        </p:nvSpPr>
        <p:spPr>
          <a:prstGeom prst="rect">
            <a:avLst/>
          </a:prstGeom>
        </p:spPr>
        <p:txBody>
          <a:bodyPr/>
          <a:lstStyle>
            <a:lvl1pPr marL="39117" marR="39117"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cutoff for small subarrays</a:t>
            </a:r>
          </a:p>
        </p:txBody>
      </p:sp>
    </p:spTree>
    <p:extLst>
      <p:ext uri="{BB962C8B-B14F-4D97-AF65-F5344CB8AC3E}">
        <p14:creationId xmlns:p14="http://schemas.microsoft.com/office/powerpoint/2010/main" val="505915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a:spLocks noGrp="1" noRot="1" noChangeAspect="1"/>
          </p:cNvSpPr>
          <p:nvPr>
            <p:ph type="sldImg"/>
          </p:nvPr>
        </p:nvSpPr>
        <p:spPr>
          <a:prstGeom prst="rect">
            <a:avLst/>
          </a:prstGeom>
        </p:spPr>
        <p:txBody>
          <a:bodyPr/>
          <a:lstStyle/>
          <a:p>
            <a:pPr lvl="0"/>
            <a:endParaRPr/>
          </a:p>
        </p:txBody>
      </p:sp>
      <p:sp>
        <p:nvSpPr>
          <p:cNvPr id="465" name="Shape 465"/>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improves mergesort if array is partially sorted.</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Linear number of compares if already sorted.</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one line of code gets the job done</a:t>
            </a:r>
          </a:p>
        </p:txBody>
      </p:sp>
    </p:spTree>
    <p:extLst>
      <p:ext uri="{BB962C8B-B14F-4D97-AF65-F5344CB8AC3E}">
        <p14:creationId xmlns:p14="http://schemas.microsoft.com/office/powerpoint/2010/main" val="4291383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noRot="1" noChangeAspect="1"/>
          </p:cNvSpPr>
          <p:nvPr>
            <p:ph type="sldImg"/>
          </p:nvPr>
        </p:nvSpPr>
        <p:spPr>
          <a:prstGeom prst="rect">
            <a:avLst/>
          </a:prstGeom>
        </p:spPr>
        <p:txBody>
          <a:bodyPr/>
          <a:lstStyle/>
          <a:p>
            <a:pPr lvl="0"/>
            <a:endParaRPr/>
          </a:p>
        </p:txBody>
      </p:sp>
      <p:sp>
        <p:nvSpPr>
          <p:cNvPr id="478" name="Shape 478"/>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little mind-bending, so we recommend it only for experts.</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Also, need to modify the nonrecursive sort() to copy a[] into aux[] before calling.</a:t>
            </a:r>
          </a:p>
        </p:txBody>
      </p:sp>
    </p:spTree>
    <p:extLst>
      <p:ext uri="{BB962C8B-B14F-4D97-AF65-F5344CB8AC3E}">
        <p14:creationId xmlns:p14="http://schemas.microsoft.com/office/powerpoint/2010/main" val="336961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noRot="1" noChangeAspect="1"/>
          </p:cNvSpPr>
          <p:nvPr>
            <p:ph type="sldImg"/>
          </p:nvPr>
        </p:nvSpPr>
        <p:spPr>
          <a:prstGeom prst="rect">
            <a:avLst/>
          </a:prstGeom>
        </p:spPr>
        <p:txBody>
          <a:bodyPr/>
          <a:lstStyle/>
          <a:p>
            <a:pPr lvl="0"/>
            <a:endParaRPr/>
          </a:p>
        </p:txBody>
      </p:sp>
      <p:sp>
        <p:nvSpPr>
          <p:cNvPr id="510" name="Shape 510"/>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same set of merges as top-down mergesort when N is a power of 2 (but in a different order)</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different set of merges when N is not a power of 2</a:t>
            </a:r>
          </a:p>
        </p:txBody>
      </p:sp>
    </p:spTree>
    <p:extLst>
      <p:ext uri="{BB962C8B-B14F-4D97-AF65-F5344CB8AC3E}">
        <p14:creationId xmlns:p14="http://schemas.microsoft.com/office/powerpoint/2010/main" val="222958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Shape 520"/>
          <p:cNvSpPr>
            <a:spLocks noGrp="1" noRot="1" noChangeAspect="1"/>
          </p:cNvSpPr>
          <p:nvPr>
            <p:ph type="sldImg"/>
          </p:nvPr>
        </p:nvSpPr>
        <p:spPr>
          <a:prstGeom prst="rect">
            <a:avLst/>
          </a:prstGeom>
        </p:spPr>
        <p:txBody>
          <a:bodyPr/>
          <a:lstStyle/>
          <a:p>
            <a:pPr lvl="0"/>
            <a:endParaRPr/>
          </a:p>
        </p:txBody>
      </p:sp>
      <p:sp>
        <p:nvSpPr>
          <p:cNvPr id="521" name="Shape 521"/>
          <p:cNvSpPr>
            <a:spLocks noGrp="1"/>
          </p:cNvSpPr>
          <p:nvPr>
            <p:ph type="body" sz="quarter" idx="1"/>
          </p:nvPr>
        </p:nvSpPr>
        <p:spPr>
          <a:prstGeom prst="rect">
            <a:avLst/>
          </a:prstGeom>
        </p:spPr>
        <p:txBody>
          <a:bodyPr/>
          <a:lstStyle/>
          <a:p>
            <a:pPr marL="48393" marR="48393"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this code might be better suited for an embedded device or assembly language</a:t>
            </a:r>
          </a:p>
          <a:p>
            <a:pPr marL="48393" marR="48393"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Conventional wisdom is that recursion is slower than iterative counterpart. But not always true. In this case, the recursive version is faster because of caching.</a:t>
            </a:r>
          </a:p>
        </p:txBody>
      </p:sp>
    </p:spTree>
    <p:extLst>
      <p:ext uri="{BB962C8B-B14F-4D97-AF65-F5344CB8AC3E}">
        <p14:creationId xmlns:p14="http://schemas.microsoft.com/office/powerpoint/2010/main" val="278460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prstGeom prst="rect">
            <a:avLst/>
          </a:prstGeom>
        </p:spPr>
        <p:txBody>
          <a:bodyPr/>
          <a:lstStyle/>
          <a:p>
            <a:pPr lvl="0"/>
            <a:endParaRPr/>
          </a:p>
        </p:txBody>
      </p:sp>
      <p:sp>
        <p:nvSpPr>
          <p:cNvPr id="530" name="Shape 530"/>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Here N = 96.</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cutoff for small subarrays when N = 12</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when N is a power of 2 times the cutoff size, top-down and bottom-up do exactly the same compares and merges but in a different order</a:t>
            </a:r>
          </a:p>
        </p:txBody>
      </p:sp>
    </p:spTree>
    <p:extLst>
      <p:ext uri="{BB962C8B-B14F-4D97-AF65-F5344CB8AC3E}">
        <p14:creationId xmlns:p14="http://schemas.microsoft.com/office/powerpoint/2010/main" val="1134720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a:spLocks noGrp="1" noRot="1" noChangeAspect="1"/>
          </p:cNvSpPr>
          <p:nvPr>
            <p:ph type="sldImg"/>
          </p:nvPr>
        </p:nvSpPr>
        <p:spPr>
          <a:prstGeom prst="rect">
            <a:avLst/>
          </a:prstGeom>
        </p:spPr>
        <p:txBody>
          <a:bodyPr/>
          <a:lstStyle/>
          <a:p>
            <a:pPr lvl="0"/>
            <a:endParaRPr/>
          </a:p>
        </p:txBody>
      </p:sp>
      <p:sp>
        <p:nvSpPr>
          <p:cNvPr id="544" name="Shape 544"/>
          <p:cNvSpPr>
            <a:spLocks noGrp="1"/>
          </p:cNvSpPr>
          <p:nvPr>
            <p:ph type="body" sz="quarter" idx="1"/>
          </p:nvPr>
        </p:nvSpPr>
        <p:spPr>
          <a:prstGeom prst="rect">
            <a:avLst/>
          </a:prstGeom>
        </p:spPr>
        <p:txBody>
          <a:bodyPr/>
          <a:lstStyle>
            <a:lvl1pPr marL="39117" marR="39117"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natural mergesort: look for increasing/decreasing runs (if strictly decreasing, reverse in place - need strictly decreasing for stability)</a:t>
            </a:r>
          </a:p>
        </p:txBody>
      </p:sp>
    </p:spTree>
    <p:extLst>
      <p:ext uri="{BB962C8B-B14F-4D97-AF65-F5344CB8AC3E}">
        <p14:creationId xmlns:p14="http://schemas.microsoft.com/office/powerpoint/2010/main" val="209068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Shape 932"/>
          <p:cNvSpPr>
            <a:spLocks noGrp="1" noRot="1" noChangeAspect="1"/>
          </p:cNvSpPr>
          <p:nvPr>
            <p:ph type="sldImg"/>
          </p:nvPr>
        </p:nvSpPr>
        <p:spPr>
          <a:prstGeom prst="rect">
            <a:avLst/>
          </a:prstGeom>
        </p:spPr>
        <p:txBody>
          <a:bodyPr/>
          <a:lstStyle/>
          <a:p>
            <a:pPr lvl="0"/>
            <a:endParaRPr/>
          </a:p>
        </p:txBody>
      </p:sp>
      <p:sp>
        <p:nvSpPr>
          <p:cNvPr id="933" name="Shape 933"/>
          <p:cNvSpPr>
            <a:spLocks noGrp="1"/>
          </p:cNvSpPr>
          <p:nvPr>
            <p:ph type="body" sz="quarter" idx="1"/>
          </p:nvPr>
        </p:nvSpPr>
        <p:spPr>
          <a:prstGeom prst="rect">
            <a:avLst/>
          </a:prstGeom>
        </p:spPr>
        <p:txBody>
          <a:bodyPr/>
          <a:lstStyle>
            <a:lvl1pPr marL="48393" marR="48393"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Note: Java system sort is stable so result on right can't happen.</a:t>
            </a:r>
          </a:p>
        </p:txBody>
      </p:sp>
    </p:spTree>
    <p:extLst>
      <p:ext uri="{BB962C8B-B14F-4D97-AF65-F5344CB8AC3E}">
        <p14:creationId xmlns:p14="http://schemas.microsoft.com/office/powerpoint/2010/main" val="1808898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Shape 939"/>
          <p:cNvSpPr>
            <a:spLocks noGrp="1" noRot="1" noChangeAspect="1"/>
          </p:cNvSpPr>
          <p:nvPr>
            <p:ph type="sldImg"/>
          </p:nvPr>
        </p:nvSpPr>
        <p:spPr>
          <a:prstGeom prst="rect">
            <a:avLst/>
          </a:prstGeom>
        </p:spPr>
        <p:txBody>
          <a:bodyPr/>
          <a:lstStyle/>
          <a:p>
            <a:pPr lvl="0"/>
            <a:endParaRPr/>
          </a:p>
        </p:txBody>
      </p:sp>
      <p:sp>
        <p:nvSpPr>
          <p:cNvPr id="940" name="Shape 940"/>
          <p:cNvSpPr>
            <a:spLocks noGrp="1"/>
          </p:cNvSpPr>
          <p:nvPr>
            <p:ph type="body" sz="quarter" idx="1"/>
          </p:nvPr>
        </p:nvSpPr>
        <p:spPr>
          <a:prstGeom prst="rect">
            <a:avLst/>
          </a:prstGeom>
        </p:spPr>
        <p:txBody>
          <a:bodyPr/>
          <a:lstStyle/>
          <a:p>
            <a:pPr marL="45801" marR="45801"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[wayne s14] use this stability example on previous slide?</a:t>
            </a:r>
          </a:p>
          <a:p>
            <a:pPr marL="45801" marR="45801"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need to check implementation details (e.g., less than vs. less than or equal to)</a:t>
            </a:r>
          </a:p>
        </p:txBody>
      </p:sp>
    </p:spTree>
    <p:extLst>
      <p:ext uri="{BB962C8B-B14F-4D97-AF65-F5344CB8AC3E}">
        <p14:creationId xmlns:p14="http://schemas.microsoft.com/office/powerpoint/2010/main" val="370893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prstGeom prst="rect">
            <a:avLst/>
          </a:prstGeom>
        </p:spPr>
        <p:txBody>
          <a:bodyPr/>
          <a:lstStyle/>
          <a:p>
            <a:pPr lvl="0"/>
            <a:endParaRPr/>
          </a:p>
        </p:txBody>
      </p:sp>
      <p:sp>
        <p:nvSpPr>
          <p:cNvPr id="87" name="Shape 87"/>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Jon von Neumann (left), ENIAC (right).</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Earliest extant program for a stored program computer (according to Knuth), though not the earliest computer program (Lady Lovelace computer Bernoulli numbers; Eckert and Mauchly had sample programs for the ENIAC).</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Von Nuemann knew that the computer he designed would be good at numerical applications (since that was how the machine was designed). A key question was whether his machine would be good at nonnumerical applications. He chose sorting because IBM had special-purpose sorting machines against which he could compare his solution.</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Knuth notes a few errors and clumsy coding :)</a:t>
            </a:r>
          </a:p>
        </p:txBody>
      </p:sp>
    </p:spTree>
    <p:extLst>
      <p:ext uri="{BB962C8B-B14F-4D97-AF65-F5344CB8AC3E}">
        <p14:creationId xmlns:p14="http://schemas.microsoft.com/office/powerpoint/2010/main" val="3998354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Shape 948"/>
          <p:cNvSpPr>
            <a:spLocks noGrp="1" noRot="1" noChangeAspect="1"/>
          </p:cNvSpPr>
          <p:nvPr>
            <p:ph type="sldImg"/>
          </p:nvPr>
        </p:nvSpPr>
        <p:spPr>
          <a:prstGeom prst="rect">
            <a:avLst/>
          </a:prstGeom>
        </p:spPr>
        <p:txBody>
          <a:bodyPr/>
          <a:lstStyle/>
          <a:p>
            <a:pPr lvl="0"/>
            <a:endParaRPr/>
          </a:p>
        </p:txBody>
      </p:sp>
      <p:sp>
        <p:nvSpPr>
          <p:cNvPr id="949" name="Shape 949"/>
          <p:cNvSpPr>
            <a:spLocks noGrp="1"/>
          </p:cNvSpPr>
          <p:nvPr>
            <p:ph type="body" sz="quarter" idx="1"/>
          </p:nvPr>
        </p:nvSpPr>
        <p:spPr>
          <a:prstGeom prst="rect">
            <a:avLst/>
          </a:prstGeom>
        </p:spPr>
        <p:txBody>
          <a:bodyPr/>
          <a:lstStyle>
            <a:lvl1pPr marL="45801" marR="45801"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only adjacent entries are compared and exchanged</a:t>
            </a:r>
          </a:p>
        </p:txBody>
      </p:sp>
    </p:spTree>
    <p:extLst>
      <p:ext uri="{BB962C8B-B14F-4D97-AF65-F5344CB8AC3E}">
        <p14:creationId xmlns:p14="http://schemas.microsoft.com/office/powerpoint/2010/main" val="1204023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Shape 969"/>
          <p:cNvSpPr>
            <a:spLocks noGrp="1" noRot="1" noChangeAspect="1"/>
          </p:cNvSpPr>
          <p:nvPr>
            <p:ph type="sldImg"/>
          </p:nvPr>
        </p:nvSpPr>
        <p:spPr>
          <a:prstGeom prst="rect">
            <a:avLst/>
          </a:prstGeom>
        </p:spPr>
        <p:txBody>
          <a:bodyPr/>
          <a:lstStyle/>
          <a:p>
            <a:pPr lvl="0"/>
            <a:endParaRPr/>
          </a:p>
        </p:txBody>
      </p:sp>
      <p:sp>
        <p:nvSpPr>
          <p:cNvPr id="970" name="Shape 970"/>
          <p:cNvSpPr>
            <a:spLocks noGrp="1"/>
          </p:cNvSpPr>
          <p:nvPr>
            <p:ph type="body" sz="quarter" idx="1"/>
          </p:nvPr>
        </p:nvSpPr>
        <p:spPr>
          <a:prstGeom prst="rect">
            <a:avLst/>
          </a:prstGeom>
        </p:spPr>
        <p:txBody>
          <a:bodyPr/>
          <a:lstStyle>
            <a:lvl1pPr marL="45801" marR="45801"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data movement occurs only in merge()</a:t>
            </a:r>
          </a:p>
        </p:txBody>
      </p:sp>
    </p:spTree>
    <p:extLst>
      <p:ext uri="{BB962C8B-B14F-4D97-AF65-F5344CB8AC3E}">
        <p14:creationId xmlns:p14="http://schemas.microsoft.com/office/powerpoint/2010/main" val="3185105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Shape 979"/>
          <p:cNvSpPr>
            <a:spLocks noGrp="1" noRot="1" noChangeAspect="1"/>
          </p:cNvSpPr>
          <p:nvPr>
            <p:ph type="sldImg"/>
          </p:nvPr>
        </p:nvSpPr>
        <p:spPr>
          <a:prstGeom prst="rect">
            <a:avLst/>
          </a:prstGeom>
        </p:spPr>
        <p:txBody>
          <a:bodyPr/>
          <a:lstStyle/>
          <a:p>
            <a:pPr lvl="0"/>
            <a:endParaRPr/>
          </a:p>
        </p:txBody>
      </p:sp>
      <p:sp>
        <p:nvSpPr>
          <p:cNvPr id="980" name="Shape 980"/>
          <p:cNvSpPr>
            <a:spLocks noGrp="1"/>
          </p:cNvSpPr>
          <p:nvPr>
            <p:ph type="body" sz="quarter" idx="1"/>
          </p:nvPr>
        </p:nvSpPr>
        <p:spPr>
          <a:prstGeom prst="rect">
            <a:avLst/>
          </a:prstGeom>
        </p:spPr>
        <p:txBody>
          <a:bodyPr/>
          <a:lstStyle/>
          <a:p>
            <a:pPr marL="45801" marR="45801"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two equal keys on the same half won't change relative order;</a:t>
            </a:r>
          </a:p>
          <a:p>
            <a:pPr marL="45801" marR="45801"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two equal keys on different halves won't change relative order because we take from left subarray if equal</a:t>
            </a:r>
          </a:p>
        </p:txBody>
      </p:sp>
    </p:spTree>
    <p:extLst>
      <p:ext uri="{BB962C8B-B14F-4D97-AF65-F5344CB8AC3E}">
        <p14:creationId xmlns:p14="http://schemas.microsoft.com/office/powerpoint/2010/main" val="1956628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Shape 985"/>
          <p:cNvSpPr>
            <a:spLocks noGrp="1" noRot="1" noChangeAspect="1"/>
          </p:cNvSpPr>
          <p:nvPr>
            <p:ph type="sldImg"/>
          </p:nvPr>
        </p:nvSpPr>
        <p:spPr>
          <a:prstGeom prst="rect">
            <a:avLst/>
          </a:prstGeom>
        </p:spPr>
        <p:txBody>
          <a:bodyPr/>
          <a:lstStyle/>
          <a:p>
            <a:pPr lvl="0"/>
            <a:endParaRPr/>
          </a:p>
        </p:txBody>
      </p:sp>
      <p:sp>
        <p:nvSpPr>
          <p:cNvPr id="986" name="Shape 986"/>
          <p:cNvSpPr>
            <a:spLocks noGrp="1"/>
          </p:cNvSpPr>
          <p:nvPr>
            <p:ph type="body" sz="quarter" idx="1"/>
          </p:nvPr>
        </p:nvSpPr>
        <p:spPr>
          <a:prstGeom prst="rect">
            <a:avLst/>
          </a:prstGeom>
        </p:spPr>
        <p:txBody>
          <a:bodyPr/>
          <a:lstStyle>
            <a:lvl1pPr marL="39091" marR="39091"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stable inplace mergesort achieves the holy grail, but is impractical</a:t>
            </a:r>
          </a:p>
        </p:txBody>
      </p:sp>
    </p:spTree>
    <p:extLst>
      <p:ext uri="{BB962C8B-B14F-4D97-AF65-F5344CB8AC3E}">
        <p14:creationId xmlns:p14="http://schemas.microsoft.com/office/powerpoint/2010/main" val="5607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prstGeom prst="rect">
            <a:avLst/>
          </a:prstGeom>
        </p:spPr>
        <p:txBody>
          <a:bodyPr/>
          <a:lstStyle/>
          <a:p>
            <a:pPr lvl="0"/>
            <a:endParaRPr/>
          </a:p>
        </p:txBody>
      </p:sp>
      <p:sp>
        <p:nvSpPr>
          <p:cNvPr id="104" name="Shape 104"/>
          <p:cNvSpPr>
            <a:spLocks noGrp="1"/>
          </p:cNvSpPr>
          <p:nvPr>
            <p:ph type="body" sz="quarter" idx="1"/>
          </p:nvPr>
        </p:nvSpPr>
        <p:spPr>
          <a:prstGeom prst="rect">
            <a:avLst/>
          </a:prstGeom>
        </p:spPr>
        <p:txBody>
          <a:bodyPr/>
          <a:lstStyle>
            <a:lvl1pPr marL="39117" marR="39117"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Run 22DemoMerge.key</a:t>
            </a:r>
          </a:p>
        </p:txBody>
      </p:sp>
    </p:spTree>
    <p:extLst>
      <p:ext uri="{BB962C8B-B14F-4D97-AF65-F5344CB8AC3E}">
        <p14:creationId xmlns:p14="http://schemas.microsoft.com/office/powerpoint/2010/main" val="272225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pPr lvl="0"/>
            <a:endParaRPr/>
          </a:p>
        </p:txBody>
      </p:sp>
      <p:sp>
        <p:nvSpPr>
          <p:cNvPr id="172" name="Shape 172"/>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Q.  How many compares (i.e. calls to less) are made in the worst case when merging two subarrays of length N/2 into a single array of length N?</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N-1</a:t>
            </a:r>
          </a:p>
          <a:p>
            <a:pPr marL="39117" marR="39117" lvl="0" defTabSz="914400">
              <a:spcBef>
                <a:spcPts val="400"/>
              </a:spcBef>
              <a:buClr>
                <a:srgbClr val="000000"/>
              </a:buClr>
              <a:buFont typeface="Lucida Sans Regular"/>
              <a:defRPr sz="1800"/>
            </a:pPr>
            <a:endParaRPr sz="1200">
              <a:uFill>
                <a:solidFill/>
              </a:uFill>
              <a:latin typeface="Lucida Sans Regular"/>
              <a:ea typeface="Lucida Sans Regular"/>
              <a:cs typeface="Lucida Sans Regular"/>
              <a:sym typeface="Lucida Sans Regular"/>
            </a:endParaRP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A. N/2          [149918]        D. N           [878502]</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B. N/2 + 1      [149927]        E. N+1         [777444]</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 N-1          [149941]</a:t>
            </a:r>
          </a:p>
        </p:txBody>
      </p:sp>
    </p:spTree>
    <p:extLst>
      <p:ext uri="{BB962C8B-B14F-4D97-AF65-F5344CB8AC3E}">
        <p14:creationId xmlns:p14="http://schemas.microsoft.com/office/powerpoint/2010/main" val="140491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pPr lvl="0"/>
            <a:endParaRPr/>
          </a:p>
        </p:txBody>
      </p:sp>
      <p:sp>
        <p:nvSpPr>
          <p:cNvPr id="265" name="Shape 265"/>
          <p:cNvSpPr>
            <a:spLocks noGrp="1"/>
          </p:cNvSpPr>
          <p:nvPr>
            <p:ph type="body" sz="quarter" idx="1"/>
          </p:nvPr>
        </p:nvSpPr>
        <p:spPr>
          <a:prstGeom prst="rect">
            <a:avLst/>
          </a:prstGeom>
        </p:spPr>
        <p:txBody>
          <a:bodyPr/>
          <a:lstStyle/>
          <a:p>
            <a:pPr marL="48393" marR="48393"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It's important not to create the auxiliary array in the recursive routine. Otherwise you allocate memory for lots of arrays unnecessarily.</a:t>
            </a:r>
          </a:p>
          <a:p>
            <a:pPr marL="48393" marR="48393"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Subtle bug: why not mid = (lo + hi) / 2 ? Breaks if lo + hi overflows an int. This bug was hidden in many implementations for years, including Java system sort.</a:t>
            </a:r>
          </a:p>
        </p:txBody>
      </p:sp>
    </p:spTree>
    <p:extLst>
      <p:ext uri="{BB962C8B-B14F-4D97-AF65-F5344CB8AC3E}">
        <p14:creationId xmlns:p14="http://schemas.microsoft.com/office/powerpoint/2010/main" val="133818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noRot="1" noChangeAspect="1"/>
          </p:cNvSpPr>
          <p:nvPr>
            <p:ph type="sldImg"/>
          </p:nvPr>
        </p:nvSpPr>
        <p:spPr>
          <a:prstGeom prst="rect">
            <a:avLst/>
          </a:prstGeom>
        </p:spPr>
        <p:txBody>
          <a:bodyPr/>
          <a:lstStyle/>
          <a:p>
            <a:pPr lvl="0"/>
            <a:endParaRPr/>
          </a:p>
        </p:txBody>
      </p:sp>
      <p:sp>
        <p:nvSpPr>
          <p:cNvPr id="306" name="Shape 306"/>
          <p:cNvSpPr>
            <a:spLocks noGrp="1"/>
          </p:cNvSpPr>
          <p:nvPr>
            <p:ph type="body" sz="quarter" idx="1"/>
          </p:nvPr>
        </p:nvSpPr>
        <p:spPr>
          <a:prstGeom prst="rect">
            <a:avLst/>
          </a:prstGeom>
        </p:spPr>
        <p:txBody>
          <a:bodyPr/>
          <a:lstStyle>
            <a:lvl1pPr marL="39117" marR="39117"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Let's try to understand why</a:t>
            </a:r>
          </a:p>
        </p:txBody>
      </p:sp>
    </p:spTree>
    <p:extLst>
      <p:ext uri="{BB962C8B-B14F-4D97-AF65-F5344CB8AC3E}">
        <p14:creationId xmlns:p14="http://schemas.microsoft.com/office/powerpoint/2010/main" val="1667754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pPr lvl="0"/>
            <a:endParaRPr/>
          </a:p>
        </p:txBody>
      </p:sp>
      <p:sp>
        <p:nvSpPr>
          <p:cNvPr id="323" name="Shape 323"/>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it's &lt;= because the merge step might take many fewer than N compares (6N array accesses) if one half is exhausted long before the other</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similar recurrences hold for many divide-and-conquer algorithms</a:t>
            </a:r>
          </a:p>
        </p:txBody>
      </p:sp>
    </p:spTree>
    <p:extLst>
      <p:ext uri="{BB962C8B-B14F-4D97-AF65-F5344CB8AC3E}">
        <p14:creationId xmlns:p14="http://schemas.microsoft.com/office/powerpoint/2010/main" val="176484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noRot="1" noChangeAspect="1"/>
          </p:cNvSpPr>
          <p:nvPr>
            <p:ph type="sldImg"/>
          </p:nvPr>
        </p:nvSpPr>
        <p:spPr>
          <a:prstGeom prst="rect">
            <a:avLst/>
          </a:prstGeom>
        </p:spPr>
        <p:txBody>
          <a:bodyPr/>
          <a:lstStyle/>
          <a:p>
            <a:pPr lvl="0"/>
            <a:endParaRPr/>
          </a:p>
        </p:txBody>
      </p:sp>
      <p:sp>
        <p:nvSpPr>
          <p:cNvPr id="425" name="Shape 425"/>
          <p:cNvSpPr>
            <a:spLocks noGrp="1"/>
          </p:cNvSpPr>
          <p:nvPr>
            <p:ph type="body" sz="quarter" idx="1"/>
          </p:nvPr>
        </p:nvSpPr>
        <p:spPr>
          <a:prstGeom prst="rect">
            <a:avLst/>
          </a:prstGeom>
        </p:spPr>
        <p:txBody>
          <a:bodyPr/>
          <a:lstStyle>
            <a:lvl1pPr marL="39117" marR="39117" defTabSz="914400">
              <a:spcBef>
                <a:spcPts val="400"/>
              </a:spcBef>
              <a:buClr>
                <a:srgbClr val="000000"/>
              </a:buClr>
              <a:buFont typeface="Lucida Sans Regular"/>
              <a:defRPr>
                <a:uFill>
                  <a:solidFill/>
                </a:uFill>
                <a:latin typeface="Lucida Sans Regular"/>
                <a:ea typeface="Lucida Sans Regular"/>
                <a:cs typeface="Lucida Sans Regular"/>
                <a:sym typeface="Lucida Sans Regular"/>
              </a:defRPr>
            </a:lvl1pPr>
          </a:lstStyle>
          <a:p>
            <a:pPr lvl="0">
              <a:defRPr sz="1800">
                <a:uFillTx/>
              </a:defRPr>
            </a:pPr>
            <a:r>
              <a:rPr sz="1200">
                <a:uFill>
                  <a:solidFill/>
                </a:uFill>
              </a:rPr>
              <a:t>no need to resolve from scratch each time</a:t>
            </a:r>
          </a:p>
        </p:txBody>
      </p:sp>
    </p:spTree>
    <p:extLst>
      <p:ext uri="{BB962C8B-B14F-4D97-AF65-F5344CB8AC3E}">
        <p14:creationId xmlns:p14="http://schemas.microsoft.com/office/powerpoint/2010/main" val="77715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noRot="1" noChangeAspect="1"/>
          </p:cNvSpPr>
          <p:nvPr>
            <p:ph type="sldImg"/>
          </p:nvPr>
        </p:nvSpPr>
        <p:spPr>
          <a:prstGeom prst="rect">
            <a:avLst/>
          </a:prstGeom>
        </p:spPr>
        <p:txBody>
          <a:bodyPr/>
          <a:lstStyle/>
          <a:p>
            <a:pPr lvl="0"/>
            <a:endParaRPr/>
          </a:p>
        </p:txBody>
      </p:sp>
      <p:sp>
        <p:nvSpPr>
          <p:cNvPr id="441" name="Shape 441"/>
          <p:cNvSpPr>
            <a:spLocks noGrp="1"/>
          </p:cNvSpPr>
          <p:nvPr>
            <p:ph type="body" sz="quarter" idx="1"/>
          </p:nvPr>
        </p:nvSpPr>
        <p:spPr>
          <a:prstGeom prst="rect">
            <a:avLst/>
          </a:prstGeom>
        </p:spPr>
        <p:txBody>
          <a:bodyPr/>
          <a:lstStyle/>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not hard to use extra space proportional to N/2 (only copy left subarray to auxiliary array, entries in right subarray will not get in the way)</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cannot fill the memory and sort</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Kronrod, M. A. (1969). "Optimal ordering algorithm without operational field". Soviet Mathematics - Doklady 10: pp. 744</a:t>
            </a:r>
          </a:p>
          <a:p>
            <a:pPr marL="39117" marR="39117" lvl="0" defTabSz="914400">
              <a:spcBef>
                <a:spcPts val="400"/>
              </a:spcBef>
              <a:buClr>
                <a:srgbClr val="000000"/>
              </a:buClr>
              <a:buFont typeface="Lucida Sans Regular"/>
              <a:defRPr sz="1800"/>
            </a:pPr>
            <a:r>
              <a:rPr sz="1200">
                <a:uFill>
                  <a:solidFill/>
                </a:uFill>
                <a:latin typeface="Lucida Sans Regular"/>
                <a:ea typeface="Lucida Sans Regular"/>
                <a:cs typeface="Lucida Sans Regular"/>
                <a:sym typeface="Lucida Sans Regular"/>
              </a:rPr>
              <a:t>Note: an in-place N log N merge (and N log^2 N mergesort) is practical and used in the C++ STL when the user needs to stably sort with limited memory.</a:t>
            </a:r>
          </a:p>
        </p:txBody>
      </p:sp>
    </p:spTree>
    <p:extLst>
      <p:ext uri="{BB962C8B-B14F-4D97-AF65-F5344CB8AC3E}">
        <p14:creationId xmlns:p14="http://schemas.microsoft.com/office/powerpoint/2010/main" val="19263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algs4.cs.princeton.edu"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F5F5F5"/>
        </a:solidFill>
        <a:effectLst/>
      </p:bgPr>
    </p:bg>
    <p:spTree>
      <p:nvGrpSpPr>
        <p:cNvPr id="1" name=""/>
        <p:cNvGrpSpPr/>
        <p:nvPr/>
      </p:nvGrpSpPr>
      <p:grpSpPr>
        <a:xfrm>
          <a:off x="0" y="0"/>
          <a:ext cx="0" cy="0"/>
          <a:chOff x="0" y="0"/>
          <a:chExt cx="0" cy="0"/>
        </a:xfrm>
      </p:grpSpPr>
      <p:pic>
        <p:nvPicPr>
          <p:cNvPr id="7"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pic>
        <p:nvPicPr>
          <p:cNvPr id="8" name="cover2.pdf"/>
          <p:cNvPicPr/>
          <p:nvPr/>
        </p:nvPicPr>
        <p:blipFill>
          <a:blip r:embed="rId3">
            <a:extLst/>
          </a:blip>
          <a:stretch>
            <a:fillRect/>
          </a:stretch>
        </p:blipFill>
        <p:spPr>
          <a:xfrm>
            <a:off x="863600" y="3361625"/>
            <a:ext cx="3263900" cy="4093707"/>
          </a:xfrm>
          <a:prstGeom prst="rect">
            <a:avLst/>
          </a:prstGeom>
          <a:ln w="12700">
            <a:round/>
          </a:ln>
        </p:spPr>
      </p:pic>
      <p:sp>
        <p:nvSpPr>
          <p:cNvPr id="9" name="Shape 9"/>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4"/>
              </a:defRPr>
            </a:lvl1pPr>
          </a:lstStyle>
          <a:p>
            <a:pPr lvl="0">
              <a:defRPr sz="1800" b="0" spc="0">
                <a:uFillTx/>
              </a:defRPr>
            </a:pPr>
            <a:r>
              <a:rPr sz="1400" b="1" spc="154">
                <a:uFill>
                  <a:solidFill/>
                </a:uFill>
                <a:hlinkClick r:id="rId4"/>
              </a:rPr>
              <a:t>http://algs4.cs.princeton.edu</a:t>
            </a:r>
          </a:p>
        </p:txBody>
      </p:sp>
      <p:sp>
        <p:nvSpPr>
          <p:cNvPr id="10" name="Shape 10"/>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1" name="Shape 11"/>
          <p:cNvSpPr/>
          <p:nvPr/>
        </p:nvSpPr>
        <p:spPr>
          <a:xfrm>
            <a:off x="0" y="0"/>
            <a:ext cx="13004800" cy="1066800"/>
          </a:xfrm>
          <a:prstGeom prst="rect">
            <a:avLst/>
          </a:prstGeom>
          <a:solidFill>
            <a:srgbClr val="8D3124"/>
          </a:solidFill>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5200" spc="260">
                <a:solidFill>
                  <a:srgbClr val="FFFFFF"/>
                </a:solidFill>
                <a:uFill>
                  <a:solidFill>
                    <a:srgbClr val="FFFFFF"/>
                  </a:solidFill>
                </a:uFill>
                <a:latin typeface="Helvetica"/>
                <a:ea typeface="Helvetica"/>
                <a:cs typeface="Helvetica"/>
                <a:sym typeface="Helvetica"/>
              </a:defRPr>
            </a:lvl1pPr>
          </a:lstStyle>
          <a:p>
            <a:pPr lvl="0">
              <a:defRPr sz="1800" spc="0">
                <a:solidFill>
                  <a:srgbClr val="000000"/>
                </a:solidFill>
                <a:uFillTx/>
              </a:defRPr>
            </a:pPr>
            <a:r>
              <a:rPr sz="5200" spc="260">
                <a:solidFill>
                  <a:srgbClr val="FFFFFF"/>
                </a:solidFill>
                <a:uFill>
                  <a:solidFill>
                    <a:srgbClr val="FFFFFF"/>
                  </a:solidFill>
                </a:uFill>
              </a:rPr>
              <a:t>Algorithms</a:t>
            </a:r>
          </a:p>
        </p:txBody>
      </p:sp>
      <p:sp>
        <p:nvSpPr>
          <p:cNvPr id="12" name="Shape 12"/>
          <p:cNvSpPr/>
          <p:nvPr/>
        </p:nvSpPr>
        <p:spPr>
          <a:xfrm>
            <a:off x="5626100" y="254000"/>
            <a:ext cx="4826000" cy="546100"/>
          </a:xfrm>
          <a:prstGeom prst="rect">
            <a:avLst/>
          </a:prstGeom>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2100" cap="small" spc="105">
                <a:solidFill>
                  <a:srgbClr val="FFFFFF"/>
                </a:solidFill>
                <a:uFill>
                  <a:solidFill>
                    <a:srgbClr val="FFFFFF"/>
                  </a:solidFill>
                </a:uFill>
                <a:latin typeface="Helvetica"/>
                <a:ea typeface="Helvetica"/>
                <a:cs typeface="Helvetica"/>
                <a:sym typeface="Helvetica"/>
              </a:defRPr>
            </a:lvl1pPr>
          </a:lstStyle>
          <a:p>
            <a:pPr lvl="0">
              <a:defRPr sz="1800" cap="none" spc="0">
                <a:solidFill>
                  <a:srgbClr val="000000"/>
                </a:solidFill>
                <a:uFillTx/>
              </a:defRPr>
            </a:pPr>
            <a:r>
              <a:rPr sz="2100" cap="small" spc="105">
                <a:solidFill>
                  <a:srgbClr val="FFFFFF"/>
                </a:solidFill>
                <a:uFill>
                  <a:solidFill>
                    <a:srgbClr val="FFFFFF"/>
                  </a:solidFill>
                </a:uFill>
              </a:rPr>
              <a:t>Robert Sedgewick  |  Kevin Wayne</a:t>
            </a:r>
          </a:p>
        </p:txBody>
      </p:sp>
      <p:sp>
        <p:nvSpPr>
          <p:cNvPr id="13" name="Shape 13"/>
          <p:cNvSpPr>
            <a:spLocks noGrp="1"/>
          </p:cNvSpPr>
          <p:nvPr>
            <p:ph type="title"/>
          </p:nvPr>
        </p:nvSpPr>
        <p:spPr>
          <a:xfrm>
            <a:off x="5588000" y="3340100"/>
            <a:ext cx="6819900" cy="546100"/>
          </a:xfrm>
          <a:prstGeom prst="rect">
            <a:avLst/>
          </a:prstGeom>
        </p:spPr>
        <p:txBody>
          <a:bodyPr anchor="ctr"/>
          <a:lstStyle>
            <a:lvl1pPr>
              <a:defRPr sz="3750" b="1" cap="small" spc="150">
                <a:latin typeface="+mj-lt"/>
                <a:ea typeface="+mj-ea"/>
                <a:cs typeface="+mj-cs"/>
                <a:sym typeface="Helvetica-Bold"/>
              </a:defRPr>
            </a:lvl1pPr>
          </a:lstStyle>
          <a:p>
            <a:pPr lvl="0">
              <a:defRPr sz="1800" b="0" cap="none" spc="0">
                <a:uFillTx/>
              </a:defRPr>
            </a:pPr>
            <a:r>
              <a:rPr sz="3750" b="1" cap="small" spc="150">
                <a:uFill>
                  <a:solidFill/>
                </a:uFill>
              </a:rPr>
              <a:t>Title Text</a:t>
            </a:r>
          </a:p>
        </p:txBody>
      </p:sp>
      <p:sp>
        <p:nvSpPr>
          <p:cNvPr id="14" name="Shape 14"/>
          <p:cNvSpPr>
            <a:spLocks noGrp="1"/>
          </p:cNvSpPr>
          <p:nvPr>
            <p:ph type="body" idx="1"/>
          </p:nvPr>
        </p:nvSpPr>
        <p:spPr>
          <a:xfrm>
            <a:off x="5435600" y="4114800"/>
            <a:ext cx="6718300" cy="3848100"/>
          </a:xfrm>
          <a:prstGeom prst="rect">
            <a:avLst/>
          </a:prstGeom>
        </p:spPr>
        <p:txBody>
          <a:bodyPr/>
          <a:lstStyle>
            <a:lvl1pPr marL="439702"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1pPr>
            <a:lvl2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2pPr>
            <a:lvl3pPr marL="443088"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3pPr>
            <a:lvl4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4pPr>
            <a:lvl5pPr marL="444500"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5pPr>
          </a:lstStyle>
          <a:p>
            <a:pPr lvl="0">
              <a:defRPr sz="1800" i="0">
                <a:uFillTx/>
              </a:defRPr>
            </a:pPr>
            <a:r>
              <a:rPr sz="3000" i="1">
                <a:uFill>
                  <a:solidFill/>
                </a:uFill>
              </a:rPr>
              <a:t>Body Level One</a:t>
            </a:r>
          </a:p>
          <a:p>
            <a:pPr lvl="1">
              <a:defRPr sz="1800" i="0">
                <a:uFillTx/>
              </a:defRPr>
            </a:pPr>
            <a:r>
              <a:rPr sz="3000" i="1">
                <a:uFill>
                  <a:solidFill/>
                </a:uFill>
              </a:rPr>
              <a:t>Body Level Two</a:t>
            </a:r>
          </a:p>
          <a:p>
            <a:pPr lvl="2">
              <a:defRPr sz="1800" i="0">
                <a:uFillTx/>
              </a:defRPr>
            </a:pPr>
            <a:r>
              <a:rPr sz="3000" i="1">
                <a:uFill>
                  <a:solidFill/>
                </a:uFill>
              </a:rPr>
              <a:t>Body Level Three</a:t>
            </a:r>
          </a:p>
          <a:p>
            <a:pPr lvl="3">
              <a:defRPr sz="1800" i="0">
                <a:uFillTx/>
              </a:defRPr>
            </a:pPr>
            <a:r>
              <a:rPr sz="3000" i="1">
                <a:uFill>
                  <a:solidFill/>
                </a:uFill>
              </a:rPr>
              <a:t>Body Level Four</a:t>
            </a:r>
          </a:p>
          <a:p>
            <a:pPr lvl="4">
              <a:defRPr sz="1800" i="0">
                <a:uFillTx/>
              </a:defRPr>
            </a:pPr>
            <a:r>
              <a:rPr sz="3000" i="1">
                <a:uFill>
                  <a:solidFill/>
                </a:u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F5F5F5"/>
        </a:solidFill>
        <a:effectLst/>
      </p:bgPr>
    </p:bg>
    <p:spTree>
      <p:nvGrpSpPr>
        <p:cNvPr id="1" name=""/>
        <p:cNvGrpSpPr/>
        <p:nvPr/>
      </p:nvGrpSpPr>
      <p:grpSpPr>
        <a:xfrm>
          <a:off x="0" y="0"/>
          <a:ext cx="0" cy="0"/>
          <a:chOff x="0" y="0"/>
          <a:chExt cx="0" cy="0"/>
        </a:xfrm>
      </p:grpSpPr>
      <p:pic>
        <p:nvPicPr>
          <p:cNvPr id="16"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17" name="Shape 17"/>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18" name="Shape 18"/>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19" name="cover-gray2.pdf"/>
          <p:cNvPicPr/>
          <p:nvPr/>
        </p:nvPicPr>
        <p:blipFill>
          <a:blip r:embed="rId4">
            <a:extLst/>
          </a:blip>
          <a:stretch>
            <a:fillRect/>
          </a:stretch>
        </p:blipFill>
        <p:spPr>
          <a:xfrm>
            <a:off x="863600" y="3365500"/>
            <a:ext cx="3263900" cy="4093706"/>
          </a:xfrm>
          <a:prstGeom prst="rect">
            <a:avLst/>
          </a:prstGeom>
          <a:ln w="12700">
            <a:round/>
          </a:ln>
        </p:spPr>
      </p:pic>
      <p:sp>
        <p:nvSpPr>
          <p:cNvPr id="20" name="Shape 20"/>
          <p:cNvSpPr>
            <a:spLocks noGrp="1"/>
          </p:cNvSpPr>
          <p:nvPr>
            <p:ph type="title"/>
          </p:nvPr>
        </p:nvSpPr>
        <p:spPr>
          <a:xfrm>
            <a:off x="5588000" y="3340100"/>
            <a:ext cx="6819900" cy="546100"/>
          </a:xfrm>
          <a:prstGeom prst="rect">
            <a:avLst/>
          </a:prstGeom>
        </p:spPr>
        <p:txBody>
          <a:bodyPr anchor="ctr"/>
          <a:lstStyle>
            <a:lvl1pPr>
              <a:defRPr sz="3750" b="1" cap="small" spc="150">
                <a:latin typeface="+mj-lt"/>
                <a:ea typeface="+mj-ea"/>
                <a:cs typeface="+mj-cs"/>
                <a:sym typeface="Helvetica-Bold"/>
              </a:defRPr>
            </a:lvl1pPr>
          </a:lstStyle>
          <a:p>
            <a:pPr lvl="0">
              <a:defRPr sz="1800" b="0" cap="none" spc="0">
                <a:uFillTx/>
              </a:defRPr>
            </a:pPr>
            <a:r>
              <a:rPr sz="3750" b="1" cap="small" spc="150">
                <a:uFill>
                  <a:solidFill/>
                </a:uFill>
              </a:rPr>
              <a:t>Title Text</a:t>
            </a:r>
          </a:p>
        </p:txBody>
      </p:sp>
      <p:sp>
        <p:nvSpPr>
          <p:cNvPr id="21" name="Shape 21"/>
          <p:cNvSpPr>
            <a:spLocks noGrp="1"/>
          </p:cNvSpPr>
          <p:nvPr>
            <p:ph type="body" idx="1"/>
          </p:nvPr>
        </p:nvSpPr>
        <p:spPr>
          <a:xfrm>
            <a:off x="5435600" y="4114800"/>
            <a:ext cx="6718300" cy="3848100"/>
          </a:xfrm>
          <a:prstGeom prst="rect">
            <a:avLst/>
          </a:prstGeom>
        </p:spPr>
        <p:txBody>
          <a:bodyPr/>
          <a:lstStyle>
            <a:lvl1pPr marL="439702"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1pPr>
            <a:lvl2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2pPr>
            <a:lvl3pPr marL="443088"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3pPr>
            <a:lvl4pPr marL="439561" indent="-317500">
              <a:lnSpc>
                <a:spcPts val="4800"/>
              </a:lnSpc>
              <a:buClrTx/>
              <a:buSzPct val="100000"/>
              <a:buFontTx/>
              <a:buChar char="‣"/>
              <a:defRPr sz="3000" i="1">
                <a:solidFill>
                  <a:srgbClr val="000000"/>
                </a:solidFill>
                <a:uFill>
                  <a:solidFill>
                    <a:srgbClr val="000000"/>
                  </a:solidFill>
                </a:uFill>
                <a:latin typeface="Helvetica-Oblique"/>
                <a:ea typeface="Helvetica-Oblique"/>
                <a:cs typeface="Helvetica-Oblique"/>
                <a:sym typeface="Helvetica-Oblique"/>
              </a:defRPr>
            </a:lvl4pPr>
            <a:lvl5pPr marL="444500" indent="-317500">
              <a:lnSpc>
                <a:spcPts val="4800"/>
              </a:lnSpc>
              <a:buClrTx/>
              <a:buSzPct val="100000"/>
              <a:buFontTx/>
              <a:buChar char="‣"/>
              <a:defRPr sz="3000" i="1">
                <a:solidFill>
                  <a:srgbClr val="BABABA"/>
                </a:solidFill>
                <a:uFill>
                  <a:solidFill>
                    <a:srgbClr val="BABABA"/>
                  </a:solidFill>
                </a:uFill>
                <a:latin typeface="Helvetica-Oblique"/>
                <a:ea typeface="Helvetica-Oblique"/>
                <a:cs typeface="Helvetica-Oblique"/>
                <a:sym typeface="Helvetica-Oblique"/>
              </a:defRPr>
            </a:lvl5pPr>
          </a:lstStyle>
          <a:p>
            <a:pPr lvl="0">
              <a:defRPr sz="1800" i="0">
                <a:solidFill>
                  <a:srgbClr val="000000"/>
                </a:solidFill>
                <a:uFillTx/>
              </a:defRPr>
            </a:pPr>
            <a:r>
              <a:rPr sz="3000" i="1">
                <a:solidFill>
                  <a:srgbClr val="BABABA"/>
                </a:solidFill>
                <a:uFill>
                  <a:solidFill>
                    <a:srgbClr val="BABABA"/>
                  </a:solidFill>
                </a:uFill>
              </a:rPr>
              <a:t>Body Level One</a:t>
            </a:r>
          </a:p>
          <a:p>
            <a:pPr lvl="1">
              <a:defRPr sz="1800" i="0">
                <a:uFillTx/>
              </a:defRPr>
            </a:pPr>
            <a:r>
              <a:rPr sz="3000" i="1">
                <a:uFill>
                  <a:solidFill/>
                </a:uFill>
              </a:rPr>
              <a:t>Body Level Two</a:t>
            </a:r>
          </a:p>
          <a:p>
            <a:pPr lvl="2">
              <a:defRPr sz="1800" i="0">
                <a:solidFill>
                  <a:srgbClr val="000000"/>
                </a:solidFill>
                <a:uFillTx/>
              </a:defRPr>
            </a:pPr>
            <a:r>
              <a:rPr sz="3000" i="1">
                <a:solidFill>
                  <a:srgbClr val="BABABA"/>
                </a:solidFill>
                <a:uFill>
                  <a:solidFill>
                    <a:srgbClr val="BABABA"/>
                  </a:solidFill>
                </a:uFill>
              </a:rPr>
              <a:t>Body Level Three</a:t>
            </a:r>
          </a:p>
          <a:p>
            <a:pPr lvl="3">
              <a:defRPr sz="1800" i="0">
                <a:uFillTx/>
              </a:defRPr>
            </a:pPr>
            <a:r>
              <a:rPr sz="3000" i="1">
                <a:uFill>
                  <a:solidFill/>
                </a:uFill>
              </a:rPr>
              <a:t>Body Level Four</a:t>
            </a:r>
          </a:p>
          <a:p>
            <a:pPr lvl="4">
              <a:defRPr sz="1800" i="0">
                <a:solidFill>
                  <a:srgbClr val="000000"/>
                </a:solidFill>
                <a:uFillTx/>
              </a:defRPr>
            </a:pPr>
            <a:r>
              <a:rPr sz="3000" i="1">
                <a:solidFill>
                  <a:srgbClr val="BABABA"/>
                </a:solidFill>
                <a:uFill>
                  <a:solidFill>
                    <a:srgbClr val="BABABA"/>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ody">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4" name="Shape 24"/>
          <p:cNvSpPr>
            <a:spLocks noGrp="1"/>
          </p:cNvSpPr>
          <p:nvPr>
            <p:ph type="body" idx="1"/>
          </p:nvPr>
        </p:nvSpPr>
        <p:spPr>
          <a:prstGeom prst="rect">
            <a:avLst/>
          </a:prstGeom>
        </p:spPr>
        <p:txBody>
          <a:bodyPr/>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ody code">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uFillTx/>
              </a:defRPr>
            </a:pPr>
            <a:r>
              <a:rPr sz="2800">
                <a:uFill>
                  <a:solidFill/>
                </a:uFill>
              </a:rPr>
              <a:t>Title Text</a:t>
            </a:r>
          </a:p>
        </p:txBody>
      </p:sp>
      <p:sp>
        <p:nvSpPr>
          <p:cNvPr id="28" name="Shape 28"/>
          <p:cNvSpPr>
            <a:spLocks noGrp="1"/>
          </p:cNvSpPr>
          <p:nvPr>
            <p:ph type="body" idx="1"/>
          </p:nvPr>
        </p:nvSpPr>
        <p:spPr>
          <a:prstGeom prst="rect">
            <a:avLst/>
          </a:prstGeom>
        </p:spPr>
        <p:txBody>
          <a:bodyPr/>
          <a:lstStyle>
            <a:lvl1pPr>
              <a:buFontTx/>
            </a:lvl1pPr>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nvSpPr>
        <p:spPr>
          <a:xfrm flipV="1">
            <a:off x="825500" y="990492"/>
            <a:ext cx="11366500" cy="108"/>
          </a:xfrm>
          <a:prstGeom prst="line">
            <a:avLst/>
          </a:prstGeom>
          <a:ln w="127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 name="Shape 3"/>
          <p:cNvSpPr>
            <a:spLocks noGrp="1"/>
          </p:cNvSpPr>
          <p:nvPr>
            <p:ph type="title"/>
          </p:nvPr>
        </p:nvSpPr>
        <p:spPr>
          <a:xfrm>
            <a:off x="812800" y="0"/>
            <a:ext cx="11379200" cy="812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pPr lvl="0">
              <a:defRPr sz="1800">
                <a:uFillTx/>
              </a:defRPr>
            </a:pPr>
            <a:r>
              <a:rPr sz="2800">
                <a:uFill>
                  <a:solidFill/>
                </a:uFill>
              </a:rPr>
              <a:t>Title Text</a:t>
            </a:r>
          </a:p>
        </p:txBody>
      </p:sp>
      <p:sp>
        <p:nvSpPr>
          <p:cNvPr id="4" name="Shape 4"/>
          <p:cNvSpPr>
            <a:spLocks noGrp="1"/>
          </p:cNvSpPr>
          <p:nvPr>
            <p:ph type="body" idx="1"/>
          </p:nvPr>
        </p:nvSpPr>
        <p:spPr>
          <a:xfrm>
            <a:off x="812800" y="1270000"/>
            <a:ext cx="11379200" cy="812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2pPr marL="635000">
              <a:buClrTx/>
              <a:buSzPct val="166666"/>
              <a:buFont typeface="ヒラギノ角ゴ ProN W3"/>
              <a:buChar char="・"/>
              <a:defRPr>
                <a:solidFill>
                  <a:srgbClr val="000000"/>
                </a:solidFill>
                <a:uFill>
                  <a:solidFill>
                    <a:srgbClr val="000000"/>
                  </a:solidFill>
                </a:uFill>
              </a:defRPr>
            </a:lvl2pPr>
            <a:lvl3pPr marL="1003300">
              <a:buClrTx/>
              <a:buSzPct val="100000"/>
              <a:buFontTx/>
              <a:buChar char="–"/>
              <a:defRPr>
                <a:solidFill>
                  <a:srgbClr val="000000"/>
                </a:solidFill>
                <a:uFill>
                  <a:solidFill>
                    <a:srgbClr val="000000"/>
                  </a:solidFill>
                </a:uFill>
              </a:defRPr>
            </a:lvl3pPr>
            <a:lvl4pPr marL="1003300">
              <a:buClrTx/>
              <a:buSzPct val="100000"/>
              <a:buFontTx/>
              <a:buChar char="–"/>
              <a:defRPr>
                <a:solidFill>
                  <a:srgbClr val="000000"/>
                </a:solidFill>
                <a:uFill>
                  <a:solidFill>
                    <a:srgbClr val="000000"/>
                  </a:solidFill>
                </a:uFill>
              </a:defRPr>
            </a:lvl4pPr>
            <a:lvl5pPr marL="1003300">
              <a:buClrTx/>
              <a:buSzPct val="100000"/>
              <a:buFontTx/>
              <a:buChar char="–"/>
              <a:defRPr>
                <a:solidFill>
                  <a:srgbClr val="000000"/>
                </a:solidFill>
                <a:uFill>
                  <a:solidFill>
                    <a:srgbClr val="000000"/>
                  </a:solidFill>
                </a:uFill>
              </a:defRPr>
            </a:lvl5pPr>
          </a:lstStyle>
          <a:p>
            <a:pPr lvl="0">
              <a:defRPr sz="1800">
                <a:solidFill>
                  <a:srgbClr val="000000"/>
                </a:solidFill>
                <a:uFillTx/>
              </a:defRPr>
            </a:pPr>
            <a:r>
              <a:rPr sz="2400">
                <a:solidFill>
                  <a:srgbClr val="005493"/>
                </a:solidFill>
                <a:uFill>
                  <a:solidFill>
                    <a:srgbClr val="0048AA"/>
                  </a:solidFill>
                </a:uFill>
              </a:rPr>
              <a:t>Body Level One</a:t>
            </a:r>
          </a:p>
          <a:p>
            <a:pPr lvl="1">
              <a:defRPr sz="1800">
                <a:uFillTx/>
              </a:defRPr>
            </a:pPr>
            <a:r>
              <a:rPr sz="2400">
                <a:uFill>
                  <a:solidFill/>
                </a:uFill>
              </a:rPr>
              <a:t>Body Level Two</a:t>
            </a:r>
          </a:p>
          <a:p>
            <a:pPr lvl="2">
              <a:defRPr sz="1800">
                <a:uFillTx/>
              </a:defRPr>
            </a:pPr>
            <a:r>
              <a:rPr sz="2400">
                <a:uFill>
                  <a:solidFill/>
                </a:uFill>
              </a:rPr>
              <a:t>Body Level Three</a:t>
            </a:r>
          </a:p>
          <a:p>
            <a:pPr lvl="3">
              <a:defRPr sz="1800">
                <a:uFillTx/>
              </a:defRPr>
            </a:pPr>
            <a:r>
              <a:rPr sz="2400">
                <a:uFill>
                  <a:solidFill/>
                </a:uFill>
              </a:rPr>
              <a:t>Body Level Four</a:t>
            </a:r>
          </a:p>
          <a:p>
            <a:pPr lvl="4">
              <a:defRPr sz="1800">
                <a:uFillTx/>
              </a:defRPr>
            </a:pPr>
            <a:r>
              <a:rPr sz="2400">
                <a:uFill>
                  <a:solidFill/>
                </a:uFill>
              </a:rPr>
              <a:t>Body Level Five</a:t>
            </a:r>
          </a:p>
        </p:txBody>
      </p:sp>
      <p:sp>
        <p:nvSpPr>
          <p:cNvPr id="5" name="Shape 5"/>
          <p:cNvSpPr>
            <a:spLocks noGrp="1"/>
          </p:cNvSpPr>
          <p:nvPr>
            <p:ph type="sldNum" sz="quarter" idx="2"/>
          </p:nvPr>
        </p:nvSpPr>
        <p:spPr>
          <a:xfrm>
            <a:off x="12618280" y="9376240"/>
            <a:ext cx="307034" cy="292101"/>
          </a:xfrm>
          <a:prstGeom prst="rect">
            <a:avLst/>
          </a:prstGeom>
          <a:ln w="12700">
            <a:miter lim="400000"/>
          </a:ln>
        </p:spPr>
        <p:txBody>
          <a:bodyPr wrap="none" lIns="50800" tIns="50800" rIns="50800" bIns="50800" anchor="ctr">
            <a:spAutoFit/>
          </a:bodyPr>
          <a:lstStyle>
            <a:lvl1pPr marL="0" marR="0" algn="ctr" defTabSz="647700">
              <a:lnSpc>
                <a:spcPct val="100000"/>
              </a:lnSpc>
              <a:defRPr sz="1200">
                <a:solidFill>
                  <a:srgbClr val="000000"/>
                </a:solidFill>
                <a:uFill>
                  <a:solidFill>
                    <a:srgbClr val="000000"/>
                  </a:solidFill>
                </a:uFill>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58702" marR="58702" defTabSz="1295400">
        <a:defRPr sz="2800">
          <a:uFill>
            <a:solidFill/>
          </a:uFill>
          <a:latin typeface="+mn-lt"/>
          <a:ea typeface="+mn-ea"/>
          <a:cs typeface="+mn-cs"/>
          <a:sym typeface="Futura"/>
        </a:defRPr>
      </a:lvl1pPr>
      <a:lvl2pPr marL="58702" marR="58702" indent="228600" defTabSz="1295400">
        <a:defRPr sz="2800">
          <a:uFill>
            <a:solidFill/>
          </a:uFill>
          <a:latin typeface="+mn-lt"/>
          <a:ea typeface="+mn-ea"/>
          <a:cs typeface="+mn-cs"/>
          <a:sym typeface="Futura"/>
        </a:defRPr>
      </a:lvl2pPr>
      <a:lvl3pPr marL="58702" marR="58702" indent="457200" defTabSz="1295400">
        <a:defRPr sz="2800">
          <a:uFill>
            <a:solidFill/>
          </a:uFill>
          <a:latin typeface="+mn-lt"/>
          <a:ea typeface="+mn-ea"/>
          <a:cs typeface="+mn-cs"/>
          <a:sym typeface="Futura"/>
        </a:defRPr>
      </a:lvl3pPr>
      <a:lvl4pPr marL="58702" marR="58702" indent="685800" defTabSz="1295400">
        <a:defRPr sz="2800">
          <a:uFill>
            <a:solidFill/>
          </a:uFill>
          <a:latin typeface="+mn-lt"/>
          <a:ea typeface="+mn-ea"/>
          <a:cs typeface="+mn-cs"/>
          <a:sym typeface="Futura"/>
        </a:defRPr>
      </a:lvl4pPr>
      <a:lvl5pPr marL="58702" marR="58702" indent="914400" defTabSz="1295400">
        <a:defRPr sz="2800">
          <a:uFill>
            <a:solidFill/>
          </a:uFill>
          <a:latin typeface="+mn-lt"/>
          <a:ea typeface="+mn-ea"/>
          <a:cs typeface="+mn-cs"/>
          <a:sym typeface="Futura"/>
        </a:defRPr>
      </a:lvl5pPr>
      <a:lvl6pPr marL="58702" marR="58702" indent="1143000" defTabSz="1295400">
        <a:defRPr sz="2800">
          <a:uFill>
            <a:solidFill/>
          </a:uFill>
          <a:latin typeface="+mn-lt"/>
          <a:ea typeface="+mn-ea"/>
          <a:cs typeface="+mn-cs"/>
          <a:sym typeface="Futura"/>
        </a:defRPr>
      </a:lvl6pPr>
      <a:lvl7pPr marL="58702" marR="58702" indent="1371600" defTabSz="1295400">
        <a:defRPr sz="2800">
          <a:uFill>
            <a:solidFill/>
          </a:uFill>
          <a:latin typeface="+mn-lt"/>
          <a:ea typeface="+mn-ea"/>
          <a:cs typeface="+mn-cs"/>
          <a:sym typeface="Futura"/>
        </a:defRPr>
      </a:lvl7pPr>
      <a:lvl8pPr marL="58702" marR="58702" indent="1600200" defTabSz="1295400">
        <a:defRPr sz="2800">
          <a:uFill>
            <a:solidFill/>
          </a:uFill>
          <a:latin typeface="+mn-lt"/>
          <a:ea typeface="+mn-ea"/>
          <a:cs typeface="+mn-cs"/>
          <a:sym typeface="Futura"/>
        </a:defRPr>
      </a:lvl8pPr>
      <a:lvl9pPr marL="58702" marR="58702" indent="1828800" defTabSz="1295400">
        <a:defRPr sz="2800">
          <a:uFill>
            <a:solidFill/>
          </a:uFill>
          <a:latin typeface="+mn-lt"/>
          <a:ea typeface="+mn-ea"/>
          <a:cs typeface="+mn-cs"/>
          <a:sym typeface="Futura"/>
        </a:defRPr>
      </a:lvl9pPr>
    </p:titleStyle>
    <p:bodyStyle>
      <a:lvl1pPr marL="58702" marR="58702" defTabSz="1295400">
        <a:lnSpc>
          <a:spcPts val="3900"/>
        </a:lnSpc>
        <a:buClr>
          <a:srgbClr val="0048AA"/>
        </a:buClr>
        <a:buFont typeface="Lucida Sans Regular"/>
        <a:defRPr sz="2400">
          <a:solidFill>
            <a:srgbClr val="005493"/>
          </a:solidFill>
          <a:uFill>
            <a:solidFill>
              <a:srgbClr val="0048AA"/>
            </a:solidFill>
          </a:uFill>
          <a:latin typeface="Lucida Sans Regular"/>
          <a:ea typeface="Lucida Sans Regular"/>
          <a:cs typeface="Lucida Sans Regular"/>
          <a:sym typeface="Lucida Sans Regular"/>
        </a:defRPr>
      </a:lvl1pPr>
      <a:lvl2pPr marL="693702" marR="58702" indent="-5080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2pPr>
      <a:lvl3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3pPr>
      <a:lvl4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4pPr>
      <a:lvl5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5pPr>
      <a:lvl6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6pPr>
      <a:lvl7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7pPr>
      <a:lvl8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8pPr>
      <a:lvl9pPr marL="1062002" marR="58702" indent="-368300" defTabSz="1295400">
        <a:lnSpc>
          <a:spcPts val="3900"/>
        </a:lnSpc>
        <a:buClr>
          <a:srgbClr val="0048AA"/>
        </a:buClr>
        <a:buSzPct val="50000"/>
        <a:buFont typeface="Lucida Sans Regular"/>
        <a:buChar char="•"/>
        <a:defRPr sz="2400">
          <a:solidFill>
            <a:srgbClr val="005493"/>
          </a:solidFill>
          <a:uFill>
            <a:solidFill>
              <a:srgbClr val="0048AA"/>
            </a:solidFill>
          </a:uFill>
          <a:latin typeface="Lucida Sans Regular"/>
          <a:ea typeface="Lucida Sans Regular"/>
          <a:cs typeface="Lucida Sans Regular"/>
          <a:sym typeface="Lucida Sans Regular"/>
        </a:defRPr>
      </a:lvl9pPr>
    </p:bodyStyle>
    <p:otherStyle>
      <a:lvl1pPr algn="ctr" defTabSz="647700">
        <a:defRPr sz="1200">
          <a:solidFill>
            <a:schemeClr val="tx1"/>
          </a:solidFill>
          <a:uFill>
            <a:solidFill/>
          </a:uFill>
          <a:latin typeface="+mn-lt"/>
          <a:ea typeface="+mn-ea"/>
          <a:cs typeface="+mn-cs"/>
          <a:sym typeface="Lucida Sans Regular"/>
        </a:defRPr>
      </a:lvl1pPr>
      <a:lvl2pPr indent="228600" algn="ctr" defTabSz="647700">
        <a:defRPr sz="1200">
          <a:solidFill>
            <a:schemeClr val="tx1"/>
          </a:solidFill>
          <a:uFill>
            <a:solidFill/>
          </a:uFill>
          <a:latin typeface="+mn-lt"/>
          <a:ea typeface="+mn-ea"/>
          <a:cs typeface="+mn-cs"/>
          <a:sym typeface="Lucida Sans Regular"/>
        </a:defRPr>
      </a:lvl2pPr>
      <a:lvl3pPr indent="457200" algn="ctr" defTabSz="647700">
        <a:defRPr sz="1200">
          <a:solidFill>
            <a:schemeClr val="tx1"/>
          </a:solidFill>
          <a:uFill>
            <a:solidFill/>
          </a:uFill>
          <a:latin typeface="+mn-lt"/>
          <a:ea typeface="+mn-ea"/>
          <a:cs typeface="+mn-cs"/>
          <a:sym typeface="Lucida Sans Regular"/>
        </a:defRPr>
      </a:lvl3pPr>
      <a:lvl4pPr indent="685800" algn="ctr" defTabSz="647700">
        <a:defRPr sz="1200">
          <a:solidFill>
            <a:schemeClr val="tx1"/>
          </a:solidFill>
          <a:uFill>
            <a:solidFill/>
          </a:uFill>
          <a:latin typeface="+mn-lt"/>
          <a:ea typeface="+mn-ea"/>
          <a:cs typeface="+mn-cs"/>
          <a:sym typeface="Lucida Sans Regular"/>
        </a:defRPr>
      </a:lvl4pPr>
      <a:lvl5pPr indent="914400" algn="ctr" defTabSz="647700">
        <a:defRPr sz="1200">
          <a:solidFill>
            <a:schemeClr val="tx1"/>
          </a:solidFill>
          <a:uFill>
            <a:solidFill/>
          </a:uFill>
          <a:latin typeface="+mn-lt"/>
          <a:ea typeface="+mn-ea"/>
          <a:cs typeface="+mn-cs"/>
          <a:sym typeface="Lucida Sans Regular"/>
        </a:defRPr>
      </a:lvl5pPr>
      <a:lvl6pPr indent="1143000" algn="ctr" defTabSz="647700">
        <a:defRPr sz="1200">
          <a:solidFill>
            <a:schemeClr val="tx1"/>
          </a:solidFill>
          <a:uFill>
            <a:solidFill/>
          </a:uFill>
          <a:latin typeface="+mn-lt"/>
          <a:ea typeface="+mn-ea"/>
          <a:cs typeface="+mn-cs"/>
          <a:sym typeface="Lucida Sans Regular"/>
        </a:defRPr>
      </a:lvl6pPr>
      <a:lvl7pPr indent="1371600" algn="ctr" defTabSz="647700">
        <a:defRPr sz="1200">
          <a:solidFill>
            <a:schemeClr val="tx1"/>
          </a:solidFill>
          <a:uFill>
            <a:solidFill/>
          </a:uFill>
          <a:latin typeface="+mn-lt"/>
          <a:ea typeface="+mn-ea"/>
          <a:cs typeface="+mn-cs"/>
          <a:sym typeface="Lucida Sans Regular"/>
        </a:defRPr>
      </a:lvl7pPr>
      <a:lvl8pPr indent="1600200" algn="ctr" defTabSz="647700">
        <a:defRPr sz="1200">
          <a:solidFill>
            <a:schemeClr val="tx1"/>
          </a:solidFill>
          <a:uFill>
            <a:solidFill/>
          </a:uFill>
          <a:latin typeface="+mn-lt"/>
          <a:ea typeface="+mn-ea"/>
          <a:cs typeface="+mn-cs"/>
          <a:sym typeface="Lucida Sans Regular"/>
        </a:defRPr>
      </a:lvl8pPr>
      <a:lvl9pPr indent="1828800" algn="ctr" defTabSz="647700">
        <a:defRPr sz="1200">
          <a:solidFill>
            <a:schemeClr val="tx1"/>
          </a:solidFill>
          <a:uFill>
            <a:solidFill/>
          </a:uFill>
          <a:latin typeface="+mn-lt"/>
          <a:ea typeface="+mn-ea"/>
          <a:cs typeface="+mn-cs"/>
          <a:sym typeface="Lucida Sa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ov"/><Relationship Id="rId1" Type="http://schemas.microsoft.com/office/2007/relationships/media" Target="../media/media2.mov"/><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algs4.cs.princeton.ed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algs4.cs.princeton.ed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localhost\Users\wayne\Documents\bookAlgs4\02sorting\figs\Merge.a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file:///\\localhost\Users\wayne\Documents\bookAlgs4\02sorting\figs\Merge.ai"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cover2.pdf"/>
          <p:cNvPicPr/>
          <p:nvPr/>
        </p:nvPicPr>
        <p:blipFill>
          <a:blip r:embed="rId2">
            <a:extLst/>
          </a:blip>
          <a:stretch>
            <a:fillRect/>
          </a:stretch>
        </p:blipFill>
        <p:spPr>
          <a:xfrm>
            <a:off x="863600" y="3361625"/>
            <a:ext cx="3263900" cy="4093707"/>
          </a:xfrm>
          <a:prstGeom prst="rect">
            <a:avLst/>
          </a:prstGeom>
          <a:ln w="12700">
            <a:round/>
          </a:ln>
        </p:spPr>
      </p:pic>
      <p:sp>
        <p:nvSpPr>
          <p:cNvPr id="35" name="Shape 35"/>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36" name="Shape 36"/>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7" name="Shape 37"/>
          <p:cNvSpPr/>
          <p:nvPr/>
        </p:nvSpPr>
        <p:spPr>
          <a:xfrm>
            <a:off x="0" y="0"/>
            <a:ext cx="13004800" cy="1066800"/>
          </a:xfrm>
          <a:prstGeom prst="rect">
            <a:avLst/>
          </a:prstGeom>
          <a:solidFill>
            <a:srgbClr val="8D3124"/>
          </a:solidFill>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5200" spc="260">
                <a:solidFill>
                  <a:srgbClr val="FFFFFF"/>
                </a:solidFill>
                <a:uFill>
                  <a:solidFill>
                    <a:srgbClr val="FFFFFF"/>
                  </a:solidFill>
                </a:uFill>
                <a:latin typeface="Helvetica"/>
                <a:ea typeface="Helvetica"/>
                <a:cs typeface="Helvetica"/>
                <a:sym typeface="Helvetica"/>
              </a:defRPr>
            </a:lvl1pPr>
          </a:lstStyle>
          <a:p>
            <a:pPr lvl="0">
              <a:defRPr sz="1800" spc="0">
                <a:solidFill>
                  <a:srgbClr val="000000"/>
                </a:solidFill>
                <a:uFillTx/>
              </a:defRPr>
            </a:pPr>
            <a:r>
              <a:rPr sz="5200" spc="260">
                <a:solidFill>
                  <a:srgbClr val="FFFFFF"/>
                </a:solidFill>
                <a:uFill>
                  <a:solidFill>
                    <a:srgbClr val="FFFFFF"/>
                  </a:solidFill>
                </a:uFill>
              </a:rPr>
              <a:t>Algorithms</a:t>
            </a:r>
          </a:p>
        </p:txBody>
      </p:sp>
      <p:sp>
        <p:nvSpPr>
          <p:cNvPr id="38" name="Shape 38"/>
          <p:cNvSpPr/>
          <p:nvPr/>
        </p:nvSpPr>
        <p:spPr>
          <a:xfrm>
            <a:off x="5626100" y="254000"/>
            <a:ext cx="4826000" cy="546100"/>
          </a:xfrm>
          <a:prstGeom prst="rect">
            <a:avLst/>
          </a:prstGeom>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2100" cap="small" spc="105">
                <a:solidFill>
                  <a:srgbClr val="FFFFFF"/>
                </a:solidFill>
                <a:uFill>
                  <a:solidFill>
                    <a:srgbClr val="FFFFFF"/>
                  </a:solidFill>
                </a:uFill>
                <a:latin typeface="Helvetica"/>
                <a:ea typeface="Helvetica"/>
                <a:cs typeface="Helvetica"/>
                <a:sym typeface="Helvetica"/>
              </a:defRPr>
            </a:lvl1pPr>
          </a:lstStyle>
          <a:p>
            <a:pPr lvl="0">
              <a:defRPr sz="1800" cap="none" spc="0">
                <a:solidFill>
                  <a:srgbClr val="000000"/>
                </a:solidFill>
                <a:uFillTx/>
              </a:defRPr>
            </a:pPr>
            <a:r>
              <a:rPr sz="2100" cap="small" spc="105">
                <a:solidFill>
                  <a:srgbClr val="FFFFFF"/>
                </a:solidFill>
                <a:uFill>
                  <a:solidFill>
                    <a:srgbClr val="FFFFFF"/>
                  </a:solidFill>
                </a:uFill>
              </a:rPr>
              <a:t>Robert Sedgewick  |  Kevin Wayne</a:t>
            </a:r>
          </a:p>
        </p:txBody>
      </p:sp>
      <p:sp>
        <p:nvSpPr>
          <p:cNvPr id="39" name="Shape 39"/>
          <p:cNvSpPr>
            <a:spLocks noGrp="1"/>
          </p:cNvSpPr>
          <p:nvPr>
            <p:ph type="title"/>
          </p:nvPr>
        </p:nvSpPr>
        <p:spPr>
          <a:prstGeom prst="rect">
            <a:avLst/>
          </a:prstGeom>
        </p:spPr>
        <p:txBody>
          <a:bodyPr/>
          <a:lstStyle/>
          <a:p>
            <a:pPr lvl="0">
              <a:defRPr sz="1800" b="0" cap="none" spc="0">
                <a:uFillTx/>
              </a:defRPr>
            </a:pPr>
            <a:r>
              <a:rPr sz="3750" b="1" cap="small" spc="150" dirty="0">
                <a:uFill>
                  <a:solidFill/>
                </a:uFill>
              </a:rPr>
              <a:t>2.2  Mergesort</a:t>
            </a:r>
          </a:p>
        </p:txBody>
      </p:sp>
      <p:sp>
        <p:nvSpPr>
          <p:cNvPr id="10" name="Shape 39"/>
          <p:cNvSpPr txBox="1">
            <a:spLocks/>
          </p:cNvSpPr>
          <p:nvPr/>
        </p:nvSpPr>
        <p:spPr>
          <a:xfrm>
            <a:off x="7298127" y="7747000"/>
            <a:ext cx="5109773" cy="546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lvl1pPr marL="58702" marR="58702" defTabSz="1295400">
              <a:defRPr sz="3750" b="1" cap="small" spc="150">
                <a:uFill>
                  <a:solidFill/>
                </a:uFill>
                <a:latin typeface="+mj-lt"/>
                <a:ea typeface="+mj-ea"/>
                <a:cs typeface="+mj-cs"/>
                <a:sym typeface="Helvetica-Bold"/>
              </a:defRPr>
            </a:lvl1pPr>
            <a:lvl2pPr marL="58702" marR="58702" indent="228600" defTabSz="1295400">
              <a:defRPr sz="2800">
                <a:uFill>
                  <a:solidFill/>
                </a:uFill>
                <a:latin typeface="+mn-lt"/>
                <a:ea typeface="+mn-ea"/>
                <a:cs typeface="+mn-cs"/>
                <a:sym typeface="Futura"/>
              </a:defRPr>
            </a:lvl2pPr>
            <a:lvl3pPr marL="58702" marR="58702" indent="457200" defTabSz="1295400">
              <a:defRPr sz="2800">
                <a:uFill>
                  <a:solidFill/>
                </a:uFill>
                <a:latin typeface="+mn-lt"/>
                <a:ea typeface="+mn-ea"/>
                <a:cs typeface="+mn-cs"/>
                <a:sym typeface="Futura"/>
              </a:defRPr>
            </a:lvl3pPr>
            <a:lvl4pPr marL="58702" marR="58702" indent="685800" defTabSz="1295400">
              <a:defRPr sz="2800">
                <a:uFill>
                  <a:solidFill/>
                </a:uFill>
                <a:latin typeface="+mn-lt"/>
                <a:ea typeface="+mn-ea"/>
                <a:cs typeface="+mn-cs"/>
                <a:sym typeface="Futura"/>
              </a:defRPr>
            </a:lvl4pPr>
            <a:lvl5pPr marL="58702" marR="58702" indent="914400" defTabSz="1295400">
              <a:defRPr sz="2800">
                <a:uFill>
                  <a:solidFill/>
                </a:uFill>
                <a:latin typeface="+mn-lt"/>
                <a:ea typeface="+mn-ea"/>
                <a:cs typeface="+mn-cs"/>
                <a:sym typeface="Futura"/>
              </a:defRPr>
            </a:lvl5pPr>
            <a:lvl6pPr marL="58702" marR="58702" indent="1143000" defTabSz="1295400">
              <a:defRPr sz="2800">
                <a:uFill>
                  <a:solidFill/>
                </a:uFill>
                <a:latin typeface="+mn-lt"/>
                <a:ea typeface="+mn-ea"/>
                <a:cs typeface="+mn-cs"/>
                <a:sym typeface="Futura"/>
              </a:defRPr>
            </a:lvl6pPr>
            <a:lvl7pPr marL="58702" marR="58702" indent="1371600" defTabSz="1295400">
              <a:defRPr sz="2800">
                <a:uFill>
                  <a:solidFill/>
                </a:uFill>
                <a:latin typeface="+mn-lt"/>
                <a:ea typeface="+mn-ea"/>
                <a:cs typeface="+mn-cs"/>
                <a:sym typeface="Futura"/>
              </a:defRPr>
            </a:lvl7pPr>
            <a:lvl8pPr marL="58702" marR="58702" indent="1600200" defTabSz="1295400">
              <a:defRPr sz="2800">
                <a:uFill>
                  <a:solidFill/>
                </a:uFill>
                <a:latin typeface="+mn-lt"/>
                <a:ea typeface="+mn-ea"/>
                <a:cs typeface="+mn-cs"/>
                <a:sym typeface="Futura"/>
              </a:defRPr>
            </a:lvl8pPr>
            <a:lvl9pPr marL="58702" marR="58702" indent="1828800" defTabSz="1295400">
              <a:defRPr sz="2800">
                <a:uFill>
                  <a:solidFill/>
                </a:uFill>
                <a:latin typeface="+mn-lt"/>
                <a:ea typeface="+mn-ea"/>
                <a:cs typeface="+mn-cs"/>
                <a:sym typeface="Futura"/>
              </a:defRPr>
            </a:lvl9pPr>
          </a:lstStyle>
          <a:p>
            <a:pPr algn="ctr">
              <a:defRPr sz="1800" b="0" cap="none" spc="0">
                <a:uFillTx/>
              </a:defRPr>
            </a:pPr>
            <a:r>
              <a:rPr lang="en-US" sz="2400" dirty="0"/>
              <a:t>Modified by Mutlu Mete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merge-sort-2.mov"/>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rot="16200000">
            <a:off x="1244599" y="1854200"/>
            <a:ext cx="6858001" cy="6858000"/>
          </a:xfrm>
          <a:prstGeom prst="rect">
            <a:avLst/>
          </a:prstGeom>
        </p:spPr>
      </p:pic>
      <p:sp>
        <p:nvSpPr>
          <p:cNvPr id="288" name="Shape 288"/>
          <p:cNvSpPr>
            <a:spLocks noGrp="1"/>
          </p:cNvSpPr>
          <p:nvPr>
            <p:ph type="title"/>
          </p:nvPr>
        </p:nvSpPr>
        <p:spPr>
          <a:prstGeom prst="rect">
            <a:avLst/>
          </a:prstGeom>
        </p:spPr>
        <p:txBody>
          <a:bodyPr/>
          <a:lstStyle/>
          <a:p>
            <a:pPr lvl="0">
              <a:defRPr sz="1800">
                <a:uFillTx/>
              </a:defRPr>
            </a:pPr>
            <a:r>
              <a:rPr sz="2800">
                <a:uFill>
                  <a:solidFill/>
                </a:uFill>
              </a:rPr>
              <a:t>Mergesort:  animation</a:t>
            </a:r>
          </a:p>
        </p:txBody>
      </p:sp>
      <p:sp>
        <p:nvSpPr>
          <p:cNvPr id="289" name="Shape 28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10</a:t>
            </a:fld>
            <a:endParaRPr sz="1200">
              <a:uFill>
                <a:solidFill/>
              </a:uFill>
            </a:endParaRPr>
          </a:p>
        </p:txBody>
      </p:sp>
      <p:sp>
        <p:nvSpPr>
          <p:cNvPr id="290" name="Shape 290"/>
          <p:cNvSpPr/>
          <p:nvPr/>
        </p:nvSpPr>
        <p:spPr>
          <a:xfrm>
            <a:off x="1295400" y="8813800"/>
            <a:ext cx="4886786" cy="304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400">
                <a:solidFill>
                  <a:srgbClr val="606060"/>
                </a:solid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400">
                <a:solidFill>
                  <a:srgbClr val="606060"/>
                </a:solidFill>
                <a:uFill>
                  <a:solidFill>
                    <a:srgbClr val="8D3124"/>
                  </a:solidFill>
                </a:uFill>
              </a:rPr>
              <a:t>http://www.sorting-algorithms.com/merge-sort</a:t>
            </a:r>
          </a:p>
        </p:txBody>
      </p:sp>
      <p:sp>
        <p:nvSpPr>
          <p:cNvPr id="291" name="Shape 291"/>
          <p:cNvSpPr/>
          <p:nvPr/>
        </p:nvSpPr>
        <p:spPr>
          <a:xfrm>
            <a:off x="1193800" y="1397000"/>
            <a:ext cx="2734732"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50 reverse-sorted items</a:t>
            </a:r>
          </a:p>
        </p:txBody>
      </p:sp>
      <p:sp>
        <p:nvSpPr>
          <p:cNvPr id="292" name="Shape 292"/>
          <p:cNvSpPr/>
          <p:nvPr/>
        </p:nvSpPr>
        <p:spPr>
          <a:xfrm>
            <a:off x="8928100" y="7899400"/>
            <a:ext cx="1219200" cy="114300"/>
          </a:xfrm>
          <a:prstGeom prst="rect">
            <a:avLst/>
          </a:prstGeom>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93" name="Shape 293"/>
          <p:cNvSpPr/>
          <p:nvPr/>
        </p:nvSpPr>
        <p:spPr>
          <a:xfrm>
            <a:off x="8928100" y="8229600"/>
            <a:ext cx="1219200" cy="114300"/>
          </a:xfrm>
          <a:prstGeom prst="rect">
            <a:avLst/>
          </a:prstGeom>
          <a:solidFill>
            <a:srgbClr val="606060"/>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94" name="Shape 294"/>
          <p:cNvSpPr/>
          <p:nvPr/>
        </p:nvSpPr>
        <p:spPr>
          <a:xfrm>
            <a:off x="10299700" y="7810500"/>
            <a:ext cx="95435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in order</a:t>
            </a:r>
          </a:p>
        </p:txBody>
      </p:sp>
      <p:sp>
        <p:nvSpPr>
          <p:cNvPr id="295" name="Shape 295"/>
          <p:cNvSpPr/>
          <p:nvPr/>
        </p:nvSpPr>
        <p:spPr>
          <a:xfrm>
            <a:off x="10299700" y="8153400"/>
            <a:ext cx="1809371"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current subarray</a:t>
            </a:r>
          </a:p>
        </p:txBody>
      </p:sp>
      <p:sp>
        <p:nvSpPr>
          <p:cNvPr id="296" name="Shape 296"/>
          <p:cNvSpPr/>
          <p:nvPr/>
        </p:nvSpPr>
        <p:spPr>
          <a:xfrm>
            <a:off x="9956800" y="7493000"/>
            <a:ext cx="1905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96231F"/>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97" name="Shape 297"/>
          <p:cNvSpPr/>
          <p:nvPr/>
        </p:nvSpPr>
        <p:spPr>
          <a:xfrm>
            <a:off x="10299700" y="7467600"/>
            <a:ext cx="199416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algorithm position</a:t>
            </a:r>
          </a:p>
        </p:txBody>
      </p:sp>
      <p:sp>
        <p:nvSpPr>
          <p:cNvPr id="298" name="Shape 298"/>
          <p:cNvSpPr/>
          <p:nvPr/>
        </p:nvSpPr>
        <p:spPr>
          <a:xfrm>
            <a:off x="8928100" y="8585200"/>
            <a:ext cx="1219200" cy="114300"/>
          </a:xfrm>
          <a:prstGeom prst="rect">
            <a:avLst/>
          </a:prstGeom>
          <a:solidFill>
            <a:srgbClr val="606060">
              <a:alpha val="58000"/>
            </a:srgbClr>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99" name="Shape 299"/>
          <p:cNvSpPr/>
          <p:nvPr/>
        </p:nvSpPr>
        <p:spPr>
          <a:xfrm>
            <a:off x="10299700" y="8509000"/>
            <a:ext cx="134557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not in order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400" fill="hold"/>
                                        <p:tgtEl>
                                          <p:spTgt spid="28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287"/>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11</a:t>
            </a:fld>
            <a:endParaRPr sz="1200">
              <a:uFill>
                <a:solidFill/>
              </a:uFill>
            </a:endParaRPr>
          </a:p>
        </p:txBody>
      </p:sp>
      <p:sp>
        <p:nvSpPr>
          <p:cNvPr id="302" name="Shape 302"/>
          <p:cNvSpPr>
            <a:spLocks noGrp="1"/>
          </p:cNvSpPr>
          <p:nvPr>
            <p:ph type="title"/>
          </p:nvPr>
        </p:nvSpPr>
        <p:spPr>
          <a:prstGeom prst="rect">
            <a:avLst/>
          </a:prstGeom>
        </p:spPr>
        <p:txBody>
          <a:bodyPr/>
          <a:lstStyle/>
          <a:p>
            <a:pPr lvl="0">
              <a:defRPr sz="1800">
                <a:uFillTx/>
              </a:defRPr>
            </a:pPr>
            <a:r>
              <a:rPr sz="2800">
                <a:uFill>
                  <a:solidFill/>
                </a:uFill>
              </a:rPr>
              <a:t>Mergesort:  empirical analysis</a:t>
            </a:r>
          </a:p>
        </p:txBody>
      </p:sp>
      <p:sp>
        <p:nvSpPr>
          <p:cNvPr id="303" name="Shape 303"/>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Running time estimates:</a:t>
            </a:r>
          </a:p>
          <a:p>
            <a:pPr lvl="1">
              <a:defRPr sz="1800">
                <a:uFillTx/>
              </a:defRPr>
            </a:pPr>
            <a:r>
              <a:rPr sz="2400">
                <a:uFill>
                  <a:solidFill/>
                </a:uFill>
              </a:rPr>
              <a:t>Laptop executes 10</a:t>
            </a:r>
            <a:r>
              <a:rPr sz="2400" baseline="30500">
                <a:uFill>
                  <a:solidFill/>
                </a:uFill>
              </a:rPr>
              <a:t>8</a:t>
            </a:r>
            <a:r>
              <a:rPr sz="2400">
                <a:uFill>
                  <a:solidFill/>
                </a:uFill>
              </a:rPr>
              <a:t> compares/second.</a:t>
            </a:r>
          </a:p>
          <a:p>
            <a:pPr lvl="1">
              <a:defRPr sz="1800">
                <a:uFillTx/>
              </a:defRPr>
            </a:pPr>
            <a:r>
              <a:rPr sz="2400">
                <a:uFill>
                  <a:solidFill/>
                </a:uFill>
              </a:rPr>
              <a:t>Supercomputer executes 10</a:t>
            </a:r>
            <a:r>
              <a:rPr sz="2400" baseline="30500">
                <a:uFill>
                  <a:solidFill/>
                </a:uFill>
              </a:rPr>
              <a:t>12</a:t>
            </a:r>
            <a:r>
              <a:rPr sz="2400">
                <a:uFill>
                  <a:solidFill/>
                </a:uFill>
              </a:rPr>
              <a:t> compares/second.</a:t>
            </a:r>
          </a:p>
          <a:p>
            <a:pPr lvl="0">
              <a:defRPr sz="1800">
                <a:solidFill>
                  <a:srgbClr val="000000"/>
                </a:solidFill>
                <a:uFillTx/>
              </a:defRPr>
            </a:pP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br>
              <a:rPr sz="2400">
                <a:solidFill>
                  <a:srgbClr val="005493"/>
                </a:solidFill>
                <a:uFill>
                  <a:solidFill>
                    <a:srgbClr val="0048AA"/>
                  </a:solidFill>
                </a:uFill>
              </a:rPr>
            </a:br>
            <a:r>
              <a:rPr sz="2400">
                <a:solidFill>
                  <a:srgbClr val="005493"/>
                </a:solidFill>
                <a:uFill>
                  <a:solidFill>
                    <a:srgbClr val="0048AA"/>
                  </a:solidFill>
                </a:uFill>
              </a:rPr>
              <a:t>Bottom line.  </a:t>
            </a:r>
            <a:r>
              <a:rPr sz="2400">
                <a:uFill>
                  <a:solidFill/>
                </a:uFill>
              </a:rPr>
              <a:t>Good algorithms are better than supercomputers.</a:t>
            </a:r>
          </a:p>
        </p:txBody>
      </p:sp>
      <p:graphicFrame>
        <p:nvGraphicFramePr>
          <p:cNvPr id="304" name="Table 304"/>
          <p:cNvGraphicFramePr/>
          <p:nvPr/>
        </p:nvGraphicFramePr>
        <p:xfrm>
          <a:off x="1701800" y="3835400"/>
          <a:ext cx="9588495" cy="2743200"/>
        </p:xfrm>
        <a:graphic>
          <a:graphicData uri="http://schemas.openxmlformats.org/drawingml/2006/table">
            <a:tbl>
              <a:tblPr firstRow="1">
                <a:tableStyleId>{8F44A2F1-9E1F-4B54-A3A2-5F16C0AD49E2}</a:tableStyleId>
              </a:tblPr>
              <a:tblGrid>
                <a:gridCol w="1369785">
                  <a:extLst>
                    <a:ext uri="{9D8B030D-6E8A-4147-A177-3AD203B41FA5}">
                      <a16:colId xmlns:a16="http://schemas.microsoft.com/office/drawing/2014/main" val="20000"/>
                    </a:ext>
                  </a:extLst>
                </a:gridCol>
                <a:gridCol w="1369785">
                  <a:extLst>
                    <a:ext uri="{9D8B030D-6E8A-4147-A177-3AD203B41FA5}">
                      <a16:colId xmlns:a16="http://schemas.microsoft.com/office/drawing/2014/main" val="20001"/>
                    </a:ext>
                  </a:extLst>
                </a:gridCol>
                <a:gridCol w="1369785">
                  <a:extLst>
                    <a:ext uri="{9D8B030D-6E8A-4147-A177-3AD203B41FA5}">
                      <a16:colId xmlns:a16="http://schemas.microsoft.com/office/drawing/2014/main" val="20002"/>
                    </a:ext>
                  </a:extLst>
                </a:gridCol>
                <a:gridCol w="1369785">
                  <a:extLst>
                    <a:ext uri="{9D8B030D-6E8A-4147-A177-3AD203B41FA5}">
                      <a16:colId xmlns:a16="http://schemas.microsoft.com/office/drawing/2014/main" val="20003"/>
                    </a:ext>
                  </a:extLst>
                </a:gridCol>
                <a:gridCol w="1369785">
                  <a:extLst>
                    <a:ext uri="{9D8B030D-6E8A-4147-A177-3AD203B41FA5}">
                      <a16:colId xmlns:a16="http://schemas.microsoft.com/office/drawing/2014/main" val="20004"/>
                    </a:ext>
                  </a:extLst>
                </a:gridCol>
                <a:gridCol w="1369785">
                  <a:extLst>
                    <a:ext uri="{9D8B030D-6E8A-4147-A177-3AD203B41FA5}">
                      <a16:colId xmlns:a16="http://schemas.microsoft.com/office/drawing/2014/main" val="20005"/>
                    </a:ext>
                  </a:extLst>
                </a:gridCol>
                <a:gridCol w="1369785">
                  <a:extLst>
                    <a:ext uri="{9D8B030D-6E8A-4147-A177-3AD203B41FA5}">
                      <a16:colId xmlns:a16="http://schemas.microsoft.com/office/drawing/2014/main" val="20006"/>
                    </a:ext>
                  </a:extLst>
                </a:gridCol>
              </a:tblGrid>
              <a:tr h="685800">
                <a:tc>
                  <a:txBody>
                    <a:bodyPr/>
                    <a:lstStyle/>
                    <a:p>
                      <a:pPr marL="58702" marR="58702" lvl="0" defTabSz="1295400">
                        <a:lnSpc>
                          <a:spcPct val="130000"/>
                        </a:lnSpc>
                        <a:defRPr sz="1800"/>
                      </a:pPr>
                      <a:endParaRPr/>
                    </a:p>
                  </a:txBody>
                  <a:tcPr marL="50800" marR="50800" marT="50800" marB="50800" anchor="ctr" horzOverflow="overflow">
                    <a:lnL w="28575">
                      <a:miter lim="400000"/>
                    </a:lnL>
                    <a:noFill/>
                  </a:tcPr>
                </a:tc>
                <a:tc gridSpan="3">
                  <a:txBody>
                    <a:bodyPr/>
                    <a:lstStyle/>
                    <a:p>
                      <a:pPr marL="58702" marR="58702" lvl="0" defTabSz="1295400">
                        <a:lnSpc>
                          <a:spcPct val="130000"/>
                        </a:lnSpc>
                        <a:defRPr sz="1800">
                          <a:solidFill>
                            <a:srgbClr val="000000"/>
                          </a:solidFill>
                          <a:uFillTx/>
                        </a:defRPr>
                      </a:pPr>
                      <a:r>
                        <a:rPr>
                          <a:solidFill>
                            <a:srgbClr val="FFFFFF"/>
                          </a:solidFill>
                          <a:uFill>
                            <a:solidFill/>
                          </a:uFill>
                        </a:rPr>
                        <a:t>insertion sort (N</a:t>
                      </a:r>
                      <a:r>
                        <a:rPr baseline="31999">
                          <a:solidFill>
                            <a:srgbClr val="FFFFFF"/>
                          </a:solidFill>
                          <a:uFill>
                            <a:solidFill/>
                          </a:uFill>
                        </a:rPr>
                        <a:t>2</a:t>
                      </a:r>
                      <a:r>
                        <a:rPr>
                          <a:solidFill>
                            <a:srgbClr val="FFFFFF"/>
                          </a:solidFill>
                          <a:uFill>
                            <a:solidFill/>
                          </a:uFill>
                        </a:rPr>
                        <a:t>)</a:t>
                      </a:r>
                    </a:p>
                  </a:txBody>
                  <a:tcPr marL="50800" marR="50800" marT="50800" marB="50800" anchor="ctr" horzOverflow="overflow"/>
                </a:tc>
                <a:tc hMerge="1">
                  <a:txBody>
                    <a:bodyPr/>
                    <a:lstStyle/>
                    <a:p>
                      <a:endParaRPr lang="en-US"/>
                    </a:p>
                  </a:txBody>
                  <a:tcPr/>
                </a:tc>
                <a:tc hMerge="1">
                  <a:txBody>
                    <a:bodyPr/>
                    <a:lstStyle/>
                    <a:p>
                      <a:endParaRPr lang="en-US"/>
                    </a:p>
                  </a:txBody>
                  <a:tcPr/>
                </a:tc>
                <a:tc gridSpan="3">
                  <a:txBody>
                    <a:bodyPr/>
                    <a:lstStyle/>
                    <a:p>
                      <a:pPr marL="58702" marR="58702" lvl="0" defTabSz="1295400">
                        <a:lnSpc>
                          <a:spcPct val="130000"/>
                        </a:lnSpc>
                        <a:defRPr sz="1800">
                          <a:solidFill>
                            <a:srgbClr val="000000"/>
                          </a:solidFill>
                          <a:uFillTx/>
                        </a:defRPr>
                      </a:pPr>
                      <a:r>
                        <a:rPr>
                          <a:solidFill>
                            <a:srgbClr val="FFFFFF"/>
                          </a:solidFill>
                          <a:uFill>
                            <a:solidFill/>
                          </a:uFill>
                        </a:rPr>
                        <a:t>mergesort (N log N)</a:t>
                      </a:r>
                    </a:p>
                  </a:txBody>
                  <a:tcPr marL="50800" marR="50800" marT="50800" marB="50800" anchor="ctr" horzOverflow="overflow">
                    <a:lnR w="28575">
                      <a:miter lim="400000"/>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a:txBody>
                    <a:bodyPr/>
                    <a:lstStyle/>
                    <a:p>
                      <a:pPr marL="58702" marR="58702" lvl="0" defTabSz="1295400">
                        <a:lnSpc>
                          <a:spcPts val="3500"/>
                        </a:lnSpc>
                        <a:defRPr sz="1800">
                          <a:uFillTx/>
                        </a:defRPr>
                      </a:pPr>
                      <a:r>
                        <a:rPr>
                          <a:solidFill>
                            <a:srgbClr val="FFFFFF"/>
                          </a:solidFill>
                          <a:uFill>
                            <a:solidFill/>
                          </a:uFill>
                        </a:rPr>
                        <a:t>computer</a:t>
                      </a:r>
                    </a:p>
                  </a:txBody>
                  <a:tcPr marL="50800" marR="50800" marT="50800" marB="50800" anchor="ctr" horzOverflow="overflow">
                    <a:lnL w="28575">
                      <a:miter lim="400000"/>
                    </a:lnL>
                    <a:solidFill>
                      <a:srgbClr val="5E5E5E"/>
                    </a:solidFill>
                  </a:tcPr>
                </a:tc>
                <a:tc>
                  <a:txBody>
                    <a:bodyPr/>
                    <a:lstStyle/>
                    <a:p>
                      <a:pPr marL="58702" marR="58702" lvl="0" defTabSz="1295400">
                        <a:lnSpc>
                          <a:spcPts val="3500"/>
                        </a:lnSpc>
                        <a:defRPr sz="1800">
                          <a:uFillTx/>
                        </a:defRPr>
                      </a:pPr>
                      <a:r>
                        <a:rPr>
                          <a:solidFill>
                            <a:srgbClr val="FFFFFF"/>
                          </a:solidFill>
                          <a:uFill>
                            <a:solidFill/>
                          </a:uFill>
                        </a:rPr>
                        <a:t>thousand</a:t>
                      </a:r>
                    </a:p>
                  </a:txBody>
                  <a:tcPr marL="50800" marR="50800" marT="50800" marB="50800" anchor="ctr" horzOverflow="overflow">
                    <a:solidFill>
                      <a:srgbClr val="5E5E5E"/>
                    </a:solidFill>
                  </a:tcPr>
                </a:tc>
                <a:tc>
                  <a:txBody>
                    <a:bodyPr/>
                    <a:lstStyle/>
                    <a:p>
                      <a:pPr marL="58702" marR="58702" lvl="0" defTabSz="1295400">
                        <a:lnSpc>
                          <a:spcPts val="3500"/>
                        </a:lnSpc>
                        <a:defRPr sz="1800">
                          <a:uFillTx/>
                        </a:defRPr>
                      </a:pPr>
                      <a:r>
                        <a:rPr>
                          <a:solidFill>
                            <a:srgbClr val="FFFFFF"/>
                          </a:solidFill>
                          <a:uFill>
                            <a:solidFill/>
                          </a:uFill>
                        </a:rPr>
                        <a:t>million</a:t>
                      </a:r>
                    </a:p>
                  </a:txBody>
                  <a:tcPr marL="50800" marR="50800" marT="50800" marB="50800" anchor="ctr" horzOverflow="overflow">
                    <a:solidFill>
                      <a:srgbClr val="5E5E5E"/>
                    </a:solidFill>
                  </a:tcPr>
                </a:tc>
                <a:tc>
                  <a:txBody>
                    <a:bodyPr/>
                    <a:lstStyle/>
                    <a:p>
                      <a:pPr marL="58702" marR="58702" lvl="0" defTabSz="1295400">
                        <a:lnSpc>
                          <a:spcPts val="3500"/>
                        </a:lnSpc>
                        <a:defRPr sz="1800">
                          <a:uFillTx/>
                        </a:defRPr>
                      </a:pPr>
                      <a:r>
                        <a:rPr>
                          <a:solidFill>
                            <a:srgbClr val="FFFFFF"/>
                          </a:solidFill>
                          <a:uFill>
                            <a:solidFill/>
                          </a:uFill>
                        </a:rPr>
                        <a:t>billion</a:t>
                      </a:r>
                    </a:p>
                  </a:txBody>
                  <a:tcPr marL="50800" marR="50800" marT="50800" marB="50800" anchor="ctr" horzOverflow="overflow">
                    <a:solidFill>
                      <a:srgbClr val="5E5E5E"/>
                    </a:solidFill>
                  </a:tcPr>
                </a:tc>
                <a:tc>
                  <a:txBody>
                    <a:bodyPr/>
                    <a:lstStyle/>
                    <a:p>
                      <a:pPr marL="58702" marR="58702" lvl="0" defTabSz="1295400">
                        <a:lnSpc>
                          <a:spcPts val="3500"/>
                        </a:lnSpc>
                        <a:defRPr sz="1800">
                          <a:uFillTx/>
                        </a:defRPr>
                      </a:pPr>
                      <a:r>
                        <a:rPr>
                          <a:solidFill>
                            <a:srgbClr val="FFFFFF"/>
                          </a:solidFill>
                          <a:uFill>
                            <a:solidFill/>
                          </a:uFill>
                        </a:rPr>
                        <a:t>thousand</a:t>
                      </a:r>
                    </a:p>
                  </a:txBody>
                  <a:tcPr marL="50800" marR="50800" marT="50800" marB="50800" anchor="ctr" horzOverflow="overflow">
                    <a:solidFill>
                      <a:srgbClr val="5E5E5E"/>
                    </a:solidFill>
                  </a:tcPr>
                </a:tc>
                <a:tc>
                  <a:txBody>
                    <a:bodyPr/>
                    <a:lstStyle/>
                    <a:p>
                      <a:pPr marL="58702" marR="58702" lvl="0" defTabSz="1295400">
                        <a:lnSpc>
                          <a:spcPts val="3500"/>
                        </a:lnSpc>
                        <a:defRPr sz="1800">
                          <a:uFillTx/>
                        </a:defRPr>
                      </a:pPr>
                      <a:r>
                        <a:rPr>
                          <a:solidFill>
                            <a:srgbClr val="FFFFFF"/>
                          </a:solidFill>
                          <a:uFill>
                            <a:solidFill/>
                          </a:uFill>
                        </a:rPr>
                        <a:t>million</a:t>
                      </a:r>
                    </a:p>
                  </a:txBody>
                  <a:tcPr marL="50800" marR="50800" marT="50800" marB="50800" anchor="ctr" horzOverflow="overflow">
                    <a:solidFill>
                      <a:srgbClr val="5E5E5E"/>
                    </a:solidFill>
                  </a:tcPr>
                </a:tc>
                <a:tc>
                  <a:txBody>
                    <a:bodyPr/>
                    <a:lstStyle/>
                    <a:p>
                      <a:pPr marL="58702" marR="58702" lvl="0" defTabSz="1295400">
                        <a:lnSpc>
                          <a:spcPts val="3500"/>
                        </a:lnSpc>
                        <a:defRPr sz="1800">
                          <a:uFillTx/>
                        </a:defRPr>
                      </a:pPr>
                      <a:r>
                        <a:rPr>
                          <a:solidFill>
                            <a:srgbClr val="FFFFFF"/>
                          </a:solidFill>
                          <a:uFill>
                            <a:solidFill/>
                          </a:uFill>
                        </a:rPr>
                        <a:t>billion</a:t>
                      </a:r>
                    </a:p>
                  </a:txBody>
                  <a:tcPr marL="50800" marR="50800" marT="50800" marB="50800" anchor="ctr" horzOverflow="overflow">
                    <a:lnR w="28575">
                      <a:miter lim="400000"/>
                    </a:lnR>
                    <a:solidFill>
                      <a:srgbClr val="5E5E5E"/>
                    </a:solidFill>
                  </a:tcPr>
                </a:tc>
                <a:extLst>
                  <a:ext uri="{0D108BD9-81ED-4DB2-BD59-A6C34878D82A}">
                    <a16:rowId xmlns:a16="http://schemas.microsoft.com/office/drawing/2014/main" val="10001"/>
                  </a:ext>
                </a:extLst>
              </a:tr>
              <a:tr h="685800">
                <a:tc>
                  <a:txBody>
                    <a:bodyPr/>
                    <a:lstStyle/>
                    <a:p>
                      <a:pPr marL="58702" marR="58702" lvl="0" defTabSz="1295400">
                        <a:lnSpc>
                          <a:spcPct val="130000"/>
                        </a:lnSpc>
                        <a:defRPr sz="1800">
                          <a:uFillTx/>
                        </a:defRPr>
                      </a:pPr>
                      <a:r>
                        <a:rPr>
                          <a:uFill>
                            <a:solidFill/>
                          </a:uFill>
                        </a:rPr>
                        <a:t>home</a:t>
                      </a:r>
                    </a:p>
                  </a:txBody>
                  <a:tcPr marL="50800" marR="50800" marT="50800" marB="50800" anchor="ctr" horzOverflow="overflow">
                    <a:lnL w="28575">
                      <a:miter lim="400000"/>
                    </a:lnL>
                  </a:tcPr>
                </a:tc>
                <a:tc>
                  <a:txBody>
                    <a:bodyPr/>
                    <a:lstStyle/>
                    <a:p>
                      <a:pPr marL="58702" marR="58702" lvl="0" defTabSz="1295400">
                        <a:lnSpc>
                          <a:spcPct val="130000"/>
                        </a:lnSpc>
                        <a:defRPr sz="1800">
                          <a:uFillTx/>
                        </a:defRPr>
                      </a:pPr>
                      <a:r>
                        <a:rPr>
                          <a:uFill>
                            <a:solidFill/>
                          </a:uFill>
                        </a:rPr>
                        <a:t>instant</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2.8 hours</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317 years</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instant</a:t>
                      </a:r>
                    </a:p>
                  </a:txBody>
                  <a:tcPr marL="50800" marR="50800" marT="50800" marB="50800" anchor="ctr" horzOverflow="overflow"/>
                </a:tc>
                <a:tc>
                  <a:txBody>
                    <a:bodyPr/>
                    <a:lstStyle/>
                    <a:p>
                      <a:pPr marL="58702" marR="58702" lvl="0" defTabSz="1295400">
                        <a:lnSpc>
                          <a:spcPct val="130000"/>
                        </a:lnSpc>
                        <a:defRPr sz="1800">
                          <a:uFillTx/>
                        </a:defRPr>
                      </a:pPr>
                      <a:r>
                        <a:rPr>
                          <a:solidFill>
                            <a:srgbClr val="8D3124"/>
                          </a:solidFill>
                          <a:uFill>
                            <a:solidFill/>
                          </a:uFill>
                        </a:rPr>
                        <a:t>1 second</a:t>
                      </a:r>
                    </a:p>
                  </a:txBody>
                  <a:tcPr marL="50800" marR="50800" marT="50800" marB="50800" anchor="ctr" horzOverflow="overflow"/>
                </a:tc>
                <a:tc>
                  <a:txBody>
                    <a:bodyPr/>
                    <a:lstStyle/>
                    <a:p>
                      <a:pPr marL="58702" marR="58702" lvl="0" defTabSz="1295400">
                        <a:lnSpc>
                          <a:spcPct val="130000"/>
                        </a:lnSpc>
                        <a:defRPr sz="1800">
                          <a:uFillTx/>
                        </a:defRPr>
                      </a:pPr>
                      <a:r>
                        <a:rPr>
                          <a:solidFill>
                            <a:srgbClr val="8D3124"/>
                          </a:solidFill>
                          <a:uFill>
                            <a:solidFill/>
                          </a:uFill>
                        </a:rPr>
                        <a:t>18 min</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685800">
                <a:tc>
                  <a:txBody>
                    <a:bodyPr/>
                    <a:lstStyle/>
                    <a:p>
                      <a:pPr marL="58702" marR="58702" lvl="0" defTabSz="1295400">
                        <a:lnSpc>
                          <a:spcPct val="130000"/>
                        </a:lnSpc>
                        <a:defRPr sz="1800">
                          <a:uFillTx/>
                        </a:defRPr>
                      </a:pPr>
                      <a:r>
                        <a:rPr>
                          <a:uFill>
                            <a:solidFill/>
                          </a:uFill>
                        </a:rPr>
                        <a:t>super</a:t>
                      </a:r>
                    </a:p>
                  </a:txBody>
                  <a:tcPr marL="50800" marR="50800" marT="50800" marB="50800" anchor="ctr" horzOverflow="overflow">
                    <a:lnL w="28575">
                      <a:miter lim="400000"/>
                    </a:lnL>
                    <a:lnB w="28575">
                      <a:miter lim="400000"/>
                    </a:lnB>
                  </a:tcPr>
                </a:tc>
                <a:tc>
                  <a:txBody>
                    <a:bodyPr/>
                    <a:lstStyle/>
                    <a:p>
                      <a:pPr marL="58702" marR="58702" lvl="0" defTabSz="1295400">
                        <a:lnSpc>
                          <a:spcPct val="130000"/>
                        </a:lnSpc>
                        <a:defRPr sz="1800">
                          <a:uFillTx/>
                        </a:defRPr>
                      </a:pPr>
                      <a:r>
                        <a:rPr>
                          <a:uFill>
                            <a:solidFill/>
                          </a:uFill>
                        </a:rPr>
                        <a:t>instant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1 second</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1 week</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instant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solidFill>
                            <a:srgbClr val="8D3124"/>
                          </a:solidFill>
                          <a:uFill>
                            <a:solidFill/>
                          </a:uFill>
                        </a:rPr>
                        <a:t>instant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solidFill>
                            <a:srgbClr val="8D3124"/>
                          </a:solidFill>
                          <a:uFill>
                            <a:solidFill/>
                          </a:uFill>
                        </a:rPr>
                        <a:t>instant</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1" build="p"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Proposition.  </a:t>
            </a:r>
            <a:r>
              <a:rPr sz="2400" dirty="0" err="1">
                <a:uFill>
                  <a:solidFill>
                    <a:srgbClr val="0048AA"/>
                  </a:solidFill>
                </a:uFill>
              </a:rPr>
              <a:t>Mergesort</a:t>
            </a:r>
            <a:r>
              <a:rPr sz="2400" dirty="0">
                <a:uFill>
                  <a:solidFill>
                    <a:srgbClr val="0048AA"/>
                  </a:solidFill>
                </a:uFill>
              </a:rPr>
              <a:t> uses </a:t>
            </a:r>
            <a:r>
              <a:rPr sz="2400" dirty="0">
                <a:uFill>
                  <a:solidFill>
                    <a:srgbClr val="0048AA"/>
                  </a:solidFill>
                </a:uFill>
                <a:latin typeface="Times Roman"/>
                <a:ea typeface="Times Roman"/>
                <a:cs typeface="Times Roman"/>
                <a:sym typeface="Times Roman"/>
              </a:rPr>
              <a:t>≤</a:t>
            </a:r>
            <a:r>
              <a:rPr sz="2400" dirty="0">
                <a:uFill>
                  <a:solidFill>
                    <a:srgbClr val="0048AA"/>
                  </a:solidFill>
                </a:uFill>
              </a:rPr>
              <a:t>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latin typeface="Times New Roman"/>
                <a:ea typeface="Times New Roman"/>
                <a:cs typeface="Times New Roman"/>
                <a:sym typeface="Times New Roman"/>
              </a:rPr>
              <a:t> </a:t>
            </a:r>
            <a:r>
              <a:rPr sz="2400" dirty="0" err="1">
                <a:uFill>
                  <a:solidFill>
                    <a:srgbClr val="0048AA"/>
                  </a:solidFill>
                </a:uFill>
                <a:latin typeface="Times New Roman"/>
                <a:ea typeface="Times New Roman"/>
                <a:cs typeface="Times New Roman"/>
                <a:sym typeface="Times New Roman"/>
              </a:rPr>
              <a:t>lg</a:t>
            </a:r>
            <a:r>
              <a:rPr sz="2400" dirty="0">
                <a:uFill>
                  <a:solidFill>
                    <a:srgbClr val="0048AA"/>
                  </a:solidFill>
                </a:uFill>
                <a:latin typeface="Times New Roman"/>
                <a:ea typeface="Times New Roman"/>
                <a:cs typeface="Times New Roman"/>
                <a:sym typeface="Times New Roman"/>
              </a:rPr>
              <a:t>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 compares to sort an array of length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a:t>
            </a: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Pf sketch.  </a:t>
            </a:r>
            <a:r>
              <a:rPr sz="2400" dirty="0">
                <a:uFill>
                  <a:solidFill/>
                </a:uFill>
              </a:rPr>
              <a:t>The number of compares </a:t>
            </a:r>
            <a:r>
              <a:rPr sz="2400" i="1" dirty="0">
                <a:uFill>
                  <a:solidFill/>
                </a:uFill>
                <a:latin typeface="Times New Roman"/>
                <a:ea typeface="Times New Roman"/>
                <a:cs typeface="Times New Roman"/>
                <a:sym typeface="Times New Roman"/>
              </a:rPr>
              <a:t>C</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sz="2400" dirty="0">
                <a:uFill>
                  <a:solidFill/>
                </a:uFill>
              </a:rPr>
              <a:t>to </a:t>
            </a:r>
            <a:r>
              <a:rPr sz="2400" dirty="0" err="1">
                <a:uFill>
                  <a:solidFill/>
                </a:uFill>
              </a:rPr>
              <a:t>mergesort</a:t>
            </a:r>
            <a:r>
              <a:rPr sz="2400" dirty="0">
                <a:uFill>
                  <a:solidFill/>
                </a:uFill>
              </a:rPr>
              <a:t> an array of </a:t>
            </a:r>
            <a:r>
              <a:rPr sz="2400" dirty="0">
                <a:uFill>
                  <a:solidFill>
                    <a:srgbClr val="0048AA"/>
                  </a:solidFill>
                </a:uFill>
              </a:rPr>
              <a:t>length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 sa</a:t>
            </a:r>
            <a:r>
              <a:rPr sz="2400" dirty="0">
                <a:uFill>
                  <a:solidFill/>
                </a:uFill>
              </a:rPr>
              <a:t>tisfies the recurrence:</a:t>
            </a:r>
            <a:br>
              <a:rPr sz="2400" dirty="0">
                <a:uFill>
                  <a:solidFill/>
                </a:uFill>
              </a:rPr>
            </a:br>
            <a:endParaRPr sz="2400" dirty="0">
              <a:uFill>
                <a:solidFill/>
              </a:uFill>
            </a:endParaRPr>
          </a:p>
          <a:p>
            <a:pPr lvl="0">
              <a:defRPr sz="1800">
                <a:solidFill>
                  <a:srgbClr val="000000"/>
                </a:solidFill>
                <a:uFillTx/>
              </a:defRPr>
            </a:pPr>
            <a:r>
              <a:rPr sz="2400" dirty="0">
                <a:uFill>
                  <a:solidFill/>
                </a:uFill>
              </a:rPr>
              <a:t>     </a:t>
            </a:r>
            <a:r>
              <a:rPr sz="2400" i="1" dirty="0">
                <a:uFill>
                  <a:solidFill/>
                </a:uFill>
                <a:latin typeface="Times New Roman"/>
                <a:ea typeface="Times New Roman"/>
                <a:cs typeface="Times New Roman"/>
                <a:sym typeface="Times New Roman"/>
              </a:rPr>
              <a:t>C</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lang="en-US" sz="2400" dirty="0">
                <a:uFill>
                  <a:solidFill/>
                </a:uFill>
                <a:latin typeface="Symbol"/>
                <a:ea typeface="Symbol"/>
                <a:cs typeface="Symbol"/>
                <a:sym typeface="Symbol"/>
              </a:rPr>
              <a:t>&lt;=</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C</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lang="en-US" sz="2400" dirty="0">
                <a:uFill>
                  <a:solidFill/>
                </a:uFill>
                <a:latin typeface="Symbol"/>
                <a:ea typeface="Symbol"/>
                <a:cs typeface="Symbol"/>
                <a:sym typeface="Symbol"/>
              </a:rPr>
              <a:t>[</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 2</a:t>
            </a:r>
            <a:r>
              <a:rPr lang="en-US" sz="2400" dirty="0">
                <a:uFill>
                  <a:solidFill/>
                </a:uFill>
                <a:latin typeface="Times New Roman"/>
                <a:ea typeface="Times New Roman"/>
                <a:cs typeface="Times New Roman"/>
                <a:sym typeface="Times New Roman"/>
              </a:rPr>
              <a:t>]</a:t>
            </a:r>
            <a:r>
              <a:rPr sz="2400" dirty="0">
                <a:uFill>
                  <a:solidFill/>
                </a:uFill>
                <a:latin typeface="Times New Roman"/>
                <a:ea typeface="Times New Roman"/>
                <a:cs typeface="Times New Roman"/>
                <a:sym typeface="Times New Roman"/>
              </a:rPr>
              <a:t>)  +  </a:t>
            </a:r>
            <a:r>
              <a:rPr sz="2400" i="1" dirty="0">
                <a:uFill>
                  <a:solidFill/>
                </a:uFill>
                <a:latin typeface="Times New Roman"/>
                <a:ea typeface="Times New Roman"/>
                <a:cs typeface="Times New Roman"/>
                <a:sym typeface="Times New Roman"/>
              </a:rPr>
              <a:t>C</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lang="en-US"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baseline="-5999" dirty="0">
                <a:solidFill>
                  <a:srgbClr val="005493"/>
                </a:solidFill>
                <a:uFill>
                  <a:solidFill>
                    <a:srgbClr val="0048AA"/>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baseline="-5999" dirty="0">
                <a:solidFill>
                  <a:srgbClr val="005493"/>
                </a:solidFill>
                <a:uFill>
                  <a:solidFill>
                    <a:srgbClr val="0048AA"/>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2</a:t>
            </a:r>
            <a:r>
              <a:rPr lang="en-US" sz="2400" dirty="0">
                <a:uFill>
                  <a:solidFill/>
                </a:uFill>
                <a:latin typeface="Times New Roman"/>
                <a:ea typeface="Times New Roman"/>
                <a:cs typeface="Times New Roman"/>
                <a:sym typeface="Times New Roman"/>
              </a:rPr>
              <a:t>]</a:t>
            </a:r>
            <a:r>
              <a:rPr sz="2400" dirty="0">
                <a:uFill>
                  <a:solidFill/>
                </a:uFill>
                <a:latin typeface="Times New Roman"/>
                <a:ea typeface="Times New Roman"/>
                <a:cs typeface="Times New Roman"/>
                <a:sym typeface="Times New Roman"/>
              </a:rPr>
              <a:t>)  +   </a:t>
            </a:r>
            <a:r>
              <a:rPr sz="2400" i="1" dirty="0">
                <a:uFill>
                  <a:solidFill/>
                </a:uFill>
                <a:latin typeface="Times New Roman"/>
                <a:ea typeface="Times New Roman"/>
                <a:cs typeface="Times New Roman"/>
                <a:sym typeface="Times New Roman"/>
              </a:rPr>
              <a:t>N</a:t>
            </a:r>
            <a:r>
              <a:rPr sz="2400" dirty="0">
                <a:uFill>
                  <a:solidFill/>
                </a:uFill>
              </a:rPr>
              <a:t>   for </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&gt; 1</a:t>
            </a:r>
            <a:r>
              <a:rPr sz="2400" dirty="0">
                <a:uFill>
                  <a:solidFill/>
                </a:uFill>
              </a:rPr>
              <a:t>, with </a:t>
            </a:r>
            <a:r>
              <a:rPr sz="2400" i="1" dirty="0">
                <a:uFill>
                  <a:solidFill/>
                </a:uFill>
                <a:latin typeface="Times New Roman"/>
                <a:ea typeface="Times New Roman"/>
                <a:cs typeface="Times New Roman"/>
                <a:sym typeface="Times New Roman"/>
              </a:rPr>
              <a:t>C</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(1) = 0</a:t>
            </a:r>
            <a:r>
              <a:rPr sz="2400" dirty="0">
                <a:uFill>
                  <a:solidFill/>
                </a:uFill>
              </a:rPr>
              <a:t>. </a:t>
            </a:r>
          </a:p>
          <a:p>
            <a:pPr lvl="0">
              <a:defRPr sz="1800">
                <a:solidFill>
                  <a:srgbClr val="000000"/>
                </a:solidFill>
                <a:uFillTx/>
              </a:defRPr>
            </a:pPr>
            <a:br>
              <a:rPr sz="2400" dirty="0">
                <a:uFill>
                  <a:solidFill/>
                </a:uFill>
              </a:rPr>
            </a:br>
            <a:br>
              <a:rPr sz="2400" dirty="0">
                <a:uFill>
                  <a:solidFill/>
                </a:uFill>
              </a:rPr>
            </a:br>
            <a:br>
              <a:rPr sz="2400" dirty="0">
                <a:uFill>
                  <a:solidFill/>
                </a:uFill>
              </a:rPr>
            </a:br>
            <a:br>
              <a:rPr sz="2400" dirty="0">
                <a:uFill>
                  <a:solidFill/>
                </a:uFill>
              </a:rPr>
            </a:br>
            <a:r>
              <a:rPr sz="2400" dirty="0">
                <a:uFill>
                  <a:solidFill>
                    <a:srgbClr val="0048AA"/>
                  </a:solidFill>
                </a:uFill>
              </a:rPr>
              <a:t>We solve the recurrence when </a:t>
            </a:r>
            <a:r>
              <a:rPr sz="2400" i="1" dirty="0">
                <a:uFill>
                  <a:solidFill/>
                </a:uFill>
                <a:latin typeface="Times New Roman"/>
                <a:ea typeface="Times New Roman"/>
                <a:cs typeface="Times New Roman"/>
                <a:sym typeface="Times New Roman"/>
              </a:rPr>
              <a:t>N</a:t>
            </a:r>
            <a:r>
              <a:rPr sz="2400" dirty="0">
                <a:uFill>
                  <a:solidFill>
                    <a:srgbClr val="0048AA"/>
                  </a:solidFill>
                </a:uFill>
              </a:rPr>
              <a:t> is a power of 2:</a:t>
            </a:r>
          </a:p>
          <a:p>
            <a:pPr lvl="0">
              <a:defRPr sz="1800">
                <a:solidFill>
                  <a:srgbClr val="000000"/>
                </a:solidFill>
                <a:uFillTx/>
              </a:defRPr>
            </a:pPr>
            <a:br>
              <a:rPr sz="2400" dirty="0">
                <a:uFill>
                  <a:solidFill>
                    <a:srgbClr val="0048AA"/>
                  </a:solidFill>
                </a:uFill>
              </a:rPr>
            </a:br>
            <a:r>
              <a:rPr sz="2400" dirty="0">
                <a:uFill>
                  <a:solidFill/>
                </a:uFill>
              </a:rPr>
              <a:t>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 2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2)  +  </a:t>
            </a:r>
            <a:r>
              <a:rPr sz="2400" i="1" dirty="0">
                <a:uFill>
                  <a:solidFill/>
                </a:uFill>
                <a:latin typeface="Times New Roman"/>
                <a:ea typeface="Times New Roman"/>
                <a:cs typeface="Times New Roman"/>
                <a:sym typeface="Times New Roman"/>
              </a:rPr>
              <a:t>N</a:t>
            </a:r>
            <a:r>
              <a:rPr sz="2400" dirty="0">
                <a:uFill>
                  <a:solidFill/>
                </a:uFill>
              </a:rPr>
              <a:t>, for </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&gt; 1</a:t>
            </a:r>
            <a:r>
              <a:rPr sz="2400" dirty="0">
                <a:uFill>
                  <a:solidFill/>
                </a:uFill>
              </a:rPr>
              <a:t>, with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(1) = 0</a:t>
            </a:r>
            <a:r>
              <a:rPr sz="2400" dirty="0">
                <a:uFill>
                  <a:solidFill/>
                </a:uFill>
              </a:rPr>
              <a:t>. </a:t>
            </a:r>
          </a:p>
        </p:txBody>
      </p:sp>
      <p:sp>
        <p:nvSpPr>
          <p:cNvPr id="309" name="Shape 30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12</a:t>
            </a:fld>
            <a:endParaRPr sz="1200">
              <a:uFill>
                <a:solidFill/>
              </a:uFill>
            </a:endParaRPr>
          </a:p>
        </p:txBody>
      </p:sp>
      <p:sp>
        <p:nvSpPr>
          <p:cNvPr id="310" name="Shape 310"/>
          <p:cNvSpPr>
            <a:spLocks noGrp="1"/>
          </p:cNvSpPr>
          <p:nvPr>
            <p:ph type="title"/>
          </p:nvPr>
        </p:nvSpPr>
        <p:spPr>
          <a:prstGeom prst="rect">
            <a:avLst/>
          </a:prstGeom>
        </p:spPr>
        <p:txBody>
          <a:bodyPr/>
          <a:lstStyle/>
          <a:p>
            <a:pPr lvl="0">
              <a:defRPr sz="1800">
                <a:uFillTx/>
              </a:defRPr>
            </a:pPr>
            <a:r>
              <a:rPr sz="2800">
                <a:uFill>
                  <a:solidFill/>
                </a:uFill>
              </a:rPr>
              <a:t>Mergesort:  number of compares</a:t>
            </a:r>
          </a:p>
        </p:txBody>
      </p:sp>
      <p:sp>
        <p:nvSpPr>
          <p:cNvPr id="311" name="Shape 311"/>
          <p:cNvSpPr/>
          <p:nvPr/>
        </p:nvSpPr>
        <p:spPr>
          <a:xfrm>
            <a:off x="9105900" y="2232942"/>
            <a:ext cx="127000" cy="69215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marL="0" marR="0" lvl="0" defTabSz="1449492">
              <a:spcBef>
                <a:spcPts val="1200"/>
              </a:spcBef>
              <a:defRPr sz="1800">
                <a:solidFill>
                  <a:srgbClr val="000000"/>
                </a:solidFill>
                <a:uFillTx/>
              </a:defRPr>
            </a:pPr>
            <a:endParaRPr sz="1400">
              <a:solidFill>
                <a:srgbClr val="606060"/>
              </a:solidFill>
              <a:uFill>
                <a:solidFill>
                  <a:srgbClr val="606060"/>
                </a:solidFill>
              </a:uFill>
            </a:endParaRPr>
          </a:p>
        </p:txBody>
      </p:sp>
      <p:grpSp>
        <p:nvGrpSpPr>
          <p:cNvPr id="318" name="Group 318"/>
          <p:cNvGrpSpPr/>
          <p:nvPr/>
        </p:nvGrpSpPr>
        <p:grpSpPr>
          <a:xfrm>
            <a:off x="2717799" y="4330700"/>
            <a:ext cx="3796175" cy="685800"/>
            <a:chOff x="0" y="0"/>
            <a:chExt cx="3796173" cy="685800"/>
          </a:xfrm>
        </p:grpSpPr>
        <p:sp>
          <p:nvSpPr>
            <p:cNvPr id="312" name="Shape 312"/>
            <p:cNvSpPr/>
            <p:nvPr/>
          </p:nvSpPr>
          <p:spPr>
            <a:xfrm flipH="1">
              <a:off x="507999" y="0"/>
              <a:ext cx="1" cy="29210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13" name="Shape 313"/>
            <p:cNvSpPr/>
            <p:nvPr/>
          </p:nvSpPr>
          <p:spPr>
            <a:xfrm>
              <a:off x="0" y="355600"/>
              <a:ext cx="931728"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left half</a:t>
              </a:r>
            </a:p>
          </p:txBody>
        </p:sp>
        <p:sp>
          <p:nvSpPr>
            <p:cNvPr id="314" name="Shape 314"/>
            <p:cNvSpPr/>
            <p:nvPr/>
          </p:nvSpPr>
          <p:spPr>
            <a:xfrm>
              <a:off x="2222500" y="0"/>
              <a:ext cx="0" cy="29210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15" name="Shape 315"/>
            <p:cNvSpPr/>
            <p:nvPr/>
          </p:nvSpPr>
          <p:spPr>
            <a:xfrm>
              <a:off x="1664173" y="355600"/>
              <a:ext cx="1244601"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right half</a:t>
              </a:r>
            </a:p>
          </p:txBody>
        </p:sp>
        <p:sp>
          <p:nvSpPr>
            <p:cNvPr id="316" name="Shape 316"/>
            <p:cNvSpPr/>
            <p:nvPr/>
          </p:nvSpPr>
          <p:spPr>
            <a:xfrm>
              <a:off x="3416300" y="0"/>
              <a:ext cx="0" cy="29210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17" name="Shape 317"/>
            <p:cNvSpPr/>
            <p:nvPr/>
          </p:nvSpPr>
          <p:spPr>
            <a:xfrm>
              <a:off x="2997200" y="355600"/>
              <a:ext cx="798974"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merge</a:t>
              </a:r>
            </a:p>
          </p:txBody>
        </p:sp>
      </p:grpSp>
      <p:grpSp>
        <p:nvGrpSpPr>
          <p:cNvPr id="321" name="Group 321"/>
          <p:cNvGrpSpPr/>
          <p:nvPr/>
        </p:nvGrpSpPr>
        <p:grpSpPr>
          <a:xfrm>
            <a:off x="8255127" y="6350000"/>
            <a:ext cx="4165601" cy="889000"/>
            <a:chOff x="0" y="0"/>
            <a:chExt cx="4165600" cy="889000"/>
          </a:xfrm>
        </p:grpSpPr>
        <p:sp>
          <p:nvSpPr>
            <p:cNvPr id="319" name="Shape 319"/>
            <p:cNvSpPr/>
            <p:nvPr/>
          </p:nvSpPr>
          <p:spPr>
            <a:xfrm>
              <a:off x="0" y="139700"/>
              <a:ext cx="777579" cy="1"/>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0" name="Shape 320"/>
            <p:cNvSpPr/>
            <p:nvPr/>
          </p:nvSpPr>
          <p:spPr>
            <a:xfrm>
              <a:off x="819602" y="0"/>
              <a:ext cx="3345999" cy="8890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p>
              <a:pPr lvl="0">
                <a:defRPr sz="1800">
                  <a:solidFill>
                    <a:srgbClr val="000000"/>
                  </a:solidFill>
                  <a:uFillTx/>
                </a:defRPr>
              </a:pPr>
              <a:r>
                <a:rPr sz="1600">
                  <a:solidFill>
                    <a:srgbClr val="8D3124"/>
                  </a:solidFill>
                  <a:uFill>
                    <a:solidFill>
                      <a:srgbClr val="8D3124"/>
                    </a:solidFill>
                  </a:uFill>
                </a:rPr>
                <a:t>result holds for all N</a:t>
              </a:r>
            </a:p>
            <a:p>
              <a:pPr lvl="0">
                <a:defRPr sz="1800">
                  <a:solidFill>
                    <a:srgbClr val="000000"/>
                  </a:solidFill>
                  <a:uFillTx/>
                </a:defRPr>
              </a:pPr>
              <a:r>
                <a:rPr sz="1600">
                  <a:solidFill>
                    <a:srgbClr val="8D3124"/>
                  </a:solidFill>
                  <a:uFill>
                    <a:solidFill>
                      <a:srgbClr val="8D3124"/>
                    </a:solidFill>
                  </a:uFill>
                </a:rPr>
                <a:t>(analysis cleaner in this case)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308">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308">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2" nodeType="afterEffect">
                                  <p:stCondLst>
                                    <p:cond delay="0"/>
                                  </p:stCondLst>
                                  <p:iterate>
                                    <p:tmAbs val="0"/>
                                  </p:iterate>
                                  <p:childTnLst>
                                    <p:set>
                                      <p:cBhvr>
                                        <p:cTn id="12" fill="hold"/>
                                        <p:tgtEl>
                                          <p:spTgt spid="3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8">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iterate>
                                    <p:tmAbs val="0"/>
                                  </p:iterate>
                                  <p:childTnLst>
                                    <p:set>
                                      <p:cBhvr>
                                        <p:cTn id="19" fill="hold"/>
                                        <p:tgtEl>
                                          <p:spTgt spid="308">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3" nodeType="afterEffect">
                                  <p:stCondLst>
                                    <p:cond delay="0"/>
                                  </p:stCondLst>
                                  <p:iterate>
                                    <p:tmAbs val="0"/>
                                  </p:iterate>
                                  <p:childTnLst>
                                    <p:set>
                                      <p:cBhvr>
                                        <p:cTn id="22" fill="hold"/>
                                        <p:tgtEl>
                                          <p:spTgt spid="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1" build="p" animBg="1" advAuto="0"/>
      <p:bldP spid="318" grpId="2" animBg="1" advAuto="0"/>
      <p:bldP spid="321"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Proposition.  </a:t>
            </a:r>
            <a:r>
              <a:rPr sz="2400" dirty="0">
                <a:uFill>
                  <a:solidFill/>
                </a:uFill>
              </a:rPr>
              <a:t>If</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a:t>
            </a:r>
            <a:r>
              <a:rPr sz="2400" dirty="0">
                <a:uFill>
                  <a:solidFill/>
                </a:uFill>
              </a:rPr>
              <a:t> satisfies </a:t>
            </a:r>
            <a:r>
              <a:rPr sz="2400" i="1" dirty="0">
                <a:uFill>
                  <a:solidFill/>
                </a:uFill>
                <a:latin typeface="Times New Roman"/>
                <a:ea typeface="Times New Roman"/>
                <a:cs typeface="Times New Roman"/>
                <a:sym typeface="Times New Roman"/>
              </a:rPr>
              <a:t>D</a:t>
            </a:r>
            <a:r>
              <a:rPr sz="2400" i="1" baseline="-5999" dirty="0">
                <a:uFill>
                  <a:solidFill/>
                </a:uFill>
                <a:latin typeface="Times Roman"/>
                <a:ea typeface="Times Roman"/>
                <a:cs typeface="Times Roman"/>
                <a:sym typeface="Times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sz="2400" dirty="0">
                <a:uFill>
                  <a:solidFill/>
                </a:uFill>
                <a:latin typeface="Symbol"/>
                <a:ea typeface="Symbol"/>
                <a:cs typeface="Symbol"/>
                <a:sym typeface="Symbol"/>
              </a:rPr>
              <a:t>=</a:t>
            </a:r>
            <a:r>
              <a:rPr sz="2400" dirty="0">
                <a:uFill>
                  <a:solidFill/>
                </a:uFill>
                <a:latin typeface="Times New Roman"/>
                <a:ea typeface="Times New Roman"/>
                <a:cs typeface="Times New Roman"/>
                <a:sym typeface="Times New Roman"/>
              </a:rPr>
              <a:t> </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2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 2)</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rPr>
              <a:t>  for </a:t>
            </a:r>
            <a:r>
              <a:rPr sz="2400" i="1" dirty="0">
                <a:uFill>
                  <a:solidFill/>
                </a:uFill>
                <a:latin typeface="Times New Roman"/>
                <a:ea typeface="Times New Roman"/>
                <a:cs typeface="Times New Roman"/>
                <a:sym typeface="Times New Roman"/>
              </a:rPr>
              <a:t>N </a:t>
            </a:r>
            <a:r>
              <a:rPr sz="2400"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&gt; 1</a:t>
            </a:r>
            <a:r>
              <a:rPr sz="2400" dirty="0">
                <a:uFill>
                  <a:solidFill/>
                </a:uFill>
              </a:rPr>
              <a:t>, with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(1) = 0</a:t>
            </a:r>
            <a:r>
              <a:rPr sz="2400" dirty="0">
                <a:uFill>
                  <a:solidFill/>
                </a:uFill>
              </a:rPr>
              <a:t>,</a:t>
            </a:r>
          </a:p>
          <a:p>
            <a:pPr lvl="0">
              <a:defRPr sz="1800">
                <a:solidFill>
                  <a:srgbClr val="000000"/>
                </a:solidFill>
                <a:uFillTx/>
              </a:defRPr>
            </a:pPr>
            <a:r>
              <a:rPr sz="2400" dirty="0">
                <a:uFill>
                  <a:solidFill/>
                </a:uFill>
              </a:rPr>
              <a:t>then </a:t>
            </a:r>
            <a:r>
              <a:rPr sz="2400" i="1" dirty="0">
                <a:uFill>
                  <a:solidFill/>
                </a:uFill>
                <a:latin typeface="Times New Roman"/>
                <a:ea typeface="Times New Roman"/>
                <a:cs typeface="Times New Roman"/>
                <a:sym typeface="Times New Roman"/>
              </a:rPr>
              <a:t>D</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a:t>
            </a:r>
            <a:r>
              <a:rPr sz="2400" dirty="0">
                <a:uFill>
                  <a:solidFill/>
                </a:uFill>
              </a:rPr>
              <a:t> </a:t>
            </a:r>
            <a:r>
              <a:rPr sz="2400" dirty="0">
                <a:uFill>
                  <a:solidFill/>
                </a:uFill>
                <a:latin typeface="Symbol"/>
                <a:ea typeface="Symbol"/>
                <a:cs typeface="Symbol"/>
                <a:sym typeface="Symbol"/>
              </a:rPr>
              <a:t>=</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sz="2400" dirty="0" err="1">
                <a:uFill>
                  <a:solidFill/>
                </a:uFill>
                <a:latin typeface="Times New Roman"/>
                <a:ea typeface="Times New Roman"/>
                <a:cs typeface="Times New Roman"/>
                <a:sym typeface="Times New Roman"/>
              </a:rPr>
              <a:t>lg</a:t>
            </a:r>
            <a:r>
              <a:rPr sz="2400"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rPr>
              <a:t>.</a:t>
            </a:r>
            <a:endParaRPr sz="2400" dirty="0">
              <a:solidFill>
                <a:srgbClr val="005493"/>
              </a:solidFill>
              <a:uFill>
                <a:solidFill>
                  <a:srgbClr val="0048AA"/>
                </a:solidFill>
              </a:uFill>
            </a:endParaRP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Pf 1.  </a:t>
            </a:r>
            <a:r>
              <a:rPr sz="2400" dirty="0">
                <a:solidFill>
                  <a:srgbClr val="606060"/>
                </a:solidFill>
                <a:uFill>
                  <a:solidFill>
                    <a:srgbClr val="606060"/>
                  </a:solidFill>
                </a:uFill>
              </a:rPr>
              <a:t>[assuming </a:t>
            </a:r>
            <a:r>
              <a:rPr sz="2400" i="1" dirty="0">
                <a:solidFill>
                  <a:srgbClr val="606060"/>
                </a:solidFill>
                <a:uFill>
                  <a:solidFill>
                    <a:srgbClr val="606060"/>
                  </a:solidFill>
                </a:uFill>
                <a:latin typeface="Times New Roman"/>
                <a:ea typeface="Times New Roman"/>
                <a:cs typeface="Times New Roman"/>
                <a:sym typeface="Times New Roman"/>
              </a:rPr>
              <a:t>N</a:t>
            </a:r>
            <a:r>
              <a:rPr sz="2400" dirty="0">
                <a:solidFill>
                  <a:srgbClr val="606060"/>
                </a:solidFill>
                <a:uFill>
                  <a:solidFill>
                    <a:srgbClr val="606060"/>
                  </a:solidFill>
                </a:uFill>
              </a:rPr>
              <a:t> is a power of 2]</a:t>
            </a:r>
            <a:br>
              <a:rPr sz="2400" dirty="0">
                <a:uFill>
                  <a:solidFill/>
                </a:uFill>
              </a:rPr>
            </a:br>
            <a:endParaRPr sz="2400" dirty="0">
              <a:uFill>
                <a:solidFill/>
              </a:uFill>
            </a:endParaRPr>
          </a:p>
        </p:txBody>
      </p:sp>
      <p:sp>
        <p:nvSpPr>
          <p:cNvPr id="326" name="Shape 32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13</a:t>
            </a:fld>
            <a:endParaRPr sz="1200">
              <a:uFill>
                <a:solidFill/>
              </a:uFill>
            </a:endParaRPr>
          </a:p>
        </p:txBody>
      </p:sp>
      <p:sp>
        <p:nvSpPr>
          <p:cNvPr id="327" name="Shape 327"/>
          <p:cNvSpPr>
            <a:spLocks noGrp="1"/>
          </p:cNvSpPr>
          <p:nvPr>
            <p:ph type="title"/>
          </p:nvPr>
        </p:nvSpPr>
        <p:spPr>
          <a:prstGeom prst="rect">
            <a:avLst/>
          </a:prstGeom>
        </p:spPr>
        <p:txBody>
          <a:bodyPr/>
          <a:lstStyle/>
          <a:p>
            <a:pPr lvl="0">
              <a:defRPr sz="1800">
                <a:uFillTx/>
              </a:defRPr>
            </a:pPr>
            <a:r>
              <a:rPr sz="2800">
                <a:uFill>
                  <a:solidFill/>
                </a:uFill>
              </a:rPr>
              <a:t>Divide-and-conquer recurrence:  proof by picture</a:t>
            </a:r>
          </a:p>
        </p:txBody>
      </p:sp>
      <p:grpSp>
        <p:nvGrpSpPr>
          <p:cNvPr id="330" name="Group 330"/>
          <p:cNvGrpSpPr/>
          <p:nvPr/>
        </p:nvGrpSpPr>
        <p:grpSpPr>
          <a:xfrm>
            <a:off x="114380" y="4238413"/>
            <a:ext cx="838201" cy="4480122"/>
            <a:chOff x="-12337" y="0"/>
            <a:chExt cx="838200" cy="4480121"/>
          </a:xfrm>
        </p:grpSpPr>
        <p:sp>
          <p:nvSpPr>
            <p:cNvPr id="328" name="Shape 328"/>
            <p:cNvSpPr/>
            <p:nvPr/>
          </p:nvSpPr>
          <p:spPr>
            <a:xfrm flipH="1">
              <a:off x="319193" y="0"/>
              <a:ext cx="1" cy="4480121"/>
            </a:xfrm>
            <a:prstGeom prst="line">
              <a:avLst/>
            </a:prstGeom>
            <a:noFill/>
            <a:ln w="25400" cap="flat">
              <a:solidFill>
                <a:srgbClr val="8D3124"/>
              </a:solidFill>
              <a:prstDash val="solid"/>
              <a:round/>
              <a:headEnd type="triangle" w="med" len="sm"/>
              <a:tailEnd type="triangle" w="med" len="sm"/>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29" name="Shape 329"/>
            <p:cNvSpPr/>
            <p:nvPr/>
          </p:nvSpPr>
          <p:spPr>
            <a:xfrm>
              <a:off x="-12337" y="1953201"/>
              <a:ext cx="838200" cy="365893"/>
            </a:xfrm>
            <a:prstGeom prst="rect">
              <a:avLst/>
            </a:prstGeom>
            <a:solidFill>
              <a:srgbClr val="F2F2F2"/>
            </a:solid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t">
              <a:spAutoFit/>
            </a:bodyPr>
            <a:lstStyle/>
            <a:p>
              <a:pPr lvl="0" algn="ctr">
                <a:spcBef>
                  <a:spcPts val="1200"/>
                </a:spcBef>
                <a:defRPr sz="1800">
                  <a:solidFill>
                    <a:srgbClr val="000000"/>
                  </a:solidFill>
                  <a:uFillTx/>
                </a:defRPr>
              </a:pPr>
              <a:r>
                <a:rPr sz="2000" dirty="0" err="1">
                  <a:solidFill>
                    <a:srgbClr val="8D3124"/>
                  </a:solidFill>
                  <a:uFill>
                    <a:solidFill>
                      <a:srgbClr val="8D3124"/>
                    </a:solidFill>
                  </a:uFill>
                  <a:latin typeface="Times New Roman"/>
                  <a:ea typeface="Times New Roman"/>
                  <a:cs typeface="Times New Roman"/>
                  <a:sym typeface="Times New Roman"/>
                </a:rPr>
                <a:t>lg</a:t>
              </a:r>
              <a:r>
                <a:rPr sz="2000" baseline="-5999" dirty="0">
                  <a:solidFill>
                    <a:srgbClr val="8D3124"/>
                  </a:solidFill>
                  <a:uFill>
                    <a:solidFill>
                      <a:srgbClr val="8D3124"/>
                    </a:solidFill>
                  </a:uFill>
                  <a:latin typeface="Times New Roman"/>
                  <a:ea typeface="Times New Roman"/>
                  <a:cs typeface="Times New Roman"/>
                  <a:sym typeface="Times New Roman"/>
                </a:rPr>
                <a:t> </a:t>
              </a:r>
              <a:r>
                <a:rPr sz="2000" baseline="-19300" dirty="0">
                  <a:solidFill>
                    <a:srgbClr val="8D3124"/>
                  </a:solidFill>
                  <a:uFill>
                    <a:solidFill>
                      <a:srgbClr val="8D3124"/>
                    </a:solidFill>
                  </a:uFill>
                  <a:latin typeface="Times New Roman"/>
                  <a:ea typeface="Times New Roman"/>
                  <a:cs typeface="Times New Roman"/>
                  <a:sym typeface="Times New Roman"/>
                </a:rPr>
                <a:t> </a:t>
              </a:r>
              <a:r>
                <a:rPr sz="2000" i="1" dirty="0">
                  <a:solidFill>
                    <a:srgbClr val="8D3124"/>
                  </a:solidFill>
                  <a:uFill>
                    <a:solidFill>
                      <a:srgbClr val="8D3124"/>
                    </a:solidFill>
                  </a:uFill>
                  <a:latin typeface="Times New Roman"/>
                  <a:ea typeface="Times New Roman"/>
                  <a:cs typeface="Times New Roman"/>
                  <a:sym typeface="Times New Roman"/>
                </a:rPr>
                <a:t>N</a:t>
              </a:r>
            </a:p>
          </p:txBody>
        </p:sp>
      </p:grpSp>
      <p:grpSp>
        <p:nvGrpSpPr>
          <p:cNvPr id="333" name="Group 333"/>
          <p:cNvGrpSpPr/>
          <p:nvPr/>
        </p:nvGrpSpPr>
        <p:grpSpPr>
          <a:xfrm>
            <a:off x="10032997" y="8613936"/>
            <a:ext cx="2197103" cy="533668"/>
            <a:chOff x="0" y="0"/>
            <a:chExt cx="2197102" cy="533667"/>
          </a:xfrm>
        </p:grpSpPr>
        <p:sp>
          <p:nvSpPr>
            <p:cNvPr id="331" name="Shape 331"/>
            <p:cNvSpPr/>
            <p:nvPr/>
          </p:nvSpPr>
          <p:spPr>
            <a:xfrm flipH="1" flipV="1">
              <a:off x="0" y="0"/>
              <a:ext cx="2133622" cy="51"/>
            </a:xfrm>
            <a:prstGeom prst="line">
              <a:avLst/>
            </a:prstGeom>
            <a:noFill/>
            <a:ln w="12700" cap="flat">
              <a:solidFill>
                <a:srgbClr val="8D3124"/>
              </a:solidFill>
              <a:prstDash val="solid"/>
              <a:roun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332" name="Shape 332"/>
            <p:cNvSpPr/>
            <p:nvPr/>
          </p:nvSpPr>
          <p:spPr>
            <a:xfrm>
              <a:off x="368302" y="150757"/>
              <a:ext cx="1828801"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r">
                <a:defRPr sz="1800">
                  <a:solidFill>
                    <a:srgbClr val="000000"/>
                  </a:solidFill>
                  <a:uFillTx/>
                </a:defRPr>
              </a:pPr>
              <a:r>
                <a:rPr sz="2000" i="1">
                  <a:solidFill>
                    <a:srgbClr val="8D3124"/>
                  </a:solidFill>
                  <a:uFill>
                    <a:solidFill>
                      <a:srgbClr val="8D3124"/>
                    </a:solidFill>
                  </a:uFill>
                  <a:latin typeface="Times New Roman"/>
                  <a:ea typeface="Times New Roman"/>
                  <a:cs typeface="Times New Roman"/>
                  <a:sym typeface="Times New Roman"/>
                </a:rPr>
                <a:t>T</a:t>
              </a:r>
              <a:r>
                <a:rPr sz="2000">
                  <a:solidFill>
                    <a:srgbClr val="8D3124"/>
                  </a:solidFill>
                  <a:uFill>
                    <a:solidFill>
                      <a:srgbClr val="8D3124"/>
                    </a:solidFill>
                  </a:uFill>
                  <a:latin typeface="Times New Roman"/>
                  <a:ea typeface="Times New Roman"/>
                  <a:cs typeface="Times New Roman"/>
                  <a:sym typeface="Times New Roman"/>
                </a:rPr>
                <a:t>(</a:t>
              </a:r>
              <a:r>
                <a:rPr sz="2000" i="1">
                  <a:solidFill>
                    <a:srgbClr val="8D3124"/>
                  </a:solidFill>
                  <a:uFill>
                    <a:solidFill>
                      <a:srgbClr val="8D3124"/>
                    </a:solidFill>
                  </a:uFill>
                  <a:latin typeface="Times New Roman"/>
                  <a:ea typeface="Times New Roman"/>
                  <a:cs typeface="Times New Roman"/>
                  <a:sym typeface="Times New Roman"/>
                </a:rPr>
                <a:t>N</a:t>
              </a:r>
              <a:r>
                <a:rPr sz="2000">
                  <a:solidFill>
                    <a:srgbClr val="8D3124"/>
                  </a:solidFill>
                  <a:uFill>
                    <a:solidFill>
                      <a:srgbClr val="8D3124"/>
                    </a:solidFill>
                  </a:uFill>
                  <a:latin typeface="Times New Roman"/>
                  <a:ea typeface="Times New Roman"/>
                  <a:cs typeface="Times New Roman"/>
                  <a:sym typeface="Times New Roman"/>
                </a:rPr>
                <a:t>)</a:t>
              </a:r>
              <a:r>
                <a:rPr sz="2000" i="1">
                  <a:solidFill>
                    <a:srgbClr val="8D3124"/>
                  </a:solidFill>
                  <a:uFill>
                    <a:solidFill>
                      <a:srgbClr val="8D3124"/>
                    </a:solidFill>
                  </a:uFill>
                  <a:latin typeface="Times New Roman"/>
                  <a:ea typeface="Times New Roman"/>
                  <a:cs typeface="Times New Roman"/>
                  <a:sym typeface="Times New Roman"/>
                </a:rPr>
                <a:t> = N </a:t>
              </a:r>
              <a:r>
                <a:rPr sz="2000">
                  <a:solidFill>
                    <a:srgbClr val="8D3124"/>
                  </a:solidFill>
                  <a:uFill>
                    <a:solidFill>
                      <a:srgbClr val="8D3124"/>
                    </a:solidFill>
                  </a:uFill>
                  <a:latin typeface="Times New Roman"/>
                  <a:ea typeface="Times New Roman"/>
                  <a:cs typeface="Times New Roman"/>
                  <a:sym typeface="Times New Roman"/>
                </a:rPr>
                <a:t>lg</a:t>
              </a:r>
              <a:r>
                <a:rPr sz="2000" i="1">
                  <a:solidFill>
                    <a:srgbClr val="8D3124"/>
                  </a:solidFill>
                  <a:uFill>
                    <a:solidFill>
                      <a:srgbClr val="8D3124"/>
                    </a:solidFill>
                  </a:uFill>
                  <a:latin typeface="Times New Roman"/>
                  <a:ea typeface="Times New Roman"/>
                  <a:cs typeface="Times New Roman"/>
                  <a:sym typeface="Times New Roman"/>
                </a:rPr>
                <a:t> N</a:t>
              </a:r>
            </a:p>
          </p:txBody>
        </p:sp>
      </p:grpSp>
      <p:grpSp>
        <p:nvGrpSpPr>
          <p:cNvPr id="336" name="Group 336"/>
          <p:cNvGrpSpPr/>
          <p:nvPr/>
        </p:nvGrpSpPr>
        <p:grpSpPr>
          <a:xfrm>
            <a:off x="10033847" y="3935306"/>
            <a:ext cx="2464365" cy="382911"/>
            <a:chOff x="0" y="0"/>
            <a:chExt cx="2464364" cy="382909"/>
          </a:xfrm>
        </p:grpSpPr>
        <p:sp>
          <p:nvSpPr>
            <p:cNvPr id="334" name="Shape 334"/>
            <p:cNvSpPr/>
            <p:nvPr/>
          </p:nvSpPr>
          <p:spPr>
            <a:xfrm>
              <a:off x="0" y="0"/>
              <a:ext cx="9779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sz="2000" i="1" dirty="0">
                  <a:solidFill>
                    <a:srgbClr val="005493"/>
                  </a:solidFill>
                  <a:uFill>
                    <a:solidFill>
                      <a:srgbClr val="8D3124"/>
                    </a:solidFill>
                  </a:uFill>
                </a:rPr>
                <a:t>N</a:t>
              </a:r>
            </a:p>
          </p:txBody>
        </p:sp>
        <p:sp>
          <p:nvSpPr>
            <p:cNvPr id="335" name="Shape 335"/>
            <p:cNvSpPr/>
            <p:nvPr/>
          </p:nvSpPr>
          <p:spPr>
            <a:xfrm>
              <a:off x="1486464" y="0"/>
              <a:ext cx="977901"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606060"/>
                  </a:solidFill>
                  <a:uFill>
                    <a:solidFill>
                      <a:srgbClr val="8D3124"/>
                    </a:solidFill>
                  </a:uFill>
                  <a:latin typeface="Times New Roman"/>
                  <a:ea typeface="Times New Roman"/>
                  <a:cs typeface="Times New Roman"/>
                  <a:sym typeface="Times New Roman"/>
                </a:rPr>
                <a:t>=  </a:t>
              </a:r>
              <a:r>
                <a:rPr sz="2000" i="1">
                  <a:uFill>
                    <a:solidFill>
                      <a:srgbClr val="8D3124"/>
                    </a:solidFill>
                  </a:uFill>
                  <a:latin typeface="Times New Roman"/>
                  <a:ea typeface="Times New Roman"/>
                  <a:cs typeface="Times New Roman"/>
                  <a:sym typeface="Times New Roman"/>
                </a:rPr>
                <a:t>N</a:t>
              </a:r>
            </a:p>
          </p:txBody>
        </p:sp>
      </p:grpSp>
      <p:grpSp>
        <p:nvGrpSpPr>
          <p:cNvPr id="339" name="Group 339"/>
          <p:cNvGrpSpPr/>
          <p:nvPr/>
        </p:nvGrpSpPr>
        <p:grpSpPr>
          <a:xfrm>
            <a:off x="10033847" y="5052906"/>
            <a:ext cx="2464365" cy="385169"/>
            <a:chOff x="0" y="0"/>
            <a:chExt cx="2464364" cy="385167"/>
          </a:xfrm>
        </p:grpSpPr>
        <p:sp>
          <p:nvSpPr>
            <p:cNvPr id="337" name="Shape 337"/>
            <p:cNvSpPr/>
            <p:nvPr/>
          </p:nvSpPr>
          <p:spPr>
            <a:xfrm>
              <a:off x="0" y="0"/>
              <a:ext cx="16383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005493"/>
                  </a:solidFill>
                  <a:uFill>
                    <a:solidFill>
                      <a:srgbClr val="8D3124"/>
                    </a:solidFill>
                  </a:uFill>
                  <a:latin typeface="Times New Roman"/>
                  <a:ea typeface="Times New Roman"/>
                  <a:cs typeface="Times New Roman"/>
                  <a:sym typeface="Times New Roman"/>
                </a:rPr>
                <a:t>2 (</a:t>
              </a:r>
              <a:r>
                <a:rPr sz="2000" i="1">
                  <a:solidFill>
                    <a:srgbClr val="005493"/>
                  </a:solidFill>
                  <a:uFill>
                    <a:solidFill>
                      <a:srgbClr val="8D3124"/>
                    </a:solidFill>
                  </a:uFill>
                  <a:latin typeface="Times New Roman"/>
                  <a:ea typeface="Times New Roman"/>
                  <a:cs typeface="Times New Roman"/>
                  <a:sym typeface="Times New Roman"/>
                </a:rPr>
                <a:t>N</a:t>
              </a:r>
              <a:r>
                <a:rPr sz="2000">
                  <a:solidFill>
                    <a:srgbClr val="005493"/>
                  </a:solidFill>
                  <a:uFill>
                    <a:solidFill>
                      <a:srgbClr val="8D3124"/>
                    </a:solidFill>
                  </a:uFill>
                  <a:latin typeface="Times New Roman"/>
                  <a:ea typeface="Times New Roman"/>
                  <a:cs typeface="Times New Roman"/>
                  <a:sym typeface="Times New Roman"/>
                </a:rPr>
                <a:t>/2)</a:t>
              </a:r>
            </a:p>
          </p:txBody>
        </p:sp>
        <p:sp>
          <p:nvSpPr>
            <p:cNvPr id="338" name="Shape 338"/>
            <p:cNvSpPr/>
            <p:nvPr/>
          </p:nvSpPr>
          <p:spPr>
            <a:xfrm>
              <a:off x="1486464" y="2257"/>
              <a:ext cx="977901"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606060"/>
                  </a:solidFill>
                  <a:uFill>
                    <a:solidFill>
                      <a:srgbClr val="8D3124"/>
                    </a:solidFill>
                  </a:uFill>
                  <a:latin typeface="Times New Roman"/>
                  <a:ea typeface="Times New Roman"/>
                  <a:cs typeface="Times New Roman"/>
                  <a:sym typeface="Times New Roman"/>
                </a:rPr>
                <a:t>=  </a:t>
              </a:r>
              <a:r>
                <a:rPr sz="2000" i="1">
                  <a:uFill>
                    <a:solidFill>
                      <a:srgbClr val="8D3124"/>
                    </a:solidFill>
                  </a:uFill>
                  <a:latin typeface="Times New Roman"/>
                  <a:ea typeface="Times New Roman"/>
                  <a:cs typeface="Times New Roman"/>
                  <a:sym typeface="Times New Roman"/>
                </a:rPr>
                <a:t>N</a:t>
              </a:r>
            </a:p>
          </p:txBody>
        </p:sp>
      </p:grpSp>
      <p:grpSp>
        <p:nvGrpSpPr>
          <p:cNvPr id="342" name="Group 342"/>
          <p:cNvGrpSpPr/>
          <p:nvPr/>
        </p:nvGrpSpPr>
        <p:grpSpPr>
          <a:xfrm>
            <a:off x="10033847" y="7381522"/>
            <a:ext cx="2464365" cy="386580"/>
            <a:chOff x="0" y="0"/>
            <a:chExt cx="2464364" cy="386578"/>
          </a:xfrm>
        </p:grpSpPr>
        <p:sp>
          <p:nvSpPr>
            <p:cNvPr id="340" name="Shape 340"/>
            <p:cNvSpPr/>
            <p:nvPr/>
          </p:nvSpPr>
          <p:spPr>
            <a:xfrm>
              <a:off x="0" y="3668"/>
              <a:ext cx="1638300"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005493"/>
                  </a:solidFill>
                  <a:uFill>
                    <a:solidFill>
                      <a:srgbClr val="FFFFFF"/>
                    </a:solidFill>
                  </a:uFill>
                  <a:latin typeface="Times New Roman"/>
                  <a:ea typeface="Times New Roman"/>
                  <a:cs typeface="Times New Roman"/>
                  <a:sym typeface="Times New Roman"/>
                </a:rPr>
                <a:t>8</a:t>
              </a:r>
              <a:r>
                <a:rPr sz="2000" baseline="30599">
                  <a:solidFill>
                    <a:srgbClr val="005493"/>
                  </a:solidFill>
                  <a:uFill>
                    <a:solidFill>
                      <a:srgbClr val="FFFFFF"/>
                    </a:solidFill>
                  </a:uFill>
                  <a:latin typeface="Times New Roman"/>
                  <a:ea typeface="Times New Roman"/>
                  <a:cs typeface="Times New Roman"/>
                  <a:sym typeface="Times New Roman"/>
                </a:rPr>
                <a:t> </a:t>
              </a:r>
              <a:r>
                <a:rPr sz="2000">
                  <a:solidFill>
                    <a:srgbClr val="005493"/>
                  </a:solidFill>
                  <a:uFill>
                    <a:solidFill>
                      <a:srgbClr val="8D3124"/>
                    </a:solidFill>
                  </a:uFill>
                  <a:latin typeface="Times New Roman"/>
                  <a:ea typeface="Times New Roman"/>
                  <a:cs typeface="Times New Roman"/>
                  <a:sym typeface="Times New Roman"/>
                </a:rPr>
                <a:t>(</a:t>
              </a:r>
              <a:r>
                <a:rPr sz="2000" i="1">
                  <a:solidFill>
                    <a:srgbClr val="005493"/>
                  </a:solidFill>
                  <a:uFill>
                    <a:solidFill>
                      <a:srgbClr val="8D3124"/>
                    </a:solidFill>
                  </a:uFill>
                  <a:latin typeface="Times New Roman"/>
                  <a:ea typeface="Times New Roman"/>
                  <a:cs typeface="Times New Roman"/>
                  <a:sym typeface="Times New Roman"/>
                </a:rPr>
                <a:t>N</a:t>
              </a:r>
              <a:r>
                <a:rPr sz="2000">
                  <a:solidFill>
                    <a:srgbClr val="005493"/>
                  </a:solidFill>
                  <a:uFill>
                    <a:solidFill>
                      <a:srgbClr val="8D3124"/>
                    </a:solidFill>
                  </a:uFill>
                  <a:latin typeface="Times New Roman"/>
                  <a:ea typeface="Times New Roman"/>
                  <a:cs typeface="Times New Roman"/>
                  <a:sym typeface="Times New Roman"/>
                </a:rPr>
                <a:t>/</a:t>
              </a:r>
              <a:r>
                <a:rPr sz="2000">
                  <a:solidFill>
                    <a:srgbClr val="005493"/>
                  </a:solidFill>
                  <a:uFill>
                    <a:solidFill>
                      <a:srgbClr val="FFFFFF"/>
                    </a:solidFill>
                  </a:uFill>
                  <a:latin typeface="Times New Roman"/>
                  <a:ea typeface="Times New Roman"/>
                  <a:cs typeface="Times New Roman"/>
                  <a:sym typeface="Times New Roman"/>
                </a:rPr>
                <a:t>8</a:t>
              </a:r>
              <a:r>
                <a:rPr sz="2000">
                  <a:solidFill>
                    <a:srgbClr val="005493"/>
                  </a:solidFill>
                  <a:uFill>
                    <a:solidFill>
                      <a:srgbClr val="8D3124"/>
                    </a:solidFill>
                  </a:uFill>
                  <a:latin typeface="Times New Roman"/>
                  <a:ea typeface="Times New Roman"/>
                  <a:cs typeface="Times New Roman"/>
                  <a:sym typeface="Times New Roman"/>
                </a:rPr>
                <a:t>)</a:t>
              </a:r>
            </a:p>
          </p:txBody>
        </p:sp>
        <p:sp>
          <p:nvSpPr>
            <p:cNvPr id="341" name="Shape 341"/>
            <p:cNvSpPr/>
            <p:nvPr/>
          </p:nvSpPr>
          <p:spPr>
            <a:xfrm>
              <a:off x="1486464" y="0"/>
              <a:ext cx="977901"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606060"/>
                  </a:solidFill>
                  <a:uFill>
                    <a:solidFill>
                      <a:srgbClr val="8D3124"/>
                    </a:solidFill>
                  </a:uFill>
                  <a:latin typeface="Times New Roman"/>
                  <a:ea typeface="Times New Roman"/>
                  <a:cs typeface="Times New Roman"/>
                  <a:sym typeface="Times New Roman"/>
                </a:rPr>
                <a:t>=  </a:t>
              </a:r>
              <a:r>
                <a:rPr sz="2000" i="1">
                  <a:uFill>
                    <a:solidFill>
                      <a:srgbClr val="8D3124"/>
                    </a:solidFill>
                  </a:uFill>
                  <a:latin typeface="Times New Roman"/>
                  <a:ea typeface="Times New Roman"/>
                  <a:cs typeface="Times New Roman"/>
                  <a:sym typeface="Times New Roman"/>
                </a:rPr>
                <a:t>N</a:t>
              </a:r>
            </a:p>
          </p:txBody>
        </p:sp>
      </p:grpSp>
      <p:sp>
        <p:nvSpPr>
          <p:cNvPr id="343" name="Shape 343"/>
          <p:cNvSpPr/>
          <p:nvPr/>
        </p:nvSpPr>
        <p:spPr>
          <a:xfrm>
            <a:off x="11559540" y="7886700"/>
            <a:ext cx="298167" cy="4445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spcBef>
                <a:spcPts val="1200"/>
              </a:spcBef>
              <a:defRPr sz="2400">
                <a:solidFill>
                  <a:srgbClr val="606060"/>
                </a:solidFill>
                <a:latin typeface="Times New Roman"/>
                <a:ea typeface="Times New Roman"/>
                <a:cs typeface="Times New Roman"/>
                <a:sym typeface="Times New Roman"/>
              </a:defRPr>
            </a:lvl1pPr>
          </a:lstStyle>
          <a:p>
            <a:pPr lvl="0">
              <a:defRPr sz="1800">
                <a:solidFill>
                  <a:srgbClr val="000000"/>
                </a:solidFill>
                <a:uFillTx/>
              </a:defRPr>
            </a:pPr>
            <a:r>
              <a:rPr sz="2400">
                <a:solidFill>
                  <a:srgbClr val="606060"/>
                </a:solidFill>
                <a:uFill>
                  <a:solidFill>
                    <a:srgbClr val="8D3124"/>
                  </a:solidFill>
                </a:uFill>
              </a:rPr>
              <a:t>⋮</a:t>
            </a:r>
          </a:p>
        </p:txBody>
      </p:sp>
      <p:sp>
        <p:nvSpPr>
          <p:cNvPr id="344" name="Shape 344"/>
          <p:cNvSpPr/>
          <p:nvPr/>
        </p:nvSpPr>
        <p:spPr>
          <a:xfrm>
            <a:off x="4797778" y="3886200"/>
            <a:ext cx="1346201" cy="38291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i="1" baseline="-5999">
                <a:uFill>
                  <a:solidFill>
                    <a:srgbClr val="8D3124"/>
                  </a:solidFill>
                </a:uFill>
                <a:latin typeface="Times New Roman"/>
                <a:ea typeface="Times New Roman"/>
                <a:cs typeface="Times New Roman"/>
                <a:sym typeface="Times New Roman"/>
              </a:rPr>
              <a:t> </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a:t>
            </a:r>
            <a:r>
              <a:rPr sz="2000">
                <a:uFill>
                  <a:solidFill>
                    <a:srgbClr val="8D3124"/>
                  </a:solidFill>
                </a:uFill>
                <a:latin typeface="Times New Roman"/>
                <a:ea typeface="Times New Roman"/>
                <a:cs typeface="Times New Roman"/>
                <a:sym typeface="Times New Roman"/>
              </a:rPr>
              <a:t>)</a:t>
            </a:r>
          </a:p>
        </p:txBody>
      </p:sp>
      <p:grpSp>
        <p:nvGrpSpPr>
          <p:cNvPr id="347" name="Group 347"/>
          <p:cNvGrpSpPr/>
          <p:nvPr/>
        </p:nvGrpSpPr>
        <p:grpSpPr>
          <a:xfrm>
            <a:off x="10033847" y="6094307"/>
            <a:ext cx="2464365" cy="385168"/>
            <a:chOff x="0" y="0"/>
            <a:chExt cx="2464364" cy="385167"/>
          </a:xfrm>
        </p:grpSpPr>
        <p:sp>
          <p:nvSpPr>
            <p:cNvPr id="345" name="Shape 345"/>
            <p:cNvSpPr/>
            <p:nvPr/>
          </p:nvSpPr>
          <p:spPr>
            <a:xfrm>
              <a:off x="0" y="0"/>
              <a:ext cx="16383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005493"/>
                  </a:solidFill>
                  <a:uFill>
                    <a:solidFill>
                      <a:srgbClr val="8D3124"/>
                    </a:solidFill>
                  </a:uFill>
                  <a:latin typeface="Times New Roman"/>
                  <a:ea typeface="Times New Roman"/>
                  <a:cs typeface="Times New Roman"/>
                  <a:sym typeface="Times New Roman"/>
                </a:rPr>
                <a:t>4 (</a:t>
              </a:r>
              <a:r>
                <a:rPr sz="2000" i="1">
                  <a:solidFill>
                    <a:srgbClr val="005493"/>
                  </a:solidFill>
                  <a:uFill>
                    <a:solidFill>
                      <a:srgbClr val="8D3124"/>
                    </a:solidFill>
                  </a:uFill>
                  <a:latin typeface="Times New Roman"/>
                  <a:ea typeface="Times New Roman"/>
                  <a:cs typeface="Times New Roman"/>
                  <a:sym typeface="Times New Roman"/>
                </a:rPr>
                <a:t>N</a:t>
              </a:r>
              <a:r>
                <a:rPr sz="2000">
                  <a:solidFill>
                    <a:srgbClr val="005493"/>
                  </a:solidFill>
                  <a:uFill>
                    <a:solidFill>
                      <a:srgbClr val="8D3124"/>
                    </a:solidFill>
                  </a:uFill>
                  <a:latin typeface="Times New Roman"/>
                  <a:ea typeface="Times New Roman"/>
                  <a:cs typeface="Times New Roman"/>
                  <a:sym typeface="Times New Roman"/>
                </a:rPr>
                <a:t>/4)</a:t>
              </a:r>
            </a:p>
          </p:txBody>
        </p:sp>
        <p:sp>
          <p:nvSpPr>
            <p:cNvPr id="346" name="Shape 346"/>
            <p:cNvSpPr/>
            <p:nvPr/>
          </p:nvSpPr>
          <p:spPr>
            <a:xfrm>
              <a:off x="1486464" y="2257"/>
              <a:ext cx="977901"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spcBef>
                  <a:spcPts val="1200"/>
                </a:spcBef>
                <a:defRPr sz="1800">
                  <a:solidFill>
                    <a:srgbClr val="000000"/>
                  </a:solidFill>
                  <a:uFillTx/>
                </a:defRPr>
              </a:pPr>
              <a:r>
                <a:rPr sz="2000">
                  <a:solidFill>
                    <a:srgbClr val="606060"/>
                  </a:solidFill>
                  <a:uFill>
                    <a:solidFill>
                      <a:srgbClr val="8D3124"/>
                    </a:solidFill>
                  </a:uFill>
                  <a:latin typeface="Times New Roman"/>
                  <a:ea typeface="Times New Roman"/>
                  <a:cs typeface="Times New Roman"/>
                  <a:sym typeface="Times New Roman"/>
                </a:rPr>
                <a:t>=  </a:t>
              </a:r>
              <a:r>
                <a:rPr sz="2000" i="1">
                  <a:uFill>
                    <a:solidFill>
                      <a:srgbClr val="8D3124"/>
                    </a:solidFill>
                  </a:uFill>
                  <a:latin typeface="Times New Roman"/>
                  <a:ea typeface="Times New Roman"/>
                  <a:cs typeface="Times New Roman"/>
                  <a:sym typeface="Times New Roman"/>
                </a:rPr>
                <a:t>N</a:t>
              </a:r>
            </a:p>
          </p:txBody>
        </p:sp>
      </p:grpSp>
      <p:grpSp>
        <p:nvGrpSpPr>
          <p:cNvPr id="352" name="Group 352"/>
          <p:cNvGrpSpPr/>
          <p:nvPr/>
        </p:nvGrpSpPr>
        <p:grpSpPr>
          <a:xfrm>
            <a:off x="2577817" y="4323838"/>
            <a:ext cx="5575583" cy="1092224"/>
            <a:chOff x="0" y="0"/>
            <a:chExt cx="5575582" cy="1092222"/>
          </a:xfrm>
        </p:grpSpPr>
        <p:sp>
          <p:nvSpPr>
            <p:cNvPr id="348" name="Shape 348"/>
            <p:cNvSpPr/>
            <p:nvPr/>
          </p:nvSpPr>
          <p:spPr>
            <a:xfrm>
              <a:off x="0" y="709312"/>
              <a:ext cx="1282700"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i="1" baseline="-5999">
                  <a:uFill>
                    <a:solidFill>
                      <a:srgbClr val="8D3124"/>
                    </a:solidFill>
                  </a:uFill>
                  <a:latin typeface="Times New Roman"/>
                  <a:ea typeface="Times New Roman"/>
                  <a:cs typeface="Times New Roman"/>
                  <a:sym typeface="Times New Roman"/>
                </a:rPr>
                <a:t> </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2)</a:t>
              </a:r>
            </a:p>
          </p:txBody>
        </p:sp>
        <p:sp>
          <p:nvSpPr>
            <p:cNvPr id="349" name="Shape 349"/>
            <p:cNvSpPr/>
            <p:nvPr/>
          </p:nvSpPr>
          <p:spPr>
            <a:xfrm flipH="1">
              <a:off x="807438" y="0"/>
              <a:ext cx="1692225" cy="71806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50" name="Shape 350"/>
            <p:cNvSpPr/>
            <p:nvPr/>
          </p:nvSpPr>
          <p:spPr>
            <a:xfrm>
              <a:off x="3264182" y="6861"/>
              <a:ext cx="1692225" cy="71806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51" name="Shape 351"/>
            <p:cNvSpPr/>
            <p:nvPr/>
          </p:nvSpPr>
          <p:spPr>
            <a:xfrm>
              <a:off x="4292882" y="705361"/>
              <a:ext cx="1282701"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i="1" baseline="-5999">
                  <a:uFill>
                    <a:solidFill>
                      <a:srgbClr val="8D3124"/>
                    </a:solidFill>
                  </a:uFill>
                  <a:latin typeface="Times New Roman"/>
                  <a:ea typeface="Times New Roman"/>
                  <a:cs typeface="Times New Roman"/>
                  <a:sym typeface="Times New Roman"/>
                </a:rPr>
                <a:t> </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2)</a:t>
              </a:r>
            </a:p>
          </p:txBody>
        </p:sp>
      </p:grpSp>
      <p:grpSp>
        <p:nvGrpSpPr>
          <p:cNvPr id="369" name="Group 369"/>
          <p:cNvGrpSpPr/>
          <p:nvPr/>
        </p:nvGrpSpPr>
        <p:grpSpPr>
          <a:xfrm>
            <a:off x="965200" y="6527799"/>
            <a:ext cx="8496300" cy="1221111"/>
            <a:chOff x="0" y="0"/>
            <a:chExt cx="8496300" cy="1221109"/>
          </a:xfrm>
        </p:grpSpPr>
        <p:sp>
          <p:nvSpPr>
            <p:cNvPr id="353" name="Shape 353"/>
            <p:cNvSpPr/>
            <p:nvPr/>
          </p:nvSpPr>
          <p:spPr>
            <a:xfrm>
              <a:off x="2032000" y="838200"/>
              <a:ext cx="11684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54" name="Shape 354"/>
            <p:cNvSpPr/>
            <p:nvPr/>
          </p:nvSpPr>
          <p:spPr>
            <a:xfrm>
              <a:off x="3048000" y="838200"/>
              <a:ext cx="11557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55" name="Shape 355"/>
            <p:cNvSpPr/>
            <p:nvPr/>
          </p:nvSpPr>
          <p:spPr>
            <a:xfrm>
              <a:off x="3184935" y="25399"/>
              <a:ext cx="290620" cy="79847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56" name="Shape 356"/>
            <p:cNvSpPr/>
            <p:nvPr/>
          </p:nvSpPr>
          <p:spPr>
            <a:xfrm flipH="1">
              <a:off x="2730499" y="29157"/>
              <a:ext cx="310492" cy="790957"/>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57" name="Shape 357"/>
            <p:cNvSpPr/>
            <p:nvPr/>
          </p:nvSpPr>
          <p:spPr>
            <a:xfrm>
              <a:off x="0" y="812800"/>
              <a:ext cx="11684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58" name="Shape 358"/>
            <p:cNvSpPr/>
            <p:nvPr/>
          </p:nvSpPr>
          <p:spPr>
            <a:xfrm>
              <a:off x="1028700" y="812800"/>
              <a:ext cx="11557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59" name="Shape 359"/>
            <p:cNvSpPr/>
            <p:nvPr/>
          </p:nvSpPr>
          <p:spPr>
            <a:xfrm>
              <a:off x="1229135" y="-1"/>
              <a:ext cx="290620" cy="79847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60" name="Shape 360"/>
            <p:cNvSpPr/>
            <p:nvPr/>
          </p:nvSpPr>
          <p:spPr>
            <a:xfrm flipH="1">
              <a:off x="774699" y="3757"/>
              <a:ext cx="310492" cy="790957"/>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61" name="Shape 361"/>
            <p:cNvSpPr/>
            <p:nvPr/>
          </p:nvSpPr>
          <p:spPr>
            <a:xfrm>
              <a:off x="6324600" y="838200"/>
              <a:ext cx="11684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62" name="Shape 362"/>
            <p:cNvSpPr/>
            <p:nvPr/>
          </p:nvSpPr>
          <p:spPr>
            <a:xfrm>
              <a:off x="7340600" y="838200"/>
              <a:ext cx="11557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63" name="Shape 363"/>
            <p:cNvSpPr/>
            <p:nvPr/>
          </p:nvSpPr>
          <p:spPr>
            <a:xfrm>
              <a:off x="7477535" y="25399"/>
              <a:ext cx="290620" cy="79847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64" name="Shape 364"/>
            <p:cNvSpPr/>
            <p:nvPr/>
          </p:nvSpPr>
          <p:spPr>
            <a:xfrm flipH="1">
              <a:off x="7023099" y="29157"/>
              <a:ext cx="310492" cy="790957"/>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65" name="Shape 365"/>
            <p:cNvSpPr/>
            <p:nvPr/>
          </p:nvSpPr>
          <p:spPr>
            <a:xfrm>
              <a:off x="4292600" y="812800"/>
              <a:ext cx="11684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66" name="Shape 366"/>
            <p:cNvSpPr/>
            <p:nvPr/>
          </p:nvSpPr>
          <p:spPr>
            <a:xfrm>
              <a:off x="5321300" y="812800"/>
              <a:ext cx="1155700"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8)</a:t>
              </a:r>
            </a:p>
          </p:txBody>
        </p:sp>
        <p:sp>
          <p:nvSpPr>
            <p:cNvPr id="367" name="Shape 367"/>
            <p:cNvSpPr/>
            <p:nvPr/>
          </p:nvSpPr>
          <p:spPr>
            <a:xfrm>
              <a:off x="5521735" y="-1"/>
              <a:ext cx="290620" cy="798472"/>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68" name="Shape 368"/>
            <p:cNvSpPr/>
            <p:nvPr/>
          </p:nvSpPr>
          <p:spPr>
            <a:xfrm flipH="1">
              <a:off x="5067299" y="3757"/>
              <a:ext cx="310492" cy="790957"/>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grpSp>
        <p:nvGrpSpPr>
          <p:cNvPr id="378" name="Group 378"/>
          <p:cNvGrpSpPr/>
          <p:nvPr/>
        </p:nvGrpSpPr>
        <p:grpSpPr>
          <a:xfrm>
            <a:off x="1487875" y="5473700"/>
            <a:ext cx="7478325" cy="1023837"/>
            <a:chOff x="0" y="0"/>
            <a:chExt cx="7478324" cy="1023836"/>
          </a:xfrm>
        </p:grpSpPr>
        <p:sp>
          <p:nvSpPr>
            <p:cNvPr id="370" name="Shape 370"/>
            <p:cNvSpPr/>
            <p:nvPr/>
          </p:nvSpPr>
          <p:spPr>
            <a:xfrm>
              <a:off x="0" y="640926"/>
              <a:ext cx="1320800"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4)</a:t>
              </a:r>
            </a:p>
          </p:txBody>
        </p:sp>
        <p:sp>
          <p:nvSpPr>
            <p:cNvPr id="371" name="Shape 371"/>
            <p:cNvSpPr/>
            <p:nvPr/>
          </p:nvSpPr>
          <p:spPr>
            <a:xfrm>
              <a:off x="1907257" y="640926"/>
              <a:ext cx="1282701" cy="3829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4)</a:t>
              </a:r>
            </a:p>
          </p:txBody>
        </p:sp>
        <p:sp>
          <p:nvSpPr>
            <p:cNvPr id="372" name="Shape 372"/>
            <p:cNvSpPr/>
            <p:nvPr/>
          </p:nvSpPr>
          <p:spPr>
            <a:xfrm>
              <a:off x="1907343" y="4654"/>
              <a:ext cx="675924" cy="627275"/>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73" name="Shape 373"/>
            <p:cNvSpPr/>
            <p:nvPr/>
          </p:nvSpPr>
          <p:spPr>
            <a:xfrm flipH="1">
              <a:off x="836224" y="0"/>
              <a:ext cx="675924" cy="627275"/>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74" name="Shape 374"/>
            <p:cNvSpPr/>
            <p:nvPr/>
          </p:nvSpPr>
          <p:spPr>
            <a:xfrm>
              <a:off x="4290624" y="635000"/>
              <a:ext cx="1320801"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4)</a:t>
              </a:r>
            </a:p>
          </p:txBody>
        </p:sp>
        <p:sp>
          <p:nvSpPr>
            <p:cNvPr id="375" name="Shape 375"/>
            <p:cNvSpPr/>
            <p:nvPr/>
          </p:nvSpPr>
          <p:spPr>
            <a:xfrm>
              <a:off x="6195624" y="635000"/>
              <a:ext cx="1282701" cy="3829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ctr">
                <a:spcBef>
                  <a:spcPts val="1200"/>
                </a:spcBef>
                <a:defRPr sz="1800">
                  <a:solidFill>
                    <a:srgbClr val="000000"/>
                  </a:solidFill>
                  <a:uFillTx/>
                </a:defRPr>
              </a:pPr>
              <a:r>
                <a:rPr sz="2000" i="1">
                  <a:uFill>
                    <a:solidFill>
                      <a:srgbClr val="8D3124"/>
                    </a:solidFill>
                  </a:uFill>
                  <a:latin typeface="Times New Roman"/>
                  <a:ea typeface="Times New Roman"/>
                  <a:cs typeface="Times New Roman"/>
                  <a:sym typeface="Times New Roman"/>
                </a:rPr>
                <a:t>D</a:t>
              </a:r>
              <a:r>
                <a:rPr sz="2000">
                  <a:uFill>
                    <a:solidFill>
                      <a:srgbClr val="8D3124"/>
                    </a:solidFill>
                  </a:uFill>
                  <a:latin typeface="Times New Roman"/>
                  <a:ea typeface="Times New Roman"/>
                  <a:cs typeface="Times New Roman"/>
                  <a:sym typeface="Times New Roman"/>
                </a:rPr>
                <a:t>(</a:t>
              </a:r>
              <a:r>
                <a:rPr sz="2000" i="1">
                  <a:uFill>
                    <a:solidFill>
                      <a:srgbClr val="8D3124"/>
                    </a:solidFill>
                  </a:uFill>
                  <a:latin typeface="Times New Roman"/>
                  <a:ea typeface="Times New Roman"/>
                  <a:cs typeface="Times New Roman"/>
                  <a:sym typeface="Times New Roman"/>
                </a:rPr>
                <a:t>N </a:t>
              </a:r>
              <a:r>
                <a:rPr sz="2000">
                  <a:uFill>
                    <a:solidFill>
                      <a:srgbClr val="8D3124"/>
                    </a:solidFill>
                  </a:uFill>
                  <a:latin typeface="Times New Roman"/>
                  <a:ea typeface="Times New Roman"/>
                  <a:cs typeface="Times New Roman"/>
                  <a:sym typeface="Times New Roman"/>
                </a:rPr>
                <a:t>/ 4)</a:t>
              </a:r>
            </a:p>
          </p:txBody>
        </p:sp>
        <p:sp>
          <p:nvSpPr>
            <p:cNvPr id="376" name="Shape 376"/>
            <p:cNvSpPr/>
            <p:nvPr/>
          </p:nvSpPr>
          <p:spPr>
            <a:xfrm>
              <a:off x="6195624" y="0"/>
              <a:ext cx="675923" cy="627275"/>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77" name="Shape 377"/>
            <p:cNvSpPr/>
            <p:nvPr/>
          </p:nvSpPr>
          <p:spPr>
            <a:xfrm flipH="1">
              <a:off x="5128824" y="0"/>
              <a:ext cx="675923" cy="627275"/>
            </a:xfrm>
            <a:prstGeom prst="line">
              <a:avLst/>
            </a:prstGeom>
            <a:noFill/>
            <a:ln w="12700" cap="flat">
              <a:solidFill>
                <a:srgbClr val="000000"/>
              </a:solidFill>
              <a:prstDash val="solid"/>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grpSp>
        <p:nvGrpSpPr>
          <p:cNvPr id="396" name="Group 396"/>
          <p:cNvGrpSpPr/>
          <p:nvPr/>
        </p:nvGrpSpPr>
        <p:grpSpPr>
          <a:xfrm>
            <a:off x="1358900" y="7746999"/>
            <a:ext cx="7768773" cy="1028602"/>
            <a:chOff x="0" y="0"/>
            <a:chExt cx="7768772" cy="1028600"/>
          </a:xfrm>
        </p:grpSpPr>
        <p:sp>
          <p:nvSpPr>
            <p:cNvPr id="379" name="Shape 379"/>
            <p:cNvSpPr/>
            <p:nvPr/>
          </p:nvSpPr>
          <p:spPr>
            <a:xfrm>
              <a:off x="3699650" y="368300"/>
              <a:ext cx="423333" cy="660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200"/>
                </a:spcBef>
                <a:defRPr sz="4800">
                  <a:solidFill>
                    <a:srgbClr val="000000"/>
                  </a:solidFill>
                  <a:uFill>
                    <a:solidFill>
                      <a:srgbClr val="000000"/>
                    </a:solidFill>
                  </a:uFill>
                  <a:latin typeface="Times New Roman"/>
                  <a:ea typeface="Times New Roman"/>
                  <a:cs typeface="Times New Roman"/>
                  <a:sym typeface="Times New Roman"/>
                </a:defRPr>
              </a:lvl1pPr>
            </a:lstStyle>
            <a:p>
              <a:pPr lvl="0">
                <a:defRPr sz="1800">
                  <a:uFillTx/>
                </a:defRPr>
              </a:pPr>
              <a:r>
                <a:rPr sz="4800">
                  <a:uFill>
                    <a:solidFill/>
                  </a:uFill>
                </a:rPr>
                <a:t>⋮</a:t>
              </a:r>
            </a:p>
          </p:txBody>
        </p:sp>
        <p:sp>
          <p:nvSpPr>
            <p:cNvPr id="380" name="Shape 380"/>
            <p:cNvSpPr/>
            <p:nvPr/>
          </p:nvSpPr>
          <p:spPr>
            <a:xfrm>
              <a:off x="251235" y="0"/>
              <a:ext cx="132754"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1" name="Shape 381"/>
            <p:cNvSpPr/>
            <p:nvPr/>
          </p:nvSpPr>
          <p:spPr>
            <a:xfrm flipH="1">
              <a:off x="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2" name="Shape 382"/>
            <p:cNvSpPr/>
            <p:nvPr/>
          </p:nvSpPr>
          <p:spPr>
            <a:xfrm>
              <a:off x="12860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3" name="Shape 383"/>
            <p:cNvSpPr/>
            <p:nvPr/>
          </p:nvSpPr>
          <p:spPr>
            <a:xfrm flipH="1">
              <a:off x="10287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4" name="Shape 384"/>
            <p:cNvSpPr/>
            <p:nvPr/>
          </p:nvSpPr>
          <p:spPr>
            <a:xfrm>
              <a:off x="23147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5" name="Shape 385"/>
            <p:cNvSpPr/>
            <p:nvPr/>
          </p:nvSpPr>
          <p:spPr>
            <a:xfrm flipH="1">
              <a:off x="20574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6" name="Shape 386"/>
            <p:cNvSpPr/>
            <p:nvPr/>
          </p:nvSpPr>
          <p:spPr>
            <a:xfrm>
              <a:off x="33434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7" name="Shape 387"/>
            <p:cNvSpPr/>
            <p:nvPr/>
          </p:nvSpPr>
          <p:spPr>
            <a:xfrm flipH="1">
              <a:off x="30861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8" name="Shape 388"/>
            <p:cNvSpPr/>
            <p:nvPr/>
          </p:nvSpPr>
          <p:spPr>
            <a:xfrm>
              <a:off x="45499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89" name="Shape 389"/>
            <p:cNvSpPr/>
            <p:nvPr/>
          </p:nvSpPr>
          <p:spPr>
            <a:xfrm flipH="1">
              <a:off x="42926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0" name="Shape 390"/>
            <p:cNvSpPr/>
            <p:nvPr/>
          </p:nvSpPr>
          <p:spPr>
            <a:xfrm>
              <a:off x="55786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1" name="Shape 391"/>
            <p:cNvSpPr/>
            <p:nvPr/>
          </p:nvSpPr>
          <p:spPr>
            <a:xfrm flipH="1">
              <a:off x="53213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2" name="Shape 392"/>
            <p:cNvSpPr/>
            <p:nvPr/>
          </p:nvSpPr>
          <p:spPr>
            <a:xfrm>
              <a:off x="66073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3" name="Shape 393"/>
            <p:cNvSpPr/>
            <p:nvPr/>
          </p:nvSpPr>
          <p:spPr>
            <a:xfrm flipH="1">
              <a:off x="63500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4" name="Shape 394"/>
            <p:cNvSpPr/>
            <p:nvPr/>
          </p:nvSpPr>
          <p:spPr>
            <a:xfrm>
              <a:off x="7636020" y="0"/>
              <a:ext cx="132753" cy="267273"/>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sp>
          <p:nvSpPr>
            <p:cNvPr id="395" name="Shape 395"/>
            <p:cNvSpPr/>
            <p:nvPr/>
          </p:nvSpPr>
          <p:spPr>
            <a:xfrm flipH="1">
              <a:off x="7378700" y="1701"/>
              <a:ext cx="139393" cy="263871"/>
            </a:xfrm>
            <a:prstGeom prst="line">
              <a:avLst/>
            </a:prstGeom>
            <a:noFill/>
            <a:ln w="12700" cap="flat">
              <a:solidFill>
                <a:srgbClr val="000000"/>
              </a:solidFill>
              <a:custDash>
                <a:ds d="200000" sp="200000"/>
              </a:custDash>
              <a:round/>
            </a:ln>
            <a:effectLst/>
          </p:spPr>
          <p:txBody>
            <a:bodyPr wrap="square" lIns="0" tIns="0" rIns="0" bIns="0" numCol="1" anchor="t">
              <a:noAutofit/>
            </a:bodyPr>
            <a:lstStyle/>
            <a:p>
              <a:pPr marL="7224" marR="7224" lvl="0">
                <a:lnSpc>
                  <a:spcPct val="120000"/>
                </a:lnSpc>
                <a:defRPr sz="2200">
                  <a:solidFill>
                    <a:srgbClr val="005493"/>
                  </a:solidFill>
                  <a:uFill>
                    <a:solidFill>
                      <a:srgbClr val="0048AA"/>
                    </a:solidFill>
                  </a:uFill>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333"/>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2" nodeType="afterEffect">
                                  <p:stCondLst>
                                    <p:cond delay="0"/>
                                  </p:stCondLst>
                                  <p:iterate>
                                    <p:tmAbs val="0"/>
                                  </p:iterate>
                                  <p:childTnLst>
                                    <p:set>
                                      <p:cBhvr>
                                        <p:cTn id="49" fill="hold"/>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10" animBg="1" advAuto="0"/>
      <p:bldP spid="333" grpId="11" animBg="1" advAuto="0"/>
      <p:bldP spid="336" grpId="6" animBg="1" advAuto="0"/>
      <p:bldP spid="339" grpId="7" animBg="1" advAuto="0"/>
      <p:bldP spid="342" grpId="9" animBg="1" advAuto="0"/>
      <p:bldP spid="343" grpId="12" animBg="1" advAuto="0"/>
      <p:bldP spid="344" grpId="1" animBg="1" advAuto="0"/>
      <p:bldP spid="347" grpId="8" animBg="1" advAuto="0"/>
      <p:bldP spid="352" grpId="2" animBg="1" advAuto="0"/>
      <p:bldP spid="369" grpId="4" animBg="1" advAuto="0"/>
      <p:bldP spid="378" grpId="3" animBg="1" advAuto="0"/>
      <p:bldP spid="396" grpId="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6867" y="1640911"/>
            <a:ext cx="11708991" cy="6275538"/>
          </a:xfrm>
          <a:prstGeom prst="rect">
            <a:avLst/>
          </a:prstGeom>
        </p:spPr>
      </p:pic>
      <p:sp>
        <p:nvSpPr>
          <p:cNvPr id="77" name="Shape 334"/>
          <p:cNvSpPr/>
          <p:nvPr/>
        </p:nvSpPr>
        <p:spPr>
          <a:xfrm>
            <a:off x="519901" y="3907638"/>
            <a:ext cx="787774"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lang="en-US" dirty="0">
                <a:solidFill>
                  <a:schemeClr val="bg2"/>
                </a:solidFill>
              </a:rPr>
              <a:t>k</a:t>
            </a:r>
            <a:r>
              <a:rPr lang="en-US" sz="2000" i="1" dirty="0">
                <a:solidFill>
                  <a:schemeClr val="bg2"/>
                </a:solidFill>
                <a:uFill>
                  <a:solidFill>
                    <a:srgbClr val="8D3124"/>
                  </a:solidFill>
                </a:uFill>
              </a:rPr>
              <a:t>=0</a:t>
            </a:r>
            <a:endParaRPr sz="2000" i="1" dirty="0">
              <a:solidFill>
                <a:schemeClr val="bg2"/>
              </a:solidFill>
              <a:uFill>
                <a:solidFill>
                  <a:srgbClr val="8D3124"/>
                </a:solidFill>
              </a:uFill>
            </a:endParaRPr>
          </a:p>
        </p:txBody>
      </p:sp>
      <p:sp>
        <p:nvSpPr>
          <p:cNvPr id="78" name="Shape 334"/>
          <p:cNvSpPr/>
          <p:nvPr/>
        </p:nvSpPr>
        <p:spPr>
          <a:xfrm>
            <a:off x="487433" y="7042360"/>
            <a:ext cx="2026050"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lang="en-US" dirty="0">
                <a:solidFill>
                  <a:schemeClr val="bg2"/>
                </a:solidFill>
              </a:rPr>
              <a:t>k</a:t>
            </a:r>
            <a:r>
              <a:rPr lang="en-US" sz="2000" i="1" dirty="0">
                <a:solidFill>
                  <a:schemeClr val="bg2"/>
                </a:solidFill>
                <a:uFill>
                  <a:solidFill>
                    <a:srgbClr val="8D3124"/>
                  </a:solidFill>
                </a:uFill>
              </a:rPr>
              <a:t>=3, </a:t>
            </a:r>
            <a:r>
              <a:rPr lang="en-US" sz="2000" i="1" dirty="0" err="1">
                <a:solidFill>
                  <a:schemeClr val="bg2"/>
                </a:solidFill>
                <a:uFill>
                  <a:solidFill>
                    <a:srgbClr val="8D3124"/>
                  </a:solidFill>
                </a:uFill>
              </a:rPr>
              <a:t>len</a:t>
            </a:r>
            <a:r>
              <a:rPr lang="en-US" sz="2000" i="1" dirty="0">
                <a:solidFill>
                  <a:schemeClr val="bg2"/>
                </a:solidFill>
                <a:uFill>
                  <a:solidFill>
                    <a:srgbClr val="8D3124"/>
                  </a:solidFill>
                </a:uFill>
              </a:rPr>
              <a:t> </a:t>
            </a:r>
            <a:r>
              <a:rPr lang="en-US" dirty="0">
                <a:solidFill>
                  <a:schemeClr val="bg2"/>
                </a:solidFill>
              </a:rPr>
              <a:t>2</a:t>
            </a:r>
            <a:r>
              <a:rPr lang="en-US" baseline="30000" dirty="0">
                <a:solidFill>
                  <a:schemeClr val="bg2"/>
                </a:solidFill>
              </a:rPr>
              <a:t>4-3 </a:t>
            </a:r>
            <a:r>
              <a:rPr lang="en-US" dirty="0">
                <a:solidFill>
                  <a:schemeClr val="bg2"/>
                </a:solidFill>
              </a:rPr>
              <a:t>=2</a:t>
            </a:r>
            <a:endParaRPr sz="2000" i="1" dirty="0">
              <a:solidFill>
                <a:schemeClr val="bg2"/>
              </a:solidFill>
              <a:uFill>
                <a:solidFill>
                  <a:srgbClr val="8D3124"/>
                </a:solidFill>
              </a:uFill>
            </a:endParaRPr>
          </a:p>
        </p:txBody>
      </p:sp>
      <p:sp>
        <p:nvSpPr>
          <p:cNvPr id="79" name="Shape 334"/>
          <p:cNvSpPr/>
          <p:nvPr/>
        </p:nvSpPr>
        <p:spPr>
          <a:xfrm>
            <a:off x="3132872" y="3742520"/>
            <a:ext cx="977900" cy="406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lang="en-US" dirty="0">
                <a:solidFill>
                  <a:schemeClr val="bg2"/>
                </a:solidFill>
              </a:rPr>
              <a:t>n</a:t>
            </a:r>
            <a:r>
              <a:rPr lang="en-US" sz="2000" i="1" dirty="0">
                <a:solidFill>
                  <a:schemeClr val="bg2"/>
                </a:solidFill>
                <a:uFill>
                  <a:solidFill>
                    <a:srgbClr val="8D3124"/>
                  </a:solidFill>
                </a:uFill>
              </a:rPr>
              <a:t>=4</a:t>
            </a:r>
            <a:endParaRPr sz="2000" i="1" dirty="0">
              <a:solidFill>
                <a:schemeClr val="bg2"/>
              </a:solidFill>
              <a:uFill>
                <a:solidFill>
                  <a:srgbClr val="8D3124"/>
                </a:solidFill>
              </a:uFill>
            </a:endParaRPr>
          </a:p>
        </p:txBody>
      </p:sp>
      <p:sp>
        <p:nvSpPr>
          <p:cNvPr id="80" name="Shape 334"/>
          <p:cNvSpPr/>
          <p:nvPr/>
        </p:nvSpPr>
        <p:spPr>
          <a:xfrm>
            <a:off x="2068160" y="7296276"/>
            <a:ext cx="2129424" cy="415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lang="en-US" dirty="0">
                <a:solidFill>
                  <a:schemeClr val="bg2"/>
                </a:solidFill>
              </a:rPr>
              <a:t>2</a:t>
            </a:r>
            <a:r>
              <a:rPr lang="en-US" baseline="30000" dirty="0">
                <a:solidFill>
                  <a:schemeClr val="bg2"/>
                </a:solidFill>
              </a:rPr>
              <a:t>4-3 </a:t>
            </a:r>
            <a:r>
              <a:rPr lang="en-US" dirty="0">
                <a:solidFill>
                  <a:schemeClr val="bg2"/>
                </a:solidFill>
              </a:rPr>
              <a:t> = 2= compares</a:t>
            </a:r>
            <a:endParaRPr sz="2000" i="1" dirty="0">
              <a:solidFill>
                <a:schemeClr val="bg2"/>
              </a:solidFill>
              <a:uFill>
                <a:solidFill>
                  <a:srgbClr val="8D3124"/>
                </a:solidFill>
              </a:uFill>
            </a:endParaRPr>
          </a:p>
        </p:txBody>
      </p:sp>
      <p:sp>
        <p:nvSpPr>
          <p:cNvPr id="81" name="Shape 334"/>
          <p:cNvSpPr/>
          <p:nvPr/>
        </p:nvSpPr>
        <p:spPr>
          <a:xfrm>
            <a:off x="6892768" y="8153162"/>
            <a:ext cx="5373090" cy="9351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1200"/>
              </a:spcBef>
              <a:defRPr sz="2000" i="1">
                <a:solidFill>
                  <a:srgbClr val="005493"/>
                </a:solidFill>
                <a:latin typeface="Times New Roman"/>
                <a:ea typeface="Times New Roman"/>
                <a:cs typeface="Times New Roman"/>
                <a:sym typeface="Times New Roman"/>
              </a:defRPr>
            </a:lvl1pPr>
          </a:lstStyle>
          <a:p>
            <a:pPr lvl="0">
              <a:defRPr sz="1800" i="0">
                <a:solidFill>
                  <a:srgbClr val="000000"/>
                </a:solidFill>
                <a:uFillTx/>
              </a:defRPr>
            </a:pPr>
            <a:r>
              <a:rPr lang="en-US" dirty="0">
                <a:solidFill>
                  <a:schemeClr val="bg2"/>
                </a:solidFill>
              </a:rPr>
              <a:t>1, 3    and   2, 7   =&gt; N-1 compares ~ N compares</a:t>
            </a:r>
          </a:p>
          <a:p>
            <a:pPr lvl="0">
              <a:defRPr sz="1800" i="0">
                <a:solidFill>
                  <a:srgbClr val="000000"/>
                </a:solidFill>
                <a:uFillTx/>
              </a:defRPr>
            </a:pPr>
            <a:r>
              <a:rPr lang="en-US" dirty="0">
                <a:solidFill>
                  <a:schemeClr val="bg2"/>
                </a:solidFill>
              </a:rPr>
              <a:t>1vs2, 3vs2, 3vs7</a:t>
            </a:r>
            <a:endParaRPr sz="2000" i="1" dirty="0">
              <a:solidFill>
                <a:schemeClr val="bg2"/>
              </a:solidFill>
              <a:uFill>
                <a:solidFill>
                  <a:srgbClr val="8D3124"/>
                </a:solidFill>
              </a:uFill>
            </a:endParaRPr>
          </a:p>
        </p:txBody>
      </p:sp>
    </p:spTree>
    <p:extLst>
      <p:ext uri="{BB962C8B-B14F-4D97-AF65-F5344CB8AC3E}">
        <p14:creationId xmlns:p14="http://schemas.microsoft.com/office/powerpoint/2010/main" val="10731570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3" name="Shape 413"/>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Proposition.  </a:t>
            </a:r>
            <a:r>
              <a:rPr sz="2400" dirty="0" err="1">
                <a:uFill>
                  <a:solidFill>
                    <a:srgbClr val="0048AA"/>
                  </a:solidFill>
                </a:uFill>
              </a:rPr>
              <a:t>Mergesort</a:t>
            </a:r>
            <a:r>
              <a:rPr sz="2400" dirty="0">
                <a:uFill>
                  <a:solidFill>
                    <a:srgbClr val="0048AA"/>
                  </a:solidFill>
                </a:uFill>
              </a:rPr>
              <a:t> uses </a:t>
            </a:r>
            <a:r>
              <a:rPr sz="2400" dirty="0">
                <a:uFill>
                  <a:solidFill>
                    <a:srgbClr val="0048AA"/>
                  </a:solidFill>
                </a:uFill>
                <a:latin typeface="Times Roman"/>
                <a:ea typeface="Times Roman"/>
                <a:cs typeface="Times Roman"/>
                <a:sym typeface="Times Roman"/>
              </a:rPr>
              <a:t>≤</a:t>
            </a:r>
            <a:r>
              <a:rPr sz="2400" dirty="0">
                <a:uFill>
                  <a:solidFill>
                    <a:srgbClr val="0048AA"/>
                  </a:solidFill>
                </a:uFill>
              </a:rPr>
              <a:t> </a:t>
            </a:r>
            <a:r>
              <a:rPr sz="2400" dirty="0">
                <a:uFill>
                  <a:solidFill>
                    <a:srgbClr val="0048AA"/>
                  </a:solidFill>
                </a:uFill>
                <a:latin typeface="Times New Roman"/>
                <a:ea typeface="Times New Roman"/>
                <a:cs typeface="Times New Roman"/>
                <a:sym typeface="Times New Roman"/>
              </a:rPr>
              <a:t> 6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latin typeface="Times New Roman"/>
                <a:ea typeface="Times New Roman"/>
                <a:cs typeface="Times New Roman"/>
                <a:sym typeface="Times New Roman"/>
              </a:rPr>
              <a:t> </a:t>
            </a:r>
            <a:r>
              <a:rPr sz="2400" dirty="0" err="1">
                <a:uFill>
                  <a:solidFill>
                    <a:srgbClr val="0048AA"/>
                  </a:solidFill>
                </a:uFill>
                <a:latin typeface="Times New Roman"/>
                <a:ea typeface="Times New Roman"/>
                <a:cs typeface="Times New Roman"/>
                <a:sym typeface="Times New Roman"/>
              </a:rPr>
              <a:t>lg</a:t>
            </a:r>
            <a:r>
              <a:rPr sz="2400" dirty="0">
                <a:uFill>
                  <a:solidFill>
                    <a:srgbClr val="0048AA"/>
                  </a:solidFill>
                </a:uFill>
                <a:latin typeface="Times New Roman"/>
                <a:ea typeface="Times New Roman"/>
                <a:cs typeface="Times New Roman"/>
                <a:sym typeface="Times New Roman"/>
              </a:rPr>
              <a:t>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 array accesses to sort an array of length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rPr>
              <a:t>.</a:t>
            </a:r>
          </a:p>
          <a:p>
            <a:pPr lvl="0">
              <a:defRPr sz="1800">
                <a:solidFill>
                  <a:srgbClr val="000000"/>
                </a:solidFill>
                <a:uFillTx/>
              </a:defRPr>
            </a:pPr>
            <a:endParaRPr sz="2400" dirty="0">
              <a:solidFill>
                <a:srgbClr val="005493"/>
              </a:solidFill>
              <a:uFill>
                <a:solidFill>
                  <a:srgbClr val="0048AA"/>
                </a:solidFill>
              </a:uFill>
            </a:endParaRPr>
          </a:p>
          <a:p>
            <a:pPr lvl="0">
              <a:defRPr sz="1800">
                <a:solidFill>
                  <a:srgbClr val="000000"/>
                </a:solidFill>
                <a:uFillTx/>
              </a:defRPr>
            </a:pPr>
            <a:r>
              <a:rPr sz="2400" dirty="0">
                <a:solidFill>
                  <a:srgbClr val="005493"/>
                </a:solidFill>
                <a:uFill>
                  <a:solidFill>
                    <a:srgbClr val="0048AA"/>
                  </a:solidFill>
                </a:uFill>
              </a:rPr>
              <a:t>Pf sketch.  </a:t>
            </a:r>
            <a:r>
              <a:rPr sz="2400" dirty="0">
                <a:uFill>
                  <a:solidFill/>
                </a:uFill>
              </a:rPr>
              <a:t>The number of array accesses </a:t>
            </a:r>
            <a:r>
              <a:rPr sz="2400" i="1" dirty="0">
                <a:uFill>
                  <a:solidFill/>
                </a:uFill>
                <a:latin typeface="Times New Roman"/>
                <a:ea typeface="Times New Roman"/>
                <a:cs typeface="Times New Roman"/>
                <a:sym typeface="Times New Roman"/>
              </a:rPr>
              <a:t>A</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sz="2400" dirty="0">
                <a:uFill>
                  <a:solidFill>
                    <a:srgbClr val="0048AA"/>
                  </a:solidFill>
                </a:uFill>
              </a:rPr>
              <a:t>sa</a:t>
            </a:r>
            <a:r>
              <a:rPr sz="2400" dirty="0">
                <a:uFill>
                  <a:solidFill/>
                </a:uFill>
              </a:rPr>
              <a:t>tisfies the recurrence:</a:t>
            </a:r>
            <a:br>
              <a:rPr sz="2400" dirty="0">
                <a:uFill>
                  <a:solidFill/>
                </a:uFill>
              </a:rPr>
            </a:br>
            <a:endParaRPr sz="2400" dirty="0">
              <a:uFill>
                <a:solidFill/>
              </a:uFill>
            </a:endParaRPr>
          </a:p>
          <a:p>
            <a:pPr lvl="0">
              <a:defRPr sz="1800">
                <a:solidFill>
                  <a:srgbClr val="000000"/>
                </a:solidFill>
                <a:uFillTx/>
              </a:defRPr>
            </a:pPr>
            <a:r>
              <a:rPr sz="2400" dirty="0">
                <a:uFill>
                  <a:solidFill/>
                </a:uFill>
              </a:rPr>
              <a:t>     </a:t>
            </a:r>
            <a:r>
              <a:rPr sz="2400" i="1" dirty="0">
                <a:uFill>
                  <a:solidFill/>
                </a:uFill>
                <a:latin typeface="Times New Roman"/>
                <a:ea typeface="Times New Roman"/>
                <a:cs typeface="Times New Roman"/>
                <a:sym typeface="Times New Roman"/>
              </a:rPr>
              <a:t>A</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i="1" dirty="0">
                <a:uFill>
                  <a:solidFill/>
                </a:uFill>
                <a:latin typeface="Times New Roman"/>
                <a:ea typeface="Times New Roman"/>
                <a:cs typeface="Times New Roman"/>
                <a:sym typeface="Times New Roman"/>
              </a:rPr>
              <a:t>N</a:t>
            </a:r>
            <a:r>
              <a:rPr sz="2400" dirty="0">
                <a:uFill>
                  <a:solidFill/>
                </a:uFill>
                <a:latin typeface="Times New Roman"/>
                <a:ea typeface="Times New Roman"/>
                <a:cs typeface="Times New Roman"/>
                <a:sym typeface="Times New Roman"/>
              </a:rPr>
              <a:t>)  </a:t>
            </a:r>
            <a:r>
              <a:rPr sz="2400" dirty="0">
                <a:uFill>
                  <a:solidFill/>
                </a:uFill>
                <a:latin typeface="Symbol"/>
                <a:ea typeface="Symbol"/>
                <a:cs typeface="Symbol"/>
                <a:sym typeface="Symbol"/>
              </a:rPr>
              <a:t>≤</a:t>
            </a:r>
            <a:r>
              <a:rPr sz="2400" dirty="0">
                <a:uFill>
                  <a:solidFill/>
                </a:uFill>
                <a:latin typeface="Webdings"/>
                <a:ea typeface="Webdings"/>
                <a:cs typeface="Webdings"/>
                <a:sym typeface="Webdings"/>
              </a:rPr>
              <a:t> </a:t>
            </a:r>
            <a:r>
              <a:rPr sz="2400" i="1" dirty="0">
                <a:uFill>
                  <a:solidFill/>
                </a:uFill>
                <a:latin typeface="Times New Roman"/>
                <a:ea typeface="Times New Roman"/>
                <a:cs typeface="Times New Roman"/>
                <a:sym typeface="Times New Roman"/>
              </a:rPr>
              <a:t>A</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dirty="0">
                <a:uFill>
                  <a:solidFill/>
                </a:uFill>
                <a:latin typeface="Symbol"/>
                <a:ea typeface="Symbol"/>
                <a:cs typeface="Symbol"/>
                <a:sym typeface="Symbol"/>
              </a:rPr>
              <a:t>⎡</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 2</a:t>
            </a:r>
            <a:r>
              <a:rPr sz="2400" dirty="0">
                <a:uFill>
                  <a:solidFill/>
                </a:uFill>
                <a:latin typeface="Symbol"/>
                <a:ea typeface="Symbol"/>
                <a:cs typeface="Symbol"/>
                <a:sym typeface="Symbol"/>
              </a:rPr>
              <a:t>⎤</a:t>
            </a:r>
            <a:r>
              <a:rPr sz="2400" dirty="0">
                <a:uFill>
                  <a:solidFill/>
                </a:uFill>
                <a:latin typeface="Times New Roman"/>
                <a:ea typeface="Times New Roman"/>
                <a:cs typeface="Times New Roman"/>
                <a:sym typeface="Times New Roman"/>
              </a:rPr>
              <a:t>)  +  </a:t>
            </a:r>
            <a:r>
              <a:rPr sz="2400" i="1" dirty="0">
                <a:uFill>
                  <a:solidFill/>
                </a:uFill>
                <a:latin typeface="Times New Roman"/>
                <a:ea typeface="Times New Roman"/>
                <a:cs typeface="Times New Roman"/>
                <a:sym typeface="Times New Roman"/>
              </a:rPr>
              <a:t>A</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dirty="0">
                <a:uFill>
                  <a:solidFill/>
                </a:uFill>
                <a:latin typeface="Symbol"/>
                <a:ea typeface="Symbol"/>
                <a:cs typeface="Symbol"/>
                <a:sym typeface="Symbol"/>
              </a:rPr>
              <a:t>⎣</a:t>
            </a:r>
            <a:r>
              <a:rPr sz="2400" i="1" dirty="0">
                <a:uFill>
                  <a:solidFill/>
                </a:uFill>
                <a:latin typeface="Times New Roman"/>
                <a:ea typeface="Times New Roman"/>
                <a:cs typeface="Times New Roman"/>
                <a:sym typeface="Times New Roman"/>
              </a:rPr>
              <a:t>N</a:t>
            </a:r>
            <a:r>
              <a:rPr sz="2400" baseline="-5999" dirty="0">
                <a:solidFill>
                  <a:srgbClr val="005493"/>
                </a:solidFill>
                <a:uFill>
                  <a:solidFill>
                    <a:srgbClr val="0048AA"/>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a:t>
            </a:r>
            <a:r>
              <a:rPr sz="2400" baseline="-5999" dirty="0">
                <a:solidFill>
                  <a:srgbClr val="005493"/>
                </a:solidFill>
                <a:uFill>
                  <a:solidFill>
                    <a:srgbClr val="0048AA"/>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2</a:t>
            </a:r>
            <a:r>
              <a:rPr sz="2400" dirty="0">
                <a:uFill>
                  <a:solidFill/>
                </a:uFill>
                <a:latin typeface="Symbol"/>
                <a:ea typeface="Symbol"/>
                <a:cs typeface="Symbol"/>
                <a:sym typeface="Symbol"/>
              </a:rPr>
              <a:t>⎦</a:t>
            </a:r>
            <a:r>
              <a:rPr sz="2400" dirty="0">
                <a:uFill>
                  <a:solidFill/>
                </a:uFill>
                <a:latin typeface="Times New Roman"/>
                <a:ea typeface="Times New Roman"/>
                <a:cs typeface="Times New Roman"/>
                <a:sym typeface="Times New Roman"/>
              </a:rPr>
              <a:t>)  +  6</a:t>
            </a:r>
            <a:r>
              <a:rPr sz="2400" i="1" baseline="-5999" dirty="0">
                <a:uFill>
                  <a:solidFill/>
                </a:uFill>
                <a:latin typeface="Times New Roman"/>
                <a:ea typeface="Times New Roman"/>
                <a:cs typeface="Times New Roman"/>
                <a:sym typeface="Times New Roman"/>
              </a:rPr>
              <a:t> </a:t>
            </a:r>
            <a:r>
              <a:rPr sz="2400" i="1" dirty="0">
                <a:uFill>
                  <a:solidFill/>
                </a:uFill>
                <a:latin typeface="Times New Roman"/>
                <a:ea typeface="Times New Roman"/>
                <a:cs typeface="Times New Roman"/>
                <a:sym typeface="Times New Roman"/>
              </a:rPr>
              <a:t>N</a:t>
            </a:r>
            <a:r>
              <a:rPr sz="2400" dirty="0">
                <a:uFill>
                  <a:solidFill/>
                </a:uFill>
              </a:rPr>
              <a:t>  for </a:t>
            </a:r>
            <a:r>
              <a:rPr sz="2400" i="1" dirty="0">
                <a:uFill>
                  <a:solidFill/>
                </a:uFill>
                <a:latin typeface="Times New Roman"/>
                <a:ea typeface="Times New Roman"/>
                <a:cs typeface="Times New Roman"/>
                <a:sym typeface="Times New Roman"/>
              </a:rPr>
              <a:t>N  </a:t>
            </a:r>
            <a:r>
              <a:rPr sz="2400" dirty="0">
                <a:uFill>
                  <a:solidFill/>
                </a:uFill>
                <a:latin typeface="Times New Roman"/>
                <a:ea typeface="Times New Roman"/>
                <a:cs typeface="Times New Roman"/>
                <a:sym typeface="Times New Roman"/>
              </a:rPr>
              <a:t>&gt; 1</a:t>
            </a:r>
            <a:r>
              <a:rPr sz="2400" dirty="0">
                <a:uFill>
                  <a:solidFill/>
                </a:uFill>
              </a:rPr>
              <a:t>, with </a:t>
            </a:r>
            <a:r>
              <a:rPr sz="2400" i="1" dirty="0">
                <a:uFill>
                  <a:solidFill/>
                </a:uFill>
                <a:latin typeface="Times New Roman"/>
                <a:ea typeface="Times New Roman"/>
                <a:cs typeface="Times New Roman"/>
                <a:sym typeface="Times New Roman"/>
              </a:rPr>
              <a:t>A</a:t>
            </a:r>
            <a:r>
              <a:rPr sz="2400" i="1" baseline="-5999" dirty="0">
                <a:uFill>
                  <a:solidFill/>
                </a:uFill>
                <a:latin typeface="Times New Roman"/>
                <a:ea typeface="Times New Roman"/>
                <a:cs typeface="Times New Roman"/>
                <a:sym typeface="Times New Roman"/>
              </a:rPr>
              <a:t> </a:t>
            </a:r>
            <a:r>
              <a:rPr sz="2400" dirty="0">
                <a:uFill>
                  <a:solidFill/>
                </a:uFill>
                <a:latin typeface="Times New Roman"/>
                <a:ea typeface="Times New Roman"/>
                <a:cs typeface="Times New Roman"/>
                <a:sym typeface="Times New Roman"/>
              </a:rPr>
              <a:t>(1) = 0</a:t>
            </a:r>
            <a:r>
              <a:rPr sz="2400" dirty="0">
                <a:uFill>
                  <a:solidFill/>
                </a:uFill>
              </a:rPr>
              <a:t>. </a:t>
            </a:r>
          </a:p>
          <a:p>
            <a:pPr lvl="0">
              <a:defRPr sz="1800">
                <a:solidFill>
                  <a:srgbClr val="000000"/>
                </a:solidFill>
                <a:uFillTx/>
              </a:defRPr>
            </a:pPr>
            <a:br>
              <a:rPr sz="2400" dirty="0">
                <a:uFill>
                  <a:solidFill/>
                </a:uFill>
              </a:rPr>
            </a:br>
            <a:r>
              <a:rPr sz="2400" dirty="0">
                <a:solidFill>
                  <a:srgbClr val="005493"/>
                </a:solidFill>
                <a:uFill>
                  <a:solidFill>
                    <a:srgbClr val="0048AA"/>
                  </a:solidFill>
                </a:uFill>
              </a:rPr>
              <a:t>Key point.  </a:t>
            </a:r>
            <a:r>
              <a:rPr sz="2400" dirty="0">
                <a:uFill>
                  <a:solidFill/>
                </a:uFill>
              </a:rPr>
              <a:t>Any algorithm with the following structure takes </a:t>
            </a:r>
            <a:r>
              <a:rPr sz="2400" dirty="0">
                <a:uFill>
                  <a:solidFill>
                    <a:srgbClr val="0048AA"/>
                  </a:solidFill>
                </a:uFill>
                <a:latin typeface="Times New Roman"/>
                <a:ea typeface="Times New Roman"/>
                <a:cs typeface="Times New Roman"/>
                <a:sym typeface="Times New Roman"/>
              </a:rPr>
              <a:t> </a:t>
            </a:r>
            <a:r>
              <a:rPr sz="2400" i="1" dirty="0">
                <a:uFill>
                  <a:solidFill>
                    <a:srgbClr val="0048AA"/>
                  </a:solidFill>
                </a:uFill>
                <a:latin typeface="Times New Roman"/>
                <a:ea typeface="Times New Roman"/>
                <a:cs typeface="Times New Roman"/>
                <a:sym typeface="Times New Roman"/>
              </a:rPr>
              <a:t>N</a:t>
            </a:r>
            <a:r>
              <a:rPr sz="2400" dirty="0">
                <a:uFill>
                  <a:solidFill>
                    <a:srgbClr val="0048AA"/>
                  </a:solidFill>
                </a:uFill>
                <a:latin typeface="Times New Roman"/>
                <a:ea typeface="Times New Roman"/>
                <a:cs typeface="Times New Roman"/>
                <a:sym typeface="Times New Roman"/>
              </a:rPr>
              <a:t> log </a:t>
            </a:r>
            <a:r>
              <a:rPr sz="2400" i="1" dirty="0">
                <a:uFill>
                  <a:solidFill>
                    <a:srgbClr val="0048AA"/>
                  </a:solidFill>
                </a:uFill>
                <a:latin typeface="Times New Roman"/>
                <a:ea typeface="Times New Roman"/>
                <a:cs typeface="Times New Roman"/>
                <a:sym typeface="Times New Roman"/>
              </a:rPr>
              <a:t>N</a:t>
            </a:r>
            <a:r>
              <a:rPr sz="2400" dirty="0">
                <a:uFill>
                  <a:solidFill/>
                </a:uFill>
              </a:rPr>
              <a:t> time:</a:t>
            </a:r>
          </a:p>
          <a:p>
            <a:pPr lvl="0">
              <a:defRPr sz="1800">
                <a:solidFill>
                  <a:srgbClr val="000000"/>
                </a:solidFill>
                <a:uFillTx/>
              </a:defRPr>
            </a:pPr>
            <a:br>
              <a:rPr sz="2400" dirty="0">
                <a:uFill>
                  <a:solidFill/>
                </a:uFill>
              </a:rPr>
            </a:br>
            <a:br>
              <a:rPr sz="2400" dirty="0">
                <a:uFill>
                  <a:solidFill/>
                </a:uFill>
              </a:rPr>
            </a:br>
            <a:br>
              <a:rPr sz="2400" dirty="0">
                <a:uFill>
                  <a:solidFill/>
                </a:uFill>
              </a:rPr>
            </a:br>
            <a:br>
              <a:rPr sz="2400" dirty="0">
                <a:uFill>
                  <a:solidFill/>
                </a:uFill>
              </a:rPr>
            </a:br>
            <a:br>
              <a:rPr sz="2400" dirty="0">
                <a:uFill>
                  <a:solidFill/>
                </a:uFill>
              </a:rPr>
            </a:br>
            <a:br>
              <a:rPr sz="2400" dirty="0">
                <a:uFill>
                  <a:solidFill/>
                </a:uFill>
              </a:rPr>
            </a:br>
            <a:br>
              <a:rPr sz="2400" dirty="0">
                <a:uFill>
                  <a:solidFill/>
                </a:uFill>
              </a:rPr>
            </a:br>
            <a:r>
              <a:rPr sz="2400" dirty="0">
                <a:solidFill>
                  <a:srgbClr val="005493"/>
                </a:solidFill>
                <a:uFill>
                  <a:solidFill>
                    <a:srgbClr val="0048AA"/>
                  </a:solidFill>
                </a:uFill>
              </a:rPr>
              <a:t>Notable examples.  </a:t>
            </a:r>
            <a:r>
              <a:rPr sz="2400" dirty="0" err="1">
                <a:uFill>
                  <a:solidFill/>
                </a:uFill>
              </a:rPr>
              <a:t>FFT</a:t>
            </a:r>
            <a:r>
              <a:rPr sz="2400" dirty="0">
                <a:uFill>
                  <a:solidFill/>
                </a:uFill>
              </a:rPr>
              <a:t>, hidden-line removal, Kendall-tau distance, …</a:t>
            </a:r>
          </a:p>
        </p:txBody>
      </p:sp>
      <p:sp>
        <p:nvSpPr>
          <p:cNvPr id="414" name="Shape 41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15</a:t>
            </a:fld>
            <a:endParaRPr sz="1200">
              <a:uFill>
                <a:solidFill/>
              </a:uFill>
            </a:endParaRPr>
          </a:p>
        </p:txBody>
      </p:sp>
      <p:sp>
        <p:nvSpPr>
          <p:cNvPr id="415" name="Shape 415"/>
          <p:cNvSpPr>
            <a:spLocks noGrp="1"/>
          </p:cNvSpPr>
          <p:nvPr>
            <p:ph type="title"/>
          </p:nvPr>
        </p:nvSpPr>
        <p:spPr>
          <a:prstGeom prst="rect">
            <a:avLst/>
          </a:prstGeom>
        </p:spPr>
        <p:txBody>
          <a:bodyPr/>
          <a:lstStyle/>
          <a:p>
            <a:pPr lvl="0">
              <a:defRPr sz="1800">
                <a:uFillTx/>
              </a:defRPr>
            </a:pPr>
            <a:r>
              <a:rPr sz="2800">
                <a:uFill>
                  <a:solidFill/>
                </a:uFill>
              </a:rPr>
              <a:t>Mergesort:  number of array accesses</a:t>
            </a:r>
          </a:p>
        </p:txBody>
      </p:sp>
      <p:sp>
        <p:nvSpPr>
          <p:cNvPr id="416" name="Shape 416"/>
          <p:cNvSpPr/>
          <p:nvPr/>
        </p:nvSpPr>
        <p:spPr>
          <a:xfrm>
            <a:off x="9105900" y="2232942"/>
            <a:ext cx="127000" cy="69215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marL="0" marR="0" lvl="0" defTabSz="1449492">
              <a:spcBef>
                <a:spcPts val="1200"/>
              </a:spcBef>
              <a:defRPr sz="1800">
                <a:solidFill>
                  <a:srgbClr val="000000"/>
                </a:solidFill>
                <a:uFillTx/>
              </a:defRPr>
            </a:pPr>
            <a:endParaRPr sz="1400">
              <a:solidFill>
                <a:srgbClr val="606060"/>
              </a:solidFill>
              <a:uFill>
                <a:solidFill>
                  <a:srgbClr val="606060"/>
                </a:solidFill>
              </a:uFill>
            </a:endParaRPr>
          </a:p>
        </p:txBody>
      </p:sp>
      <p:grpSp>
        <p:nvGrpSpPr>
          <p:cNvPr id="423" name="Group 423"/>
          <p:cNvGrpSpPr/>
          <p:nvPr/>
        </p:nvGrpSpPr>
        <p:grpSpPr>
          <a:xfrm>
            <a:off x="2847905" y="5798819"/>
            <a:ext cx="7315201" cy="2913381"/>
            <a:chOff x="0" y="0"/>
            <a:chExt cx="7315200" cy="2913379"/>
          </a:xfrm>
        </p:grpSpPr>
        <p:sp>
          <p:nvSpPr>
            <p:cNvPr id="417" name="Shape 417"/>
            <p:cNvSpPr/>
            <p:nvPr/>
          </p:nvSpPr>
          <p:spPr>
            <a:xfrm>
              <a:off x="0" y="0"/>
              <a:ext cx="7315200" cy="2913380"/>
            </a:xfrm>
            <a:prstGeom prst="rect">
              <a:avLst/>
            </a:prstGeom>
            <a:solidFill>
              <a:srgbClr val="CBCBCB"/>
            </a:solidFill>
            <a:ln w="12700" cap="flat">
              <a:noFill/>
              <a:round/>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static void linearithmic(int 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if (N == 0) return;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linearithmic(N/2);</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linearithmic(N/2);</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linear(N);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
          <p:nvSpPr>
            <p:cNvPr id="418" name="Shape 418"/>
            <p:cNvSpPr/>
            <p:nvPr/>
          </p:nvSpPr>
          <p:spPr>
            <a:xfrm>
              <a:off x="4137094" y="1135380"/>
              <a:ext cx="2157775" cy="673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solve two problems</a:t>
              </a:r>
            </a:p>
            <a:p>
              <a:pPr lvl="0">
                <a:defRPr sz="1800">
                  <a:solidFill>
                    <a:srgbClr val="000000"/>
                  </a:solidFill>
                  <a:uFillTx/>
                </a:defRPr>
              </a:pPr>
              <a:r>
                <a:rPr sz="1600">
                  <a:solidFill>
                    <a:srgbClr val="8D3124"/>
                  </a:solidFill>
                  <a:uFill>
                    <a:solidFill>
                      <a:srgbClr val="8D3124"/>
                    </a:solidFill>
                  </a:uFill>
                </a:rPr>
                <a:t>of half the size</a:t>
              </a:r>
            </a:p>
          </p:txBody>
        </p:sp>
        <p:sp>
          <p:nvSpPr>
            <p:cNvPr id="419" name="Shape 419"/>
            <p:cNvSpPr/>
            <p:nvPr/>
          </p:nvSpPr>
          <p:spPr>
            <a:xfrm>
              <a:off x="4137094" y="1757680"/>
              <a:ext cx="284933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do a linear amount of work</a:t>
              </a:r>
            </a:p>
          </p:txBody>
        </p:sp>
        <p:sp>
          <p:nvSpPr>
            <p:cNvPr id="420" name="Shape 420"/>
            <p:cNvSpPr/>
            <p:nvPr/>
          </p:nvSpPr>
          <p:spPr>
            <a:xfrm>
              <a:off x="3400494" y="1262380"/>
              <a:ext cx="681560" cy="1"/>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21" name="Shape 421"/>
            <p:cNvSpPr/>
            <p:nvPr/>
          </p:nvSpPr>
          <p:spPr>
            <a:xfrm>
              <a:off x="3400494" y="1592580"/>
              <a:ext cx="681560" cy="1"/>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22" name="Shape 422"/>
            <p:cNvSpPr/>
            <p:nvPr/>
          </p:nvSpPr>
          <p:spPr>
            <a:xfrm>
              <a:off x="2429205" y="1922780"/>
              <a:ext cx="1652849" cy="1"/>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4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41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iterate>
                                    <p:tmAbs val="0"/>
                                  </p:iterate>
                                  <p:childTnLst>
                                    <p:set>
                                      <p:cBhvr>
                                        <p:cTn id="13" fill="hold"/>
                                        <p:tgtEl>
                                          <p:spTgt spid="41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iterate>
                                    <p:tmAbs val="0"/>
                                  </p:iterate>
                                  <p:childTnLst>
                                    <p:set>
                                      <p:cBhvr>
                                        <p:cTn id="17" fill="hold"/>
                                        <p:tgtEl>
                                          <p:spTgt spid="41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2" nodeType="afterEffect">
                                  <p:stCondLst>
                                    <p:cond delay="0"/>
                                  </p:stCondLst>
                                  <p:iterate>
                                    <p:tmAbs val="0"/>
                                  </p:iterate>
                                  <p:childTnLst>
                                    <p:set>
                                      <p:cBhvr>
                                        <p:cTn id="20" fill="hold"/>
                                        <p:tgtEl>
                                          <p:spTgt spid="4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1" build="p" animBg="1" advAuto="0"/>
      <p:bldP spid="423" grpId="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hape 42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16</a:t>
            </a:fld>
            <a:endParaRPr sz="1200">
              <a:uFill>
                <a:solidFill/>
              </a:uFill>
            </a:endParaRPr>
          </a:p>
        </p:txBody>
      </p:sp>
      <p:sp>
        <p:nvSpPr>
          <p:cNvPr id="428" name="Shape 428"/>
          <p:cNvSpPr>
            <a:spLocks noGrp="1"/>
          </p:cNvSpPr>
          <p:nvPr>
            <p:ph type="title"/>
          </p:nvPr>
        </p:nvSpPr>
        <p:spPr>
          <a:prstGeom prst="rect">
            <a:avLst/>
          </a:prstGeom>
        </p:spPr>
        <p:txBody>
          <a:bodyPr/>
          <a:lstStyle/>
          <a:p>
            <a:pPr lvl="0">
              <a:defRPr sz="1800">
                <a:uFillTx/>
              </a:defRPr>
            </a:pPr>
            <a:r>
              <a:rPr sz="2800">
                <a:uFill>
                  <a:solidFill/>
                </a:uFill>
              </a:rPr>
              <a:t>Mergesort analysis:  memory</a:t>
            </a:r>
          </a:p>
        </p:txBody>
      </p:sp>
      <p:sp>
        <p:nvSpPr>
          <p:cNvPr id="429" name="Shape 42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Mergesort uses extra space proportional to </a:t>
            </a:r>
            <a:r>
              <a:rPr sz="2400" i="1">
                <a:uFill>
                  <a:solidFill/>
                </a:uFill>
                <a:latin typeface="Times New Roman"/>
                <a:ea typeface="Times New Roman"/>
                <a:cs typeface="Times New Roman"/>
                <a:sym typeface="Times New Roman"/>
              </a:rPr>
              <a:t>N</a:t>
            </a:r>
            <a:r>
              <a:rPr sz="2400">
                <a:uFill>
                  <a:solidFill/>
                </a:uFill>
              </a:rPr>
              <a:t>.</a:t>
            </a:r>
          </a:p>
          <a:p>
            <a:pPr lvl="0">
              <a:defRPr sz="1800">
                <a:solidFill>
                  <a:srgbClr val="000000"/>
                </a:solidFill>
                <a:uFillTx/>
              </a:defRPr>
            </a:pPr>
            <a:r>
              <a:rPr sz="2400">
                <a:solidFill>
                  <a:srgbClr val="005493"/>
                </a:solidFill>
                <a:uFill>
                  <a:solidFill/>
                </a:uFill>
              </a:rPr>
              <a:t>Pf</a:t>
            </a:r>
            <a:r>
              <a:rPr sz="2400">
                <a:uFill>
                  <a:solidFill/>
                </a:uFill>
              </a:rPr>
              <a:t>.  The array </a:t>
            </a:r>
            <a:r>
              <a:rPr sz="2000">
                <a:uFill>
                  <a:solidFill>
                    <a:srgbClr val="0433FF"/>
                  </a:solidFill>
                </a:uFill>
                <a:latin typeface="Lucida Sans Typewriter Regular"/>
                <a:ea typeface="Lucida Sans Typewriter Regular"/>
                <a:cs typeface="Lucida Sans Typewriter Regular"/>
                <a:sym typeface="Lucida Sans Typewriter Regular"/>
              </a:rPr>
              <a:t>aux[]</a:t>
            </a:r>
            <a:r>
              <a:rPr sz="2400">
                <a:uFill>
                  <a:solidFill/>
                </a:uFill>
              </a:rPr>
              <a:t> needs to be of length </a:t>
            </a:r>
            <a:r>
              <a:rPr sz="2400" i="1">
                <a:uFill>
                  <a:solidFill/>
                </a:uFill>
                <a:latin typeface="Times New Roman"/>
                <a:ea typeface="Times New Roman"/>
                <a:cs typeface="Times New Roman"/>
                <a:sym typeface="Times New Roman"/>
              </a:rPr>
              <a:t>N</a:t>
            </a:r>
            <a:r>
              <a:rPr sz="2400">
                <a:uFill>
                  <a:solidFill/>
                </a:uFill>
              </a:rPr>
              <a:t> for the last merge.</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Def.</a:t>
            </a:r>
            <a:r>
              <a:rPr sz="2400">
                <a:uFill>
                  <a:solidFill>
                    <a:srgbClr val="0048AA"/>
                  </a:solidFill>
                </a:uFill>
              </a:rPr>
              <a:t>  A sorting algorithm is </a:t>
            </a:r>
            <a:r>
              <a:rPr sz="2400">
                <a:solidFill>
                  <a:srgbClr val="8D3124"/>
                </a:solidFill>
                <a:uFill>
                  <a:solidFill>
                    <a:srgbClr val="8D3124"/>
                  </a:solidFill>
                </a:uFill>
              </a:rPr>
              <a:t>in-place</a:t>
            </a:r>
            <a:r>
              <a:rPr sz="2400">
                <a:uFill>
                  <a:solidFill>
                    <a:srgbClr val="0048AA"/>
                  </a:solidFill>
                </a:uFill>
              </a:rPr>
              <a:t> if it uses  </a:t>
            </a:r>
            <a:r>
              <a:rPr sz="2400">
                <a:uFill>
                  <a:solidFill>
                    <a:srgbClr val="0048AA"/>
                  </a:solidFill>
                </a:uFill>
                <a:latin typeface="Symbol"/>
                <a:ea typeface="Symbol"/>
                <a:cs typeface="Symbol"/>
                <a:sym typeface="Symbol"/>
              </a:rPr>
              <a:t>≤</a:t>
            </a:r>
            <a:r>
              <a:rPr sz="2400">
                <a:uFill>
                  <a:solidFill>
                    <a:srgbClr val="0048AA"/>
                  </a:solidFill>
                </a:uFill>
              </a:rPr>
              <a:t> </a:t>
            </a:r>
            <a:r>
              <a:rPr sz="2400" i="1">
                <a:uFill>
                  <a:solidFill>
                    <a:srgbClr val="0048AA"/>
                  </a:solidFill>
                </a:uFill>
                <a:latin typeface="Times New Roman"/>
                <a:ea typeface="Times New Roman"/>
                <a:cs typeface="Times New Roman"/>
                <a:sym typeface="Times New Roman"/>
              </a:rPr>
              <a:t>c</a:t>
            </a:r>
            <a:r>
              <a:rPr sz="2400">
                <a:uFill>
                  <a:solidFill>
                    <a:srgbClr val="0048AA"/>
                  </a:solidFill>
                </a:uFill>
                <a:latin typeface="Times New Roman"/>
                <a:ea typeface="Times New Roman"/>
                <a:cs typeface="Times New Roman"/>
                <a:sym typeface="Times New Roman"/>
              </a:rPr>
              <a:t> log </a:t>
            </a:r>
            <a:r>
              <a:rPr sz="2400" i="1">
                <a:uFill>
                  <a:solidFill>
                    <a:srgbClr val="0048AA"/>
                  </a:solidFill>
                </a:uFill>
                <a:latin typeface="Times New Roman"/>
                <a:ea typeface="Times New Roman"/>
                <a:cs typeface="Times New Roman"/>
                <a:sym typeface="Times New Roman"/>
              </a:rPr>
              <a:t>N</a:t>
            </a:r>
            <a:r>
              <a:rPr sz="2400">
                <a:uFill>
                  <a:solidFill>
                    <a:srgbClr val="0048AA"/>
                  </a:solidFill>
                </a:uFill>
              </a:rPr>
              <a:t> extra memory.</a:t>
            </a:r>
          </a:p>
          <a:p>
            <a:pPr lvl="0">
              <a:defRPr sz="1800">
                <a:solidFill>
                  <a:srgbClr val="000000"/>
                </a:solidFill>
                <a:uFillTx/>
              </a:defRPr>
            </a:pPr>
            <a:r>
              <a:rPr sz="2400">
                <a:solidFill>
                  <a:srgbClr val="005493"/>
                </a:solidFill>
                <a:uFill>
                  <a:solidFill>
                    <a:srgbClr val="0048AA"/>
                  </a:solidFill>
                </a:uFill>
              </a:rPr>
              <a:t>Ex.  </a:t>
            </a:r>
            <a:r>
              <a:rPr sz="2400">
                <a:uFill>
                  <a:solidFill>
                    <a:srgbClr val="0048AA"/>
                  </a:solidFill>
                </a:uFill>
              </a:rPr>
              <a:t>Insertion sort, selection sort, shellsort.</a:t>
            </a:r>
          </a:p>
          <a:p>
            <a:pPr lvl="0">
              <a:defRPr sz="1800">
                <a:solidFill>
                  <a:srgbClr val="000000"/>
                </a:solidFill>
                <a:uFillTx/>
              </a:defRPr>
            </a:pPr>
            <a:br>
              <a:rPr sz="2400">
                <a:uFill>
                  <a:solidFill>
                    <a:srgbClr val="0048AA"/>
                  </a:solidFill>
                </a:uFill>
              </a:rPr>
            </a:br>
            <a:r>
              <a:rPr sz="2400">
                <a:solidFill>
                  <a:srgbClr val="005493"/>
                </a:solidFill>
                <a:uFill>
                  <a:solidFill>
                    <a:srgbClr val="0048AA"/>
                  </a:solidFill>
                </a:uFill>
              </a:rPr>
              <a:t>Challenge 1 (not hard).  </a:t>
            </a:r>
            <a:r>
              <a:rPr sz="2400">
                <a:uFill>
                  <a:solidFill/>
                </a:uFill>
              </a:rPr>
              <a:t>Use </a:t>
            </a:r>
            <a:r>
              <a:rPr sz="2000">
                <a:uFill>
                  <a:solidFill>
                    <a:srgbClr val="0433FF"/>
                  </a:solidFill>
                </a:uFill>
                <a:latin typeface="Lucida Sans Typewriter Regular"/>
                <a:ea typeface="Lucida Sans Typewriter Regular"/>
                <a:cs typeface="Lucida Sans Typewriter Regular"/>
                <a:sym typeface="Lucida Sans Typewriter Regular"/>
              </a:rPr>
              <a:t>aux[]</a:t>
            </a:r>
            <a:r>
              <a:rPr sz="2400">
                <a:uFill>
                  <a:solidFill/>
                </a:uFill>
              </a:rPr>
              <a:t> array of length </a:t>
            </a:r>
            <a:r>
              <a:rPr sz="2400">
                <a:uFill>
                  <a:solidFill/>
                </a:uFill>
                <a:latin typeface="Times Roman"/>
                <a:ea typeface="Times Roman"/>
                <a:cs typeface="Times Roman"/>
                <a:sym typeface="Times Roman"/>
              </a:rPr>
              <a:t>~ ½ </a:t>
            </a:r>
            <a:r>
              <a:rPr sz="2400" i="1">
                <a:uFill>
                  <a:solidFill/>
                </a:uFill>
                <a:latin typeface="Times Roman"/>
                <a:ea typeface="Times Roman"/>
                <a:cs typeface="Times Roman"/>
                <a:sym typeface="Times Roman"/>
              </a:rPr>
              <a:t>N</a:t>
            </a:r>
            <a:r>
              <a:rPr sz="2400">
                <a:uFill>
                  <a:solidFill/>
                </a:uFill>
              </a:rPr>
              <a:t> instead of </a:t>
            </a:r>
            <a:r>
              <a:rPr sz="2400" i="1">
                <a:uFill>
                  <a:solidFill/>
                </a:uFill>
                <a:latin typeface="Times Roman"/>
                <a:ea typeface="Times Roman"/>
                <a:cs typeface="Times Roman"/>
                <a:sym typeface="Times Roman"/>
              </a:rPr>
              <a:t>N</a:t>
            </a:r>
            <a:r>
              <a:rPr sz="2400">
                <a:uFill>
                  <a:solidFill/>
                </a:uFill>
              </a:rPr>
              <a:t>.</a:t>
            </a: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Challenge 2 (very hard).  </a:t>
            </a:r>
            <a:r>
              <a:rPr sz="2400">
                <a:uFill>
                  <a:solidFill/>
                </a:uFill>
              </a:rPr>
              <a:t>In-place merge.</a:t>
            </a:r>
            <a:r>
              <a:rPr sz="2400">
                <a:solidFill>
                  <a:srgbClr val="005493"/>
                </a:solidFill>
                <a:uFill>
                  <a:solidFill>
                    <a:srgbClr val="0048AA"/>
                  </a:solidFill>
                </a:uFill>
              </a:rPr>
              <a:t>  </a:t>
            </a:r>
            <a:r>
              <a:rPr sz="2400">
                <a:solidFill>
                  <a:srgbClr val="606060"/>
                </a:solidFill>
                <a:uFill>
                  <a:solidFill>
                    <a:srgbClr val="606060"/>
                  </a:solidFill>
                </a:uFill>
              </a:rPr>
              <a:t>[Kronrod 1969]</a:t>
            </a:r>
          </a:p>
        </p:txBody>
      </p:sp>
      <p:grpSp>
        <p:nvGrpSpPr>
          <p:cNvPr id="439" name="Group 439"/>
          <p:cNvGrpSpPr/>
          <p:nvPr/>
        </p:nvGrpSpPr>
        <p:grpSpPr>
          <a:xfrm>
            <a:off x="1346200" y="2895600"/>
            <a:ext cx="10414000" cy="3149600"/>
            <a:chOff x="0" y="0"/>
            <a:chExt cx="10414000" cy="3149600"/>
          </a:xfrm>
        </p:grpSpPr>
        <p:sp>
          <p:nvSpPr>
            <p:cNvPr id="430" name="Shape 430"/>
            <p:cNvSpPr/>
            <p:nvPr/>
          </p:nvSpPr>
          <p:spPr>
            <a:xfrm>
              <a:off x="0" y="1003300"/>
              <a:ext cx="10414000" cy="1485900"/>
            </a:xfrm>
            <a:prstGeom prst="rect">
              <a:avLst/>
            </a:prstGeom>
            <a:solidFill>
              <a:srgbClr val="CBCBCB"/>
            </a:solidFill>
            <a:ln w="12700" cap="flat">
              <a:noFill/>
              <a:round/>
            </a:ln>
            <a:effectLst/>
          </p:spPr>
          <p:txBody>
            <a:bodyPr wrap="square" lIns="0" tIns="0" rIns="0" bIns="0" numCol="1" anchor="t">
              <a:noAutofit/>
            </a:bodyPr>
            <a:lstStyle/>
            <a:p>
              <a:pPr marL="7224" marR="7224" lvl="0">
                <a:lnSpc>
                  <a:spcPct val="120000"/>
                </a:lnSpc>
                <a:defRPr sz="2200" b="1">
                  <a:solidFill>
                    <a:srgbClr val="005493"/>
                  </a:solidFill>
                  <a:uFill>
                    <a:solidFill>
                      <a:srgbClr val="0048AA"/>
                    </a:solidFill>
                  </a:uFill>
                </a:defRPr>
              </a:pPr>
              <a:endParaRPr/>
            </a:p>
          </p:txBody>
        </p:sp>
        <p:sp>
          <p:nvSpPr>
            <p:cNvPr id="431" name="Shape 431"/>
            <p:cNvSpPr/>
            <p:nvPr/>
          </p:nvSpPr>
          <p:spPr>
            <a:xfrm>
              <a:off x="292100" y="1168400"/>
              <a:ext cx="4953000" cy="406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1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2100">
                  <a:uFill>
                    <a:solidFill/>
                  </a:uFill>
                </a:rPr>
                <a:t> A  C  D  G  H  I  M  N  U  V</a:t>
              </a:r>
            </a:p>
          </p:txBody>
        </p:sp>
        <p:sp>
          <p:nvSpPr>
            <p:cNvPr id="432" name="Shape 432"/>
            <p:cNvSpPr/>
            <p:nvPr/>
          </p:nvSpPr>
          <p:spPr>
            <a:xfrm>
              <a:off x="304800" y="1866900"/>
              <a:ext cx="10020300" cy="406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1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2100">
                  <a:uFill>
                    <a:solidFill/>
                  </a:uFill>
                </a:rPr>
                <a:t> A  B  C  D  E  F  G  H  I  J   M  N  O  P  Q  R  S  T  U  V     </a:t>
              </a:r>
            </a:p>
          </p:txBody>
        </p:sp>
        <p:sp>
          <p:nvSpPr>
            <p:cNvPr id="433" name="Shape 433"/>
            <p:cNvSpPr/>
            <p:nvPr/>
          </p:nvSpPr>
          <p:spPr>
            <a:xfrm>
              <a:off x="5294403" y="1168400"/>
              <a:ext cx="5003801" cy="406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1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2100">
                  <a:uFill>
                    <a:solidFill/>
                  </a:uFill>
                </a:rPr>
                <a:t> B  E  F  J  O  P  Q  R  S  T </a:t>
              </a:r>
            </a:p>
          </p:txBody>
        </p:sp>
        <p:sp>
          <p:nvSpPr>
            <p:cNvPr id="434" name="Shape 434"/>
            <p:cNvSpPr/>
            <p:nvPr/>
          </p:nvSpPr>
          <p:spPr>
            <a:xfrm>
              <a:off x="4102100" y="0"/>
              <a:ext cx="2245682"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two sorted subarrays</a:t>
              </a:r>
            </a:p>
          </p:txBody>
        </p:sp>
        <p:sp>
          <p:nvSpPr>
            <p:cNvPr id="435" name="Shape 435"/>
            <p:cNvSpPr/>
            <p:nvPr/>
          </p:nvSpPr>
          <p:spPr>
            <a:xfrm flipV="1">
              <a:off x="2921000" y="368427"/>
              <a:ext cx="1778001" cy="825373"/>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6" name="Shape 436"/>
            <p:cNvSpPr/>
            <p:nvPr/>
          </p:nvSpPr>
          <p:spPr>
            <a:xfrm flipH="1" flipV="1">
              <a:off x="5562600" y="368427"/>
              <a:ext cx="1778001" cy="825373"/>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37" name="Shape 437"/>
            <p:cNvSpPr/>
            <p:nvPr/>
          </p:nvSpPr>
          <p:spPr>
            <a:xfrm>
              <a:off x="4495800" y="2819400"/>
              <a:ext cx="1551945" cy="330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merged result</a:t>
              </a:r>
            </a:p>
          </p:txBody>
        </p:sp>
        <p:sp>
          <p:nvSpPr>
            <p:cNvPr id="438" name="Shape 438"/>
            <p:cNvSpPr/>
            <p:nvPr/>
          </p:nvSpPr>
          <p:spPr>
            <a:xfrm>
              <a:off x="5245100" y="2273300"/>
              <a:ext cx="0" cy="584200"/>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2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4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p:tmAbs val="0"/>
                                  </p:iterate>
                                  <p:childTnLst>
                                    <p:set>
                                      <p:cBhvr>
                                        <p:cTn id="13" fill="hold"/>
                                        <p:tgtEl>
                                          <p:spTgt spid="429">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iterate>
                                    <p:tmAbs val="0"/>
                                  </p:iterate>
                                  <p:childTnLst>
                                    <p:set>
                                      <p:cBhvr>
                                        <p:cTn id="17" fill="hold"/>
                                        <p:tgtEl>
                                          <p:spTgt spid="42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iterate>
                                    <p:tmAbs val="0"/>
                                  </p:iterate>
                                  <p:childTnLst>
                                    <p:set>
                                      <p:cBhvr>
                                        <p:cTn id="21" fill="hold"/>
                                        <p:tgtEl>
                                          <p:spTgt spid="42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iterate>
                                    <p:tmAbs val="0"/>
                                  </p:iterate>
                                  <p:childTnLst>
                                    <p:set>
                                      <p:cBhvr>
                                        <p:cTn id="25" fill="hold"/>
                                        <p:tgtEl>
                                          <p:spTgt spid="4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1" build="p" animBg="1" advAuto="0"/>
      <p:bldP spid="439" grpId="2" animBg="1" advAuto="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 name="Shape 44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17</a:t>
            </a:fld>
            <a:endParaRPr sz="1200">
              <a:uFill>
                <a:solidFill/>
              </a:uFill>
            </a:endParaRPr>
          </a:p>
        </p:txBody>
      </p:sp>
      <p:sp>
        <p:nvSpPr>
          <p:cNvPr id="444" name="Shape 444"/>
          <p:cNvSpPr>
            <a:spLocks noGrp="1"/>
          </p:cNvSpPr>
          <p:nvPr>
            <p:ph type="title"/>
          </p:nvPr>
        </p:nvSpPr>
        <p:spPr>
          <a:prstGeom prst="rect">
            <a:avLst/>
          </a:prstGeom>
        </p:spPr>
        <p:txBody>
          <a:bodyPr/>
          <a:lstStyle/>
          <a:p>
            <a:pPr lvl="0">
              <a:defRPr sz="1800">
                <a:uFillTx/>
              </a:defRPr>
            </a:pPr>
            <a:r>
              <a:rPr sz="2800">
                <a:uFill>
                  <a:solidFill/>
                </a:uFill>
              </a:rPr>
              <a:t>Mergesort:  practical improvements</a:t>
            </a:r>
          </a:p>
        </p:txBody>
      </p:sp>
      <p:sp>
        <p:nvSpPr>
          <p:cNvPr id="445" name="Shape 445"/>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Use insertion sort for small subarrays.</a:t>
            </a:r>
          </a:p>
          <a:p>
            <a:pPr lvl="1">
              <a:defRPr sz="1800">
                <a:uFillTx/>
              </a:defRPr>
            </a:pPr>
            <a:r>
              <a:rPr sz="2400" dirty="0">
                <a:uFill>
                  <a:solidFill/>
                </a:uFill>
              </a:rPr>
              <a:t>Mergesort has too much overhead for tiny subarrays.</a:t>
            </a:r>
          </a:p>
          <a:p>
            <a:pPr lvl="1">
              <a:defRPr sz="1800">
                <a:uFillTx/>
              </a:defRPr>
            </a:pPr>
            <a:r>
              <a:rPr sz="2400" dirty="0">
                <a:uFill>
                  <a:solidFill/>
                </a:uFill>
              </a:rPr>
              <a:t>Cutoff to insertion sort for </a:t>
            </a:r>
            <a:r>
              <a:rPr sz="2400" dirty="0">
                <a:uFill>
                  <a:solidFill/>
                </a:uFill>
                <a:latin typeface="Symbol"/>
                <a:ea typeface="Symbol"/>
                <a:cs typeface="Symbol"/>
                <a:sym typeface="Symbol"/>
              </a:rPr>
              <a:t>≈</a:t>
            </a:r>
            <a:r>
              <a:rPr sz="2400" dirty="0">
                <a:uFill>
                  <a:solidFill/>
                </a:uFill>
              </a:rPr>
              <a:t> 10 items.</a:t>
            </a:r>
            <a:r>
              <a:rPr lang="en-US" sz="2400" dirty="0">
                <a:uFill>
                  <a:solidFill/>
                </a:uFill>
              </a:rPr>
              <a:t> </a:t>
            </a:r>
            <a:r>
              <a:rPr lang="en-US" dirty="0">
                <a:uFill>
                  <a:solidFill/>
                </a:uFill>
              </a:rPr>
              <a:t> It is 7 in java.</a:t>
            </a:r>
            <a:endParaRPr sz="2400" dirty="0">
              <a:uFill>
                <a:solidFill/>
              </a:uFill>
            </a:endParaRPr>
          </a:p>
        </p:txBody>
      </p:sp>
      <p:sp>
        <p:nvSpPr>
          <p:cNvPr id="446" name="Shape 446"/>
          <p:cNvSpPr/>
          <p:nvPr/>
        </p:nvSpPr>
        <p:spPr>
          <a:xfrm>
            <a:off x="942905" y="3399651"/>
            <a:ext cx="11112501" cy="4780281"/>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void sort(</a:t>
            </a:r>
            <a:r>
              <a:rPr lang="en-US" dirty="0">
                <a:uFill>
                  <a:solidFill/>
                </a:uFill>
                <a:latin typeface="Lucida Sans Typewriter Regular"/>
                <a:ea typeface="Lucida Sans Typewriter Regular"/>
                <a:cs typeface="Lucida Sans Typewriter Regular"/>
                <a:sym typeface="Lucida Sans Typewriter Regular"/>
              </a:rPr>
              <a:t>int a[], int aux[], int lo, int mid, int hi</a:t>
            </a: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(hi &lt;= lo + CUTOFF - 1)</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Insertion.sort(a, lo,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return;</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int mid = lo + (hi - lo) / 2;</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 (a, aux, lo, mid);</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 (a, aux, mid+1,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merge(a, aux, lo, mid,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 name="Shape 450"/>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18</a:t>
            </a:fld>
            <a:endParaRPr sz="1200">
              <a:uFill>
                <a:solidFill/>
              </a:uFill>
            </a:endParaRPr>
          </a:p>
        </p:txBody>
      </p:sp>
      <p:sp>
        <p:nvSpPr>
          <p:cNvPr id="451" name="Shape 451"/>
          <p:cNvSpPr>
            <a:spLocks noGrp="1"/>
          </p:cNvSpPr>
          <p:nvPr>
            <p:ph type="title"/>
          </p:nvPr>
        </p:nvSpPr>
        <p:spPr>
          <a:prstGeom prst="rect">
            <a:avLst/>
          </a:prstGeom>
        </p:spPr>
        <p:txBody>
          <a:bodyPr/>
          <a:lstStyle/>
          <a:p>
            <a:pPr lvl="0">
              <a:defRPr sz="1800">
                <a:uFillTx/>
              </a:defRPr>
            </a:pPr>
            <a:r>
              <a:rPr sz="2800">
                <a:uFill>
                  <a:solidFill/>
                </a:uFill>
              </a:rPr>
              <a:t>Mergesort with cutoff to insertion sort:  visualization</a:t>
            </a:r>
          </a:p>
        </p:txBody>
      </p:sp>
      <p:pic>
        <p:nvPicPr>
          <p:cNvPr id="452" name="mergesortTrace.pdf"/>
          <p:cNvPicPr/>
          <p:nvPr/>
        </p:nvPicPr>
        <p:blipFill>
          <a:blip r:embed="rId3">
            <a:extLst/>
          </a:blip>
          <a:srcRect l="24043" t="19065" r="23063" b="26382"/>
          <a:stretch>
            <a:fillRect/>
          </a:stretch>
        </p:blipFill>
        <p:spPr>
          <a:xfrm>
            <a:off x="3546093" y="1626173"/>
            <a:ext cx="5918201" cy="7899036"/>
          </a:xfrm>
          <a:prstGeom prst="rect">
            <a:avLst/>
          </a:prstGeom>
          <a:ln w="12700">
            <a:round/>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19</a:t>
            </a:fld>
            <a:endParaRPr sz="1200">
              <a:uFill>
                <a:solidFill/>
              </a:uFill>
            </a:endParaRPr>
          </a:p>
        </p:txBody>
      </p:sp>
      <p:sp>
        <p:nvSpPr>
          <p:cNvPr id="457" name="Shape 457"/>
          <p:cNvSpPr>
            <a:spLocks noGrp="1"/>
          </p:cNvSpPr>
          <p:nvPr>
            <p:ph type="title"/>
          </p:nvPr>
        </p:nvSpPr>
        <p:spPr>
          <a:prstGeom prst="rect">
            <a:avLst/>
          </a:prstGeom>
        </p:spPr>
        <p:txBody>
          <a:bodyPr/>
          <a:lstStyle/>
          <a:p>
            <a:pPr lvl="0">
              <a:defRPr sz="1800">
                <a:uFillTx/>
              </a:defRPr>
            </a:pPr>
            <a:r>
              <a:rPr sz="2800">
                <a:uFill>
                  <a:solidFill/>
                </a:uFill>
              </a:rPr>
              <a:t>Mergesort:  practical improvements</a:t>
            </a:r>
          </a:p>
        </p:txBody>
      </p:sp>
      <p:sp>
        <p:nvSpPr>
          <p:cNvPr id="458" name="Shape 458"/>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Stop if already sorted.</a:t>
            </a:r>
          </a:p>
          <a:p>
            <a:pPr lvl="1">
              <a:defRPr sz="1800">
                <a:uFillTx/>
              </a:defRPr>
            </a:pPr>
            <a:r>
              <a:rPr sz="2400">
                <a:uFill>
                  <a:solidFill/>
                </a:uFill>
              </a:rPr>
              <a:t>Is largest item in first half </a:t>
            </a:r>
            <a:r>
              <a:rPr sz="2400">
                <a:uFill>
                  <a:solidFill/>
                </a:uFill>
                <a:latin typeface="Times Roman"/>
                <a:ea typeface="Times Roman"/>
                <a:cs typeface="Times Roman"/>
                <a:sym typeface="Times Roman"/>
              </a:rPr>
              <a:t>≤</a:t>
            </a:r>
            <a:r>
              <a:rPr sz="2400">
                <a:uFill>
                  <a:solidFill/>
                </a:uFill>
              </a:rPr>
              <a:t> smallest item in second half?</a:t>
            </a:r>
          </a:p>
          <a:p>
            <a:pPr lvl="1">
              <a:defRPr sz="1800">
                <a:uFillTx/>
              </a:defRPr>
            </a:pPr>
            <a:r>
              <a:rPr sz="2400">
                <a:uFill>
                  <a:solidFill/>
                </a:uFill>
              </a:rPr>
              <a:t>Helps for partially-ordered arrays.</a:t>
            </a: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p:txBody>
      </p:sp>
      <p:sp>
        <p:nvSpPr>
          <p:cNvPr id="459" name="Shape 459"/>
          <p:cNvSpPr/>
          <p:nvPr/>
        </p:nvSpPr>
        <p:spPr>
          <a:xfrm>
            <a:off x="939800" y="3390900"/>
            <a:ext cx="11112500" cy="1485900"/>
          </a:xfrm>
          <a:prstGeom prst="rect">
            <a:avLst/>
          </a:prstGeom>
          <a:solidFill>
            <a:srgbClr val="CBCBCB"/>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460" name="Shape 460"/>
          <p:cNvSpPr/>
          <p:nvPr/>
        </p:nvSpPr>
        <p:spPr>
          <a:xfrm>
            <a:off x="1397000" y="3556000"/>
            <a:ext cx="5154615" cy="4064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2100">
                <a:uFill>
                  <a:solidFill/>
                </a:uFill>
                <a:latin typeface="Lucida Sans Typewriter Regular"/>
                <a:ea typeface="Lucida Sans Typewriter Regular"/>
                <a:cs typeface="Lucida Sans Typewriter Regular"/>
                <a:sym typeface="Lucida Sans Typewriter Regular"/>
              </a:rPr>
              <a:t>  A  B  C  D  E  F  G  H  I  </a:t>
            </a:r>
            <a:r>
              <a:rPr sz="2100">
                <a:solidFill>
                  <a:srgbClr val="AB3226"/>
                </a:solidFill>
                <a:uFill>
                  <a:solidFill>
                    <a:srgbClr val="AB3226"/>
                  </a:solidFill>
                </a:uFill>
                <a:latin typeface="Lucida Sans Typewriter Regular"/>
                <a:ea typeface="Lucida Sans Typewriter Regular"/>
                <a:cs typeface="Lucida Sans Typewriter Regular"/>
                <a:sym typeface="Lucida Sans Typewriter Regular"/>
              </a:rPr>
              <a:t>J</a:t>
            </a:r>
            <a:r>
              <a:rPr sz="2100">
                <a:uFill>
                  <a:solidFill/>
                </a:uFill>
                <a:latin typeface="Lucida Sans Typewriter Regular"/>
                <a:ea typeface="Lucida Sans Typewriter Regular"/>
                <a:cs typeface="Lucida Sans Typewriter Regular"/>
                <a:sym typeface="Lucida Sans Typewriter Regular"/>
              </a:rPr>
              <a:t> </a:t>
            </a:r>
          </a:p>
        </p:txBody>
      </p:sp>
      <p:sp>
        <p:nvSpPr>
          <p:cNvPr id="461" name="Shape 461"/>
          <p:cNvSpPr/>
          <p:nvPr/>
        </p:nvSpPr>
        <p:spPr>
          <a:xfrm>
            <a:off x="1397000" y="4254500"/>
            <a:ext cx="10287000" cy="40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1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2100">
                <a:uFill>
                  <a:solidFill/>
                </a:uFill>
              </a:rPr>
              <a:t>  A  B  C  D  E  F  G  H  I  J   M  N  O  P  Q  R  S  T  U  V     </a:t>
            </a:r>
          </a:p>
        </p:txBody>
      </p:sp>
      <p:sp>
        <p:nvSpPr>
          <p:cNvPr id="462" name="Shape 462"/>
          <p:cNvSpPr/>
          <p:nvPr/>
        </p:nvSpPr>
        <p:spPr>
          <a:xfrm>
            <a:off x="6553200" y="3556000"/>
            <a:ext cx="5154615" cy="4064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2100">
                <a:uFill>
                  <a:solidFill/>
                </a:uFill>
                <a:latin typeface="Lucida Sans Typewriter Regular"/>
                <a:ea typeface="Lucida Sans Typewriter Regular"/>
                <a:cs typeface="Lucida Sans Typewriter Regular"/>
                <a:sym typeface="Lucida Sans Typewriter Regular"/>
              </a:rPr>
              <a:t> </a:t>
            </a:r>
            <a:r>
              <a:rPr sz="2100">
                <a:solidFill>
                  <a:srgbClr val="AB3226"/>
                </a:solidFill>
                <a:uFill>
                  <a:solidFill>
                    <a:srgbClr val="AB3226"/>
                  </a:solidFill>
                </a:uFill>
                <a:latin typeface="Lucida Sans Typewriter Regular"/>
                <a:ea typeface="Lucida Sans Typewriter Regular"/>
                <a:cs typeface="Lucida Sans Typewriter Regular"/>
                <a:sym typeface="Lucida Sans Typewriter Regular"/>
              </a:rPr>
              <a:t>M</a:t>
            </a:r>
            <a:r>
              <a:rPr sz="2100">
                <a:uFill>
                  <a:solidFill/>
                </a:uFill>
                <a:latin typeface="Lucida Sans Typewriter Regular"/>
                <a:ea typeface="Lucida Sans Typewriter Regular"/>
                <a:cs typeface="Lucida Sans Typewriter Regular"/>
                <a:sym typeface="Lucida Sans Typewriter Regular"/>
              </a:rPr>
              <a:t>  N  O  P  Q  R  S  T  U  V  </a:t>
            </a:r>
          </a:p>
        </p:txBody>
      </p:sp>
      <p:sp>
        <p:nvSpPr>
          <p:cNvPr id="463" name="Shape 463"/>
          <p:cNvSpPr/>
          <p:nvPr/>
        </p:nvSpPr>
        <p:spPr>
          <a:xfrm>
            <a:off x="942905" y="5310615"/>
            <a:ext cx="11112501" cy="3873501"/>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private static void sort(Comparable[] a, Comparable[] aux, int lo, int hi)</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(hi &lt;= lo) return;</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int mid = lo + (hi - lo) / 2;</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 (a, aux, lo, mid);</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 (a, aux, mid+1, hi);</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(!less(a[mid+1], a[mid])) return;</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merge(a, aux, lo, mid, hi);</a:t>
            </a:r>
          </a:p>
          <a:p>
            <a:pPr marL="7224" marR="7224" lvl="0">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a:t>
            </a:fld>
            <a:endParaRPr sz="1200">
              <a:uFill>
                <a:solidFill/>
              </a:uFill>
            </a:endParaRPr>
          </a:p>
        </p:txBody>
      </p:sp>
      <p:sp>
        <p:nvSpPr>
          <p:cNvPr id="43" name="Shape 43"/>
          <p:cNvSpPr>
            <a:spLocks noGrp="1"/>
          </p:cNvSpPr>
          <p:nvPr>
            <p:ph type="title"/>
          </p:nvPr>
        </p:nvSpPr>
        <p:spPr>
          <a:prstGeom prst="rect">
            <a:avLst/>
          </a:prstGeom>
        </p:spPr>
        <p:txBody>
          <a:bodyPr/>
          <a:lstStyle/>
          <a:p>
            <a:pPr lvl="0">
              <a:defRPr sz="1800">
                <a:uFillTx/>
              </a:defRPr>
            </a:pPr>
            <a:r>
              <a:rPr sz="2800">
                <a:uFill>
                  <a:solidFill/>
                </a:uFill>
              </a:rPr>
              <a:t>Two classic sorting algorithms: mergesort and quicksort</a:t>
            </a:r>
          </a:p>
        </p:txBody>
      </p:sp>
      <p:sp>
        <p:nvSpPr>
          <p:cNvPr id="44" name="Shape 44"/>
          <p:cNvSpPr>
            <a:spLocks noGrp="1"/>
          </p:cNvSpPr>
          <p:nvPr>
            <p:ph type="body" idx="1"/>
          </p:nvPr>
        </p:nvSpPr>
        <p:spPr>
          <a:prstGeom prst="rect">
            <a:avLst/>
          </a:prstGeom>
        </p:spPr>
        <p:txBody>
          <a:bodyPr/>
          <a:lstStyle/>
          <a:p>
            <a:pPr lvl="0">
              <a:defRPr sz="1800">
                <a:solidFill>
                  <a:srgbClr val="000000"/>
                </a:solidFill>
                <a:uFillTx/>
              </a:defRPr>
            </a:pPr>
            <a:r>
              <a:rPr sz="2400" dirty="0">
                <a:solidFill>
                  <a:srgbClr val="005493"/>
                </a:solidFill>
                <a:uFill>
                  <a:solidFill>
                    <a:srgbClr val="0048AA"/>
                  </a:solidFill>
                </a:uFill>
              </a:rPr>
              <a:t>Critical components in the world’s computational infrastructure.</a:t>
            </a:r>
          </a:p>
          <a:p>
            <a:pPr lvl="1">
              <a:defRPr sz="1800">
                <a:uFillTx/>
              </a:defRPr>
            </a:pPr>
            <a:r>
              <a:rPr sz="2400" dirty="0">
                <a:uFill>
                  <a:solidFill/>
                </a:uFill>
              </a:rPr>
              <a:t>Full scientific understanding of their properties has enabled us</a:t>
            </a:r>
            <a:br>
              <a:rPr sz="2400" dirty="0">
                <a:uFill>
                  <a:solidFill/>
                </a:uFill>
              </a:rPr>
            </a:br>
            <a:r>
              <a:rPr sz="2400" dirty="0">
                <a:uFill>
                  <a:solidFill/>
                </a:uFill>
              </a:rPr>
              <a:t>to develop them into practical system sorts.</a:t>
            </a:r>
          </a:p>
          <a:p>
            <a:pPr lvl="1">
              <a:defRPr sz="1800">
                <a:uFillTx/>
              </a:defRPr>
            </a:pPr>
            <a:r>
              <a:rPr sz="2400" dirty="0">
                <a:uFill>
                  <a:solidFill/>
                </a:uFill>
              </a:rPr>
              <a:t>Quicksort honored as one of top 10 algorithms of 20</a:t>
            </a:r>
            <a:r>
              <a:rPr sz="2400" baseline="31999" dirty="0">
                <a:uFill>
                  <a:solidFill/>
                </a:uFill>
              </a:rPr>
              <a:t>th</a:t>
            </a:r>
            <a:r>
              <a:rPr sz="2400" dirty="0">
                <a:uFill>
                  <a:solidFill/>
                </a:uFill>
              </a:rPr>
              <a:t> century</a:t>
            </a:r>
            <a:br>
              <a:rPr sz="2400" dirty="0">
                <a:uFill>
                  <a:solidFill/>
                </a:uFill>
              </a:rPr>
            </a:br>
            <a:r>
              <a:rPr sz="2400" dirty="0">
                <a:uFill>
                  <a:solidFill/>
                </a:uFill>
              </a:rPr>
              <a:t>in science and engineering.</a:t>
            </a:r>
          </a:p>
          <a:p>
            <a:pPr lvl="0">
              <a:defRPr sz="1800">
                <a:solidFill>
                  <a:srgbClr val="000000"/>
                </a:solidFill>
                <a:uFillTx/>
              </a:defRPr>
            </a:pPr>
            <a:br>
              <a:rPr sz="2400" dirty="0">
                <a:solidFill>
                  <a:srgbClr val="005493"/>
                </a:solidFill>
                <a:uFill>
                  <a:solidFill>
                    <a:srgbClr val="0048AA"/>
                  </a:solidFill>
                </a:uFill>
              </a:rPr>
            </a:br>
            <a:r>
              <a:rPr sz="2400" dirty="0">
                <a:solidFill>
                  <a:srgbClr val="005493"/>
                </a:solidFill>
                <a:uFill>
                  <a:solidFill>
                    <a:srgbClr val="0048AA"/>
                  </a:solidFill>
                </a:uFill>
              </a:rPr>
              <a:t>Mergesort. </a:t>
            </a: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r>
              <a:rPr sz="2400" dirty="0">
                <a:solidFill>
                  <a:srgbClr val="005493"/>
                </a:solidFill>
                <a:uFill>
                  <a:solidFill>
                    <a:srgbClr val="0048AA"/>
                  </a:solidFill>
                </a:uFill>
              </a:rPr>
              <a:t>Quicksort.  </a:t>
            </a:r>
            <a:endParaRPr sz="2400" dirty="0">
              <a:solidFill>
                <a:srgbClr val="606060"/>
              </a:solidFill>
              <a:uFill>
                <a:solidFill>
                  <a:srgbClr val="606060"/>
                </a:solidFill>
              </a:uFill>
            </a:endParaRPr>
          </a:p>
        </p:txBody>
      </p:sp>
      <p:grpSp>
        <p:nvGrpSpPr>
          <p:cNvPr id="54" name="Group 54"/>
          <p:cNvGrpSpPr/>
          <p:nvPr/>
        </p:nvGrpSpPr>
        <p:grpSpPr>
          <a:xfrm>
            <a:off x="1415946" y="7531100"/>
            <a:ext cx="10717679" cy="1282701"/>
            <a:chOff x="57046" y="0"/>
            <a:chExt cx="10717677" cy="1282700"/>
          </a:xfrm>
        </p:grpSpPr>
        <p:pic>
          <p:nvPicPr>
            <p:cNvPr id="45" name="url?sa=i&amp;rct=j&amp;q=&amp;esrc=s&amp;source=images&amp;cd=&amp;docid=bXdZEwUznBusTM&amp;tbnid=Epn1fxeo22gqJM-&amp;ved=0CAUQjRw&amp;url=https%3A%2F%2Ftwitter.com%2FMATLAB&amp;ei=-98BU7fcF7OtsAS-xIGIAQ&amp;bvm=bv.61535280,d.png"/>
            <p:cNvPicPr/>
            <p:nvPr/>
          </p:nvPicPr>
          <p:blipFill>
            <a:blip r:embed="rId3">
              <a:extLst/>
            </a:blip>
            <a:stretch>
              <a:fillRect/>
            </a:stretch>
          </p:blipFill>
          <p:spPr>
            <a:xfrm>
              <a:off x="7550546" y="241894"/>
              <a:ext cx="889001" cy="771129"/>
            </a:xfrm>
            <a:prstGeom prst="rect">
              <a:avLst/>
            </a:prstGeom>
            <a:ln w="12700" cap="flat">
              <a:noFill/>
              <a:round/>
            </a:ln>
            <a:effectLst/>
          </p:spPr>
        </p:pic>
        <p:pic>
          <p:nvPicPr>
            <p:cNvPr id="46" name="url?sa=i&amp;rct=j&amp;q=&amp;esrc=s&amp;source=images&amp;cd=&amp;docid=rXS4c8anctmgeM&amp;tbnid=JMUfiGVCJ4t4hM-&amp;ved=0CAUQjRw&amp;url=http%3A%2F%2Fsecuritywatch.pcmag.com%2Fvulnerabilities%2F307717-another-critical-java-update-you-.png"/>
            <p:cNvPicPr/>
            <p:nvPr/>
          </p:nvPicPr>
          <p:blipFill>
            <a:blip r:embed="rId4">
              <a:extLst/>
            </a:blip>
            <a:stretch>
              <a:fillRect/>
            </a:stretch>
          </p:blipFill>
          <p:spPr>
            <a:xfrm>
              <a:off x="57046" y="211058"/>
              <a:ext cx="623129" cy="829671"/>
            </a:xfrm>
            <a:prstGeom prst="rect">
              <a:avLst/>
            </a:prstGeom>
            <a:ln w="12700" cap="flat">
              <a:noFill/>
              <a:round/>
            </a:ln>
            <a:effectLst/>
          </p:spPr>
        </p:pic>
        <p:pic>
          <p:nvPicPr>
            <p:cNvPr id="47" name="url?sa=i&amp;rct=j&amp;q=&amp;esrc=s&amp;source=images&amp;cd=&amp;docid=FHsPp_e3xTAoWM&amp;tbnid=k8QhljP2fr_-GM-&amp;ved=0CAUQjRw&amp;url=http%3A%2F%2Fmike.anobile.info%2F2012%2F10%2Fembedding-perl-script-into-wordpress-blog-posts%2F&amp;e.png"/>
            <p:cNvPicPr/>
            <p:nvPr/>
          </p:nvPicPr>
          <p:blipFill>
            <a:blip r:embed="rId5">
              <a:extLst/>
            </a:blip>
            <a:stretch>
              <a:fillRect/>
            </a:stretch>
          </p:blipFill>
          <p:spPr>
            <a:xfrm>
              <a:off x="1117573" y="228600"/>
              <a:ext cx="724044" cy="796529"/>
            </a:xfrm>
            <a:prstGeom prst="rect">
              <a:avLst/>
            </a:prstGeom>
            <a:ln w="12700" cap="flat">
              <a:noFill/>
              <a:round/>
            </a:ln>
            <a:effectLst/>
          </p:spPr>
        </p:pic>
        <p:pic>
          <p:nvPicPr>
            <p:cNvPr id="48" name="url?sa=i&amp;rct=j&amp;q=&amp;esrc=s&amp;source=images&amp;cd=&amp;docid=Ba1bEAqNezUuBM&amp;tbnid=nTaXtSFD9sjcCM-&amp;ved=0CAUQjRw&amp;url=http%3A%2F%2Fwww.gabsoftware.com%2Fdl%2Fruntimes%2Fmicrosoft-visual-c-redistributable-packages%2F.png"/>
            <p:cNvPicPr/>
            <p:nvPr/>
          </p:nvPicPr>
          <p:blipFill>
            <a:blip r:embed="rId6">
              <a:extLst/>
            </a:blip>
            <a:stretch>
              <a:fillRect/>
            </a:stretch>
          </p:blipFill>
          <p:spPr>
            <a:xfrm>
              <a:off x="8881665" y="373447"/>
              <a:ext cx="985442" cy="496157"/>
            </a:xfrm>
            <a:prstGeom prst="rect">
              <a:avLst/>
            </a:prstGeom>
            <a:ln w="12700" cap="flat">
              <a:noFill/>
              <a:round/>
            </a:ln>
            <a:effectLst/>
          </p:spPr>
        </p:pic>
        <p:pic>
          <p:nvPicPr>
            <p:cNvPr id="49" name="url?sa=i&amp;rct=j&amp;q=&amp;esrc=s&amp;source=images&amp;cd=&amp;docid=P6OgN7aBedVRwM&amp;tbnid=K-Vx4u3X1G1ivM-&amp;ved=0CAUQjRw&amp;url=http%3A%2F%2Fwww.unixstickers.com%2Fstickers%2Fcoding_stickers%2Fc-programming-language-shaped-st.png"/>
            <p:cNvPicPr/>
            <p:nvPr/>
          </p:nvPicPr>
          <p:blipFill>
            <a:blip r:embed="rId7">
              <a:extLst/>
            </a:blip>
            <a:stretch>
              <a:fillRect/>
            </a:stretch>
          </p:blipFill>
          <p:spPr>
            <a:xfrm>
              <a:off x="2286000" y="0"/>
              <a:ext cx="1282701" cy="1282701"/>
            </a:xfrm>
            <a:prstGeom prst="rect">
              <a:avLst/>
            </a:prstGeom>
            <a:ln w="12700" cap="flat">
              <a:noFill/>
              <a:round/>
            </a:ln>
            <a:effectLst/>
          </p:spPr>
        </p:pic>
        <p:pic>
          <p:nvPicPr>
            <p:cNvPr id="50" name="url?sa=i&amp;rct=j&amp;q=&amp;esrc=s&amp;source=images&amp;cd=&amp;docid=skbSzn8ZRJJaAM&amp;tbnid=5hFvJRFZhlsfNM-&amp;ved=0CAUQjRw&amp;url=http%3A%2F%2Fwww.recuperosusdatos.com.ar%2Fsistema_unix_linux.php&amp;ei=yuEBU-iXIZOysATb64Bg&amp;bvm=bv..png"/>
            <p:cNvPicPr/>
            <p:nvPr/>
          </p:nvPicPr>
          <p:blipFill>
            <a:blip r:embed="rId8">
              <a:extLst/>
            </a:blip>
            <a:srcRect l="23194" t="8555" r="22053" b="11765"/>
            <a:stretch>
              <a:fillRect/>
            </a:stretch>
          </p:blipFill>
          <p:spPr>
            <a:xfrm>
              <a:off x="4013200" y="250736"/>
              <a:ext cx="749300" cy="775318"/>
            </a:xfrm>
            <a:prstGeom prst="rect">
              <a:avLst/>
            </a:prstGeom>
            <a:ln w="12700" cap="flat">
              <a:noFill/>
              <a:round/>
            </a:ln>
            <a:effectLst/>
          </p:spPr>
        </p:pic>
        <p:pic>
          <p:nvPicPr>
            <p:cNvPr id="51" name="url?sa=i&amp;source=images&amp;cd=&amp;docid=rsk17hZkqoMmwM&amp;tbnid=14KFBzGWTUIvUM&amp;ved=0CAgQjRw&amp;url=http%3A%2F%2Fwww.inwebson.png"/>
            <p:cNvPicPr/>
            <p:nvPr/>
          </p:nvPicPr>
          <p:blipFill>
            <a:blip r:embed="rId9">
              <a:extLst/>
            </a:blip>
            <a:stretch>
              <a:fillRect/>
            </a:stretch>
          </p:blipFill>
          <p:spPr>
            <a:xfrm>
              <a:off x="5204704" y="212265"/>
              <a:ext cx="749323" cy="759051"/>
            </a:xfrm>
            <a:prstGeom prst="rect">
              <a:avLst/>
            </a:prstGeom>
            <a:ln w="12700" cap="flat">
              <a:noFill/>
              <a:round/>
            </a:ln>
            <a:effectLst/>
          </p:spPr>
        </p:pic>
        <p:pic>
          <p:nvPicPr>
            <p:cNvPr id="52" name="url?sa=i&amp;source=images&amp;cd=&amp;docid=CTH1vg1IS3m7vM&amp;tbnid=xxjO-nf6LANTGM&amp;ved=0CAgQjRw&amp;url=http%3A%2F%2Fwww.2ality.com%2F2011%2F10%2Flogo-js.png"/>
            <p:cNvPicPr/>
            <p:nvPr/>
          </p:nvPicPr>
          <p:blipFill>
            <a:blip r:embed="rId10">
              <a:extLst/>
            </a:blip>
            <a:stretch>
              <a:fillRect/>
            </a:stretch>
          </p:blipFill>
          <p:spPr>
            <a:xfrm>
              <a:off x="6400800" y="266700"/>
              <a:ext cx="711201" cy="711201"/>
            </a:xfrm>
            <a:prstGeom prst="rect">
              <a:avLst/>
            </a:prstGeom>
            <a:ln w="12700" cap="flat">
              <a:noFill/>
              <a:round/>
            </a:ln>
            <a:effectLst/>
          </p:spPr>
        </p:pic>
        <p:sp>
          <p:nvSpPr>
            <p:cNvPr id="53" name="Shape 53"/>
            <p:cNvSpPr/>
            <p:nvPr/>
          </p:nvSpPr>
          <p:spPr>
            <a:xfrm>
              <a:off x="10312400" y="368300"/>
              <a:ext cx="462325" cy="457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2400">
                  <a:solidFill>
                    <a:srgbClr val="000000"/>
                  </a:solidFill>
                  <a:uFill>
                    <a:solidFill>
                      <a:srgbClr val="000000"/>
                    </a:solidFill>
                  </a:uFill>
                  <a:latin typeface="Lucida Grande"/>
                  <a:ea typeface="Lucida Grande"/>
                  <a:cs typeface="Lucida Grande"/>
                  <a:sym typeface="Lucida Grande"/>
                </a:defRPr>
              </a:lvl1pPr>
            </a:lstStyle>
            <a:p>
              <a:pPr lvl="0">
                <a:defRPr sz="1800">
                  <a:uFillTx/>
                </a:defRPr>
              </a:pPr>
              <a:r>
                <a:rPr sz="2400">
                  <a:uFill>
                    <a:solidFill/>
                  </a:uFill>
                </a:rPr>
                <a:t>...</a:t>
              </a:r>
            </a:p>
          </p:txBody>
        </p:sp>
      </p:grpSp>
      <p:grpSp>
        <p:nvGrpSpPr>
          <p:cNvPr id="64" name="Group 64"/>
          <p:cNvGrpSpPr/>
          <p:nvPr/>
        </p:nvGrpSpPr>
        <p:grpSpPr>
          <a:xfrm>
            <a:off x="1415946" y="5034808"/>
            <a:ext cx="10704979" cy="893921"/>
            <a:chOff x="57046" y="94508"/>
            <a:chExt cx="10704977" cy="893919"/>
          </a:xfrm>
        </p:grpSpPr>
        <p:pic>
          <p:nvPicPr>
            <p:cNvPr id="55" name="url?sa=i&amp;source=images&amp;cd=&amp;docid=k8g6hhZeO5OFgM&amp;tbnid=Y8hqZOGBnb90kM-&amp;ved=0CAgQjRw&amp;url=http%3A%2F%2Fen.wikibooks.org%2Fwiki%2FNon-Programmer's_Tutorial_for_Python_2.png"/>
            <p:cNvPicPr/>
            <p:nvPr/>
          </p:nvPicPr>
          <p:blipFill>
            <a:blip r:embed="rId11">
              <a:extLst/>
            </a:blip>
            <a:stretch>
              <a:fillRect/>
            </a:stretch>
          </p:blipFill>
          <p:spPr>
            <a:xfrm>
              <a:off x="3810000" y="203200"/>
              <a:ext cx="736600" cy="736600"/>
            </a:xfrm>
            <a:prstGeom prst="rect">
              <a:avLst/>
            </a:prstGeom>
            <a:ln w="12700" cap="flat">
              <a:noFill/>
              <a:round/>
            </a:ln>
            <a:effectLst/>
          </p:spPr>
        </p:pic>
        <p:pic>
          <p:nvPicPr>
            <p:cNvPr id="56" name="url?sa=i&amp;rct=j&amp;q=&amp;esrc=s&amp;source=images&amp;cd=&amp;docid=FHsPp_e3xTAoWM&amp;tbnid=k8QhljP2fr_-GM-&amp;ved=0CAUQjRw&amp;url=http%3A%2F%2Fmike.anobile.info%2F2012%2F10%2Fembedding-perl-script-into-wordpress-blog-posts%2F&amp;e.tiff"/>
            <p:cNvPicPr/>
            <p:nvPr/>
          </p:nvPicPr>
          <p:blipFill>
            <a:blip r:embed="rId5">
              <a:extLst/>
            </a:blip>
            <a:stretch>
              <a:fillRect/>
            </a:stretch>
          </p:blipFill>
          <p:spPr>
            <a:xfrm>
              <a:off x="1232473" y="165100"/>
              <a:ext cx="724044" cy="796529"/>
            </a:xfrm>
            <a:prstGeom prst="rect">
              <a:avLst/>
            </a:prstGeom>
            <a:ln w="12700" cap="flat">
              <a:noFill/>
              <a:round/>
            </a:ln>
            <a:effectLst/>
          </p:spPr>
        </p:pic>
        <p:pic>
          <p:nvPicPr>
            <p:cNvPr id="57" name="url?sa=i&amp;rct=j&amp;q=&amp;esrc=s&amp;source=images&amp;cd=&amp;docid=rXS4c8anctmgeM&amp;tbnid=JMUfiGVCJ4t4hM-&amp;ved=0CAUQjRw&amp;url=http%3A%2F%2Fsecuritywatch.pcmag.com%2Fvulnerabilities%2F307717-another-critical-java-update-you-.tiff"/>
            <p:cNvPicPr/>
            <p:nvPr/>
          </p:nvPicPr>
          <p:blipFill>
            <a:blip r:embed="rId4">
              <a:extLst/>
            </a:blip>
            <a:stretch>
              <a:fillRect/>
            </a:stretch>
          </p:blipFill>
          <p:spPr>
            <a:xfrm>
              <a:off x="57046" y="155178"/>
              <a:ext cx="623129" cy="829671"/>
            </a:xfrm>
            <a:prstGeom prst="rect">
              <a:avLst/>
            </a:prstGeom>
            <a:ln w="12700" cap="flat">
              <a:noFill/>
              <a:round/>
            </a:ln>
            <a:effectLst/>
          </p:spPr>
        </p:pic>
        <p:pic>
          <p:nvPicPr>
            <p:cNvPr id="58" name="url?sa=i&amp;rct=j&amp;q=&amp;esrc=s&amp;source=images&amp;cd=&amp;docid=aOffPJ-CLqgH8M&amp;tbnid=y1XXsjFpvRiRlM-&amp;ved=0CAUQjRw&amp;url=http%3A%2F%2Fdribbble.com%2Fjwkratz&amp;ei=1OABU-e_HqbksATEjoLIDw&amp;bvm=bv.61535280,d.png"/>
            <p:cNvPicPr/>
            <p:nvPr/>
          </p:nvPicPr>
          <p:blipFill>
            <a:blip r:embed="rId12">
              <a:extLst/>
            </a:blip>
            <a:stretch>
              <a:fillRect/>
            </a:stretch>
          </p:blipFill>
          <p:spPr>
            <a:xfrm>
              <a:off x="2532445" y="160250"/>
              <a:ext cx="721930" cy="811114"/>
            </a:xfrm>
            <a:prstGeom prst="rect">
              <a:avLst/>
            </a:prstGeom>
            <a:ln w="12700" cap="flat">
              <a:noFill/>
              <a:round/>
            </a:ln>
            <a:effectLst/>
          </p:spPr>
        </p:pic>
        <p:pic>
          <p:nvPicPr>
            <p:cNvPr id="59" name="url?sa=i&amp;rct=j&amp;q=&amp;esrc=s&amp;source=images&amp;cd=&amp;docid=T8pZmhlU57PptM&amp;tbnid=h5SGmJuW9yNsuM-&amp;ved=0CAUQjRw&amp;url=http%3A%2F%2Fblog.mozilla.org%2Ffaaborg%2F2009%2F06%2F18%2Fthe-new-firefox-icon%2F&amp;ei=SuIBU7f3HbL.png"/>
            <p:cNvPicPr/>
            <p:nvPr/>
          </p:nvPicPr>
          <p:blipFill>
            <a:blip r:embed="rId13">
              <a:extLst/>
            </a:blip>
            <a:stretch>
              <a:fillRect/>
            </a:stretch>
          </p:blipFill>
          <p:spPr>
            <a:xfrm>
              <a:off x="5105400" y="203200"/>
              <a:ext cx="736600" cy="736600"/>
            </a:xfrm>
            <a:prstGeom prst="rect">
              <a:avLst/>
            </a:prstGeom>
            <a:ln w="12700" cap="flat">
              <a:noFill/>
              <a:round/>
            </a:ln>
            <a:effectLst/>
          </p:spPr>
        </p:pic>
        <p:pic>
          <p:nvPicPr>
            <p:cNvPr id="60" name="url?sa=i&amp;source=images&amp;cd=&amp;docid=CTH1vg1IS3m7vM&amp;tbnid=xxjO-nf6LANTGM&amp;ved=0CAgQjRw&amp;url=http%3A%2F%2Fwww.2ality.com%2F2011%2F10%2Flogo-js.png"/>
            <p:cNvPicPr/>
            <p:nvPr/>
          </p:nvPicPr>
          <p:blipFill>
            <a:blip r:embed="rId10">
              <a:extLst/>
            </a:blip>
            <a:stretch>
              <a:fillRect/>
            </a:stretch>
          </p:blipFill>
          <p:spPr>
            <a:xfrm>
              <a:off x="6400800" y="215900"/>
              <a:ext cx="711201" cy="711201"/>
            </a:xfrm>
            <a:prstGeom prst="rect">
              <a:avLst/>
            </a:prstGeom>
            <a:ln w="12700" cap="flat">
              <a:noFill/>
              <a:round/>
            </a:ln>
            <a:effectLst/>
          </p:spPr>
        </p:pic>
        <p:sp>
          <p:nvSpPr>
            <p:cNvPr id="61" name="Shape 61"/>
            <p:cNvSpPr/>
            <p:nvPr/>
          </p:nvSpPr>
          <p:spPr>
            <a:xfrm>
              <a:off x="10299700" y="317500"/>
              <a:ext cx="462325" cy="457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2400">
                  <a:solidFill>
                    <a:srgbClr val="000000"/>
                  </a:solidFill>
                  <a:uFill>
                    <a:solidFill>
                      <a:srgbClr val="000000"/>
                    </a:solidFill>
                  </a:uFill>
                  <a:latin typeface="Lucida Grande"/>
                  <a:ea typeface="Lucida Grande"/>
                  <a:cs typeface="Lucida Grande"/>
                  <a:sym typeface="Lucida Grande"/>
                </a:defRPr>
              </a:lvl1pPr>
            </a:lstStyle>
            <a:p>
              <a:pPr lvl="0">
                <a:defRPr sz="1800">
                  <a:uFillTx/>
                </a:defRPr>
              </a:pPr>
              <a:r>
                <a:rPr sz="2400">
                  <a:uFill>
                    <a:solidFill/>
                  </a:uFill>
                </a:rPr>
                <a:t>...</a:t>
              </a:r>
            </a:p>
          </p:txBody>
        </p:sp>
        <p:pic>
          <p:nvPicPr>
            <p:cNvPr id="62" name="imgres?imgurl&amp;imgrefurl=http%3A%2F%2Fnonsenseinbasic.blogspot.png"/>
            <p:cNvPicPr/>
            <p:nvPr/>
          </p:nvPicPr>
          <p:blipFill>
            <a:blip r:embed="rId14">
              <a:extLst/>
            </a:blip>
            <a:stretch>
              <a:fillRect/>
            </a:stretch>
          </p:blipFill>
          <p:spPr>
            <a:xfrm>
              <a:off x="8986829" y="94508"/>
              <a:ext cx="753270" cy="893921"/>
            </a:xfrm>
            <a:prstGeom prst="rect">
              <a:avLst/>
            </a:prstGeom>
            <a:ln w="12700" cap="flat">
              <a:noFill/>
              <a:round/>
            </a:ln>
            <a:effectLst/>
          </p:spPr>
        </p:pic>
        <p:pic>
          <p:nvPicPr>
            <p:cNvPr id="63" name="logo.png"/>
            <p:cNvPicPr/>
            <p:nvPr/>
          </p:nvPicPr>
          <p:blipFill>
            <a:blip r:embed="rId15">
              <a:extLst/>
            </a:blip>
            <a:srcRect/>
            <a:stretch>
              <a:fillRect/>
            </a:stretch>
          </p:blipFill>
          <p:spPr>
            <a:xfrm>
              <a:off x="7670800" y="165100"/>
              <a:ext cx="762001" cy="762001"/>
            </a:xfrm>
            <a:prstGeom prst="rect">
              <a:avLst/>
            </a:prstGeom>
            <a:ln w="12700" cap="flat">
              <a:noFill/>
              <a:round/>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1" build="p" animBg="1" advAuto="0"/>
      <p:bldP spid="54" grpId="3" animBg="1" advAuto="0"/>
      <p:bldP spid="64"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20</a:t>
            </a:fld>
            <a:endParaRPr sz="1200">
              <a:uFill>
                <a:solidFill/>
              </a:uFill>
            </a:endParaRPr>
          </a:p>
        </p:txBody>
      </p:sp>
      <p:sp>
        <p:nvSpPr>
          <p:cNvPr id="468" name="Shape 468"/>
          <p:cNvSpPr>
            <a:spLocks noGrp="1"/>
          </p:cNvSpPr>
          <p:nvPr>
            <p:ph type="title"/>
          </p:nvPr>
        </p:nvSpPr>
        <p:spPr>
          <a:prstGeom prst="rect">
            <a:avLst/>
          </a:prstGeom>
        </p:spPr>
        <p:txBody>
          <a:bodyPr/>
          <a:lstStyle/>
          <a:p>
            <a:pPr lvl="0">
              <a:defRPr sz="1800">
                <a:uFillTx/>
              </a:defRPr>
            </a:pPr>
            <a:r>
              <a:rPr sz="2800">
                <a:uFill>
                  <a:solidFill/>
                </a:uFill>
              </a:rPr>
              <a:t>Mergesort:  practical improvements</a:t>
            </a:r>
          </a:p>
        </p:txBody>
      </p:sp>
      <p:sp>
        <p:nvSpPr>
          <p:cNvPr id="469" name="Shape 469"/>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Eliminate the copy to the auxiliary array.  </a:t>
            </a:r>
            <a:r>
              <a:rPr sz="2400">
                <a:uFill>
                  <a:solidFill>
                    <a:srgbClr val="0048AA"/>
                  </a:solidFill>
                </a:uFill>
              </a:rPr>
              <a:t>Save time (but not space)</a:t>
            </a:r>
            <a:br>
              <a:rPr sz="2400">
                <a:uFill>
                  <a:solidFill>
                    <a:srgbClr val="0048AA"/>
                  </a:solidFill>
                </a:uFill>
              </a:rPr>
            </a:br>
            <a:r>
              <a:rPr sz="2400">
                <a:uFill>
                  <a:solidFill>
                    <a:srgbClr val="0048AA"/>
                  </a:solidFill>
                </a:uFill>
              </a:rPr>
              <a:t>by switching the role of the input and auxiliary array in each recursive call.</a:t>
            </a:r>
            <a:endParaRPr sz="2400">
              <a:solidFill>
                <a:srgbClr val="005493"/>
              </a:solidFill>
              <a:uFill>
                <a:solidFill>
                  <a:srgbClr val="0048AA"/>
                </a:solidFill>
              </a:uFill>
            </a:endParaRPr>
          </a:p>
        </p:txBody>
      </p:sp>
      <p:sp>
        <p:nvSpPr>
          <p:cNvPr id="470" name="Shape 470"/>
          <p:cNvSpPr/>
          <p:nvPr/>
        </p:nvSpPr>
        <p:spPr>
          <a:xfrm>
            <a:off x="881499" y="2197731"/>
            <a:ext cx="11112501" cy="6920869"/>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private static void merge(</a:t>
            </a:r>
            <a:r>
              <a:rPr lang="en-US" dirty="0">
                <a:uFill>
                  <a:solidFill/>
                </a:uFill>
                <a:latin typeface="Lucida Sans Typewriter Regular"/>
                <a:ea typeface="Lucida Sans Typewriter Regular"/>
                <a:cs typeface="Lucida Sans Typewriter Regular"/>
                <a:sym typeface="Lucida Sans Typewriter Regular"/>
              </a:rPr>
              <a:t>int a[], int aux[], int lo, int mid, int hi</a:t>
            </a:r>
            <a:r>
              <a:rPr sz="1600" dirty="0">
                <a:uFill>
                  <a:solidFill/>
                </a:uFill>
                <a:latin typeface="Lucida Sans Typewriter Regular"/>
                <a:ea typeface="Lucida Sans Typewriter Regular"/>
                <a:cs typeface="Lucida Sans Typewriter Regular"/>
                <a:sym typeface="Lucida Sans Typewriter Regular"/>
              </a:rPr>
              <a:t>)</a:t>
            </a:r>
            <a:br>
              <a:rPr sz="1600" dirty="0">
                <a:uFill>
                  <a:solidFill/>
                </a:uFill>
                <a:latin typeface="Lucida Sans Typewriter Regular"/>
                <a:ea typeface="Lucida Sans Typewriter Regular"/>
                <a:cs typeface="Lucida Sans Typewriter Regular"/>
                <a:sym typeface="Lucida Sans Typewriter Regular"/>
              </a:rPr>
            </a:br>
            <a:r>
              <a:rPr sz="16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int i = lo, j = mid+1;</a:t>
            </a:r>
            <a:br>
              <a:rPr sz="1600" dirty="0">
                <a:uFill>
                  <a:solidFill/>
                </a:uFill>
                <a:latin typeface="Lucida Sans Typewriter Regular"/>
                <a:ea typeface="Lucida Sans Typewriter Regular"/>
                <a:cs typeface="Lucida Sans Typewriter Regular"/>
                <a:sym typeface="Lucida Sans Typewriter Regular"/>
              </a:rPr>
            </a:br>
            <a:r>
              <a:rPr sz="1600" dirty="0">
                <a:uFill>
                  <a:solidFill/>
                </a:uFill>
                <a:latin typeface="Lucida Sans Typewriter Regular"/>
                <a:ea typeface="Lucida Sans Typewriter Regular"/>
                <a:cs typeface="Lucida Sans Typewriter Regular"/>
                <a:sym typeface="Lucida Sans Typewriter Regular"/>
              </a:rPr>
              <a:t>   for (int k = lo; k &lt;= hi; k++) </a:t>
            </a:r>
            <a:br>
              <a:rPr sz="1600" dirty="0">
                <a:uFill>
                  <a:solidFill/>
                </a:uFill>
                <a:latin typeface="Lucida Sans Typewriter Regular"/>
                <a:ea typeface="Lucida Sans Typewriter Regular"/>
                <a:cs typeface="Lucida Sans Typewriter Regular"/>
                <a:sym typeface="Lucida Sans Typewriter Regular"/>
              </a:rPr>
            </a:br>
            <a:r>
              <a:rPr sz="16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if      (i &gt; mid)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[k] =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[j++];</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else if (j &gt; hi)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[k] =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[i++];</a:t>
            </a:r>
            <a:br>
              <a:rPr sz="1600" dirty="0">
                <a:uFill>
                  <a:solidFill/>
                </a:uFill>
                <a:latin typeface="Lucida Sans Typewriter Regular"/>
                <a:ea typeface="Lucida Sans Typewriter Regular"/>
                <a:cs typeface="Lucida Sans Typewriter Regular"/>
                <a:sym typeface="Lucida Sans Typewriter Regular"/>
              </a:rPr>
            </a:br>
            <a:r>
              <a:rPr sz="1600" dirty="0">
                <a:uFill>
                  <a:solidFill/>
                </a:uFill>
                <a:latin typeface="Lucida Sans Typewriter Regular"/>
                <a:ea typeface="Lucida Sans Typewriter Regular"/>
                <a:cs typeface="Lucida Sans Typewriter Regular"/>
                <a:sym typeface="Lucida Sans Typewriter Regular"/>
              </a:rPr>
              <a:t>      else if (less(a[j], a[i]))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[k] =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[j++];</a:t>
            </a:r>
            <a:br>
              <a:rPr sz="1600" dirty="0">
                <a:uFill>
                  <a:solidFill/>
                </a:uFill>
                <a:latin typeface="Lucida Sans Typewriter Regular"/>
                <a:ea typeface="Lucida Sans Typewriter Regular"/>
                <a:cs typeface="Lucida Sans Typewriter Regular"/>
                <a:sym typeface="Lucida Sans Typewriter Regular"/>
              </a:rPr>
            </a:br>
            <a:r>
              <a:rPr sz="1600" dirty="0">
                <a:uFill>
                  <a:solidFill/>
                </a:uFill>
                <a:latin typeface="Lucida Sans Typewriter Regular"/>
                <a:ea typeface="Lucida Sans Typewriter Regular"/>
                <a:cs typeface="Lucida Sans Typewriter Regular"/>
                <a:sym typeface="Lucida Sans Typewriter Regular"/>
              </a:rPr>
              <a:t>      else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[k] =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[i++];</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private static void sort(</a:t>
            </a:r>
            <a:r>
              <a:rPr lang="en-US" dirty="0">
                <a:uFill>
                  <a:solidFill/>
                </a:uFill>
                <a:latin typeface="Lucida Sans Typewriter Regular"/>
                <a:ea typeface="Lucida Sans Typewriter Regular"/>
                <a:cs typeface="Lucida Sans Typewriter Regular"/>
                <a:sym typeface="Lucida Sans Typewriter Regular"/>
              </a:rPr>
              <a:t>int a[], int aux[], int lo, int mid, int hi</a:t>
            </a:r>
            <a:r>
              <a:rPr sz="16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if (hi &lt;= lo) return;</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int mid = lo + (hi - lo) / 2;</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sort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 lo, mid);</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sort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 mid+1, hi);</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   merge(</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dirty="0">
                <a:uFill>
                  <a:solidFill/>
                </a:uFill>
                <a:latin typeface="Lucida Sans Typewriter Regular"/>
                <a:ea typeface="Lucida Sans Typewriter Regular"/>
                <a:cs typeface="Lucida Sans Typewriter Regular"/>
                <a:sym typeface="Lucida Sans Typewriter Regular"/>
              </a:rPr>
              <a:t>, </a:t>
            </a:r>
            <a:r>
              <a:rPr sz="1600" dirty="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dirty="0">
                <a:uFill>
                  <a:solidFill/>
                </a:uFill>
                <a:latin typeface="Lucida Sans Typewriter Regular"/>
                <a:ea typeface="Lucida Sans Typewriter Regular"/>
                <a:cs typeface="Lucida Sans Typewriter Regular"/>
                <a:sym typeface="Lucida Sans Typewriter Regular"/>
              </a:rPr>
              <a:t>, lo, mid, hi);</a:t>
            </a:r>
          </a:p>
          <a:p>
            <a:pPr marL="7224" marR="7224" lvl="0">
              <a:lnSpc>
                <a:spcPct val="140000"/>
              </a:lnSpc>
              <a:defRPr sz="1800">
                <a:solidFill>
                  <a:srgbClr val="000000"/>
                </a:solidFill>
                <a:uFillTx/>
              </a:defRPr>
            </a:pPr>
            <a:r>
              <a:rPr sz="1600" dirty="0">
                <a:uFill>
                  <a:solidFill/>
                </a:uFill>
                <a:latin typeface="Lucida Sans Typewriter Regular"/>
                <a:ea typeface="Lucida Sans Typewriter Regular"/>
                <a:cs typeface="Lucida Sans Typewriter Regular"/>
                <a:sym typeface="Lucida Sans Typewriter Regular"/>
              </a:rPr>
              <a:t>}</a:t>
            </a:r>
          </a:p>
        </p:txBody>
      </p:sp>
      <p:sp>
        <p:nvSpPr>
          <p:cNvPr id="471" name="Shape 471"/>
          <p:cNvSpPr/>
          <p:nvPr/>
        </p:nvSpPr>
        <p:spPr>
          <a:xfrm>
            <a:off x="4816158" y="9024470"/>
            <a:ext cx="1" cy="584965"/>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2" name="Shape 472"/>
          <p:cNvSpPr/>
          <p:nvPr/>
        </p:nvSpPr>
        <p:spPr>
          <a:xfrm>
            <a:off x="7391400" y="5143500"/>
            <a:ext cx="746270" cy="1"/>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3" name="Shape 473"/>
          <p:cNvSpPr/>
          <p:nvPr/>
        </p:nvSpPr>
        <p:spPr>
          <a:xfrm>
            <a:off x="8267700" y="4991100"/>
            <a:ext cx="2775841" cy="6477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merge from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a:solidFill>
                  <a:srgbClr val="8D3124"/>
                </a:solidFill>
                <a:uFill>
                  <a:solidFill>
                    <a:srgbClr val="8D3124"/>
                  </a:solidFill>
                </a:uFill>
              </a:rPr>
              <a:t> to </a:t>
            </a:r>
            <a:r>
              <a:rPr sz="14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br>
              <a:rPr sz="14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br>
            <a:endParaRPr sz="1400">
              <a:solidFill>
                <a:srgbClr val="8D3124"/>
              </a:solidFill>
              <a:uFill>
                <a:solidFill>
                  <a:srgbClr val="8D3124"/>
                </a:solidFill>
              </a:uFill>
              <a:latin typeface="Lucida Sans Typewriter Regular"/>
              <a:ea typeface="Lucida Sans Typewriter Regular"/>
              <a:cs typeface="Lucida Sans Typewriter Regular"/>
              <a:sym typeface="Lucida Sans Typewriter Regular"/>
            </a:endParaRPr>
          </a:p>
        </p:txBody>
      </p:sp>
      <p:sp>
        <p:nvSpPr>
          <p:cNvPr id="474" name="Shape 474"/>
          <p:cNvSpPr/>
          <p:nvPr/>
        </p:nvSpPr>
        <p:spPr>
          <a:xfrm>
            <a:off x="1270000" y="9118600"/>
            <a:ext cx="3157805"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solidFill>
                  <a:srgbClr val="000000"/>
                </a:solidFill>
                <a:uFillTx/>
              </a:defRPr>
            </a:pPr>
            <a:r>
              <a:rPr sz="1600">
                <a:solidFill>
                  <a:srgbClr val="8D3124"/>
                </a:solidFill>
                <a:uFill>
                  <a:solidFill>
                    <a:srgbClr val="8D3124"/>
                  </a:solidFill>
                </a:uFill>
              </a:rPr>
              <a:t>switch roles of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a:solidFill>
                  <a:srgbClr val="8D3124"/>
                </a:solidFill>
                <a:uFill>
                  <a:solidFill>
                    <a:srgbClr val="8D3124"/>
                  </a:solidFill>
                </a:uFill>
              </a:rPr>
              <a:t> and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p>
        </p:txBody>
      </p:sp>
      <p:sp>
        <p:nvSpPr>
          <p:cNvPr id="475" name="Shape 475"/>
          <p:cNvSpPr/>
          <p:nvPr/>
        </p:nvSpPr>
        <p:spPr>
          <a:xfrm>
            <a:off x="6084321" y="6968146"/>
            <a:ext cx="0" cy="584964"/>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476" name="Shape 476"/>
          <p:cNvSpPr/>
          <p:nvPr/>
        </p:nvSpPr>
        <p:spPr>
          <a:xfrm>
            <a:off x="6437750" y="7493000"/>
            <a:ext cx="4187890" cy="6731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ctr">
              <a:defRPr sz="1800">
                <a:solidFill>
                  <a:srgbClr val="000000"/>
                </a:solidFill>
                <a:uFillTx/>
              </a:defRPr>
            </a:pPr>
            <a:r>
              <a:rPr sz="1600">
                <a:solidFill>
                  <a:srgbClr val="8D3124"/>
                </a:solidFill>
                <a:uFill>
                  <a:solidFill>
                    <a:srgbClr val="8D3124"/>
                  </a:solidFill>
                </a:uFill>
              </a:rPr>
              <a:t>assumes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aux[]</a:t>
            </a:r>
            <a:r>
              <a:rPr sz="1600">
                <a:solidFill>
                  <a:srgbClr val="8D3124"/>
                </a:solidFill>
                <a:uFill>
                  <a:solidFill>
                    <a:srgbClr val="8D3124"/>
                  </a:solidFill>
                </a:uFill>
              </a:rPr>
              <a:t> is initialize to </a:t>
            </a: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a[]</a:t>
            </a:r>
            <a:r>
              <a:rPr sz="1600">
                <a:solidFill>
                  <a:srgbClr val="8D3124"/>
                </a:solidFill>
                <a:uFill>
                  <a:solidFill>
                    <a:srgbClr val="8D3124"/>
                  </a:solidFill>
                </a:uFill>
              </a:rPr>
              <a:t> once,</a:t>
            </a:r>
          </a:p>
          <a:p>
            <a:pPr lvl="0" algn="ctr">
              <a:defRPr sz="1800">
                <a:solidFill>
                  <a:srgbClr val="000000"/>
                </a:solidFill>
                <a:uFillTx/>
              </a:defRPr>
            </a:pPr>
            <a:r>
              <a:rPr sz="1600">
                <a:solidFill>
                  <a:srgbClr val="8D3124"/>
                </a:solidFill>
                <a:uFill>
                  <a:solidFill>
                    <a:srgbClr val="8D3124"/>
                  </a:solidFill>
                </a:uFill>
              </a:rPr>
              <a:t>before recursive calls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 name="Shape 48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Basic algorithm for sorting objects = mergesort.</a:t>
            </a:r>
          </a:p>
          <a:p>
            <a:pPr lvl="1">
              <a:defRPr sz="1800">
                <a:uFillTx/>
              </a:defRPr>
            </a:pPr>
            <a:r>
              <a:rPr sz="2400">
                <a:uFill>
                  <a:solidFill/>
                </a:uFill>
              </a:rPr>
              <a:t>Cutoff to insertion sort = 7.</a:t>
            </a:r>
          </a:p>
          <a:p>
            <a:pPr lvl="1">
              <a:defRPr sz="1800">
                <a:uFillTx/>
              </a:defRPr>
            </a:pPr>
            <a:r>
              <a:rPr sz="2400">
                <a:uFill>
                  <a:solidFill/>
                </a:uFill>
              </a:rPr>
              <a:t>Stop-if-already-sorted test.</a:t>
            </a:r>
          </a:p>
          <a:p>
            <a:pPr lvl="1">
              <a:defRPr sz="1800">
                <a:uFillTx/>
              </a:defRPr>
            </a:pPr>
            <a:r>
              <a:rPr sz="2400">
                <a:uFill>
                  <a:solidFill/>
                </a:uFill>
              </a:rPr>
              <a:t>Eliminate-the-copy-to-the-auxiliary-array trick.</a:t>
            </a:r>
          </a:p>
        </p:txBody>
      </p:sp>
      <p:sp>
        <p:nvSpPr>
          <p:cNvPr id="481" name="Shape 48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21</a:t>
            </a:fld>
            <a:endParaRPr sz="1200">
              <a:uFill>
                <a:solidFill/>
              </a:uFill>
            </a:endParaRPr>
          </a:p>
        </p:txBody>
      </p:sp>
      <p:sp>
        <p:nvSpPr>
          <p:cNvPr id="482" name="Shape 482"/>
          <p:cNvSpPr>
            <a:spLocks noGrp="1"/>
          </p:cNvSpPr>
          <p:nvPr>
            <p:ph type="title"/>
          </p:nvPr>
        </p:nvSpPr>
        <p:spPr>
          <a:prstGeom prst="rect">
            <a:avLst/>
          </a:prstGeom>
        </p:spPr>
        <p:txBody>
          <a:bodyPr/>
          <a:lstStyle/>
          <a:p>
            <a:pPr lvl="0">
              <a:defRPr sz="1800">
                <a:uFillTx/>
              </a:defRPr>
            </a:pPr>
            <a:r>
              <a:rPr sz="2800">
                <a:uFill>
                  <a:solidFill/>
                </a:uFill>
              </a:rPr>
              <a:t>Java 6 system sort</a:t>
            </a:r>
          </a:p>
        </p:txBody>
      </p:sp>
      <p:pic>
        <p:nvPicPr>
          <p:cNvPr id="483" name="java-logo.png"/>
          <p:cNvPicPr/>
          <p:nvPr/>
        </p:nvPicPr>
        <p:blipFill>
          <a:blip r:embed="rId2">
            <a:extLst/>
          </a:blip>
          <a:srcRect/>
          <a:stretch>
            <a:fillRect/>
          </a:stretch>
        </p:blipFill>
        <p:spPr>
          <a:xfrm>
            <a:off x="4178300" y="4873366"/>
            <a:ext cx="4635501" cy="2848234"/>
          </a:xfrm>
          <a:prstGeom prst="rect">
            <a:avLst/>
          </a:prstGeom>
          <a:ln w="12700">
            <a:round/>
          </a:ln>
        </p:spPr>
      </p:pic>
      <p:sp>
        <p:nvSpPr>
          <p:cNvPr id="484" name="Shape 484"/>
          <p:cNvSpPr/>
          <p:nvPr/>
        </p:nvSpPr>
        <p:spPr>
          <a:xfrm>
            <a:off x="1282700" y="7924800"/>
            <a:ext cx="104394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dirty="0">
                <a:uFill>
                  <a:solidFill/>
                </a:uFill>
              </a:rPr>
              <a:t>http://www.java2s.com/Open-Source/Java/6.0-JDK-Modules/j2me/java/util/Arrays.java.html</a:t>
            </a:r>
          </a:p>
        </p:txBody>
      </p:sp>
      <p:sp>
        <p:nvSpPr>
          <p:cNvPr id="485" name="Shape 485"/>
          <p:cNvSpPr/>
          <p:nvPr/>
        </p:nvSpPr>
        <p:spPr>
          <a:xfrm>
            <a:off x="4178300" y="4343400"/>
            <a:ext cx="4635500" cy="368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Arrays.sort(a)</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7"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488" name="Shape 488"/>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489" name="Shape 489"/>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490" name="cover-gray2.pdf"/>
          <p:cNvPicPr/>
          <p:nvPr/>
        </p:nvPicPr>
        <p:blipFill>
          <a:blip r:embed="rId4">
            <a:extLst/>
          </a:blip>
          <a:stretch>
            <a:fillRect/>
          </a:stretch>
        </p:blipFill>
        <p:spPr>
          <a:xfrm>
            <a:off x="863600" y="3365500"/>
            <a:ext cx="3263900" cy="4093706"/>
          </a:xfrm>
          <a:prstGeom prst="rect">
            <a:avLst/>
          </a:prstGeom>
          <a:ln w="12700">
            <a:round/>
          </a:ln>
        </p:spPr>
      </p:pic>
      <p:sp>
        <p:nvSpPr>
          <p:cNvPr id="491" name="Shape 491"/>
          <p:cNvSpPr>
            <a:spLocks noGrp="1"/>
          </p:cNvSpPr>
          <p:nvPr>
            <p:ph type="body" idx="1"/>
          </p:nvPr>
        </p:nvSpPr>
        <p:spPr>
          <a:prstGeom prst="rect">
            <a:avLst/>
          </a:prstGeom>
        </p:spPr>
        <p:txBody>
          <a:bodyPr/>
          <a:lstStyle/>
          <a:p>
            <a:pPr lvl="1">
              <a:defRPr sz="1800" i="0">
                <a:uFillTx/>
              </a:defRPr>
            </a:pPr>
            <a:r>
              <a:rPr sz="3000" i="1">
                <a:uFill>
                  <a:solidFill/>
                </a:uFill>
              </a:rPr>
              <a:t>mergesort</a:t>
            </a:r>
          </a:p>
          <a:p>
            <a:pPr lvl="0">
              <a:defRPr sz="1800" i="0">
                <a:solidFill>
                  <a:srgbClr val="000000"/>
                </a:solidFill>
                <a:uFillTx/>
              </a:defRPr>
            </a:pPr>
            <a:r>
              <a:rPr sz="3000" i="1">
                <a:solidFill>
                  <a:srgbClr val="BABABA"/>
                </a:solidFill>
                <a:uFill>
                  <a:solidFill>
                    <a:srgbClr val="BABABA"/>
                  </a:solidFill>
                </a:uFill>
              </a:rPr>
              <a:t>bottom-up mergesort</a:t>
            </a:r>
          </a:p>
          <a:p>
            <a:pPr lvl="0">
              <a:defRPr sz="1800" i="0">
                <a:solidFill>
                  <a:srgbClr val="000000"/>
                </a:solidFill>
                <a:uFillTx/>
              </a:defRPr>
            </a:pPr>
            <a:r>
              <a:rPr sz="3000" i="1">
                <a:solidFill>
                  <a:srgbClr val="BABABA"/>
                </a:solidFill>
                <a:uFill>
                  <a:solidFill>
                    <a:srgbClr val="BABABA"/>
                  </a:solidFill>
                </a:uFill>
              </a:rPr>
              <a:t>sorting complexity </a:t>
            </a:r>
          </a:p>
          <a:p>
            <a:pPr lvl="0">
              <a:defRPr sz="1800" i="0">
                <a:solidFill>
                  <a:srgbClr val="000000"/>
                </a:solidFill>
                <a:uFillTx/>
              </a:defRPr>
            </a:pPr>
            <a:r>
              <a:rPr sz="3000" i="1">
                <a:solidFill>
                  <a:srgbClr val="BABABA"/>
                </a:solidFill>
                <a:uFill>
                  <a:solidFill>
                    <a:srgbClr val="BABABA"/>
                  </a:solidFill>
                </a:uFill>
              </a:rPr>
              <a:t>comparators</a:t>
            </a:r>
          </a:p>
          <a:p>
            <a:pPr lvl="0">
              <a:defRPr sz="1800" i="0">
                <a:solidFill>
                  <a:srgbClr val="000000"/>
                </a:solidFill>
                <a:uFillTx/>
              </a:defRPr>
            </a:pPr>
            <a:r>
              <a:rPr sz="3000" i="1">
                <a:solidFill>
                  <a:srgbClr val="BABABA"/>
                </a:solidFill>
                <a:uFill>
                  <a:solidFill>
                    <a:srgbClr val="BABABA"/>
                  </a:solidFill>
                </a:uFill>
              </a:rPr>
              <a:t>stability</a:t>
            </a:r>
          </a:p>
        </p:txBody>
      </p:sp>
      <p:sp>
        <p:nvSpPr>
          <p:cNvPr id="492" name="Shape 492"/>
          <p:cNvSpPr>
            <a:spLocks noGrp="1"/>
          </p:cNvSpPr>
          <p:nvPr>
            <p:ph type="title"/>
          </p:nvPr>
        </p:nvSpPr>
        <p:spPr>
          <a:prstGeom prst="rect">
            <a:avLst/>
          </a:prstGeom>
        </p:spPr>
        <p:txBody>
          <a:bodyPr/>
          <a:lstStyle/>
          <a:p>
            <a:pPr lvl="0">
              <a:defRPr sz="1800" b="0" cap="none" spc="0">
                <a:uFillTx/>
              </a:defRPr>
            </a:pPr>
            <a:r>
              <a:rPr sz="3750" b="1" cap="small" spc="150">
                <a:uFill>
                  <a:solidFill/>
                </a:uFill>
              </a:rPr>
              <a:t>2.2  Mergesort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495" name="Shape 495"/>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496" name="Shape 496"/>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497" name="cover-gray2.pdf"/>
          <p:cNvPicPr/>
          <p:nvPr/>
        </p:nvPicPr>
        <p:blipFill>
          <a:blip r:embed="rId4">
            <a:extLst/>
          </a:blip>
          <a:stretch>
            <a:fillRect/>
          </a:stretch>
        </p:blipFill>
        <p:spPr>
          <a:xfrm>
            <a:off x="863600" y="3365500"/>
            <a:ext cx="3263900" cy="4093706"/>
          </a:xfrm>
          <a:prstGeom prst="rect">
            <a:avLst/>
          </a:prstGeom>
          <a:ln w="12700">
            <a:round/>
          </a:ln>
        </p:spPr>
      </p:pic>
      <p:sp>
        <p:nvSpPr>
          <p:cNvPr id="498" name="Shape 498"/>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mergesort</a:t>
            </a:r>
          </a:p>
          <a:p>
            <a:pPr lvl="1">
              <a:defRPr sz="1800" i="0">
                <a:uFillTx/>
              </a:defRPr>
            </a:pPr>
            <a:r>
              <a:rPr sz="3000" i="1">
                <a:uFill>
                  <a:solidFill/>
                </a:uFill>
              </a:rPr>
              <a:t>bottom-up mergesort</a:t>
            </a:r>
          </a:p>
          <a:p>
            <a:pPr lvl="0">
              <a:defRPr sz="1800" i="0">
                <a:solidFill>
                  <a:srgbClr val="000000"/>
                </a:solidFill>
                <a:uFillTx/>
              </a:defRPr>
            </a:pPr>
            <a:r>
              <a:rPr sz="3000" i="1">
                <a:solidFill>
                  <a:srgbClr val="BABABA"/>
                </a:solidFill>
                <a:uFill>
                  <a:solidFill>
                    <a:srgbClr val="BABABA"/>
                  </a:solidFill>
                </a:uFill>
              </a:rPr>
              <a:t>sorting complexity </a:t>
            </a:r>
          </a:p>
          <a:p>
            <a:pPr lvl="0">
              <a:defRPr sz="1800" i="0">
                <a:solidFill>
                  <a:srgbClr val="000000"/>
                </a:solidFill>
                <a:uFillTx/>
              </a:defRPr>
            </a:pPr>
            <a:r>
              <a:rPr sz="3000" i="1">
                <a:solidFill>
                  <a:srgbClr val="BABABA"/>
                </a:solidFill>
                <a:uFill>
                  <a:solidFill>
                    <a:srgbClr val="BABABA"/>
                  </a:solidFill>
                </a:uFill>
              </a:rPr>
              <a:t>comparators</a:t>
            </a:r>
          </a:p>
          <a:p>
            <a:pPr lvl="0">
              <a:defRPr sz="1800" i="0">
                <a:solidFill>
                  <a:srgbClr val="000000"/>
                </a:solidFill>
                <a:uFillTx/>
              </a:defRPr>
            </a:pPr>
            <a:r>
              <a:rPr sz="3000" i="1">
                <a:solidFill>
                  <a:srgbClr val="BABABA"/>
                </a:solidFill>
                <a:uFill>
                  <a:solidFill>
                    <a:srgbClr val="BABABA"/>
                  </a:solidFill>
                </a:uFill>
              </a:rPr>
              <a:t>stability</a:t>
            </a:r>
          </a:p>
        </p:txBody>
      </p:sp>
      <p:sp>
        <p:nvSpPr>
          <p:cNvPr id="499" name="Shape 499"/>
          <p:cNvSpPr>
            <a:spLocks noGrp="1"/>
          </p:cNvSpPr>
          <p:nvPr>
            <p:ph type="title"/>
          </p:nvPr>
        </p:nvSpPr>
        <p:spPr>
          <a:prstGeom prst="rect">
            <a:avLst/>
          </a:prstGeom>
        </p:spPr>
        <p:txBody>
          <a:bodyPr/>
          <a:lstStyle/>
          <a:p>
            <a:pPr lvl="0">
              <a:defRPr sz="1800" b="0" cap="none" spc="0">
                <a:uFillTx/>
              </a:defRPr>
            </a:pPr>
            <a:r>
              <a:rPr sz="3750" b="1" cap="small" spc="150">
                <a:uFill>
                  <a:solidFill/>
                </a:uFill>
              </a:rPr>
              <a:t>2.2  Mergesort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Basic plan.</a:t>
            </a:r>
          </a:p>
          <a:p>
            <a:pPr lvl="1">
              <a:defRPr sz="1800">
                <a:uFillTx/>
              </a:defRPr>
            </a:pPr>
            <a:r>
              <a:rPr sz="2400">
                <a:uFill>
                  <a:solidFill/>
                </a:uFill>
              </a:rPr>
              <a:t>Pass through array, merging subarrays of size 1.</a:t>
            </a:r>
          </a:p>
          <a:p>
            <a:pPr lvl="1">
              <a:defRPr sz="1800">
                <a:uFillTx/>
              </a:defRPr>
            </a:pPr>
            <a:r>
              <a:rPr sz="2400">
                <a:uFill>
                  <a:solidFill/>
                </a:uFill>
              </a:rPr>
              <a:t>Repeat for subarrays of size 2, 4, 8, ....</a:t>
            </a:r>
          </a:p>
        </p:txBody>
      </p:sp>
      <p:sp>
        <p:nvSpPr>
          <p:cNvPr id="502" name="Shape 50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24</a:t>
            </a:fld>
            <a:endParaRPr sz="1200">
              <a:uFill>
                <a:solidFill/>
              </a:uFill>
            </a:endParaRPr>
          </a:p>
        </p:txBody>
      </p:sp>
      <p:sp>
        <p:nvSpPr>
          <p:cNvPr id="503" name="Shape 503"/>
          <p:cNvSpPr>
            <a:spLocks noGrp="1"/>
          </p:cNvSpPr>
          <p:nvPr>
            <p:ph type="title"/>
          </p:nvPr>
        </p:nvSpPr>
        <p:spPr>
          <a:prstGeom prst="rect">
            <a:avLst/>
          </a:prstGeom>
        </p:spPr>
        <p:txBody>
          <a:bodyPr/>
          <a:lstStyle/>
          <a:p>
            <a:pPr lvl="0">
              <a:defRPr sz="1800">
                <a:uFillTx/>
              </a:defRPr>
            </a:pPr>
            <a:r>
              <a:rPr sz="2800">
                <a:uFill>
                  <a:solidFill/>
                </a:uFill>
              </a:rPr>
              <a:t>Bottom-up mergesort</a:t>
            </a:r>
          </a:p>
        </p:txBody>
      </p:sp>
      <p:pic>
        <p:nvPicPr>
          <p:cNvPr id="2" name="Picture 1"/>
          <p:cNvPicPr>
            <a:picLocks noChangeAspect="1"/>
          </p:cNvPicPr>
          <p:nvPr/>
        </p:nvPicPr>
        <p:blipFill>
          <a:blip r:embed="rId3"/>
          <a:stretch>
            <a:fillRect/>
          </a:stretch>
        </p:blipFill>
        <p:spPr>
          <a:xfrm>
            <a:off x="564439" y="3074777"/>
            <a:ext cx="10599473" cy="6301463"/>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iterate>
                                    <p:tmAbs val="0"/>
                                  </p:iterate>
                                  <p:childTnLst>
                                    <p:set>
                                      <p:cBhvr>
                                        <p:cTn id="6" fill="hold"/>
                                        <p:tgtEl>
                                          <p:spTgt spid="5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2"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p:cNvSpPr>
          <p:nvPr>
            <p:ph type="body" idx="1"/>
          </p:nvPr>
        </p:nvSpPr>
        <p:spPr>
          <a:prstGeom prst="rect">
            <a:avLst/>
          </a:prstGeom>
        </p:spPr>
        <p:txBody>
          <a:bodyPr/>
          <a:lstStyle/>
          <a:p>
            <a:pPr lvl="0">
              <a:defRPr sz="1800">
                <a:solidFill>
                  <a:srgbClr val="000000"/>
                </a:solidFill>
                <a:uFillTx/>
              </a:defRPr>
            </a:pP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br>
              <a:rPr sz="2400" dirty="0">
                <a:solidFill>
                  <a:srgbClr val="005493"/>
                </a:solidFill>
                <a:uFill>
                  <a:solidFill>
                    <a:srgbClr val="0048AA"/>
                  </a:solidFill>
                </a:uFill>
              </a:rPr>
            </a:br>
            <a:r>
              <a:rPr sz="2400" dirty="0">
                <a:solidFill>
                  <a:srgbClr val="005493"/>
                </a:solidFill>
                <a:uFill>
                  <a:solidFill>
                    <a:srgbClr val="0048AA"/>
                  </a:solidFill>
                </a:uFill>
              </a:rPr>
              <a:t>Bottom line.  </a:t>
            </a:r>
            <a:r>
              <a:rPr sz="2400" dirty="0">
                <a:uFill>
                  <a:solidFill>
                    <a:srgbClr val="0048AA"/>
                  </a:solidFill>
                </a:uFill>
              </a:rPr>
              <a:t>Simple and non-recursive version of mergesort.</a:t>
            </a:r>
          </a:p>
        </p:txBody>
      </p:sp>
      <p:sp>
        <p:nvSpPr>
          <p:cNvPr id="513" name="Shape 51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25</a:t>
            </a:fld>
            <a:endParaRPr sz="1200">
              <a:uFill>
                <a:solidFill/>
              </a:uFill>
            </a:endParaRPr>
          </a:p>
        </p:txBody>
      </p:sp>
      <p:sp>
        <p:nvSpPr>
          <p:cNvPr id="514" name="Shape 514"/>
          <p:cNvSpPr>
            <a:spLocks noGrp="1"/>
          </p:cNvSpPr>
          <p:nvPr>
            <p:ph type="title"/>
          </p:nvPr>
        </p:nvSpPr>
        <p:spPr>
          <a:prstGeom prst="rect">
            <a:avLst/>
          </a:prstGeom>
        </p:spPr>
        <p:txBody>
          <a:bodyPr/>
          <a:lstStyle/>
          <a:p>
            <a:pPr lvl="0">
              <a:defRPr sz="1800">
                <a:uFillTx/>
              </a:defRPr>
            </a:pPr>
            <a:r>
              <a:rPr sz="2800">
                <a:uFill>
                  <a:solidFill/>
                </a:uFill>
              </a:rPr>
              <a:t>Bottom-up mergesort:  Java implementation</a:t>
            </a:r>
          </a:p>
        </p:txBody>
      </p:sp>
      <p:sp>
        <p:nvSpPr>
          <p:cNvPr id="515" name="Shape 515"/>
          <p:cNvSpPr/>
          <p:nvPr/>
        </p:nvSpPr>
        <p:spPr>
          <a:xfrm>
            <a:off x="1955800" y="4051300"/>
            <a:ext cx="7759700" cy="1765300"/>
          </a:xfrm>
          <a:prstGeom prst="rect">
            <a:avLst/>
          </a:prstGeom>
          <a:solidFill>
            <a:srgbClr val="FFFFFF"/>
          </a:solidFill>
          <a:ln w="12700">
            <a:round/>
          </a:ln>
          <a:effectLst>
            <a:outerShdw blurRad="127000" dist="76200" dir="2700000" rotWithShape="0">
              <a:srgbClr val="000000">
                <a:alpha val="75000"/>
              </a:srgbClr>
            </a:outerShdw>
          </a:effectLst>
        </p:spPr>
        <p:txBody>
          <a:bodyPr lIns="203200" tIns="203200" rIns="203200" bIns="20320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516" name="Shape 516"/>
          <p:cNvSpPr/>
          <p:nvPr/>
        </p:nvSpPr>
        <p:spPr>
          <a:xfrm>
            <a:off x="927181" y="1473589"/>
            <a:ext cx="10926060" cy="4498667"/>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wrap="square" lIns="0" tIns="0" rIns="0" bIns="0">
            <a:spAutoFit/>
          </a:bodyPr>
          <a:lstStyle/>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void merge(...)</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  </a:t>
            </a:r>
            <a:r>
              <a:rPr sz="2000" dirty="0">
                <a:solidFill>
                  <a:srgbClr val="5E5E5E"/>
                </a:solidFill>
                <a:uFill>
                  <a:solidFill/>
                </a:uFill>
                <a:latin typeface="Lucida Sans Typewriter Regular"/>
                <a:ea typeface="Lucida Sans Typewriter Regular"/>
                <a:cs typeface="Lucida Sans Typewriter Regular"/>
                <a:sym typeface="Lucida Sans Typewriter Regular"/>
              </a:rPr>
              <a:t>/* as before */</a:t>
            </a:r>
            <a:r>
              <a:rPr sz="2000"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sz="2000" dirty="0">
                <a:uFill>
                  <a:solidFill/>
                </a:uFill>
                <a:latin typeface="Lucida Sans Typewriter Regular"/>
                <a:ea typeface="Lucida Sans Typewriter Regular"/>
                <a:cs typeface="Lucida Sans Typewriter Regular"/>
                <a:sym typeface="Lucida Sans Typewriter Regular"/>
              </a:rPr>
              <a:t> </a:t>
            </a:r>
          </a:p>
          <a:p>
            <a:r>
              <a:rPr lang="en-US" sz="2000" dirty="0"/>
              <a:t>void sort(</a:t>
            </a:r>
            <a:r>
              <a:rPr lang="en-US" sz="2000" dirty="0" err="1"/>
              <a:t>int</a:t>
            </a:r>
            <a:r>
              <a:rPr lang="en-US" sz="2000" dirty="0"/>
              <a:t> a[])</a:t>
            </a:r>
          </a:p>
          <a:p>
            <a:r>
              <a:rPr lang="en-US" sz="2000" dirty="0"/>
              <a:t>{</a:t>
            </a:r>
          </a:p>
          <a:p>
            <a:r>
              <a:rPr lang="en-US" sz="2000" dirty="0"/>
              <a:t>    </a:t>
            </a:r>
            <a:r>
              <a:rPr lang="en-US" sz="2000" dirty="0" err="1"/>
              <a:t>int</a:t>
            </a:r>
            <a:r>
              <a:rPr lang="en-US" sz="2000" dirty="0"/>
              <a:t> *aux = new </a:t>
            </a:r>
            <a:r>
              <a:rPr lang="en-US" sz="2000" dirty="0" err="1"/>
              <a:t>int</a:t>
            </a:r>
            <a:r>
              <a:rPr lang="en-US" sz="2000" dirty="0"/>
              <a:t>[N];</a:t>
            </a:r>
          </a:p>
          <a:p>
            <a:r>
              <a:rPr lang="hu-HU" sz="2000" dirty="0"/>
              <a:t>    for (int sz = 1; sz &lt; N; sz = sz+sz)</a:t>
            </a:r>
          </a:p>
          <a:p>
            <a:r>
              <a:rPr lang="hu-HU" sz="2000" dirty="0"/>
              <a:t>        for (int lo = 0; lo &lt; N-sz; lo += sz+sz)</a:t>
            </a:r>
          </a:p>
          <a:p>
            <a:r>
              <a:rPr lang="fr-FR" sz="2000" dirty="0"/>
              <a:t>            </a:t>
            </a:r>
            <a:r>
              <a:rPr lang="fr-FR" sz="2000" dirty="0" err="1"/>
              <a:t>merge</a:t>
            </a:r>
            <a:r>
              <a:rPr lang="fr-FR" sz="2000" dirty="0"/>
              <a:t>(a, aux, </a:t>
            </a:r>
            <a:r>
              <a:rPr lang="fr-FR" sz="2000" dirty="0" err="1"/>
              <a:t>lo</a:t>
            </a:r>
            <a:r>
              <a:rPr lang="fr-FR" sz="2000" dirty="0"/>
              <a:t>, lo+sz-1, min(lo+sz+sz-1, N-1));</a:t>
            </a:r>
          </a:p>
          <a:p>
            <a:r>
              <a:rPr lang="fr-FR" sz="2000" dirty="0"/>
              <a:t>}</a:t>
            </a:r>
            <a:endParaRPr sz="2000" dirty="0">
              <a:uFill>
                <a:solidFill/>
              </a:uFill>
              <a:latin typeface="Lucida Sans Typewriter Regular"/>
              <a:ea typeface="Lucida Sans Typewriter Regular"/>
              <a:cs typeface="Lucida Sans Typewriter Regular"/>
              <a:sym typeface="Lucida Sans Typewriter Regular"/>
            </a:endParaRPr>
          </a:p>
        </p:txBody>
      </p:sp>
      <p:grpSp>
        <p:nvGrpSpPr>
          <p:cNvPr id="519" name="Group 519"/>
          <p:cNvGrpSpPr/>
          <p:nvPr/>
        </p:nvGrpSpPr>
        <p:grpSpPr>
          <a:xfrm>
            <a:off x="5918200" y="7797800"/>
            <a:ext cx="4293061" cy="952500"/>
            <a:chOff x="0" y="0"/>
            <a:chExt cx="4293060" cy="952499"/>
          </a:xfrm>
        </p:grpSpPr>
        <p:sp>
          <p:nvSpPr>
            <p:cNvPr id="517" name="Shape 517"/>
            <p:cNvSpPr/>
            <p:nvPr/>
          </p:nvSpPr>
          <p:spPr>
            <a:xfrm>
              <a:off x="228600" y="0"/>
              <a:ext cx="4064461" cy="6731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solidFill>
                    <a:srgbClr val="000000"/>
                  </a:solidFill>
                  <a:uFillTx/>
                </a:defRPr>
              </a:pPr>
              <a:r>
                <a:rPr sz="1600">
                  <a:solidFill>
                    <a:srgbClr val="8D3124"/>
                  </a:solidFill>
                  <a:uFill>
                    <a:solidFill>
                      <a:srgbClr val="8D3124"/>
                    </a:solidFill>
                  </a:uFill>
                </a:rPr>
                <a:t>but about 10% slower than recursive,</a:t>
              </a:r>
            </a:p>
            <a:p>
              <a:pPr lvl="0">
                <a:defRPr sz="1800">
                  <a:solidFill>
                    <a:srgbClr val="000000"/>
                  </a:solidFill>
                  <a:uFillTx/>
                </a:defRPr>
              </a:pPr>
              <a:r>
                <a:rPr sz="1600">
                  <a:solidFill>
                    <a:srgbClr val="8D3124"/>
                  </a:solidFill>
                  <a:uFill>
                    <a:solidFill>
                      <a:srgbClr val="8D3124"/>
                    </a:solidFill>
                  </a:uFill>
                </a:rPr>
                <a:t>top-down mergesort on typical systems</a:t>
              </a:r>
            </a:p>
          </p:txBody>
        </p:sp>
        <p:sp>
          <p:nvSpPr>
            <p:cNvPr id="518" name="Shape 518"/>
            <p:cNvSpPr/>
            <p:nvPr/>
          </p:nvSpPr>
          <p:spPr>
            <a:xfrm flipV="1">
              <a:off x="0" y="592337"/>
              <a:ext cx="300737" cy="360163"/>
            </a:xfrm>
            <a:prstGeom prst="line">
              <a:avLst/>
            </a:prstGeom>
            <a:noFill/>
            <a:ln w="25400" cap="flat">
              <a:solidFill>
                <a:srgbClr val="8D3124"/>
              </a:solidFill>
              <a:prstDash val="solid"/>
              <a:round/>
              <a:headEnd type="triangle" w="med" len="med"/>
            </a:ln>
            <a:effectLst/>
          </p:spPr>
          <p:txBody>
            <a:bodyPr wrap="square" lIns="0" tIns="0" rIns="0" bIns="0" numCol="1" anchor="t">
              <a:noAutofit/>
            </a:bodyPr>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hape 52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26</a:t>
            </a:fld>
            <a:endParaRPr sz="1200">
              <a:uFill>
                <a:solidFill/>
              </a:uFill>
            </a:endParaRPr>
          </a:p>
        </p:txBody>
      </p:sp>
      <p:sp>
        <p:nvSpPr>
          <p:cNvPr id="524" name="Shape 524"/>
          <p:cNvSpPr>
            <a:spLocks noGrp="1"/>
          </p:cNvSpPr>
          <p:nvPr>
            <p:ph type="title"/>
          </p:nvPr>
        </p:nvSpPr>
        <p:spPr>
          <a:prstGeom prst="rect">
            <a:avLst/>
          </a:prstGeom>
        </p:spPr>
        <p:txBody>
          <a:bodyPr/>
          <a:lstStyle/>
          <a:p>
            <a:pPr lvl="0">
              <a:defRPr sz="1800">
                <a:uFillTx/>
              </a:defRPr>
            </a:pPr>
            <a:r>
              <a:rPr sz="2800">
                <a:uFill>
                  <a:solidFill/>
                </a:uFill>
              </a:rPr>
              <a:t>Mergesort:  visualizations</a:t>
            </a:r>
          </a:p>
        </p:txBody>
      </p:sp>
      <p:sp>
        <p:nvSpPr>
          <p:cNvPr id="525" name="Shape 525"/>
          <p:cNvSpPr/>
          <p:nvPr/>
        </p:nvSpPr>
        <p:spPr>
          <a:xfrm>
            <a:off x="812800" y="9042400"/>
            <a:ext cx="55118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top-down mergesort (cutoff = 12)</a:t>
            </a:r>
          </a:p>
        </p:txBody>
      </p:sp>
      <p:sp>
        <p:nvSpPr>
          <p:cNvPr id="526" name="Shape 526"/>
          <p:cNvSpPr/>
          <p:nvPr/>
        </p:nvSpPr>
        <p:spPr>
          <a:xfrm>
            <a:off x="6680200" y="9042400"/>
            <a:ext cx="55118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b="1">
                <a:solidFill>
                  <a:srgbClr val="000000"/>
                </a:solidFill>
                <a:uFill>
                  <a:solidFill>
                    <a:srgbClr val="000000"/>
                  </a:solidFill>
                </a:uFill>
                <a:latin typeface="Lucida Grande"/>
                <a:ea typeface="Lucida Grande"/>
                <a:cs typeface="Lucida Grande"/>
                <a:sym typeface="Lucida Grande"/>
              </a:defRPr>
            </a:lvl1pPr>
          </a:lstStyle>
          <a:p>
            <a:pPr lvl="0">
              <a:defRPr sz="1800" b="0">
                <a:uFillTx/>
              </a:defRPr>
            </a:pPr>
            <a:r>
              <a:rPr sz="1600" b="1">
                <a:uFill>
                  <a:solidFill/>
                </a:uFill>
              </a:rPr>
              <a:t>bottom-up mergesort (cutoff = 12)</a:t>
            </a:r>
          </a:p>
        </p:txBody>
      </p:sp>
      <p:pic>
        <p:nvPicPr>
          <p:cNvPr id="527" name="MergeBars.pdf"/>
          <p:cNvPicPr/>
          <p:nvPr/>
        </p:nvPicPr>
        <p:blipFill>
          <a:blip r:embed="rId3">
            <a:extLst/>
          </a:blip>
          <a:stretch>
            <a:fillRect/>
          </a:stretch>
        </p:blipFill>
        <p:spPr>
          <a:xfrm>
            <a:off x="812800" y="1583330"/>
            <a:ext cx="5517069" cy="7239001"/>
          </a:xfrm>
          <a:prstGeom prst="rect">
            <a:avLst/>
          </a:prstGeom>
          <a:ln w="12700">
            <a:round/>
          </a:ln>
        </p:spPr>
      </p:pic>
      <p:pic>
        <p:nvPicPr>
          <p:cNvPr id="528" name="MergeBUBars.pdf"/>
          <p:cNvPicPr/>
          <p:nvPr/>
        </p:nvPicPr>
        <p:blipFill>
          <a:blip r:embed="rId4">
            <a:extLst/>
          </a:blip>
          <a:stretch>
            <a:fillRect/>
          </a:stretch>
        </p:blipFill>
        <p:spPr>
          <a:xfrm>
            <a:off x="6670678" y="1587500"/>
            <a:ext cx="5517069" cy="7239001"/>
          </a:xfrm>
          <a:prstGeom prst="rect">
            <a:avLst/>
          </a:prstGeom>
          <a:ln w="12700">
            <a:round/>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Idea.  </a:t>
            </a:r>
            <a:r>
              <a:rPr sz="2400">
                <a:uFill>
                  <a:solidFill/>
                </a:uFill>
              </a:rPr>
              <a:t>Exploit pre-existing order by identifying naturally-occurring runs.</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Tradeoff. </a:t>
            </a:r>
            <a:r>
              <a:rPr sz="2400">
                <a:uFill>
                  <a:solidFill/>
                </a:uFill>
              </a:rPr>
              <a:t> Fewer passes vs. extra compares per pass to identify runs.</a:t>
            </a:r>
          </a:p>
        </p:txBody>
      </p:sp>
      <p:sp>
        <p:nvSpPr>
          <p:cNvPr id="533" name="Shape 533"/>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27</a:t>
            </a:fld>
            <a:endParaRPr sz="1200">
              <a:uFill>
                <a:solidFill/>
              </a:uFill>
            </a:endParaRPr>
          </a:p>
        </p:txBody>
      </p:sp>
      <p:sp>
        <p:nvSpPr>
          <p:cNvPr id="534" name="Shape 534"/>
          <p:cNvSpPr>
            <a:spLocks noGrp="1"/>
          </p:cNvSpPr>
          <p:nvPr>
            <p:ph type="title"/>
          </p:nvPr>
        </p:nvSpPr>
        <p:spPr>
          <a:prstGeom prst="rect">
            <a:avLst/>
          </a:prstGeom>
        </p:spPr>
        <p:txBody>
          <a:bodyPr/>
          <a:lstStyle/>
          <a:p>
            <a:pPr lvl="0">
              <a:defRPr sz="1800">
                <a:uFillTx/>
              </a:defRPr>
            </a:pPr>
            <a:r>
              <a:rPr sz="2800">
                <a:uFill>
                  <a:solidFill/>
                </a:uFill>
              </a:rPr>
              <a:t>Natural mergesort</a:t>
            </a:r>
          </a:p>
        </p:txBody>
      </p:sp>
      <p:graphicFrame>
        <p:nvGraphicFramePr>
          <p:cNvPr id="535" name="Table 535"/>
          <p:cNvGraphicFramePr/>
          <p:nvPr/>
        </p:nvGraphicFramePr>
        <p:xfrm>
          <a:off x="1676401" y="4216400"/>
          <a:ext cx="8890000" cy="635000"/>
        </p:xfrm>
        <a:graphic>
          <a:graphicData uri="http://schemas.openxmlformats.org/drawingml/2006/table">
            <a:tbl>
              <a:tblPr>
                <a:tableStyleId>{8F44A2F1-9E1F-4B54-A3A2-5F16C0AD49E2}</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635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5000">
                  <a:extLst>
                    <a:ext uri="{9D8B030D-6E8A-4147-A177-3AD203B41FA5}">
                      <a16:colId xmlns:a16="http://schemas.microsoft.com/office/drawing/2014/main" val="20010"/>
                    </a:ext>
                  </a:extLst>
                </a:gridCol>
                <a:gridCol w="635000">
                  <a:extLst>
                    <a:ext uri="{9D8B030D-6E8A-4147-A177-3AD203B41FA5}">
                      <a16:colId xmlns:a16="http://schemas.microsoft.com/office/drawing/2014/main" val="20011"/>
                    </a:ext>
                  </a:extLst>
                </a:gridCol>
                <a:gridCol w="635000">
                  <a:extLst>
                    <a:ext uri="{9D8B030D-6E8A-4147-A177-3AD203B41FA5}">
                      <a16:colId xmlns:a16="http://schemas.microsoft.com/office/drawing/2014/main" val="20012"/>
                    </a:ext>
                  </a:extLst>
                </a:gridCol>
                <a:gridCol w="635000">
                  <a:extLst>
                    <a:ext uri="{9D8B030D-6E8A-4147-A177-3AD203B41FA5}">
                      <a16:colId xmlns:a16="http://schemas.microsoft.com/office/drawing/2014/main" val="20013"/>
                    </a:ext>
                  </a:extLst>
                </a:gridCol>
              </a:tblGrid>
              <a:tr h="635000">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T w="28575">
                      <a:miter lim="400000"/>
                    </a:lnT>
                    <a:lnB w="28575">
                      <a:miter lim="400000"/>
                    </a:lnB>
                  </a:tcPr>
                </a:tc>
                <a:tc>
                  <a:txBody>
                    <a:bodyPr/>
                    <a:lstStyle/>
                    <a:p>
                      <a:pPr marL="58702" marR="58702" lvl="0" defTabSz="1295400">
                        <a:lnSpc>
                          <a:spcPct val="130000"/>
                        </a:lnSpc>
                        <a:defRPr sz="1800">
                          <a:uFillTx/>
                        </a:defRPr>
                      </a:pPr>
                      <a:r>
                        <a:rPr>
                          <a:uFill>
                            <a:solidFill/>
                          </a:uFill>
                        </a:rPr>
                        <a:t>5</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10</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16</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4</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23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9</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7</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8</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14</a:t>
                      </a:r>
                    </a:p>
                  </a:txBody>
                  <a:tcPr marL="50800" marR="50800" marT="50800" marB="50800" anchor="ctr" horzOverflow="overflow">
                    <a:lnR w="28575">
                      <a:miter lim="400000"/>
                    </a:lnR>
                    <a:lnT w="28575">
                      <a:miter lim="400000"/>
                    </a:lnT>
                    <a:lnB w="28575">
                      <a:miter lim="400000"/>
                    </a:lnB>
                  </a:tcPr>
                </a:tc>
                <a:extLst>
                  <a:ext uri="{0D108BD9-81ED-4DB2-BD59-A6C34878D82A}">
                    <a16:rowId xmlns:a16="http://schemas.microsoft.com/office/drawing/2014/main" val="10000"/>
                  </a:ext>
                </a:extLst>
              </a:tr>
            </a:tbl>
          </a:graphicData>
        </a:graphic>
      </p:graphicFrame>
      <p:sp>
        <p:nvSpPr>
          <p:cNvPr id="536" name="Shape 536"/>
          <p:cNvSpPr/>
          <p:nvPr/>
        </p:nvSpPr>
        <p:spPr>
          <a:xfrm>
            <a:off x="1358899" y="3771900"/>
            <a:ext cx="102658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first run</a:t>
            </a:r>
          </a:p>
        </p:txBody>
      </p:sp>
      <p:graphicFrame>
        <p:nvGraphicFramePr>
          <p:cNvPr id="537" name="Table 537"/>
          <p:cNvGraphicFramePr/>
          <p:nvPr/>
        </p:nvGraphicFramePr>
        <p:xfrm>
          <a:off x="1676400" y="5753100"/>
          <a:ext cx="8890000" cy="635000"/>
        </p:xfrm>
        <a:graphic>
          <a:graphicData uri="http://schemas.openxmlformats.org/drawingml/2006/table">
            <a:tbl>
              <a:tblPr>
                <a:tableStyleId>{8F44A2F1-9E1F-4B54-A3A2-5F16C0AD49E2}</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635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5000">
                  <a:extLst>
                    <a:ext uri="{9D8B030D-6E8A-4147-A177-3AD203B41FA5}">
                      <a16:colId xmlns:a16="http://schemas.microsoft.com/office/drawing/2014/main" val="20010"/>
                    </a:ext>
                  </a:extLst>
                </a:gridCol>
                <a:gridCol w="635000">
                  <a:extLst>
                    <a:ext uri="{9D8B030D-6E8A-4147-A177-3AD203B41FA5}">
                      <a16:colId xmlns:a16="http://schemas.microsoft.com/office/drawing/2014/main" val="20011"/>
                    </a:ext>
                  </a:extLst>
                </a:gridCol>
                <a:gridCol w="635000">
                  <a:extLst>
                    <a:ext uri="{9D8B030D-6E8A-4147-A177-3AD203B41FA5}">
                      <a16:colId xmlns:a16="http://schemas.microsoft.com/office/drawing/2014/main" val="20012"/>
                    </a:ext>
                  </a:extLst>
                </a:gridCol>
                <a:gridCol w="635000">
                  <a:extLst>
                    <a:ext uri="{9D8B030D-6E8A-4147-A177-3AD203B41FA5}">
                      <a16:colId xmlns:a16="http://schemas.microsoft.com/office/drawing/2014/main" val="20013"/>
                    </a:ext>
                  </a:extLst>
                </a:gridCol>
              </a:tblGrid>
              <a:tr h="635000">
                <a:tc>
                  <a:txBody>
                    <a:bodyPr/>
                    <a:lstStyle/>
                    <a:p>
                      <a:pPr marL="58702" marR="58702" lvl="0" defTabSz="1295400">
                        <a:lnSpc>
                          <a:spcPct val="130000"/>
                        </a:lnSpc>
                        <a:defRPr sz="1800">
                          <a:uFillTx/>
                        </a:defRPr>
                      </a:pPr>
                      <a:r>
                        <a:rPr>
                          <a:solidFill>
                            <a:srgbClr val="929292"/>
                          </a:solidFill>
                          <a:uFill>
                            <a:solidFill/>
                          </a:uFill>
                        </a:rPr>
                        <a:t>1</a:t>
                      </a:r>
                    </a:p>
                  </a:txBody>
                  <a:tcPr marL="50800" marR="50800" marT="50800" marB="50800" anchor="ctr" horzOverflow="overflow">
                    <a:lnL w="28575">
                      <a:miter lim="400000"/>
                    </a:lnL>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5</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10</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16</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23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9</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7</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8</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14</a:t>
                      </a:r>
                    </a:p>
                  </a:txBody>
                  <a:tcPr marL="50800" marR="50800" marT="50800" marB="50800" anchor="ctr" horzOverflow="overflow">
                    <a:lnR w="28575">
                      <a:miter lim="400000"/>
                    </a:lnR>
                    <a:lnT w="28575">
                      <a:miter lim="400000"/>
                    </a:lnT>
                    <a:lnB w="28575">
                      <a:miter lim="400000"/>
                    </a:lnB>
                  </a:tcPr>
                </a:tc>
                <a:extLst>
                  <a:ext uri="{0D108BD9-81ED-4DB2-BD59-A6C34878D82A}">
                    <a16:rowId xmlns:a16="http://schemas.microsoft.com/office/drawing/2014/main" val="10000"/>
                  </a:ext>
                </a:extLst>
              </a:tr>
            </a:tbl>
          </a:graphicData>
        </a:graphic>
      </p:graphicFrame>
      <p:sp>
        <p:nvSpPr>
          <p:cNvPr id="538" name="Shape 538"/>
          <p:cNvSpPr/>
          <p:nvPr/>
        </p:nvSpPr>
        <p:spPr>
          <a:xfrm>
            <a:off x="1358899" y="5308600"/>
            <a:ext cx="1339221"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second run</a:t>
            </a:r>
          </a:p>
        </p:txBody>
      </p:sp>
      <p:graphicFrame>
        <p:nvGraphicFramePr>
          <p:cNvPr id="539" name="Table 539"/>
          <p:cNvGraphicFramePr/>
          <p:nvPr/>
        </p:nvGraphicFramePr>
        <p:xfrm>
          <a:off x="1676400" y="7289800"/>
          <a:ext cx="8890000" cy="635000"/>
        </p:xfrm>
        <a:graphic>
          <a:graphicData uri="http://schemas.openxmlformats.org/drawingml/2006/table">
            <a:tbl>
              <a:tblPr>
                <a:tableStyleId>{8F44A2F1-9E1F-4B54-A3A2-5F16C0AD49E2}</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635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5000">
                  <a:extLst>
                    <a:ext uri="{9D8B030D-6E8A-4147-A177-3AD203B41FA5}">
                      <a16:colId xmlns:a16="http://schemas.microsoft.com/office/drawing/2014/main" val="20010"/>
                    </a:ext>
                  </a:extLst>
                </a:gridCol>
                <a:gridCol w="635000">
                  <a:extLst>
                    <a:ext uri="{9D8B030D-6E8A-4147-A177-3AD203B41FA5}">
                      <a16:colId xmlns:a16="http://schemas.microsoft.com/office/drawing/2014/main" val="20011"/>
                    </a:ext>
                  </a:extLst>
                </a:gridCol>
                <a:gridCol w="635000">
                  <a:extLst>
                    <a:ext uri="{9D8B030D-6E8A-4147-A177-3AD203B41FA5}">
                      <a16:colId xmlns:a16="http://schemas.microsoft.com/office/drawing/2014/main" val="20012"/>
                    </a:ext>
                  </a:extLst>
                </a:gridCol>
                <a:gridCol w="635000">
                  <a:extLst>
                    <a:ext uri="{9D8B030D-6E8A-4147-A177-3AD203B41FA5}">
                      <a16:colId xmlns:a16="http://schemas.microsoft.com/office/drawing/2014/main" val="20013"/>
                    </a:ext>
                  </a:extLst>
                </a:gridCol>
              </a:tblGrid>
              <a:tr h="635000">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T w="28575">
                      <a:miter lim="400000"/>
                    </a:lnT>
                    <a:lnB w="28575">
                      <a:miter lim="400000"/>
                    </a:lnB>
                  </a:tcPr>
                </a:tc>
                <a:tc>
                  <a:txBody>
                    <a:bodyPr/>
                    <a:lstStyle/>
                    <a:p>
                      <a:pPr marL="58702" marR="58702" lvl="0" defTabSz="1295400">
                        <a:lnSpc>
                          <a:spcPct val="130000"/>
                        </a:lnSpc>
                        <a:defRPr sz="1800">
                          <a:uFillTx/>
                        </a:defRPr>
                      </a:pPr>
                      <a:r>
                        <a:rPr>
                          <a:uFill>
                            <a:solidFill/>
                          </a:uFill>
                        </a:rPr>
                        <a:t>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5</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10</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16</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23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9</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7</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8</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solidFill>
                            <a:srgbClr val="929292"/>
                          </a:solidFill>
                          <a:uFill>
                            <a:solidFill/>
                          </a:uFill>
                        </a:rPr>
                        <a:t>14</a:t>
                      </a:r>
                    </a:p>
                  </a:txBody>
                  <a:tcPr marL="50800" marR="50800" marT="50800" marB="50800" anchor="ctr" horzOverflow="overflow">
                    <a:lnR w="28575">
                      <a:miter lim="400000"/>
                    </a:lnR>
                    <a:lnT w="28575">
                      <a:miter lim="400000"/>
                    </a:lnT>
                    <a:lnB w="28575">
                      <a:miter lim="400000"/>
                    </a:lnB>
                  </a:tcPr>
                </a:tc>
                <a:extLst>
                  <a:ext uri="{0D108BD9-81ED-4DB2-BD59-A6C34878D82A}">
                    <a16:rowId xmlns:a16="http://schemas.microsoft.com/office/drawing/2014/main" val="10000"/>
                  </a:ext>
                </a:extLst>
              </a:tr>
            </a:tbl>
          </a:graphicData>
        </a:graphic>
      </p:graphicFrame>
      <p:sp>
        <p:nvSpPr>
          <p:cNvPr id="540" name="Shape 540"/>
          <p:cNvSpPr/>
          <p:nvPr/>
        </p:nvSpPr>
        <p:spPr>
          <a:xfrm>
            <a:off x="1358899" y="6858000"/>
            <a:ext cx="1830155"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merge two runs</a:t>
            </a:r>
          </a:p>
        </p:txBody>
      </p:sp>
      <p:graphicFrame>
        <p:nvGraphicFramePr>
          <p:cNvPr id="541" name="Table 541"/>
          <p:cNvGraphicFramePr/>
          <p:nvPr/>
        </p:nvGraphicFramePr>
        <p:xfrm>
          <a:off x="1676400" y="2679700"/>
          <a:ext cx="8890000" cy="635000"/>
        </p:xfrm>
        <a:graphic>
          <a:graphicData uri="http://schemas.openxmlformats.org/drawingml/2006/table">
            <a:tbl>
              <a:tblPr>
                <a:tableStyleId>{8F44A2F1-9E1F-4B54-A3A2-5F16C0AD49E2}</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635000">
                  <a:extLst>
                    <a:ext uri="{9D8B030D-6E8A-4147-A177-3AD203B41FA5}">
                      <a16:colId xmlns:a16="http://schemas.microsoft.com/office/drawing/2014/main" val="20007"/>
                    </a:ext>
                  </a:extLst>
                </a:gridCol>
                <a:gridCol w="635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5000">
                  <a:extLst>
                    <a:ext uri="{9D8B030D-6E8A-4147-A177-3AD203B41FA5}">
                      <a16:colId xmlns:a16="http://schemas.microsoft.com/office/drawing/2014/main" val="20010"/>
                    </a:ext>
                  </a:extLst>
                </a:gridCol>
                <a:gridCol w="635000">
                  <a:extLst>
                    <a:ext uri="{9D8B030D-6E8A-4147-A177-3AD203B41FA5}">
                      <a16:colId xmlns:a16="http://schemas.microsoft.com/office/drawing/2014/main" val="20011"/>
                    </a:ext>
                  </a:extLst>
                </a:gridCol>
                <a:gridCol w="635000">
                  <a:extLst>
                    <a:ext uri="{9D8B030D-6E8A-4147-A177-3AD203B41FA5}">
                      <a16:colId xmlns:a16="http://schemas.microsoft.com/office/drawing/2014/main" val="20012"/>
                    </a:ext>
                  </a:extLst>
                </a:gridCol>
                <a:gridCol w="635000">
                  <a:extLst>
                    <a:ext uri="{9D8B030D-6E8A-4147-A177-3AD203B41FA5}">
                      <a16:colId xmlns:a16="http://schemas.microsoft.com/office/drawing/2014/main" val="20013"/>
                    </a:ext>
                  </a:extLst>
                </a:gridCol>
              </a:tblGrid>
              <a:tr h="635000">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T w="28575">
                      <a:miter lim="400000"/>
                    </a:lnT>
                    <a:lnB w="28575">
                      <a:miter lim="400000"/>
                    </a:lnB>
                  </a:tcPr>
                </a:tc>
                <a:tc>
                  <a:txBody>
                    <a:bodyPr/>
                    <a:lstStyle/>
                    <a:p>
                      <a:pPr marL="58702" marR="58702" lvl="0" defTabSz="1295400">
                        <a:lnSpc>
                          <a:spcPct val="130000"/>
                        </a:lnSpc>
                        <a:defRPr sz="1800">
                          <a:uFillTx/>
                        </a:defRPr>
                      </a:pPr>
                      <a:r>
                        <a:rPr>
                          <a:uFill>
                            <a:solidFill/>
                          </a:uFill>
                        </a:rPr>
                        <a:t>5</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10</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16</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23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9</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13</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7</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8</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12</a:t>
                      </a:r>
                    </a:p>
                  </a:txBody>
                  <a:tcPr marL="50800" marR="50800" marT="50800" marB="50800" anchor="ctr" horzOverflow="overflow">
                    <a:lnT w="28575">
                      <a:miter lim="400000"/>
                    </a:lnT>
                    <a:lnB w="28575">
                      <a:miter lim="400000"/>
                    </a:lnB>
                  </a:tcPr>
                </a:tc>
                <a:tc>
                  <a:txBody>
                    <a:bodyPr/>
                    <a:lstStyle/>
                    <a:p>
                      <a:pPr marL="58702" marR="58702" lvl="0" defTabSz="1295400">
                        <a:lnSpc>
                          <a:spcPct val="130000"/>
                        </a:lnSpc>
                        <a:defRPr sz="1800">
                          <a:uFillTx/>
                        </a:defRPr>
                      </a:pPr>
                      <a:r>
                        <a:rPr>
                          <a:uFill>
                            <a:solidFill/>
                          </a:uFill>
                        </a:rPr>
                        <a:t>14</a:t>
                      </a:r>
                    </a:p>
                  </a:txBody>
                  <a:tcPr marL="50800" marR="50800" marT="50800" marB="50800" anchor="ctr" horzOverflow="overflow">
                    <a:lnR w="28575">
                      <a:miter lim="400000"/>
                    </a:lnR>
                    <a:lnT w="28575">
                      <a:miter lim="400000"/>
                    </a:lnT>
                    <a:lnB w="28575">
                      <a:miter lim="400000"/>
                    </a:lnB>
                  </a:tcPr>
                </a:tc>
                <a:extLst>
                  <a:ext uri="{0D108BD9-81ED-4DB2-BD59-A6C34878D82A}">
                    <a16:rowId xmlns:a16="http://schemas.microsoft.com/office/drawing/2014/main" val="10000"/>
                  </a:ext>
                </a:extLst>
              </a:tr>
            </a:tbl>
          </a:graphicData>
        </a:graphic>
      </p:graphicFrame>
      <p:sp>
        <p:nvSpPr>
          <p:cNvPr id="542" name="Shape 542"/>
          <p:cNvSpPr/>
          <p:nvPr/>
        </p:nvSpPr>
        <p:spPr>
          <a:xfrm>
            <a:off x="1358899" y="2222500"/>
            <a:ext cx="72297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input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1"/>
                                        </p:tgtEl>
                                        <p:attrNameLst>
                                          <p:attrName>style.visibility</p:attrName>
                                        </p:attrNameLst>
                                      </p:cBhvr>
                                      <p:to>
                                        <p:strVal val="visible"/>
                                      </p:to>
                                    </p:set>
                                  </p:childTnLst>
                                </p:cTn>
                              </p:par>
                              <p:par>
                                <p:cTn id="7" presetID="1" presetClass="entr" presetSubtype="0" fill="hold">
                                  <p:stCondLst>
                                    <p:cond delay="0"/>
                                  </p:stCondLst>
                                  <p:iterate>
                                    <p:tmAbs val="0"/>
                                  </p:iterate>
                                  <p:childTnLst>
                                    <p:set>
                                      <p:cBhvr>
                                        <p:cTn id="8" fill="hold"/>
                                        <p:tgtEl>
                                          <p:spTgt spid="5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535"/>
                                        </p:tgtEl>
                                        <p:attrNameLst>
                                          <p:attrName>style.visibility</p:attrName>
                                        </p:attrNameLst>
                                      </p:cBhvr>
                                      <p:to>
                                        <p:strVal val="visible"/>
                                      </p:to>
                                    </p:set>
                                  </p:childTnLst>
                                </p:cTn>
                              </p:par>
                              <p:par>
                                <p:cTn id="13" presetID="1" presetClass="entr" presetSubtype="0" fill="hold">
                                  <p:stCondLst>
                                    <p:cond delay="0"/>
                                  </p:stCondLst>
                                  <p:iterate>
                                    <p:tmAbs val="0"/>
                                  </p:iterate>
                                  <p:childTnLst>
                                    <p:set>
                                      <p:cBhvr>
                                        <p:cTn id="14" fill="hold"/>
                                        <p:tgtEl>
                                          <p:spTgt spid="542"/>
                                        </p:tgtEl>
                                        <p:attrNameLst>
                                          <p:attrName>style.visibility</p:attrName>
                                        </p:attrNameLst>
                                      </p:cBhvr>
                                      <p:to>
                                        <p:strVal val="visible"/>
                                      </p:to>
                                    </p:set>
                                  </p:childTnLst>
                                </p:cTn>
                              </p:par>
                              <p:par>
                                <p:cTn id="15" presetID="1" presetClass="entr" presetSubtype="0" fill="hold">
                                  <p:stCondLst>
                                    <p:cond delay="0"/>
                                  </p:stCondLst>
                                  <p:iterate>
                                    <p:tmAbs val="0"/>
                                  </p:iterate>
                                  <p:childTnLst>
                                    <p:set>
                                      <p:cBhvr>
                                        <p:cTn id="16" fill="hold"/>
                                        <p:tgtEl>
                                          <p:spTgt spid="5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537"/>
                                        </p:tgtEl>
                                        <p:attrNameLst>
                                          <p:attrName>style.visibility</p:attrName>
                                        </p:attrNameLst>
                                      </p:cBhvr>
                                      <p:to>
                                        <p:strVal val="visible"/>
                                      </p:to>
                                    </p:set>
                                  </p:childTnLst>
                                </p:cTn>
                              </p:par>
                              <p:par>
                                <p:cTn id="21" presetID="1" presetClass="entr" presetSubtype="0" fill="hold">
                                  <p:stCondLst>
                                    <p:cond delay="0"/>
                                  </p:stCondLst>
                                  <p:iterate>
                                    <p:tmAbs val="0"/>
                                  </p:iterate>
                                  <p:childTnLst>
                                    <p:set>
                                      <p:cBhvr>
                                        <p:cTn id="22" fill="hold"/>
                                        <p:tgtEl>
                                          <p:spTgt spid="538"/>
                                        </p:tgtEl>
                                        <p:attrNameLst>
                                          <p:attrName>style.visibility</p:attrName>
                                        </p:attrNameLst>
                                      </p:cBhvr>
                                      <p:to>
                                        <p:strVal val="visible"/>
                                      </p:to>
                                    </p:set>
                                  </p:childTnLst>
                                </p:cTn>
                              </p:par>
                              <p:par>
                                <p:cTn id="23" presetID="1" presetClass="entr" presetSubtype="0" fill="hold">
                                  <p:stCondLst>
                                    <p:cond delay="0"/>
                                  </p:stCondLst>
                                  <p:iterate>
                                    <p:tmAbs val="0"/>
                                  </p:iterate>
                                  <p:childTnLst>
                                    <p:set>
                                      <p:cBhvr>
                                        <p:cTn id="24" fill="hold"/>
                                        <p:tgtEl>
                                          <p:spTgt spid="542"/>
                                        </p:tgtEl>
                                        <p:attrNameLst>
                                          <p:attrName>style.visibility</p:attrName>
                                        </p:attrNameLst>
                                      </p:cBhvr>
                                      <p:to>
                                        <p:strVal val="visible"/>
                                      </p:to>
                                    </p:set>
                                  </p:childTnLst>
                                </p:cTn>
                              </p:par>
                              <p:par>
                                <p:cTn id="25" presetID="1" presetClass="entr" presetSubtype="0" fill="hold">
                                  <p:stCondLst>
                                    <p:cond delay="0"/>
                                  </p:stCondLst>
                                  <p:iterate>
                                    <p:tmAbs val="0"/>
                                  </p:iterate>
                                  <p:childTnLst>
                                    <p:set>
                                      <p:cBhvr>
                                        <p:cTn id="26" fill="hold"/>
                                        <p:tgtEl>
                                          <p:spTgt spid="5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4" nodeType="clickEffect">
                                  <p:stCondLst>
                                    <p:cond delay="0"/>
                                  </p:stCondLst>
                                  <p:iterate>
                                    <p:tmAbs val="0"/>
                                  </p:iterate>
                                  <p:childTnLst>
                                    <p:set>
                                      <p:cBhvr>
                                        <p:cTn id="30" fill="hold"/>
                                        <p:tgtEl>
                                          <p:spTgt spid="539"/>
                                        </p:tgtEl>
                                        <p:attrNameLst>
                                          <p:attrName>style.visibility</p:attrName>
                                        </p:attrNameLst>
                                      </p:cBhvr>
                                      <p:to>
                                        <p:strVal val="visible"/>
                                      </p:to>
                                    </p:set>
                                  </p:childTnLst>
                                </p:cTn>
                              </p:par>
                              <p:par>
                                <p:cTn id="31" presetID="1" presetClass="entr" presetSubtype="0" fill="hold">
                                  <p:stCondLst>
                                    <p:cond delay="0"/>
                                  </p:stCondLst>
                                  <p:iterate>
                                    <p:tmAbs val="0"/>
                                  </p:iterate>
                                  <p:childTnLst>
                                    <p:set>
                                      <p:cBhvr>
                                        <p:cTn id="32" fill="hold"/>
                                        <p:tgtEl>
                                          <p:spTgt spid="540"/>
                                        </p:tgtEl>
                                        <p:attrNameLst>
                                          <p:attrName>style.visibility</p:attrName>
                                        </p:attrNameLst>
                                      </p:cBhvr>
                                      <p:to>
                                        <p:strVal val="visible"/>
                                      </p:to>
                                    </p:set>
                                  </p:childTnLst>
                                </p:cTn>
                              </p:par>
                              <p:par>
                                <p:cTn id="33" presetID="1" presetClass="entr" presetSubtype="0" fill="hold">
                                  <p:stCondLst>
                                    <p:cond delay="0"/>
                                  </p:stCondLst>
                                  <p:iterate>
                                    <p:tmAbs val="0"/>
                                  </p:iterate>
                                  <p:childTnLst>
                                    <p:set>
                                      <p:cBhvr>
                                        <p:cTn id="34" fill="hold"/>
                                        <p:tgtEl>
                                          <p:spTgt spid="542"/>
                                        </p:tgtEl>
                                        <p:attrNameLst>
                                          <p:attrName>style.visibility</p:attrName>
                                        </p:attrNameLst>
                                      </p:cBhvr>
                                      <p:to>
                                        <p:strVal val="visible"/>
                                      </p:to>
                                    </p:set>
                                  </p:childTnLst>
                                </p:cTn>
                              </p:par>
                              <p:par>
                                <p:cTn id="35" presetID="1" presetClass="entr" presetSubtype="0" fill="hold">
                                  <p:stCondLst>
                                    <p:cond delay="0"/>
                                  </p:stCondLst>
                                  <p:iterate>
                                    <p:tmAbs val="0"/>
                                  </p:iterate>
                                  <p:childTnLst>
                                    <p:set>
                                      <p:cBhvr>
                                        <p:cTn id="36" fill="hold"/>
                                        <p:tgtEl>
                                          <p:spTgt spid="538"/>
                                        </p:tgtEl>
                                        <p:attrNameLst>
                                          <p:attrName>style.visibility</p:attrName>
                                        </p:attrNameLst>
                                      </p:cBhvr>
                                      <p:to>
                                        <p:strVal val="visible"/>
                                      </p:to>
                                    </p:set>
                                  </p:childTnLst>
                                </p:cTn>
                              </p:par>
                              <p:par>
                                <p:cTn id="37" presetID="1" presetClass="entr" presetSubtype="0" fill="hold">
                                  <p:stCondLst>
                                    <p:cond delay="0"/>
                                  </p:stCondLst>
                                  <p:iterate>
                                    <p:tmAbs val="0"/>
                                  </p:iterate>
                                  <p:childTnLst>
                                    <p:set>
                                      <p:cBhvr>
                                        <p:cTn id="38" fill="hold"/>
                                        <p:tgtEl>
                                          <p:spTgt spid="5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5" nodeType="clickEffect">
                                  <p:stCondLst>
                                    <p:cond delay="0"/>
                                  </p:stCondLst>
                                  <p:iterate>
                                    <p:tmAbs val="0"/>
                                  </p:iterate>
                                  <p:childTnLst>
                                    <p:set>
                                      <p:cBhvr>
                                        <p:cTn id="42" fill="hold"/>
                                        <p:tgtEl>
                                          <p:spTgt spid="532">
                                            <p:txEl>
                                              <p:pRg st="1" end="1"/>
                                            </p:txEl>
                                          </p:spTgt>
                                        </p:tgtEl>
                                        <p:attrNameLst>
                                          <p:attrName>style.visibility</p:attrName>
                                        </p:attrNameLst>
                                      </p:cBhvr>
                                      <p:to>
                                        <p:strVal val="visible"/>
                                      </p:to>
                                    </p:set>
                                  </p:childTnLst>
                                </p:cTn>
                              </p:par>
                              <p:par>
                                <p:cTn id="43" presetID="1" presetClass="entr" presetSubtype="0" fill="hold">
                                  <p:stCondLst>
                                    <p:cond delay="0"/>
                                  </p:stCondLst>
                                  <p:iterate>
                                    <p:tmAbs val="0"/>
                                  </p:iterate>
                                  <p:childTnLst>
                                    <p:set>
                                      <p:cBhvr>
                                        <p:cTn id="44" fill="hold"/>
                                        <p:tgtEl>
                                          <p:spTgt spid="540"/>
                                        </p:tgtEl>
                                        <p:attrNameLst>
                                          <p:attrName>style.visibility</p:attrName>
                                        </p:attrNameLst>
                                      </p:cBhvr>
                                      <p:to>
                                        <p:strVal val="visible"/>
                                      </p:to>
                                    </p:set>
                                  </p:childTnLst>
                                </p:cTn>
                              </p:par>
                              <p:par>
                                <p:cTn id="45" presetID="1" presetClass="entr" presetSubtype="0" fill="hold">
                                  <p:stCondLst>
                                    <p:cond delay="0"/>
                                  </p:stCondLst>
                                  <p:iterate>
                                    <p:tmAbs val="0"/>
                                  </p:iterate>
                                  <p:childTnLst>
                                    <p:set>
                                      <p:cBhvr>
                                        <p:cTn id="46" fill="hold"/>
                                        <p:tgtEl>
                                          <p:spTgt spid="542"/>
                                        </p:tgtEl>
                                        <p:attrNameLst>
                                          <p:attrName>style.visibility</p:attrName>
                                        </p:attrNameLst>
                                      </p:cBhvr>
                                      <p:to>
                                        <p:strVal val="visible"/>
                                      </p:to>
                                    </p:set>
                                  </p:childTnLst>
                                </p:cTn>
                              </p:par>
                              <p:par>
                                <p:cTn id="47" presetID="1" presetClass="entr" presetSubtype="0" fill="hold">
                                  <p:stCondLst>
                                    <p:cond delay="0"/>
                                  </p:stCondLst>
                                  <p:iterate>
                                    <p:tmAbs val="0"/>
                                  </p:iterate>
                                  <p:childTnLst>
                                    <p:set>
                                      <p:cBhvr>
                                        <p:cTn id="48" fill="hold"/>
                                        <p:tgtEl>
                                          <p:spTgt spid="538"/>
                                        </p:tgtEl>
                                        <p:attrNameLst>
                                          <p:attrName>style.visibility</p:attrName>
                                        </p:attrNameLst>
                                      </p:cBhvr>
                                      <p:to>
                                        <p:strVal val="visible"/>
                                      </p:to>
                                    </p:set>
                                  </p:childTnLst>
                                </p:cTn>
                              </p:par>
                              <p:par>
                                <p:cTn id="49" presetID="1" presetClass="entr" presetSubtype="0" fill="hold">
                                  <p:stCondLst>
                                    <p:cond delay="0"/>
                                  </p:stCondLst>
                                  <p:iterate>
                                    <p:tmAbs val="0"/>
                                  </p:iterate>
                                  <p:childTnLst>
                                    <p:set>
                                      <p:cBhvr>
                                        <p:cTn id="50" fill="hold"/>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5" build="p" animBg="1" advAuto="0"/>
      <p:bldP spid="535" grpId="2" animBg="1" advAuto="0"/>
      <p:bldP spid="537" grpId="3" animBg="1" advAuto="0"/>
      <p:bldP spid="539" grpId="4" animBg="1" advAuto="0"/>
      <p:bldP spid="541"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28</a:t>
            </a:fld>
            <a:endParaRPr sz="1200">
              <a:uFill>
                <a:solidFill/>
              </a:uFill>
            </a:endParaRPr>
          </a:p>
        </p:txBody>
      </p:sp>
      <p:sp>
        <p:nvSpPr>
          <p:cNvPr id="925" name="Shape 925"/>
          <p:cNvSpPr>
            <a:spLocks noGrp="1"/>
          </p:cNvSpPr>
          <p:nvPr>
            <p:ph type="title"/>
          </p:nvPr>
        </p:nvSpPr>
        <p:spPr>
          <a:prstGeom prst="rect">
            <a:avLst/>
          </a:prstGeom>
        </p:spPr>
        <p:txBody>
          <a:bodyPr/>
          <a:lstStyle/>
          <a:p>
            <a:pPr lvl="0">
              <a:defRPr sz="1800">
                <a:uFillTx/>
              </a:defRPr>
            </a:pPr>
            <a:r>
              <a:rPr sz="2800">
                <a:uFill>
                  <a:solidFill/>
                </a:uFill>
              </a:rPr>
              <a:t>Stability</a:t>
            </a:r>
          </a:p>
        </p:txBody>
      </p:sp>
      <p:sp>
        <p:nvSpPr>
          <p:cNvPr id="926" name="Shape 926"/>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A typical application.  </a:t>
            </a:r>
            <a:r>
              <a:rPr sz="2400">
                <a:uFill>
                  <a:solidFill>
                    <a:srgbClr val="0048AA"/>
                  </a:solidFill>
                </a:uFill>
              </a:rPr>
              <a:t>First, sort by name; </a:t>
            </a:r>
            <a:r>
              <a:rPr sz="2400">
                <a:solidFill>
                  <a:srgbClr val="8D3124"/>
                </a:solidFill>
                <a:uFill>
                  <a:solidFill>
                    <a:srgbClr val="8D3124"/>
                  </a:solidFill>
                </a:uFill>
              </a:rPr>
              <a:t>then</a:t>
            </a:r>
            <a:r>
              <a:rPr sz="2400">
                <a:uFill>
                  <a:solidFill>
                    <a:srgbClr val="0048AA"/>
                  </a:solidFill>
                </a:uFill>
              </a:rPr>
              <a:t> sort by section.</a:t>
            </a: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endParaRPr sz="2400">
              <a:solidFill>
                <a:srgbClr val="005493"/>
              </a:solidFill>
              <a:uFill>
                <a:solidFill>
                  <a:srgbClr val="0048AA"/>
                </a:solidFill>
              </a:uFill>
            </a:endParaRPr>
          </a:p>
          <a:p>
            <a:pPr lvl="0">
              <a:defRPr sz="1800">
                <a:solidFill>
                  <a:srgbClr val="000000"/>
                </a:solidFill>
                <a:uFillTx/>
              </a:defRPr>
            </a:pPr>
            <a:r>
              <a:rPr sz="2400">
                <a:solidFill>
                  <a:srgbClr val="005493"/>
                </a:solidFill>
                <a:uFill>
                  <a:solidFill>
                    <a:srgbClr val="0048AA"/>
                  </a:solidFill>
                </a:uFill>
              </a:rPr>
              <a:t>@#%&amp;@! </a:t>
            </a:r>
            <a:r>
              <a:rPr sz="2400">
                <a:uFill>
                  <a:solidFill>
                    <a:srgbClr val="0048AA"/>
                  </a:solidFill>
                </a:uFill>
              </a:rPr>
              <a:t> Students in section 3 no longer sorted by name.</a:t>
            </a:r>
          </a:p>
          <a:p>
            <a:pPr lvl="0">
              <a:defRPr sz="1800">
                <a:solidFill>
                  <a:srgbClr val="000000"/>
                </a:solidFill>
                <a:uFillTx/>
              </a:defRPr>
            </a:pPr>
            <a:endParaRPr sz="2400">
              <a:uFill>
                <a:solidFill>
                  <a:srgbClr val="0048AA"/>
                </a:solidFill>
              </a:uFill>
            </a:endParaRPr>
          </a:p>
          <a:p>
            <a:pPr lvl="0">
              <a:defRPr sz="1800">
                <a:solidFill>
                  <a:srgbClr val="000000"/>
                </a:solidFill>
                <a:uFillTx/>
              </a:defRPr>
            </a:pPr>
            <a:r>
              <a:rPr sz="2400">
                <a:uFill>
                  <a:solidFill>
                    <a:srgbClr val="0048AA"/>
                  </a:solidFill>
                </a:uFill>
              </a:rPr>
              <a:t>A </a:t>
            </a:r>
            <a:r>
              <a:rPr sz="2400">
                <a:solidFill>
                  <a:srgbClr val="8D3124"/>
                </a:solidFill>
                <a:uFill>
                  <a:solidFill>
                    <a:srgbClr val="8D3124"/>
                  </a:solidFill>
                </a:uFill>
              </a:rPr>
              <a:t>stable</a:t>
            </a:r>
            <a:r>
              <a:rPr sz="2400">
                <a:uFill>
                  <a:solidFill>
                    <a:srgbClr val="0048AA"/>
                  </a:solidFill>
                </a:uFill>
              </a:rPr>
              <a:t> sort preserves the relative order of items with equal keys.</a:t>
            </a:r>
          </a:p>
        </p:txBody>
      </p:sp>
      <p:sp>
        <p:nvSpPr>
          <p:cNvPr id="927" name="Shape 927"/>
          <p:cNvSpPr/>
          <p:nvPr/>
        </p:nvSpPr>
        <p:spPr>
          <a:xfrm>
            <a:off x="673100" y="2641600"/>
            <a:ext cx="501535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marL="3612" marR="3612" lvl="0">
              <a:lnSpc>
                <a:spcPct val="100000"/>
              </a:lnSpc>
              <a:spcBef>
                <a:spcPts val="1300"/>
              </a:spcBef>
              <a:defRPr sz="1800">
                <a:solidFill>
                  <a:srgbClr val="000000"/>
                </a:solidFill>
                <a:uFillTx/>
              </a:defRPr>
            </a:pP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Selection.sort(a, new Student.ByName());</a:t>
            </a:r>
          </a:p>
        </p:txBody>
      </p:sp>
      <p:graphicFrame>
        <p:nvGraphicFramePr>
          <p:cNvPr id="928" name="Table 928"/>
          <p:cNvGraphicFramePr/>
          <p:nvPr/>
        </p:nvGraphicFramePr>
        <p:xfrm>
          <a:off x="698500" y="3124200"/>
          <a:ext cx="5473700" cy="3644896"/>
        </p:xfrm>
        <a:graphic>
          <a:graphicData uri="http://schemas.openxmlformats.org/drawingml/2006/table">
            <a:tbl>
              <a:tblPr>
                <a:tableStyleId>{8F44A2F1-9E1F-4B54-A3A2-5F16C0AD49E2}</a:tableStyleId>
              </a:tblPr>
              <a:tblGrid>
                <a:gridCol w="13335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455612">
                <a:tc>
                  <a:txBody>
                    <a:bodyPr/>
                    <a:lstStyle/>
                    <a:p>
                      <a:pPr marL="58702" marR="58702" lvl="0" defTabSz="1295400">
                        <a:lnSpc>
                          <a:spcPct val="130000"/>
                        </a:lnSpc>
                        <a:defRPr sz="1800">
                          <a:uFillTx/>
                        </a:defRPr>
                      </a:pPr>
                      <a:r>
                        <a:rPr sz="1600">
                          <a:solidFill>
                            <a:srgbClr val="FFFFFF"/>
                          </a:solidFill>
                          <a:uFill>
                            <a:solidFill/>
                          </a:uFill>
                        </a:rPr>
                        <a:t>Andrews</a:t>
                      </a:r>
                    </a:p>
                  </a:txBody>
                  <a:tcPr marL="50800" marR="50800" marT="50800" marB="50800" anchor="ctr" horzOverflow="overflow">
                    <a:lnL w="28575">
                      <a:miter lim="400000"/>
                    </a:lnL>
                    <a:lnT w="28575">
                      <a:miter lim="400000"/>
                    </a:lnT>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3</a:t>
                      </a:r>
                    </a:p>
                  </a:txBody>
                  <a:tcPr marL="50800" marR="50800" marT="50800" marB="50800" anchor="ctr" horzOverflow="overflow">
                    <a:lnT w="28575">
                      <a:miter lim="400000"/>
                    </a:lnT>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lnT w="28575">
                      <a:miter lim="400000"/>
                    </a:lnT>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664-480-0023</a:t>
                      </a:r>
                    </a:p>
                  </a:txBody>
                  <a:tcPr marL="50800" marR="50800" marT="50800" marB="50800" anchor="ctr" horzOverflow="overflow">
                    <a:lnT w="28575">
                      <a:miter lim="400000"/>
                    </a:lnT>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097 Little</a:t>
                      </a:r>
                    </a:p>
                  </a:txBody>
                  <a:tcPr marL="50800" marR="50800" marT="50800" marB="50800" anchor="ctr" horzOverflow="overflow">
                    <a:lnR w="28575">
                      <a:miter lim="400000"/>
                    </a:lnR>
                    <a:lnT w="28575">
                      <a:miter lim="400000"/>
                    </a:lnT>
                    <a:solidFill>
                      <a:srgbClr val="D5D5D5"/>
                    </a:solidFill>
                  </a:tcPr>
                </a:tc>
                <a:extLst>
                  <a:ext uri="{0D108BD9-81ED-4DB2-BD59-A6C34878D82A}">
                    <a16:rowId xmlns:a16="http://schemas.microsoft.com/office/drawing/2014/main" val="10000"/>
                  </a:ext>
                </a:extLst>
              </a:tr>
              <a:tr h="455612">
                <a:tc>
                  <a:txBody>
                    <a:bodyPr/>
                    <a:lstStyle/>
                    <a:p>
                      <a:pPr marL="58702" marR="58702" lvl="0" defTabSz="1295400">
                        <a:lnSpc>
                          <a:spcPct val="130000"/>
                        </a:lnSpc>
                        <a:defRPr sz="1800">
                          <a:uFillTx/>
                        </a:defRPr>
                      </a:pPr>
                      <a:r>
                        <a:rPr sz="1600">
                          <a:solidFill>
                            <a:srgbClr val="FFFFFF"/>
                          </a:solidFill>
                          <a:uFill>
                            <a:solidFill/>
                          </a:uFill>
                        </a:rPr>
                        <a:t>Battle</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4</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C</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874-088-1212</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121 Whitman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1"/>
                  </a:ext>
                </a:extLst>
              </a:tr>
              <a:tr h="455612">
                <a:tc>
                  <a:txBody>
                    <a:bodyPr/>
                    <a:lstStyle/>
                    <a:p>
                      <a:pPr marL="58702" marR="58702" lvl="0" defTabSz="1295400">
                        <a:lnSpc>
                          <a:spcPct val="130000"/>
                        </a:lnSpc>
                        <a:defRPr sz="1800">
                          <a:uFillTx/>
                        </a:defRPr>
                      </a:pPr>
                      <a:r>
                        <a:rPr sz="1600">
                          <a:solidFill>
                            <a:srgbClr val="FFFFFF"/>
                          </a:solidFill>
                          <a:uFill>
                            <a:solidFill/>
                          </a:uFill>
                        </a:rPr>
                        <a:t>Chen</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3</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991-878-4944</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308 Blair</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2"/>
                  </a:ext>
                </a:extLst>
              </a:tr>
              <a:tr h="455612">
                <a:tc>
                  <a:txBody>
                    <a:bodyPr/>
                    <a:lstStyle/>
                    <a:p>
                      <a:pPr marL="58702" marR="58702" lvl="0" defTabSz="1295400">
                        <a:lnSpc>
                          <a:spcPct val="130000"/>
                        </a:lnSpc>
                        <a:defRPr sz="1800">
                          <a:uFillTx/>
                        </a:defRPr>
                      </a:pPr>
                      <a:r>
                        <a:rPr sz="1600">
                          <a:solidFill>
                            <a:srgbClr val="FFFFFF"/>
                          </a:solidFill>
                          <a:uFill>
                            <a:solidFill/>
                          </a:uFill>
                        </a:rPr>
                        <a:t>Fox</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3</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884-232-5341</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11 Dickinson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3"/>
                  </a:ext>
                </a:extLst>
              </a:tr>
              <a:tr h="455612">
                <a:tc>
                  <a:txBody>
                    <a:bodyPr/>
                    <a:lstStyle/>
                    <a:p>
                      <a:pPr marL="58702" marR="58702" lvl="0" defTabSz="1295400">
                        <a:lnSpc>
                          <a:spcPct val="130000"/>
                        </a:lnSpc>
                        <a:defRPr sz="1800">
                          <a:uFillTx/>
                        </a:defRPr>
                      </a:pPr>
                      <a:r>
                        <a:rPr sz="1600">
                          <a:solidFill>
                            <a:srgbClr val="FFFFFF"/>
                          </a:solidFill>
                          <a:uFill>
                            <a:solidFill/>
                          </a:uFill>
                        </a:rPr>
                        <a:t>Furia</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1</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766-093-9873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101 Brown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4"/>
                  </a:ext>
                </a:extLst>
              </a:tr>
              <a:tr h="455612">
                <a:tc>
                  <a:txBody>
                    <a:bodyPr/>
                    <a:lstStyle/>
                    <a:p>
                      <a:pPr marL="58702" marR="58702" lvl="0" defTabSz="1295400">
                        <a:lnSpc>
                          <a:spcPct val="130000"/>
                        </a:lnSpc>
                        <a:defRPr sz="1800">
                          <a:uFillTx/>
                        </a:defRPr>
                      </a:pPr>
                      <a:r>
                        <a:rPr sz="1600">
                          <a:solidFill>
                            <a:srgbClr val="FFFFFF"/>
                          </a:solidFill>
                          <a:uFill>
                            <a:solidFill/>
                          </a:uFill>
                        </a:rPr>
                        <a:t>Gazsi</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4</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B</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766-093-9873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101 Brown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5"/>
                  </a:ext>
                </a:extLst>
              </a:tr>
              <a:tr h="455612">
                <a:tc>
                  <a:txBody>
                    <a:bodyPr/>
                    <a:lstStyle/>
                    <a:p>
                      <a:pPr marL="58702" marR="58702" lvl="0" defTabSz="1295400">
                        <a:lnSpc>
                          <a:spcPct val="130000"/>
                        </a:lnSpc>
                        <a:defRPr sz="1800">
                          <a:uFillTx/>
                        </a:defRPr>
                      </a:pPr>
                      <a:r>
                        <a:rPr sz="1600">
                          <a:solidFill>
                            <a:srgbClr val="FFFFFF"/>
                          </a:solidFill>
                          <a:uFill>
                            <a:solidFill/>
                          </a:uFill>
                        </a:rPr>
                        <a:t>Kanaga</a:t>
                      </a:r>
                    </a:p>
                  </a:txBody>
                  <a:tcPr marL="50800" marR="50800" marT="50800" marB="50800" anchor="ctr" horzOverflow="overflow">
                    <a:lnL w="28575">
                      <a:miter lim="400000"/>
                    </a:lnL>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3</a:t>
                      </a:r>
                    </a:p>
                  </a:txBody>
                  <a:tcPr marL="50800" marR="50800" marT="50800" marB="50800" anchor="ctr" horzOverflow="overflow">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B</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898-122-9643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22 Brown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6"/>
                  </a:ext>
                </a:extLst>
              </a:tr>
              <a:tr h="455612">
                <a:tc>
                  <a:txBody>
                    <a:bodyPr/>
                    <a:lstStyle/>
                    <a:p>
                      <a:pPr marL="58702" marR="58702" lvl="0" defTabSz="1295400">
                        <a:lnSpc>
                          <a:spcPct val="130000"/>
                        </a:lnSpc>
                        <a:defRPr sz="1800">
                          <a:uFillTx/>
                        </a:defRPr>
                      </a:pPr>
                      <a:r>
                        <a:rPr sz="1600">
                          <a:solidFill>
                            <a:srgbClr val="FFFFFF"/>
                          </a:solidFill>
                          <a:uFill>
                            <a:solidFill/>
                          </a:uFill>
                        </a:rPr>
                        <a:t>Rohde</a:t>
                      </a:r>
                    </a:p>
                  </a:txBody>
                  <a:tcPr marL="50800" marR="50800" marT="50800" marB="50800" anchor="ctr" horzOverflow="overflow">
                    <a:lnL w="28575">
                      <a:miter lim="400000"/>
                    </a:lnL>
                    <a:lnB w="28575">
                      <a:miter lim="400000"/>
                    </a:lnB>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2</a:t>
                      </a:r>
                    </a:p>
                  </a:txBody>
                  <a:tcPr marL="50800" marR="50800" marT="50800" marB="50800" anchor="ctr" horzOverflow="overflow">
                    <a:lnB w="28575">
                      <a:miter lim="400000"/>
                    </a:lnB>
                    <a:solidFill>
                      <a:srgbClr val="D5D5D5"/>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lnB w="28575">
                      <a:miter lim="400000"/>
                    </a:lnB>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232-343-5555</a:t>
                      </a:r>
                    </a:p>
                  </a:txBody>
                  <a:tcPr marL="50800" marR="50800" marT="50800" marB="50800" anchor="ctr" horzOverflow="overflow">
                    <a:lnB w="28575">
                      <a:miter lim="400000"/>
                    </a:lnB>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343 Forbes</a:t>
                      </a:r>
                    </a:p>
                  </a:txBody>
                  <a:tcPr marL="50800" marR="50800" marT="50800" marB="50800" anchor="ctr" horzOverflow="overflow">
                    <a:lnR w="28575">
                      <a:miter lim="400000"/>
                    </a:lnR>
                    <a:lnB w="28575">
                      <a:miter lim="400000"/>
                    </a:lnB>
                    <a:solidFill>
                      <a:srgbClr val="D5D5D5"/>
                    </a:solidFill>
                  </a:tcPr>
                </a:tc>
                <a:extLst>
                  <a:ext uri="{0D108BD9-81ED-4DB2-BD59-A6C34878D82A}">
                    <a16:rowId xmlns:a16="http://schemas.microsoft.com/office/drawing/2014/main" val="10007"/>
                  </a:ext>
                </a:extLst>
              </a:tr>
            </a:tbl>
          </a:graphicData>
        </a:graphic>
      </p:graphicFrame>
      <p:sp>
        <p:nvSpPr>
          <p:cNvPr id="929" name="Shape 929"/>
          <p:cNvSpPr/>
          <p:nvPr/>
        </p:nvSpPr>
        <p:spPr>
          <a:xfrm>
            <a:off x="6731000" y="2641600"/>
            <a:ext cx="60071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3612" marR="3612" lvl="0">
              <a:lnSpc>
                <a:spcPct val="100000"/>
              </a:lnSpc>
              <a:spcBef>
                <a:spcPts val="1300"/>
              </a:spcBef>
              <a:defRPr sz="1800">
                <a:solidFill>
                  <a:srgbClr val="000000"/>
                </a:solidFill>
                <a:uFillTx/>
              </a:defRPr>
            </a:pPr>
            <a:r>
              <a:rPr sz="1600">
                <a:solidFill>
                  <a:srgbClr val="8D3124"/>
                </a:solidFill>
                <a:uFill>
                  <a:solidFill>
                    <a:srgbClr val="8D3124"/>
                  </a:solidFill>
                </a:uFill>
                <a:latin typeface="Lucida Sans Typewriter Regular"/>
                <a:ea typeface="Lucida Sans Typewriter Regular"/>
                <a:cs typeface="Lucida Sans Typewriter Regular"/>
                <a:sym typeface="Lucida Sans Typewriter Regular"/>
              </a:rPr>
              <a:t>Selection.sort(a, new Student.BySection());</a:t>
            </a:r>
          </a:p>
        </p:txBody>
      </p:sp>
      <p:graphicFrame>
        <p:nvGraphicFramePr>
          <p:cNvPr id="930" name="Table 930"/>
          <p:cNvGraphicFramePr/>
          <p:nvPr/>
        </p:nvGraphicFramePr>
        <p:xfrm>
          <a:off x="6756400" y="3124200"/>
          <a:ext cx="5473700" cy="3644896"/>
        </p:xfrm>
        <a:graphic>
          <a:graphicData uri="http://schemas.openxmlformats.org/drawingml/2006/table">
            <a:tbl>
              <a:tblPr>
                <a:tableStyleId>{8F44A2F1-9E1F-4B54-A3A2-5F16C0AD49E2}</a:tableStyleId>
              </a:tblPr>
              <a:tblGrid>
                <a:gridCol w="13335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455612">
                <a:tc>
                  <a:txBody>
                    <a:bodyPr/>
                    <a:lstStyle/>
                    <a:p>
                      <a:pPr marL="58702" marR="58702" lvl="0" defTabSz="1295400">
                        <a:lnSpc>
                          <a:spcPct val="130000"/>
                        </a:lnSpc>
                        <a:defRPr sz="1800">
                          <a:uFillTx/>
                        </a:defRPr>
                      </a:pPr>
                      <a:r>
                        <a:rPr sz="1600">
                          <a:uFill>
                            <a:solidFill/>
                          </a:uFill>
                        </a:rPr>
                        <a:t>Furia</a:t>
                      </a:r>
                    </a:p>
                  </a:txBody>
                  <a:tcPr marL="50800" marR="50800" marT="50800" marB="50800" anchor="ctr" horzOverflow="overflow">
                    <a:lnL w="28575">
                      <a:miter lim="400000"/>
                    </a:lnL>
                    <a:lnT w="28575">
                      <a:miter lim="400000"/>
                    </a:lnT>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1</a:t>
                      </a:r>
                    </a:p>
                  </a:txBody>
                  <a:tcPr marL="50800" marR="50800" marT="50800" marB="50800" anchor="ctr" horzOverflow="overflow">
                    <a:lnT w="28575">
                      <a:miter lim="400000"/>
                    </a:lnT>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lnT w="28575">
                      <a:miter lim="400000"/>
                    </a:lnT>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766-093-9873</a:t>
                      </a:r>
                    </a:p>
                  </a:txBody>
                  <a:tcPr marL="50800" marR="50800" marT="50800" marB="50800" anchor="ctr" horzOverflow="overflow">
                    <a:lnT w="28575">
                      <a:miter lim="400000"/>
                    </a:lnT>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101 Brown</a:t>
                      </a:r>
                    </a:p>
                  </a:txBody>
                  <a:tcPr marL="50800" marR="50800" marT="50800" marB="50800" anchor="ctr" horzOverflow="overflow">
                    <a:lnR w="28575">
                      <a:miter lim="400000"/>
                    </a:lnR>
                    <a:lnT w="28575">
                      <a:miter lim="400000"/>
                    </a:lnT>
                    <a:solidFill>
                      <a:srgbClr val="D5D5D5"/>
                    </a:solidFill>
                  </a:tcPr>
                </a:tc>
                <a:extLst>
                  <a:ext uri="{0D108BD9-81ED-4DB2-BD59-A6C34878D82A}">
                    <a16:rowId xmlns:a16="http://schemas.microsoft.com/office/drawing/2014/main" val="10000"/>
                  </a:ext>
                </a:extLst>
              </a:tr>
              <a:tr h="455612">
                <a:tc>
                  <a:txBody>
                    <a:bodyPr/>
                    <a:lstStyle/>
                    <a:p>
                      <a:pPr marL="58702" marR="58702" lvl="0" defTabSz="1295400">
                        <a:lnSpc>
                          <a:spcPct val="130000"/>
                        </a:lnSpc>
                        <a:defRPr sz="1800">
                          <a:uFillTx/>
                        </a:defRPr>
                      </a:pPr>
                      <a:r>
                        <a:rPr sz="1600">
                          <a:uFill>
                            <a:solidFill/>
                          </a:uFill>
                        </a:rPr>
                        <a:t>Rohde</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2</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232-343-5555</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343 Forbes</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1"/>
                  </a:ext>
                </a:extLst>
              </a:tr>
              <a:tr h="455612">
                <a:tc>
                  <a:txBody>
                    <a:bodyPr/>
                    <a:lstStyle/>
                    <a:p>
                      <a:pPr marL="58702" marR="58702" lvl="0" defTabSz="1295400">
                        <a:lnSpc>
                          <a:spcPct val="130000"/>
                        </a:lnSpc>
                        <a:defRPr sz="1800">
                          <a:uFillTx/>
                        </a:defRPr>
                      </a:pPr>
                      <a:r>
                        <a:rPr sz="1600">
                          <a:uFill>
                            <a:solidFill/>
                          </a:uFill>
                        </a:rPr>
                        <a:t>Chen</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3</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991-878-4944</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308 Blair</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2"/>
                  </a:ext>
                </a:extLst>
              </a:tr>
              <a:tr h="455612">
                <a:tc>
                  <a:txBody>
                    <a:bodyPr/>
                    <a:lstStyle/>
                    <a:p>
                      <a:pPr marL="58702" marR="58702" lvl="0" defTabSz="1295400">
                        <a:lnSpc>
                          <a:spcPct val="130000"/>
                        </a:lnSpc>
                        <a:defRPr sz="1800">
                          <a:uFillTx/>
                        </a:defRPr>
                      </a:pPr>
                      <a:r>
                        <a:rPr sz="1600">
                          <a:uFill>
                            <a:solidFill/>
                          </a:uFill>
                        </a:rPr>
                        <a:t>Fox</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3</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884-232-5341</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11 Dickinson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3"/>
                  </a:ext>
                </a:extLst>
              </a:tr>
              <a:tr h="455612">
                <a:tc>
                  <a:txBody>
                    <a:bodyPr/>
                    <a:lstStyle/>
                    <a:p>
                      <a:pPr marL="58702" marR="58702" lvl="0" defTabSz="1295400">
                        <a:lnSpc>
                          <a:spcPct val="130000"/>
                        </a:lnSpc>
                        <a:defRPr sz="1800">
                          <a:uFillTx/>
                        </a:defRPr>
                      </a:pPr>
                      <a:r>
                        <a:rPr sz="1600">
                          <a:uFill>
                            <a:solidFill/>
                          </a:uFill>
                        </a:rPr>
                        <a:t>Andrews</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3</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A</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664-480-0023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097 Little</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4"/>
                  </a:ext>
                </a:extLst>
              </a:tr>
              <a:tr h="455612">
                <a:tc>
                  <a:txBody>
                    <a:bodyPr/>
                    <a:lstStyle/>
                    <a:p>
                      <a:pPr marL="58702" marR="58702" lvl="0" defTabSz="1295400">
                        <a:lnSpc>
                          <a:spcPct val="130000"/>
                        </a:lnSpc>
                        <a:defRPr sz="1800">
                          <a:uFillTx/>
                        </a:defRPr>
                      </a:pPr>
                      <a:r>
                        <a:rPr sz="1600">
                          <a:uFill>
                            <a:solidFill/>
                          </a:uFill>
                        </a:rPr>
                        <a:t>Kanaga</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3</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B</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898-122-9643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22 Brown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5"/>
                  </a:ext>
                </a:extLst>
              </a:tr>
              <a:tr h="455612">
                <a:tc>
                  <a:txBody>
                    <a:bodyPr/>
                    <a:lstStyle/>
                    <a:p>
                      <a:pPr marL="58702" marR="58702" lvl="0" defTabSz="1295400">
                        <a:lnSpc>
                          <a:spcPct val="130000"/>
                        </a:lnSpc>
                        <a:defRPr sz="1800">
                          <a:uFillTx/>
                        </a:defRPr>
                      </a:pPr>
                      <a:r>
                        <a:rPr sz="1600">
                          <a:uFill>
                            <a:solidFill/>
                          </a:uFill>
                        </a:rPr>
                        <a:t>Gazsi</a:t>
                      </a:r>
                    </a:p>
                  </a:txBody>
                  <a:tcPr marL="50800" marR="50800" marT="50800" marB="50800" anchor="ctr" horzOverflow="overflow">
                    <a:lnL w="28575">
                      <a:miter lim="400000"/>
                    </a:lnL>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4</a:t>
                      </a:r>
                    </a:p>
                  </a:txBody>
                  <a:tcPr marL="50800" marR="50800" marT="50800" marB="50800" anchor="ctr" horzOverflow="overflow">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B</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766-093-9873</a:t>
                      </a:r>
                    </a:p>
                  </a:txBody>
                  <a:tcPr marL="50800" marR="50800" marT="50800" marB="50800" anchor="ctr" horzOverflow="overflow">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101 Brown</a:t>
                      </a:r>
                    </a:p>
                  </a:txBody>
                  <a:tcPr marL="50800" marR="50800" marT="50800" marB="50800" anchor="ctr" horzOverflow="overflow">
                    <a:lnR w="28575">
                      <a:miter lim="400000"/>
                    </a:lnR>
                    <a:solidFill>
                      <a:srgbClr val="D5D5D5"/>
                    </a:solidFill>
                  </a:tcPr>
                </a:tc>
                <a:extLst>
                  <a:ext uri="{0D108BD9-81ED-4DB2-BD59-A6C34878D82A}">
                    <a16:rowId xmlns:a16="http://schemas.microsoft.com/office/drawing/2014/main" val="10006"/>
                  </a:ext>
                </a:extLst>
              </a:tr>
              <a:tr h="455612">
                <a:tc>
                  <a:txBody>
                    <a:bodyPr/>
                    <a:lstStyle/>
                    <a:p>
                      <a:pPr marL="58702" marR="58702" lvl="0" defTabSz="1295400">
                        <a:lnSpc>
                          <a:spcPct val="130000"/>
                        </a:lnSpc>
                        <a:defRPr sz="1800">
                          <a:uFillTx/>
                        </a:defRPr>
                      </a:pPr>
                      <a:r>
                        <a:rPr sz="1600">
                          <a:uFill>
                            <a:solidFill/>
                          </a:uFill>
                        </a:rPr>
                        <a:t>Battle</a:t>
                      </a:r>
                    </a:p>
                  </a:txBody>
                  <a:tcPr marL="50800" marR="50800" marT="50800" marB="50800" anchor="ctr" horzOverflow="overflow">
                    <a:lnL w="28575">
                      <a:miter lim="400000"/>
                    </a:lnL>
                    <a:lnB w="28575">
                      <a:miter lim="400000"/>
                    </a:lnB>
                    <a:solidFill>
                      <a:srgbClr val="D5D5D5"/>
                    </a:solidFill>
                  </a:tcPr>
                </a:tc>
                <a:tc>
                  <a:txBody>
                    <a:bodyPr/>
                    <a:lstStyle/>
                    <a:p>
                      <a:pPr marL="58702" marR="58702" lvl="0" defTabSz="1295400">
                        <a:lnSpc>
                          <a:spcPct val="130000"/>
                        </a:lnSpc>
                        <a:defRPr sz="1800">
                          <a:uFillTx/>
                        </a:defRPr>
                      </a:pPr>
                      <a:r>
                        <a:rPr sz="1600">
                          <a:solidFill>
                            <a:srgbClr val="FFFFFF"/>
                          </a:solidFill>
                          <a:uFill>
                            <a:solidFill/>
                          </a:uFill>
                        </a:rPr>
                        <a:t>4</a:t>
                      </a:r>
                    </a:p>
                  </a:txBody>
                  <a:tcPr marL="50800" marR="50800" marT="50800" marB="50800" anchor="ctr" horzOverflow="overflow">
                    <a:lnB w="28575">
                      <a:miter lim="400000"/>
                    </a:lnB>
                    <a:solidFill>
                      <a:srgbClr val="606060"/>
                    </a:solidFill>
                  </a:tcPr>
                </a:tc>
                <a:tc>
                  <a:txBody>
                    <a:bodyPr/>
                    <a:lstStyle/>
                    <a:p>
                      <a:pPr marL="58702" marR="58702" lvl="0" defTabSz="1295400">
                        <a:lnSpc>
                          <a:spcPct val="130000"/>
                        </a:lnSpc>
                        <a:defRPr sz="1800">
                          <a:uFillTx/>
                        </a:defRPr>
                      </a:pPr>
                      <a:r>
                        <a:rPr sz="1600">
                          <a:solidFill>
                            <a:srgbClr val="606060"/>
                          </a:solidFill>
                          <a:uFill>
                            <a:solidFill/>
                          </a:uFill>
                        </a:rPr>
                        <a:t>C</a:t>
                      </a:r>
                    </a:p>
                  </a:txBody>
                  <a:tcPr marL="50800" marR="50800" marT="50800" marB="50800" anchor="ctr" horzOverflow="overflow">
                    <a:lnB w="28575">
                      <a:miter lim="400000"/>
                    </a:lnB>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874-088-1212</a:t>
                      </a:r>
                    </a:p>
                  </a:txBody>
                  <a:tcPr marL="50800" marR="50800" marT="50800" marB="50800" anchor="ctr" horzOverflow="overflow">
                    <a:lnB w="28575">
                      <a:miter lim="400000"/>
                    </a:lnB>
                    <a:solidFill>
                      <a:srgbClr val="D5D5D5"/>
                    </a:solidFill>
                  </a:tcPr>
                </a:tc>
                <a:tc>
                  <a:txBody>
                    <a:bodyPr/>
                    <a:lstStyle/>
                    <a:p>
                      <a:pPr marL="58702" marR="58702" lvl="0" defTabSz="1295400">
                        <a:lnSpc>
                          <a:spcPct val="140000"/>
                        </a:lnSpc>
                        <a:defRPr sz="1800">
                          <a:uFillTx/>
                        </a:defRPr>
                      </a:pPr>
                      <a:r>
                        <a:rPr sz="1400">
                          <a:solidFill>
                            <a:srgbClr val="606060"/>
                          </a:solidFill>
                          <a:uFill>
                            <a:solidFill>
                              <a:srgbClr val="606060"/>
                            </a:solidFill>
                          </a:uFill>
                        </a:rPr>
                        <a:t>121 Whitman</a:t>
                      </a:r>
                    </a:p>
                  </a:txBody>
                  <a:tcPr marL="50800" marR="50800" marT="50800" marB="50800" anchor="ctr" horzOverflow="overflow">
                    <a:lnR w="28575">
                      <a:miter lim="400000"/>
                    </a:lnR>
                    <a:lnB w="28575">
                      <a:miter lim="400000"/>
                    </a:lnB>
                    <a:solidFill>
                      <a:srgbClr val="D5D5D5"/>
                    </a:solidFill>
                  </a:tcPr>
                </a:tc>
                <a:extLst>
                  <a:ext uri="{0D108BD9-81ED-4DB2-BD59-A6C34878D82A}">
                    <a16:rowId xmlns:a16="http://schemas.microsoft.com/office/drawing/2014/main" val="10007"/>
                  </a:ext>
                </a:extLst>
              </a:tr>
            </a:tbl>
          </a:graphicData>
        </a:graphic>
      </p:graphicFrame>
      <p:sp>
        <p:nvSpPr>
          <p:cNvPr id="931" name="Shape 931"/>
          <p:cNvSpPr/>
          <p:nvPr/>
        </p:nvSpPr>
        <p:spPr>
          <a:xfrm>
            <a:off x="6756400" y="4038600"/>
            <a:ext cx="1346200" cy="1816100"/>
          </a:xfrm>
          <a:prstGeom prst="rect">
            <a:avLst/>
          </a:prstGeom>
          <a:solidFill>
            <a:srgbClr val="0048AA">
              <a:alpha val="33000"/>
            </a:srgbClr>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29"/>
                                        </p:tgtEl>
                                        <p:attrNameLst>
                                          <p:attrName>style.visibility</p:attrName>
                                        </p:attrNameLst>
                                      </p:cBhvr>
                                      <p:to>
                                        <p:strVal val="visible"/>
                                      </p:to>
                                    </p:set>
                                  </p:childTnLst>
                                </p:cTn>
                              </p:par>
                              <p:par>
                                <p:cTn id="7" presetID="1" presetClass="entr" presetSubtype="0" fill="hold">
                                  <p:stCondLst>
                                    <p:cond delay="0"/>
                                  </p:stCondLst>
                                  <p:iterate>
                                    <p:tmAbs val="0"/>
                                  </p:iterate>
                                  <p:childTnLst>
                                    <p:set>
                                      <p:cBhvr>
                                        <p:cTn id="8" fill="hold"/>
                                        <p:tgtEl>
                                          <p:spTgt spid="93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iterate>
                                    <p:tmAbs val="0"/>
                                  </p:iterate>
                                  <p:childTnLst>
                                    <p:set>
                                      <p:cBhvr>
                                        <p:cTn id="11" fill="hold"/>
                                        <p:tgtEl>
                                          <p:spTgt spid="926">
                                            <p:txEl>
                                              <p:pRg st="12" end="12"/>
                                            </p:txEl>
                                          </p:spTgt>
                                        </p:tgtEl>
                                        <p:attrNameLst>
                                          <p:attrName>style.visibility</p:attrName>
                                        </p:attrNameLst>
                                      </p:cBhvr>
                                      <p:to>
                                        <p:strVal val="visible"/>
                                      </p:to>
                                    </p:set>
                                  </p:childTnLst>
                                </p:cTn>
                              </p:par>
                              <p:par>
                                <p:cTn id="12" presetID="1" presetClass="entr" presetSubtype="0" fill="hold">
                                  <p:stCondLst>
                                    <p:cond delay="0"/>
                                  </p:stCondLst>
                                  <p:iterate>
                                    <p:tmAbs val="0"/>
                                  </p:iterate>
                                  <p:childTnLst>
                                    <p:set>
                                      <p:cBhvr>
                                        <p:cTn id="13" fill="hold"/>
                                        <p:tgtEl>
                                          <p:spTgt spid="9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2" nodeType="clickEffect">
                                  <p:stCondLst>
                                    <p:cond delay="0"/>
                                  </p:stCondLst>
                                  <p:iterate>
                                    <p:tmAbs val="0"/>
                                  </p:iterate>
                                  <p:childTnLst>
                                    <p:set>
                                      <p:cBhvr>
                                        <p:cTn id="17" fill="hold"/>
                                        <p:tgtEl>
                                          <p:spTgt spid="926">
                                            <p:txEl>
                                              <p:pRg st="13" end="13"/>
                                            </p:txEl>
                                          </p:spTgt>
                                        </p:tgtEl>
                                        <p:attrNameLst>
                                          <p:attrName>style.visibility</p:attrName>
                                        </p:attrNameLst>
                                      </p:cBhvr>
                                      <p:to>
                                        <p:strVal val="visible"/>
                                      </p:to>
                                    </p:set>
                                  </p:childTnLst>
                                </p:cTn>
                              </p:par>
                              <p:par>
                                <p:cTn id="18" presetID="1" presetClass="entr" presetSubtype="0" fill="hold">
                                  <p:stCondLst>
                                    <p:cond delay="0"/>
                                  </p:stCondLst>
                                  <p:iterate>
                                    <p:tmAbs val="0"/>
                                  </p:iterate>
                                  <p:childTnLst>
                                    <p:set>
                                      <p:cBhvr>
                                        <p:cTn id="19" fill="hold"/>
                                        <p:tgtEl>
                                          <p:spTgt spid="93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2" nodeType="afterEffect">
                                  <p:stCondLst>
                                    <p:cond delay="0"/>
                                  </p:stCondLst>
                                  <p:iterate>
                                    <p:tmAbs val="0"/>
                                  </p:iterate>
                                  <p:childTnLst>
                                    <p:set>
                                      <p:cBhvr>
                                        <p:cTn id="22" fill="hold"/>
                                        <p:tgtEl>
                                          <p:spTgt spid="926">
                                            <p:txEl>
                                              <p:pRg st="14" end="14"/>
                                            </p:txEl>
                                          </p:spTgt>
                                        </p:tgtEl>
                                        <p:attrNameLst>
                                          <p:attrName>style.visibility</p:attrName>
                                        </p:attrNameLst>
                                      </p:cBhvr>
                                      <p:to>
                                        <p:strVal val="visible"/>
                                      </p:to>
                                    </p:set>
                                  </p:childTnLst>
                                </p:cTn>
                              </p:par>
                              <p:par>
                                <p:cTn id="23" presetID="1" presetClass="entr" presetSubtype="0" fill="hold">
                                  <p:stCondLst>
                                    <p:cond delay="0"/>
                                  </p:stCondLst>
                                  <p:iterate>
                                    <p:tmAbs val="0"/>
                                  </p:iterate>
                                  <p:childTnLst>
                                    <p:set>
                                      <p:cBhvr>
                                        <p:cTn id="24" fill="hold"/>
                                        <p:tgtEl>
                                          <p:spTgt spid="93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3" nodeType="afterEffect">
                                  <p:stCondLst>
                                    <p:cond delay="0"/>
                                  </p:stCondLst>
                                  <p:iterate>
                                    <p:tmAbs val="0"/>
                                  </p:iterate>
                                  <p:childTnLst>
                                    <p:set>
                                      <p:cBhvr>
                                        <p:cTn id="27" fill="hold"/>
                                        <p:tgtEl>
                                          <p:spTgt spid="931"/>
                                        </p:tgtEl>
                                        <p:attrNameLst>
                                          <p:attrName>style.visibility</p:attrName>
                                        </p:attrNameLst>
                                      </p:cBhvr>
                                      <p:to>
                                        <p:strVal val="visible"/>
                                      </p:to>
                                    </p:set>
                                  </p:childTnLst>
                                </p:cTn>
                              </p:par>
                              <p:par>
                                <p:cTn id="28" presetID="1" presetClass="entr" presetSubtype="0" fill="hold">
                                  <p:stCondLst>
                                    <p:cond delay="0"/>
                                  </p:stCondLst>
                                  <p:iterate>
                                    <p:tmAbs val="0"/>
                                  </p:iterate>
                                  <p:childTnLst>
                                    <p:set>
                                      <p:cBhvr>
                                        <p:cTn id="29" fill="hold"/>
                                        <p:tgtEl>
                                          <p:spTgt spid="9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iterate>
                                    <p:tmAbs val="0"/>
                                  </p:iterate>
                                  <p:childTnLst>
                                    <p:set>
                                      <p:cBhvr>
                                        <p:cTn id="33" fill="hold"/>
                                        <p:tgtEl>
                                          <p:spTgt spid="926">
                                            <p:txEl>
                                              <p:pRg st="15" end="15"/>
                                            </p:txEl>
                                          </p:spTgt>
                                        </p:tgtEl>
                                        <p:attrNameLst>
                                          <p:attrName>style.visibility</p:attrName>
                                        </p:attrNameLst>
                                      </p:cBhvr>
                                      <p:to>
                                        <p:strVal val="visible"/>
                                      </p:to>
                                    </p:set>
                                  </p:childTnLst>
                                </p:cTn>
                              </p:par>
                              <p:par>
                                <p:cTn id="34" presetID="1" presetClass="entr" presetSubtype="0" fill="hold">
                                  <p:stCondLst>
                                    <p:cond delay="0"/>
                                  </p:stCondLst>
                                  <p:iterate>
                                    <p:tmAbs val="0"/>
                                  </p:iterate>
                                  <p:childTnLst>
                                    <p:set>
                                      <p:cBhvr>
                                        <p:cTn id="35" fill="hold"/>
                                        <p:tgtEl>
                                          <p:spTgt spid="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 grpId="2" build="p" animBg="1" advAuto="0"/>
      <p:bldP spid="929" grpId="1" animBg="1" advAuto="0"/>
      <p:bldP spid="931"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Q.  </a:t>
            </a:r>
            <a:r>
              <a:rPr sz="2400">
                <a:uFill>
                  <a:solidFill/>
                </a:uFill>
              </a:rPr>
              <a:t>Which sorts are stable?</a:t>
            </a:r>
          </a:p>
          <a:p>
            <a:pPr lvl="0">
              <a:defRPr sz="1800">
                <a:solidFill>
                  <a:srgbClr val="000000"/>
                </a:solidFill>
                <a:uFillTx/>
              </a:defRPr>
            </a:pPr>
            <a:r>
              <a:rPr sz="2400">
                <a:solidFill>
                  <a:srgbClr val="005493"/>
                </a:solidFill>
                <a:uFill>
                  <a:solidFill>
                    <a:srgbClr val="0048AA"/>
                  </a:solidFill>
                </a:uFill>
              </a:rPr>
              <a:t>A.  </a:t>
            </a:r>
            <a:r>
              <a:rPr sz="2400">
                <a:uFill>
                  <a:solidFill/>
                </a:uFill>
              </a:rPr>
              <a:t>Need to check algorithm (and implementation).</a:t>
            </a:r>
          </a:p>
        </p:txBody>
      </p:sp>
      <p:sp>
        <p:nvSpPr>
          <p:cNvPr id="936" name="Shape 93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29</a:t>
            </a:fld>
            <a:endParaRPr sz="1200">
              <a:uFill>
                <a:solidFill/>
              </a:uFill>
            </a:endParaRPr>
          </a:p>
        </p:txBody>
      </p:sp>
      <p:sp>
        <p:nvSpPr>
          <p:cNvPr id="937" name="Shape 937"/>
          <p:cNvSpPr>
            <a:spLocks noGrp="1"/>
          </p:cNvSpPr>
          <p:nvPr>
            <p:ph type="title"/>
          </p:nvPr>
        </p:nvSpPr>
        <p:spPr>
          <a:prstGeom prst="rect">
            <a:avLst/>
          </a:prstGeom>
        </p:spPr>
        <p:txBody>
          <a:bodyPr/>
          <a:lstStyle/>
          <a:p>
            <a:pPr lvl="0">
              <a:defRPr sz="1800">
                <a:uFillTx/>
              </a:defRPr>
            </a:pPr>
            <a:r>
              <a:rPr sz="2800">
                <a:uFill>
                  <a:solidFill/>
                </a:uFill>
              </a:rPr>
              <a:t>Stability</a:t>
            </a:r>
          </a:p>
        </p:txBody>
      </p:sp>
      <p:pic>
        <p:nvPicPr>
          <p:cNvPr id="938" name="Stability.pdf"/>
          <p:cNvPicPr/>
          <p:nvPr/>
        </p:nvPicPr>
        <p:blipFill>
          <a:blip r:embed="rId3">
            <a:extLst/>
          </a:blip>
          <a:srcRect b="7531"/>
          <a:stretch>
            <a:fillRect/>
          </a:stretch>
        </p:blipFill>
        <p:spPr>
          <a:xfrm>
            <a:off x="1749578" y="3255615"/>
            <a:ext cx="10005134" cy="5581973"/>
          </a:xfrm>
          <a:prstGeom prst="rect">
            <a:avLst/>
          </a:prstGeom>
          <a:ln w="12700">
            <a:round/>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 grpId="1" build="p"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Basic plan.</a:t>
            </a:r>
          </a:p>
          <a:p>
            <a:pPr lvl="1">
              <a:defRPr sz="1800">
                <a:uFillTx/>
              </a:defRPr>
            </a:pPr>
            <a:r>
              <a:rPr sz="2400">
                <a:uFill>
                  <a:solidFill/>
                </a:uFill>
              </a:rPr>
              <a:t>Divide array into two halves.</a:t>
            </a:r>
          </a:p>
          <a:p>
            <a:pPr lvl="1">
              <a:defRPr sz="1800">
                <a:uFillTx/>
              </a:defRPr>
            </a:pPr>
            <a:r>
              <a:rPr sz="2400">
                <a:solidFill>
                  <a:srgbClr val="96231F"/>
                </a:solidFill>
                <a:uFill>
                  <a:solidFill>
                    <a:srgbClr val="96231F"/>
                  </a:solidFill>
                </a:uFill>
              </a:rPr>
              <a:t>Recursively</a:t>
            </a:r>
            <a:r>
              <a:rPr sz="2400">
                <a:uFill>
                  <a:solidFill/>
                </a:uFill>
              </a:rPr>
              <a:t> sort each half.</a:t>
            </a:r>
          </a:p>
          <a:p>
            <a:pPr lvl="1">
              <a:defRPr sz="1800">
                <a:uFillTx/>
              </a:defRPr>
            </a:pPr>
            <a:r>
              <a:rPr sz="2400">
                <a:uFill>
                  <a:solidFill/>
                </a:uFill>
              </a:rPr>
              <a:t>Merge two halves.</a:t>
            </a:r>
          </a:p>
        </p:txBody>
      </p:sp>
      <p:sp>
        <p:nvSpPr>
          <p:cNvPr id="76" name="Shape 7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a:t>
            </a:fld>
            <a:endParaRPr sz="1200">
              <a:uFill>
                <a:solidFill/>
              </a:uFill>
            </a:endParaRPr>
          </a:p>
        </p:txBody>
      </p:sp>
      <p:sp>
        <p:nvSpPr>
          <p:cNvPr id="77" name="Shape 77"/>
          <p:cNvSpPr>
            <a:spLocks noGrp="1"/>
          </p:cNvSpPr>
          <p:nvPr>
            <p:ph type="title"/>
          </p:nvPr>
        </p:nvSpPr>
        <p:spPr>
          <a:prstGeom prst="rect">
            <a:avLst/>
          </a:prstGeom>
        </p:spPr>
        <p:txBody>
          <a:bodyPr/>
          <a:lstStyle/>
          <a:p>
            <a:pPr lvl="0">
              <a:defRPr sz="1800">
                <a:uFillTx/>
              </a:defRPr>
            </a:pPr>
            <a:r>
              <a:rPr sz="2800">
                <a:uFill>
                  <a:solidFill/>
                </a:uFill>
              </a:rPr>
              <a:t>Mergesort</a:t>
            </a:r>
          </a:p>
        </p:txBody>
      </p:sp>
      <p:pic>
        <p:nvPicPr>
          <p:cNvPr id="2" name="Picture 1"/>
          <p:cNvPicPr>
            <a:picLocks noChangeAspect="1"/>
          </p:cNvPicPr>
          <p:nvPr/>
        </p:nvPicPr>
        <p:blipFill>
          <a:blip r:embed="rId3"/>
          <a:stretch>
            <a:fillRect/>
          </a:stretch>
        </p:blipFill>
        <p:spPr>
          <a:xfrm>
            <a:off x="711200" y="3769458"/>
            <a:ext cx="11582400" cy="2819400"/>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Shape 94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30</a:t>
            </a:fld>
            <a:endParaRPr sz="1200">
              <a:uFill>
                <a:solidFill/>
              </a:uFill>
            </a:endParaRPr>
          </a:p>
        </p:txBody>
      </p:sp>
      <p:sp>
        <p:nvSpPr>
          <p:cNvPr id="943" name="Shape 943"/>
          <p:cNvSpPr>
            <a:spLocks noGrp="1"/>
          </p:cNvSpPr>
          <p:nvPr>
            <p:ph type="title"/>
          </p:nvPr>
        </p:nvSpPr>
        <p:spPr>
          <a:prstGeom prst="rect">
            <a:avLst/>
          </a:prstGeom>
        </p:spPr>
        <p:txBody>
          <a:bodyPr/>
          <a:lstStyle/>
          <a:p>
            <a:pPr lvl="0">
              <a:defRPr sz="1800">
                <a:uFillTx/>
              </a:defRPr>
            </a:pPr>
            <a:r>
              <a:rPr sz="2800">
                <a:uFill>
                  <a:solidFill/>
                </a:uFill>
              </a:rPr>
              <a:t>Stability:  insertion sort</a:t>
            </a:r>
          </a:p>
        </p:txBody>
      </p:sp>
      <p:sp>
        <p:nvSpPr>
          <p:cNvPr id="944" name="Shape 944"/>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Insertion sort is </a:t>
            </a:r>
            <a:r>
              <a:rPr sz="2400">
                <a:solidFill>
                  <a:srgbClr val="8D3124"/>
                </a:solidFill>
                <a:uFill>
                  <a:solidFill>
                    <a:srgbClr val="8D3124"/>
                  </a:solidFill>
                </a:uFill>
              </a:rPr>
              <a:t>stable</a:t>
            </a:r>
            <a:r>
              <a:rPr sz="2400">
                <a:uFill>
                  <a:solidFill/>
                </a:uFill>
              </a:rPr>
              <a:t>.</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Pf.  </a:t>
            </a:r>
            <a:r>
              <a:rPr sz="2400">
                <a:uFill>
                  <a:solidFill/>
                </a:uFill>
              </a:rPr>
              <a:t>Equal items never move past each other.</a:t>
            </a:r>
          </a:p>
        </p:txBody>
      </p:sp>
      <p:sp>
        <p:nvSpPr>
          <p:cNvPr id="945" name="Shape 945"/>
          <p:cNvSpPr/>
          <p:nvPr/>
        </p:nvSpPr>
        <p:spPr>
          <a:xfrm>
            <a:off x="1016000" y="2057400"/>
            <a:ext cx="8509000" cy="4033520"/>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class Insertion</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public static void sort(Comparable[] a)</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N = a.length;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i = 0; i &lt; N; 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j = i; j &gt; 0 &amp;&amp; less(a[j], a[j-1]); j--)</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exch(a, j, j-1);</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
        <p:nvSpPr>
          <p:cNvPr id="946" name="Shape 946"/>
          <p:cNvSpPr/>
          <p:nvPr/>
        </p:nvSpPr>
        <p:spPr>
          <a:xfrm>
            <a:off x="3937000" y="4965700"/>
            <a:ext cx="4140200" cy="3568700"/>
          </a:xfrm>
          <a:prstGeom prst="rect">
            <a:avLst/>
          </a:prstGeom>
          <a:solidFill>
            <a:srgbClr val="FFFFFF"/>
          </a:solidFill>
          <a:ln w="12700">
            <a:round/>
          </a:ln>
          <a:effectLst>
            <a:outerShdw blurRad="127000" dist="76200" dir="2700000" rotWithShape="0">
              <a:srgbClr val="000000">
                <a:alpha val="75000"/>
              </a:srgbClr>
            </a:outerShdw>
          </a:effectLst>
        </p:spPr>
        <p:txBody>
          <a:bodyPr lIns="203200" tIns="203200" rIns="203200" bIns="203200"/>
          <a:lstStyle/>
          <a:p>
            <a:pPr marL="7224" marR="7224" lvl="0">
              <a:lnSpc>
                <a:spcPct val="120000"/>
              </a:lnSpc>
              <a:defRPr sz="2200">
                <a:solidFill>
                  <a:srgbClr val="005493"/>
                </a:solidFill>
                <a:uFill>
                  <a:solidFill>
                    <a:srgbClr val="0048AA"/>
                  </a:solidFill>
                </a:uFill>
              </a:defRPr>
            </a:pPr>
            <a:endParaRPr/>
          </a:p>
        </p:txBody>
      </p:sp>
      <p:graphicFrame>
        <p:nvGraphicFramePr>
          <p:cNvPr id="947" name="Table 947"/>
          <p:cNvGraphicFramePr/>
          <p:nvPr/>
        </p:nvGraphicFramePr>
        <p:xfrm>
          <a:off x="4147930" y="5130800"/>
          <a:ext cx="3670504" cy="3401438"/>
        </p:xfrm>
        <a:graphic>
          <a:graphicData uri="http://schemas.openxmlformats.org/drawingml/2006/table">
            <a:tbl>
              <a:tblPr firstRow="1">
                <a:tableStyleId>{8F44A2F1-9E1F-4B54-A3A2-5F16C0AD49E2}</a:tableStyleId>
              </a:tblPr>
              <a:tblGrid>
                <a:gridCol w="485912">
                  <a:extLst>
                    <a:ext uri="{9D8B030D-6E8A-4147-A177-3AD203B41FA5}">
                      <a16:colId xmlns:a16="http://schemas.microsoft.com/office/drawing/2014/main" val="20000"/>
                    </a:ext>
                  </a:extLst>
                </a:gridCol>
                <a:gridCol w="715857">
                  <a:extLst>
                    <a:ext uri="{9D8B030D-6E8A-4147-A177-3AD203B41FA5}">
                      <a16:colId xmlns:a16="http://schemas.microsoft.com/office/drawing/2014/main" val="20001"/>
                    </a:ext>
                  </a:extLst>
                </a:gridCol>
                <a:gridCol w="493747">
                  <a:extLst>
                    <a:ext uri="{9D8B030D-6E8A-4147-A177-3AD203B41FA5}">
                      <a16:colId xmlns:a16="http://schemas.microsoft.com/office/drawing/2014/main" val="20002"/>
                    </a:ext>
                  </a:extLst>
                </a:gridCol>
                <a:gridCol w="493747">
                  <a:extLst>
                    <a:ext uri="{9D8B030D-6E8A-4147-A177-3AD203B41FA5}">
                      <a16:colId xmlns:a16="http://schemas.microsoft.com/office/drawing/2014/main" val="20003"/>
                    </a:ext>
                  </a:extLst>
                </a:gridCol>
                <a:gridCol w="493747">
                  <a:extLst>
                    <a:ext uri="{9D8B030D-6E8A-4147-A177-3AD203B41FA5}">
                      <a16:colId xmlns:a16="http://schemas.microsoft.com/office/drawing/2014/main" val="20004"/>
                    </a:ext>
                  </a:extLst>
                </a:gridCol>
                <a:gridCol w="493747">
                  <a:extLst>
                    <a:ext uri="{9D8B030D-6E8A-4147-A177-3AD203B41FA5}">
                      <a16:colId xmlns:a16="http://schemas.microsoft.com/office/drawing/2014/main" val="20005"/>
                    </a:ext>
                  </a:extLst>
                </a:gridCol>
                <a:gridCol w="493747">
                  <a:extLst>
                    <a:ext uri="{9D8B030D-6E8A-4147-A177-3AD203B41FA5}">
                      <a16:colId xmlns:a16="http://schemas.microsoft.com/office/drawing/2014/main" val="20006"/>
                    </a:ext>
                  </a:extLst>
                </a:gridCol>
              </a:tblGrid>
              <a:tr h="331787">
                <a:tc>
                  <a:txBody>
                    <a:bodyPr/>
                    <a:lstStyle/>
                    <a:p>
                      <a:pPr marL="58702" marR="58702" lvl="0" defTabSz="1295400">
                        <a:lnSpc>
                          <a:spcPct val="130000"/>
                        </a:lnSpc>
                        <a:defRPr sz="1800">
                          <a:solidFill>
                            <a:srgbClr val="000000"/>
                          </a:solidFill>
                          <a:uFillTx/>
                        </a:defRPr>
                      </a:pPr>
                      <a:r>
                        <a:rPr>
                          <a:uFill>
                            <a:solidFill/>
                          </a:uFill>
                        </a:rPr>
                        <a:t>i</a:t>
                      </a:r>
                    </a:p>
                  </a:txBody>
                  <a:tcPr marL="50800" marR="50800" marT="50800" marB="50800" anchor="ctr" horzOverflow="overflow">
                    <a:lnL w="285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j</a:t>
                      </a:r>
                    </a:p>
                  </a:txBody>
                  <a:tcPr marL="50800" marR="50800" marT="50800" marB="50800" anchor="ctr" horzOverflow="overflow">
                    <a:lnL w="31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0</a:t>
                      </a:r>
                    </a:p>
                  </a:txBody>
                  <a:tcPr marL="50800" marR="50800" marT="50800" marB="50800" anchor="ctr" horzOverflow="overflow">
                    <a:lnL w="31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1</a:t>
                      </a:r>
                    </a:p>
                  </a:txBody>
                  <a:tcPr marL="50800" marR="50800" marT="50800" marB="50800" anchor="ctr" horzOverflow="overflow">
                    <a:lnL w="31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2</a:t>
                      </a:r>
                    </a:p>
                  </a:txBody>
                  <a:tcPr marL="50800" marR="50800" marT="50800" marB="50800" anchor="ctr" horzOverflow="overflow">
                    <a:lnL w="31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3</a:t>
                      </a:r>
                    </a:p>
                  </a:txBody>
                  <a:tcPr marL="50800" marR="50800" marT="50800" marB="50800" anchor="ctr" horzOverflow="overflow">
                    <a:lnL w="3175">
                      <a:miter lim="400000"/>
                    </a:lnL>
                    <a:lnR w="3175">
                      <a:miter lim="400000"/>
                    </a:lnR>
                    <a:lnB w="12700">
                      <a:solidFill>
                        <a:srgbClr val="96231F"/>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4</a:t>
                      </a:r>
                    </a:p>
                  </a:txBody>
                  <a:tcPr marL="50800" marR="50800" marT="50800" marB="50800" anchor="ctr" horzOverflow="overflow">
                    <a:lnL w="3175">
                      <a:miter lim="400000"/>
                    </a:lnL>
                    <a:lnR w="28575">
                      <a:miter lim="400000"/>
                    </a:lnR>
                    <a:lnB w="12700">
                      <a:solidFill>
                        <a:srgbClr val="96231F"/>
                      </a:solidFill>
                      <a:miter lim="400000"/>
                    </a:lnB>
                    <a:solidFill>
                      <a:srgbClr val="FFFFFF"/>
                    </a:solidFill>
                  </a:tcPr>
                </a:tc>
                <a:extLst>
                  <a:ext uri="{0D108BD9-81ED-4DB2-BD59-A6C34878D82A}">
                    <a16:rowId xmlns:a16="http://schemas.microsoft.com/office/drawing/2014/main" val="10000"/>
                  </a:ext>
                </a:extLst>
              </a:tr>
              <a:tr h="490537">
                <a:tc>
                  <a:txBody>
                    <a:bodyPr/>
                    <a:lstStyle/>
                    <a:p>
                      <a:pPr marL="58702" marR="58702" lvl="0" defTabSz="1295400">
                        <a:lnSpc>
                          <a:spcPct val="130000"/>
                        </a:lnSpc>
                        <a:defRPr sz="1800">
                          <a:uFillTx/>
                        </a:defRPr>
                      </a:pPr>
                      <a:r>
                        <a:rPr>
                          <a:uFill>
                            <a:solidFill/>
                          </a:uFill>
                        </a:rPr>
                        <a:t>0</a:t>
                      </a:r>
                    </a:p>
                  </a:txBody>
                  <a:tcPr marL="50800" marR="50800" marT="50800" marB="50800" anchor="ctr" horzOverflow="overflow">
                    <a:lnL w="285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uFill>
                            <a:solidFill/>
                          </a:uFill>
                        </a:rPr>
                        <a:t>0</a:t>
                      </a:r>
                    </a:p>
                  </a:txBody>
                  <a:tcPr marL="50800" marR="50800" marT="50800" marB="50800" anchor="ctr" horzOverflow="overflow">
                    <a:lnL w="31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solidFill>
                            <a:srgbClr val="C64941"/>
                          </a:solidFill>
                          <a:uFill>
                            <a:solidFill/>
                          </a:uFill>
                        </a:rPr>
                        <a:t>B</a:t>
                      </a:r>
                      <a:r>
                        <a:rPr baseline="-5999">
                          <a:solidFill>
                            <a:srgbClr val="C64941"/>
                          </a:solidFill>
                          <a:uFill>
                            <a:solidFill/>
                          </a:uFill>
                        </a:rPr>
                        <a:t>1</a:t>
                      </a:r>
                    </a:p>
                  </a:txBody>
                  <a:tcPr marL="50800" marR="50800" marT="50800" marB="50800" anchor="ctr" horzOverflow="overflow">
                    <a:lnL w="31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1</a:t>
                      </a:r>
                    </a:p>
                  </a:txBody>
                  <a:tcPr marL="50800" marR="50800" marT="50800" marB="50800" anchor="ctr" horzOverflow="overflow">
                    <a:lnL w="31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2</a:t>
                      </a:r>
                    </a:p>
                  </a:txBody>
                  <a:tcPr marL="50800" marR="50800" marT="50800" marB="50800" anchor="ctr" horzOverflow="overflow">
                    <a:lnL w="31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3</a:t>
                      </a:r>
                    </a:p>
                  </a:txBody>
                  <a:tcPr marL="50800" marR="50800" marT="50800" marB="50800" anchor="ctr" horzOverflow="overflow">
                    <a:lnL w="3175">
                      <a:miter lim="400000"/>
                    </a:lnL>
                    <a:lnR w="3175">
                      <a:miter lim="400000"/>
                    </a:lnR>
                    <a:lnT w="12700">
                      <a:solidFill>
                        <a:srgbClr val="96231F"/>
                      </a:solidFill>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B</a:t>
                      </a:r>
                      <a:r>
                        <a:rPr baseline="-5999">
                          <a:solidFill>
                            <a:srgbClr val="C0C0C0"/>
                          </a:solidFill>
                          <a:uFill>
                            <a:solidFill/>
                          </a:uFill>
                        </a:rPr>
                        <a:t>2</a:t>
                      </a:r>
                    </a:p>
                  </a:txBody>
                  <a:tcPr marL="50800" marR="50800" marT="50800" marB="50800" anchor="ctr" horzOverflow="overflow">
                    <a:lnL w="3175">
                      <a:miter lim="400000"/>
                    </a:lnL>
                    <a:lnR w="28575">
                      <a:miter lim="400000"/>
                    </a:lnR>
                    <a:lnT w="12700">
                      <a:solidFill>
                        <a:srgbClr val="96231F"/>
                      </a:solidFill>
                      <a:miter lim="400000"/>
                    </a:lnT>
                    <a:lnB w="3175">
                      <a:miter lim="400000"/>
                    </a:lnB>
                  </a:tcPr>
                </a:tc>
                <a:extLst>
                  <a:ext uri="{0D108BD9-81ED-4DB2-BD59-A6C34878D82A}">
                    <a16:rowId xmlns:a16="http://schemas.microsoft.com/office/drawing/2014/main" val="10001"/>
                  </a:ext>
                </a:extLst>
              </a:tr>
              <a:tr h="490537">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0</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64941"/>
                          </a:solidFill>
                          <a:uFill>
                            <a:solidFill/>
                          </a:uFill>
                        </a:rPr>
                        <a:t>A</a:t>
                      </a:r>
                      <a:r>
                        <a:rPr baseline="-5999">
                          <a:solidFill>
                            <a:srgbClr val="C64941"/>
                          </a:solidFill>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B</a:t>
                      </a:r>
                      <a:r>
                        <a:rPr baseline="-5999">
                          <a:solidFill>
                            <a:srgbClr val="C0C0C0"/>
                          </a:solidFill>
                          <a:uFill>
                            <a:solidFill/>
                          </a:uFill>
                        </a:rPr>
                        <a:t>2</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2"/>
                  </a:ext>
                </a:extLst>
              </a:tr>
              <a:tr h="490537">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64941"/>
                          </a:solidFill>
                          <a:uFill>
                            <a:solidFill/>
                          </a:uFill>
                        </a:rPr>
                        <a:t>A</a:t>
                      </a:r>
                      <a:r>
                        <a:rPr baseline="-5999">
                          <a:solidFill>
                            <a:srgbClr val="C64941"/>
                          </a:solidFill>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r>
                        <a:rPr baseline="-5999">
                          <a:solidFill>
                            <a:srgbClr val="C0C0C0"/>
                          </a:solidFill>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B</a:t>
                      </a:r>
                      <a:r>
                        <a:rPr baseline="-5999">
                          <a:solidFill>
                            <a:srgbClr val="C0C0C0"/>
                          </a:solidFill>
                          <a:uFill>
                            <a:solidFill/>
                          </a:uFill>
                        </a:rPr>
                        <a:t>2</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3"/>
                  </a:ext>
                </a:extLst>
              </a:tr>
              <a:tr h="490537">
                <a:tc>
                  <a:txBody>
                    <a:bodyPr/>
                    <a:lstStyle/>
                    <a:p>
                      <a:pPr marL="58702" marR="58702" lvl="0" defTabSz="1295400">
                        <a:lnSpc>
                          <a:spcPct val="130000"/>
                        </a:lnSpc>
                        <a:defRPr sz="1800">
                          <a:uFillTx/>
                        </a:defRPr>
                      </a:pPr>
                      <a:r>
                        <a:rPr>
                          <a:uFill>
                            <a:solidFill/>
                          </a:uFill>
                        </a:rPr>
                        <a:t>3</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64941"/>
                          </a:solidFill>
                          <a:uFill>
                            <a:solidFill/>
                          </a:uFill>
                        </a:rPr>
                        <a:t>A</a:t>
                      </a:r>
                      <a:r>
                        <a:rPr baseline="-5999">
                          <a:solidFill>
                            <a:srgbClr val="C64941"/>
                          </a:solidFill>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B</a:t>
                      </a:r>
                      <a:r>
                        <a:rPr baseline="-5999">
                          <a:solidFill>
                            <a:srgbClr val="C0C0C0"/>
                          </a:solidFill>
                          <a:uFill>
                            <a:solidFill/>
                          </a:uFill>
                        </a:rPr>
                        <a:t>2</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4"/>
                  </a:ext>
                </a:extLst>
              </a:tr>
              <a:tr h="490537">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64941"/>
                          </a:solidFill>
                          <a:uFill>
                            <a:solidFill/>
                          </a:uFill>
                        </a:rPr>
                        <a:t>B</a:t>
                      </a:r>
                      <a:r>
                        <a:rPr baseline="-5999">
                          <a:solidFill>
                            <a:srgbClr val="C64941"/>
                          </a:solidFill>
                          <a:uFill>
                            <a:solidFill/>
                          </a:uFill>
                        </a:rPr>
                        <a:t>2</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5"/>
                  </a:ext>
                </a:extLst>
              </a:tr>
              <a:tr h="490537">
                <a:tc>
                  <a:txBody>
                    <a:bodyPr/>
                    <a:lstStyle/>
                    <a:p>
                      <a:pPr marL="58702" marR="58702" lvl="0" defTabSz="1295400">
                        <a:lnSpc>
                          <a:spcPct val="130000"/>
                        </a:lnSpc>
                        <a:defRPr sz="1800"/>
                      </a:pPr>
                      <a:endParaRPr/>
                    </a:p>
                  </a:txBody>
                  <a:tcPr marL="50800" marR="50800" marT="50800" marB="50800" anchor="ctr" horzOverflow="overflow">
                    <a:lnL w="28575">
                      <a:miter lim="400000"/>
                    </a:lnL>
                    <a:lnR w="3175">
                      <a:miter lim="400000"/>
                    </a:lnR>
                    <a:lnT w="3175">
                      <a:miter lim="400000"/>
                    </a:lnT>
                    <a:lnB w="28575">
                      <a:miter lim="400000"/>
                    </a:lnB>
                  </a:tcPr>
                </a:tc>
                <a:tc>
                  <a:txBody>
                    <a:bodyPr/>
                    <a:lstStyle/>
                    <a:p>
                      <a:pPr marL="58702" marR="58702" lvl="0" defTabSz="1295400">
                        <a:lnSpc>
                          <a:spcPct val="130000"/>
                        </a:lnSpc>
                        <a:defRPr sz="1800"/>
                      </a:pPr>
                      <a:endParaRP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2</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3</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28575">
                      <a:miter lim="400000"/>
                    </a:lnR>
                    <a:lnT w="3175">
                      <a:miter lim="400000"/>
                    </a:lnT>
                    <a:lnB w="28575">
                      <a:miter lim="400000"/>
                    </a:lnB>
                  </a:tcPr>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 grpId="1" build="p"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Shape 951"/>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Selection sort is </a:t>
            </a:r>
            <a:r>
              <a:rPr sz="2400">
                <a:solidFill>
                  <a:srgbClr val="8D3124"/>
                </a:solidFill>
                <a:uFill>
                  <a:solidFill>
                    <a:srgbClr val="8D3124"/>
                  </a:solidFill>
                </a:uFill>
              </a:rPr>
              <a:t>not stable</a:t>
            </a:r>
            <a:r>
              <a:rPr sz="2400">
                <a:uFill>
                  <a:solidFill/>
                </a:uFill>
              </a:rPr>
              <a:t>.</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3F83"/>
                </a:solidFill>
                <a:uFill>
                  <a:solidFill>
                    <a:srgbClr val="003F83"/>
                  </a:solidFill>
                </a:uFill>
              </a:rPr>
              <a:t>Pf by counterexample.</a:t>
            </a:r>
            <a:r>
              <a:rPr sz="2400">
                <a:uFill>
                  <a:solidFill/>
                </a:uFill>
              </a:rPr>
              <a:t>  Long-distance exchange can move one equal item</a:t>
            </a:r>
            <a:br>
              <a:rPr sz="2400">
                <a:uFill>
                  <a:solidFill/>
                </a:uFill>
              </a:rPr>
            </a:br>
            <a:r>
              <a:rPr sz="2400">
                <a:uFill>
                  <a:solidFill/>
                </a:uFill>
              </a:rPr>
              <a:t>past another one.</a:t>
            </a:r>
          </a:p>
        </p:txBody>
      </p:sp>
      <p:sp>
        <p:nvSpPr>
          <p:cNvPr id="952" name="Shape 95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31</a:t>
            </a:fld>
            <a:endParaRPr sz="1200">
              <a:uFill>
                <a:solidFill/>
              </a:uFill>
            </a:endParaRPr>
          </a:p>
        </p:txBody>
      </p:sp>
      <p:sp>
        <p:nvSpPr>
          <p:cNvPr id="953" name="Shape 953"/>
          <p:cNvSpPr>
            <a:spLocks noGrp="1"/>
          </p:cNvSpPr>
          <p:nvPr>
            <p:ph type="title"/>
          </p:nvPr>
        </p:nvSpPr>
        <p:spPr>
          <a:prstGeom prst="rect">
            <a:avLst/>
          </a:prstGeom>
        </p:spPr>
        <p:txBody>
          <a:bodyPr/>
          <a:lstStyle/>
          <a:p>
            <a:pPr lvl="0">
              <a:defRPr sz="1800">
                <a:uFillTx/>
              </a:defRPr>
            </a:pPr>
            <a:r>
              <a:rPr sz="2800">
                <a:uFill>
                  <a:solidFill/>
                </a:uFill>
              </a:rPr>
              <a:t>Stability:  selection sort</a:t>
            </a:r>
          </a:p>
        </p:txBody>
      </p:sp>
      <p:sp>
        <p:nvSpPr>
          <p:cNvPr id="954" name="Shape 954"/>
          <p:cNvSpPr/>
          <p:nvPr/>
        </p:nvSpPr>
        <p:spPr>
          <a:xfrm>
            <a:off x="1016000" y="2057400"/>
            <a:ext cx="6362700" cy="5900420"/>
          </a:xfrm>
          <a:prstGeom prst="rect">
            <a:avLst/>
          </a:prstGeom>
          <a:solidFill>
            <a:srgbClr val="C0C0C0"/>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class Selection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public static void sort(Comparable[] a)</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N = a.length;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i = 0; i &lt; N; 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min = i;</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for (int j = i+1; j &lt; N; j++)</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if (less(a[j], a[min]))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min = j;</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exch(a, i, min);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
        <p:nvSpPr>
          <p:cNvPr id="955" name="Shape 955"/>
          <p:cNvSpPr/>
          <p:nvPr/>
        </p:nvSpPr>
        <p:spPr>
          <a:xfrm>
            <a:off x="8267700" y="3848100"/>
            <a:ext cx="3225800" cy="2705100"/>
          </a:xfrm>
          <a:prstGeom prst="rect">
            <a:avLst/>
          </a:prstGeom>
          <a:solidFill>
            <a:srgbClr val="FFFFFF"/>
          </a:solidFill>
          <a:ln w="12700">
            <a:round/>
          </a:ln>
          <a:effectLst>
            <a:outerShdw blurRad="127000" dist="76200" dir="2700000" rotWithShape="0">
              <a:srgbClr val="000000">
                <a:alpha val="75000"/>
              </a:srgbClr>
            </a:outerShdw>
          </a:effectLst>
        </p:spPr>
        <p:txBody>
          <a:bodyPr lIns="203200" tIns="203200" rIns="203200" bIns="203200"/>
          <a:lstStyle/>
          <a:p>
            <a:pPr marL="7224" marR="7224" lvl="0">
              <a:lnSpc>
                <a:spcPct val="120000"/>
              </a:lnSpc>
              <a:defRPr sz="2200">
                <a:solidFill>
                  <a:srgbClr val="005493"/>
                </a:solidFill>
                <a:uFill>
                  <a:solidFill>
                    <a:srgbClr val="0048AA"/>
                  </a:solidFill>
                </a:uFill>
              </a:defRPr>
            </a:pPr>
            <a:endParaRPr/>
          </a:p>
        </p:txBody>
      </p:sp>
      <p:graphicFrame>
        <p:nvGraphicFramePr>
          <p:cNvPr id="956" name="Table 956"/>
          <p:cNvGraphicFramePr/>
          <p:nvPr/>
        </p:nvGraphicFramePr>
        <p:xfrm>
          <a:off x="8529430" y="4051300"/>
          <a:ext cx="2683010" cy="2420364"/>
        </p:xfrm>
        <a:graphic>
          <a:graphicData uri="http://schemas.openxmlformats.org/drawingml/2006/table">
            <a:tbl>
              <a:tblPr firstRow="1">
                <a:tableStyleId>{8F44A2F1-9E1F-4B54-A3A2-5F16C0AD49E2}</a:tableStyleId>
              </a:tblPr>
              <a:tblGrid>
                <a:gridCol w="485912">
                  <a:extLst>
                    <a:ext uri="{9D8B030D-6E8A-4147-A177-3AD203B41FA5}">
                      <a16:colId xmlns:a16="http://schemas.microsoft.com/office/drawing/2014/main" val="20000"/>
                    </a:ext>
                  </a:extLst>
                </a:gridCol>
                <a:gridCol w="715857">
                  <a:extLst>
                    <a:ext uri="{9D8B030D-6E8A-4147-A177-3AD203B41FA5}">
                      <a16:colId xmlns:a16="http://schemas.microsoft.com/office/drawing/2014/main" val="20001"/>
                    </a:ext>
                  </a:extLst>
                </a:gridCol>
                <a:gridCol w="493747">
                  <a:extLst>
                    <a:ext uri="{9D8B030D-6E8A-4147-A177-3AD203B41FA5}">
                      <a16:colId xmlns:a16="http://schemas.microsoft.com/office/drawing/2014/main" val="20002"/>
                    </a:ext>
                  </a:extLst>
                </a:gridCol>
                <a:gridCol w="493747">
                  <a:extLst>
                    <a:ext uri="{9D8B030D-6E8A-4147-A177-3AD203B41FA5}">
                      <a16:colId xmlns:a16="http://schemas.microsoft.com/office/drawing/2014/main" val="20003"/>
                    </a:ext>
                  </a:extLst>
                </a:gridCol>
                <a:gridCol w="493747">
                  <a:extLst>
                    <a:ext uri="{9D8B030D-6E8A-4147-A177-3AD203B41FA5}">
                      <a16:colId xmlns:a16="http://schemas.microsoft.com/office/drawing/2014/main" val="20004"/>
                    </a:ext>
                  </a:extLst>
                </a:gridCol>
              </a:tblGrid>
              <a:tr h="331787">
                <a:tc>
                  <a:txBody>
                    <a:bodyPr/>
                    <a:lstStyle/>
                    <a:p>
                      <a:pPr marL="58702" marR="58702" lvl="0" defTabSz="1295400">
                        <a:lnSpc>
                          <a:spcPct val="130000"/>
                        </a:lnSpc>
                        <a:defRPr sz="1800">
                          <a:solidFill>
                            <a:srgbClr val="000000"/>
                          </a:solidFill>
                          <a:uFillTx/>
                        </a:defRPr>
                      </a:pPr>
                      <a:r>
                        <a:rPr>
                          <a:uFill>
                            <a:solidFill/>
                          </a:uFill>
                        </a:rPr>
                        <a:t>i</a:t>
                      </a:r>
                    </a:p>
                  </a:txBody>
                  <a:tcPr marL="50800" marR="50800" marT="50800" marB="50800" anchor="ctr" horzOverflow="overflow">
                    <a:lnL w="285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min</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0</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1</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2</a:t>
                      </a:r>
                    </a:p>
                  </a:txBody>
                  <a:tcPr marL="50800" marR="50800" marT="50800" marB="50800" anchor="ctr" horzOverflow="overflow">
                    <a:lnL w="3175">
                      <a:miter lim="400000"/>
                    </a:lnL>
                    <a:lnR w="28575">
                      <a:miter lim="400000"/>
                    </a:lnR>
                    <a:lnB w="12700">
                      <a:solidFill>
                        <a:srgbClr val="96231F"/>
                      </a:solidFill>
                      <a:miter lim="400000"/>
                    </a:lnB>
                    <a:solidFill>
                      <a:srgbClr val="FFFFFF"/>
                    </a:solidFill>
                  </a:tcPr>
                </a:tc>
                <a:extLst>
                  <a:ext uri="{0D108BD9-81ED-4DB2-BD59-A6C34878D82A}">
                    <a16:rowId xmlns:a16="http://schemas.microsoft.com/office/drawing/2014/main" val="10000"/>
                  </a:ext>
                </a:extLst>
              </a:tr>
              <a:tr h="490537">
                <a:tc>
                  <a:txBody>
                    <a:bodyPr/>
                    <a:lstStyle/>
                    <a:p>
                      <a:pPr marL="58702" marR="58702" lvl="0" defTabSz="1295400">
                        <a:lnSpc>
                          <a:spcPct val="130000"/>
                        </a:lnSpc>
                        <a:defRPr sz="1800">
                          <a:uFillTx/>
                        </a:defRPr>
                      </a:pPr>
                      <a:r>
                        <a:rPr>
                          <a:uFill>
                            <a:solidFill/>
                          </a:uFill>
                        </a:rPr>
                        <a:t>0</a:t>
                      </a:r>
                    </a:p>
                  </a:txBody>
                  <a:tcPr marL="50800" marR="50800" marT="50800" marB="50800" anchor="ctr" horzOverflow="overflow">
                    <a:lnL w="285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solidFill>
                            <a:srgbClr val="96231F"/>
                          </a:solidFill>
                          <a:uFill>
                            <a:solidFill/>
                          </a:uFill>
                        </a:rPr>
                        <a:t>A</a:t>
                      </a:r>
                    </a:p>
                  </a:txBody>
                  <a:tcPr marL="50800" marR="50800" marT="50800" marB="50800" anchor="ctr" horzOverflow="overflow">
                    <a:lnL w="3175">
                      <a:miter lim="400000"/>
                    </a:lnL>
                    <a:lnR w="28575">
                      <a:miter lim="400000"/>
                    </a:lnR>
                    <a:lnT w="12700">
                      <a:solidFill>
                        <a:srgbClr val="96231F"/>
                      </a:solidFill>
                      <a:miter lim="400000"/>
                    </a:lnT>
                    <a:lnB w="3175">
                      <a:miter lim="400000"/>
                    </a:lnB>
                  </a:tcPr>
                </a:tc>
                <a:extLst>
                  <a:ext uri="{0D108BD9-81ED-4DB2-BD59-A6C34878D82A}">
                    <a16:rowId xmlns:a16="http://schemas.microsoft.com/office/drawing/2014/main" val="10001"/>
                  </a:ext>
                </a:extLst>
              </a:tr>
              <a:tr h="490537">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96231F"/>
                          </a:solidFill>
                          <a:uFill>
                            <a:solidFill/>
                          </a:uFill>
                        </a:rPr>
                        <a:t>B</a:t>
                      </a:r>
                      <a:r>
                        <a:rPr baseline="-5999">
                          <a:solidFill>
                            <a:srgbClr val="96231F"/>
                          </a:solidFill>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2"/>
                  </a:ext>
                </a:extLst>
              </a:tr>
              <a:tr h="490537">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A</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C0C0C0"/>
                          </a:solidFill>
                          <a:uFill>
                            <a:solidFill/>
                          </a:uFill>
                        </a:rPr>
                        <a:t>B</a:t>
                      </a:r>
                      <a:r>
                        <a:rPr baseline="-5999">
                          <a:solidFill>
                            <a:srgbClr val="C0C0C0"/>
                          </a:solidFill>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96231F"/>
                          </a:solidFill>
                          <a:uFill>
                            <a:solidFill/>
                          </a:uFill>
                        </a:rPr>
                        <a:t>B</a:t>
                      </a:r>
                      <a:r>
                        <a:rPr baseline="-5999">
                          <a:solidFill>
                            <a:srgbClr val="96231F"/>
                          </a:solidFill>
                          <a:uFill>
                            <a:solidFill/>
                          </a:uFill>
                        </a:rPr>
                        <a:t>1</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3"/>
                  </a:ext>
                </a:extLst>
              </a:tr>
              <a:tr h="490537">
                <a:tc>
                  <a:txBody>
                    <a:bodyPr/>
                    <a:lstStyle/>
                    <a:p>
                      <a:pPr marL="58702" marR="58702" lvl="0" defTabSz="1295400">
                        <a:lnSpc>
                          <a:spcPct val="130000"/>
                        </a:lnSpc>
                        <a:defRPr sz="1800"/>
                      </a:pPr>
                      <a:endParaRPr/>
                    </a:p>
                  </a:txBody>
                  <a:tcPr marL="50800" marR="50800" marT="50800" marB="50800" anchor="ctr" horzOverflow="overflow">
                    <a:lnL w="28575">
                      <a:miter lim="400000"/>
                    </a:lnL>
                    <a:lnR w="3175">
                      <a:miter lim="400000"/>
                    </a:lnR>
                    <a:lnT w="3175">
                      <a:miter lim="400000"/>
                    </a:lnT>
                    <a:lnB w="28575">
                      <a:miter lim="400000"/>
                    </a:lnB>
                  </a:tcPr>
                </a:tc>
                <a:tc>
                  <a:txBody>
                    <a:bodyPr/>
                    <a:lstStyle/>
                    <a:p>
                      <a:pPr marL="58702" marR="58702" lvl="0" defTabSz="1295400">
                        <a:lnSpc>
                          <a:spcPct val="130000"/>
                        </a:lnSpc>
                        <a:defRPr sz="1800"/>
                      </a:pPr>
                      <a:endParaRP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A</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28575">
                      <a:miter lim="400000"/>
                    </a:lnR>
                    <a:lnT w="3175">
                      <a:miter lim="400000"/>
                    </a:lnT>
                    <a:lnB w="28575">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5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955"/>
                                        </p:tgtEl>
                                        <p:attrNameLst>
                                          <p:attrName>style.visibility</p:attrName>
                                        </p:attrNameLst>
                                      </p:cBhvr>
                                      <p:to>
                                        <p:strVal val="visible"/>
                                      </p:to>
                                    </p:set>
                                  </p:childTnLst>
                                </p:cTn>
                              </p:par>
                              <p:par>
                                <p:cTn id="10" presetID="1" presetClass="entr" presetSubtype="0" fill="hold">
                                  <p:stCondLst>
                                    <p:cond delay="0"/>
                                  </p:stCondLst>
                                  <p:iterate>
                                    <p:tmAbs val="0"/>
                                  </p:iterate>
                                  <p:childTnLst>
                                    <p:set>
                                      <p:cBhvr>
                                        <p:cTn id="11" fill="hold"/>
                                        <p:tgtEl>
                                          <p:spTgt spid="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 grpId="1" build="p" animBg="1" advAuto="0"/>
      <p:bldP spid="955"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Shape 958"/>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32</a:t>
            </a:fld>
            <a:endParaRPr sz="1200">
              <a:uFill>
                <a:solidFill/>
              </a:uFill>
            </a:endParaRPr>
          </a:p>
        </p:txBody>
      </p:sp>
      <p:sp>
        <p:nvSpPr>
          <p:cNvPr id="959" name="Shape 959"/>
          <p:cNvSpPr>
            <a:spLocks noGrp="1"/>
          </p:cNvSpPr>
          <p:nvPr>
            <p:ph type="title"/>
          </p:nvPr>
        </p:nvSpPr>
        <p:spPr>
          <a:prstGeom prst="rect">
            <a:avLst/>
          </a:prstGeom>
        </p:spPr>
        <p:txBody>
          <a:bodyPr/>
          <a:lstStyle/>
          <a:p>
            <a:pPr lvl="0">
              <a:defRPr sz="1800">
                <a:uFillTx/>
              </a:defRPr>
            </a:pPr>
            <a:r>
              <a:rPr sz="2800">
                <a:uFill>
                  <a:solidFill/>
                </a:uFill>
              </a:rPr>
              <a:t>Stability:  shellsort</a:t>
            </a:r>
          </a:p>
        </p:txBody>
      </p:sp>
      <p:sp>
        <p:nvSpPr>
          <p:cNvPr id="960" name="Shape 960"/>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Shellsort sort is </a:t>
            </a:r>
            <a:r>
              <a:rPr sz="2400">
                <a:solidFill>
                  <a:srgbClr val="8D3124"/>
                </a:solidFill>
                <a:uFill>
                  <a:solidFill>
                    <a:srgbClr val="8D3124"/>
                  </a:solidFill>
                </a:uFill>
              </a:rPr>
              <a:t>not stable</a:t>
            </a:r>
            <a:r>
              <a:rPr sz="2400">
                <a:uFill>
                  <a:solidFill/>
                </a:uFill>
              </a:rPr>
              <a:t>.</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Pf by counterexample.  </a:t>
            </a:r>
            <a:r>
              <a:rPr sz="2400">
                <a:uFill>
                  <a:solidFill/>
                </a:uFill>
              </a:rPr>
              <a:t>Long-distance exchanges.</a:t>
            </a:r>
          </a:p>
        </p:txBody>
      </p:sp>
      <p:sp>
        <p:nvSpPr>
          <p:cNvPr id="961" name="Shape 961"/>
          <p:cNvSpPr/>
          <p:nvPr/>
        </p:nvSpPr>
        <p:spPr>
          <a:xfrm>
            <a:off x="1016000" y="2057400"/>
            <a:ext cx="9550400" cy="7020560"/>
          </a:xfrm>
          <a:prstGeom prst="rect">
            <a:avLst/>
          </a:prstGeom>
          <a:solidFill>
            <a:srgbClr val="C0C0C0"/>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class Shell</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public static void sort(Comparable[] a)</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N = a.length;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h = 1;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while (h &lt; N/3) h = 3*h + 1;</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while (h &gt;= 1)</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i = h; i &lt; N; 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j = i; j &gt; h &amp;&amp; less(a[j], a[j-h]); j -= 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exch(a, j, j-h);</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h = h/3;</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
        <p:nvSpPr>
          <p:cNvPr id="962" name="Shape 962"/>
          <p:cNvSpPr/>
          <p:nvPr/>
        </p:nvSpPr>
        <p:spPr>
          <a:xfrm>
            <a:off x="8445500" y="6553200"/>
            <a:ext cx="3733800" cy="2578100"/>
          </a:xfrm>
          <a:prstGeom prst="rect">
            <a:avLst/>
          </a:prstGeom>
          <a:solidFill>
            <a:srgbClr val="FFFFFF"/>
          </a:solidFill>
          <a:ln w="12700">
            <a:round/>
          </a:ln>
          <a:effectLst>
            <a:outerShdw blurRad="127000" dist="76200" dir="2700000" rotWithShape="0">
              <a:srgbClr val="000000">
                <a:alpha val="75000"/>
              </a:srgbClr>
            </a:outerShdw>
          </a:effectLst>
        </p:spPr>
        <p:txBody>
          <a:bodyPr lIns="203200" tIns="203200" rIns="203200" bIns="203200"/>
          <a:lstStyle/>
          <a:p>
            <a:pPr marL="7224" marR="7224" lvl="0">
              <a:lnSpc>
                <a:spcPct val="120000"/>
              </a:lnSpc>
              <a:defRPr sz="2200">
                <a:solidFill>
                  <a:srgbClr val="005493"/>
                </a:solidFill>
                <a:uFill>
                  <a:solidFill>
                    <a:srgbClr val="0048AA"/>
                  </a:solidFill>
                </a:uFill>
              </a:defRPr>
            </a:pPr>
            <a:endParaRPr/>
          </a:p>
        </p:txBody>
      </p:sp>
      <p:graphicFrame>
        <p:nvGraphicFramePr>
          <p:cNvPr id="963" name="Table 963"/>
          <p:cNvGraphicFramePr/>
          <p:nvPr/>
        </p:nvGraphicFramePr>
        <p:xfrm>
          <a:off x="8656430" y="6718300"/>
          <a:ext cx="3184592" cy="2420364"/>
        </p:xfrm>
        <a:graphic>
          <a:graphicData uri="http://schemas.openxmlformats.org/drawingml/2006/table">
            <a:tbl>
              <a:tblPr firstRow="1">
                <a:tableStyleId>{8F44A2F1-9E1F-4B54-A3A2-5F16C0AD49E2}</a:tableStyleId>
              </a:tblPr>
              <a:tblGrid>
                <a:gridCol w="715857">
                  <a:extLst>
                    <a:ext uri="{9D8B030D-6E8A-4147-A177-3AD203B41FA5}">
                      <a16:colId xmlns:a16="http://schemas.microsoft.com/office/drawing/2014/main" val="20000"/>
                    </a:ext>
                  </a:extLst>
                </a:gridCol>
                <a:gridCol w="493747">
                  <a:extLst>
                    <a:ext uri="{9D8B030D-6E8A-4147-A177-3AD203B41FA5}">
                      <a16:colId xmlns:a16="http://schemas.microsoft.com/office/drawing/2014/main" val="20001"/>
                    </a:ext>
                  </a:extLst>
                </a:gridCol>
                <a:gridCol w="493747">
                  <a:extLst>
                    <a:ext uri="{9D8B030D-6E8A-4147-A177-3AD203B41FA5}">
                      <a16:colId xmlns:a16="http://schemas.microsoft.com/office/drawing/2014/main" val="20002"/>
                    </a:ext>
                  </a:extLst>
                </a:gridCol>
                <a:gridCol w="493747">
                  <a:extLst>
                    <a:ext uri="{9D8B030D-6E8A-4147-A177-3AD203B41FA5}">
                      <a16:colId xmlns:a16="http://schemas.microsoft.com/office/drawing/2014/main" val="20003"/>
                    </a:ext>
                  </a:extLst>
                </a:gridCol>
                <a:gridCol w="493747">
                  <a:extLst>
                    <a:ext uri="{9D8B030D-6E8A-4147-A177-3AD203B41FA5}">
                      <a16:colId xmlns:a16="http://schemas.microsoft.com/office/drawing/2014/main" val="20004"/>
                    </a:ext>
                  </a:extLst>
                </a:gridCol>
                <a:gridCol w="493747">
                  <a:extLst>
                    <a:ext uri="{9D8B030D-6E8A-4147-A177-3AD203B41FA5}">
                      <a16:colId xmlns:a16="http://schemas.microsoft.com/office/drawing/2014/main" val="20005"/>
                    </a:ext>
                  </a:extLst>
                </a:gridCol>
              </a:tblGrid>
              <a:tr h="331787">
                <a:tc>
                  <a:txBody>
                    <a:bodyPr/>
                    <a:lstStyle/>
                    <a:p>
                      <a:pPr marL="58702" marR="58702" lvl="0" defTabSz="1295400">
                        <a:lnSpc>
                          <a:spcPct val="130000"/>
                        </a:lnSpc>
                        <a:defRPr sz="1800">
                          <a:solidFill>
                            <a:srgbClr val="000000"/>
                          </a:solidFill>
                          <a:uFillTx/>
                        </a:defRPr>
                      </a:pPr>
                      <a:r>
                        <a:rPr>
                          <a:uFill>
                            <a:solidFill/>
                          </a:uFill>
                        </a:rPr>
                        <a:t>h</a:t>
                      </a:r>
                    </a:p>
                  </a:txBody>
                  <a:tcPr marL="50800" marR="50800" marT="50800" marB="50800" anchor="ctr" horzOverflow="overflow">
                    <a:lnL w="285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0</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1</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2</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3</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4</a:t>
                      </a:r>
                    </a:p>
                  </a:txBody>
                  <a:tcPr marL="50800" marR="50800" marT="50800" marB="50800" anchor="ctr" horzOverflow="overflow">
                    <a:lnL w="3175">
                      <a:miter lim="400000"/>
                    </a:lnL>
                    <a:lnR w="28575">
                      <a:miter lim="400000"/>
                    </a:lnR>
                    <a:lnB w="12700">
                      <a:solidFill>
                        <a:srgbClr val="C64941"/>
                      </a:solidFill>
                      <a:miter lim="400000"/>
                    </a:lnB>
                    <a:solidFill>
                      <a:srgbClr val="FFFFFF"/>
                    </a:solidFill>
                  </a:tcPr>
                </a:tc>
                <a:extLst>
                  <a:ext uri="{0D108BD9-81ED-4DB2-BD59-A6C34878D82A}">
                    <a16:rowId xmlns:a16="http://schemas.microsoft.com/office/drawing/2014/main" val="10000"/>
                  </a:ext>
                </a:extLst>
              </a:tr>
              <a:tr h="490537">
                <a:tc>
                  <a:txBody>
                    <a:bodyPr/>
                    <a:lstStyle/>
                    <a:p>
                      <a:pPr marL="58702" marR="58702" lvl="0" defTabSz="1295400">
                        <a:lnSpc>
                          <a:spcPct val="130000"/>
                        </a:lnSpc>
                        <a:defRPr sz="1800"/>
                      </a:pPr>
                      <a:endParaRPr/>
                    </a:p>
                  </a:txBody>
                  <a:tcPr marL="50800" marR="50800" marT="50800" marB="50800" anchor="ctr" horzOverflow="overflow">
                    <a:lnL w="285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3</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4</a:t>
                      </a:r>
                    </a:p>
                  </a:txBody>
                  <a:tcPr marL="50800" marR="50800" marT="50800" marB="50800" anchor="ctr" horzOverflow="overflow">
                    <a:lnL w="3175">
                      <a:miter lim="400000"/>
                    </a:lnL>
                    <a:lnR w="3175">
                      <a:miter lim="400000"/>
                    </a:lnR>
                    <a:lnT w="12700">
                      <a:solidFill>
                        <a:srgbClr val="C64941"/>
                      </a:solidFill>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28575">
                      <a:miter lim="400000"/>
                    </a:lnR>
                    <a:lnT w="12700">
                      <a:solidFill>
                        <a:srgbClr val="C64941"/>
                      </a:solidFill>
                      <a:miter lim="400000"/>
                    </a:lnT>
                    <a:lnB w="3175">
                      <a:miter lim="400000"/>
                    </a:lnB>
                  </a:tcPr>
                </a:tc>
                <a:extLst>
                  <a:ext uri="{0D108BD9-81ED-4DB2-BD59-A6C34878D82A}">
                    <a16:rowId xmlns:a16="http://schemas.microsoft.com/office/drawing/2014/main" val="10001"/>
                  </a:ext>
                </a:extLst>
              </a:tr>
              <a:tr h="490537">
                <a:tc>
                  <a:txBody>
                    <a:bodyPr/>
                    <a:lstStyle/>
                    <a:p>
                      <a:pPr marL="58702" marR="58702" lvl="0" defTabSz="1295400">
                        <a:lnSpc>
                          <a:spcPct val="130000"/>
                        </a:lnSpc>
                        <a:defRPr sz="1800">
                          <a:uFillTx/>
                        </a:defRPr>
                      </a:pPr>
                      <a:r>
                        <a:rPr>
                          <a:uFill>
                            <a:solidFill/>
                          </a:uFill>
                        </a:rPr>
                        <a:t>4</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96231F"/>
                          </a:solidFill>
                          <a:uFill>
                            <a:solidFill/>
                          </a:uFill>
                        </a:rPr>
                        <a:t>A</a:t>
                      </a:r>
                      <a:r>
                        <a:rPr baseline="-5999">
                          <a:solidFill>
                            <a:srgbClr val="96231F"/>
                          </a:solidFill>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4</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solidFill>
                            <a:srgbClr val="96231F"/>
                          </a:solidFill>
                          <a:uFill>
                            <a:solidFill/>
                          </a:uFill>
                        </a:rPr>
                        <a:t>B</a:t>
                      </a:r>
                      <a:r>
                        <a:rPr baseline="-5999">
                          <a:solidFill>
                            <a:srgbClr val="96231F"/>
                          </a:solidFill>
                          <a:uFill>
                            <a:solidFill/>
                          </a:uFill>
                        </a:rPr>
                        <a:t>1</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2"/>
                  </a:ext>
                </a:extLst>
              </a:tr>
              <a:tr h="490537">
                <a:tc>
                  <a:txBody>
                    <a:bodyPr/>
                    <a:lstStyle/>
                    <a:p>
                      <a:pPr marL="58702" marR="58702" lvl="0" defTabSz="1295400">
                        <a:lnSpc>
                          <a:spcPct val="130000"/>
                        </a:lnSpc>
                        <a:defRPr sz="1800">
                          <a:uFillTx/>
                        </a:defRPr>
                      </a:pPr>
                      <a:r>
                        <a:rPr>
                          <a:uFill>
                            <a:solidFill/>
                          </a:uFill>
                        </a:rPr>
                        <a:t>1</a:t>
                      </a:r>
                    </a:p>
                  </a:txBody>
                  <a:tcPr marL="50800" marR="50800" marT="50800" marB="50800" anchor="ctr" horzOverflow="overflow">
                    <a:lnL w="285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3</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4</a:t>
                      </a:r>
                    </a:p>
                  </a:txBody>
                  <a:tcPr marL="50800" marR="50800" marT="50800" marB="50800" anchor="ctr" horzOverflow="overflow">
                    <a:lnL w="3175">
                      <a:miter lim="400000"/>
                    </a:lnL>
                    <a:lnR w="3175">
                      <a:miter lim="400000"/>
                    </a:lnR>
                    <a:lnT w="3175">
                      <a:miter lim="400000"/>
                    </a:lnT>
                    <a:lnB w="31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28575">
                      <a:miter lim="400000"/>
                    </a:lnR>
                    <a:lnT w="3175">
                      <a:miter lim="400000"/>
                    </a:lnT>
                    <a:lnB w="3175">
                      <a:miter lim="400000"/>
                    </a:lnB>
                  </a:tcPr>
                </a:tc>
                <a:extLst>
                  <a:ext uri="{0D108BD9-81ED-4DB2-BD59-A6C34878D82A}">
                    <a16:rowId xmlns:a16="http://schemas.microsoft.com/office/drawing/2014/main" val="10003"/>
                  </a:ext>
                </a:extLst>
              </a:tr>
              <a:tr h="490537">
                <a:tc>
                  <a:txBody>
                    <a:bodyPr/>
                    <a:lstStyle/>
                    <a:p>
                      <a:pPr marL="58702" marR="58702" lvl="0" defTabSz="1295400">
                        <a:lnSpc>
                          <a:spcPct val="130000"/>
                        </a:lnSpc>
                        <a:defRPr sz="1800"/>
                      </a:pPr>
                      <a:endParaRPr/>
                    </a:p>
                  </a:txBody>
                  <a:tcPr marL="50800" marR="50800" marT="50800" marB="50800" anchor="ctr" horzOverflow="overflow">
                    <a:lnL w="285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2</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3</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4</a:t>
                      </a:r>
                    </a:p>
                  </a:txBody>
                  <a:tcPr marL="50800" marR="50800" marT="50800" marB="50800" anchor="ctr" horzOverflow="overflow">
                    <a:lnL w="3175">
                      <a:miter lim="400000"/>
                    </a:lnL>
                    <a:lnR w="3175">
                      <a:miter lim="400000"/>
                    </a:lnR>
                    <a:lnT w="3175">
                      <a:miter lim="400000"/>
                    </a:lnT>
                    <a:lnB w="28575">
                      <a:miter lim="400000"/>
                    </a:lnB>
                  </a:tcPr>
                </a:tc>
                <a:tc>
                  <a:txBody>
                    <a:bodyPr/>
                    <a:lstStyle/>
                    <a:p>
                      <a:pPr marL="58702" marR="58702" lvl="0" defTabSz="1295400">
                        <a:lnSpc>
                          <a:spcPct val="130000"/>
                        </a:lnSpc>
                        <a:defRPr sz="1800">
                          <a:uFillTx/>
                        </a:defRPr>
                      </a:pPr>
                      <a:r>
                        <a:rPr>
                          <a:uFill>
                            <a:solidFill/>
                          </a:uFill>
                        </a:rPr>
                        <a:t>B</a:t>
                      </a:r>
                      <a:r>
                        <a:rPr baseline="-5999">
                          <a:uFill>
                            <a:solidFill/>
                          </a:uFill>
                        </a:rPr>
                        <a:t>1</a:t>
                      </a:r>
                    </a:p>
                  </a:txBody>
                  <a:tcPr marL="50800" marR="50800" marT="50800" marB="50800" anchor="ctr" horzOverflow="overflow">
                    <a:lnL w="3175">
                      <a:miter lim="400000"/>
                    </a:lnL>
                    <a:lnR w="28575">
                      <a:miter lim="400000"/>
                    </a:lnR>
                    <a:lnT w="3175">
                      <a:miter lim="400000"/>
                    </a:lnT>
                    <a:lnB w="28575">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6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962"/>
                                        </p:tgtEl>
                                        <p:attrNameLst>
                                          <p:attrName>style.visibility</p:attrName>
                                        </p:attrNameLst>
                                      </p:cBhvr>
                                      <p:to>
                                        <p:strVal val="visible"/>
                                      </p:to>
                                    </p:set>
                                  </p:childTnLst>
                                </p:cTn>
                              </p:par>
                              <p:par>
                                <p:cTn id="10" presetID="1" presetClass="entr" presetSubtype="0" fill="hold">
                                  <p:stCondLst>
                                    <p:cond delay="0"/>
                                  </p:stCondLst>
                                  <p:iterate>
                                    <p:tmAbs val="0"/>
                                  </p:iterate>
                                  <p:childTnLst>
                                    <p:set>
                                      <p:cBhvr>
                                        <p:cTn id="11" fill="hold"/>
                                        <p:tgtEl>
                                          <p:spTgt spid="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 grpId="1" build="p" animBg="1" advAuto="0"/>
      <p:bldP spid="962" grpId="2"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Shape 96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33</a:t>
            </a:fld>
            <a:endParaRPr sz="1200">
              <a:uFill>
                <a:solidFill/>
              </a:uFill>
            </a:endParaRPr>
          </a:p>
        </p:txBody>
      </p:sp>
      <p:sp>
        <p:nvSpPr>
          <p:cNvPr id="966" name="Shape 966"/>
          <p:cNvSpPr>
            <a:spLocks noGrp="1"/>
          </p:cNvSpPr>
          <p:nvPr>
            <p:ph type="title"/>
          </p:nvPr>
        </p:nvSpPr>
        <p:spPr>
          <a:prstGeom prst="rect">
            <a:avLst/>
          </a:prstGeom>
        </p:spPr>
        <p:txBody>
          <a:bodyPr/>
          <a:lstStyle/>
          <a:p>
            <a:pPr lvl="0">
              <a:defRPr sz="1800">
                <a:uFillTx/>
              </a:defRPr>
            </a:pPr>
            <a:r>
              <a:rPr sz="2800">
                <a:uFill>
                  <a:solidFill/>
                </a:uFill>
              </a:rPr>
              <a:t>Stability:  mergesort</a:t>
            </a:r>
          </a:p>
        </p:txBody>
      </p:sp>
      <p:sp>
        <p:nvSpPr>
          <p:cNvPr id="967" name="Shape 967"/>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Mergesort is </a:t>
            </a:r>
            <a:r>
              <a:rPr sz="2400">
                <a:solidFill>
                  <a:srgbClr val="8D3124"/>
                </a:solidFill>
                <a:uFill>
                  <a:solidFill>
                    <a:srgbClr val="8D3124"/>
                  </a:solidFill>
                </a:uFill>
              </a:rPr>
              <a:t>stable</a:t>
            </a:r>
            <a:r>
              <a:rPr sz="2400">
                <a:uFill>
                  <a:solidFill/>
                </a:uFill>
              </a:rPr>
              <a:t>.</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Pf.  </a:t>
            </a:r>
            <a:r>
              <a:rPr sz="2400">
                <a:uFill>
                  <a:solidFill/>
                </a:uFill>
              </a:rPr>
              <a:t>Suffices to verify that merge operation is stable.</a:t>
            </a:r>
          </a:p>
        </p:txBody>
      </p:sp>
      <p:sp>
        <p:nvSpPr>
          <p:cNvPr id="968" name="Shape 968"/>
          <p:cNvSpPr/>
          <p:nvPr/>
        </p:nvSpPr>
        <p:spPr>
          <a:xfrm>
            <a:off x="812800" y="2044700"/>
            <a:ext cx="11379200" cy="6647180"/>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public class Merge</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private static void merge(...)</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  </a:t>
            </a:r>
            <a:r>
              <a:rPr>
                <a:solidFill>
                  <a:srgbClr val="5E5E5E"/>
                </a:solidFill>
                <a:uFill>
                  <a:solidFill/>
                </a:uFill>
                <a:latin typeface="Lucida Sans Typewriter Regular"/>
                <a:ea typeface="Lucida Sans Typewriter Regular"/>
                <a:cs typeface="Lucida Sans Typewriter Regular"/>
                <a:sym typeface="Lucida Sans Typewriter Regular"/>
              </a:rPr>
              <a:t>/* as before */</a:t>
            </a: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private static void sort(Comparable[] a, Comparable[] aux, int lo, int hi)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if (hi &lt;= lo) return;</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mid = lo + (hi - lo) / 2;</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sort(a, aux, lo, mid);</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sort(a, aux, mid+1, hi);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merge(a, aux, lo, mid, hi);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public static void sort(Comparable[] a)</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  </a:t>
            </a:r>
            <a:r>
              <a:rPr>
                <a:solidFill>
                  <a:srgbClr val="5E5E5E"/>
                </a:solidFill>
                <a:uFill>
                  <a:solidFill/>
                </a:uFill>
                <a:latin typeface="Lucida Sans Typewriter Regular"/>
                <a:ea typeface="Lucida Sans Typewriter Regular"/>
                <a:cs typeface="Lucida Sans Typewriter Regular"/>
                <a:sym typeface="Lucida Sans Typewriter Regular"/>
              </a:rPr>
              <a:t>/* as before */</a:t>
            </a: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 grpId="1" build="p"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Shape 972"/>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Proposition.  </a:t>
            </a:r>
            <a:r>
              <a:rPr sz="2400">
                <a:uFill>
                  <a:solidFill/>
                </a:uFill>
              </a:rPr>
              <a:t>Merge operation is </a:t>
            </a:r>
            <a:r>
              <a:rPr sz="2400">
                <a:solidFill>
                  <a:srgbClr val="8D3124"/>
                </a:solidFill>
                <a:uFill>
                  <a:solidFill>
                    <a:srgbClr val="8D3124"/>
                  </a:solidFill>
                </a:uFill>
              </a:rPr>
              <a:t>stable</a:t>
            </a:r>
            <a:r>
              <a:rPr sz="2400">
                <a:uFill>
                  <a:solidFill/>
                </a:uFill>
              </a:rPr>
              <a:t>.</a:t>
            </a:r>
          </a:p>
          <a:p>
            <a:pPr lvl="0">
              <a:defRPr sz="1800">
                <a:solidFill>
                  <a:srgbClr val="000000"/>
                </a:solidFill>
                <a:uFillTx/>
              </a:defRPr>
            </a:pP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br>
              <a:rPr sz="2400">
                <a:uFill>
                  <a:solidFill/>
                </a:uFill>
              </a:rPr>
            </a:br>
            <a:r>
              <a:rPr sz="2400">
                <a:solidFill>
                  <a:srgbClr val="005493"/>
                </a:solidFill>
                <a:uFill>
                  <a:solidFill>
                    <a:srgbClr val="0048AA"/>
                  </a:solidFill>
                </a:uFill>
              </a:rPr>
              <a:t>Pf.  </a:t>
            </a:r>
            <a:r>
              <a:rPr sz="2400">
                <a:uFill>
                  <a:solidFill/>
                </a:uFill>
              </a:rPr>
              <a:t>Takes from left subarray if equal keys.</a:t>
            </a:r>
          </a:p>
        </p:txBody>
      </p:sp>
      <p:sp>
        <p:nvSpPr>
          <p:cNvPr id="973" name="Shape 973"/>
          <p:cNvSpPr/>
          <p:nvPr/>
        </p:nvSpPr>
        <p:spPr>
          <a:xfrm>
            <a:off x="2832100" y="7086600"/>
            <a:ext cx="6781800" cy="1206500"/>
          </a:xfrm>
          <a:prstGeom prst="rect">
            <a:avLst/>
          </a:prstGeom>
          <a:solidFill>
            <a:srgbClr val="FFFFFF"/>
          </a:solidFill>
          <a:ln w="12700">
            <a:round/>
          </a:ln>
          <a:effectLst>
            <a:outerShdw blurRad="127000" dist="76200" dir="2700000" rotWithShape="0">
              <a:srgbClr val="000000">
                <a:alpha val="75000"/>
              </a:srgbClr>
            </a:outerShdw>
          </a:effectLst>
        </p:spPr>
        <p:txBody>
          <a:bodyPr lIns="203200" tIns="203200" rIns="203200" bIns="203200"/>
          <a:lstStyle/>
          <a:p>
            <a:pPr marL="7224" marR="7224" lvl="0">
              <a:lnSpc>
                <a:spcPct val="120000"/>
              </a:lnSpc>
              <a:defRPr sz="2200">
                <a:solidFill>
                  <a:srgbClr val="005493"/>
                </a:solidFill>
                <a:uFill>
                  <a:solidFill>
                    <a:srgbClr val="0048AA"/>
                  </a:solidFill>
                </a:uFill>
              </a:defRPr>
            </a:pPr>
            <a:endParaRPr/>
          </a:p>
        </p:txBody>
      </p:sp>
      <p:sp>
        <p:nvSpPr>
          <p:cNvPr id="974" name="Shape 974"/>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34</a:t>
            </a:fld>
            <a:endParaRPr sz="1200">
              <a:uFill>
                <a:solidFill/>
              </a:uFill>
            </a:endParaRPr>
          </a:p>
        </p:txBody>
      </p:sp>
      <p:sp>
        <p:nvSpPr>
          <p:cNvPr id="975" name="Shape 975"/>
          <p:cNvSpPr>
            <a:spLocks noGrp="1"/>
          </p:cNvSpPr>
          <p:nvPr>
            <p:ph type="title"/>
          </p:nvPr>
        </p:nvSpPr>
        <p:spPr>
          <a:prstGeom prst="rect">
            <a:avLst/>
          </a:prstGeom>
        </p:spPr>
        <p:txBody>
          <a:bodyPr/>
          <a:lstStyle/>
          <a:p>
            <a:pPr lvl="0">
              <a:defRPr sz="1800">
                <a:uFillTx/>
              </a:defRPr>
            </a:pPr>
            <a:r>
              <a:rPr sz="2800">
                <a:uFill>
                  <a:solidFill/>
                </a:uFill>
              </a:rPr>
              <a:t>Stability:  mergesort</a:t>
            </a:r>
          </a:p>
        </p:txBody>
      </p:sp>
      <p:sp>
        <p:nvSpPr>
          <p:cNvPr id="976" name="Shape 976"/>
          <p:cNvSpPr/>
          <p:nvPr/>
        </p:nvSpPr>
        <p:spPr>
          <a:xfrm>
            <a:off x="2162105" y="2026920"/>
            <a:ext cx="8369301" cy="552704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private static void merge(...)</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for (int k = lo; k &lt;= hi; k++)</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aux[k] = a[k];</a:t>
            </a:r>
          </a:p>
          <a:p>
            <a:pPr marL="7224" marR="7224" lvl="0">
              <a:lnSpc>
                <a:spcPct val="140000"/>
              </a:lnSpc>
              <a:defRPr sz="1800">
                <a:solidFill>
                  <a:srgbClr val="000000"/>
                </a:solidFill>
                <a:uFillTx/>
              </a:defRPr>
            </a:pPr>
            <a:endParaRPr>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int i = lo, j = mid+1;</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for (int k = lo; k &lt;= hi; k++) </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if      (i &gt; mid)              a[k] = aux[j++];</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else if (j &gt; hi)               a[k] = aux[i++];</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else if (less(aux[j], aux[i])) a[k] = aux[j++];</a:t>
            </a:r>
            <a:br>
              <a:rPr>
                <a:uFill>
                  <a:solidFill/>
                </a:uFill>
                <a:latin typeface="Lucida Sans Typewriter Regular"/>
                <a:ea typeface="Lucida Sans Typewriter Regular"/>
                <a:cs typeface="Lucida Sans Typewriter Regular"/>
                <a:sym typeface="Lucida Sans Typewriter Regular"/>
              </a:rPr>
            </a:br>
            <a:r>
              <a:rPr>
                <a:uFill>
                  <a:solidFill/>
                </a:uFill>
                <a:latin typeface="Lucida Sans Typewriter Regular"/>
                <a:ea typeface="Lucida Sans Typewriter Regular"/>
                <a:cs typeface="Lucida Sans Typewriter Regular"/>
                <a:sym typeface="Lucida Sans Typewriter Regular"/>
              </a:rPr>
              <a:t>      else                           a[k] = aux[i++];</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a:uFill>
                  <a:solidFill/>
                </a:uFill>
                <a:latin typeface="Lucida Sans Typewriter Regular"/>
                <a:ea typeface="Lucida Sans Typewriter Regular"/>
                <a:cs typeface="Lucida Sans Typewriter Regular"/>
                <a:sym typeface="Lucida Sans Typewriter Regular"/>
              </a:rPr>
              <a:t>} </a:t>
            </a:r>
          </a:p>
        </p:txBody>
      </p:sp>
      <p:graphicFrame>
        <p:nvGraphicFramePr>
          <p:cNvPr id="977" name="Table 977"/>
          <p:cNvGraphicFramePr/>
          <p:nvPr/>
        </p:nvGraphicFramePr>
        <p:xfrm>
          <a:off x="3119230" y="7315200"/>
          <a:ext cx="2468735" cy="948753"/>
        </p:xfrm>
        <a:graphic>
          <a:graphicData uri="http://schemas.openxmlformats.org/drawingml/2006/table">
            <a:tbl>
              <a:tblPr firstRow="1">
                <a:tableStyleId>{8F44A2F1-9E1F-4B54-A3A2-5F16C0AD49E2}</a:tableStyleId>
              </a:tblPr>
              <a:tblGrid>
                <a:gridCol w="493747">
                  <a:extLst>
                    <a:ext uri="{9D8B030D-6E8A-4147-A177-3AD203B41FA5}">
                      <a16:colId xmlns:a16="http://schemas.microsoft.com/office/drawing/2014/main" val="20000"/>
                    </a:ext>
                  </a:extLst>
                </a:gridCol>
                <a:gridCol w="493747">
                  <a:extLst>
                    <a:ext uri="{9D8B030D-6E8A-4147-A177-3AD203B41FA5}">
                      <a16:colId xmlns:a16="http://schemas.microsoft.com/office/drawing/2014/main" val="20001"/>
                    </a:ext>
                  </a:extLst>
                </a:gridCol>
                <a:gridCol w="493747">
                  <a:extLst>
                    <a:ext uri="{9D8B030D-6E8A-4147-A177-3AD203B41FA5}">
                      <a16:colId xmlns:a16="http://schemas.microsoft.com/office/drawing/2014/main" val="20002"/>
                    </a:ext>
                  </a:extLst>
                </a:gridCol>
                <a:gridCol w="493747">
                  <a:extLst>
                    <a:ext uri="{9D8B030D-6E8A-4147-A177-3AD203B41FA5}">
                      <a16:colId xmlns:a16="http://schemas.microsoft.com/office/drawing/2014/main" val="20003"/>
                    </a:ext>
                  </a:extLst>
                </a:gridCol>
                <a:gridCol w="493747">
                  <a:extLst>
                    <a:ext uri="{9D8B030D-6E8A-4147-A177-3AD203B41FA5}">
                      <a16:colId xmlns:a16="http://schemas.microsoft.com/office/drawing/2014/main" val="20004"/>
                    </a:ext>
                  </a:extLst>
                </a:gridCol>
              </a:tblGrid>
              <a:tr h="331787">
                <a:tc>
                  <a:txBody>
                    <a:bodyPr/>
                    <a:lstStyle/>
                    <a:p>
                      <a:pPr marL="58702" marR="58702" lvl="0" defTabSz="1295400">
                        <a:lnSpc>
                          <a:spcPct val="130000"/>
                        </a:lnSpc>
                        <a:defRPr sz="1800">
                          <a:solidFill>
                            <a:srgbClr val="000000"/>
                          </a:solidFill>
                          <a:uFillTx/>
                        </a:defRPr>
                      </a:pPr>
                      <a:r>
                        <a:rPr>
                          <a:uFill>
                            <a:solidFill/>
                          </a:uFill>
                        </a:rPr>
                        <a:t>0</a:t>
                      </a:r>
                    </a:p>
                  </a:txBody>
                  <a:tcPr marL="50800" marR="50800" marT="50800" marB="50800" anchor="ctr" horzOverflow="overflow">
                    <a:lnL w="285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1</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2</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3</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4</a:t>
                      </a:r>
                    </a:p>
                  </a:txBody>
                  <a:tcPr marL="50800" marR="50800" marT="50800" marB="50800" anchor="ctr" horzOverflow="overflow">
                    <a:lnL w="3175">
                      <a:miter lim="400000"/>
                    </a:lnL>
                    <a:lnR w="28575">
                      <a:miter lim="400000"/>
                    </a:lnR>
                    <a:lnB w="12700">
                      <a:solidFill>
                        <a:srgbClr val="C64941"/>
                      </a:solidFill>
                      <a:miter lim="400000"/>
                    </a:lnB>
                    <a:solidFill>
                      <a:srgbClr val="FFFFFF"/>
                    </a:solidFill>
                  </a:tcPr>
                </a:tc>
                <a:extLst>
                  <a:ext uri="{0D108BD9-81ED-4DB2-BD59-A6C34878D82A}">
                    <a16:rowId xmlns:a16="http://schemas.microsoft.com/office/drawing/2014/main" val="10000"/>
                  </a:ext>
                </a:extLst>
              </a:tr>
              <a:tr h="490537">
                <a:tc>
                  <a:txBody>
                    <a:bodyPr/>
                    <a:lstStyle/>
                    <a:p>
                      <a:pPr marL="58702" marR="58702" lvl="0" defTabSz="1295400">
                        <a:lnSpc>
                          <a:spcPct val="130000"/>
                        </a:lnSpc>
                        <a:defRPr sz="1800">
                          <a:uFillTx/>
                        </a:defRPr>
                      </a:pPr>
                      <a:r>
                        <a:rPr>
                          <a:uFill>
                            <a:solidFill/>
                          </a:uFill>
                        </a:rPr>
                        <a:t>A</a:t>
                      </a:r>
                      <a:r>
                        <a:rPr baseline="-5999">
                          <a:uFill>
                            <a:solidFill/>
                          </a:uFill>
                        </a:rPr>
                        <a:t>1</a:t>
                      </a:r>
                    </a:p>
                  </a:txBody>
                  <a:tcPr marL="50800" marR="50800" marT="50800" marB="50800" anchor="ctr" horzOverflow="overflow">
                    <a:lnL w="285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2</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3</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B</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D</a:t>
                      </a:r>
                    </a:p>
                  </a:txBody>
                  <a:tcPr marL="50800" marR="50800" marT="50800" marB="50800" anchor="ctr" horzOverflow="overflow">
                    <a:lnL w="3175">
                      <a:miter lim="400000"/>
                    </a:lnL>
                    <a:lnR w="28575">
                      <a:miter lim="400000"/>
                    </a:lnR>
                    <a:lnT w="12700">
                      <a:solidFill>
                        <a:srgbClr val="C64941"/>
                      </a:solidFill>
                      <a:miter lim="400000"/>
                    </a:lnT>
                    <a:lnB w="28575">
                      <a:miter lim="400000"/>
                    </a:lnB>
                  </a:tcPr>
                </a:tc>
                <a:extLst>
                  <a:ext uri="{0D108BD9-81ED-4DB2-BD59-A6C34878D82A}">
                    <a16:rowId xmlns:a16="http://schemas.microsoft.com/office/drawing/2014/main" val="10001"/>
                  </a:ext>
                </a:extLst>
              </a:tr>
            </a:tbl>
          </a:graphicData>
        </a:graphic>
      </p:graphicFrame>
      <p:graphicFrame>
        <p:nvGraphicFramePr>
          <p:cNvPr id="978" name="Table 978"/>
          <p:cNvGraphicFramePr/>
          <p:nvPr/>
        </p:nvGraphicFramePr>
        <p:xfrm>
          <a:off x="6350000" y="7315200"/>
          <a:ext cx="2962482" cy="1305369"/>
        </p:xfrm>
        <a:graphic>
          <a:graphicData uri="http://schemas.openxmlformats.org/drawingml/2006/table">
            <a:tbl>
              <a:tblPr firstRow="1">
                <a:tableStyleId>{8F44A2F1-9E1F-4B54-A3A2-5F16C0AD49E2}</a:tableStyleId>
              </a:tblPr>
              <a:tblGrid>
                <a:gridCol w="493747">
                  <a:extLst>
                    <a:ext uri="{9D8B030D-6E8A-4147-A177-3AD203B41FA5}">
                      <a16:colId xmlns:a16="http://schemas.microsoft.com/office/drawing/2014/main" val="20000"/>
                    </a:ext>
                  </a:extLst>
                </a:gridCol>
                <a:gridCol w="493747">
                  <a:extLst>
                    <a:ext uri="{9D8B030D-6E8A-4147-A177-3AD203B41FA5}">
                      <a16:colId xmlns:a16="http://schemas.microsoft.com/office/drawing/2014/main" val="20001"/>
                    </a:ext>
                  </a:extLst>
                </a:gridCol>
                <a:gridCol w="493747">
                  <a:extLst>
                    <a:ext uri="{9D8B030D-6E8A-4147-A177-3AD203B41FA5}">
                      <a16:colId xmlns:a16="http://schemas.microsoft.com/office/drawing/2014/main" val="20002"/>
                    </a:ext>
                  </a:extLst>
                </a:gridCol>
                <a:gridCol w="493747">
                  <a:extLst>
                    <a:ext uri="{9D8B030D-6E8A-4147-A177-3AD203B41FA5}">
                      <a16:colId xmlns:a16="http://schemas.microsoft.com/office/drawing/2014/main" val="20003"/>
                    </a:ext>
                  </a:extLst>
                </a:gridCol>
                <a:gridCol w="493747">
                  <a:extLst>
                    <a:ext uri="{9D8B030D-6E8A-4147-A177-3AD203B41FA5}">
                      <a16:colId xmlns:a16="http://schemas.microsoft.com/office/drawing/2014/main" val="20004"/>
                    </a:ext>
                  </a:extLst>
                </a:gridCol>
                <a:gridCol w="493747">
                  <a:extLst>
                    <a:ext uri="{9D8B030D-6E8A-4147-A177-3AD203B41FA5}">
                      <a16:colId xmlns:a16="http://schemas.microsoft.com/office/drawing/2014/main" val="20005"/>
                    </a:ext>
                  </a:extLst>
                </a:gridCol>
              </a:tblGrid>
              <a:tr h="331787">
                <a:tc>
                  <a:txBody>
                    <a:bodyPr/>
                    <a:lstStyle/>
                    <a:p>
                      <a:pPr marL="58702" marR="58702" lvl="0" defTabSz="1295400">
                        <a:lnSpc>
                          <a:spcPct val="130000"/>
                        </a:lnSpc>
                        <a:defRPr sz="1800">
                          <a:solidFill>
                            <a:srgbClr val="000000"/>
                          </a:solidFill>
                          <a:uFillTx/>
                        </a:defRPr>
                      </a:pPr>
                      <a:r>
                        <a:rPr>
                          <a:uFill>
                            <a:solidFill/>
                          </a:uFill>
                        </a:rPr>
                        <a:t>5</a:t>
                      </a:r>
                    </a:p>
                  </a:txBody>
                  <a:tcPr marL="50800" marR="50800" marT="50800" marB="50800" anchor="ctr" horzOverflow="overflow">
                    <a:lnL w="285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6</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7</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8</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9</a:t>
                      </a:r>
                    </a:p>
                  </a:txBody>
                  <a:tcPr marL="50800" marR="50800" marT="50800" marB="50800" anchor="ctr" horzOverflow="overflow">
                    <a:lnL w="3175">
                      <a:miter lim="400000"/>
                    </a:lnL>
                    <a:lnR w="3175">
                      <a:miter lim="400000"/>
                    </a:lnR>
                    <a:lnB w="12700">
                      <a:solidFill>
                        <a:srgbClr val="C64941"/>
                      </a:solidFill>
                      <a:miter lim="400000"/>
                    </a:lnB>
                    <a:solidFill>
                      <a:srgbClr val="FFFFFF"/>
                    </a:solidFill>
                  </a:tcPr>
                </a:tc>
                <a:tc>
                  <a:txBody>
                    <a:bodyPr/>
                    <a:lstStyle/>
                    <a:p>
                      <a:pPr marL="58702" marR="58702" lvl="0" defTabSz="1295400">
                        <a:lnSpc>
                          <a:spcPct val="130000"/>
                        </a:lnSpc>
                        <a:defRPr sz="1800">
                          <a:solidFill>
                            <a:srgbClr val="000000"/>
                          </a:solidFill>
                          <a:uFillTx/>
                        </a:defRPr>
                      </a:pPr>
                      <a:r>
                        <a:rPr>
                          <a:uFill>
                            <a:solidFill/>
                          </a:uFill>
                        </a:rPr>
                        <a:t>10</a:t>
                      </a:r>
                    </a:p>
                  </a:txBody>
                  <a:tcPr marL="50800" marR="50800" marT="50800" marB="50800" anchor="ctr" horzOverflow="overflow">
                    <a:lnL w="3175">
                      <a:miter lim="400000"/>
                    </a:lnL>
                    <a:lnR w="28575">
                      <a:miter lim="400000"/>
                    </a:lnR>
                    <a:lnB w="12700">
                      <a:solidFill>
                        <a:srgbClr val="C64941"/>
                      </a:solidFill>
                      <a:miter lim="400000"/>
                    </a:lnB>
                    <a:solidFill>
                      <a:srgbClr val="FFFFFF"/>
                    </a:solidFill>
                  </a:tcPr>
                </a:tc>
                <a:extLst>
                  <a:ext uri="{0D108BD9-81ED-4DB2-BD59-A6C34878D82A}">
                    <a16:rowId xmlns:a16="http://schemas.microsoft.com/office/drawing/2014/main" val="10000"/>
                  </a:ext>
                </a:extLst>
              </a:tr>
              <a:tr h="490537">
                <a:tc>
                  <a:txBody>
                    <a:bodyPr/>
                    <a:lstStyle/>
                    <a:p>
                      <a:pPr marL="58702" marR="58702" lvl="0" defTabSz="1295400">
                        <a:lnSpc>
                          <a:spcPct val="130000"/>
                        </a:lnSpc>
                        <a:defRPr sz="1800">
                          <a:uFillTx/>
                        </a:defRPr>
                      </a:pPr>
                      <a:r>
                        <a:rPr>
                          <a:uFill>
                            <a:solidFill/>
                          </a:uFill>
                        </a:rPr>
                        <a:t>A</a:t>
                      </a:r>
                      <a:r>
                        <a:rPr baseline="-5999">
                          <a:uFill>
                            <a:solidFill/>
                          </a:uFill>
                        </a:rPr>
                        <a:t>4</a:t>
                      </a:r>
                    </a:p>
                  </a:txBody>
                  <a:tcPr marL="50800" marR="50800" marT="50800" marB="50800" anchor="ctr" horzOverflow="overflow">
                    <a:lnL w="285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A</a:t>
                      </a:r>
                      <a:r>
                        <a:rPr baseline="-5999">
                          <a:uFill>
                            <a:solidFill/>
                          </a:uFill>
                        </a:rPr>
                        <a:t>5</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C</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E</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F</a:t>
                      </a:r>
                    </a:p>
                  </a:txBody>
                  <a:tcPr marL="50800" marR="50800" marT="50800" marB="50800" anchor="ctr" horzOverflow="overflow">
                    <a:lnL w="3175">
                      <a:miter lim="400000"/>
                    </a:lnL>
                    <a:lnR w="3175">
                      <a:miter lim="400000"/>
                    </a:lnR>
                    <a:lnT w="12700">
                      <a:solidFill>
                        <a:srgbClr val="C64941"/>
                      </a:solidFill>
                      <a:miter lim="400000"/>
                    </a:lnT>
                    <a:lnB w="28575">
                      <a:miter lim="400000"/>
                    </a:lnB>
                  </a:tcPr>
                </a:tc>
                <a:tc>
                  <a:txBody>
                    <a:bodyPr/>
                    <a:lstStyle/>
                    <a:p>
                      <a:pPr marL="58702" marR="58702" lvl="0" defTabSz="1295400">
                        <a:lnSpc>
                          <a:spcPct val="130000"/>
                        </a:lnSpc>
                        <a:defRPr sz="1800">
                          <a:uFillTx/>
                        </a:defRPr>
                      </a:pPr>
                      <a:r>
                        <a:rPr>
                          <a:uFill>
                            <a:solidFill/>
                          </a:uFill>
                        </a:rPr>
                        <a:t>G</a:t>
                      </a:r>
                    </a:p>
                  </a:txBody>
                  <a:tcPr marL="50800" marR="50800" marT="50800" marB="50800" anchor="ctr" horzOverflow="overflow">
                    <a:lnL w="3175">
                      <a:miter lim="400000"/>
                    </a:lnL>
                    <a:lnR w="28575">
                      <a:miter lim="400000"/>
                    </a:lnR>
                    <a:lnT w="12700">
                      <a:solidFill>
                        <a:srgbClr val="C64941"/>
                      </a:solidFill>
                      <a:miter lim="400000"/>
                    </a:lnT>
                    <a:lnB w="28575">
                      <a:miter lim="400000"/>
                    </a:lnB>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 grpId="1" build="p"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35</a:t>
            </a:fld>
            <a:endParaRPr sz="1200">
              <a:uFill>
                <a:solidFill/>
              </a:uFill>
            </a:endParaRPr>
          </a:p>
        </p:txBody>
      </p:sp>
      <p:sp>
        <p:nvSpPr>
          <p:cNvPr id="983" name="Shape 983"/>
          <p:cNvSpPr>
            <a:spLocks noGrp="1"/>
          </p:cNvSpPr>
          <p:nvPr>
            <p:ph type="title"/>
          </p:nvPr>
        </p:nvSpPr>
        <p:spPr>
          <a:prstGeom prst="rect">
            <a:avLst/>
          </a:prstGeom>
        </p:spPr>
        <p:txBody>
          <a:bodyPr/>
          <a:lstStyle/>
          <a:p>
            <a:pPr lvl="0">
              <a:defRPr sz="1800">
                <a:uFillTx/>
              </a:defRPr>
            </a:pPr>
            <a:r>
              <a:rPr sz="2800">
                <a:uFill>
                  <a:solidFill/>
                </a:uFill>
              </a:rPr>
              <a:t>Sorting summary</a:t>
            </a:r>
          </a:p>
        </p:txBody>
      </p:sp>
      <p:graphicFrame>
        <p:nvGraphicFramePr>
          <p:cNvPr id="984" name="Table 984"/>
          <p:cNvGraphicFramePr/>
          <p:nvPr/>
        </p:nvGraphicFramePr>
        <p:xfrm>
          <a:off x="814864" y="2223846"/>
          <a:ext cx="11379197" cy="5924804"/>
        </p:xfrm>
        <a:graphic>
          <a:graphicData uri="http://schemas.openxmlformats.org/drawingml/2006/table">
            <a:tbl>
              <a:tblPr firstRow="1" firstCol="1">
                <a:tableStyleId>{8F44A2F1-9E1F-4B54-A3A2-5F16C0AD49E2}</a:tableStyleId>
              </a:tblPr>
              <a:tblGrid>
                <a:gridCol w="1719044">
                  <a:extLst>
                    <a:ext uri="{9D8B030D-6E8A-4147-A177-3AD203B41FA5}">
                      <a16:colId xmlns:a16="http://schemas.microsoft.com/office/drawing/2014/main" val="20000"/>
                    </a:ext>
                  </a:extLst>
                </a:gridCol>
                <a:gridCol w="1212367">
                  <a:extLst>
                    <a:ext uri="{9D8B030D-6E8A-4147-A177-3AD203B41FA5}">
                      <a16:colId xmlns:a16="http://schemas.microsoft.com/office/drawing/2014/main" val="20001"/>
                    </a:ext>
                  </a:extLst>
                </a:gridCol>
                <a:gridCol w="1212367">
                  <a:extLst>
                    <a:ext uri="{9D8B030D-6E8A-4147-A177-3AD203B41FA5}">
                      <a16:colId xmlns:a16="http://schemas.microsoft.com/office/drawing/2014/main" val="20002"/>
                    </a:ext>
                  </a:extLst>
                </a:gridCol>
                <a:gridCol w="1212367">
                  <a:extLst>
                    <a:ext uri="{9D8B030D-6E8A-4147-A177-3AD203B41FA5}">
                      <a16:colId xmlns:a16="http://schemas.microsoft.com/office/drawing/2014/main" val="20003"/>
                    </a:ext>
                  </a:extLst>
                </a:gridCol>
                <a:gridCol w="1212367">
                  <a:extLst>
                    <a:ext uri="{9D8B030D-6E8A-4147-A177-3AD203B41FA5}">
                      <a16:colId xmlns:a16="http://schemas.microsoft.com/office/drawing/2014/main" val="20004"/>
                    </a:ext>
                  </a:extLst>
                </a:gridCol>
                <a:gridCol w="1212367">
                  <a:extLst>
                    <a:ext uri="{9D8B030D-6E8A-4147-A177-3AD203B41FA5}">
                      <a16:colId xmlns:a16="http://schemas.microsoft.com/office/drawing/2014/main" val="20005"/>
                    </a:ext>
                  </a:extLst>
                </a:gridCol>
                <a:gridCol w="3598318">
                  <a:extLst>
                    <a:ext uri="{9D8B030D-6E8A-4147-A177-3AD203B41FA5}">
                      <a16:colId xmlns:a16="http://schemas.microsoft.com/office/drawing/2014/main" val="20006"/>
                    </a:ext>
                  </a:extLst>
                </a:gridCol>
              </a:tblGrid>
              <a:tr h="825500">
                <a:tc>
                  <a:txBody>
                    <a:bodyPr/>
                    <a:lstStyle/>
                    <a:p>
                      <a:pPr marL="58702" marR="58702" lvl="0" defTabSz="1295400">
                        <a:lnSpc>
                          <a:spcPct val="130000"/>
                        </a:lnSpc>
                        <a:defRPr sz="1800"/>
                      </a:pPr>
                      <a:endParaRPr/>
                    </a:p>
                  </a:txBody>
                  <a:tcPr marL="50800" marR="50800" marT="50800" marB="50800" anchor="ctr" horzOverflow="overflow">
                    <a:lnL w="28575">
                      <a:miter lim="400000"/>
                    </a:lnL>
                    <a:noFill/>
                  </a:tcPr>
                </a:tc>
                <a:tc>
                  <a:txBody>
                    <a:bodyPr/>
                    <a:lstStyle/>
                    <a:p>
                      <a:pPr marL="58702" marR="58702" lvl="0" defTabSz="1295400">
                        <a:lnSpc>
                          <a:spcPct val="130000"/>
                        </a:lnSpc>
                        <a:defRPr sz="1800">
                          <a:solidFill>
                            <a:srgbClr val="000000"/>
                          </a:solidFill>
                          <a:uFillTx/>
                        </a:defRPr>
                      </a:pPr>
                      <a:r>
                        <a:rPr>
                          <a:solidFill>
                            <a:srgbClr val="FFFFFF"/>
                          </a:solidFill>
                          <a:uFill>
                            <a:solidFill/>
                          </a:uFill>
                        </a:rPr>
                        <a:t>inplace?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stable?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best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average</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worst</a:t>
                      </a:r>
                    </a:p>
                  </a:txBody>
                  <a:tcPr marL="50800" marR="50800" marT="50800" marB="50800" anchor="ctr" horzOverflow="overflow"/>
                </a:tc>
                <a:tc>
                  <a:txBody>
                    <a:bodyPr/>
                    <a:lstStyle/>
                    <a:p>
                      <a:pPr marL="58702" marR="58702" lvl="0" defTabSz="1295400">
                        <a:lnSpc>
                          <a:spcPct val="130000"/>
                        </a:lnSpc>
                        <a:defRPr sz="1800">
                          <a:solidFill>
                            <a:srgbClr val="000000"/>
                          </a:solidFill>
                          <a:uFillTx/>
                        </a:defRPr>
                      </a:pPr>
                      <a:r>
                        <a:rPr>
                          <a:solidFill>
                            <a:srgbClr val="FFFFFF"/>
                          </a:solidFill>
                          <a:uFill>
                            <a:solidFill/>
                          </a:uFill>
                        </a:rPr>
                        <a:t>remarks</a:t>
                      </a:r>
                    </a:p>
                  </a:txBody>
                  <a:tcPr marL="50800" marR="50800" marT="50800" marB="50800" anchor="ctr" horzOverflow="overflow">
                    <a:lnR w="28575">
                      <a:miter lim="400000"/>
                    </a:lnR>
                  </a:tcPr>
                </a:tc>
                <a:extLst>
                  <a:ext uri="{0D108BD9-81ED-4DB2-BD59-A6C34878D82A}">
                    <a16:rowId xmlns:a16="http://schemas.microsoft.com/office/drawing/2014/main" val="10000"/>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selection</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a:uFill>
                            <a:solidFill/>
                          </a:uFill>
                        </a:rPr>
                        <a:t> exchanges</a:t>
                      </a:r>
                    </a:p>
                  </a:txBody>
                  <a:tcPr marL="50800" marR="50800" marT="50800" marB="50800" anchor="ctr" horzOverflow="overflow">
                    <a:lnR w="28575">
                      <a:miter lim="400000"/>
                    </a:lnR>
                  </a:tcPr>
                </a:tc>
                <a:extLst>
                  <a:ext uri="{0D108BD9-81ED-4DB2-BD59-A6C34878D82A}">
                    <a16:rowId xmlns:a16="http://schemas.microsoft.com/office/drawing/2014/main" val="10001"/>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insertion</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¼</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a:t>
                      </a:r>
                      <a:r>
                        <a:rPr sz="2000" i="1">
                          <a:uFill>
                            <a:solidFill/>
                          </a:uFill>
                          <a:latin typeface="Times Roman"/>
                          <a:ea typeface="Times Roman"/>
                          <a:cs typeface="Times Roman"/>
                          <a:sym typeface="Times Roman"/>
                        </a:rPr>
                        <a:t> N</a:t>
                      </a:r>
                      <a:r>
                        <a:rPr sz="2000">
                          <a:uFill>
                            <a:solidFill/>
                          </a:uFill>
                          <a:latin typeface="Times Roman"/>
                          <a:ea typeface="Times Roman"/>
                          <a:cs typeface="Times Roman"/>
                          <a:sym typeface="Times Roman"/>
                        </a:rPr>
                        <a:t> </a:t>
                      </a:r>
                      <a:r>
                        <a:rPr sz="2000" baseline="31999">
                          <a:uFill>
                            <a:solidFill/>
                          </a:uFill>
                          <a:latin typeface="Times Roman"/>
                          <a:ea typeface="Times Roman"/>
                          <a:cs typeface="Times Roman"/>
                          <a:sym typeface="Times Roman"/>
                        </a:rPr>
                        <a:t>2</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use for small </a:t>
                      </a:r>
                      <a:r>
                        <a:rPr sz="2000" i="1">
                          <a:uFill>
                            <a:solidFill/>
                          </a:uFill>
                          <a:latin typeface="Times Roman"/>
                          <a:ea typeface="Times Roman"/>
                          <a:cs typeface="Times Roman"/>
                          <a:sym typeface="Times Roman"/>
                        </a:rPr>
                        <a:t>N</a:t>
                      </a:r>
                      <a:endParaRPr i="1">
                        <a:uFill>
                          <a:solidFill/>
                        </a:uFill>
                      </a:endParaRPr>
                    </a:p>
                    <a:p>
                      <a:pPr marL="58702" marR="58702" lvl="0" defTabSz="1295400">
                        <a:lnSpc>
                          <a:spcPct val="130000"/>
                        </a:lnSpc>
                        <a:defRPr sz="1800">
                          <a:uFillTx/>
                        </a:defRPr>
                      </a:pPr>
                      <a:r>
                        <a:rPr>
                          <a:uFill>
                            <a:solidFill/>
                          </a:uFill>
                        </a:rPr>
                        <a:t>or partially ordered</a:t>
                      </a:r>
                    </a:p>
                  </a:txBody>
                  <a:tcPr marL="50800" marR="50800" marT="50800" marB="50800" anchor="ctr" horzOverflow="overflow">
                    <a:lnR w="28575">
                      <a:miter lim="400000"/>
                    </a:lnR>
                  </a:tcPr>
                </a:tc>
                <a:extLst>
                  <a:ext uri="{0D108BD9-81ED-4DB2-BD59-A6C34878D82A}">
                    <a16:rowId xmlns:a16="http://schemas.microsoft.com/office/drawing/2014/main" val="10002"/>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shell</a:t>
                      </a: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a:t>
                      </a:r>
                      <a:r>
                        <a:rPr sz="2000" baseline="-5999">
                          <a:uFill>
                            <a:solidFill/>
                          </a:uFill>
                          <a:latin typeface="Times Roman"/>
                          <a:ea typeface="Times Roman"/>
                          <a:cs typeface="Times Roman"/>
                          <a:sym typeface="Times Roman"/>
                        </a:rPr>
                        <a:t>3</a:t>
                      </a:r>
                      <a:r>
                        <a:rPr sz="2000" i="1">
                          <a:uFill>
                            <a:solidFill/>
                          </a:uFill>
                          <a:latin typeface="Times Roman"/>
                          <a:ea typeface="Times Roman"/>
                          <a:cs typeface="Times Roman"/>
                          <a:sym typeface="Times Roman"/>
                        </a:rPr>
                        <a:t> N</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c</a:t>
                      </a:r>
                      <a:r>
                        <a:rPr sz="2000">
                          <a:uFill>
                            <a:solidFill/>
                          </a:uFill>
                          <a:latin typeface="Times Roman"/>
                          <a:ea typeface="Times Roman"/>
                          <a:cs typeface="Times Roman"/>
                          <a:sym typeface="Times Roman"/>
                        </a:rPr>
                        <a:t> </a:t>
                      </a:r>
                      <a:r>
                        <a:rPr sz="2000" i="1">
                          <a:uFill>
                            <a:solidFill/>
                          </a:uFill>
                          <a:latin typeface="Times Roman"/>
                          <a:ea typeface="Times Roman"/>
                          <a:cs typeface="Times Roman"/>
                          <a:sym typeface="Times Roman"/>
                        </a:rPr>
                        <a:t>N</a:t>
                      </a:r>
                      <a:r>
                        <a:rPr sz="2000" baseline="31999">
                          <a:uFill>
                            <a:solidFill/>
                          </a:uFill>
                          <a:latin typeface="Times Roman"/>
                          <a:ea typeface="Times Roman"/>
                          <a:cs typeface="Times Roman"/>
                          <a:sym typeface="Times Roman"/>
                        </a:rPr>
                        <a:t> 3/2</a:t>
                      </a:r>
                    </a:p>
                  </a:txBody>
                  <a:tcPr marL="50800" marR="50800" marT="50800" marB="50800" anchor="ctr" horzOverflow="overflow"/>
                </a:tc>
                <a:tc>
                  <a:txBody>
                    <a:bodyPr/>
                    <a:lstStyle/>
                    <a:p>
                      <a:pPr marL="58702" marR="58702" lvl="0" defTabSz="1295400">
                        <a:lnSpc>
                          <a:spcPct val="140000"/>
                        </a:lnSpc>
                        <a:defRPr sz="1800">
                          <a:uFillTx/>
                        </a:defRPr>
                      </a:pPr>
                      <a:r>
                        <a:rPr>
                          <a:uFill>
                            <a:solidFill/>
                          </a:uFill>
                        </a:rPr>
                        <a:t>tight code;
subquadratic</a:t>
                      </a:r>
                    </a:p>
                  </a:txBody>
                  <a:tcPr marL="50800" marR="50800" marT="50800" marB="50800" anchor="ctr" horzOverflow="overflow">
                    <a:lnR w="28575">
                      <a:miter lim="400000"/>
                    </a:lnR>
                  </a:tcPr>
                </a:tc>
                <a:extLst>
                  <a:ext uri="{0D108BD9-81ED-4DB2-BD59-A6C34878D82A}">
                    <a16:rowId xmlns:a16="http://schemas.microsoft.com/office/drawing/2014/main" val="10003"/>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merge</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a:uFill>
                            <a:solidFill/>
                          </a:uFill>
                          <a:latin typeface="Times Roman"/>
                          <a:ea typeface="Times Roman"/>
                          <a:cs typeface="Times Roman"/>
                          <a:sym typeface="Times Roman"/>
                        </a:rPr>
                        <a:t>½ </a:t>
                      </a: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 </a:t>
                      </a:r>
                      <a:r>
                        <a:rPr sz="2000">
                          <a:uFill>
                            <a:solidFill/>
                          </a:uFill>
                          <a:latin typeface="Times Roman"/>
                          <a:ea typeface="Times Roman"/>
                          <a:cs typeface="Times Roman"/>
                          <a:sym typeface="Times Roman"/>
                        </a:rPr>
                        <a:t>log </a:t>
                      </a:r>
                      <a:r>
                        <a:rPr sz="2000" i="1">
                          <a:uFill>
                            <a:solidFill/>
                          </a:uFill>
                          <a:latin typeface="Times Roman"/>
                          <a:ea typeface="Times Roman"/>
                          <a:cs typeface="Times Roman"/>
                          <a:sym typeface="Times Roman"/>
                        </a:rPr>
                        <a:t>N</a:t>
                      </a:r>
                      <a:r>
                        <a:rPr>
                          <a:uFill>
                            <a:solidFill/>
                          </a:uFill>
                        </a:rPr>
                        <a:t> guarantee;</a:t>
                      </a:r>
                    </a:p>
                    <a:p>
                      <a:pPr marL="58702" marR="58702" lvl="0" defTabSz="1295400">
                        <a:lnSpc>
                          <a:spcPct val="130000"/>
                        </a:lnSpc>
                        <a:defRPr sz="1800">
                          <a:uFillTx/>
                        </a:defRPr>
                      </a:pPr>
                      <a:r>
                        <a:rPr>
                          <a:uFill>
                            <a:solidFill/>
                          </a:uFill>
                        </a:rPr>
                        <a:t>stable</a:t>
                      </a:r>
                    </a:p>
                  </a:txBody>
                  <a:tcPr marL="50800" marR="50800" marT="50800" marB="50800" anchor="ctr" horzOverflow="overflow">
                    <a:lnR w="28575">
                      <a:miter lim="400000"/>
                    </a:lnR>
                  </a:tcPr>
                </a:tc>
                <a:extLst>
                  <a:ext uri="{0D108BD9-81ED-4DB2-BD59-A6C34878D82A}">
                    <a16:rowId xmlns:a16="http://schemas.microsoft.com/office/drawing/2014/main" val="10004"/>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timsort</a:t>
                      </a:r>
                    </a:p>
                  </a:txBody>
                  <a:tcPr marL="50800" marR="50800" marT="50800" marB="50800" anchor="ctr" horzOverflow="overflow"/>
                </a:tc>
                <a:tc>
                  <a:txBody>
                    <a:bodyPr/>
                    <a:lstStyle/>
                    <a:p>
                      <a:pPr marL="58702" marR="58702" lvl="0" defTabSz="1295400">
                        <a:lnSpc>
                          <a:spcPct val="130000"/>
                        </a:lnSpc>
                        <a:defRPr sz="1800"/>
                      </a:pPr>
                      <a:endParaRPr/>
                    </a:p>
                  </a:txBody>
                  <a:tcPr marL="50800" marR="50800" marT="50800" marB="50800" anchor="ctr" horzOverflow="overflow"/>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tc>
                <a:tc>
                  <a:txBody>
                    <a:bodyPr/>
                    <a:lstStyle/>
                    <a:p>
                      <a:pPr marL="58702" marR="58702" lvl="0" defTabSz="1295400">
                        <a:lnSpc>
                          <a:spcPct val="140000"/>
                        </a:lnSpc>
                        <a:defRPr sz="1800">
                          <a:uFillTx/>
                        </a:defRPr>
                      </a:pPr>
                      <a:r>
                        <a:rPr>
                          <a:uFill>
                            <a:solidFill/>
                          </a:uFill>
                        </a:rPr>
                        <a:t>improves mergesort
when preexisting order</a:t>
                      </a:r>
                    </a:p>
                  </a:txBody>
                  <a:tcPr marL="50800" marR="50800" marT="50800" marB="50800" anchor="ctr" horzOverflow="overflow">
                    <a:lnR w="28575">
                      <a:miter lim="400000"/>
                    </a:lnR>
                  </a:tcPr>
                </a:tc>
                <a:extLst>
                  <a:ext uri="{0D108BD9-81ED-4DB2-BD59-A6C34878D82A}">
                    <a16:rowId xmlns:a16="http://schemas.microsoft.com/office/drawing/2014/main" val="10005"/>
                  </a:ext>
                </a:extLst>
              </a:tr>
              <a:tr h="825500">
                <a:tc>
                  <a:txBody>
                    <a:bodyPr/>
                    <a:lstStyle/>
                    <a:p>
                      <a:pPr marL="57799" marR="57799" lvl="0" defTabSz="1295400">
                        <a:lnSpc>
                          <a:spcPct val="130000"/>
                        </a:lnSpc>
                        <a:tabLst>
                          <a:tab pos="800100" algn="l"/>
                        </a:tabLst>
                        <a:defRPr sz="1800">
                          <a:solidFill>
                            <a:srgbClr val="000000"/>
                          </a:solidFill>
                          <a:uFillTx/>
                        </a:defRPr>
                      </a:pPr>
                      <a:r>
                        <a:rPr>
                          <a:solidFill>
                            <a:srgbClr val="FFFFFF"/>
                          </a:solidFill>
                          <a:uFill>
                            <a:solidFill>
                              <a:srgbClr val="0048AA"/>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sz="2000" i="1">
                          <a:uFill>
                            <a:solidFill/>
                          </a:uFill>
                          <a:latin typeface="Times Roman"/>
                          <a:ea typeface="Times Roman"/>
                          <a:cs typeface="Times Roman"/>
                          <a:sym typeface="Times Roman"/>
                        </a:rPr>
                        <a:t>N</a:t>
                      </a:r>
                      <a:r>
                        <a:rPr sz="2000">
                          <a:uFill>
                            <a:solidFill/>
                          </a:uFill>
                          <a:latin typeface="Times Roman"/>
                          <a:ea typeface="Times Roman"/>
                          <a:cs typeface="Times Roman"/>
                          <a:sym typeface="Times Roman"/>
                        </a:rPr>
                        <a:t> lg </a:t>
                      </a:r>
                      <a:r>
                        <a:rPr sz="2000" i="1">
                          <a:uFill>
                            <a:solidFill/>
                          </a:uFill>
                          <a:latin typeface="Times Roman"/>
                          <a:ea typeface="Times Roman"/>
                          <a:cs typeface="Times Roman"/>
                          <a:sym typeface="Times Roman"/>
                        </a:rPr>
                        <a:t>N</a:t>
                      </a:r>
                    </a:p>
                  </a:txBody>
                  <a:tcPr marL="50800" marR="50800" marT="50800" marB="50800" anchor="ctr" horzOverflow="overflow">
                    <a:lnB w="28575">
                      <a:miter lim="400000"/>
                    </a:lnB>
                  </a:tcPr>
                </a:tc>
                <a:tc>
                  <a:txBody>
                    <a:bodyPr/>
                    <a:lstStyle/>
                    <a:p>
                      <a:pPr marL="58702" marR="58702" lvl="0" defTabSz="1295400">
                        <a:lnSpc>
                          <a:spcPct val="130000"/>
                        </a:lnSpc>
                        <a:defRPr sz="1800">
                          <a:uFillTx/>
                        </a:defRPr>
                      </a:pPr>
                      <a:r>
                        <a:rPr>
                          <a:uFill>
                            <a:solidFill/>
                          </a:uFill>
                        </a:rPr>
                        <a:t>holy sorting grail</a:t>
                      </a:r>
                    </a:p>
                  </a:txBody>
                  <a:tcPr marL="50800" marR="50800" marT="50800" marB="50800" anchor="ctr" horzOverflow="overflow">
                    <a:lnR w="28575">
                      <a:miter lim="400000"/>
                    </a:lnR>
                    <a:lnB w="28575">
                      <a:miter lim="400000"/>
                    </a:lnB>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88"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sp>
        <p:nvSpPr>
          <p:cNvPr id="989" name="Shape 989"/>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3"/>
              </a:defRPr>
            </a:lvl1pPr>
          </a:lstStyle>
          <a:p>
            <a:pPr lvl="0">
              <a:defRPr sz="1800" b="0" spc="0">
                <a:uFillTx/>
              </a:defRPr>
            </a:pPr>
            <a:r>
              <a:rPr sz="1400" b="1" spc="154">
                <a:uFill>
                  <a:solidFill/>
                </a:uFill>
                <a:hlinkClick r:id="rId3"/>
              </a:rPr>
              <a:t>http://algs4.cs.princeton.edu</a:t>
            </a:r>
          </a:p>
        </p:txBody>
      </p:sp>
      <p:sp>
        <p:nvSpPr>
          <p:cNvPr id="990" name="Shape 990"/>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991" name="cover-gray2.pdf"/>
          <p:cNvPicPr/>
          <p:nvPr/>
        </p:nvPicPr>
        <p:blipFill>
          <a:blip r:embed="rId4">
            <a:extLst/>
          </a:blip>
          <a:stretch>
            <a:fillRect/>
          </a:stretch>
        </p:blipFill>
        <p:spPr>
          <a:xfrm>
            <a:off x="863600" y="3365500"/>
            <a:ext cx="3263900" cy="4093706"/>
          </a:xfrm>
          <a:prstGeom prst="rect">
            <a:avLst/>
          </a:prstGeom>
          <a:ln w="12700">
            <a:round/>
          </a:ln>
        </p:spPr>
      </p:pic>
      <p:sp>
        <p:nvSpPr>
          <p:cNvPr id="992" name="Shape 992"/>
          <p:cNvSpPr>
            <a:spLocks noGrp="1"/>
          </p:cNvSpPr>
          <p:nvPr>
            <p:ph type="body" idx="1"/>
          </p:nvPr>
        </p:nvSpPr>
        <p:spPr>
          <a:prstGeom prst="rect">
            <a:avLst/>
          </a:prstGeom>
        </p:spPr>
        <p:txBody>
          <a:bodyPr/>
          <a:lstStyle/>
          <a:p>
            <a:pPr lvl="0">
              <a:defRPr sz="1800" i="0">
                <a:solidFill>
                  <a:srgbClr val="000000"/>
                </a:solidFill>
                <a:uFillTx/>
              </a:defRPr>
            </a:pPr>
            <a:r>
              <a:rPr sz="3000" i="1">
                <a:solidFill>
                  <a:srgbClr val="BABABA"/>
                </a:solidFill>
                <a:uFill>
                  <a:solidFill>
                    <a:srgbClr val="BABABA"/>
                  </a:solidFill>
                </a:uFill>
              </a:rPr>
              <a:t>mergesort</a:t>
            </a:r>
          </a:p>
          <a:p>
            <a:pPr lvl="0">
              <a:defRPr sz="1800" i="0">
                <a:solidFill>
                  <a:srgbClr val="000000"/>
                </a:solidFill>
                <a:uFillTx/>
              </a:defRPr>
            </a:pPr>
            <a:r>
              <a:rPr sz="3000" i="1">
                <a:solidFill>
                  <a:srgbClr val="BABABA"/>
                </a:solidFill>
                <a:uFill>
                  <a:solidFill>
                    <a:srgbClr val="BABABA"/>
                  </a:solidFill>
                </a:uFill>
              </a:rPr>
              <a:t>bottom-up mergesort</a:t>
            </a:r>
          </a:p>
          <a:p>
            <a:pPr lvl="0">
              <a:defRPr sz="1800" i="0">
                <a:solidFill>
                  <a:srgbClr val="000000"/>
                </a:solidFill>
                <a:uFillTx/>
              </a:defRPr>
            </a:pPr>
            <a:r>
              <a:rPr sz="3000" i="1">
                <a:solidFill>
                  <a:srgbClr val="BABABA"/>
                </a:solidFill>
                <a:uFill>
                  <a:solidFill>
                    <a:srgbClr val="BABABA"/>
                  </a:solidFill>
                </a:uFill>
              </a:rPr>
              <a:t>sorting complexity </a:t>
            </a:r>
          </a:p>
          <a:p>
            <a:pPr lvl="0">
              <a:defRPr sz="1800" i="0">
                <a:solidFill>
                  <a:srgbClr val="000000"/>
                </a:solidFill>
                <a:uFillTx/>
              </a:defRPr>
            </a:pPr>
            <a:r>
              <a:rPr sz="3000" i="1">
                <a:solidFill>
                  <a:srgbClr val="BABABA"/>
                </a:solidFill>
                <a:uFill>
                  <a:solidFill>
                    <a:srgbClr val="BABABA"/>
                  </a:solidFill>
                </a:uFill>
              </a:rPr>
              <a:t>comparators</a:t>
            </a:r>
          </a:p>
          <a:p>
            <a:pPr lvl="1">
              <a:defRPr sz="1800" i="0">
                <a:uFillTx/>
              </a:defRPr>
            </a:pPr>
            <a:r>
              <a:rPr sz="3000" i="1">
                <a:uFill>
                  <a:solidFill/>
                </a:uFill>
              </a:rPr>
              <a:t>stability</a:t>
            </a:r>
          </a:p>
        </p:txBody>
      </p:sp>
      <p:sp>
        <p:nvSpPr>
          <p:cNvPr id="993" name="Shape 993"/>
          <p:cNvSpPr>
            <a:spLocks noGrp="1"/>
          </p:cNvSpPr>
          <p:nvPr>
            <p:ph type="title"/>
          </p:nvPr>
        </p:nvSpPr>
        <p:spPr>
          <a:prstGeom prst="rect">
            <a:avLst/>
          </a:prstGeom>
        </p:spPr>
        <p:txBody>
          <a:bodyPr/>
          <a:lstStyle/>
          <a:p>
            <a:pPr lvl="0">
              <a:defRPr sz="1800" b="0" cap="none" spc="0">
                <a:uFillTx/>
              </a:defRPr>
            </a:pPr>
            <a:r>
              <a:rPr sz="3750" b="1" cap="small" spc="150">
                <a:uFill>
                  <a:solidFill/>
                </a:uFill>
              </a:rPr>
              <a:t>2.2  Mergesort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95" name="endpapers.pdf"/>
          <p:cNvPicPr/>
          <p:nvPr/>
        </p:nvPicPr>
        <p:blipFill>
          <a:blip r:embed="rId2">
            <a:alphaModFix amt="20000"/>
            <a:extLst/>
          </a:blip>
          <a:srcRect l="24870" t="6296" r="16541" b="31489"/>
          <a:stretch>
            <a:fillRect/>
          </a:stretch>
        </p:blipFill>
        <p:spPr>
          <a:xfrm rot="16200000">
            <a:off x="1612899" y="-1612901"/>
            <a:ext cx="9779002" cy="13004801"/>
          </a:xfrm>
          <a:prstGeom prst="rect">
            <a:avLst/>
          </a:prstGeom>
          <a:ln w="12700">
            <a:round/>
          </a:ln>
        </p:spPr>
      </p:pic>
      <p:pic>
        <p:nvPicPr>
          <p:cNvPr id="996" name="cover2.pdf"/>
          <p:cNvPicPr/>
          <p:nvPr/>
        </p:nvPicPr>
        <p:blipFill>
          <a:blip r:embed="rId3">
            <a:extLst/>
          </a:blip>
          <a:stretch>
            <a:fillRect/>
          </a:stretch>
        </p:blipFill>
        <p:spPr>
          <a:xfrm>
            <a:off x="863600" y="3361625"/>
            <a:ext cx="3263900" cy="4093707"/>
          </a:xfrm>
          <a:prstGeom prst="rect">
            <a:avLst/>
          </a:prstGeom>
          <a:ln w="12700">
            <a:round/>
          </a:ln>
        </p:spPr>
      </p:pic>
      <p:sp>
        <p:nvSpPr>
          <p:cNvPr id="997" name="Shape 997"/>
          <p:cNvSpPr/>
          <p:nvPr/>
        </p:nvSpPr>
        <p:spPr>
          <a:xfrm>
            <a:off x="660063" y="7467600"/>
            <a:ext cx="3657601" cy="279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lnSpc>
                <a:spcPts val="2300"/>
              </a:lnSpc>
              <a:defRPr sz="1400" b="1" spc="154">
                <a:solidFill>
                  <a:srgbClr val="000000"/>
                </a:solidFill>
                <a:uFill>
                  <a:solidFill>
                    <a:srgbClr val="000000"/>
                  </a:solidFill>
                </a:uFill>
                <a:latin typeface="Lucida Grande"/>
                <a:ea typeface="Lucida Grande"/>
                <a:cs typeface="Lucida Grande"/>
                <a:sym typeface="Lucida Grande"/>
                <a:hlinkClick r:id="rId4"/>
              </a:defRPr>
            </a:lvl1pPr>
          </a:lstStyle>
          <a:p>
            <a:pPr lvl="0">
              <a:defRPr sz="1800" b="0" spc="0">
                <a:uFillTx/>
              </a:defRPr>
            </a:pPr>
            <a:r>
              <a:rPr sz="1400" b="1" spc="154">
                <a:uFill>
                  <a:solidFill/>
                </a:uFill>
                <a:hlinkClick r:id="rId4"/>
              </a:rPr>
              <a:t>http://algs4.cs.princeton.edu</a:t>
            </a:r>
          </a:p>
        </p:txBody>
      </p:sp>
      <p:sp>
        <p:nvSpPr>
          <p:cNvPr id="998" name="Shape 998"/>
          <p:cNvSpPr/>
          <p:nvPr/>
        </p:nvSpPr>
        <p:spPr>
          <a:xfrm>
            <a:off x="5638756" y="4000501"/>
            <a:ext cx="6516025" cy="1"/>
          </a:xfrm>
          <a:prstGeom prst="line">
            <a:avLst/>
          </a:prstGeom>
          <a:ln w="1905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999" name="Shape 999"/>
          <p:cNvSpPr/>
          <p:nvPr/>
        </p:nvSpPr>
        <p:spPr>
          <a:xfrm>
            <a:off x="0" y="0"/>
            <a:ext cx="13004800" cy="1066800"/>
          </a:xfrm>
          <a:prstGeom prst="rect">
            <a:avLst/>
          </a:prstGeom>
          <a:solidFill>
            <a:srgbClr val="8D3124"/>
          </a:solidFill>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5200" spc="260">
                <a:solidFill>
                  <a:srgbClr val="FFFFFF"/>
                </a:solidFill>
                <a:uFill>
                  <a:solidFill>
                    <a:srgbClr val="FFFFFF"/>
                  </a:solidFill>
                </a:uFill>
                <a:latin typeface="Helvetica"/>
                <a:ea typeface="Helvetica"/>
                <a:cs typeface="Helvetica"/>
                <a:sym typeface="Helvetica"/>
              </a:defRPr>
            </a:lvl1pPr>
          </a:lstStyle>
          <a:p>
            <a:pPr lvl="0">
              <a:defRPr sz="1800" spc="0">
                <a:solidFill>
                  <a:srgbClr val="000000"/>
                </a:solidFill>
                <a:uFillTx/>
              </a:defRPr>
            </a:pPr>
            <a:r>
              <a:rPr sz="5200" spc="260">
                <a:solidFill>
                  <a:srgbClr val="FFFFFF"/>
                </a:solidFill>
                <a:uFill>
                  <a:solidFill>
                    <a:srgbClr val="FFFFFF"/>
                  </a:solidFill>
                </a:uFill>
              </a:rPr>
              <a:t>Algorithms</a:t>
            </a:r>
          </a:p>
        </p:txBody>
      </p:sp>
      <p:sp>
        <p:nvSpPr>
          <p:cNvPr id="1000" name="Shape 1000"/>
          <p:cNvSpPr/>
          <p:nvPr/>
        </p:nvSpPr>
        <p:spPr>
          <a:xfrm>
            <a:off x="5626100" y="254000"/>
            <a:ext cx="4826000" cy="546100"/>
          </a:xfrm>
          <a:prstGeom prst="rect">
            <a:avLst/>
          </a:prstGeom>
          <a:ln w="12700">
            <a:round/>
          </a:ln>
          <a:extLst>
            <a:ext uri="{C572A759-6A51-4108-AA02-DFA0A04FC94B}">
              <ma14:wrappingTextBoxFlag xmlns:ma14="http://schemas.microsoft.com/office/mac/drawingml/2011/main" xmlns="" val="1"/>
            </a:ext>
          </a:extLst>
        </p:spPr>
        <p:txBody>
          <a:bodyPr lIns="0" tIns="0" rIns="0" bIns="0" anchor="ctr"/>
          <a:lstStyle>
            <a:lvl1pPr>
              <a:lnSpc>
                <a:spcPct val="100000"/>
              </a:lnSpc>
              <a:defRPr sz="2100" cap="small" spc="105">
                <a:solidFill>
                  <a:srgbClr val="FFFFFF"/>
                </a:solidFill>
                <a:uFill>
                  <a:solidFill>
                    <a:srgbClr val="FFFFFF"/>
                  </a:solidFill>
                </a:uFill>
                <a:latin typeface="Helvetica"/>
                <a:ea typeface="Helvetica"/>
                <a:cs typeface="Helvetica"/>
                <a:sym typeface="Helvetica"/>
              </a:defRPr>
            </a:lvl1pPr>
          </a:lstStyle>
          <a:p>
            <a:pPr lvl="0">
              <a:defRPr sz="1800" cap="none" spc="0">
                <a:solidFill>
                  <a:srgbClr val="000000"/>
                </a:solidFill>
                <a:uFillTx/>
              </a:defRPr>
            </a:pPr>
            <a:r>
              <a:rPr sz="2100" cap="small" spc="105">
                <a:solidFill>
                  <a:srgbClr val="FFFFFF"/>
                </a:solidFill>
                <a:uFill>
                  <a:solidFill>
                    <a:srgbClr val="FFFFFF"/>
                  </a:solidFill>
                </a:uFill>
              </a:rPr>
              <a:t>Robert Sedgewick  |  Kevin Wayne</a:t>
            </a:r>
          </a:p>
        </p:txBody>
      </p:sp>
      <p:sp>
        <p:nvSpPr>
          <p:cNvPr id="1001" name="Shape 1001"/>
          <p:cNvSpPr>
            <a:spLocks noGrp="1"/>
          </p:cNvSpPr>
          <p:nvPr>
            <p:ph type="title"/>
          </p:nvPr>
        </p:nvSpPr>
        <p:spPr>
          <a:prstGeom prst="rect">
            <a:avLst/>
          </a:prstGeom>
        </p:spPr>
        <p:txBody>
          <a:bodyPr/>
          <a:lstStyle/>
          <a:p>
            <a:pPr lvl="0">
              <a:defRPr sz="1800" b="0" cap="none" spc="0">
                <a:uFillTx/>
              </a:defRPr>
            </a:pPr>
            <a:r>
              <a:rPr sz="3750" b="1" cap="small" spc="150">
                <a:uFill>
                  <a:solidFill/>
                </a:uFill>
              </a:rPr>
              <a:t>2.2  Mergesort</a:t>
            </a:r>
          </a:p>
        </p:txBody>
      </p:sp>
      <p:sp>
        <p:nvSpPr>
          <p:cNvPr id="1002" name="Shape 1002"/>
          <p:cNvSpPr>
            <a:spLocks noGrp="1"/>
          </p:cNvSpPr>
          <p:nvPr>
            <p:ph type="body" idx="1"/>
          </p:nvPr>
        </p:nvSpPr>
        <p:spPr>
          <a:prstGeom prst="rect">
            <a:avLst/>
          </a:prstGeom>
        </p:spPr>
        <p:txBody>
          <a:bodyPr/>
          <a:lstStyle/>
          <a:p>
            <a:pPr lvl="0">
              <a:defRPr sz="1800" i="0">
                <a:uFillTx/>
              </a:defRPr>
            </a:pPr>
            <a:r>
              <a:rPr sz="3000" i="1">
                <a:uFill>
                  <a:solidFill/>
                </a:uFill>
              </a:rPr>
              <a:t>mergesort</a:t>
            </a:r>
          </a:p>
          <a:p>
            <a:pPr lvl="0">
              <a:defRPr sz="1800" i="0">
                <a:uFillTx/>
              </a:defRPr>
            </a:pPr>
            <a:r>
              <a:rPr sz="3000" i="1">
                <a:uFill>
                  <a:solidFill/>
                </a:uFill>
              </a:rPr>
              <a:t>bottom-up mergesort</a:t>
            </a:r>
          </a:p>
          <a:p>
            <a:pPr lvl="0">
              <a:defRPr sz="1800" i="0">
                <a:uFillTx/>
              </a:defRPr>
            </a:pPr>
            <a:r>
              <a:rPr sz="3000" i="1">
                <a:uFill>
                  <a:solidFill/>
                </a:uFill>
              </a:rPr>
              <a:t>sorting complexity</a:t>
            </a:r>
          </a:p>
          <a:p>
            <a:pPr lvl="0">
              <a:defRPr sz="1800" i="0">
                <a:uFillTx/>
              </a:defRPr>
            </a:pPr>
            <a:r>
              <a:rPr sz="3000" i="1">
                <a:uFill>
                  <a:solidFill/>
                </a:uFill>
              </a:rPr>
              <a:t>comparators</a:t>
            </a:r>
          </a:p>
          <a:p>
            <a:pPr lvl="0">
              <a:defRPr sz="1800" i="0">
                <a:uFillTx/>
              </a:defRPr>
            </a:pPr>
            <a:r>
              <a:rPr sz="3000" i="1">
                <a:uFill>
                  <a:solidFill/>
                </a:uFill>
              </a:rPr>
              <a:t>stability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4</a:t>
            </a:fld>
            <a:endParaRPr sz="1200">
              <a:uFill>
                <a:solidFill/>
              </a:uFill>
            </a:endParaRPr>
          </a:p>
        </p:txBody>
      </p:sp>
      <p:sp>
        <p:nvSpPr>
          <p:cNvPr id="90" name="Shape 90"/>
          <p:cNvSpPr>
            <a:spLocks noGrp="1"/>
          </p:cNvSpPr>
          <p:nvPr>
            <p:ph type="title"/>
          </p:nvPr>
        </p:nvSpPr>
        <p:spPr>
          <a:prstGeom prst="rect">
            <a:avLst/>
          </a:prstGeom>
        </p:spPr>
        <p:txBody>
          <a:bodyPr/>
          <a:lstStyle/>
          <a:p>
            <a:pPr lvl="0">
              <a:defRPr sz="1800">
                <a:uFillTx/>
              </a:defRPr>
            </a:pPr>
            <a:r>
              <a:rPr sz="2800">
                <a:uFill>
                  <a:solidFill/>
                </a:uFill>
              </a:rPr>
              <a:t>Abstract in-place merge demo</a:t>
            </a:r>
          </a:p>
        </p:txBody>
      </p:sp>
      <p:graphicFrame>
        <p:nvGraphicFramePr>
          <p:cNvPr id="91" name="Table 91"/>
          <p:cNvGraphicFramePr/>
          <p:nvPr/>
        </p:nvGraphicFramePr>
        <p:xfrm>
          <a:off x="2514600" y="4178300"/>
          <a:ext cx="9118600" cy="685800"/>
        </p:xfrm>
        <a:graphic>
          <a:graphicData uri="http://schemas.openxmlformats.org/drawingml/2006/table">
            <a:tbl>
              <a:tblPr>
                <a:tableStyleId>{8F44A2F1-9E1F-4B54-A3A2-5F16C0AD49E2}</a:tableStyleId>
              </a:tblPr>
              <a:tblGrid>
                <a:gridCol w="911860">
                  <a:extLst>
                    <a:ext uri="{9D8B030D-6E8A-4147-A177-3AD203B41FA5}">
                      <a16:colId xmlns:a16="http://schemas.microsoft.com/office/drawing/2014/main" val="20000"/>
                    </a:ext>
                  </a:extLst>
                </a:gridCol>
                <a:gridCol w="911860">
                  <a:extLst>
                    <a:ext uri="{9D8B030D-6E8A-4147-A177-3AD203B41FA5}">
                      <a16:colId xmlns:a16="http://schemas.microsoft.com/office/drawing/2014/main" val="20001"/>
                    </a:ext>
                  </a:extLst>
                </a:gridCol>
                <a:gridCol w="911860">
                  <a:extLst>
                    <a:ext uri="{9D8B030D-6E8A-4147-A177-3AD203B41FA5}">
                      <a16:colId xmlns:a16="http://schemas.microsoft.com/office/drawing/2014/main" val="20002"/>
                    </a:ext>
                  </a:extLst>
                </a:gridCol>
                <a:gridCol w="911860">
                  <a:extLst>
                    <a:ext uri="{9D8B030D-6E8A-4147-A177-3AD203B41FA5}">
                      <a16:colId xmlns:a16="http://schemas.microsoft.com/office/drawing/2014/main" val="20003"/>
                    </a:ext>
                  </a:extLst>
                </a:gridCol>
                <a:gridCol w="911860">
                  <a:extLst>
                    <a:ext uri="{9D8B030D-6E8A-4147-A177-3AD203B41FA5}">
                      <a16:colId xmlns:a16="http://schemas.microsoft.com/office/drawing/2014/main" val="20004"/>
                    </a:ext>
                  </a:extLst>
                </a:gridCol>
                <a:gridCol w="911860">
                  <a:extLst>
                    <a:ext uri="{9D8B030D-6E8A-4147-A177-3AD203B41FA5}">
                      <a16:colId xmlns:a16="http://schemas.microsoft.com/office/drawing/2014/main" val="20005"/>
                    </a:ext>
                  </a:extLst>
                </a:gridCol>
                <a:gridCol w="911860">
                  <a:extLst>
                    <a:ext uri="{9D8B030D-6E8A-4147-A177-3AD203B41FA5}">
                      <a16:colId xmlns:a16="http://schemas.microsoft.com/office/drawing/2014/main" val="20006"/>
                    </a:ext>
                  </a:extLst>
                </a:gridCol>
                <a:gridCol w="911860">
                  <a:extLst>
                    <a:ext uri="{9D8B030D-6E8A-4147-A177-3AD203B41FA5}">
                      <a16:colId xmlns:a16="http://schemas.microsoft.com/office/drawing/2014/main" val="20007"/>
                    </a:ext>
                  </a:extLst>
                </a:gridCol>
                <a:gridCol w="911860">
                  <a:extLst>
                    <a:ext uri="{9D8B030D-6E8A-4147-A177-3AD203B41FA5}">
                      <a16:colId xmlns:a16="http://schemas.microsoft.com/office/drawing/2014/main" val="20008"/>
                    </a:ext>
                  </a:extLst>
                </a:gridCol>
                <a:gridCol w="911860">
                  <a:extLst>
                    <a:ext uri="{9D8B030D-6E8A-4147-A177-3AD203B41FA5}">
                      <a16:colId xmlns:a16="http://schemas.microsoft.com/office/drawing/2014/main" val="20009"/>
                    </a:ext>
                  </a:extLst>
                </a:gridCol>
              </a:tblGrid>
              <a:tr h="685800">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L w="28575">
                      <a:miter lim="400000"/>
                    </a:lnL>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G</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M</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R</a:t>
                      </a:r>
                    </a:p>
                  </a:txBody>
                  <a:tcPr marL="50800" marR="50800" marT="50800" marB="50800" anchor="ctr" horzOverflow="overflow">
                    <a:lnR w="63500">
                      <a:solidFill>
                        <a:srgbClr val="000000"/>
                      </a:solidFill>
                      <a:miter lim="400000"/>
                    </a:lnR>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A</a:t>
                      </a:r>
                    </a:p>
                  </a:txBody>
                  <a:tcPr marL="50800" marR="50800" marT="50800" marB="50800" anchor="ctr" horzOverflow="overflow">
                    <a:lnL w="63500">
                      <a:solidFill>
                        <a:srgbClr val="000000"/>
                      </a:solidFill>
                      <a:miter lim="400000"/>
                    </a:lnL>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C</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R</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T</a:t>
                      </a:r>
                    </a:p>
                  </a:txBody>
                  <a:tcPr marL="50800" marR="50800" marT="50800" marB="50800" anchor="ctr" horzOverflow="overflow">
                    <a:lnR w="28575">
                      <a:miter lim="400000"/>
                    </a:lnR>
                    <a:lnT w="28575">
                      <a:miter lim="400000"/>
                    </a:lnT>
                    <a:lnB w="28575">
                      <a:miter lim="400000"/>
                    </a:lnB>
                    <a:solidFill>
                      <a:srgbClr val="D5D5D5"/>
                    </a:solidFill>
                  </a:tcPr>
                </a:tc>
                <a:extLst>
                  <a:ext uri="{0D108BD9-81ED-4DB2-BD59-A6C34878D82A}">
                    <a16:rowId xmlns:a16="http://schemas.microsoft.com/office/drawing/2014/main" val="10000"/>
                  </a:ext>
                </a:extLst>
              </a:tr>
            </a:tbl>
          </a:graphicData>
        </a:graphic>
      </p:graphicFrame>
      <p:sp>
        <p:nvSpPr>
          <p:cNvPr id="92" name="Shape 92"/>
          <p:cNvSpPr/>
          <p:nvPr/>
        </p:nvSpPr>
        <p:spPr>
          <a:xfrm>
            <a:off x="2743200" y="36322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lo</a:t>
            </a:r>
          </a:p>
        </p:txBody>
      </p:sp>
      <p:sp>
        <p:nvSpPr>
          <p:cNvPr id="93" name="Shape 93"/>
          <p:cNvSpPr/>
          <p:nvPr/>
        </p:nvSpPr>
        <p:spPr>
          <a:xfrm>
            <a:off x="6286500" y="36322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mid</a:t>
            </a:r>
          </a:p>
        </p:txBody>
      </p:sp>
      <p:sp>
        <p:nvSpPr>
          <p:cNvPr id="94" name="Shape 94"/>
          <p:cNvSpPr/>
          <p:nvPr/>
        </p:nvSpPr>
        <p:spPr>
          <a:xfrm>
            <a:off x="7099300" y="3632200"/>
            <a:ext cx="10541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mid+1</a:t>
            </a:r>
          </a:p>
        </p:txBody>
      </p:sp>
      <p:sp>
        <p:nvSpPr>
          <p:cNvPr id="95" name="Shape 95"/>
          <p:cNvSpPr/>
          <p:nvPr/>
        </p:nvSpPr>
        <p:spPr>
          <a:xfrm>
            <a:off x="10947400" y="36322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hi</a:t>
            </a:r>
          </a:p>
        </p:txBody>
      </p:sp>
      <p:sp>
        <p:nvSpPr>
          <p:cNvPr id="96" name="Shape 96"/>
          <p:cNvSpPr/>
          <p:nvPr/>
        </p:nvSpPr>
        <p:spPr>
          <a:xfrm>
            <a:off x="1625600" y="43561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a[]</a:t>
            </a:r>
          </a:p>
        </p:txBody>
      </p:sp>
      <p:sp>
        <p:nvSpPr>
          <p:cNvPr id="97" name="Shape 97"/>
          <p:cNvSpPr/>
          <p:nvPr/>
        </p:nvSpPr>
        <p:spPr>
          <a:xfrm>
            <a:off x="4279900" y="5626100"/>
            <a:ext cx="930240"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sorted</a:t>
            </a:r>
          </a:p>
        </p:txBody>
      </p:sp>
      <p:sp>
        <p:nvSpPr>
          <p:cNvPr id="98" name="Shape 98"/>
          <p:cNvSpPr/>
          <p:nvPr/>
        </p:nvSpPr>
        <p:spPr>
          <a:xfrm rot="16200000" flipH="1">
            <a:off x="4568895" y="3494758"/>
            <a:ext cx="355601" cy="3708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8D3124"/>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99" name="Shape 99"/>
          <p:cNvSpPr/>
          <p:nvPr/>
        </p:nvSpPr>
        <p:spPr>
          <a:xfrm>
            <a:off x="8801100" y="5626100"/>
            <a:ext cx="930240"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sorted</a:t>
            </a:r>
          </a:p>
        </p:txBody>
      </p:sp>
      <p:sp>
        <p:nvSpPr>
          <p:cNvPr id="100" name="Shape 100"/>
          <p:cNvSpPr/>
          <p:nvPr/>
        </p:nvSpPr>
        <p:spPr>
          <a:xfrm rot="16200000" flipH="1">
            <a:off x="9093200" y="3492500"/>
            <a:ext cx="355600" cy="3708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8D3124"/>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01" name="Shape 101">
            <a:hlinkClick r:id="rId3"/>
          </p:cNvPr>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Goal.  </a:t>
            </a:r>
            <a:r>
              <a:rPr sz="2400">
                <a:uFill>
                  <a:solidFill>
                    <a:srgbClr val="0048AA"/>
                  </a:solidFill>
                </a:uFill>
              </a:rPr>
              <a:t>Given two sorted subarrays </a:t>
            </a:r>
            <a:r>
              <a:rPr sz="2000">
                <a:uFill>
                  <a:solidFill>
                    <a:srgbClr val="0048AA"/>
                  </a:solidFill>
                </a:uFill>
                <a:latin typeface="Lucida Sans Typewriter Regular"/>
                <a:ea typeface="Lucida Sans Typewriter Regular"/>
                <a:cs typeface="Lucida Sans Typewriter Regular"/>
                <a:sym typeface="Lucida Sans Typewriter Regular"/>
              </a:rPr>
              <a:t>a[lo]</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a[mid]</a:t>
            </a:r>
            <a:r>
              <a:rPr sz="2400">
                <a:uFill>
                  <a:solidFill>
                    <a:srgbClr val="0048AA"/>
                  </a:solidFill>
                </a:uFill>
              </a:rPr>
              <a:t> and </a:t>
            </a:r>
            <a:r>
              <a:rPr sz="2000">
                <a:uFill>
                  <a:solidFill>
                    <a:srgbClr val="0048AA"/>
                  </a:solidFill>
                </a:uFill>
                <a:latin typeface="Lucida Sans Typewriter Regular"/>
                <a:ea typeface="Lucida Sans Typewriter Regular"/>
                <a:cs typeface="Lucida Sans Typewriter Regular"/>
                <a:sym typeface="Lucida Sans Typewriter Regular"/>
              </a:rPr>
              <a:t>a[mid+1]</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a[hi]</a:t>
            </a:r>
            <a:r>
              <a:rPr sz="2400">
                <a:uFill>
                  <a:solidFill>
                    <a:srgbClr val="0048AA"/>
                  </a:solidFill>
                </a:uFill>
              </a:rPr>
              <a:t>, replace with sorted subarray </a:t>
            </a:r>
            <a:r>
              <a:rPr sz="2000">
                <a:uFill>
                  <a:solidFill>
                    <a:srgbClr val="0048AA"/>
                  </a:solidFill>
                </a:uFill>
                <a:latin typeface="Lucida Sans Typewriter Regular"/>
                <a:ea typeface="Lucida Sans Typewriter Regular"/>
                <a:cs typeface="Lucida Sans Typewriter Regular"/>
                <a:sym typeface="Lucida Sans Typewriter Regular"/>
              </a:rPr>
              <a:t>a[lo]</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a[hi]</a:t>
            </a:r>
            <a:r>
              <a:rPr sz="2400">
                <a:uFill>
                  <a:solidFill>
                    <a:srgbClr val="0048AA"/>
                  </a:solidFill>
                </a:u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5</a:t>
            </a:fld>
            <a:endParaRPr sz="1200">
              <a:uFill>
                <a:solidFill/>
              </a:uFill>
            </a:endParaRPr>
          </a:p>
        </p:txBody>
      </p:sp>
      <p:sp>
        <p:nvSpPr>
          <p:cNvPr id="107" name="Shape 107"/>
          <p:cNvSpPr>
            <a:spLocks noGrp="1"/>
          </p:cNvSpPr>
          <p:nvPr>
            <p:ph type="title"/>
          </p:nvPr>
        </p:nvSpPr>
        <p:spPr>
          <a:prstGeom prst="rect">
            <a:avLst/>
          </a:prstGeom>
        </p:spPr>
        <p:txBody>
          <a:bodyPr/>
          <a:lstStyle/>
          <a:p>
            <a:pPr lvl="0">
              <a:defRPr sz="1800">
                <a:uFillTx/>
              </a:defRPr>
            </a:pPr>
            <a:r>
              <a:rPr sz="2800">
                <a:uFill>
                  <a:solidFill/>
                </a:uFill>
              </a:rPr>
              <a:t>Abstract in-place merge demo</a:t>
            </a:r>
          </a:p>
        </p:txBody>
      </p:sp>
      <p:graphicFrame>
        <p:nvGraphicFramePr>
          <p:cNvPr id="108" name="Table 108"/>
          <p:cNvGraphicFramePr/>
          <p:nvPr/>
        </p:nvGraphicFramePr>
        <p:xfrm>
          <a:off x="2514600" y="4178300"/>
          <a:ext cx="9118600" cy="685800"/>
        </p:xfrm>
        <a:graphic>
          <a:graphicData uri="http://schemas.openxmlformats.org/drawingml/2006/table">
            <a:tbl>
              <a:tblPr>
                <a:tableStyleId>{8F44A2F1-9E1F-4B54-A3A2-5F16C0AD49E2}</a:tableStyleId>
              </a:tblPr>
              <a:tblGrid>
                <a:gridCol w="911860">
                  <a:extLst>
                    <a:ext uri="{9D8B030D-6E8A-4147-A177-3AD203B41FA5}">
                      <a16:colId xmlns:a16="http://schemas.microsoft.com/office/drawing/2014/main" val="20000"/>
                    </a:ext>
                  </a:extLst>
                </a:gridCol>
                <a:gridCol w="911860">
                  <a:extLst>
                    <a:ext uri="{9D8B030D-6E8A-4147-A177-3AD203B41FA5}">
                      <a16:colId xmlns:a16="http://schemas.microsoft.com/office/drawing/2014/main" val="20001"/>
                    </a:ext>
                  </a:extLst>
                </a:gridCol>
                <a:gridCol w="911860">
                  <a:extLst>
                    <a:ext uri="{9D8B030D-6E8A-4147-A177-3AD203B41FA5}">
                      <a16:colId xmlns:a16="http://schemas.microsoft.com/office/drawing/2014/main" val="20002"/>
                    </a:ext>
                  </a:extLst>
                </a:gridCol>
                <a:gridCol w="911860">
                  <a:extLst>
                    <a:ext uri="{9D8B030D-6E8A-4147-A177-3AD203B41FA5}">
                      <a16:colId xmlns:a16="http://schemas.microsoft.com/office/drawing/2014/main" val="20003"/>
                    </a:ext>
                  </a:extLst>
                </a:gridCol>
                <a:gridCol w="911860">
                  <a:extLst>
                    <a:ext uri="{9D8B030D-6E8A-4147-A177-3AD203B41FA5}">
                      <a16:colId xmlns:a16="http://schemas.microsoft.com/office/drawing/2014/main" val="20004"/>
                    </a:ext>
                  </a:extLst>
                </a:gridCol>
                <a:gridCol w="911860">
                  <a:extLst>
                    <a:ext uri="{9D8B030D-6E8A-4147-A177-3AD203B41FA5}">
                      <a16:colId xmlns:a16="http://schemas.microsoft.com/office/drawing/2014/main" val="20005"/>
                    </a:ext>
                  </a:extLst>
                </a:gridCol>
                <a:gridCol w="911860">
                  <a:extLst>
                    <a:ext uri="{9D8B030D-6E8A-4147-A177-3AD203B41FA5}">
                      <a16:colId xmlns:a16="http://schemas.microsoft.com/office/drawing/2014/main" val="20006"/>
                    </a:ext>
                  </a:extLst>
                </a:gridCol>
                <a:gridCol w="911860">
                  <a:extLst>
                    <a:ext uri="{9D8B030D-6E8A-4147-A177-3AD203B41FA5}">
                      <a16:colId xmlns:a16="http://schemas.microsoft.com/office/drawing/2014/main" val="20007"/>
                    </a:ext>
                  </a:extLst>
                </a:gridCol>
                <a:gridCol w="911860">
                  <a:extLst>
                    <a:ext uri="{9D8B030D-6E8A-4147-A177-3AD203B41FA5}">
                      <a16:colId xmlns:a16="http://schemas.microsoft.com/office/drawing/2014/main" val="20008"/>
                    </a:ext>
                  </a:extLst>
                </a:gridCol>
                <a:gridCol w="911860">
                  <a:extLst>
                    <a:ext uri="{9D8B030D-6E8A-4147-A177-3AD203B41FA5}">
                      <a16:colId xmlns:a16="http://schemas.microsoft.com/office/drawing/2014/main" val="20009"/>
                    </a:ext>
                  </a:extLst>
                </a:gridCol>
              </a:tblGrid>
              <a:tr h="685800">
                <a:tc>
                  <a:txBody>
                    <a:bodyPr/>
                    <a:lstStyle/>
                    <a:p>
                      <a:pPr marL="58702" marR="58702" lvl="0" defTabSz="1295400">
                        <a:lnSpc>
                          <a:spcPct val="130000"/>
                        </a:lnSpc>
                        <a:defRPr sz="1800">
                          <a:uFillTx/>
                        </a:defRPr>
                      </a:pPr>
                      <a:r>
                        <a:rPr sz="2400">
                          <a:uFill>
                            <a:solidFill/>
                          </a:uFill>
                        </a:rPr>
                        <a:t>A</a:t>
                      </a:r>
                    </a:p>
                  </a:txBody>
                  <a:tcPr marL="50800" marR="50800" marT="50800" marB="50800" anchor="ctr" horzOverflow="overflow">
                    <a:lnL w="28575">
                      <a:miter lim="400000"/>
                    </a:lnL>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C</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E</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G</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M</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R</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R</a:t>
                      </a:r>
                    </a:p>
                  </a:txBody>
                  <a:tcPr marL="50800" marR="50800" marT="50800" marB="50800" anchor="ctr" horzOverflow="overflow">
                    <a:lnT w="28575">
                      <a:miter lim="400000"/>
                    </a:lnT>
                    <a:lnB w="28575">
                      <a:miter lim="400000"/>
                    </a:lnB>
                    <a:solidFill>
                      <a:srgbClr val="D5D5D5"/>
                    </a:solidFill>
                  </a:tcPr>
                </a:tc>
                <a:tc>
                  <a:txBody>
                    <a:bodyPr/>
                    <a:lstStyle/>
                    <a:p>
                      <a:pPr marL="58702" marR="58702" lvl="0" defTabSz="1295400">
                        <a:lnSpc>
                          <a:spcPct val="130000"/>
                        </a:lnSpc>
                        <a:defRPr sz="1800">
                          <a:uFillTx/>
                        </a:defRPr>
                      </a:pPr>
                      <a:r>
                        <a:rPr sz="2400">
                          <a:uFill>
                            <a:solidFill/>
                          </a:uFill>
                        </a:rPr>
                        <a:t>T</a:t>
                      </a:r>
                    </a:p>
                  </a:txBody>
                  <a:tcPr marL="50800" marR="50800" marT="50800" marB="50800" anchor="ctr" horzOverflow="overflow">
                    <a:lnR w="28575">
                      <a:miter lim="400000"/>
                    </a:lnR>
                    <a:lnT w="28575">
                      <a:miter lim="400000"/>
                    </a:lnT>
                    <a:lnB w="28575">
                      <a:miter lim="400000"/>
                    </a:lnB>
                    <a:solidFill>
                      <a:srgbClr val="D5D5D5"/>
                    </a:solidFill>
                  </a:tcPr>
                </a:tc>
                <a:extLst>
                  <a:ext uri="{0D108BD9-81ED-4DB2-BD59-A6C34878D82A}">
                    <a16:rowId xmlns:a16="http://schemas.microsoft.com/office/drawing/2014/main" val="10000"/>
                  </a:ext>
                </a:extLst>
              </a:tr>
            </a:tbl>
          </a:graphicData>
        </a:graphic>
      </p:graphicFrame>
      <p:sp>
        <p:nvSpPr>
          <p:cNvPr id="109" name="Shape 109"/>
          <p:cNvSpPr/>
          <p:nvPr/>
        </p:nvSpPr>
        <p:spPr>
          <a:xfrm>
            <a:off x="1625600" y="43561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a[]</a:t>
            </a:r>
          </a:p>
        </p:txBody>
      </p:sp>
      <p:sp>
        <p:nvSpPr>
          <p:cNvPr id="110" name="Shape 110"/>
          <p:cNvSpPr/>
          <p:nvPr/>
        </p:nvSpPr>
        <p:spPr>
          <a:xfrm>
            <a:off x="6502400" y="5816600"/>
            <a:ext cx="930240" cy="3683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800" b="1">
                <a:latin typeface="Lucida Grande"/>
                <a:ea typeface="Lucida Grande"/>
                <a:cs typeface="Lucida Grande"/>
                <a:sym typeface="Lucida Grande"/>
              </a:defRPr>
            </a:lvl1pPr>
          </a:lstStyle>
          <a:p>
            <a:pPr lvl="0">
              <a:defRPr b="0">
                <a:solidFill>
                  <a:srgbClr val="000000"/>
                </a:solidFill>
                <a:uFillTx/>
              </a:defRPr>
            </a:pPr>
            <a:r>
              <a:rPr b="1">
                <a:solidFill>
                  <a:srgbClr val="8D3124"/>
                </a:solidFill>
                <a:uFill>
                  <a:solidFill>
                    <a:srgbClr val="8D3124"/>
                  </a:solidFill>
                </a:uFill>
              </a:rPr>
              <a:t>sorted</a:t>
            </a:r>
          </a:p>
        </p:txBody>
      </p:sp>
      <p:sp>
        <p:nvSpPr>
          <p:cNvPr id="111" name="Shape 111"/>
          <p:cNvSpPr/>
          <p:nvPr/>
        </p:nvSpPr>
        <p:spPr>
          <a:xfrm>
            <a:off x="2743200" y="36322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lo</a:t>
            </a:r>
          </a:p>
        </p:txBody>
      </p:sp>
      <p:sp>
        <p:nvSpPr>
          <p:cNvPr id="112" name="Shape 112"/>
          <p:cNvSpPr/>
          <p:nvPr/>
        </p:nvSpPr>
        <p:spPr>
          <a:xfrm>
            <a:off x="10947400" y="3632200"/>
            <a:ext cx="6223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hi</a:t>
            </a:r>
          </a:p>
        </p:txBody>
      </p:sp>
      <p:sp>
        <p:nvSpPr>
          <p:cNvPr id="113" name="Shape 113"/>
          <p:cNvSpPr/>
          <p:nvPr/>
        </p:nvSpPr>
        <p:spPr>
          <a:xfrm rot="16200000" flipH="1">
            <a:off x="6816795" y="1246857"/>
            <a:ext cx="520701" cy="8369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8D3124"/>
            </a:solidFill>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114" name="Shape 114">
            <a:hlinkClick r:id="rId2"/>
          </p:cNvPr>
          <p:cNvSpPr>
            <a:spLocks noGrp="1"/>
          </p:cNvSpPr>
          <p:nvPr>
            <p:ph type="body" idx="1"/>
          </p:nvPr>
        </p:nvSpPr>
        <p:spPr>
          <a:prstGeom prst="rect">
            <a:avLst/>
          </a:prstGeom>
        </p:spPr>
        <p:txBody>
          <a:bodyPr/>
          <a:lstStyle/>
          <a:p>
            <a:pPr lvl="0">
              <a:defRPr sz="1800">
                <a:solidFill>
                  <a:srgbClr val="000000"/>
                </a:solidFill>
                <a:uFillTx/>
              </a:defRPr>
            </a:pPr>
            <a:r>
              <a:rPr sz="2400">
                <a:solidFill>
                  <a:srgbClr val="005493"/>
                </a:solidFill>
                <a:uFill>
                  <a:solidFill>
                    <a:srgbClr val="0048AA"/>
                  </a:solidFill>
                </a:uFill>
              </a:rPr>
              <a:t>Goal.  </a:t>
            </a:r>
            <a:r>
              <a:rPr sz="2400">
                <a:uFill>
                  <a:solidFill>
                    <a:srgbClr val="0048AA"/>
                  </a:solidFill>
                </a:uFill>
              </a:rPr>
              <a:t>Given two sorted subarrays </a:t>
            </a:r>
            <a:r>
              <a:rPr sz="2000">
                <a:uFill>
                  <a:solidFill>
                    <a:srgbClr val="0048AA"/>
                  </a:solidFill>
                </a:uFill>
                <a:latin typeface="Lucida Sans Typewriter Regular"/>
                <a:ea typeface="Lucida Sans Typewriter Regular"/>
                <a:cs typeface="Lucida Sans Typewriter Regular"/>
                <a:sym typeface="Lucida Sans Typewriter Regular"/>
              </a:rPr>
              <a:t>a[lo]</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a[mid]</a:t>
            </a:r>
            <a:r>
              <a:rPr sz="2400">
                <a:uFill>
                  <a:solidFill>
                    <a:srgbClr val="0048AA"/>
                  </a:solidFill>
                </a:uFill>
              </a:rPr>
              <a:t> and </a:t>
            </a:r>
            <a:r>
              <a:rPr sz="2000">
                <a:uFill>
                  <a:solidFill>
                    <a:srgbClr val="0048AA"/>
                  </a:solidFill>
                </a:uFill>
                <a:latin typeface="Lucida Sans Typewriter Regular"/>
                <a:ea typeface="Lucida Sans Typewriter Regular"/>
                <a:cs typeface="Lucida Sans Typewriter Regular"/>
                <a:sym typeface="Lucida Sans Typewriter Regular"/>
              </a:rPr>
              <a:t>a[mid+1]</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a[hi]</a:t>
            </a:r>
            <a:r>
              <a:rPr sz="2400">
                <a:uFill>
                  <a:solidFill>
                    <a:srgbClr val="0048AA"/>
                  </a:solidFill>
                </a:uFill>
              </a:rPr>
              <a:t>, replace with sorted subarray </a:t>
            </a:r>
            <a:r>
              <a:rPr sz="2000">
                <a:uFill>
                  <a:solidFill>
                    <a:srgbClr val="0048AA"/>
                  </a:solidFill>
                </a:uFill>
                <a:latin typeface="Lucida Sans Typewriter Regular"/>
                <a:ea typeface="Lucida Sans Typewriter Regular"/>
                <a:cs typeface="Lucida Sans Typewriter Regular"/>
                <a:sym typeface="Lucida Sans Typewriter Regular"/>
              </a:rPr>
              <a:t>a[lo]</a:t>
            </a:r>
            <a:r>
              <a:rPr sz="2400">
                <a:uFill>
                  <a:solidFill>
                    <a:srgbClr val="0048AA"/>
                  </a:solidFill>
                </a:uFill>
              </a:rPr>
              <a:t> to </a:t>
            </a:r>
            <a:r>
              <a:rPr sz="2000">
                <a:uFill>
                  <a:solidFill>
                    <a:srgbClr val="0048AA"/>
                  </a:solidFill>
                </a:uFill>
                <a:latin typeface="Lucida Sans Typewriter Regular"/>
                <a:ea typeface="Lucida Sans Typewriter Regular"/>
                <a:cs typeface="Lucida Sans Typewriter Regular"/>
                <a:sym typeface="Lucida Sans Typewriter Regular"/>
              </a:rPr>
              <a:t>a[hi]</a:t>
            </a:r>
            <a:r>
              <a:rPr sz="2400">
                <a:uFill>
                  <a:solidFill>
                    <a:srgbClr val="0048AA"/>
                  </a:solidFill>
                </a:uFill>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6</a:t>
            </a:fld>
            <a:endParaRPr sz="1200">
              <a:uFill>
                <a:solidFill/>
              </a:uFill>
            </a:endParaRPr>
          </a:p>
        </p:txBody>
      </p:sp>
      <p:sp>
        <p:nvSpPr>
          <p:cNvPr id="122" name="Shape 122"/>
          <p:cNvSpPr>
            <a:spLocks noGrp="1"/>
          </p:cNvSpPr>
          <p:nvPr>
            <p:ph type="title"/>
          </p:nvPr>
        </p:nvSpPr>
        <p:spPr>
          <a:prstGeom prst="rect">
            <a:avLst/>
          </a:prstGeom>
        </p:spPr>
        <p:txBody>
          <a:bodyPr/>
          <a:lstStyle/>
          <a:p>
            <a:pPr lvl="0">
              <a:defRPr sz="1800">
                <a:uFillTx/>
              </a:defRPr>
            </a:pPr>
            <a:r>
              <a:rPr sz="2800" dirty="0">
                <a:uFill>
                  <a:solidFill/>
                </a:uFill>
              </a:rPr>
              <a:t>Merging:  implementation</a:t>
            </a:r>
          </a:p>
        </p:txBody>
      </p:sp>
      <p:sp>
        <p:nvSpPr>
          <p:cNvPr id="123" name="Shape 123"/>
          <p:cNvSpPr/>
          <p:nvPr/>
        </p:nvSpPr>
        <p:spPr>
          <a:xfrm>
            <a:off x="3332767" y="7573364"/>
            <a:ext cx="579019"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4" name="Shape 124"/>
          <p:cNvSpPr/>
          <p:nvPr/>
        </p:nvSpPr>
        <p:spPr>
          <a:xfrm>
            <a:off x="3487668" y="7616402"/>
            <a:ext cx="269217"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606060"/>
                </a:solid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606060"/>
                </a:solidFill>
                <a:uFill>
                  <a:solidFill>
                    <a:srgbClr val="8D3124"/>
                  </a:solidFill>
                </a:uFill>
              </a:rPr>
              <a:t>A</a:t>
            </a:r>
          </a:p>
        </p:txBody>
      </p:sp>
      <p:sp>
        <p:nvSpPr>
          <p:cNvPr id="125" name="Shape 125"/>
          <p:cNvSpPr/>
          <p:nvPr/>
        </p:nvSpPr>
        <p:spPr>
          <a:xfrm>
            <a:off x="3911785"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6" name="Shape 126"/>
          <p:cNvSpPr/>
          <p:nvPr/>
        </p:nvSpPr>
        <p:spPr>
          <a:xfrm>
            <a:off x="4066685" y="7616402"/>
            <a:ext cx="269217"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606060"/>
                </a:solid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606060"/>
                </a:solidFill>
                <a:uFill>
                  <a:solidFill>
                    <a:srgbClr val="8D3124"/>
                  </a:solidFill>
                </a:uFill>
              </a:rPr>
              <a:t>G</a:t>
            </a:r>
          </a:p>
        </p:txBody>
      </p:sp>
      <p:sp>
        <p:nvSpPr>
          <p:cNvPr id="127" name="Shape 127"/>
          <p:cNvSpPr/>
          <p:nvPr/>
        </p:nvSpPr>
        <p:spPr>
          <a:xfrm>
            <a:off x="4490801" y="7573364"/>
            <a:ext cx="579019"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28" name="Shape 128"/>
          <p:cNvSpPr/>
          <p:nvPr/>
        </p:nvSpPr>
        <p:spPr>
          <a:xfrm>
            <a:off x="4645704" y="7616402"/>
            <a:ext cx="269217"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606060"/>
                </a:solid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606060"/>
                </a:solidFill>
                <a:uFill>
                  <a:solidFill>
                    <a:srgbClr val="8D3124"/>
                  </a:solidFill>
                </a:uFill>
              </a:rPr>
              <a:t>L</a:t>
            </a:r>
          </a:p>
        </p:txBody>
      </p:sp>
      <p:sp>
        <p:nvSpPr>
          <p:cNvPr id="129" name="Shape 129"/>
          <p:cNvSpPr/>
          <p:nvPr/>
        </p:nvSpPr>
        <p:spPr>
          <a:xfrm>
            <a:off x="5069820" y="7573364"/>
            <a:ext cx="580886"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0" name="Shape 130"/>
          <p:cNvSpPr/>
          <p:nvPr/>
        </p:nvSpPr>
        <p:spPr>
          <a:xfrm>
            <a:off x="5225653"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O</a:t>
            </a:r>
          </a:p>
        </p:txBody>
      </p:sp>
      <p:sp>
        <p:nvSpPr>
          <p:cNvPr id="131" name="Shape 131"/>
          <p:cNvSpPr/>
          <p:nvPr/>
        </p:nvSpPr>
        <p:spPr>
          <a:xfrm>
            <a:off x="5652572"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2" name="Shape 132"/>
          <p:cNvSpPr/>
          <p:nvPr/>
        </p:nvSpPr>
        <p:spPr>
          <a:xfrm>
            <a:off x="5805604"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R</a:t>
            </a:r>
          </a:p>
        </p:txBody>
      </p:sp>
      <p:sp>
        <p:nvSpPr>
          <p:cNvPr id="133" name="Shape 133"/>
          <p:cNvSpPr/>
          <p:nvPr/>
        </p:nvSpPr>
        <p:spPr>
          <a:xfrm>
            <a:off x="6227854"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4" name="Shape 134"/>
          <p:cNvSpPr/>
          <p:nvPr/>
        </p:nvSpPr>
        <p:spPr>
          <a:xfrm>
            <a:off x="6382753" y="7616402"/>
            <a:ext cx="269217"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606060"/>
                </a:solid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606060"/>
                </a:solidFill>
                <a:uFill>
                  <a:solidFill>
                    <a:srgbClr val="8D3124"/>
                  </a:solidFill>
                </a:uFill>
              </a:rPr>
              <a:t>H</a:t>
            </a:r>
          </a:p>
        </p:txBody>
      </p:sp>
      <p:sp>
        <p:nvSpPr>
          <p:cNvPr id="135" name="Shape 135"/>
          <p:cNvSpPr/>
          <p:nvPr/>
        </p:nvSpPr>
        <p:spPr>
          <a:xfrm>
            <a:off x="6806871" y="7573364"/>
            <a:ext cx="580886"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6" name="Shape 136"/>
          <p:cNvSpPr/>
          <p:nvPr/>
        </p:nvSpPr>
        <p:spPr>
          <a:xfrm>
            <a:off x="6962706"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606060"/>
                </a:solid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606060"/>
                </a:solidFill>
                <a:uFill>
                  <a:solidFill>
                    <a:srgbClr val="8D3124"/>
                  </a:solidFill>
                </a:uFill>
              </a:rPr>
              <a:t>I</a:t>
            </a:r>
          </a:p>
        </p:txBody>
      </p:sp>
      <p:sp>
        <p:nvSpPr>
          <p:cNvPr id="137" name="Shape 137"/>
          <p:cNvSpPr/>
          <p:nvPr/>
        </p:nvSpPr>
        <p:spPr>
          <a:xfrm>
            <a:off x="7387756"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38" name="Shape 138"/>
          <p:cNvSpPr/>
          <p:nvPr/>
        </p:nvSpPr>
        <p:spPr>
          <a:xfrm>
            <a:off x="7542657"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C4681"/>
                </a:solidFill>
                <a:uFill>
                  <a:solidFill>
                    <a:srgbClr val="0C4681"/>
                  </a:solidFill>
                </a:u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0C4681"/>
                </a:solidFill>
                <a:uFill>
                  <a:solidFill>
                    <a:srgbClr val="0C4681"/>
                  </a:solidFill>
                </a:uFill>
              </a:rPr>
              <a:t>M</a:t>
            </a:r>
          </a:p>
        </p:txBody>
      </p:sp>
      <p:sp>
        <p:nvSpPr>
          <p:cNvPr id="139" name="Shape 139"/>
          <p:cNvSpPr/>
          <p:nvPr/>
        </p:nvSpPr>
        <p:spPr>
          <a:xfrm>
            <a:off x="7963972"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0" name="Shape 140"/>
          <p:cNvSpPr/>
          <p:nvPr/>
        </p:nvSpPr>
        <p:spPr>
          <a:xfrm>
            <a:off x="8121674"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a:uFillTx/>
              </a:defRPr>
            </a:pPr>
            <a:r>
              <a:rPr>
                <a:uFill>
                  <a:solidFill/>
                </a:uFill>
              </a:rPr>
              <a:t>S</a:t>
            </a:r>
          </a:p>
        </p:txBody>
      </p:sp>
      <p:sp>
        <p:nvSpPr>
          <p:cNvPr id="141" name="Shape 141"/>
          <p:cNvSpPr/>
          <p:nvPr/>
        </p:nvSpPr>
        <p:spPr>
          <a:xfrm>
            <a:off x="8545790" y="7573364"/>
            <a:ext cx="579018" cy="414887"/>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2" name="Shape 142"/>
          <p:cNvSpPr/>
          <p:nvPr/>
        </p:nvSpPr>
        <p:spPr>
          <a:xfrm>
            <a:off x="8700692" y="76164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a:uFillTx/>
              </a:defRPr>
            </a:pPr>
            <a:r>
              <a:rPr>
                <a:uFill>
                  <a:solidFill/>
                </a:uFill>
              </a:rPr>
              <a:t>T</a:t>
            </a:r>
          </a:p>
        </p:txBody>
      </p:sp>
      <p:sp>
        <p:nvSpPr>
          <p:cNvPr id="143" name="Shape 143"/>
          <p:cNvSpPr/>
          <p:nvPr/>
        </p:nvSpPr>
        <p:spPr>
          <a:xfrm>
            <a:off x="3308486"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4" name="Shape 144"/>
          <p:cNvSpPr/>
          <p:nvPr/>
        </p:nvSpPr>
        <p:spPr>
          <a:xfrm>
            <a:off x="3463386" y="87825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A</a:t>
            </a:r>
          </a:p>
        </p:txBody>
      </p:sp>
      <p:sp>
        <p:nvSpPr>
          <p:cNvPr id="145" name="Shape 145"/>
          <p:cNvSpPr/>
          <p:nvPr/>
        </p:nvSpPr>
        <p:spPr>
          <a:xfrm>
            <a:off x="3887503" y="8738526"/>
            <a:ext cx="580886"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6" name="Shape 146"/>
          <p:cNvSpPr/>
          <p:nvPr/>
        </p:nvSpPr>
        <p:spPr>
          <a:xfrm>
            <a:off x="4043338" y="87825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G</a:t>
            </a:r>
          </a:p>
        </p:txBody>
      </p:sp>
      <p:sp>
        <p:nvSpPr>
          <p:cNvPr id="147" name="Shape 147"/>
          <p:cNvSpPr/>
          <p:nvPr/>
        </p:nvSpPr>
        <p:spPr>
          <a:xfrm>
            <a:off x="4468388" y="8738526"/>
            <a:ext cx="579019"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48" name="Shape 148"/>
          <p:cNvSpPr/>
          <p:nvPr/>
        </p:nvSpPr>
        <p:spPr>
          <a:xfrm>
            <a:off x="4623288" y="87825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H</a:t>
            </a:r>
          </a:p>
        </p:txBody>
      </p:sp>
      <p:sp>
        <p:nvSpPr>
          <p:cNvPr id="149" name="Shape 149"/>
          <p:cNvSpPr/>
          <p:nvPr/>
        </p:nvSpPr>
        <p:spPr>
          <a:xfrm>
            <a:off x="5047405" y="8738526"/>
            <a:ext cx="579019"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0" name="Shape 150"/>
          <p:cNvSpPr/>
          <p:nvPr/>
        </p:nvSpPr>
        <p:spPr>
          <a:xfrm>
            <a:off x="5202306" y="87825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I</a:t>
            </a:r>
          </a:p>
        </p:txBody>
      </p:sp>
      <p:sp>
        <p:nvSpPr>
          <p:cNvPr id="151" name="Shape 151"/>
          <p:cNvSpPr/>
          <p:nvPr/>
        </p:nvSpPr>
        <p:spPr>
          <a:xfrm>
            <a:off x="5626423"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2" name="Shape 152"/>
          <p:cNvSpPr/>
          <p:nvPr/>
        </p:nvSpPr>
        <p:spPr>
          <a:xfrm>
            <a:off x="5781322" y="8782502"/>
            <a:ext cx="269218"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00000"/>
                </a:solidFill>
                <a:latin typeface="Lucida Sans Typewriter Regular"/>
                <a:ea typeface="Lucida Sans Typewriter Regular"/>
                <a:cs typeface="Lucida Sans Typewriter Regular"/>
                <a:sym typeface="Lucida Sans Typewriter Regular"/>
              </a:defRPr>
            </a:lvl1pPr>
          </a:lstStyle>
          <a:p>
            <a:pPr lvl="0">
              <a:defRPr>
                <a:uFillTx/>
              </a:defRPr>
            </a:pPr>
            <a:r>
              <a:rPr>
                <a:uFill>
                  <a:solidFill>
                    <a:srgbClr val="8D3124"/>
                  </a:solidFill>
                </a:uFill>
              </a:rPr>
              <a:t>L</a:t>
            </a:r>
          </a:p>
        </p:txBody>
      </p:sp>
      <p:sp>
        <p:nvSpPr>
          <p:cNvPr id="153" name="Shape 153"/>
          <p:cNvSpPr/>
          <p:nvPr/>
        </p:nvSpPr>
        <p:spPr>
          <a:xfrm>
            <a:off x="6205441"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4" name="Shape 154"/>
          <p:cNvSpPr/>
          <p:nvPr/>
        </p:nvSpPr>
        <p:spPr>
          <a:xfrm>
            <a:off x="6360342" y="8782502"/>
            <a:ext cx="269217" cy="3273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ctr">
              <a:defRPr sz="1800">
                <a:solidFill>
                  <a:srgbClr val="0C4681"/>
                </a:solidFill>
                <a:uFill>
                  <a:solidFill>
                    <a:srgbClr val="0C4681"/>
                  </a:solidFill>
                </a:uFill>
                <a:latin typeface="Lucida Sans Typewriter Regular"/>
                <a:ea typeface="Lucida Sans Typewriter Regular"/>
                <a:cs typeface="Lucida Sans Typewriter Regular"/>
                <a:sym typeface="Lucida Sans Typewriter Regular"/>
              </a:defRPr>
            </a:lvl1pPr>
          </a:lstStyle>
          <a:p>
            <a:pPr lvl="0">
              <a:defRPr>
                <a:solidFill>
                  <a:srgbClr val="000000"/>
                </a:solidFill>
                <a:uFillTx/>
              </a:defRPr>
            </a:pPr>
            <a:r>
              <a:rPr>
                <a:solidFill>
                  <a:srgbClr val="0C4681"/>
                </a:solidFill>
                <a:uFill>
                  <a:solidFill>
                    <a:srgbClr val="0C4681"/>
                  </a:solidFill>
                </a:uFill>
              </a:rPr>
              <a:t>M</a:t>
            </a:r>
          </a:p>
        </p:txBody>
      </p:sp>
      <p:sp>
        <p:nvSpPr>
          <p:cNvPr id="155" name="Shape 155"/>
          <p:cNvSpPr/>
          <p:nvPr/>
        </p:nvSpPr>
        <p:spPr>
          <a:xfrm>
            <a:off x="6784458"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6" name="Shape 156"/>
          <p:cNvSpPr/>
          <p:nvPr/>
        </p:nvSpPr>
        <p:spPr>
          <a:xfrm>
            <a:off x="7363474"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7" name="Shape 157"/>
          <p:cNvSpPr/>
          <p:nvPr/>
        </p:nvSpPr>
        <p:spPr>
          <a:xfrm>
            <a:off x="7942491" y="8738526"/>
            <a:ext cx="580886"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8" name="Shape 158"/>
          <p:cNvSpPr/>
          <p:nvPr/>
        </p:nvSpPr>
        <p:spPr>
          <a:xfrm>
            <a:off x="8523377" y="8738526"/>
            <a:ext cx="579018" cy="416764"/>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159" name="Shape 159"/>
          <p:cNvSpPr/>
          <p:nvPr/>
        </p:nvSpPr>
        <p:spPr>
          <a:xfrm>
            <a:off x="6217722" y="7586064"/>
            <a:ext cx="1" cy="398198"/>
          </a:xfrm>
          <a:prstGeom prst="line">
            <a:avLst/>
          </a:prstGeom>
          <a:ln w="50800">
            <a:solidFill/>
            <a:round/>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sp>
        <p:nvSpPr>
          <p:cNvPr id="160" name="Shape 160"/>
          <p:cNvSpPr/>
          <p:nvPr/>
        </p:nvSpPr>
        <p:spPr>
          <a:xfrm>
            <a:off x="5291764" y="7229581"/>
            <a:ext cx="2540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i</a:t>
            </a:r>
          </a:p>
        </p:txBody>
      </p:sp>
      <p:sp>
        <p:nvSpPr>
          <p:cNvPr id="161" name="Shape 161"/>
          <p:cNvSpPr/>
          <p:nvPr/>
        </p:nvSpPr>
        <p:spPr>
          <a:xfrm>
            <a:off x="7618173" y="7238762"/>
            <a:ext cx="2794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j</a:t>
            </a:r>
          </a:p>
        </p:txBody>
      </p:sp>
      <p:sp>
        <p:nvSpPr>
          <p:cNvPr id="162" name="Shape 162"/>
          <p:cNvSpPr/>
          <p:nvPr/>
        </p:nvSpPr>
        <p:spPr>
          <a:xfrm>
            <a:off x="6347150" y="8427733"/>
            <a:ext cx="3683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k</a:t>
            </a:r>
          </a:p>
        </p:txBody>
      </p:sp>
      <p:sp>
        <p:nvSpPr>
          <p:cNvPr id="163" name="Shape 163"/>
          <p:cNvSpPr/>
          <p:nvPr/>
        </p:nvSpPr>
        <p:spPr>
          <a:xfrm>
            <a:off x="3402533" y="7224889"/>
            <a:ext cx="4826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lo</a:t>
            </a:r>
          </a:p>
        </p:txBody>
      </p:sp>
      <p:sp>
        <p:nvSpPr>
          <p:cNvPr id="164" name="Shape 164"/>
          <p:cNvSpPr/>
          <p:nvPr/>
        </p:nvSpPr>
        <p:spPr>
          <a:xfrm>
            <a:off x="8626950" y="7226766"/>
            <a:ext cx="4826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hi</a:t>
            </a:r>
          </a:p>
        </p:txBody>
      </p:sp>
      <p:sp>
        <p:nvSpPr>
          <p:cNvPr id="165" name="Shape 165"/>
          <p:cNvSpPr/>
          <p:nvPr/>
        </p:nvSpPr>
        <p:spPr>
          <a:xfrm>
            <a:off x="5692958" y="7229535"/>
            <a:ext cx="7366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mid</a:t>
            </a:r>
          </a:p>
        </p:txBody>
      </p:sp>
      <p:sp>
        <p:nvSpPr>
          <p:cNvPr id="166" name="Shape 166"/>
          <p:cNvSpPr/>
          <p:nvPr/>
        </p:nvSpPr>
        <p:spPr>
          <a:xfrm>
            <a:off x="2492522" y="7601036"/>
            <a:ext cx="8509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aux[]</a:t>
            </a:r>
          </a:p>
        </p:txBody>
      </p:sp>
      <p:sp>
        <p:nvSpPr>
          <p:cNvPr id="167" name="Shape 167"/>
          <p:cNvSpPr/>
          <p:nvPr/>
        </p:nvSpPr>
        <p:spPr>
          <a:xfrm>
            <a:off x="2714970" y="8788491"/>
            <a:ext cx="622301" cy="304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a[]</a:t>
            </a:r>
          </a:p>
        </p:txBody>
      </p:sp>
      <p:sp>
        <p:nvSpPr>
          <p:cNvPr id="168" name="Shape 168"/>
          <p:cNvSpPr/>
          <p:nvPr/>
        </p:nvSpPr>
        <p:spPr>
          <a:xfrm>
            <a:off x="422205" y="1490131"/>
            <a:ext cx="12090401" cy="5527040"/>
          </a:xfrm>
          <a:prstGeom prst="rect">
            <a:avLst/>
          </a:prstGeom>
          <a:solidFill>
            <a:srgbClr val="CBCBCB"/>
          </a:solidFill>
          <a:ln w="12700">
            <a:round/>
          </a:ln>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void merge(</a:t>
            </a:r>
            <a:r>
              <a:rPr lang="en-US" dirty="0">
                <a:uFill>
                  <a:solidFill/>
                </a:uFill>
                <a:latin typeface="Lucida Sans Typewriter Regular"/>
                <a:ea typeface="Lucida Sans Typewriter Regular"/>
                <a:cs typeface="Lucida Sans Typewriter Regular"/>
                <a:sym typeface="Lucida Sans Typewriter Regular"/>
              </a:rPr>
              <a:t>int </a:t>
            </a:r>
            <a:r>
              <a:rPr dirty="0">
                <a:uFill>
                  <a:solidFill/>
                </a:uFill>
                <a:latin typeface="Lucida Sans Typewriter Regular"/>
                <a:ea typeface="Lucida Sans Typewriter Regular"/>
                <a:cs typeface="Lucida Sans Typewriter Regular"/>
                <a:sym typeface="Lucida Sans Typewriter Regular"/>
              </a:rPr>
              <a:t>a</a:t>
            </a:r>
            <a:r>
              <a:rPr lang="en-US" dirty="0">
                <a:uFill>
                  <a:solidFill/>
                </a:uFill>
                <a:latin typeface="Lucida Sans Typewriter Regular"/>
                <a:ea typeface="Lucida Sans Typewriter Regular"/>
                <a:cs typeface="Lucida Sans Typewriter Regular"/>
                <a:sym typeface="Lucida Sans Typewriter Regular"/>
              </a:rPr>
              <a:t>[]</a:t>
            </a:r>
            <a:r>
              <a:rPr dirty="0">
                <a:uFill>
                  <a:solidFill/>
                </a:uFill>
                <a:latin typeface="Lucida Sans Typewriter Regular"/>
                <a:ea typeface="Lucida Sans Typewriter Regular"/>
                <a:cs typeface="Lucida Sans Typewriter Regular"/>
                <a:sym typeface="Lucida Sans Typewriter Regular"/>
              </a:rPr>
              <a:t>, </a:t>
            </a:r>
            <a:r>
              <a:rPr lang="en-US" dirty="0">
                <a:uFill>
                  <a:solidFill/>
                </a:uFill>
                <a:latin typeface="Lucida Sans Typewriter Regular"/>
                <a:ea typeface="Lucida Sans Typewriter Regular"/>
                <a:cs typeface="Lucida Sans Typewriter Regular"/>
                <a:sym typeface="Lucida Sans Typewriter Regular"/>
              </a:rPr>
              <a:t>int </a:t>
            </a:r>
            <a:r>
              <a:rPr dirty="0">
                <a:uFill>
                  <a:solidFill/>
                </a:uFill>
                <a:latin typeface="Lucida Sans Typewriter Regular"/>
                <a:ea typeface="Lucida Sans Typewriter Regular"/>
                <a:cs typeface="Lucida Sans Typewriter Regular"/>
                <a:sym typeface="Lucida Sans Typewriter Regular"/>
              </a:rPr>
              <a:t>aux</a:t>
            </a:r>
            <a:r>
              <a:rPr lang="en-US" dirty="0">
                <a:uFill>
                  <a:solidFill/>
                </a:uFill>
                <a:latin typeface="Lucida Sans Typewriter Regular"/>
                <a:ea typeface="Lucida Sans Typewriter Regular"/>
                <a:cs typeface="Lucida Sans Typewriter Regular"/>
                <a:sym typeface="Lucida Sans Typewriter Regular"/>
              </a:rPr>
              <a:t>[]</a:t>
            </a:r>
            <a:r>
              <a:rPr dirty="0">
                <a:uFill>
                  <a:solidFill/>
                </a:uFill>
                <a:latin typeface="Lucida Sans Typewriter Regular"/>
                <a:ea typeface="Lucida Sans Typewriter Regular"/>
                <a:cs typeface="Lucida Sans Typewriter Regular"/>
                <a:sym typeface="Lucida Sans Typewriter Regular"/>
              </a:rPr>
              <a:t>, int lo, int mid, int hi)</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for (int k = lo; k &lt;= hi; k++)</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aux[k] = a[k];</a:t>
            </a:r>
          </a:p>
          <a:p>
            <a:pPr marL="7224" marR="7224" lvl="0">
              <a:lnSpc>
                <a:spcPct val="13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int i = lo, j = mid+1;</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for (int k = lo; k &lt;= hi; k++) </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(i &gt; mid)              a[k] = aux[j++];</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else if (j &gt; hi)               a[k] = aux[i++];</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else if (less(aux[j], aux[i])) a[k] = aux[j++];</a:t>
            </a:r>
            <a:br>
              <a:rPr dirty="0">
                <a:uFill>
                  <a:solidFill/>
                </a:uFill>
                <a:latin typeface="Lucida Sans Typewriter Regular"/>
                <a:ea typeface="Lucida Sans Typewriter Regular"/>
                <a:cs typeface="Lucida Sans Typewriter Regular"/>
                <a:sym typeface="Lucida Sans Typewriter Regular"/>
              </a:rPr>
            </a:br>
            <a:r>
              <a:rPr dirty="0">
                <a:uFill>
                  <a:solidFill/>
                </a:uFill>
                <a:latin typeface="Lucida Sans Typewriter Regular"/>
                <a:ea typeface="Lucida Sans Typewriter Regular"/>
                <a:cs typeface="Lucida Sans Typewriter Regular"/>
                <a:sym typeface="Lucida Sans Typewriter Regular"/>
              </a:rPr>
              <a:t>      else                           a[k] = aux[i++];</a:t>
            </a: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3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p:txBody>
      </p:sp>
      <p:sp>
        <p:nvSpPr>
          <p:cNvPr id="169" name="Shape 169"/>
          <p:cNvSpPr/>
          <p:nvPr/>
        </p:nvSpPr>
        <p:spPr>
          <a:xfrm>
            <a:off x="10096500" y="3149600"/>
            <a:ext cx="664036"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copy</a:t>
            </a:r>
          </a:p>
        </p:txBody>
      </p:sp>
      <p:sp>
        <p:nvSpPr>
          <p:cNvPr id="170" name="Shape 170"/>
          <p:cNvSpPr/>
          <p:nvPr/>
        </p:nvSpPr>
        <p:spPr>
          <a:xfrm>
            <a:off x="10020300" y="4800600"/>
            <a:ext cx="83459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merge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7</a:t>
            </a:fld>
            <a:endParaRPr sz="1200">
              <a:uFill>
                <a:solidFill/>
              </a:uFill>
            </a:endParaRPr>
          </a:p>
        </p:txBody>
      </p:sp>
      <p:sp>
        <p:nvSpPr>
          <p:cNvPr id="239" name="Shape 239"/>
          <p:cNvSpPr>
            <a:spLocks noGrp="1"/>
          </p:cNvSpPr>
          <p:nvPr>
            <p:ph type="title"/>
          </p:nvPr>
        </p:nvSpPr>
        <p:spPr>
          <a:prstGeom prst="rect">
            <a:avLst/>
          </a:prstGeom>
        </p:spPr>
        <p:txBody>
          <a:bodyPr/>
          <a:lstStyle/>
          <a:p>
            <a:pPr lvl="0">
              <a:defRPr sz="1800">
                <a:uFillTx/>
              </a:defRPr>
            </a:pPr>
            <a:r>
              <a:rPr sz="2800" dirty="0" err="1">
                <a:uFill>
                  <a:solidFill/>
                </a:uFill>
              </a:rPr>
              <a:t>Mergesort</a:t>
            </a:r>
            <a:r>
              <a:rPr sz="2800" dirty="0">
                <a:uFill>
                  <a:solidFill/>
                </a:uFill>
              </a:rPr>
              <a:t>:  </a:t>
            </a:r>
            <a:r>
              <a:rPr lang="en-US" sz="2800" dirty="0">
                <a:uFill>
                  <a:solidFill/>
                </a:uFill>
              </a:rPr>
              <a:t>C++ i</a:t>
            </a:r>
            <a:r>
              <a:rPr sz="2800" dirty="0">
                <a:uFill>
                  <a:solidFill/>
                </a:uFill>
              </a:rPr>
              <a:t>mplementation</a:t>
            </a:r>
          </a:p>
        </p:txBody>
      </p:sp>
      <p:sp>
        <p:nvSpPr>
          <p:cNvPr id="240" name="Shape 240"/>
          <p:cNvSpPr/>
          <p:nvPr/>
        </p:nvSpPr>
        <p:spPr>
          <a:xfrm>
            <a:off x="3810000" y="8826500"/>
            <a:ext cx="474956"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1" name="Shape 241"/>
          <p:cNvSpPr/>
          <p:nvPr/>
        </p:nvSpPr>
        <p:spPr>
          <a:xfrm>
            <a:off x="4287496" y="8826500"/>
            <a:ext cx="476488"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2" name="Shape 242"/>
          <p:cNvSpPr/>
          <p:nvPr/>
        </p:nvSpPr>
        <p:spPr>
          <a:xfrm>
            <a:off x="4763984" y="8826500"/>
            <a:ext cx="474956"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3" name="Shape 243"/>
          <p:cNvSpPr/>
          <p:nvPr/>
        </p:nvSpPr>
        <p:spPr>
          <a:xfrm>
            <a:off x="5238939"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4" name="Shape 244"/>
          <p:cNvSpPr/>
          <p:nvPr/>
        </p:nvSpPr>
        <p:spPr>
          <a:xfrm>
            <a:off x="5713895"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5" name="Shape 245"/>
          <p:cNvSpPr/>
          <p:nvPr/>
        </p:nvSpPr>
        <p:spPr>
          <a:xfrm>
            <a:off x="6188851"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6" name="Shape 246"/>
          <p:cNvSpPr/>
          <p:nvPr/>
        </p:nvSpPr>
        <p:spPr>
          <a:xfrm>
            <a:off x="6663807"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7" name="Shape 247"/>
          <p:cNvSpPr/>
          <p:nvPr/>
        </p:nvSpPr>
        <p:spPr>
          <a:xfrm>
            <a:off x="7138762"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8" name="Shape 248"/>
          <p:cNvSpPr/>
          <p:nvPr/>
        </p:nvSpPr>
        <p:spPr>
          <a:xfrm>
            <a:off x="7613718" y="8826500"/>
            <a:ext cx="476489"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49" name="Shape 249"/>
          <p:cNvSpPr/>
          <p:nvPr/>
        </p:nvSpPr>
        <p:spPr>
          <a:xfrm>
            <a:off x="8090206" y="8826500"/>
            <a:ext cx="474957" cy="449298"/>
          </a:xfrm>
          <a:prstGeom prst="rect">
            <a:avLst/>
          </a:prstGeom>
          <a:solidFill>
            <a:srgbClr val="CBCBCB"/>
          </a:solidFill>
          <a:ln w="12700">
            <a:solidFill>
              <a:srgbClr val="FFFFFF"/>
            </a:solidFill>
            <a:miter lim="400000"/>
          </a:ln>
        </p:spPr>
        <p:txBody>
          <a:bodyPr lIns="0" tIns="0" rIns="0" bIns="0"/>
          <a:lstStyle/>
          <a:p>
            <a:pPr marL="7224" marR="7224" lvl="0">
              <a:lnSpc>
                <a:spcPct val="120000"/>
              </a:lnSpc>
              <a:defRPr sz="2000" b="1">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pPr>
            <a:endParaRPr/>
          </a:p>
        </p:txBody>
      </p:sp>
      <p:sp>
        <p:nvSpPr>
          <p:cNvPr id="250" name="Shape 250"/>
          <p:cNvSpPr/>
          <p:nvPr/>
        </p:nvSpPr>
        <p:spPr>
          <a:xfrm>
            <a:off x="3837658" y="8480495"/>
            <a:ext cx="417875" cy="3302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lo</a:t>
            </a:r>
          </a:p>
        </p:txBody>
      </p:sp>
      <p:sp>
        <p:nvSpPr>
          <p:cNvPr id="251" name="Shape 251"/>
          <p:cNvSpPr/>
          <p:nvPr/>
        </p:nvSpPr>
        <p:spPr>
          <a:xfrm>
            <a:off x="5670126" y="8482753"/>
            <a:ext cx="540311" cy="3302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mid</a:t>
            </a:r>
          </a:p>
        </p:txBody>
      </p:sp>
      <p:sp>
        <p:nvSpPr>
          <p:cNvPr id="252" name="Shape 252"/>
          <p:cNvSpPr/>
          <p:nvPr/>
        </p:nvSpPr>
        <p:spPr>
          <a:xfrm>
            <a:off x="8110502" y="8482753"/>
            <a:ext cx="417875" cy="3302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latin typeface="Lucida Sans Typewriter Regular"/>
                <a:ea typeface="Lucida Sans Typewriter Regular"/>
                <a:cs typeface="Lucida Sans Typewriter Regular"/>
                <a:sym typeface="Lucida Sans Typewriter Regular"/>
              </a:defRPr>
            </a:lvl1pPr>
          </a:lstStyle>
          <a:p>
            <a:pPr lvl="0">
              <a:defRPr sz="1800">
                <a:uFillTx/>
              </a:defRPr>
            </a:pPr>
            <a:r>
              <a:rPr sz="1600">
                <a:uFill>
                  <a:solidFill/>
                </a:uFill>
              </a:rPr>
              <a:t>hi</a:t>
            </a:r>
          </a:p>
        </p:txBody>
      </p:sp>
      <p:sp>
        <p:nvSpPr>
          <p:cNvPr id="253" name="Shape 253"/>
          <p:cNvSpPr/>
          <p:nvPr/>
        </p:nvSpPr>
        <p:spPr>
          <a:xfrm>
            <a:off x="3871278"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10</a:t>
            </a:r>
          </a:p>
        </p:txBody>
      </p:sp>
      <p:sp>
        <p:nvSpPr>
          <p:cNvPr id="254" name="Shape 254"/>
          <p:cNvSpPr/>
          <p:nvPr/>
        </p:nvSpPr>
        <p:spPr>
          <a:xfrm>
            <a:off x="4346540"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11</a:t>
            </a:r>
          </a:p>
        </p:txBody>
      </p:sp>
      <p:sp>
        <p:nvSpPr>
          <p:cNvPr id="255" name="Shape 255"/>
          <p:cNvSpPr/>
          <p:nvPr/>
        </p:nvSpPr>
        <p:spPr>
          <a:xfrm>
            <a:off x="4822932"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12</a:t>
            </a:r>
          </a:p>
        </p:txBody>
      </p:sp>
      <p:sp>
        <p:nvSpPr>
          <p:cNvPr id="256" name="Shape 256"/>
          <p:cNvSpPr/>
          <p:nvPr/>
        </p:nvSpPr>
        <p:spPr>
          <a:xfrm>
            <a:off x="5298194"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13</a:t>
            </a:r>
          </a:p>
        </p:txBody>
      </p:sp>
      <p:sp>
        <p:nvSpPr>
          <p:cNvPr id="257" name="Shape 257"/>
          <p:cNvSpPr/>
          <p:nvPr/>
        </p:nvSpPr>
        <p:spPr>
          <a:xfrm>
            <a:off x="5773456"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14</a:t>
            </a:r>
          </a:p>
        </p:txBody>
      </p:sp>
      <p:sp>
        <p:nvSpPr>
          <p:cNvPr id="258" name="Shape 258"/>
          <p:cNvSpPr/>
          <p:nvPr/>
        </p:nvSpPr>
        <p:spPr>
          <a:xfrm>
            <a:off x="6248718"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15</a:t>
            </a:r>
          </a:p>
        </p:txBody>
      </p:sp>
      <p:sp>
        <p:nvSpPr>
          <p:cNvPr id="259" name="Shape 259"/>
          <p:cNvSpPr/>
          <p:nvPr/>
        </p:nvSpPr>
        <p:spPr>
          <a:xfrm>
            <a:off x="6722851"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16</a:t>
            </a:r>
          </a:p>
        </p:txBody>
      </p:sp>
      <p:sp>
        <p:nvSpPr>
          <p:cNvPr id="260" name="Shape 260"/>
          <p:cNvSpPr/>
          <p:nvPr/>
        </p:nvSpPr>
        <p:spPr>
          <a:xfrm>
            <a:off x="7198114"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17</a:t>
            </a:r>
          </a:p>
        </p:txBody>
      </p:sp>
      <p:sp>
        <p:nvSpPr>
          <p:cNvPr id="261" name="Shape 261"/>
          <p:cNvSpPr/>
          <p:nvPr/>
        </p:nvSpPr>
        <p:spPr>
          <a:xfrm>
            <a:off x="7674505"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18</a:t>
            </a:r>
          </a:p>
        </p:txBody>
      </p:sp>
      <p:sp>
        <p:nvSpPr>
          <p:cNvPr id="262" name="Shape 262"/>
          <p:cNvSpPr/>
          <p:nvPr/>
        </p:nvSpPr>
        <p:spPr>
          <a:xfrm>
            <a:off x="8149767" y="9264311"/>
            <a:ext cx="356657" cy="292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defRPr sz="1200">
                <a:solidFill>
                  <a:srgbClr val="5E5E5E"/>
                </a:solidFill>
                <a:uFill>
                  <a:solidFill>
                    <a:srgbClr val="8A8A8A"/>
                  </a:solidFill>
                </a:u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200">
                <a:solidFill>
                  <a:srgbClr val="5E5E5E"/>
                </a:solidFill>
                <a:uFill>
                  <a:solidFill>
                    <a:srgbClr val="8A8A8A"/>
                  </a:solidFill>
                </a:uFill>
              </a:rPr>
              <a:t>19</a:t>
            </a:r>
          </a:p>
        </p:txBody>
      </p:sp>
      <p:sp>
        <p:nvSpPr>
          <p:cNvPr id="263" name="Shape 263"/>
          <p:cNvSpPr/>
          <p:nvPr/>
        </p:nvSpPr>
        <p:spPr>
          <a:xfrm>
            <a:off x="815905" y="1506220"/>
            <a:ext cx="11379201" cy="6961908"/>
          </a:xfrm>
          <a:prstGeom prst="rect">
            <a:avLst/>
          </a:prstGeom>
          <a:solidFill>
            <a:srgbClr val="CBCBCB"/>
          </a:solidFill>
          <a:ln w="12700">
            <a:round/>
          </a:ln>
          <a:effectLst>
            <a:outerShdw blurRad="127000" dist="76200" dir="2700000" rotWithShape="0">
              <a:srgbClr val="000000">
                <a:alpha val="75000"/>
              </a:srgbClr>
            </a:outerShdw>
          </a:effectLst>
          <a:extLst>
            <a:ext uri="{C572A759-6A51-4108-AA02-DFA0A04FC94B}">
              <ma14:wrappingTextBoxFlag xmlns:ma14="http://schemas.microsoft.com/office/mac/drawingml/2011/main" xmlns="" val="1"/>
            </a:ext>
          </a:extLst>
        </p:spPr>
        <p:txBody>
          <a:bodyPr lIns="0" tIns="0" rIns="0" bIns="0">
            <a:spAutoFit/>
          </a:bodyPr>
          <a:lstStyle/>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void merge(...)</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  </a:t>
            </a:r>
            <a:r>
              <a:rPr dirty="0">
                <a:solidFill>
                  <a:srgbClr val="5E5E5E"/>
                </a:solidFill>
                <a:uFill>
                  <a:solidFill/>
                </a:uFill>
                <a:latin typeface="Lucida Sans Typewriter Regular"/>
                <a:ea typeface="Lucida Sans Typewriter Regular"/>
                <a:cs typeface="Lucida Sans Typewriter Regular"/>
                <a:sym typeface="Lucida Sans Typewriter Regular"/>
              </a:rPr>
              <a:t>/* as before */</a:t>
            </a: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void sort(</a:t>
            </a:r>
            <a:r>
              <a:rPr lang="en-US" dirty="0">
                <a:uFill>
                  <a:solidFill/>
                </a:uFill>
                <a:latin typeface="Lucida Sans Typewriter Regular"/>
                <a:ea typeface="Lucida Sans Typewriter Regular"/>
                <a:cs typeface="Lucida Sans Typewriter Regular"/>
                <a:sym typeface="Lucida Sans Typewriter Regular"/>
              </a:rPr>
              <a:t>int a[], int aux[]</a:t>
            </a:r>
            <a:r>
              <a:rPr dirty="0">
                <a:uFill>
                  <a:solidFill/>
                </a:uFill>
                <a:latin typeface="Lucida Sans Typewriter Regular"/>
                <a:ea typeface="Lucida Sans Typewriter Regular"/>
                <a:cs typeface="Lucida Sans Typewriter Regular"/>
                <a:sym typeface="Lucida Sans Typewriter Regular"/>
              </a:rPr>
              <a:t>, int lo, int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if (hi &lt;= lo) return;</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int mid = lo + (hi - lo) / 2;</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sort(a, aux, lo, mid);</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sort(a, aux, mid+1,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merge(a, aux, lo, mid, hi);</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void sort(</a:t>
            </a:r>
            <a:r>
              <a:rPr lang="en-US" dirty="0">
                <a:uFill>
                  <a:solidFill/>
                </a:uFill>
                <a:latin typeface="Lucida Sans Typewriter Regular"/>
                <a:ea typeface="Lucida Sans Typewriter Regular"/>
                <a:cs typeface="Lucida Sans Typewriter Regular"/>
                <a:sym typeface="Lucida Sans Typewriter Regular"/>
              </a:rPr>
              <a:t>int </a:t>
            </a:r>
            <a:r>
              <a:rPr dirty="0">
                <a:uFill>
                  <a:solidFill/>
                </a:uFill>
                <a:latin typeface="Lucida Sans Typewriter Regular"/>
                <a:ea typeface="Lucida Sans Typewriter Regular"/>
                <a:cs typeface="Lucida Sans Typewriter Regular"/>
                <a:sym typeface="Lucida Sans Typewriter Regular"/>
              </a:rPr>
              <a:t>a</a:t>
            </a:r>
            <a:r>
              <a:rPr lang="en-US" dirty="0">
                <a:uFill>
                  <a:solidFill/>
                </a:uFill>
                <a:latin typeface="Lucida Sans Typewriter Regular"/>
                <a:ea typeface="Lucida Sans Typewriter Regular"/>
                <a:cs typeface="Lucida Sans Typewriter Regular"/>
                <a:sym typeface="Lucida Sans Typewriter Regular"/>
              </a:rPr>
              <a:t>[]</a:t>
            </a: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r>
              <a:rPr lang="en-US" dirty="0">
                <a:uFill>
                  <a:solidFill/>
                </a:uFill>
                <a:latin typeface="Lucida Sans Typewriter Regular"/>
                <a:ea typeface="Lucida Sans Typewriter Regular"/>
                <a:cs typeface="Lucida Sans Typewriter Regular"/>
                <a:sym typeface="Lucida Sans Typewriter Regular"/>
              </a:rPr>
              <a:t>int *</a:t>
            </a:r>
            <a:r>
              <a:rPr dirty="0">
                <a:uFill>
                  <a:solidFill/>
                </a:uFill>
                <a:latin typeface="Lucida Sans Typewriter Regular"/>
                <a:ea typeface="Lucida Sans Typewriter Regular"/>
                <a:cs typeface="Lucida Sans Typewriter Regular"/>
                <a:sym typeface="Lucida Sans Typewriter Regular"/>
              </a:rPr>
              <a:t>aux = new </a:t>
            </a:r>
            <a:r>
              <a:rPr lang="en-US" dirty="0">
                <a:uFill>
                  <a:solidFill/>
                </a:uFill>
                <a:latin typeface="Lucida Sans Typewriter Regular"/>
                <a:ea typeface="Lucida Sans Typewriter Regular"/>
                <a:cs typeface="Lucida Sans Typewriter Regular"/>
                <a:sym typeface="Lucida Sans Typewriter Regular"/>
              </a:rPr>
              <a:t>int[N]</a:t>
            </a:r>
            <a:r>
              <a:rPr dirty="0">
                <a:uFill>
                  <a:solidFill/>
                </a:uFill>
                <a:latin typeface="Lucida Sans Typewriter Regular"/>
                <a:ea typeface="Lucida Sans Typewriter Regular"/>
                <a:cs typeface="Lucida Sans Typewriter Regular"/>
                <a:sym typeface="Lucida Sans Typewriter Regular"/>
              </a:rPr>
              <a:t>;</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sort(a, aux, 0,</a:t>
            </a:r>
            <a:r>
              <a:rPr lang="en-US" dirty="0">
                <a:uFill>
                  <a:solidFill/>
                </a:uFill>
                <a:latin typeface="Lucida Sans Typewriter Regular"/>
                <a:ea typeface="Lucida Sans Typewriter Regular"/>
                <a:cs typeface="Lucida Sans Typewriter Regular"/>
                <a:sym typeface="Lucida Sans Typewriter Regular"/>
              </a:rPr>
              <a:t> N</a:t>
            </a:r>
            <a:r>
              <a:rPr dirty="0">
                <a:uFill>
                  <a:solidFill/>
                </a:uFill>
                <a:latin typeface="Lucida Sans Typewriter Regular"/>
                <a:ea typeface="Lucida Sans Typewriter Regular"/>
                <a:cs typeface="Lucida Sans Typewriter Regular"/>
                <a:sym typeface="Lucida Sans Typewriter Regular"/>
              </a:rPr>
              <a:t>- 1);</a:t>
            </a:r>
          </a:p>
          <a:p>
            <a:pPr marL="7224" marR="7224" lvl="0">
              <a:lnSpc>
                <a:spcPct val="140000"/>
              </a:lnSpc>
              <a:defRPr sz="1800">
                <a:solidFill>
                  <a:srgbClr val="000000"/>
                </a:solidFill>
                <a:uFillTx/>
              </a:defRPr>
            </a:pPr>
            <a:r>
              <a:rPr dirty="0">
                <a:uFill>
                  <a:solidFill/>
                </a:uFill>
                <a:latin typeface="Lucida Sans Typewriter Regular"/>
                <a:ea typeface="Lucida Sans Typewriter Regular"/>
                <a:cs typeface="Lucida Sans Typewriter Regular"/>
                <a:sym typeface="Lucida Sans Typewriter Regular"/>
              </a:rPr>
              <a:t>   }</a:t>
            </a:r>
          </a:p>
          <a:p>
            <a:pPr marL="7224" marR="7224" lvl="0">
              <a:lnSpc>
                <a:spcPct val="140000"/>
              </a:lnSpc>
              <a:defRPr sz="1800">
                <a:solidFill>
                  <a:srgbClr val="000000"/>
                </a:solidFill>
                <a:uFillTx/>
              </a:defRPr>
            </a:pPr>
            <a:endParaRPr dirty="0">
              <a:uFill>
                <a:solidFill/>
              </a:uFill>
              <a:latin typeface="Lucida Sans Typewriter Regular"/>
              <a:ea typeface="Lucida Sans Typewriter Regular"/>
              <a:cs typeface="Lucida Sans Typewriter Regular"/>
              <a:sym typeface="Lucida Sans Typewriter Regula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8</a:t>
            </a:fld>
            <a:endParaRPr sz="1200">
              <a:uFill>
                <a:solidFill/>
              </a:uFill>
            </a:endParaRPr>
          </a:p>
        </p:txBody>
      </p:sp>
      <p:sp>
        <p:nvSpPr>
          <p:cNvPr id="268" name="Shape 268"/>
          <p:cNvSpPr>
            <a:spLocks noGrp="1"/>
          </p:cNvSpPr>
          <p:nvPr>
            <p:ph type="title"/>
          </p:nvPr>
        </p:nvSpPr>
        <p:spPr>
          <a:prstGeom prst="rect">
            <a:avLst/>
          </a:prstGeom>
        </p:spPr>
        <p:txBody>
          <a:bodyPr/>
          <a:lstStyle/>
          <a:p>
            <a:pPr lvl="0">
              <a:defRPr sz="1800">
                <a:uFillTx/>
              </a:defRPr>
            </a:pPr>
            <a:r>
              <a:rPr sz="2800">
                <a:uFill>
                  <a:solidFill/>
                </a:uFill>
              </a:rPr>
              <a:t>Mergesort:  trace</a:t>
            </a:r>
          </a:p>
        </p:txBody>
      </p:sp>
      <p:sp>
        <p:nvSpPr>
          <p:cNvPr id="269" name="Shape 269"/>
          <p:cNvSpPr/>
          <p:nvPr/>
        </p:nvSpPr>
        <p:spPr>
          <a:xfrm>
            <a:off x="9461500" y="8610600"/>
            <a:ext cx="2730500" cy="330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solidFill>
                  <a:srgbClr val="000000"/>
                </a:solidFill>
                <a:uFillTx/>
              </a:defRPr>
            </a:pPr>
            <a:r>
              <a:rPr sz="1600">
                <a:solidFill>
                  <a:srgbClr val="8D3124"/>
                </a:solidFill>
                <a:uFill>
                  <a:solidFill>
                    <a:srgbClr val="8D3124"/>
                  </a:solidFill>
                </a:uFill>
              </a:rPr>
              <a:t>result after recursive call</a:t>
            </a:r>
          </a:p>
        </p:txBody>
      </p:sp>
      <p:sp>
        <p:nvSpPr>
          <p:cNvPr id="270" name="Shape 270"/>
          <p:cNvSpPr/>
          <p:nvPr/>
        </p:nvSpPr>
        <p:spPr>
          <a:xfrm>
            <a:off x="9537700" y="7543800"/>
            <a:ext cx="577036" cy="958535"/>
          </a:xfrm>
          <a:prstGeom prst="line">
            <a:avLst/>
          </a:prstGeom>
          <a:ln w="25400">
            <a:solidFill>
              <a:srgbClr val="8D3124"/>
            </a:solidFill>
            <a:round/>
            <a:headEnd type="triangle"/>
          </a:ln>
        </p:spPr>
        <p:txBody>
          <a:bodyPr lIns="0" tIns="0" rIns="0" bIns="0"/>
          <a:lstStyle/>
          <a:p>
            <a:pPr marL="0" marR="0" lvl="0" defTabSz="457200">
              <a:lnSpc>
                <a:spcPct val="100000"/>
              </a:lnSpc>
              <a:defRPr sz="1200">
                <a:solidFill>
                  <a:srgbClr val="000000"/>
                </a:solidFill>
                <a:uFillTx/>
                <a:latin typeface="Helvetica"/>
                <a:ea typeface="Helvetica"/>
                <a:cs typeface="Helvetica"/>
                <a:sym typeface="Helvetica"/>
              </a:defRPr>
            </a:pPr>
            <a:endParaRPr/>
          </a:p>
        </p:txBody>
      </p:sp>
      <p:pic>
        <p:nvPicPr>
          <p:cNvPr id="2" name="Picture 1"/>
          <p:cNvPicPr>
            <a:picLocks noChangeAspect="1"/>
          </p:cNvPicPr>
          <p:nvPr/>
        </p:nvPicPr>
        <p:blipFill>
          <a:blip r:embed="rId2"/>
          <a:stretch>
            <a:fillRect/>
          </a:stretch>
        </p:blipFill>
        <p:spPr>
          <a:xfrm>
            <a:off x="684301" y="1079726"/>
            <a:ext cx="11933876" cy="632131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merge-sort-1.mov"/>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rot="16200000">
            <a:off x="1244599" y="1866392"/>
            <a:ext cx="6858001" cy="6858000"/>
          </a:xfrm>
          <a:prstGeom prst="rect">
            <a:avLst/>
          </a:prstGeom>
        </p:spPr>
      </p:pic>
      <p:sp>
        <p:nvSpPr>
          <p:cNvPr id="274" name="Shape 274"/>
          <p:cNvSpPr>
            <a:spLocks noGrp="1"/>
          </p:cNvSpPr>
          <p:nvPr>
            <p:ph type="title"/>
          </p:nvPr>
        </p:nvSpPr>
        <p:spPr>
          <a:prstGeom prst="rect">
            <a:avLst/>
          </a:prstGeom>
        </p:spPr>
        <p:txBody>
          <a:bodyPr/>
          <a:lstStyle/>
          <a:p>
            <a:pPr lvl="0">
              <a:defRPr sz="1800">
                <a:uFillTx/>
              </a:defRPr>
            </a:pPr>
            <a:r>
              <a:rPr sz="2800">
                <a:uFill>
                  <a:solidFill/>
                </a:uFill>
              </a:rPr>
              <a:t>Mergesort:  animation</a:t>
            </a:r>
          </a:p>
        </p:txBody>
      </p:sp>
      <p:sp>
        <p:nvSpPr>
          <p:cNvPr id="275" name="Shape 275"/>
          <p:cNvSpPr>
            <a:spLocks noGrp="1"/>
          </p:cNvSpPr>
          <p:nvPr>
            <p:ph type="sldNum" sz="quarter" idx="2"/>
          </p:nvPr>
        </p:nvSpPr>
        <p:spPr>
          <a:xfrm>
            <a:off x="12618177" y="9376240"/>
            <a:ext cx="307240" cy="292101"/>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200">
                <a:uFill>
                  <a:solidFill/>
                </a:uFill>
              </a:rPr>
              <a:t>9</a:t>
            </a:fld>
            <a:endParaRPr sz="1200">
              <a:uFill>
                <a:solidFill/>
              </a:uFill>
            </a:endParaRPr>
          </a:p>
        </p:txBody>
      </p:sp>
      <p:sp>
        <p:nvSpPr>
          <p:cNvPr id="276" name="Shape 276"/>
          <p:cNvSpPr/>
          <p:nvPr/>
        </p:nvSpPr>
        <p:spPr>
          <a:xfrm>
            <a:off x="1295400" y="8813800"/>
            <a:ext cx="4886786" cy="304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1400">
                <a:solidFill>
                  <a:srgbClr val="606060"/>
                </a:solidFill>
                <a:latin typeface="Lucida Sans Typewriter Regular"/>
                <a:ea typeface="Lucida Sans Typewriter Regular"/>
                <a:cs typeface="Lucida Sans Typewriter Regular"/>
                <a:sym typeface="Lucida Sans Typewriter Regular"/>
              </a:defRPr>
            </a:lvl1pPr>
          </a:lstStyle>
          <a:p>
            <a:pPr lvl="0">
              <a:defRPr sz="1800">
                <a:solidFill>
                  <a:srgbClr val="000000"/>
                </a:solidFill>
                <a:uFillTx/>
              </a:defRPr>
            </a:pPr>
            <a:r>
              <a:rPr sz="1400">
                <a:solidFill>
                  <a:srgbClr val="606060"/>
                </a:solidFill>
                <a:uFill>
                  <a:solidFill>
                    <a:srgbClr val="8D3124"/>
                  </a:solidFill>
                </a:uFill>
              </a:rPr>
              <a:t>http://www.sorting-algorithms.com/merge-sort</a:t>
            </a:r>
          </a:p>
        </p:txBody>
      </p:sp>
      <p:sp>
        <p:nvSpPr>
          <p:cNvPr id="277" name="Shape 277"/>
          <p:cNvSpPr/>
          <p:nvPr/>
        </p:nvSpPr>
        <p:spPr>
          <a:xfrm>
            <a:off x="1193800" y="1397000"/>
            <a:ext cx="1961222"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atin typeface="Lucida Grande"/>
                <a:ea typeface="Lucida Grande"/>
                <a:cs typeface="Lucida Grande"/>
                <a:sym typeface="Lucida Grande"/>
              </a:defRPr>
            </a:lvl1pPr>
          </a:lstStyle>
          <a:p>
            <a:pPr lvl="0">
              <a:defRPr sz="1800" b="0">
                <a:solidFill>
                  <a:srgbClr val="000000"/>
                </a:solidFill>
                <a:uFillTx/>
              </a:defRPr>
            </a:pPr>
            <a:r>
              <a:rPr sz="1600" b="1">
                <a:solidFill>
                  <a:srgbClr val="8D3124"/>
                </a:solidFill>
                <a:uFill>
                  <a:solidFill>
                    <a:srgbClr val="8D3124"/>
                  </a:solidFill>
                </a:uFill>
              </a:rPr>
              <a:t>50 random items</a:t>
            </a:r>
          </a:p>
        </p:txBody>
      </p:sp>
      <p:sp>
        <p:nvSpPr>
          <p:cNvPr id="278" name="Shape 278"/>
          <p:cNvSpPr/>
          <p:nvPr/>
        </p:nvSpPr>
        <p:spPr>
          <a:xfrm>
            <a:off x="8928100" y="7899400"/>
            <a:ext cx="1219200" cy="114300"/>
          </a:xfrm>
          <a:prstGeom prst="rect">
            <a:avLst/>
          </a:prstGeom>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79" name="Shape 279"/>
          <p:cNvSpPr/>
          <p:nvPr/>
        </p:nvSpPr>
        <p:spPr>
          <a:xfrm>
            <a:off x="8928100" y="8229600"/>
            <a:ext cx="1219200" cy="114300"/>
          </a:xfrm>
          <a:prstGeom prst="rect">
            <a:avLst/>
          </a:prstGeom>
          <a:solidFill>
            <a:srgbClr val="606060"/>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80" name="Shape 280"/>
          <p:cNvSpPr/>
          <p:nvPr/>
        </p:nvSpPr>
        <p:spPr>
          <a:xfrm>
            <a:off x="10299700" y="7810500"/>
            <a:ext cx="95435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in order</a:t>
            </a:r>
          </a:p>
        </p:txBody>
      </p:sp>
      <p:sp>
        <p:nvSpPr>
          <p:cNvPr id="281" name="Shape 281"/>
          <p:cNvSpPr/>
          <p:nvPr/>
        </p:nvSpPr>
        <p:spPr>
          <a:xfrm>
            <a:off x="10299700" y="8153400"/>
            <a:ext cx="1809371"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current subarray</a:t>
            </a:r>
          </a:p>
        </p:txBody>
      </p:sp>
      <p:sp>
        <p:nvSpPr>
          <p:cNvPr id="282" name="Shape 282"/>
          <p:cNvSpPr/>
          <p:nvPr/>
        </p:nvSpPr>
        <p:spPr>
          <a:xfrm>
            <a:off x="9956800" y="7493000"/>
            <a:ext cx="190500" cy="190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96231F"/>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83" name="Shape 283"/>
          <p:cNvSpPr/>
          <p:nvPr/>
        </p:nvSpPr>
        <p:spPr>
          <a:xfrm>
            <a:off x="10299700" y="7467600"/>
            <a:ext cx="1994163"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algorithm position</a:t>
            </a:r>
          </a:p>
        </p:txBody>
      </p:sp>
      <p:sp>
        <p:nvSpPr>
          <p:cNvPr id="284" name="Shape 284"/>
          <p:cNvSpPr/>
          <p:nvPr/>
        </p:nvSpPr>
        <p:spPr>
          <a:xfrm>
            <a:off x="8928100" y="8585200"/>
            <a:ext cx="1219200" cy="114300"/>
          </a:xfrm>
          <a:prstGeom prst="rect">
            <a:avLst/>
          </a:prstGeom>
          <a:solidFill>
            <a:srgbClr val="606060">
              <a:alpha val="58000"/>
            </a:srgbClr>
          </a:solidFill>
          <a:ln w="12700">
            <a:round/>
          </a:ln>
        </p:spPr>
        <p:txBody>
          <a:bodyPr lIns="0" tIns="0" rIns="0" bIns="0"/>
          <a:lstStyle/>
          <a:p>
            <a:pPr marL="7224" marR="7224" lvl="0">
              <a:lnSpc>
                <a:spcPct val="120000"/>
              </a:lnSpc>
              <a:defRPr sz="2200">
                <a:solidFill>
                  <a:srgbClr val="005493"/>
                </a:solidFill>
                <a:uFill>
                  <a:solidFill>
                    <a:srgbClr val="0048AA"/>
                  </a:solidFill>
                </a:uFill>
              </a:defRPr>
            </a:pPr>
            <a:endParaRPr/>
          </a:p>
        </p:txBody>
      </p:sp>
      <p:sp>
        <p:nvSpPr>
          <p:cNvPr id="285" name="Shape 285"/>
          <p:cNvSpPr/>
          <p:nvPr/>
        </p:nvSpPr>
        <p:spPr>
          <a:xfrm>
            <a:off x="10299700" y="8509000"/>
            <a:ext cx="1345570" cy="330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000000"/>
                </a:solidFill>
                <a:uFill>
                  <a:solidFill>
                    <a:srgbClr val="000000"/>
                  </a:solidFill>
                </a:uFill>
              </a:defRPr>
            </a:lvl1pPr>
          </a:lstStyle>
          <a:p>
            <a:pPr lvl="0">
              <a:defRPr sz="1800">
                <a:uFillTx/>
              </a:defRPr>
            </a:pPr>
            <a:r>
              <a:rPr sz="1600">
                <a:uFill>
                  <a:solidFill/>
                </a:uFill>
              </a:rPr>
              <a:t>not in order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400" fill="hold"/>
                                        <p:tgtEl>
                                          <p:spTgt spid="27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273"/>
                </p:tgtEl>
              </p:cMediaNode>
            </p:video>
          </p:childTnLst>
        </p:cTn>
      </p:par>
    </p:tnLst>
  </p:timing>
</p:sld>
</file>

<file path=ppt/theme/theme1.xml><?xml version="1.0" encoding="utf-8"?>
<a:theme xmlns:a="http://schemas.openxmlformats.org/drawingml/2006/main" name="White">
  <a:themeElements>
    <a:clrScheme name="White">
      <a:dk1>
        <a:srgbClr val="F2F2F2"/>
      </a:dk1>
      <a:lt1>
        <a:srgbClr val="8D312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Bold"/>
        <a:ea typeface="Helvetica-Bold"/>
        <a:cs typeface="Helvetica-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0" dist="76200" dir="2700000" rotWithShape="0">
              <a:srgbClr val="000000">
                <a:alpha val="7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round/>
        </a:ln>
        <a:effectLst>
          <a:outerShdw blurRad="127000" dist="76200" dir="2700000" rotWithShape="0">
            <a:srgbClr val="000000">
              <a:alpha val="75000"/>
            </a:srgbClr>
          </a:outerShdw>
        </a:effectLst>
      </a:spPr>
      <a:bodyPr rot="0" spcFirstLastPara="1" vertOverflow="overflow" horzOverflow="overflow" vert="horz" wrap="square" lIns="203200" tIns="203200" rIns="203200" bIns="203200" numCol="1" spcCol="38100" rtlCol="0" anchor="t">
        <a:spAutoFit/>
      </a:bodyPr>
      <a:lstStyle>
        <a:defPPr marL="7224" marR="7224" indent="0" algn="l" defTabSz="1295400" rtl="0" fontAlgn="auto" latinLnBrk="1" hangingPunct="0">
          <a:lnSpc>
            <a:spcPct val="120000"/>
          </a:lnSpc>
          <a:spcBef>
            <a:spcPts val="0"/>
          </a:spcBef>
          <a:spcAft>
            <a:spcPts val="0"/>
          </a:spcAft>
          <a:buClrTx/>
          <a:buSzTx/>
          <a:buFontTx/>
          <a:buNone/>
          <a:tabLst/>
          <a:defRPr kumimoji="0" sz="2000" b="1" i="0" u="none" strike="noStrike" cap="none" spc="0" normalizeH="0" baseline="0">
            <a:ln>
              <a:noFill/>
            </a:ln>
            <a:solidFill>
              <a:srgbClr val="000000"/>
            </a:solidFill>
            <a:effectLst/>
            <a:uFill>
              <a:solidFill>
                <a:srgbClr val="000000"/>
              </a:solidFill>
            </a:uFill>
            <a:latin typeface="Lucida Sans Typewriter Regular"/>
            <a:ea typeface="Lucida Sans Typewriter Regular"/>
            <a:cs typeface="Lucida Sans Typewriter Regular"/>
            <a:sym typeface="Lucida Sans Typewriter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8D3124"/>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58702" marR="58702" indent="0" algn="l" defTabSz="1295400" rtl="0" fontAlgn="auto" latinLnBrk="1" hangingPunct="0">
          <a:lnSpc>
            <a:spcPct val="150000"/>
          </a:lnSpc>
          <a:spcBef>
            <a:spcPts val="0"/>
          </a:spcBef>
          <a:spcAft>
            <a:spcPts val="0"/>
          </a:spcAft>
          <a:buClrTx/>
          <a:buSzTx/>
          <a:buFontTx/>
          <a:buNone/>
          <a:tabLst/>
          <a:defRPr kumimoji="0" sz="1600" b="0" i="0" u="none" strike="noStrike" cap="none" spc="0" normalizeH="0" baseline="0">
            <a:ln>
              <a:noFill/>
            </a:ln>
            <a:solidFill>
              <a:srgbClr val="8D3124"/>
            </a:solidFill>
            <a:effectLst/>
            <a:uFill>
              <a:solidFill>
                <a:srgbClr val="8D3124"/>
              </a:solidFill>
            </a:uFill>
            <a:latin typeface="Lucida Sans Regular"/>
            <a:ea typeface="Lucida Sans Regular"/>
            <a:cs typeface="Lucida Sans Regular"/>
            <a:sym typeface="Lucida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659</TotalTime>
  <Words>3141</Words>
  <Application>Microsoft Office PowerPoint</Application>
  <PresentationFormat>Custom</PresentationFormat>
  <Paragraphs>851</Paragraphs>
  <Slides>37</Slides>
  <Notes>23</Notes>
  <HiddenSlides>7</HiddenSlides>
  <MMClips>2</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Futura</vt:lpstr>
      <vt:lpstr>Helvetica</vt:lpstr>
      <vt:lpstr>Helvetica-Bold</vt:lpstr>
      <vt:lpstr>Helvetica-Oblique</vt:lpstr>
      <vt:lpstr>Lucida Grande</vt:lpstr>
      <vt:lpstr>Lucida Sans Regular</vt:lpstr>
      <vt:lpstr>Lucida Sans Typewriter Regular</vt:lpstr>
      <vt:lpstr>Symbol</vt:lpstr>
      <vt:lpstr>Times New Roman</vt:lpstr>
      <vt:lpstr>Times Roman</vt:lpstr>
      <vt:lpstr>Webdings</vt:lpstr>
      <vt:lpstr>ヒラギノ角ゴ ProN W3</vt:lpstr>
      <vt:lpstr>White</vt:lpstr>
      <vt:lpstr>2.2  Mergesort</vt:lpstr>
      <vt:lpstr>Two classic sorting algorithms: mergesort and quicksort</vt:lpstr>
      <vt:lpstr>Mergesort</vt:lpstr>
      <vt:lpstr>Abstract in-place merge demo</vt:lpstr>
      <vt:lpstr>Abstract in-place merge demo</vt:lpstr>
      <vt:lpstr>Merging:  implementation</vt:lpstr>
      <vt:lpstr>Mergesort:  C++ implementation</vt:lpstr>
      <vt:lpstr>Mergesort:  trace</vt:lpstr>
      <vt:lpstr>Mergesort:  animation</vt:lpstr>
      <vt:lpstr>Mergesort:  animation</vt:lpstr>
      <vt:lpstr>Mergesort:  empirical analysis</vt:lpstr>
      <vt:lpstr>Mergesort:  number of compares</vt:lpstr>
      <vt:lpstr>Divide-and-conquer recurrence:  proof by picture</vt:lpstr>
      <vt:lpstr>PowerPoint Presentation</vt:lpstr>
      <vt:lpstr>Mergesort:  number of array accesses</vt:lpstr>
      <vt:lpstr>Mergesort analysis:  memory</vt:lpstr>
      <vt:lpstr>Mergesort:  practical improvements</vt:lpstr>
      <vt:lpstr>Mergesort with cutoff to insertion sort:  visualization</vt:lpstr>
      <vt:lpstr>Mergesort:  practical improvements</vt:lpstr>
      <vt:lpstr>Mergesort:  practical improvements</vt:lpstr>
      <vt:lpstr>Java 6 system sort</vt:lpstr>
      <vt:lpstr>2.2  Mergesort</vt:lpstr>
      <vt:lpstr>2.2  Mergesort</vt:lpstr>
      <vt:lpstr>Bottom-up mergesort</vt:lpstr>
      <vt:lpstr>Bottom-up mergesort:  Java implementation</vt:lpstr>
      <vt:lpstr>Mergesort:  visualizations</vt:lpstr>
      <vt:lpstr>Natural mergesort</vt:lpstr>
      <vt:lpstr>Stability</vt:lpstr>
      <vt:lpstr>Stability</vt:lpstr>
      <vt:lpstr>Stability:  insertion sort</vt:lpstr>
      <vt:lpstr>Stability:  selection sort</vt:lpstr>
      <vt:lpstr>Stability:  shellsort</vt:lpstr>
      <vt:lpstr>Stability:  mergesort</vt:lpstr>
      <vt:lpstr>Stability:  mergesort</vt:lpstr>
      <vt:lpstr>Sorting summary</vt:lpstr>
      <vt:lpstr>2.2  Mergesort</vt:lpstr>
      <vt:lpstr>2.2  Mergesort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Mergesort</dc:title>
  <cp:lastModifiedBy>MM</cp:lastModifiedBy>
  <cp:revision>22</cp:revision>
  <dcterms:modified xsi:type="dcterms:W3CDTF">2018-03-28T20:08:18Z</dcterms:modified>
</cp:coreProperties>
</file>