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66"/>
  </p:notesMasterIdLst>
  <p:sldIdLst>
    <p:sldId id="258" r:id="rId2"/>
    <p:sldId id="261" r:id="rId3"/>
    <p:sldId id="262" r:id="rId4"/>
    <p:sldId id="388" r:id="rId5"/>
    <p:sldId id="263" r:id="rId6"/>
    <p:sldId id="264" r:id="rId7"/>
    <p:sldId id="266" r:id="rId8"/>
    <p:sldId id="267" r:id="rId9"/>
    <p:sldId id="307" r:id="rId10"/>
    <p:sldId id="309" r:id="rId11"/>
    <p:sldId id="317" r:id="rId12"/>
    <p:sldId id="311" r:id="rId13"/>
    <p:sldId id="389" r:id="rId14"/>
    <p:sldId id="390" r:id="rId15"/>
    <p:sldId id="391" r:id="rId16"/>
    <p:sldId id="392" r:id="rId17"/>
    <p:sldId id="291" r:id="rId18"/>
    <p:sldId id="393" r:id="rId19"/>
    <p:sldId id="394" r:id="rId20"/>
    <p:sldId id="325" r:id="rId21"/>
    <p:sldId id="326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337" r:id="rId31"/>
    <p:sldId id="403" r:id="rId32"/>
    <p:sldId id="339" r:id="rId33"/>
    <p:sldId id="404" r:id="rId34"/>
    <p:sldId id="405" r:id="rId35"/>
    <p:sldId id="406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415" r:id="rId44"/>
    <p:sldId id="416" r:id="rId45"/>
    <p:sldId id="417" r:id="rId46"/>
    <p:sldId id="418" r:id="rId47"/>
    <p:sldId id="419" r:id="rId48"/>
    <p:sldId id="420" r:id="rId49"/>
    <p:sldId id="421" r:id="rId50"/>
    <p:sldId id="374" r:id="rId51"/>
    <p:sldId id="364" r:id="rId52"/>
    <p:sldId id="422" r:id="rId53"/>
    <p:sldId id="423" r:id="rId54"/>
    <p:sldId id="376" r:id="rId55"/>
    <p:sldId id="424" r:id="rId56"/>
    <p:sldId id="425" r:id="rId57"/>
    <p:sldId id="426" r:id="rId58"/>
    <p:sldId id="427" r:id="rId59"/>
    <p:sldId id="428" r:id="rId60"/>
    <p:sldId id="429" r:id="rId61"/>
    <p:sldId id="298" r:id="rId62"/>
    <p:sldId id="430" r:id="rId63"/>
    <p:sldId id="299" r:id="rId64"/>
    <p:sldId id="300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99"/>
    <a:srgbClr val="B2B2B2"/>
    <a:srgbClr val="800000"/>
    <a:srgbClr val="996600"/>
    <a:srgbClr val="FF9999"/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132" d="100"/>
          <a:sy n="132" d="100"/>
        </p:scale>
        <p:origin x="101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0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0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CF13B59-4C7C-48B0-A1D2-B29DD77B9B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25805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806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CSCI 520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2AD95-DCF7-4E75-8561-BD3BCBB55D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CSCI 520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C0341-A07B-4993-BE99-958B56E887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CSCI 520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B5A89-D78F-4363-A355-2629F9D669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CSCI 520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8609D-4941-4E3A-8FC5-51FC4C7C3B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CSCI 520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EC00D-5E5E-491A-9FB9-AA52B023BF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38100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828800"/>
            <a:ext cx="38100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CSCI 520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CEF58-3AC5-49ED-A176-990368E3B7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CSCI 520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1C4FE-CF87-4A73-BACC-9F23A93B40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CSCI 520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5FD1C-537E-4353-808C-2CBE24BEBD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CSCI 520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C54C0-B9F4-4BCF-ACD2-E445D9D695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CSCI 520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14CBA-9A1D-4833-8709-282EF656D8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CSCI 520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5BC14-5558-41C0-A1A1-5712B2C30C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25702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25702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25703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77724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7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7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477000"/>
            <a:ext cx="5410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/>
            </a:lvl1pPr>
          </a:lstStyle>
          <a:p>
            <a:pPr>
              <a:defRPr/>
            </a:pPr>
            <a:r>
              <a:rPr lang="en-US" dirty="0"/>
              <a:t>CSCI 520</a:t>
            </a:r>
          </a:p>
        </p:txBody>
      </p:sp>
      <p:sp>
        <p:nvSpPr>
          <p:cNvPr id="257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22468400-BC79-4EF6-AED1-931EEA1C13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57036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−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hyperlink" Target="http://codepad.org/A9s3mPu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wmf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wmf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534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336699"/>
                </a:solidFill>
              </a:rPr>
              <a:t>Dynamic Programming</a:t>
            </a:r>
            <a:br>
              <a:rPr lang="en-US" dirty="0">
                <a:solidFill>
                  <a:srgbClr val="336699"/>
                </a:solidFill>
              </a:rPr>
            </a:br>
            <a:r>
              <a:rPr lang="en-US" dirty="0">
                <a:solidFill>
                  <a:srgbClr val="336699"/>
                </a:solidFill>
              </a:rPr>
              <a:t>---Pointers---</a:t>
            </a:r>
            <a:endParaRPr lang="en-US" sz="3000" dirty="0">
              <a:solidFill>
                <a:srgbClr val="336699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0288" y="127000"/>
            <a:ext cx="16002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0288" y="508000"/>
            <a:ext cx="7046912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30288" y="3494088"/>
            <a:ext cx="128905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30288" y="3884613"/>
            <a:ext cx="7011987" cy="274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-4763"/>
            <a:ext cx="8839200" cy="177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903413"/>
            <a:ext cx="7010400" cy="274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8"/>
          <p:cNvPicPr>
            <a:picLocks noChangeAspect="1" noChangeArrowheads="1"/>
          </p:cNvPicPr>
          <p:nvPr/>
        </p:nvPicPr>
        <p:blipFill>
          <a:blip r:embed="rId5" cstate="print"/>
          <a:srcRect b="6815"/>
          <a:stretch>
            <a:fillRect/>
          </a:stretch>
        </p:blipFill>
        <p:spPr bwMode="auto">
          <a:xfrm>
            <a:off x="152400" y="5029200"/>
            <a:ext cx="3729038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341" name="Group 11"/>
          <p:cNvGrpSpPr>
            <a:grpSpLocks/>
          </p:cNvGrpSpPr>
          <p:nvPr/>
        </p:nvGrpSpPr>
        <p:grpSpPr bwMode="auto">
          <a:xfrm>
            <a:off x="1066800" y="1182688"/>
            <a:ext cx="4489450" cy="366712"/>
            <a:chOff x="672" y="745"/>
            <a:chExt cx="2828" cy="231"/>
          </a:xfrm>
        </p:grpSpPr>
        <p:sp>
          <p:nvSpPr>
            <p:cNvPr id="14342" name="Line 9"/>
            <p:cNvSpPr>
              <a:spLocks noChangeShapeType="1"/>
            </p:cNvSpPr>
            <p:nvPr/>
          </p:nvSpPr>
          <p:spPr bwMode="auto">
            <a:xfrm flipH="1">
              <a:off x="672" y="864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3" name="Text Box 10"/>
            <p:cNvSpPr txBox="1">
              <a:spLocks noChangeArrowheads="1"/>
            </p:cNvSpPr>
            <p:nvPr/>
          </p:nvSpPr>
          <p:spPr bwMode="auto">
            <a:xfrm>
              <a:off x="902" y="745"/>
              <a:ext cx="25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Allocates memory for </a:t>
              </a:r>
              <a:r>
                <a:rPr lang="en-US">
                  <a:solidFill>
                    <a:srgbClr val="FF0000"/>
                  </a:solidFill>
                  <a:latin typeface="Courier New" pitchFamily="49" charset="0"/>
                </a:rPr>
                <a:t>p</a:t>
              </a:r>
              <a:r>
                <a:rPr lang="en-US">
                  <a:solidFill>
                    <a:srgbClr val="FF0000"/>
                  </a:solidFill>
                </a:rPr>
                <a:t> only, not for </a:t>
              </a:r>
              <a:r>
                <a:rPr lang="en-US">
                  <a:solidFill>
                    <a:srgbClr val="FF0000"/>
                  </a:solidFill>
                  <a:latin typeface="Courier New" pitchFamily="49" charset="0"/>
                </a:rPr>
                <a:t>*p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9"/>
          <p:cNvGrpSpPr>
            <a:grpSpLocks/>
          </p:cNvGrpSpPr>
          <p:nvPr/>
        </p:nvGrpSpPr>
        <p:grpSpPr bwMode="auto">
          <a:xfrm>
            <a:off x="838200" y="152400"/>
            <a:ext cx="7277100" cy="2092325"/>
            <a:chOff x="528" y="96"/>
            <a:chExt cx="4584" cy="1318"/>
          </a:xfrm>
        </p:grpSpPr>
        <p:pic>
          <p:nvPicPr>
            <p:cNvPr id="15374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0" y="96"/>
              <a:ext cx="2712" cy="1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75" name="Line 13"/>
            <p:cNvSpPr>
              <a:spLocks noChangeShapeType="1"/>
            </p:cNvSpPr>
            <p:nvPr/>
          </p:nvSpPr>
          <p:spPr bwMode="auto">
            <a:xfrm>
              <a:off x="1248" y="192"/>
              <a:ext cx="1056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5376" name="Picture 18"/>
            <p:cNvPicPr>
              <a:picLocks noChangeAspect="1" noChangeArrowheads="1"/>
            </p:cNvPicPr>
            <p:nvPr/>
          </p:nvPicPr>
          <p:blipFill>
            <a:blip r:embed="rId4" cstate="print"/>
            <a:srcRect b="59663"/>
            <a:stretch>
              <a:fillRect/>
            </a:stretch>
          </p:blipFill>
          <p:spPr bwMode="auto">
            <a:xfrm>
              <a:off x="528" y="96"/>
              <a:ext cx="84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3733800" y="152400"/>
            <a:ext cx="4343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838200" y="152400"/>
            <a:ext cx="7239000" cy="6565900"/>
            <a:chOff x="528" y="96"/>
            <a:chExt cx="4560" cy="4136"/>
          </a:xfrm>
        </p:grpSpPr>
        <p:pic>
          <p:nvPicPr>
            <p:cNvPr id="1537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8" y="96"/>
              <a:ext cx="841" cy="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1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24" y="2890"/>
              <a:ext cx="1520" cy="1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2352" y="2912"/>
              <a:ext cx="2736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Line 15"/>
            <p:cNvSpPr>
              <a:spLocks noChangeShapeType="1"/>
            </p:cNvSpPr>
            <p:nvPr/>
          </p:nvSpPr>
          <p:spPr bwMode="auto">
            <a:xfrm>
              <a:off x="1248" y="664"/>
              <a:ext cx="1056" cy="24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838200" y="152400"/>
            <a:ext cx="7239000" cy="4292600"/>
            <a:chOff x="528" y="96"/>
            <a:chExt cx="4560" cy="2704"/>
          </a:xfrm>
        </p:grpSpPr>
        <p:pic>
          <p:nvPicPr>
            <p:cNvPr id="15366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378" y="1520"/>
              <a:ext cx="1526" cy="1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67" name="Rectangle 11"/>
            <p:cNvSpPr>
              <a:spLocks noChangeArrowheads="1"/>
            </p:cNvSpPr>
            <p:nvPr/>
          </p:nvSpPr>
          <p:spPr bwMode="auto">
            <a:xfrm>
              <a:off x="2352" y="1504"/>
              <a:ext cx="2736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Line 14"/>
            <p:cNvSpPr>
              <a:spLocks noChangeShapeType="1"/>
            </p:cNvSpPr>
            <p:nvPr/>
          </p:nvSpPr>
          <p:spPr bwMode="auto">
            <a:xfrm>
              <a:off x="1248" y="432"/>
              <a:ext cx="1056" cy="13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5369" name="Picture 17"/>
            <p:cNvPicPr>
              <a:picLocks noChangeAspect="1" noChangeArrowheads="1"/>
            </p:cNvPicPr>
            <p:nvPr/>
          </p:nvPicPr>
          <p:blipFill>
            <a:blip r:embed="rId4" cstate="print"/>
            <a:srcRect b="35461"/>
            <a:stretch>
              <a:fillRect/>
            </a:stretch>
          </p:blipFill>
          <p:spPr bwMode="auto">
            <a:xfrm>
              <a:off x="528" y="96"/>
              <a:ext cx="841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152400" y="6031468"/>
            <a:ext cx="3429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7"/>
              </a:rPr>
              <a:t>http://codepad.org/A9s3mPu9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 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CF62C5-16F2-412B-B72D-BE34139322A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Structs</a:t>
            </a:r>
            <a:r>
              <a:rPr lang="en-US" dirty="0"/>
              <a:t> and Pointer Variables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648200"/>
          </a:xfrm>
        </p:spPr>
        <p:txBody>
          <a:bodyPr/>
          <a:lstStyle/>
          <a:p>
            <a:pPr eaLnBrk="1" hangingPunct="1"/>
            <a:r>
              <a:rPr lang="en-US"/>
              <a:t>You can declare pointers to other data types: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lvl="1" eaLnBrk="1" hangingPunct="1">
              <a:lnSpc>
                <a:spcPct val="310000"/>
              </a:lnSpc>
            </a:pPr>
            <a:endParaRPr lang="en-US">
              <a:latin typeface="Courier New" pitchFamily="49" charset="0"/>
            </a:endParaRPr>
          </a:p>
          <a:p>
            <a:pPr lvl="1" eaLnBrk="1" hangingPunct="1"/>
            <a:r>
              <a:rPr lang="en-US">
                <a:latin typeface="Courier New" pitchFamily="49" charset="0"/>
              </a:rPr>
              <a:t>student</a:t>
            </a:r>
            <a:r>
              <a:rPr lang="en-US"/>
              <a:t> is an object of type </a:t>
            </a:r>
            <a:r>
              <a:rPr lang="en-US">
                <a:latin typeface="Courier New" pitchFamily="49" charset="0"/>
              </a:rPr>
              <a:t>studentType</a:t>
            </a:r>
            <a:r>
              <a:rPr lang="en-US"/>
              <a:t>; </a:t>
            </a:r>
            <a:r>
              <a:rPr lang="en-US">
                <a:latin typeface="Courier New" pitchFamily="49" charset="0"/>
              </a:rPr>
              <a:t>studentPtr</a:t>
            </a:r>
            <a:r>
              <a:rPr lang="en-US"/>
              <a:t> is a pointer variable of type </a:t>
            </a:r>
            <a:r>
              <a:rPr lang="en-US">
                <a:latin typeface="Courier New" pitchFamily="49" charset="0"/>
              </a:rPr>
              <a:t>studentType</a:t>
            </a:r>
          </a:p>
        </p:txBody>
      </p:sp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397125"/>
            <a:ext cx="3821113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B826D4-8CB8-46C5-8F56-837550B7140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Structs, and Pointer Variables 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572000"/>
          </a:xfrm>
        </p:spPr>
        <p:txBody>
          <a:bodyPr/>
          <a:lstStyle/>
          <a:p>
            <a:pPr eaLnBrk="1" hangingPunct="1"/>
            <a:r>
              <a:rPr lang="en-US"/>
              <a:t>To store address of </a:t>
            </a:r>
            <a:r>
              <a:rPr lang="en-US">
                <a:latin typeface="Courier New" pitchFamily="49" charset="0"/>
              </a:rPr>
              <a:t>student</a:t>
            </a:r>
            <a:r>
              <a:rPr lang="en-US"/>
              <a:t> in </a:t>
            </a:r>
            <a:r>
              <a:rPr lang="en-US">
                <a:latin typeface="Courier New" pitchFamily="49" charset="0"/>
              </a:rPr>
              <a:t>studentPtr</a:t>
            </a:r>
            <a:r>
              <a:rPr lang="en-US"/>
              <a:t>:</a:t>
            </a:r>
          </a:p>
          <a:p>
            <a:pPr lvl="1" eaLnBrk="1" hangingPunct="1">
              <a:buFont typeface="Arial" charset="0"/>
              <a:buNone/>
            </a:pPr>
            <a:r>
              <a:rPr lang="en-US">
                <a:latin typeface="Courier New" pitchFamily="49" charset="0"/>
              </a:rPr>
              <a:t>	studentPtr = &amp;student;</a:t>
            </a:r>
          </a:p>
          <a:p>
            <a:pPr eaLnBrk="1" hangingPunct="1"/>
            <a:r>
              <a:rPr lang="en-US"/>
              <a:t>To store </a:t>
            </a:r>
            <a:r>
              <a:rPr lang="en-US">
                <a:latin typeface="Courier New" pitchFamily="49" charset="0"/>
              </a:rPr>
              <a:t>3.9</a:t>
            </a:r>
            <a:r>
              <a:rPr lang="en-US"/>
              <a:t> in component </a:t>
            </a:r>
            <a:r>
              <a:rPr lang="en-US">
                <a:latin typeface="Courier New" pitchFamily="49" charset="0"/>
              </a:rPr>
              <a:t>gpa</a:t>
            </a:r>
            <a:r>
              <a:rPr lang="en-US"/>
              <a:t> of </a:t>
            </a:r>
            <a:r>
              <a:rPr lang="en-US">
                <a:latin typeface="Courier New" pitchFamily="49" charset="0"/>
              </a:rPr>
              <a:t>student</a:t>
            </a:r>
            <a:r>
              <a:rPr lang="en-US"/>
              <a:t>:</a:t>
            </a:r>
          </a:p>
          <a:p>
            <a:pPr lvl="1" eaLnBrk="1" hangingPunct="1">
              <a:buFont typeface="Arial" charset="0"/>
              <a:buNone/>
            </a:pPr>
            <a:r>
              <a:rPr lang="en-US">
                <a:latin typeface="Courier New" pitchFamily="49" charset="0"/>
              </a:rPr>
              <a:t>	(*studentPtr).gpa = 3.9;</a:t>
            </a:r>
          </a:p>
          <a:p>
            <a:pPr lvl="1" eaLnBrk="1" hangingPunct="1"/>
            <a:r>
              <a:rPr lang="en-US"/>
              <a:t>() used because dot operator has higher precedence than dereferencing operator</a:t>
            </a:r>
          </a:p>
          <a:p>
            <a:pPr lvl="1" eaLnBrk="1" hangingPunct="1"/>
            <a:r>
              <a:rPr lang="en-US"/>
              <a:t>Alternative: use </a:t>
            </a:r>
            <a:r>
              <a:rPr lang="en-US" b="1"/>
              <a:t>member access operator arrow </a:t>
            </a:r>
            <a:r>
              <a:rPr lang="en-US"/>
              <a:t>(</a:t>
            </a:r>
            <a:r>
              <a:rPr lang="en-US">
                <a:latin typeface="Courier New" pitchFamily="49" charset="0"/>
              </a:rPr>
              <a:t>-&gt;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28D550-0D8F-49CD-93A4-19760CA7490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Structs, and Pointer Variables (continued)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Thus,</a:t>
            </a:r>
          </a:p>
          <a:p>
            <a:pPr lvl="1" eaLnBrk="1" hangingPunct="1">
              <a:buFont typeface="Arial" charset="0"/>
              <a:buNone/>
            </a:pPr>
            <a:r>
              <a:rPr lang="en-US" dirty="0">
                <a:latin typeface="Courier New" pitchFamily="49" charset="0"/>
              </a:rPr>
              <a:t>(*</a:t>
            </a:r>
            <a:r>
              <a:rPr lang="en-US" dirty="0" err="1">
                <a:latin typeface="Courier New" pitchFamily="49" charset="0"/>
              </a:rPr>
              <a:t>studentPtr</a:t>
            </a:r>
            <a:r>
              <a:rPr lang="en-US" dirty="0">
                <a:latin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</a:rPr>
              <a:t>gpa</a:t>
            </a:r>
            <a:r>
              <a:rPr lang="en-US" dirty="0">
                <a:latin typeface="Courier New" pitchFamily="49" charset="0"/>
              </a:rPr>
              <a:t> = 3.9;</a:t>
            </a:r>
            <a:endParaRPr lang="en-US" dirty="0"/>
          </a:p>
          <a:p>
            <a:pPr lvl="1" eaLnBrk="1" hangingPunct="1">
              <a:buFont typeface="Arial" charset="0"/>
              <a:buNone/>
            </a:pPr>
            <a:r>
              <a:rPr lang="en-US" dirty="0"/>
              <a:t>is equivalent to:</a:t>
            </a:r>
          </a:p>
          <a:p>
            <a:pPr lvl="1" eaLnBrk="1" hangingPunct="1">
              <a:buFont typeface="Arial" charset="0"/>
              <a:buNone/>
            </a:pPr>
            <a:r>
              <a:rPr lang="en-US" dirty="0" err="1">
                <a:latin typeface="Courier New" pitchFamily="49" charset="0"/>
              </a:rPr>
              <a:t>studentPtr</a:t>
            </a:r>
            <a:r>
              <a:rPr lang="en-US" dirty="0">
                <a:latin typeface="Courier New" pitchFamily="49" charset="0"/>
              </a:rPr>
              <a:t>-&gt;</a:t>
            </a:r>
            <a:r>
              <a:rPr lang="en-US" dirty="0" err="1">
                <a:latin typeface="Courier New" pitchFamily="49" charset="0"/>
              </a:rPr>
              <a:t>gpa</a:t>
            </a:r>
            <a:r>
              <a:rPr lang="en-US" dirty="0">
                <a:latin typeface="Courier New" pitchFamily="49" charset="0"/>
              </a:rPr>
              <a:t> = 3.9;</a:t>
            </a:r>
            <a:endParaRPr lang="en-US" dirty="0"/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BF25BB-A88C-44E7-B5FB-177770632C8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Initializing Pointer Variables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C++ does not automatically initialize variables</a:t>
            </a:r>
          </a:p>
          <a:p>
            <a:pPr eaLnBrk="1" hangingPunct="1"/>
            <a:r>
              <a:rPr lang="en-US"/>
              <a:t>Pointer variables must be initialized if you do not want them to point to anything</a:t>
            </a:r>
          </a:p>
          <a:p>
            <a:pPr lvl="1" eaLnBrk="1" hangingPunct="1"/>
            <a:r>
              <a:rPr lang="en-US"/>
              <a:t>Initialized using the constant value 0</a:t>
            </a:r>
          </a:p>
          <a:p>
            <a:pPr lvl="2" eaLnBrk="1" hangingPunct="1"/>
            <a:r>
              <a:rPr lang="en-US" sz="2500"/>
              <a:t>Called the </a:t>
            </a:r>
            <a:r>
              <a:rPr lang="en-US" sz="2500" b="1"/>
              <a:t>null pointer</a:t>
            </a:r>
          </a:p>
          <a:p>
            <a:pPr lvl="2" eaLnBrk="1" hangingPunct="1"/>
            <a:r>
              <a:rPr lang="en-US" sz="2500"/>
              <a:t>Example: </a:t>
            </a:r>
            <a:r>
              <a:rPr lang="en-US" sz="2500">
                <a:latin typeface="Courier New" pitchFamily="49" charset="0"/>
              </a:rPr>
              <a:t>p = 0;</a:t>
            </a:r>
            <a:endParaRPr lang="en-US" sz="2500"/>
          </a:p>
          <a:p>
            <a:pPr lvl="1" eaLnBrk="1" hangingPunct="1"/>
            <a:r>
              <a:rPr lang="en-US"/>
              <a:t>Or, use </a:t>
            </a:r>
            <a:r>
              <a:rPr lang="en-US">
                <a:latin typeface="Courier New" pitchFamily="49" charset="0"/>
              </a:rPr>
              <a:t>NULL</a:t>
            </a:r>
            <a:r>
              <a:rPr lang="en-US"/>
              <a:t> named constant: </a:t>
            </a:r>
            <a:r>
              <a:rPr lang="en-US">
                <a:latin typeface="Courier New" pitchFamily="49" charset="0"/>
              </a:rPr>
              <a:t>p = NULL;</a:t>
            </a:r>
          </a:p>
          <a:p>
            <a:pPr lvl="1" eaLnBrk="1" hangingPunct="1"/>
            <a:r>
              <a:rPr lang="en-US"/>
              <a:t>The number 0 is the only number that can be directly assigned to a pointer variable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18333C-2CF4-433D-9251-A4AF87690E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Dynamic Variables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Dynamic variables</a:t>
            </a:r>
            <a:r>
              <a:rPr lang="en-US"/>
              <a:t>: created during execution</a:t>
            </a:r>
          </a:p>
          <a:p>
            <a:pPr eaLnBrk="1" hangingPunct="1"/>
            <a:r>
              <a:rPr lang="en-US"/>
              <a:t>C++ creates dynamic variables using pointers</a:t>
            </a:r>
          </a:p>
          <a:p>
            <a:pPr eaLnBrk="1" hangingPunct="1"/>
            <a:r>
              <a:rPr lang="en-US"/>
              <a:t>Two operators,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new</a:t>
            </a:r>
            <a:r>
              <a:rPr lang="en-US"/>
              <a:t> and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delete</a:t>
            </a:r>
            <a:r>
              <a:rPr lang="en-US"/>
              <a:t>, to create and destroy dynamic variables</a:t>
            </a:r>
          </a:p>
          <a:p>
            <a:pPr lvl="1" eaLnBrk="1" hangingPunct="1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new</a:t>
            </a:r>
            <a:r>
              <a:rPr lang="en-US"/>
              <a:t> and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delete</a:t>
            </a:r>
            <a:r>
              <a:rPr lang="en-US"/>
              <a:t> are reserved words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A42253-2D35-43C4-BF4D-CB99ECE0FAF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Operator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new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>
                <a:solidFill>
                  <a:srgbClr val="3333FF"/>
                </a:solidFill>
                <a:latin typeface="Courier New" pitchFamily="49" charset="0"/>
              </a:rPr>
              <a:t>new</a:t>
            </a:r>
            <a:r>
              <a:rPr lang="en-US"/>
              <a:t> has two forms:</a:t>
            </a:r>
          </a:p>
          <a:p>
            <a:pPr eaLnBrk="1" hangingPunct="1">
              <a:lnSpc>
                <a:spcPct val="160000"/>
              </a:lnSpc>
            </a:pPr>
            <a:endParaRPr lang="en-US"/>
          </a:p>
          <a:p>
            <a:pPr lvl="1" eaLnBrk="1" hangingPunct="1"/>
            <a:r>
              <a:rPr lang="en-US"/>
              <a:t>where </a:t>
            </a:r>
            <a:r>
              <a:rPr lang="en-US">
                <a:latin typeface="Courier New" pitchFamily="49" charset="0"/>
              </a:rPr>
              <a:t>intExp</a:t>
            </a:r>
            <a:r>
              <a:rPr lang="en-US"/>
              <a:t> is any expression evaluating to a positive integer</a:t>
            </a:r>
          </a:p>
          <a:p>
            <a:pPr eaLnBrk="1" hangingPunct="1"/>
            <a:r>
              <a:rPr lang="en-US" sz="3200">
                <a:solidFill>
                  <a:srgbClr val="3333FF"/>
                </a:solidFill>
                <a:latin typeface="Courier New" pitchFamily="49" charset="0"/>
              </a:rPr>
              <a:t>new</a:t>
            </a:r>
            <a:r>
              <a:rPr lang="en-US"/>
              <a:t> allocates memory (a variable) of the designated type and returns a pointer to it</a:t>
            </a:r>
          </a:p>
          <a:p>
            <a:pPr lvl="1" eaLnBrk="1" hangingPunct="1"/>
            <a:r>
              <a:rPr lang="en-US"/>
              <a:t>The address of the allocated memory</a:t>
            </a:r>
          </a:p>
          <a:p>
            <a:pPr eaLnBrk="1" hangingPunct="1"/>
            <a:r>
              <a:rPr lang="en-US"/>
              <a:t>The allocated memory is uninitialized</a:t>
            </a:r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2700" y="2413000"/>
            <a:ext cx="78486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3354C2-EB60-4CBD-92AD-10AB3F75F4D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Operator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new</a:t>
            </a:r>
            <a:r>
              <a:rPr lang="en-US"/>
              <a:t> (continued)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57200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endParaRPr lang="en-US"/>
          </a:p>
          <a:p>
            <a:pPr eaLnBrk="1" hangingPunct="1"/>
            <a:r>
              <a:rPr lang="en-US"/>
              <a:t>The statement: </a:t>
            </a:r>
            <a:r>
              <a:rPr lang="en-US">
                <a:latin typeface="Courier New" pitchFamily="49" charset="0"/>
              </a:rPr>
              <a:t>p = &amp;x;</a:t>
            </a:r>
            <a:r>
              <a:rPr lang="en-US"/>
              <a:t> </a:t>
            </a:r>
          </a:p>
          <a:p>
            <a:pPr lvl="1" eaLnBrk="1" hangingPunct="1"/>
            <a:r>
              <a:rPr lang="en-US"/>
              <a:t>Stores address of </a:t>
            </a:r>
            <a:r>
              <a:rPr lang="en-US">
                <a:latin typeface="Courier New" pitchFamily="49" charset="0"/>
              </a:rPr>
              <a:t>x</a:t>
            </a:r>
            <a:r>
              <a:rPr lang="en-US"/>
              <a:t> in </a:t>
            </a:r>
            <a:r>
              <a:rPr lang="en-US">
                <a:latin typeface="Courier New" pitchFamily="49" charset="0"/>
              </a:rPr>
              <a:t>p</a:t>
            </a:r>
          </a:p>
          <a:p>
            <a:pPr lvl="2" eaLnBrk="1" hangingPunct="1"/>
            <a:r>
              <a:rPr lang="en-US"/>
              <a:t>However, no new memory is allocated</a:t>
            </a:r>
          </a:p>
          <a:p>
            <a:pPr eaLnBrk="1" hangingPunct="1"/>
            <a:r>
              <a:rPr lang="en-US"/>
              <a:t>The statement: </a:t>
            </a:r>
            <a:r>
              <a:rPr lang="en-US">
                <a:latin typeface="Courier New" pitchFamily="49" charset="0"/>
              </a:rPr>
              <a:t>p =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new int</a:t>
            </a:r>
            <a:r>
              <a:rPr lang="en-US">
                <a:latin typeface="Courier New" pitchFamily="49" charset="0"/>
              </a:rPr>
              <a:t>;</a:t>
            </a:r>
          </a:p>
          <a:p>
            <a:pPr lvl="1" eaLnBrk="1" hangingPunct="1"/>
            <a:r>
              <a:rPr lang="en-US"/>
              <a:t>Creates a variable during program execution somewhere in memory, and stores the address of the allocated memory in </a:t>
            </a:r>
            <a:r>
              <a:rPr lang="en-US">
                <a:latin typeface="Courier New" pitchFamily="49" charset="0"/>
              </a:rPr>
              <a:t>p</a:t>
            </a:r>
          </a:p>
          <a:p>
            <a:pPr lvl="2" eaLnBrk="1" hangingPunct="1"/>
            <a:r>
              <a:rPr lang="en-US"/>
              <a:t>To access allocated memory: </a:t>
            </a:r>
            <a:r>
              <a:rPr lang="en-US">
                <a:latin typeface="Courier New" pitchFamily="49" charset="0"/>
              </a:rPr>
              <a:t>*p</a:t>
            </a:r>
          </a:p>
        </p:txBody>
      </p:sp>
      <p:pic>
        <p:nvPicPr>
          <p:cNvPr id="2253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2700" y="1668463"/>
            <a:ext cx="1335088" cy="9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E83A7A-8827-4A8A-8D42-8EB7A9B6A6F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Objectives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In this chapter, you will:</a:t>
            </a:r>
          </a:p>
          <a:p>
            <a:pPr eaLnBrk="1" hangingPunct="1"/>
            <a:r>
              <a:rPr lang="en-US" dirty="0"/>
              <a:t>Learn about the pointer data type and pointer variables</a:t>
            </a:r>
          </a:p>
          <a:p>
            <a:pPr eaLnBrk="1" hangingPunct="1"/>
            <a:r>
              <a:rPr lang="en-US" dirty="0"/>
              <a:t>Explore how to declare and manipulate pointer variables</a:t>
            </a:r>
          </a:p>
          <a:p>
            <a:pPr eaLnBrk="1" hangingPunct="1"/>
            <a:r>
              <a:rPr lang="en-US" dirty="0"/>
              <a:t>Learn about the address of operator and the dereferencing operator</a:t>
            </a:r>
          </a:p>
          <a:p>
            <a:pPr eaLnBrk="1" hangingPunct="1"/>
            <a:r>
              <a:rPr lang="en-US" dirty="0"/>
              <a:t>Discover dynamic variables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9"/>
          <p:cNvGrpSpPr>
            <a:grpSpLocks/>
          </p:cNvGrpSpPr>
          <p:nvPr/>
        </p:nvGrpSpPr>
        <p:grpSpPr bwMode="auto">
          <a:xfrm>
            <a:off x="457200" y="803275"/>
            <a:ext cx="8313738" cy="5140325"/>
            <a:chOff x="248" y="37"/>
            <a:chExt cx="5237" cy="3238"/>
          </a:xfrm>
        </p:grpSpPr>
        <p:pic>
          <p:nvPicPr>
            <p:cNvPr id="23555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5" y="37"/>
              <a:ext cx="5210" cy="1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6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" y="2016"/>
              <a:ext cx="4893" cy="1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3D6F73-3B66-4A52-B8E4-B7C196F1378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Operator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new</a:t>
            </a:r>
            <a:r>
              <a:rPr lang="en-US"/>
              <a:t> (continued)</a:t>
            </a:r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new</a:t>
            </a:r>
            <a:r>
              <a:rPr lang="en-US"/>
              <a:t> allocates memory space of a specific type and returns the (starting) address of the allocated memory space</a:t>
            </a:r>
          </a:p>
          <a:p>
            <a:pPr eaLnBrk="1" hangingPunct="1"/>
            <a:r>
              <a:rPr lang="en-US"/>
              <a:t>If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new</a:t>
            </a:r>
            <a:r>
              <a:rPr lang="en-US"/>
              <a:t> is unable to allocate the required memory space, it throws </a:t>
            </a:r>
            <a:r>
              <a:rPr lang="en-US">
                <a:latin typeface="Courier New" pitchFamily="49" charset="0"/>
              </a:rPr>
              <a:t>bad_alloc</a:t>
            </a:r>
            <a:r>
              <a:rPr lang="en-US"/>
              <a:t> exception</a:t>
            </a:r>
          </a:p>
          <a:p>
            <a:pPr lvl="1" eaLnBrk="1" hangingPunct="1"/>
            <a:r>
              <a:rPr lang="en-US"/>
              <a:t>If this exception is not handled, it terminates the program with an error message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8D7B4B-8C8C-4BE6-AFDF-DC3F14D3B75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Operator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delete</a:t>
            </a: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752600"/>
            <a:ext cx="3921125" cy="13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465513"/>
            <a:ext cx="7010400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44600" y="4957763"/>
            <a:ext cx="7010400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B3B147-02B4-4253-A1FD-6377AC87AA2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Operator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delete</a:t>
            </a:r>
            <a:r>
              <a:rPr lang="en-US"/>
              <a:t> (continued)</a:t>
            </a: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895600"/>
            <a:ext cx="70104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524000"/>
            <a:ext cx="3921125" cy="13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28725" y="4722813"/>
            <a:ext cx="697547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7"/>
          <p:cNvPicPr>
            <a:picLocks noChangeAspect="1" noChangeArrowheads="1"/>
          </p:cNvPicPr>
          <p:nvPr/>
        </p:nvPicPr>
        <p:blipFill>
          <a:blip r:embed="rId4" cstate="print"/>
          <a:srcRect t="70201" r="53200" b="3473"/>
          <a:stretch>
            <a:fillRect/>
          </a:stretch>
        </p:blipFill>
        <p:spPr bwMode="auto">
          <a:xfrm>
            <a:off x="4000500" y="6273800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633" name="Group 12"/>
          <p:cNvGrpSpPr>
            <a:grpSpLocks/>
          </p:cNvGrpSpPr>
          <p:nvPr/>
        </p:nvGrpSpPr>
        <p:grpSpPr bwMode="auto">
          <a:xfrm>
            <a:off x="4572000" y="2170113"/>
            <a:ext cx="3648075" cy="1335087"/>
            <a:chOff x="2880" y="1367"/>
            <a:chExt cx="2298" cy="841"/>
          </a:xfrm>
        </p:grpSpPr>
        <p:sp>
          <p:nvSpPr>
            <p:cNvPr id="26634" name="Oval 9"/>
            <p:cNvSpPr>
              <a:spLocks noChangeArrowheads="1"/>
            </p:cNvSpPr>
            <p:nvPr/>
          </p:nvSpPr>
          <p:spPr bwMode="auto">
            <a:xfrm>
              <a:off x="2880" y="1776"/>
              <a:ext cx="768" cy="43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Line 10"/>
            <p:cNvSpPr>
              <a:spLocks noChangeShapeType="1"/>
            </p:cNvSpPr>
            <p:nvPr/>
          </p:nvSpPr>
          <p:spPr bwMode="auto">
            <a:xfrm flipV="1">
              <a:off x="3648" y="1536"/>
              <a:ext cx="624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36" name="Text Box 11"/>
            <p:cNvSpPr txBox="1">
              <a:spLocks noChangeArrowheads="1"/>
            </p:cNvSpPr>
            <p:nvPr/>
          </p:nvSpPr>
          <p:spPr bwMode="auto">
            <a:xfrm>
              <a:off x="4238" y="1367"/>
              <a:ext cx="9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Memory leak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1A81BE-DB2D-4F76-8C7C-694B60EADE9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Operator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delete</a:t>
            </a:r>
            <a:r>
              <a:rPr lang="en-US"/>
              <a:t> (continued)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648200"/>
          </a:xfrm>
        </p:spPr>
        <p:txBody>
          <a:bodyPr/>
          <a:lstStyle/>
          <a:p>
            <a:pPr eaLnBrk="1" hangingPunct="1"/>
            <a:r>
              <a:rPr lang="en-US"/>
              <a:t>To avoid memory leak, when a dynamic variable is no longer needed, destroy it</a:t>
            </a:r>
          </a:p>
          <a:p>
            <a:pPr lvl="1" eaLnBrk="1" hangingPunct="1"/>
            <a:r>
              <a:rPr lang="en-US"/>
              <a:t>Deallocate its memory</a:t>
            </a:r>
          </a:p>
          <a:p>
            <a:pPr eaLnBrk="1" hangingPunct="1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delete</a:t>
            </a:r>
            <a:r>
              <a:rPr lang="en-US"/>
              <a:t> is used to destroy dynamic variables</a:t>
            </a:r>
          </a:p>
          <a:p>
            <a:pPr eaLnBrk="1" hangingPunct="1"/>
            <a:r>
              <a:rPr lang="en-US"/>
              <a:t>Syntax:</a:t>
            </a:r>
          </a:p>
          <a:p>
            <a:pPr eaLnBrk="1" hangingPunct="1"/>
            <a:endParaRPr lang="en-US"/>
          </a:p>
          <a:p>
            <a:pPr eaLnBrk="1" hangingPunct="1">
              <a:lnSpc>
                <a:spcPct val="150000"/>
              </a:lnSpc>
            </a:pPr>
            <a:endParaRPr lang="en-US"/>
          </a:p>
          <a:p>
            <a:pPr lvl="1" eaLnBrk="1" hangingPunct="1"/>
            <a:r>
              <a:rPr lang="en-US"/>
              <a:t>Tip: to avoid </a:t>
            </a:r>
            <a:r>
              <a:rPr lang="en-US" b="1"/>
              <a:t>dangling pointers</a:t>
            </a:r>
            <a:r>
              <a:rPr lang="en-US"/>
              <a:t>, set variable to </a:t>
            </a:r>
            <a:r>
              <a:rPr lang="en-US">
                <a:latin typeface="Courier New" pitchFamily="49" charset="0"/>
              </a:rPr>
              <a:t>NULL</a:t>
            </a:r>
            <a:r>
              <a:rPr lang="en-US"/>
              <a:t> afterwards</a:t>
            </a:r>
          </a:p>
        </p:txBody>
      </p:sp>
      <p:pic>
        <p:nvPicPr>
          <p:cNvPr id="2765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100" y="4267200"/>
            <a:ext cx="7696200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9265F5-EBBB-4917-B5D9-D6DDB1F7EA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Operations on Pointer Variables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Assignment</a:t>
            </a:r>
            <a:r>
              <a:rPr lang="en-US"/>
              <a:t>: value of one pointer variable can be assigned to another pointer of same type</a:t>
            </a:r>
          </a:p>
          <a:p>
            <a:pPr eaLnBrk="1" hangingPunct="1"/>
            <a:r>
              <a:rPr lang="en-US" u="sng"/>
              <a:t>Relational operations</a:t>
            </a:r>
            <a:r>
              <a:rPr lang="en-US"/>
              <a:t>: two pointer variables of same type can be compared for equality, etc.</a:t>
            </a:r>
          </a:p>
          <a:p>
            <a:pPr eaLnBrk="1" hangingPunct="1"/>
            <a:r>
              <a:rPr lang="en-US"/>
              <a:t>Some limited arithmetic operations:</a:t>
            </a:r>
          </a:p>
          <a:p>
            <a:pPr lvl="1" eaLnBrk="1" hangingPunct="1"/>
            <a:r>
              <a:rPr lang="en-US"/>
              <a:t>Integer values can be added and subtracted from a pointer variable </a:t>
            </a:r>
          </a:p>
          <a:p>
            <a:pPr lvl="1" eaLnBrk="1" hangingPunct="1"/>
            <a:r>
              <a:rPr lang="en-US"/>
              <a:t>Value of one pointer variable can be subtracted from another pointer variable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ACCFF-D92C-41DE-9360-2C2AC5A5F2B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Operations on Pointer Variables (continued)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Examples: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*p, *q;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dirty="0">
                <a:latin typeface="Courier New" pitchFamily="49" charset="0"/>
              </a:rPr>
              <a:t>p = q;</a:t>
            </a:r>
          </a:p>
          <a:p>
            <a:pPr lvl="1" eaLnBrk="1" hangingPunct="1"/>
            <a:r>
              <a:rPr lang="en-US" dirty="0"/>
              <a:t>In this case, </a:t>
            </a:r>
            <a:r>
              <a:rPr lang="en-US" dirty="0">
                <a:latin typeface="Courier New" pitchFamily="49" charset="0"/>
              </a:rPr>
              <a:t>p == q</a:t>
            </a:r>
            <a:r>
              <a:rPr lang="en-US" dirty="0"/>
              <a:t> will evaluate to </a:t>
            </a: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true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</a:rPr>
              <a:t>p != q</a:t>
            </a:r>
            <a:r>
              <a:rPr lang="en-US" dirty="0"/>
              <a:t> will evaluate to </a:t>
            </a: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false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*p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double</a:t>
            </a:r>
            <a:r>
              <a:rPr lang="en-US" sz="2400" dirty="0">
                <a:latin typeface="Courier New" pitchFamily="49" charset="0"/>
              </a:rPr>
              <a:t> *q;</a:t>
            </a:r>
          </a:p>
          <a:p>
            <a:pPr lvl="1" eaLnBrk="1" hangingPunct="1"/>
            <a:r>
              <a:rPr lang="en-US" dirty="0"/>
              <a:t>In this case, </a:t>
            </a:r>
            <a:r>
              <a:rPr lang="en-US" dirty="0">
                <a:latin typeface="Courier New" pitchFamily="49" charset="0"/>
              </a:rPr>
              <a:t>q++;</a:t>
            </a:r>
            <a:r>
              <a:rPr lang="en-US" dirty="0"/>
              <a:t> increments value of </a:t>
            </a:r>
            <a:r>
              <a:rPr lang="en-US" dirty="0">
                <a:latin typeface="Courier New" pitchFamily="49" charset="0"/>
              </a:rPr>
              <a:t>q</a:t>
            </a:r>
            <a:r>
              <a:rPr lang="en-US" dirty="0"/>
              <a:t> by </a:t>
            </a:r>
            <a:r>
              <a:rPr lang="en-US" dirty="0">
                <a:latin typeface="Courier New" pitchFamily="49" charset="0"/>
              </a:rPr>
              <a:t>8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</a:rPr>
              <a:t>p = p + 2;</a:t>
            </a:r>
            <a:r>
              <a:rPr lang="en-US" dirty="0"/>
              <a:t> increments value of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 by </a:t>
            </a:r>
            <a:r>
              <a:rPr lang="en-US" dirty="0">
                <a:latin typeface="Courier New" pitchFamily="49" charset="0"/>
              </a:rPr>
              <a:t>16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80B7FE-1E0F-4F2D-BB69-A37C6AF77AC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Operations on Pointer Variables (continued)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Pointer arithmetic can be very dangerous</a:t>
            </a:r>
          </a:p>
          <a:p>
            <a:pPr lvl="1" eaLnBrk="1" hangingPunct="1"/>
            <a:r>
              <a:rPr lang="en-US"/>
              <a:t>The program can accidentally access the memory locations of other variables and change their content without warning</a:t>
            </a:r>
          </a:p>
          <a:p>
            <a:pPr lvl="2" eaLnBrk="1" hangingPunct="1"/>
            <a:r>
              <a:rPr lang="en-US"/>
              <a:t>Some systems might terminate the program with an appropriate error message</a:t>
            </a:r>
          </a:p>
          <a:p>
            <a:pPr eaLnBrk="1" hangingPunct="1"/>
            <a:r>
              <a:rPr lang="en-US"/>
              <a:t>Always exercise extra care when doing pointer arithmetic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6EB9F4-46D0-4C20-B114-D2B666964E5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Dynamic Arrays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648200"/>
          </a:xfrm>
        </p:spPr>
        <p:txBody>
          <a:bodyPr/>
          <a:lstStyle/>
          <a:p>
            <a:pPr eaLnBrk="1" hangingPunct="1"/>
            <a:r>
              <a:rPr lang="en-US" u="sng" dirty="0"/>
              <a:t>Dynamic array</a:t>
            </a:r>
            <a:r>
              <a:rPr lang="en-US" dirty="0"/>
              <a:t>: array created during the execution of a program</a:t>
            </a:r>
          </a:p>
          <a:p>
            <a:pPr eaLnBrk="1" hangingPunct="1"/>
            <a:r>
              <a:rPr lang="en-US" dirty="0"/>
              <a:t>Example:</a:t>
            </a:r>
          </a:p>
          <a:p>
            <a:pPr lvl="1" eaLnBrk="1" hangingPunct="1">
              <a:buClrTx/>
              <a:buFontTx/>
              <a:buNone/>
            </a:pP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*p;</a:t>
            </a:r>
            <a:endParaRPr lang="en-US" sz="2400" dirty="0"/>
          </a:p>
          <a:p>
            <a:pPr lvl="1" eaLnBrk="1" hangingPunct="1">
              <a:buClrTx/>
              <a:buFontTx/>
              <a:buNone/>
            </a:pPr>
            <a:r>
              <a:rPr lang="en-US" sz="2400" dirty="0">
                <a:latin typeface="Courier New" pitchFamily="49" charset="0"/>
              </a:rPr>
              <a:t>p =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new 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[10];</a:t>
            </a:r>
          </a:p>
          <a:p>
            <a:pPr lvl="1" eaLnBrk="1" hangingPunct="1">
              <a:buClrTx/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 lvl="1" eaLnBrk="1" hangingPunct="1">
              <a:buClrTx/>
              <a:buFontTx/>
              <a:buNone/>
            </a:pPr>
            <a:r>
              <a:rPr lang="en-US" sz="2400" dirty="0">
                <a:latin typeface="Courier New" pitchFamily="49" charset="0"/>
              </a:rPr>
              <a:t>*p = 25;</a:t>
            </a:r>
            <a:endParaRPr lang="en-US" dirty="0"/>
          </a:p>
          <a:p>
            <a:pPr lvl="1" eaLnBrk="1" hangingPunct="1">
              <a:buFont typeface="Arial" charset="0"/>
              <a:buNone/>
            </a:pPr>
            <a:r>
              <a:rPr lang="en-US" sz="2400" dirty="0">
                <a:latin typeface="Courier New" pitchFamily="49" charset="0"/>
              </a:rPr>
              <a:t>p++; </a:t>
            </a:r>
            <a:r>
              <a:rPr lang="en-US" sz="2400" dirty="0">
                <a:solidFill>
                  <a:srgbClr val="009900"/>
                </a:solidFill>
                <a:latin typeface="Courier New" pitchFamily="49" charset="0"/>
              </a:rPr>
              <a:t>//to point to next array component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dirty="0">
                <a:latin typeface="Courier New" pitchFamily="49" charset="0"/>
              </a:rPr>
              <a:t>*p = 35;</a:t>
            </a:r>
          </a:p>
        </p:txBody>
      </p:sp>
      <p:grpSp>
        <p:nvGrpSpPr>
          <p:cNvPr id="31750" name="Group 8"/>
          <p:cNvGrpSpPr>
            <a:grpSpLocks/>
          </p:cNvGrpSpPr>
          <p:nvPr/>
        </p:nvGrpSpPr>
        <p:grpSpPr bwMode="auto">
          <a:xfrm>
            <a:off x="2971800" y="4649788"/>
            <a:ext cx="4432300" cy="1217612"/>
            <a:chOff x="1872" y="2929"/>
            <a:chExt cx="2792" cy="767"/>
          </a:xfrm>
        </p:grpSpPr>
        <p:sp>
          <p:nvSpPr>
            <p:cNvPr id="31751" name="Line 4"/>
            <p:cNvSpPr>
              <a:spLocks noChangeShapeType="1"/>
            </p:cNvSpPr>
            <p:nvPr/>
          </p:nvSpPr>
          <p:spPr bwMode="auto">
            <a:xfrm flipH="1">
              <a:off x="1872" y="3048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2" name="Rectangle 5"/>
            <p:cNvSpPr>
              <a:spLocks noChangeArrowheads="1"/>
            </p:cNvSpPr>
            <p:nvPr/>
          </p:nvSpPr>
          <p:spPr bwMode="auto">
            <a:xfrm>
              <a:off x="2064" y="2929"/>
              <a:ext cx="26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stores </a:t>
              </a:r>
              <a:r>
                <a:rPr lang="en-US">
                  <a:solidFill>
                    <a:srgbClr val="FF0000"/>
                  </a:solidFill>
                  <a:latin typeface="Courier New" pitchFamily="49" charset="0"/>
                </a:rPr>
                <a:t>25</a:t>
              </a:r>
              <a:r>
                <a:rPr lang="en-US">
                  <a:solidFill>
                    <a:srgbClr val="FF0000"/>
                  </a:solidFill>
                </a:rPr>
                <a:t> into the first memory location</a:t>
              </a:r>
            </a:p>
          </p:txBody>
        </p:sp>
        <p:sp>
          <p:nvSpPr>
            <p:cNvPr id="31753" name="Line 6"/>
            <p:cNvSpPr>
              <a:spLocks noChangeShapeType="1"/>
            </p:cNvSpPr>
            <p:nvPr/>
          </p:nvSpPr>
          <p:spPr bwMode="auto">
            <a:xfrm flipH="1">
              <a:off x="1872" y="3584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4" name="Rectangle 7"/>
            <p:cNvSpPr>
              <a:spLocks noChangeArrowheads="1"/>
            </p:cNvSpPr>
            <p:nvPr/>
          </p:nvSpPr>
          <p:spPr bwMode="auto">
            <a:xfrm>
              <a:off x="2064" y="3465"/>
              <a:ext cx="26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stores </a:t>
              </a:r>
              <a:r>
                <a:rPr lang="en-US">
                  <a:solidFill>
                    <a:srgbClr val="FF0000"/>
                  </a:solidFill>
                  <a:latin typeface="Courier New" pitchFamily="49" charset="0"/>
                </a:rPr>
                <a:t>35</a:t>
              </a:r>
              <a:r>
                <a:rPr lang="en-US">
                  <a:solidFill>
                    <a:srgbClr val="FF0000"/>
                  </a:solidFill>
                </a:rPr>
                <a:t> into the first memory location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105400" y="533400"/>
            <a:ext cx="315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http://codepad.org/ZDYqrS2v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E221E9-A414-48D7-8FFB-0F97F6F74E1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Dynamic Arrays (continued)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C++ allows us to use array notation to access these memory locations</a:t>
            </a:r>
          </a:p>
          <a:p>
            <a:pPr eaLnBrk="1" hangingPunct="1"/>
            <a:r>
              <a:rPr lang="en-US"/>
              <a:t>The statements: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pitchFamily="49" charset="0"/>
              </a:rPr>
              <a:t>	p[0] = 25;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pitchFamily="49" charset="0"/>
              </a:rPr>
              <a:t>	p[1] = 35;</a:t>
            </a:r>
          </a:p>
          <a:p>
            <a:pPr eaLnBrk="1" hangingPunct="1">
              <a:buFontTx/>
              <a:buNone/>
            </a:pPr>
            <a:r>
              <a:rPr lang="en-US" sz="2600"/>
              <a:t>	store </a:t>
            </a:r>
            <a:r>
              <a:rPr lang="en-US" sz="2600">
                <a:latin typeface="Courier New" pitchFamily="49" charset="0"/>
              </a:rPr>
              <a:t>25</a:t>
            </a:r>
            <a:r>
              <a:rPr lang="en-US" sz="2600"/>
              <a:t> and </a:t>
            </a:r>
            <a:r>
              <a:rPr lang="en-US" sz="2600">
                <a:latin typeface="Courier New" pitchFamily="49" charset="0"/>
              </a:rPr>
              <a:t>35</a:t>
            </a:r>
            <a:r>
              <a:rPr lang="en-US" sz="2600"/>
              <a:t> into the first and second array components, respectively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A4F0AB-579F-4F7A-BBAF-256C88EDCF8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Objectives (continued)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Explore how to use the </a:t>
            </a:r>
            <a:r>
              <a:rPr lang="en-US" dirty="0">
                <a:latin typeface="Courier New" pitchFamily="49" charset="0"/>
              </a:rPr>
              <a:t>new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delete</a:t>
            </a:r>
            <a:r>
              <a:rPr lang="en-US" dirty="0"/>
              <a:t> operators to manipulate dynamic variables</a:t>
            </a:r>
          </a:p>
          <a:p>
            <a:pPr eaLnBrk="1" hangingPunct="1"/>
            <a:r>
              <a:rPr lang="en-US" dirty="0"/>
              <a:t>Learn about pointer arithmetic</a:t>
            </a:r>
          </a:p>
          <a:p>
            <a:pPr eaLnBrk="1" hangingPunct="1"/>
            <a:r>
              <a:rPr lang="en-US" dirty="0"/>
              <a:t>Discover dynamic arrays</a:t>
            </a:r>
          </a:p>
          <a:p>
            <a:pPr eaLnBrk="1" hangingPunct="1"/>
            <a:r>
              <a:rPr lang="en-US" dirty="0"/>
              <a:t>Become aware of the shallow and deep copies of data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0338" y="31750"/>
            <a:ext cx="19097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5575" y="431800"/>
            <a:ext cx="629126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8113" y="3665538"/>
            <a:ext cx="6327775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1450" y="2959100"/>
            <a:ext cx="1974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8" name="Text Box 10"/>
          <p:cNvSpPr txBox="1">
            <a:spLocks noChangeArrowheads="1"/>
          </p:cNvSpPr>
          <p:nvPr/>
        </p:nvSpPr>
        <p:spPr bwMode="auto">
          <a:xfrm>
            <a:off x="228600" y="3794125"/>
            <a:ext cx="876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B8A5A2-CD6E-4E10-8C10-5B33C714B4A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Dynamic Arrays (continued)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6482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/>
              <a:t>The value of </a:t>
            </a:r>
            <a:r>
              <a:rPr lang="en-US">
                <a:latin typeface="Courier New" pitchFamily="49" charset="0"/>
              </a:rPr>
              <a:t>list</a:t>
            </a:r>
            <a:r>
              <a:rPr lang="en-US"/>
              <a:t> (</a:t>
            </a:r>
            <a:r>
              <a:rPr lang="en-US">
                <a:latin typeface="Courier New" pitchFamily="49" charset="0"/>
              </a:rPr>
              <a:t>1000</a:t>
            </a:r>
            <a:r>
              <a:rPr lang="en-US"/>
              <a:t>) is constant</a:t>
            </a:r>
          </a:p>
          <a:p>
            <a:pPr lvl="1" eaLnBrk="1" hangingPunct="1">
              <a:lnSpc>
                <a:spcPct val="95000"/>
              </a:lnSpc>
            </a:pPr>
            <a:r>
              <a:rPr lang="en-US" i="1"/>
              <a:t>Cannot be altered during program execution</a:t>
            </a:r>
            <a:endParaRPr lang="en-US"/>
          </a:p>
          <a:p>
            <a:pPr lvl="1" eaLnBrk="1" hangingPunct="1">
              <a:lnSpc>
                <a:spcPct val="95000"/>
              </a:lnSpc>
            </a:pPr>
            <a:r>
              <a:rPr lang="en-US"/>
              <a:t>The increment and decrement operations cannot be applied to </a:t>
            </a:r>
            <a:r>
              <a:rPr lang="en-US">
                <a:latin typeface="Courier New" pitchFamily="49" charset="0"/>
              </a:rPr>
              <a:t>list</a:t>
            </a:r>
          </a:p>
          <a:p>
            <a:pPr eaLnBrk="1" hangingPunct="1">
              <a:lnSpc>
                <a:spcPct val="95000"/>
              </a:lnSpc>
            </a:pPr>
            <a:r>
              <a:rPr lang="en-US"/>
              <a:t>If </a:t>
            </a:r>
            <a:r>
              <a:rPr lang="en-US">
                <a:latin typeface="Courier New" pitchFamily="49" charset="0"/>
              </a:rPr>
              <a:t>p</a:t>
            </a:r>
            <a:r>
              <a:rPr lang="en-US"/>
              <a:t> is a pointer variable of type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/>
              <a:t>, then: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/>
              <a:t>	</a:t>
            </a:r>
            <a:r>
              <a:rPr lang="en-US">
                <a:latin typeface="Courier New" pitchFamily="49" charset="0"/>
              </a:rPr>
              <a:t>p = list;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sz="2600"/>
              <a:t>	copies the value of </a:t>
            </a:r>
            <a:r>
              <a:rPr lang="en-US" sz="2600">
                <a:latin typeface="Courier New" pitchFamily="49" charset="0"/>
              </a:rPr>
              <a:t>list</a:t>
            </a:r>
            <a:r>
              <a:rPr lang="en-US" sz="2600"/>
              <a:t>, the base address of the array, into </a:t>
            </a:r>
            <a:r>
              <a:rPr lang="en-US" sz="2600">
                <a:latin typeface="Courier New" pitchFamily="49" charset="0"/>
              </a:rPr>
              <a:t>p</a:t>
            </a:r>
          </a:p>
          <a:p>
            <a:pPr lvl="1" eaLnBrk="1" hangingPunct="1">
              <a:lnSpc>
                <a:spcPct val="95000"/>
              </a:lnSpc>
            </a:pPr>
            <a:r>
              <a:rPr lang="en-US"/>
              <a:t>We can perform ++ and -- operations on </a:t>
            </a:r>
            <a:r>
              <a:rPr lang="en-US">
                <a:latin typeface="Courier New" pitchFamily="49" charset="0"/>
              </a:rPr>
              <a:t>p</a:t>
            </a:r>
          </a:p>
          <a:p>
            <a:pPr eaLnBrk="1" hangingPunct="1">
              <a:lnSpc>
                <a:spcPct val="95000"/>
              </a:lnSpc>
            </a:pPr>
            <a:r>
              <a:rPr lang="en-US"/>
              <a:t>An </a:t>
            </a:r>
            <a:r>
              <a:rPr lang="en-US" i="1"/>
              <a:t>array name</a:t>
            </a:r>
            <a:r>
              <a:rPr lang="en-US"/>
              <a:t> is a </a:t>
            </a:r>
            <a:r>
              <a:rPr lang="en-US" i="1"/>
              <a:t>constant pointer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11"/>
          <p:cNvGrpSpPr>
            <a:grpSpLocks/>
          </p:cNvGrpSpPr>
          <p:nvPr/>
        </p:nvGrpSpPr>
        <p:grpSpPr bwMode="auto">
          <a:xfrm>
            <a:off x="228600" y="228600"/>
            <a:ext cx="8724900" cy="5932488"/>
            <a:chOff x="152" y="145"/>
            <a:chExt cx="5785" cy="4031"/>
          </a:xfrm>
        </p:grpSpPr>
        <p:pic>
          <p:nvPicPr>
            <p:cNvPr id="3584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2" y="145"/>
              <a:ext cx="5735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31" y="728"/>
              <a:ext cx="4071" cy="1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5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2" y="2514"/>
              <a:ext cx="5760" cy="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5114B1-4F3A-473B-BA7F-FE19151B7AB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Functions and Pointers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pointer variable can be passed as a parameter either by value or by reference</a:t>
            </a:r>
          </a:p>
          <a:p>
            <a:pPr eaLnBrk="1" hangingPunct="1"/>
            <a:r>
              <a:rPr lang="en-US"/>
              <a:t>To make a pointer a reference parameter in a function heading, use </a:t>
            </a:r>
            <a:r>
              <a:rPr lang="en-US">
                <a:latin typeface="Courier New" pitchFamily="49" charset="0"/>
              </a:rPr>
              <a:t>&amp;</a:t>
            </a:r>
            <a:r>
              <a:rPr lang="en-US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  <a:r>
              <a:rPr lang="en-US" sz="2400">
                <a:solidFill>
                  <a:srgbClr val="3333FF"/>
                </a:solidFill>
                <a:latin typeface="Courier New" pitchFamily="49" charset="0"/>
              </a:rPr>
              <a:t>void</a:t>
            </a:r>
            <a:r>
              <a:rPr lang="en-US" sz="2400">
                <a:latin typeface="Courier New" pitchFamily="49" charset="0"/>
              </a:rPr>
              <a:t> example(</a:t>
            </a:r>
            <a:r>
              <a:rPr lang="en-US" sz="240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400">
                <a:latin typeface="Courier New" pitchFamily="49" charset="0"/>
              </a:rPr>
              <a:t>* &amp;p, </a:t>
            </a:r>
            <a:r>
              <a:rPr lang="en-US" sz="2400">
                <a:solidFill>
                  <a:srgbClr val="3333FF"/>
                </a:solidFill>
                <a:latin typeface="Courier New" pitchFamily="49" charset="0"/>
              </a:rPr>
              <a:t>double</a:t>
            </a:r>
            <a:r>
              <a:rPr lang="en-US" sz="2400">
                <a:latin typeface="Courier New" pitchFamily="49" charset="0"/>
              </a:rPr>
              <a:t> *q)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	. . 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}</a:t>
            </a:r>
            <a:endParaRPr 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A913BD-AF03-4FD0-A8CA-7C9D66DFE15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Pointers and Function Return Values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function can return a value of type pointer: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  <a:r>
              <a:rPr lang="en-US" sz="240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400">
                <a:latin typeface="Courier New" pitchFamily="49" charset="0"/>
              </a:rPr>
              <a:t>* testExp(...)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	. . 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}</a:t>
            </a:r>
            <a:endParaRPr lang="en-US" sz="2400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789B32-7C4B-4A7D-8970-FD3A5DA90E2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Dynamic Two-Dimensional Arrays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You can create dynamic multidimensional arrays</a:t>
            </a:r>
          </a:p>
          <a:p>
            <a:pPr eaLnBrk="1" hangingPunct="1"/>
            <a:r>
              <a:rPr lang="en-US"/>
              <a:t>Examples: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 </a:t>
            </a:r>
            <a:endParaRPr lang="en-US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/>
              <a:t>	</a:t>
            </a:r>
          </a:p>
          <a:p>
            <a:pPr eaLnBrk="1" hangingPunct="1"/>
            <a:endParaRPr lang="en-US"/>
          </a:p>
        </p:txBody>
      </p:sp>
      <p:grpSp>
        <p:nvGrpSpPr>
          <p:cNvPr id="38918" name="Group 16"/>
          <p:cNvGrpSpPr>
            <a:grpSpLocks/>
          </p:cNvGrpSpPr>
          <p:nvPr/>
        </p:nvGrpSpPr>
        <p:grpSpPr bwMode="auto">
          <a:xfrm>
            <a:off x="1343025" y="3340100"/>
            <a:ext cx="7800975" cy="1993900"/>
            <a:chOff x="846" y="2016"/>
            <a:chExt cx="4914" cy="1256"/>
          </a:xfrm>
        </p:grpSpPr>
        <p:pic>
          <p:nvPicPr>
            <p:cNvPr id="3891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6" y="2121"/>
              <a:ext cx="13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0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6" y="2496"/>
              <a:ext cx="319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1" name="Line 6"/>
            <p:cNvSpPr>
              <a:spLocks noChangeShapeType="1"/>
            </p:cNvSpPr>
            <p:nvPr/>
          </p:nvSpPr>
          <p:spPr bwMode="auto">
            <a:xfrm flipH="1">
              <a:off x="2226" y="2224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2" name="Rectangle 8"/>
            <p:cNvSpPr>
              <a:spLocks noChangeArrowheads="1"/>
            </p:cNvSpPr>
            <p:nvPr/>
          </p:nvSpPr>
          <p:spPr bwMode="auto">
            <a:xfrm>
              <a:off x="2370" y="2016"/>
              <a:ext cx="29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declares </a:t>
              </a:r>
              <a:r>
                <a:rPr lang="en-US">
                  <a:solidFill>
                    <a:srgbClr val="FF0000"/>
                  </a:solidFill>
                  <a:latin typeface="Courier New" pitchFamily="49" charset="0"/>
                </a:rPr>
                <a:t>board</a:t>
              </a:r>
              <a:r>
                <a:rPr lang="en-US">
                  <a:solidFill>
                    <a:srgbClr val="FF0000"/>
                  </a:solidFill>
                </a:rPr>
                <a:t> to be an array of four pointers wherein each pointer is of type </a:t>
              </a:r>
              <a:r>
                <a:rPr lang="en-US">
                  <a:solidFill>
                    <a:srgbClr val="3333FF"/>
                  </a:solidFill>
                  <a:latin typeface="Courier New" pitchFamily="49" charset="0"/>
                </a:rPr>
                <a:t>int</a:t>
              </a:r>
            </a:p>
          </p:txBody>
        </p:sp>
        <p:sp>
          <p:nvSpPr>
            <p:cNvPr id="38923" name="Line 10"/>
            <p:cNvSpPr>
              <a:spLocks noChangeShapeType="1"/>
            </p:cNvSpPr>
            <p:nvPr/>
          </p:nvSpPr>
          <p:spPr bwMode="auto">
            <a:xfrm flipH="1" flipV="1">
              <a:off x="3726" y="2736"/>
              <a:ext cx="240" cy="7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4" name="Rectangle 11"/>
            <p:cNvSpPr>
              <a:spLocks noChangeArrowheads="1"/>
            </p:cNvSpPr>
            <p:nvPr/>
          </p:nvSpPr>
          <p:spPr bwMode="auto">
            <a:xfrm>
              <a:off x="3936" y="2697"/>
              <a:ext cx="18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creates the rows of </a:t>
              </a:r>
              <a:r>
                <a:rPr lang="en-US">
                  <a:solidFill>
                    <a:srgbClr val="FF0000"/>
                  </a:solidFill>
                  <a:latin typeface="Courier New" pitchFamily="49" charset="0"/>
                </a:rPr>
                <a:t>board</a:t>
              </a:r>
              <a:endParaRPr lang="en-US">
                <a:solidFill>
                  <a:srgbClr val="3333FF"/>
                </a:solidFill>
                <a:latin typeface="Courier New" pitchFamily="49" charset="0"/>
              </a:endParaRPr>
            </a:p>
          </p:txBody>
        </p:sp>
        <p:pic>
          <p:nvPicPr>
            <p:cNvPr id="38925" name="Picture 1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56" y="3045"/>
              <a:ext cx="1140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 flipH="1">
              <a:off x="2064" y="3160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7" name="Rectangle 15"/>
            <p:cNvSpPr>
              <a:spLocks noChangeArrowheads="1"/>
            </p:cNvSpPr>
            <p:nvPr/>
          </p:nvSpPr>
          <p:spPr bwMode="auto">
            <a:xfrm>
              <a:off x="2208" y="3041"/>
              <a:ext cx="29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declares </a:t>
              </a:r>
              <a:r>
                <a:rPr lang="en-US">
                  <a:solidFill>
                    <a:srgbClr val="FF0000"/>
                  </a:solidFill>
                  <a:latin typeface="Courier New" pitchFamily="49" charset="0"/>
                </a:rPr>
                <a:t>board</a:t>
              </a:r>
              <a:r>
                <a:rPr lang="en-US">
                  <a:solidFill>
                    <a:srgbClr val="FF0000"/>
                  </a:solidFill>
                </a:rPr>
                <a:t> to be a pointer to a pointer</a:t>
              </a:r>
              <a:endParaRPr lang="en-US">
                <a:solidFill>
                  <a:srgbClr val="3333FF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9F9952-2D71-446D-817C-A202E0B3F70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Shallow versus Deep Copy and Pointers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>
              <a:lnSpc>
                <a:spcPct val="70000"/>
              </a:lnSpc>
            </a:pPr>
            <a:endParaRPr lang="en-US"/>
          </a:p>
          <a:p>
            <a:pPr eaLnBrk="1" hangingPunct="1"/>
            <a:r>
              <a:rPr lang="en-US"/>
              <a:t>Assume some data is stored in the array: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If we execute: </a:t>
            </a:r>
          </a:p>
        </p:txBody>
      </p:sp>
      <p:pic>
        <p:nvPicPr>
          <p:cNvPr id="3994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589088"/>
            <a:ext cx="3071813" cy="120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303588"/>
            <a:ext cx="7046913" cy="96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4405313"/>
            <a:ext cx="50546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5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20800" y="4876800"/>
            <a:ext cx="7010400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E1C68-E433-40AB-8284-5DE31323B8B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Shallow versus Deep Copy and Pointers (continued)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Shallow copy</a:t>
            </a:r>
            <a:r>
              <a:rPr lang="en-US"/>
              <a:t>: two or more pointers of the same type point to the same memory</a:t>
            </a:r>
          </a:p>
          <a:p>
            <a:pPr lvl="1" eaLnBrk="1" hangingPunct="1"/>
            <a:r>
              <a:rPr lang="en-US"/>
              <a:t>They point to the same data</a:t>
            </a:r>
          </a:p>
          <a:p>
            <a:pPr eaLnBrk="1" hangingPunct="1"/>
            <a:endParaRPr lang="en-US"/>
          </a:p>
        </p:txBody>
      </p:sp>
      <p:grpSp>
        <p:nvGrpSpPr>
          <p:cNvPr id="40966" name="Group 7"/>
          <p:cNvGrpSpPr>
            <a:grpSpLocks/>
          </p:cNvGrpSpPr>
          <p:nvPr/>
        </p:nvGrpSpPr>
        <p:grpSpPr bwMode="auto">
          <a:xfrm>
            <a:off x="1295400" y="3581400"/>
            <a:ext cx="7011988" cy="1752600"/>
            <a:chOff x="816" y="2208"/>
            <a:chExt cx="4417" cy="1104"/>
          </a:xfrm>
        </p:grpSpPr>
        <p:pic>
          <p:nvPicPr>
            <p:cNvPr id="409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5" y="2208"/>
              <a:ext cx="164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68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6" y="2490"/>
              <a:ext cx="4417" cy="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59757A-42F8-4B6D-AD10-3595030F43F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Shallow versus Deep Copy and Pointers (continued)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Deep copy</a:t>
            </a:r>
            <a:r>
              <a:rPr lang="en-US"/>
              <a:t>: two or more pointers have their own data</a:t>
            </a:r>
          </a:p>
        </p:txBody>
      </p:sp>
      <p:grpSp>
        <p:nvGrpSpPr>
          <p:cNvPr id="41990" name="Group 6"/>
          <p:cNvGrpSpPr>
            <a:grpSpLocks/>
          </p:cNvGrpSpPr>
          <p:nvPr/>
        </p:nvGrpSpPr>
        <p:grpSpPr bwMode="auto">
          <a:xfrm>
            <a:off x="1371600" y="3048000"/>
            <a:ext cx="7083425" cy="3048000"/>
            <a:chOff x="864" y="1824"/>
            <a:chExt cx="4462" cy="1920"/>
          </a:xfrm>
        </p:grpSpPr>
        <p:pic>
          <p:nvPicPr>
            <p:cNvPr id="419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4" y="1824"/>
              <a:ext cx="2712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2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4" y="2752"/>
              <a:ext cx="4462" cy="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C030F9-719D-44DC-8318-37FAA885C1D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 and Pointers: Some Peculiarities</a:t>
            </a:r>
          </a:p>
        </p:txBody>
      </p:sp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0488" y="1524000"/>
            <a:ext cx="2709862" cy="25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148138"/>
            <a:ext cx="331470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6988" y="4719638"/>
            <a:ext cx="7046912" cy="171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415ED7-4474-4206-9C24-019962A9EC6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Pointer Data Type and Pointer Variables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Pointer variable</a:t>
            </a:r>
            <a:r>
              <a:rPr lang="en-US"/>
              <a:t>: content is a memory address</a:t>
            </a:r>
          </a:p>
          <a:p>
            <a:pPr eaLnBrk="1" hangingPunct="1"/>
            <a:r>
              <a:rPr lang="en-US"/>
              <a:t>There is no name associated with the pointer data type in C++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C6AAA0-2EE4-4710-8415-CA7C7661C78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600"/>
              <a:t>Destructor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572000"/>
          </a:xfrm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140000"/>
              </a:lnSpc>
            </a:pPr>
            <a:endParaRPr lang="en-US"/>
          </a:p>
          <a:p>
            <a:pPr eaLnBrk="1" hangingPunct="1"/>
            <a:r>
              <a:rPr lang="en-US"/>
              <a:t>If </a:t>
            </a:r>
            <a:r>
              <a:rPr lang="en-US">
                <a:latin typeface="Courier New" pitchFamily="49" charset="0"/>
              </a:rPr>
              <a:t>objectOne</a:t>
            </a:r>
            <a:r>
              <a:rPr lang="en-US"/>
              <a:t> goes out of scope, the member variables of </a:t>
            </a:r>
            <a:r>
              <a:rPr lang="en-US">
                <a:latin typeface="Courier New" pitchFamily="49" charset="0"/>
              </a:rPr>
              <a:t>objectOne</a:t>
            </a:r>
            <a:r>
              <a:rPr lang="en-US"/>
              <a:t> are destroyed</a:t>
            </a:r>
          </a:p>
          <a:p>
            <a:pPr lvl="1" eaLnBrk="1" hangingPunct="1"/>
            <a:r>
              <a:rPr lang="en-US"/>
              <a:t>The memory space of the dynamic array would stay marked as allocated, even though it cannot be accessed</a:t>
            </a:r>
          </a:p>
        </p:txBody>
      </p:sp>
      <p:pic>
        <p:nvPicPr>
          <p:cNvPr id="4403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5088" y="1860550"/>
            <a:ext cx="7046912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011F17-D3C8-4BB0-8769-2BD9E401F49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600"/>
              <a:t>Destructor (continued)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Solution:</a:t>
            </a:r>
          </a:p>
          <a:p>
            <a:pPr lvl="1" eaLnBrk="1" hangingPunct="1"/>
            <a:r>
              <a:rPr lang="en-US"/>
              <a:t>Put the necessary code in the destructor to ensure that when </a:t>
            </a:r>
            <a:r>
              <a:rPr lang="en-US">
                <a:latin typeface="Courier New" pitchFamily="49" charset="0"/>
              </a:rPr>
              <a:t>objectOne</a:t>
            </a:r>
            <a:r>
              <a:rPr lang="en-US"/>
              <a:t> goes out of scope, the memory of the array is deallocated</a:t>
            </a:r>
          </a:p>
        </p:txBody>
      </p: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0700" y="3962400"/>
            <a:ext cx="56769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B9DCAB-C064-4A36-AC90-11EC63871BC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Assignment Operator</a:t>
            </a:r>
          </a:p>
        </p:txBody>
      </p:sp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1668463"/>
            <a:ext cx="7046912" cy="214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2700" y="4154488"/>
            <a:ext cx="7010400" cy="232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3810000"/>
            <a:ext cx="33083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1B24F5-973F-4322-8BFD-54B9F4E3160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Assignment Operator (continued)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If </a:t>
            </a:r>
            <a:r>
              <a:rPr lang="en-US">
                <a:latin typeface="Courier New" pitchFamily="49" charset="0"/>
              </a:rPr>
              <a:t>objectTwo.p</a:t>
            </a:r>
            <a:r>
              <a:rPr lang="en-US"/>
              <a:t> deallocates memory space to which it points, </a:t>
            </a:r>
            <a:r>
              <a:rPr lang="en-US">
                <a:latin typeface="Courier New" pitchFamily="49" charset="0"/>
              </a:rPr>
              <a:t>objectOne.p</a:t>
            </a:r>
            <a:r>
              <a:rPr lang="en-US"/>
              <a:t> becomes invalid</a:t>
            </a:r>
          </a:p>
          <a:p>
            <a:pPr eaLnBrk="1" hangingPunct="1"/>
            <a:r>
              <a:rPr lang="en-US"/>
              <a:t>Solution: extend definition of the assignment operator to avoid shallow copying of data</a:t>
            </a:r>
          </a:p>
        </p:txBody>
      </p:sp>
      <p:pic>
        <p:nvPicPr>
          <p:cNvPr id="471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0013" y="4308475"/>
            <a:ext cx="7011987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0D819C-12F4-4CF2-AC24-20D0BCAD8B7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Copy Constructor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15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This initialization is called the default member-wise initialization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Initialization due to the constructor, called the </a:t>
            </a:r>
            <a:r>
              <a:rPr lang="en-US" b="1"/>
              <a:t>copy constructor</a:t>
            </a:r>
            <a:r>
              <a:rPr lang="en-US"/>
              <a:t> (provided by the compiler)</a:t>
            </a:r>
          </a:p>
        </p:txBody>
      </p:sp>
      <p:grpSp>
        <p:nvGrpSpPr>
          <p:cNvPr id="48134" name="Group 6"/>
          <p:cNvGrpSpPr>
            <a:grpSpLocks/>
          </p:cNvGrpSpPr>
          <p:nvPr/>
        </p:nvGrpSpPr>
        <p:grpSpPr bwMode="auto">
          <a:xfrm>
            <a:off x="1293813" y="1790700"/>
            <a:ext cx="7011987" cy="2568575"/>
            <a:chOff x="815" y="1128"/>
            <a:chExt cx="4417" cy="1618"/>
          </a:xfrm>
        </p:grpSpPr>
        <p:pic>
          <p:nvPicPr>
            <p:cNvPr id="4813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6" y="1128"/>
              <a:ext cx="38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36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5" y="1368"/>
              <a:ext cx="4417" cy="1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12BF59-9A7E-42B3-A148-49087E966C4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Copy Constructor (continued)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/>
              <a:t>Default initialization leads to shallow copying of data</a:t>
            </a:r>
          </a:p>
          <a:p>
            <a:pPr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/>
              <a:t>Similar problem occurs when passing objects by value:</a:t>
            </a:r>
          </a:p>
        </p:txBody>
      </p:sp>
      <p:pic>
        <p:nvPicPr>
          <p:cNvPr id="4915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609975"/>
            <a:ext cx="72215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948113"/>
            <a:ext cx="7083425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A7C5F6-9CFE-4F04-9E15-5E324975C3D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Copy Constructor (continued)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Copy constructor automatically executes in three situations:</a:t>
            </a:r>
          </a:p>
          <a:p>
            <a:pPr lvl="1" eaLnBrk="1" hangingPunct="1"/>
            <a:r>
              <a:rPr lang="en-US"/>
              <a:t>When an object is declared and initialized by using the value of another object</a:t>
            </a:r>
          </a:p>
          <a:p>
            <a:pPr lvl="1" eaLnBrk="1" hangingPunct="1"/>
            <a:r>
              <a:rPr lang="en-US"/>
              <a:t>When, as a parameter, an object is passed by value</a:t>
            </a:r>
          </a:p>
          <a:p>
            <a:pPr lvl="1" eaLnBrk="1" hangingPunct="1"/>
            <a:r>
              <a:rPr lang="en-US"/>
              <a:t>When the return value of a function is an object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85F51F-0032-46B1-856D-81F7D6426CB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Copy Constructor (continued)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Solution: properly define copy constructor</a:t>
            </a:r>
          </a:p>
        </p:txBody>
      </p:sp>
      <p:pic>
        <p:nvPicPr>
          <p:cNvPr id="5120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2375" y="3611563"/>
            <a:ext cx="7083425" cy="248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2590800"/>
            <a:ext cx="6481763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9669F0-3401-42DC-90AB-D7AF917F68AD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Copy Constructor (continued)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For classes with pointer member variables, three things are normally done:</a:t>
            </a:r>
          </a:p>
          <a:p>
            <a:pPr lvl="1" eaLnBrk="1" hangingPunct="1"/>
            <a:r>
              <a:rPr lang="en-US"/>
              <a:t>Include the destructor in the class</a:t>
            </a:r>
          </a:p>
          <a:p>
            <a:pPr lvl="1" eaLnBrk="1" hangingPunct="1"/>
            <a:r>
              <a:rPr lang="en-US"/>
              <a:t>Overload the assignment operator for the class</a:t>
            </a:r>
          </a:p>
          <a:p>
            <a:pPr lvl="1" eaLnBrk="1" hangingPunct="1"/>
            <a:r>
              <a:rPr lang="en-US"/>
              <a:t>Include the copy constructor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606CC4-09EE-4783-A75C-4FF4F81DCED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Inheritance, Pointers, and Virtual Functions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You can pass an object  of a derived class to a formal parameter of the base class type</a:t>
            </a:r>
          </a:p>
        </p:txBody>
      </p:sp>
      <p:pic>
        <p:nvPicPr>
          <p:cNvPr id="5325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819400"/>
            <a:ext cx="3986213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09ACB8-48A8-43EE-96CF-A2A16BD329A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Declaring Pointer Variables</a:t>
            </a:r>
          </a:p>
        </p:txBody>
      </p:sp>
      <p:sp>
        <p:nvSpPr>
          <p:cNvPr id="819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Syntax:</a:t>
            </a:r>
          </a:p>
          <a:p>
            <a:pPr lvl="1" eaLnBrk="1" hangingPunct="1">
              <a:lnSpc>
                <a:spcPct val="30000"/>
              </a:lnSpc>
              <a:buFont typeface="Arial" charset="0"/>
              <a:buNone/>
            </a:pPr>
            <a:endParaRPr lang="en-US"/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Examples: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>
                <a:latin typeface="Courier New" pitchFamily="49" charset="0"/>
              </a:rPr>
              <a:t> *p;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char</a:t>
            </a:r>
            <a:r>
              <a:rPr lang="en-US">
                <a:latin typeface="Courier New" pitchFamily="49" charset="0"/>
              </a:rPr>
              <a:t> *ch;</a:t>
            </a:r>
          </a:p>
          <a:p>
            <a:pPr eaLnBrk="1" hangingPunct="1"/>
            <a:r>
              <a:rPr lang="en-US"/>
              <a:t>These statements are equivalent: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int </a:t>
            </a:r>
            <a:r>
              <a:rPr lang="en-US">
                <a:latin typeface="Courier New" pitchFamily="49" charset="0"/>
              </a:rPr>
              <a:t> *p;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>
                <a:latin typeface="Courier New" pitchFamily="49" charset="0"/>
              </a:rPr>
              <a:t>*  p;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>
                <a:latin typeface="Courier New" pitchFamily="49" charset="0"/>
              </a:rPr>
              <a:t> * p;</a:t>
            </a:r>
          </a:p>
        </p:txBody>
      </p:sp>
      <p:pic>
        <p:nvPicPr>
          <p:cNvPr id="819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387600"/>
            <a:ext cx="36099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6675" y="636588"/>
            <a:ext cx="6470650" cy="558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6963" y="101600"/>
            <a:ext cx="3546475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5375" y="1066800"/>
            <a:ext cx="682942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5700" y="4876800"/>
            <a:ext cx="5016500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D26659-BA76-42C3-8758-3C7E0142C4A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Inheritance, Pointers, and Virtual Functions (continued)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For both statements (Lines 6 and 7), member function </a:t>
            </a:r>
            <a:r>
              <a:rPr lang="en-US">
                <a:latin typeface="Courier New" pitchFamily="49" charset="0"/>
              </a:rPr>
              <a:t>print</a:t>
            </a:r>
            <a:r>
              <a:rPr lang="en-US"/>
              <a:t> of </a:t>
            </a:r>
            <a:r>
              <a:rPr lang="en-US">
                <a:latin typeface="Courier New" pitchFamily="49" charset="0"/>
              </a:rPr>
              <a:t>baseClass</a:t>
            </a:r>
            <a:r>
              <a:rPr lang="en-US"/>
              <a:t> was executed</a:t>
            </a:r>
          </a:p>
          <a:p>
            <a:pPr lvl="1" eaLnBrk="1" hangingPunct="1"/>
            <a:r>
              <a:rPr lang="en-US" sz="2800"/>
              <a:t>Because the binding of </a:t>
            </a:r>
            <a:r>
              <a:rPr lang="en-US" sz="2800">
                <a:latin typeface="Courier New" pitchFamily="49" charset="0"/>
              </a:rPr>
              <a:t>print</a:t>
            </a:r>
            <a:r>
              <a:rPr lang="en-US" sz="2800"/>
              <a:t>, in the body of </a:t>
            </a:r>
            <a:r>
              <a:rPr lang="en-US" sz="2800">
                <a:latin typeface="Courier New" pitchFamily="49" charset="0"/>
              </a:rPr>
              <a:t>callPrint</a:t>
            </a:r>
            <a:r>
              <a:rPr lang="en-US" sz="2800"/>
              <a:t>, occurred at compile time</a:t>
            </a:r>
          </a:p>
          <a:p>
            <a:pPr eaLnBrk="1" hangingPunct="1"/>
            <a:r>
              <a:rPr lang="en-US" u="sng"/>
              <a:t>Compile-time binding</a:t>
            </a:r>
            <a:r>
              <a:rPr lang="en-US"/>
              <a:t>: the necessary code to call a specific function is generated by the compiler</a:t>
            </a:r>
          </a:p>
          <a:p>
            <a:pPr lvl="1" eaLnBrk="1" hangingPunct="1"/>
            <a:r>
              <a:rPr lang="en-US" sz="2800"/>
              <a:t>Also known as </a:t>
            </a:r>
            <a:r>
              <a:rPr lang="en-US" sz="2800" b="1"/>
              <a:t>static binding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202B8F-F717-44E6-ABCD-7B18ED68B3BA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Inheritance, Pointers, and Virtual Functions (continued)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/>
              <a:t>How can we avoid this problem? 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/>
              <a:t>Virtual functions (reserved word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virtual</a:t>
            </a:r>
            <a:r>
              <a:rPr lang="en-US"/>
              <a:t>)</a:t>
            </a:r>
          </a:p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u="sng"/>
              <a:t>Virtual function</a:t>
            </a:r>
            <a:r>
              <a:rPr lang="en-US"/>
              <a:t>: binding occurs at program execution time, not at compile time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/>
              <a:t>This kind of binding is called run-time binding</a:t>
            </a:r>
          </a:p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u="sng"/>
              <a:t>Run-time binding</a:t>
            </a:r>
            <a:r>
              <a:rPr lang="en-US"/>
              <a:t>: compiler does not generate code to call a specific function; it generates information to enable run-time system to generate specific code for the function call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/>
              <a:t>Also known as </a:t>
            </a:r>
            <a:r>
              <a:rPr lang="en-US" b="1"/>
              <a:t>dynamic binding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320793-90E3-454F-B279-5F13973041BE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1400" y="1624013"/>
            <a:ext cx="7118350" cy="487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Inheritance, Pointers, and Virtual Functions (continued)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09FA05-268D-491B-A3F8-0B363306CA6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 and Virtual Destructors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Classes with pointer member variables should have the destructor</a:t>
            </a:r>
          </a:p>
          <a:p>
            <a:pPr lvl="1" eaLnBrk="1" hangingPunct="1"/>
            <a:r>
              <a:rPr lang="en-US"/>
              <a:t>Destructor can be designed to deallocate storage for dynamic objects</a:t>
            </a:r>
          </a:p>
          <a:p>
            <a:pPr eaLnBrk="1" hangingPunct="1"/>
            <a:r>
              <a:rPr lang="en-US"/>
              <a:t>If a derived class object is passed to a formal parameter of the base class type, destructor of the base class executes</a:t>
            </a:r>
          </a:p>
          <a:p>
            <a:pPr lvl="1" eaLnBrk="1" hangingPunct="1"/>
            <a:r>
              <a:rPr lang="en-US"/>
              <a:t>Regardless of whether object is passed by reference or by value</a:t>
            </a:r>
          </a:p>
          <a:p>
            <a:pPr eaLnBrk="1" hangingPunct="1"/>
            <a:r>
              <a:rPr lang="en-US"/>
              <a:t>Solution: use a virtual destructor (base class)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B17BB0-A700-4F54-803A-D8593C810168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 and Virtual Destructors (continued)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/>
              <a:t>virtual destructor</a:t>
            </a:r>
            <a:r>
              <a:rPr lang="en-US"/>
              <a:t> of a base class automatically makes the destructor of a derived class virtual</a:t>
            </a:r>
          </a:p>
          <a:p>
            <a:pPr lvl="1" eaLnBrk="1" hangingPunct="1"/>
            <a:r>
              <a:rPr lang="en-US"/>
              <a:t>After executing the destructor of the derived class, the destructor of the base class executes</a:t>
            </a:r>
          </a:p>
          <a:p>
            <a:pPr eaLnBrk="1" hangingPunct="1"/>
            <a:r>
              <a:rPr lang="en-US"/>
              <a:t>If a base class contains virtual functions, make the destructor of the base class virtual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EFC0C7-C188-4BB4-B691-0445CD7BD71D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Abstract Classes and Pure Virtual Functions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Through inheritance, we can derive new classes without designing them from scratch</a:t>
            </a:r>
          </a:p>
          <a:p>
            <a:pPr lvl="1" eaLnBrk="1" hangingPunct="1"/>
            <a:r>
              <a:rPr lang="en-US"/>
              <a:t>Derived classes inherit existing members of base class, can add their own members, and also redefine or override public and protected member functions</a:t>
            </a:r>
          </a:p>
          <a:p>
            <a:pPr lvl="1" eaLnBrk="1" hangingPunct="1"/>
            <a:r>
              <a:rPr lang="en-US"/>
              <a:t>Base class can contain functions that you would want each derived class to implement</a:t>
            </a:r>
          </a:p>
          <a:p>
            <a:pPr lvl="2" eaLnBrk="1" hangingPunct="1"/>
            <a:r>
              <a:rPr lang="en-US"/>
              <a:t>Base class may contain functions that may not have meaningful definitions in the base class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37D7E5-2C1E-456A-AACE-9F8CF7D02DA6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Abstract Classes and Pure Virtual Functions (continued)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140000"/>
              </a:lnSpc>
            </a:pPr>
            <a:endParaRPr lang="en-US"/>
          </a:p>
          <a:p>
            <a:pPr eaLnBrk="1" hangingPunct="1"/>
            <a:r>
              <a:rPr lang="en-US"/>
              <a:t>To make them </a:t>
            </a:r>
            <a:r>
              <a:rPr lang="en-US" b="1"/>
              <a:t>pure virtual functions</a:t>
            </a:r>
            <a:r>
              <a:rPr lang="en-US"/>
              <a:t>:</a:t>
            </a:r>
          </a:p>
        </p:txBody>
      </p:sp>
      <p:pic>
        <p:nvPicPr>
          <p:cNvPr id="6247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571625"/>
            <a:ext cx="6794500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589588"/>
            <a:ext cx="6380163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6845B3-5AB8-45F1-9E55-6BE5DDF2DAD8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Abstract Classes and Pure Virtual Functions (continued)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Abstract class</a:t>
            </a:r>
            <a:r>
              <a:rPr lang="en-US"/>
              <a:t>: contains one or more pure virtual functions</a:t>
            </a:r>
          </a:p>
          <a:p>
            <a:pPr eaLnBrk="1" hangingPunct="1"/>
            <a:endParaRPr lang="en-US"/>
          </a:p>
        </p:txBody>
      </p:sp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1331913" y="2708275"/>
            <a:ext cx="7443787" cy="3819525"/>
            <a:chOff x="535" y="1674"/>
            <a:chExt cx="4689" cy="2406"/>
          </a:xfrm>
        </p:grpSpPr>
        <p:pic>
          <p:nvPicPr>
            <p:cNvPr id="6349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5" y="1674"/>
              <a:ext cx="4689" cy="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349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8" y="2640"/>
              <a:ext cx="4258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3495" name="Group 9"/>
          <p:cNvGrpSpPr>
            <a:grpSpLocks/>
          </p:cNvGrpSpPr>
          <p:nvPr/>
        </p:nvGrpSpPr>
        <p:grpSpPr bwMode="auto">
          <a:xfrm>
            <a:off x="2971800" y="2716213"/>
            <a:ext cx="5222875" cy="366712"/>
            <a:chOff x="1824" y="1695"/>
            <a:chExt cx="3290" cy="231"/>
          </a:xfrm>
        </p:grpSpPr>
        <p:sp>
          <p:nvSpPr>
            <p:cNvPr id="63496" name="Line 7"/>
            <p:cNvSpPr>
              <a:spLocks noChangeShapeType="1"/>
            </p:cNvSpPr>
            <p:nvPr/>
          </p:nvSpPr>
          <p:spPr bwMode="auto">
            <a:xfrm flipH="1">
              <a:off x="1824" y="1816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497" name="Text Box 8"/>
            <p:cNvSpPr txBox="1">
              <a:spLocks noChangeArrowheads="1"/>
            </p:cNvSpPr>
            <p:nvPr/>
          </p:nvSpPr>
          <p:spPr bwMode="auto">
            <a:xfrm>
              <a:off x="2054" y="1695"/>
              <a:ext cx="30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You cannot create objects of an abstract class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425E55-19DC-4B6F-80FC-052E984A14B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Declaring Pointer Variables (continued)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In the statement:</a:t>
            </a:r>
          </a:p>
          <a:p>
            <a:pPr lvl="1" eaLnBrk="1" hangingPunct="1">
              <a:buFont typeface="Arial" charset="0"/>
              <a:buNone/>
            </a:pP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>
                <a:latin typeface="Courier New" pitchFamily="49" charset="0"/>
              </a:rPr>
              <a:t>* p, q;</a:t>
            </a:r>
          </a:p>
          <a:p>
            <a:pPr eaLnBrk="1" hangingPunct="1">
              <a:buFontTx/>
              <a:buNone/>
            </a:pPr>
            <a:r>
              <a:rPr lang="en-US"/>
              <a:t>	only </a:t>
            </a:r>
            <a:r>
              <a:rPr lang="en-US">
                <a:latin typeface="Courier New" pitchFamily="49" charset="0"/>
              </a:rPr>
              <a:t>p</a:t>
            </a:r>
            <a:r>
              <a:rPr lang="en-US"/>
              <a:t> is the pointer variable, not </a:t>
            </a:r>
            <a:r>
              <a:rPr lang="en-US">
                <a:latin typeface="Courier New" pitchFamily="49" charset="0"/>
              </a:rPr>
              <a:t>q</a:t>
            </a:r>
            <a:r>
              <a:rPr lang="en-US"/>
              <a:t>; here </a:t>
            </a:r>
            <a:r>
              <a:rPr lang="en-US">
                <a:latin typeface="Courier New" pitchFamily="49" charset="0"/>
              </a:rPr>
              <a:t>q</a:t>
            </a:r>
            <a:r>
              <a:rPr lang="en-US"/>
              <a:t> is an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/>
              <a:t> variable 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/>
          </a:p>
          <a:p>
            <a:pPr eaLnBrk="1" hangingPunct="1"/>
            <a:r>
              <a:rPr lang="en-US"/>
              <a:t>To avoid confusion, attach the character </a:t>
            </a:r>
            <a:r>
              <a:rPr lang="en-US">
                <a:latin typeface="Courier New" pitchFamily="49" charset="0"/>
              </a:rPr>
              <a:t>*</a:t>
            </a:r>
            <a:r>
              <a:rPr lang="en-US"/>
              <a:t> to the variable name:</a:t>
            </a:r>
          </a:p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 sz="260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400">
                <a:latin typeface="Courier New" pitchFamily="49" charset="0"/>
              </a:rPr>
              <a:t>   *p, q;</a:t>
            </a:r>
          </a:p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 sz="260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600">
                <a:latin typeface="Courier New" pitchFamily="49" charset="0"/>
              </a:rPr>
              <a:t>   *p, *q;</a:t>
            </a: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EF0520-1B9B-40C9-A7B4-83EF906EBEC5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Abstract Classes and Pure Virtual Functions (continued)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If we derive </a:t>
            </a:r>
            <a:r>
              <a:rPr lang="en-US">
                <a:latin typeface="Courier New" pitchFamily="49" charset="0"/>
              </a:rPr>
              <a:t>rectangle</a:t>
            </a:r>
            <a:r>
              <a:rPr lang="en-US"/>
              <a:t> from </a:t>
            </a:r>
            <a:r>
              <a:rPr lang="en-US">
                <a:latin typeface="Courier New" pitchFamily="49" charset="0"/>
              </a:rPr>
              <a:t>shape</a:t>
            </a:r>
            <a:r>
              <a:rPr lang="en-US"/>
              <a:t>, and want to make it a nonabstract class:</a:t>
            </a:r>
          </a:p>
          <a:p>
            <a:pPr lvl="1" eaLnBrk="1" hangingPunct="1"/>
            <a:r>
              <a:rPr lang="en-US"/>
              <a:t>We must provide the definitions of the pure virtual functions of its base class</a:t>
            </a:r>
          </a:p>
          <a:p>
            <a:pPr eaLnBrk="1" hangingPunct="1"/>
            <a:r>
              <a:rPr lang="en-US"/>
              <a:t>Note that an abstract class can contain instance variables, constructors, and functions that are not pure virtual</a:t>
            </a:r>
          </a:p>
          <a:p>
            <a:pPr lvl="1" eaLnBrk="1" hangingPunct="1"/>
            <a:r>
              <a:rPr lang="en-US"/>
              <a:t>The class must provide the definitions of constructor/functions that are not pure virtual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89EC8A-8239-4411-8A50-584384CCCB65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Address of Operator and Classes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827213"/>
            <a:ext cx="7850187" cy="4421187"/>
          </a:xfrm>
          <a:noFill/>
        </p:spPr>
        <p:txBody>
          <a:bodyPr/>
          <a:lstStyle/>
          <a:p>
            <a:pPr eaLnBrk="1" hangingPunct="1"/>
            <a:r>
              <a:rPr lang="en-US">
                <a:latin typeface="Courier New" pitchFamily="49" charset="0"/>
              </a:rPr>
              <a:t>&amp;</a:t>
            </a:r>
            <a:r>
              <a:rPr lang="en-US"/>
              <a:t> operator can create aliases to an object</a:t>
            </a:r>
          </a:p>
          <a:p>
            <a:pPr eaLnBrk="1" hangingPunct="1"/>
            <a:r>
              <a:rPr lang="en-US"/>
              <a:t>Consider the following statements: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/>
              <a:t>		</a:t>
            </a:r>
            <a:r>
              <a:rPr lang="en-US" sz="240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400">
                <a:latin typeface="Courier New" pitchFamily="49" charset="0"/>
              </a:rPr>
              <a:t> 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	</a:t>
            </a:r>
            <a:r>
              <a:rPr lang="en-US" sz="240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400">
                <a:latin typeface="Courier New" pitchFamily="49" charset="0"/>
              </a:rPr>
              <a:t> &amp;y = x;</a:t>
            </a:r>
          </a:p>
          <a:p>
            <a:pPr eaLnBrk="1" hangingPunct="1">
              <a:buFontTx/>
              <a:buNone/>
            </a:pPr>
            <a:r>
              <a:rPr lang="en-US" sz="2600"/>
              <a:t>	</a:t>
            </a:r>
            <a:r>
              <a:rPr lang="en-US" sz="2600">
                <a:latin typeface="Courier New" pitchFamily="49" charset="0"/>
              </a:rPr>
              <a:t>x</a:t>
            </a:r>
            <a:r>
              <a:rPr lang="en-US" sz="2600"/>
              <a:t> and </a:t>
            </a:r>
            <a:r>
              <a:rPr lang="en-US" sz="2600">
                <a:latin typeface="Courier New" pitchFamily="49" charset="0"/>
              </a:rPr>
              <a:t>y</a:t>
            </a:r>
            <a:r>
              <a:rPr lang="en-US" sz="2600"/>
              <a:t> refer to the same memory location</a:t>
            </a:r>
          </a:p>
          <a:p>
            <a:pPr eaLnBrk="1" hangingPunct="1">
              <a:buFontTx/>
              <a:buNone/>
            </a:pPr>
            <a:r>
              <a:rPr lang="en-US" sz="2600"/>
              <a:t>	</a:t>
            </a:r>
            <a:r>
              <a:rPr lang="en-US" sz="2600">
                <a:latin typeface="Courier New" pitchFamily="49" charset="0"/>
              </a:rPr>
              <a:t>y</a:t>
            </a:r>
            <a:r>
              <a:rPr lang="en-US" sz="2600"/>
              <a:t> is like a constant pointer variable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y = 25;</a:t>
            </a:r>
            <a:r>
              <a:rPr lang="en-US"/>
              <a:t> sets the value of </a:t>
            </a:r>
            <a:r>
              <a:rPr lang="en-US">
                <a:latin typeface="Courier New" pitchFamily="49" charset="0"/>
              </a:rPr>
              <a:t>y</a:t>
            </a:r>
            <a:r>
              <a:rPr lang="en-US"/>
              <a:t> (and of </a:t>
            </a:r>
            <a:r>
              <a:rPr lang="en-US">
                <a:latin typeface="Courier New" pitchFamily="49" charset="0"/>
              </a:rPr>
              <a:t>x</a:t>
            </a:r>
            <a:r>
              <a:rPr lang="en-US"/>
              <a:t>) to </a:t>
            </a:r>
            <a:r>
              <a:rPr lang="en-US">
                <a:latin typeface="Courier New" pitchFamily="49" charset="0"/>
              </a:rPr>
              <a:t>25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x = 2 * x + 30;</a:t>
            </a:r>
            <a:r>
              <a:rPr lang="en-US"/>
              <a:t> updates the value of </a:t>
            </a:r>
            <a:r>
              <a:rPr lang="en-US">
                <a:latin typeface="Courier New" pitchFamily="49" charset="0"/>
              </a:rPr>
              <a:t>x</a:t>
            </a:r>
            <a:r>
              <a:rPr lang="en-US"/>
              <a:t> and hence of </a:t>
            </a:r>
            <a:r>
              <a:rPr lang="en-US">
                <a:latin typeface="Courier New" pitchFamily="49" charset="0"/>
              </a:rPr>
              <a:t>y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4332C8-36FD-430B-B5D4-96D1F106EC8E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Address of Operator and Classes (continued)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address of operator can also be used to return the address of a private member variable of a class</a:t>
            </a:r>
          </a:p>
          <a:p>
            <a:pPr lvl="1" eaLnBrk="1" hangingPunct="1"/>
            <a:r>
              <a:rPr lang="en-US"/>
              <a:t>However, if you are not careful, this operation can result in serious errors in the program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843AE2-C442-47FD-BB9F-4765D0D485DA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772400" cy="4648200"/>
          </a:xfrm>
        </p:spPr>
        <p:txBody>
          <a:bodyPr/>
          <a:lstStyle/>
          <a:p>
            <a:pPr eaLnBrk="1" hangingPunct="1"/>
            <a:r>
              <a:rPr lang="en-US"/>
              <a:t>Pointer variables contain the addresses of other variables as their values</a:t>
            </a:r>
          </a:p>
          <a:p>
            <a:pPr eaLnBrk="1" hangingPunct="1"/>
            <a:r>
              <a:rPr lang="en-US"/>
              <a:t>Declare a pointer variable with an asterisk, </a:t>
            </a:r>
            <a:r>
              <a:rPr lang="en-US">
                <a:latin typeface="Courier New" pitchFamily="49" charset="0"/>
              </a:rPr>
              <a:t>*</a:t>
            </a:r>
            <a:r>
              <a:rPr lang="en-US"/>
              <a:t>, between the data type and the variable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&amp;</a:t>
            </a:r>
            <a:r>
              <a:rPr lang="en-US"/>
              <a:t> is called the address of operator</a:t>
            </a:r>
          </a:p>
          <a:p>
            <a:pPr lvl="1" eaLnBrk="1" hangingPunct="1"/>
            <a:r>
              <a:rPr lang="en-US"/>
              <a:t>Returns the address of its operand</a:t>
            </a:r>
          </a:p>
          <a:p>
            <a:pPr eaLnBrk="1" hangingPunct="1"/>
            <a:r>
              <a:rPr lang="en-US"/>
              <a:t>Unary operator </a:t>
            </a:r>
            <a:r>
              <a:rPr lang="en-US">
                <a:latin typeface="Courier New" pitchFamily="49" charset="0"/>
              </a:rPr>
              <a:t>*</a:t>
            </a:r>
            <a:r>
              <a:rPr lang="en-US"/>
              <a:t> is the dereferencing operator</a:t>
            </a:r>
          </a:p>
          <a:p>
            <a:pPr eaLnBrk="1" hangingPunct="1"/>
            <a:r>
              <a:rPr lang="en-US"/>
              <a:t>Member access operator, </a:t>
            </a:r>
            <a:r>
              <a:rPr lang="en-US">
                <a:latin typeface="Courier New" pitchFamily="49" charset="0"/>
              </a:rPr>
              <a:t>-&gt;</a:t>
            </a:r>
            <a:r>
              <a:rPr lang="en-US"/>
              <a:t>,  accesses the object component pointed to by a pointer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D8C2EE-E7F8-4F6A-A357-BCB1B99A9EE2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(continued)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724400"/>
          </a:xfrm>
        </p:spPr>
        <p:txBody>
          <a:bodyPr/>
          <a:lstStyle/>
          <a:p>
            <a:pPr eaLnBrk="1" hangingPunct="1">
              <a:lnSpc>
                <a:spcPct val="97000"/>
              </a:lnSpc>
              <a:spcBef>
                <a:spcPct val="17000"/>
              </a:spcBef>
            </a:pPr>
            <a:r>
              <a:rPr lang="en-US" u="sng"/>
              <a:t>Dynamic variable</a:t>
            </a:r>
            <a:r>
              <a:rPr lang="en-US"/>
              <a:t>: created during execution</a:t>
            </a:r>
          </a:p>
          <a:p>
            <a:pPr lvl="1" eaLnBrk="1" hangingPunct="1">
              <a:lnSpc>
                <a:spcPct val="97000"/>
              </a:lnSpc>
              <a:spcBef>
                <a:spcPct val="17000"/>
              </a:spcBef>
            </a:pPr>
            <a:r>
              <a:rPr lang="en-US"/>
              <a:t>Created using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new</a:t>
            </a:r>
            <a:r>
              <a:rPr lang="en-US"/>
              <a:t>, deallocated using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delete</a:t>
            </a:r>
            <a:endParaRPr lang="en-US"/>
          </a:p>
          <a:p>
            <a:pPr eaLnBrk="1" hangingPunct="1">
              <a:lnSpc>
                <a:spcPct val="97000"/>
              </a:lnSpc>
              <a:spcBef>
                <a:spcPct val="17000"/>
              </a:spcBef>
            </a:pPr>
            <a:r>
              <a:rPr lang="en-US" u="sng"/>
              <a:t>Shallow copy</a:t>
            </a:r>
            <a:r>
              <a:rPr lang="en-US"/>
              <a:t>: two or more pointers of the same type point to the same memory</a:t>
            </a:r>
          </a:p>
          <a:p>
            <a:pPr eaLnBrk="1" hangingPunct="1">
              <a:lnSpc>
                <a:spcPct val="97000"/>
              </a:lnSpc>
              <a:spcBef>
                <a:spcPct val="17000"/>
              </a:spcBef>
            </a:pPr>
            <a:r>
              <a:rPr lang="en-US" u="sng"/>
              <a:t>Deep copy</a:t>
            </a:r>
            <a:r>
              <a:rPr lang="en-US"/>
              <a:t>: two or more pointers of the same type have their own copies of the data</a:t>
            </a:r>
          </a:p>
          <a:p>
            <a:pPr eaLnBrk="1" hangingPunct="1">
              <a:lnSpc>
                <a:spcPct val="97000"/>
              </a:lnSpc>
              <a:spcBef>
                <a:spcPct val="17000"/>
              </a:spcBef>
            </a:pPr>
            <a:r>
              <a:rPr lang="en-US"/>
              <a:t>Can pass an object of a derived class to a formal parameter of the base class type</a:t>
            </a:r>
          </a:p>
          <a:p>
            <a:pPr eaLnBrk="1" hangingPunct="1">
              <a:lnSpc>
                <a:spcPct val="97000"/>
              </a:lnSpc>
              <a:spcBef>
                <a:spcPct val="17000"/>
              </a:spcBef>
            </a:pPr>
            <a:r>
              <a:rPr lang="en-US"/>
              <a:t>Binding of virtual functions occurs at execution time (dynamic or run-time binding)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8681D6-0159-4AE8-9EBB-E7291527FA2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Address of Operator (</a:t>
            </a:r>
            <a:r>
              <a:rPr lang="en-US">
                <a:latin typeface="Courier New" pitchFamily="49" charset="0"/>
              </a:rPr>
              <a:t>&amp;</a:t>
            </a:r>
            <a:r>
              <a:rPr lang="en-US"/>
              <a:t>)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ampersand, </a:t>
            </a:r>
            <a:r>
              <a:rPr lang="en-US">
                <a:latin typeface="Courier New" pitchFamily="49" charset="0"/>
              </a:rPr>
              <a:t>&amp;</a:t>
            </a:r>
            <a:r>
              <a:rPr lang="en-US"/>
              <a:t>, is called the address of operator</a:t>
            </a:r>
          </a:p>
          <a:p>
            <a:pPr eaLnBrk="1" hangingPunct="1"/>
            <a:r>
              <a:rPr lang="en-US"/>
              <a:t>The address of operator is a unary operator that returns the address of its operand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CSCI 520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7FF605-6B7E-4BEA-A1D9-FD8AE561D80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Dereferencing Operator (</a:t>
            </a:r>
            <a:r>
              <a:rPr lang="en-US">
                <a:latin typeface="Courier New" pitchFamily="49" charset="0"/>
              </a:rPr>
              <a:t>*</a:t>
            </a:r>
            <a:r>
              <a:rPr lang="en-US"/>
              <a:t>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648200"/>
          </a:xfrm>
        </p:spPr>
        <p:txBody>
          <a:bodyPr/>
          <a:lstStyle/>
          <a:p>
            <a:pPr eaLnBrk="1" hangingPunct="1"/>
            <a:r>
              <a:rPr lang="en-US"/>
              <a:t>When used as a unary operator, </a:t>
            </a:r>
            <a:r>
              <a:rPr lang="en-US">
                <a:latin typeface="Courier New" pitchFamily="49" charset="0"/>
              </a:rPr>
              <a:t>*</a:t>
            </a:r>
            <a:r>
              <a:rPr lang="en-US"/>
              <a:t> is the dereferencing operator or indirection operator</a:t>
            </a:r>
          </a:p>
          <a:p>
            <a:pPr lvl="1" eaLnBrk="1" hangingPunct="1"/>
            <a:r>
              <a:rPr lang="en-US"/>
              <a:t>Refers to object to which its operand points</a:t>
            </a:r>
          </a:p>
          <a:p>
            <a:pPr eaLnBrk="1" hangingPunct="1"/>
            <a:r>
              <a:rPr lang="en-US"/>
              <a:t>Example:</a:t>
            </a:r>
          </a:p>
          <a:p>
            <a:pPr eaLnBrk="1" hangingPunct="1"/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lvl="1" eaLnBrk="1" hangingPunct="1"/>
            <a:r>
              <a:rPr lang="en-US"/>
              <a:t>To print the value of </a:t>
            </a:r>
            <a:r>
              <a:rPr lang="en-US">
                <a:latin typeface="Courier New" pitchFamily="49" charset="0"/>
              </a:rPr>
              <a:t>x</a:t>
            </a:r>
            <a:r>
              <a:rPr lang="en-US"/>
              <a:t>, using </a:t>
            </a:r>
            <a:r>
              <a:rPr lang="en-US">
                <a:latin typeface="Courier New" pitchFamily="49" charset="0"/>
              </a:rPr>
              <a:t>p</a:t>
            </a:r>
            <a:r>
              <a:rPr lang="en-US"/>
              <a:t>:</a:t>
            </a:r>
          </a:p>
          <a:p>
            <a:pPr lvl="1" eaLnBrk="1" hangingPunct="1"/>
            <a:endParaRPr lang="en-US"/>
          </a:p>
          <a:p>
            <a:pPr lvl="1" eaLnBrk="1" hangingPunct="1"/>
            <a:r>
              <a:rPr lang="en-US"/>
              <a:t>To store a value in </a:t>
            </a:r>
            <a:r>
              <a:rPr lang="en-US">
                <a:latin typeface="Courier New" pitchFamily="49" charset="0"/>
              </a:rPr>
              <a:t>x</a:t>
            </a:r>
            <a:r>
              <a:rPr lang="en-US"/>
              <a:t>, using </a:t>
            </a:r>
            <a:r>
              <a:rPr lang="en-US">
                <a:latin typeface="Courier New" pitchFamily="49" charset="0"/>
              </a:rPr>
              <a:t>p</a:t>
            </a:r>
            <a:r>
              <a:rPr lang="en-US"/>
              <a:t>:</a:t>
            </a:r>
          </a:p>
        </p:txBody>
      </p:sp>
      <p:pic>
        <p:nvPicPr>
          <p:cNvPr id="1127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803650"/>
            <a:ext cx="61245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5245100"/>
            <a:ext cx="29702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0700" y="6121400"/>
            <a:ext cx="1398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3" cstate="print"/>
          <a:srcRect t="7697"/>
          <a:stretch>
            <a:fillRect/>
          </a:stretch>
        </p:blipFill>
        <p:spPr bwMode="auto">
          <a:xfrm>
            <a:off x="1066800" y="685800"/>
            <a:ext cx="6975475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8100"/>
            <a:ext cx="1279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657600"/>
            <a:ext cx="145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4024313"/>
            <a:ext cx="7010400" cy="27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Layers">
  <a:themeElements>
    <a:clrScheme name="">
      <a:dk1>
        <a:srgbClr val="000000"/>
      </a:dk1>
      <a:lt1>
        <a:srgbClr val="FFFFFF"/>
      </a:lt1>
      <a:dk2>
        <a:srgbClr val="000066"/>
      </a:dk2>
      <a:lt2>
        <a:srgbClr val="D89F00"/>
      </a:lt2>
      <a:accent1>
        <a:srgbClr val="3366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DB8CA"/>
      </a:accent5>
      <a:accent6>
        <a:srgbClr val="E7B900"/>
      </a:accent6>
      <a:hlink>
        <a:srgbClr val="990033"/>
      </a:hlink>
      <a:folHlink>
        <a:srgbClr val="FFD72B"/>
      </a:folHlink>
    </a:clrScheme>
    <a:fontScheme name="1_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1">
        <a:dk1>
          <a:srgbClr val="000000"/>
        </a:dk1>
        <a:lt1>
          <a:srgbClr val="FFFFA5"/>
        </a:lt1>
        <a:dk2>
          <a:srgbClr val="000000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CF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2">
        <a:dk1>
          <a:srgbClr val="000000"/>
        </a:dk1>
        <a:lt1>
          <a:srgbClr val="FFFFA5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CF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3">
        <a:dk1>
          <a:srgbClr val="000000"/>
        </a:dk1>
        <a:lt1>
          <a:srgbClr val="FFFFC1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DD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4">
        <a:dk1>
          <a:srgbClr val="000000"/>
        </a:dk1>
        <a:lt1>
          <a:srgbClr val="FFFFCF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E4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5">
        <a:dk1>
          <a:srgbClr val="000000"/>
        </a:dk1>
        <a:lt1>
          <a:srgbClr val="FFFFCF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E4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6">
        <a:dk1>
          <a:srgbClr val="000000"/>
        </a:dk1>
        <a:lt1>
          <a:srgbClr val="FFFFCF"/>
        </a:lt1>
        <a:dk2>
          <a:srgbClr val="000066"/>
        </a:dk2>
        <a:lt2>
          <a:srgbClr val="D09A00"/>
        </a:lt2>
        <a:accent1>
          <a:srgbClr val="04477A"/>
        </a:accent1>
        <a:accent2>
          <a:srgbClr val="CC3300"/>
        </a:accent2>
        <a:accent3>
          <a:srgbClr val="FFFFE4"/>
        </a:accent3>
        <a:accent4>
          <a:srgbClr val="000000"/>
        </a:accent4>
        <a:accent5>
          <a:srgbClr val="AAB1BE"/>
        </a:accent5>
        <a:accent6>
          <a:srgbClr val="B92D00"/>
        </a:accent6>
        <a:hlink>
          <a:srgbClr val="990033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chapter10</Template>
  <TotalTime>1364</TotalTime>
  <Words>2257</Words>
  <Application>Microsoft Office PowerPoint</Application>
  <PresentationFormat>On-screen Show (4:3)</PresentationFormat>
  <Paragraphs>474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Courier New</vt:lpstr>
      <vt:lpstr>Times New Roman</vt:lpstr>
      <vt:lpstr>1_Layers</vt:lpstr>
      <vt:lpstr>Dynamic Programming ---Pointers---</vt:lpstr>
      <vt:lpstr>Objectives</vt:lpstr>
      <vt:lpstr>Objectives (continued)</vt:lpstr>
      <vt:lpstr>Pointer Data Type and Pointer Variables</vt:lpstr>
      <vt:lpstr>Declaring Pointer Variables</vt:lpstr>
      <vt:lpstr>Declaring Pointer Variables (continued)</vt:lpstr>
      <vt:lpstr>Address of Operator (&amp;)</vt:lpstr>
      <vt:lpstr>Dereferencing Operator (*)</vt:lpstr>
      <vt:lpstr>PowerPoint Presentation</vt:lpstr>
      <vt:lpstr>PowerPoint Presentation</vt:lpstr>
      <vt:lpstr>PowerPoint Presentation</vt:lpstr>
      <vt:lpstr>PowerPoint Presentation</vt:lpstr>
      <vt:lpstr>Structs and Pointer Variables</vt:lpstr>
      <vt:lpstr>Structs, and Pointer Variables (continued)</vt:lpstr>
      <vt:lpstr>Structs, and Pointer Variables (continued)</vt:lpstr>
      <vt:lpstr>Initializing Pointer Variables</vt:lpstr>
      <vt:lpstr>Dynamic Variables</vt:lpstr>
      <vt:lpstr>Operator new</vt:lpstr>
      <vt:lpstr>Operator new (continued)</vt:lpstr>
      <vt:lpstr>PowerPoint Presentation</vt:lpstr>
      <vt:lpstr>Operator new (continued)</vt:lpstr>
      <vt:lpstr>Operator delete</vt:lpstr>
      <vt:lpstr>Operator delete (continued)</vt:lpstr>
      <vt:lpstr>Operator delete (continued)</vt:lpstr>
      <vt:lpstr>Operations on Pointer Variables</vt:lpstr>
      <vt:lpstr>Operations on Pointer Variables (continued)</vt:lpstr>
      <vt:lpstr>Operations on Pointer Variables (continued)</vt:lpstr>
      <vt:lpstr>Dynamic Arrays</vt:lpstr>
      <vt:lpstr>Dynamic Arrays (continued)</vt:lpstr>
      <vt:lpstr>PowerPoint Presentation</vt:lpstr>
      <vt:lpstr>Dynamic Arrays (continued)</vt:lpstr>
      <vt:lpstr>PowerPoint Presentation</vt:lpstr>
      <vt:lpstr>Functions and Pointers</vt:lpstr>
      <vt:lpstr>Pointers and Function Return Values</vt:lpstr>
      <vt:lpstr>Dynamic Two-Dimensional Arrays</vt:lpstr>
      <vt:lpstr>Shallow versus Deep Copy and Pointers</vt:lpstr>
      <vt:lpstr>Shallow versus Deep Copy and Pointers (continued)</vt:lpstr>
      <vt:lpstr>Shallow versus Deep Copy and Pointers (continued)</vt:lpstr>
      <vt:lpstr>Classes and Pointers: Some Peculiarities</vt:lpstr>
      <vt:lpstr>Destructor</vt:lpstr>
      <vt:lpstr>Destructor (continued)</vt:lpstr>
      <vt:lpstr>Assignment Operator</vt:lpstr>
      <vt:lpstr>Assignment Operator (continued)</vt:lpstr>
      <vt:lpstr>Copy Constructor</vt:lpstr>
      <vt:lpstr>Copy Constructor (continued)</vt:lpstr>
      <vt:lpstr>Copy Constructor (continued)</vt:lpstr>
      <vt:lpstr>Copy Constructor (continued)</vt:lpstr>
      <vt:lpstr>Copy Constructor (continued)</vt:lpstr>
      <vt:lpstr>Inheritance, Pointers, and Virtual Functions</vt:lpstr>
      <vt:lpstr>PowerPoint Presentation</vt:lpstr>
      <vt:lpstr>PowerPoint Presentation</vt:lpstr>
      <vt:lpstr>Inheritance, Pointers, and Virtual Functions (continued)</vt:lpstr>
      <vt:lpstr>Inheritance, Pointers, and Virtual Functions (continued)</vt:lpstr>
      <vt:lpstr>Inheritance, Pointers, and Virtual Functions (continued)</vt:lpstr>
      <vt:lpstr>Classes and Virtual Destructors</vt:lpstr>
      <vt:lpstr>Classes and Virtual Destructors (continued)</vt:lpstr>
      <vt:lpstr>Abstract Classes and Pure Virtual Functions</vt:lpstr>
      <vt:lpstr>Abstract Classes and Pure Virtual Functions (continued)</vt:lpstr>
      <vt:lpstr>Abstract Classes and Pure Virtual Functions (continued)</vt:lpstr>
      <vt:lpstr>Abstract Classes and Pure Virtual Functions (continued)</vt:lpstr>
      <vt:lpstr>Address of Operator and Classes</vt:lpstr>
      <vt:lpstr>Address of Operator and Classes (continued)</vt:lpstr>
      <vt:lpstr>Summary</vt:lpstr>
      <vt:lpstr>Summary (continued)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</dc:title>
  <dc:subject/>
  <dc:creator>Course Technology</dc:creator>
  <cp:keywords/>
  <dc:description/>
  <cp:lastModifiedBy>M u t l u M e t e</cp:lastModifiedBy>
  <cp:revision>238</cp:revision>
  <cp:lastPrinted>2009-04-22T19:24:48Z</cp:lastPrinted>
  <dcterms:created xsi:type="dcterms:W3CDTF">2002-08-17T04:45:29Z</dcterms:created>
  <dcterms:modified xsi:type="dcterms:W3CDTF">2019-09-03T15:53:38Z</dcterms:modified>
  <cp:category/>
</cp:coreProperties>
</file>