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277" r:id="rId45"/>
    <p:sldId id="278" r:id="rId46"/>
    <p:sldId id="279" r:id="rId47"/>
    <p:sldId id="280" r:id="rId48"/>
    <p:sldId id="281" r:id="rId49"/>
    <p:sldId id="282" r:id="rId50"/>
    <p:sldId id="283" r:id="rId51"/>
    <p:sldId id="284" r:id="rId52"/>
    <p:sldId id="285" r:id="rId53"/>
    <p:sldId id="286" r:id="rId54"/>
    <p:sldId id="359"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Lst>
  <p:sldSz cx="13004800" cy="9753600"/>
  <p:notesSz cx="6858000" cy="9144000"/>
  <p:defaultTextStyle>
    <a:lvl1pPr marL="58702" marR="58702"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1pPr>
    <a:lvl2pPr marL="58702" marR="58702" indent="381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2pPr>
    <a:lvl3pPr marL="58702" marR="58702" indent="762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3pPr>
    <a:lvl4pPr marL="58702" marR="58702" indent="1143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4pPr>
    <a:lvl5pPr marL="58702" marR="58702" indent="1524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5pPr>
    <a:lvl6pPr marL="58702" marR="58702" indent="1905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6pPr>
    <a:lvl7pPr marL="58702" marR="58702" indent="2286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7pPr>
    <a:lvl8pPr marL="58702" marR="58702" indent="2667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8pPr>
    <a:lvl9pPr marL="58702" marR="58702" indent="3048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Lucida Sans Regular"/>
          <a:ea typeface="Lucida Sans Regular"/>
          <a:cs typeface="Lucida Sans Regular"/>
        </a:font>
        <a:srgbClr val="000000"/>
      </a:tcTxStyle>
      <a:tcStyle>
        <a:tcBdr>
          <a:left>
            <a:ln w="12700" cap="flat">
              <a:solidFill>
                <a:srgbClr val="E7EAEB"/>
              </a:solidFill>
              <a:prstDash val="solid"/>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Lucida Sans Regular"/>
          <a:ea typeface="Lucida Sans Regular"/>
          <a:cs typeface="Lucida Sans Regular"/>
        </a:font>
        <a:srgbClr val="FFFFFF"/>
      </a:tcTxStyle>
      <a:tcStyle>
        <a:tcBdr>
          <a:left>
            <a:ln w="28575" cap="flat">
              <a:noFill/>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Col>
    <a:lastRow>
      <a:tcTxStyle b="off" i="on">
        <a:font>
          <a:latin typeface="Times Roman"/>
          <a:ea typeface="Times Roman"/>
          <a:cs typeface="Times Roman"/>
        </a:font>
        <a:srgbClr val="0048AA"/>
      </a:tcTxStyle>
      <a:tcStyle>
        <a:tcBdr>
          <a:left>
            <a:ln w="12700" cap="flat">
              <a:noFill/>
              <a:miter lim="400000"/>
            </a:ln>
          </a:left>
          <a:right>
            <a:ln w="12700" cap="flat">
              <a:noFill/>
              <a:miter lim="400000"/>
            </a:ln>
          </a:right>
          <a:top>
            <a:ln w="12700" cap="flat">
              <a:noFill/>
              <a:miter lim="400000"/>
            </a:ln>
          </a:top>
          <a:bottom>
            <a:ln w="28575" cap="flat">
              <a:noFill/>
              <a:miter lim="400000"/>
            </a:ln>
          </a:bottom>
          <a:insideH>
            <a:ln w="12700" cap="flat">
              <a:noFill/>
              <a:miter lim="400000"/>
            </a:ln>
          </a:insideH>
          <a:insideV>
            <a:ln w="12700" cap="flat">
              <a:noFill/>
              <a:miter lim="400000"/>
            </a:ln>
          </a:insideV>
        </a:tcBdr>
        <a:fill>
          <a:solidFill>
            <a:srgbClr val="E7EAEB"/>
          </a:solidFill>
        </a:fill>
      </a:tcStyle>
    </a:lastRow>
    <a:firstRow>
      <a:tcTxStyle b="off" i="off">
        <a:font>
          <a:latin typeface="Lucida Sans Regular"/>
          <a:ea typeface="Lucida Sans Regular"/>
          <a:cs typeface="Lucida Sans Regular"/>
        </a:font>
        <a:srgbClr val="FFFFFF"/>
      </a:tcTxStyle>
      <a:tcStyle>
        <a:tcBdr>
          <a:left>
            <a:ln w="12700" cap="flat">
              <a:solidFill>
                <a:srgbClr val="E7EAEB"/>
              </a:solidFill>
              <a:prstDash val="solid"/>
              <a:miter lim="400000"/>
            </a:ln>
          </a:left>
          <a:right>
            <a:ln w="12700" cap="flat">
              <a:solidFill>
                <a:srgbClr val="E7EAEB"/>
              </a:solidFill>
              <a:prstDash val="solid"/>
              <a:miter lim="400000"/>
            </a:ln>
          </a:right>
          <a:top>
            <a:ln w="28575" cap="flat">
              <a:noFill/>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Row>
  </a:tblStyle>
  <a:tblStyle styleId="{D51ADE6A-740E-44AE-83CC-AE7238B6C88D}" styleName="">
    <a:tblBg/>
    <a:wholeTbl>
      <a:tcTxStyle b="off" i="off">
        <a:font>
          <a:latin typeface="Lucida Sans Regular"/>
          <a:ea typeface="Lucida Sans Regular"/>
          <a:cs typeface="Lucida Sans Regular"/>
        </a:font>
        <a:srgbClr val="000000"/>
      </a:tcTxStyle>
      <a:tcStyle>
        <a:tcBdr>
          <a:left>
            <a:ln w="12700" cap="flat">
              <a:solidFill>
                <a:srgbClr val="E7EAEB"/>
              </a:solidFill>
              <a:prstDash val="solid"/>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Lucida Sans Regular"/>
          <a:ea typeface="Lucida Sans Regular"/>
          <a:cs typeface="Lucida Sans Regular"/>
        </a:font>
        <a:srgbClr val="FFFFFF"/>
      </a:tcTxStyle>
      <a:tcStyle>
        <a:tcBdr>
          <a:left>
            <a:ln w="28575" cap="flat">
              <a:noFill/>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Col>
    <a:lastRow>
      <a:tcTxStyle b="off" i="on">
        <a:font>
          <a:latin typeface="Times Roman"/>
          <a:ea typeface="Times Roman"/>
          <a:cs typeface="Times Roman"/>
        </a:font>
        <a:srgbClr val="0048AA"/>
      </a:tcTxStyle>
      <a:tcStyle>
        <a:tcBdr>
          <a:left>
            <a:ln w="12700" cap="flat">
              <a:noFill/>
              <a:miter lim="400000"/>
            </a:ln>
          </a:left>
          <a:right>
            <a:ln w="12700" cap="flat">
              <a:noFill/>
              <a:miter lim="400000"/>
            </a:ln>
          </a:right>
          <a:top>
            <a:ln w="12700" cap="flat">
              <a:noFill/>
              <a:miter lim="400000"/>
            </a:ln>
          </a:top>
          <a:bottom>
            <a:ln w="28575" cap="flat">
              <a:noFill/>
              <a:miter lim="400000"/>
            </a:ln>
          </a:bottom>
          <a:insideH>
            <a:ln w="12700" cap="flat">
              <a:noFill/>
              <a:miter lim="400000"/>
            </a:ln>
          </a:insideH>
          <a:insideV>
            <a:ln w="12700" cap="flat">
              <a:noFill/>
              <a:miter lim="400000"/>
            </a:ln>
          </a:insideV>
        </a:tcBdr>
        <a:fill>
          <a:solidFill>
            <a:srgbClr val="E7EAEB"/>
          </a:solidFill>
        </a:fill>
      </a:tcStyle>
    </a:lastRow>
    <a:firstRow>
      <a:tcTxStyle b="off" i="off">
        <a:font>
          <a:latin typeface="Lucida Sans Regular"/>
          <a:ea typeface="Lucida Sans Regular"/>
          <a:cs typeface="Lucida Sans Regular"/>
        </a:font>
        <a:srgbClr val="FFFFFF"/>
      </a:tcTxStyle>
      <a:tcStyle>
        <a:tcBdr>
          <a:left>
            <a:ln w="12700" cap="flat">
              <a:solidFill>
                <a:srgbClr val="E7EAEB"/>
              </a:solidFill>
              <a:prstDash val="solid"/>
              <a:miter lim="400000"/>
            </a:ln>
          </a:left>
          <a:right>
            <a:ln w="12700" cap="flat">
              <a:solidFill>
                <a:srgbClr val="E7EAEB"/>
              </a:solidFill>
              <a:prstDash val="solid"/>
              <a:miter lim="400000"/>
            </a:ln>
          </a:right>
          <a:top>
            <a:ln w="28575" cap="flat">
              <a:noFill/>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13" autoAdjust="0"/>
  </p:normalViewPr>
  <p:slideViewPr>
    <p:cSldViewPr snapToGrid="0" snapToObjects="1">
      <p:cViewPr varScale="1">
        <p:scale>
          <a:sx n="69" d="100"/>
          <a:sy n="69" d="100"/>
        </p:scale>
        <p:origin x="1980" y="9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142367747"/>
      </p:ext>
    </p:extLst>
  </p:cSld>
  <p:clrMap bg1="lt1" tx1="dk1" bg2="lt2" tx2="dk2" accent1="accent1" accent2="accent2" accent3="accent3" accent4="accent4" accent5="accent5" accent6="accent6" hlink="hlink" folHlink="folHlink"/>
  <p:notesStyle>
    <a:lvl1pPr defTabSz="647700">
      <a:defRPr sz="1200">
        <a:latin typeface="Lucida Grande"/>
        <a:ea typeface="Lucida Grande"/>
        <a:cs typeface="Lucida Grande"/>
        <a:sym typeface="Lucida Grande"/>
      </a:defRPr>
    </a:lvl1pPr>
    <a:lvl2pPr indent="228600" defTabSz="647700">
      <a:defRPr sz="1200">
        <a:latin typeface="Lucida Grande"/>
        <a:ea typeface="Lucida Grande"/>
        <a:cs typeface="Lucida Grande"/>
        <a:sym typeface="Lucida Grande"/>
      </a:defRPr>
    </a:lvl2pPr>
    <a:lvl3pPr indent="457200" defTabSz="647700">
      <a:defRPr sz="1200">
        <a:latin typeface="Lucida Grande"/>
        <a:ea typeface="Lucida Grande"/>
        <a:cs typeface="Lucida Grande"/>
        <a:sym typeface="Lucida Grande"/>
      </a:defRPr>
    </a:lvl3pPr>
    <a:lvl4pPr indent="685800" defTabSz="647700">
      <a:defRPr sz="1200">
        <a:latin typeface="Lucida Grande"/>
        <a:ea typeface="Lucida Grande"/>
        <a:cs typeface="Lucida Grande"/>
        <a:sym typeface="Lucida Grande"/>
      </a:defRPr>
    </a:lvl4pPr>
    <a:lvl5pPr indent="914400" defTabSz="647700">
      <a:defRPr sz="1200">
        <a:latin typeface="Lucida Grande"/>
        <a:ea typeface="Lucida Grande"/>
        <a:cs typeface="Lucida Grande"/>
        <a:sym typeface="Lucida Grande"/>
      </a:defRPr>
    </a:lvl5pPr>
    <a:lvl6pPr indent="1143000" defTabSz="647700">
      <a:defRPr sz="1200">
        <a:latin typeface="Lucida Grande"/>
        <a:ea typeface="Lucida Grande"/>
        <a:cs typeface="Lucida Grande"/>
        <a:sym typeface="Lucida Grande"/>
      </a:defRPr>
    </a:lvl6pPr>
    <a:lvl7pPr indent="1371600" defTabSz="647700">
      <a:defRPr sz="1200">
        <a:latin typeface="Lucida Grande"/>
        <a:ea typeface="Lucida Grande"/>
        <a:cs typeface="Lucida Grande"/>
        <a:sym typeface="Lucida Grande"/>
      </a:defRPr>
    </a:lvl7pPr>
    <a:lvl8pPr indent="1600200" defTabSz="647700">
      <a:defRPr sz="1200">
        <a:latin typeface="Lucida Grande"/>
        <a:ea typeface="Lucida Grande"/>
        <a:cs typeface="Lucida Grande"/>
        <a:sym typeface="Lucida Grande"/>
      </a:defRPr>
    </a:lvl8pPr>
    <a:lvl9pPr indent="1828800" defTabSz="647700">
      <a:defRPr sz="1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en.wikipedia.org/wiki/Fred_Brooks" TargetMode="External"/><Relationship Id="rId4" Type="http://schemas.openxmlformats.org/officeDocument/2006/relationships/hyperlink" Target="http://en.wikipedia.org/wiki/Project_managemen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vestopedia.com/terms/c/corporate-hierarchy.asp"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New unit in the course on collections. We'll spend the next two weeks on priority queues and symbol tables.</a:t>
            </a:r>
          </a:p>
          <a:p>
            <a:pPr marL="40639" marR="40639" lvl="0" defTabSz="914400">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"The Mythical Man-Month: Essays on Software Engineering is a book on </a:t>
            </a:r>
            <a:r>
              <a:rPr sz="1200">
                <a:uFill>
                  <a:solidFill/>
                </a:uFill>
                <a:latin typeface="Lucida Sans Regular"/>
                <a:ea typeface="Lucida Sans Regular"/>
                <a:cs typeface="Lucida Sans Regular"/>
                <a:sym typeface="Lucida Sans Regular"/>
                <a:hlinkClick r:id="rId3"/>
              </a:rPr>
              <a:t>software engineering</a:t>
            </a:r>
            <a:r>
              <a:rPr sz="1200">
                <a:uFill>
                  <a:solidFill/>
                </a:uFill>
                <a:latin typeface="Lucida Sans Regular"/>
                <a:ea typeface="Lucida Sans Regular"/>
                <a:cs typeface="Lucida Sans Regular"/>
                <a:sym typeface="Lucida Sans Regular"/>
              </a:rPr>
              <a:t> and </a:t>
            </a:r>
            <a:r>
              <a:rPr sz="1200">
                <a:uFill>
                  <a:solidFill/>
                </a:uFill>
                <a:latin typeface="Lucida Sans Regular"/>
                <a:ea typeface="Lucida Sans Regular"/>
                <a:cs typeface="Lucida Sans Regular"/>
                <a:sym typeface="Lucida Sans Regular"/>
                <a:hlinkClick r:id="rId4"/>
              </a:rPr>
              <a:t>project management</a:t>
            </a:r>
            <a:r>
              <a:rPr sz="1200">
                <a:uFill>
                  <a:solidFill/>
                </a:uFill>
                <a:latin typeface="Lucida Sans Regular"/>
                <a:ea typeface="Lucida Sans Regular"/>
                <a:cs typeface="Lucida Sans Regular"/>
                <a:sym typeface="Lucida Sans Regular"/>
              </a:rPr>
              <a:t> by </a:t>
            </a:r>
            <a:r>
              <a:rPr sz="1200">
                <a:uFill>
                  <a:solidFill/>
                </a:uFill>
                <a:latin typeface="Lucida Sans Regular"/>
                <a:ea typeface="Lucida Sans Regular"/>
                <a:cs typeface="Lucida Sans Regular"/>
                <a:sym typeface="Lucida Sans Regular"/>
                <a:hlinkClick r:id="rId5"/>
              </a:rPr>
              <a:t>Fred Brooks</a:t>
            </a:r>
            <a:r>
              <a:rPr sz="1200">
                <a:uFill>
                  <a:solidFill/>
                </a:uFill>
                <a:latin typeface="Lucida Sans Regular"/>
                <a:ea typeface="Lucida Sans Regular"/>
                <a:cs typeface="Lucida Sans Regular"/>
                <a:sym typeface="Lucida Sans Regular"/>
              </a:rPr>
              <a:t>, whose central theme is that "adding manpower to a late software project makes it later"" -wikipedia</a:t>
            </a:r>
          </a:p>
        </p:txBody>
      </p:sp>
    </p:spTree>
    <p:extLst>
      <p:ext uri="{BB962C8B-B14F-4D97-AF65-F5344CB8AC3E}">
        <p14:creationId xmlns:p14="http://schemas.microsoft.com/office/powerpoint/2010/main" val="3969117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pPr lvl="0"/>
            <a:endParaRPr/>
          </a:p>
        </p:txBody>
      </p:sp>
      <p:sp>
        <p:nvSpPr>
          <p:cNvPr id="230" name="Shape 230"/>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Take advantage that binary tree is complete to obtain compact representation without explicit links.</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Ask students:  where is largest key?  Ans. root = a[1]</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Ask students: how to find index of parent/child of a node?</a:t>
            </a:r>
          </a:p>
        </p:txBody>
      </p:sp>
    </p:spTree>
    <p:extLst>
      <p:ext uri="{BB962C8B-B14F-4D97-AF65-F5344CB8AC3E}">
        <p14:creationId xmlns:p14="http://schemas.microsoft.com/office/powerpoint/2010/main" val="299544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pPr lvl="0"/>
            <a:endParaRPr/>
          </a:p>
        </p:txBody>
      </p:sp>
      <p:sp>
        <p:nvSpPr>
          <p:cNvPr id="238" name="Shape 238"/>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Q. why do array indices start at 1?</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Makes parent and child computations slightly easier. Also, ensures two siblings will be in same cache line.</a:t>
            </a:r>
          </a:p>
        </p:txBody>
      </p:sp>
    </p:spTree>
    <p:extLst>
      <p:ext uri="{BB962C8B-B14F-4D97-AF65-F5344CB8AC3E}">
        <p14:creationId xmlns:p14="http://schemas.microsoft.com/office/powerpoint/2010/main" val="180291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noRot="1" noChangeAspect="1"/>
          </p:cNvSpPr>
          <p:nvPr>
            <p:ph type="sldImg"/>
          </p:nvPr>
        </p:nvSpPr>
        <p:spPr>
          <a:prstGeom prst="rect">
            <a:avLst/>
          </a:prstGeom>
        </p:spPr>
        <p:txBody>
          <a:bodyPr/>
          <a:lstStyle/>
          <a:p>
            <a:pPr lvl="0"/>
            <a:endParaRPr/>
          </a:p>
        </p:txBody>
      </p:sp>
      <p:sp>
        <p:nvSpPr>
          <p:cNvPr id="325" name="Shape 325"/>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heap works much like a cutthroat bureaucracy with underlings constantly challenging their bosses for dominance."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Instead of doing full exchanges, can do half-exchanges and defer writing the node's key until you know where it goes</a:t>
            </a:r>
          </a:p>
          <a:p>
            <a:pPr marL="40639" marR="40639" lvl="0" defTabSz="914400">
              <a:spcBef>
                <a:spcPts val="400"/>
              </a:spcBef>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The Peter Principle was first observed by Dr. Laurence J. Peter and published in his book "The Peter Principle" in 1968.</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"In an organizational </a:t>
            </a:r>
            <a:r>
              <a:rPr sz="1200">
                <a:uFill>
                  <a:solidFill/>
                </a:uFill>
                <a:latin typeface="Lucida Sans Regular"/>
                <a:ea typeface="Lucida Sans Regular"/>
                <a:cs typeface="Lucida Sans Regular"/>
                <a:sym typeface="Lucida Sans Regular"/>
                <a:hlinkClick r:id="rId3"/>
              </a:rPr>
              <a:t>hierarchy</a:t>
            </a:r>
            <a:r>
              <a:rPr sz="1200">
                <a:uFill>
                  <a:solidFill/>
                </a:uFill>
                <a:latin typeface="Lucida Sans Regular"/>
                <a:ea typeface="Lucida Sans Regular"/>
                <a:cs typeface="Lucida Sans Regular"/>
                <a:sym typeface="Lucida Sans Regular"/>
              </a:rPr>
              <a:t>, every employee will rise or get promoted to his or her level of incompetence. The Peter Principle is based on the notion that employees will get promoted as long as they are competent, but at some point will fail to get promoted beyond a certain job because it has become too challenging for them. Employees rise to their level of incompetence and stay there. Over time, every position in the hierarchy will be filled by someone who is not competent enough to carry out his or her new duties."</a:t>
            </a:r>
          </a:p>
        </p:txBody>
      </p:sp>
    </p:spTree>
    <p:extLst>
      <p:ext uri="{BB962C8B-B14F-4D97-AF65-F5344CB8AC3E}">
        <p14:creationId xmlns:p14="http://schemas.microsoft.com/office/powerpoint/2010/main" val="55362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prstGeom prst="rect">
            <a:avLst/>
          </a:prstGeom>
        </p:spPr>
        <p:txBody>
          <a:bodyPr/>
          <a:lstStyle/>
          <a:p>
            <a:pPr lvl="0"/>
            <a:endParaRPr/>
          </a:p>
        </p:txBody>
      </p:sp>
      <p:sp>
        <p:nvSpPr>
          <p:cNvPr id="357" name="Shape 357"/>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loitering = maintaining a reference to a variable when it is no longer needed </a:t>
            </a:r>
          </a:p>
        </p:txBody>
      </p:sp>
    </p:spTree>
    <p:extLst>
      <p:ext uri="{BB962C8B-B14F-4D97-AF65-F5344CB8AC3E}">
        <p14:creationId xmlns:p14="http://schemas.microsoft.com/office/powerpoint/2010/main" val="2650345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noRot="1" noChangeAspect="1"/>
          </p:cNvSpPr>
          <p:nvPr>
            <p:ph type="sldImg"/>
          </p:nvPr>
        </p:nvSpPr>
        <p:spPr>
          <a:prstGeom prst="rect">
            <a:avLst/>
          </a:prstGeom>
        </p:spPr>
        <p:txBody>
          <a:bodyPr/>
          <a:lstStyle/>
          <a:p>
            <a:pPr lvl="0"/>
            <a:endParaRPr/>
          </a:p>
        </p:txBody>
      </p:sp>
      <p:sp>
        <p:nvSpPr>
          <p:cNvPr id="371" name="Shape 371"/>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need the ugly cast in Java to handle the array of generics</a:t>
            </a:r>
          </a:p>
        </p:txBody>
      </p:sp>
    </p:spTree>
    <p:extLst>
      <p:ext uri="{BB962C8B-B14F-4D97-AF65-F5344CB8AC3E}">
        <p14:creationId xmlns:p14="http://schemas.microsoft.com/office/powerpoint/2010/main" val="13456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a:spLocks noGrp="1" noRot="1" noChangeAspect="1"/>
          </p:cNvSpPr>
          <p:nvPr>
            <p:ph type="sldImg"/>
          </p:nvPr>
        </p:nvSpPr>
        <p:spPr>
          <a:prstGeom prst="rect">
            <a:avLst/>
          </a:prstGeom>
        </p:spPr>
        <p:txBody>
          <a:bodyPr/>
          <a:lstStyle/>
          <a:p>
            <a:pPr lvl="0"/>
            <a:endParaRPr/>
          </a:p>
        </p:txBody>
      </p:sp>
      <p:sp>
        <p:nvSpPr>
          <p:cNvPr id="378" name="Shape 378"/>
          <p:cNvSpPr>
            <a:spLocks noGrp="1"/>
          </p:cNvSpPr>
          <p:nvPr>
            <p:ph type="body" sz="quarter" idx="1"/>
          </p:nvPr>
        </p:nvSpPr>
        <p:spPr>
          <a:prstGeom prst="rect">
            <a:avLst/>
          </a:prstGeom>
        </p:spPr>
        <p:txBody>
          <a:bodyPr/>
          <a:lstStyle/>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Class exercise: define and analyze d-heap?</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Reason:  N log N sorting lower bound. PQ only accessed the data through compareTo() -&gt; N insert and deleteMin() operations must make ~ N log N compares.</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can't make constant amortized time either</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Brodal queue achieves same bounds as Fibonacci but worst case instead of amortized</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Andrew Goldberg: best value for d-ary heap is d = 4. 4-heap or 8-heap more cache friendly (especially if you pad it so that first key is at index d-1).</a:t>
            </a:r>
          </a:p>
        </p:txBody>
      </p:sp>
    </p:spTree>
    <p:extLst>
      <p:ext uri="{BB962C8B-B14F-4D97-AF65-F5344CB8AC3E}">
        <p14:creationId xmlns:p14="http://schemas.microsoft.com/office/powerpoint/2010/main" val="3333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pPr lvl="0"/>
            <a:endParaRPr/>
          </a:p>
        </p:txBody>
      </p:sp>
      <p:sp>
        <p:nvSpPr>
          <p:cNvPr id="445" name="Shape 445"/>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rotate elements instead of exchange them</a:t>
            </a:r>
          </a:p>
        </p:txBody>
      </p:sp>
    </p:spTree>
    <p:extLst>
      <p:ext uri="{BB962C8B-B14F-4D97-AF65-F5344CB8AC3E}">
        <p14:creationId xmlns:p14="http://schemas.microsoft.com/office/powerpoint/2010/main" val="291874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a:spLocks noGrp="1" noRot="1" noChangeAspect="1"/>
          </p:cNvSpPr>
          <p:nvPr>
            <p:ph type="sldImg"/>
          </p:nvPr>
        </p:nvSpPr>
        <p:spPr>
          <a:prstGeom prst="rect">
            <a:avLst/>
          </a:prstGeom>
        </p:spPr>
        <p:txBody>
          <a:bodyPr/>
          <a:lstStyle/>
          <a:p>
            <a:pPr lvl="0"/>
            <a:endParaRPr/>
          </a:p>
        </p:txBody>
      </p:sp>
      <p:sp>
        <p:nvSpPr>
          <p:cNvPr id="585" name="Shape 585"/>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Only 1 compares per level on the way down.  [instead of 2]</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But now some new compares on the way up.</a:t>
            </a:r>
          </a:p>
        </p:txBody>
      </p:sp>
    </p:spTree>
    <p:extLst>
      <p:ext uri="{BB962C8B-B14F-4D97-AF65-F5344CB8AC3E}">
        <p14:creationId xmlns:p14="http://schemas.microsoft.com/office/powerpoint/2010/main" val="4216952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Shape 645"/>
          <p:cNvSpPr>
            <a:spLocks noGrp="1" noRot="1" noChangeAspect="1"/>
          </p:cNvSpPr>
          <p:nvPr>
            <p:ph type="sldImg"/>
          </p:nvPr>
        </p:nvSpPr>
        <p:spPr>
          <a:prstGeom prst="rect">
            <a:avLst/>
          </a:prstGeom>
        </p:spPr>
        <p:txBody>
          <a:bodyPr/>
          <a:lstStyle/>
          <a:p>
            <a:pPr lvl="0"/>
            <a:endParaRPr/>
          </a:p>
        </p:txBody>
      </p:sp>
      <p:sp>
        <p:nvSpPr>
          <p:cNvPr id="646" name="Shape 646"/>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dirty="0">
                <a:uFill>
                  <a:solidFill/>
                </a:uFill>
              </a:rPr>
              <a:t>http://phk.freebsd.dk/B-Heap/queue.html</a:t>
            </a:r>
          </a:p>
        </p:txBody>
      </p:sp>
    </p:spTree>
    <p:extLst>
      <p:ext uri="{BB962C8B-B14F-4D97-AF65-F5344CB8AC3E}">
        <p14:creationId xmlns:p14="http://schemas.microsoft.com/office/powerpoint/2010/main" val="67440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Shape 653"/>
          <p:cNvSpPr>
            <a:spLocks noGrp="1" noRot="1" noChangeAspect="1"/>
          </p:cNvSpPr>
          <p:nvPr>
            <p:ph type="sldImg"/>
          </p:nvPr>
        </p:nvSpPr>
        <p:spPr>
          <a:prstGeom prst="rect">
            <a:avLst/>
          </a:prstGeom>
        </p:spPr>
        <p:txBody>
          <a:bodyPr/>
          <a:lstStyle/>
          <a:p>
            <a:pPr lvl="0"/>
            <a:endParaRPr/>
          </a:p>
        </p:txBody>
      </p:sp>
      <p:sp>
        <p:nvSpPr>
          <p:cNvPr id="654" name="Shape 654"/>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top figure (cache-aligned 4-heap)</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bottom figure (b-heap where 8 nodes per page)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http://phk.freebsd.dk/B-Heap/queue.html</a:t>
            </a:r>
          </a:p>
        </p:txBody>
      </p:sp>
    </p:spTree>
    <p:extLst>
      <p:ext uri="{BB962C8B-B14F-4D97-AF65-F5344CB8AC3E}">
        <p14:creationId xmlns:p14="http://schemas.microsoft.com/office/powerpoint/2010/main" val="370778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prstGeom prst="rect">
            <a:avLst/>
          </a:prstGeom>
        </p:spPr>
        <p:txBody>
          <a:bodyPr/>
          <a:lstStyle/>
          <a:p>
            <a:pPr lvl="0"/>
            <a:endParaRPr/>
          </a:p>
        </p:txBody>
      </p:sp>
      <p:sp>
        <p:nvSpPr>
          <p:cNvPr id="80" name="Shape 80"/>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Q.  what is priority for stack (assign priorities in increasing order), queue (decreasing order), randomized queue (random order)</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Computer networks: Varnish web cache</a:t>
            </a:r>
          </a:p>
        </p:txBody>
      </p:sp>
    </p:spTree>
    <p:extLst>
      <p:ext uri="{BB962C8B-B14F-4D97-AF65-F5344CB8AC3E}">
        <p14:creationId xmlns:p14="http://schemas.microsoft.com/office/powerpoint/2010/main" val="1473758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Shape 664"/>
          <p:cNvSpPr>
            <a:spLocks noGrp="1" noRot="1" noChangeAspect="1"/>
          </p:cNvSpPr>
          <p:nvPr>
            <p:ph type="sldImg"/>
          </p:nvPr>
        </p:nvSpPr>
        <p:spPr>
          <a:prstGeom prst="rect">
            <a:avLst/>
          </a:prstGeom>
        </p:spPr>
        <p:txBody>
          <a:bodyPr/>
          <a:lstStyle/>
          <a:p>
            <a:pPr lvl="0"/>
            <a:endParaRPr/>
          </a:p>
        </p:txBody>
      </p:sp>
      <p:sp>
        <p:nvSpPr>
          <p:cNvPr id="665" name="Shape 665"/>
          <p:cNvSpPr>
            <a:spLocks noGrp="1"/>
          </p:cNvSpPr>
          <p:nvPr>
            <p:ph type="body" sz="quarter" idx="1"/>
          </p:nvPr>
        </p:nvSpPr>
        <p:spPr>
          <a:prstGeom prst="rect">
            <a:avLst/>
          </a:prstGeom>
        </p:spPr>
        <p:txBody>
          <a:bodyPr/>
          <a:lstStyle/>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Class exercise: define and analyze d-heap?</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Reason:  N log N sorting lower bound. PQ only accessed the data through compareTo() -&gt; N insert and deleteMin() operations must make ~ N log N compares.</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can't make constant amortized time either</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Brodal queue achieves same bounds as Fibonacci but worst case instead of amortized</a:t>
            </a:r>
          </a:p>
          <a:p>
            <a:pPr marL="44150" marR="44150"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Andrew Goldberg: best value for d-ary heap is d = 4. 4-heap or 8-heap more cache friendly (especially if you pad it so that first key is at index d-1).</a:t>
            </a:r>
          </a:p>
        </p:txBody>
      </p:sp>
    </p:spTree>
    <p:extLst>
      <p:ext uri="{BB962C8B-B14F-4D97-AF65-F5344CB8AC3E}">
        <p14:creationId xmlns:p14="http://schemas.microsoft.com/office/powerpoint/2010/main" val="3044049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p:cNvSpPr>
            <a:spLocks noGrp="1" noRot="1" noChangeAspect="1"/>
          </p:cNvSpPr>
          <p:nvPr>
            <p:ph type="sldImg"/>
          </p:nvPr>
        </p:nvSpPr>
        <p:spPr>
          <a:prstGeom prst="rect">
            <a:avLst/>
          </a:prstGeom>
        </p:spPr>
        <p:txBody>
          <a:bodyPr/>
          <a:lstStyle/>
          <a:p>
            <a:pPr lvl="0"/>
            <a:endParaRPr/>
          </a:p>
        </p:txBody>
      </p:sp>
      <p:sp>
        <p:nvSpPr>
          <p:cNvPr id="678" name="Shape 678"/>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Q. How to make running time worst case instead of amortized?</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Use a binary tree with explicit children and parent pointers.</a:t>
            </a:r>
          </a:p>
        </p:txBody>
      </p:sp>
    </p:spTree>
    <p:extLst>
      <p:ext uri="{BB962C8B-B14F-4D97-AF65-F5344CB8AC3E}">
        <p14:creationId xmlns:p14="http://schemas.microsoft.com/office/powerpoint/2010/main" val="1502639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Shape 694"/>
          <p:cNvSpPr>
            <a:spLocks noGrp="1" noRot="1" noChangeAspect="1"/>
          </p:cNvSpPr>
          <p:nvPr>
            <p:ph type="sldImg"/>
          </p:nvPr>
        </p:nvSpPr>
        <p:spPr>
          <a:prstGeom prst="rect">
            <a:avLst/>
          </a:prstGeom>
        </p:spPr>
        <p:txBody>
          <a:bodyPr/>
          <a:lstStyle/>
          <a:p>
            <a:pPr lvl="0"/>
            <a:endParaRPr/>
          </a:p>
        </p:txBody>
      </p:sp>
      <p:sp>
        <p:nvSpPr>
          <p:cNvPr id="695" name="Shape 695"/>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Note: final helps enforce immutability but is neither necessary nor sufficient</a:t>
            </a:r>
          </a:p>
        </p:txBody>
      </p:sp>
    </p:spTree>
    <p:extLst>
      <p:ext uri="{BB962C8B-B14F-4D97-AF65-F5344CB8AC3E}">
        <p14:creationId xmlns:p14="http://schemas.microsoft.com/office/powerpoint/2010/main" val="2024615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hape 704"/>
          <p:cNvSpPr>
            <a:spLocks noGrp="1" noRot="1" noChangeAspect="1"/>
          </p:cNvSpPr>
          <p:nvPr>
            <p:ph type="sldImg"/>
          </p:nvPr>
        </p:nvSpPr>
        <p:spPr>
          <a:prstGeom prst="rect">
            <a:avLst/>
          </a:prstGeom>
        </p:spPr>
        <p:txBody>
          <a:bodyPr/>
          <a:lstStyle/>
          <a:p>
            <a:pPr lvl="0"/>
            <a:endParaRPr/>
          </a:p>
        </p:txBody>
      </p:sp>
      <p:sp>
        <p:nvSpPr>
          <p:cNvPr id="705" name="Shape 705"/>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simplifies debugging - limits scope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safer in presence of hostile code - can copy references without worrying about aliasing bugs</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simplifies concurrent programming - inherently thread safe since don't need to synchronize across multiple threads; cannot be observed in an inconsistent state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"An object is considered immutable if its state cannot change after it is constructed. Maximum reliance on immutable objects is widely accepted as a sound strategy for creating simple, reliable code."</a:t>
            </a:r>
          </a:p>
          <a:p>
            <a:pPr marL="40639" marR="40639" lvl="0" defTabSz="914400">
              <a:spcBef>
                <a:spcPts val="400"/>
              </a:spcBef>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"Programmers are often reluctant to employ immutable objects, because they worry about the cost of creating a new object as opposed to updating an object in place. The impact of object creation is often overestimated, and can be offset by some of the efficiencies associated with immutable objects. These include decreased overhead due to garbage collection, and the elimination of code needed to protect mutable objects from corruption."</a:t>
            </a:r>
          </a:p>
          <a:p>
            <a:pPr marL="40639" marR="40639" lvl="0" defTabSz="914400">
              <a:spcBef>
                <a:spcPts val="400"/>
              </a:spcBef>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"Immutability is a godsend for concurrent programmers, because you don't have to do lots of sticky reasoning about what threads are updating what variables when, and you don't have to worry about cache thrashing, and you don't have to worry about all sorts of things."  - Jeremy Manson</a:t>
            </a:r>
          </a:p>
        </p:txBody>
      </p:sp>
    </p:spTree>
    <p:extLst>
      <p:ext uri="{BB962C8B-B14F-4D97-AF65-F5344CB8AC3E}">
        <p14:creationId xmlns:p14="http://schemas.microsoft.com/office/powerpoint/2010/main" val="4166521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Shape 741"/>
          <p:cNvSpPr>
            <a:spLocks noGrp="1" noRot="1" noChangeAspect="1"/>
          </p:cNvSpPr>
          <p:nvPr>
            <p:ph type="sldImg"/>
          </p:nvPr>
        </p:nvSpPr>
        <p:spPr>
          <a:prstGeom prst="rect">
            <a:avLst/>
          </a:prstGeom>
        </p:spPr>
        <p:txBody>
          <a:bodyPr/>
          <a:lstStyle/>
          <a:p>
            <a:pPr lvl="0"/>
            <a:endParaRPr/>
          </a:p>
        </p:txBody>
      </p:sp>
      <p:sp>
        <p:nvSpPr>
          <p:cNvPr id="742" name="Shape 742"/>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Caveat:  array indices go from 1 to N.</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When removing the maximum, don't null it out.</a:t>
            </a:r>
          </a:p>
        </p:txBody>
      </p:sp>
    </p:spTree>
    <p:extLst>
      <p:ext uri="{BB962C8B-B14F-4D97-AF65-F5344CB8AC3E}">
        <p14:creationId xmlns:p14="http://schemas.microsoft.com/office/powerpoint/2010/main" val="205309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hape 805"/>
          <p:cNvSpPr>
            <a:spLocks noGrp="1" noRot="1" noChangeAspect="1"/>
          </p:cNvSpPr>
          <p:nvPr>
            <p:ph type="sldImg"/>
          </p:nvPr>
        </p:nvSpPr>
        <p:spPr>
          <a:prstGeom prst="rect">
            <a:avLst/>
          </a:prstGeom>
        </p:spPr>
        <p:txBody>
          <a:bodyPr/>
          <a:lstStyle/>
          <a:p>
            <a:pPr lvl="0"/>
            <a:endParaRPr/>
          </a:p>
        </p:txBody>
      </p:sp>
      <p:sp>
        <p:nvSpPr>
          <p:cNvPr id="806" name="Shape 806"/>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24DemoHeapsort.key</a:t>
            </a:r>
          </a:p>
        </p:txBody>
      </p:sp>
    </p:spTree>
    <p:extLst>
      <p:ext uri="{BB962C8B-B14F-4D97-AF65-F5344CB8AC3E}">
        <p14:creationId xmlns:p14="http://schemas.microsoft.com/office/powerpoint/2010/main" val="3801501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Shape 854"/>
          <p:cNvSpPr>
            <a:spLocks noGrp="1" noRot="1" noChangeAspect="1"/>
          </p:cNvSpPr>
          <p:nvPr>
            <p:ph type="sldImg"/>
          </p:nvPr>
        </p:nvSpPr>
        <p:spPr>
          <a:prstGeom prst="rect">
            <a:avLst/>
          </a:prstGeom>
        </p:spPr>
        <p:txBody>
          <a:bodyPr/>
          <a:lstStyle/>
          <a:p>
            <a:pPr lvl="0"/>
            <a:endParaRPr/>
          </a:p>
        </p:txBody>
      </p:sp>
      <p:sp>
        <p:nvSpPr>
          <p:cNvPr id="855" name="Shape 855"/>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This is more efficient than inserting the key one at a time.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The leaves (N/2 + 1 to N) don't violate heap order. Demote element N/2, then N/2 + 1, and so on.</a:t>
            </a:r>
          </a:p>
        </p:txBody>
      </p:sp>
    </p:spTree>
    <p:extLst>
      <p:ext uri="{BB962C8B-B14F-4D97-AF65-F5344CB8AC3E}">
        <p14:creationId xmlns:p14="http://schemas.microsoft.com/office/powerpoint/2010/main" val="1810094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Shape 862"/>
          <p:cNvSpPr>
            <a:spLocks noGrp="1" noRot="1" noChangeAspect="1"/>
          </p:cNvSpPr>
          <p:nvPr>
            <p:ph type="sldImg"/>
          </p:nvPr>
        </p:nvSpPr>
        <p:spPr>
          <a:prstGeom prst="rect">
            <a:avLst/>
          </a:prstGeom>
        </p:spPr>
        <p:txBody>
          <a:bodyPr/>
          <a:lstStyle/>
          <a:p>
            <a:pPr lvl="0"/>
            <a:endParaRPr/>
          </a:p>
        </p:txBody>
      </p:sp>
      <p:sp>
        <p:nvSpPr>
          <p:cNvPr id="863" name="Shape 863"/>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Caveat:  array indices go from 1 to N.</a:t>
            </a:r>
          </a:p>
          <a:p>
            <a:pPr marL="40639" marR="40639" lvl="0" defTabSz="914400">
              <a:spcBef>
                <a:spcPts val="400"/>
              </a:spcBef>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lvl="0">
              <a:defRPr sz="1800"/>
            </a:pPr>
            <a:r>
              <a:rPr sz="1200">
                <a:latin typeface="Helvetica"/>
                <a:ea typeface="Helvetica"/>
                <a:cs typeface="Helvetica"/>
                <a:sym typeface="Helvetica"/>
              </a:rPr>
              <a:t>Priority Queue - slide 24 - for the figure corresponding to sink(1,8), the bottom E should not be highlighted, since the top E doesn't sink all the way down (it stops at position 3 because sink occurs &lt;==&gt; parent strictly less than child. </a:t>
            </a:r>
          </a:p>
        </p:txBody>
      </p:sp>
    </p:spTree>
    <p:extLst>
      <p:ext uri="{BB962C8B-B14F-4D97-AF65-F5344CB8AC3E}">
        <p14:creationId xmlns:p14="http://schemas.microsoft.com/office/powerpoint/2010/main" val="3550328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Shape 873"/>
          <p:cNvSpPr>
            <a:spLocks noGrp="1" noRot="1" noChangeAspect="1"/>
          </p:cNvSpPr>
          <p:nvPr>
            <p:ph type="sldImg"/>
          </p:nvPr>
        </p:nvSpPr>
        <p:spPr>
          <a:prstGeom prst="rect">
            <a:avLst/>
          </a:prstGeom>
        </p:spPr>
        <p:txBody>
          <a:bodyPr/>
          <a:lstStyle/>
          <a:p>
            <a:pPr lvl="0"/>
            <a:endParaRPr/>
          </a:p>
        </p:txBody>
      </p:sp>
      <p:sp>
        <p:nvSpPr>
          <p:cNvPr id="874" name="Shape 874"/>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Caveat:  array indices go from 1 to N.</a:t>
            </a:r>
          </a:p>
        </p:txBody>
      </p:sp>
    </p:spTree>
    <p:extLst>
      <p:ext uri="{BB962C8B-B14F-4D97-AF65-F5344CB8AC3E}">
        <p14:creationId xmlns:p14="http://schemas.microsoft.com/office/powerpoint/2010/main" val="1308138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pPr lvl="0"/>
            <a:endParaRPr/>
          </a:p>
        </p:txBody>
      </p:sp>
      <p:sp>
        <p:nvSpPr>
          <p:cNvPr id="880" name="Shape 880"/>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Caveat:  array indices go from 1 to N.</a:t>
            </a:r>
          </a:p>
        </p:txBody>
      </p:sp>
    </p:spTree>
    <p:extLst>
      <p:ext uri="{BB962C8B-B14F-4D97-AF65-F5344CB8AC3E}">
        <p14:creationId xmlns:p14="http://schemas.microsoft.com/office/powerpoint/2010/main" val="1070988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top 10,000 in a stream of 1 billion not possible without good algorithm</a:t>
            </a:r>
          </a:p>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File maintenance:  find biggest files or directories.</a:t>
            </a:r>
          </a:p>
          <a:p>
            <a:pPr marL="40639" marR="40639" lvl="0" defTabSz="914400">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NSA monitoring: receive 1 billion documents each day; flag top 1000 most suspicious for manual review.</a:t>
            </a:r>
          </a:p>
        </p:txBody>
      </p:sp>
    </p:spTree>
    <p:extLst>
      <p:ext uri="{BB962C8B-B14F-4D97-AF65-F5344CB8AC3E}">
        <p14:creationId xmlns:p14="http://schemas.microsoft.com/office/powerpoint/2010/main" val="3845017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Shape 970"/>
          <p:cNvSpPr>
            <a:spLocks noGrp="1" noRot="1" noChangeAspect="1"/>
          </p:cNvSpPr>
          <p:nvPr>
            <p:ph type="sldImg"/>
          </p:nvPr>
        </p:nvSpPr>
        <p:spPr>
          <a:prstGeom prst="rect">
            <a:avLst/>
          </a:prstGeom>
        </p:spPr>
        <p:txBody>
          <a:bodyPr/>
          <a:lstStyle/>
          <a:p>
            <a:pPr lvl="0"/>
            <a:endParaRPr/>
          </a:p>
        </p:txBody>
      </p:sp>
      <p:sp>
        <p:nvSpPr>
          <p:cNvPr id="971" name="Shape 971"/>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We sketch proof for number of compares. (Same argument for number of exchanges but multiply by 2.)</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The sum = 2^(h+1) - h - 2</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\sum_{i = 0}^h \, 2^i \, (h -  i) \;\; \sim \; 2^{h+1} \; = \; 2 N</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1, 4, 11, 25, 55</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3, 7, 15, 31, 63</a:t>
            </a:r>
          </a:p>
        </p:txBody>
      </p:sp>
    </p:spTree>
    <p:extLst>
      <p:ext uri="{BB962C8B-B14F-4D97-AF65-F5344CB8AC3E}">
        <p14:creationId xmlns:p14="http://schemas.microsoft.com/office/powerpoint/2010/main" val="1612759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Shape 987"/>
          <p:cNvSpPr>
            <a:spLocks noGrp="1" noRot="1" noChangeAspect="1"/>
          </p:cNvSpPr>
          <p:nvPr>
            <p:ph type="sldImg"/>
          </p:nvPr>
        </p:nvSpPr>
        <p:spPr>
          <a:prstGeom prst="rect">
            <a:avLst/>
          </a:prstGeom>
        </p:spPr>
        <p:txBody>
          <a:bodyPr/>
          <a:lstStyle/>
          <a:p>
            <a:pPr lvl="0"/>
            <a:endParaRPr/>
          </a:p>
        </p:txBody>
      </p:sp>
      <p:sp>
        <p:nvSpPr>
          <p:cNvPr id="988" name="Shape 988"/>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Note: Floyd's bottom-up construction is not cache-friendly. The naive N log N heapify can be faster for large N because of cache performance.</a:t>
            </a:r>
          </a:p>
        </p:txBody>
      </p:sp>
    </p:spTree>
    <p:extLst>
      <p:ext uri="{BB962C8B-B14F-4D97-AF65-F5344CB8AC3E}">
        <p14:creationId xmlns:p14="http://schemas.microsoft.com/office/powerpoint/2010/main" val="653996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a:spLocks noGrp="1" noRot="1" noChangeAspect="1"/>
          </p:cNvSpPr>
          <p:nvPr>
            <p:ph type="sldImg"/>
          </p:nvPr>
        </p:nvSpPr>
        <p:spPr>
          <a:prstGeom prst="rect">
            <a:avLst/>
          </a:prstGeom>
        </p:spPr>
        <p:txBody>
          <a:bodyPr/>
          <a:lstStyle/>
          <a:p>
            <a:pPr lvl="0"/>
            <a:endParaRPr/>
          </a:p>
        </p:txBody>
      </p:sp>
      <p:sp>
        <p:nvSpPr>
          <p:cNvPr id="998" name="Shape 998"/>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Introselect.  Quicksort + cutoff to linear-time median algorith</a:t>
            </a:r>
            <a:br>
              <a:rPr sz="1200">
                <a:uFill>
                  <a:solidFill/>
                </a:uFill>
                <a:latin typeface="Lucida Sans Regular"/>
                <a:ea typeface="Lucida Sans Regular"/>
                <a:cs typeface="Lucida Sans Regular"/>
                <a:sym typeface="Lucida Sans Regular"/>
              </a:rPr>
            </a:br>
            <a:endParaRPr sz="1200">
              <a:uFill>
                <a:solidFill/>
              </a:uFill>
              <a:latin typeface="Lucida Sans Regular"/>
              <a:ea typeface="Lucida Sans Regular"/>
              <a:cs typeface="Lucida Sans Regular"/>
              <a:sym typeface="Lucida Sans Regular"/>
            </a:endParaRPr>
          </a:p>
        </p:txBody>
      </p:sp>
    </p:spTree>
    <p:extLst>
      <p:ext uri="{BB962C8B-B14F-4D97-AF65-F5344CB8AC3E}">
        <p14:creationId xmlns:p14="http://schemas.microsoft.com/office/powerpoint/2010/main" val="2893238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 name="Shape 1003"/>
          <p:cNvSpPr>
            <a:spLocks noGrp="1" noRot="1" noChangeAspect="1"/>
          </p:cNvSpPr>
          <p:nvPr>
            <p:ph type="sldImg"/>
          </p:nvPr>
        </p:nvSpPr>
        <p:spPr>
          <a:prstGeom prst="rect">
            <a:avLst/>
          </a:prstGeom>
        </p:spPr>
        <p:txBody>
          <a:bodyPr/>
          <a:lstStyle/>
          <a:p>
            <a:pPr lvl="0"/>
            <a:endParaRPr/>
          </a:p>
        </p:txBody>
      </p:sp>
      <p:sp>
        <p:nvSpPr>
          <p:cNvPr id="1004" name="Shape 1004"/>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Note: heapsort has N lg N best case if no duplicate keys</a:t>
            </a:r>
          </a:p>
        </p:txBody>
      </p:sp>
    </p:spTree>
    <p:extLst>
      <p:ext uri="{BB962C8B-B14F-4D97-AF65-F5344CB8AC3E}">
        <p14:creationId xmlns:p14="http://schemas.microsoft.com/office/powerpoint/2010/main" val="304765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pPr lvl="0"/>
            <a:endParaRPr/>
          </a:p>
        </p:txBody>
      </p:sp>
      <p:sp>
        <p:nvSpPr>
          <p:cNvPr id="108" name="Shape 108"/>
          <p:cNvSpPr>
            <a:spLocks noGrp="1"/>
          </p:cNvSpPr>
          <p:nvPr>
            <p:ph type="body" sz="quarter" idx="1"/>
          </p:nvPr>
        </p:nvSpPr>
        <p:spPr>
          <a:prstGeom prst="rect">
            <a:avLst/>
          </a:prstGeom>
        </p:spPr>
        <p:txBody>
          <a:bodyPr/>
          <a:lstStyle>
            <a:lvl1pPr marL="40639" marR="40639" defTabSz="914400">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top 10,000 in a stream of 1 billion not possible without good algorithm</a:t>
            </a:r>
          </a:p>
        </p:txBody>
      </p:sp>
    </p:spTree>
    <p:extLst>
      <p:ext uri="{BB962C8B-B14F-4D97-AF65-F5344CB8AC3E}">
        <p14:creationId xmlns:p14="http://schemas.microsoft.com/office/powerpoint/2010/main" val="151725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Sorting: N log N time but N space (too much space)</a:t>
            </a:r>
          </a:p>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Best in theory: N time, M space (using linear time select)</a:t>
            </a:r>
          </a:p>
          <a:p>
            <a:pPr marL="40639" marR="40639" lvl="0" defTabSz="914400">
              <a:buClr>
                <a:srgbClr val="000000"/>
              </a:buClr>
              <a:buFont typeface="Lucida Sans Regular"/>
              <a:defRPr sz="1800"/>
            </a:pPr>
            <a:r>
              <a:rPr sz="1200">
                <a:uFill>
                  <a:solidFill/>
                </a:uFill>
                <a:latin typeface="Lucida Sans Regular"/>
                <a:ea typeface="Lucida Sans Regular"/>
                <a:cs typeface="Lucida Sans Regular"/>
                <a:sym typeface="Lucida Sans Regular"/>
              </a:rPr>
              <a:t>Alternate approach: N log M time, M space: sort first 2M items, throw away M smallest, repeat</a:t>
            </a:r>
          </a:p>
        </p:txBody>
      </p:sp>
    </p:spTree>
    <p:extLst>
      <p:ext uri="{BB962C8B-B14F-4D97-AF65-F5344CB8AC3E}">
        <p14:creationId xmlns:p14="http://schemas.microsoft.com/office/powerpoint/2010/main" val="256822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pPr lvl="0"/>
            <a:endParaRPr/>
          </a:p>
        </p:txBody>
      </p:sp>
      <p:sp>
        <p:nvSpPr>
          <p:cNvPr id="132" name="Shape 132"/>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 generic array creation -&gt; can't say new Item[capacity]</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for C programmers:  N  auto-initialized to 0</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better style to null out pq[--N] to avoid loitering</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less() and exch() are similar to corresponding methods for sorting, but don't need to pass around array since it's an instance variable</a:t>
            </a:r>
          </a:p>
        </p:txBody>
      </p:sp>
    </p:spTree>
    <p:extLst>
      <p:ext uri="{BB962C8B-B14F-4D97-AF65-F5344CB8AC3E}">
        <p14:creationId xmlns:p14="http://schemas.microsoft.com/office/powerpoint/2010/main" val="350860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pPr lvl="0"/>
            <a:endParaRPr/>
          </a:p>
        </p:txBody>
      </p:sp>
      <p:sp>
        <p:nvSpPr>
          <p:cNvPr id="140" name="Shape 140"/>
          <p:cNvSpPr>
            <a:spLocks noGrp="1"/>
          </p:cNvSpPr>
          <p:nvPr>
            <p:ph type="body" sz="quarter" idx="1"/>
          </p:nvPr>
        </p:nvSpPr>
        <p:spPr>
          <a:prstGeom prst="rect">
            <a:avLst/>
          </a:prstGeom>
        </p:spPr>
        <p:txBody>
          <a:bodyPr/>
          <a:lstStyle>
            <a:lvl1pPr marL="44150" marR="44150"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could implement either with array or linked list</a:t>
            </a:r>
          </a:p>
        </p:txBody>
      </p:sp>
    </p:spTree>
    <p:extLst>
      <p:ext uri="{BB962C8B-B14F-4D97-AF65-F5344CB8AC3E}">
        <p14:creationId xmlns:p14="http://schemas.microsoft.com/office/powerpoint/2010/main" val="111526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pPr lvl="0"/>
            <a:endParaRPr/>
          </a:p>
        </p:txBody>
      </p:sp>
      <p:sp>
        <p:nvSpPr>
          <p:cNvPr id="215" name="Shape 215"/>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height of one node tree is 1</a:t>
            </a:r>
          </a:p>
        </p:txBody>
      </p:sp>
    </p:spTree>
    <p:extLst>
      <p:ext uri="{BB962C8B-B14F-4D97-AF65-F5344CB8AC3E}">
        <p14:creationId xmlns:p14="http://schemas.microsoft.com/office/powerpoint/2010/main" val="3721838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pPr lvl="0"/>
            <a:endParaRPr/>
          </a:p>
        </p:txBody>
      </p:sp>
      <p:sp>
        <p:nvSpPr>
          <p:cNvPr id="221" name="Shape 221"/>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a complete binary tree of height 4 found in nature (from Kenya)</a:t>
            </a:r>
          </a:p>
        </p:txBody>
      </p:sp>
    </p:spTree>
    <p:extLst>
      <p:ext uri="{BB962C8B-B14F-4D97-AF65-F5344CB8AC3E}">
        <p14:creationId xmlns:p14="http://schemas.microsoft.com/office/powerpoint/2010/main" val="2929966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pic>
        <p:nvPicPr>
          <p:cNvPr id="16" name="endpapers.pdf"/>
          <p:cNvPicPr/>
          <p:nvPr/>
        </p:nvPicPr>
        <p:blipFill>
          <a:blip r:embed="rId2">
            <a:alphaModFix amt="20000"/>
          </a:blip>
          <a:srcRect l="24870" t="6296" r="16541" b="31489"/>
          <a:stretch>
            <a:fillRect/>
          </a:stretch>
        </p:blipFill>
        <p:spPr>
          <a:xfrm rot="16200000">
            <a:off x="1612899" y="-1612901"/>
            <a:ext cx="9779002" cy="13004801"/>
          </a:xfrm>
          <a:prstGeom prst="rect">
            <a:avLst/>
          </a:prstGeom>
          <a:ln w="12700">
            <a:round/>
          </a:ln>
        </p:spPr>
      </p:pic>
      <p:sp>
        <p:nvSpPr>
          <p:cNvPr id="17" name="Shape 17"/>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18" name="Shape 18"/>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19" name="cover-gray2.pdf"/>
          <p:cNvPicPr/>
          <p:nvPr/>
        </p:nvPicPr>
        <p:blipFill>
          <a:blip r:embed="rId4"/>
          <a:stretch>
            <a:fillRect/>
          </a:stretch>
        </p:blipFill>
        <p:spPr>
          <a:xfrm>
            <a:off x="863600" y="3365500"/>
            <a:ext cx="3263900" cy="4093706"/>
          </a:xfrm>
          <a:prstGeom prst="rect">
            <a:avLst/>
          </a:prstGeom>
          <a:ln w="12700">
            <a:round/>
          </a:ln>
        </p:spPr>
      </p:pic>
      <p:sp>
        <p:nvSpPr>
          <p:cNvPr id="20" name="Shape 20"/>
          <p:cNvSpPr>
            <a:spLocks noGrp="1"/>
          </p:cNvSpPr>
          <p:nvPr>
            <p:ph type="title"/>
          </p:nvPr>
        </p:nvSpPr>
        <p:spPr>
          <a:xfrm>
            <a:off x="5588000" y="3340100"/>
            <a:ext cx="6819900" cy="546100"/>
          </a:xfrm>
          <a:prstGeom prst="rect">
            <a:avLst/>
          </a:prstGeom>
        </p:spPr>
        <p:txBody>
          <a:bodyPr anchor="ctr"/>
          <a:lstStyle>
            <a:lvl1pPr>
              <a:defRPr sz="3750" b="1" cap="small" spc="150">
                <a:latin typeface="+mj-lt"/>
                <a:ea typeface="+mj-ea"/>
                <a:cs typeface="+mj-cs"/>
                <a:sym typeface="Helvetica-Bold"/>
              </a:defRPr>
            </a:lvl1pPr>
          </a:lstStyle>
          <a:p>
            <a:pPr lvl="0">
              <a:defRPr sz="1800" b="0" cap="none" spc="0">
                <a:uFillTx/>
              </a:defRPr>
            </a:pPr>
            <a:r>
              <a:rPr sz="3750" b="1" cap="small" spc="150">
                <a:uFill>
                  <a:solidFill/>
                </a:uFill>
              </a:rPr>
              <a:t>Title Text</a:t>
            </a:r>
          </a:p>
        </p:txBody>
      </p:sp>
      <p:sp>
        <p:nvSpPr>
          <p:cNvPr id="21" name="Shape 21"/>
          <p:cNvSpPr>
            <a:spLocks noGrp="1"/>
          </p:cNvSpPr>
          <p:nvPr>
            <p:ph type="body" idx="1"/>
          </p:nvPr>
        </p:nvSpPr>
        <p:spPr>
          <a:xfrm>
            <a:off x="5435600" y="4114800"/>
            <a:ext cx="6718300" cy="3848100"/>
          </a:xfrm>
          <a:prstGeom prst="rect">
            <a:avLst/>
          </a:prstGeom>
        </p:spPr>
        <p:txBody>
          <a:bodyPr/>
          <a:lstStyle>
            <a:lvl1pPr marL="439702"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1pPr>
            <a:lvl2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2pPr>
            <a:lvl3pPr marL="443088"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3pPr>
            <a:lvl4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4pPr>
            <a:lvl5pPr marL="444500"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5pPr>
          </a:lstStyle>
          <a:p>
            <a:pPr lvl="0">
              <a:defRPr sz="1800" i="0">
                <a:solidFill>
                  <a:srgbClr val="000000"/>
                </a:solidFill>
                <a:uFillTx/>
              </a:defRPr>
            </a:pPr>
            <a:r>
              <a:rPr sz="3000" i="1">
                <a:solidFill>
                  <a:srgbClr val="BABABA"/>
                </a:solidFill>
                <a:uFill>
                  <a:solidFill>
                    <a:srgbClr val="BABABA"/>
                  </a:solidFill>
                </a:uFill>
              </a:rPr>
              <a:t>Body Level One</a:t>
            </a:r>
          </a:p>
          <a:p>
            <a:pPr lvl="1">
              <a:defRPr sz="1800" i="0">
                <a:uFillTx/>
              </a:defRPr>
            </a:pPr>
            <a:r>
              <a:rPr sz="3000" i="1">
                <a:uFill>
                  <a:solidFill/>
                </a:uFill>
              </a:rPr>
              <a:t>Body Level Two</a:t>
            </a:r>
          </a:p>
          <a:p>
            <a:pPr lvl="2">
              <a:defRPr sz="1800" i="0">
                <a:solidFill>
                  <a:srgbClr val="000000"/>
                </a:solidFill>
                <a:uFillTx/>
              </a:defRPr>
            </a:pPr>
            <a:r>
              <a:rPr sz="3000" i="1">
                <a:solidFill>
                  <a:srgbClr val="BABABA"/>
                </a:solidFill>
                <a:uFill>
                  <a:solidFill>
                    <a:srgbClr val="BABABA"/>
                  </a:solidFill>
                </a:uFill>
              </a:rPr>
              <a:t>Body Level Three</a:t>
            </a:r>
          </a:p>
          <a:p>
            <a:pPr lvl="3">
              <a:defRPr sz="1800" i="0">
                <a:uFillTx/>
              </a:defRPr>
            </a:pPr>
            <a:r>
              <a:rPr sz="3000" i="1">
                <a:uFill>
                  <a:solidFill/>
                </a:uFill>
              </a:rPr>
              <a:t>Body Level Four</a:t>
            </a:r>
          </a:p>
          <a:p>
            <a:pPr lvl="4">
              <a:defRPr sz="1800" i="0">
                <a:solidFill>
                  <a:srgbClr val="000000"/>
                </a:solidFill>
                <a:uFillTx/>
              </a:defRPr>
            </a:pPr>
            <a:r>
              <a:rPr sz="3000" i="1">
                <a:solidFill>
                  <a:srgbClr val="BABABA"/>
                </a:solidFill>
                <a:uFill>
                  <a:solidFill>
                    <a:srgbClr val="BABABA"/>
                  </a:solidFill>
                </a:u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ody">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a:uFillTx/>
              </a:defRPr>
            </a:pPr>
            <a:r>
              <a:rPr sz="2800">
                <a:uFill>
                  <a:solidFill/>
                </a:uFill>
              </a:rPr>
              <a:t>Title Text</a:t>
            </a:r>
          </a:p>
        </p:txBody>
      </p:sp>
      <p:sp>
        <p:nvSpPr>
          <p:cNvPr id="24" name="Shape 24"/>
          <p:cNvSpPr>
            <a:spLocks noGrp="1"/>
          </p:cNvSpPr>
          <p:nvPr>
            <p:ph type="body" idx="1"/>
          </p:nvPr>
        </p:nvSpPr>
        <p:spPr>
          <a:prstGeom prst="rect">
            <a:avLst/>
          </a:prstGeom>
        </p:spPr>
        <p:txBody>
          <a:bodyPr/>
          <a:lstStyle>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25" name="Shape 2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ody code">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defRPr sz="1800">
                <a:uFillTx/>
              </a:defRPr>
            </a:pPr>
            <a:r>
              <a:rPr sz="2800">
                <a:uFill>
                  <a:solidFill/>
                </a:uFill>
              </a:rPr>
              <a:t>Title Text</a:t>
            </a:r>
          </a:p>
        </p:txBody>
      </p:sp>
      <p:sp>
        <p:nvSpPr>
          <p:cNvPr id="28" name="Shape 28"/>
          <p:cNvSpPr>
            <a:spLocks noGrp="1"/>
          </p:cNvSpPr>
          <p:nvPr>
            <p:ph type="body" idx="1"/>
          </p:nvPr>
        </p:nvSpPr>
        <p:spPr>
          <a:prstGeom prst="rect">
            <a:avLst/>
          </a:prstGeom>
        </p:spPr>
        <p:txBody>
          <a:bodyPr/>
          <a:lstStyle>
            <a:lvl1pPr>
              <a:buFontTx/>
            </a:lvl1pPr>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Shape 2"/>
          <p:cNvSpPr/>
          <p:nvPr/>
        </p:nvSpPr>
        <p:spPr>
          <a:xfrm flipV="1">
            <a:off x="825500" y="990492"/>
            <a:ext cx="11366500" cy="108"/>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 name="Shape 3"/>
          <p:cNvSpPr>
            <a:spLocks noGrp="1"/>
          </p:cNvSpPr>
          <p:nvPr>
            <p:ph type="title"/>
          </p:nvPr>
        </p:nvSpPr>
        <p:spPr>
          <a:xfrm>
            <a:off x="812800" y="0"/>
            <a:ext cx="113792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pPr lvl="0">
              <a:defRPr sz="1800">
                <a:uFillTx/>
              </a:defRPr>
            </a:pPr>
            <a:r>
              <a:rPr sz="2800">
                <a:uFill>
                  <a:solidFill/>
                </a:uFill>
              </a:rPr>
              <a:t>Title Text</a:t>
            </a:r>
          </a:p>
        </p:txBody>
      </p:sp>
      <p:sp>
        <p:nvSpPr>
          <p:cNvPr id="4" name="Shape 4"/>
          <p:cNvSpPr>
            <a:spLocks noGrp="1"/>
          </p:cNvSpPr>
          <p:nvPr>
            <p:ph type="body" idx="1"/>
          </p:nvPr>
        </p:nvSpPr>
        <p:spPr>
          <a:xfrm>
            <a:off x="812800" y="1270000"/>
            <a:ext cx="11379200" cy="812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5" name="Shape 5"/>
          <p:cNvSpPr>
            <a:spLocks noGrp="1"/>
          </p:cNvSpPr>
          <p:nvPr>
            <p:ph type="sldNum" sz="quarter" idx="2"/>
          </p:nvPr>
        </p:nvSpPr>
        <p:spPr>
          <a:xfrm>
            <a:off x="12618280" y="9376240"/>
            <a:ext cx="307034" cy="292101"/>
          </a:xfrm>
          <a:prstGeom prst="rect">
            <a:avLst/>
          </a:prstGeom>
          <a:ln w="12700">
            <a:miter lim="400000"/>
          </a:ln>
        </p:spPr>
        <p:txBody>
          <a:bodyPr wrap="none" lIns="50800" tIns="50800" rIns="50800" bIns="50800" anchor="ctr">
            <a:spAutoFit/>
          </a:bodyPr>
          <a:lstStyle>
            <a:lvl1pPr marL="0" marR="0" algn="ctr" defTabSz="647700">
              <a:lnSpc>
                <a:spcPct val="100000"/>
              </a:lnSpc>
              <a:defRPr sz="1200">
                <a:solidFill>
                  <a:srgbClr val="000000"/>
                </a:solidFill>
                <a:uFill>
                  <a:solidFill>
                    <a:srgbClr val="000000"/>
                  </a:solidFill>
                </a:uFill>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58702" marR="58702" defTabSz="1295400">
        <a:defRPr sz="2800">
          <a:uFill>
            <a:solidFill/>
          </a:uFill>
          <a:latin typeface="+mn-lt"/>
          <a:ea typeface="+mn-ea"/>
          <a:cs typeface="+mn-cs"/>
          <a:sym typeface="Futura"/>
        </a:defRPr>
      </a:lvl1pPr>
      <a:lvl2pPr marL="58702" marR="58702" indent="228600" defTabSz="1295400">
        <a:defRPr sz="2800">
          <a:uFill>
            <a:solidFill/>
          </a:uFill>
          <a:latin typeface="+mn-lt"/>
          <a:ea typeface="+mn-ea"/>
          <a:cs typeface="+mn-cs"/>
          <a:sym typeface="Futura"/>
        </a:defRPr>
      </a:lvl2pPr>
      <a:lvl3pPr marL="58702" marR="58702" indent="457200" defTabSz="1295400">
        <a:defRPr sz="2800">
          <a:uFill>
            <a:solidFill/>
          </a:uFill>
          <a:latin typeface="+mn-lt"/>
          <a:ea typeface="+mn-ea"/>
          <a:cs typeface="+mn-cs"/>
          <a:sym typeface="Futura"/>
        </a:defRPr>
      </a:lvl3pPr>
      <a:lvl4pPr marL="58702" marR="58702" indent="685800" defTabSz="1295400">
        <a:defRPr sz="2800">
          <a:uFill>
            <a:solidFill/>
          </a:uFill>
          <a:latin typeface="+mn-lt"/>
          <a:ea typeface="+mn-ea"/>
          <a:cs typeface="+mn-cs"/>
          <a:sym typeface="Futura"/>
        </a:defRPr>
      </a:lvl4pPr>
      <a:lvl5pPr marL="58702" marR="58702" indent="914400" defTabSz="1295400">
        <a:defRPr sz="2800">
          <a:uFill>
            <a:solidFill/>
          </a:uFill>
          <a:latin typeface="+mn-lt"/>
          <a:ea typeface="+mn-ea"/>
          <a:cs typeface="+mn-cs"/>
          <a:sym typeface="Futura"/>
        </a:defRPr>
      </a:lvl5pPr>
      <a:lvl6pPr marL="58702" marR="58702" indent="1143000" defTabSz="1295400">
        <a:defRPr sz="2800">
          <a:uFill>
            <a:solidFill/>
          </a:uFill>
          <a:latin typeface="+mn-lt"/>
          <a:ea typeface="+mn-ea"/>
          <a:cs typeface="+mn-cs"/>
          <a:sym typeface="Futura"/>
        </a:defRPr>
      </a:lvl6pPr>
      <a:lvl7pPr marL="58702" marR="58702" indent="1371600" defTabSz="1295400">
        <a:defRPr sz="2800">
          <a:uFill>
            <a:solidFill/>
          </a:uFill>
          <a:latin typeface="+mn-lt"/>
          <a:ea typeface="+mn-ea"/>
          <a:cs typeface="+mn-cs"/>
          <a:sym typeface="Futura"/>
        </a:defRPr>
      </a:lvl7pPr>
      <a:lvl8pPr marL="58702" marR="58702" indent="1600200" defTabSz="1295400">
        <a:defRPr sz="2800">
          <a:uFill>
            <a:solidFill/>
          </a:uFill>
          <a:latin typeface="+mn-lt"/>
          <a:ea typeface="+mn-ea"/>
          <a:cs typeface="+mn-cs"/>
          <a:sym typeface="Futura"/>
        </a:defRPr>
      </a:lvl8pPr>
      <a:lvl9pPr marL="58702" marR="58702" indent="1828800" defTabSz="1295400">
        <a:defRPr sz="2800">
          <a:uFill>
            <a:solidFill/>
          </a:uFill>
          <a:latin typeface="+mn-lt"/>
          <a:ea typeface="+mn-ea"/>
          <a:cs typeface="+mn-cs"/>
          <a:sym typeface="Futura"/>
        </a:defRPr>
      </a:lvl9pPr>
    </p:titleStyle>
    <p:bodyStyle>
      <a:lvl1pPr marL="58702" marR="58702" defTabSz="1295400">
        <a:lnSpc>
          <a:spcPts val="3900"/>
        </a:lnSpc>
        <a:buClr>
          <a:srgbClr val="0048AA"/>
        </a:buClr>
        <a:buFont typeface="Lucida Sans Regular"/>
        <a:defRPr sz="2400">
          <a:solidFill>
            <a:srgbClr val="005493"/>
          </a:solidFill>
          <a:uFill>
            <a:solidFill>
              <a:srgbClr val="0048AA"/>
            </a:solidFill>
          </a:uFill>
          <a:latin typeface="Lucida Sans Regular"/>
          <a:ea typeface="Lucida Sans Regular"/>
          <a:cs typeface="Lucida Sans Regular"/>
          <a:sym typeface="Lucida Sans Regular"/>
        </a:defRPr>
      </a:lvl1pPr>
      <a:lvl2pPr marL="693702" marR="58702" indent="-5080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2pPr>
      <a:lvl3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3pPr>
      <a:lvl4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4pPr>
      <a:lvl5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5pPr>
      <a:lvl6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6pPr>
      <a:lvl7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7pPr>
      <a:lvl8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8pPr>
      <a:lvl9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9pPr>
    </p:bodyStyle>
    <p:otherStyle>
      <a:lvl1pPr algn="ctr" defTabSz="647700">
        <a:defRPr sz="1200">
          <a:solidFill>
            <a:schemeClr val="tx1"/>
          </a:solidFill>
          <a:uFill>
            <a:solidFill/>
          </a:uFill>
          <a:latin typeface="+mn-lt"/>
          <a:ea typeface="+mn-ea"/>
          <a:cs typeface="+mn-cs"/>
          <a:sym typeface="Lucida Sans Regular"/>
        </a:defRPr>
      </a:lvl1pPr>
      <a:lvl2pPr indent="228600" algn="ctr" defTabSz="647700">
        <a:defRPr sz="1200">
          <a:solidFill>
            <a:schemeClr val="tx1"/>
          </a:solidFill>
          <a:uFill>
            <a:solidFill/>
          </a:uFill>
          <a:latin typeface="+mn-lt"/>
          <a:ea typeface="+mn-ea"/>
          <a:cs typeface="+mn-cs"/>
          <a:sym typeface="Lucida Sans Regular"/>
        </a:defRPr>
      </a:lvl2pPr>
      <a:lvl3pPr indent="457200" algn="ctr" defTabSz="647700">
        <a:defRPr sz="1200">
          <a:solidFill>
            <a:schemeClr val="tx1"/>
          </a:solidFill>
          <a:uFill>
            <a:solidFill/>
          </a:uFill>
          <a:latin typeface="+mn-lt"/>
          <a:ea typeface="+mn-ea"/>
          <a:cs typeface="+mn-cs"/>
          <a:sym typeface="Lucida Sans Regular"/>
        </a:defRPr>
      </a:lvl3pPr>
      <a:lvl4pPr indent="685800" algn="ctr" defTabSz="647700">
        <a:defRPr sz="1200">
          <a:solidFill>
            <a:schemeClr val="tx1"/>
          </a:solidFill>
          <a:uFill>
            <a:solidFill/>
          </a:uFill>
          <a:latin typeface="+mn-lt"/>
          <a:ea typeface="+mn-ea"/>
          <a:cs typeface="+mn-cs"/>
          <a:sym typeface="Lucida Sans Regular"/>
        </a:defRPr>
      </a:lvl4pPr>
      <a:lvl5pPr indent="914400" algn="ctr" defTabSz="647700">
        <a:defRPr sz="1200">
          <a:solidFill>
            <a:schemeClr val="tx1"/>
          </a:solidFill>
          <a:uFill>
            <a:solidFill/>
          </a:uFill>
          <a:latin typeface="+mn-lt"/>
          <a:ea typeface="+mn-ea"/>
          <a:cs typeface="+mn-cs"/>
          <a:sym typeface="Lucida Sans Regular"/>
        </a:defRPr>
      </a:lvl5pPr>
      <a:lvl6pPr indent="1143000" algn="ctr" defTabSz="647700">
        <a:defRPr sz="1200">
          <a:solidFill>
            <a:schemeClr val="tx1"/>
          </a:solidFill>
          <a:uFill>
            <a:solidFill/>
          </a:uFill>
          <a:latin typeface="+mn-lt"/>
          <a:ea typeface="+mn-ea"/>
          <a:cs typeface="+mn-cs"/>
          <a:sym typeface="Lucida Sans Regular"/>
        </a:defRPr>
      </a:lvl6pPr>
      <a:lvl7pPr indent="1371600" algn="ctr" defTabSz="647700">
        <a:defRPr sz="1200">
          <a:solidFill>
            <a:schemeClr val="tx1"/>
          </a:solidFill>
          <a:uFill>
            <a:solidFill/>
          </a:uFill>
          <a:latin typeface="+mn-lt"/>
          <a:ea typeface="+mn-ea"/>
          <a:cs typeface="+mn-cs"/>
          <a:sym typeface="Lucida Sans Regular"/>
        </a:defRPr>
      </a:lvl7pPr>
      <a:lvl8pPr indent="1600200" algn="ctr" defTabSz="647700">
        <a:defRPr sz="1200">
          <a:solidFill>
            <a:schemeClr val="tx1"/>
          </a:solidFill>
          <a:uFill>
            <a:solidFill/>
          </a:uFill>
          <a:latin typeface="+mn-lt"/>
          <a:ea typeface="+mn-ea"/>
          <a:cs typeface="+mn-cs"/>
          <a:sym typeface="Lucida Sans Regular"/>
        </a:defRPr>
      </a:lvl8pPr>
      <a:lvl9pPr indent="1828800" algn="ctr" defTabSz="647700">
        <a:defRPr sz="1200">
          <a:solidFill>
            <a:schemeClr val="tx1"/>
          </a:solidFill>
          <a:uFill>
            <a:solidFill/>
          </a:uFill>
          <a:latin typeface="+mn-lt"/>
          <a:ea typeface="+mn-ea"/>
          <a:cs typeface="+mn-cs"/>
          <a:sym typeface="Lucida Sans 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lgs4.cs.princeto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1.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Shape 43"/>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2"/>
              </a:defRPr>
            </a:lvl1pPr>
          </a:lstStyle>
          <a:p>
            <a:pPr lvl="0">
              <a:defRPr sz="1800" b="0" spc="0">
                <a:uFillTx/>
              </a:defRPr>
            </a:pPr>
            <a:r>
              <a:rPr sz="1400" b="1" spc="154">
                <a:uFill>
                  <a:solidFill/>
                </a:uFill>
                <a:hlinkClick r:id="rId2"/>
              </a:rPr>
              <a:t>http://algs4.cs.princeton.edu</a:t>
            </a:r>
          </a:p>
        </p:txBody>
      </p:sp>
      <p:sp>
        <p:nvSpPr>
          <p:cNvPr id="44" name="Shape 44"/>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45" name="cover-gray2.pdf"/>
          <p:cNvPicPr/>
          <p:nvPr/>
        </p:nvPicPr>
        <p:blipFill>
          <a:blip r:embed="rId3"/>
          <a:stretch>
            <a:fillRect/>
          </a:stretch>
        </p:blipFill>
        <p:spPr>
          <a:xfrm>
            <a:off x="863600" y="3365500"/>
            <a:ext cx="3263900" cy="4093706"/>
          </a:xfrm>
          <a:prstGeom prst="rect">
            <a:avLst/>
          </a:prstGeom>
          <a:ln w="12700">
            <a:round/>
          </a:ln>
        </p:spPr>
      </p:pic>
      <p:sp>
        <p:nvSpPr>
          <p:cNvPr id="47" name="Shape 47"/>
          <p:cNvSpPr>
            <a:spLocks noGrp="1"/>
          </p:cNvSpPr>
          <p:nvPr>
            <p:ph type="title"/>
          </p:nvPr>
        </p:nvSpPr>
        <p:spPr>
          <a:prstGeom prst="rect">
            <a:avLst/>
          </a:prstGeom>
        </p:spPr>
        <p:txBody>
          <a:bodyPr/>
          <a:lstStyle/>
          <a:p>
            <a:pPr lvl="0">
              <a:defRPr sz="1800" b="0" cap="none" spc="0">
                <a:uFillTx/>
              </a:defRPr>
            </a:pPr>
            <a:r>
              <a:rPr sz="3750" b="1" cap="small" spc="150">
                <a:uFill>
                  <a:solidFill/>
                </a:uFill>
              </a:rPr>
              <a:t>2.4  Priority Queues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Shape 122"/>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10</a:t>
            </a:fld>
            <a:endParaRPr sz="1200">
              <a:uFill>
                <a:solidFill/>
              </a:uFill>
            </a:endParaRPr>
          </a:p>
        </p:txBody>
      </p:sp>
      <p:sp>
        <p:nvSpPr>
          <p:cNvPr id="123" name="Shape 123"/>
          <p:cNvSpPr>
            <a:spLocks noGrp="1"/>
          </p:cNvSpPr>
          <p:nvPr>
            <p:ph type="title"/>
          </p:nvPr>
        </p:nvSpPr>
        <p:spPr>
          <a:prstGeom prst="rect">
            <a:avLst/>
          </a:prstGeom>
        </p:spPr>
        <p:txBody>
          <a:bodyPr/>
          <a:lstStyle/>
          <a:p>
            <a:pPr lvl="0">
              <a:defRPr sz="1800">
                <a:uFillTx/>
              </a:defRPr>
            </a:pPr>
            <a:r>
              <a:rPr sz="2800">
                <a:uFill>
                  <a:solidFill/>
                </a:uFill>
              </a:rPr>
              <a:t>Priority queue:  unordered array implementation</a:t>
            </a:r>
          </a:p>
        </p:txBody>
      </p:sp>
      <p:sp>
        <p:nvSpPr>
          <p:cNvPr id="124" name="Shape 124"/>
          <p:cNvSpPr/>
          <p:nvPr/>
        </p:nvSpPr>
        <p:spPr>
          <a:xfrm>
            <a:off x="622300" y="1300056"/>
            <a:ext cx="9201008" cy="6370976"/>
          </a:xfrm>
          <a:prstGeom prst="rect">
            <a:avLst/>
          </a:prstGeom>
          <a:solidFill>
            <a:srgbClr val="CBCBCB"/>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class </a:t>
            </a:r>
            <a:r>
              <a:rPr dirty="0" err="1">
                <a:uFill>
                  <a:solidFill/>
                </a:uFill>
                <a:latin typeface="Lucida Sans Typewriter Regular"/>
                <a:ea typeface="Lucida Sans Typewriter Regular"/>
                <a:cs typeface="Lucida Sans Typewriter Regular"/>
                <a:sym typeface="Lucida Sans Typewriter Regular"/>
              </a:rPr>
              <a:t>UnorderedArrayMaxPQ</a:t>
            </a: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private </a:t>
            </a:r>
            <a:r>
              <a:rPr lang="en-US" dirty="0" err="1">
                <a:uFill>
                  <a:solidFill/>
                </a:uFill>
                <a:latin typeface="Lucida Sans Typewriter Regular"/>
                <a:ea typeface="Lucida Sans Typewriter Regular"/>
                <a:cs typeface="Lucida Sans Typewriter Regular"/>
                <a:sym typeface="Lucida Sans Typewriter Regular"/>
              </a:rPr>
              <a:t>int</a:t>
            </a:r>
            <a:r>
              <a:rPr lang="en-US" dirty="0">
                <a:uFill>
                  <a:solidFill/>
                </a:uFill>
                <a:latin typeface="Lucida Sans Typewriter Regular"/>
                <a:ea typeface="Lucida Sans Typewriter Regular"/>
                <a:cs typeface="Lucida Sans Typewriter Regular"/>
                <a:sym typeface="Lucida Sans Typewriter Regular"/>
              </a:rPr>
              <a:t> *</a:t>
            </a:r>
            <a:r>
              <a:rPr dirty="0" err="1">
                <a:uFill>
                  <a:solidFill/>
                </a:uFill>
                <a:latin typeface="Lucida Sans Typewriter Regular"/>
                <a:ea typeface="Lucida Sans Typewriter Regular"/>
                <a:cs typeface="Lucida Sans Typewriter Regular"/>
                <a:sym typeface="Lucida Sans Typewriter Regular"/>
              </a:rPr>
              <a:t>pq</a:t>
            </a:r>
            <a:r>
              <a:rPr dirty="0">
                <a:uFill>
                  <a:solidFill/>
                </a:uFill>
                <a:latin typeface="Lucida Sans Typewriter Regular"/>
                <a:ea typeface="Lucida Sans Typewriter Regular"/>
                <a:cs typeface="Lucida Sans Typewriter Regular"/>
                <a:sym typeface="Lucida Sans Typewriter Regular"/>
              </a:rPr>
              <a:t>;   </a:t>
            </a:r>
            <a:r>
              <a:rPr dirty="0">
                <a:solidFill>
                  <a:srgbClr val="606060"/>
                </a:solidFill>
                <a:uFill>
                  <a:solidFill/>
                </a:uFill>
                <a:latin typeface="Lucida Sans Typewriter Regular"/>
                <a:ea typeface="Lucida Sans Typewriter Regular"/>
                <a:cs typeface="Lucida Sans Typewriter Regular"/>
                <a:sym typeface="Lucida Sans Typewriter Regular"/>
              </a:rPr>
              <a:t>// pq[i] = ith element on pq</a:t>
            </a: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private int N;      </a:t>
            </a:r>
            <a:r>
              <a:rPr dirty="0">
                <a:solidFill>
                  <a:srgbClr val="606060"/>
                </a:solidFill>
                <a:uFill>
                  <a:solidFill/>
                </a:uFill>
                <a:latin typeface="Lucida Sans Typewriter Regular"/>
                <a:ea typeface="Lucida Sans Typewriter Regular"/>
                <a:cs typeface="Lucida Sans Typewriter Regular"/>
                <a:sym typeface="Lucida Sans Typewriter Regular"/>
              </a:rPr>
              <a:t>// number of elements on pq</a:t>
            </a: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00000"/>
              </a:lnSpc>
              <a:defRPr sz="1800">
                <a:solidFill>
                  <a:srgbClr val="000000"/>
                </a:solidFill>
                <a:uFillTx/>
              </a:defRPr>
            </a:pP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public UnorderedArrayMaxPQ(int capacity)</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  pq = new </a:t>
            </a:r>
            <a:r>
              <a:rPr lang="en-US" dirty="0" err="1">
                <a:uFill>
                  <a:solidFill/>
                </a:uFill>
                <a:latin typeface="Lucida Sans Typewriter Regular"/>
                <a:ea typeface="Lucida Sans Typewriter Regular"/>
                <a:cs typeface="Lucida Sans Typewriter Regular"/>
                <a:sym typeface="Lucida Sans Typewriter Regular"/>
              </a:rPr>
              <a:t>int</a:t>
            </a:r>
            <a:r>
              <a:rPr dirty="0">
                <a:uFill>
                  <a:solidFill/>
                </a:uFill>
                <a:latin typeface="Lucida Sans Typewriter Regular"/>
                <a:ea typeface="Lucida Sans Typewriter Regular"/>
                <a:cs typeface="Lucida Sans Typewriter Regular"/>
                <a:sym typeface="Lucida Sans Typewriter Regular"/>
              </a:rPr>
              <a:t>[</a:t>
            </a:r>
            <a:r>
              <a:rPr lang="en-US" dirty="0">
                <a:uFill>
                  <a:solidFill/>
                </a:uFill>
                <a:latin typeface="Lucida Sans Typewriter Regular"/>
                <a:ea typeface="Lucida Sans Typewriter Regular"/>
                <a:cs typeface="Lucida Sans Typewriter Regular"/>
                <a:sym typeface="Lucida Sans Typewriter Regular"/>
              </a:rPr>
              <a:t>N</a:t>
            </a: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00000"/>
              </a:lnSpc>
              <a:defRPr sz="1800">
                <a:solidFill>
                  <a:srgbClr val="000000"/>
                </a:solidFill>
                <a:uFillTx/>
              </a:defRPr>
            </a:pP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public boolean isEmpty()</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  return N == 0; }</a:t>
            </a:r>
          </a:p>
          <a:p>
            <a:pPr marL="7224" marR="7224" lvl="0">
              <a:lnSpc>
                <a:spcPct val="100000"/>
              </a:lnSpc>
              <a:defRPr sz="1800">
                <a:solidFill>
                  <a:srgbClr val="000000"/>
                </a:solidFill>
                <a:uFillTx/>
              </a:defRPr>
            </a:pP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public void insert(Key x) </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  pq[N++] = x;  }</a:t>
            </a:r>
          </a:p>
          <a:p>
            <a:pPr marL="7224" marR="7224" lvl="0">
              <a:lnSpc>
                <a:spcPct val="100000"/>
              </a:lnSpc>
              <a:defRPr sz="1800">
                <a:solidFill>
                  <a:srgbClr val="000000"/>
                </a:solidFill>
                <a:uFillTx/>
              </a:defRPr>
            </a:pP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public Key delMax()</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int max = 0;</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for (int i = 1; i &lt; N; i++)</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if (less(max, i)) max = i;</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exch(max, N-1);</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return pq[--N];</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0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 name="Shape 13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11</a:t>
            </a:fld>
            <a:endParaRPr sz="1200">
              <a:uFill>
                <a:solidFill/>
              </a:uFill>
            </a:endParaRPr>
          </a:p>
        </p:txBody>
      </p:sp>
      <p:sp>
        <p:nvSpPr>
          <p:cNvPr id="135" name="Shape 135"/>
          <p:cNvSpPr>
            <a:spLocks noGrp="1"/>
          </p:cNvSpPr>
          <p:nvPr>
            <p:ph type="title"/>
          </p:nvPr>
        </p:nvSpPr>
        <p:spPr>
          <a:prstGeom prst="rect">
            <a:avLst/>
          </a:prstGeom>
        </p:spPr>
        <p:txBody>
          <a:bodyPr/>
          <a:lstStyle/>
          <a:p>
            <a:pPr lvl="0">
              <a:defRPr sz="1800">
                <a:uFillTx/>
              </a:defRPr>
            </a:pPr>
            <a:r>
              <a:rPr sz="2800">
                <a:uFill>
                  <a:solidFill/>
                </a:uFill>
              </a:rPr>
              <a:t>Priority queue elementary implementations</a:t>
            </a:r>
          </a:p>
        </p:txBody>
      </p:sp>
      <p:sp>
        <p:nvSpPr>
          <p:cNvPr id="136" name="Shape 13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Challenge.  </a:t>
            </a:r>
            <a:r>
              <a:rPr sz="2400">
                <a:uFill>
                  <a:solidFill/>
                </a:uFill>
              </a:rPr>
              <a:t>Implement </a:t>
            </a:r>
            <a:r>
              <a:rPr sz="2400">
                <a:solidFill>
                  <a:srgbClr val="8D3124"/>
                </a:solidFill>
                <a:uFill>
                  <a:solidFill>
                    <a:srgbClr val="8D3124"/>
                  </a:solidFill>
                </a:uFill>
              </a:rPr>
              <a:t>all</a:t>
            </a:r>
            <a:r>
              <a:rPr sz="2400">
                <a:uFill>
                  <a:solidFill/>
                </a:uFill>
              </a:rPr>
              <a:t> operations efficiently.</a:t>
            </a:r>
          </a:p>
        </p:txBody>
      </p:sp>
      <p:graphicFrame>
        <p:nvGraphicFramePr>
          <p:cNvPr id="137" name="Table 137"/>
          <p:cNvGraphicFramePr/>
          <p:nvPr/>
        </p:nvGraphicFramePr>
        <p:xfrm>
          <a:off x="1930144" y="4063019"/>
          <a:ext cx="7581898" cy="2717800"/>
        </p:xfrm>
        <a:graphic>
          <a:graphicData uri="http://schemas.openxmlformats.org/drawingml/2006/table">
            <a:tbl>
              <a:tblPr firstRow="1">
                <a:tableStyleId>{8F44A2F1-9E1F-4B54-A3A2-5F16C0AD49E2}</a:tableStyleId>
              </a:tblPr>
              <a:tblGrid>
                <a:gridCol w="2909953">
                  <a:extLst>
                    <a:ext uri="{9D8B030D-6E8A-4147-A177-3AD203B41FA5}">
                      <a16:colId xmlns:a16="http://schemas.microsoft.com/office/drawing/2014/main" val="20000"/>
                    </a:ext>
                  </a:extLst>
                </a:gridCol>
                <a:gridCol w="1557315">
                  <a:extLst>
                    <a:ext uri="{9D8B030D-6E8A-4147-A177-3AD203B41FA5}">
                      <a16:colId xmlns:a16="http://schemas.microsoft.com/office/drawing/2014/main" val="20001"/>
                    </a:ext>
                  </a:extLst>
                </a:gridCol>
                <a:gridCol w="1557315">
                  <a:extLst>
                    <a:ext uri="{9D8B030D-6E8A-4147-A177-3AD203B41FA5}">
                      <a16:colId xmlns:a16="http://schemas.microsoft.com/office/drawing/2014/main" val="20002"/>
                    </a:ext>
                  </a:extLst>
                </a:gridCol>
                <a:gridCol w="1557315">
                  <a:extLst>
                    <a:ext uri="{9D8B030D-6E8A-4147-A177-3AD203B41FA5}">
                      <a16:colId xmlns:a16="http://schemas.microsoft.com/office/drawing/2014/main" val="20003"/>
                    </a:ext>
                  </a:extLst>
                </a:gridCol>
              </a:tblGrid>
              <a:tr h="679450">
                <a:tc>
                  <a:txBody>
                    <a:bodyPr/>
                    <a:lstStyle/>
                    <a:p>
                      <a:pPr marL="58702" marR="58702" lvl="0" defTabSz="1295400">
                        <a:lnSpc>
                          <a:spcPct val="130000"/>
                        </a:lnSpc>
                        <a:defRPr sz="1800">
                          <a:solidFill>
                            <a:srgbClr val="000000"/>
                          </a:solidFill>
                          <a:uFillTx/>
                        </a:defRPr>
                      </a:pPr>
                      <a:r>
                        <a:rPr>
                          <a:solidFill>
                            <a:srgbClr val="FFFFFF"/>
                          </a:solidFill>
                          <a:uFill>
                            <a:solidFill/>
                          </a:uFill>
                        </a:rPr>
                        <a:t>implementation</a:t>
                      </a:r>
                    </a:p>
                  </a:txBody>
                  <a:tcPr marL="50800" marR="50800" marT="50800" marB="50800" anchor="ctr" horzOverflow="overflow">
                    <a:lnL w="28575">
                      <a:miter lim="400000"/>
                    </a:lnL>
                  </a:tcPr>
                </a:tc>
                <a:tc>
                  <a:txBody>
                    <a:bodyPr/>
                    <a:lstStyle/>
                    <a:p>
                      <a:pPr marL="58702" marR="58702" lvl="0" defTabSz="1295400">
                        <a:lnSpc>
                          <a:spcPct val="130000"/>
                        </a:lnSpc>
                        <a:defRPr sz="1800">
                          <a:solidFill>
                            <a:srgbClr val="000000"/>
                          </a:solidFill>
                          <a:uFillTx/>
                        </a:defRPr>
                      </a:pPr>
                      <a:r>
                        <a:rPr>
                          <a:solidFill>
                            <a:srgbClr val="FFFFFF"/>
                          </a:solidFill>
                          <a:uFill>
                            <a:solidFill/>
                          </a:uFill>
                        </a:rPr>
                        <a:t>insert</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del max</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max</a:t>
                      </a:r>
                    </a:p>
                  </a:txBody>
                  <a:tcPr marL="50800" marR="50800" marT="50800" marB="50800" anchor="ctr" horzOverflow="overflow">
                    <a:lnR w="28575">
                      <a:miter lim="400000"/>
                    </a:lnR>
                  </a:tcPr>
                </a:tc>
                <a:extLst>
                  <a:ext uri="{0D108BD9-81ED-4DB2-BD59-A6C34878D82A}">
                    <a16:rowId xmlns:a16="http://schemas.microsoft.com/office/drawing/2014/main" val="10000"/>
                  </a:ext>
                </a:extLst>
              </a:tr>
              <a:tr h="679450">
                <a:tc>
                  <a:txBody>
                    <a:bodyPr/>
                    <a:lstStyle/>
                    <a:p>
                      <a:pPr marL="58702" marR="58702" lvl="0" defTabSz="1295400">
                        <a:lnSpc>
                          <a:spcPct val="130000"/>
                        </a:lnSpc>
                        <a:defRPr sz="1800">
                          <a:uFillTx/>
                        </a:defRPr>
                      </a:pPr>
                      <a:r>
                        <a:rPr b="1">
                          <a:uFill>
                            <a:solidFill/>
                          </a:uFill>
                          <a:latin typeface="Lucida Grande"/>
                          <a:ea typeface="Lucida Grande"/>
                          <a:cs typeface="Lucida Grande"/>
                          <a:sym typeface="Lucida Grande"/>
                        </a:rPr>
                        <a:t>unordered array</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lnR w="28575">
                      <a:miter lim="400000"/>
                    </a:lnR>
                  </a:tcPr>
                </a:tc>
                <a:extLst>
                  <a:ext uri="{0D108BD9-81ED-4DB2-BD59-A6C34878D82A}">
                    <a16:rowId xmlns:a16="http://schemas.microsoft.com/office/drawing/2014/main" val="10001"/>
                  </a:ext>
                </a:extLst>
              </a:tr>
              <a:tr h="679450">
                <a:tc>
                  <a:txBody>
                    <a:bodyPr/>
                    <a:lstStyle/>
                    <a:p>
                      <a:pPr marL="58702" marR="58702" lvl="0" defTabSz="1295400">
                        <a:lnSpc>
                          <a:spcPct val="130000"/>
                        </a:lnSpc>
                        <a:defRPr sz="1800">
                          <a:uFillTx/>
                        </a:defRPr>
                      </a:pPr>
                      <a:r>
                        <a:rPr b="1">
                          <a:uFill>
                            <a:solidFill/>
                          </a:uFill>
                          <a:latin typeface="Lucida Grande"/>
                          <a:ea typeface="Lucida Grande"/>
                          <a:cs typeface="Lucida Grande"/>
                          <a:sym typeface="Lucida Grande"/>
                        </a:rPr>
                        <a:t>ordered array</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679450">
                <a:tc>
                  <a:txBody>
                    <a:bodyPr/>
                    <a:lstStyle/>
                    <a:p>
                      <a:pPr marL="58702" marR="58702" lvl="0" defTabSz="1295400">
                        <a:lnSpc>
                          <a:spcPct val="130000"/>
                        </a:lnSpc>
                        <a:defRPr sz="1800">
                          <a:uFillTx/>
                        </a:defRPr>
                      </a:pPr>
                      <a:r>
                        <a:rPr b="1">
                          <a:solidFill>
                            <a:srgbClr val="96231F"/>
                          </a:solidFill>
                          <a:uFill>
                            <a:solidFill/>
                          </a:uFill>
                          <a:latin typeface="Lucida Grande"/>
                          <a:ea typeface="Lucida Grande"/>
                          <a:cs typeface="Lucida Grande"/>
                          <a:sym typeface="Lucida Grande"/>
                        </a:rPr>
                        <a:t>goal</a:t>
                      </a:r>
                    </a:p>
                  </a:txBody>
                  <a:tcPr marL="50800" marR="50800" marT="50800" marB="50800" anchor="ctr" horzOverflow="overflow">
                    <a:lnL w="28575">
                      <a:miter lim="400000"/>
                    </a:lnL>
                    <a:lnB w="28575">
                      <a:miter lim="400000"/>
                    </a:lnB>
                  </a:tcPr>
                </a:tc>
                <a:tc>
                  <a:txBody>
                    <a:bodyPr/>
                    <a:lstStyle/>
                    <a:p>
                      <a:pPr marL="58702" marR="58702" lvl="0" defTabSz="1295400">
                        <a:lnSpc>
                          <a:spcPct val="130000"/>
                        </a:lnSpc>
                        <a:defRPr sz="1800">
                          <a:uFillTx/>
                        </a:defRPr>
                      </a:pPr>
                      <a:r>
                        <a:rPr sz="2000">
                          <a:solidFill>
                            <a:srgbClr val="96231F"/>
                          </a:solidFill>
                          <a:uFill>
                            <a:solidFill/>
                          </a:uFill>
                          <a:latin typeface="Times Roman"/>
                          <a:ea typeface="Times Roman"/>
                          <a:cs typeface="Times Roman"/>
                          <a:sym typeface="Times Roman"/>
                        </a:rPr>
                        <a:t>log</a:t>
                      </a:r>
                      <a:r>
                        <a:rPr sz="2000" i="1">
                          <a:solidFill>
                            <a:srgbClr val="96231F"/>
                          </a:solidFill>
                          <a:uFill>
                            <a:solidFill/>
                          </a:uFill>
                          <a:latin typeface="Times Roman"/>
                          <a:ea typeface="Times Roman"/>
                          <a:cs typeface="Times Roman"/>
                          <a:sym typeface="Times Roman"/>
                        </a:rPr>
                        <a:t> 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a:solidFill>
                            <a:srgbClr val="96231F"/>
                          </a:solidFill>
                          <a:uFill>
                            <a:solidFill/>
                          </a:uFill>
                          <a:latin typeface="Times Roman"/>
                          <a:ea typeface="Times Roman"/>
                          <a:cs typeface="Times Roman"/>
                          <a:sym typeface="Times Roman"/>
                        </a:rPr>
                        <a:t>log</a:t>
                      </a:r>
                      <a:r>
                        <a:rPr sz="2000" i="1">
                          <a:solidFill>
                            <a:srgbClr val="96231F"/>
                          </a:solidFill>
                          <a:uFill>
                            <a:solidFill/>
                          </a:uFill>
                          <a:latin typeface="Times Roman"/>
                          <a:ea typeface="Times Roman"/>
                          <a:cs typeface="Times Roman"/>
                          <a:sym typeface="Times Roman"/>
                        </a:rPr>
                        <a:t> 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a:solidFill>
                            <a:srgbClr val="96231F"/>
                          </a:solidFill>
                          <a:uFill>
                            <a:solidFill>
                              <a:srgbClr val="96231F"/>
                            </a:solidFill>
                          </a:uFill>
                          <a:latin typeface="Times Roman"/>
                          <a:ea typeface="Times Roman"/>
                          <a:cs typeface="Times Roman"/>
                          <a:sym typeface="Times Roman"/>
                        </a:rPr>
                        <a:t>log</a:t>
                      </a:r>
                      <a:r>
                        <a:rPr sz="2000" i="1">
                          <a:solidFill>
                            <a:srgbClr val="96231F"/>
                          </a:solidFill>
                          <a:uFill>
                            <a:solidFill>
                              <a:srgbClr val="96231F"/>
                            </a:solidFill>
                          </a:uFill>
                          <a:latin typeface="Times Roman"/>
                          <a:ea typeface="Times Roman"/>
                          <a:cs typeface="Times Roman"/>
                          <a:sym typeface="Times Roman"/>
                        </a:rPr>
                        <a:t> N</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3"/>
                  </a:ext>
                </a:extLst>
              </a:tr>
            </a:tbl>
          </a:graphicData>
        </a:graphic>
      </p:graphicFrame>
      <p:sp>
        <p:nvSpPr>
          <p:cNvPr id="138" name="Shape 138"/>
          <p:cNvSpPr/>
          <p:nvPr/>
        </p:nvSpPr>
        <p:spPr>
          <a:xfrm>
            <a:off x="1820519" y="7098876"/>
            <a:ext cx="7810501" cy="368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800" b="1">
                <a:solidFill>
                  <a:srgbClr val="000000"/>
                </a:solidFill>
                <a:uFill>
                  <a:solidFill>
                    <a:srgbClr val="000000"/>
                  </a:solidFill>
                </a:uFill>
                <a:latin typeface="Lucida Grande"/>
                <a:ea typeface="Lucida Grande"/>
                <a:cs typeface="Lucida Grande"/>
                <a:sym typeface="Lucida Grande"/>
              </a:defRPr>
            </a:lvl1pPr>
          </a:lstStyle>
          <a:p>
            <a:pPr lvl="0">
              <a:defRPr b="0">
                <a:uFillTx/>
              </a:defRPr>
            </a:pPr>
            <a:r>
              <a:rPr b="1">
                <a:uFill>
                  <a:solidFill/>
                </a:uFill>
              </a:rPr>
              <a:t>order of growth of running time for priority queue with N items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2" name="endpapers.pdf"/>
          <p:cNvPicPr/>
          <p:nvPr/>
        </p:nvPicPr>
        <p:blipFill>
          <a:blip r:embed="rId2">
            <a:alphaModFix amt="20000"/>
          </a:blip>
          <a:srcRect l="24870" t="6296" r="16541" b="31489"/>
          <a:stretch>
            <a:fillRect/>
          </a:stretch>
        </p:blipFill>
        <p:spPr>
          <a:xfrm rot="16200000">
            <a:off x="1612899" y="-1612901"/>
            <a:ext cx="9779002" cy="13004801"/>
          </a:xfrm>
          <a:prstGeom prst="rect">
            <a:avLst/>
          </a:prstGeom>
          <a:ln w="12700">
            <a:round/>
          </a:ln>
        </p:spPr>
      </p:pic>
      <p:sp>
        <p:nvSpPr>
          <p:cNvPr id="143" name="Shape 143"/>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144" name="Shape 144"/>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145" name="cover-gray2.pdf"/>
          <p:cNvPicPr/>
          <p:nvPr/>
        </p:nvPicPr>
        <p:blipFill>
          <a:blip r:embed="rId4"/>
          <a:stretch>
            <a:fillRect/>
          </a:stretch>
        </p:blipFill>
        <p:spPr>
          <a:xfrm>
            <a:off x="863600" y="3365500"/>
            <a:ext cx="3263900" cy="4093706"/>
          </a:xfrm>
          <a:prstGeom prst="rect">
            <a:avLst/>
          </a:prstGeom>
          <a:ln w="12700">
            <a:round/>
          </a:ln>
        </p:spPr>
      </p:pic>
      <p:sp>
        <p:nvSpPr>
          <p:cNvPr id="146" name="Shape 146"/>
          <p:cNvSpPr>
            <a:spLocks noGrp="1"/>
          </p:cNvSpPr>
          <p:nvPr>
            <p:ph type="body" idx="1"/>
          </p:nvPr>
        </p:nvSpPr>
        <p:spPr>
          <a:prstGeom prst="rect">
            <a:avLst/>
          </a:prstGeom>
        </p:spPr>
        <p:txBody>
          <a:bodyPr/>
          <a:lstStyle/>
          <a:p>
            <a:pPr lvl="1">
              <a:defRPr sz="1800" i="0">
                <a:uFillTx/>
              </a:defRPr>
            </a:pPr>
            <a:r>
              <a:rPr sz="3000" i="1">
                <a:uFill>
                  <a:solidFill/>
                </a:uFill>
              </a:rPr>
              <a:t>API and elementary implementations</a:t>
            </a:r>
          </a:p>
          <a:p>
            <a:pPr lvl="0">
              <a:defRPr sz="1800" i="0">
                <a:solidFill>
                  <a:srgbClr val="000000"/>
                </a:solidFill>
                <a:uFillTx/>
              </a:defRPr>
            </a:pPr>
            <a:r>
              <a:rPr sz="3000" i="1">
                <a:solidFill>
                  <a:srgbClr val="BABABA"/>
                </a:solidFill>
                <a:uFill>
                  <a:solidFill>
                    <a:srgbClr val="BABABA"/>
                  </a:solidFill>
                </a:uFill>
              </a:rPr>
              <a:t>binary heaps</a:t>
            </a:r>
          </a:p>
          <a:p>
            <a:pPr lvl="0">
              <a:defRPr sz="1800" i="0">
                <a:solidFill>
                  <a:srgbClr val="000000"/>
                </a:solidFill>
                <a:uFillTx/>
              </a:defRPr>
            </a:pPr>
            <a:r>
              <a:rPr sz="3000" i="1">
                <a:solidFill>
                  <a:srgbClr val="BABABA"/>
                </a:solidFill>
                <a:uFill>
                  <a:solidFill>
                    <a:srgbClr val="BABABA"/>
                  </a:solidFill>
                </a:uFill>
              </a:rPr>
              <a:t>heapsort</a:t>
            </a:r>
          </a:p>
          <a:p>
            <a:pPr lvl="0">
              <a:defRPr sz="1800" i="0">
                <a:solidFill>
                  <a:srgbClr val="000000"/>
                </a:solidFill>
                <a:uFillTx/>
              </a:defRPr>
            </a:pPr>
            <a:r>
              <a:rPr sz="3000" i="1">
                <a:solidFill>
                  <a:srgbClr val="BABABA"/>
                </a:solidFill>
                <a:uFill>
                  <a:solidFill>
                    <a:srgbClr val="BABABA"/>
                  </a:solidFill>
                </a:uFill>
              </a:rPr>
              <a:t>event-driven simulation</a:t>
            </a:r>
          </a:p>
        </p:txBody>
      </p:sp>
      <p:sp>
        <p:nvSpPr>
          <p:cNvPr id="147" name="Shape 147"/>
          <p:cNvSpPr>
            <a:spLocks noGrp="1"/>
          </p:cNvSpPr>
          <p:nvPr>
            <p:ph type="title"/>
          </p:nvPr>
        </p:nvSpPr>
        <p:spPr>
          <a:prstGeom prst="rect">
            <a:avLst/>
          </a:prstGeom>
        </p:spPr>
        <p:txBody>
          <a:bodyPr/>
          <a:lstStyle/>
          <a:p>
            <a:pPr lvl="0">
              <a:defRPr sz="1800" b="0" cap="none" spc="0">
                <a:uFillTx/>
              </a:defRPr>
            </a:pPr>
            <a:r>
              <a:rPr sz="3750" b="1" cap="small" spc="150">
                <a:uFill>
                  <a:solidFill/>
                </a:uFill>
              </a:rPr>
              <a:t>2.4  Priority Queues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 name="Shape 151"/>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 name="Title 1"/>
          <p:cNvSpPr>
            <a:spLocks noGrp="1"/>
          </p:cNvSpPr>
          <p:nvPr>
            <p:ph type="title"/>
          </p:nvPr>
        </p:nvSpPr>
        <p:spPr/>
        <p:txBody>
          <a:bodyPr/>
          <a:lstStyle/>
          <a:p>
            <a:r>
              <a:rPr lang="en-US" dirty="0"/>
              <a:t>Binary Heaps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 name="Shape 156"/>
          <p:cNvSpPr>
            <a:spLocks noGrp="1"/>
          </p:cNvSpPr>
          <p:nvPr>
            <p:ph type="body" idx="1"/>
          </p:nvPr>
        </p:nvSpPr>
        <p:spPr>
          <a:xfrm>
            <a:off x="812800" y="1143000"/>
            <a:ext cx="11379200" cy="8204200"/>
          </a:xfrm>
          <a:prstGeom prst="rect">
            <a:avLst/>
          </a:prstGeom>
        </p:spPr>
        <p:txBody>
          <a:bodyPr/>
          <a:lstStyle/>
          <a:p>
            <a:pPr lvl="0">
              <a:defRPr sz="1800">
                <a:solidFill>
                  <a:srgbClr val="000000"/>
                </a:solidFill>
                <a:uFillTx/>
              </a:defRPr>
            </a:pPr>
            <a:endParaRPr lang="en-US" sz="2400" dirty="0">
              <a:solidFill>
                <a:srgbClr val="005493"/>
              </a:solidFill>
              <a:uFill>
                <a:solidFill>
                  <a:srgbClr val="0048AA"/>
                </a:solidFill>
              </a:uFill>
            </a:endParaRPr>
          </a:p>
          <a:p>
            <a:pPr lvl="0">
              <a:defRPr sz="1800">
                <a:solidFill>
                  <a:srgbClr val="000000"/>
                </a:solidFill>
                <a:uFillTx/>
              </a:defRPr>
            </a:pPr>
            <a:endParaRPr lang="en-US" sz="2400" dirty="0">
              <a:solidFill>
                <a:srgbClr val="005493"/>
              </a:solidFill>
              <a:uFill>
                <a:solidFill>
                  <a:srgbClr val="0048AA"/>
                </a:solidFill>
              </a:uFill>
            </a:endParaRPr>
          </a:p>
          <a:p>
            <a:pPr lvl="0">
              <a:defRPr sz="1800">
                <a:solidFill>
                  <a:srgbClr val="000000"/>
                </a:solidFill>
                <a:uFillTx/>
              </a:defRPr>
            </a:pPr>
            <a:r>
              <a:rPr sz="2400" dirty="0">
                <a:solidFill>
                  <a:srgbClr val="005493"/>
                </a:solidFill>
                <a:uFill>
                  <a:solidFill>
                    <a:srgbClr val="0048AA"/>
                  </a:solidFill>
                </a:uFill>
              </a:rPr>
              <a:t>Binary tree.  </a:t>
            </a:r>
            <a:r>
              <a:rPr sz="2400" dirty="0">
                <a:uFill>
                  <a:solidFill>
                    <a:srgbClr val="0048AA"/>
                  </a:solidFill>
                </a:uFill>
              </a:rPr>
              <a:t>Empty</a:t>
            </a:r>
            <a:r>
              <a:rPr sz="2400" dirty="0">
                <a:solidFill>
                  <a:srgbClr val="005493"/>
                </a:solidFill>
                <a:uFill>
                  <a:solidFill>
                    <a:srgbClr val="0048AA"/>
                  </a:solidFill>
                </a:uFill>
              </a:rPr>
              <a:t> </a:t>
            </a:r>
            <a:r>
              <a:rPr sz="2400" dirty="0">
                <a:solidFill>
                  <a:srgbClr val="8D3124"/>
                </a:solidFill>
                <a:uFill>
                  <a:solidFill>
                    <a:srgbClr val="8D3124"/>
                  </a:solidFill>
                </a:uFill>
              </a:rPr>
              <a:t>or</a:t>
            </a:r>
            <a:r>
              <a:rPr sz="2400" dirty="0">
                <a:solidFill>
                  <a:srgbClr val="005493"/>
                </a:solidFill>
                <a:uFill>
                  <a:solidFill>
                    <a:srgbClr val="0048AA"/>
                  </a:solidFill>
                </a:uFill>
              </a:rPr>
              <a:t> </a:t>
            </a:r>
            <a:r>
              <a:rPr sz="2400" dirty="0">
                <a:uFill>
                  <a:solidFill>
                    <a:srgbClr val="0048AA"/>
                  </a:solidFill>
                </a:uFill>
              </a:rPr>
              <a:t>node with links to left and right binary trees.</a:t>
            </a:r>
          </a:p>
          <a:p>
            <a:pPr lvl="0">
              <a:defRPr sz="1800">
                <a:solidFill>
                  <a:srgbClr val="000000"/>
                </a:solidFill>
                <a:uFillTx/>
              </a:defRPr>
            </a:pPr>
            <a:r>
              <a:rPr sz="2400" dirty="0">
                <a:solidFill>
                  <a:srgbClr val="005493"/>
                </a:solidFill>
                <a:uFill>
                  <a:solidFill>
                    <a:srgbClr val="0048AA"/>
                  </a:solidFill>
                </a:uFill>
              </a:rPr>
              <a:t>Complete tree. </a:t>
            </a:r>
            <a:r>
              <a:rPr sz="2400" dirty="0">
                <a:uFill>
                  <a:solidFill>
                    <a:srgbClr val="0048AA"/>
                  </a:solidFill>
                </a:uFill>
              </a:rPr>
              <a:t> Perfectly balanced, except for bottom level.</a:t>
            </a: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endParaRPr sz="2400" dirty="0">
              <a:uFill>
                <a:solidFill>
                  <a:srgbClr val="0048AA"/>
                </a:solidFill>
              </a:uFill>
            </a:endParaRPr>
          </a:p>
          <a:p>
            <a:pPr lvl="0">
              <a:defRPr sz="1800">
                <a:solidFill>
                  <a:srgbClr val="000000"/>
                </a:solidFill>
                <a:uFillTx/>
              </a:defRPr>
            </a:pPr>
            <a:r>
              <a:rPr sz="2400" dirty="0">
                <a:solidFill>
                  <a:srgbClr val="005493"/>
                </a:solidFill>
                <a:uFill>
                  <a:solidFill>
                    <a:srgbClr val="0048AA"/>
                  </a:solidFill>
                </a:uFill>
              </a:rPr>
              <a:t>Property.  </a:t>
            </a:r>
            <a:r>
              <a:rPr sz="2400" dirty="0">
                <a:uFill>
                  <a:solidFill>
                    <a:srgbClr val="0048AA"/>
                  </a:solidFill>
                </a:uFill>
              </a:rPr>
              <a:t>Height of complete tree with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rPr>
              <a:t> nodes is</a:t>
            </a:r>
            <a:r>
              <a:rPr sz="2400" dirty="0">
                <a:uFill>
                  <a:solidFill>
                    <a:srgbClr val="0048AA"/>
                  </a:solidFill>
                </a:uFill>
                <a:latin typeface="Times New Roman"/>
                <a:ea typeface="Times New Roman"/>
                <a:cs typeface="Times New Roman"/>
                <a:sym typeface="Times New Roman"/>
              </a:rPr>
              <a:t> ⎣</a:t>
            </a:r>
            <a:r>
              <a:rPr sz="2400" dirty="0" err="1">
                <a:uFill>
                  <a:solidFill>
                    <a:srgbClr val="0048AA"/>
                  </a:solidFill>
                </a:uFill>
                <a:latin typeface="Times New Roman"/>
                <a:ea typeface="Times New Roman"/>
                <a:cs typeface="Times New Roman"/>
                <a:sym typeface="Times New Roman"/>
              </a:rPr>
              <a:t>lg</a:t>
            </a:r>
            <a:r>
              <a:rPr sz="2400" dirty="0">
                <a:uFill>
                  <a:solidFill>
                    <a:srgbClr val="0048AA"/>
                  </a:solidFill>
                </a:uFill>
                <a:latin typeface="Times New Roman"/>
                <a:ea typeface="Times New Roman"/>
                <a:cs typeface="Times New Roman"/>
                <a:sym typeface="Times New Roman"/>
              </a:rPr>
              <a:t>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latin typeface="Times New Roman"/>
                <a:ea typeface="Times New Roman"/>
                <a:cs typeface="Times New Roman"/>
                <a:sym typeface="Times New Roman"/>
              </a:rPr>
              <a:t>⎦</a:t>
            </a:r>
            <a:r>
              <a:rPr sz="2400" dirty="0">
                <a:uFill>
                  <a:solidFill>
                    <a:srgbClr val="0048AA"/>
                  </a:solidFill>
                </a:uFill>
              </a:rPr>
              <a:t>.</a:t>
            </a:r>
            <a:endParaRPr sz="2400" dirty="0">
              <a:solidFill>
                <a:srgbClr val="005493"/>
              </a:solidFill>
              <a:uFill>
                <a:solidFill>
                  <a:srgbClr val="0048AA"/>
                </a:solidFill>
              </a:uFill>
            </a:endParaRPr>
          </a:p>
          <a:p>
            <a:pPr lvl="0">
              <a:defRPr sz="1800">
                <a:solidFill>
                  <a:srgbClr val="000000"/>
                </a:solidFill>
                <a:uFillTx/>
              </a:defRPr>
            </a:pPr>
            <a:r>
              <a:rPr sz="2400" dirty="0">
                <a:solidFill>
                  <a:srgbClr val="005493"/>
                </a:solidFill>
                <a:uFill>
                  <a:solidFill>
                    <a:srgbClr val="0048AA"/>
                  </a:solidFill>
                </a:uFill>
              </a:rPr>
              <a:t>Pf.  </a:t>
            </a:r>
            <a:r>
              <a:rPr sz="2400" dirty="0">
                <a:uFill>
                  <a:solidFill>
                    <a:srgbClr val="0048AA"/>
                  </a:solidFill>
                </a:uFill>
              </a:rPr>
              <a:t>Height increases only when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rPr>
              <a:t> is a power of 2.</a:t>
            </a:r>
            <a:endParaRPr lang="en-US" sz="2400" dirty="0">
              <a:uFill>
                <a:solidFill>
                  <a:srgbClr val="0048AA"/>
                </a:solidFill>
              </a:uFill>
            </a:endParaRPr>
          </a:p>
          <a:p>
            <a:pPr lvl="0">
              <a:defRPr sz="1800">
                <a:solidFill>
                  <a:srgbClr val="000000"/>
                </a:solidFill>
                <a:uFillTx/>
              </a:defRPr>
            </a:pPr>
            <a:endParaRPr lang="en-US" dirty="0">
              <a:latin typeface="+mj-lt"/>
            </a:endParaRPr>
          </a:p>
          <a:p>
            <a:r>
              <a:rPr lang="en-US" b="1" dirty="0">
                <a:latin typeface="+mj-lt"/>
              </a:rPr>
              <a:t>Proposition. </a:t>
            </a:r>
            <a:r>
              <a:rPr lang="en-US" dirty="0">
                <a:solidFill>
                  <a:schemeClr val="bg1">
                    <a:lumMod val="10000"/>
                  </a:schemeClr>
                </a:solidFill>
                <a:latin typeface="+mj-lt"/>
              </a:rPr>
              <a:t>The largest key in a heap-ordered binary tree is found at the root.</a:t>
            </a:r>
          </a:p>
          <a:p>
            <a:r>
              <a:rPr lang="en-US" b="1" dirty="0">
                <a:latin typeface="+mj-lt"/>
              </a:rPr>
              <a:t>Proof: </a:t>
            </a:r>
            <a:r>
              <a:rPr lang="en-US" dirty="0">
                <a:solidFill>
                  <a:schemeClr val="bg1">
                    <a:lumMod val="10000"/>
                  </a:schemeClr>
                </a:solidFill>
                <a:latin typeface="+mj-lt"/>
              </a:rPr>
              <a:t>By induction on the size of the tree.</a:t>
            </a:r>
            <a:endParaRPr sz="2400" dirty="0">
              <a:solidFill>
                <a:schemeClr val="bg1">
                  <a:lumMod val="10000"/>
                </a:schemeClr>
              </a:solidFill>
              <a:uFill>
                <a:solidFill>
                  <a:srgbClr val="0048AA"/>
                </a:solidFill>
              </a:uFill>
              <a:latin typeface="+mj-lt"/>
            </a:endParaRPr>
          </a:p>
        </p:txBody>
      </p:sp>
      <p:sp>
        <p:nvSpPr>
          <p:cNvPr id="157" name="Shape 157"/>
          <p:cNvSpPr/>
          <p:nvPr/>
        </p:nvSpPr>
        <p:spPr>
          <a:xfrm>
            <a:off x="6184900" y="3708400"/>
            <a:ext cx="1548806" cy="594252"/>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8" name="Shape 158"/>
          <p:cNvSpPr/>
          <p:nvPr/>
        </p:nvSpPr>
        <p:spPr>
          <a:xfrm flipH="1">
            <a:off x="4634689" y="3709156"/>
            <a:ext cx="1563236" cy="62116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9" name="Shape 159"/>
          <p:cNvSpPr/>
          <p:nvPr/>
        </p:nvSpPr>
        <p:spPr>
          <a:xfrm>
            <a:off x="7696200" y="4343400"/>
            <a:ext cx="782267" cy="596306"/>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0" name="Shape 160"/>
          <p:cNvSpPr/>
          <p:nvPr/>
        </p:nvSpPr>
        <p:spPr>
          <a:xfrm flipH="1">
            <a:off x="6926958" y="4344156"/>
            <a:ext cx="782267" cy="596306"/>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 name="Shape 161"/>
          <p:cNvSpPr/>
          <p:nvPr/>
        </p:nvSpPr>
        <p:spPr>
          <a:xfrm>
            <a:off x="7569199" y="4178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62" name="Shape 162"/>
          <p:cNvSpPr/>
          <p:nvPr/>
        </p:nvSpPr>
        <p:spPr>
          <a:xfrm>
            <a:off x="4635500" y="4343400"/>
            <a:ext cx="782267" cy="596306"/>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3" name="Shape 163"/>
          <p:cNvSpPr/>
          <p:nvPr/>
        </p:nvSpPr>
        <p:spPr>
          <a:xfrm flipH="1">
            <a:off x="3866258" y="4344156"/>
            <a:ext cx="782267" cy="596306"/>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4" name="Shape 164"/>
          <p:cNvSpPr/>
          <p:nvPr/>
        </p:nvSpPr>
        <p:spPr>
          <a:xfrm>
            <a:off x="5383935" y="4952891"/>
            <a:ext cx="373543" cy="622572"/>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5" name="Shape 165"/>
          <p:cNvSpPr/>
          <p:nvPr/>
        </p:nvSpPr>
        <p:spPr>
          <a:xfrm flipH="1">
            <a:off x="4996558" y="4939057"/>
            <a:ext cx="387378" cy="636406"/>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 name="Shape 166"/>
          <p:cNvSpPr/>
          <p:nvPr/>
        </p:nvSpPr>
        <p:spPr>
          <a:xfrm>
            <a:off x="5232399" y="4813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67" name="Shape 167"/>
          <p:cNvSpPr/>
          <p:nvPr/>
        </p:nvSpPr>
        <p:spPr>
          <a:xfrm>
            <a:off x="8470034" y="4952891"/>
            <a:ext cx="373544" cy="622572"/>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 name="Shape 168"/>
          <p:cNvSpPr/>
          <p:nvPr/>
        </p:nvSpPr>
        <p:spPr>
          <a:xfrm flipH="1">
            <a:off x="8082658" y="4939057"/>
            <a:ext cx="387378" cy="636406"/>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9" name="Shape 169"/>
          <p:cNvSpPr/>
          <p:nvPr/>
        </p:nvSpPr>
        <p:spPr>
          <a:xfrm>
            <a:off x="8318499" y="4813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70" name="Shape 170"/>
          <p:cNvSpPr/>
          <p:nvPr/>
        </p:nvSpPr>
        <p:spPr>
          <a:xfrm>
            <a:off x="3859935" y="4952891"/>
            <a:ext cx="373543" cy="622572"/>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 name="Shape 171"/>
          <p:cNvSpPr/>
          <p:nvPr/>
        </p:nvSpPr>
        <p:spPr>
          <a:xfrm flipH="1">
            <a:off x="3472558" y="4939057"/>
            <a:ext cx="387378" cy="636406"/>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2" name="Shape 172"/>
          <p:cNvSpPr/>
          <p:nvPr/>
        </p:nvSpPr>
        <p:spPr>
          <a:xfrm>
            <a:off x="3708399" y="4813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73" name="Shape 17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14</a:t>
            </a:fld>
            <a:endParaRPr sz="1200">
              <a:uFill>
                <a:solidFill/>
              </a:uFill>
            </a:endParaRPr>
          </a:p>
        </p:txBody>
      </p:sp>
      <p:sp>
        <p:nvSpPr>
          <p:cNvPr id="174" name="Shape 174"/>
          <p:cNvSpPr>
            <a:spLocks noGrp="1"/>
          </p:cNvSpPr>
          <p:nvPr>
            <p:ph type="title"/>
          </p:nvPr>
        </p:nvSpPr>
        <p:spPr>
          <a:xfrm>
            <a:off x="774699" y="355600"/>
            <a:ext cx="11379200" cy="1725610"/>
          </a:xfrm>
          <a:prstGeom prst="rect">
            <a:avLst/>
          </a:prstGeom>
        </p:spPr>
        <p:txBody>
          <a:bodyPr/>
          <a:lstStyle/>
          <a:p>
            <a:r>
              <a:rPr sz="3200" b="1" dirty="0">
                <a:uFill>
                  <a:solidFill/>
                </a:uFill>
              </a:rPr>
              <a:t>Complete binary tree</a:t>
            </a:r>
            <a:br>
              <a:rPr lang="en-US" sz="2800" dirty="0">
                <a:uFill>
                  <a:solidFill/>
                </a:uFill>
              </a:rPr>
            </a:br>
            <a:r>
              <a:rPr lang="en-US" dirty="0"/>
              <a:t>Definition. A binary tree is </a:t>
            </a:r>
            <a:r>
              <a:rPr lang="en-US" i="1" dirty="0"/>
              <a:t>heap-ordered </a:t>
            </a:r>
            <a:r>
              <a:rPr lang="en-US" dirty="0"/>
              <a:t>if the </a:t>
            </a:r>
            <a:r>
              <a:rPr lang="en-US" u="sng" dirty="0"/>
              <a:t>key in each node is larger than or equal to the keys in that node’s two children </a:t>
            </a:r>
            <a:r>
              <a:rPr lang="en-US" dirty="0"/>
              <a:t>(if any).</a:t>
            </a:r>
            <a:endParaRPr sz="2800" dirty="0">
              <a:uFill>
                <a:solidFill/>
              </a:uFill>
            </a:endParaRPr>
          </a:p>
        </p:txBody>
      </p:sp>
      <p:grpSp>
        <p:nvGrpSpPr>
          <p:cNvPr id="178" name="Group 178"/>
          <p:cNvGrpSpPr/>
          <p:nvPr/>
        </p:nvGrpSpPr>
        <p:grpSpPr>
          <a:xfrm>
            <a:off x="3289300" y="5448299"/>
            <a:ext cx="368300" cy="546101"/>
            <a:chOff x="0" y="0"/>
            <a:chExt cx="368299" cy="546100"/>
          </a:xfrm>
        </p:grpSpPr>
        <p:sp>
          <p:nvSpPr>
            <p:cNvPr id="175" name="Shape 175"/>
            <p:cNvSpPr/>
            <p:nvPr/>
          </p:nvSpPr>
          <p:spPr>
            <a:xfrm>
              <a:off x="19050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6" name="Shape 176"/>
            <p:cNvSpPr/>
            <p:nvPr/>
          </p:nvSpPr>
          <p:spPr>
            <a:xfrm flipH="1">
              <a:off x="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7" name="Shape 177"/>
            <p:cNvSpPr/>
            <p:nvPr/>
          </p:nvSpPr>
          <p:spPr>
            <a:xfrm>
              <a:off x="38099" y="-1"/>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grpSp>
        <p:nvGrpSpPr>
          <p:cNvPr id="182" name="Group 182"/>
          <p:cNvGrpSpPr/>
          <p:nvPr/>
        </p:nvGrpSpPr>
        <p:grpSpPr>
          <a:xfrm>
            <a:off x="4051300" y="5448299"/>
            <a:ext cx="368300" cy="546101"/>
            <a:chOff x="0" y="0"/>
            <a:chExt cx="368299" cy="546100"/>
          </a:xfrm>
        </p:grpSpPr>
        <p:sp>
          <p:nvSpPr>
            <p:cNvPr id="179" name="Shape 179"/>
            <p:cNvSpPr/>
            <p:nvPr/>
          </p:nvSpPr>
          <p:spPr>
            <a:xfrm>
              <a:off x="19050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0" name="Shape 180"/>
            <p:cNvSpPr/>
            <p:nvPr/>
          </p:nvSpPr>
          <p:spPr>
            <a:xfrm flipH="1">
              <a:off x="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1" name="Shape 181"/>
            <p:cNvSpPr/>
            <p:nvPr/>
          </p:nvSpPr>
          <p:spPr>
            <a:xfrm>
              <a:off x="38099" y="-1"/>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grpSp>
        <p:nvGrpSpPr>
          <p:cNvPr id="186" name="Group 186"/>
          <p:cNvGrpSpPr/>
          <p:nvPr/>
        </p:nvGrpSpPr>
        <p:grpSpPr>
          <a:xfrm>
            <a:off x="5575300" y="5448299"/>
            <a:ext cx="368300" cy="546101"/>
            <a:chOff x="0" y="0"/>
            <a:chExt cx="368299" cy="546100"/>
          </a:xfrm>
        </p:grpSpPr>
        <p:sp>
          <p:nvSpPr>
            <p:cNvPr id="183" name="Shape 183"/>
            <p:cNvSpPr/>
            <p:nvPr/>
          </p:nvSpPr>
          <p:spPr>
            <a:xfrm>
              <a:off x="19050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4" name="Shape 184"/>
            <p:cNvSpPr/>
            <p:nvPr/>
          </p:nvSpPr>
          <p:spPr>
            <a:xfrm flipH="1">
              <a:off x="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5" name="Shape 185"/>
            <p:cNvSpPr/>
            <p:nvPr/>
          </p:nvSpPr>
          <p:spPr>
            <a:xfrm>
              <a:off x="38099" y="-1"/>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sp>
        <p:nvSpPr>
          <p:cNvPr id="187" name="Shape 187"/>
          <p:cNvSpPr/>
          <p:nvPr/>
        </p:nvSpPr>
        <p:spPr>
          <a:xfrm>
            <a:off x="8089900" y="5588000"/>
            <a:ext cx="177800" cy="406400"/>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8" name="Shape 188"/>
          <p:cNvSpPr/>
          <p:nvPr/>
        </p:nvSpPr>
        <p:spPr>
          <a:xfrm flipH="1">
            <a:off x="7899400" y="5588000"/>
            <a:ext cx="177800" cy="406400"/>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9" name="Shape 189"/>
          <p:cNvSpPr/>
          <p:nvPr/>
        </p:nvSpPr>
        <p:spPr>
          <a:xfrm>
            <a:off x="7937499" y="5448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90" name="Shape 190"/>
          <p:cNvSpPr/>
          <p:nvPr/>
        </p:nvSpPr>
        <p:spPr>
          <a:xfrm>
            <a:off x="8851900" y="5588000"/>
            <a:ext cx="177800" cy="406400"/>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1" name="Shape 191"/>
          <p:cNvSpPr/>
          <p:nvPr/>
        </p:nvSpPr>
        <p:spPr>
          <a:xfrm flipH="1">
            <a:off x="8661400" y="5588000"/>
            <a:ext cx="177800" cy="406400"/>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 name="Shape 192"/>
          <p:cNvSpPr/>
          <p:nvPr/>
        </p:nvSpPr>
        <p:spPr>
          <a:xfrm>
            <a:off x="8699499" y="5448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grpSp>
        <p:nvGrpSpPr>
          <p:cNvPr id="196" name="Group 196"/>
          <p:cNvGrpSpPr/>
          <p:nvPr/>
        </p:nvGrpSpPr>
        <p:grpSpPr>
          <a:xfrm>
            <a:off x="3086100" y="5994399"/>
            <a:ext cx="368300" cy="546101"/>
            <a:chOff x="0" y="0"/>
            <a:chExt cx="368299" cy="546100"/>
          </a:xfrm>
        </p:grpSpPr>
        <p:sp>
          <p:nvSpPr>
            <p:cNvPr id="193" name="Shape 193"/>
            <p:cNvSpPr/>
            <p:nvPr/>
          </p:nvSpPr>
          <p:spPr>
            <a:xfrm>
              <a:off x="19050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4" name="Shape 194"/>
            <p:cNvSpPr/>
            <p:nvPr/>
          </p:nvSpPr>
          <p:spPr>
            <a:xfrm flipH="1">
              <a:off x="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5" name="Shape 195"/>
            <p:cNvSpPr/>
            <p:nvPr/>
          </p:nvSpPr>
          <p:spPr>
            <a:xfrm>
              <a:off x="38099" y="-1"/>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sp>
        <p:nvSpPr>
          <p:cNvPr id="197" name="Shape 197"/>
          <p:cNvSpPr/>
          <p:nvPr/>
        </p:nvSpPr>
        <p:spPr>
          <a:xfrm>
            <a:off x="4508499" y="4178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98" name="Shape 198"/>
          <p:cNvSpPr/>
          <p:nvPr/>
        </p:nvSpPr>
        <p:spPr>
          <a:xfrm>
            <a:off x="6057899" y="35432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grpSp>
        <p:nvGrpSpPr>
          <p:cNvPr id="213" name="Group 213"/>
          <p:cNvGrpSpPr/>
          <p:nvPr/>
        </p:nvGrpSpPr>
        <p:grpSpPr>
          <a:xfrm>
            <a:off x="3984223" y="4813299"/>
            <a:ext cx="5257801" cy="1968501"/>
            <a:chOff x="0" y="0"/>
            <a:chExt cx="5257800" cy="1968500"/>
          </a:xfrm>
        </p:grpSpPr>
        <p:sp>
          <p:nvSpPr>
            <p:cNvPr id="199" name="Shape 199"/>
            <p:cNvSpPr/>
            <p:nvPr/>
          </p:nvSpPr>
          <p:spPr>
            <a:xfrm>
              <a:off x="2949111" y="139591"/>
              <a:ext cx="373543" cy="622572"/>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 name="Shape 200"/>
            <p:cNvSpPr/>
            <p:nvPr/>
          </p:nvSpPr>
          <p:spPr>
            <a:xfrm flipH="1">
              <a:off x="2561735" y="125757"/>
              <a:ext cx="387378" cy="636406"/>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1" name="Shape 201"/>
            <p:cNvSpPr/>
            <p:nvPr/>
          </p:nvSpPr>
          <p:spPr>
            <a:xfrm>
              <a:off x="2797576" y="-1"/>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nvGrpSpPr>
            <p:cNvPr id="205" name="Group 205"/>
            <p:cNvGrpSpPr/>
            <p:nvPr/>
          </p:nvGrpSpPr>
          <p:grpSpPr>
            <a:xfrm>
              <a:off x="829076" y="634999"/>
              <a:ext cx="368301" cy="546101"/>
              <a:chOff x="0" y="0"/>
              <a:chExt cx="368299" cy="546100"/>
            </a:xfrm>
          </p:grpSpPr>
          <p:sp>
            <p:nvSpPr>
              <p:cNvPr id="202" name="Shape 202"/>
              <p:cNvSpPr/>
              <p:nvPr/>
            </p:nvSpPr>
            <p:spPr>
              <a:xfrm>
                <a:off x="19050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3" name="Shape 203"/>
              <p:cNvSpPr/>
              <p:nvPr/>
            </p:nvSpPr>
            <p:spPr>
              <a:xfrm flipH="1">
                <a:off x="0" y="139700"/>
                <a:ext cx="177800"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4" name="Shape 204"/>
              <p:cNvSpPr/>
              <p:nvPr/>
            </p:nvSpPr>
            <p:spPr>
              <a:xfrm>
                <a:off x="38099" y="-1"/>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sp>
          <p:nvSpPr>
            <p:cNvPr id="206" name="Shape 206"/>
            <p:cNvSpPr/>
            <p:nvPr/>
          </p:nvSpPr>
          <p:spPr>
            <a:xfrm>
              <a:off x="2581676" y="774700"/>
              <a:ext cx="177801"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7" name="Shape 207"/>
            <p:cNvSpPr/>
            <p:nvPr/>
          </p:nvSpPr>
          <p:spPr>
            <a:xfrm flipH="1">
              <a:off x="2391176" y="774700"/>
              <a:ext cx="177801"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8" name="Shape 208"/>
            <p:cNvSpPr/>
            <p:nvPr/>
          </p:nvSpPr>
          <p:spPr>
            <a:xfrm>
              <a:off x="2429276" y="6349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209" name="Shape 209"/>
            <p:cNvSpPr/>
            <p:nvPr/>
          </p:nvSpPr>
          <p:spPr>
            <a:xfrm>
              <a:off x="3343676" y="774700"/>
              <a:ext cx="177801"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10" name="Shape 210"/>
            <p:cNvSpPr/>
            <p:nvPr/>
          </p:nvSpPr>
          <p:spPr>
            <a:xfrm flipH="1">
              <a:off x="3153176" y="774700"/>
              <a:ext cx="177801" cy="406400"/>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11" name="Shape 211"/>
            <p:cNvSpPr/>
            <p:nvPr/>
          </p:nvSpPr>
          <p:spPr>
            <a:xfrm>
              <a:off x="3191276" y="634999"/>
              <a:ext cx="292101" cy="2921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212" name="Shape 212"/>
            <p:cNvSpPr/>
            <p:nvPr/>
          </p:nvSpPr>
          <p:spPr>
            <a:xfrm>
              <a:off x="0" y="1638300"/>
              <a:ext cx="5257800"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complete tree with N = 16 nodes (height = 4)</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15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156">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p:tmAbs val="0"/>
                                  </p:iterate>
                                  <p:childTnLst>
                                    <p:set>
                                      <p:cBhvr>
                                        <p:cTn id="13" fill="hold"/>
                                        <p:tgtEl>
                                          <p:spTgt spid="156">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2" nodeType="afterEffect">
                                  <p:stCondLst>
                                    <p:cond delay="0"/>
                                  </p:stCondLst>
                                  <p:iterate>
                                    <p:tmAbs val="0"/>
                                  </p:iterate>
                                  <p:childTnLst>
                                    <p:set>
                                      <p:cBhvr>
                                        <p:cTn id="16" fill="hold"/>
                                        <p:tgtEl>
                                          <p:spTgt spid="2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56">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56">
                                            <p:txEl>
                                              <p:pRg st="13" end="1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1" nodeType="afterEffect">
                                  <p:stCondLst>
                                    <p:cond delay="0"/>
                                  </p:stCondLst>
                                  <p:iterate>
                                    <p:tmAbs val="0"/>
                                  </p:iterate>
                                  <p:childTnLst>
                                    <p:set>
                                      <p:cBhvr>
                                        <p:cTn id="27" fill="hold"/>
                                        <p:tgtEl>
                                          <p:spTgt spid="156">
                                            <p:txEl>
                                              <p:pRg st="15" end="15"/>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1" nodeType="afterEffect">
                                  <p:stCondLst>
                                    <p:cond delay="0"/>
                                  </p:stCondLst>
                                  <p:iterate>
                                    <p:tmAbs val="0"/>
                                  </p:iterate>
                                  <p:childTnLst>
                                    <p:set>
                                      <p:cBhvr>
                                        <p:cTn id="30" fill="hold"/>
                                        <p:tgtEl>
                                          <p:spTgt spid="15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1" build="p" animBg="1" advAuto="0"/>
      <p:bldP spid="213"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 name="Shape 21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15</a:t>
            </a:fld>
            <a:endParaRPr sz="1200">
              <a:uFill>
                <a:solidFill/>
              </a:uFill>
            </a:endParaRPr>
          </a:p>
        </p:txBody>
      </p:sp>
      <p:sp>
        <p:nvSpPr>
          <p:cNvPr id="218" name="Shape 218"/>
          <p:cNvSpPr>
            <a:spLocks noGrp="1"/>
          </p:cNvSpPr>
          <p:nvPr>
            <p:ph type="title"/>
          </p:nvPr>
        </p:nvSpPr>
        <p:spPr>
          <a:prstGeom prst="rect">
            <a:avLst/>
          </a:prstGeom>
        </p:spPr>
        <p:txBody>
          <a:bodyPr/>
          <a:lstStyle/>
          <a:p>
            <a:pPr lvl="0">
              <a:defRPr sz="1800">
                <a:uFillTx/>
              </a:defRPr>
            </a:pPr>
            <a:r>
              <a:rPr sz="2800">
                <a:uFill>
                  <a:solidFill/>
                </a:uFill>
              </a:rPr>
              <a:t>A complete binary tree in nature</a:t>
            </a:r>
          </a:p>
        </p:txBody>
      </p:sp>
      <p:pic>
        <p:nvPicPr>
          <p:cNvPr id="219" name="binaryTree16+8.jpeg"/>
          <p:cNvPicPr/>
          <p:nvPr/>
        </p:nvPicPr>
        <p:blipFill>
          <a:blip r:embed="rId3"/>
          <a:stretch>
            <a:fillRect/>
          </a:stretch>
        </p:blipFill>
        <p:spPr>
          <a:xfrm>
            <a:off x="1460500" y="1270000"/>
            <a:ext cx="10082623" cy="8229600"/>
          </a:xfrm>
          <a:prstGeom prst="rect">
            <a:avLst/>
          </a:prstGeom>
          <a:ln w="12700">
            <a:rou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 name="Shape 22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16</a:t>
            </a:fld>
            <a:endParaRPr sz="1200">
              <a:uFill>
                <a:solidFill/>
              </a:uFill>
            </a:endParaRPr>
          </a:p>
        </p:txBody>
      </p:sp>
      <p:sp>
        <p:nvSpPr>
          <p:cNvPr id="225" name="Shape 225"/>
          <p:cNvSpPr>
            <a:spLocks noGrp="1"/>
          </p:cNvSpPr>
          <p:nvPr>
            <p:ph type="title"/>
          </p:nvPr>
        </p:nvSpPr>
        <p:spPr>
          <a:prstGeom prst="rect">
            <a:avLst/>
          </a:prstGeom>
        </p:spPr>
        <p:txBody>
          <a:bodyPr/>
          <a:lstStyle/>
          <a:p>
            <a:pPr lvl="0">
              <a:defRPr sz="1800">
                <a:uFillTx/>
              </a:defRPr>
            </a:pPr>
            <a:r>
              <a:rPr sz="2800">
                <a:uFill>
                  <a:solidFill/>
                </a:uFill>
              </a:rPr>
              <a:t>Binary heap representations</a:t>
            </a:r>
          </a:p>
        </p:txBody>
      </p:sp>
      <p:sp>
        <p:nvSpPr>
          <p:cNvPr id="226" name="Shape 226"/>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Binary heap.  </a:t>
            </a:r>
            <a:r>
              <a:rPr sz="2400" dirty="0">
                <a:uFill>
                  <a:solidFill/>
                </a:uFill>
              </a:rPr>
              <a:t>Array representation of a heap-ordered complete binary tree.</a:t>
            </a:r>
          </a:p>
          <a:p>
            <a:pPr lvl="0">
              <a:defRPr sz="1800">
                <a:solidFill>
                  <a:srgbClr val="000000"/>
                </a:solidFill>
                <a:uFillTx/>
              </a:defRPr>
            </a:pPr>
            <a:br>
              <a:rPr sz="2400" dirty="0">
                <a:uFill>
                  <a:solidFill/>
                </a:uFill>
              </a:rPr>
            </a:br>
            <a:r>
              <a:rPr sz="2400" dirty="0">
                <a:solidFill>
                  <a:srgbClr val="005493"/>
                </a:solidFill>
                <a:uFill>
                  <a:solidFill>
                    <a:srgbClr val="0048AA"/>
                  </a:solidFill>
                </a:uFill>
              </a:rPr>
              <a:t>Heap-ordered binary tree.</a:t>
            </a:r>
          </a:p>
          <a:p>
            <a:pPr lvl="1">
              <a:defRPr sz="1800">
                <a:uFillTx/>
              </a:defRPr>
            </a:pPr>
            <a:r>
              <a:rPr sz="2400" dirty="0">
                <a:uFill>
                  <a:solidFill/>
                </a:uFill>
              </a:rPr>
              <a:t>Keys in nodes.</a:t>
            </a:r>
          </a:p>
          <a:p>
            <a:pPr lvl="1">
              <a:defRPr sz="1800">
                <a:uFillTx/>
              </a:defRPr>
            </a:pPr>
            <a:r>
              <a:rPr sz="2400" dirty="0">
                <a:uFill>
                  <a:solidFill/>
                </a:uFill>
              </a:rPr>
              <a:t>Parent's key no smaller than</a:t>
            </a:r>
            <a:br>
              <a:rPr sz="2400" dirty="0">
                <a:uFill>
                  <a:solidFill/>
                </a:uFill>
              </a:rPr>
            </a:br>
            <a:r>
              <a:rPr sz="2400" dirty="0">
                <a:uFill>
                  <a:solidFill/>
                </a:uFill>
              </a:rPr>
              <a:t>children's keys.</a:t>
            </a:r>
          </a:p>
          <a:p>
            <a:pPr lvl="0">
              <a:defRPr sz="1800">
                <a:solidFill>
                  <a:srgbClr val="000000"/>
                </a:solidFill>
                <a:uFillTx/>
              </a:defRPr>
            </a:pPr>
            <a:br>
              <a:rPr sz="2400" dirty="0">
                <a:solidFill>
                  <a:srgbClr val="005493"/>
                </a:solidFill>
                <a:uFill>
                  <a:solidFill>
                    <a:srgbClr val="0048AA"/>
                  </a:solidFill>
                </a:uFill>
              </a:rPr>
            </a:br>
            <a:r>
              <a:rPr sz="2400" dirty="0">
                <a:solidFill>
                  <a:srgbClr val="005493"/>
                </a:solidFill>
                <a:uFill>
                  <a:solidFill>
                    <a:srgbClr val="0048AA"/>
                  </a:solidFill>
                </a:uFill>
              </a:rPr>
              <a:t>Array representation.</a:t>
            </a:r>
          </a:p>
          <a:p>
            <a:pPr lvl="1">
              <a:defRPr sz="1800">
                <a:uFillTx/>
              </a:defRPr>
            </a:pPr>
            <a:r>
              <a:rPr sz="2400" dirty="0">
                <a:uFill>
                  <a:solidFill/>
                </a:uFill>
              </a:rPr>
              <a:t>Indices start at 1.</a:t>
            </a:r>
          </a:p>
          <a:p>
            <a:pPr lvl="1">
              <a:defRPr sz="1800">
                <a:uFillTx/>
              </a:defRPr>
            </a:pPr>
            <a:r>
              <a:rPr sz="2400" dirty="0">
                <a:uFill>
                  <a:solidFill/>
                </a:uFill>
              </a:rPr>
              <a:t>Take nodes in </a:t>
            </a:r>
            <a:r>
              <a:rPr sz="2400" dirty="0">
                <a:solidFill>
                  <a:srgbClr val="8D3124"/>
                </a:solidFill>
                <a:uFill>
                  <a:solidFill>
                    <a:srgbClr val="8D3124"/>
                  </a:solidFill>
                </a:uFill>
              </a:rPr>
              <a:t>level</a:t>
            </a:r>
            <a:r>
              <a:rPr sz="2400" dirty="0">
                <a:uFill>
                  <a:solidFill/>
                </a:uFill>
              </a:rPr>
              <a:t> order.</a:t>
            </a:r>
          </a:p>
          <a:p>
            <a:pPr lvl="1">
              <a:defRPr sz="1800">
                <a:uFillTx/>
              </a:defRPr>
            </a:pPr>
            <a:r>
              <a:rPr sz="2400" dirty="0">
                <a:uFill>
                  <a:solidFill/>
                </a:uFill>
              </a:rPr>
              <a:t>No explicit links needed!</a:t>
            </a:r>
          </a:p>
        </p:txBody>
      </p:sp>
      <p:pic>
        <p:nvPicPr>
          <p:cNvPr id="8" name="Picture 7"/>
          <p:cNvPicPr>
            <a:picLocks noChangeAspect="1"/>
          </p:cNvPicPr>
          <p:nvPr/>
        </p:nvPicPr>
        <p:blipFill>
          <a:blip r:embed="rId3"/>
          <a:stretch>
            <a:fillRect/>
          </a:stretch>
        </p:blipFill>
        <p:spPr>
          <a:xfrm>
            <a:off x="6440975" y="3549467"/>
            <a:ext cx="5964114" cy="5661674"/>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6">
                                            <p:txEl>
                                              <p:pRg st="1" end="1"/>
                                            </p:txEl>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226">
                                            <p:txEl>
                                              <p:pRg st="2" end="2"/>
                                            </p:txEl>
                                          </p:spTgt>
                                        </p:tgtEl>
                                        <p:attrNameLst>
                                          <p:attrName>style.visibility</p:attrName>
                                        </p:attrNameLst>
                                      </p:cBhvr>
                                      <p:to>
                                        <p:strVal val="visible"/>
                                      </p:to>
                                    </p:set>
                                  </p:childTnLst>
                                </p:cTn>
                              </p:par>
                              <p:par>
                                <p:cTn id="9" presetID="1" presetClass="entr" presetSubtype="0" fill="hold" grpId="1">
                                  <p:stCondLst>
                                    <p:cond delay="0"/>
                                  </p:stCondLst>
                                  <p:iterate>
                                    <p:tmAbs val="0"/>
                                  </p:iterate>
                                  <p:childTnLst>
                                    <p:set>
                                      <p:cBhvr>
                                        <p:cTn id="10" fill="hold"/>
                                        <p:tgtEl>
                                          <p:spTgt spid="22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226">
                                            <p:txEl>
                                              <p:pRg st="4" end="4"/>
                                            </p:txEl>
                                          </p:spTgt>
                                        </p:tgtEl>
                                        <p:attrNameLst>
                                          <p:attrName>style.visibility</p:attrName>
                                        </p:attrNameLst>
                                      </p:cBhvr>
                                      <p:to>
                                        <p:strVal val="visible"/>
                                      </p:to>
                                    </p:set>
                                  </p:childTnLst>
                                </p:cTn>
                              </p:par>
                              <p:par>
                                <p:cTn id="15" presetID="1" presetClass="entr" presetSubtype="0" fill="hold" grpId="1">
                                  <p:stCondLst>
                                    <p:cond delay="0"/>
                                  </p:stCondLst>
                                  <p:iterate>
                                    <p:tmAbs val="0"/>
                                  </p:iterate>
                                  <p:childTnLst>
                                    <p:set>
                                      <p:cBhvr>
                                        <p:cTn id="16" fill="hold"/>
                                        <p:tgtEl>
                                          <p:spTgt spid="226">
                                            <p:txEl>
                                              <p:pRg st="5" end="5"/>
                                            </p:txEl>
                                          </p:spTgt>
                                        </p:tgtEl>
                                        <p:attrNameLst>
                                          <p:attrName>style.visibility</p:attrName>
                                        </p:attrNameLst>
                                      </p:cBhvr>
                                      <p:to>
                                        <p:strVal val="visible"/>
                                      </p:to>
                                    </p:set>
                                  </p:childTnLst>
                                </p:cTn>
                              </p:par>
                              <p:par>
                                <p:cTn id="17" presetID="1" presetClass="entr" presetSubtype="0" fill="hold" grpId="1">
                                  <p:stCondLst>
                                    <p:cond delay="0"/>
                                  </p:stCondLst>
                                  <p:iterate>
                                    <p:tmAbs val="0"/>
                                  </p:iterate>
                                  <p:childTnLst>
                                    <p:set>
                                      <p:cBhvr>
                                        <p:cTn id="18" fill="hold"/>
                                        <p:tgtEl>
                                          <p:spTgt spid="226">
                                            <p:txEl>
                                              <p:pRg st="6" end="6"/>
                                            </p:txEl>
                                          </p:spTgt>
                                        </p:tgtEl>
                                        <p:attrNameLst>
                                          <p:attrName>style.visibility</p:attrName>
                                        </p:attrNameLst>
                                      </p:cBhvr>
                                      <p:to>
                                        <p:strVal val="visible"/>
                                      </p:to>
                                    </p:set>
                                  </p:childTnLst>
                                </p:cTn>
                              </p:par>
                              <p:par>
                                <p:cTn id="19" presetID="1" presetClass="entr" presetSubtype="0" fill="hold" grpId="1">
                                  <p:stCondLst>
                                    <p:cond delay="0"/>
                                  </p:stCondLst>
                                  <p:iterate>
                                    <p:tmAbs val="0"/>
                                  </p:iterate>
                                  <p:childTnLst>
                                    <p:set>
                                      <p:cBhvr>
                                        <p:cTn id="20" fill="hold"/>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1" build="p" animBg="1"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 name="Shape 23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17</a:t>
            </a:fld>
            <a:endParaRPr sz="1200">
              <a:uFill>
                <a:solidFill/>
              </a:uFill>
            </a:endParaRPr>
          </a:p>
        </p:txBody>
      </p:sp>
      <p:sp>
        <p:nvSpPr>
          <p:cNvPr id="234" name="Shape 234"/>
          <p:cNvSpPr>
            <a:spLocks noGrp="1"/>
          </p:cNvSpPr>
          <p:nvPr>
            <p:ph type="title"/>
          </p:nvPr>
        </p:nvSpPr>
        <p:spPr>
          <a:prstGeom prst="rect">
            <a:avLst/>
          </a:prstGeom>
        </p:spPr>
        <p:txBody>
          <a:bodyPr/>
          <a:lstStyle/>
          <a:p>
            <a:pPr lvl="0">
              <a:defRPr sz="1800">
                <a:uFillTx/>
              </a:defRPr>
            </a:pPr>
            <a:r>
              <a:rPr sz="2800">
                <a:uFill>
                  <a:solidFill/>
                </a:uFill>
              </a:rPr>
              <a:t>Binary heap properties</a:t>
            </a:r>
          </a:p>
        </p:txBody>
      </p:sp>
      <p:sp>
        <p:nvSpPr>
          <p:cNvPr id="235" name="Shape 235"/>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Proposition.  </a:t>
            </a:r>
            <a:r>
              <a:rPr sz="2400" dirty="0">
                <a:uFill>
                  <a:solidFill/>
                </a:uFill>
              </a:rPr>
              <a:t>Largest key is </a:t>
            </a:r>
            <a:r>
              <a:rPr sz="2000" dirty="0">
                <a:uFill>
                  <a:solidFill/>
                </a:uFill>
                <a:latin typeface="Lucida Sans Typewriter Regular"/>
                <a:ea typeface="Lucida Sans Typewriter Regular"/>
                <a:cs typeface="Lucida Sans Typewriter Regular"/>
                <a:sym typeface="Lucida Sans Typewriter Regular"/>
              </a:rPr>
              <a:t>a[1]</a:t>
            </a:r>
            <a:r>
              <a:rPr sz="2400" dirty="0">
                <a:uFill>
                  <a:solidFill/>
                </a:uFill>
              </a:rPr>
              <a:t>, which is root of binary tree.</a:t>
            </a:r>
          </a:p>
          <a:p>
            <a:pPr lvl="0">
              <a:defRPr sz="1800">
                <a:solidFill>
                  <a:srgbClr val="000000"/>
                </a:solidFill>
                <a:uFillTx/>
              </a:defRPr>
            </a:pPr>
            <a:br>
              <a:rPr sz="2400" dirty="0">
                <a:uFill>
                  <a:solidFill/>
                </a:uFill>
              </a:rPr>
            </a:br>
            <a:r>
              <a:rPr sz="2400" dirty="0">
                <a:solidFill>
                  <a:srgbClr val="005493"/>
                </a:solidFill>
                <a:uFill>
                  <a:solidFill>
                    <a:srgbClr val="0048AA"/>
                  </a:solidFill>
                </a:uFill>
              </a:rPr>
              <a:t>Proposition.  </a:t>
            </a:r>
            <a:r>
              <a:rPr sz="2400" dirty="0">
                <a:uFill>
                  <a:solidFill/>
                </a:uFill>
              </a:rPr>
              <a:t>Can use array indices to move through tree.</a:t>
            </a:r>
          </a:p>
          <a:p>
            <a:pPr lvl="1">
              <a:defRPr sz="1800">
                <a:uFillTx/>
              </a:defRPr>
            </a:pPr>
            <a:r>
              <a:rPr sz="2400" dirty="0">
                <a:uFill>
                  <a:solidFill/>
                </a:uFill>
              </a:rPr>
              <a:t>Parent of node at </a:t>
            </a:r>
            <a:r>
              <a:rPr sz="2000" dirty="0">
                <a:uFill>
                  <a:solidFill/>
                </a:uFill>
                <a:latin typeface="Lucida Sans Typewriter Regular"/>
                <a:ea typeface="Lucida Sans Typewriter Regular"/>
                <a:cs typeface="Lucida Sans Typewriter Regular"/>
                <a:sym typeface="Lucida Sans Typewriter Regular"/>
              </a:rPr>
              <a:t>k</a:t>
            </a:r>
            <a:r>
              <a:rPr sz="2400" dirty="0">
                <a:uFill>
                  <a:solidFill/>
                </a:uFill>
              </a:rPr>
              <a:t> is at </a:t>
            </a:r>
            <a:r>
              <a:rPr sz="2000" dirty="0">
                <a:uFill>
                  <a:solidFill/>
                </a:uFill>
                <a:latin typeface="Lucida Sans Typewriter Regular"/>
                <a:ea typeface="Lucida Sans Typewriter Regular"/>
                <a:cs typeface="Lucida Sans Typewriter Regular"/>
                <a:sym typeface="Lucida Sans Typewriter Regular"/>
              </a:rPr>
              <a:t>k/2</a:t>
            </a:r>
            <a:r>
              <a:rPr sz="2400" dirty="0">
                <a:uFill>
                  <a:solidFill/>
                </a:uFill>
              </a:rPr>
              <a:t>.</a:t>
            </a:r>
          </a:p>
          <a:p>
            <a:pPr lvl="1">
              <a:defRPr sz="1800">
                <a:uFillTx/>
              </a:defRPr>
            </a:pPr>
            <a:r>
              <a:rPr sz="2400" dirty="0">
                <a:uFill>
                  <a:solidFill/>
                </a:uFill>
              </a:rPr>
              <a:t>Children of node at </a:t>
            </a:r>
            <a:r>
              <a:rPr sz="2000" dirty="0">
                <a:uFill>
                  <a:solidFill/>
                </a:uFill>
                <a:latin typeface="Lucida Sans Typewriter Regular"/>
                <a:ea typeface="Lucida Sans Typewriter Regular"/>
                <a:cs typeface="Lucida Sans Typewriter Regular"/>
                <a:sym typeface="Lucida Sans Typewriter Regular"/>
              </a:rPr>
              <a:t>k</a:t>
            </a:r>
            <a:r>
              <a:rPr sz="2400" dirty="0">
                <a:uFill>
                  <a:solidFill/>
                </a:uFill>
              </a:rPr>
              <a:t> are at </a:t>
            </a:r>
            <a:r>
              <a:rPr sz="2000" dirty="0">
                <a:uFill>
                  <a:solidFill/>
                </a:uFill>
                <a:latin typeface="Lucida Sans Typewriter Regular"/>
                <a:ea typeface="Lucida Sans Typewriter Regular"/>
                <a:cs typeface="Lucida Sans Typewriter Regular"/>
                <a:sym typeface="Lucida Sans Typewriter Regular"/>
              </a:rPr>
              <a:t>2k</a:t>
            </a:r>
            <a:r>
              <a:rPr sz="2400" dirty="0">
                <a:uFill>
                  <a:solidFill/>
                </a:uFill>
              </a:rPr>
              <a:t> and </a:t>
            </a:r>
            <a:r>
              <a:rPr sz="2000" dirty="0">
                <a:uFill>
                  <a:solidFill/>
                </a:uFill>
                <a:latin typeface="Lucida Sans Typewriter Regular"/>
                <a:ea typeface="Lucida Sans Typewriter Regular"/>
                <a:cs typeface="Lucida Sans Typewriter Regular"/>
                <a:sym typeface="Lucida Sans Typewriter Regular"/>
              </a:rPr>
              <a:t>2k+1</a:t>
            </a:r>
            <a:r>
              <a:rPr sz="2400" dirty="0">
                <a:uFill>
                  <a:solidFill/>
                </a:uFill>
              </a:rPr>
              <a:t>.</a:t>
            </a:r>
            <a:endParaRPr lang="en-US" sz="2400" dirty="0">
              <a:uFill>
                <a:solidFill/>
              </a:uFill>
            </a:endParaRPr>
          </a:p>
          <a:p>
            <a:pPr lvl="1">
              <a:defRPr sz="1800">
                <a:uFillTx/>
              </a:defRPr>
            </a:pPr>
            <a:endParaRPr lang="en-US" sz="1800" dirty="0">
              <a:uFill>
                <a:solidFill/>
              </a:uFill>
            </a:endParaRPr>
          </a:p>
          <a:p>
            <a:pPr lvl="1">
              <a:defRPr sz="1800">
                <a:uFillTx/>
              </a:defRPr>
            </a:pPr>
            <a:endParaRPr lang="en-US" sz="1800" dirty="0">
              <a:uFill>
                <a:solidFill/>
              </a:uFill>
            </a:endParaRPr>
          </a:p>
          <a:p>
            <a:pPr lvl="1">
              <a:defRPr sz="1800">
                <a:uFillTx/>
              </a:defRPr>
            </a:pPr>
            <a:endParaRPr lang="en-US" sz="1800" dirty="0">
              <a:uFill>
                <a:solidFill/>
              </a:uFill>
            </a:endParaRPr>
          </a:p>
          <a:p>
            <a:pPr lvl="1">
              <a:defRPr sz="1800">
                <a:uFillTx/>
              </a:defRPr>
            </a:pPr>
            <a:endParaRPr lang="en-US" sz="1800" dirty="0">
              <a:uFill>
                <a:solidFill/>
              </a:uFill>
            </a:endParaRPr>
          </a:p>
          <a:p>
            <a:pPr marL="127000" lvl="1" indent="0">
              <a:buNone/>
              <a:defRPr sz="1800">
                <a:uFillTx/>
              </a:defRPr>
            </a:pPr>
            <a:r>
              <a:rPr lang="en-US" sz="3200" dirty="0">
                <a:uFill>
                  <a:solidFill/>
                </a:uFill>
                <a:latin typeface="Arial"/>
                <a:cs typeface="Arial"/>
              </a:rPr>
              <a:t>Parent of k is at [k/2]</a:t>
            </a:r>
          </a:p>
          <a:p>
            <a:pPr marL="127000" lvl="1" indent="0">
              <a:buNone/>
              <a:defRPr sz="1800">
                <a:uFillTx/>
              </a:defRPr>
            </a:pPr>
            <a:endParaRPr lang="en-US" sz="3200" dirty="0">
              <a:uFill>
                <a:solidFill/>
              </a:uFill>
              <a:latin typeface="Arial"/>
              <a:cs typeface="Arial"/>
            </a:endParaRPr>
          </a:p>
          <a:p>
            <a:pPr marL="127000" lvl="1" indent="0">
              <a:buNone/>
              <a:defRPr sz="1800">
                <a:uFillTx/>
              </a:defRPr>
            </a:pPr>
            <a:r>
              <a:rPr lang="en-US" sz="3200" dirty="0">
                <a:uFill>
                  <a:solidFill/>
                </a:uFill>
                <a:latin typeface="Arial"/>
                <a:cs typeface="Arial"/>
              </a:rPr>
              <a:t>Children of k are at</a:t>
            </a:r>
          </a:p>
          <a:p>
            <a:pPr marL="127000" lvl="1" indent="0">
              <a:buNone/>
              <a:defRPr sz="1800">
                <a:uFillTx/>
              </a:defRPr>
            </a:pPr>
            <a:r>
              <a:rPr lang="en-US" sz="3200" dirty="0">
                <a:uFill>
                  <a:solidFill/>
                </a:uFill>
                <a:latin typeface="Arial"/>
                <a:cs typeface="Arial"/>
              </a:rPr>
              <a:t> [2k] and [2k+1]</a:t>
            </a:r>
            <a:endParaRPr sz="3200" dirty="0">
              <a:uFill>
                <a:solidFill/>
              </a:uFill>
              <a:latin typeface="Arial"/>
              <a:cs typeface="Arial"/>
            </a:endParaRPr>
          </a:p>
        </p:txBody>
      </p:sp>
      <p:pic>
        <p:nvPicPr>
          <p:cNvPr id="2" name="Picture 1"/>
          <p:cNvPicPr>
            <a:picLocks noChangeAspect="1"/>
          </p:cNvPicPr>
          <p:nvPr/>
        </p:nvPicPr>
        <p:blipFill>
          <a:blip r:embed="rId3"/>
          <a:stretch>
            <a:fillRect/>
          </a:stretch>
        </p:blipFill>
        <p:spPr>
          <a:xfrm>
            <a:off x="5914739" y="4006667"/>
            <a:ext cx="5964114" cy="5661674"/>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23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235">
                                            <p:txEl>
                                              <p:pRg st="8" end="8"/>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235">
                                            <p:txEl>
                                              <p:pRg st="10" end="10"/>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1" nodeType="afterEffect">
                                  <p:stCondLst>
                                    <p:cond delay="0"/>
                                  </p:stCondLst>
                                  <p:iterate>
                                    <p:tmAbs val="0"/>
                                  </p:iterate>
                                  <p:childTnLst>
                                    <p:set>
                                      <p:cBhvr>
                                        <p:cTn id="23" fill="hold"/>
                                        <p:tgtEl>
                                          <p:spTgt spid="2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Shape 42"/>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43" name="Shape 43"/>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55" name="Group 55"/>
          <p:cNvGrpSpPr/>
          <p:nvPr/>
        </p:nvGrpSpPr>
        <p:grpSpPr>
          <a:xfrm>
            <a:off x="3180491" y="8547100"/>
            <a:ext cx="6973304" cy="553812"/>
            <a:chOff x="0" y="0"/>
            <a:chExt cx="6973303" cy="553811"/>
          </a:xfrm>
        </p:grpSpPr>
        <p:sp>
          <p:nvSpPr>
            <p:cNvPr id="44" name="Shape 44"/>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45" name="Shape 45"/>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6" name="Shape 46"/>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7" name="Shape 47"/>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48" name="Shape 48"/>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49" name="Shape 49"/>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50" name="Shape 50"/>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1" name="Shape 51"/>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2" name="Shape 52"/>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53" name="Shape 53"/>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54" name="Shape 54"/>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pPr>
              <a:endParaRPr/>
            </a:p>
          </p:txBody>
        </p:sp>
      </p:grpSp>
      <p:sp>
        <p:nvSpPr>
          <p:cNvPr id="56" name="Shape 56"/>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 name="Shape 57"/>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 name="Shape 58"/>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9" name="Shape 59"/>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 name="Shape 60"/>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 name="Shape 61"/>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 name="Shape 62"/>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3" name="Shape 63"/>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4" name="Shape 64"/>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5" name="Shape 65"/>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6" name="Shape 66"/>
          <p:cNvSpPr/>
          <p:nvPr/>
        </p:nvSpPr>
        <p:spPr>
          <a:xfrm>
            <a:off x="5408946"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7" name="Shape 67"/>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68" name="Shape 68"/>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9" name="Shape 69"/>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70" name="Shape 70"/>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1" name="Shape 71"/>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72" name="Shape 72"/>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73" name="Shape 73"/>
          <p:cNvSpPr/>
          <p:nvPr/>
        </p:nvSpPr>
        <p:spPr>
          <a:xfrm>
            <a:off x="4242220" y="4986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4" name="Shape 74"/>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75" name="Shape 75"/>
          <p:cNvSpPr/>
          <p:nvPr/>
        </p:nvSpPr>
        <p:spPr>
          <a:xfrm>
            <a:off x="927100" y="3213100"/>
            <a:ext cx="1917392"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heap ordered</a:t>
            </a:r>
          </a:p>
        </p:txBody>
      </p:sp>
    </p:spTree>
    <p:extLst>
      <p:ext uri="{BB962C8B-B14F-4D97-AF65-F5344CB8AC3E}">
        <p14:creationId xmlns:p14="http://schemas.microsoft.com/office/powerpoint/2010/main" val="32115687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 name="Shape 7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78" name="Shape 78"/>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90" name="Group 90"/>
          <p:cNvGrpSpPr/>
          <p:nvPr/>
        </p:nvGrpSpPr>
        <p:grpSpPr>
          <a:xfrm>
            <a:off x="3180491" y="8547100"/>
            <a:ext cx="6973304" cy="553812"/>
            <a:chOff x="0" y="0"/>
            <a:chExt cx="6973303" cy="553811"/>
          </a:xfrm>
        </p:grpSpPr>
        <p:sp>
          <p:nvSpPr>
            <p:cNvPr id="79" name="Shape 79"/>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80" name="Shape 80"/>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81" name="Shape 81"/>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2" name="Shape 82"/>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83" name="Shape 83"/>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4" name="Shape 84"/>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85" name="Shape 85"/>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6" name="Shape 86"/>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7" name="Shape 87"/>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88" name="Shape 88"/>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89" name="Shape 89"/>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pPr>
              <a:endParaRPr/>
            </a:p>
          </p:txBody>
        </p:sp>
      </p:grpSp>
      <p:sp>
        <p:nvSpPr>
          <p:cNvPr id="91" name="Shape 91"/>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 name="Shape 92"/>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 name="Shape 93"/>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4" name="Shape 94"/>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 name="Shape 95"/>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 name="Shape 96"/>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 name="Shape 97"/>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8" name="Shape 98"/>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9" name="Shape 99"/>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 name="Shape 100"/>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01" name="Shape 101"/>
          <p:cNvSpPr/>
          <p:nvPr/>
        </p:nvSpPr>
        <p:spPr>
          <a:xfrm>
            <a:off x="5408946"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02" name="Shape 102"/>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03" name="Shape 103"/>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04" name="Shape 10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105" name="Shape 105"/>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06" name="Shape 106"/>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07" name="Shape 107"/>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08" name="Shape 108"/>
          <p:cNvSpPr/>
          <p:nvPr/>
        </p:nvSpPr>
        <p:spPr>
          <a:xfrm>
            <a:off x="60230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109" name="Shape 109"/>
          <p:cNvSpPr/>
          <p:nvPr/>
        </p:nvSpPr>
        <p:spPr>
          <a:xfrm>
            <a:off x="4242220" y="4986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10" name="Shape 110"/>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111" name="Shape 111"/>
          <p:cNvSpPr/>
          <p:nvPr/>
        </p:nvSpPr>
        <p:spPr>
          <a:xfrm>
            <a:off x="7505700" y="7099300"/>
            <a:ext cx="1496941"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800"/>
            </a:lvl1pPr>
          </a:lstStyle>
          <a:p>
            <a:pPr lvl="0">
              <a:defRPr>
                <a:solidFill>
                  <a:srgbClr val="000000"/>
                </a:solidFill>
                <a:uFillTx/>
              </a:defRPr>
            </a:pPr>
            <a:r>
              <a:rPr>
                <a:solidFill>
                  <a:srgbClr val="8D3124"/>
                </a:solidFill>
                <a:uFill>
                  <a:solidFill>
                    <a:srgbClr val="8D3124"/>
                  </a:solidFill>
                </a:uFill>
              </a:rPr>
              <a:t>add to heap</a:t>
            </a:r>
          </a:p>
        </p:txBody>
      </p:sp>
      <p:sp>
        <p:nvSpPr>
          <p:cNvPr id="112" name="Shape 112"/>
          <p:cNvSpPr/>
          <p:nvPr/>
        </p:nvSpPr>
        <p:spPr>
          <a:xfrm>
            <a:off x="67571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3" name="Shape 113"/>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Tree>
    <p:extLst>
      <p:ext uri="{BB962C8B-B14F-4D97-AF65-F5344CB8AC3E}">
        <p14:creationId xmlns:p14="http://schemas.microsoft.com/office/powerpoint/2010/main" val="244276666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Shape 49"/>
          <p:cNvSpPr>
            <a:spLocks noGrp="1"/>
          </p:cNvSpPr>
          <p:nvPr>
            <p:ph type="body" idx="1"/>
          </p:nvPr>
        </p:nvSpPr>
        <p:spPr>
          <a:prstGeom prst="rect">
            <a:avLst/>
          </a:prstGeom>
        </p:spPr>
        <p:txBody>
          <a:bodyPr/>
          <a:lstStyle/>
          <a:p>
            <a:pPr lvl="0">
              <a:buFont typeface="Lucida Sans Regular"/>
              <a:defRPr sz="1800">
                <a:solidFill>
                  <a:srgbClr val="000000"/>
                </a:solidFill>
                <a:uFillTx/>
              </a:defRPr>
            </a:pPr>
            <a:r>
              <a:rPr sz="2400">
                <a:uFill>
                  <a:solidFill>
                    <a:srgbClr val="0048AA"/>
                  </a:solidFill>
                </a:uFill>
              </a:rPr>
              <a:t>A </a:t>
            </a:r>
            <a:r>
              <a:rPr sz="2400">
                <a:solidFill>
                  <a:srgbClr val="8D3124"/>
                </a:solidFill>
                <a:uFill>
                  <a:solidFill>
                    <a:srgbClr val="8D3124"/>
                  </a:solidFill>
                </a:uFill>
              </a:rPr>
              <a:t>collection</a:t>
            </a:r>
            <a:r>
              <a:rPr sz="2400">
                <a:uFill>
                  <a:solidFill>
                    <a:srgbClr val="0048AA"/>
                  </a:solidFill>
                </a:uFill>
              </a:rPr>
              <a:t> is a data types that store groups of items.</a:t>
            </a:r>
          </a:p>
        </p:txBody>
      </p:sp>
      <p:sp>
        <p:nvSpPr>
          <p:cNvPr id="50" name="Shape 50"/>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a:t>
            </a:fld>
            <a:endParaRPr sz="1200">
              <a:uFill>
                <a:solidFill/>
              </a:uFill>
            </a:endParaRPr>
          </a:p>
        </p:txBody>
      </p:sp>
      <p:sp>
        <p:nvSpPr>
          <p:cNvPr id="51" name="Shape 51"/>
          <p:cNvSpPr>
            <a:spLocks noGrp="1"/>
          </p:cNvSpPr>
          <p:nvPr>
            <p:ph type="title"/>
          </p:nvPr>
        </p:nvSpPr>
        <p:spPr>
          <a:prstGeom prst="rect">
            <a:avLst/>
          </a:prstGeom>
        </p:spPr>
        <p:txBody>
          <a:bodyPr/>
          <a:lstStyle/>
          <a:p>
            <a:pPr lvl="0">
              <a:defRPr sz="1800">
                <a:uFillTx/>
              </a:defRPr>
            </a:pPr>
            <a:r>
              <a:rPr sz="2800">
                <a:uFill>
                  <a:solidFill/>
                </a:uFill>
              </a:rPr>
              <a:t>Collections</a:t>
            </a:r>
          </a:p>
        </p:txBody>
      </p:sp>
      <p:graphicFrame>
        <p:nvGraphicFramePr>
          <p:cNvPr id="52" name="Table 52"/>
          <p:cNvGraphicFramePr/>
          <p:nvPr/>
        </p:nvGraphicFramePr>
        <p:xfrm>
          <a:off x="1854200" y="2388997"/>
          <a:ext cx="9283699" cy="3810000"/>
        </p:xfrm>
        <a:graphic>
          <a:graphicData uri="http://schemas.openxmlformats.org/drawingml/2006/table">
            <a:tbl>
              <a:tblPr firstRow="1">
                <a:tableStyleId>{8F44A2F1-9E1F-4B54-A3A2-5F16C0AD49E2}</a:tableStyleId>
              </a:tblPr>
              <a:tblGrid>
                <a:gridCol w="2713434">
                  <a:extLst>
                    <a:ext uri="{9D8B030D-6E8A-4147-A177-3AD203B41FA5}">
                      <a16:colId xmlns:a16="http://schemas.microsoft.com/office/drawing/2014/main" val="20000"/>
                    </a:ext>
                  </a:extLst>
                </a:gridCol>
                <a:gridCol w="3350170">
                  <a:extLst>
                    <a:ext uri="{9D8B030D-6E8A-4147-A177-3AD203B41FA5}">
                      <a16:colId xmlns:a16="http://schemas.microsoft.com/office/drawing/2014/main" val="20001"/>
                    </a:ext>
                  </a:extLst>
                </a:gridCol>
                <a:gridCol w="3220095">
                  <a:extLst>
                    <a:ext uri="{9D8B030D-6E8A-4147-A177-3AD203B41FA5}">
                      <a16:colId xmlns:a16="http://schemas.microsoft.com/office/drawing/2014/main" val="20002"/>
                    </a:ext>
                  </a:extLst>
                </a:gridCol>
              </a:tblGrid>
              <a:tr h="635000">
                <a:tc>
                  <a:txBody>
                    <a:bodyPr/>
                    <a:lstStyle/>
                    <a:p>
                      <a:pPr marL="58702" marR="58702" lvl="0" defTabSz="1295400">
                        <a:lnSpc>
                          <a:spcPts val="3800"/>
                        </a:lnSpc>
                        <a:defRPr sz="1800">
                          <a:solidFill>
                            <a:srgbClr val="000000"/>
                          </a:solidFill>
                          <a:uFillTx/>
                        </a:defRPr>
                      </a:pPr>
                      <a:r>
                        <a:rPr>
                          <a:solidFill>
                            <a:srgbClr val="FFFFFF"/>
                          </a:solidFill>
                          <a:uFill>
                            <a:solidFill/>
                          </a:uFill>
                        </a:rPr>
                        <a:t>data type</a:t>
                      </a:r>
                    </a:p>
                  </a:txBody>
                  <a:tcPr marL="50800" marR="50800" marT="50800" marB="50800" anchor="ctr" horzOverflow="overflow">
                    <a:lnL w="28575">
                      <a:miter lim="400000"/>
                    </a:lnL>
                  </a:tcPr>
                </a:tc>
                <a:tc>
                  <a:txBody>
                    <a:bodyPr/>
                    <a:lstStyle/>
                    <a:p>
                      <a:pPr marL="58702" marR="58702" lvl="0" defTabSz="1295400">
                        <a:lnSpc>
                          <a:spcPts val="3800"/>
                        </a:lnSpc>
                        <a:defRPr sz="1800">
                          <a:solidFill>
                            <a:srgbClr val="000000"/>
                          </a:solidFill>
                          <a:uFillTx/>
                        </a:defRPr>
                      </a:pPr>
                      <a:r>
                        <a:rPr>
                          <a:solidFill>
                            <a:srgbClr val="FFFFFF"/>
                          </a:solidFill>
                          <a:uFill>
                            <a:solidFill/>
                          </a:uFill>
                        </a:rPr>
                        <a:t>key operations</a:t>
                      </a:r>
                    </a:p>
                  </a:txBody>
                  <a:tcPr marL="50800" marR="50800" marT="50800" marB="50800" anchor="ctr" horzOverflow="overflow"/>
                </a:tc>
                <a:tc>
                  <a:txBody>
                    <a:bodyPr/>
                    <a:lstStyle/>
                    <a:p>
                      <a:pPr marL="58702" marR="58702" lvl="0" defTabSz="1295400">
                        <a:lnSpc>
                          <a:spcPts val="3800"/>
                        </a:lnSpc>
                        <a:defRPr sz="1800">
                          <a:solidFill>
                            <a:srgbClr val="000000"/>
                          </a:solidFill>
                          <a:uFillTx/>
                        </a:defRPr>
                      </a:pPr>
                      <a:r>
                        <a:rPr>
                          <a:solidFill>
                            <a:srgbClr val="FFFFFF"/>
                          </a:solidFill>
                          <a:uFill>
                            <a:solidFill/>
                          </a:uFill>
                        </a:rPr>
                        <a:t>data structure</a:t>
                      </a:r>
                    </a:p>
                  </a:txBody>
                  <a:tcPr marL="50800" marR="50800" marT="50800" marB="50800" anchor="ctr" horzOverflow="overflow">
                    <a:lnR w="28575">
                      <a:miter lim="400000"/>
                    </a:lnR>
                  </a:tcPr>
                </a:tc>
                <a:extLst>
                  <a:ext uri="{0D108BD9-81ED-4DB2-BD59-A6C34878D82A}">
                    <a16:rowId xmlns:a16="http://schemas.microsoft.com/office/drawing/2014/main" val="10000"/>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stack</a:t>
                      </a:r>
                    </a:p>
                  </a:txBody>
                  <a:tcPr marL="50800" marR="50800" marT="50800" marB="50800" anchor="ctr" horzOverflow="overflow">
                    <a:lnL w="28575">
                      <a:miter lim="400000"/>
                    </a:lnL>
                  </a:tcPr>
                </a:tc>
                <a:tc>
                  <a:txBody>
                    <a:bodyPr/>
                    <a:lstStyle/>
                    <a:p>
                      <a:pPr marL="58702" marR="58702" lvl="0" defTabSz="1295400">
                        <a:lnSpc>
                          <a:spcPts val="3800"/>
                        </a:lnSpc>
                        <a:defRPr sz="1800">
                          <a:uFillTx/>
                        </a:defRPr>
                      </a:pPr>
                      <a:r>
                        <a:rPr cap="small">
                          <a:uFill>
                            <a:solidFill/>
                          </a:uFill>
                        </a:rPr>
                        <a:t>Push, Pop</a:t>
                      </a:r>
                    </a:p>
                  </a:txBody>
                  <a:tcPr marL="50800" marR="50800" marT="50800" marB="50800" anchor="ctr" horzOverflow="overflow"/>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linked list, resizing array</a:t>
                      </a:r>
                    </a:p>
                  </a:txBody>
                  <a:tcPr marL="50800" marR="50800" marT="50800" marB="50800" anchor="ctr" horzOverflow="overflow">
                    <a:lnR w="28575">
                      <a:miter lim="400000"/>
                    </a:lnR>
                  </a:tcPr>
                </a:tc>
                <a:extLst>
                  <a:ext uri="{0D108BD9-81ED-4DB2-BD59-A6C34878D82A}">
                    <a16:rowId xmlns:a16="http://schemas.microsoft.com/office/drawing/2014/main" val="10001"/>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queue</a:t>
                      </a:r>
                    </a:p>
                  </a:txBody>
                  <a:tcPr marL="50800" marR="50800" marT="50800" marB="50800" anchor="ctr" horzOverflow="overflow">
                    <a:lnL w="28575">
                      <a:miter lim="400000"/>
                    </a:lnL>
                  </a:tcPr>
                </a:tc>
                <a:tc>
                  <a:txBody>
                    <a:bodyPr/>
                    <a:lstStyle/>
                    <a:p>
                      <a:pPr marL="58702" marR="58702" lvl="0" defTabSz="1295400">
                        <a:lnSpc>
                          <a:spcPts val="3800"/>
                        </a:lnSpc>
                        <a:defRPr sz="1800">
                          <a:uFillTx/>
                        </a:defRPr>
                      </a:pPr>
                      <a:r>
                        <a:rPr cap="small">
                          <a:uFill>
                            <a:solidFill/>
                          </a:uFill>
                        </a:rPr>
                        <a:t>Enqueue, Dequeue</a:t>
                      </a:r>
                    </a:p>
                  </a:txBody>
                  <a:tcPr marL="50800" marR="50800" marT="50800" marB="50800" anchor="ctr" horzOverflow="overflow"/>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linked list, resizing array</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priority queue</a:t>
                      </a:r>
                    </a:p>
                  </a:txBody>
                  <a:tcPr marL="50800" marR="50800" marT="50800" marB="50800" anchor="ctr" horzOverflow="overflow">
                    <a:lnL w="28575">
                      <a:miter lim="400000"/>
                    </a:lnL>
                  </a:tcPr>
                </a:tc>
                <a:tc>
                  <a:txBody>
                    <a:bodyPr/>
                    <a:lstStyle/>
                    <a:p>
                      <a:pPr marL="58702" marR="58702" lvl="0" defTabSz="1295400">
                        <a:lnSpc>
                          <a:spcPts val="3800"/>
                        </a:lnSpc>
                        <a:defRPr sz="1800">
                          <a:uFillTx/>
                        </a:defRPr>
                      </a:pPr>
                      <a:r>
                        <a:rPr cap="small">
                          <a:uFill>
                            <a:solidFill/>
                          </a:uFill>
                        </a:rPr>
                        <a:t>insert, Delete-Max</a:t>
                      </a:r>
                    </a:p>
                  </a:txBody>
                  <a:tcPr marL="50800" marR="50800" marT="50800" marB="50800" anchor="ctr" horzOverflow="overflow"/>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binary heap</a:t>
                      </a:r>
                    </a:p>
                  </a:txBody>
                  <a:tcPr marL="50800" marR="50800" marT="50800" marB="50800" anchor="ctr" horzOverflow="overflow">
                    <a:lnR w="28575">
                      <a:miter lim="400000"/>
                    </a:lnR>
                  </a:tcPr>
                </a:tc>
                <a:extLst>
                  <a:ext uri="{0D108BD9-81ED-4DB2-BD59-A6C34878D82A}">
                    <a16:rowId xmlns:a16="http://schemas.microsoft.com/office/drawing/2014/main" val="10003"/>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symbol table</a:t>
                      </a:r>
                    </a:p>
                  </a:txBody>
                  <a:tcPr marL="50800" marR="50800" marT="50800" marB="50800" anchor="ctr" horzOverflow="overflow">
                    <a:lnL w="28575">
                      <a:miter lim="400000"/>
                    </a:lnL>
                  </a:tcPr>
                </a:tc>
                <a:tc>
                  <a:txBody>
                    <a:bodyPr/>
                    <a:lstStyle/>
                    <a:p>
                      <a:pPr marL="58702" marR="58702" lvl="0" defTabSz="1295400">
                        <a:lnSpc>
                          <a:spcPts val="3800"/>
                        </a:lnSpc>
                        <a:defRPr sz="1800">
                          <a:uFillTx/>
                        </a:defRPr>
                      </a:pPr>
                      <a:r>
                        <a:rPr cap="small">
                          <a:uFill>
                            <a:solidFill/>
                          </a:uFill>
                        </a:rPr>
                        <a:t>Put, Get, Delete</a:t>
                      </a:r>
                    </a:p>
                  </a:txBody>
                  <a:tcPr marL="50800" marR="50800" marT="50800" marB="50800" anchor="ctr" horzOverflow="overflow"/>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BST, hash table</a:t>
                      </a:r>
                    </a:p>
                  </a:txBody>
                  <a:tcPr marL="50800" marR="50800" marT="50800" marB="50800" anchor="ctr" horzOverflow="overflow">
                    <a:lnR w="28575">
                      <a:miter lim="400000"/>
                    </a:lnR>
                  </a:tcPr>
                </a:tc>
                <a:extLst>
                  <a:ext uri="{0D108BD9-81ED-4DB2-BD59-A6C34878D82A}">
                    <a16:rowId xmlns:a16="http://schemas.microsoft.com/office/drawing/2014/main" val="10004"/>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set</a:t>
                      </a:r>
                    </a:p>
                  </a:txBody>
                  <a:tcPr marL="50800" marR="50800" marT="50800" marB="50800" anchor="ctr" horzOverflow="overflow">
                    <a:lnL w="28575">
                      <a:miter lim="400000"/>
                    </a:lnL>
                    <a:lnB w="28575">
                      <a:miter lim="400000"/>
                    </a:lnB>
                  </a:tcPr>
                </a:tc>
                <a:tc>
                  <a:txBody>
                    <a:bodyPr/>
                    <a:lstStyle/>
                    <a:p>
                      <a:pPr marL="58702" marR="58702" lvl="0" defTabSz="1295400">
                        <a:lnSpc>
                          <a:spcPts val="3800"/>
                        </a:lnSpc>
                        <a:defRPr sz="1800">
                          <a:uFillTx/>
                        </a:defRPr>
                      </a:pPr>
                      <a:r>
                        <a:rPr cap="small">
                          <a:uFill>
                            <a:solidFill/>
                          </a:uFill>
                        </a:rPr>
                        <a:t>Add, Contains, Delete</a:t>
                      </a:r>
                    </a:p>
                  </a:txBody>
                  <a:tcPr marL="50800" marR="50800" marT="50800" marB="50800" anchor="ctr" horzOverflow="overflow">
                    <a:lnB w="28575">
                      <a:miter lim="400000"/>
                    </a:lnB>
                  </a:tcPr>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BST, hash table</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 name="Shape 115"/>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6" name="Shape 11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117" name="Shape 117"/>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130" name="Group 130"/>
          <p:cNvGrpSpPr/>
          <p:nvPr/>
        </p:nvGrpSpPr>
        <p:grpSpPr>
          <a:xfrm>
            <a:off x="3180491" y="8547100"/>
            <a:ext cx="6973304" cy="914400"/>
            <a:chOff x="0" y="0"/>
            <a:chExt cx="6973303" cy="914400"/>
          </a:xfrm>
        </p:grpSpPr>
        <p:sp>
          <p:nvSpPr>
            <p:cNvPr id="118" name="Shape 118"/>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119" name="Shape 119"/>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20" name="Shape 120"/>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21" name="Shape 121"/>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122" name="Shape 122"/>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23" name="Shape 123"/>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24" name="Shape 124"/>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25" name="Shape 125"/>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26" name="Shape 126"/>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27" name="Shape 127"/>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28" name="Shape 128"/>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129" name="Shape 129"/>
            <p:cNvSpPr/>
            <p:nvPr/>
          </p:nvSpPr>
          <p:spPr>
            <a:xfrm>
              <a:off x="6446108" y="584200"/>
              <a:ext cx="429980"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11</a:t>
              </a:r>
            </a:p>
          </p:txBody>
        </p:sp>
      </p:grpSp>
      <p:sp>
        <p:nvSpPr>
          <p:cNvPr id="131" name="Shape 131"/>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2" name="Shape 132"/>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3" name="Shape 133"/>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4" name="Shape 134"/>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5" name="Shape 135"/>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6" name="Shape 136"/>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7" name="Shape 137"/>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8" name="Shape 138"/>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9" name="Shape 139"/>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0" name="Shape 140"/>
          <p:cNvSpPr/>
          <p:nvPr/>
        </p:nvSpPr>
        <p:spPr>
          <a:xfrm>
            <a:off x="560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11</a:t>
            </a:r>
          </a:p>
        </p:txBody>
      </p:sp>
      <p:sp>
        <p:nvSpPr>
          <p:cNvPr id="141" name="Shape 141"/>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42" name="Shape 142"/>
          <p:cNvSpPr/>
          <p:nvPr/>
        </p:nvSpPr>
        <p:spPr>
          <a:xfrm>
            <a:off x="5408946"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43" name="Shape 143"/>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44" name="Shape 144"/>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45" name="Shape 145"/>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146" name="Shape 146"/>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47" name="Shape 147"/>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48" name="Shape 148"/>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49" name="Shape 149"/>
          <p:cNvSpPr/>
          <p:nvPr/>
        </p:nvSpPr>
        <p:spPr>
          <a:xfrm>
            <a:off x="60230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150" name="Shape 150"/>
          <p:cNvSpPr/>
          <p:nvPr/>
        </p:nvSpPr>
        <p:spPr>
          <a:xfrm>
            <a:off x="4242220" y="4986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51" name="Shape 151"/>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152" name="Shape 152"/>
          <p:cNvSpPr/>
          <p:nvPr/>
        </p:nvSpPr>
        <p:spPr>
          <a:xfrm>
            <a:off x="7406034" y="6946900"/>
            <a:ext cx="2374618"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(swim up)</a:t>
            </a:r>
          </a:p>
        </p:txBody>
      </p:sp>
      <p:sp>
        <p:nvSpPr>
          <p:cNvPr id="153" name="Shape 153"/>
          <p:cNvSpPr/>
          <p:nvPr/>
        </p:nvSpPr>
        <p:spPr>
          <a:xfrm>
            <a:off x="67571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 name="Shape 154"/>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Tree>
    <p:extLst>
      <p:ext uri="{BB962C8B-B14F-4D97-AF65-F5344CB8AC3E}">
        <p14:creationId xmlns:p14="http://schemas.microsoft.com/office/powerpoint/2010/main" val="38583734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 name="Shape 156"/>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7" name="Shape 15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158" name="Shape 158"/>
          <p:cNvSpPr>
            <a:spLocks noGrp="1"/>
          </p:cNvSpPr>
          <p:nvPr>
            <p:ph type="title"/>
          </p:nvPr>
        </p:nvSpPr>
        <p:spPr>
          <a:prstGeom prst="rect">
            <a:avLst/>
          </a:prstGeom>
        </p:spPr>
        <p:txBody>
          <a:bodyPr/>
          <a:lstStyle/>
          <a:p>
            <a:pPr lvl="0">
              <a:defRPr sz="1800">
                <a:uFillTx/>
              </a:defRPr>
            </a:pPr>
            <a:r>
              <a:rPr sz="2800">
                <a:uFill>
                  <a:solidFill/>
                </a:uFill>
              </a:rPr>
              <a:t>Binary heap demo</a:t>
            </a:r>
          </a:p>
        </p:txBody>
      </p:sp>
      <p:sp>
        <p:nvSpPr>
          <p:cNvPr id="159" name="Shape 159"/>
          <p:cNvSpPr/>
          <p:nvPr/>
        </p:nvSpPr>
        <p:spPr>
          <a:xfrm>
            <a:off x="96266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11</a:t>
            </a:r>
          </a:p>
        </p:txBody>
      </p:sp>
      <p:sp>
        <p:nvSpPr>
          <p:cNvPr id="160" name="Shape 160"/>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 name="Shape 161"/>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2" name="Shape 162"/>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3" name="Shape 163"/>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4" name="Shape 164"/>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5" name="Shape 165"/>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 name="Shape 166"/>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7" name="Shape 167"/>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 name="Shape 168"/>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9" name="Shape 169"/>
          <p:cNvSpPr/>
          <p:nvPr/>
        </p:nvSpPr>
        <p:spPr>
          <a:xfrm>
            <a:off x="560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11</a:t>
            </a:r>
          </a:p>
        </p:txBody>
      </p:sp>
      <p:sp>
        <p:nvSpPr>
          <p:cNvPr id="170" name="Shape 170"/>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71" name="Shape 171"/>
          <p:cNvSpPr/>
          <p:nvPr/>
        </p:nvSpPr>
        <p:spPr>
          <a:xfrm>
            <a:off x="6018546" y="70390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72" name="Shape 172"/>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73" name="Shape 173"/>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74" name="Shape 17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175" name="Shape 175"/>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76" name="Shape 176"/>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77" name="Shape 177"/>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78" name="Shape 178"/>
          <p:cNvSpPr/>
          <p:nvPr/>
        </p:nvSpPr>
        <p:spPr>
          <a:xfrm>
            <a:off x="5413411"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179" name="Shape 179"/>
          <p:cNvSpPr/>
          <p:nvPr/>
        </p:nvSpPr>
        <p:spPr>
          <a:xfrm>
            <a:off x="4242220" y="4986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80" name="Shape 180"/>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181" name="Shape 181"/>
          <p:cNvSpPr/>
          <p:nvPr/>
        </p:nvSpPr>
        <p:spPr>
          <a:xfrm>
            <a:off x="586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182" name="Shape 182"/>
          <p:cNvSpPr/>
          <p:nvPr/>
        </p:nvSpPr>
        <p:spPr>
          <a:xfrm>
            <a:off x="50546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5</a:t>
            </a:r>
          </a:p>
        </p:txBody>
      </p:sp>
      <p:grpSp>
        <p:nvGrpSpPr>
          <p:cNvPr id="195" name="Group 195"/>
          <p:cNvGrpSpPr/>
          <p:nvPr/>
        </p:nvGrpSpPr>
        <p:grpSpPr>
          <a:xfrm>
            <a:off x="3180491" y="8547100"/>
            <a:ext cx="6973304" cy="914400"/>
            <a:chOff x="0" y="0"/>
            <a:chExt cx="6973303" cy="914400"/>
          </a:xfrm>
        </p:grpSpPr>
        <p:sp>
          <p:nvSpPr>
            <p:cNvPr id="183" name="Shape 183"/>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184" name="Shape 184"/>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85" name="Shape 185"/>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86" name="Shape 186"/>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187" name="Shape 187"/>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188" name="Shape 188"/>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89" name="Shape 189"/>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90" name="Shape 190"/>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91" name="Shape 191"/>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92" name="Shape 192"/>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93" name="Shape 193"/>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94" name="Shape 194"/>
            <p:cNvSpPr/>
            <p:nvPr/>
          </p:nvSpPr>
          <p:spPr>
            <a:xfrm>
              <a:off x="6446108" y="584200"/>
              <a:ext cx="429980"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11</a:t>
              </a:r>
            </a:p>
          </p:txBody>
        </p:sp>
      </p:grpSp>
      <p:sp>
        <p:nvSpPr>
          <p:cNvPr id="196" name="Shape 196"/>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
        <p:nvSpPr>
          <p:cNvPr id="197" name="Shape 197"/>
          <p:cNvSpPr/>
          <p:nvPr/>
        </p:nvSpPr>
        <p:spPr>
          <a:xfrm>
            <a:off x="7406034" y="6946900"/>
            <a:ext cx="2374618"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(swim up)</a:t>
            </a:r>
          </a:p>
        </p:txBody>
      </p:sp>
      <p:sp>
        <p:nvSpPr>
          <p:cNvPr id="198" name="Shape 198"/>
          <p:cNvSpPr/>
          <p:nvPr/>
        </p:nvSpPr>
        <p:spPr>
          <a:xfrm>
            <a:off x="67571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Tree>
    <p:extLst>
      <p:ext uri="{BB962C8B-B14F-4D97-AF65-F5344CB8AC3E}">
        <p14:creationId xmlns:p14="http://schemas.microsoft.com/office/powerpoint/2010/main" val="3889285134"/>
      </p:ext>
    </p:extLst>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 name="Shape 200"/>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1" name="Shape 201"/>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202" name="Shape 202"/>
          <p:cNvSpPr>
            <a:spLocks noGrp="1"/>
          </p:cNvSpPr>
          <p:nvPr>
            <p:ph type="title"/>
          </p:nvPr>
        </p:nvSpPr>
        <p:spPr>
          <a:prstGeom prst="rect">
            <a:avLst/>
          </a:prstGeom>
        </p:spPr>
        <p:txBody>
          <a:bodyPr/>
          <a:lstStyle/>
          <a:p>
            <a:pPr lvl="0">
              <a:defRPr sz="1800">
                <a:uFillTx/>
              </a:defRPr>
            </a:pPr>
            <a:r>
              <a:rPr sz="2800">
                <a:uFill>
                  <a:solidFill/>
                </a:uFill>
              </a:rPr>
              <a:t>Binary heap demo</a:t>
            </a:r>
          </a:p>
        </p:txBody>
      </p:sp>
      <p:sp>
        <p:nvSpPr>
          <p:cNvPr id="203" name="Shape 203"/>
          <p:cNvSpPr/>
          <p:nvPr/>
        </p:nvSpPr>
        <p:spPr>
          <a:xfrm>
            <a:off x="96266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11</a:t>
            </a:r>
          </a:p>
        </p:txBody>
      </p:sp>
      <p:sp>
        <p:nvSpPr>
          <p:cNvPr id="204" name="Shape 204"/>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5" name="Shape 205"/>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6" name="Shape 206"/>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7" name="Shape 207"/>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8" name="Shape 208"/>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9" name="Shape 209"/>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10" name="Shape 210"/>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11" name="Shape 211"/>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12" name="Shape 212"/>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13" name="Shape 213"/>
          <p:cNvSpPr/>
          <p:nvPr/>
        </p:nvSpPr>
        <p:spPr>
          <a:xfrm>
            <a:off x="560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11</a:t>
            </a:r>
          </a:p>
        </p:txBody>
      </p:sp>
      <p:sp>
        <p:nvSpPr>
          <p:cNvPr id="214" name="Shape 214"/>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15" name="Shape 215"/>
          <p:cNvSpPr/>
          <p:nvPr/>
        </p:nvSpPr>
        <p:spPr>
          <a:xfrm>
            <a:off x="6018546" y="70390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216" name="Shape 216"/>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217" name="Shape 217"/>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18" name="Shape 218"/>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219" name="Shape 219"/>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20" name="Shape 220"/>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221" name="Shape 221"/>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222" name="Shape 222"/>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223" name="Shape 223"/>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24" name="Shape 224"/>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225" name="Shape 225"/>
          <p:cNvSpPr/>
          <p:nvPr/>
        </p:nvSpPr>
        <p:spPr>
          <a:xfrm>
            <a:off x="586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226" name="Shape 226"/>
          <p:cNvSpPr/>
          <p:nvPr/>
        </p:nvSpPr>
        <p:spPr>
          <a:xfrm>
            <a:off x="50546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5</a:t>
            </a:r>
          </a:p>
        </p:txBody>
      </p:sp>
      <p:sp>
        <p:nvSpPr>
          <p:cNvPr id="227" name="Shape 227"/>
          <p:cNvSpPr/>
          <p:nvPr/>
        </p:nvSpPr>
        <p:spPr>
          <a:xfrm>
            <a:off x="3937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2</a:t>
            </a:r>
          </a:p>
        </p:txBody>
      </p:sp>
      <p:sp>
        <p:nvSpPr>
          <p:cNvPr id="228" name="Shape 228"/>
          <p:cNvSpPr/>
          <p:nvPr/>
        </p:nvSpPr>
        <p:spPr>
          <a:xfrm>
            <a:off x="38354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2</a:t>
            </a:r>
          </a:p>
        </p:txBody>
      </p:sp>
      <p:grpSp>
        <p:nvGrpSpPr>
          <p:cNvPr id="241" name="Group 241"/>
          <p:cNvGrpSpPr/>
          <p:nvPr/>
        </p:nvGrpSpPr>
        <p:grpSpPr>
          <a:xfrm>
            <a:off x="3180491" y="8547100"/>
            <a:ext cx="6973304" cy="914400"/>
            <a:chOff x="0" y="0"/>
            <a:chExt cx="6973303" cy="914400"/>
          </a:xfrm>
        </p:grpSpPr>
        <p:sp>
          <p:nvSpPr>
            <p:cNvPr id="229" name="Shape 229"/>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230" name="Shape 230"/>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231" name="Shape 231"/>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32" name="Shape 232"/>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233" name="Shape 233"/>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34" name="Shape 234"/>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235" name="Shape 235"/>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36" name="Shape 236"/>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37" name="Shape 237"/>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238" name="Shape 238"/>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239" name="Shape 239"/>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240" name="Shape 240"/>
            <p:cNvSpPr/>
            <p:nvPr/>
          </p:nvSpPr>
          <p:spPr>
            <a:xfrm>
              <a:off x="6446108" y="584200"/>
              <a:ext cx="429980"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11</a:t>
              </a:r>
            </a:p>
          </p:txBody>
        </p:sp>
      </p:grpSp>
      <p:sp>
        <p:nvSpPr>
          <p:cNvPr id="242" name="Shape 242"/>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
        <p:nvSpPr>
          <p:cNvPr id="243" name="Shape 243"/>
          <p:cNvSpPr/>
          <p:nvPr/>
        </p:nvSpPr>
        <p:spPr>
          <a:xfrm>
            <a:off x="7406034" y="6946900"/>
            <a:ext cx="2374618"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(swim up)</a:t>
            </a:r>
          </a:p>
        </p:txBody>
      </p:sp>
      <p:sp>
        <p:nvSpPr>
          <p:cNvPr id="244" name="Shape 244"/>
          <p:cNvSpPr/>
          <p:nvPr/>
        </p:nvSpPr>
        <p:spPr>
          <a:xfrm>
            <a:off x="67571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Tree>
    <p:extLst>
      <p:ext uri="{BB962C8B-B14F-4D97-AF65-F5344CB8AC3E}">
        <p14:creationId xmlns:p14="http://schemas.microsoft.com/office/powerpoint/2010/main" val="2772613989"/>
      </p:ext>
    </p:extLst>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 name="Shape 246"/>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7" name="Shape 24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248" name="Shape 248"/>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260" name="Group 260"/>
          <p:cNvGrpSpPr/>
          <p:nvPr/>
        </p:nvGrpSpPr>
        <p:grpSpPr>
          <a:xfrm>
            <a:off x="3180491" y="8547100"/>
            <a:ext cx="6973304" cy="553812"/>
            <a:chOff x="0" y="0"/>
            <a:chExt cx="6973303" cy="553811"/>
          </a:xfrm>
        </p:grpSpPr>
        <p:sp>
          <p:nvSpPr>
            <p:cNvPr id="249" name="Shape 249"/>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250" name="Shape 250"/>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251" name="Shape 251"/>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52" name="Shape 252"/>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253" name="Shape 253"/>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54" name="Shape 254"/>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255" name="Shape 255"/>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56" name="Shape 256"/>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57" name="Shape 257"/>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258" name="Shape 258"/>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259" name="Shape 259"/>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grpSp>
      <p:sp>
        <p:nvSpPr>
          <p:cNvPr id="261" name="Shape 261"/>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2" name="Shape 262"/>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3" name="Shape 263"/>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4" name="Shape 264"/>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5" name="Shape 265"/>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6" name="Shape 266"/>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7" name="Shape 267"/>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8" name="Shape 268"/>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9" name="Shape 269"/>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70" name="Shape 270"/>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71" name="Shape 271"/>
          <p:cNvSpPr/>
          <p:nvPr/>
        </p:nvSpPr>
        <p:spPr>
          <a:xfrm>
            <a:off x="6018546" y="70390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272" name="Shape 272"/>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273" name="Shape 273"/>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74" name="Shape 27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275" name="Shape 275"/>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76" name="Shape 276"/>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277" name="Shape 277"/>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278" name="Shape 278"/>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279" name="Shape 279"/>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80" name="Shape 280"/>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281" name="Shape 281"/>
          <p:cNvSpPr/>
          <p:nvPr/>
        </p:nvSpPr>
        <p:spPr>
          <a:xfrm>
            <a:off x="927100" y="3213100"/>
            <a:ext cx="1917392"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heap ordered</a:t>
            </a:r>
          </a:p>
        </p:txBody>
      </p:sp>
    </p:spTree>
    <p:extLst>
      <p:ext uri="{BB962C8B-B14F-4D97-AF65-F5344CB8AC3E}">
        <p14:creationId xmlns:p14="http://schemas.microsoft.com/office/powerpoint/2010/main" val="244826387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 name="Shape 283"/>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4" name="Shape 28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285" name="Shape 285"/>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297" name="Group 297"/>
          <p:cNvGrpSpPr/>
          <p:nvPr/>
        </p:nvGrpSpPr>
        <p:grpSpPr>
          <a:xfrm>
            <a:off x="3180491" y="8547100"/>
            <a:ext cx="6973304" cy="553812"/>
            <a:chOff x="0" y="0"/>
            <a:chExt cx="6973303" cy="553811"/>
          </a:xfrm>
        </p:grpSpPr>
        <p:sp>
          <p:nvSpPr>
            <p:cNvPr id="286" name="Shape 286"/>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T</a:t>
              </a:r>
            </a:p>
          </p:txBody>
        </p:sp>
        <p:sp>
          <p:nvSpPr>
            <p:cNvPr id="287" name="Shape 287"/>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288" name="Shape 288"/>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89" name="Shape 289"/>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290" name="Shape 290"/>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91" name="Shape 291"/>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292" name="Shape 292"/>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93" name="Shape 293"/>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94" name="Shape 294"/>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295" name="Shape 295"/>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296" name="Shape 296"/>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grpSp>
      <p:sp>
        <p:nvSpPr>
          <p:cNvPr id="298" name="Shape 298"/>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9" name="Shape 299"/>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0" name="Shape 300"/>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1" name="Shape 301"/>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2" name="Shape 302"/>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3" name="Shape 303"/>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4" name="Shape 304"/>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5" name="Shape 305"/>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6" name="Shape 306"/>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7" name="Shape 307"/>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308" name="Shape 308"/>
          <p:cNvSpPr/>
          <p:nvPr/>
        </p:nvSpPr>
        <p:spPr>
          <a:xfrm>
            <a:off x="6018546" y="70390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309" name="Shape 309"/>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310" name="Shape 310"/>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311" name="Shape 311"/>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312" name="Shape 312"/>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313" name="Shape 313"/>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314" name="Shape 314"/>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315" name="Shape 315"/>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316" name="Shape 316"/>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317" name="Shape 317"/>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T</a:t>
            </a:r>
          </a:p>
        </p:txBody>
      </p:sp>
      <p:sp>
        <p:nvSpPr>
          <p:cNvPr id="318" name="Shape 318"/>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319" name="Shape 319"/>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320" name="Shape 320"/>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Tree>
    <p:extLst>
      <p:ext uri="{BB962C8B-B14F-4D97-AF65-F5344CB8AC3E}">
        <p14:creationId xmlns:p14="http://schemas.microsoft.com/office/powerpoint/2010/main" val="21573372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 name="Shape 322"/>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23" name="Shape 32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324" name="Shape 324"/>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336" name="Group 336"/>
          <p:cNvGrpSpPr/>
          <p:nvPr/>
        </p:nvGrpSpPr>
        <p:grpSpPr>
          <a:xfrm>
            <a:off x="3180491" y="8547100"/>
            <a:ext cx="6973304" cy="553812"/>
            <a:chOff x="0" y="0"/>
            <a:chExt cx="6973303" cy="553811"/>
          </a:xfrm>
        </p:grpSpPr>
        <p:sp>
          <p:nvSpPr>
            <p:cNvPr id="325" name="Shape 325"/>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T</a:t>
              </a:r>
            </a:p>
          </p:txBody>
        </p:sp>
        <p:sp>
          <p:nvSpPr>
            <p:cNvPr id="326" name="Shape 326"/>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327" name="Shape 327"/>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328" name="Shape 328"/>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329" name="Shape 329"/>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330" name="Shape 330"/>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331" name="Shape 331"/>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332" name="Shape 332"/>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333" name="Shape 333"/>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334" name="Shape 334"/>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335" name="Shape 335"/>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H</a:t>
              </a:r>
            </a:p>
          </p:txBody>
        </p:sp>
      </p:grpSp>
      <p:sp>
        <p:nvSpPr>
          <p:cNvPr id="337" name="Shape 337"/>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8" name="Shape 338"/>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9" name="Shape 339"/>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0" name="Shape 340"/>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1" name="Shape 341"/>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2" name="Shape 342"/>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3" name="Shape 343"/>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4" name="Shape 344"/>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5" name="Shape 345"/>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6" name="Shape 346"/>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347" name="Shape 347"/>
          <p:cNvSpPr/>
          <p:nvPr/>
        </p:nvSpPr>
        <p:spPr>
          <a:xfrm>
            <a:off x="6018546" y="70390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H</a:t>
            </a:r>
          </a:p>
        </p:txBody>
      </p:sp>
      <p:sp>
        <p:nvSpPr>
          <p:cNvPr id="348" name="Shape 348"/>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349" name="Shape 349"/>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350" name="Shape 350"/>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351" name="Shape 351"/>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352" name="Shape 352"/>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353" name="Shape 353"/>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354" name="Shape 354"/>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355" name="Shape 355"/>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356" name="Shape 356"/>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T</a:t>
            </a:r>
          </a:p>
        </p:txBody>
      </p:sp>
      <p:sp>
        <p:nvSpPr>
          <p:cNvPr id="357" name="Shape 357"/>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358" name="Shape 358"/>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359" name="Shape 359"/>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360" name="Shape 360"/>
          <p:cNvSpPr/>
          <p:nvPr/>
        </p:nvSpPr>
        <p:spPr>
          <a:xfrm>
            <a:off x="96266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11</a:t>
            </a:r>
          </a:p>
        </p:txBody>
      </p:sp>
      <p:sp>
        <p:nvSpPr>
          <p:cNvPr id="361" name="Shape 361"/>
          <p:cNvSpPr/>
          <p:nvPr/>
        </p:nvSpPr>
        <p:spPr>
          <a:xfrm>
            <a:off x="560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11</a:t>
            </a:r>
          </a:p>
        </p:txBody>
      </p:sp>
      <p:sp>
        <p:nvSpPr>
          <p:cNvPr id="362" name="Shape 362"/>
          <p:cNvSpPr/>
          <p:nvPr/>
        </p:nvSpPr>
        <p:spPr>
          <a:xfrm>
            <a:off x="7505700" y="7099300"/>
            <a:ext cx="2323212"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800"/>
            </a:lvl1pPr>
          </a:lstStyle>
          <a:p>
            <a:pPr lvl="0">
              <a:defRPr>
                <a:solidFill>
                  <a:srgbClr val="000000"/>
                </a:solidFill>
                <a:uFillTx/>
              </a:defRPr>
            </a:pPr>
            <a:r>
              <a:rPr>
                <a:solidFill>
                  <a:srgbClr val="8D3124"/>
                </a:solidFill>
                <a:uFill>
                  <a:solidFill>
                    <a:srgbClr val="8D3124"/>
                  </a:solidFill>
                </a:uFill>
              </a:rPr>
              <a:t>exchange with root</a:t>
            </a:r>
          </a:p>
        </p:txBody>
      </p:sp>
      <p:sp>
        <p:nvSpPr>
          <p:cNvPr id="363" name="Shape 363"/>
          <p:cNvSpPr/>
          <p:nvPr/>
        </p:nvSpPr>
        <p:spPr>
          <a:xfrm>
            <a:off x="67571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Tree>
    <p:extLst>
      <p:ext uri="{BB962C8B-B14F-4D97-AF65-F5344CB8AC3E}">
        <p14:creationId xmlns:p14="http://schemas.microsoft.com/office/powerpoint/2010/main" val="287101327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5" name="Shape 365"/>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66" name="Shape 36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367" name="Shape 367"/>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379" name="Group 379"/>
          <p:cNvGrpSpPr/>
          <p:nvPr/>
        </p:nvGrpSpPr>
        <p:grpSpPr>
          <a:xfrm>
            <a:off x="3180491" y="8547100"/>
            <a:ext cx="6973304" cy="553812"/>
            <a:chOff x="0" y="0"/>
            <a:chExt cx="6973303" cy="553811"/>
          </a:xfrm>
        </p:grpSpPr>
        <p:sp>
          <p:nvSpPr>
            <p:cNvPr id="368" name="Shape 368"/>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H</a:t>
              </a:r>
            </a:p>
          </p:txBody>
        </p:sp>
        <p:sp>
          <p:nvSpPr>
            <p:cNvPr id="369" name="Shape 369"/>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370" name="Shape 370"/>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371" name="Shape 371"/>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372" name="Shape 372"/>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373" name="Shape 373"/>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374" name="Shape 374"/>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375" name="Shape 375"/>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376" name="Shape 376"/>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377" name="Shape 377"/>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378" name="Shape 378"/>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T</a:t>
              </a:r>
            </a:p>
          </p:txBody>
        </p:sp>
      </p:grpSp>
      <p:sp>
        <p:nvSpPr>
          <p:cNvPr id="380" name="Shape 380"/>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1" name="Shape 381"/>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2" name="Shape 382"/>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3" name="Shape 383"/>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4" name="Shape 384"/>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5" name="Shape 385"/>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6" name="Shape 386"/>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7" name="Shape 387"/>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8" name="Shape 388"/>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9" name="Shape 389"/>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390" name="Shape 390"/>
          <p:cNvSpPr/>
          <p:nvPr/>
        </p:nvSpPr>
        <p:spPr>
          <a:xfrm>
            <a:off x="6742445" y="39656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H</a:t>
            </a:r>
          </a:p>
        </p:txBody>
      </p:sp>
      <p:sp>
        <p:nvSpPr>
          <p:cNvPr id="391" name="Shape 391"/>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392" name="Shape 392"/>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393" name="Shape 393"/>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394" name="Shape 394"/>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395" name="Shape 395"/>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396" name="Shape 396"/>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397" name="Shape 397"/>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398" name="Shape 398"/>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399" name="Shape 399"/>
          <p:cNvSpPr/>
          <p:nvPr/>
        </p:nvSpPr>
        <p:spPr>
          <a:xfrm>
            <a:off x="6015521" y="70358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T</a:t>
            </a:r>
          </a:p>
        </p:txBody>
      </p:sp>
      <p:sp>
        <p:nvSpPr>
          <p:cNvPr id="400" name="Shape 400"/>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401" name="Shape 401"/>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402" name="Shape 402"/>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403" name="Shape 403"/>
          <p:cNvSpPr/>
          <p:nvPr/>
        </p:nvSpPr>
        <p:spPr>
          <a:xfrm>
            <a:off x="96266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11</a:t>
            </a:r>
          </a:p>
        </p:txBody>
      </p:sp>
      <p:sp>
        <p:nvSpPr>
          <p:cNvPr id="404" name="Shape 404"/>
          <p:cNvSpPr/>
          <p:nvPr/>
        </p:nvSpPr>
        <p:spPr>
          <a:xfrm>
            <a:off x="560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11</a:t>
            </a:r>
          </a:p>
        </p:txBody>
      </p:sp>
      <p:sp>
        <p:nvSpPr>
          <p:cNvPr id="405" name="Shape 405"/>
          <p:cNvSpPr/>
          <p:nvPr/>
        </p:nvSpPr>
        <p:spPr>
          <a:xfrm>
            <a:off x="7505700" y="7099300"/>
            <a:ext cx="2323212"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800"/>
            </a:lvl1pPr>
          </a:lstStyle>
          <a:p>
            <a:pPr lvl="0">
              <a:defRPr>
                <a:solidFill>
                  <a:srgbClr val="000000"/>
                </a:solidFill>
                <a:uFillTx/>
              </a:defRPr>
            </a:pPr>
            <a:r>
              <a:rPr>
                <a:solidFill>
                  <a:srgbClr val="8D3124"/>
                </a:solidFill>
                <a:uFill>
                  <a:solidFill>
                    <a:srgbClr val="8D3124"/>
                  </a:solidFill>
                </a:uFill>
              </a:rPr>
              <a:t>exchange with root</a:t>
            </a:r>
          </a:p>
        </p:txBody>
      </p:sp>
      <p:sp>
        <p:nvSpPr>
          <p:cNvPr id="406" name="Shape 406"/>
          <p:cNvSpPr/>
          <p:nvPr/>
        </p:nvSpPr>
        <p:spPr>
          <a:xfrm>
            <a:off x="67571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Tree>
    <p:extLst>
      <p:ext uri="{BB962C8B-B14F-4D97-AF65-F5344CB8AC3E}">
        <p14:creationId xmlns:p14="http://schemas.microsoft.com/office/powerpoint/2010/main" val="3173696144"/>
      </p:ext>
    </p:extLst>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 name="Shape 40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409" name="Shape 409"/>
          <p:cNvSpPr>
            <a:spLocks noGrp="1"/>
          </p:cNvSpPr>
          <p:nvPr>
            <p:ph type="title"/>
          </p:nvPr>
        </p:nvSpPr>
        <p:spPr>
          <a:prstGeom prst="rect">
            <a:avLst/>
          </a:prstGeom>
        </p:spPr>
        <p:txBody>
          <a:bodyPr/>
          <a:lstStyle/>
          <a:p>
            <a:pPr lvl="0">
              <a:defRPr sz="1800">
                <a:uFillTx/>
              </a:defRPr>
            </a:pPr>
            <a:r>
              <a:rPr sz="2800">
                <a:uFill>
                  <a:solidFill/>
                </a:uFill>
              </a:rPr>
              <a:t>Binary heap demo</a:t>
            </a:r>
          </a:p>
        </p:txBody>
      </p:sp>
      <p:sp>
        <p:nvSpPr>
          <p:cNvPr id="410" name="Shape 410"/>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1" name="Shape 411"/>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2" name="Shape 412"/>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3" name="Shape 413"/>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4" name="Shape 414"/>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5" name="Shape 415"/>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6" name="Shape 416"/>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7" name="Shape 417"/>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8" name="Shape 418"/>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9" name="Shape 419"/>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20" name="Shape 420"/>
          <p:cNvSpPr/>
          <p:nvPr/>
        </p:nvSpPr>
        <p:spPr>
          <a:xfrm>
            <a:off x="6742445" y="39656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H</a:t>
            </a:r>
          </a:p>
        </p:txBody>
      </p:sp>
      <p:sp>
        <p:nvSpPr>
          <p:cNvPr id="421" name="Shape 421"/>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422" name="Shape 422"/>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23" name="Shape 423"/>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424" name="Shape 424"/>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425" name="Shape 425"/>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426" name="Shape 426"/>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427" name="Shape 427"/>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428" name="Shape 428"/>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29" name="Shape 429"/>
          <p:cNvSpPr/>
          <p:nvPr/>
        </p:nvSpPr>
        <p:spPr>
          <a:xfrm>
            <a:off x="6015521" y="70358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BABABA"/>
                </a:solidFill>
                <a:uFill>
                  <a:solidFill>
                    <a:srgbClr val="BABABA"/>
                  </a:solidFill>
                </a:uFill>
              </a:defRPr>
            </a:lvl1pPr>
          </a:lstStyle>
          <a:p>
            <a:pPr lvl="0">
              <a:defRPr sz="1800">
                <a:solidFill>
                  <a:srgbClr val="000000"/>
                </a:solidFill>
                <a:uFillTx/>
              </a:defRPr>
            </a:pPr>
            <a:r>
              <a:rPr sz="2200">
                <a:solidFill>
                  <a:srgbClr val="BABABA"/>
                </a:solidFill>
                <a:uFill>
                  <a:solidFill>
                    <a:srgbClr val="BABABA"/>
                  </a:solidFill>
                </a:uFill>
              </a:rPr>
              <a:t>T</a:t>
            </a:r>
          </a:p>
        </p:txBody>
      </p:sp>
      <p:sp>
        <p:nvSpPr>
          <p:cNvPr id="430" name="Shape 430"/>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431" name="Shape 431"/>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432" name="Shape 432"/>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433" name="Shape 433"/>
          <p:cNvSpPr/>
          <p:nvPr/>
        </p:nvSpPr>
        <p:spPr>
          <a:xfrm>
            <a:off x="8207108" y="3784600"/>
            <a:ext cx="2374617"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(sink down)</a:t>
            </a:r>
          </a:p>
        </p:txBody>
      </p:sp>
      <p:sp>
        <p:nvSpPr>
          <p:cNvPr id="434" name="Shape 434"/>
          <p:cNvSpPr/>
          <p:nvPr/>
        </p:nvSpPr>
        <p:spPr>
          <a:xfrm>
            <a:off x="7557282" y="41558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446" name="Group 446"/>
          <p:cNvGrpSpPr/>
          <p:nvPr/>
        </p:nvGrpSpPr>
        <p:grpSpPr>
          <a:xfrm>
            <a:off x="3180491" y="8547100"/>
            <a:ext cx="6973304" cy="553812"/>
            <a:chOff x="0" y="0"/>
            <a:chExt cx="6973303" cy="553811"/>
          </a:xfrm>
        </p:grpSpPr>
        <p:sp>
          <p:nvSpPr>
            <p:cNvPr id="435" name="Shape 435"/>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H</a:t>
              </a:r>
            </a:p>
          </p:txBody>
        </p:sp>
        <p:sp>
          <p:nvSpPr>
            <p:cNvPr id="436" name="Shape 436"/>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437" name="Shape 437"/>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38" name="Shape 438"/>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439" name="Shape 439"/>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40" name="Shape 440"/>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441" name="Shape 441"/>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42" name="Shape 442"/>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443" name="Shape 443"/>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444" name="Shape 444"/>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445" name="Shape 445"/>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606060"/>
                  </a:solidFill>
                  <a:uFill>
                    <a:solidFill>
                      <a:srgbClr val="606060"/>
                    </a:solidFill>
                  </a:uFill>
                </a:defRPr>
              </a:lvl1pPr>
            </a:lstStyle>
            <a:p>
              <a:pPr lvl="0">
                <a:defRPr sz="1800">
                  <a:solidFill>
                    <a:srgbClr val="000000"/>
                  </a:solidFill>
                  <a:uFillTx/>
                </a:defRPr>
              </a:pPr>
              <a:r>
                <a:rPr sz="2200">
                  <a:solidFill>
                    <a:srgbClr val="606060"/>
                  </a:solidFill>
                  <a:uFill>
                    <a:solidFill>
                      <a:srgbClr val="606060"/>
                    </a:solidFill>
                  </a:uFill>
                </a:rPr>
                <a:t>T</a:t>
              </a:r>
            </a:p>
          </p:txBody>
        </p:sp>
      </p:grpSp>
    </p:spTree>
    <p:extLst>
      <p:ext uri="{BB962C8B-B14F-4D97-AF65-F5344CB8AC3E}">
        <p14:creationId xmlns:p14="http://schemas.microsoft.com/office/powerpoint/2010/main" val="377264012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 name="Shape 44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449" name="Shape 449"/>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461" name="Group 461"/>
          <p:cNvGrpSpPr/>
          <p:nvPr/>
        </p:nvGrpSpPr>
        <p:grpSpPr>
          <a:xfrm>
            <a:off x="3180491" y="8547100"/>
            <a:ext cx="6973304" cy="553812"/>
            <a:chOff x="0" y="0"/>
            <a:chExt cx="6973303" cy="553811"/>
          </a:xfrm>
        </p:grpSpPr>
        <p:sp>
          <p:nvSpPr>
            <p:cNvPr id="450" name="Shape 450"/>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451" name="Shape 451"/>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H</a:t>
              </a:r>
            </a:p>
          </p:txBody>
        </p:sp>
        <p:sp>
          <p:nvSpPr>
            <p:cNvPr id="452" name="Shape 452"/>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53" name="Shape 453"/>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454" name="Shape 454"/>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55" name="Shape 455"/>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456" name="Shape 456"/>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57" name="Shape 457"/>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458" name="Shape 458"/>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459" name="Shape 459"/>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460" name="Shape 460"/>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606060"/>
                  </a:solidFill>
                  <a:uFill>
                    <a:solidFill>
                      <a:srgbClr val="606060"/>
                    </a:solidFill>
                  </a:uFill>
                </a:defRPr>
              </a:lvl1pPr>
            </a:lstStyle>
            <a:p>
              <a:pPr lvl="0">
                <a:defRPr sz="1800">
                  <a:solidFill>
                    <a:srgbClr val="000000"/>
                  </a:solidFill>
                  <a:uFillTx/>
                </a:defRPr>
              </a:pPr>
              <a:r>
                <a:rPr sz="2200">
                  <a:solidFill>
                    <a:srgbClr val="606060"/>
                  </a:solidFill>
                  <a:uFill>
                    <a:solidFill>
                      <a:srgbClr val="606060"/>
                    </a:solidFill>
                  </a:uFill>
                </a:rPr>
                <a:t>T</a:t>
              </a:r>
            </a:p>
          </p:txBody>
        </p:sp>
      </p:grpSp>
      <p:sp>
        <p:nvSpPr>
          <p:cNvPr id="462" name="Shape 462"/>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63" name="Shape 463"/>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64" name="Shape 464"/>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65" name="Shape 465"/>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66" name="Shape 466"/>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67" name="Shape 467"/>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68" name="Shape 468"/>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69" name="Shape 469"/>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0" name="Shape 470"/>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1" name="Shape 471"/>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72" name="Shape 472"/>
          <p:cNvSpPr/>
          <p:nvPr/>
        </p:nvSpPr>
        <p:spPr>
          <a:xfrm>
            <a:off x="4240545"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H</a:t>
            </a:r>
          </a:p>
        </p:txBody>
      </p:sp>
      <p:sp>
        <p:nvSpPr>
          <p:cNvPr id="473" name="Shape 473"/>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474" name="Shape 474"/>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75" name="Shape 475"/>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476" name="Shape 476"/>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477" name="Shape 477"/>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478" name="Shape 478"/>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479" name="Shape 479"/>
          <p:cNvSpPr/>
          <p:nvPr/>
        </p:nvSpPr>
        <p:spPr>
          <a:xfrm>
            <a:off x="6746911"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480" name="Shape 480"/>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81" name="Shape 481"/>
          <p:cNvSpPr/>
          <p:nvPr/>
        </p:nvSpPr>
        <p:spPr>
          <a:xfrm>
            <a:off x="6015521" y="70358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BABABA"/>
                </a:solidFill>
                <a:uFill>
                  <a:solidFill>
                    <a:srgbClr val="BABABA"/>
                  </a:solidFill>
                </a:uFill>
              </a:defRPr>
            </a:lvl1pPr>
          </a:lstStyle>
          <a:p>
            <a:pPr lvl="0">
              <a:defRPr sz="1800">
                <a:solidFill>
                  <a:srgbClr val="000000"/>
                </a:solidFill>
                <a:uFillTx/>
              </a:defRPr>
            </a:pPr>
            <a:r>
              <a:rPr sz="2200">
                <a:solidFill>
                  <a:srgbClr val="BABABA"/>
                </a:solidFill>
                <a:uFill>
                  <a:solidFill>
                    <a:srgbClr val="BABABA"/>
                  </a:solidFill>
                </a:uFill>
              </a:rPr>
              <a:t>T</a:t>
            </a:r>
          </a:p>
        </p:txBody>
      </p:sp>
      <p:sp>
        <p:nvSpPr>
          <p:cNvPr id="482" name="Shape 482"/>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483" name="Shape 483"/>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484" name="Shape 484"/>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485" name="Shape 485"/>
          <p:cNvSpPr/>
          <p:nvPr/>
        </p:nvSpPr>
        <p:spPr>
          <a:xfrm>
            <a:off x="3937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2</a:t>
            </a:r>
          </a:p>
        </p:txBody>
      </p:sp>
      <p:sp>
        <p:nvSpPr>
          <p:cNvPr id="486" name="Shape 486"/>
          <p:cNvSpPr/>
          <p:nvPr/>
        </p:nvSpPr>
        <p:spPr>
          <a:xfrm>
            <a:off x="38354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2</a:t>
            </a:r>
          </a:p>
        </p:txBody>
      </p:sp>
      <p:sp>
        <p:nvSpPr>
          <p:cNvPr id="487" name="Shape 487"/>
          <p:cNvSpPr/>
          <p:nvPr/>
        </p:nvSpPr>
        <p:spPr>
          <a:xfrm>
            <a:off x="8207108" y="3784600"/>
            <a:ext cx="2374617"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(sink down)</a:t>
            </a:r>
          </a:p>
        </p:txBody>
      </p:sp>
      <p:sp>
        <p:nvSpPr>
          <p:cNvPr id="488" name="Shape 488"/>
          <p:cNvSpPr/>
          <p:nvPr/>
        </p:nvSpPr>
        <p:spPr>
          <a:xfrm>
            <a:off x="7557282" y="41558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Tree>
    <p:extLst>
      <p:ext uri="{BB962C8B-B14F-4D97-AF65-F5344CB8AC3E}">
        <p14:creationId xmlns:p14="http://schemas.microsoft.com/office/powerpoint/2010/main" val="4130049003"/>
      </p:ext>
    </p:extLst>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0" name="Shape 49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491" name="Shape 491"/>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503" name="Group 503"/>
          <p:cNvGrpSpPr/>
          <p:nvPr/>
        </p:nvGrpSpPr>
        <p:grpSpPr>
          <a:xfrm>
            <a:off x="3180491" y="8547100"/>
            <a:ext cx="6973304" cy="553812"/>
            <a:chOff x="0" y="0"/>
            <a:chExt cx="6973303" cy="553811"/>
          </a:xfrm>
        </p:grpSpPr>
        <p:sp>
          <p:nvSpPr>
            <p:cNvPr id="492" name="Shape 492"/>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493" name="Shape 493"/>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94" name="Shape 494"/>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95" name="Shape 495"/>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496" name="Shape 496"/>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H</a:t>
              </a:r>
            </a:p>
          </p:txBody>
        </p:sp>
        <p:sp>
          <p:nvSpPr>
            <p:cNvPr id="497" name="Shape 497"/>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498" name="Shape 498"/>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99" name="Shape 499"/>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00" name="Shape 500"/>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501" name="Shape 501"/>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502" name="Shape 502"/>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606060"/>
                  </a:solidFill>
                  <a:uFill>
                    <a:solidFill>
                      <a:srgbClr val="606060"/>
                    </a:solidFill>
                  </a:uFill>
                </a:defRPr>
              </a:lvl1pPr>
            </a:lstStyle>
            <a:p>
              <a:pPr lvl="0">
                <a:defRPr sz="1800">
                  <a:solidFill>
                    <a:srgbClr val="000000"/>
                  </a:solidFill>
                  <a:uFillTx/>
                </a:defRPr>
              </a:pPr>
              <a:r>
                <a:rPr sz="2200">
                  <a:solidFill>
                    <a:srgbClr val="606060"/>
                  </a:solidFill>
                  <a:uFill>
                    <a:solidFill>
                      <a:srgbClr val="606060"/>
                    </a:solidFill>
                  </a:uFill>
                </a:rPr>
                <a:t>T</a:t>
              </a:r>
            </a:p>
          </p:txBody>
        </p:sp>
      </p:grpSp>
      <p:sp>
        <p:nvSpPr>
          <p:cNvPr id="504" name="Shape 504"/>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05" name="Shape 505"/>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06" name="Shape 506"/>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07" name="Shape 507"/>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08" name="Shape 508"/>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09" name="Shape 509"/>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10" name="Shape 510"/>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11" name="Shape 511"/>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12" name="Shape 512"/>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13" name="Shape 513"/>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14" name="Shape 514"/>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515" name="Shape 515"/>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16" name="Shape 516"/>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517" name="Shape 517"/>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18" name="Shape 518"/>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519" name="Shape 519"/>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520" name="Shape 520"/>
          <p:cNvSpPr/>
          <p:nvPr/>
        </p:nvSpPr>
        <p:spPr>
          <a:xfrm>
            <a:off x="6746911"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521" name="Shape 521"/>
          <p:cNvSpPr/>
          <p:nvPr/>
        </p:nvSpPr>
        <p:spPr>
          <a:xfrm>
            <a:off x="6015521" y="70358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BABABA"/>
                </a:solidFill>
                <a:uFill>
                  <a:solidFill>
                    <a:srgbClr val="BABABA"/>
                  </a:solidFill>
                </a:uFill>
              </a:defRPr>
            </a:lvl1pPr>
          </a:lstStyle>
          <a:p>
            <a:pPr lvl="0">
              <a:defRPr sz="1800">
                <a:solidFill>
                  <a:srgbClr val="000000"/>
                </a:solidFill>
                <a:uFillTx/>
              </a:defRPr>
            </a:pPr>
            <a:r>
              <a:rPr sz="2200">
                <a:solidFill>
                  <a:srgbClr val="BABABA"/>
                </a:solidFill>
                <a:uFill>
                  <a:solidFill>
                    <a:srgbClr val="BABABA"/>
                  </a:solidFill>
                </a:uFill>
              </a:rPr>
              <a:t>T</a:t>
            </a:r>
          </a:p>
        </p:txBody>
      </p:sp>
      <p:sp>
        <p:nvSpPr>
          <p:cNvPr id="522" name="Shape 522"/>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523" name="Shape 523"/>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524" name="Shape 524"/>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525" name="Shape 525"/>
          <p:cNvSpPr/>
          <p:nvPr/>
        </p:nvSpPr>
        <p:spPr>
          <a:xfrm>
            <a:off x="3937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2</a:t>
            </a:r>
          </a:p>
        </p:txBody>
      </p:sp>
      <p:sp>
        <p:nvSpPr>
          <p:cNvPr id="526" name="Shape 526"/>
          <p:cNvSpPr/>
          <p:nvPr/>
        </p:nvSpPr>
        <p:spPr>
          <a:xfrm>
            <a:off x="38354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2</a:t>
            </a:r>
          </a:p>
        </p:txBody>
      </p:sp>
      <p:sp>
        <p:nvSpPr>
          <p:cNvPr id="527" name="Shape 527"/>
          <p:cNvSpPr/>
          <p:nvPr/>
        </p:nvSpPr>
        <p:spPr>
          <a:xfrm>
            <a:off x="5854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528" name="Shape 528"/>
          <p:cNvSpPr/>
          <p:nvPr/>
        </p:nvSpPr>
        <p:spPr>
          <a:xfrm>
            <a:off x="49530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5</a:t>
            </a:r>
          </a:p>
        </p:txBody>
      </p:sp>
      <p:sp>
        <p:nvSpPr>
          <p:cNvPr id="529" name="Shape 529"/>
          <p:cNvSpPr/>
          <p:nvPr/>
        </p:nvSpPr>
        <p:spPr>
          <a:xfrm>
            <a:off x="8207108" y="3784600"/>
            <a:ext cx="2374617"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(sink down)</a:t>
            </a:r>
          </a:p>
        </p:txBody>
      </p:sp>
      <p:sp>
        <p:nvSpPr>
          <p:cNvPr id="530" name="Shape 530"/>
          <p:cNvSpPr/>
          <p:nvPr/>
        </p:nvSpPr>
        <p:spPr>
          <a:xfrm>
            <a:off x="7557282" y="41558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31" name="Shape 531"/>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532" name="Shape 532"/>
          <p:cNvSpPr/>
          <p:nvPr/>
        </p:nvSpPr>
        <p:spPr>
          <a:xfrm>
            <a:off x="5408945"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H</a:t>
            </a:r>
          </a:p>
        </p:txBody>
      </p:sp>
    </p:spTree>
    <p:extLst>
      <p:ext uri="{BB962C8B-B14F-4D97-AF65-F5344CB8AC3E}">
        <p14:creationId xmlns:p14="http://schemas.microsoft.com/office/powerpoint/2010/main" val="4244158731"/>
      </p:ext>
    </p:extLst>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Shape 59"/>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a:t>
            </a:fld>
            <a:endParaRPr sz="1200">
              <a:uFill>
                <a:solidFill/>
              </a:uFill>
            </a:endParaRPr>
          </a:p>
        </p:txBody>
      </p:sp>
      <p:sp>
        <p:nvSpPr>
          <p:cNvPr id="60" name="Shape 60"/>
          <p:cNvSpPr>
            <a:spLocks noGrp="1"/>
          </p:cNvSpPr>
          <p:nvPr>
            <p:ph type="title"/>
          </p:nvPr>
        </p:nvSpPr>
        <p:spPr>
          <a:prstGeom prst="rect">
            <a:avLst/>
          </a:prstGeom>
        </p:spPr>
        <p:txBody>
          <a:bodyPr/>
          <a:lstStyle/>
          <a:p>
            <a:pPr lvl="0">
              <a:defRPr sz="1800">
                <a:uFillTx/>
              </a:defRPr>
            </a:pPr>
            <a:r>
              <a:rPr sz="2800" dirty="0">
                <a:uFill>
                  <a:solidFill/>
                </a:uFill>
              </a:rPr>
              <a:t>Priority queue</a:t>
            </a:r>
          </a:p>
        </p:txBody>
      </p:sp>
      <p:sp>
        <p:nvSpPr>
          <p:cNvPr id="61" name="Shape 61"/>
          <p:cNvSpPr>
            <a:spLocks noGrp="1"/>
          </p:cNvSpPr>
          <p:nvPr>
            <p:ph type="body" idx="1"/>
          </p:nvPr>
        </p:nvSpPr>
        <p:spPr>
          <a:prstGeom prst="rect">
            <a:avLst/>
          </a:prstGeom>
        </p:spPr>
        <p:txBody>
          <a:bodyPr/>
          <a:lstStyle/>
          <a:p>
            <a:pPr lvl="0">
              <a:defRPr sz="1800">
                <a:solidFill>
                  <a:srgbClr val="000000"/>
                </a:solidFill>
                <a:uFillTx/>
              </a:defRPr>
            </a:pPr>
            <a:endParaRPr lang="en-US" sz="2400" dirty="0">
              <a:solidFill>
                <a:srgbClr val="005493"/>
              </a:solidFill>
              <a:uFill>
                <a:solidFill>
                  <a:srgbClr val="0048AA"/>
                </a:solidFill>
              </a:uFill>
            </a:endParaRPr>
          </a:p>
          <a:p>
            <a:pPr lvl="0">
              <a:defRPr sz="1800">
                <a:solidFill>
                  <a:srgbClr val="000000"/>
                </a:solidFill>
                <a:uFillTx/>
              </a:defRPr>
            </a:pPr>
            <a:r>
              <a:rPr lang="en-US" sz="3200" dirty="0">
                <a:latin typeface="Arial"/>
                <a:cs typeface="Arial"/>
              </a:rPr>
              <a:t> IT IS DYNAMIC!</a:t>
            </a:r>
          </a:p>
          <a:p>
            <a:pPr lvl="0">
              <a:defRPr sz="1800">
                <a:solidFill>
                  <a:srgbClr val="000000"/>
                </a:solidFill>
                <a:uFillTx/>
              </a:defRPr>
            </a:pPr>
            <a:endParaRPr lang="en-US" sz="2400" dirty="0">
              <a:solidFill>
                <a:srgbClr val="005493"/>
              </a:solidFill>
              <a:uFill>
                <a:solidFill>
                  <a:srgbClr val="0048AA"/>
                </a:solidFill>
              </a:uFill>
            </a:endParaRPr>
          </a:p>
          <a:p>
            <a:pPr lvl="0">
              <a:defRPr sz="1800">
                <a:solidFill>
                  <a:srgbClr val="000000"/>
                </a:solidFill>
                <a:uFillTx/>
              </a:defRPr>
            </a:pPr>
            <a:r>
              <a:rPr sz="2400" dirty="0">
                <a:solidFill>
                  <a:srgbClr val="005493"/>
                </a:solidFill>
                <a:uFill>
                  <a:solidFill>
                    <a:srgbClr val="0048AA"/>
                  </a:solidFill>
                </a:uFill>
              </a:rPr>
              <a:t>Collections.  </a:t>
            </a:r>
            <a:r>
              <a:rPr sz="2400" dirty="0">
                <a:uFill>
                  <a:solidFill>
                    <a:srgbClr val="0048AA"/>
                  </a:solidFill>
                </a:uFill>
              </a:rPr>
              <a:t>Insert and delete items. Which item to delete?</a:t>
            </a:r>
            <a:endParaRPr sz="2400" dirty="0">
              <a:solidFill>
                <a:srgbClr val="005493"/>
              </a:solidFill>
              <a:uFill>
                <a:solidFill>
                  <a:srgbClr val="0048AA"/>
                </a:solidFill>
              </a:uFill>
            </a:endParaRPr>
          </a:p>
          <a:p>
            <a:pPr lvl="0">
              <a:defRPr sz="1800">
                <a:solidFill>
                  <a:srgbClr val="000000"/>
                </a:solidFill>
                <a:uFillTx/>
              </a:defRPr>
            </a:pPr>
            <a:br>
              <a:rPr sz="2400" dirty="0">
                <a:solidFill>
                  <a:srgbClr val="005493"/>
                </a:solidFill>
                <a:uFill>
                  <a:solidFill>
                    <a:srgbClr val="0048AA"/>
                  </a:solidFill>
                </a:uFill>
              </a:rPr>
            </a:br>
            <a:r>
              <a:rPr sz="2400" dirty="0">
                <a:solidFill>
                  <a:srgbClr val="005493"/>
                </a:solidFill>
                <a:uFill>
                  <a:solidFill>
                    <a:srgbClr val="0048AA"/>
                  </a:solidFill>
                </a:uFill>
              </a:rPr>
              <a:t>Stack.  </a:t>
            </a:r>
            <a:r>
              <a:rPr sz="2400" dirty="0">
                <a:uFill>
                  <a:solidFill>
                    <a:srgbClr val="0048AA"/>
                  </a:solidFill>
                </a:uFill>
              </a:rPr>
              <a:t>Remove the item most recently added.</a:t>
            </a:r>
            <a:r>
              <a:rPr sz="2400" dirty="0">
                <a:solidFill>
                  <a:srgbClr val="005493"/>
                </a:solidFill>
                <a:uFill>
                  <a:solidFill>
                    <a:srgbClr val="0048AA"/>
                  </a:solidFill>
                </a:uFill>
              </a:rPr>
              <a:t> </a:t>
            </a:r>
          </a:p>
          <a:p>
            <a:pPr lvl="0">
              <a:defRPr sz="1800">
                <a:solidFill>
                  <a:srgbClr val="000000"/>
                </a:solidFill>
                <a:uFillTx/>
              </a:defRPr>
            </a:pPr>
            <a:r>
              <a:rPr sz="2400" dirty="0">
                <a:solidFill>
                  <a:srgbClr val="005493"/>
                </a:solidFill>
                <a:uFill>
                  <a:solidFill>
                    <a:srgbClr val="0048AA"/>
                  </a:solidFill>
                </a:uFill>
              </a:rPr>
              <a:t>Queue.  </a:t>
            </a:r>
            <a:r>
              <a:rPr sz="2400" dirty="0">
                <a:uFill>
                  <a:solidFill>
                    <a:srgbClr val="0048AA"/>
                  </a:solidFill>
                </a:uFill>
              </a:rPr>
              <a:t>Remove the item least recently added.</a:t>
            </a:r>
          </a:p>
          <a:p>
            <a:pPr lvl="0">
              <a:defRPr sz="1800">
                <a:solidFill>
                  <a:srgbClr val="000000"/>
                </a:solidFill>
                <a:uFillTx/>
              </a:defRPr>
            </a:pPr>
            <a:r>
              <a:rPr sz="2400" dirty="0">
                <a:solidFill>
                  <a:srgbClr val="005493"/>
                </a:solidFill>
                <a:uFill>
                  <a:solidFill>
                    <a:srgbClr val="0048AA"/>
                  </a:solidFill>
                </a:uFill>
              </a:rPr>
              <a:t>Randomized queue.  </a:t>
            </a:r>
            <a:r>
              <a:rPr sz="2400" dirty="0">
                <a:uFill>
                  <a:solidFill>
                    <a:srgbClr val="0048AA"/>
                  </a:solidFill>
                </a:uFill>
              </a:rPr>
              <a:t>Remove a random item.</a:t>
            </a:r>
          </a:p>
          <a:p>
            <a:pPr lvl="0">
              <a:defRPr sz="1800">
                <a:solidFill>
                  <a:srgbClr val="000000"/>
                </a:solidFill>
                <a:uFillTx/>
              </a:defRPr>
            </a:pPr>
            <a:br>
              <a:rPr sz="2400" dirty="0">
                <a:uFill>
                  <a:solidFill>
                    <a:srgbClr val="0048AA"/>
                  </a:solidFill>
                </a:uFill>
              </a:rPr>
            </a:br>
            <a:r>
              <a:rPr sz="2400" dirty="0">
                <a:solidFill>
                  <a:srgbClr val="005493"/>
                </a:solidFill>
                <a:uFill>
                  <a:solidFill>
                    <a:srgbClr val="0048AA"/>
                  </a:solidFill>
                </a:uFill>
              </a:rPr>
              <a:t>Priority queue.  </a:t>
            </a:r>
            <a:r>
              <a:rPr sz="2400" dirty="0">
                <a:uFill>
                  <a:solidFill>
                    <a:srgbClr val="0048AA"/>
                  </a:solidFill>
                </a:uFill>
              </a:rPr>
              <a:t>Remove the </a:t>
            </a:r>
            <a:r>
              <a:rPr sz="2400" dirty="0">
                <a:solidFill>
                  <a:srgbClr val="8D3124"/>
                </a:solidFill>
                <a:uFill>
                  <a:solidFill>
                    <a:srgbClr val="8D3124"/>
                  </a:solidFill>
                </a:uFill>
              </a:rPr>
              <a:t>largest</a:t>
            </a:r>
            <a:r>
              <a:rPr sz="2400" dirty="0">
                <a:uFill>
                  <a:solidFill>
                    <a:srgbClr val="0048AA"/>
                  </a:solidFill>
                </a:uFill>
              </a:rPr>
              <a:t> (or </a:t>
            </a:r>
            <a:r>
              <a:rPr sz="2400" dirty="0">
                <a:solidFill>
                  <a:srgbClr val="8D3124"/>
                </a:solidFill>
                <a:uFill>
                  <a:solidFill>
                    <a:srgbClr val="8D3124"/>
                  </a:solidFill>
                </a:uFill>
              </a:rPr>
              <a:t>smallest</a:t>
            </a:r>
            <a:r>
              <a:rPr sz="2400" dirty="0">
                <a:uFill>
                  <a:solidFill>
                    <a:srgbClr val="0048AA"/>
                  </a:solidFill>
                </a:uFill>
              </a:rPr>
              <a:t>) item.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1" build="p" animBg="1" advAuto="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 name="Shape 53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535" name="Shape 535"/>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547" name="Group 547"/>
          <p:cNvGrpSpPr/>
          <p:nvPr/>
        </p:nvGrpSpPr>
        <p:grpSpPr>
          <a:xfrm>
            <a:off x="3180491" y="8547100"/>
            <a:ext cx="6973304" cy="553812"/>
            <a:chOff x="0" y="0"/>
            <a:chExt cx="6973303" cy="553811"/>
          </a:xfrm>
        </p:grpSpPr>
        <p:sp>
          <p:nvSpPr>
            <p:cNvPr id="536" name="Shape 536"/>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537" name="Shape 537"/>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538" name="Shape 538"/>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39" name="Shape 539"/>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540" name="Shape 540"/>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541" name="Shape 541"/>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542" name="Shape 542"/>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43" name="Shape 543"/>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44" name="Shape 544"/>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545" name="Shape 545"/>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546" name="Shape 546"/>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548" name="Shape 548"/>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49" name="Shape 549"/>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0" name="Shape 550"/>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1" name="Shape 551"/>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2" name="Shape 552"/>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3" name="Shape 553"/>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4" name="Shape 554"/>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5" name="Shape 555"/>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6" name="Shape 556"/>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7" name="Shape 557"/>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58" name="Shape 558"/>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559" name="Shape 559"/>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60" name="Shape 560"/>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561" name="Shape 561"/>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62" name="Shape 562"/>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563" name="Shape 563"/>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564" name="Shape 564"/>
          <p:cNvSpPr/>
          <p:nvPr/>
        </p:nvSpPr>
        <p:spPr>
          <a:xfrm>
            <a:off x="6746911"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565" name="Shape 565"/>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566" name="Shape 566"/>
          <p:cNvSpPr/>
          <p:nvPr/>
        </p:nvSpPr>
        <p:spPr>
          <a:xfrm>
            <a:off x="927100" y="3213100"/>
            <a:ext cx="1917392"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heap ordered</a:t>
            </a:r>
          </a:p>
        </p:txBody>
      </p:sp>
      <p:sp>
        <p:nvSpPr>
          <p:cNvPr id="567" name="Shape 567"/>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23544778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9" name="Shape 56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570" name="Shape 570"/>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582" name="Group 582"/>
          <p:cNvGrpSpPr/>
          <p:nvPr/>
        </p:nvGrpSpPr>
        <p:grpSpPr>
          <a:xfrm>
            <a:off x="3180491" y="8547100"/>
            <a:ext cx="6973304" cy="553812"/>
            <a:chOff x="0" y="0"/>
            <a:chExt cx="6973303" cy="553811"/>
          </a:xfrm>
        </p:grpSpPr>
        <p:sp>
          <p:nvSpPr>
            <p:cNvPr id="571" name="Shape 571"/>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572" name="Shape 572"/>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573" name="Shape 573"/>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74" name="Shape 574"/>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575" name="Shape 575"/>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576" name="Shape 576"/>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577" name="Shape 577"/>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78" name="Shape 578"/>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79" name="Shape 579"/>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580" name="Shape 580"/>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581" name="Shape 581"/>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583" name="Shape 583"/>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4" name="Shape 584"/>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5" name="Shape 585"/>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6" name="Shape 586"/>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7" name="Shape 587"/>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8" name="Shape 588"/>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9" name="Shape 589"/>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90" name="Shape 590"/>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91" name="Shape 591"/>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92" name="Shape 592"/>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93" name="Shape 593"/>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594" name="Shape 594"/>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95" name="Shape 595"/>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596" name="Shape 596"/>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97" name="Shape 597"/>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598" name="Shape 598"/>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599" name="Shape 599"/>
          <p:cNvSpPr/>
          <p:nvPr/>
        </p:nvSpPr>
        <p:spPr>
          <a:xfrm>
            <a:off x="6746911"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600" name="Shape 600"/>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01" name="Shape 601"/>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602" name="Shape 602"/>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603" name="Shape 603"/>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604" name="Shape 60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180411530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 name="Shape 60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607" name="Shape 607"/>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619" name="Group 619"/>
          <p:cNvGrpSpPr/>
          <p:nvPr/>
        </p:nvGrpSpPr>
        <p:grpSpPr>
          <a:xfrm>
            <a:off x="3180491" y="8547100"/>
            <a:ext cx="6973304" cy="553812"/>
            <a:chOff x="0" y="0"/>
            <a:chExt cx="6973303" cy="553811"/>
          </a:xfrm>
        </p:grpSpPr>
        <p:sp>
          <p:nvSpPr>
            <p:cNvPr id="608" name="Shape 608"/>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609" name="Shape 609"/>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610" name="Shape 610"/>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11" name="Shape 611"/>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612" name="Shape 612"/>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13" name="Shape 613"/>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614" name="Shape 614"/>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15" name="Shape 615"/>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616" name="Shape 616"/>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617" name="Shape 617"/>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G</a:t>
              </a:r>
            </a:p>
          </p:txBody>
        </p:sp>
        <p:sp>
          <p:nvSpPr>
            <p:cNvPr id="618" name="Shape 618"/>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620" name="Shape 620"/>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1" name="Shape 621"/>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2" name="Shape 622"/>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3" name="Shape 623"/>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4" name="Shape 624"/>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5" name="Shape 625"/>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6" name="Shape 626"/>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7" name="Shape 627"/>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8" name="Shape 628"/>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9" name="Shape 629"/>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30" name="Shape 630"/>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631" name="Shape 631"/>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32" name="Shape 632"/>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633" name="Shape 633"/>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634" name="Shape 634"/>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635" name="Shape 635"/>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G</a:t>
            </a:r>
          </a:p>
        </p:txBody>
      </p:sp>
      <p:sp>
        <p:nvSpPr>
          <p:cNvPr id="636" name="Shape 636"/>
          <p:cNvSpPr/>
          <p:nvPr/>
        </p:nvSpPr>
        <p:spPr>
          <a:xfrm>
            <a:off x="6746911"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637" name="Shape 637"/>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38" name="Shape 638"/>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639" name="Shape 639"/>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640" name="Shape 640"/>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641" name="Shape 641"/>
          <p:cNvSpPr/>
          <p:nvPr/>
        </p:nvSpPr>
        <p:spPr>
          <a:xfrm>
            <a:off x="6159500" y="7099300"/>
            <a:ext cx="2323212"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800"/>
            </a:lvl1pPr>
          </a:lstStyle>
          <a:p>
            <a:pPr lvl="0">
              <a:defRPr>
                <a:solidFill>
                  <a:srgbClr val="000000"/>
                </a:solidFill>
                <a:uFillTx/>
              </a:defRPr>
            </a:pPr>
            <a:r>
              <a:rPr>
                <a:solidFill>
                  <a:srgbClr val="8D3124"/>
                </a:solidFill>
                <a:uFill>
                  <a:solidFill>
                    <a:srgbClr val="8D3124"/>
                  </a:solidFill>
                </a:uFill>
              </a:rPr>
              <a:t>exchange with root</a:t>
            </a:r>
          </a:p>
        </p:txBody>
      </p:sp>
      <p:sp>
        <p:nvSpPr>
          <p:cNvPr id="642" name="Shape 642"/>
          <p:cNvSpPr/>
          <p:nvPr/>
        </p:nvSpPr>
        <p:spPr>
          <a:xfrm>
            <a:off x="54109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43" name="Shape 643"/>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338823173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 name="Shape 64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646" name="Shape 646"/>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658" name="Group 658"/>
          <p:cNvGrpSpPr/>
          <p:nvPr/>
        </p:nvGrpSpPr>
        <p:grpSpPr>
          <a:xfrm>
            <a:off x="3180491" y="8547100"/>
            <a:ext cx="6973304" cy="553812"/>
            <a:chOff x="0" y="0"/>
            <a:chExt cx="6973303" cy="553811"/>
          </a:xfrm>
        </p:grpSpPr>
        <p:sp>
          <p:nvSpPr>
            <p:cNvPr id="647" name="Shape 647"/>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G</a:t>
              </a:r>
            </a:p>
          </p:txBody>
        </p:sp>
        <p:sp>
          <p:nvSpPr>
            <p:cNvPr id="648" name="Shape 648"/>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649" name="Shape 649"/>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50" name="Shape 650"/>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651" name="Shape 651"/>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52" name="Shape 652"/>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653" name="Shape 653"/>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54" name="Shape 654"/>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655" name="Shape 655"/>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656" name="Shape 656"/>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657" name="Shape 657"/>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659" name="Shape 659"/>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0" name="Shape 660"/>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1" name="Shape 661"/>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2" name="Shape 662"/>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3" name="Shape 663"/>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4" name="Shape 664"/>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5" name="Shape 665"/>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6" name="Shape 666"/>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7" name="Shape 667"/>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8" name="Shape 668"/>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69" name="Shape 669"/>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670" name="Shape 670"/>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71" name="Shape 671"/>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672" name="Shape 672"/>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673" name="Shape 673"/>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674" name="Shape 674"/>
          <p:cNvSpPr/>
          <p:nvPr/>
        </p:nvSpPr>
        <p:spPr>
          <a:xfrm>
            <a:off x="6737979"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G</a:t>
            </a:r>
          </a:p>
        </p:txBody>
      </p:sp>
      <p:sp>
        <p:nvSpPr>
          <p:cNvPr id="675" name="Shape 675"/>
          <p:cNvSpPr/>
          <p:nvPr/>
        </p:nvSpPr>
        <p:spPr>
          <a:xfrm>
            <a:off x="48038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676" name="Shape 676"/>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77" name="Shape 677"/>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678" name="Shape 678"/>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679" name="Shape 679"/>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680" name="Shape 680"/>
          <p:cNvSpPr/>
          <p:nvPr/>
        </p:nvSpPr>
        <p:spPr>
          <a:xfrm>
            <a:off x="6159500" y="7099300"/>
            <a:ext cx="2323212"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800"/>
            </a:lvl1pPr>
          </a:lstStyle>
          <a:p>
            <a:pPr lvl="0">
              <a:defRPr>
                <a:solidFill>
                  <a:srgbClr val="000000"/>
                </a:solidFill>
                <a:uFillTx/>
              </a:defRPr>
            </a:pPr>
            <a:r>
              <a:rPr>
                <a:solidFill>
                  <a:srgbClr val="8D3124"/>
                </a:solidFill>
                <a:uFill>
                  <a:solidFill>
                    <a:srgbClr val="8D3124"/>
                  </a:solidFill>
                </a:uFill>
              </a:rPr>
              <a:t>exchange with root</a:t>
            </a:r>
          </a:p>
        </p:txBody>
      </p:sp>
      <p:sp>
        <p:nvSpPr>
          <p:cNvPr id="681" name="Shape 681"/>
          <p:cNvSpPr/>
          <p:nvPr/>
        </p:nvSpPr>
        <p:spPr>
          <a:xfrm>
            <a:off x="54109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82" name="Shape 682"/>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683" name="Shape 683"/>
          <p:cNvSpPr/>
          <p:nvPr/>
        </p:nvSpPr>
        <p:spPr>
          <a:xfrm>
            <a:off x="433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10</a:t>
            </a:r>
          </a:p>
        </p:txBody>
      </p:sp>
      <p:sp>
        <p:nvSpPr>
          <p:cNvPr id="684" name="Shape 68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1541091845"/>
      </p:ext>
    </p:extLst>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 name="Shape 68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687" name="Shape 687"/>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699" name="Group 699"/>
          <p:cNvGrpSpPr/>
          <p:nvPr/>
        </p:nvGrpSpPr>
        <p:grpSpPr>
          <a:xfrm>
            <a:off x="3180491" y="8547100"/>
            <a:ext cx="6973304" cy="553812"/>
            <a:chOff x="0" y="0"/>
            <a:chExt cx="6973303" cy="553811"/>
          </a:xfrm>
        </p:grpSpPr>
        <p:sp>
          <p:nvSpPr>
            <p:cNvPr id="688" name="Shape 688"/>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G</a:t>
              </a:r>
            </a:p>
          </p:txBody>
        </p:sp>
        <p:sp>
          <p:nvSpPr>
            <p:cNvPr id="689" name="Shape 689"/>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690" name="Shape 690"/>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91" name="Shape 691"/>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692" name="Shape 692"/>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93" name="Shape 693"/>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694" name="Shape 694"/>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95" name="Shape 695"/>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696" name="Shape 696"/>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697" name="Shape 697"/>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606060"/>
                  </a:solidFill>
                  <a:uFill>
                    <a:solidFill>
                      <a:srgbClr val="606060"/>
                    </a:solidFill>
                  </a:uFill>
                </a:defRPr>
              </a:lvl1pPr>
            </a:lstStyle>
            <a:p>
              <a:pPr lvl="0">
                <a:defRPr sz="1800">
                  <a:solidFill>
                    <a:srgbClr val="000000"/>
                  </a:solidFill>
                  <a:uFillTx/>
                </a:defRPr>
              </a:pPr>
              <a:r>
                <a:rPr sz="2200">
                  <a:solidFill>
                    <a:srgbClr val="606060"/>
                  </a:solidFill>
                  <a:uFill>
                    <a:solidFill>
                      <a:srgbClr val="606060"/>
                    </a:solidFill>
                  </a:uFill>
                </a:rPr>
                <a:t>S</a:t>
              </a:r>
            </a:p>
          </p:txBody>
        </p:sp>
        <p:sp>
          <p:nvSpPr>
            <p:cNvPr id="698" name="Shape 698"/>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700" name="Shape 700"/>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1" name="Shape 701"/>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2" name="Shape 702"/>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3" name="Shape 703"/>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4" name="Shape 704"/>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5" name="Shape 705"/>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6" name="Shape 706"/>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7" name="Shape 707"/>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8" name="Shape 708"/>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09" name="Shape 709"/>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710" name="Shape 710"/>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11" name="Shape 711"/>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12" name="Shape 712"/>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13" name="Shape 713"/>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714" name="Shape 714"/>
          <p:cNvSpPr/>
          <p:nvPr/>
        </p:nvSpPr>
        <p:spPr>
          <a:xfrm>
            <a:off x="6737979"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G</a:t>
            </a:r>
          </a:p>
        </p:txBody>
      </p:sp>
      <p:sp>
        <p:nvSpPr>
          <p:cNvPr id="715" name="Shape 715"/>
          <p:cNvSpPr/>
          <p:nvPr/>
        </p:nvSpPr>
        <p:spPr>
          <a:xfrm>
            <a:off x="48038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BABABA"/>
                </a:solidFill>
                <a:uFill>
                  <a:solidFill>
                    <a:srgbClr val="BABABA"/>
                  </a:solidFill>
                </a:uFill>
              </a:defRPr>
            </a:lvl1pPr>
          </a:lstStyle>
          <a:p>
            <a:pPr lvl="0">
              <a:defRPr sz="1800">
                <a:solidFill>
                  <a:srgbClr val="000000"/>
                </a:solidFill>
                <a:uFillTx/>
              </a:defRPr>
            </a:pPr>
            <a:r>
              <a:rPr sz="2200">
                <a:solidFill>
                  <a:srgbClr val="BABABA"/>
                </a:solidFill>
                <a:uFill>
                  <a:solidFill>
                    <a:srgbClr val="BABABA"/>
                  </a:solidFill>
                </a:uFill>
              </a:rPr>
              <a:t>S</a:t>
            </a:r>
          </a:p>
        </p:txBody>
      </p:sp>
      <p:sp>
        <p:nvSpPr>
          <p:cNvPr id="716" name="Shape 716"/>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717" name="Shape 717"/>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718" name="Shape 718"/>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719" name="Shape 719"/>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720" name="Shape 720"/>
          <p:cNvSpPr/>
          <p:nvPr/>
        </p:nvSpPr>
        <p:spPr>
          <a:xfrm>
            <a:off x="8207108" y="3784600"/>
            <a:ext cx="2374617"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(sink down)</a:t>
            </a:r>
          </a:p>
        </p:txBody>
      </p:sp>
      <p:sp>
        <p:nvSpPr>
          <p:cNvPr id="721" name="Shape 721"/>
          <p:cNvSpPr/>
          <p:nvPr/>
        </p:nvSpPr>
        <p:spPr>
          <a:xfrm>
            <a:off x="7557282" y="41558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22" name="Shape 722"/>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24090299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4" name="Shape 72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725" name="Shape 725"/>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737" name="Group 737"/>
          <p:cNvGrpSpPr/>
          <p:nvPr/>
        </p:nvGrpSpPr>
        <p:grpSpPr>
          <a:xfrm>
            <a:off x="3180491" y="8547100"/>
            <a:ext cx="6973304" cy="553812"/>
            <a:chOff x="0" y="0"/>
            <a:chExt cx="6973303" cy="553811"/>
          </a:xfrm>
        </p:grpSpPr>
        <p:sp>
          <p:nvSpPr>
            <p:cNvPr id="726" name="Shape 726"/>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27" name="Shape 727"/>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28" name="Shape 728"/>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G</a:t>
              </a:r>
            </a:p>
          </p:txBody>
        </p:sp>
        <p:sp>
          <p:nvSpPr>
            <p:cNvPr id="729" name="Shape 729"/>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730" name="Shape 730"/>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731" name="Shape 731"/>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732" name="Shape 732"/>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33" name="Shape 733"/>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34" name="Shape 734"/>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735" name="Shape 735"/>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606060"/>
                  </a:solidFill>
                  <a:uFill>
                    <a:solidFill>
                      <a:srgbClr val="606060"/>
                    </a:solidFill>
                  </a:uFill>
                </a:defRPr>
              </a:lvl1pPr>
            </a:lstStyle>
            <a:p>
              <a:pPr lvl="0">
                <a:defRPr sz="1800">
                  <a:solidFill>
                    <a:srgbClr val="000000"/>
                  </a:solidFill>
                  <a:uFillTx/>
                </a:defRPr>
              </a:pPr>
              <a:r>
                <a:rPr sz="2200">
                  <a:solidFill>
                    <a:srgbClr val="606060"/>
                  </a:solidFill>
                  <a:uFill>
                    <a:solidFill>
                      <a:srgbClr val="606060"/>
                    </a:solidFill>
                  </a:uFill>
                </a:rPr>
                <a:t>S</a:t>
              </a:r>
            </a:p>
          </p:txBody>
        </p:sp>
        <p:sp>
          <p:nvSpPr>
            <p:cNvPr id="736" name="Shape 736"/>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738" name="Shape 738"/>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39" name="Shape 739"/>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0" name="Shape 740"/>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1" name="Shape 741"/>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2" name="Shape 742"/>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3" name="Shape 743"/>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4" name="Shape 744"/>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5" name="Shape 745"/>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6" name="Shape 746"/>
          <p:cNvSpPr/>
          <p:nvPr/>
        </p:nvSpPr>
        <p:spPr>
          <a:xfrm>
            <a:off x="6749512" y="39576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47" name="Shape 747"/>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748" name="Shape 748"/>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49" name="Shape 749"/>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50" name="Shape 750"/>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51" name="Shape 751"/>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752" name="Shape 752"/>
          <p:cNvSpPr/>
          <p:nvPr/>
        </p:nvSpPr>
        <p:spPr>
          <a:xfrm>
            <a:off x="9163679"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G</a:t>
            </a:r>
          </a:p>
        </p:txBody>
      </p:sp>
      <p:sp>
        <p:nvSpPr>
          <p:cNvPr id="753" name="Shape 753"/>
          <p:cNvSpPr/>
          <p:nvPr/>
        </p:nvSpPr>
        <p:spPr>
          <a:xfrm>
            <a:off x="48038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BABABA"/>
                </a:solidFill>
                <a:uFill>
                  <a:solidFill>
                    <a:srgbClr val="BABABA"/>
                  </a:solidFill>
                </a:uFill>
              </a:defRPr>
            </a:lvl1pPr>
          </a:lstStyle>
          <a:p>
            <a:pPr lvl="0">
              <a:defRPr sz="1800">
                <a:solidFill>
                  <a:srgbClr val="000000"/>
                </a:solidFill>
                <a:uFillTx/>
              </a:defRPr>
            </a:pPr>
            <a:r>
              <a:rPr sz="2200">
                <a:solidFill>
                  <a:srgbClr val="BABABA"/>
                </a:solidFill>
                <a:uFill>
                  <a:solidFill>
                    <a:srgbClr val="BABABA"/>
                  </a:solidFill>
                </a:uFill>
              </a:rPr>
              <a:t>S</a:t>
            </a:r>
          </a:p>
        </p:txBody>
      </p:sp>
      <p:sp>
        <p:nvSpPr>
          <p:cNvPr id="754" name="Shape 754"/>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755" name="Shape 755"/>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756" name="Shape 756"/>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757" name="Shape 757"/>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758" name="Shape 758"/>
          <p:cNvSpPr/>
          <p:nvPr/>
        </p:nvSpPr>
        <p:spPr>
          <a:xfrm>
            <a:off x="8207108" y="3784600"/>
            <a:ext cx="2374617"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(sink down)</a:t>
            </a:r>
          </a:p>
        </p:txBody>
      </p:sp>
      <p:sp>
        <p:nvSpPr>
          <p:cNvPr id="759" name="Shape 759"/>
          <p:cNvSpPr/>
          <p:nvPr/>
        </p:nvSpPr>
        <p:spPr>
          <a:xfrm>
            <a:off x="7557282" y="41558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0" name="Shape 760"/>
          <p:cNvSpPr/>
          <p:nvPr/>
        </p:nvSpPr>
        <p:spPr>
          <a:xfrm>
            <a:off x="4584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3</a:t>
            </a:r>
          </a:p>
        </p:txBody>
      </p:sp>
      <p:sp>
        <p:nvSpPr>
          <p:cNvPr id="761" name="Shape 761"/>
          <p:cNvSpPr/>
          <p:nvPr/>
        </p:nvSpPr>
        <p:spPr>
          <a:xfrm>
            <a:off x="88011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3</a:t>
            </a:r>
          </a:p>
        </p:txBody>
      </p:sp>
      <p:sp>
        <p:nvSpPr>
          <p:cNvPr id="762" name="Shape 762"/>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2054829987"/>
      </p:ext>
    </p:extLst>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4" name="Shape 76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765" name="Shape 765"/>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777" name="Group 777"/>
          <p:cNvGrpSpPr/>
          <p:nvPr/>
        </p:nvGrpSpPr>
        <p:grpSpPr>
          <a:xfrm>
            <a:off x="3180491" y="8547100"/>
            <a:ext cx="6973304" cy="553812"/>
            <a:chOff x="0" y="0"/>
            <a:chExt cx="6973303" cy="553811"/>
          </a:xfrm>
        </p:grpSpPr>
        <p:sp>
          <p:nvSpPr>
            <p:cNvPr id="766" name="Shape 766"/>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67" name="Shape 767"/>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68" name="Shape 768"/>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769" name="Shape 769"/>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770" name="Shape 770"/>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771" name="Shape 771"/>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G</a:t>
              </a:r>
            </a:p>
          </p:txBody>
        </p:sp>
        <p:sp>
          <p:nvSpPr>
            <p:cNvPr id="772" name="Shape 772"/>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73" name="Shape 773"/>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74" name="Shape 774"/>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775" name="Shape 775"/>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606060"/>
                  </a:solidFill>
                  <a:uFill>
                    <a:solidFill>
                      <a:srgbClr val="606060"/>
                    </a:solidFill>
                  </a:uFill>
                </a:defRPr>
              </a:lvl1pPr>
            </a:lstStyle>
            <a:p>
              <a:pPr lvl="0">
                <a:defRPr sz="1800">
                  <a:solidFill>
                    <a:srgbClr val="000000"/>
                  </a:solidFill>
                  <a:uFillTx/>
                </a:defRPr>
              </a:pPr>
              <a:r>
                <a:rPr sz="2200">
                  <a:solidFill>
                    <a:srgbClr val="606060"/>
                  </a:solidFill>
                  <a:uFill>
                    <a:solidFill>
                      <a:srgbClr val="606060"/>
                    </a:solidFill>
                  </a:uFill>
                </a:rPr>
                <a:t>S</a:t>
              </a:r>
            </a:p>
          </p:txBody>
        </p:sp>
        <p:sp>
          <p:nvSpPr>
            <p:cNvPr id="776" name="Shape 776"/>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778" name="Shape 778"/>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9" name="Shape 779"/>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80" name="Shape 780"/>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81" name="Shape 781"/>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82" name="Shape 782"/>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83" name="Shape 783"/>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84" name="Shape 784"/>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85" name="Shape 785"/>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86" name="Shape 786"/>
          <p:cNvSpPr/>
          <p:nvPr/>
        </p:nvSpPr>
        <p:spPr>
          <a:xfrm>
            <a:off x="6749512" y="39576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87" name="Shape 787"/>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788" name="Shape 788"/>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89" name="Shape 789"/>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90" name="Shape 790"/>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91" name="Shape 791"/>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792" name="Shape 792"/>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G</a:t>
            </a:r>
          </a:p>
        </p:txBody>
      </p:sp>
      <p:sp>
        <p:nvSpPr>
          <p:cNvPr id="793" name="Shape 793"/>
          <p:cNvSpPr/>
          <p:nvPr/>
        </p:nvSpPr>
        <p:spPr>
          <a:xfrm>
            <a:off x="48038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BABABA"/>
                </a:solidFill>
                <a:uFill>
                  <a:solidFill>
                    <a:srgbClr val="BABABA"/>
                  </a:solidFill>
                </a:uFill>
              </a:defRPr>
            </a:lvl1pPr>
          </a:lstStyle>
          <a:p>
            <a:pPr lvl="0">
              <a:defRPr sz="1800">
                <a:solidFill>
                  <a:srgbClr val="000000"/>
                </a:solidFill>
                <a:uFillTx/>
              </a:defRPr>
            </a:pPr>
            <a:r>
              <a:rPr sz="2200">
                <a:solidFill>
                  <a:srgbClr val="BABABA"/>
                </a:solidFill>
                <a:uFill>
                  <a:solidFill>
                    <a:srgbClr val="BABABA"/>
                  </a:solidFill>
                </a:uFill>
              </a:rPr>
              <a:t>S</a:t>
            </a:r>
          </a:p>
        </p:txBody>
      </p:sp>
      <p:sp>
        <p:nvSpPr>
          <p:cNvPr id="794" name="Shape 794"/>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795" name="Shape 795"/>
          <p:cNvSpPr/>
          <p:nvPr/>
        </p:nvSpPr>
        <p:spPr>
          <a:xfrm>
            <a:off x="927100" y="3213100"/>
            <a:ext cx="301909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remove the maximum</a:t>
            </a:r>
          </a:p>
        </p:txBody>
      </p:sp>
      <p:sp>
        <p:nvSpPr>
          <p:cNvPr id="796" name="Shape 796"/>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797" name="Shape 797"/>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798" name="Shape 798"/>
          <p:cNvSpPr/>
          <p:nvPr/>
        </p:nvSpPr>
        <p:spPr>
          <a:xfrm>
            <a:off x="8207108" y="3784600"/>
            <a:ext cx="2374617"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(sink down)</a:t>
            </a:r>
          </a:p>
        </p:txBody>
      </p:sp>
      <p:sp>
        <p:nvSpPr>
          <p:cNvPr id="799" name="Shape 799"/>
          <p:cNvSpPr/>
          <p:nvPr/>
        </p:nvSpPr>
        <p:spPr>
          <a:xfrm>
            <a:off x="7557282" y="41558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0" name="Shape 800"/>
          <p:cNvSpPr/>
          <p:nvPr/>
        </p:nvSpPr>
        <p:spPr>
          <a:xfrm>
            <a:off x="4584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3</a:t>
            </a:r>
          </a:p>
        </p:txBody>
      </p:sp>
      <p:sp>
        <p:nvSpPr>
          <p:cNvPr id="801" name="Shape 801"/>
          <p:cNvSpPr/>
          <p:nvPr/>
        </p:nvSpPr>
        <p:spPr>
          <a:xfrm>
            <a:off x="88011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3</a:t>
            </a:r>
          </a:p>
        </p:txBody>
      </p:sp>
      <p:sp>
        <p:nvSpPr>
          <p:cNvPr id="802" name="Shape 802"/>
          <p:cNvSpPr/>
          <p:nvPr/>
        </p:nvSpPr>
        <p:spPr>
          <a:xfrm>
            <a:off x="6489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6</a:t>
            </a:r>
          </a:p>
        </p:txBody>
      </p:sp>
      <p:sp>
        <p:nvSpPr>
          <p:cNvPr id="803" name="Shape 803"/>
          <p:cNvSpPr/>
          <p:nvPr/>
        </p:nvSpPr>
        <p:spPr>
          <a:xfrm>
            <a:off x="75311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6</a:t>
            </a:r>
          </a:p>
        </p:txBody>
      </p:sp>
      <p:sp>
        <p:nvSpPr>
          <p:cNvPr id="804" name="Shape 80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65511591"/>
      </p:ext>
    </p:extLst>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6" name="Shape 80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807" name="Shape 807"/>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819" name="Group 819"/>
          <p:cNvGrpSpPr/>
          <p:nvPr/>
        </p:nvGrpSpPr>
        <p:grpSpPr>
          <a:xfrm>
            <a:off x="3180491" y="8547100"/>
            <a:ext cx="6973304" cy="553812"/>
            <a:chOff x="0" y="0"/>
            <a:chExt cx="6973303" cy="553811"/>
          </a:xfrm>
        </p:grpSpPr>
        <p:sp>
          <p:nvSpPr>
            <p:cNvPr id="808" name="Shape 808"/>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09" name="Shape 809"/>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810" name="Shape 810"/>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811" name="Shape 811"/>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812" name="Shape 812"/>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13" name="Shape 813"/>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814" name="Shape 814"/>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15" name="Shape 815"/>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16" name="Shape 816"/>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817" name="Shape 817"/>
            <p:cNvSpPr/>
            <p:nvPr/>
          </p:nvSpPr>
          <p:spPr>
            <a:xfrm>
              <a:off x="5714629"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606060"/>
                  </a:solidFill>
                  <a:uFill>
                    <a:solidFill>
                      <a:srgbClr val="606060"/>
                    </a:solidFill>
                  </a:uFill>
                </a:defRPr>
              </a:pPr>
              <a:endParaRPr/>
            </a:p>
          </p:txBody>
        </p:sp>
        <p:sp>
          <p:nvSpPr>
            <p:cNvPr id="818" name="Shape 818"/>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820" name="Shape 820"/>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1" name="Shape 821"/>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2" name="Shape 822"/>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3" name="Shape 823"/>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4" name="Shape 824"/>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5" name="Shape 825"/>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6" name="Shape 826"/>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7" name="Shape 827"/>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8" name="Shape 828"/>
          <p:cNvSpPr/>
          <p:nvPr/>
        </p:nvSpPr>
        <p:spPr>
          <a:xfrm>
            <a:off x="6749512" y="39576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29" name="Shape 829"/>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830" name="Shape 830"/>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31" name="Shape 831"/>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832" name="Shape 832"/>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33" name="Shape 833"/>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834" name="Shape 834"/>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835" name="Shape 835"/>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36" name="Shape 836"/>
          <p:cNvSpPr/>
          <p:nvPr/>
        </p:nvSpPr>
        <p:spPr>
          <a:xfrm>
            <a:off x="927100" y="3213100"/>
            <a:ext cx="1917392"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heap ordered</a:t>
            </a:r>
          </a:p>
        </p:txBody>
      </p:sp>
      <p:sp>
        <p:nvSpPr>
          <p:cNvPr id="837" name="Shape 837"/>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78689062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 name="Shape 83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840" name="Shape 840"/>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852" name="Group 852"/>
          <p:cNvGrpSpPr/>
          <p:nvPr/>
        </p:nvGrpSpPr>
        <p:grpSpPr>
          <a:xfrm>
            <a:off x="3180491" y="8547100"/>
            <a:ext cx="6973304" cy="553812"/>
            <a:chOff x="0" y="0"/>
            <a:chExt cx="6973303" cy="553811"/>
          </a:xfrm>
        </p:grpSpPr>
        <p:sp>
          <p:nvSpPr>
            <p:cNvPr id="841" name="Shape 841"/>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42" name="Shape 842"/>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843" name="Shape 843"/>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844" name="Shape 844"/>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845" name="Shape 845"/>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46" name="Shape 846"/>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847" name="Shape 847"/>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48" name="Shape 848"/>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49" name="Shape 849"/>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850" name="Shape 850"/>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851" name="Shape 851"/>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853" name="Shape 853"/>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4" name="Shape 854"/>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5" name="Shape 855"/>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6" name="Shape 856"/>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7" name="Shape 857"/>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8" name="Shape 858"/>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9" name="Shape 859"/>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0" name="Shape 860"/>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1" name="Shape 861"/>
          <p:cNvSpPr/>
          <p:nvPr/>
        </p:nvSpPr>
        <p:spPr>
          <a:xfrm>
            <a:off x="6749512" y="39576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62" name="Shape 862"/>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863" name="Shape 863"/>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64" name="Shape 864"/>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865" name="Shape 865"/>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66" name="Shape 866"/>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867" name="Shape 867"/>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868" name="Shape 868"/>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69" name="Shape 869"/>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
        <p:nvSpPr>
          <p:cNvPr id="870" name="Shape 870"/>
          <p:cNvSpPr/>
          <p:nvPr/>
        </p:nvSpPr>
        <p:spPr>
          <a:xfrm>
            <a:off x="48038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871" name="Shape 871"/>
          <p:cNvSpPr/>
          <p:nvPr/>
        </p:nvSpPr>
        <p:spPr>
          <a:xfrm>
            <a:off x="6159500" y="7099300"/>
            <a:ext cx="1496941"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800"/>
            </a:lvl1pPr>
          </a:lstStyle>
          <a:p>
            <a:pPr lvl="0">
              <a:defRPr>
                <a:solidFill>
                  <a:srgbClr val="000000"/>
                </a:solidFill>
                <a:uFillTx/>
              </a:defRPr>
            </a:pPr>
            <a:r>
              <a:rPr>
                <a:solidFill>
                  <a:srgbClr val="8D3124"/>
                </a:solidFill>
                <a:uFill>
                  <a:solidFill>
                    <a:srgbClr val="8D3124"/>
                  </a:solidFill>
                </a:uFill>
              </a:rPr>
              <a:t>add to heap</a:t>
            </a:r>
          </a:p>
        </p:txBody>
      </p:sp>
      <p:sp>
        <p:nvSpPr>
          <p:cNvPr id="872" name="Shape 872"/>
          <p:cNvSpPr/>
          <p:nvPr/>
        </p:nvSpPr>
        <p:spPr>
          <a:xfrm>
            <a:off x="54109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3" name="Shape 873"/>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874" name="Shape 87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235789541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 name="Shape 87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877" name="Shape 877"/>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8" name="Shape 878"/>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890" name="Group 890"/>
          <p:cNvGrpSpPr/>
          <p:nvPr/>
        </p:nvGrpSpPr>
        <p:grpSpPr>
          <a:xfrm>
            <a:off x="3180491" y="8547100"/>
            <a:ext cx="6973304" cy="553812"/>
            <a:chOff x="0" y="0"/>
            <a:chExt cx="6973303" cy="553811"/>
          </a:xfrm>
        </p:grpSpPr>
        <p:sp>
          <p:nvSpPr>
            <p:cNvPr id="879" name="Shape 879"/>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80" name="Shape 880"/>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881" name="Shape 881"/>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882" name="Shape 882"/>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883" name="Shape 883"/>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84" name="Shape 884"/>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885" name="Shape 885"/>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86" name="Shape 886"/>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87" name="Shape 887"/>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888" name="Shape 888"/>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889" name="Shape 889"/>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891" name="Shape 891"/>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2" name="Shape 892"/>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3" name="Shape 893"/>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4" name="Shape 894"/>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5" name="Shape 895"/>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6" name="Shape 896"/>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7" name="Shape 897"/>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8" name="Shape 898"/>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9" name="Shape 899"/>
          <p:cNvSpPr/>
          <p:nvPr/>
        </p:nvSpPr>
        <p:spPr>
          <a:xfrm>
            <a:off x="6749512" y="39576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900" name="Shape 900"/>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901" name="Shape 901"/>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902" name="Shape 902"/>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903" name="Shape 903"/>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04" name="Shape 904"/>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905" name="Shape 905"/>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906" name="Shape 906"/>
          <p:cNvSpPr/>
          <p:nvPr/>
        </p:nvSpPr>
        <p:spPr>
          <a:xfrm>
            <a:off x="54106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907" name="Shape 907"/>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
        <p:nvSpPr>
          <p:cNvPr id="908" name="Shape 908"/>
          <p:cNvSpPr/>
          <p:nvPr/>
        </p:nvSpPr>
        <p:spPr>
          <a:xfrm>
            <a:off x="48038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909" name="Shape 909"/>
          <p:cNvSpPr/>
          <p:nvPr/>
        </p:nvSpPr>
        <p:spPr>
          <a:xfrm>
            <a:off x="54109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0" name="Shape 910"/>
          <p:cNvSpPr/>
          <p:nvPr/>
        </p:nvSpPr>
        <p:spPr>
          <a:xfrm>
            <a:off x="433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10</a:t>
            </a:r>
          </a:p>
        </p:txBody>
      </p:sp>
      <p:sp>
        <p:nvSpPr>
          <p:cNvPr id="911" name="Shape 911"/>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912" name="Shape 912"/>
          <p:cNvSpPr/>
          <p:nvPr/>
        </p:nvSpPr>
        <p:spPr>
          <a:xfrm>
            <a:off x="6009034" y="6934200"/>
            <a:ext cx="2374618"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(swim up)</a:t>
            </a:r>
          </a:p>
        </p:txBody>
      </p:sp>
      <p:sp>
        <p:nvSpPr>
          <p:cNvPr id="913" name="Shape 913"/>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1753624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Shape 6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a:t>
            </a:fld>
            <a:endParaRPr sz="1200">
              <a:uFill>
                <a:solidFill/>
              </a:uFill>
            </a:endParaRPr>
          </a:p>
        </p:txBody>
      </p:sp>
      <p:sp>
        <p:nvSpPr>
          <p:cNvPr id="65" name="Shape 65"/>
          <p:cNvSpPr>
            <a:spLocks noGrp="1"/>
          </p:cNvSpPr>
          <p:nvPr>
            <p:ph type="title"/>
          </p:nvPr>
        </p:nvSpPr>
        <p:spPr>
          <a:prstGeom prst="rect">
            <a:avLst/>
          </a:prstGeom>
        </p:spPr>
        <p:txBody>
          <a:bodyPr/>
          <a:lstStyle/>
          <a:p>
            <a:pPr lvl="0">
              <a:defRPr sz="1800">
                <a:uFillTx/>
              </a:defRPr>
            </a:pPr>
            <a:r>
              <a:rPr sz="2800">
                <a:uFill>
                  <a:solidFill/>
                </a:uFill>
              </a:rPr>
              <a:t>Priority queue API</a:t>
            </a:r>
          </a:p>
        </p:txBody>
      </p:sp>
      <p:graphicFrame>
        <p:nvGraphicFramePr>
          <p:cNvPr id="67" name="Table 67"/>
          <p:cNvGraphicFramePr/>
          <p:nvPr>
            <p:extLst>
              <p:ext uri="{D42A27DB-BD31-4B8C-83A1-F6EECF244321}">
                <p14:modId xmlns:p14="http://schemas.microsoft.com/office/powerpoint/2010/main" val="1637063017"/>
              </p:ext>
            </p:extLst>
          </p:nvPr>
        </p:nvGraphicFramePr>
        <p:xfrm>
          <a:off x="1264559" y="3327401"/>
          <a:ext cx="10141588" cy="5181600"/>
        </p:xfrm>
        <a:graphic>
          <a:graphicData uri="http://schemas.openxmlformats.org/drawingml/2006/table">
            <a:tbl>
              <a:tblPr firstRow="1">
                <a:tableStyleId>{8F44A2F1-9E1F-4B54-A3A2-5F16C0AD49E2}</a:tableStyleId>
              </a:tblPr>
              <a:tblGrid>
                <a:gridCol w="1957502">
                  <a:extLst>
                    <a:ext uri="{9D8B030D-6E8A-4147-A177-3AD203B41FA5}">
                      <a16:colId xmlns:a16="http://schemas.microsoft.com/office/drawing/2014/main" val="20000"/>
                    </a:ext>
                  </a:extLst>
                </a:gridCol>
                <a:gridCol w="3751681">
                  <a:extLst>
                    <a:ext uri="{9D8B030D-6E8A-4147-A177-3AD203B41FA5}">
                      <a16:colId xmlns:a16="http://schemas.microsoft.com/office/drawing/2014/main" val="20001"/>
                    </a:ext>
                  </a:extLst>
                </a:gridCol>
                <a:gridCol w="4432405">
                  <a:extLst>
                    <a:ext uri="{9D8B030D-6E8A-4147-A177-3AD203B41FA5}">
                      <a16:colId xmlns:a16="http://schemas.microsoft.com/office/drawing/2014/main" val="20002"/>
                    </a:ext>
                  </a:extLst>
                </a:gridCol>
              </a:tblGrid>
              <a:tr h="647700">
                <a:tc gridSpan="3">
                  <a:txBody>
                    <a:bodyPr/>
                    <a:lstStyle/>
                    <a:p>
                      <a:pPr marL="58702" marR="58702" lvl="0" algn="l" defTabSz="129540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class </a:t>
                      </a:r>
                      <a:r>
                        <a:rPr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MaxPQ</a:t>
                      </a:r>
                      <a:endParaRPr dirty="0">
                        <a:uFill>
                          <a:solidFill/>
                        </a:uFill>
                        <a:latin typeface="Lucida Sans Typewriter Regular"/>
                        <a:ea typeface="Lucida Sans Typewriter Regular"/>
                        <a:cs typeface="Lucida Sans Typewriter Regular"/>
                        <a:sym typeface="Lucida Sans Typewriter Regular"/>
                      </a:endParaRPr>
                    </a:p>
                  </a:txBody>
                  <a:tcPr marL="50800" marR="50800" marT="50800" marB="50800" anchor="ctr" horzOverflow="overflow">
                    <a:lnL w="28575">
                      <a:miter lim="400000"/>
                    </a:lnL>
                    <a:lnR w="28575">
                      <a:miter lim="400000"/>
                    </a:lnR>
                    <a:lnB w="127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58702" marR="58702" lvl="0" defTabSz="1295400">
                        <a:lnSpc>
                          <a:spcPct val="130000"/>
                        </a:lnSpc>
                        <a:defRPr sz="1800">
                          <a:latin typeface="Lucida Sans Typewriter Regular"/>
                          <a:ea typeface="Lucida Sans Typewriter Regular"/>
                          <a:cs typeface="Lucida Sans Typewriter Regular"/>
                          <a:sym typeface="Lucida Sans Typewriter Regular"/>
                        </a:defRPr>
                      </a:pPr>
                      <a:endParaRPr/>
                    </a:p>
                  </a:txBody>
                  <a:tcPr marL="50800" marR="50800" marT="50800" marB="50800" anchor="ctr" horzOverflow="overflow">
                    <a:lnL w="28575">
                      <a:miter lim="400000"/>
                    </a:lnL>
                    <a:lnR w="3175">
                      <a:miter lim="400000"/>
                    </a:lnR>
                    <a:lnT w="12700">
                      <a:solidFill>
                        <a:srgbClr val="000000"/>
                      </a:solidFill>
                      <a:miter lim="400000"/>
                    </a:lnT>
                    <a:lnB w="3175">
                      <a:miter lim="400000"/>
                    </a:lnB>
                  </a:tcPr>
                </a:tc>
                <a:tc>
                  <a:txBody>
                    <a:bodyPr/>
                    <a:lstStyle/>
                    <a:p>
                      <a:pPr marL="58702" marR="58702" lvl="0" algn="l" defTabSz="1295400">
                        <a:lnSpc>
                          <a:spcPct val="130000"/>
                        </a:lnSpc>
                        <a:defRPr sz="1800">
                          <a:uFillTx/>
                        </a:defRPr>
                      </a:pPr>
                      <a:r>
                        <a:rPr>
                          <a:uFill>
                            <a:solidFill/>
                          </a:uFill>
                          <a:latin typeface="Lucida Sans Typewriter Regular"/>
                          <a:ea typeface="Lucida Sans Typewriter Regular"/>
                          <a:cs typeface="Lucida Sans Typewriter Regular"/>
                          <a:sym typeface="Lucida Sans Typewriter Regular"/>
                        </a:rPr>
                        <a:t>MaxPQ()</a:t>
                      </a:r>
                    </a:p>
                  </a:txBody>
                  <a:tcPr marL="50800" marR="50800" marT="50800" marB="50800" anchor="ctr" horzOverflow="overflow">
                    <a:lnL w="3175">
                      <a:miter lim="400000"/>
                    </a:lnL>
                    <a:lnR w="3175">
                      <a:miter lim="400000"/>
                    </a:lnR>
                    <a:lnT w="12700">
                      <a:solidFill>
                        <a:srgbClr val="000000"/>
                      </a:solidFill>
                      <a:miter lim="400000"/>
                    </a:lnT>
                    <a:lnB w="3175">
                      <a:miter lim="400000"/>
                    </a:lnB>
                  </a:tcPr>
                </a:tc>
                <a:tc>
                  <a:txBody>
                    <a:bodyPr/>
                    <a:lstStyle/>
                    <a:p>
                      <a:pPr marL="58702" marR="58702" lvl="0" defTabSz="1295400">
                        <a:lnSpc>
                          <a:spcPct val="130000"/>
                        </a:lnSpc>
                        <a:defRPr sz="1800">
                          <a:uFillTx/>
                        </a:defRPr>
                      </a:pPr>
                      <a:r>
                        <a:rPr i="1">
                          <a:solidFill>
                            <a:srgbClr val="AB3225"/>
                          </a:solidFill>
                          <a:uFill>
                            <a:solidFill/>
                          </a:uFill>
                          <a:latin typeface="Times New Roman"/>
                          <a:ea typeface="Times New Roman"/>
                          <a:cs typeface="Times New Roman"/>
                          <a:sym typeface="Times New Roman"/>
                        </a:rPr>
                        <a:t>create an empty priority queue</a:t>
                      </a:r>
                    </a:p>
                  </a:txBody>
                  <a:tcPr marL="50800" marR="50800" marT="50800" marB="50800" anchor="ctr" horzOverflow="overflow">
                    <a:lnL w="3175">
                      <a:miter lim="400000"/>
                    </a:lnL>
                    <a:lnR w="28575">
                      <a:miter lim="400000"/>
                    </a:lnR>
                    <a:lnT w="12700">
                      <a:solidFill>
                        <a:srgbClr val="000000"/>
                      </a:solidFill>
                      <a:miter lim="400000"/>
                    </a:lnT>
                    <a:lnB w="3175">
                      <a:miter lim="400000"/>
                    </a:lnB>
                  </a:tcPr>
                </a:tc>
                <a:extLst>
                  <a:ext uri="{0D108BD9-81ED-4DB2-BD59-A6C34878D82A}">
                    <a16:rowId xmlns:a16="http://schemas.microsoft.com/office/drawing/2014/main" val="10001"/>
                  </a:ext>
                </a:extLst>
              </a:tr>
              <a:tr h="647700">
                <a:tc>
                  <a:txBody>
                    <a:bodyPr/>
                    <a:lstStyle/>
                    <a:p>
                      <a:pPr marL="58702" marR="58702" lvl="0" defTabSz="1295400">
                        <a:lnSpc>
                          <a:spcPct val="130000"/>
                        </a:lnSpc>
                        <a:defRPr sz="1800">
                          <a:latin typeface="Lucida Sans Typewriter Regular"/>
                          <a:ea typeface="Lucida Sans Typewriter Regular"/>
                          <a:cs typeface="Lucida Sans Typewriter Regular"/>
                          <a:sym typeface="Lucida Sans Typewriter Regular"/>
                        </a:defRPr>
                      </a:pPr>
                      <a:endParaRP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algn="l" defTabSz="1295400">
                        <a:lnSpc>
                          <a:spcPct val="130000"/>
                        </a:lnSpc>
                        <a:defRPr sz="1800">
                          <a:uFillTx/>
                        </a:defRPr>
                      </a:pPr>
                      <a:r>
                        <a:rPr dirty="0">
                          <a:solidFill>
                            <a:srgbClr val="929292"/>
                          </a:solidFill>
                          <a:uFill>
                            <a:solidFill/>
                          </a:uFill>
                          <a:latin typeface="Lucida Sans Typewriter Regular"/>
                          <a:ea typeface="Lucida Sans Typewriter Regular"/>
                          <a:cs typeface="Lucida Sans Typewriter Regular"/>
                          <a:sym typeface="Lucida Sans Typewriter Regular"/>
                        </a:rPr>
                        <a:t>MaxPQ(</a:t>
                      </a:r>
                      <a:r>
                        <a:rPr lang="en-US" dirty="0">
                          <a:solidFill>
                            <a:srgbClr val="929292"/>
                          </a:solidFill>
                          <a:uFill>
                            <a:solidFill/>
                          </a:uFill>
                          <a:latin typeface="Lucida Sans Typewriter Regular"/>
                          <a:ea typeface="Lucida Sans Typewriter Regular"/>
                          <a:cs typeface="Lucida Sans Typewriter Regular"/>
                          <a:sym typeface="Lucida Sans Typewriter Regular"/>
                        </a:rPr>
                        <a:t>int a[]</a:t>
                      </a:r>
                      <a:r>
                        <a:rPr dirty="0">
                          <a:solidFill>
                            <a:srgbClr val="929292"/>
                          </a:solidFill>
                          <a:uFill>
                            <a:solidFill/>
                          </a:uFill>
                          <a:latin typeface="Lucida Sans Typewriter Regular"/>
                          <a:ea typeface="Lucida Sans Typewriter Regular"/>
                          <a:cs typeface="Lucida Sans Typewriter Regular"/>
                          <a:sym typeface="Lucida Sans Typewriter Regular"/>
                        </a:rPr>
                        <a:t>)</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i="1">
                          <a:solidFill>
                            <a:srgbClr val="929292"/>
                          </a:solidFill>
                          <a:uFill>
                            <a:solidFill>
                              <a:srgbClr val="AB3225"/>
                            </a:solidFill>
                          </a:uFill>
                          <a:latin typeface="Times New Roman"/>
                          <a:ea typeface="Times New Roman"/>
                          <a:cs typeface="Times New Roman"/>
                          <a:sym typeface="Times New Roman"/>
                        </a:rPr>
                        <a:t>create a priority queue with given keys</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2"/>
                  </a:ext>
                </a:extLst>
              </a:tr>
              <a:tr h="647700">
                <a:tc>
                  <a:txBody>
                    <a:bodyPr/>
                    <a:lstStyle/>
                    <a:p>
                      <a:pPr marL="58702" marR="58702" lvl="0" algn="r" defTabSz="1295400">
                        <a:lnSpc>
                          <a:spcPct val="130000"/>
                        </a:lnSpc>
                        <a:defRPr sz="1800">
                          <a:uFillTx/>
                        </a:defRPr>
                      </a:pPr>
                      <a:r>
                        <a:rPr>
                          <a:uFill>
                            <a:solidFill/>
                          </a:uFill>
                          <a:latin typeface="Lucida Sans Typewriter Regular"/>
                          <a:ea typeface="Lucida Sans Typewriter Regular"/>
                          <a:cs typeface="Lucida Sans Typewriter Regular"/>
                          <a:sym typeface="Lucida Sans Typewriter Regular"/>
                        </a:rPr>
                        <a:t>void</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algn="l" defTabSz="1295400">
                        <a:lnSpc>
                          <a:spcPct val="130000"/>
                        </a:lnSpc>
                        <a:defRPr sz="1800">
                          <a:uFillTx/>
                        </a:defRPr>
                      </a:pPr>
                      <a:r>
                        <a:rPr dirty="0">
                          <a:uFill>
                            <a:solidFill/>
                          </a:uFill>
                          <a:latin typeface="Lucida Sans Typewriter Regular"/>
                          <a:ea typeface="Lucida Sans Typewriter Regular"/>
                          <a:cs typeface="Lucida Sans Typewriter Regular"/>
                          <a:sym typeface="Lucida Sans Typewriter Regular"/>
                        </a:rPr>
                        <a:t>insert(</a:t>
                      </a:r>
                      <a:r>
                        <a:rPr lang="en-US" dirty="0">
                          <a:uFill>
                            <a:solidFill/>
                          </a:uFill>
                          <a:latin typeface="Lucida Sans Typewriter Regular"/>
                          <a:ea typeface="Lucida Sans Typewriter Regular"/>
                          <a:cs typeface="Lucida Sans Typewriter Regular"/>
                          <a:sym typeface="Lucida Sans Typewriter Regular"/>
                        </a:rPr>
                        <a:t>int x</a:t>
                      </a:r>
                      <a:r>
                        <a:rPr dirty="0">
                          <a:uFill>
                            <a:solidFill/>
                          </a:uFill>
                          <a:latin typeface="Lucida Sans Typewriter Regular"/>
                          <a:ea typeface="Lucida Sans Typewriter Regular"/>
                          <a:cs typeface="Lucida Sans Typewriter Regular"/>
                          <a:sym typeface="Lucida Sans Typewriter Regular"/>
                        </a:rPr>
                        <a:t>)</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i="1">
                          <a:solidFill>
                            <a:srgbClr val="AB3225"/>
                          </a:solidFill>
                          <a:uFill>
                            <a:solidFill/>
                          </a:uFill>
                          <a:latin typeface="Times New Roman"/>
                          <a:ea typeface="Times New Roman"/>
                          <a:cs typeface="Times New Roman"/>
                          <a:sym typeface="Times New Roman"/>
                        </a:rPr>
                        <a:t>insert a key into the priority queue</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3"/>
                  </a:ext>
                </a:extLst>
              </a:tr>
              <a:tr h="647700">
                <a:tc>
                  <a:txBody>
                    <a:bodyPr/>
                    <a:lstStyle/>
                    <a:p>
                      <a:pPr marL="58702" marR="58702" lvl="0" algn="r" defTabSz="1295400">
                        <a:lnSpc>
                          <a:spcPct val="130000"/>
                        </a:lnSpc>
                        <a:defRPr sz="1800">
                          <a:uFillTx/>
                        </a:defRPr>
                      </a:pPr>
                      <a:r>
                        <a:rPr>
                          <a:uFill>
                            <a:solidFill/>
                          </a:uFill>
                          <a:latin typeface="Lucida Sans Typewriter Regular"/>
                          <a:ea typeface="Lucida Sans Typewriter Regular"/>
                          <a:cs typeface="Lucida Sans Typewriter Regular"/>
                          <a:sym typeface="Lucida Sans Typewriter Regular"/>
                        </a:rPr>
                        <a:t>Key</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algn="l" defTabSz="1295400">
                        <a:lnSpc>
                          <a:spcPct val="130000"/>
                        </a:lnSpc>
                        <a:defRPr sz="1800">
                          <a:uFillTx/>
                        </a:defRPr>
                      </a:pPr>
                      <a:r>
                        <a:rPr>
                          <a:uFill>
                            <a:solidFill/>
                          </a:uFill>
                          <a:latin typeface="Lucida Sans Typewriter Regular"/>
                          <a:ea typeface="Lucida Sans Typewriter Regular"/>
                          <a:cs typeface="Lucida Sans Typewriter Regular"/>
                          <a:sym typeface="Lucida Sans Typewriter Regular"/>
                        </a:rPr>
                        <a:t>delMax()</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i="1">
                          <a:solidFill>
                            <a:srgbClr val="AB3225"/>
                          </a:solidFill>
                          <a:uFill>
                            <a:solidFill/>
                          </a:uFill>
                          <a:latin typeface="Times New Roman"/>
                          <a:ea typeface="Times New Roman"/>
                          <a:cs typeface="Times New Roman"/>
                          <a:sym typeface="Times New Roman"/>
                        </a:rPr>
                        <a:t>return and remove the largest key</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4"/>
                  </a:ext>
                </a:extLst>
              </a:tr>
              <a:tr h="647700">
                <a:tc>
                  <a:txBody>
                    <a:bodyPr/>
                    <a:lstStyle/>
                    <a:p>
                      <a:pPr marL="58702" marR="58702" lvl="0" algn="r" defTabSz="1295400">
                        <a:lnSpc>
                          <a:spcPct val="130000"/>
                        </a:lnSpc>
                        <a:defRPr sz="1800">
                          <a:uFillTx/>
                        </a:defRPr>
                      </a:pPr>
                      <a:r>
                        <a:rPr>
                          <a:uFill>
                            <a:solidFill/>
                          </a:uFill>
                          <a:latin typeface="Lucida Sans Typewriter Regular"/>
                          <a:ea typeface="Lucida Sans Typewriter Regular"/>
                          <a:cs typeface="Lucida Sans Typewriter Regular"/>
                          <a:sym typeface="Lucida Sans Typewriter Regular"/>
                        </a:rPr>
                        <a:t>boolean</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algn="l" defTabSz="1295400">
                        <a:lnSpc>
                          <a:spcPct val="130000"/>
                        </a:lnSpc>
                        <a:defRPr sz="1800">
                          <a:uFillTx/>
                        </a:defRPr>
                      </a:pPr>
                      <a:r>
                        <a:rPr>
                          <a:uFill>
                            <a:solidFill/>
                          </a:uFill>
                          <a:latin typeface="Lucida Sans Typewriter Regular"/>
                          <a:ea typeface="Lucida Sans Typewriter Regular"/>
                          <a:cs typeface="Lucida Sans Typewriter Regular"/>
                          <a:sym typeface="Lucida Sans Typewriter Regular"/>
                        </a:rPr>
                        <a:t>isEmpty()</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i="1">
                          <a:solidFill>
                            <a:srgbClr val="AB3225"/>
                          </a:solidFill>
                          <a:uFill>
                            <a:solidFill/>
                          </a:uFill>
                          <a:latin typeface="Times New Roman"/>
                          <a:ea typeface="Times New Roman"/>
                          <a:cs typeface="Times New Roman"/>
                          <a:sym typeface="Times New Roman"/>
                        </a:rPr>
                        <a:t>is the priority queue empty?</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5"/>
                  </a:ext>
                </a:extLst>
              </a:tr>
              <a:tr h="647700">
                <a:tc>
                  <a:txBody>
                    <a:bodyPr/>
                    <a:lstStyle/>
                    <a:p>
                      <a:pPr marL="58702" marR="58702" lvl="0" algn="r" defTabSz="1295400">
                        <a:lnSpc>
                          <a:spcPct val="130000"/>
                        </a:lnSpc>
                        <a:defRPr sz="1800">
                          <a:uFillTx/>
                        </a:defRPr>
                      </a:pPr>
                      <a:r>
                        <a:rPr>
                          <a:solidFill>
                            <a:srgbClr val="929292"/>
                          </a:solidFill>
                          <a:uFill>
                            <a:solidFill/>
                          </a:uFill>
                          <a:latin typeface="Lucida Sans Typewriter Regular"/>
                          <a:ea typeface="Lucida Sans Typewriter Regular"/>
                          <a:cs typeface="Lucida Sans Typewriter Regular"/>
                          <a:sym typeface="Lucida Sans Typewriter Regular"/>
                        </a:rPr>
                        <a:t>Key</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algn="l" defTabSz="1295400">
                        <a:lnSpc>
                          <a:spcPct val="130000"/>
                        </a:lnSpc>
                        <a:defRPr sz="1800">
                          <a:uFillTx/>
                        </a:defRPr>
                      </a:pPr>
                      <a:r>
                        <a:rPr>
                          <a:solidFill>
                            <a:srgbClr val="929292"/>
                          </a:solidFill>
                          <a:uFill>
                            <a:solidFill/>
                          </a:uFill>
                          <a:latin typeface="Lucida Sans Typewriter Regular"/>
                          <a:ea typeface="Lucida Sans Typewriter Regular"/>
                          <a:cs typeface="Lucida Sans Typewriter Regular"/>
                          <a:sym typeface="Lucida Sans Typewriter Regular"/>
                        </a:rPr>
                        <a:t>max()</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i="1">
                          <a:solidFill>
                            <a:srgbClr val="929292"/>
                          </a:solidFill>
                          <a:uFill>
                            <a:solidFill>
                              <a:srgbClr val="AB3225"/>
                            </a:solidFill>
                          </a:uFill>
                          <a:latin typeface="Times New Roman"/>
                          <a:ea typeface="Times New Roman"/>
                          <a:cs typeface="Times New Roman"/>
                          <a:sym typeface="Times New Roman"/>
                        </a:rPr>
                        <a:t>return the largest key</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6"/>
                  </a:ext>
                </a:extLst>
              </a:tr>
              <a:tr h="647700">
                <a:tc>
                  <a:txBody>
                    <a:bodyPr/>
                    <a:lstStyle/>
                    <a:p>
                      <a:pPr marL="58702" marR="58702" lvl="0" algn="r" defTabSz="1295400">
                        <a:lnSpc>
                          <a:spcPct val="130000"/>
                        </a:lnSpc>
                        <a:defRPr sz="1800">
                          <a:uFillTx/>
                        </a:defRPr>
                      </a:pPr>
                      <a:r>
                        <a:rPr>
                          <a:solidFill>
                            <a:srgbClr val="929292"/>
                          </a:solidFill>
                          <a:uFill>
                            <a:solidFill/>
                          </a:uFill>
                          <a:latin typeface="Lucida Sans Typewriter Regular"/>
                          <a:ea typeface="Lucida Sans Typewriter Regular"/>
                          <a:cs typeface="Lucida Sans Typewriter Regular"/>
                          <a:sym typeface="Lucida Sans Typewriter Regular"/>
                        </a:rPr>
                        <a:t>int</a:t>
                      </a:r>
                    </a:p>
                  </a:txBody>
                  <a:tcPr marL="50800" marR="50800" marT="50800" marB="50800" anchor="ctr" horzOverflow="overflow">
                    <a:lnL w="28575">
                      <a:miter lim="400000"/>
                    </a:lnL>
                    <a:lnR w="3175">
                      <a:miter lim="400000"/>
                    </a:lnR>
                    <a:lnT w="3175">
                      <a:miter lim="400000"/>
                    </a:lnT>
                    <a:lnB w="28575">
                      <a:miter lim="400000"/>
                    </a:lnB>
                  </a:tcPr>
                </a:tc>
                <a:tc>
                  <a:txBody>
                    <a:bodyPr/>
                    <a:lstStyle/>
                    <a:p>
                      <a:pPr marL="58702" marR="58702" lvl="0" algn="l" defTabSz="1295400">
                        <a:lnSpc>
                          <a:spcPct val="130000"/>
                        </a:lnSpc>
                        <a:defRPr sz="1800">
                          <a:uFillTx/>
                        </a:defRPr>
                      </a:pPr>
                      <a:r>
                        <a:rPr>
                          <a:solidFill>
                            <a:srgbClr val="929292"/>
                          </a:solidFill>
                          <a:uFill>
                            <a:solidFill/>
                          </a:uFill>
                          <a:latin typeface="Lucida Sans Typewriter Regular"/>
                          <a:ea typeface="Lucida Sans Typewriter Regular"/>
                          <a:cs typeface="Lucida Sans Typewriter Regular"/>
                          <a:sym typeface="Lucida Sans Typewriter Regular"/>
                        </a:rPr>
                        <a:t>size()</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i="1" dirty="0">
                          <a:solidFill>
                            <a:srgbClr val="929292"/>
                          </a:solidFill>
                          <a:uFill>
                            <a:solidFill>
                              <a:srgbClr val="AB3225"/>
                            </a:solidFill>
                          </a:uFill>
                          <a:latin typeface="Times New Roman"/>
                          <a:ea typeface="Times New Roman"/>
                          <a:cs typeface="Times New Roman"/>
                          <a:sym typeface="Times New Roman"/>
                        </a:rPr>
                        <a:t>number of entries in the priority queue</a:t>
                      </a:r>
                    </a:p>
                  </a:txBody>
                  <a:tcPr marL="50800" marR="50800" marT="50800" marB="50800" anchor="ctr" horzOverflow="overflow">
                    <a:lnL w="3175">
                      <a:miter lim="400000"/>
                    </a:lnL>
                    <a:lnR w="28575">
                      <a:miter lim="400000"/>
                    </a:lnR>
                    <a:lnT w="3175">
                      <a:miter lim="400000"/>
                    </a:lnT>
                    <a:lnB w="28575">
                      <a:miter lim="400000"/>
                    </a:lnB>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5" name="Shape 91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916" name="Shape 916"/>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7" name="Shape 917"/>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929" name="Group 929"/>
          <p:cNvGrpSpPr/>
          <p:nvPr/>
        </p:nvGrpSpPr>
        <p:grpSpPr>
          <a:xfrm>
            <a:off x="3180491" y="8547100"/>
            <a:ext cx="6973304" cy="553812"/>
            <a:chOff x="0" y="0"/>
            <a:chExt cx="6973303" cy="553811"/>
          </a:xfrm>
        </p:grpSpPr>
        <p:sp>
          <p:nvSpPr>
            <p:cNvPr id="918" name="Shape 918"/>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919" name="Shape 919"/>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920" name="Shape 920"/>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921" name="Shape 921"/>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922" name="Shape 922"/>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923" name="Shape 923"/>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924" name="Shape 924"/>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925" name="Shape 925"/>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26" name="Shape 926"/>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927" name="Shape 927"/>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928" name="Shape 928"/>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930" name="Shape 930"/>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1" name="Shape 931"/>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2" name="Shape 932"/>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3" name="Shape 933"/>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4" name="Shape 934"/>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5" name="Shape 935"/>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6" name="Shape 936"/>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7" name="Shape 937"/>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8" name="Shape 938"/>
          <p:cNvSpPr/>
          <p:nvPr/>
        </p:nvSpPr>
        <p:spPr>
          <a:xfrm>
            <a:off x="6749512" y="39576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939" name="Shape 939"/>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940" name="Shape 940"/>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941" name="Shape 941"/>
          <p:cNvSpPr/>
          <p:nvPr/>
        </p:nvSpPr>
        <p:spPr>
          <a:xfrm>
            <a:off x="4248083" y="4994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942" name="Shape 942"/>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43" name="Shape 943"/>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944" name="Shape 944"/>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945" name="Shape 945"/>
          <p:cNvSpPr/>
          <p:nvPr/>
        </p:nvSpPr>
        <p:spPr>
          <a:xfrm>
            <a:off x="4801020" y="70310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946" name="Shape 946"/>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
        <p:nvSpPr>
          <p:cNvPr id="947" name="Shape 947"/>
          <p:cNvSpPr/>
          <p:nvPr/>
        </p:nvSpPr>
        <p:spPr>
          <a:xfrm>
            <a:off x="5413411"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948" name="Shape 948"/>
          <p:cNvSpPr/>
          <p:nvPr/>
        </p:nvSpPr>
        <p:spPr>
          <a:xfrm>
            <a:off x="54109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49" name="Shape 949"/>
          <p:cNvSpPr/>
          <p:nvPr/>
        </p:nvSpPr>
        <p:spPr>
          <a:xfrm>
            <a:off x="433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10</a:t>
            </a:r>
          </a:p>
        </p:txBody>
      </p:sp>
      <p:sp>
        <p:nvSpPr>
          <p:cNvPr id="950" name="Shape 950"/>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951" name="Shape 951"/>
          <p:cNvSpPr/>
          <p:nvPr/>
        </p:nvSpPr>
        <p:spPr>
          <a:xfrm>
            <a:off x="6009034" y="6934200"/>
            <a:ext cx="2374618"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(swim up)</a:t>
            </a:r>
          </a:p>
        </p:txBody>
      </p:sp>
      <p:sp>
        <p:nvSpPr>
          <p:cNvPr id="952" name="Shape 952"/>
          <p:cNvSpPr/>
          <p:nvPr/>
        </p:nvSpPr>
        <p:spPr>
          <a:xfrm>
            <a:off x="586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953" name="Shape 953"/>
          <p:cNvSpPr/>
          <p:nvPr/>
        </p:nvSpPr>
        <p:spPr>
          <a:xfrm>
            <a:off x="50546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5</a:t>
            </a:r>
          </a:p>
        </p:txBody>
      </p:sp>
      <p:sp>
        <p:nvSpPr>
          <p:cNvPr id="954" name="Shape 954"/>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3389761220"/>
      </p:ext>
    </p:extLst>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6" name="Shape 95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957" name="Shape 957"/>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8" name="Shape 958"/>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970" name="Group 970"/>
          <p:cNvGrpSpPr/>
          <p:nvPr/>
        </p:nvGrpSpPr>
        <p:grpSpPr>
          <a:xfrm>
            <a:off x="3180491" y="8547100"/>
            <a:ext cx="6973304" cy="553812"/>
            <a:chOff x="0" y="0"/>
            <a:chExt cx="6973303" cy="553811"/>
          </a:xfrm>
        </p:grpSpPr>
        <p:sp>
          <p:nvSpPr>
            <p:cNvPr id="959" name="Shape 959"/>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960" name="Shape 960"/>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961" name="Shape 961"/>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962" name="Shape 962"/>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963" name="Shape 963"/>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964" name="Shape 964"/>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965" name="Shape 965"/>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966" name="Shape 966"/>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67" name="Shape 967"/>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968" name="Shape 968"/>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969" name="Shape 969"/>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971" name="Shape 971"/>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2" name="Shape 972"/>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3" name="Shape 973"/>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4" name="Shape 974"/>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5" name="Shape 975"/>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6" name="Shape 976"/>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7" name="Shape 977"/>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8" name="Shape 978"/>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9" name="Shape 979"/>
          <p:cNvSpPr/>
          <p:nvPr/>
        </p:nvSpPr>
        <p:spPr>
          <a:xfrm>
            <a:off x="6749512" y="39576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980" name="Shape 980"/>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981" name="Shape 981"/>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982" name="Shape 982"/>
          <p:cNvSpPr/>
          <p:nvPr/>
        </p:nvSpPr>
        <p:spPr>
          <a:xfrm>
            <a:off x="54164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983" name="Shape 983"/>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84" name="Shape 984"/>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985" name="Shape 985"/>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986" name="Shape 986"/>
          <p:cNvSpPr/>
          <p:nvPr/>
        </p:nvSpPr>
        <p:spPr>
          <a:xfrm>
            <a:off x="4801020" y="70310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987" name="Shape 987"/>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
        <p:nvSpPr>
          <p:cNvPr id="988" name="Shape 988"/>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989" name="Shape 989"/>
          <p:cNvSpPr/>
          <p:nvPr/>
        </p:nvSpPr>
        <p:spPr>
          <a:xfrm>
            <a:off x="54109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90" name="Shape 990"/>
          <p:cNvSpPr/>
          <p:nvPr/>
        </p:nvSpPr>
        <p:spPr>
          <a:xfrm>
            <a:off x="433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10</a:t>
            </a:r>
          </a:p>
        </p:txBody>
      </p:sp>
      <p:sp>
        <p:nvSpPr>
          <p:cNvPr id="991" name="Shape 991"/>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992" name="Shape 992"/>
          <p:cNvSpPr/>
          <p:nvPr/>
        </p:nvSpPr>
        <p:spPr>
          <a:xfrm>
            <a:off x="6009034" y="6934200"/>
            <a:ext cx="2374618"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(swim up)</a:t>
            </a:r>
          </a:p>
        </p:txBody>
      </p:sp>
      <p:sp>
        <p:nvSpPr>
          <p:cNvPr id="993" name="Shape 993"/>
          <p:cNvSpPr/>
          <p:nvPr/>
        </p:nvSpPr>
        <p:spPr>
          <a:xfrm>
            <a:off x="586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994" name="Shape 994"/>
          <p:cNvSpPr/>
          <p:nvPr/>
        </p:nvSpPr>
        <p:spPr>
          <a:xfrm>
            <a:off x="50546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5</a:t>
            </a:r>
          </a:p>
        </p:txBody>
      </p:sp>
      <p:sp>
        <p:nvSpPr>
          <p:cNvPr id="995" name="Shape 995"/>
          <p:cNvSpPr/>
          <p:nvPr/>
        </p:nvSpPr>
        <p:spPr>
          <a:xfrm>
            <a:off x="3937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2</a:t>
            </a:r>
          </a:p>
        </p:txBody>
      </p:sp>
      <p:sp>
        <p:nvSpPr>
          <p:cNvPr id="996" name="Shape 996"/>
          <p:cNvSpPr/>
          <p:nvPr/>
        </p:nvSpPr>
        <p:spPr>
          <a:xfrm>
            <a:off x="38354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2</a:t>
            </a:r>
          </a:p>
        </p:txBody>
      </p:sp>
      <p:sp>
        <p:nvSpPr>
          <p:cNvPr id="997" name="Shape 997"/>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2313109344"/>
      </p:ext>
    </p:extLst>
  </p:cSld>
  <p:clrMapOvr>
    <a:masterClrMapping/>
  </p:clrMapOvr>
  <p:transition spd="slow">
    <p:dissolv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9" name="Shape 99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1000" name="Shape 1000"/>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1" name="Shape 1001"/>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1013" name="Group 1013"/>
          <p:cNvGrpSpPr/>
          <p:nvPr/>
        </p:nvGrpSpPr>
        <p:grpSpPr>
          <a:xfrm>
            <a:off x="3180491" y="8547100"/>
            <a:ext cx="6973304" cy="553812"/>
            <a:chOff x="0" y="0"/>
            <a:chExt cx="6973303" cy="553811"/>
          </a:xfrm>
        </p:grpSpPr>
        <p:sp>
          <p:nvSpPr>
            <p:cNvPr id="1002" name="Shape 1002"/>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lvl1pPr>
            </a:lstStyle>
            <a:p>
              <a:pPr lvl="0">
                <a:defRPr sz="1800">
                  <a:solidFill>
                    <a:srgbClr val="000000"/>
                  </a:solidFill>
                  <a:uFillTx/>
                </a:defRPr>
              </a:pPr>
              <a:r>
                <a:rPr sz="2200">
                  <a:solidFill>
                    <a:srgbClr val="8D3124"/>
                  </a:solidFill>
                  <a:uFill>
                    <a:solidFill>
                      <a:srgbClr val="8D3124"/>
                    </a:solidFill>
                  </a:uFill>
                </a:rPr>
                <a:t>S</a:t>
              </a:r>
            </a:p>
          </p:txBody>
        </p:sp>
        <p:sp>
          <p:nvSpPr>
            <p:cNvPr id="1003" name="Shape 1003"/>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004" name="Shape 1004"/>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005" name="Shape 1005"/>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1006" name="Shape 1006"/>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007" name="Shape 1007"/>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008" name="Shape 1008"/>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009" name="Shape 1009"/>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010" name="Shape 1010"/>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011" name="Shape 1011"/>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012" name="Shape 1012"/>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1014" name="Shape 1014"/>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5" name="Shape 1015"/>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6" name="Shape 1016"/>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7" name="Shape 1017"/>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8" name="Shape 1018"/>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9" name="Shape 1019"/>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0" name="Shape 1020"/>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1" name="Shape 1021"/>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2" name="Shape 1022"/>
          <p:cNvSpPr/>
          <p:nvPr/>
        </p:nvSpPr>
        <p:spPr>
          <a:xfrm>
            <a:off x="42476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023" name="Shape 1023"/>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024" name="Shape 1024"/>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025" name="Shape 1025"/>
          <p:cNvSpPr/>
          <p:nvPr/>
        </p:nvSpPr>
        <p:spPr>
          <a:xfrm>
            <a:off x="54164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026" name="Shape 1026"/>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027" name="Shape 1027"/>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028" name="Shape 1028"/>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029" name="Shape 1029"/>
          <p:cNvSpPr/>
          <p:nvPr/>
        </p:nvSpPr>
        <p:spPr>
          <a:xfrm>
            <a:off x="4801020" y="70310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030" name="Shape 1030"/>
          <p:cNvSpPr/>
          <p:nvPr/>
        </p:nvSpPr>
        <p:spPr>
          <a:xfrm>
            <a:off x="927100" y="3213100"/>
            <a:ext cx="1162090"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insert S</a:t>
            </a:r>
          </a:p>
        </p:txBody>
      </p:sp>
      <p:sp>
        <p:nvSpPr>
          <p:cNvPr id="1031" name="Shape 1031"/>
          <p:cNvSpPr/>
          <p:nvPr/>
        </p:nvSpPr>
        <p:spPr>
          <a:xfrm>
            <a:off x="6746911"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FFFFFF"/>
                </a:solidFill>
                <a:uFill>
                  <a:solidFill>
                    <a:srgbClr val="FFFFFF"/>
                  </a:solidFill>
                </a:uFill>
              </a:defRPr>
            </a:lvl1pPr>
          </a:lstStyle>
          <a:p>
            <a:pPr lvl="0">
              <a:defRPr sz="1800">
                <a:solidFill>
                  <a:srgbClr val="000000"/>
                </a:solidFill>
                <a:uFillTx/>
              </a:defRPr>
            </a:pPr>
            <a:r>
              <a:rPr sz="2200">
                <a:solidFill>
                  <a:srgbClr val="FFFFFF"/>
                </a:solidFill>
                <a:uFill>
                  <a:solidFill>
                    <a:srgbClr val="FFFFFF"/>
                  </a:solidFill>
                </a:uFill>
              </a:rPr>
              <a:t>S</a:t>
            </a:r>
          </a:p>
        </p:txBody>
      </p:sp>
      <p:sp>
        <p:nvSpPr>
          <p:cNvPr id="1032" name="Shape 1032"/>
          <p:cNvSpPr/>
          <p:nvPr/>
        </p:nvSpPr>
        <p:spPr>
          <a:xfrm>
            <a:off x="5410982" y="7292741"/>
            <a:ext cx="649988"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33" name="Shape 1033"/>
          <p:cNvSpPr/>
          <p:nvPr/>
        </p:nvSpPr>
        <p:spPr>
          <a:xfrm>
            <a:off x="433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10</a:t>
            </a:r>
          </a:p>
        </p:txBody>
      </p:sp>
      <p:sp>
        <p:nvSpPr>
          <p:cNvPr id="1034" name="Shape 1034"/>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1035" name="Shape 1035"/>
          <p:cNvSpPr/>
          <p:nvPr/>
        </p:nvSpPr>
        <p:spPr>
          <a:xfrm>
            <a:off x="6009034" y="6934200"/>
            <a:ext cx="2374618" cy="6883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20000"/>
              </a:lnSpc>
              <a:defRPr sz="1800">
                <a:solidFill>
                  <a:srgbClr val="000000"/>
                </a:solidFill>
                <a:uFillTx/>
              </a:defRPr>
            </a:pPr>
            <a:r>
              <a:rPr>
                <a:solidFill>
                  <a:srgbClr val="8D3124"/>
                </a:solidFill>
                <a:uFill>
                  <a:solidFill>
                    <a:srgbClr val="8D3124"/>
                  </a:solidFill>
                </a:uFill>
              </a:rPr>
              <a:t>violates heap order</a:t>
            </a:r>
          </a:p>
          <a:p>
            <a:pPr lvl="0" algn="ctr">
              <a:lnSpc>
                <a:spcPct val="120000"/>
              </a:lnSpc>
              <a:defRPr sz="1800">
                <a:solidFill>
                  <a:srgbClr val="000000"/>
                </a:solidFill>
                <a:uFillTx/>
              </a:defRPr>
            </a:pPr>
            <a:r>
              <a:rPr>
                <a:solidFill>
                  <a:srgbClr val="8D3124"/>
                </a:solidFill>
                <a:uFill>
                  <a:solidFill>
                    <a:srgbClr val="8D3124"/>
                  </a:solidFill>
                </a:uFill>
              </a:rPr>
              <a:t>(swim up)</a:t>
            </a:r>
          </a:p>
        </p:txBody>
      </p:sp>
      <p:sp>
        <p:nvSpPr>
          <p:cNvPr id="1036" name="Shape 1036"/>
          <p:cNvSpPr/>
          <p:nvPr/>
        </p:nvSpPr>
        <p:spPr>
          <a:xfrm>
            <a:off x="586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1037" name="Shape 1037"/>
          <p:cNvSpPr/>
          <p:nvPr/>
        </p:nvSpPr>
        <p:spPr>
          <a:xfrm>
            <a:off x="50546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5</a:t>
            </a:r>
          </a:p>
        </p:txBody>
      </p:sp>
      <p:sp>
        <p:nvSpPr>
          <p:cNvPr id="1038" name="Shape 1038"/>
          <p:cNvSpPr/>
          <p:nvPr/>
        </p:nvSpPr>
        <p:spPr>
          <a:xfrm>
            <a:off x="3937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2</a:t>
            </a:r>
          </a:p>
        </p:txBody>
      </p:sp>
      <p:sp>
        <p:nvSpPr>
          <p:cNvPr id="1039" name="Shape 1039"/>
          <p:cNvSpPr/>
          <p:nvPr/>
        </p:nvSpPr>
        <p:spPr>
          <a:xfrm>
            <a:off x="38354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2</a:t>
            </a:r>
          </a:p>
        </p:txBody>
      </p:sp>
      <p:sp>
        <p:nvSpPr>
          <p:cNvPr id="1040" name="Shape 1040"/>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1041" name="Shape 1041"/>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1042" name="Shape 1042"/>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3445701314"/>
      </p:ext>
    </p:extLst>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 name="Shape 104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Remove the maximum.  </a:t>
            </a:r>
            <a:r>
              <a:rPr sz="2400">
                <a:uFill>
                  <a:solidFill/>
                </a:uFill>
              </a:rPr>
              <a:t>Exchange root with node at end, then sink it down.</a:t>
            </a:r>
          </a:p>
        </p:txBody>
      </p:sp>
      <p:sp>
        <p:nvSpPr>
          <p:cNvPr id="1045" name="Shape 1045"/>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46" name="Shape 1046"/>
          <p:cNvSpPr>
            <a:spLocks noGrp="1"/>
          </p:cNvSpPr>
          <p:nvPr>
            <p:ph type="title"/>
          </p:nvPr>
        </p:nvSpPr>
        <p:spPr>
          <a:prstGeom prst="rect">
            <a:avLst/>
          </a:prstGeom>
        </p:spPr>
        <p:txBody>
          <a:bodyPr/>
          <a:lstStyle/>
          <a:p>
            <a:pPr lvl="0">
              <a:defRPr sz="1800">
                <a:uFillTx/>
              </a:defRPr>
            </a:pPr>
            <a:r>
              <a:rPr sz="2800">
                <a:uFill>
                  <a:solidFill/>
                </a:uFill>
              </a:rPr>
              <a:t>Binary heap demo</a:t>
            </a:r>
          </a:p>
        </p:txBody>
      </p:sp>
      <p:grpSp>
        <p:nvGrpSpPr>
          <p:cNvPr id="1058" name="Group 1058"/>
          <p:cNvGrpSpPr/>
          <p:nvPr/>
        </p:nvGrpSpPr>
        <p:grpSpPr>
          <a:xfrm>
            <a:off x="3180491" y="8547100"/>
            <a:ext cx="6973304" cy="553812"/>
            <a:chOff x="0" y="0"/>
            <a:chExt cx="6973303" cy="553811"/>
          </a:xfrm>
        </p:grpSpPr>
        <p:sp>
          <p:nvSpPr>
            <p:cNvPr id="1047" name="Shape 1047"/>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048" name="Shape 1048"/>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049" name="Shape 1049"/>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050" name="Shape 1050"/>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N</a:t>
              </a:r>
            </a:p>
          </p:txBody>
        </p:sp>
        <p:sp>
          <p:nvSpPr>
            <p:cNvPr id="1051" name="Shape 1051"/>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052" name="Shape 1052"/>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053" name="Shape 1053"/>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054" name="Shape 1054"/>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055" name="Shape 1055"/>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056" name="Shape 1056"/>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057" name="Shape 1057"/>
            <p:cNvSpPr/>
            <p:nvPr/>
          </p:nvSpPr>
          <p:spPr>
            <a:xfrm>
              <a:off x="6338303" y="0"/>
              <a:ext cx="635001" cy="553812"/>
            </a:xfrm>
            <a:prstGeom prst="rect">
              <a:avLst/>
            </a:prstGeom>
            <a:solidFill>
              <a:srgbClr val="BABABA"/>
            </a:solidFill>
            <a:ln w="6350" cap="flat">
              <a:solidFill>
                <a:srgbClr val="FFFFFF"/>
              </a:solidFill>
              <a:prstDash val="solid"/>
              <a:round/>
            </a:ln>
            <a:effectLst/>
          </p:spPr>
          <p:txBody>
            <a:bodyPr wrap="square" lIns="0" tIns="0" rIns="0" bIns="0" numCol="1" anchor="ctr">
              <a:noAutofit/>
            </a:bodyPr>
            <a:lstStyle/>
            <a:p>
              <a:pPr marL="7224" marR="7224" lvl="0" algn="ctr">
                <a:lnSpc>
                  <a:spcPct val="120000"/>
                </a:lnSpc>
                <a:defRPr sz="2200">
                  <a:solidFill>
                    <a:srgbClr val="BABABA"/>
                  </a:solidFill>
                  <a:uFill>
                    <a:solidFill>
                      <a:srgbClr val="BABABA"/>
                    </a:solidFill>
                  </a:uFill>
                </a:defRPr>
              </a:pPr>
              <a:endParaRPr/>
            </a:p>
          </p:txBody>
        </p:sp>
      </p:grpSp>
      <p:sp>
        <p:nvSpPr>
          <p:cNvPr id="1059" name="Shape 1059"/>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0" name="Shape 1060"/>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1" name="Shape 1061"/>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2" name="Shape 1062"/>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3" name="Shape 1063"/>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4" name="Shape 1064"/>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5" name="Shape 1065"/>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6" name="Shape 1066"/>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7" name="Shape 1067"/>
          <p:cNvSpPr/>
          <p:nvPr/>
        </p:nvSpPr>
        <p:spPr>
          <a:xfrm>
            <a:off x="42476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068" name="Shape 1068"/>
          <p:cNvSpPr/>
          <p:nvPr/>
        </p:nvSpPr>
        <p:spPr>
          <a:xfrm>
            <a:off x="9163443"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1069" name="Shape 1069"/>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070" name="Shape 1070"/>
          <p:cNvSpPr/>
          <p:nvPr/>
        </p:nvSpPr>
        <p:spPr>
          <a:xfrm>
            <a:off x="54164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071" name="Shape 1071"/>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072" name="Shape 1072"/>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I</a:t>
            </a:r>
          </a:p>
        </p:txBody>
      </p:sp>
      <p:sp>
        <p:nvSpPr>
          <p:cNvPr id="1073" name="Shape 1073"/>
          <p:cNvSpPr/>
          <p:nvPr/>
        </p:nvSpPr>
        <p:spPr>
          <a:xfrm>
            <a:off x="79063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G</a:t>
            </a:r>
          </a:p>
        </p:txBody>
      </p:sp>
      <p:sp>
        <p:nvSpPr>
          <p:cNvPr id="1074" name="Shape 1074"/>
          <p:cNvSpPr/>
          <p:nvPr/>
        </p:nvSpPr>
        <p:spPr>
          <a:xfrm>
            <a:off x="4801020" y="70310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075" name="Shape 1075"/>
          <p:cNvSpPr/>
          <p:nvPr/>
        </p:nvSpPr>
        <p:spPr>
          <a:xfrm>
            <a:off x="927100" y="3213100"/>
            <a:ext cx="1917392"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heap ordered</a:t>
            </a:r>
          </a:p>
        </p:txBody>
      </p:sp>
      <p:sp>
        <p:nvSpPr>
          <p:cNvPr id="1076" name="Shape 1076"/>
          <p:cNvSpPr/>
          <p:nvPr/>
        </p:nvSpPr>
        <p:spPr>
          <a:xfrm>
            <a:off x="6746911" y="39609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077" name="Shape 1077"/>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N</a:t>
            </a:r>
          </a:p>
        </p:txBody>
      </p:sp>
    </p:spTree>
    <p:extLst>
      <p:ext uri="{BB962C8B-B14F-4D97-AF65-F5344CB8AC3E}">
        <p14:creationId xmlns:p14="http://schemas.microsoft.com/office/powerpoint/2010/main" val="339718209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5" name="Shape 315"/>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48AA"/>
                </a:solidFill>
                <a:uFill>
                  <a:solidFill>
                    <a:srgbClr val="0048AA"/>
                  </a:solidFill>
                </a:uFill>
              </a:rPr>
              <a:t>Scenario.</a:t>
            </a:r>
            <a:r>
              <a:rPr sz="2400" dirty="0">
                <a:uFill>
                  <a:solidFill/>
                </a:uFill>
              </a:rPr>
              <a:t>  Child's key becomes </a:t>
            </a:r>
            <a:r>
              <a:rPr sz="2400" dirty="0">
                <a:solidFill>
                  <a:srgbClr val="8D3124"/>
                </a:solidFill>
                <a:uFill>
                  <a:solidFill>
                    <a:srgbClr val="8D3124"/>
                  </a:solidFill>
                </a:uFill>
              </a:rPr>
              <a:t>larger</a:t>
            </a:r>
            <a:r>
              <a:rPr sz="2400" dirty="0">
                <a:uFill>
                  <a:solidFill/>
                </a:uFill>
              </a:rPr>
              <a:t> key than its parent's key.</a:t>
            </a:r>
          </a:p>
          <a:p>
            <a:pPr lvl="0">
              <a:defRPr sz="1800">
                <a:solidFill>
                  <a:srgbClr val="000000"/>
                </a:solidFill>
                <a:uFillTx/>
              </a:defRPr>
            </a:pPr>
            <a:br>
              <a:rPr sz="2400" dirty="0">
                <a:uFill>
                  <a:solidFill/>
                </a:uFill>
              </a:rPr>
            </a:br>
            <a:r>
              <a:rPr sz="2400" dirty="0">
                <a:solidFill>
                  <a:srgbClr val="005493"/>
                </a:solidFill>
                <a:uFill>
                  <a:solidFill>
                    <a:srgbClr val="0048AA"/>
                  </a:solidFill>
                </a:uFill>
              </a:rPr>
              <a:t>To eliminate the violation:</a:t>
            </a:r>
          </a:p>
          <a:p>
            <a:pPr lvl="1">
              <a:defRPr sz="1800">
                <a:uFillTx/>
              </a:defRPr>
            </a:pPr>
            <a:r>
              <a:rPr sz="2400" dirty="0">
                <a:uFill>
                  <a:solidFill/>
                </a:uFill>
              </a:rPr>
              <a:t>Exchange key in child with key in parent.</a:t>
            </a:r>
          </a:p>
          <a:p>
            <a:pPr lvl="1">
              <a:defRPr sz="1800">
                <a:uFillTx/>
              </a:defRPr>
            </a:pPr>
            <a:r>
              <a:rPr sz="2400" dirty="0">
                <a:uFill>
                  <a:solidFill/>
                </a:uFill>
              </a:rPr>
              <a:t>Repeat until heap order restored.</a:t>
            </a:r>
          </a:p>
          <a:p>
            <a:pPr lvl="0">
              <a:defRPr sz="1800">
                <a:solidFill>
                  <a:srgbClr val="000000"/>
                </a:solidFill>
                <a:uFillTx/>
              </a:defRPr>
            </a:pP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endParaRPr sz="2400" dirty="0">
              <a:uFill>
                <a:solidFill/>
              </a:uFill>
            </a:endParaRPr>
          </a:p>
        </p:txBody>
      </p:sp>
      <p:sp>
        <p:nvSpPr>
          <p:cNvPr id="316" name="Shape 31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44</a:t>
            </a:fld>
            <a:endParaRPr sz="1200">
              <a:uFill>
                <a:solidFill/>
              </a:uFill>
            </a:endParaRPr>
          </a:p>
        </p:txBody>
      </p:sp>
      <p:sp>
        <p:nvSpPr>
          <p:cNvPr id="317" name="Shape 317"/>
          <p:cNvSpPr>
            <a:spLocks noGrp="1"/>
          </p:cNvSpPr>
          <p:nvPr>
            <p:ph type="title"/>
          </p:nvPr>
        </p:nvSpPr>
        <p:spPr>
          <a:prstGeom prst="rect">
            <a:avLst/>
          </a:prstGeom>
        </p:spPr>
        <p:txBody>
          <a:bodyPr/>
          <a:lstStyle/>
          <a:p>
            <a:pPr lvl="0">
              <a:defRPr sz="1800">
                <a:uFillTx/>
              </a:defRPr>
            </a:pPr>
            <a:r>
              <a:rPr sz="2800">
                <a:uFill>
                  <a:solidFill/>
                </a:uFill>
              </a:rPr>
              <a:t>Promotion in a heap</a:t>
            </a:r>
          </a:p>
        </p:txBody>
      </p:sp>
      <p:grpSp>
        <p:nvGrpSpPr>
          <p:cNvPr id="323" name="Group 323"/>
          <p:cNvGrpSpPr/>
          <p:nvPr/>
        </p:nvGrpSpPr>
        <p:grpSpPr>
          <a:xfrm>
            <a:off x="1270000" y="4089400"/>
            <a:ext cx="5956300" cy="3395097"/>
            <a:chOff x="0" y="0"/>
            <a:chExt cx="5956300" cy="3395096"/>
          </a:xfrm>
        </p:grpSpPr>
        <p:sp>
          <p:nvSpPr>
            <p:cNvPr id="318" name="Shape 318"/>
            <p:cNvSpPr/>
            <p:nvPr/>
          </p:nvSpPr>
          <p:spPr>
            <a:xfrm>
              <a:off x="0" y="0"/>
              <a:ext cx="5956300" cy="3395096"/>
            </a:xfrm>
            <a:prstGeom prst="rect">
              <a:avLst/>
            </a:prstGeom>
            <a:solidFill>
              <a:srgbClr val="CBCBCB"/>
            </a:solid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void swim(</a:t>
              </a:r>
              <a:r>
                <a:rPr sz="2000" dirty="0" err="1">
                  <a:uFill>
                    <a:solidFill/>
                  </a:uFill>
                  <a:latin typeface="Lucida Sans Typewriter Regular"/>
                  <a:ea typeface="Lucida Sans Typewriter Regular"/>
                  <a:cs typeface="Lucida Sans Typewriter Regular"/>
                  <a:sym typeface="Lucida Sans Typewriter Regular"/>
                </a:rPr>
                <a:t>int</a:t>
              </a:r>
              <a:r>
                <a:rPr sz="2000" dirty="0">
                  <a:uFill>
                    <a:solidFill/>
                  </a:uFill>
                  <a:latin typeface="Lucida Sans Typewriter Regular"/>
                  <a:ea typeface="Lucida Sans Typewriter Regular"/>
                  <a:cs typeface="Lucida Sans Typewriter Regular"/>
                  <a:sym typeface="Lucida Sans Typewriter Regular"/>
                </a:rPr>
                <a:t> k)</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while (k &gt; 1 &amp;&amp; less(k/2, k))</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r>
                <a:rPr sz="2000" dirty="0" err="1">
                  <a:uFill>
                    <a:solidFill/>
                  </a:uFill>
                  <a:latin typeface="Lucida Sans Typewriter Regular"/>
                  <a:ea typeface="Lucida Sans Typewriter Regular"/>
                  <a:cs typeface="Lucida Sans Typewriter Regular"/>
                  <a:sym typeface="Lucida Sans Typewriter Regular"/>
                </a:rPr>
                <a:t>exch</a:t>
              </a:r>
              <a:r>
                <a:rPr sz="2000" dirty="0">
                  <a:uFill>
                    <a:solidFill/>
                  </a:uFill>
                  <a:latin typeface="Lucida Sans Typewriter Regular"/>
                  <a:ea typeface="Lucida Sans Typewriter Regular"/>
                  <a:cs typeface="Lucida Sans Typewriter Regular"/>
                  <a:sym typeface="Lucida Sans Typewriter Regular"/>
                </a:rPr>
                <a:t>(k, k/2);</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k = k/2;</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a:t>
              </a:r>
            </a:p>
          </p:txBody>
        </p:sp>
        <p:sp>
          <p:nvSpPr>
            <p:cNvPr id="319" name="Shape 319"/>
            <p:cNvSpPr/>
            <p:nvPr/>
          </p:nvSpPr>
          <p:spPr>
            <a:xfrm>
              <a:off x="2324100" y="2247900"/>
              <a:ext cx="541867" cy="216748"/>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20" name="Shape 320"/>
            <p:cNvSpPr/>
            <p:nvPr/>
          </p:nvSpPr>
          <p:spPr>
            <a:xfrm>
              <a:off x="1885244" y="2487507"/>
              <a:ext cx="2958371"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parent of node at k is at k/2</a:t>
              </a:r>
            </a:p>
          </p:txBody>
        </p:sp>
        <p:sp>
          <p:nvSpPr>
            <p:cNvPr id="321" name="Shape 321"/>
            <p:cNvSpPr/>
            <p:nvPr/>
          </p:nvSpPr>
          <p:spPr>
            <a:xfrm>
              <a:off x="2654300" y="2019300"/>
              <a:ext cx="288996" cy="451556"/>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22" name="Shape 322"/>
            <p:cNvSpPr/>
            <p:nvPr/>
          </p:nvSpPr>
          <p:spPr>
            <a:xfrm flipH="1">
              <a:off x="3035300" y="1289858"/>
              <a:ext cx="1037936" cy="1165476"/>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pic>
        <p:nvPicPr>
          <p:cNvPr id="2" name="Picture 1"/>
          <p:cNvPicPr>
            <a:picLocks noChangeAspect="1"/>
          </p:cNvPicPr>
          <p:nvPr/>
        </p:nvPicPr>
        <p:blipFill>
          <a:blip r:embed="rId3"/>
          <a:stretch>
            <a:fillRect/>
          </a:stretch>
        </p:blipFill>
        <p:spPr>
          <a:xfrm>
            <a:off x="7651750" y="3811880"/>
            <a:ext cx="4997450" cy="5050842"/>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2" build="p" animBg="1" advAuto="0"/>
      <p:bldP spid="323" grpId="1" animBg="1" advAuto="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 name="Shape 32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a:t>
            </a:r>
            <a:r>
              <a:rPr sz="2400">
                <a:uFill>
                  <a:solidFill/>
                </a:uFill>
              </a:rPr>
              <a:t>Add node at end, then swim it up.</a:t>
            </a:r>
          </a:p>
          <a:p>
            <a:pPr lvl="0">
              <a:defRPr sz="1800">
                <a:solidFill>
                  <a:srgbClr val="000000"/>
                </a:solidFill>
                <a:uFillTx/>
              </a:defRPr>
            </a:pPr>
            <a:r>
              <a:rPr sz="2400">
                <a:solidFill>
                  <a:srgbClr val="005493"/>
                </a:solidFill>
                <a:uFill>
                  <a:solidFill>
                    <a:srgbClr val="0048AA"/>
                  </a:solidFill>
                </a:uFill>
              </a:rPr>
              <a:t>Cost.  </a:t>
            </a:r>
            <a:r>
              <a:rPr sz="2400">
                <a:uFill>
                  <a:solidFill/>
                </a:uFill>
              </a:rPr>
              <a:t>At most </a:t>
            </a:r>
            <a:r>
              <a:rPr sz="2400">
                <a:uFill>
                  <a:solidFill/>
                </a:uFill>
                <a:latin typeface="Times New Roman"/>
                <a:ea typeface="Times New Roman"/>
                <a:cs typeface="Times New Roman"/>
                <a:sym typeface="Times New Roman"/>
              </a:rPr>
              <a:t>1 + lg </a:t>
            </a:r>
            <a:r>
              <a:rPr sz="2400" i="1">
                <a:uFill>
                  <a:solidFill/>
                </a:uFill>
                <a:latin typeface="Times New Roman"/>
                <a:ea typeface="Times New Roman"/>
                <a:cs typeface="Times New Roman"/>
                <a:sym typeface="Times New Roman"/>
              </a:rPr>
              <a:t>N</a:t>
            </a:r>
            <a:r>
              <a:rPr sz="2400">
                <a:uFill>
                  <a:solidFill/>
                </a:uFill>
              </a:rPr>
              <a:t> compares.</a:t>
            </a:r>
          </a:p>
        </p:txBody>
      </p:sp>
      <p:sp>
        <p:nvSpPr>
          <p:cNvPr id="330" name="Shape 330"/>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45</a:t>
            </a:fld>
            <a:endParaRPr sz="1200">
              <a:uFill>
                <a:solidFill/>
              </a:uFill>
            </a:endParaRPr>
          </a:p>
        </p:txBody>
      </p:sp>
      <p:sp>
        <p:nvSpPr>
          <p:cNvPr id="331" name="Shape 331"/>
          <p:cNvSpPr>
            <a:spLocks noGrp="1"/>
          </p:cNvSpPr>
          <p:nvPr>
            <p:ph type="title"/>
          </p:nvPr>
        </p:nvSpPr>
        <p:spPr>
          <a:prstGeom prst="rect">
            <a:avLst/>
          </a:prstGeom>
        </p:spPr>
        <p:txBody>
          <a:bodyPr/>
          <a:lstStyle/>
          <a:p>
            <a:pPr lvl="0">
              <a:defRPr sz="1800">
                <a:uFillTx/>
              </a:defRPr>
            </a:pPr>
            <a:r>
              <a:rPr sz="2800">
                <a:uFill>
                  <a:solidFill/>
                </a:uFill>
              </a:rPr>
              <a:t>Insertion in a heap</a:t>
            </a:r>
          </a:p>
        </p:txBody>
      </p:sp>
      <p:sp>
        <p:nvSpPr>
          <p:cNvPr id="332" name="Shape 332"/>
          <p:cNvSpPr/>
          <p:nvPr/>
        </p:nvSpPr>
        <p:spPr>
          <a:xfrm>
            <a:off x="1828800" y="3822700"/>
            <a:ext cx="4711700" cy="233426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public void insert(Key x)</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pq[++N] = x;</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swim(N);</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a:t>
            </a:r>
          </a:p>
        </p:txBody>
      </p:sp>
      <p:pic>
        <p:nvPicPr>
          <p:cNvPr id="2" name="Picture 1"/>
          <p:cNvPicPr>
            <a:picLocks noChangeAspect="1"/>
          </p:cNvPicPr>
          <p:nvPr/>
        </p:nvPicPr>
        <p:blipFill>
          <a:blip r:embed="rId2"/>
          <a:stretch>
            <a:fillRect/>
          </a:stretch>
        </p:blipFill>
        <p:spPr>
          <a:xfrm>
            <a:off x="7058025" y="1360929"/>
            <a:ext cx="5735637" cy="7786711"/>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 name="Shape 334"/>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48AA"/>
                </a:solidFill>
                <a:uFill>
                  <a:solidFill>
                    <a:srgbClr val="0048AA"/>
                  </a:solidFill>
                </a:uFill>
              </a:rPr>
              <a:t>Scenario.</a:t>
            </a:r>
            <a:r>
              <a:rPr sz="2400" dirty="0">
                <a:uFill>
                  <a:solidFill/>
                </a:uFill>
              </a:rPr>
              <a:t>  Parent's key becomes </a:t>
            </a:r>
            <a:r>
              <a:rPr sz="2400" dirty="0">
                <a:solidFill>
                  <a:srgbClr val="8D3124"/>
                </a:solidFill>
                <a:uFill>
                  <a:solidFill>
                    <a:srgbClr val="8D3124"/>
                  </a:solidFill>
                </a:uFill>
              </a:rPr>
              <a:t>smaller</a:t>
            </a:r>
            <a:r>
              <a:rPr sz="2400" dirty="0">
                <a:uFill>
                  <a:solidFill/>
                </a:uFill>
              </a:rPr>
              <a:t> than one (or both) of its children's.</a:t>
            </a:r>
          </a:p>
          <a:p>
            <a:pPr lvl="0">
              <a:defRPr sz="1800">
                <a:solidFill>
                  <a:srgbClr val="000000"/>
                </a:solidFill>
                <a:uFillTx/>
              </a:defRPr>
            </a:pPr>
            <a:br>
              <a:rPr sz="2400" dirty="0">
                <a:uFill>
                  <a:solidFill/>
                </a:uFill>
              </a:rPr>
            </a:br>
            <a:r>
              <a:rPr sz="2400" dirty="0">
                <a:solidFill>
                  <a:srgbClr val="005493"/>
                </a:solidFill>
                <a:uFill>
                  <a:solidFill>
                    <a:srgbClr val="0048AA"/>
                  </a:solidFill>
                </a:uFill>
              </a:rPr>
              <a:t>To eliminate the violation:</a:t>
            </a:r>
          </a:p>
          <a:p>
            <a:pPr lvl="1">
              <a:defRPr sz="1800">
                <a:uFillTx/>
              </a:defRPr>
            </a:pPr>
            <a:r>
              <a:rPr sz="2400" dirty="0">
                <a:uFill>
                  <a:solidFill/>
                </a:uFill>
              </a:rPr>
              <a:t>Exchange key in parent with key in larger child.</a:t>
            </a:r>
          </a:p>
          <a:p>
            <a:pPr lvl="1">
              <a:defRPr sz="1800">
                <a:uFillTx/>
              </a:defRPr>
            </a:pPr>
            <a:r>
              <a:rPr sz="2400" dirty="0">
                <a:uFill>
                  <a:solidFill/>
                </a:uFill>
              </a:rPr>
              <a:t>Repeat until heap order restored.</a:t>
            </a:r>
          </a:p>
          <a:p>
            <a:pPr lvl="0">
              <a:defRPr sz="1800">
                <a:solidFill>
                  <a:srgbClr val="000000"/>
                </a:solidFill>
                <a:uFillTx/>
              </a:defRPr>
            </a:pP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endParaRPr sz="2400" dirty="0">
              <a:uFill>
                <a:solidFill/>
              </a:uFill>
            </a:endParaRPr>
          </a:p>
        </p:txBody>
      </p:sp>
      <p:sp>
        <p:nvSpPr>
          <p:cNvPr id="335" name="Shape 335"/>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46</a:t>
            </a:fld>
            <a:endParaRPr sz="1200">
              <a:uFill>
                <a:solidFill/>
              </a:uFill>
            </a:endParaRPr>
          </a:p>
        </p:txBody>
      </p:sp>
      <p:sp>
        <p:nvSpPr>
          <p:cNvPr id="336" name="Shape 336"/>
          <p:cNvSpPr>
            <a:spLocks noGrp="1"/>
          </p:cNvSpPr>
          <p:nvPr>
            <p:ph type="title"/>
          </p:nvPr>
        </p:nvSpPr>
        <p:spPr>
          <a:prstGeom prst="rect">
            <a:avLst/>
          </a:prstGeom>
        </p:spPr>
        <p:txBody>
          <a:bodyPr/>
          <a:lstStyle/>
          <a:p>
            <a:pPr lvl="0">
              <a:defRPr sz="1800">
                <a:uFillTx/>
              </a:defRPr>
            </a:pPr>
            <a:r>
              <a:rPr sz="2800">
                <a:uFill>
                  <a:solidFill/>
                </a:uFill>
              </a:rPr>
              <a:t>Demotion in a heap</a:t>
            </a:r>
          </a:p>
        </p:txBody>
      </p:sp>
      <p:grpSp>
        <p:nvGrpSpPr>
          <p:cNvPr id="341" name="Group 341"/>
          <p:cNvGrpSpPr/>
          <p:nvPr/>
        </p:nvGrpSpPr>
        <p:grpSpPr>
          <a:xfrm>
            <a:off x="1282700" y="3975099"/>
            <a:ext cx="6553200" cy="4787901"/>
            <a:chOff x="0" y="0"/>
            <a:chExt cx="6553200" cy="4787900"/>
          </a:xfrm>
        </p:grpSpPr>
        <p:sp>
          <p:nvSpPr>
            <p:cNvPr id="337" name="Shape 337"/>
            <p:cNvSpPr/>
            <p:nvPr/>
          </p:nvSpPr>
          <p:spPr>
            <a:xfrm>
              <a:off x="0" y="0"/>
              <a:ext cx="6553200" cy="4787900"/>
            </a:xfrm>
            <a:prstGeom prst="rect">
              <a:avLst/>
            </a:prstGeom>
            <a:solidFill>
              <a:srgbClr val="CBCBCB"/>
            </a:solid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void sink(</a:t>
              </a:r>
              <a:r>
                <a:rPr sz="2000" dirty="0" err="1">
                  <a:uFill>
                    <a:solidFill/>
                  </a:uFill>
                  <a:latin typeface="Lucida Sans Typewriter Regular"/>
                  <a:ea typeface="Lucida Sans Typewriter Regular"/>
                  <a:cs typeface="Lucida Sans Typewriter Regular"/>
                  <a:sym typeface="Lucida Sans Typewriter Regular"/>
                </a:rPr>
                <a:t>int</a:t>
              </a:r>
              <a:r>
                <a:rPr sz="2000" dirty="0">
                  <a:uFill>
                    <a:solidFill/>
                  </a:uFill>
                  <a:latin typeface="Lucida Sans Typewriter Regular"/>
                  <a:ea typeface="Lucida Sans Typewriter Regular"/>
                  <a:cs typeface="Lucida Sans Typewriter Regular"/>
                  <a:sym typeface="Lucida Sans Typewriter Regular"/>
                </a:rPr>
                <a:t> k)</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while (2*k &lt;= N)</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r>
                <a:rPr sz="2000" dirty="0" err="1">
                  <a:uFill>
                    <a:solidFill/>
                  </a:uFill>
                  <a:latin typeface="Lucida Sans Typewriter Regular"/>
                  <a:ea typeface="Lucida Sans Typewriter Regular"/>
                  <a:cs typeface="Lucida Sans Typewriter Regular"/>
                  <a:sym typeface="Lucida Sans Typewriter Regular"/>
                </a:rPr>
                <a:t>int</a:t>
              </a:r>
              <a:r>
                <a:rPr sz="2000" dirty="0">
                  <a:uFill>
                    <a:solidFill/>
                  </a:uFill>
                  <a:latin typeface="Lucida Sans Typewriter Regular"/>
                  <a:ea typeface="Lucida Sans Typewriter Regular"/>
                  <a:cs typeface="Lucida Sans Typewriter Regular"/>
                  <a:sym typeface="Lucida Sans Typewriter Regular"/>
                </a:rPr>
                <a:t> j = 2*k;</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if (j &lt; N &amp;&amp; less(j, j+1)) </a:t>
              </a:r>
              <a:r>
                <a:rPr sz="2000" dirty="0" err="1">
                  <a:uFill>
                    <a:solidFill/>
                  </a:uFill>
                  <a:latin typeface="Lucida Sans Typewriter Regular"/>
                  <a:ea typeface="Lucida Sans Typewriter Regular"/>
                  <a:cs typeface="Lucida Sans Typewriter Regular"/>
                  <a:sym typeface="Lucida Sans Typewriter Regular"/>
                </a:rPr>
                <a:t>j++</a:t>
              </a:r>
              <a:r>
                <a:rPr sz="20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if (!less(k, j)) break;</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r>
                <a:rPr sz="2000" dirty="0" err="1">
                  <a:uFill>
                    <a:solidFill/>
                  </a:uFill>
                  <a:latin typeface="Lucida Sans Typewriter Regular"/>
                  <a:ea typeface="Lucida Sans Typewriter Regular"/>
                  <a:cs typeface="Lucida Sans Typewriter Regular"/>
                  <a:sym typeface="Lucida Sans Typewriter Regular"/>
                </a:rPr>
                <a:t>exch</a:t>
              </a:r>
              <a:r>
                <a:rPr sz="2000" dirty="0">
                  <a:uFill>
                    <a:solidFill/>
                  </a:uFill>
                  <a:latin typeface="Lucida Sans Typewriter Regular"/>
                  <a:ea typeface="Lucida Sans Typewriter Regular"/>
                  <a:cs typeface="Lucida Sans Typewriter Regular"/>
                  <a:sym typeface="Lucida Sans Typewriter Regular"/>
                </a:rPr>
                <a:t>(k, j);</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k = j;</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a:t>
              </a:r>
            </a:p>
          </p:txBody>
        </p:sp>
        <p:sp>
          <p:nvSpPr>
            <p:cNvPr id="338" name="Shape 338"/>
            <p:cNvSpPr/>
            <p:nvPr/>
          </p:nvSpPr>
          <p:spPr>
            <a:xfrm>
              <a:off x="3848382" y="775264"/>
              <a:ext cx="2463801" cy="673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children of node at k are 2k and 2k+1</a:t>
              </a:r>
            </a:p>
          </p:txBody>
        </p:sp>
        <p:sp>
          <p:nvSpPr>
            <p:cNvPr id="339" name="Shape 339"/>
            <p:cNvSpPr/>
            <p:nvPr/>
          </p:nvSpPr>
          <p:spPr>
            <a:xfrm flipV="1">
              <a:off x="3971899" y="1511300"/>
              <a:ext cx="296995" cy="372404"/>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0" name="Shape 340"/>
            <p:cNvSpPr/>
            <p:nvPr/>
          </p:nvSpPr>
          <p:spPr>
            <a:xfrm flipV="1">
              <a:off x="4619598" y="1524000"/>
              <a:ext cx="296995" cy="372404"/>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
        <p:nvSpPr>
          <p:cNvPr id="344" name="Shape 344"/>
          <p:cNvSpPr/>
          <p:nvPr/>
        </p:nvSpPr>
        <p:spPr>
          <a:xfrm>
            <a:off x="7454900" y="2197100"/>
            <a:ext cx="2386256"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dirty="0">
                <a:solidFill>
                  <a:srgbClr val="8D3124"/>
                </a:solidFill>
                <a:uFill>
                  <a:solidFill>
                    <a:srgbClr val="8D3124"/>
                  </a:solidFill>
                </a:uFill>
              </a:rPr>
              <a:t>why not smaller child?</a:t>
            </a:r>
          </a:p>
        </p:txBody>
      </p:sp>
      <p:sp>
        <p:nvSpPr>
          <p:cNvPr id="345" name="Shape 345"/>
          <p:cNvSpPr/>
          <p:nvPr/>
        </p:nvSpPr>
        <p:spPr>
          <a:xfrm flipV="1">
            <a:off x="7137400" y="2500326"/>
            <a:ext cx="338906" cy="234278"/>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2" name="Picture 1"/>
          <p:cNvPicPr>
            <a:picLocks noChangeAspect="1"/>
          </p:cNvPicPr>
          <p:nvPr/>
        </p:nvPicPr>
        <p:blipFill>
          <a:blip r:embed="rId2"/>
          <a:stretch>
            <a:fillRect/>
          </a:stretch>
        </p:blipFill>
        <p:spPr>
          <a:xfrm>
            <a:off x="7985690" y="3480263"/>
            <a:ext cx="4557014" cy="581239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2" build="p" animBg="1" advAuto="0"/>
      <p:bldP spid="341" grpId="1" animBg="1" advAuto="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 name="Shape 34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Delete max.  </a:t>
            </a:r>
            <a:r>
              <a:rPr sz="2400">
                <a:uFill>
                  <a:solidFill/>
                </a:uFill>
              </a:rPr>
              <a:t>Exchange root with node at end, then sink it down.</a:t>
            </a:r>
          </a:p>
          <a:p>
            <a:pPr lvl="0">
              <a:defRPr sz="1800">
                <a:solidFill>
                  <a:srgbClr val="000000"/>
                </a:solidFill>
                <a:uFillTx/>
              </a:defRPr>
            </a:pPr>
            <a:r>
              <a:rPr sz="2400">
                <a:solidFill>
                  <a:srgbClr val="005493"/>
                </a:solidFill>
                <a:uFill>
                  <a:solidFill>
                    <a:srgbClr val="0048AA"/>
                  </a:solidFill>
                </a:uFill>
              </a:rPr>
              <a:t>Cost.  </a:t>
            </a:r>
            <a:r>
              <a:rPr sz="2400">
                <a:uFill>
                  <a:solidFill/>
                </a:uFill>
              </a:rPr>
              <a:t>At most </a:t>
            </a:r>
            <a:r>
              <a:rPr sz="2400">
                <a:uFill>
                  <a:solidFill/>
                </a:uFill>
                <a:latin typeface="Times New Roman"/>
                <a:ea typeface="Times New Roman"/>
                <a:cs typeface="Times New Roman"/>
                <a:sym typeface="Times New Roman"/>
              </a:rPr>
              <a:t>2 lg </a:t>
            </a:r>
            <a:r>
              <a:rPr sz="2400" i="1">
                <a:uFill>
                  <a:solidFill/>
                </a:uFill>
                <a:latin typeface="Times New Roman"/>
                <a:ea typeface="Times New Roman"/>
                <a:cs typeface="Times New Roman"/>
                <a:sym typeface="Times New Roman"/>
              </a:rPr>
              <a:t>N</a:t>
            </a:r>
            <a:r>
              <a:rPr sz="2400">
                <a:uFill>
                  <a:solidFill/>
                </a:uFill>
              </a:rPr>
              <a:t> compares.</a:t>
            </a:r>
          </a:p>
        </p:txBody>
      </p:sp>
      <p:sp>
        <p:nvSpPr>
          <p:cNvPr id="348" name="Shape 348"/>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47</a:t>
            </a:fld>
            <a:endParaRPr sz="1200">
              <a:uFill>
                <a:solidFill/>
              </a:uFill>
            </a:endParaRPr>
          </a:p>
        </p:txBody>
      </p:sp>
      <p:sp>
        <p:nvSpPr>
          <p:cNvPr id="349" name="Shape 349"/>
          <p:cNvSpPr>
            <a:spLocks noGrp="1"/>
          </p:cNvSpPr>
          <p:nvPr>
            <p:ph type="title"/>
          </p:nvPr>
        </p:nvSpPr>
        <p:spPr>
          <a:prstGeom prst="rect">
            <a:avLst/>
          </a:prstGeom>
        </p:spPr>
        <p:txBody>
          <a:bodyPr/>
          <a:lstStyle/>
          <a:p>
            <a:pPr lvl="0">
              <a:defRPr sz="1800">
                <a:uFillTx/>
              </a:defRPr>
            </a:pPr>
            <a:r>
              <a:rPr sz="2800">
                <a:uFill>
                  <a:solidFill/>
                </a:uFill>
              </a:rPr>
              <a:t>Delete the maximum in a heap</a:t>
            </a:r>
          </a:p>
        </p:txBody>
      </p:sp>
      <p:sp>
        <p:nvSpPr>
          <p:cNvPr id="350" name="Shape 350"/>
          <p:cNvSpPr/>
          <p:nvPr/>
        </p:nvSpPr>
        <p:spPr>
          <a:xfrm>
            <a:off x="927100" y="3670300"/>
            <a:ext cx="3556001" cy="3447098"/>
          </a:xfrm>
          <a:prstGeom prst="rect">
            <a:avLst/>
          </a:prstGeom>
          <a:solidFill>
            <a:srgbClr val="CBCBCB"/>
          </a:solid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7224" marR="7224" lvl="0">
              <a:lnSpc>
                <a:spcPct val="140000"/>
              </a:lnSpc>
              <a:defRPr sz="1800">
                <a:solidFill>
                  <a:srgbClr val="000000"/>
                </a:solidFill>
                <a:uFillTx/>
              </a:defRPr>
            </a:pPr>
            <a:r>
              <a:rPr lang="en-US" sz="2000" dirty="0" err="1">
                <a:uFill>
                  <a:solidFill/>
                </a:uFill>
                <a:latin typeface="Lucida Sans Typewriter Regular"/>
                <a:ea typeface="Lucida Sans Typewriter Regular"/>
                <a:cs typeface="Lucida Sans Typewriter Regular"/>
                <a:sym typeface="Lucida Sans Typewriter Regular"/>
              </a:rPr>
              <a:t>Int</a:t>
            </a:r>
            <a:r>
              <a:rPr lang="en-US" sz="2000" dirty="0">
                <a:uFill>
                  <a:solidFill/>
                </a:uFill>
                <a:latin typeface="Lucida Sans Typewriter Regular"/>
                <a:ea typeface="Lucida Sans Typewriter Regular"/>
                <a:cs typeface="Lucida Sans Typewriter Regular"/>
                <a:sym typeface="Lucida Sans Typewriter Regular"/>
              </a:rPr>
              <a:t> </a:t>
            </a:r>
            <a:r>
              <a:rPr sz="2000" dirty="0" err="1">
                <a:uFill>
                  <a:solidFill/>
                </a:uFill>
                <a:latin typeface="Lucida Sans Typewriter Regular"/>
                <a:ea typeface="Lucida Sans Typewriter Regular"/>
                <a:cs typeface="Lucida Sans Typewriter Regular"/>
                <a:sym typeface="Lucida Sans Typewriter Regular"/>
              </a:rPr>
              <a:t>delMax</a:t>
            </a:r>
            <a:r>
              <a:rPr sz="20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r>
              <a:rPr lang="en-US" sz="2000" dirty="0" err="1">
                <a:uFill>
                  <a:solidFill/>
                </a:uFill>
                <a:latin typeface="Lucida Sans Typewriter Regular"/>
                <a:ea typeface="Lucida Sans Typewriter Regular"/>
                <a:cs typeface="Lucida Sans Typewriter Regular"/>
                <a:sym typeface="Lucida Sans Typewriter Regular"/>
              </a:rPr>
              <a:t>int</a:t>
            </a:r>
            <a:r>
              <a:rPr lang="en-US" sz="2000" dirty="0">
                <a:uFill>
                  <a:solidFill/>
                </a:uFill>
                <a:latin typeface="Lucida Sans Typewriter Regular"/>
                <a:ea typeface="Lucida Sans Typewriter Regular"/>
                <a:cs typeface="Lucida Sans Typewriter Regular"/>
                <a:sym typeface="Lucida Sans Typewriter Regular"/>
              </a:rPr>
              <a:t> </a:t>
            </a:r>
            <a:r>
              <a:rPr sz="2000" dirty="0">
                <a:uFill>
                  <a:solidFill/>
                </a:uFill>
                <a:latin typeface="Lucida Sans Typewriter Regular"/>
                <a:ea typeface="Lucida Sans Typewriter Regular"/>
                <a:cs typeface="Lucida Sans Typewriter Regular"/>
                <a:sym typeface="Lucida Sans Typewriter Regular"/>
              </a:rPr>
              <a:t>max = </a:t>
            </a:r>
            <a:r>
              <a:rPr sz="2000" dirty="0" err="1">
                <a:uFill>
                  <a:solidFill/>
                </a:uFill>
                <a:latin typeface="Lucida Sans Typewriter Regular"/>
                <a:ea typeface="Lucida Sans Typewriter Regular"/>
                <a:cs typeface="Lucida Sans Typewriter Regular"/>
                <a:sym typeface="Lucida Sans Typewriter Regular"/>
              </a:rPr>
              <a:t>pq</a:t>
            </a:r>
            <a:r>
              <a:rPr sz="2000" dirty="0">
                <a:uFill>
                  <a:solidFill/>
                </a:uFill>
                <a:latin typeface="Lucida Sans Typewriter Regular"/>
                <a:ea typeface="Lucida Sans Typewriter Regular"/>
                <a:cs typeface="Lucida Sans Typewriter Regular"/>
                <a:sym typeface="Lucida Sans Typewriter Regular"/>
              </a:rPr>
              <a:t>[1];</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r>
              <a:rPr sz="2000" dirty="0" err="1">
                <a:uFill>
                  <a:solidFill/>
                </a:uFill>
                <a:latin typeface="Lucida Sans Typewriter Regular"/>
                <a:ea typeface="Lucida Sans Typewriter Regular"/>
                <a:cs typeface="Lucida Sans Typewriter Regular"/>
                <a:sym typeface="Lucida Sans Typewriter Regular"/>
              </a:rPr>
              <a:t>exch</a:t>
            </a:r>
            <a:r>
              <a:rPr sz="2000" dirty="0">
                <a:uFill>
                  <a:solidFill/>
                </a:uFill>
                <a:latin typeface="Lucida Sans Typewriter Regular"/>
                <a:ea typeface="Lucida Sans Typewriter Regular"/>
                <a:cs typeface="Lucida Sans Typewriter Regular"/>
                <a:sym typeface="Lucida Sans Typewriter Regular"/>
              </a:rPr>
              <a:t>(1, N--);</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sink(1);</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r>
              <a:rPr sz="2000" dirty="0" err="1">
                <a:uFill>
                  <a:solidFill/>
                </a:uFill>
                <a:latin typeface="Lucida Sans Typewriter Regular"/>
                <a:ea typeface="Lucida Sans Typewriter Regular"/>
                <a:cs typeface="Lucida Sans Typewriter Regular"/>
                <a:sym typeface="Lucida Sans Typewriter Regular"/>
              </a:rPr>
              <a:t>pq</a:t>
            </a:r>
            <a:r>
              <a:rPr sz="2000" dirty="0">
                <a:uFill>
                  <a:solidFill/>
                </a:uFill>
                <a:latin typeface="Lucida Sans Typewriter Regular"/>
                <a:ea typeface="Lucida Sans Typewriter Regular"/>
                <a:cs typeface="Lucida Sans Typewriter Regular"/>
                <a:sym typeface="Lucida Sans Typewriter Regular"/>
              </a:rPr>
              <a:t>[N+1] = null;</a:t>
            </a:r>
            <a:r>
              <a:rPr lang="en-US" sz="2000" dirty="0">
                <a:uFill>
                  <a:solidFill/>
                </a:uFill>
                <a:latin typeface="Lucida Sans Typewriter Regular"/>
                <a:ea typeface="Lucida Sans Typewriter Regular"/>
                <a:cs typeface="Lucida Sans Typewriter Regular"/>
                <a:sym typeface="Lucida Sans Typewriter Regular"/>
              </a:rPr>
              <a:t>//0</a:t>
            </a:r>
            <a:endParaRPr sz="2000" dirty="0">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return max;</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p>
        </p:txBody>
      </p:sp>
      <p:pic>
        <p:nvPicPr>
          <p:cNvPr id="2" name="Picture 1"/>
          <p:cNvPicPr>
            <a:picLocks noChangeAspect="1"/>
          </p:cNvPicPr>
          <p:nvPr/>
        </p:nvPicPr>
        <p:blipFill>
          <a:blip r:embed="rId3"/>
          <a:stretch>
            <a:fillRect/>
          </a:stretch>
        </p:blipFill>
        <p:spPr>
          <a:xfrm>
            <a:off x="6872288" y="1907191"/>
            <a:ext cx="5826779" cy="7240449"/>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 name="Shape 359"/>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48</a:t>
            </a:fld>
            <a:endParaRPr sz="1200">
              <a:uFill>
                <a:solidFill/>
              </a:uFill>
            </a:endParaRPr>
          </a:p>
        </p:txBody>
      </p:sp>
      <p:sp>
        <p:nvSpPr>
          <p:cNvPr id="360" name="Shape 360"/>
          <p:cNvSpPr>
            <a:spLocks noGrp="1"/>
          </p:cNvSpPr>
          <p:nvPr>
            <p:ph type="title"/>
          </p:nvPr>
        </p:nvSpPr>
        <p:spPr>
          <a:prstGeom prst="rect">
            <a:avLst/>
          </a:prstGeom>
        </p:spPr>
        <p:txBody>
          <a:bodyPr/>
          <a:lstStyle/>
          <a:p>
            <a:pPr lvl="0">
              <a:defRPr sz="1800">
                <a:uFillTx/>
              </a:defRPr>
            </a:pPr>
            <a:r>
              <a:rPr sz="2800" dirty="0">
                <a:uFill>
                  <a:solidFill/>
                </a:uFill>
              </a:rPr>
              <a:t>Binary heap:  </a:t>
            </a:r>
            <a:r>
              <a:rPr lang="en-US" sz="2800" dirty="0">
                <a:uFill>
                  <a:solidFill/>
                </a:uFill>
              </a:rPr>
              <a:t>C++ </a:t>
            </a:r>
            <a:r>
              <a:rPr sz="2800" dirty="0">
                <a:uFill>
                  <a:solidFill/>
                </a:uFill>
              </a:rPr>
              <a:t>implementation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 name="Shape 37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49</a:t>
            </a:fld>
            <a:endParaRPr sz="1200">
              <a:uFill>
                <a:solidFill/>
              </a:uFill>
            </a:endParaRPr>
          </a:p>
        </p:txBody>
      </p:sp>
      <p:sp>
        <p:nvSpPr>
          <p:cNvPr id="374" name="Shape 374"/>
          <p:cNvSpPr>
            <a:spLocks noGrp="1"/>
          </p:cNvSpPr>
          <p:nvPr>
            <p:ph type="title"/>
          </p:nvPr>
        </p:nvSpPr>
        <p:spPr>
          <a:prstGeom prst="rect">
            <a:avLst/>
          </a:prstGeom>
        </p:spPr>
        <p:txBody>
          <a:bodyPr/>
          <a:lstStyle/>
          <a:p>
            <a:pPr lvl="0">
              <a:defRPr sz="1800">
                <a:uFillTx/>
              </a:defRPr>
            </a:pPr>
            <a:r>
              <a:rPr sz="2800">
                <a:uFill>
                  <a:solidFill/>
                </a:uFill>
              </a:rPr>
              <a:t>Priority queues implementation cost summary</a:t>
            </a:r>
          </a:p>
        </p:txBody>
      </p:sp>
      <p:graphicFrame>
        <p:nvGraphicFramePr>
          <p:cNvPr id="375" name="Table 375"/>
          <p:cNvGraphicFramePr/>
          <p:nvPr/>
        </p:nvGraphicFramePr>
        <p:xfrm>
          <a:off x="1866644" y="2500919"/>
          <a:ext cx="7531099" cy="2882900"/>
        </p:xfrm>
        <a:graphic>
          <a:graphicData uri="http://schemas.openxmlformats.org/drawingml/2006/table">
            <a:tbl>
              <a:tblPr firstRow="1">
                <a:tableStyleId>{8F44A2F1-9E1F-4B54-A3A2-5F16C0AD49E2}</a:tableStyleId>
              </a:tblPr>
              <a:tblGrid>
                <a:gridCol w="2890456">
                  <a:extLst>
                    <a:ext uri="{9D8B030D-6E8A-4147-A177-3AD203B41FA5}">
                      <a16:colId xmlns:a16="http://schemas.microsoft.com/office/drawing/2014/main" val="20000"/>
                    </a:ext>
                  </a:extLst>
                </a:gridCol>
                <a:gridCol w="1546881">
                  <a:extLst>
                    <a:ext uri="{9D8B030D-6E8A-4147-A177-3AD203B41FA5}">
                      <a16:colId xmlns:a16="http://schemas.microsoft.com/office/drawing/2014/main" val="20001"/>
                    </a:ext>
                  </a:extLst>
                </a:gridCol>
                <a:gridCol w="1546881">
                  <a:extLst>
                    <a:ext uri="{9D8B030D-6E8A-4147-A177-3AD203B41FA5}">
                      <a16:colId xmlns:a16="http://schemas.microsoft.com/office/drawing/2014/main" val="20002"/>
                    </a:ext>
                  </a:extLst>
                </a:gridCol>
                <a:gridCol w="1546881">
                  <a:extLst>
                    <a:ext uri="{9D8B030D-6E8A-4147-A177-3AD203B41FA5}">
                      <a16:colId xmlns:a16="http://schemas.microsoft.com/office/drawing/2014/main" val="20003"/>
                    </a:ext>
                  </a:extLst>
                </a:gridCol>
              </a:tblGrid>
              <a:tr h="720725">
                <a:tc>
                  <a:txBody>
                    <a:bodyPr/>
                    <a:lstStyle/>
                    <a:p>
                      <a:pPr marL="58702" marR="58702" lvl="0" defTabSz="1295400">
                        <a:lnSpc>
                          <a:spcPct val="130000"/>
                        </a:lnSpc>
                        <a:defRPr sz="1800">
                          <a:solidFill>
                            <a:srgbClr val="000000"/>
                          </a:solidFill>
                          <a:uFillTx/>
                        </a:defRPr>
                      </a:pPr>
                      <a:r>
                        <a:rPr>
                          <a:solidFill>
                            <a:srgbClr val="FFFFFF"/>
                          </a:solidFill>
                          <a:uFill>
                            <a:solidFill/>
                          </a:uFill>
                        </a:rPr>
                        <a:t>implementation</a:t>
                      </a:r>
                    </a:p>
                  </a:txBody>
                  <a:tcPr marL="50800" marR="50800" marT="50800" marB="50800" anchor="ctr" horzOverflow="overflow">
                    <a:lnL w="28575">
                      <a:miter lim="400000"/>
                    </a:lnL>
                  </a:tcPr>
                </a:tc>
                <a:tc>
                  <a:txBody>
                    <a:bodyPr/>
                    <a:lstStyle/>
                    <a:p>
                      <a:pPr marL="58702" marR="58702" lvl="0" defTabSz="1295400">
                        <a:lnSpc>
                          <a:spcPct val="130000"/>
                        </a:lnSpc>
                        <a:defRPr sz="1800">
                          <a:solidFill>
                            <a:srgbClr val="000000"/>
                          </a:solidFill>
                          <a:uFillTx/>
                        </a:defRPr>
                      </a:pPr>
                      <a:r>
                        <a:rPr>
                          <a:solidFill>
                            <a:srgbClr val="FFFFFF"/>
                          </a:solidFill>
                          <a:uFill>
                            <a:solidFill/>
                          </a:uFill>
                        </a:rPr>
                        <a:t>insert</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del max</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max</a:t>
                      </a:r>
                    </a:p>
                  </a:txBody>
                  <a:tcPr marL="50800" marR="50800" marT="50800" marB="50800" anchor="ctr" horzOverflow="overflow">
                    <a:lnR w="28575">
                      <a:miter lim="400000"/>
                    </a:lnR>
                  </a:tcPr>
                </a:tc>
                <a:extLst>
                  <a:ext uri="{0D108BD9-81ED-4DB2-BD59-A6C34878D82A}">
                    <a16:rowId xmlns:a16="http://schemas.microsoft.com/office/drawing/2014/main" val="10000"/>
                  </a:ext>
                </a:extLst>
              </a:tr>
              <a:tr h="720725">
                <a:tc>
                  <a:txBody>
                    <a:bodyPr/>
                    <a:lstStyle/>
                    <a:p>
                      <a:pPr marL="58702" marR="58702" lvl="0" defTabSz="1295400">
                        <a:lnSpc>
                          <a:spcPct val="130000"/>
                        </a:lnSpc>
                        <a:defRPr sz="1800">
                          <a:uFillTx/>
                        </a:defRPr>
                      </a:pPr>
                      <a:r>
                        <a:rPr b="1">
                          <a:uFill>
                            <a:solidFill/>
                          </a:uFill>
                          <a:latin typeface="Lucida Grande"/>
                          <a:ea typeface="Lucida Grande"/>
                          <a:cs typeface="Lucida Grande"/>
                          <a:sym typeface="Lucida Grande"/>
                        </a:rPr>
                        <a:t>unordered array</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lnR w="28575">
                      <a:miter lim="400000"/>
                    </a:lnR>
                  </a:tcPr>
                </a:tc>
                <a:extLst>
                  <a:ext uri="{0D108BD9-81ED-4DB2-BD59-A6C34878D82A}">
                    <a16:rowId xmlns:a16="http://schemas.microsoft.com/office/drawing/2014/main" val="10001"/>
                  </a:ext>
                </a:extLst>
              </a:tr>
              <a:tr h="720725">
                <a:tc>
                  <a:txBody>
                    <a:bodyPr/>
                    <a:lstStyle/>
                    <a:p>
                      <a:pPr marL="58702" marR="58702" lvl="0" defTabSz="1295400">
                        <a:lnSpc>
                          <a:spcPct val="130000"/>
                        </a:lnSpc>
                        <a:defRPr sz="1800">
                          <a:uFillTx/>
                        </a:defRPr>
                      </a:pPr>
                      <a:r>
                        <a:rPr b="1">
                          <a:uFill>
                            <a:solidFill/>
                          </a:uFill>
                          <a:latin typeface="Lucida Grande"/>
                          <a:ea typeface="Lucida Grande"/>
                          <a:cs typeface="Lucida Grande"/>
                          <a:sym typeface="Lucida Grande"/>
                        </a:rPr>
                        <a:t>ordered array</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720725">
                <a:tc>
                  <a:txBody>
                    <a:bodyPr/>
                    <a:lstStyle/>
                    <a:p>
                      <a:pPr marL="58702" marR="58702" lvl="0" defTabSz="1295400">
                        <a:lnSpc>
                          <a:spcPct val="130000"/>
                        </a:lnSpc>
                        <a:defRPr sz="1800">
                          <a:uFillTx/>
                        </a:defRPr>
                      </a:pPr>
                      <a:r>
                        <a:rPr b="1">
                          <a:solidFill>
                            <a:srgbClr val="8D3124"/>
                          </a:solidFill>
                          <a:uFill>
                            <a:solidFill/>
                          </a:uFill>
                          <a:latin typeface="Lucida Grande"/>
                          <a:ea typeface="Lucida Grande"/>
                          <a:cs typeface="Lucida Grande"/>
                          <a:sym typeface="Lucida Grande"/>
                        </a:rPr>
                        <a:t>binary heap</a:t>
                      </a:r>
                    </a:p>
                  </a:txBody>
                  <a:tcPr marL="50800" marR="50800" marT="50800" marB="50800" anchor="ctr" horzOverflow="overflow">
                    <a:lnL w="28575">
                      <a:miter lim="400000"/>
                    </a:lnL>
                    <a:lnB w="28575">
                      <a:miter lim="400000"/>
                    </a:lnB>
                  </a:tcPr>
                </a:tc>
                <a:tc>
                  <a:txBody>
                    <a:bodyPr/>
                    <a:lstStyle/>
                    <a:p>
                      <a:pPr marL="58702" marR="58702" lvl="0" defTabSz="1295400">
                        <a:lnSpc>
                          <a:spcPct val="130000"/>
                        </a:lnSpc>
                        <a:defRPr sz="1800">
                          <a:uFillTx/>
                        </a:defRPr>
                      </a:pPr>
                      <a:r>
                        <a:rPr sz="2000">
                          <a:solidFill>
                            <a:srgbClr val="8D3124"/>
                          </a:solidFill>
                          <a:uFill>
                            <a:solidFill/>
                          </a:uFill>
                          <a:latin typeface="Times Roman"/>
                          <a:ea typeface="Times Roman"/>
                          <a:cs typeface="Times Roman"/>
                          <a:sym typeface="Times Roman"/>
                        </a:rPr>
                        <a:t>log </a:t>
                      </a:r>
                      <a:r>
                        <a:rPr sz="2000" i="1">
                          <a:solidFill>
                            <a:srgbClr val="8D3124"/>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a:solidFill>
                            <a:srgbClr val="8D3124"/>
                          </a:solidFill>
                          <a:uFill>
                            <a:solidFill/>
                          </a:uFill>
                          <a:latin typeface="Times Roman"/>
                          <a:ea typeface="Times Roman"/>
                          <a:cs typeface="Times Roman"/>
                          <a:sym typeface="Times Roman"/>
                        </a:rPr>
                        <a:t>log </a:t>
                      </a:r>
                      <a:r>
                        <a:rPr sz="2000" i="1">
                          <a:solidFill>
                            <a:srgbClr val="8D3124"/>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a:solidFill>
                            <a:srgbClr val="8D3124"/>
                          </a:solidFill>
                          <a:uFill>
                            <a:solidFill/>
                          </a:uFill>
                          <a:latin typeface="Times Roman"/>
                          <a:ea typeface="Times Roman"/>
                          <a:cs typeface="Times Roman"/>
                          <a:sym typeface="Times Roman"/>
                        </a:rPr>
                        <a:t>1</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3"/>
                  </a:ext>
                </a:extLst>
              </a:tr>
            </a:tbl>
          </a:graphicData>
        </a:graphic>
      </p:graphicFrame>
      <p:sp>
        <p:nvSpPr>
          <p:cNvPr id="376" name="Shape 376"/>
          <p:cNvSpPr/>
          <p:nvPr/>
        </p:nvSpPr>
        <p:spPr>
          <a:xfrm>
            <a:off x="1871319" y="5638376"/>
            <a:ext cx="7531101" cy="330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order-of-growth of running time for priority queue with N items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6" name="Shape 7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a:t>
            </a:fld>
            <a:endParaRPr sz="1200">
              <a:uFill>
                <a:solidFill/>
              </a:uFill>
            </a:endParaRPr>
          </a:p>
        </p:txBody>
      </p:sp>
      <p:sp>
        <p:nvSpPr>
          <p:cNvPr id="77" name="Shape 77"/>
          <p:cNvSpPr>
            <a:spLocks noGrp="1"/>
          </p:cNvSpPr>
          <p:nvPr>
            <p:ph type="title"/>
          </p:nvPr>
        </p:nvSpPr>
        <p:spPr>
          <a:prstGeom prst="rect">
            <a:avLst/>
          </a:prstGeom>
        </p:spPr>
        <p:txBody>
          <a:bodyPr/>
          <a:lstStyle/>
          <a:p>
            <a:pPr lvl="0">
              <a:defRPr sz="1800">
                <a:uFillTx/>
              </a:defRPr>
            </a:pPr>
            <a:r>
              <a:rPr sz="2800">
                <a:uFill>
                  <a:solidFill/>
                </a:uFill>
              </a:rPr>
              <a:t>Priority queue applications</a:t>
            </a:r>
          </a:p>
        </p:txBody>
      </p:sp>
      <p:sp>
        <p:nvSpPr>
          <p:cNvPr id="78" name="Shape 78"/>
          <p:cNvSpPr>
            <a:spLocks noGrp="1"/>
          </p:cNvSpPr>
          <p:nvPr>
            <p:ph type="body" idx="1"/>
          </p:nvPr>
        </p:nvSpPr>
        <p:spPr>
          <a:prstGeom prst="rect">
            <a:avLst/>
          </a:prstGeom>
        </p:spPr>
        <p:txBody>
          <a:bodyPr/>
          <a:lstStyle/>
          <a:p>
            <a:pPr lvl="1">
              <a:defRPr sz="1800">
                <a:uFillTx/>
              </a:defRPr>
            </a:pPr>
            <a:r>
              <a:rPr sz="2400">
                <a:uFill>
                  <a:solidFill/>
                </a:uFill>
              </a:rPr>
              <a:t>Event-driven simulation.	</a:t>
            </a:r>
            <a:r>
              <a:rPr sz="2400">
                <a:solidFill>
                  <a:srgbClr val="606060"/>
                </a:solidFill>
                <a:uFill>
                  <a:solidFill/>
                </a:uFill>
              </a:rPr>
              <a:t>[ customers in a line, colliding particles ]</a:t>
            </a:r>
            <a:endParaRPr sz="2400">
              <a:uFill>
                <a:solidFill/>
              </a:uFill>
            </a:endParaRPr>
          </a:p>
          <a:p>
            <a:pPr lvl="1">
              <a:defRPr sz="1800">
                <a:uFillTx/>
              </a:defRPr>
            </a:pPr>
            <a:r>
              <a:rPr sz="2400">
                <a:uFill>
                  <a:solidFill/>
                </a:uFill>
              </a:rPr>
              <a:t>Numerical computation.	</a:t>
            </a:r>
            <a:r>
              <a:rPr sz="2400">
                <a:solidFill>
                  <a:srgbClr val="606060"/>
                </a:solidFill>
                <a:uFill>
                  <a:solidFill/>
                </a:uFill>
              </a:rPr>
              <a:t>[ reducing roundoff error ]</a:t>
            </a:r>
            <a:endParaRPr sz="2400">
              <a:uFill>
                <a:solidFill/>
              </a:uFill>
            </a:endParaRPr>
          </a:p>
          <a:p>
            <a:pPr lvl="1">
              <a:defRPr sz="1800">
                <a:uFillTx/>
              </a:defRPr>
            </a:pPr>
            <a:r>
              <a:rPr sz="2400">
                <a:uFill>
                  <a:solidFill/>
                </a:uFill>
              </a:rPr>
              <a:t>Data compression.		</a:t>
            </a:r>
            <a:r>
              <a:rPr sz="2400">
                <a:solidFill>
                  <a:srgbClr val="606060"/>
                </a:solidFill>
                <a:uFill>
                  <a:solidFill/>
                </a:uFill>
              </a:rPr>
              <a:t>[ Huffman codes ]</a:t>
            </a:r>
            <a:endParaRPr sz="2400">
              <a:uFill>
                <a:solidFill/>
              </a:uFill>
            </a:endParaRPr>
          </a:p>
          <a:p>
            <a:pPr lvl="1">
              <a:defRPr sz="1800">
                <a:uFillTx/>
              </a:defRPr>
            </a:pPr>
            <a:r>
              <a:rPr sz="2400">
                <a:uFill>
                  <a:solidFill/>
                </a:uFill>
              </a:rPr>
              <a:t>Graph searching.		</a:t>
            </a:r>
            <a:r>
              <a:rPr sz="2400">
                <a:solidFill>
                  <a:srgbClr val="606060"/>
                </a:solidFill>
                <a:uFill>
                  <a:solidFill/>
                </a:uFill>
              </a:rPr>
              <a:t>[ Dijkstra's algorithm, Prim's algorithm ]</a:t>
            </a:r>
          </a:p>
          <a:p>
            <a:pPr lvl="1">
              <a:defRPr sz="1800">
                <a:uFillTx/>
              </a:defRPr>
            </a:pPr>
            <a:r>
              <a:rPr sz="2400">
                <a:uFill>
                  <a:solidFill/>
                </a:uFill>
              </a:rPr>
              <a:t>Number theory.		</a:t>
            </a:r>
            <a:r>
              <a:rPr sz="2400">
                <a:solidFill>
                  <a:srgbClr val="606060"/>
                </a:solidFill>
                <a:uFill>
                  <a:solidFill/>
                </a:uFill>
              </a:rPr>
              <a:t>[ sum of powers ]</a:t>
            </a:r>
            <a:endParaRPr sz="2400">
              <a:uFill>
                <a:solidFill/>
              </a:uFill>
            </a:endParaRPr>
          </a:p>
          <a:p>
            <a:pPr lvl="1">
              <a:defRPr sz="1800">
                <a:uFillTx/>
              </a:defRPr>
            </a:pPr>
            <a:r>
              <a:rPr sz="2400">
                <a:uFill>
                  <a:solidFill/>
                </a:uFill>
              </a:rPr>
              <a:t>Artificial intelligence.		</a:t>
            </a:r>
            <a:r>
              <a:rPr sz="2400">
                <a:solidFill>
                  <a:srgbClr val="606060"/>
                </a:solidFill>
                <a:uFill>
                  <a:solidFill/>
                </a:uFill>
              </a:rPr>
              <a:t>[ A* search ]</a:t>
            </a:r>
            <a:endParaRPr sz="2400">
              <a:uFill>
                <a:solidFill/>
              </a:uFill>
            </a:endParaRPr>
          </a:p>
          <a:p>
            <a:pPr lvl="1">
              <a:defRPr sz="1800">
                <a:uFillTx/>
              </a:defRPr>
            </a:pPr>
            <a:r>
              <a:rPr sz="2400">
                <a:uFill>
                  <a:solidFill/>
                </a:uFill>
              </a:rPr>
              <a:t>Statistics.			</a:t>
            </a:r>
            <a:r>
              <a:rPr sz="2400">
                <a:solidFill>
                  <a:srgbClr val="606060"/>
                </a:solidFill>
                <a:uFill>
                  <a:solidFill/>
                </a:uFill>
              </a:rPr>
              <a:t>[ online median in data stream ]</a:t>
            </a:r>
            <a:endParaRPr sz="2400">
              <a:uFill>
                <a:solidFill/>
              </a:uFill>
            </a:endParaRPr>
          </a:p>
          <a:p>
            <a:pPr lvl="1">
              <a:defRPr sz="1800">
                <a:uFillTx/>
              </a:defRPr>
            </a:pPr>
            <a:r>
              <a:rPr sz="2400">
                <a:uFill>
                  <a:solidFill/>
                </a:uFill>
              </a:rPr>
              <a:t>Operating systems.		</a:t>
            </a:r>
            <a:r>
              <a:rPr sz="2400">
                <a:solidFill>
                  <a:srgbClr val="606060"/>
                </a:solidFill>
                <a:uFill>
                  <a:solidFill/>
                </a:uFill>
              </a:rPr>
              <a:t>[ load balancing, interrupt handling ]</a:t>
            </a:r>
            <a:endParaRPr sz="2400">
              <a:uFill>
                <a:solidFill/>
              </a:uFill>
            </a:endParaRPr>
          </a:p>
          <a:p>
            <a:pPr lvl="1">
              <a:defRPr sz="1800">
                <a:uFillTx/>
              </a:defRPr>
            </a:pPr>
            <a:r>
              <a:rPr sz="2400">
                <a:uFill>
                  <a:solidFill/>
                </a:uFill>
              </a:rPr>
              <a:t>Computer networks.		</a:t>
            </a:r>
            <a:r>
              <a:rPr sz="2400">
                <a:solidFill>
                  <a:srgbClr val="606060"/>
                </a:solidFill>
                <a:uFill>
                  <a:solidFill/>
                </a:uFill>
              </a:rPr>
              <a:t>[ web cache ]</a:t>
            </a:r>
            <a:endParaRPr sz="2400">
              <a:uFill>
                <a:solidFill/>
              </a:uFill>
            </a:endParaRPr>
          </a:p>
          <a:p>
            <a:pPr lvl="1">
              <a:defRPr sz="1800">
                <a:uFillTx/>
              </a:defRPr>
            </a:pPr>
            <a:r>
              <a:rPr sz="2400">
                <a:uFill>
                  <a:solidFill/>
                </a:uFill>
              </a:rPr>
              <a:t>Discrete optimization.	</a:t>
            </a:r>
            <a:r>
              <a:rPr sz="2400">
                <a:solidFill>
                  <a:srgbClr val="606060"/>
                </a:solidFill>
                <a:uFill>
                  <a:solidFill/>
                </a:uFill>
              </a:rPr>
              <a:t>[ bin packing, scheduling ]</a:t>
            </a:r>
            <a:endParaRPr sz="2400">
              <a:uFill>
                <a:solidFill/>
              </a:uFill>
            </a:endParaRPr>
          </a:p>
          <a:p>
            <a:pPr lvl="1">
              <a:defRPr sz="1800">
                <a:uFillTx/>
              </a:defRPr>
            </a:pPr>
            <a:r>
              <a:rPr sz="2400">
                <a:uFill>
                  <a:solidFill/>
                </a:uFill>
              </a:rPr>
              <a:t>Spam filtering.		</a:t>
            </a:r>
            <a:r>
              <a:rPr sz="2400">
                <a:solidFill>
                  <a:srgbClr val="606060"/>
                </a:solidFill>
                <a:uFill>
                  <a:solidFill/>
                </a:uFill>
              </a:rPr>
              <a:t>[ Bayesian spam filter ]</a:t>
            </a:r>
            <a:endParaRPr sz="2400">
              <a:uFill>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r>
              <a:rPr sz="2400">
                <a:solidFill>
                  <a:srgbClr val="005493"/>
                </a:solidFill>
                <a:uFill>
                  <a:solidFill>
                    <a:srgbClr val="0048AA"/>
                  </a:solidFill>
                </a:uFill>
              </a:rPr>
              <a:t>Generalizes: </a:t>
            </a:r>
            <a:r>
              <a:rPr sz="2400">
                <a:uFill>
                  <a:solidFill>
                    <a:srgbClr val="0048AA"/>
                  </a:solidFill>
                </a:uFill>
              </a:rPr>
              <a:t> stack, queue, randomized queue.</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 name="Shape 380"/>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50</a:t>
            </a:fld>
            <a:endParaRPr sz="1200">
              <a:uFill>
                <a:solidFill/>
              </a:uFill>
            </a:endParaRPr>
          </a:p>
        </p:txBody>
      </p:sp>
      <p:sp>
        <p:nvSpPr>
          <p:cNvPr id="381" name="Shape 381"/>
          <p:cNvSpPr>
            <a:spLocks noGrp="1"/>
          </p:cNvSpPr>
          <p:nvPr>
            <p:ph type="title"/>
          </p:nvPr>
        </p:nvSpPr>
        <p:spPr>
          <a:prstGeom prst="rect">
            <a:avLst/>
          </a:prstGeom>
        </p:spPr>
        <p:txBody>
          <a:bodyPr/>
          <a:lstStyle/>
          <a:p>
            <a:pPr lvl="0">
              <a:defRPr sz="1800">
                <a:uFillTx/>
              </a:defRPr>
            </a:pPr>
            <a:r>
              <a:rPr sz="2800">
                <a:uFill>
                  <a:solidFill/>
                </a:uFill>
              </a:rPr>
              <a:t>Binary heap: practical improvements</a:t>
            </a:r>
          </a:p>
        </p:txBody>
      </p:sp>
      <p:sp>
        <p:nvSpPr>
          <p:cNvPr id="382" name="Shape 382"/>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Half-exchanges in sink and swim.</a:t>
            </a:r>
          </a:p>
          <a:p>
            <a:pPr lvl="1">
              <a:defRPr sz="1800">
                <a:uFillTx/>
              </a:defRPr>
            </a:pPr>
            <a:r>
              <a:rPr sz="2400" dirty="0">
                <a:uFill>
                  <a:solidFill/>
                </a:uFill>
              </a:rPr>
              <a:t>Reduces number of array accesses.</a:t>
            </a:r>
          </a:p>
          <a:p>
            <a:pPr lvl="1">
              <a:defRPr sz="1800">
                <a:uFillTx/>
              </a:defRPr>
            </a:pPr>
            <a:r>
              <a:rPr sz="2400" dirty="0">
                <a:uFill>
                  <a:solidFill/>
                </a:uFill>
              </a:rPr>
              <a:t>Worth doing.</a:t>
            </a:r>
          </a:p>
        </p:txBody>
      </p:sp>
      <p:cxnSp>
        <p:nvCxnSpPr>
          <p:cNvPr id="383" name="Connector 383"/>
          <p:cNvCxnSpPr>
            <a:stCxn id="386" idx="0"/>
            <a:endCxn id="404" idx="0"/>
          </p:cNvCxnSpPr>
          <p:nvPr/>
        </p:nvCxnSpPr>
        <p:spPr>
          <a:xfrm>
            <a:off x="3924299" y="5792994"/>
            <a:ext cx="1270001" cy="787401"/>
          </a:xfrm>
          <a:prstGeom prst="straightConnector1">
            <a:avLst/>
          </a:prstGeom>
          <a:ln w="15875" cap="sq">
            <a:solidFill/>
            <a:round/>
          </a:ln>
        </p:spPr>
      </p:cxnSp>
      <p:cxnSp>
        <p:nvCxnSpPr>
          <p:cNvPr id="384" name="Connector 384"/>
          <p:cNvCxnSpPr>
            <a:stCxn id="386" idx="0"/>
            <a:endCxn id="391" idx="0"/>
          </p:cNvCxnSpPr>
          <p:nvPr/>
        </p:nvCxnSpPr>
        <p:spPr>
          <a:xfrm flipH="1">
            <a:off x="2654299" y="5792994"/>
            <a:ext cx="1270001" cy="787401"/>
          </a:xfrm>
          <a:prstGeom prst="straightConnector1">
            <a:avLst/>
          </a:prstGeom>
          <a:ln w="15875" cap="sq">
            <a:solidFill/>
            <a:round/>
          </a:ln>
        </p:spPr>
      </p:cxnSp>
      <p:cxnSp>
        <p:nvCxnSpPr>
          <p:cNvPr id="385" name="Connector 385"/>
          <p:cNvCxnSpPr>
            <a:stCxn id="388" idx="0"/>
            <a:endCxn id="386" idx="0"/>
          </p:cNvCxnSpPr>
          <p:nvPr/>
        </p:nvCxnSpPr>
        <p:spPr>
          <a:xfrm flipH="1">
            <a:off x="3924299" y="4827794"/>
            <a:ext cx="2794001" cy="965201"/>
          </a:xfrm>
          <a:prstGeom prst="straightConnector1">
            <a:avLst/>
          </a:prstGeom>
          <a:ln w="15875" cap="sq">
            <a:solidFill/>
            <a:round/>
          </a:ln>
        </p:spPr>
      </p:cxnSp>
      <p:sp>
        <p:nvSpPr>
          <p:cNvPr id="386" name="Shape 386"/>
          <p:cNvSpPr/>
          <p:nvPr/>
        </p:nvSpPr>
        <p:spPr>
          <a:xfrm>
            <a:off x="3733800" y="56007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387" name="Connector 387"/>
          <p:cNvCxnSpPr>
            <a:stCxn id="388" idx="0"/>
            <a:endCxn id="417" idx="0"/>
          </p:cNvCxnSpPr>
          <p:nvPr/>
        </p:nvCxnSpPr>
        <p:spPr>
          <a:xfrm>
            <a:off x="6718299" y="4827794"/>
            <a:ext cx="2387601" cy="965201"/>
          </a:xfrm>
          <a:prstGeom prst="straightConnector1">
            <a:avLst/>
          </a:prstGeom>
          <a:ln w="15875" cap="sq">
            <a:solidFill/>
            <a:round/>
          </a:ln>
        </p:spPr>
      </p:cxnSp>
      <p:sp>
        <p:nvSpPr>
          <p:cNvPr id="388" name="Shape 388"/>
          <p:cNvSpPr/>
          <p:nvPr/>
        </p:nvSpPr>
        <p:spPr>
          <a:xfrm>
            <a:off x="6527800" y="46355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Z</a:t>
            </a:r>
          </a:p>
        </p:txBody>
      </p:sp>
      <p:cxnSp>
        <p:nvCxnSpPr>
          <p:cNvPr id="389" name="Connector 389"/>
          <p:cNvCxnSpPr>
            <a:stCxn id="391" idx="0"/>
            <a:endCxn id="397" idx="0"/>
          </p:cNvCxnSpPr>
          <p:nvPr/>
        </p:nvCxnSpPr>
        <p:spPr>
          <a:xfrm flipH="1">
            <a:off x="2070099" y="6580394"/>
            <a:ext cx="584201" cy="977901"/>
          </a:xfrm>
          <a:prstGeom prst="straightConnector1">
            <a:avLst/>
          </a:prstGeom>
          <a:ln w="15875" cap="sq">
            <a:solidFill/>
            <a:round/>
          </a:ln>
        </p:spPr>
      </p:cxnSp>
      <p:cxnSp>
        <p:nvCxnSpPr>
          <p:cNvPr id="390" name="Connector 390"/>
          <p:cNvCxnSpPr>
            <a:stCxn id="391" idx="0"/>
            <a:endCxn id="394" idx="0"/>
          </p:cNvCxnSpPr>
          <p:nvPr/>
        </p:nvCxnSpPr>
        <p:spPr>
          <a:xfrm>
            <a:off x="2654299" y="6580394"/>
            <a:ext cx="647701" cy="977901"/>
          </a:xfrm>
          <a:prstGeom prst="straightConnector1">
            <a:avLst/>
          </a:prstGeom>
          <a:ln w="15875" cap="sq">
            <a:solidFill/>
            <a:round/>
          </a:ln>
        </p:spPr>
      </p:cxnSp>
      <p:sp>
        <p:nvSpPr>
          <p:cNvPr id="391" name="Shape 391"/>
          <p:cNvSpPr/>
          <p:nvPr/>
        </p:nvSpPr>
        <p:spPr>
          <a:xfrm>
            <a:off x="24638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392" name="Connector 392"/>
          <p:cNvCxnSpPr>
            <a:stCxn id="394" idx="0"/>
            <a:endCxn id="398" idx="0"/>
          </p:cNvCxnSpPr>
          <p:nvPr/>
        </p:nvCxnSpPr>
        <p:spPr>
          <a:xfrm flipH="1">
            <a:off x="2959099" y="7558294"/>
            <a:ext cx="342901" cy="965201"/>
          </a:xfrm>
          <a:prstGeom prst="straightConnector1">
            <a:avLst/>
          </a:prstGeom>
          <a:ln w="15875" cap="sq">
            <a:solidFill/>
            <a:round/>
          </a:ln>
        </p:spPr>
      </p:cxnSp>
      <p:cxnSp>
        <p:nvCxnSpPr>
          <p:cNvPr id="393" name="Connector 393"/>
          <p:cNvCxnSpPr>
            <a:stCxn id="394" idx="0"/>
            <a:endCxn id="400" idx="0"/>
          </p:cNvCxnSpPr>
          <p:nvPr/>
        </p:nvCxnSpPr>
        <p:spPr>
          <a:xfrm>
            <a:off x="3301999" y="7558294"/>
            <a:ext cx="279401" cy="965201"/>
          </a:xfrm>
          <a:prstGeom prst="straightConnector1">
            <a:avLst/>
          </a:prstGeom>
          <a:ln w="15875" cap="sq">
            <a:solidFill/>
            <a:round/>
          </a:ln>
        </p:spPr>
      </p:cxnSp>
      <p:sp>
        <p:nvSpPr>
          <p:cNvPr id="394" name="Shape 394"/>
          <p:cNvSpPr/>
          <p:nvPr/>
        </p:nvSpPr>
        <p:spPr>
          <a:xfrm>
            <a:off x="31115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395" name="Connector 395"/>
          <p:cNvCxnSpPr>
            <a:stCxn id="397" idx="0"/>
            <a:endCxn id="399" idx="0"/>
          </p:cNvCxnSpPr>
          <p:nvPr/>
        </p:nvCxnSpPr>
        <p:spPr>
          <a:xfrm flipH="1">
            <a:off x="1714499" y="7558294"/>
            <a:ext cx="355601" cy="965201"/>
          </a:xfrm>
          <a:prstGeom prst="straightConnector1">
            <a:avLst/>
          </a:prstGeom>
          <a:ln w="15875" cap="sq">
            <a:solidFill/>
            <a:round/>
          </a:ln>
        </p:spPr>
      </p:cxnSp>
      <p:cxnSp>
        <p:nvCxnSpPr>
          <p:cNvPr id="396" name="Connector 396"/>
          <p:cNvCxnSpPr>
            <a:stCxn id="397" idx="0"/>
            <a:endCxn id="401" idx="0"/>
          </p:cNvCxnSpPr>
          <p:nvPr/>
        </p:nvCxnSpPr>
        <p:spPr>
          <a:xfrm>
            <a:off x="2070099" y="7558294"/>
            <a:ext cx="266701" cy="965201"/>
          </a:xfrm>
          <a:prstGeom prst="straightConnector1">
            <a:avLst/>
          </a:prstGeom>
          <a:ln w="15875" cap="sq">
            <a:solidFill/>
            <a:round/>
          </a:ln>
        </p:spPr>
      </p:cxnSp>
      <p:sp>
        <p:nvSpPr>
          <p:cNvPr id="397" name="Shape 397"/>
          <p:cNvSpPr/>
          <p:nvPr/>
        </p:nvSpPr>
        <p:spPr>
          <a:xfrm>
            <a:off x="18796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398" name="Shape 398"/>
          <p:cNvSpPr/>
          <p:nvPr/>
        </p:nvSpPr>
        <p:spPr>
          <a:xfrm>
            <a:off x="27686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399" name="Shape 399"/>
          <p:cNvSpPr/>
          <p:nvPr/>
        </p:nvSpPr>
        <p:spPr>
          <a:xfrm>
            <a:off x="15240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00" name="Shape 400"/>
          <p:cNvSpPr/>
          <p:nvPr/>
        </p:nvSpPr>
        <p:spPr>
          <a:xfrm>
            <a:off x="33909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01" name="Shape 401"/>
          <p:cNvSpPr/>
          <p:nvPr/>
        </p:nvSpPr>
        <p:spPr>
          <a:xfrm>
            <a:off x="21463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02" name="Connector 402"/>
          <p:cNvCxnSpPr>
            <a:stCxn id="404" idx="0"/>
            <a:endCxn id="410" idx="0"/>
          </p:cNvCxnSpPr>
          <p:nvPr/>
        </p:nvCxnSpPr>
        <p:spPr>
          <a:xfrm flipH="1">
            <a:off x="4533899" y="6580394"/>
            <a:ext cx="660401" cy="977901"/>
          </a:xfrm>
          <a:prstGeom prst="straightConnector1">
            <a:avLst/>
          </a:prstGeom>
          <a:ln w="15875" cap="sq">
            <a:solidFill/>
            <a:round/>
          </a:ln>
        </p:spPr>
      </p:cxnSp>
      <p:cxnSp>
        <p:nvCxnSpPr>
          <p:cNvPr id="403" name="Connector 403"/>
          <p:cNvCxnSpPr>
            <a:stCxn id="404" idx="0"/>
            <a:endCxn id="407" idx="0"/>
          </p:cNvCxnSpPr>
          <p:nvPr/>
        </p:nvCxnSpPr>
        <p:spPr>
          <a:xfrm>
            <a:off x="5194299" y="6580394"/>
            <a:ext cx="571501" cy="977901"/>
          </a:xfrm>
          <a:prstGeom prst="straightConnector1">
            <a:avLst/>
          </a:prstGeom>
          <a:ln w="15875" cap="sq">
            <a:solidFill/>
            <a:round/>
          </a:ln>
        </p:spPr>
      </p:cxnSp>
      <p:sp>
        <p:nvSpPr>
          <p:cNvPr id="404" name="Shape 404"/>
          <p:cNvSpPr/>
          <p:nvPr/>
        </p:nvSpPr>
        <p:spPr>
          <a:xfrm>
            <a:off x="50038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05" name="Connector 405"/>
          <p:cNvCxnSpPr>
            <a:stCxn id="407" idx="0"/>
            <a:endCxn id="411" idx="0"/>
          </p:cNvCxnSpPr>
          <p:nvPr/>
        </p:nvCxnSpPr>
        <p:spPr>
          <a:xfrm flipH="1">
            <a:off x="5448299" y="7558294"/>
            <a:ext cx="317501" cy="965201"/>
          </a:xfrm>
          <a:prstGeom prst="straightConnector1">
            <a:avLst/>
          </a:prstGeom>
          <a:ln w="15875" cap="sq">
            <a:solidFill/>
            <a:round/>
          </a:ln>
        </p:spPr>
      </p:cxnSp>
      <p:cxnSp>
        <p:nvCxnSpPr>
          <p:cNvPr id="406" name="Connector 406"/>
          <p:cNvCxnSpPr>
            <a:stCxn id="407" idx="0"/>
            <a:endCxn id="413" idx="0"/>
          </p:cNvCxnSpPr>
          <p:nvPr/>
        </p:nvCxnSpPr>
        <p:spPr>
          <a:xfrm>
            <a:off x="5765799" y="7558294"/>
            <a:ext cx="304801" cy="965201"/>
          </a:xfrm>
          <a:prstGeom prst="straightConnector1">
            <a:avLst/>
          </a:prstGeom>
          <a:ln w="15875" cap="sq">
            <a:solidFill/>
            <a:round/>
          </a:ln>
        </p:spPr>
      </p:cxnSp>
      <p:sp>
        <p:nvSpPr>
          <p:cNvPr id="407" name="Shape 407"/>
          <p:cNvSpPr/>
          <p:nvPr/>
        </p:nvSpPr>
        <p:spPr>
          <a:xfrm>
            <a:off x="55753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08" name="Connector 408"/>
          <p:cNvCxnSpPr>
            <a:stCxn id="410" idx="0"/>
            <a:endCxn id="412" idx="0"/>
          </p:cNvCxnSpPr>
          <p:nvPr/>
        </p:nvCxnSpPr>
        <p:spPr>
          <a:xfrm flipH="1">
            <a:off x="4203699" y="7558294"/>
            <a:ext cx="330201" cy="965201"/>
          </a:xfrm>
          <a:prstGeom prst="straightConnector1">
            <a:avLst/>
          </a:prstGeom>
          <a:ln w="15875" cap="sq">
            <a:solidFill/>
            <a:round/>
          </a:ln>
        </p:spPr>
      </p:cxnSp>
      <p:cxnSp>
        <p:nvCxnSpPr>
          <p:cNvPr id="409" name="Connector 409"/>
          <p:cNvCxnSpPr>
            <a:stCxn id="410" idx="0"/>
            <a:endCxn id="414" idx="0"/>
          </p:cNvCxnSpPr>
          <p:nvPr/>
        </p:nvCxnSpPr>
        <p:spPr>
          <a:xfrm>
            <a:off x="4533899" y="7558294"/>
            <a:ext cx="292101" cy="965201"/>
          </a:xfrm>
          <a:prstGeom prst="straightConnector1">
            <a:avLst/>
          </a:prstGeom>
          <a:ln w="15875" cap="sq">
            <a:solidFill/>
            <a:round/>
          </a:ln>
        </p:spPr>
      </p:cxnSp>
      <p:sp>
        <p:nvSpPr>
          <p:cNvPr id="410" name="Shape 410"/>
          <p:cNvSpPr/>
          <p:nvPr/>
        </p:nvSpPr>
        <p:spPr>
          <a:xfrm>
            <a:off x="43434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11" name="Shape 411"/>
          <p:cNvSpPr/>
          <p:nvPr/>
        </p:nvSpPr>
        <p:spPr>
          <a:xfrm>
            <a:off x="52578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12" name="Shape 412"/>
          <p:cNvSpPr/>
          <p:nvPr/>
        </p:nvSpPr>
        <p:spPr>
          <a:xfrm>
            <a:off x="40132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13" name="Shape 413"/>
          <p:cNvSpPr/>
          <p:nvPr/>
        </p:nvSpPr>
        <p:spPr>
          <a:xfrm>
            <a:off x="58801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14" name="Shape 414"/>
          <p:cNvSpPr/>
          <p:nvPr/>
        </p:nvSpPr>
        <p:spPr>
          <a:xfrm>
            <a:off x="46355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15" name="Connector 415"/>
          <p:cNvCxnSpPr>
            <a:stCxn id="417" idx="0"/>
            <a:endCxn id="420" idx="0"/>
          </p:cNvCxnSpPr>
          <p:nvPr/>
        </p:nvCxnSpPr>
        <p:spPr>
          <a:xfrm flipH="1">
            <a:off x="7835899" y="5792994"/>
            <a:ext cx="1270001" cy="787401"/>
          </a:xfrm>
          <a:prstGeom prst="straightConnector1">
            <a:avLst/>
          </a:prstGeom>
          <a:ln w="15875" cap="sq">
            <a:solidFill/>
            <a:round/>
          </a:ln>
        </p:spPr>
      </p:cxnSp>
      <p:cxnSp>
        <p:nvCxnSpPr>
          <p:cNvPr id="416" name="Connector 416"/>
          <p:cNvCxnSpPr>
            <a:stCxn id="417" idx="0"/>
            <a:endCxn id="433" idx="0"/>
          </p:cNvCxnSpPr>
          <p:nvPr/>
        </p:nvCxnSpPr>
        <p:spPr>
          <a:xfrm>
            <a:off x="9105899" y="5792994"/>
            <a:ext cx="1270001" cy="787401"/>
          </a:xfrm>
          <a:prstGeom prst="straightConnector1">
            <a:avLst/>
          </a:prstGeom>
          <a:ln w="15875" cap="sq">
            <a:solidFill/>
            <a:round/>
          </a:ln>
        </p:spPr>
      </p:cxnSp>
      <p:sp>
        <p:nvSpPr>
          <p:cNvPr id="417" name="Shape 417"/>
          <p:cNvSpPr/>
          <p:nvPr/>
        </p:nvSpPr>
        <p:spPr>
          <a:xfrm>
            <a:off x="8915400" y="56007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T</a:t>
            </a:r>
          </a:p>
        </p:txBody>
      </p:sp>
      <p:cxnSp>
        <p:nvCxnSpPr>
          <p:cNvPr id="418" name="Connector 418"/>
          <p:cNvCxnSpPr>
            <a:stCxn id="420" idx="0"/>
            <a:endCxn id="426" idx="0"/>
          </p:cNvCxnSpPr>
          <p:nvPr/>
        </p:nvCxnSpPr>
        <p:spPr>
          <a:xfrm flipH="1">
            <a:off x="7251699" y="6580394"/>
            <a:ext cx="584201" cy="977901"/>
          </a:xfrm>
          <a:prstGeom prst="straightConnector1">
            <a:avLst/>
          </a:prstGeom>
          <a:ln w="15875" cap="sq">
            <a:solidFill/>
            <a:round/>
          </a:ln>
        </p:spPr>
      </p:cxnSp>
      <p:cxnSp>
        <p:nvCxnSpPr>
          <p:cNvPr id="419" name="Connector 419"/>
          <p:cNvCxnSpPr>
            <a:stCxn id="420" idx="0"/>
            <a:endCxn id="423" idx="0"/>
          </p:cNvCxnSpPr>
          <p:nvPr/>
        </p:nvCxnSpPr>
        <p:spPr>
          <a:xfrm>
            <a:off x="7835899" y="6580394"/>
            <a:ext cx="647701" cy="977901"/>
          </a:xfrm>
          <a:prstGeom prst="straightConnector1">
            <a:avLst/>
          </a:prstGeom>
          <a:ln w="15875" cap="sq">
            <a:solidFill/>
            <a:round/>
          </a:ln>
        </p:spPr>
      </p:cxnSp>
      <p:sp>
        <p:nvSpPr>
          <p:cNvPr id="420" name="Shape 420"/>
          <p:cNvSpPr/>
          <p:nvPr/>
        </p:nvSpPr>
        <p:spPr>
          <a:xfrm>
            <a:off x="76454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21" name="Connector 421"/>
          <p:cNvCxnSpPr>
            <a:stCxn id="423" idx="0"/>
            <a:endCxn id="427" idx="0"/>
          </p:cNvCxnSpPr>
          <p:nvPr/>
        </p:nvCxnSpPr>
        <p:spPr>
          <a:xfrm flipH="1">
            <a:off x="8140699" y="7558294"/>
            <a:ext cx="342901" cy="965201"/>
          </a:xfrm>
          <a:prstGeom prst="straightConnector1">
            <a:avLst/>
          </a:prstGeom>
          <a:ln w="15875" cap="sq">
            <a:solidFill/>
            <a:round/>
          </a:ln>
        </p:spPr>
      </p:cxnSp>
      <p:cxnSp>
        <p:nvCxnSpPr>
          <p:cNvPr id="422" name="Connector 422"/>
          <p:cNvCxnSpPr>
            <a:stCxn id="423" idx="0"/>
            <a:endCxn id="429" idx="0"/>
          </p:cNvCxnSpPr>
          <p:nvPr/>
        </p:nvCxnSpPr>
        <p:spPr>
          <a:xfrm>
            <a:off x="8483599" y="7558294"/>
            <a:ext cx="279401" cy="965201"/>
          </a:xfrm>
          <a:prstGeom prst="straightConnector1">
            <a:avLst/>
          </a:prstGeom>
          <a:ln w="15875" cap="sq">
            <a:solidFill/>
            <a:round/>
          </a:ln>
        </p:spPr>
      </p:cxnSp>
      <p:sp>
        <p:nvSpPr>
          <p:cNvPr id="423" name="Shape 423"/>
          <p:cNvSpPr/>
          <p:nvPr/>
        </p:nvSpPr>
        <p:spPr>
          <a:xfrm>
            <a:off x="82931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24" name="Connector 424"/>
          <p:cNvCxnSpPr>
            <a:stCxn id="426" idx="0"/>
            <a:endCxn id="430" idx="0"/>
          </p:cNvCxnSpPr>
          <p:nvPr/>
        </p:nvCxnSpPr>
        <p:spPr>
          <a:xfrm>
            <a:off x="7251699" y="7558294"/>
            <a:ext cx="266701" cy="965201"/>
          </a:xfrm>
          <a:prstGeom prst="straightConnector1">
            <a:avLst/>
          </a:prstGeom>
          <a:ln w="15875" cap="sq">
            <a:solidFill/>
            <a:round/>
          </a:ln>
        </p:spPr>
      </p:cxnSp>
      <p:cxnSp>
        <p:nvCxnSpPr>
          <p:cNvPr id="425" name="Connector 425"/>
          <p:cNvCxnSpPr>
            <a:stCxn id="426" idx="0"/>
            <a:endCxn id="428" idx="0"/>
          </p:cNvCxnSpPr>
          <p:nvPr/>
        </p:nvCxnSpPr>
        <p:spPr>
          <a:xfrm flipH="1">
            <a:off x="6896099" y="7558294"/>
            <a:ext cx="355601" cy="965201"/>
          </a:xfrm>
          <a:prstGeom prst="straightConnector1">
            <a:avLst/>
          </a:prstGeom>
          <a:ln w="15875" cap="sq">
            <a:solidFill/>
            <a:round/>
          </a:ln>
        </p:spPr>
      </p:cxnSp>
      <p:sp>
        <p:nvSpPr>
          <p:cNvPr id="426" name="Shape 426"/>
          <p:cNvSpPr/>
          <p:nvPr/>
        </p:nvSpPr>
        <p:spPr>
          <a:xfrm>
            <a:off x="70612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27" name="Shape 427"/>
          <p:cNvSpPr/>
          <p:nvPr/>
        </p:nvSpPr>
        <p:spPr>
          <a:xfrm>
            <a:off x="79502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28" name="Shape 428"/>
          <p:cNvSpPr/>
          <p:nvPr/>
        </p:nvSpPr>
        <p:spPr>
          <a:xfrm>
            <a:off x="67056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29" name="Shape 429"/>
          <p:cNvSpPr/>
          <p:nvPr/>
        </p:nvSpPr>
        <p:spPr>
          <a:xfrm>
            <a:off x="85725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30" name="Shape 430"/>
          <p:cNvSpPr/>
          <p:nvPr/>
        </p:nvSpPr>
        <p:spPr>
          <a:xfrm>
            <a:off x="73279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31" name="Connector 431"/>
          <p:cNvCxnSpPr>
            <a:stCxn id="433" idx="0"/>
            <a:endCxn id="439" idx="0"/>
          </p:cNvCxnSpPr>
          <p:nvPr/>
        </p:nvCxnSpPr>
        <p:spPr>
          <a:xfrm flipH="1">
            <a:off x="9715499" y="6580394"/>
            <a:ext cx="660401" cy="977901"/>
          </a:xfrm>
          <a:prstGeom prst="straightConnector1">
            <a:avLst/>
          </a:prstGeom>
          <a:ln w="15875" cap="sq">
            <a:solidFill/>
            <a:round/>
          </a:ln>
        </p:spPr>
      </p:cxnSp>
      <p:cxnSp>
        <p:nvCxnSpPr>
          <p:cNvPr id="432" name="Connector 432"/>
          <p:cNvCxnSpPr>
            <a:stCxn id="433" idx="0"/>
            <a:endCxn id="436" idx="0"/>
          </p:cNvCxnSpPr>
          <p:nvPr/>
        </p:nvCxnSpPr>
        <p:spPr>
          <a:xfrm>
            <a:off x="10375899" y="6580394"/>
            <a:ext cx="571501" cy="977901"/>
          </a:xfrm>
          <a:prstGeom prst="straightConnector1">
            <a:avLst/>
          </a:prstGeom>
          <a:ln w="15875" cap="sq">
            <a:solidFill/>
            <a:round/>
          </a:ln>
        </p:spPr>
      </p:cxnSp>
      <p:sp>
        <p:nvSpPr>
          <p:cNvPr id="433" name="Shape 433"/>
          <p:cNvSpPr/>
          <p:nvPr/>
        </p:nvSpPr>
        <p:spPr>
          <a:xfrm>
            <a:off x="101854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L</a:t>
            </a:r>
          </a:p>
        </p:txBody>
      </p:sp>
      <p:cxnSp>
        <p:nvCxnSpPr>
          <p:cNvPr id="434" name="Connector 434"/>
          <p:cNvCxnSpPr>
            <a:stCxn id="436" idx="0"/>
            <a:endCxn id="442" idx="0"/>
          </p:cNvCxnSpPr>
          <p:nvPr/>
        </p:nvCxnSpPr>
        <p:spPr>
          <a:xfrm>
            <a:off x="10947399" y="7558294"/>
            <a:ext cx="285752" cy="691972"/>
          </a:xfrm>
          <a:prstGeom prst="straightConnector1">
            <a:avLst/>
          </a:prstGeom>
          <a:ln w="15875" cap="sq">
            <a:solidFill/>
            <a:round/>
          </a:ln>
        </p:spPr>
      </p:cxnSp>
      <p:cxnSp>
        <p:nvCxnSpPr>
          <p:cNvPr id="435" name="Connector 435"/>
          <p:cNvCxnSpPr>
            <a:stCxn id="436" idx="0"/>
            <a:endCxn id="440" idx="0"/>
          </p:cNvCxnSpPr>
          <p:nvPr/>
        </p:nvCxnSpPr>
        <p:spPr>
          <a:xfrm flipH="1">
            <a:off x="10610850" y="7558294"/>
            <a:ext cx="336550" cy="653872"/>
          </a:xfrm>
          <a:prstGeom prst="straightConnector1">
            <a:avLst/>
          </a:prstGeom>
          <a:ln w="15875" cap="sq">
            <a:solidFill/>
            <a:round/>
          </a:ln>
        </p:spPr>
      </p:cxnSp>
      <p:sp>
        <p:nvSpPr>
          <p:cNvPr id="436" name="Shape 436"/>
          <p:cNvSpPr/>
          <p:nvPr/>
        </p:nvSpPr>
        <p:spPr>
          <a:xfrm>
            <a:off x="107569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37" name="Connector 437"/>
          <p:cNvCxnSpPr>
            <a:stCxn id="439" idx="0"/>
            <a:endCxn id="443" idx="0"/>
          </p:cNvCxnSpPr>
          <p:nvPr/>
        </p:nvCxnSpPr>
        <p:spPr>
          <a:xfrm>
            <a:off x="9715499" y="7558294"/>
            <a:ext cx="292101" cy="965201"/>
          </a:xfrm>
          <a:prstGeom prst="straightConnector1">
            <a:avLst/>
          </a:prstGeom>
          <a:ln w="15875" cap="sq">
            <a:solidFill/>
            <a:round/>
          </a:ln>
        </p:spPr>
      </p:cxnSp>
      <p:cxnSp>
        <p:nvCxnSpPr>
          <p:cNvPr id="438" name="Connector 438"/>
          <p:cNvCxnSpPr>
            <a:stCxn id="439" idx="0"/>
            <a:endCxn id="441" idx="0"/>
          </p:cNvCxnSpPr>
          <p:nvPr/>
        </p:nvCxnSpPr>
        <p:spPr>
          <a:xfrm flipH="1">
            <a:off x="9385299" y="7558294"/>
            <a:ext cx="330201" cy="965201"/>
          </a:xfrm>
          <a:prstGeom prst="straightConnector1">
            <a:avLst/>
          </a:prstGeom>
          <a:ln w="15875" cap="sq">
            <a:solidFill/>
            <a:round/>
          </a:ln>
        </p:spPr>
      </p:cxnSp>
      <p:sp>
        <p:nvSpPr>
          <p:cNvPr id="439" name="Shape 439"/>
          <p:cNvSpPr/>
          <p:nvPr/>
        </p:nvSpPr>
        <p:spPr>
          <a:xfrm>
            <a:off x="95250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B</a:t>
            </a:r>
          </a:p>
        </p:txBody>
      </p:sp>
      <p:sp>
        <p:nvSpPr>
          <p:cNvPr id="440" name="Shape 440"/>
          <p:cNvSpPr/>
          <p:nvPr/>
        </p:nvSpPr>
        <p:spPr>
          <a:xfrm>
            <a:off x="10439400" y="8039100"/>
            <a:ext cx="342901" cy="3461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1</a:t>
            </a:r>
          </a:p>
        </p:txBody>
      </p:sp>
      <p:sp>
        <p:nvSpPr>
          <p:cNvPr id="441" name="Shape 441"/>
          <p:cNvSpPr/>
          <p:nvPr/>
        </p:nvSpPr>
        <p:spPr>
          <a:xfrm>
            <a:off x="91948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42" name="Shape 442"/>
          <p:cNvSpPr/>
          <p:nvPr/>
        </p:nvSpPr>
        <p:spPr>
          <a:xfrm>
            <a:off x="11061700" y="8077200"/>
            <a:ext cx="342901" cy="3461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a:t>
            </a:r>
          </a:p>
        </p:txBody>
      </p:sp>
      <p:sp>
        <p:nvSpPr>
          <p:cNvPr id="443" name="Shape 443"/>
          <p:cNvSpPr/>
          <p:nvPr/>
        </p:nvSpPr>
        <p:spPr>
          <a:xfrm>
            <a:off x="98171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X</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7" name="Shape 44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51</a:t>
            </a:fld>
            <a:endParaRPr sz="1200">
              <a:uFill>
                <a:solidFill/>
              </a:uFill>
            </a:endParaRPr>
          </a:p>
        </p:txBody>
      </p:sp>
      <p:sp>
        <p:nvSpPr>
          <p:cNvPr id="448" name="Shape 448"/>
          <p:cNvSpPr>
            <a:spLocks noGrp="1"/>
          </p:cNvSpPr>
          <p:nvPr>
            <p:ph type="title"/>
          </p:nvPr>
        </p:nvSpPr>
        <p:spPr>
          <a:prstGeom prst="rect">
            <a:avLst/>
          </a:prstGeom>
        </p:spPr>
        <p:txBody>
          <a:bodyPr/>
          <a:lstStyle/>
          <a:p>
            <a:pPr lvl="0">
              <a:defRPr sz="1800">
                <a:uFillTx/>
              </a:defRPr>
            </a:pPr>
            <a:r>
              <a:rPr sz="2800">
                <a:uFill>
                  <a:solidFill/>
                </a:uFill>
              </a:rPr>
              <a:t>Binary heap: practical improvements</a:t>
            </a:r>
          </a:p>
        </p:txBody>
      </p:sp>
      <p:sp>
        <p:nvSpPr>
          <p:cNvPr id="449" name="Shape 44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Binary search in swim to find insertion point.</a:t>
            </a:r>
          </a:p>
          <a:p>
            <a:pPr lvl="1">
              <a:defRPr sz="1800">
                <a:uFillTx/>
              </a:defRPr>
            </a:pPr>
            <a:r>
              <a:rPr sz="2400">
                <a:uFill>
                  <a:solidFill/>
                </a:uFill>
              </a:rPr>
              <a:t>Insert requires only </a:t>
            </a:r>
            <a:r>
              <a:rPr sz="2400">
                <a:uFill>
                  <a:solidFill/>
                </a:uFill>
                <a:latin typeface="Times Roman"/>
                <a:ea typeface="Times Roman"/>
                <a:cs typeface="Times Roman"/>
                <a:sym typeface="Times Roman"/>
              </a:rPr>
              <a:t>log log </a:t>
            </a:r>
            <a:r>
              <a:rPr sz="2400" i="1">
                <a:uFill>
                  <a:solidFill/>
                </a:uFill>
                <a:latin typeface="Times Roman"/>
                <a:ea typeface="Times Roman"/>
                <a:cs typeface="Times Roman"/>
                <a:sym typeface="Times Roman"/>
              </a:rPr>
              <a:t>N</a:t>
            </a:r>
            <a:r>
              <a:rPr sz="2400">
                <a:uFill>
                  <a:solidFill/>
                </a:uFill>
              </a:rPr>
              <a:t> compares.</a:t>
            </a:r>
          </a:p>
          <a:p>
            <a:pPr lvl="1">
              <a:defRPr sz="1800">
                <a:uFillTx/>
              </a:defRPr>
            </a:pPr>
            <a:r>
              <a:rPr sz="2400">
                <a:uFill>
                  <a:solidFill/>
                </a:uFill>
              </a:rPr>
              <a:t>But still </a:t>
            </a:r>
            <a:r>
              <a:rPr sz="2400">
                <a:uFill>
                  <a:solidFill/>
                </a:uFill>
                <a:latin typeface="Times Roman"/>
                <a:ea typeface="Times Roman"/>
                <a:cs typeface="Times Roman"/>
                <a:sym typeface="Times Roman"/>
              </a:rPr>
              <a:t>log </a:t>
            </a:r>
            <a:r>
              <a:rPr sz="2400" i="1">
                <a:uFill>
                  <a:solidFill/>
                </a:uFill>
                <a:latin typeface="Times Roman"/>
                <a:ea typeface="Times Roman"/>
                <a:cs typeface="Times Roman"/>
                <a:sym typeface="Times Roman"/>
              </a:rPr>
              <a:t>N</a:t>
            </a:r>
            <a:r>
              <a:rPr sz="2400">
                <a:uFill>
                  <a:solidFill/>
                </a:uFill>
              </a:rPr>
              <a:t> array access.</a:t>
            </a:r>
          </a:p>
        </p:txBody>
      </p:sp>
      <p:cxnSp>
        <p:nvCxnSpPr>
          <p:cNvPr id="450" name="Connector 450"/>
          <p:cNvCxnSpPr>
            <a:stCxn id="453" idx="0"/>
            <a:endCxn id="471" idx="0"/>
          </p:cNvCxnSpPr>
          <p:nvPr/>
        </p:nvCxnSpPr>
        <p:spPr>
          <a:xfrm>
            <a:off x="3924299" y="5792994"/>
            <a:ext cx="1270001" cy="787401"/>
          </a:xfrm>
          <a:prstGeom prst="straightConnector1">
            <a:avLst/>
          </a:prstGeom>
          <a:ln w="15875" cap="sq">
            <a:solidFill/>
            <a:round/>
          </a:ln>
        </p:spPr>
      </p:cxnSp>
      <p:cxnSp>
        <p:nvCxnSpPr>
          <p:cNvPr id="451" name="Connector 451"/>
          <p:cNvCxnSpPr>
            <a:stCxn id="453" idx="0"/>
            <a:endCxn id="458" idx="0"/>
          </p:cNvCxnSpPr>
          <p:nvPr/>
        </p:nvCxnSpPr>
        <p:spPr>
          <a:xfrm flipH="1">
            <a:off x="2654299" y="5792994"/>
            <a:ext cx="1270001" cy="787401"/>
          </a:xfrm>
          <a:prstGeom prst="straightConnector1">
            <a:avLst/>
          </a:prstGeom>
          <a:ln w="15875" cap="sq">
            <a:solidFill/>
            <a:round/>
          </a:ln>
        </p:spPr>
      </p:cxnSp>
      <p:cxnSp>
        <p:nvCxnSpPr>
          <p:cNvPr id="452" name="Connector 452"/>
          <p:cNvCxnSpPr>
            <a:stCxn id="455" idx="0"/>
            <a:endCxn id="453" idx="0"/>
          </p:cNvCxnSpPr>
          <p:nvPr/>
        </p:nvCxnSpPr>
        <p:spPr>
          <a:xfrm flipH="1">
            <a:off x="3924299" y="4827794"/>
            <a:ext cx="2794001" cy="965201"/>
          </a:xfrm>
          <a:prstGeom prst="straightConnector1">
            <a:avLst/>
          </a:prstGeom>
          <a:ln w="15875" cap="sq">
            <a:solidFill/>
            <a:round/>
          </a:ln>
        </p:spPr>
      </p:cxnSp>
      <p:sp>
        <p:nvSpPr>
          <p:cNvPr id="453" name="Shape 453"/>
          <p:cNvSpPr/>
          <p:nvPr/>
        </p:nvSpPr>
        <p:spPr>
          <a:xfrm>
            <a:off x="3733800" y="56007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54" name="Connector 454"/>
          <p:cNvCxnSpPr>
            <a:stCxn id="455" idx="0"/>
            <a:endCxn id="484" idx="0"/>
          </p:cNvCxnSpPr>
          <p:nvPr/>
        </p:nvCxnSpPr>
        <p:spPr>
          <a:xfrm>
            <a:off x="6718299" y="4827794"/>
            <a:ext cx="2387601" cy="965201"/>
          </a:xfrm>
          <a:prstGeom prst="straightConnector1">
            <a:avLst/>
          </a:prstGeom>
          <a:ln w="15875" cap="sq">
            <a:solidFill/>
            <a:round/>
          </a:ln>
        </p:spPr>
      </p:cxnSp>
      <p:sp>
        <p:nvSpPr>
          <p:cNvPr id="455" name="Shape 455"/>
          <p:cNvSpPr/>
          <p:nvPr/>
        </p:nvSpPr>
        <p:spPr>
          <a:xfrm>
            <a:off x="6527800" y="46355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Z</a:t>
            </a:r>
          </a:p>
        </p:txBody>
      </p:sp>
      <p:cxnSp>
        <p:nvCxnSpPr>
          <p:cNvPr id="456" name="Connector 456"/>
          <p:cNvCxnSpPr>
            <a:stCxn id="458" idx="0"/>
            <a:endCxn id="464" idx="0"/>
          </p:cNvCxnSpPr>
          <p:nvPr/>
        </p:nvCxnSpPr>
        <p:spPr>
          <a:xfrm flipH="1">
            <a:off x="2070099" y="6580394"/>
            <a:ext cx="584201" cy="977901"/>
          </a:xfrm>
          <a:prstGeom prst="straightConnector1">
            <a:avLst/>
          </a:prstGeom>
          <a:ln w="15875" cap="sq">
            <a:solidFill/>
            <a:round/>
          </a:ln>
        </p:spPr>
      </p:cxnSp>
      <p:cxnSp>
        <p:nvCxnSpPr>
          <p:cNvPr id="457" name="Connector 457"/>
          <p:cNvCxnSpPr>
            <a:stCxn id="458" idx="0"/>
            <a:endCxn id="461" idx="0"/>
          </p:cNvCxnSpPr>
          <p:nvPr/>
        </p:nvCxnSpPr>
        <p:spPr>
          <a:xfrm>
            <a:off x="2654299" y="6580394"/>
            <a:ext cx="647701" cy="977901"/>
          </a:xfrm>
          <a:prstGeom prst="straightConnector1">
            <a:avLst/>
          </a:prstGeom>
          <a:ln w="15875" cap="sq">
            <a:solidFill/>
            <a:round/>
          </a:ln>
        </p:spPr>
      </p:cxnSp>
      <p:sp>
        <p:nvSpPr>
          <p:cNvPr id="458" name="Shape 458"/>
          <p:cNvSpPr/>
          <p:nvPr/>
        </p:nvSpPr>
        <p:spPr>
          <a:xfrm>
            <a:off x="24638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59" name="Connector 459"/>
          <p:cNvCxnSpPr>
            <a:stCxn id="461" idx="0"/>
            <a:endCxn id="465" idx="0"/>
          </p:cNvCxnSpPr>
          <p:nvPr/>
        </p:nvCxnSpPr>
        <p:spPr>
          <a:xfrm flipH="1">
            <a:off x="2959099" y="7558294"/>
            <a:ext cx="342901" cy="965201"/>
          </a:xfrm>
          <a:prstGeom prst="straightConnector1">
            <a:avLst/>
          </a:prstGeom>
          <a:ln w="15875" cap="sq">
            <a:solidFill/>
            <a:round/>
          </a:ln>
        </p:spPr>
      </p:cxnSp>
      <p:cxnSp>
        <p:nvCxnSpPr>
          <p:cNvPr id="460" name="Connector 460"/>
          <p:cNvCxnSpPr>
            <a:stCxn id="461" idx="0"/>
            <a:endCxn id="467" idx="0"/>
          </p:cNvCxnSpPr>
          <p:nvPr/>
        </p:nvCxnSpPr>
        <p:spPr>
          <a:xfrm>
            <a:off x="3301999" y="7558294"/>
            <a:ext cx="279401" cy="965201"/>
          </a:xfrm>
          <a:prstGeom prst="straightConnector1">
            <a:avLst/>
          </a:prstGeom>
          <a:ln w="15875" cap="sq">
            <a:solidFill/>
            <a:round/>
          </a:ln>
        </p:spPr>
      </p:cxnSp>
      <p:sp>
        <p:nvSpPr>
          <p:cNvPr id="461" name="Shape 461"/>
          <p:cNvSpPr/>
          <p:nvPr/>
        </p:nvSpPr>
        <p:spPr>
          <a:xfrm>
            <a:off x="31115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62" name="Connector 462"/>
          <p:cNvCxnSpPr>
            <a:stCxn id="464" idx="0"/>
            <a:endCxn id="466" idx="0"/>
          </p:cNvCxnSpPr>
          <p:nvPr/>
        </p:nvCxnSpPr>
        <p:spPr>
          <a:xfrm flipH="1">
            <a:off x="1714499" y="7558294"/>
            <a:ext cx="355601" cy="965201"/>
          </a:xfrm>
          <a:prstGeom prst="straightConnector1">
            <a:avLst/>
          </a:prstGeom>
          <a:ln w="15875" cap="sq">
            <a:solidFill/>
            <a:round/>
          </a:ln>
        </p:spPr>
      </p:cxnSp>
      <p:cxnSp>
        <p:nvCxnSpPr>
          <p:cNvPr id="463" name="Connector 463"/>
          <p:cNvCxnSpPr>
            <a:stCxn id="464" idx="0"/>
            <a:endCxn id="468" idx="0"/>
          </p:cNvCxnSpPr>
          <p:nvPr/>
        </p:nvCxnSpPr>
        <p:spPr>
          <a:xfrm>
            <a:off x="2070099" y="7558294"/>
            <a:ext cx="266701" cy="965201"/>
          </a:xfrm>
          <a:prstGeom prst="straightConnector1">
            <a:avLst/>
          </a:prstGeom>
          <a:ln w="15875" cap="sq">
            <a:solidFill/>
            <a:round/>
          </a:ln>
        </p:spPr>
      </p:cxnSp>
      <p:sp>
        <p:nvSpPr>
          <p:cNvPr id="464" name="Shape 464"/>
          <p:cNvSpPr/>
          <p:nvPr/>
        </p:nvSpPr>
        <p:spPr>
          <a:xfrm>
            <a:off x="18796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65" name="Shape 465"/>
          <p:cNvSpPr/>
          <p:nvPr/>
        </p:nvSpPr>
        <p:spPr>
          <a:xfrm>
            <a:off x="27686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66" name="Shape 466"/>
          <p:cNvSpPr/>
          <p:nvPr/>
        </p:nvSpPr>
        <p:spPr>
          <a:xfrm>
            <a:off x="15240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67" name="Shape 467"/>
          <p:cNvSpPr/>
          <p:nvPr/>
        </p:nvSpPr>
        <p:spPr>
          <a:xfrm>
            <a:off x="33909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68" name="Shape 468"/>
          <p:cNvSpPr/>
          <p:nvPr/>
        </p:nvSpPr>
        <p:spPr>
          <a:xfrm>
            <a:off x="21463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69" name="Connector 469"/>
          <p:cNvCxnSpPr>
            <a:stCxn id="471" idx="0"/>
            <a:endCxn id="477" idx="0"/>
          </p:cNvCxnSpPr>
          <p:nvPr/>
        </p:nvCxnSpPr>
        <p:spPr>
          <a:xfrm flipH="1">
            <a:off x="4533899" y="6580394"/>
            <a:ext cx="660401" cy="977901"/>
          </a:xfrm>
          <a:prstGeom prst="straightConnector1">
            <a:avLst/>
          </a:prstGeom>
          <a:ln w="15875" cap="sq">
            <a:solidFill/>
            <a:round/>
          </a:ln>
        </p:spPr>
      </p:cxnSp>
      <p:cxnSp>
        <p:nvCxnSpPr>
          <p:cNvPr id="470" name="Connector 470"/>
          <p:cNvCxnSpPr>
            <a:stCxn id="471" idx="0"/>
            <a:endCxn id="474" idx="0"/>
          </p:cNvCxnSpPr>
          <p:nvPr/>
        </p:nvCxnSpPr>
        <p:spPr>
          <a:xfrm>
            <a:off x="5194299" y="6580394"/>
            <a:ext cx="571501" cy="977901"/>
          </a:xfrm>
          <a:prstGeom prst="straightConnector1">
            <a:avLst/>
          </a:prstGeom>
          <a:ln w="15875" cap="sq">
            <a:solidFill/>
            <a:round/>
          </a:ln>
        </p:spPr>
      </p:cxnSp>
      <p:sp>
        <p:nvSpPr>
          <p:cNvPr id="471" name="Shape 471"/>
          <p:cNvSpPr/>
          <p:nvPr/>
        </p:nvSpPr>
        <p:spPr>
          <a:xfrm>
            <a:off x="50038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72" name="Connector 472"/>
          <p:cNvCxnSpPr>
            <a:stCxn id="474" idx="0"/>
            <a:endCxn id="478" idx="0"/>
          </p:cNvCxnSpPr>
          <p:nvPr/>
        </p:nvCxnSpPr>
        <p:spPr>
          <a:xfrm flipH="1">
            <a:off x="5448299" y="7558294"/>
            <a:ext cx="317501" cy="965201"/>
          </a:xfrm>
          <a:prstGeom prst="straightConnector1">
            <a:avLst/>
          </a:prstGeom>
          <a:ln w="15875" cap="sq">
            <a:solidFill/>
            <a:round/>
          </a:ln>
        </p:spPr>
      </p:cxnSp>
      <p:cxnSp>
        <p:nvCxnSpPr>
          <p:cNvPr id="473" name="Connector 473"/>
          <p:cNvCxnSpPr>
            <a:stCxn id="474" idx="0"/>
            <a:endCxn id="480" idx="0"/>
          </p:cNvCxnSpPr>
          <p:nvPr/>
        </p:nvCxnSpPr>
        <p:spPr>
          <a:xfrm>
            <a:off x="5765799" y="7558294"/>
            <a:ext cx="304801" cy="965201"/>
          </a:xfrm>
          <a:prstGeom prst="straightConnector1">
            <a:avLst/>
          </a:prstGeom>
          <a:ln w="15875" cap="sq">
            <a:solidFill/>
            <a:round/>
          </a:ln>
        </p:spPr>
      </p:cxnSp>
      <p:sp>
        <p:nvSpPr>
          <p:cNvPr id="474" name="Shape 474"/>
          <p:cNvSpPr/>
          <p:nvPr/>
        </p:nvSpPr>
        <p:spPr>
          <a:xfrm>
            <a:off x="55753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75" name="Connector 475"/>
          <p:cNvCxnSpPr>
            <a:stCxn id="477" idx="0"/>
            <a:endCxn id="479" idx="0"/>
          </p:cNvCxnSpPr>
          <p:nvPr/>
        </p:nvCxnSpPr>
        <p:spPr>
          <a:xfrm flipH="1">
            <a:off x="4203699" y="7558294"/>
            <a:ext cx="330201" cy="965201"/>
          </a:xfrm>
          <a:prstGeom prst="straightConnector1">
            <a:avLst/>
          </a:prstGeom>
          <a:ln w="15875" cap="sq">
            <a:solidFill/>
            <a:round/>
          </a:ln>
        </p:spPr>
      </p:cxnSp>
      <p:cxnSp>
        <p:nvCxnSpPr>
          <p:cNvPr id="476" name="Connector 476"/>
          <p:cNvCxnSpPr>
            <a:stCxn id="477" idx="0"/>
            <a:endCxn id="481" idx="0"/>
          </p:cNvCxnSpPr>
          <p:nvPr/>
        </p:nvCxnSpPr>
        <p:spPr>
          <a:xfrm>
            <a:off x="4533899" y="7558294"/>
            <a:ext cx="292101" cy="965201"/>
          </a:xfrm>
          <a:prstGeom prst="straightConnector1">
            <a:avLst/>
          </a:prstGeom>
          <a:ln w="15875" cap="sq">
            <a:solidFill/>
            <a:round/>
          </a:ln>
        </p:spPr>
      </p:cxnSp>
      <p:sp>
        <p:nvSpPr>
          <p:cNvPr id="477" name="Shape 477"/>
          <p:cNvSpPr/>
          <p:nvPr/>
        </p:nvSpPr>
        <p:spPr>
          <a:xfrm>
            <a:off x="43434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78" name="Shape 478"/>
          <p:cNvSpPr/>
          <p:nvPr/>
        </p:nvSpPr>
        <p:spPr>
          <a:xfrm>
            <a:off x="52578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79" name="Shape 479"/>
          <p:cNvSpPr/>
          <p:nvPr/>
        </p:nvSpPr>
        <p:spPr>
          <a:xfrm>
            <a:off x="40132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80" name="Shape 480"/>
          <p:cNvSpPr/>
          <p:nvPr/>
        </p:nvSpPr>
        <p:spPr>
          <a:xfrm>
            <a:off x="58801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81" name="Shape 481"/>
          <p:cNvSpPr/>
          <p:nvPr/>
        </p:nvSpPr>
        <p:spPr>
          <a:xfrm>
            <a:off x="46355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82" name="Connector 482"/>
          <p:cNvCxnSpPr>
            <a:stCxn id="484" idx="0"/>
            <a:endCxn id="487" idx="0"/>
          </p:cNvCxnSpPr>
          <p:nvPr/>
        </p:nvCxnSpPr>
        <p:spPr>
          <a:xfrm flipH="1">
            <a:off x="7835899" y="5792994"/>
            <a:ext cx="1270001" cy="787401"/>
          </a:xfrm>
          <a:prstGeom prst="straightConnector1">
            <a:avLst/>
          </a:prstGeom>
          <a:ln w="15875" cap="sq">
            <a:solidFill/>
            <a:round/>
          </a:ln>
        </p:spPr>
      </p:cxnSp>
      <p:cxnSp>
        <p:nvCxnSpPr>
          <p:cNvPr id="483" name="Connector 483"/>
          <p:cNvCxnSpPr>
            <a:stCxn id="484" idx="0"/>
            <a:endCxn id="500" idx="0"/>
          </p:cNvCxnSpPr>
          <p:nvPr/>
        </p:nvCxnSpPr>
        <p:spPr>
          <a:xfrm>
            <a:off x="9105899" y="5792994"/>
            <a:ext cx="1270001" cy="787401"/>
          </a:xfrm>
          <a:prstGeom prst="straightConnector1">
            <a:avLst/>
          </a:prstGeom>
          <a:ln w="15875" cap="sq">
            <a:solidFill/>
            <a:round/>
          </a:ln>
        </p:spPr>
      </p:cxnSp>
      <p:sp>
        <p:nvSpPr>
          <p:cNvPr id="484" name="Shape 484"/>
          <p:cNvSpPr/>
          <p:nvPr/>
        </p:nvSpPr>
        <p:spPr>
          <a:xfrm>
            <a:off x="8915400" y="56007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T</a:t>
            </a:r>
          </a:p>
        </p:txBody>
      </p:sp>
      <p:cxnSp>
        <p:nvCxnSpPr>
          <p:cNvPr id="485" name="Connector 485"/>
          <p:cNvCxnSpPr>
            <a:stCxn id="487" idx="0"/>
            <a:endCxn id="493" idx="0"/>
          </p:cNvCxnSpPr>
          <p:nvPr/>
        </p:nvCxnSpPr>
        <p:spPr>
          <a:xfrm flipH="1">
            <a:off x="7251699" y="6580394"/>
            <a:ext cx="584201" cy="977901"/>
          </a:xfrm>
          <a:prstGeom prst="straightConnector1">
            <a:avLst/>
          </a:prstGeom>
          <a:ln w="15875" cap="sq">
            <a:solidFill/>
            <a:round/>
          </a:ln>
        </p:spPr>
      </p:cxnSp>
      <p:cxnSp>
        <p:nvCxnSpPr>
          <p:cNvPr id="486" name="Connector 486"/>
          <p:cNvCxnSpPr>
            <a:stCxn id="487" idx="0"/>
            <a:endCxn id="490" idx="0"/>
          </p:cNvCxnSpPr>
          <p:nvPr/>
        </p:nvCxnSpPr>
        <p:spPr>
          <a:xfrm>
            <a:off x="7835899" y="6580394"/>
            <a:ext cx="647701" cy="977901"/>
          </a:xfrm>
          <a:prstGeom prst="straightConnector1">
            <a:avLst/>
          </a:prstGeom>
          <a:ln w="15875" cap="sq">
            <a:solidFill/>
            <a:round/>
          </a:ln>
        </p:spPr>
      </p:cxnSp>
      <p:sp>
        <p:nvSpPr>
          <p:cNvPr id="487" name="Shape 487"/>
          <p:cNvSpPr/>
          <p:nvPr/>
        </p:nvSpPr>
        <p:spPr>
          <a:xfrm>
            <a:off x="76454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88" name="Connector 488"/>
          <p:cNvCxnSpPr>
            <a:stCxn id="490" idx="0"/>
            <a:endCxn id="494" idx="0"/>
          </p:cNvCxnSpPr>
          <p:nvPr/>
        </p:nvCxnSpPr>
        <p:spPr>
          <a:xfrm flipH="1">
            <a:off x="8140699" y="7558294"/>
            <a:ext cx="342901" cy="965201"/>
          </a:xfrm>
          <a:prstGeom prst="straightConnector1">
            <a:avLst/>
          </a:prstGeom>
          <a:ln w="15875" cap="sq">
            <a:solidFill/>
            <a:round/>
          </a:ln>
        </p:spPr>
      </p:cxnSp>
      <p:cxnSp>
        <p:nvCxnSpPr>
          <p:cNvPr id="489" name="Connector 489"/>
          <p:cNvCxnSpPr>
            <a:stCxn id="490" idx="0"/>
            <a:endCxn id="496" idx="0"/>
          </p:cNvCxnSpPr>
          <p:nvPr/>
        </p:nvCxnSpPr>
        <p:spPr>
          <a:xfrm>
            <a:off x="8483599" y="7558294"/>
            <a:ext cx="279401" cy="965201"/>
          </a:xfrm>
          <a:prstGeom prst="straightConnector1">
            <a:avLst/>
          </a:prstGeom>
          <a:ln w="15875" cap="sq">
            <a:solidFill/>
            <a:round/>
          </a:ln>
        </p:spPr>
      </p:cxnSp>
      <p:sp>
        <p:nvSpPr>
          <p:cNvPr id="490" name="Shape 490"/>
          <p:cNvSpPr/>
          <p:nvPr/>
        </p:nvSpPr>
        <p:spPr>
          <a:xfrm>
            <a:off x="82931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91" name="Connector 491"/>
          <p:cNvCxnSpPr>
            <a:stCxn id="493" idx="0"/>
            <a:endCxn id="497" idx="0"/>
          </p:cNvCxnSpPr>
          <p:nvPr/>
        </p:nvCxnSpPr>
        <p:spPr>
          <a:xfrm>
            <a:off x="7251699" y="7558294"/>
            <a:ext cx="266701" cy="965201"/>
          </a:xfrm>
          <a:prstGeom prst="straightConnector1">
            <a:avLst/>
          </a:prstGeom>
          <a:ln w="15875" cap="sq">
            <a:solidFill/>
            <a:round/>
          </a:ln>
        </p:spPr>
      </p:cxnSp>
      <p:cxnSp>
        <p:nvCxnSpPr>
          <p:cNvPr id="492" name="Connector 492"/>
          <p:cNvCxnSpPr>
            <a:stCxn id="493" idx="0"/>
            <a:endCxn id="495" idx="0"/>
          </p:cNvCxnSpPr>
          <p:nvPr/>
        </p:nvCxnSpPr>
        <p:spPr>
          <a:xfrm flipH="1">
            <a:off x="6896099" y="7558294"/>
            <a:ext cx="355601" cy="965201"/>
          </a:xfrm>
          <a:prstGeom prst="straightConnector1">
            <a:avLst/>
          </a:prstGeom>
          <a:ln w="15875" cap="sq">
            <a:solidFill/>
            <a:round/>
          </a:ln>
        </p:spPr>
      </p:cxnSp>
      <p:sp>
        <p:nvSpPr>
          <p:cNvPr id="493" name="Shape 493"/>
          <p:cNvSpPr/>
          <p:nvPr/>
        </p:nvSpPr>
        <p:spPr>
          <a:xfrm>
            <a:off x="70612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94" name="Shape 494"/>
          <p:cNvSpPr/>
          <p:nvPr/>
        </p:nvSpPr>
        <p:spPr>
          <a:xfrm>
            <a:off x="79502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95" name="Shape 495"/>
          <p:cNvSpPr/>
          <p:nvPr/>
        </p:nvSpPr>
        <p:spPr>
          <a:xfrm>
            <a:off x="67056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96" name="Shape 496"/>
          <p:cNvSpPr/>
          <p:nvPr/>
        </p:nvSpPr>
        <p:spPr>
          <a:xfrm>
            <a:off x="85725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497" name="Shape 497"/>
          <p:cNvSpPr/>
          <p:nvPr/>
        </p:nvSpPr>
        <p:spPr>
          <a:xfrm>
            <a:off x="73279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498" name="Connector 498"/>
          <p:cNvCxnSpPr>
            <a:stCxn id="500" idx="0"/>
            <a:endCxn id="506" idx="0"/>
          </p:cNvCxnSpPr>
          <p:nvPr/>
        </p:nvCxnSpPr>
        <p:spPr>
          <a:xfrm flipH="1">
            <a:off x="9715499" y="6580394"/>
            <a:ext cx="660401" cy="977901"/>
          </a:xfrm>
          <a:prstGeom prst="straightConnector1">
            <a:avLst/>
          </a:prstGeom>
          <a:ln w="15875" cap="sq">
            <a:solidFill/>
            <a:round/>
          </a:ln>
        </p:spPr>
      </p:cxnSp>
      <p:cxnSp>
        <p:nvCxnSpPr>
          <p:cNvPr id="499" name="Connector 499"/>
          <p:cNvCxnSpPr>
            <a:stCxn id="500" idx="0"/>
            <a:endCxn id="503" idx="0"/>
          </p:cNvCxnSpPr>
          <p:nvPr/>
        </p:nvCxnSpPr>
        <p:spPr>
          <a:xfrm>
            <a:off x="10375899" y="6580394"/>
            <a:ext cx="571501" cy="977901"/>
          </a:xfrm>
          <a:prstGeom prst="straightConnector1">
            <a:avLst/>
          </a:prstGeom>
          <a:ln w="15875" cap="sq">
            <a:solidFill/>
            <a:round/>
          </a:ln>
        </p:spPr>
      </p:cxnSp>
      <p:sp>
        <p:nvSpPr>
          <p:cNvPr id="500" name="Shape 500"/>
          <p:cNvSpPr/>
          <p:nvPr/>
        </p:nvSpPr>
        <p:spPr>
          <a:xfrm>
            <a:off x="101854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L</a:t>
            </a:r>
          </a:p>
        </p:txBody>
      </p:sp>
      <p:cxnSp>
        <p:nvCxnSpPr>
          <p:cNvPr id="501" name="Connector 501"/>
          <p:cNvCxnSpPr>
            <a:stCxn id="503" idx="0"/>
            <a:endCxn id="509" idx="0"/>
          </p:cNvCxnSpPr>
          <p:nvPr/>
        </p:nvCxnSpPr>
        <p:spPr>
          <a:xfrm>
            <a:off x="10947399" y="7558294"/>
            <a:ext cx="285752" cy="691972"/>
          </a:xfrm>
          <a:prstGeom prst="straightConnector1">
            <a:avLst/>
          </a:prstGeom>
          <a:ln w="15875" cap="sq">
            <a:solidFill/>
            <a:round/>
          </a:ln>
        </p:spPr>
      </p:cxnSp>
      <p:cxnSp>
        <p:nvCxnSpPr>
          <p:cNvPr id="502" name="Connector 502"/>
          <p:cNvCxnSpPr>
            <a:stCxn id="503" idx="0"/>
            <a:endCxn id="507" idx="0"/>
          </p:cNvCxnSpPr>
          <p:nvPr/>
        </p:nvCxnSpPr>
        <p:spPr>
          <a:xfrm flipH="1">
            <a:off x="10610850" y="7558294"/>
            <a:ext cx="336550" cy="653872"/>
          </a:xfrm>
          <a:prstGeom prst="straightConnector1">
            <a:avLst/>
          </a:prstGeom>
          <a:ln w="15875" cap="sq">
            <a:solidFill/>
            <a:round/>
          </a:ln>
        </p:spPr>
      </p:cxnSp>
      <p:sp>
        <p:nvSpPr>
          <p:cNvPr id="503" name="Shape 503"/>
          <p:cNvSpPr/>
          <p:nvPr/>
        </p:nvSpPr>
        <p:spPr>
          <a:xfrm>
            <a:off x="107569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04" name="Connector 504"/>
          <p:cNvCxnSpPr>
            <a:stCxn id="506" idx="0"/>
            <a:endCxn id="510" idx="0"/>
          </p:cNvCxnSpPr>
          <p:nvPr/>
        </p:nvCxnSpPr>
        <p:spPr>
          <a:xfrm>
            <a:off x="9715499" y="7558294"/>
            <a:ext cx="292101" cy="965201"/>
          </a:xfrm>
          <a:prstGeom prst="straightConnector1">
            <a:avLst/>
          </a:prstGeom>
          <a:ln w="15875" cap="sq">
            <a:solidFill/>
            <a:round/>
          </a:ln>
        </p:spPr>
      </p:cxnSp>
      <p:cxnSp>
        <p:nvCxnSpPr>
          <p:cNvPr id="505" name="Connector 505"/>
          <p:cNvCxnSpPr>
            <a:stCxn id="506" idx="0"/>
            <a:endCxn id="508" idx="0"/>
          </p:cNvCxnSpPr>
          <p:nvPr/>
        </p:nvCxnSpPr>
        <p:spPr>
          <a:xfrm flipH="1">
            <a:off x="9385299" y="7558294"/>
            <a:ext cx="330201" cy="965201"/>
          </a:xfrm>
          <a:prstGeom prst="straightConnector1">
            <a:avLst/>
          </a:prstGeom>
          <a:ln w="15875" cap="sq">
            <a:solidFill/>
            <a:round/>
          </a:ln>
        </p:spPr>
      </p:cxnSp>
      <p:sp>
        <p:nvSpPr>
          <p:cNvPr id="506" name="Shape 506"/>
          <p:cNvSpPr/>
          <p:nvPr/>
        </p:nvSpPr>
        <p:spPr>
          <a:xfrm>
            <a:off x="95250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B</a:t>
            </a:r>
          </a:p>
        </p:txBody>
      </p:sp>
      <p:sp>
        <p:nvSpPr>
          <p:cNvPr id="507" name="Shape 507"/>
          <p:cNvSpPr/>
          <p:nvPr/>
        </p:nvSpPr>
        <p:spPr>
          <a:xfrm>
            <a:off x="10439400" y="8039100"/>
            <a:ext cx="342901" cy="3461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1</a:t>
            </a:r>
          </a:p>
        </p:txBody>
      </p:sp>
      <p:sp>
        <p:nvSpPr>
          <p:cNvPr id="508" name="Shape 508"/>
          <p:cNvSpPr/>
          <p:nvPr/>
        </p:nvSpPr>
        <p:spPr>
          <a:xfrm>
            <a:off x="91948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09" name="Shape 509"/>
          <p:cNvSpPr/>
          <p:nvPr/>
        </p:nvSpPr>
        <p:spPr>
          <a:xfrm>
            <a:off x="11061700" y="8077200"/>
            <a:ext cx="342901" cy="3461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a:t>
            </a:r>
          </a:p>
        </p:txBody>
      </p:sp>
      <p:sp>
        <p:nvSpPr>
          <p:cNvPr id="510" name="Shape 510"/>
          <p:cNvSpPr/>
          <p:nvPr/>
        </p:nvSpPr>
        <p:spPr>
          <a:xfrm>
            <a:off x="98171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X</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1" build="p" animBg="1"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 name="Shape 512"/>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52</a:t>
            </a:fld>
            <a:endParaRPr sz="1200">
              <a:uFill>
                <a:solidFill/>
              </a:uFill>
            </a:endParaRPr>
          </a:p>
        </p:txBody>
      </p:sp>
      <p:sp>
        <p:nvSpPr>
          <p:cNvPr id="513" name="Shape 513"/>
          <p:cNvSpPr>
            <a:spLocks noGrp="1"/>
          </p:cNvSpPr>
          <p:nvPr>
            <p:ph type="title"/>
          </p:nvPr>
        </p:nvSpPr>
        <p:spPr>
          <a:prstGeom prst="rect">
            <a:avLst/>
          </a:prstGeom>
        </p:spPr>
        <p:txBody>
          <a:bodyPr/>
          <a:lstStyle/>
          <a:p>
            <a:pPr lvl="0">
              <a:defRPr sz="1800">
                <a:uFillTx/>
              </a:defRPr>
            </a:pPr>
            <a:r>
              <a:rPr sz="2800">
                <a:uFill>
                  <a:solidFill/>
                </a:uFill>
              </a:rPr>
              <a:t>Binary heap: practical improvements</a:t>
            </a:r>
          </a:p>
        </p:txBody>
      </p:sp>
      <p:sp>
        <p:nvSpPr>
          <p:cNvPr id="514" name="Shape 51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Floyd's sink-to-bottom trick.</a:t>
            </a:r>
          </a:p>
          <a:p>
            <a:pPr lvl="1">
              <a:defRPr sz="1800">
                <a:uFillTx/>
              </a:defRPr>
            </a:pPr>
            <a:r>
              <a:rPr sz="2400">
                <a:uFill>
                  <a:solidFill/>
                </a:uFill>
              </a:rPr>
              <a:t>Sink key at root all the way to bottom.</a:t>
            </a:r>
          </a:p>
          <a:p>
            <a:pPr lvl="1">
              <a:defRPr sz="1800">
                <a:uFillTx/>
              </a:defRPr>
            </a:pPr>
            <a:r>
              <a:rPr sz="2400">
                <a:uFill>
                  <a:solidFill/>
                </a:uFill>
              </a:rPr>
              <a:t>Swim key back up.</a:t>
            </a:r>
            <a:endParaRPr sz="2400">
              <a:solidFill>
                <a:srgbClr val="606060"/>
              </a:solidFill>
              <a:uFill>
                <a:solidFill>
                  <a:srgbClr val="606060"/>
                </a:solidFill>
              </a:uFill>
            </a:endParaRPr>
          </a:p>
          <a:p>
            <a:pPr lvl="1">
              <a:defRPr sz="1800">
                <a:uFillTx/>
              </a:defRPr>
            </a:pPr>
            <a:r>
              <a:rPr sz="2400">
                <a:uFill>
                  <a:solidFill/>
                </a:uFill>
              </a:rPr>
              <a:t>Fewer compares; more exchanges.</a:t>
            </a:r>
          </a:p>
          <a:p>
            <a:pPr lvl="1">
              <a:defRPr sz="1800">
                <a:uFillTx/>
              </a:defRPr>
            </a:pPr>
            <a:r>
              <a:rPr sz="2400">
                <a:uFill>
                  <a:solidFill/>
                </a:uFill>
              </a:rPr>
              <a:t>Worthwhile depending on cost of compare and exchange.</a:t>
            </a:r>
          </a:p>
        </p:txBody>
      </p:sp>
      <p:cxnSp>
        <p:nvCxnSpPr>
          <p:cNvPr id="515" name="Connector 515"/>
          <p:cNvCxnSpPr>
            <a:stCxn id="518" idx="0"/>
            <a:endCxn id="536" idx="0"/>
          </p:cNvCxnSpPr>
          <p:nvPr/>
        </p:nvCxnSpPr>
        <p:spPr>
          <a:xfrm>
            <a:off x="3924299" y="5792994"/>
            <a:ext cx="1270001" cy="787401"/>
          </a:xfrm>
          <a:prstGeom prst="straightConnector1">
            <a:avLst/>
          </a:prstGeom>
          <a:ln w="15875" cap="sq">
            <a:solidFill/>
            <a:round/>
          </a:ln>
        </p:spPr>
      </p:cxnSp>
      <p:cxnSp>
        <p:nvCxnSpPr>
          <p:cNvPr id="516" name="Connector 516"/>
          <p:cNvCxnSpPr>
            <a:stCxn id="518" idx="0"/>
            <a:endCxn id="523" idx="0"/>
          </p:cNvCxnSpPr>
          <p:nvPr/>
        </p:nvCxnSpPr>
        <p:spPr>
          <a:xfrm flipH="1">
            <a:off x="2654299" y="5792994"/>
            <a:ext cx="1270001" cy="787401"/>
          </a:xfrm>
          <a:prstGeom prst="straightConnector1">
            <a:avLst/>
          </a:prstGeom>
          <a:ln w="15875" cap="sq">
            <a:solidFill/>
            <a:round/>
          </a:ln>
        </p:spPr>
      </p:cxnSp>
      <p:cxnSp>
        <p:nvCxnSpPr>
          <p:cNvPr id="517" name="Connector 517"/>
          <p:cNvCxnSpPr>
            <a:stCxn id="520" idx="0"/>
            <a:endCxn id="518" idx="0"/>
          </p:cNvCxnSpPr>
          <p:nvPr/>
        </p:nvCxnSpPr>
        <p:spPr>
          <a:xfrm flipH="1">
            <a:off x="3924299" y="4827794"/>
            <a:ext cx="2794001" cy="965201"/>
          </a:xfrm>
          <a:prstGeom prst="straightConnector1">
            <a:avLst/>
          </a:prstGeom>
          <a:ln w="15875" cap="sq">
            <a:solidFill/>
            <a:round/>
          </a:ln>
        </p:spPr>
      </p:cxnSp>
      <p:sp>
        <p:nvSpPr>
          <p:cNvPr id="518" name="Shape 518"/>
          <p:cNvSpPr/>
          <p:nvPr/>
        </p:nvSpPr>
        <p:spPr>
          <a:xfrm>
            <a:off x="3733800" y="56007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X</a:t>
            </a:r>
          </a:p>
        </p:txBody>
      </p:sp>
      <p:cxnSp>
        <p:nvCxnSpPr>
          <p:cNvPr id="519" name="Connector 519"/>
          <p:cNvCxnSpPr>
            <a:stCxn id="520" idx="0"/>
            <a:endCxn id="549" idx="0"/>
          </p:cNvCxnSpPr>
          <p:nvPr/>
        </p:nvCxnSpPr>
        <p:spPr>
          <a:xfrm>
            <a:off x="6718299" y="4827794"/>
            <a:ext cx="2387601" cy="965201"/>
          </a:xfrm>
          <a:prstGeom prst="straightConnector1">
            <a:avLst/>
          </a:prstGeom>
          <a:ln w="15875" cap="sq">
            <a:solidFill/>
            <a:round/>
          </a:ln>
        </p:spPr>
      </p:cxnSp>
      <p:sp>
        <p:nvSpPr>
          <p:cNvPr id="520" name="Shape 520"/>
          <p:cNvSpPr/>
          <p:nvPr/>
        </p:nvSpPr>
        <p:spPr>
          <a:xfrm>
            <a:off x="6527800" y="46355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F</a:t>
            </a:r>
          </a:p>
        </p:txBody>
      </p:sp>
      <p:cxnSp>
        <p:nvCxnSpPr>
          <p:cNvPr id="521" name="Connector 521"/>
          <p:cNvCxnSpPr>
            <a:stCxn id="523" idx="0"/>
            <a:endCxn id="529" idx="0"/>
          </p:cNvCxnSpPr>
          <p:nvPr/>
        </p:nvCxnSpPr>
        <p:spPr>
          <a:xfrm flipH="1">
            <a:off x="2070099" y="6580394"/>
            <a:ext cx="584201" cy="977901"/>
          </a:xfrm>
          <a:prstGeom prst="straightConnector1">
            <a:avLst/>
          </a:prstGeom>
          <a:ln w="15875" cap="sq">
            <a:solidFill/>
            <a:round/>
          </a:ln>
        </p:spPr>
      </p:cxnSp>
      <p:cxnSp>
        <p:nvCxnSpPr>
          <p:cNvPr id="522" name="Connector 522"/>
          <p:cNvCxnSpPr>
            <a:stCxn id="523" idx="0"/>
            <a:endCxn id="526" idx="0"/>
          </p:cNvCxnSpPr>
          <p:nvPr/>
        </p:nvCxnSpPr>
        <p:spPr>
          <a:xfrm>
            <a:off x="2654299" y="6580394"/>
            <a:ext cx="647701" cy="977901"/>
          </a:xfrm>
          <a:prstGeom prst="straightConnector1">
            <a:avLst/>
          </a:prstGeom>
          <a:ln w="15875" cap="sq">
            <a:solidFill/>
            <a:round/>
          </a:ln>
        </p:spPr>
      </p:cxnSp>
      <p:sp>
        <p:nvSpPr>
          <p:cNvPr id="523" name="Shape 523"/>
          <p:cNvSpPr/>
          <p:nvPr/>
        </p:nvSpPr>
        <p:spPr>
          <a:xfrm>
            <a:off x="24638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24" name="Connector 524"/>
          <p:cNvCxnSpPr>
            <a:stCxn id="526" idx="0"/>
            <a:endCxn id="530" idx="0"/>
          </p:cNvCxnSpPr>
          <p:nvPr/>
        </p:nvCxnSpPr>
        <p:spPr>
          <a:xfrm flipH="1">
            <a:off x="2959099" y="7558294"/>
            <a:ext cx="342901" cy="965201"/>
          </a:xfrm>
          <a:prstGeom prst="straightConnector1">
            <a:avLst/>
          </a:prstGeom>
          <a:ln w="15875" cap="sq">
            <a:solidFill/>
            <a:round/>
          </a:ln>
        </p:spPr>
      </p:cxnSp>
      <p:cxnSp>
        <p:nvCxnSpPr>
          <p:cNvPr id="525" name="Connector 525"/>
          <p:cNvCxnSpPr>
            <a:stCxn id="526" idx="0"/>
            <a:endCxn id="532" idx="0"/>
          </p:cNvCxnSpPr>
          <p:nvPr/>
        </p:nvCxnSpPr>
        <p:spPr>
          <a:xfrm>
            <a:off x="3301999" y="7558294"/>
            <a:ext cx="279401" cy="965201"/>
          </a:xfrm>
          <a:prstGeom prst="straightConnector1">
            <a:avLst/>
          </a:prstGeom>
          <a:ln w="15875" cap="sq">
            <a:solidFill/>
            <a:round/>
          </a:ln>
        </p:spPr>
      </p:cxnSp>
      <p:sp>
        <p:nvSpPr>
          <p:cNvPr id="526" name="Shape 526"/>
          <p:cNvSpPr/>
          <p:nvPr/>
        </p:nvSpPr>
        <p:spPr>
          <a:xfrm>
            <a:off x="31115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27" name="Connector 527"/>
          <p:cNvCxnSpPr>
            <a:stCxn id="529" idx="0"/>
            <a:endCxn id="533" idx="0"/>
          </p:cNvCxnSpPr>
          <p:nvPr/>
        </p:nvCxnSpPr>
        <p:spPr>
          <a:xfrm>
            <a:off x="2070099" y="7558294"/>
            <a:ext cx="266701" cy="965201"/>
          </a:xfrm>
          <a:prstGeom prst="straightConnector1">
            <a:avLst/>
          </a:prstGeom>
          <a:ln w="15875" cap="sq">
            <a:solidFill/>
            <a:round/>
          </a:ln>
        </p:spPr>
      </p:cxnSp>
      <p:cxnSp>
        <p:nvCxnSpPr>
          <p:cNvPr id="528" name="Connector 528"/>
          <p:cNvCxnSpPr>
            <a:stCxn id="529" idx="0"/>
            <a:endCxn id="531" idx="0"/>
          </p:cNvCxnSpPr>
          <p:nvPr/>
        </p:nvCxnSpPr>
        <p:spPr>
          <a:xfrm flipH="1">
            <a:off x="1714499" y="7558294"/>
            <a:ext cx="355601" cy="965201"/>
          </a:xfrm>
          <a:prstGeom prst="straightConnector1">
            <a:avLst/>
          </a:prstGeom>
          <a:ln w="15875" cap="sq">
            <a:solidFill/>
            <a:round/>
          </a:ln>
        </p:spPr>
      </p:cxnSp>
      <p:sp>
        <p:nvSpPr>
          <p:cNvPr id="529" name="Shape 529"/>
          <p:cNvSpPr/>
          <p:nvPr/>
        </p:nvSpPr>
        <p:spPr>
          <a:xfrm>
            <a:off x="18796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30" name="Shape 530"/>
          <p:cNvSpPr/>
          <p:nvPr/>
        </p:nvSpPr>
        <p:spPr>
          <a:xfrm>
            <a:off x="27686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31" name="Shape 531"/>
          <p:cNvSpPr/>
          <p:nvPr/>
        </p:nvSpPr>
        <p:spPr>
          <a:xfrm>
            <a:off x="15240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32" name="Shape 532"/>
          <p:cNvSpPr/>
          <p:nvPr/>
        </p:nvSpPr>
        <p:spPr>
          <a:xfrm>
            <a:off x="33909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33" name="Shape 533"/>
          <p:cNvSpPr/>
          <p:nvPr/>
        </p:nvSpPr>
        <p:spPr>
          <a:xfrm>
            <a:off x="21463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34" name="Connector 534"/>
          <p:cNvCxnSpPr>
            <a:stCxn id="536" idx="0"/>
            <a:endCxn id="542" idx="0"/>
          </p:cNvCxnSpPr>
          <p:nvPr/>
        </p:nvCxnSpPr>
        <p:spPr>
          <a:xfrm flipH="1">
            <a:off x="4533899" y="6580394"/>
            <a:ext cx="660401" cy="977901"/>
          </a:xfrm>
          <a:prstGeom prst="straightConnector1">
            <a:avLst/>
          </a:prstGeom>
          <a:ln w="15875" cap="sq">
            <a:solidFill/>
            <a:round/>
          </a:ln>
        </p:spPr>
      </p:cxnSp>
      <p:cxnSp>
        <p:nvCxnSpPr>
          <p:cNvPr id="535" name="Connector 535"/>
          <p:cNvCxnSpPr>
            <a:stCxn id="536" idx="0"/>
            <a:endCxn id="539" idx="0"/>
          </p:cNvCxnSpPr>
          <p:nvPr/>
        </p:nvCxnSpPr>
        <p:spPr>
          <a:xfrm>
            <a:off x="5194299" y="6580394"/>
            <a:ext cx="571501" cy="977901"/>
          </a:xfrm>
          <a:prstGeom prst="straightConnector1">
            <a:avLst/>
          </a:prstGeom>
          <a:ln w="15875" cap="sq">
            <a:solidFill/>
            <a:round/>
          </a:ln>
        </p:spPr>
      </p:cxnSp>
      <p:sp>
        <p:nvSpPr>
          <p:cNvPr id="536" name="Shape 536"/>
          <p:cNvSpPr/>
          <p:nvPr/>
        </p:nvSpPr>
        <p:spPr>
          <a:xfrm>
            <a:off x="50038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37" name="Connector 537"/>
          <p:cNvCxnSpPr>
            <a:stCxn id="539" idx="0"/>
            <a:endCxn id="545" idx="0"/>
          </p:cNvCxnSpPr>
          <p:nvPr/>
        </p:nvCxnSpPr>
        <p:spPr>
          <a:xfrm>
            <a:off x="5765799" y="7558294"/>
            <a:ext cx="304801" cy="965201"/>
          </a:xfrm>
          <a:prstGeom prst="straightConnector1">
            <a:avLst/>
          </a:prstGeom>
          <a:ln w="15875" cap="sq">
            <a:solidFill/>
            <a:round/>
          </a:ln>
        </p:spPr>
      </p:cxnSp>
      <p:cxnSp>
        <p:nvCxnSpPr>
          <p:cNvPr id="538" name="Connector 538"/>
          <p:cNvCxnSpPr>
            <a:stCxn id="539" idx="0"/>
            <a:endCxn id="543" idx="0"/>
          </p:cNvCxnSpPr>
          <p:nvPr/>
        </p:nvCxnSpPr>
        <p:spPr>
          <a:xfrm flipH="1">
            <a:off x="5448299" y="7558294"/>
            <a:ext cx="317501" cy="965201"/>
          </a:xfrm>
          <a:prstGeom prst="straightConnector1">
            <a:avLst/>
          </a:prstGeom>
          <a:ln w="15875" cap="sq">
            <a:solidFill/>
            <a:round/>
          </a:ln>
        </p:spPr>
      </p:cxnSp>
      <p:sp>
        <p:nvSpPr>
          <p:cNvPr id="539" name="Shape 539"/>
          <p:cNvSpPr/>
          <p:nvPr/>
        </p:nvSpPr>
        <p:spPr>
          <a:xfrm>
            <a:off x="55753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40" name="Connector 540"/>
          <p:cNvCxnSpPr>
            <a:stCxn id="542" idx="0"/>
            <a:endCxn id="544" idx="0"/>
          </p:cNvCxnSpPr>
          <p:nvPr/>
        </p:nvCxnSpPr>
        <p:spPr>
          <a:xfrm flipH="1">
            <a:off x="4203699" y="7558294"/>
            <a:ext cx="330201" cy="965201"/>
          </a:xfrm>
          <a:prstGeom prst="straightConnector1">
            <a:avLst/>
          </a:prstGeom>
          <a:ln w="15875" cap="sq">
            <a:solidFill/>
            <a:round/>
          </a:ln>
        </p:spPr>
      </p:cxnSp>
      <p:cxnSp>
        <p:nvCxnSpPr>
          <p:cNvPr id="541" name="Connector 541"/>
          <p:cNvCxnSpPr>
            <a:stCxn id="542" idx="0"/>
            <a:endCxn id="546" idx="0"/>
          </p:cNvCxnSpPr>
          <p:nvPr/>
        </p:nvCxnSpPr>
        <p:spPr>
          <a:xfrm>
            <a:off x="4533899" y="7558294"/>
            <a:ext cx="292101" cy="965201"/>
          </a:xfrm>
          <a:prstGeom prst="straightConnector1">
            <a:avLst/>
          </a:prstGeom>
          <a:ln w="15875" cap="sq">
            <a:solidFill/>
            <a:round/>
          </a:ln>
        </p:spPr>
      </p:cxnSp>
      <p:sp>
        <p:nvSpPr>
          <p:cNvPr id="542" name="Shape 542"/>
          <p:cNvSpPr/>
          <p:nvPr/>
        </p:nvSpPr>
        <p:spPr>
          <a:xfrm>
            <a:off x="43434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43" name="Shape 543"/>
          <p:cNvSpPr/>
          <p:nvPr/>
        </p:nvSpPr>
        <p:spPr>
          <a:xfrm>
            <a:off x="52578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44" name="Shape 544"/>
          <p:cNvSpPr/>
          <p:nvPr/>
        </p:nvSpPr>
        <p:spPr>
          <a:xfrm>
            <a:off x="40132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45" name="Shape 545"/>
          <p:cNvSpPr/>
          <p:nvPr/>
        </p:nvSpPr>
        <p:spPr>
          <a:xfrm>
            <a:off x="58801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46" name="Shape 546"/>
          <p:cNvSpPr/>
          <p:nvPr/>
        </p:nvSpPr>
        <p:spPr>
          <a:xfrm>
            <a:off x="46355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47" name="Connector 547"/>
          <p:cNvCxnSpPr>
            <a:stCxn id="549" idx="0"/>
            <a:endCxn id="552" idx="0"/>
          </p:cNvCxnSpPr>
          <p:nvPr/>
        </p:nvCxnSpPr>
        <p:spPr>
          <a:xfrm flipH="1">
            <a:off x="7835899" y="5792994"/>
            <a:ext cx="1270001" cy="787401"/>
          </a:xfrm>
          <a:prstGeom prst="straightConnector1">
            <a:avLst/>
          </a:prstGeom>
          <a:ln w="15875" cap="sq">
            <a:solidFill/>
            <a:round/>
          </a:ln>
        </p:spPr>
      </p:cxnSp>
      <p:cxnSp>
        <p:nvCxnSpPr>
          <p:cNvPr id="548" name="Connector 548"/>
          <p:cNvCxnSpPr>
            <a:stCxn id="549" idx="0"/>
            <a:endCxn id="565" idx="0"/>
          </p:cNvCxnSpPr>
          <p:nvPr/>
        </p:nvCxnSpPr>
        <p:spPr>
          <a:xfrm>
            <a:off x="9105899" y="5792994"/>
            <a:ext cx="1270001" cy="787401"/>
          </a:xfrm>
          <a:prstGeom prst="straightConnector1">
            <a:avLst/>
          </a:prstGeom>
          <a:ln w="15875" cap="sq">
            <a:solidFill/>
            <a:round/>
          </a:ln>
        </p:spPr>
      </p:cxnSp>
      <p:sp>
        <p:nvSpPr>
          <p:cNvPr id="549" name="Shape 549"/>
          <p:cNvSpPr/>
          <p:nvPr/>
        </p:nvSpPr>
        <p:spPr>
          <a:xfrm>
            <a:off x="8915400" y="56007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Y</a:t>
            </a:r>
          </a:p>
        </p:txBody>
      </p:sp>
      <p:cxnSp>
        <p:nvCxnSpPr>
          <p:cNvPr id="550" name="Connector 550"/>
          <p:cNvCxnSpPr>
            <a:stCxn id="552" idx="0"/>
            <a:endCxn id="558" idx="0"/>
          </p:cNvCxnSpPr>
          <p:nvPr/>
        </p:nvCxnSpPr>
        <p:spPr>
          <a:xfrm flipH="1">
            <a:off x="7251699" y="6580394"/>
            <a:ext cx="584201" cy="977901"/>
          </a:xfrm>
          <a:prstGeom prst="straightConnector1">
            <a:avLst/>
          </a:prstGeom>
          <a:ln w="15875" cap="sq">
            <a:solidFill/>
            <a:round/>
          </a:ln>
        </p:spPr>
      </p:cxnSp>
      <p:cxnSp>
        <p:nvCxnSpPr>
          <p:cNvPr id="551" name="Connector 551"/>
          <p:cNvCxnSpPr>
            <a:stCxn id="552" idx="0"/>
            <a:endCxn id="555" idx="0"/>
          </p:cNvCxnSpPr>
          <p:nvPr/>
        </p:nvCxnSpPr>
        <p:spPr>
          <a:xfrm>
            <a:off x="7835899" y="6580394"/>
            <a:ext cx="647701" cy="977901"/>
          </a:xfrm>
          <a:prstGeom prst="straightConnector1">
            <a:avLst/>
          </a:prstGeom>
          <a:ln w="15875" cap="sq">
            <a:solidFill/>
            <a:round/>
          </a:ln>
        </p:spPr>
      </p:cxnSp>
      <p:sp>
        <p:nvSpPr>
          <p:cNvPr id="552" name="Shape 552"/>
          <p:cNvSpPr/>
          <p:nvPr/>
        </p:nvSpPr>
        <p:spPr>
          <a:xfrm>
            <a:off x="76454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N</a:t>
            </a:r>
          </a:p>
        </p:txBody>
      </p:sp>
      <p:cxnSp>
        <p:nvCxnSpPr>
          <p:cNvPr id="553" name="Connector 553"/>
          <p:cNvCxnSpPr>
            <a:stCxn id="555" idx="0"/>
            <a:endCxn id="561" idx="0"/>
          </p:cNvCxnSpPr>
          <p:nvPr/>
        </p:nvCxnSpPr>
        <p:spPr>
          <a:xfrm>
            <a:off x="8483599" y="7558294"/>
            <a:ext cx="279401" cy="965201"/>
          </a:xfrm>
          <a:prstGeom prst="straightConnector1">
            <a:avLst/>
          </a:prstGeom>
          <a:ln w="15875" cap="sq">
            <a:solidFill/>
            <a:round/>
          </a:ln>
        </p:spPr>
      </p:cxnSp>
      <p:cxnSp>
        <p:nvCxnSpPr>
          <p:cNvPr id="554" name="Connector 554"/>
          <p:cNvCxnSpPr>
            <a:stCxn id="555" idx="0"/>
            <a:endCxn id="559" idx="0"/>
          </p:cNvCxnSpPr>
          <p:nvPr/>
        </p:nvCxnSpPr>
        <p:spPr>
          <a:xfrm flipH="1">
            <a:off x="8140699" y="7558294"/>
            <a:ext cx="342901" cy="965201"/>
          </a:xfrm>
          <a:prstGeom prst="straightConnector1">
            <a:avLst/>
          </a:prstGeom>
          <a:ln w="15875" cap="sq">
            <a:solidFill/>
            <a:round/>
          </a:ln>
        </p:spPr>
      </p:cxnSp>
      <p:sp>
        <p:nvSpPr>
          <p:cNvPr id="555" name="Shape 555"/>
          <p:cNvSpPr/>
          <p:nvPr/>
        </p:nvSpPr>
        <p:spPr>
          <a:xfrm>
            <a:off x="82931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56" name="Connector 556"/>
          <p:cNvCxnSpPr>
            <a:stCxn id="558" idx="0"/>
            <a:endCxn id="560" idx="0"/>
          </p:cNvCxnSpPr>
          <p:nvPr/>
        </p:nvCxnSpPr>
        <p:spPr>
          <a:xfrm flipH="1">
            <a:off x="6896099" y="7558294"/>
            <a:ext cx="355601" cy="965201"/>
          </a:xfrm>
          <a:prstGeom prst="straightConnector1">
            <a:avLst/>
          </a:prstGeom>
          <a:ln w="15875" cap="sq">
            <a:solidFill/>
            <a:round/>
          </a:ln>
        </p:spPr>
      </p:cxnSp>
      <p:cxnSp>
        <p:nvCxnSpPr>
          <p:cNvPr id="557" name="Connector 557"/>
          <p:cNvCxnSpPr>
            <a:stCxn id="558" idx="0"/>
            <a:endCxn id="562" idx="0"/>
          </p:cNvCxnSpPr>
          <p:nvPr/>
        </p:nvCxnSpPr>
        <p:spPr>
          <a:xfrm>
            <a:off x="7251699" y="7558294"/>
            <a:ext cx="266701" cy="965201"/>
          </a:xfrm>
          <a:prstGeom prst="straightConnector1">
            <a:avLst/>
          </a:prstGeom>
          <a:ln w="15875" cap="sq">
            <a:solidFill/>
            <a:round/>
          </a:ln>
        </p:spPr>
      </p:cxnSp>
      <p:sp>
        <p:nvSpPr>
          <p:cNvPr id="558" name="Shape 558"/>
          <p:cNvSpPr/>
          <p:nvPr/>
        </p:nvSpPr>
        <p:spPr>
          <a:xfrm>
            <a:off x="70612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59" name="Shape 559"/>
          <p:cNvSpPr/>
          <p:nvPr/>
        </p:nvSpPr>
        <p:spPr>
          <a:xfrm>
            <a:off x="79502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60" name="Shape 560"/>
          <p:cNvSpPr/>
          <p:nvPr/>
        </p:nvSpPr>
        <p:spPr>
          <a:xfrm>
            <a:off x="67056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61" name="Shape 561"/>
          <p:cNvSpPr/>
          <p:nvPr/>
        </p:nvSpPr>
        <p:spPr>
          <a:xfrm>
            <a:off x="85725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sp>
        <p:nvSpPr>
          <p:cNvPr id="562" name="Shape 562"/>
          <p:cNvSpPr/>
          <p:nvPr/>
        </p:nvSpPr>
        <p:spPr>
          <a:xfrm>
            <a:off x="73279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a:solidFill>
                  <a:srgbClr val="FFFFFF"/>
                </a:solidFill>
                <a:uFill>
                  <a:solidFill>
                    <a:srgbClr val="FFFFFF"/>
                  </a:solidFill>
                </a:uFill>
              </a:defRPr>
            </a:pPr>
            <a:endParaRPr/>
          </a:p>
        </p:txBody>
      </p:sp>
      <p:cxnSp>
        <p:nvCxnSpPr>
          <p:cNvPr id="563" name="Connector 563"/>
          <p:cNvCxnSpPr>
            <a:stCxn id="565" idx="0"/>
            <a:endCxn id="568" idx="0"/>
          </p:cNvCxnSpPr>
          <p:nvPr/>
        </p:nvCxnSpPr>
        <p:spPr>
          <a:xfrm>
            <a:off x="10375899" y="6580394"/>
            <a:ext cx="571501" cy="977901"/>
          </a:xfrm>
          <a:prstGeom prst="straightConnector1">
            <a:avLst/>
          </a:prstGeom>
          <a:ln w="15875" cap="sq">
            <a:solidFill/>
            <a:round/>
          </a:ln>
        </p:spPr>
      </p:cxnSp>
      <p:cxnSp>
        <p:nvCxnSpPr>
          <p:cNvPr id="564" name="Connector 564"/>
          <p:cNvCxnSpPr>
            <a:stCxn id="565" idx="0"/>
            <a:endCxn id="571" idx="0"/>
          </p:cNvCxnSpPr>
          <p:nvPr/>
        </p:nvCxnSpPr>
        <p:spPr>
          <a:xfrm flipH="1">
            <a:off x="9715499" y="6580394"/>
            <a:ext cx="660401" cy="977901"/>
          </a:xfrm>
          <a:prstGeom prst="straightConnector1">
            <a:avLst/>
          </a:prstGeom>
          <a:ln w="15875" cap="sq">
            <a:solidFill/>
            <a:round/>
          </a:ln>
        </p:spPr>
      </p:cxnSp>
      <p:sp>
        <p:nvSpPr>
          <p:cNvPr id="565" name="Shape 565"/>
          <p:cNvSpPr/>
          <p:nvPr/>
        </p:nvSpPr>
        <p:spPr>
          <a:xfrm>
            <a:off x="10185400" y="63881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O</a:t>
            </a:r>
          </a:p>
        </p:txBody>
      </p:sp>
      <p:cxnSp>
        <p:nvCxnSpPr>
          <p:cNvPr id="566" name="Connector 566"/>
          <p:cNvCxnSpPr>
            <a:stCxn id="568" idx="0"/>
            <a:endCxn id="572" idx="0"/>
          </p:cNvCxnSpPr>
          <p:nvPr/>
        </p:nvCxnSpPr>
        <p:spPr>
          <a:xfrm flipH="1">
            <a:off x="10610850" y="7558294"/>
            <a:ext cx="336550" cy="653872"/>
          </a:xfrm>
          <a:prstGeom prst="straightConnector1">
            <a:avLst/>
          </a:prstGeom>
          <a:ln w="15875" cap="sq">
            <a:solidFill/>
            <a:round/>
          </a:ln>
        </p:spPr>
      </p:cxnSp>
      <p:cxnSp>
        <p:nvCxnSpPr>
          <p:cNvPr id="567" name="Connector 567"/>
          <p:cNvCxnSpPr>
            <a:stCxn id="568" idx="0"/>
            <a:endCxn id="574" idx="0"/>
          </p:cNvCxnSpPr>
          <p:nvPr/>
        </p:nvCxnSpPr>
        <p:spPr>
          <a:xfrm>
            <a:off x="10947399" y="7558294"/>
            <a:ext cx="285752" cy="691972"/>
          </a:xfrm>
          <a:prstGeom prst="straightConnector1">
            <a:avLst/>
          </a:prstGeom>
          <a:ln w="15875" cap="sq">
            <a:solidFill/>
            <a:round/>
          </a:ln>
        </p:spPr>
      </p:cxnSp>
      <p:sp>
        <p:nvSpPr>
          <p:cNvPr id="568" name="Shape 568"/>
          <p:cNvSpPr/>
          <p:nvPr/>
        </p:nvSpPr>
        <p:spPr>
          <a:xfrm>
            <a:off x="107569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K</a:t>
            </a:r>
          </a:p>
        </p:txBody>
      </p:sp>
      <p:cxnSp>
        <p:nvCxnSpPr>
          <p:cNvPr id="569" name="Connector 569"/>
          <p:cNvCxnSpPr>
            <a:stCxn id="571" idx="0"/>
            <a:endCxn id="575" idx="0"/>
          </p:cNvCxnSpPr>
          <p:nvPr/>
        </p:nvCxnSpPr>
        <p:spPr>
          <a:xfrm>
            <a:off x="9715499" y="7558294"/>
            <a:ext cx="292101" cy="965201"/>
          </a:xfrm>
          <a:prstGeom prst="straightConnector1">
            <a:avLst/>
          </a:prstGeom>
          <a:ln w="15875" cap="sq">
            <a:solidFill/>
            <a:round/>
          </a:ln>
        </p:spPr>
      </p:cxnSp>
      <p:cxnSp>
        <p:nvCxnSpPr>
          <p:cNvPr id="570" name="Connector 570"/>
          <p:cNvCxnSpPr>
            <a:stCxn id="571" idx="0"/>
            <a:endCxn id="573" idx="0"/>
          </p:cNvCxnSpPr>
          <p:nvPr/>
        </p:nvCxnSpPr>
        <p:spPr>
          <a:xfrm flipH="1">
            <a:off x="9385299" y="7558294"/>
            <a:ext cx="330201" cy="965201"/>
          </a:xfrm>
          <a:prstGeom prst="straightConnector1">
            <a:avLst/>
          </a:prstGeom>
          <a:ln w="15875" cap="sq">
            <a:solidFill/>
            <a:round/>
          </a:ln>
        </p:spPr>
      </p:cxnSp>
      <p:sp>
        <p:nvSpPr>
          <p:cNvPr id="571" name="Shape 571"/>
          <p:cNvSpPr/>
          <p:nvPr/>
        </p:nvSpPr>
        <p:spPr>
          <a:xfrm>
            <a:off x="9525000" y="73660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L</a:t>
            </a:r>
          </a:p>
        </p:txBody>
      </p:sp>
      <p:sp>
        <p:nvSpPr>
          <p:cNvPr id="572" name="Shape 572"/>
          <p:cNvSpPr/>
          <p:nvPr/>
        </p:nvSpPr>
        <p:spPr>
          <a:xfrm>
            <a:off x="10439400" y="8039100"/>
            <a:ext cx="342901" cy="3461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1</a:t>
            </a:r>
          </a:p>
        </p:txBody>
      </p:sp>
      <p:sp>
        <p:nvSpPr>
          <p:cNvPr id="573" name="Shape 573"/>
          <p:cNvSpPr/>
          <p:nvPr/>
        </p:nvSpPr>
        <p:spPr>
          <a:xfrm>
            <a:off x="91948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E</a:t>
            </a:r>
          </a:p>
        </p:txBody>
      </p:sp>
      <p:sp>
        <p:nvSpPr>
          <p:cNvPr id="574" name="Shape 574"/>
          <p:cNvSpPr/>
          <p:nvPr/>
        </p:nvSpPr>
        <p:spPr>
          <a:xfrm>
            <a:off x="11061700" y="8077200"/>
            <a:ext cx="342901" cy="3461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a:t>
            </a:r>
          </a:p>
        </p:txBody>
      </p:sp>
      <p:sp>
        <p:nvSpPr>
          <p:cNvPr id="575" name="Shape 575"/>
          <p:cNvSpPr/>
          <p:nvPr/>
        </p:nvSpPr>
        <p:spPr>
          <a:xfrm>
            <a:off x="9817100" y="8331200"/>
            <a:ext cx="381000"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FFFFFF"/>
                </a:solidFill>
                <a:uFill>
                  <a:solidFill>
                    <a:srgbClr val="FFFFFF"/>
                  </a:solidFill>
                </a:uFill>
              </a:defRPr>
            </a:lvl1pPr>
          </a:lstStyle>
          <a:p>
            <a:pPr lvl="0">
              <a:defRPr sz="1800">
                <a:solidFill>
                  <a:srgbClr val="000000"/>
                </a:solidFill>
                <a:uFillTx/>
              </a:defRPr>
            </a:pPr>
            <a:r>
              <a:rPr sz="1600">
                <a:solidFill>
                  <a:srgbClr val="FFFFFF"/>
                </a:solidFill>
                <a:uFill>
                  <a:solidFill>
                    <a:srgbClr val="FFFFFF"/>
                  </a:solidFill>
                </a:uFill>
              </a:rPr>
              <a:t>D</a:t>
            </a:r>
          </a:p>
        </p:txBody>
      </p:sp>
      <p:pic>
        <p:nvPicPr>
          <p:cNvPr id="576" name="Robert Floyd_160.jpg"/>
          <p:cNvPicPr/>
          <p:nvPr/>
        </p:nvPicPr>
        <p:blipFill>
          <a:blip r:embed="rId3"/>
          <a:stretch>
            <a:fillRect/>
          </a:stretch>
        </p:blipFill>
        <p:spPr>
          <a:xfrm>
            <a:off x="11058116" y="1409700"/>
            <a:ext cx="1171984" cy="1765301"/>
          </a:xfrm>
          <a:prstGeom prst="rect">
            <a:avLst/>
          </a:prstGeom>
          <a:ln w="12700">
            <a:round/>
          </a:ln>
        </p:spPr>
      </p:pic>
      <p:sp>
        <p:nvSpPr>
          <p:cNvPr id="577" name="Shape 577"/>
          <p:cNvSpPr/>
          <p:nvPr/>
        </p:nvSpPr>
        <p:spPr>
          <a:xfrm>
            <a:off x="10414000" y="3263900"/>
            <a:ext cx="2425700" cy="609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ctr">
              <a:lnSpc>
                <a:spcPct val="120000"/>
              </a:lnSpc>
              <a:defRPr sz="1800">
                <a:solidFill>
                  <a:srgbClr val="000000"/>
                </a:solidFill>
                <a:uFillTx/>
              </a:defRPr>
            </a:pPr>
            <a:r>
              <a:rPr sz="1600" b="1">
                <a:uFill>
                  <a:solidFill/>
                </a:uFill>
                <a:latin typeface="Lucida Grande"/>
                <a:ea typeface="Lucida Grande"/>
                <a:cs typeface="Lucida Grande"/>
                <a:sym typeface="Lucida Grande"/>
              </a:rPr>
              <a:t>R. W. Floyd</a:t>
            </a:r>
          </a:p>
          <a:p>
            <a:pPr lvl="0" algn="ctr">
              <a:lnSpc>
                <a:spcPct val="120000"/>
              </a:lnSpc>
              <a:defRPr sz="1800">
                <a:solidFill>
                  <a:srgbClr val="000000"/>
                </a:solidFill>
                <a:uFillTx/>
              </a:defRPr>
            </a:pPr>
            <a:r>
              <a:rPr sz="1600" b="1">
                <a:uFill>
                  <a:solidFill/>
                </a:uFill>
                <a:latin typeface="Lucida Grande"/>
                <a:ea typeface="Lucida Grande"/>
                <a:cs typeface="Lucida Grande"/>
                <a:sym typeface="Lucida Grande"/>
              </a:rPr>
              <a:t>1978 Turing award</a:t>
            </a:r>
          </a:p>
        </p:txBody>
      </p:sp>
      <p:grpSp>
        <p:nvGrpSpPr>
          <p:cNvPr id="580" name="Group 580"/>
          <p:cNvGrpSpPr/>
          <p:nvPr/>
        </p:nvGrpSpPr>
        <p:grpSpPr>
          <a:xfrm>
            <a:off x="7340600" y="1917700"/>
            <a:ext cx="2635612" cy="330200"/>
            <a:chOff x="0" y="0"/>
            <a:chExt cx="2635611" cy="330200"/>
          </a:xfrm>
        </p:grpSpPr>
        <p:sp>
          <p:nvSpPr>
            <p:cNvPr id="578" name="Shape 578"/>
            <p:cNvSpPr/>
            <p:nvPr/>
          </p:nvSpPr>
          <p:spPr>
            <a:xfrm>
              <a:off x="469900" y="0"/>
              <a:ext cx="2165712"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1 compare per node</a:t>
              </a:r>
            </a:p>
          </p:txBody>
        </p:sp>
        <p:sp>
          <p:nvSpPr>
            <p:cNvPr id="579" name="Shape 579"/>
            <p:cNvSpPr/>
            <p:nvPr/>
          </p:nvSpPr>
          <p:spPr>
            <a:xfrm>
              <a:off x="0" y="139700"/>
              <a:ext cx="434561" cy="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grpSp>
        <p:nvGrpSpPr>
          <p:cNvPr id="583" name="Group 583"/>
          <p:cNvGrpSpPr/>
          <p:nvPr/>
        </p:nvGrpSpPr>
        <p:grpSpPr>
          <a:xfrm>
            <a:off x="4394200" y="2425700"/>
            <a:ext cx="4315286" cy="330200"/>
            <a:chOff x="0" y="0"/>
            <a:chExt cx="4315285" cy="330200"/>
          </a:xfrm>
        </p:grpSpPr>
        <p:sp>
          <p:nvSpPr>
            <p:cNvPr id="581" name="Shape 581"/>
            <p:cNvSpPr/>
            <p:nvPr/>
          </p:nvSpPr>
          <p:spPr>
            <a:xfrm>
              <a:off x="469900" y="0"/>
              <a:ext cx="3845386"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some extra compares and exchanges</a:t>
              </a:r>
            </a:p>
          </p:txBody>
        </p:sp>
        <p:sp>
          <p:nvSpPr>
            <p:cNvPr id="582" name="Shape 582"/>
            <p:cNvSpPr/>
            <p:nvPr/>
          </p:nvSpPr>
          <p:spPr>
            <a:xfrm>
              <a:off x="0" y="139700"/>
              <a:ext cx="434561" cy="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1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5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p:tmAbs val="0"/>
                                  </p:iterate>
                                  <p:childTnLst>
                                    <p:set>
                                      <p:cBhvr>
                                        <p:cTn id="13" fill="hold"/>
                                        <p:tgtEl>
                                          <p:spTgt spid="514">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3" nodeType="afterEffect">
                                  <p:stCondLst>
                                    <p:cond delay="0"/>
                                  </p:stCondLst>
                                  <p:iterate>
                                    <p:tmAbs val="0"/>
                                  </p:iterate>
                                  <p:childTnLst>
                                    <p:set>
                                      <p:cBhvr>
                                        <p:cTn id="16" fill="hold"/>
                                        <p:tgtEl>
                                          <p:spTgt spid="5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51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5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1" build="p" bldLvl="5" animBg="1" advAuto="0"/>
      <p:bldP spid="580" grpId="2" animBg="1" advAuto="0"/>
      <p:bldP spid="583"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7" name="Shape 58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53</a:t>
            </a:fld>
            <a:endParaRPr sz="1200">
              <a:uFill>
                <a:solidFill/>
              </a:uFill>
            </a:endParaRPr>
          </a:p>
        </p:txBody>
      </p:sp>
      <p:sp>
        <p:nvSpPr>
          <p:cNvPr id="588" name="Shape 588"/>
          <p:cNvSpPr>
            <a:spLocks noGrp="1"/>
          </p:cNvSpPr>
          <p:nvPr>
            <p:ph type="title"/>
          </p:nvPr>
        </p:nvSpPr>
        <p:spPr>
          <a:prstGeom prst="rect">
            <a:avLst/>
          </a:prstGeom>
        </p:spPr>
        <p:txBody>
          <a:bodyPr/>
          <a:lstStyle/>
          <a:p>
            <a:pPr lvl="0">
              <a:defRPr sz="1800">
                <a:uFillTx/>
              </a:defRPr>
            </a:pPr>
            <a:r>
              <a:rPr sz="2800">
                <a:uFill>
                  <a:solidFill/>
                </a:uFill>
              </a:rPr>
              <a:t>Binary heap: practical improvements</a:t>
            </a:r>
          </a:p>
        </p:txBody>
      </p:sp>
      <p:sp>
        <p:nvSpPr>
          <p:cNvPr id="589" name="Shape 58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Multiway heaps.</a:t>
            </a:r>
          </a:p>
          <a:p>
            <a:pPr lvl="1">
              <a:defRPr sz="1800">
                <a:uFillTx/>
              </a:defRPr>
            </a:pPr>
            <a:r>
              <a:rPr sz="2400">
                <a:uFill>
                  <a:solidFill/>
                </a:uFill>
              </a:rPr>
              <a:t>Complete </a:t>
            </a:r>
            <a:r>
              <a:rPr sz="2400" i="1">
                <a:uFill>
                  <a:solidFill/>
                </a:uFill>
                <a:latin typeface="Times Roman"/>
                <a:ea typeface="Times Roman"/>
                <a:cs typeface="Times Roman"/>
                <a:sym typeface="Times Roman"/>
              </a:rPr>
              <a:t>d</a:t>
            </a:r>
            <a:r>
              <a:rPr sz="2400">
                <a:uFill>
                  <a:solidFill/>
                </a:uFill>
              </a:rPr>
              <a:t>-way tree.</a:t>
            </a:r>
            <a:endParaRPr sz="2400">
              <a:solidFill>
                <a:srgbClr val="606060"/>
              </a:solidFill>
              <a:uFill>
                <a:solidFill>
                  <a:srgbClr val="606060"/>
                </a:solidFill>
              </a:uFill>
            </a:endParaRPr>
          </a:p>
          <a:p>
            <a:pPr lvl="1">
              <a:defRPr sz="1800">
                <a:uFillTx/>
              </a:defRPr>
            </a:pPr>
            <a:r>
              <a:rPr sz="2400">
                <a:uFill>
                  <a:solidFill/>
                </a:uFill>
              </a:rPr>
              <a:t>Parent's key no smaller than its children's keys.</a:t>
            </a:r>
          </a:p>
          <a:p>
            <a:pPr lvl="1">
              <a:defRPr sz="1800">
                <a:uFillTx/>
              </a:defRPr>
            </a:pPr>
            <a:r>
              <a:rPr sz="2400">
                <a:uFill>
                  <a:solidFill/>
                </a:uFill>
              </a:rPr>
              <a:t>Swim takes </a:t>
            </a:r>
            <a:r>
              <a:rPr sz="2400">
                <a:uFill>
                  <a:solidFill/>
                </a:uFill>
                <a:latin typeface="Times Roman"/>
                <a:ea typeface="Times Roman"/>
                <a:cs typeface="Times Roman"/>
                <a:sym typeface="Times Roman"/>
              </a:rPr>
              <a:t>log</a:t>
            </a:r>
            <a:r>
              <a:rPr sz="2400" i="1" baseline="-5999">
                <a:uFill>
                  <a:solidFill/>
                </a:uFill>
                <a:latin typeface="Times Roman"/>
                <a:ea typeface="Times Roman"/>
                <a:cs typeface="Times Roman"/>
                <a:sym typeface="Times Roman"/>
              </a:rPr>
              <a:t>d</a:t>
            </a:r>
            <a:r>
              <a:rPr sz="2400">
                <a:uFill>
                  <a:solidFill/>
                </a:uFill>
                <a:latin typeface="Times Roman"/>
                <a:ea typeface="Times Roman"/>
                <a:cs typeface="Times Roman"/>
                <a:sym typeface="Times Roman"/>
              </a:rPr>
              <a:t> </a:t>
            </a:r>
            <a:r>
              <a:rPr sz="2400" i="1">
                <a:uFill>
                  <a:solidFill/>
                </a:uFill>
                <a:latin typeface="Times Roman"/>
                <a:ea typeface="Times Roman"/>
                <a:cs typeface="Times Roman"/>
                <a:sym typeface="Times Roman"/>
              </a:rPr>
              <a:t>N</a:t>
            </a:r>
            <a:r>
              <a:rPr sz="2400">
                <a:uFill>
                  <a:solidFill/>
                </a:uFill>
              </a:rPr>
              <a:t> compares; sink takes </a:t>
            </a:r>
            <a:r>
              <a:rPr sz="2400" i="1">
                <a:uFill>
                  <a:solidFill/>
                </a:uFill>
                <a:latin typeface="Times Roman"/>
                <a:ea typeface="Times Roman"/>
                <a:cs typeface="Times Roman"/>
                <a:sym typeface="Times Roman"/>
              </a:rPr>
              <a:t>d </a:t>
            </a:r>
            <a:r>
              <a:rPr sz="2400">
                <a:uFill>
                  <a:solidFill/>
                </a:uFill>
                <a:latin typeface="Times Roman"/>
                <a:ea typeface="Times Roman"/>
                <a:cs typeface="Times Roman"/>
                <a:sym typeface="Times Roman"/>
              </a:rPr>
              <a:t>log</a:t>
            </a:r>
            <a:r>
              <a:rPr sz="2400" i="1" baseline="-5999">
                <a:uFill>
                  <a:solidFill/>
                </a:uFill>
                <a:latin typeface="Times Roman"/>
                <a:ea typeface="Times Roman"/>
                <a:cs typeface="Times Roman"/>
                <a:sym typeface="Times Roman"/>
              </a:rPr>
              <a:t>d</a:t>
            </a:r>
            <a:r>
              <a:rPr sz="2400">
                <a:uFill>
                  <a:solidFill/>
                </a:uFill>
                <a:latin typeface="Times Roman"/>
                <a:ea typeface="Times Roman"/>
                <a:cs typeface="Times Roman"/>
                <a:sym typeface="Times Roman"/>
              </a:rPr>
              <a:t> </a:t>
            </a:r>
            <a:r>
              <a:rPr sz="2400" i="1">
                <a:uFill>
                  <a:solidFill/>
                </a:uFill>
                <a:latin typeface="Times Roman"/>
                <a:ea typeface="Times Roman"/>
                <a:cs typeface="Times Roman"/>
                <a:sym typeface="Times Roman"/>
              </a:rPr>
              <a:t>N</a:t>
            </a:r>
            <a:r>
              <a:rPr sz="2400">
                <a:uFill>
                  <a:solidFill/>
                </a:uFill>
              </a:rPr>
              <a:t> compares.</a:t>
            </a:r>
          </a:p>
          <a:p>
            <a:pPr lvl="1">
              <a:defRPr sz="1800">
                <a:uFillTx/>
              </a:defRPr>
            </a:pPr>
            <a:r>
              <a:rPr sz="2400">
                <a:uFill>
                  <a:solidFill/>
                </a:uFill>
              </a:rPr>
              <a:t>Sweet spot:  </a:t>
            </a:r>
            <a:r>
              <a:rPr sz="2400" i="1">
                <a:uFill>
                  <a:solidFill/>
                </a:uFill>
                <a:latin typeface="Times Roman"/>
                <a:ea typeface="Times Roman"/>
                <a:cs typeface="Times Roman"/>
                <a:sym typeface="Times Roman"/>
              </a:rPr>
              <a:t>d</a:t>
            </a:r>
            <a:r>
              <a:rPr sz="2400">
                <a:uFill>
                  <a:solidFill/>
                </a:uFill>
                <a:latin typeface="Times Roman"/>
                <a:ea typeface="Times Roman"/>
                <a:cs typeface="Times Roman"/>
                <a:sym typeface="Times Roman"/>
              </a:rPr>
              <a:t> = 4</a:t>
            </a:r>
            <a:r>
              <a:rPr sz="2400">
                <a:uFill>
                  <a:solidFill/>
                </a:uFill>
              </a:rPr>
              <a:t>.</a:t>
            </a:r>
          </a:p>
        </p:txBody>
      </p:sp>
      <p:sp>
        <p:nvSpPr>
          <p:cNvPr id="590" name="Shape 590"/>
          <p:cNvSpPr/>
          <p:nvPr/>
        </p:nvSpPr>
        <p:spPr>
          <a:xfrm>
            <a:off x="5689600" y="8597900"/>
            <a:ext cx="1423655"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3-way heap</a:t>
            </a:r>
          </a:p>
        </p:txBody>
      </p:sp>
      <p:cxnSp>
        <p:nvCxnSpPr>
          <p:cNvPr id="591" name="Connector 591"/>
          <p:cNvCxnSpPr>
            <a:stCxn id="598" idx="0"/>
            <a:endCxn id="595" idx="0"/>
          </p:cNvCxnSpPr>
          <p:nvPr/>
        </p:nvCxnSpPr>
        <p:spPr>
          <a:xfrm flipH="1">
            <a:off x="3289299" y="4916694"/>
            <a:ext cx="4787901" cy="1092201"/>
          </a:xfrm>
          <a:prstGeom prst="straightConnector1">
            <a:avLst/>
          </a:prstGeom>
          <a:ln w="15875" cap="sq">
            <a:solidFill/>
            <a:round/>
          </a:ln>
        </p:spPr>
      </p:cxnSp>
      <p:cxnSp>
        <p:nvCxnSpPr>
          <p:cNvPr id="592" name="Connector 592"/>
          <p:cNvCxnSpPr>
            <a:stCxn id="595" idx="0"/>
            <a:endCxn id="615" idx="0"/>
          </p:cNvCxnSpPr>
          <p:nvPr/>
        </p:nvCxnSpPr>
        <p:spPr>
          <a:xfrm flipH="1">
            <a:off x="1536699" y="6008894"/>
            <a:ext cx="1752601" cy="965201"/>
          </a:xfrm>
          <a:prstGeom prst="straightConnector1">
            <a:avLst/>
          </a:prstGeom>
          <a:ln w="15875" cap="sq">
            <a:solidFill/>
            <a:round/>
          </a:ln>
        </p:spPr>
      </p:cxnSp>
      <p:cxnSp>
        <p:nvCxnSpPr>
          <p:cNvPr id="593" name="Connector 593"/>
          <p:cNvCxnSpPr>
            <a:stCxn id="595" idx="0"/>
            <a:endCxn id="622" idx="0"/>
          </p:cNvCxnSpPr>
          <p:nvPr/>
        </p:nvCxnSpPr>
        <p:spPr>
          <a:xfrm>
            <a:off x="3289299" y="6008894"/>
            <a:ext cx="1" cy="965201"/>
          </a:xfrm>
          <a:prstGeom prst="straightConnector1">
            <a:avLst/>
          </a:prstGeom>
          <a:ln w="15875" cap="sq">
            <a:solidFill/>
            <a:round/>
          </a:ln>
        </p:spPr>
      </p:cxnSp>
      <p:cxnSp>
        <p:nvCxnSpPr>
          <p:cNvPr id="594" name="Connector 594"/>
          <p:cNvCxnSpPr>
            <a:stCxn id="595" idx="0"/>
            <a:endCxn id="629" idx="0"/>
          </p:cNvCxnSpPr>
          <p:nvPr/>
        </p:nvCxnSpPr>
        <p:spPr>
          <a:xfrm>
            <a:off x="3289299" y="6008894"/>
            <a:ext cx="1765301" cy="965201"/>
          </a:xfrm>
          <a:prstGeom prst="straightConnector1">
            <a:avLst/>
          </a:prstGeom>
          <a:ln w="15875" cap="sq">
            <a:solidFill/>
            <a:round/>
          </a:ln>
        </p:spPr>
      </p:cxnSp>
      <p:sp>
        <p:nvSpPr>
          <p:cNvPr id="595" name="Shape 595"/>
          <p:cNvSpPr/>
          <p:nvPr/>
        </p:nvSpPr>
        <p:spPr>
          <a:xfrm>
            <a:off x="3098800" y="58165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Y</a:t>
            </a:r>
          </a:p>
        </p:txBody>
      </p:sp>
      <p:cxnSp>
        <p:nvCxnSpPr>
          <p:cNvPr id="596" name="Connector 596"/>
          <p:cNvCxnSpPr>
            <a:stCxn id="598" idx="0"/>
            <a:endCxn id="602" idx="0"/>
          </p:cNvCxnSpPr>
          <p:nvPr/>
        </p:nvCxnSpPr>
        <p:spPr>
          <a:xfrm>
            <a:off x="8077199" y="4916694"/>
            <a:ext cx="1" cy="1092201"/>
          </a:xfrm>
          <a:prstGeom prst="straightConnector1">
            <a:avLst/>
          </a:prstGeom>
          <a:ln w="15875" cap="sq">
            <a:solidFill/>
            <a:round/>
          </a:ln>
        </p:spPr>
      </p:cxnSp>
      <p:cxnSp>
        <p:nvCxnSpPr>
          <p:cNvPr id="597" name="Connector 597"/>
          <p:cNvCxnSpPr>
            <a:stCxn id="598" idx="0"/>
            <a:endCxn id="608" idx="0"/>
          </p:cNvCxnSpPr>
          <p:nvPr/>
        </p:nvCxnSpPr>
        <p:spPr>
          <a:xfrm>
            <a:off x="8077199" y="4916694"/>
            <a:ext cx="2628901" cy="1092201"/>
          </a:xfrm>
          <a:prstGeom prst="straightConnector1">
            <a:avLst/>
          </a:prstGeom>
          <a:ln w="15875" cap="sq">
            <a:solidFill/>
            <a:round/>
          </a:ln>
        </p:spPr>
      </p:cxnSp>
      <p:sp>
        <p:nvSpPr>
          <p:cNvPr id="598" name="Shape 598"/>
          <p:cNvSpPr/>
          <p:nvPr/>
        </p:nvSpPr>
        <p:spPr>
          <a:xfrm>
            <a:off x="7886700" y="47243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Z</a:t>
            </a:r>
          </a:p>
        </p:txBody>
      </p:sp>
      <p:cxnSp>
        <p:nvCxnSpPr>
          <p:cNvPr id="599" name="Connector 599"/>
          <p:cNvCxnSpPr>
            <a:stCxn id="602" idx="0"/>
            <a:endCxn id="603" idx="0"/>
          </p:cNvCxnSpPr>
          <p:nvPr/>
        </p:nvCxnSpPr>
        <p:spPr>
          <a:xfrm>
            <a:off x="8077199" y="6008894"/>
            <a:ext cx="711202" cy="965201"/>
          </a:xfrm>
          <a:prstGeom prst="straightConnector1">
            <a:avLst/>
          </a:prstGeom>
          <a:ln w="15875" cap="sq">
            <a:solidFill/>
            <a:round/>
          </a:ln>
        </p:spPr>
      </p:cxnSp>
      <p:cxnSp>
        <p:nvCxnSpPr>
          <p:cNvPr id="600" name="Connector 600"/>
          <p:cNvCxnSpPr>
            <a:stCxn id="602" idx="0"/>
            <a:endCxn id="604" idx="0"/>
          </p:cNvCxnSpPr>
          <p:nvPr/>
        </p:nvCxnSpPr>
        <p:spPr>
          <a:xfrm>
            <a:off x="8077199" y="6008894"/>
            <a:ext cx="2" cy="965201"/>
          </a:xfrm>
          <a:prstGeom prst="straightConnector1">
            <a:avLst/>
          </a:prstGeom>
          <a:ln w="15875" cap="sq">
            <a:solidFill/>
            <a:round/>
          </a:ln>
        </p:spPr>
      </p:cxnSp>
      <p:cxnSp>
        <p:nvCxnSpPr>
          <p:cNvPr id="601" name="Connector 601"/>
          <p:cNvCxnSpPr>
            <a:stCxn id="602" idx="0"/>
            <a:endCxn id="636" idx="0"/>
          </p:cNvCxnSpPr>
          <p:nvPr/>
        </p:nvCxnSpPr>
        <p:spPr>
          <a:xfrm flipH="1">
            <a:off x="7340599" y="6008894"/>
            <a:ext cx="736601" cy="965201"/>
          </a:xfrm>
          <a:prstGeom prst="straightConnector1">
            <a:avLst/>
          </a:prstGeom>
          <a:ln w="15875" cap="sq">
            <a:solidFill/>
            <a:round/>
          </a:ln>
        </p:spPr>
      </p:cxnSp>
      <p:sp>
        <p:nvSpPr>
          <p:cNvPr id="602" name="Shape 602"/>
          <p:cNvSpPr/>
          <p:nvPr/>
        </p:nvSpPr>
        <p:spPr>
          <a:xfrm>
            <a:off x="7886700" y="58165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T</a:t>
            </a:r>
          </a:p>
        </p:txBody>
      </p:sp>
      <p:sp>
        <p:nvSpPr>
          <p:cNvPr id="603" name="Shape 603"/>
          <p:cNvSpPr/>
          <p:nvPr/>
        </p:nvSpPr>
        <p:spPr>
          <a:xfrm>
            <a:off x="85979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K</a:t>
            </a:r>
          </a:p>
        </p:txBody>
      </p:sp>
      <p:sp>
        <p:nvSpPr>
          <p:cNvPr id="604" name="Shape 604"/>
          <p:cNvSpPr/>
          <p:nvPr/>
        </p:nvSpPr>
        <p:spPr>
          <a:xfrm>
            <a:off x="78867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I</a:t>
            </a:r>
          </a:p>
        </p:txBody>
      </p:sp>
      <p:cxnSp>
        <p:nvCxnSpPr>
          <p:cNvPr id="605" name="Connector 605"/>
          <p:cNvCxnSpPr>
            <a:stCxn id="608" idx="0"/>
            <a:endCxn id="610" idx="0"/>
          </p:cNvCxnSpPr>
          <p:nvPr/>
        </p:nvCxnSpPr>
        <p:spPr>
          <a:xfrm>
            <a:off x="10706099" y="6008894"/>
            <a:ext cx="673102" cy="965201"/>
          </a:xfrm>
          <a:prstGeom prst="straightConnector1">
            <a:avLst/>
          </a:prstGeom>
          <a:ln w="15875" cap="sq">
            <a:solidFill/>
            <a:round/>
          </a:ln>
        </p:spPr>
      </p:cxnSp>
      <p:cxnSp>
        <p:nvCxnSpPr>
          <p:cNvPr id="606" name="Connector 606"/>
          <p:cNvCxnSpPr>
            <a:stCxn id="608" idx="0"/>
            <a:endCxn id="609" idx="0"/>
          </p:cNvCxnSpPr>
          <p:nvPr/>
        </p:nvCxnSpPr>
        <p:spPr>
          <a:xfrm flipH="1">
            <a:off x="10033000" y="6008894"/>
            <a:ext cx="673100" cy="965201"/>
          </a:xfrm>
          <a:prstGeom prst="straightConnector1">
            <a:avLst/>
          </a:prstGeom>
          <a:ln w="15875" cap="sq">
            <a:solidFill/>
            <a:round/>
          </a:ln>
        </p:spPr>
      </p:cxnSp>
      <p:cxnSp>
        <p:nvCxnSpPr>
          <p:cNvPr id="607" name="Connector 607"/>
          <p:cNvCxnSpPr>
            <a:stCxn id="608" idx="0"/>
            <a:endCxn id="611" idx="0"/>
          </p:cNvCxnSpPr>
          <p:nvPr/>
        </p:nvCxnSpPr>
        <p:spPr>
          <a:xfrm>
            <a:off x="10706099" y="6008894"/>
            <a:ext cx="2" cy="965201"/>
          </a:xfrm>
          <a:prstGeom prst="straightConnector1">
            <a:avLst/>
          </a:prstGeom>
          <a:ln w="15875" cap="sq">
            <a:solidFill/>
            <a:round/>
          </a:ln>
        </p:spPr>
      </p:cxnSp>
      <p:sp>
        <p:nvSpPr>
          <p:cNvPr id="608" name="Shape 608"/>
          <p:cNvSpPr/>
          <p:nvPr/>
        </p:nvSpPr>
        <p:spPr>
          <a:xfrm>
            <a:off x="10515600" y="58165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G</a:t>
            </a:r>
          </a:p>
        </p:txBody>
      </p:sp>
      <p:sp>
        <p:nvSpPr>
          <p:cNvPr id="609" name="Shape 609"/>
          <p:cNvSpPr/>
          <p:nvPr/>
        </p:nvSpPr>
        <p:spPr>
          <a:xfrm>
            <a:off x="98425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A</a:t>
            </a:r>
          </a:p>
        </p:txBody>
      </p:sp>
      <p:sp>
        <p:nvSpPr>
          <p:cNvPr id="610" name="Shape 610"/>
          <p:cNvSpPr/>
          <p:nvPr/>
        </p:nvSpPr>
        <p:spPr>
          <a:xfrm>
            <a:off x="111887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D</a:t>
            </a:r>
          </a:p>
        </p:txBody>
      </p:sp>
      <p:sp>
        <p:nvSpPr>
          <p:cNvPr id="611" name="Shape 611"/>
          <p:cNvSpPr/>
          <p:nvPr/>
        </p:nvSpPr>
        <p:spPr>
          <a:xfrm>
            <a:off x="105156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B</a:t>
            </a:r>
          </a:p>
        </p:txBody>
      </p:sp>
      <p:cxnSp>
        <p:nvCxnSpPr>
          <p:cNvPr id="612" name="Connector 612"/>
          <p:cNvCxnSpPr>
            <a:stCxn id="615" idx="0"/>
            <a:endCxn id="618" idx="0"/>
          </p:cNvCxnSpPr>
          <p:nvPr/>
        </p:nvCxnSpPr>
        <p:spPr>
          <a:xfrm>
            <a:off x="1536699" y="6974094"/>
            <a:ext cx="2" cy="965201"/>
          </a:xfrm>
          <a:prstGeom prst="straightConnector1">
            <a:avLst/>
          </a:prstGeom>
          <a:ln w="15875" cap="sq">
            <a:solidFill/>
            <a:round/>
          </a:ln>
        </p:spPr>
      </p:cxnSp>
      <p:cxnSp>
        <p:nvCxnSpPr>
          <p:cNvPr id="613" name="Connector 613"/>
          <p:cNvCxnSpPr>
            <a:stCxn id="615" idx="0"/>
            <a:endCxn id="616" idx="0"/>
          </p:cNvCxnSpPr>
          <p:nvPr/>
        </p:nvCxnSpPr>
        <p:spPr>
          <a:xfrm flipH="1">
            <a:off x="952500" y="6974094"/>
            <a:ext cx="584200" cy="965201"/>
          </a:xfrm>
          <a:prstGeom prst="straightConnector1">
            <a:avLst/>
          </a:prstGeom>
          <a:ln w="15875" cap="sq">
            <a:solidFill/>
            <a:round/>
          </a:ln>
        </p:spPr>
      </p:cxnSp>
      <p:cxnSp>
        <p:nvCxnSpPr>
          <p:cNvPr id="614" name="Connector 614"/>
          <p:cNvCxnSpPr>
            <a:stCxn id="615" idx="0"/>
            <a:endCxn id="617" idx="0"/>
          </p:cNvCxnSpPr>
          <p:nvPr/>
        </p:nvCxnSpPr>
        <p:spPr>
          <a:xfrm>
            <a:off x="1536699" y="6974094"/>
            <a:ext cx="584202" cy="965201"/>
          </a:xfrm>
          <a:prstGeom prst="straightConnector1">
            <a:avLst/>
          </a:prstGeom>
          <a:ln w="15875" cap="sq">
            <a:solidFill/>
            <a:round/>
          </a:ln>
        </p:spPr>
      </p:cxnSp>
      <p:sp>
        <p:nvSpPr>
          <p:cNvPr id="615" name="Shape 615"/>
          <p:cNvSpPr/>
          <p:nvPr/>
        </p:nvSpPr>
        <p:spPr>
          <a:xfrm>
            <a:off x="13462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J</a:t>
            </a:r>
          </a:p>
        </p:txBody>
      </p:sp>
      <p:sp>
        <p:nvSpPr>
          <p:cNvPr id="616" name="Shape 616"/>
          <p:cNvSpPr/>
          <p:nvPr/>
        </p:nvSpPr>
        <p:spPr>
          <a:xfrm>
            <a:off x="7620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E</a:t>
            </a:r>
          </a:p>
        </p:txBody>
      </p:sp>
      <p:sp>
        <p:nvSpPr>
          <p:cNvPr id="617" name="Shape 617"/>
          <p:cNvSpPr/>
          <p:nvPr/>
        </p:nvSpPr>
        <p:spPr>
          <a:xfrm>
            <a:off x="19304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F</a:t>
            </a:r>
          </a:p>
        </p:txBody>
      </p:sp>
      <p:sp>
        <p:nvSpPr>
          <p:cNvPr id="618" name="Shape 618"/>
          <p:cNvSpPr/>
          <p:nvPr/>
        </p:nvSpPr>
        <p:spPr>
          <a:xfrm>
            <a:off x="13462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H</a:t>
            </a:r>
          </a:p>
        </p:txBody>
      </p:sp>
      <p:cxnSp>
        <p:nvCxnSpPr>
          <p:cNvPr id="619" name="Connector 619"/>
          <p:cNvCxnSpPr>
            <a:stCxn id="622" idx="0"/>
            <a:endCxn id="623" idx="0"/>
          </p:cNvCxnSpPr>
          <p:nvPr/>
        </p:nvCxnSpPr>
        <p:spPr>
          <a:xfrm flipH="1">
            <a:off x="2705100" y="6974094"/>
            <a:ext cx="584200" cy="965201"/>
          </a:xfrm>
          <a:prstGeom prst="straightConnector1">
            <a:avLst/>
          </a:prstGeom>
          <a:ln w="15875" cap="sq">
            <a:solidFill/>
            <a:round/>
          </a:ln>
        </p:spPr>
      </p:cxnSp>
      <p:cxnSp>
        <p:nvCxnSpPr>
          <p:cNvPr id="620" name="Connector 620"/>
          <p:cNvCxnSpPr>
            <a:stCxn id="622" idx="0"/>
            <a:endCxn id="625" idx="0"/>
          </p:cNvCxnSpPr>
          <p:nvPr/>
        </p:nvCxnSpPr>
        <p:spPr>
          <a:xfrm>
            <a:off x="3289299" y="6974094"/>
            <a:ext cx="2" cy="965201"/>
          </a:xfrm>
          <a:prstGeom prst="straightConnector1">
            <a:avLst/>
          </a:prstGeom>
          <a:ln w="15875" cap="sq">
            <a:solidFill/>
            <a:round/>
          </a:ln>
        </p:spPr>
      </p:cxnSp>
      <p:cxnSp>
        <p:nvCxnSpPr>
          <p:cNvPr id="621" name="Connector 621"/>
          <p:cNvCxnSpPr>
            <a:stCxn id="622" idx="0"/>
            <a:endCxn id="624" idx="0"/>
          </p:cNvCxnSpPr>
          <p:nvPr/>
        </p:nvCxnSpPr>
        <p:spPr>
          <a:xfrm>
            <a:off x="3289299" y="6974094"/>
            <a:ext cx="584202" cy="965201"/>
          </a:xfrm>
          <a:prstGeom prst="straightConnector1">
            <a:avLst/>
          </a:prstGeom>
          <a:ln w="15875" cap="sq">
            <a:solidFill/>
            <a:round/>
          </a:ln>
        </p:spPr>
      </p:cxnSp>
      <p:sp>
        <p:nvSpPr>
          <p:cNvPr id="622" name="Shape 622"/>
          <p:cNvSpPr/>
          <p:nvPr/>
        </p:nvSpPr>
        <p:spPr>
          <a:xfrm>
            <a:off x="30988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X</a:t>
            </a:r>
          </a:p>
        </p:txBody>
      </p:sp>
      <p:sp>
        <p:nvSpPr>
          <p:cNvPr id="623" name="Shape 623"/>
          <p:cNvSpPr/>
          <p:nvPr/>
        </p:nvSpPr>
        <p:spPr>
          <a:xfrm>
            <a:off x="25146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R</a:t>
            </a:r>
          </a:p>
        </p:txBody>
      </p:sp>
      <p:sp>
        <p:nvSpPr>
          <p:cNvPr id="624" name="Shape 624"/>
          <p:cNvSpPr/>
          <p:nvPr/>
        </p:nvSpPr>
        <p:spPr>
          <a:xfrm>
            <a:off x="36830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V</a:t>
            </a:r>
          </a:p>
        </p:txBody>
      </p:sp>
      <p:sp>
        <p:nvSpPr>
          <p:cNvPr id="625" name="Shape 625"/>
          <p:cNvSpPr/>
          <p:nvPr/>
        </p:nvSpPr>
        <p:spPr>
          <a:xfrm>
            <a:off x="30988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S</a:t>
            </a:r>
          </a:p>
        </p:txBody>
      </p:sp>
      <p:cxnSp>
        <p:nvCxnSpPr>
          <p:cNvPr id="626" name="Connector 626"/>
          <p:cNvCxnSpPr>
            <a:stCxn id="629" idx="0"/>
            <a:endCxn id="630" idx="0"/>
          </p:cNvCxnSpPr>
          <p:nvPr/>
        </p:nvCxnSpPr>
        <p:spPr>
          <a:xfrm flipH="1">
            <a:off x="4457700" y="6974094"/>
            <a:ext cx="596900" cy="965201"/>
          </a:xfrm>
          <a:prstGeom prst="straightConnector1">
            <a:avLst/>
          </a:prstGeom>
          <a:ln w="15875" cap="sq">
            <a:solidFill/>
            <a:round/>
          </a:ln>
        </p:spPr>
      </p:cxnSp>
      <p:cxnSp>
        <p:nvCxnSpPr>
          <p:cNvPr id="627" name="Connector 627"/>
          <p:cNvCxnSpPr>
            <a:stCxn id="629" idx="0"/>
            <a:endCxn id="632" idx="0"/>
          </p:cNvCxnSpPr>
          <p:nvPr/>
        </p:nvCxnSpPr>
        <p:spPr>
          <a:xfrm>
            <a:off x="5054599" y="6974094"/>
            <a:ext cx="2" cy="965201"/>
          </a:xfrm>
          <a:prstGeom prst="straightConnector1">
            <a:avLst/>
          </a:prstGeom>
          <a:ln w="15875" cap="sq">
            <a:solidFill/>
            <a:round/>
          </a:ln>
        </p:spPr>
      </p:cxnSp>
      <p:cxnSp>
        <p:nvCxnSpPr>
          <p:cNvPr id="628" name="Connector 628"/>
          <p:cNvCxnSpPr>
            <a:stCxn id="629" idx="0"/>
            <a:endCxn id="631" idx="0"/>
          </p:cNvCxnSpPr>
          <p:nvPr/>
        </p:nvCxnSpPr>
        <p:spPr>
          <a:xfrm>
            <a:off x="5054599" y="6974094"/>
            <a:ext cx="571502" cy="965201"/>
          </a:xfrm>
          <a:prstGeom prst="straightConnector1">
            <a:avLst/>
          </a:prstGeom>
          <a:ln w="15875" cap="sq">
            <a:solidFill/>
            <a:round/>
          </a:ln>
        </p:spPr>
      </p:cxnSp>
      <p:sp>
        <p:nvSpPr>
          <p:cNvPr id="629" name="Shape 629"/>
          <p:cNvSpPr/>
          <p:nvPr/>
        </p:nvSpPr>
        <p:spPr>
          <a:xfrm>
            <a:off x="48641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P</a:t>
            </a:r>
          </a:p>
        </p:txBody>
      </p:sp>
      <p:sp>
        <p:nvSpPr>
          <p:cNvPr id="630" name="Shape 630"/>
          <p:cNvSpPr/>
          <p:nvPr/>
        </p:nvSpPr>
        <p:spPr>
          <a:xfrm>
            <a:off x="42672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C</a:t>
            </a:r>
          </a:p>
        </p:txBody>
      </p:sp>
      <p:sp>
        <p:nvSpPr>
          <p:cNvPr id="631" name="Shape 631"/>
          <p:cNvSpPr/>
          <p:nvPr/>
        </p:nvSpPr>
        <p:spPr>
          <a:xfrm>
            <a:off x="54356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M</a:t>
            </a:r>
          </a:p>
        </p:txBody>
      </p:sp>
      <p:sp>
        <p:nvSpPr>
          <p:cNvPr id="632" name="Shape 632"/>
          <p:cNvSpPr/>
          <p:nvPr/>
        </p:nvSpPr>
        <p:spPr>
          <a:xfrm>
            <a:off x="48641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L</a:t>
            </a:r>
          </a:p>
        </p:txBody>
      </p:sp>
      <p:cxnSp>
        <p:nvCxnSpPr>
          <p:cNvPr id="633" name="Connector 633"/>
          <p:cNvCxnSpPr>
            <a:stCxn id="636" idx="0"/>
            <a:endCxn id="637" idx="0"/>
          </p:cNvCxnSpPr>
          <p:nvPr/>
        </p:nvCxnSpPr>
        <p:spPr>
          <a:xfrm flipH="1">
            <a:off x="6794500" y="6974094"/>
            <a:ext cx="546100" cy="965201"/>
          </a:xfrm>
          <a:prstGeom prst="straightConnector1">
            <a:avLst/>
          </a:prstGeom>
          <a:ln w="15875" cap="sq">
            <a:solidFill/>
            <a:round/>
          </a:ln>
        </p:spPr>
      </p:cxnSp>
      <p:cxnSp>
        <p:nvCxnSpPr>
          <p:cNvPr id="634" name="Connector 634"/>
          <p:cNvCxnSpPr>
            <a:stCxn id="636" idx="0"/>
            <a:endCxn id="639" idx="0"/>
          </p:cNvCxnSpPr>
          <p:nvPr/>
        </p:nvCxnSpPr>
        <p:spPr>
          <a:xfrm flipH="1">
            <a:off x="7327900" y="6974094"/>
            <a:ext cx="12700" cy="965201"/>
          </a:xfrm>
          <a:prstGeom prst="straightConnector1">
            <a:avLst/>
          </a:prstGeom>
          <a:ln w="15875" cap="sq">
            <a:solidFill/>
            <a:round/>
          </a:ln>
        </p:spPr>
      </p:cxnSp>
      <p:cxnSp>
        <p:nvCxnSpPr>
          <p:cNvPr id="635" name="Connector 635"/>
          <p:cNvCxnSpPr>
            <a:stCxn id="636" idx="0"/>
            <a:endCxn id="638" idx="0"/>
          </p:cNvCxnSpPr>
          <p:nvPr/>
        </p:nvCxnSpPr>
        <p:spPr>
          <a:xfrm>
            <a:off x="7340599" y="6974094"/>
            <a:ext cx="546102" cy="965201"/>
          </a:xfrm>
          <a:prstGeom prst="straightConnector1">
            <a:avLst/>
          </a:prstGeom>
          <a:ln w="15875" cap="sq">
            <a:solidFill/>
            <a:round/>
          </a:ln>
        </p:spPr>
      </p:cxnSp>
      <p:sp>
        <p:nvSpPr>
          <p:cNvPr id="636" name="Shape 636"/>
          <p:cNvSpPr/>
          <p:nvPr/>
        </p:nvSpPr>
        <p:spPr>
          <a:xfrm>
            <a:off x="71501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W</a:t>
            </a:r>
          </a:p>
        </p:txBody>
      </p:sp>
      <p:sp>
        <p:nvSpPr>
          <p:cNvPr id="637" name="Shape 637"/>
          <p:cNvSpPr/>
          <p:nvPr/>
        </p:nvSpPr>
        <p:spPr>
          <a:xfrm>
            <a:off x="66040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Q</a:t>
            </a:r>
          </a:p>
        </p:txBody>
      </p:sp>
      <p:sp>
        <p:nvSpPr>
          <p:cNvPr id="638" name="Shape 638"/>
          <p:cNvSpPr/>
          <p:nvPr/>
        </p:nvSpPr>
        <p:spPr>
          <a:xfrm>
            <a:off x="76962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O</a:t>
            </a:r>
          </a:p>
        </p:txBody>
      </p:sp>
      <p:sp>
        <p:nvSpPr>
          <p:cNvPr id="639" name="Shape 639"/>
          <p:cNvSpPr/>
          <p:nvPr/>
        </p:nvSpPr>
        <p:spPr>
          <a:xfrm>
            <a:off x="71374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8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5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1" build="p" bldLvl="5" animBg="1" advAuto="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7" name="Shape 58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54</a:t>
            </a:fld>
            <a:endParaRPr sz="1200">
              <a:uFill>
                <a:solidFill/>
              </a:uFill>
            </a:endParaRPr>
          </a:p>
        </p:txBody>
      </p:sp>
      <p:sp>
        <p:nvSpPr>
          <p:cNvPr id="588" name="Shape 588"/>
          <p:cNvSpPr>
            <a:spLocks noGrp="1"/>
          </p:cNvSpPr>
          <p:nvPr>
            <p:ph type="title"/>
          </p:nvPr>
        </p:nvSpPr>
        <p:spPr>
          <a:prstGeom prst="rect">
            <a:avLst/>
          </a:prstGeom>
        </p:spPr>
        <p:txBody>
          <a:bodyPr/>
          <a:lstStyle/>
          <a:p>
            <a:pPr lvl="0">
              <a:defRPr sz="1800">
                <a:uFillTx/>
              </a:defRPr>
            </a:pPr>
            <a:r>
              <a:rPr sz="2800" dirty="0">
                <a:uFill>
                  <a:solidFill/>
                </a:uFill>
              </a:rPr>
              <a:t>Binary heap: practical improvements</a:t>
            </a:r>
          </a:p>
        </p:txBody>
      </p:sp>
      <p:sp>
        <p:nvSpPr>
          <p:cNvPr id="589" name="Shape 589"/>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Multiway heaps.</a:t>
            </a:r>
          </a:p>
          <a:p>
            <a:pPr lvl="1">
              <a:defRPr sz="1800">
                <a:uFillTx/>
              </a:defRPr>
            </a:pPr>
            <a:r>
              <a:rPr lang="en-US" sz="2800" dirty="0">
                <a:uFill>
                  <a:solidFill/>
                </a:uFill>
                <a:latin typeface="+mn-lt"/>
                <a:ea typeface="+mn-ea"/>
                <a:cs typeface="+mn-cs"/>
                <a:sym typeface="Times Roman"/>
              </a:rPr>
              <a:t>Ternary, </a:t>
            </a:r>
            <a:r>
              <a:rPr sz="2800" dirty="0">
                <a:uFill>
                  <a:solidFill/>
                </a:uFill>
                <a:latin typeface="+mn-lt"/>
                <a:ea typeface="+mn-ea"/>
                <a:cs typeface="+mn-cs"/>
                <a:sym typeface="Times Roman"/>
              </a:rPr>
              <a:t>d = </a:t>
            </a:r>
            <a:r>
              <a:rPr lang="en-US" sz="2800" dirty="0">
                <a:uFill>
                  <a:solidFill/>
                </a:uFill>
                <a:latin typeface="+mn-lt"/>
                <a:ea typeface="+mn-ea"/>
                <a:cs typeface="+mn-cs"/>
                <a:sym typeface="Times Roman"/>
              </a:rPr>
              <a:t>3</a:t>
            </a:r>
            <a:r>
              <a:rPr sz="2800" dirty="0">
                <a:uFill>
                  <a:solidFill/>
                </a:uFill>
                <a:latin typeface="+mn-lt"/>
                <a:ea typeface="+mn-ea"/>
                <a:cs typeface="+mn-cs"/>
                <a:sym typeface="Futura"/>
              </a:rPr>
              <a:t>.</a:t>
            </a:r>
            <a:endParaRPr lang="en-US" sz="2800" dirty="0">
              <a:uFill>
                <a:solidFill/>
              </a:uFill>
              <a:latin typeface="+mn-lt"/>
              <a:ea typeface="+mn-ea"/>
              <a:cs typeface="+mn-cs"/>
              <a:sym typeface="Futura"/>
            </a:endParaRPr>
          </a:p>
          <a:p>
            <a:pPr lvl="1">
              <a:defRPr sz="1800">
                <a:uFillTx/>
              </a:defRPr>
            </a:pPr>
            <a:r>
              <a:rPr lang="en-US" sz="2800" dirty="0">
                <a:uFill>
                  <a:solidFill/>
                </a:uFill>
                <a:latin typeface="+mn-lt"/>
                <a:ea typeface="+mn-ea"/>
                <a:cs typeface="+mn-cs"/>
                <a:sym typeface="Futura"/>
              </a:rPr>
              <a:t>Children 3k-1, 3k, 3k+1</a:t>
            </a:r>
          </a:p>
          <a:p>
            <a:pPr lvl="1">
              <a:defRPr sz="1800">
                <a:uFillTx/>
              </a:defRPr>
            </a:pPr>
            <a:r>
              <a:rPr lang="en-US" sz="2800" dirty="0">
                <a:uFill>
                  <a:solidFill/>
                </a:uFill>
                <a:latin typeface="+mn-lt"/>
                <a:ea typeface="+mn-ea"/>
                <a:cs typeface="+mn-cs"/>
                <a:sym typeface="Futura"/>
              </a:rPr>
              <a:t>Parent, floor ((k+1)/3)</a:t>
            </a:r>
            <a:endParaRPr sz="2800" dirty="0">
              <a:uFill>
                <a:solidFill/>
              </a:uFill>
              <a:latin typeface="+mn-lt"/>
              <a:ea typeface="+mn-ea"/>
              <a:cs typeface="+mn-cs"/>
              <a:sym typeface="Futura"/>
            </a:endParaRPr>
          </a:p>
        </p:txBody>
      </p:sp>
      <p:sp>
        <p:nvSpPr>
          <p:cNvPr id="590" name="Shape 590"/>
          <p:cNvSpPr/>
          <p:nvPr/>
        </p:nvSpPr>
        <p:spPr>
          <a:xfrm>
            <a:off x="5689600" y="8597900"/>
            <a:ext cx="1423655"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3-way heap</a:t>
            </a:r>
          </a:p>
        </p:txBody>
      </p:sp>
      <p:cxnSp>
        <p:nvCxnSpPr>
          <p:cNvPr id="591" name="Connector 591"/>
          <p:cNvCxnSpPr>
            <a:stCxn id="598" idx="0"/>
            <a:endCxn id="595" idx="0"/>
          </p:cNvCxnSpPr>
          <p:nvPr/>
        </p:nvCxnSpPr>
        <p:spPr>
          <a:xfrm flipH="1">
            <a:off x="3289299" y="4916694"/>
            <a:ext cx="4787901" cy="1092201"/>
          </a:xfrm>
          <a:prstGeom prst="straightConnector1">
            <a:avLst/>
          </a:prstGeom>
          <a:ln w="15875" cap="sq">
            <a:solidFill/>
            <a:round/>
          </a:ln>
        </p:spPr>
      </p:cxnSp>
      <p:cxnSp>
        <p:nvCxnSpPr>
          <p:cNvPr id="592" name="Connector 592"/>
          <p:cNvCxnSpPr>
            <a:stCxn id="595" idx="0"/>
            <a:endCxn id="615" idx="0"/>
          </p:cNvCxnSpPr>
          <p:nvPr/>
        </p:nvCxnSpPr>
        <p:spPr>
          <a:xfrm flipH="1">
            <a:off x="1536699" y="6008894"/>
            <a:ext cx="1752601" cy="965201"/>
          </a:xfrm>
          <a:prstGeom prst="straightConnector1">
            <a:avLst/>
          </a:prstGeom>
          <a:ln w="15875" cap="sq">
            <a:solidFill/>
            <a:round/>
          </a:ln>
        </p:spPr>
      </p:cxnSp>
      <p:cxnSp>
        <p:nvCxnSpPr>
          <p:cNvPr id="593" name="Connector 593"/>
          <p:cNvCxnSpPr>
            <a:stCxn id="595" idx="0"/>
            <a:endCxn id="622" idx="0"/>
          </p:cNvCxnSpPr>
          <p:nvPr/>
        </p:nvCxnSpPr>
        <p:spPr>
          <a:xfrm>
            <a:off x="3289299" y="6008894"/>
            <a:ext cx="1" cy="965201"/>
          </a:xfrm>
          <a:prstGeom prst="straightConnector1">
            <a:avLst/>
          </a:prstGeom>
          <a:ln w="15875" cap="sq">
            <a:solidFill/>
            <a:round/>
          </a:ln>
        </p:spPr>
      </p:cxnSp>
      <p:cxnSp>
        <p:nvCxnSpPr>
          <p:cNvPr id="594" name="Connector 594"/>
          <p:cNvCxnSpPr>
            <a:stCxn id="595" idx="0"/>
            <a:endCxn id="629" idx="0"/>
          </p:cNvCxnSpPr>
          <p:nvPr/>
        </p:nvCxnSpPr>
        <p:spPr>
          <a:xfrm>
            <a:off x="3289299" y="6008894"/>
            <a:ext cx="1765301" cy="965201"/>
          </a:xfrm>
          <a:prstGeom prst="straightConnector1">
            <a:avLst/>
          </a:prstGeom>
          <a:ln w="15875" cap="sq">
            <a:solidFill/>
            <a:round/>
          </a:ln>
        </p:spPr>
      </p:cxnSp>
      <p:sp>
        <p:nvSpPr>
          <p:cNvPr id="595" name="Shape 595"/>
          <p:cNvSpPr/>
          <p:nvPr/>
        </p:nvSpPr>
        <p:spPr>
          <a:xfrm>
            <a:off x="3098800" y="58165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Y</a:t>
            </a:r>
          </a:p>
        </p:txBody>
      </p:sp>
      <p:cxnSp>
        <p:nvCxnSpPr>
          <p:cNvPr id="596" name="Connector 596"/>
          <p:cNvCxnSpPr>
            <a:stCxn id="598" idx="0"/>
            <a:endCxn id="602" idx="0"/>
          </p:cNvCxnSpPr>
          <p:nvPr/>
        </p:nvCxnSpPr>
        <p:spPr>
          <a:xfrm>
            <a:off x="8077199" y="4916694"/>
            <a:ext cx="1" cy="1092201"/>
          </a:xfrm>
          <a:prstGeom prst="straightConnector1">
            <a:avLst/>
          </a:prstGeom>
          <a:ln w="15875" cap="sq">
            <a:solidFill/>
            <a:round/>
          </a:ln>
        </p:spPr>
      </p:cxnSp>
      <p:cxnSp>
        <p:nvCxnSpPr>
          <p:cNvPr id="597" name="Connector 597"/>
          <p:cNvCxnSpPr>
            <a:stCxn id="598" idx="0"/>
            <a:endCxn id="608" idx="0"/>
          </p:cNvCxnSpPr>
          <p:nvPr/>
        </p:nvCxnSpPr>
        <p:spPr>
          <a:xfrm>
            <a:off x="8077199" y="4916694"/>
            <a:ext cx="2628901" cy="1092201"/>
          </a:xfrm>
          <a:prstGeom prst="straightConnector1">
            <a:avLst/>
          </a:prstGeom>
          <a:ln w="15875" cap="sq">
            <a:solidFill/>
            <a:round/>
          </a:ln>
        </p:spPr>
      </p:cxnSp>
      <p:sp>
        <p:nvSpPr>
          <p:cNvPr id="598" name="Shape 598"/>
          <p:cNvSpPr/>
          <p:nvPr/>
        </p:nvSpPr>
        <p:spPr>
          <a:xfrm>
            <a:off x="7886700" y="47243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Z</a:t>
            </a:r>
          </a:p>
        </p:txBody>
      </p:sp>
      <p:cxnSp>
        <p:nvCxnSpPr>
          <p:cNvPr id="599" name="Connector 599"/>
          <p:cNvCxnSpPr>
            <a:stCxn id="602" idx="0"/>
            <a:endCxn id="603" idx="0"/>
          </p:cNvCxnSpPr>
          <p:nvPr/>
        </p:nvCxnSpPr>
        <p:spPr>
          <a:xfrm>
            <a:off x="8077199" y="6008894"/>
            <a:ext cx="711202" cy="965201"/>
          </a:xfrm>
          <a:prstGeom prst="straightConnector1">
            <a:avLst/>
          </a:prstGeom>
          <a:ln w="15875" cap="sq">
            <a:solidFill/>
            <a:round/>
          </a:ln>
        </p:spPr>
      </p:cxnSp>
      <p:cxnSp>
        <p:nvCxnSpPr>
          <p:cNvPr id="600" name="Connector 600"/>
          <p:cNvCxnSpPr>
            <a:stCxn id="602" idx="0"/>
            <a:endCxn id="604" idx="0"/>
          </p:cNvCxnSpPr>
          <p:nvPr/>
        </p:nvCxnSpPr>
        <p:spPr>
          <a:xfrm>
            <a:off x="8077199" y="6008894"/>
            <a:ext cx="2" cy="965201"/>
          </a:xfrm>
          <a:prstGeom prst="straightConnector1">
            <a:avLst/>
          </a:prstGeom>
          <a:ln w="15875" cap="sq">
            <a:solidFill/>
            <a:round/>
          </a:ln>
        </p:spPr>
      </p:cxnSp>
      <p:cxnSp>
        <p:nvCxnSpPr>
          <p:cNvPr id="601" name="Connector 601"/>
          <p:cNvCxnSpPr>
            <a:stCxn id="602" idx="0"/>
            <a:endCxn id="636" idx="0"/>
          </p:cNvCxnSpPr>
          <p:nvPr/>
        </p:nvCxnSpPr>
        <p:spPr>
          <a:xfrm flipH="1">
            <a:off x="7340599" y="6008894"/>
            <a:ext cx="736601" cy="965201"/>
          </a:xfrm>
          <a:prstGeom prst="straightConnector1">
            <a:avLst/>
          </a:prstGeom>
          <a:ln w="15875" cap="sq">
            <a:solidFill/>
            <a:round/>
          </a:ln>
        </p:spPr>
      </p:cxnSp>
      <p:sp>
        <p:nvSpPr>
          <p:cNvPr id="602" name="Shape 602"/>
          <p:cNvSpPr/>
          <p:nvPr/>
        </p:nvSpPr>
        <p:spPr>
          <a:xfrm>
            <a:off x="7886700" y="58165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T</a:t>
            </a:r>
          </a:p>
        </p:txBody>
      </p:sp>
      <p:sp>
        <p:nvSpPr>
          <p:cNvPr id="603" name="Shape 603"/>
          <p:cNvSpPr/>
          <p:nvPr/>
        </p:nvSpPr>
        <p:spPr>
          <a:xfrm>
            <a:off x="85979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K</a:t>
            </a:r>
          </a:p>
        </p:txBody>
      </p:sp>
      <p:sp>
        <p:nvSpPr>
          <p:cNvPr id="604" name="Shape 604"/>
          <p:cNvSpPr/>
          <p:nvPr/>
        </p:nvSpPr>
        <p:spPr>
          <a:xfrm>
            <a:off x="78867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I</a:t>
            </a:r>
          </a:p>
        </p:txBody>
      </p:sp>
      <p:cxnSp>
        <p:nvCxnSpPr>
          <p:cNvPr id="605" name="Connector 605"/>
          <p:cNvCxnSpPr>
            <a:stCxn id="608" idx="0"/>
            <a:endCxn id="610" idx="0"/>
          </p:cNvCxnSpPr>
          <p:nvPr/>
        </p:nvCxnSpPr>
        <p:spPr>
          <a:xfrm>
            <a:off x="10706099" y="6008894"/>
            <a:ext cx="673102" cy="965201"/>
          </a:xfrm>
          <a:prstGeom prst="straightConnector1">
            <a:avLst/>
          </a:prstGeom>
          <a:ln w="15875" cap="sq">
            <a:solidFill/>
            <a:round/>
          </a:ln>
        </p:spPr>
      </p:cxnSp>
      <p:cxnSp>
        <p:nvCxnSpPr>
          <p:cNvPr id="606" name="Connector 606"/>
          <p:cNvCxnSpPr>
            <a:stCxn id="608" idx="0"/>
            <a:endCxn id="609" idx="0"/>
          </p:cNvCxnSpPr>
          <p:nvPr/>
        </p:nvCxnSpPr>
        <p:spPr>
          <a:xfrm flipH="1">
            <a:off x="10033000" y="6008894"/>
            <a:ext cx="673100" cy="965201"/>
          </a:xfrm>
          <a:prstGeom prst="straightConnector1">
            <a:avLst/>
          </a:prstGeom>
          <a:ln w="15875" cap="sq">
            <a:solidFill/>
            <a:round/>
          </a:ln>
        </p:spPr>
      </p:cxnSp>
      <p:cxnSp>
        <p:nvCxnSpPr>
          <p:cNvPr id="607" name="Connector 607"/>
          <p:cNvCxnSpPr>
            <a:stCxn id="608" idx="0"/>
            <a:endCxn id="611" idx="0"/>
          </p:cNvCxnSpPr>
          <p:nvPr/>
        </p:nvCxnSpPr>
        <p:spPr>
          <a:xfrm>
            <a:off x="10706099" y="6008894"/>
            <a:ext cx="2" cy="965201"/>
          </a:xfrm>
          <a:prstGeom prst="straightConnector1">
            <a:avLst/>
          </a:prstGeom>
          <a:ln w="15875" cap="sq">
            <a:solidFill/>
            <a:round/>
          </a:ln>
        </p:spPr>
      </p:cxnSp>
      <p:sp>
        <p:nvSpPr>
          <p:cNvPr id="608" name="Shape 608"/>
          <p:cNvSpPr/>
          <p:nvPr/>
        </p:nvSpPr>
        <p:spPr>
          <a:xfrm>
            <a:off x="10515600" y="58165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G</a:t>
            </a:r>
          </a:p>
        </p:txBody>
      </p:sp>
      <p:sp>
        <p:nvSpPr>
          <p:cNvPr id="609" name="Shape 609"/>
          <p:cNvSpPr/>
          <p:nvPr/>
        </p:nvSpPr>
        <p:spPr>
          <a:xfrm>
            <a:off x="98425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A</a:t>
            </a:r>
          </a:p>
        </p:txBody>
      </p:sp>
      <p:sp>
        <p:nvSpPr>
          <p:cNvPr id="610" name="Shape 610"/>
          <p:cNvSpPr/>
          <p:nvPr/>
        </p:nvSpPr>
        <p:spPr>
          <a:xfrm>
            <a:off x="111887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D</a:t>
            </a:r>
          </a:p>
        </p:txBody>
      </p:sp>
      <p:sp>
        <p:nvSpPr>
          <p:cNvPr id="611" name="Shape 611"/>
          <p:cNvSpPr/>
          <p:nvPr/>
        </p:nvSpPr>
        <p:spPr>
          <a:xfrm>
            <a:off x="10515600" y="67818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B</a:t>
            </a:r>
          </a:p>
        </p:txBody>
      </p:sp>
      <p:cxnSp>
        <p:nvCxnSpPr>
          <p:cNvPr id="612" name="Connector 612"/>
          <p:cNvCxnSpPr>
            <a:stCxn id="615" idx="0"/>
            <a:endCxn id="618" idx="0"/>
          </p:cNvCxnSpPr>
          <p:nvPr/>
        </p:nvCxnSpPr>
        <p:spPr>
          <a:xfrm>
            <a:off x="1536699" y="6974094"/>
            <a:ext cx="2" cy="965201"/>
          </a:xfrm>
          <a:prstGeom prst="straightConnector1">
            <a:avLst/>
          </a:prstGeom>
          <a:ln w="15875" cap="sq">
            <a:solidFill/>
            <a:round/>
          </a:ln>
        </p:spPr>
      </p:cxnSp>
      <p:cxnSp>
        <p:nvCxnSpPr>
          <p:cNvPr id="613" name="Connector 613"/>
          <p:cNvCxnSpPr>
            <a:stCxn id="615" idx="0"/>
            <a:endCxn id="616" idx="0"/>
          </p:cNvCxnSpPr>
          <p:nvPr/>
        </p:nvCxnSpPr>
        <p:spPr>
          <a:xfrm flipH="1">
            <a:off x="952500" y="6974094"/>
            <a:ext cx="584200" cy="965201"/>
          </a:xfrm>
          <a:prstGeom prst="straightConnector1">
            <a:avLst/>
          </a:prstGeom>
          <a:ln w="15875" cap="sq">
            <a:solidFill/>
            <a:round/>
          </a:ln>
        </p:spPr>
      </p:cxnSp>
      <p:cxnSp>
        <p:nvCxnSpPr>
          <p:cNvPr id="614" name="Connector 614"/>
          <p:cNvCxnSpPr>
            <a:stCxn id="615" idx="0"/>
            <a:endCxn id="617" idx="0"/>
          </p:cNvCxnSpPr>
          <p:nvPr/>
        </p:nvCxnSpPr>
        <p:spPr>
          <a:xfrm>
            <a:off x="1536699" y="6974094"/>
            <a:ext cx="584202" cy="965201"/>
          </a:xfrm>
          <a:prstGeom prst="straightConnector1">
            <a:avLst/>
          </a:prstGeom>
          <a:ln w="15875" cap="sq">
            <a:solidFill/>
            <a:round/>
          </a:ln>
        </p:spPr>
      </p:cxnSp>
      <p:sp>
        <p:nvSpPr>
          <p:cNvPr id="615" name="Shape 615"/>
          <p:cNvSpPr/>
          <p:nvPr/>
        </p:nvSpPr>
        <p:spPr>
          <a:xfrm>
            <a:off x="13462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J</a:t>
            </a:r>
          </a:p>
        </p:txBody>
      </p:sp>
      <p:sp>
        <p:nvSpPr>
          <p:cNvPr id="616" name="Shape 616"/>
          <p:cNvSpPr/>
          <p:nvPr/>
        </p:nvSpPr>
        <p:spPr>
          <a:xfrm>
            <a:off x="7620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E</a:t>
            </a:r>
          </a:p>
        </p:txBody>
      </p:sp>
      <p:sp>
        <p:nvSpPr>
          <p:cNvPr id="617" name="Shape 617"/>
          <p:cNvSpPr/>
          <p:nvPr/>
        </p:nvSpPr>
        <p:spPr>
          <a:xfrm>
            <a:off x="19304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F</a:t>
            </a:r>
          </a:p>
        </p:txBody>
      </p:sp>
      <p:sp>
        <p:nvSpPr>
          <p:cNvPr id="618" name="Shape 618"/>
          <p:cNvSpPr/>
          <p:nvPr/>
        </p:nvSpPr>
        <p:spPr>
          <a:xfrm>
            <a:off x="13462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H</a:t>
            </a:r>
          </a:p>
        </p:txBody>
      </p:sp>
      <p:cxnSp>
        <p:nvCxnSpPr>
          <p:cNvPr id="619" name="Connector 619"/>
          <p:cNvCxnSpPr>
            <a:stCxn id="622" idx="0"/>
            <a:endCxn id="623" idx="0"/>
          </p:cNvCxnSpPr>
          <p:nvPr/>
        </p:nvCxnSpPr>
        <p:spPr>
          <a:xfrm flipH="1">
            <a:off x="2705100" y="6974094"/>
            <a:ext cx="584200" cy="965201"/>
          </a:xfrm>
          <a:prstGeom prst="straightConnector1">
            <a:avLst/>
          </a:prstGeom>
          <a:ln w="15875" cap="sq">
            <a:solidFill/>
            <a:round/>
          </a:ln>
        </p:spPr>
      </p:cxnSp>
      <p:cxnSp>
        <p:nvCxnSpPr>
          <p:cNvPr id="620" name="Connector 620"/>
          <p:cNvCxnSpPr>
            <a:stCxn id="622" idx="0"/>
            <a:endCxn id="625" idx="0"/>
          </p:cNvCxnSpPr>
          <p:nvPr/>
        </p:nvCxnSpPr>
        <p:spPr>
          <a:xfrm>
            <a:off x="3289299" y="6974094"/>
            <a:ext cx="2" cy="965201"/>
          </a:xfrm>
          <a:prstGeom prst="straightConnector1">
            <a:avLst/>
          </a:prstGeom>
          <a:ln w="15875" cap="sq">
            <a:solidFill/>
            <a:round/>
          </a:ln>
        </p:spPr>
      </p:cxnSp>
      <p:cxnSp>
        <p:nvCxnSpPr>
          <p:cNvPr id="621" name="Connector 621"/>
          <p:cNvCxnSpPr>
            <a:stCxn id="622" idx="0"/>
            <a:endCxn id="624" idx="0"/>
          </p:cNvCxnSpPr>
          <p:nvPr/>
        </p:nvCxnSpPr>
        <p:spPr>
          <a:xfrm>
            <a:off x="3289299" y="6974094"/>
            <a:ext cx="584202" cy="965201"/>
          </a:xfrm>
          <a:prstGeom prst="straightConnector1">
            <a:avLst/>
          </a:prstGeom>
          <a:ln w="15875" cap="sq">
            <a:solidFill/>
            <a:round/>
          </a:ln>
        </p:spPr>
      </p:cxnSp>
      <p:sp>
        <p:nvSpPr>
          <p:cNvPr id="622" name="Shape 622"/>
          <p:cNvSpPr/>
          <p:nvPr/>
        </p:nvSpPr>
        <p:spPr>
          <a:xfrm>
            <a:off x="30988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X</a:t>
            </a:r>
          </a:p>
        </p:txBody>
      </p:sp>
      <p:sp>
        <p:nvSpPr>
          <p:cNvPr id="623" name="Shape 623"/>
          <p:cNvSpPr/>
          <p:nvPr/>
        </p:nvSpPr>
        <p:spPr>
          <a:xfrm>
            <a:off x="25146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R</a:t>
            </a:r>
          </a:p>
        </p:txBody>
      </p:sp>
      <p:sp>
        <p:nvSpPr>
          <p:cNvPr id="624" name="Shape 624"/>
          <p:cNvSpPr/>
          <p:nvPr/>
        </p:nvSpPr>
        <p:spPr>
          <a:xfrm>
            <a:off x="36830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V</a:t>
            </a:r>
          </a:p>
        </p:txBody>
      </p:sp>
      <p:sp>
        <p:nvSpPr>
          <p:cNvPr id="625" name="Shape 625"/>
          <p:cNvSpPr/>
          <p:nvPr/>
        </p:nvSpPr>
        <p:spPr>
          <a:xfrm>
            <a:off x="30988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S</a:t>
            </a:r>
          </a:p>
        </p:txBody>
      </p:sp>
      <p:cxnSp>
        <p:nvCxnSpPr>
          <p:cNvPr id="626" name="Connector 626"/>
          <p:cNvCxnSpPr>
            <a:stCxn id="629" idx="0"/>
            <a:endCxn id="630" idx="0"/>
          </p:cNvCxnSpPr>
          <p:nvPr/>
        </p:nvCxnSpPr>
        <p:spPr>
          <a:xfrm flipH="1">
            <a:off x="4457700" y="6974094"/>
            <a:ext cx="596900" cy="965201"/>
          </a:xfrm>
          <a:prstGeom prst="straightConnector1">
            <a:avLst/>
          </a:prstGeom>
          <a:ln w="15875" cap="sq">
            <a:solidFill/>
            <a:round/>
          </a:ln>
        </p:spPr>
      </p:cxnSp>
      <p:cxnSp>
        <p:nvCxnSpPr>
          <p:cNvPr id="627" name="Connector 627"/>
          <p:cNvCxnSpPr>
            <a:stCxn id="629" idx="0"/>
            <a:endCxn id="632" idx="0"/>
          </p:cNvCxnSpPr>
          <p:nvPr/>
        </p:nvCxnSpPr>
        <p:spPr>
          <a:xfrm>
            <a:off x="5054599" y="6974094"/>
            <a:ext cx="2" cy="965201"/>
          </a:xfrm>
          <a:prstGeom prst="straightConnector1">
            <a:avLst/>
          </a:prstGeom>
          <a:ln w="15875" cap="sq">
            <a:solidFill/>
            <a:round/>
          </a:ln>
        </p:spPr>
      </p:cxnSp>
      <p:cxnSp>
        <p:nvCxnSpPr>
          <p:cNvPr id="628" name="Connector 628"/>
          <p:cNvCxnSpPr>
            <a:stCxn id="629" idx="0"/>
            <a:endCxn id="631" idx="0"/>
          </p:cNvCxnSpPr>
          <p:nvPr/>
        </p:nvCxnSpPr>
        <p:spPr>
          <a:xfrm>
            <a:off x="5054599" y="6974094"/>
            <a:ext cx="571502" cy="965201"/>
          </a:xfrm>
          <a:prstGeom prst="straightConnector1">
            <a:avLst/>
          </a:prstGeom>
          <a:ln w="15875" cap="sq">
            <a:solidFill/>
            <a:round/>
          </a:ln>
        </p:spPr>
      </p:cxnSp>
      <p:sp>
        <p:nvSpPr>
          <p:cNvPr id="629" name="Shape 629"/>
          <p:cNvSpPr/>
          <p:nvPr/>
        </p:nvSpPr>
        <p:spPr>
          <a:xfrm>
            <a:off x="48641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P</a:t>
            </a:r>
          </a:p>
        </p:txBody>
      </p:sp>
      <p:sp>
        <p:nvSpPr>
          <p:cNvPr id="630" name="Shape 630"/>
          <p:cNvSpPr/>
          <p:nvPr/>
        </p:nvSpPr>
        <p:spPr>
          <a:xfrm>
            <a:off x="42672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C</a:t>
            </a:r>
          </a:p>
        </p:txBody>
      </p:sp>
      <p:sp>
        <p:nvSpPr>
          <p:cNvPr id="631" name="Shape 631"/>
          <p:cNvSpPr/>
          <p:nvPr/>
        </p:nvSpPr>
        <p:spPr>
          <a:xfrm>
            <a:off x="54356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M</a:t>
            </a:r>
          </a:p>
        </p:txBody>
      </p:sp>
      <p:sp>
        <p:nvSpPr>
          <p:cNvPr id="632" name="Shape 632"/>
          <p:cNvSpPr/>
          <p:nvPr/>
        </p:nvSpPr>
        <p:spPr>
          <a:xfrm>
            <a:off x="48641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L</a:t>
            </a:r>
          </a:p>
        </p:txBody>
      </p:sp>
      <p:cxnSp>
        <p:nvCxnSpPr>
          <p:cNvPr id="633" name="Connector 633"/>
          <p:cNvCxnSpPr>
            <a:stCxn id="636" idx="0"/>
            <a:endCxn id="637" idx="0"/>
          </p:cNvCxnSpPr>
          <p:nvPr/>
        </p:nvCxnSpPr>
        <p:spPr>
          <a:xfrm flipH="1">
            <a:off x="6794500" y="6974094"/>
            <a:ext cx="546100" cy="965201"/>
          </a:xfrm>
          <a:prstGeom prst="straightConnector1">
            <a:avLst/>
          </a:prstGeom>
          <a:ln w="15875" cap="sq">
            <a:solidFill/>
            <a:round/>
          </a:ln>
        </p:spPr>
      </p:cxnSp>
      <p:cxnSp>
        <p:nvCxnSpPr>
          <p:cNvPr id="634" name="Connector 634"/>
          <p:cNvCxnSpPr>
            <a:stCxn id="636" idx="0"/>
            <a:endCxn id="639" idx="0"/>
          </p:cNvCxnSpPr>
          <p:nvPr/>
        </p:nvCxnSpPr>
        <p:spPr>
          <a:xfrm flipH="1">
            <a:off x="7327900" y="6974094"/>
            <a:ext cx="12700" cy="965201"/>
          </a:xfrm>
          <a:prstGeom prst="straightConnector1">
            <a:avLst/>
          </a:prstGeom>
          <a:ln w="15875" cap="sq">
            <a:solidFill/>
            <a:round/>
          </a:ln>
        </p:spPr>
      </p:cxnSp>
      <p:cxnSp>
        <p:nvCxnSpPr>
          <p:cNvPr id="635" name="Connector 635"/>
          <p:cNvCxnSpPr>
            <a:stCxn id="636" idx="0"/>
            <a:endCxn id="638" idx="0"/>
          </p:cNvCxnSpPr>
          <p:nvPr/>
        </p:nvCxnSpPr>
        <p:spPr>
          <a:xfrm>
            <a:off x="7340599" y="6974094"/>
            <a:ext cx="546102" cy="965201"/>
          </a:xfrm>
          <a:prstGeom prst="straightConnector1">
            <a:avLst/>
          </a:prstGeom>
          <a:ln w="15875" cap="sq">
            <a:solidFill/>
            <a:round/>
          </a:ln>
        </p:spPr>
      </p:cxnSp>
      <p:sp>
        <p:nvSpPr>
          <p:cNvPr id="636" name="Shape 636"/>
          <p:cNvSpPr/>
          <p:nvPr/>
        </p:nvSpPr>
        <p:spPr>
          <a:xfrm>
            <a:off x="7150100" y="6781799"/>
            <a:ext cx="381000" cy="3845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W</a:t>
            </a:r>
          </a:p>
        </p:txBody>
      </p:sp>
      <p:sp>
        <p:nvSpPr>
          <p:cNvPr id="637" name="Shape 637"/>
          <p:cNvSpPr/>
          <p:nvPr/>
        </p:nvSpPr>
        <p:spPr>
          <a:xfrm>
            <a:off x="66040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Q</a:t>
            </a:r>
          </a:p>
        </p:txBody>
      </p:sp>
      <p:sp>
        <p:nvSpPr>
          <p:cNvPr id="638" name="Shape 638"/>
          <p:cNvSpPr/>
          <p:nvPr/>
        </p:nvSpPr>
        <p:spPr>
          <a:xfrm>
            <a:off x="76962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O</a:t>
            </a:r>
          </a:p>
        </p:txBody>
      </p:sp>
      <p:sp>
        <p:nvSpPr>
          <p:cNvPr id="639" name="Shape 639"/>
          <p:cNvSpPr/>
          <p:nvPr/>
        </p:nvSpPr>
        <p:spPr>
          <a:xfrm>
            <a:off x="7137400" y="7747000"/>
            <a:ext cx="381001" cy="3845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a:solidFill>
                  <a:srgbClr val="000000"/>
                </a:solidFill>
                <a:uFill>
                  <a:solidFill>
                    <a:srgbClr val="000000"/>
                  </a:solidFill>
                </a:uFill>
              </a:defRPr>
            </a:lvl1pPr>
          </a:lstStyle>
          <a:p>
            <a:pPr lvl="0">
              <a:defRPr sz="1800">
                <a:uFillTx/>
              </a:defRPr>
            </a:pPr>
            <a:r>
              <a:rPr sz="1600">
                <a:uFill>
                  <a:solidFill/>
                </a:uFill>
              </a:rPr>
              <a:t>N</a:t>
            </a:r>
          </a:p>
        </p:txBody>
      </p:sp>
    </p:spTree>
    <p:extLst>
      <p:ext uri="{BB962C8B-B14F-4D97-AF65-F5344CB8AC3E}">
        <p14:creationId xmlns:p14="http://schemas.microsoft.com/office/powerpoint/2010/main" val="184369192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8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589">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5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build="p" bldLvl="5" animBg="1" advAuto="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 name="Shape 641"/>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55</a:t>
            </a:fld>
            <a:endParaRPr sz="1200">
              <a:uFill>
                <a:solidFill/>
              </a:uFill>
            </a:endParaRPr>
          </a:p>
        </p:txBody>
      </p:sp>
      <p:sp>
        <p:nvSpPr>
          <p:cNvPr id="642" name="Shape 642"/>
          <p:cNvSpPr>
            <a:spLocks noGrp="1"/>
          </p:cNvSpPr>
          <p:nvPr>
            <p:ph type="title"/>
          </p:nvPr>
        </p:nvSpPr>
        <p:spPr>
          <a:prstGeom prst="rect">
            <a:avLst/>
          </a:prstGeom>
        </p:spPr>
        <p:txBody>
          <a:bodyPr/>
          <a:lstStyle/>
          <a:p>
            <a:pPr lvl="0">
              <a:defRPr sz="1800">
                <a:uFillTx/>
              </a:defRPr>
            </a:pPr>
            <a:r>
              <a:rPr sz="2800">
                <a:uFill>
                  <a:solidFill/>
                </a:uFill>
              </a:rPr>
              <a:t>Binary heap: practical improvements</a:t>
            </a:r>
          </a:p>
        </p:txBody>
      </p:sp>
      <p:sp>
        <p:nvSpPr>
          <p:cNvPr id="643" name="Shape 64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Caching.  </a:t>
            </a:r>
            <a:r>
              <a:rPr sz="2400">
                <a:uFill>
                  <a:solidFill/>
                </a:uFill>
              </a:rPr>
              <a:t>Binary heap is not cache friendly.</a:t>
            </a:r>
          </a:p>
        </p:txBody>
      </p:sp>
      <p:pic>
        <p:nvPicPr>
          <p:cNvPr id="644" name="fig5.png"/>
          <p:cNvPicPr/>
          <p:nvPr/>
        </p:nvPicPr>
        <p:blipFill>
          <a:blip r:embed="rId3"/>
          <a:stretch>
            <a:fillRect/>
          </a:stretch>
        </p:blipFill>
        <p:spPr>
          <a:xfrm>
            <a:off x="571500" y="4152900"/>
            <a:ext cx="11899900" cy="2946400"/>
          </a:xfrm>
          <a:prstGeom prst="rect">
            <a:avLst/>
          </a:prstGeom>
          <a:ln w="12700">
            <a:round/>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8" name="Shape 648"/>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56</a:t>
            </a:fld>
            <a:endParaRPr sz="1200">
              <a:uFill>
                <a:solidFill/>
              </a:uFill>
            </a:endParaRPr>
          </a:p>
        </p:txBody>
      </p:sp>
      <p:sp>
        <p:nvSpPr>
          <p:cNvPr id="649" name="Shape 649"/>
          <p:cNvSpPr>
            <a:spLocks noGrp="1"/>
          </p:cNvSpPr>
          <p:nvPr>
            <p:ph type="title"/>
          </p:nvPr>
        </p:nvSpPr>
        <p:spPr>
          <a:prstGeom prst="rect">
            <a:avLst/>
          </a:prstGeom>
        </p:spPr>
        <p:txBody>
          <a:bodyPr/>
          <a:lstStyle/>
          <a:p>
            <a:pPr lvl="0">
              <a:defRPr sz="1800">
                <a:uFillTx/>
              </a:defRPr>
            </a:pPr>
            <a:r>
              <a:rPr sz="2800">
                <a:uFill>
                  <a:solidFill/>
                </a:uFill>
              </a:rPr>
              <a:t>Binary heap: practical improvements</a:t>
            </a:r>
          </a:p>
        </p:txBody>
      </p:sp>
      <p:sp>
        <p:nvSpPr>
          <p:cNvPr id="650" name="Shape 65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Caching.  </a:t>
            </a:r>
            <a:r>
              <a:rPr sz="2400">
                <a:uFill>
                  <a:solidFill/>
                </a:uFill>
              </a:rPr>
              <a:t>Binary heap is not cache friendly.</a:t>
            </a:r>
            <a:endParaRPr sz="2400">
              <a:solidFill>
                <a:srgbClr val="005493"/>
              </a:solidFill>
              <a:uFill>
                <a:solidFill>
                  <a:srgbClr val="0048AA"/>
                </a:solidFill>
              </a:uFill>
            </a:endParaRPr>
          </a:p>
          <a:p>
            <a:pPr lvl="1">
              <a:defRPr sz="1800">
                <a:uFillTx/>
              </a:defRPr>
            </a:pPr>
            <a:r>
              <a:rPr sz="2400">
                <a:uFill>
                  <a:solidFill/>
                </a:uFill>
              </a:rPr>
              <a:t>Cache-aligned </a:t>
            </a:r>
            <a:r>
              <a:rPr sz="2400" i="1">
                <a:uFill>
                  <a:solidFill/>
                </a:uFill>
                <a:latin typeface="Times Roman"/>
                <a:ea typeface="Times Roman"/>
                <a:cs typeface="Times Roman"/>
                <a:sym typeface="Times Roman"/>
              </a:rPr>
              <a:t>d</a:t>
            </a:r>
            <a:r>
              <a:rPr sz="2400">
                <a:uFill>
                  <a:solidFill/>
                </a:uFill>
              </a:rPr>
              <a:t>-heap.</a:t>
            </a:r>
          </a:p>
          <a:p>
            <a:pPr lvl="1">
              <a:defRPr sz="1800">
                <a:uFillTx/>
              </a:defRPr>
            </a:pPr>
            <a:r>
              <a:rPr sz="2400">
                <a:uFill>
                  <a:solidFill/>
                </a:uFill>
              </a:rPr>
              <a:t>Funnel heap.</a:t>
            </a:r>
          </a:p>
          <a:p>
            <a:pPr lvl="1">
              <a:defRPr sz="1800">
                <a:uFillTx/>
              </a:defRPr>
            </a:pPr>
            <a:r>
              <a:rPr sz="2400">
                <a:uFill>
                  <a:solidFill/>
                </a:uFill>
              </a:rPr>
              <a:t>B-heap.</a:t>
            </a:r>
          </a:p>
          <a:p>
            <a:pPr lvl="1">
              <a:defRPr sz="1800">
                <a:uFillTx/>
              </a:defRPr>
            </a:pPr>
            <a:r>
              <a:rPr sz="2400">
                <a:uFill>
                  <a:solidFill/>
                </a:uFill>
              </a:rPr>
              <a:t>…</a:t>
            </a:r>
          </a:p>
        </p:txBody>
      </p:sp>
      <p:pic>
        <p:nvPicPr>
          <p:cNvPr id="651" name="dheap.pdf"/>
          <p:cNvPicPr/>
          <p:nvPr/>
        </p:nvPicPr>
        <p:blipFill>
          <a:blip r:embed="rId3"/>
          <a:srcRect l="19808" t="78348" r="20098" b="13763"/>
          <a:stretch>
            <a:fillRect/>
          </a:stretch>
        </p:blipFill>
        <p:spPr>
          <a:xfrm>
            <a:off x="812800" y="3936776"/>
            <a:ext cx="11315700" cy="1922120"/>
          </a:xfrm>
          <a:prstGeom prst="rect">
            <a:avLst/>
          </a:prstGeom>
          <a:ln w="12700">
            <a:round/>
          </a:ln>
        </p:spPr>
      </p:pic>
      <p:pic>
        <p:nvPicPr>
          <p:cNvPr id="652" name="fig6.png"/>
          <p:cNvPicPr/>
          <p:nvPr/>
        </p:nvPicPr>
        <p:blipFill>
          <a:blip r:embed="rId4"/>
          <a:stretch>
            <a:fillRect/>
          </a:stretch>
        </p:blipFill>
        <p:spPr>
          <a:xfrm>
            <a:off x="2451100" y="6204362"/>
            <a:ext cx="8051801" cy="3231738"/>
          </a:xfrm>
          <a:prstGeom prst="rect">
            <a:avLst/>
          </a:prstGeom>
          <a:ln w="12700">
            <a:round/>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6" name="Shape 65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57</a:t>
            </a:fld>
            <a:endParaRPr sz="1200">
              <a:uFill>
                <a:solidFill/>
              </a:uFill>
            </a:endParaRPr>
          </a:p>
        </p:txBody>
      </p:sp>
      <p:sp>
        <p:nvSpPr>
          <p:cNvPr id="657" name="Shape 657"/>
          <p:cNvSpPr>
            <a:spLocks noGrp="1"/>
          </p:cNvSpPr>
          <p:nvPr>
            <p:ph type="title"/>
          </p:nvPr>
        </p:nvSpPr>
        <p:spPr>
          <a:prstGeom prst="rect">
            <a:avLst/>
          </a:prstGeom>
        </p:spPr>
        <p:txBody>
          <a:bodyPr/>
          <a:lstStyle/>
          <a:p>
            <a:pPr lvl="0">
              <a:defRPr sz="1800">
                <a:uFillTx/>
              </a:defRPr>
            </a:pPr>
            <a:r>
              <a:rPr sz="2800">
                <a:uFill>
                  <a:solidFill/>
                </a:uFill>
              </a:rPr>
              <a:t>Priority queues implementation cost summary</a:t>
            </a:r>
          </a:p>
        </p:txBody>
      </p:sp>
      <p:graphicFrame>
        <p:nvGraphicFramePr>
          <p:cNvPr id="658" name="Table 658"/>
          <p:cNvGraphicFramePr/>
          <p:nvPr/>
        </p:nvGraphicFramePr>
        <p:xfrm>
          <a:off x="1866644" y="2056419"/>
          <a:ext cx="7531099" cy="5765800"/>
        </p:xfrm>
        <a:graphic>
          <a:graphicData uri="http://schemas.openxmlformats.org/drawingml/2006/table">
            <a:tbl>
              <a:tblPr firstRow="1">
                <a:tableStyleId>{8F44A2F1-9E1F-4B54-A3A2-5F16C0AD49E2}</a:tableStyleId>
              </a:tblPr>
              <a:tblGrid>
                <a:gridCol w="2890456">
                  <a:extLst>
                    <a:ext uri="{9D8B030D-6E8A-4147-A177-3AD203B41FA5}">
                      <a16:colId xmlns:a16="http://schemas.microsoft.com/office/drawing/2014/main" val="20000"/>
                    </a:ext>
                  </a:extLst>
                </a:gridCol>
                <a:gridCol w="1546881">
                  <a:extLst>
                    <a:ext uri="{9D8B030D-6E8A-4147-A177-3AD203B41FA5}">
                      <a16:colId xmlns:a16="http://schemas.microsoft.com/office/drawing/2014/main" val="20001"/>
                    </a:ext>
                  </a:extLst>
                </a:gridCol>
                <a:gridCol w="1546881">
                  <a:extLst>
                    <a:ext uri="{9D8B030D-6E8A-4147-A177-3AD203B41FA5}">
                      <a16:colId xmlns:a16="http://schemas.microsoft.com/office/drawing/2014/main" val="20002"/>
                    </a:ext>
                  </a:extLst>
                </a:gridCol>
                <a:gridCol w="1546881">
                  <a:extLst>
                    <a:ext uri="{9D8B030D-6E8A-4147-A177-3AD203B41FA5}">
                      <a16:colId xmlns:a16="http://schemas.microsoft.com/office/drawing/2014/main" val="20003"/>
                    </a:ext>
                  </a:extLst>
                </a:gridCol>
              </a:tblGrid>
              <a:tr h="720725">
                <a:tc>
                  <a:txBody>
                    <a:bodyPr/>
                    <a:lstStyle/>
                    <a:p>
                      <a:pPr marL="58702" marR="58702" lvl="0" defTabSz="1295400">
                        <a:lnSpc>
                          <a:spcPct val="130000"/>
                        </a:lnSpc>
                        <a:defRPr sz="1800">
                          <a:solidFill>
                            <a:srgbClr val="000000"/>
                          </a:solidFill>
                          <a:uFillTx/>
                        </a:defRPr>
                      </a:pPr>
                      <a:r>
                        <a:rPr>
                          <a:solidFill>
                            <a:srgbClr val="FFFFFF"/>
                          </a:solidFill>
                          <a:uFill>
                            <a:solidFill/>
                          </a:uFill>
                        </a:rPr>
                        <a:t>implementation</a:t>
                      </a:r>
                    </a:p>
                  </a:txBody>
                  <a:tcPr marL="50800" marR="50800" marT="50800" marB="50800" anchor="ctr" horzOverflow="overflow">
                    <a:lnL w="28575">
                      <a:miter lim="400000"/>
                    </a:lnL>
                  </a:tcPr>
                </a:tc>
                <a:tc>
                  <a:txBody>
                    <a:bodyPr/>
                    <a:lstStyle/>
                    <a:p>
                      <a:pPr marL="58702" marR="58702" lvl="0" defTabSz="1295400">
                        <a:lnSpc>
                          <a:spcPct val="130000"/>
                        </a:lnSpc>
                        <a:defRPr sz="1800">
                          <a:solidFill>
                            <a:srgbClr val="000000"/>
                          </a:solidFill>
                          <a:uFillTx/>
                        </a:defRPr>
                      </a:pPr>
                      <a:r>
                        <a:rPr>
                          <a:solidFill>
                            <a:srgbClr val="FFFFFF"/>
                          </a:solidFill>
                          <a:uFill>
                            <a:solidFill/>
                          </a:uFill>
                        </a:rPr>
                        <a:t>insert</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del max</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max</a:t>
                      </a:r>
                    </a:p>
                  </a:txBody>
                  <a:tcPr marL="50800" marR="50800" marT="50800" marB="50800" anchor="ctr" horzOverflow="overflow">
                    <a:lnR w="28575">
                      <a:miter lim="400000"/>
                    </a:lnR>
                  </a:tcPr>
                </a:tc>
                <a:extLst>
                  <a:ext uri="{0D108BD9-81ED-4DB2-BD59-A6C34878D82A}">
                    <a16:rowId xmlns:a16="http://schemas.microsoft.com/office/drawing/2014/main" val="10000"/>
                  </a:ext>
                </a:extLst>
              </a:tr>
              <a:tr h="720725">
                <a:tc>
                  <a:txBody>
                    <a:bodyPr/>
                    <a:lstStyle/>
                    <a:p>
                      <a:pPr marL="58702" marR="58702" lvl="0" defTabSz="1295400">
                        <a:lnSpc>
                          <a:spcPct val="130000"/>
                        </a:lnSpc>
                        <a:defRPr sz="1800">
                          <a:uFillTx/>
                        </a:defRPr>
                      </a:pPr>
                      <a:r>
                        <a:rPr b="1">
                          <a:uFill>
                            <a:solidFill/>
                          </a:uFill>
                          <a:latin typeface="Lucida Grande"/>
                          <a:ea typeface="Lucida Grande"/>
                          <a:cs typeface="Lucida Grande"/>
                          <a:sym typeface="Lucida Grande"/>
                        </a:rPr>
                        <a:t>unordered array</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lnR w="28575">
                      <a:miter lim="400000"/>
                    </a:lnR>
                  </a:tcPr>
                </a:tc>
                <a:extLst>
                  <a:ext uri="{0D108BD9-81ED-4DB2-BD59-A6C34878D82A}">
                    <a16:rowId xmlns:a16="http://schemas.microsoft.com/office/drawing/2014/main" val="10001"/>
                  </a:ext>
                </a:extLst>
              </a:tr>
              <a:tr h="720725">
                <a:tc>
                  <a:txBody>
                    <a:bodyPr/>
                    <a:lstStyle/>
                    <a:p>
                      <a:pPr marL="58702" marR="58702" lvl="0" defTabSz="1295400">
                        <a:lnSpc>
                          <a:spcPct val="130000"/>
                        </a:lnSpc>
                        <a:defRPr sz="1800">
                          <a:uFillTx/>
                        </a:defRPr>
                      </a:pPr>
                      <a:r>
                        <a:rPr b="1">
                          <a:uFill>
                            <a:solidFill/>
                          </a:uFill>
                          <a:latin typeface="Lucida Grande"/>
                          <a:ea typeface="Lucida Grande"/>
                          <a:cs typeface="Lucida Grande"/>
                          <a:sym typeface="Lucida Grande"/>
                        </a:rPr>
                        <a:t>ordered array</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720725">
                <a:tc>
                  <a:txBody>
                    <a:bodyPr/>
                    <a:lstStyle/>
                    <a:p>
                      <a:pPr marL="58702" marR="58702" lvl="0" defTabSz="1295400">
                        <a:lnSpc>
                          <a:spcPct val="130000"/>
                        </a:lnSpc>
                        <a:defRPr sz="1800">
                          <a:uFillTx/>
                        </a:defRPr>
                      </a:pPr>
                      <a:r>
                        <a:rPr b="1">
                          <a:solidFill>
                            <a:srgbClr val="8D3124"/>
                          </a:solidFill>
                          <a:uFill>
                            <a:solidFill/>
                          </a:uFill>
                          <a:latin typeface="Lucida Grande"/>
                          <a:ea typeface="Lucida Grande"/>
                          <a:cs typeface="Lucida Grande"/>
                          <a:sym typeface="Lucida Grande"/>
                        </a:rPr>
                        <a:t>binary heap</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a:solidFill>
                            <a:srgbClr val="8D3124"/>
                          </a:solidFill>
                          <a:uFill>
                            <a:solidFill/>
                          </a:uFill>
                          <a:latin typeface="Times Roman"/>
                          <a:ea typeface="Times Roman"/>
                          <a:cs typeface="Times Roman"/>
                          <a:sym typeface="Times Roman"/>
                        </a:rPr>
                        <a:t>log </a:t>
                      </a:r>
                      <a:r>
                        <a:rPr sz="2000" i="1">
                          <a:solidFill>
                            <a:srgbClr val="8D3124"/>
                          </a:solidFill>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solidFill>
                            <a:srgbClr val="8D3124"/>
                          </a:solidFill>
                          <a:uFill>
                            <a:solidFill/>
                          </a:uFill>
                          <a:latin typeface="Times Roman"/>
                          <a:ea typeface="Times Roman"/>
                          <a:cs typeface="Times Roman"/>
                          <a:sym typeface="Times Roman"/>
                        </a:rPr>
                        <a:t>log </a:t>
                      </a:r>
                      <a:r>
                        <a:rPr sz="2000" i="1">
                          <a:solidFill>
                            <a:srgbClr val="8D3124"/>
                          </a:solidFill>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solidFill>
                            <a:srgbClr val="8D3124"/>
                          </a:solidFill>
                          <a:uFill>
                            <a:solidFill/>
                          </a:uFill>
                          <a:latin typeface="Times Roman"/>
                          <a:ea typeface="Times Roman"/>
                          <a:cs typeface="Times Roman"/>
                          <a:sym typeface="Times Roman"/>
                        </a:rPr>
                        <a:t>1</a:t>
                      </a:r>
                    </a:p>
                  </a:txBody>
                  <a:tcPr marL="50800" marR="50800" marT="50800" marB="50800" anchor="ctr" horzOverflow="overflow">
                    <a:lnR w="28575">
                      <a:miter lim="400000"/>
                    </a:lnR>
                  </a:tcPr>
                </a:tc>
                <a:extLst>
                  <a:ext uri="{0D108BD9-81ED-4DB2-BD59-A6C34878D82A}">
                    <a16:rowId xmlns:a16="http://schemas.microsoft.com/office/drawing/2014/main" val="10003"/>
                  </a:ext>
                </a:extLst>
              </a:tr>
              <a:tr h="720725">
                <a:tc>
                  <a:txBody>
                    <a:bodyPr/>
                    <a:lstStyle/>
                    <a:p>
                      <a:pPr marL="58702" marR="58702" lvl="0" defTabSz="1295400">
                        <a:lnSpc>
                          <a:spcPct val="130000"/>
                        </a:lnSpc>
                        <a:defRPr sz="1800">
                          <a:uFillTx/>
                        </a:defRPr>
                      </a:pPr>
                      <a:r>
                        <a:rPr b="1">
                          <a:uFill>
                            <a:solidFill/>
                          </a:uFill>
                          <a:latin typeface="Lucida Grande"/>
                          <a:ea typeface="Lucida Grande"/>
                          <a:cs typeface="Lucida Grande"/>
                          <a:sym typeface="Lucida Grande"/>
                        </a:rPr>
                        <a:t>d-ary heap</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log</a:t>
                      </a:r>
                      <a:r>
                        <a:rPr sz="2000" i="1" baseline="-5999">
                          <a:uFill>
                            <a:solidFill/>
                          </a:uFill>
                          <a:latin typeface="Times Roman"/>
                          <a:ea typeface="Times Roman"/>
                          <a:cs typeface="Times Roman"/>
                          <a:sym typeface="Times Roman"/>
                        </a:rPr>
                        <a:t>d</a:t>
                      </a:r>
                      <a:r>
                        <a:rPr sz="2000" i="1">
                          <a:uFill>
                            <a:solidFill/>
                          </a:uFill>
                          <a:latin typeface="Times Roman"/>
                          <a:ea typeface="Times Roman"/>
                          <a:cs typeface="Times Roman"/>
                          <a:sym typeface="Times Roman"/>
                        </a:rPr>
                        <a:t> 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d</a:t>
                      </a:r>
                      <a:r>
                        <a:rPr sz="2000">
                          <a:uFill>
                            <a:solidFill/>
                          </a:uFill>
                          <a:latin typeface="Times Roman"/>
                          <a:ea typeface="Times Roman"/>
                          <a:cs typeface="Times Roman"/>
                          <a:sym typeface="Times Roman"/>
                        </a:rPr>
                        <a:t> log</a:t>
                      </a:r>
                      <a:r>
                        <a:rPr sz="2000" i="1" baseline="-5999">
                          <a:uFill>
                            <a:solidFill/>
                          </a:uFill>
                          <a:latin typeface="Times Roman"/>
                          <a:ea typeface="Times Roman"/>
                          <a:cs typeface="Times Roman"/>
                          <a:sym typeface="Times Roman"/>
                        </a:rPr>
                        <a:t>d</a:t>
                      </a:r>
                      <a:r>
                        <a:rPr sz="2000" i="1">
                          <a:uFill>
                            <a:solidFill/>
                          </a:uFill>
                          <a:latin typeface="Times Roman"/>
                          <a:ea typeface="Times Roman"/>
                          <a:cs typeface="Times Roman"/>
                          <a:sym typeface="Times Roman"/>
                        </a:rPr>
                        <a:t> 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1</a:t>
                      </a:r>
                    </a:p>
                  </a:txBody>
                  <a:tcPr marL="50800" marR="50800" marT="50800" marB="50800" anchor="ctr" horzOverflow="overflow">
                    <a:lnR w="28575">
                      <a:miter lim="400000"/>
                    </a:lnR>
                  </a:tcPr>
                </a:tc>
                <a:extLst>
                  <a:ext uri="{0D108BD9-81ED-4DB2-BD59-A6C34878D82A}">
                    <a16:rowId xmlns:a16="http://schemas.microsoft.com/office/drawing/2014/main" val="10004"/>
                  </a:ext>
                </a:extLst>
              </a:tr>
              <a:tr h="720725">
                <a:tc>
                  <a:txBody>
                    <a:bodyPr/>
                    <a:lstStyle/>
                    <a:p>
                      <a:pPr marL="58702" marR="58702" lvl="0" defTabSz="1295400">
                        <a:lnSpc>
                          <a:spcPct val="130000"/>
                        </a:lnSpc>
                        <a:defRPr sz="1800">
                          <a:uFillTx/>
                        </a:defRPr>
                      </a:pPr>
                      <a:r>
                        <a:rPr b="1">
                          <a:solidFill>
                            <a:srgbClr val="BABABA"/>
                          </a:solidFill>
                          <a:uFill>
                            <a:solidFill/>
                          </a:uFill>
                          <a:latin typeface="Lucida Grande"/>
                          <a:ea typeface="Lucida Grande"/>
                          <a:cs typeface="Lucida Grande"/>
                          <a:sym typeface="Lucida Grande"/>
                        </a:rPr>
                        <a:t>Fibonacci</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log </a:t>
                      </a:r>
                      <a:r>
                        <a:rPr sz="2000" i="1">
                          <a:solidFill>
                            <a:srgbClr val="929292"/>
                          </a:solidFill>
                          <a:uFill>
                            <a:solidFill/>
                          </a:uFill>
                          <a:latin typeface="Times Roman"/>
                          <a:ea typeface="Times Roman"/>
                          <a:cs typeface="Times Roman"/>
                          <a:sym typeface="Times Roman"/>
                        </a:rPr>
                        <a:t>N</a:t>
                      </a:r>
                      <a:r>
                        <a:rPr sz="2000">
                          <a:solidFill>
                            <a:srgbClr val="929292"/>
                          </a:solidFill>
                          <a:uFill>
                            <a:solidFill/>
                          </a:uFill>
                          <a:latin typeface="Times Roman"/>
                          <a:ea typeface="Times Roman"/>
                          <a:cs typeface="Times Roman"/>
                          <a:sym typeface="Times Roman"/>
                        </a:rPr>
                        <a:t> </a:t>
                      </a:r>
                      <a:r>
                        <a:rPr sz="2000" baseline="31999">
                          <a:solidFill>
                            <a:srgbClr val="929292"/>
                          </a:solidFill>
                          <a:uFill>
                            <a:solidFill/>
                          </a:uFill>
                          <a:latin typeface="Times Roman"/>
                          <a:ea typeface="Times Roman"/>
                          <a:cs typeface="Times Roman"/>
                          <a:sym typeface="Times Roman"/>
                        </a:rPr>
                        <a:t>†</a:t>
                      </a:r>
                    </a:p>
                  </a:txBody>
                  <a:tcPr marL="50800" marR="50800" marT="50800" marB="50800" anchor="ctr" horzOverflow="overflow"/>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1</a:t>
                      </a:r>
                    </a:p>
                  </a:txBody>
                  <a:tcPr marL="50800" marR="50800" marT="50800" marB="50800" anchor="ctr" horzOverflow="overflow">
                    <a:lnR w="28575">
                      <a:miter lim="400000"/>
                    </a:lnR>
                  </a:tcPr>
                </a:tc>
                <a:extLst>
                  <a:ext uri="{0D108BD9-81ED-4DB2-BD59-A6C34878D82A}">
                    <a16:rowId xmlns:a16="http://schemas.microsoft.com/office/drawing/2014/main" val="10005"/>
                  </a:ext>
                </a:extLst>
              </a:tr>
              <a:tr h="720725">
                <a:tc>
                  <a:txBody>
                    <a:bodyPr/>
                    <a:lstStyle/>
                    <a:p>
                      <a:pPr marL="58702" marR="58702" lvl="0" defTabSz="1295400">
                        <a:lnSpc>
                          <a:spcPct val="130000"/>
                        </a:lnSpc>
                        <a:defRPr sz="1800">
                          <a:uFillTx/>
                        </a:defRPr>
                      </a:pPr>
                      <a:r>
                        <a:rPr b="1">
                          <a:solidFill>
                            <a:srgbClr val="BABABA"/>
                          </a:solidFill>
                          <a:uFill>
                            <a:solidFill/>
                          </a:uFill>
                          <a:latin typeface="Lucida Grande"/>
                          <a:ea typeface="Lucida Grande"/>
                          <a:cs typeface="Lucida Grande"/>
                          <a:sym typeface="Lucida Grande"/>
                        </a:rPr>
                        <a:t>Brodal queue</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1</a:t>
                      </a:r>
                    </a:p>
                  </a:txBody>
                  <a:tcPr marL="50800" marR="50800" marT="50800" marB="50800" anchor="ctr" horzOverflow="overflow"/>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log </a:t>
                      </a:r>
                      <a:r>
                        <a:rPr sz="2000" i="1">
                          <a:solidFill>
                            <a:srgbClr val="929292"/>
                          </a:solidFill>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1</a:t>
                      </a:r>
                    </a:p>
                  </a:txBody>
                  <a:tcPr marL="50800" marR="50800" marT="50800" marB="50800" anchor="ctr" horzOverflow="overflow">
                    <a:lnR w="28575">
                      <a:miter lim="400000"/>
                    </a:lnR>
                  </a:tcPr>
                </a:tc>
                <a:extLst>
                  <a:ext uri="{0D108BD9-81ED-4DB2-BD59-A6C34878D82A}">
                    <a16:rowId xmlns:a16="http://schemas.microsoft.com/office/drawing/2014/main" val="10006"/>
                  </a:ext>
                </a:extLst>
              </a:tr>
              <a:tr h="720725">
                <a:tc>
                  <a:txBody>
                    <a:bodyPr/>
                    <a:lstStyle/>
                    <a:p>
                      <a:pPr marL="58702" marR="58702" lvl="0" defTabSz="1295400">
                        <a:lnSpc>
                          <a:spcPct val="130000"/>
                        </a:lnSpc>
                        <a:defRPr sz="1800">
                          <a:uFillTx/>
                        </a:defRPr>
                      </a:pPr>
                      <a:r>
                        <a:rPr b="1">
                          <a:solidFill>
                            <a:srgbClr val="BABABA"/>
                          </a:solidFill>
                          <a:uFill>
                            <a:solidFill/>
                          </a:uFill>
                          <a:latin typeface="Lucida Grande"/>
                          <a:ea typeface="Lucida Grande"/>
                          <a:cs typeface="Lucida Grande"/>
                          <a:sym typeface="Lucida Grande"/>
                        </a:rPr>
                        <a:t>impossible</a:t>
                      </a:r>
                    </a:p>
                  </a:txBody>
                  <a:tcPr marL="50800" marR="50800" marT="50800" marB="50800" anchor="ctr" horzOverflow="overflow">
                    <a:lnL w="28575">
                      <a:miter lim="400000"/>
                    </a:lnL>
                    <a:lnB w="28575">
                      <a:miter lim="400000"/>
                    </a:lnB>
                  </a:tcPr>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1</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1</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a:solidFill>
                            <a:srgbClr val="929292"/>
                          </a:solidFill>
                          <a:uFill>
                            <a:solidFill/>
                          </a:uFill>
                          <a:latin typeface="Times Roman"/>
                          <a:ea typeface="Times Roman"/>
                          <a:cs typeface="Times Roman"/>
                          <a:sym typeface="Times Roman"/>
                        </a:rPr>
                        <a:t>1</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7"/>
                  </a:ext>
                </a:extLst>
              </a:tr>
            </a:tbl>
          </a:graphicData>
        </a:graphic>
      </p:graphicFrame>
      <p:sp>
        <p:nvSpPr>
          <p:cNvPr id="659" name="Shape 659"/>
          <p:cNvSpPr/>
          <p:nvPr/>
        </p:nvSpPr>
        <p:spPr>
          <a:xfrm>
            <a:off x="1871319" y="8635576"/>
            <a:ext cx="7531101" cy="330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order-of-growth of running time for priority queue with N items</a:t>
            </a:r>
          </a:p>
        </p:txBody>
      </p:sp>
      <p:sp>
        <p:nvSpPr>
          <p:cNvPr id="660" name="Shape 660"/>
          <p:cNvSpPr/>
          <p:nvPr/>
        </p:nvSpPr>
        <p:spPr>
          <a:xfrm>
            <a:off x="7988300" y="7937500"/>
            <a:ext cx="1367993" cy="3556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606060"/>
                </a:solidFill>
                <a:uFill>
                  <a:solidFill>
                    <a:srgbClr val="606060"/>
                  </a:solidFill>
                </a:uFill>
                <a:latin typeface="Symbol"/>
                <a:ea typeface="Symbol"/>
                <a:cs typeface="Symbol"/>
                <a:sym typeface="Symbol"/>
              </a:rPr>
              <a:t>†</a:t>
            </a:r>
            <a:r>
              <a:rPr sz="1600">
                <a:solidFill>
                  <a:srgbClr val="606060"/>
                </a:solidFill>
                <a:uFill>
                  <a:solidFill>
                    <a:srgbClr val="606060"/>
                  </a:solidFill>
                </a:uFill>
              </a:rPr>
              <a:t> amortized</a:t>
            </a:r>
          </a:p>
        </p:txBody>
      </p:sp>
      <p:grpSp>
        <p:nvGrpSpPr>
          <p:cNvPr id="663" name="Group 663"/>
          <p:cNvGrpSpPr/>
          <p:nvPr/>
        </p:nvGrpSpPr>
        <p:grpSpPr>
          <a:xfrm>
            <a:off x="9673975" y="7366000"/>
            <a:ext cx="2480684" cy="330200"/>
            <a:chOff x="0" y="0"/>
            <a:chExt cx="2480683" cy="330200"/>
          </a:xfrm>
        </p:grpSpPr>
        <p:sp>
          <p:nvSpPr>
            <p:cNvPr id="661" name="Shape 661"/>
            <p:cNvSpPr/>
            <p:nvPr/>
          </p:nvSpPr>
          <p:spPr>
            <a:xfrm>
              <a:off x="701924" y="0"/>
              <a:ext cx="1778760"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why impossible?</a:t>
              </a:r>
            </a:p>
          </p:txBody>
        </p:sp>
        <p:sp>
          <p:nvSpPr>
            <p:cNvPr id="662" name="Shape 662"/>
            <p:cNvSpPr/>
            <p:nvPr/>
          </p:nvSpPr>
          <p:spPr>
            <a:xfrm>
              <a:off x="0" y="152400"/>
              <a:ext cx="638425" cy="1"/>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66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 grpId="1" animBg="1" advAuto="0"/>
      <p:bldP spid="660" grpId="2" animBg="1" advAuto="0"/>
      <p:bldP spid="663" grpId="3" animBg="1" advAuto="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7" name="Shape 66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58</a:t>
            </a:fld>
            <a:endParaRPr sz="1200">
              <a:uFill>
                <a:solidFill/>
              </a:uFill>
            </a:endParaRPr>
          </a:p>
        </p:txBody>
      </p:sp>
      <p:sp>
        <p:nvSpPr>
          <p:cNvPr id="668" name="Shape 668"/>
          <p:cNvSpPr>
            <a:spLocks noGrp="1"/>
          </p:cNvSpPr>
          <p:nvPr>
            <p:ph type="title"/>
          </p:nvPr>
        </p:nvSpPr>
        <p:spPr>
          <a:prstGeom prst="rect">
            <a:avLst/>
          </a:prstGeom>
        </p:spPr>
        <p:txBody>
          <a:bodyPr/>
          <a:lstStyle/>
          <a:p>
            <a:pPr lvl="0">
              <a:defRPr sz="1800">
                <a:uFillTx/>
              </a:defRPr>
            </a:pPr>
            <a:r>
              <a:rPr sz="2800">
                <a:uFill>
                  <a:solidFill/>
                </a:uFill>
              </a:rPr>
              <a:t>Binary heap considerations</a:t>
            </a:r>
          </a:p>
        </p:txBody>
      </p:sp>
      <p:sp>
        <p:nvSpPr>
          <p:cNvPr id="669" name="Shape 66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Underflow and overflow.</a:t>
            </a:r>
          </a:p>
          <a:p>
            <a:pPr lvl="1">
              <a:defRPr sz="1800">
                <a:uFillTx/>
              </a:defRPr>
            </a:pPr>
            <a:r>
              <a:rPr sz="2400">
                <a:uFill>
                  <a:solidFill/>
                </a:uFill>
              </a:rPr>
              <a:t>Underflow: throw exception if deleting from empty PQ.</a:t>
            </a:r>
          </a:p>
          <a:p>
            <a:pPr lvl="1">
              <a:defRPr sz="1800">
                <a:uFillTx/>
              </a:defRPr>
            </a:pPr>
            <a:r>
              <a:rPr sz="2400">
                <a:uFill>
                  <a:solidFill/>
                </a:uFill>
              </a:rPr>
              <a:t>Overflow: add no-arg constructor and use resizing array.</a:t>
            </a:r>
          </a:p>
          <a:p>
            <a:pPr lvl="0">
              <a:defRPr sz="1800">
                <a:solidFill>
                  <a:srgbClr val="000000"/>
                </a:solidFill>
                <a:uFillTx/>
              </a:defRPr>
            </a:pPr>
            <a:br>
              <a:rPr sz="2400">
                <a:uFill>
                  <a:solidFill/>
                </a:uFill>
              </a:rPr>
            </a:br>
            <a:r>
              <a:rPr sz="2400">
                <a:solidFill>
                  <a:srgbClr val="005493"/>
                </a:solidFill>
                <a:uFill>
                  <a:solidFill>
                    <a:srgbClr val="0048AA"/>
                  </a:solidFill>
                </a:uFill>
              </a:rPr>
              <a:t>Minimum-oriented priority queue.</a:t>
            </a:r>
          </a:p>
          <a:p>
            <a:pPr lvl="1">
              <a:defRPr sz="1800">
                <a:uFillTx/>
              </a:defRPr>
            </a:pPr>
            <a:r>
              <a:rPr sz="2400">
                <a:uFill>
                  <a:solidFill/>
                </a:uFill>
              </a:rPr>
              <a:t>Replace </a:t>
            </a:r>
            <a:r>
              <a:rPr sz="2000">
                <a:uFill>
                  <a:solidFill/>
                </a:uFill>
                <a:latin typeface="Lucida Sans Typewriter Regular"/>
                <a:ea typeface="Lucida Sans Typewriter Regular"/>
                <a:cs typeface="Lucida Sans Typewriter Regular"/>
                <a:sym typeface="Lucida Sans Typewriter Regular"/>
              </a:rPr>
              <a:t>less()</a:t>
            </a:r>
            <a:r>
              <a:rPr sz="2400">
                <a:uFill>
                  <a:solidFill/>
                </a:uFill>
              </a:rPr>
              <a:t> with </a:t>
            </a:r>
            <a:r>
              <a:rPr sz="2000">
                <a:uFill>
                  <a:solidFill/>
                </a:uFill>
                <a:latin typeface="Lucida Sans Typewriter Regular"/>
                <a:ea typeface="Lucida Sans Typewriter Regular"/>
                <a:cs typeface="Lucida Sans Typewriter Regular"/>
                <a:sym typeface="Lucida Sans Typewriter Regular"/>
              </a:rPr>
              <a:t>greater()</a:t>
            </a:r>
            <a:r>
              <a:rPr sz="2400">
                <a:uFill>
                  <a:solidFill/>
                </a:uFill>
              </a:rPr>
              <a:t>.</a:t>
            </a:r>
          </a:p>
          <a:p>
            <a:pPr lvl="1">
              <a:defRPr sz="1800">
                <a:uFillTx/>
              </a:defRPr>
            </a:pPr>
            <a:r>
              <a:rPr sz="2400">
                <a:uFill>
                  <a:solidFill/>
                </a:uFill>
              </a:rPr>
              <a:t>Implement </a:t>
            </a:r>
            <a:r>
              <a:rPr sz="2000">
                <a:uFill>
                  <a:solidFill/>
                </a:uFill>
                <a:latin typeface="Lucida Sans Typewriter Regular"/>
                <a:ea typeface="Lucida Sans Typewriter Regular"/>
                <a:cs typeface="Lucida Sans Typewriter Regular"/>
                <a:sym typeface="Lucida Sans Typewriter Regular"/>
              </a:rPr>
              <a:t>greater()</a:t>
            </a:r>
            <a:r>
              <a:rPr sz="2400">
                <a:uFill>
                  <a:solidFill/>
                </a:uFill>
              </a:rPr>
              <a:t>.</a:t>
            </a:r>
          </a:p>
          <a:p>
            <a:pPr lvl="0">
              <a:defRPr sz="1800">
                <a:solidFill>
                  <a:srgbClr val="000000"/>
                </a:solidFill>
                <a:uFillTx/>
              </a:defRPr>
            </a:pPr>
            <a:br>
              <a:rPr sz="2400">
                <a:uFill>
                  <a:solidFill/>
                </a:uFill>
              </a:rPr>
            </a:br>
            <a:r>
              <a:rPr sz="2400">
                <a:solidFill>
                  <a:srgbClr val="005493"/>
                </a:solidFill>
                <a:uFill>
                  <a:solidFill>
                    <a:srgbClr val="0048AA"/>
                  </a:solidFill>
                </a:uFill>
              </a:rPr>
              <a:t>Other operations.</a:t>
            </a:r>
          </a:p>
          <a:p>
            <a:pPr lvl="1">
              <a:defRPr sz="1800">
                <a:uFillTx/>
              </a:defRPr>
            </a:pPr>
            <a:r>
              <a:rPr sz="2400">
                <a:uFill>
                  <a:solidFill/>
                </a:uFill>
              </a:rPr>
              <a:t>Remove an arbitrary item.</a:t>
            </a:r>
          </a:p>
          <a:p>
            <a:pPr lvl="1">
              <a:defRPr sz="1800">
                <a:uFillTx/>
              </a:defRPr>
            </a:pPr>
            <a:r>
              <a:rPr sz="2400">
                <a:uFill>
                  <a:solidFill/>
                </a:uFill>
              </a:rPr>
              <a:t>Change the priority of an item.</a:t>
            </a:r>
          </a:p>
          <a:p>
            <a:pPr lvl="0">
              <a:defRPr sz="1800">
                <a:solidFill>
                  <a:srgbClr val="000000"/>
                </a:solidFill>
                <a:uFillTx/>
              </a:defRPr>
            </a:pPr>
            <a:br>
              <a:rPr sz="2400">
                <a:solidFill>
                  <a:srgbClr val="005493"/>
                </a:solidFill>
                <a:uFill>
                  <a:solidFill>
                    <a:srgbClr val="0048AA"/>
                  </a:solidFill>
                </a:uFill>
              </a:rPr>
            </a:br>
            <a:r>
              <a:rPr sz="2400">
                <a:solidFill>
                  <a:srgbClr val="005493"/>
                </a:solidFill>
                <a:uFill>
                  <a:solidFill>
                    <a:srgbClr val="0048AA"/>
                  </a:solidFill>
                </a:uFill>
              </a:rPr>
              <a:t>Immutability of keys. </a:t>
            </a:r>
          </a:p>
          <a:p>
            <a:pPr lvl="1">
              <a:defRPr sz="1800">
                <a:uFillTx/>
              </a:defRPr>
            </a:pPr>
            <a:r>
              <a:rPr sz="2400">
                <a:uFill>
                  <a:solidFill/>
                </a:uFill>
              </a:rPr>
              <a:t>Assumption:  client does not change keys while they're on the PQ.</a:t>
            </a:r>
          </a:p>
          <a:p>
            <a:pPr lvl="1">
              <a:defRPr sz="1800">
                <a:uFillTx/>
              </a:defRPr>
            </a:pPr>
            <a:r>
              <a:rPr sz="2400">
                <a:uFill>
                  <a:solidFill/>
                </a:uFill>
              </a:rPr>
              <a:t>Best practice:  use immutable keys.</a:t>
            </a:r>
          </a:p>
        </p:txBody>
      </p:sp>
      <p:grpSp>
        <p:nvGrpSpPr>
          <p:cNvPr id="673" name="Group 673"/>
          <p:cNvGrpSpPr/>
          <p:nvPr/>
        </p:nvGrpSpPr>
        <p:grpSpPr>
          <a:xfrm>
            <a:off x="6235700" y="5969000"/>
            <a:ext cx="6259690" cy="673100"/>
            <a:chOff x="12071" y="0"/>
            <a:chExt cx="6259689" cy="673100"/>
          </a:xfrm>
        </p:grpSpPr>
        <p:sp>
          <p:nvSpPr>
            <p:cNvPr id="670" name="Shape 670"/>
            <p:cNvSpPr/>
            <p:nvPr/>
          </p:nvSpPr>
          <p:spPr>
            <a:xfrm>
              <a:off x="810760" y="0"/>
              <a:ext cx="5461001" cy="6731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can implement efficiently with </a:t>
              </a: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sink()</a:t>
              </a:r>
              <a:r>
                <a:rPr sz="1600">
                  <a:solidFill>
                    <a:srgbClr val="8D3124"/>
                  </a:solidFill>
                  <a:uFill>
                    <a:solidFill>
                      <a:srgbClr val="8D3124"/>
                    </a:solidFill>
                  </a:uFill>
                </a:rPr>
                <a:t> and </a:t>
              </a: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swim()</a:t>
              </a:r>
              <a:b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br>
              <a:r>
                <a:rPr sz="1600">
                  <a:solidFill>
                    <a:srgbClr val="8D3124"/>
                  </a:solidFill>
                  <a:uFill>
                    <a:solidFill>
                      <a:srgbClr val="8D3124"/>
                    </a:solidFill>
                  </a:uFill>
                </a:rPr>
                <a:t>[ stay tuned for Prim/Dijkstra ]</a:t>
              </a:r>
            </a:p>
          </p:txBody>
        </p:sp>
        <p:sp>
          <p:nvSpPr>
            <p:cNvPr id="671" name="Shape 671"/>
            <p:cNvSpPr/>
            <p:nvPr/>
          </p:nvSpPr>
          <p:spPr>
            <a:xfrm>
              <a:off x="20821" y="29695"/>
              <a:ext cx="723865" cy="249706"/>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72" name="Shape 672"/>
            <p:cNvSpPr/>
            <p:nvPr/>
          </p:nvSpPr>
          <p:spPr>
            <a:xfrm flipV="1">
              <a:off x="12071" y="279400"/>
              <a:ext cx="736601" cy="253042"/>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grpSp>
        <p:nvGrpSpPr>
          <p:cNvPr id="676" name="Group 676"/>
          <p:cNvGrpSpPr/>
          <p:nvPr/>
        </p:nvGrpSpPr>
        <p:grpSpPr>
          <a:xfrm>
            <a:off x="8994230" y="2764060"/>
            <a:ext cx="2767474" cy="1165321"/>
            <a:chOff x="14419" y="0"/>
            <a:chExt cx="2767473" cy="1165319"/>
          </a:xfrm>
        </p:grpSpPr>
        <p:sp>
          <p:nvSpPr>
            <p:cNvPr id="674" name="Shape 674"/>
            <p:cNvSpPr/>
            <p:nvPr/>
          </p:nvSpPr>
          <p:spPr>
            <a:xfrm>
              <a:off x="160516" y="0"/>
              <a:ext cx="328926" cy="372024"/>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75" name="Shape 675"/>
            <p:cNvSpPr/>
            <p:nvPr/>
          </p:nvSpPr>
          <p:spPr>
            <a:xfrm>
              <a:off x="14419" y="195039"/>
              <a:ext cx="2767474" cy="9702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lnSpc>
                  <a:spcPct val="140000"/>
                </a:lnSpc>
                <a:defRPr sz="1800">
                  <a:solidFill>
                    <a:srgbClr val="000000"/>
                  </a:solidFill>
                  <a:uFillTx/>
                </a:defRPr>
              </a:pPr>
              <a:r>
                <a:rPr sz="1600">
                  <a:solidFill>
                    <a:srgbClr val="8D3124"/>
                  </a:solidFill>
                  <a:uFill>
                    <a:solidFill>
                      <a:srgbClr val="8D3124"/>
                    </a:solidFill>
                  </a:uFill>
                </a:rPr>
                <a:t>leads to log N</a:t>
              </a:r>
            </a:p>
            <a:p>
              <a:pPr lvl="0" algn="ctr">
                <a:lnSpc>
                  <a:spcPct val="140000"/>
                </a:lnSpc>
                <a:defRPr sz="1800">
                  <a:solidFill>
                    <a:srgbClr val="000000"/>
                  </a:solidFill>
                  <a:uFillTx/>
                </a:defRPr>
              </a:pPr>
              <a:r>
                <a:rPr sz="1600">
                  <a:solidFill>
                    <a:srgbClr val="8D3124"/>
                  </a:solidFill>
                  <a:uFill>
                    <a:solidFill>
                      <a:srgbClr val="8D3124"/>
                    </a:solidFill>
                  </a:uFill>
                </a:rPr>
                <a:t>amortized time per op</a:t>
              </a:r>
            </a:p>
            <a:p>
              <a:pPr lvl="0" algn="ctr">
                <a:lnSpc>
                  <a:spcPct val="140000"/>
                </a:lnSpc>
                <a:defRPr sz="1800">
                  <a:solidFill>
                    <a:srgbClr val="000000"/>
                  </a:solidFill>
                  <a:uFillTx/>
                </a:defRPr>
              </a:pPr>
              <a:r>
                <a:rPr sz="1600">
                  <a:solidFill>
                    <a:srgbClr val="8D3124"/>
                  </a:solidFill>
                  <a:uFill>
                    <a:solidFill>
                      <a:srgbClr val="8D3124"/>
                    </a:solidFill>
                  </a:uFill>
                </a:rPr>
                <a:t>(how to make worst case?)</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69">
                                            <p:txEl>
                                              <p:pRg st="3" end="3"/>
                                            </p:txEl>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669">
                                            <p:txEl>
                                              <p:pRg st="4" end="4"/>
                                            </p:txEl>
                                          </p:spTgt>
                                        </p:tgtEl>
                                        <p:attrNameLst>
                                          <p:attrName>style.visibility</p:attrName>
                                        </p:attrNameLst>
                                      </p:cBhvr>
                                      <p:to>
                                        <p:strVal val="visible"/>
                                      </p:to>
                                    </p:set>
                                  </p:childTnLst>
                                </p:cTn>
                              </p:par>
                              <p:par>
                                <p:cTn id="9" presetID="1" presetClass="entr" presetSubtype="0" fill="hold" grpId="1">
                                  <p:stCondLst>
                                    <p:cond delay="0"/>
                                  </p:stCondLst>
                                  <p:iterate>
                                    <p:tmAbs val="0"/>
                                  </p:iterate>
                                  <p:childTnLst>
                                    <p:set>
                                      <p:cBhvr>
                                        <p:cTn id="10" fill="hold"/>
                                        <p:tgtEl>
                                          <p:spTgt spid="66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669">
                                            <p:txEl>
                                              <p:pRg st="6" end="6"/>
                                            </p:txEl>
                                          </p:spTgt>
                                        </p:tgtEl>
                                        <p:attrNameLst>
                                          <p:attrName>style.visibility</p:attrName>
                                        </p:attrNameLst>
                                      </p:cBhvr>
                                      <p:to>
                                        <p:strVal val="visible"/>
                                      </p:to>
                                    </p:set>
                                  </p:childTnLst>
                                </p:cTn>
                              </p:par>
                              <p:par>
                                <p:cTn id="15" presetID="1" presetClass="entr" presetSubtype="0" fill="hold" grpId="1">
                                  <p:stCondLst>
                                    <p:cond delay="0"/>
                                  </p:stCondLst>
                                  <p:iterate>
                                    <p:tmAbs val="0"/>
                                  </p:iterate>
                                  <p:childTnLst>
                                    <p:set>
                                      <p:cBhvr>
                                        <p:cTn id="16" fill="hold"/>
                                        <p:tgtEl>
                                          <p:spTgt spid="669">
                                            <p:txEl>
                                              <p:pRg st="7" end="7"/>
                                            </p:txEl>
                                          </p:spTgt>
                                        </p:tgtEl>
                                        <p:attrNameLst>
                                          <p:attrName>style.visibility</p:attrName>
                                        </p:attrNameLst>
                                      </p:cBhvr>
                                      <p:to>
                                        <p:strVal val="visible"/>
                                      </p:to>
                                    </p:set>
                                  </p:childTnLst>
                                </p:cTn>
                              </p:par>
                              <p:par>
                                <p:cTn id="17" presetID="1" presetClass="entr" presetSubtype="0" fill="hold" grpId="1">
                                  <p:stCondLst>
                                    <p:cond delay="0"/>
                                  </p:stCondLst>
                                  <p:iterate>
                                    <p:tmAbs val="0"/>
                                  </p:iterate>
                                  <p:childTnLst>
                                    <p:set>
                                      <p:cBhvr>
                                        <p:cTn id="18" fill="hold"/>
                                        <p:tgtEl>
                                          <p:spTgt spid="669">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2" nodeType="afterEffect">
                                  <p:stCondLst>
                                    <p:cond delay="0"/>
                                  </p:stCondLst>
                                  <p:iterate>
                                    <p:tmAbs val="0"/>
                                  </p:iterate>
                                  <p:childTnLst>
                                    <p:set>
                                      <p:cBhvr>
                                        <p:cTn id="21" fill="hold"/>
                                        <p:tgtEl>
                                          <p:spTgt spid="67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iterate>
                                    <p:tmAbs val="0"/>
                                  </p:iterate>
                                  <p:childTnLst>
                                    <p:set>
                                      <p:cBhvr>
                                        <p:cTn id="25" fill="hold"/>
                                        <p:tgtEl>
                                          <p:spTgt spid="669">
                                            <p:txEl>
                                              <p:pRg st="9" end="9"/>
                                            </p:txEl>
                                          </p:spTgt>
                                        </p:tgtEl>
                                        <p:attrNameLst>
                                          <p:attrName>style.visibility</p:attrName>
                                        </p:attrNameLst>
                                      </p:cBhvr>
                                      <p:to>
                                        <p:strVal val="visible"/>
                                      </p:to>
                                    </p:set>
                                  </p:childTnLst>
                                </p:cTn>
                              </p:par>
                              <p:par>
                                <p:cTn id="26" presetID="1" presetClass="entr" presetSubtype="0" fill="hold" grpId="1">
                                  <p:stCondLst>
                                    <p:cond delay="0"/>
                                  </p:stCondLst>
                                  <p:iterate>
                                    <p:tmAbs val="0"/>
                                  </p:iterate>
                                  <p:childTnLst>
                                    <p:set>
                                      <p:cBhvr>
                                        <p:cTn id="27" fill="hold"/>
                                        <p:tgtEl>
                                          <p:spTgt spid="669">
                                            <p:txEl>
                                              <p:pRg st="10" end="10"/>
                                            </p:txEl>
                                          </p:spTgt>
                                        </p:tgtEl>
                                        <p:attrNameLst>
                                          <p:attrName>style.visibility</p:attrName>
                                        </p:attrNameLst>
                                      </p:cBhvr>
                                      <p:to>
                                        <p:strVal val="visible"/>
                                      </p:to>
                                    </p:set>
                                  </p:childTnLst>
                                </p:cTn>
                              </p:par>
                              <p:par>
                                <p:cTn id="28" presetID="1" presetClass="entr" presetSubtype="0" fill="hold" grpId="1">
                                  <p:stCondLst>
                                    <p:cond delay="0"/>
                                  </p:stCondLst>
                                  <p:iterate>
                                    <p:tmAbs val="0"/>
                                  </p:iterate>
                                  <p:childTnLst>
                                    <p:set>
                                      <p:cBhvr>
                                        <p:cTn id="29" fill="hold"/>
                                        <p:tgtEl>
                                          <p:spTgt spid="6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1" build="p" animBg="1" advAuto="0"/>
      <p:bldP spid="673" grpId="2" animBg="1" advAuto="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0" name="Shape 680"/>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59</a:t>
            </a:fld>
            <a:endParaRPr sz="1200">
              <a:uFill>
                <a:solidFill/>
              </a:uFill>
            </a:endParaRPr>
          </a:p>
        </p:txBody>
      </p:sp>
      <p:sp>
        <p:nvSpPr>
          <p:cNvPr id="681" name="Shape 681"/>
          <p:cNvSpPr>
            <a:spLocks noGrp="1"/>
          </p:cNvSpPr>
          <p:nvPr>
            <p:ph type="title"/>
          </p:nvPr>
        </p:nvSpPr>
        <p:spPr>
          <a:prstGeom prst="rect">
            <a:avLst/>
          </a:prstGeom>
        </p:spPr>
        <p:txBody>
          <a:bodyPr/>
          <a:lstStyle/>
          <a:p>
            <a:pPr lvl="0">
              <a:defRPr sz="1800">
                <a:uFillTx/>
              </a:defRPr>
            </a:pPr>
            <a:r>
              <a:rPr sz="2800">
                <a:uFill>
                  <a:solidFill/>
                </a:uFill>
              </a:rPr>
              <a:t>Immutability:  implementing in Java</a:t>
            </a:r>
          </a:p>
        </p:txBody>
      </p:sp>
      <p:sp>
        <p:nvSpPr>
          <p:cNvPr id="682" name="Shape 682"/>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Data type.  </a:t>
            </a:r>
            <a:r>
              <a:rPr sz="2400">
                <a:uFill>
                  <a:solidFill/>
                </a:uFill>
              </a:rPr>
              <a:t>Set of values and operations on those values.</a:t>
            </a:r>
          </a:p>
          <a:p>
            <a:pPr lvl="0">
              <a:defRPr sz="1800">
                <a:solidFill>
                  <a:srgbClr val="000000"/>
                </a:solidFill>
                <a:uFillTx/>
              </a:defRPr>
            </a:pPr>
            <a:r>
              <a:rPr sz="2400">
                <a:solidFill>
                  <a:srgbClr val="005493"/>
                </a:solidFill>
                <a:uFill>
                  <a:solidFill>
                    <a:srgbClr val="0048AA"/>
                  </a:solidFill>
                </a:uFill>
              </a:rPr>
              <a:t>Immutable data type.  </a:t>
            </a:r>
            <a:r>
              <a:rPr sz="2400">
                <a:uFill>
                  <a:solidFill/>
                </a:uFill>
              </a:rPr>
              <a:t>Can't change the data type value once created.</a:t>
            </a: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r>
              <a:rPr sz="2400">
                <a:solidFill>
                  <a:srgbClr val="005493"/>
                </a:solidFill>
                <a:uFill>
                  <a:solidFill>
                    <a:srgbClr val="0048AA"/>
                  </a:solidFill>
                </a:uFill>
              </a:rPr>
              <a:t>Immutable.  </a:t>
            </a:r>
            <a:r>
              <a:rPr sz="2200">
                <a:uFill>
                  <a:solidFill/>
                </a:uFill>
                <a:latin typeface="Lucida Sans Typewriter Regular"/>
                <a:ea typeface="Lucida Sans Typewriter Regular"/>
                <a:cs typeface="Lucida Sans Typewriter Regular"/>
                <a:sym typeface="Lucida Sans Typewriter Regular"/>
              </a:rPr>
              <a:t>String</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Integer</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Double</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Color</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Vector</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Transaction</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Point2D</a:t>
            </a:r>
            <a:r>
              <a:rPr sz="2400">
                <a:uFill>
                  <a:solidFill/>
                </a:uFill>
              </a:rPr>
              <a:t>.</a:t>
            </a:r>
          </a:p>
          <a:p>
            <a:pPr lvl="0">
              <a:defRPr sz="1800">
                <a:solidFill>
                  <a:srgbClr val="000000"/>
                </a:solidFill>
                <a:uFillTx/>
              </a:defRPr>
            </a:pPr>
            <a:r>
              <a:rPr sz="2400">
                <a:solidFill>
                  <a:srgbClr val="005493"/>
                </a:solidFill>
                <a:uFill>
                  <a:solidFill>
                    <a:srgbClr val="0048AA"/>
                  </a:solidFill>
                </a:uFill>
              </a:rPr>
              <a:t>Mutable.  </a:t>
            </a:r>
            <a:r>
              <a:rPr sz="2200">
                <a:uFill>
                  <a:solidFill/>
                </a:uFill>
                <a:latin typeface="Lucida Sans Typewriter Regular"/>
                <a:ea typeface="Lucida Sans Typewriter Regular"/>
                <a:cs typeface="Lucida Sans Typewriter Regular"/>
                <a:sym typeface="Lucida Sans Typewriter Regular"/>
              </a:rPr>
              <a:t>StringBuilder</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Stack</a:t>
            </a:r>
            <a:r>
              <a:rPr sz="2400">
                <a:uFill>
                  <a:solidFill/>
                </a:uFill>
              </a:rPr>
              <a:t>, </a:t>
            </a:r>
            <a:r>
              <a:rPr sz="2200">
                <a:uFill>
                  <a:solidFill/>
                </a:uFill>
                <a:latin typeface="Lucida Sans Typewriter Regular"/>
                <a:ea typeface="Lucida Sans Typewriter Regular"/>
                <a:cs typeface="Lucida Sans Typewriter Regular"/>
                <a:sym typeface="Lucida Sans Typewriter Regular"/>
              </a:rPr>
              <a:t>Counter</a:t>
            </a:r>
            <a:r>
              <a:rPr sz="2400">
                <a:uFill>
                  <a:solidFill/>
                </a:uFill>
              </a:rPr>
              <a:t>, Java array.</a:t>
            </a:r>
          </a:p>
        </p:txBody>
      </p:sp>
      <p:grpSp>
        <p:nvGrpSpPr>
          <p:cNvPr id="693" name="Group 693"/>
          <p:cNvGrpSpPr/>
          <p:nvPr/>
        </p:nvGrpSpPr>
        <p:grpSpPr>
          <a:xfrm>
            <a:off x="1549400" y="2705099"/>
            <a:ext cx="10405432" cy="5605781"/>
            <a:chOff x="0" y="0"/>
            <a:chExt cx="10405431" cy="5605779"/>
          </a:xfrm>
        </p:grpSpPr>
        <p:sp>
          <p:nvSpPr>
            <p:cNvPr id="683" name="Shape 683"/>
            <p:cNvSpPr/>
            <p:nvPr/>
          </p:nvSpPr>
          <p:spPr>
            <a:xfrm>
              <a:off x="0" y="0"/>
              <a:ext cx="6184900" cy="5605780"/>
            </a:xfrm>
            <a:prstGeom prst="rect">
              <a:avLst/>
            </a:prstGeom>
            <a:solidFill>
              <a:srgbClr val="CBCBCB"/>
            </a:solidFill>
            <a:ln w="12700" cap="flat">
              <a:noFill/>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public </a:t>
              </a:r>
              <a:r>
                <a:rPr sz="20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final</a:t>
              </a:r>
              <a:r>
                <a:rPr sz="2000">
                  <a:uFill>
                    <a:solidFill/>
                  </a:uFill>
                  <a:latin typeface="Lucida Sans Typewriter Regular"/>
                  <a:ea typeface="Lucida Sans Typewriter Regular"/>
                  <a:cs typeface="Lucida Sans Typewriter Regular"/>
                  <a:sym typeface="Lucida Sans Typewriter Regular"/>
                </a:rPr>
                <a:t> class Vector { </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a:t>
              </a:r>
              <a:r>
                <a:rPr sz="20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private final</a:t>
              </a:r>
              <a:r>
                <a:rPr sz="2000">
                  <a:uFill>
                    <a:solidFill/>
                  </a:uFill>
                  <a:latin typeface="Lucida Sans Typewriter Regular"/>
                  <a:ea typeface="Lucida Sans Typewriter Regular"/>
                  <a:cs typeface="Lucida Sans Typewriter Regular"/>
                  <a:sym typeface="Lucida Sans Typewriter Regular"/>
                </a:rPr>
                <a:t> int N;</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a:t>
              </a:r>
              <a:r>
                <a:rPr sz="20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private final</a:t>
              </a:r>
              <a:r>
                <a:rPr sz="2000">
                  <a:uFill>
                    <a:solidFill/>
                  </a:uFill>
                  <a:latin typeface="Lucida Sans Typewriter Regular"/>
                  <a:ea typeface="Lucida Sans Typewriter Regular"/>
                  <a:cs typeface="Lucida Sans Typewriter Regular"/>
                  <a:sym typeface="Lucida Sans Typewriter Regular"/>
                </a:rPr>
                <a:t> double[] data;</a:t>
              </a:r>
            </a:p>
            <a:p>
              <a:pPr marL="7224" marR="7224" lvl="0">
                <a:lnSpc>
                  <a:spcPct val="140000"/>
                </a:lnSpc>
                <a:defRPr sz="1800">
                  <a:solidFill>
                    <a:srgbClr val="000000"/>
                  </a:solidFill>
                  <a:uFillTx/>
                </a:defRPr>
              </a:pPr>
              <a:endParaRPr sz="2000">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public Vector(double[] data) {</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this.N = data.length;</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this.data = new double[N];</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for (int i = 0; i &lt; N; i++)</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this.data[i] = data[i];</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endParaRPr sz="2000">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a:t>
              </a:r>
            </a:p>
          </p:txBody>
        </p:sp>
        <p:sp>
          <p:nvSpPr>
            <p:cNvPr id="684" name="Shape 684"/>
            <p:cNvSpPr/>
            <p:nvPr/>
          </p:nvSpPr>
          <p:spPr>
            <a:xfrm>
              <a:off x="6807200" y="2489200"/>
              <a:ext cx="2832363" cy="6731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defensive copy of mutable</a:t>
              </a:r>
            </a:p>
            <a:p>
              <a:pPr lvl="0">
                <a:defRPr sz="1800">
                  <a:solidFill>
                    <a:srgbClr val="000000"/>
                  </a:solidFill>
                  <a:uFillTx/>
                </a:defRPr>
              </a:pPr>
              <a:r>
                <a:rPr sz="1600">
                  <a:solidFill>
                    <a:srgbClr val="8D3124"/>
                  </a:solidFill>
                  <a:uFill>
                    <a:solidFill>
                      <a:srgbClr val="8D3124"/>
                    </a:solidFill>
                  </a:uFill>
                </a:rPr>
                <a:t>instance variables</a:t>
              </a:r>
            </a:p>
          </p:txBody>
        </p:sp>
        <p:sp>
          <p:nvSpPr>
            <p:cNvPr id="685" name="Shape 685"/>
            <p:cNvSpPr/>
            <p:nvPr/>
          </p:nvSpPr>
          <p:spPr>
            <a:xfrm>
              <a:off x="6807200" y="711200"/>
              <a:ext cx="3598232"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instance variables private and final</a:t>
              </a:r>
            </a:p>
          </p:txBody>
        </p:sp>
        <p:sp>
          <p:nvSpPr>
            <p:cNvPr id="686" name="Shape 686"/>
            <p:cNvSpPr/>
            <p:nvPr/>
          </p:nvSpPr>
          <p:spPr>
            <a:xfrm>
              <a:off x="5697514" y="889000"/>
              <a:ext cx="1058889" cy="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87" name="Shape 687"/>
            <p:cNvSpPr/>
            <p:nvPr/>
          </p:nvSpPr>
          <p:spPr>
            <a:xfrm>
              <a:off x="5702300" y="2857500"/>
              <a:ext cx="1058889" cy="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88" name="Shape 688"/>
            <p:cNvSpPr/>
            <p:nvPr/>
          </p:nvSpPr>
          <p:spPr>
            <a:xfrm>
              <a:off x="6807200" y="3949700"/>
              <a:ext cx="3321313" cy="6731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instance methods don't change</a:t>
              </a:r>
            </a:p>
            <a:p>
              <a:pPr lvl="0">
                <a:defRPr sz="1800">
                  <a:solidFill>
                    <a:srgbClr val="000000"/>
                  </a:solidFill>
                  <a:uFillTx/>
                </a:defRPr>
              </a:pPr>
              <a:r>
                <a:rPr sz="1600">
                  <a:solidFill>
                    <a:srgbClr val="8D3124"/>
                  </a:solidFill>
                  <a:uFill>
                    <a:solidFill>
                      <a:srgbClr val="8D3124"/>
                    </a:solidFill>
                  </a:uFill>
                </a:rPr>
                <a:t>instance variables</a:t>
              </a:r>
            </a:p>
          </p:txBody>
        </p:sp>
        <p:sp>
          <p:nvSpPr>
            <p:cNvPr id="689" name="Shape 689"/>
            <p:cNvSpPr/>
            <p:nvPr/>
          </p:nvSpPr>
          <p:spPr>
            <a:xfrm>
              <a:off x="5702300" y="4279900"/>
              <a:ext cx="1058889" cy="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90" name="Shape 690"/>
            <p:cNvSpPr/>
            <p:nvPr/>
          </p:nvSpPr>
          <p:spPr>
            <a:xfrm>
              <a:off x="6807200" y="228600"/>
              <a:ext cx="3321511"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can't override instance methods</a:t>
              </a:r>
            </a:p>
          </p:txBody>
        </p:sp>
        <p:sp>
          <p:nvSpPr>
            <p:cNvPr id="691" name="Shape 691"/>
            <p:cNvSpPr/>
            <p:nvPr/>
          </p:nvSpPr>
          <p:spPr>
            <a:xfrm>
              <a:off x="5702300" y="381000"/>
              <a:ext cx="1058889" cy="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92" name="Shape 692"/>
            <p:cNvSpPr/>
            <p:nvPr/>
          </p:nvSpPr>
          <p:spPr>
            <a:xfrm>
              <a:off x="5372100" y="634504"/>
              <a:ext cx="0" cy="495796"/>
            </a:xfrm>
            <a:prstGeom prst="line">
              <a:avLst/>
            </a:prstGeom>
            <a:noFill/>
            <a:ln w="25400" cap="flat">
              <a:solidFill>
                <a:srgbClr val="8D3124"/>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9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682">
                                            <p:txEl>
                                              <p:pRg st="13" end="1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2" nodeType="clickEffect">
                                  <p:stCondLst>
                                    <p:cond delay="0"/>
                                  </p:stCondLst>
                                  <p:iterate>
                                    <p:tmAbs val="0"/>
                                  </p:iterate>
                                  <p:childTnLst>
                                    <p:set>
                                      <p:cBhvr>
                                        <p:cTn id="13" fill="hold"/>
                                        <p:tgtEl>
                                          <p:spTgt spid="682">
                                            <p:txEl>
                                              <p:pRg st="14" end="14"/>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2" nodeType="afterEffect">
                                  <p:stCondLst>
                                    <p:cond delay="0"/>
                                  </p:stCondLst>
                                  <p:iterate>
                                    <p:tmAbs val="0"/>
                                  </p:iterate>
                                  <p:childTnLst>
                                    <p:set>
                                      <p:cBhvr>
                                        <p:cTn id="16" fill="hold"/>
                                        <p:tgtEl>
                                          <p:spTgt spid="6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2" build="p" animBg="1" advAuto="0"/>
      <p:bldP spid="693"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 name="Shape 82"/>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Challenge.  </a:t>
            </a:r>
            <a:r>
              <a:rPr sz="2400" dirty="0">
                <a:uFill>
                  <a:solidFill/>
                </a:uFill>
              </a:rPr>
              <a:t>Find the largest </a:t>
            </a:r>
            <a:r>
              <a:rPr sz="2400" i="1" dirty="0">
                <a:uFill>
                  <a:solidFill/>
                </a:uFill>
                <a:latin typeface="Times New Roman"/>
                <a:ea typeface="Times New Roman"/>
                <a:cs typeface="Times New Roman"/>
                <a:sym typeface="Times New Roman"/>
              </a:rPr>
              <a:t>M</a:t>
            </a:r>
            <a:r>
              <a:rPr sz="2400" dirty="0">
                <a:uFill>
                  <a:solidFill/>
                </a:uFill>
              </a:rPr>
              <a:t> items in a stream of </a:t>
            </a:r>
            <a:r>
              <a:rPr sz="2400" i="1" dirty="0">
                <a:uFill>
                  <a:solidFill/>
                </a:uFill>
                <a:latin typeface="Times New Roman"/>
                <a:ea typeface="Times New Roman"/>
                <a:cs typeface="Times New Roman"/>
                <a:sym typeface="Times New Roman"/>
              </a:rPr>
              <a:t>N</a:t>
            </a:r>
            <a:r>
              <a:rPr sz="2400" dirty="0">
                <a:uFill>
                  <a:solidFill/>
                </a:uFill>
              </a:rPr>
              <a:t> items.</a:t>
            </a:r>
          </a:p>
          <a:p>
            <a:pPr lvl="1">
              <a:defRPr sz="1800">
                <a:uFillTx/>
              </a:defRPr>
            </a:pPr>
            <a:r>
              <a:rPr sz="2400" dirty="0">
                <a:uFill>
                  <a:solidFill/>
                </a:uFill>
              </a:rPr>
              <a:t>Fraud detection:  isolate $$ transactions.</a:t>
            </a:r>
          </a:p>
          <a:p>
            <a:pPr lvl="1">
              <a:defRPr sz="1800">
                <a:uFillTx/>
              </a:defRPr>
            </a:pPr>
            <a:r>
              <a:rPr sz="2400" dirty="0">
                <a:uFill>
                  <a:solidFill/>
                </a:uFill>
              </a:rPr>
              <a:t>NSA monitoring:  flag most suspicious documents.</a:t>
            </a:r>
          </a:p>
          <a:p>
            <a:pPr lvl="0">
              <a:defRPr sz="1800">
                <a:solidFill>
                  <a:srgbClr val="000000"/>
                </a:solidFill>
                <a:uFillTx/>
              </a:defRPr>
            </a:pPr>
            <a:r>
              <a:rPr sz="2400" dirty="0">
                <a:solidFill>
                  <a:srgbClr val="005493"/>
                </a:solidFill>
                <a:uFill>
                  <a:solidFill>
                    <a:srgbClr val="0048AA"/>
                  </a:solidFill>
                </a:uFill>
              </a:rPr>
              <a:t>Constraint.  </a:t>
            </a:r>
            <a:r>
              <a:rPr sz="2400" dirty="0">
                <a:uFill>
                  <a:solidFill/>
                </a:uFill>
              </a:rPr>
              <a:t>Not enough memory to store </a:t>
            </a:r>
            <a:r>
              <a:rPr sz="2400" i="1" dirty="0">
                <a:uFill>
                  <a:solidFill/>
                </a:uFill>
                <a:latin typeface="Times New Roman"/>
                <a:ea typeface="Times New Roman"/>
                <a:cs typeface="Times New Roman"/>
                <a:sym typeface="Times New Roman"/>
              </a:rPr>
              <a:t>N</a:t>
            </a:r>
            <a:r>
              <a:rPr sz="2400" dirty="0">
                <a:uFill>
                  <a:solidFill/>
                </a:uFill>
              </a:rPr>
              <a:t> items.</a:t>
            </a:r>
          </a:p>
        </p:txBody>
      </p:sp>
      <p:sp>
        <p:nvSpPr>
          <p:cNvPr id="83" name="Shape 8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a:t>
            </a:fld>
            <a:endParaRPr sz="1200">
              <a:uFill>
                <a:solidFill/>
              </a:uFill>
            </a:endParaRPr>
          </a:p>
        </p:txBody>
      </p:sp>
      <p:sp>
        <p:nvSpPr>
          <p:cNvPr id="84" name="Shape 84"/>
          <p:cNvSpPr>
            <a:spLocks noGrp="1"/>
          </p:cNvSpPr>
          <p:nvPr>
            <p:ph type="title"/>
          </p:nvPr>
        </p:nvSpPr>
        <p:spPr>
          <a:prstGeom prst="rect">
            <a:avLst/>
          </a:prstGeom>
        </p:spPr>
        <p:txBody>
          <a:bodyPr/>
          <a:lstStyle/>
          <a:p>
            <a:pPr lvl="0">
              <a:defRPr sz="1800">
                <a:uFillTx/>
              </a:defRPr>
            </a:pPr>
            <a:r>
              <a:rPr sz="2800">
                <a:uFill>
                  <a:solidFill/>
                </a:uFill>
              </a:rPr>
              <a:t>Priority queue client example</a:t>
            </a:r>
          </a:p>
        </p:txBody>
      </p:sp>
      <p:sp>
        <p:nvSpPr>
          <p:cNvPr id="85" name="Shape 85"/>
          <p:cNvSpPr/>
          <p:nvPr/>
        </p:nvSpPr>
        <p:spPr>
          <a:xfrm>
            <a:off x="990600" y="3423920"/>
            <a:ext cx="4762500" cy="622046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a:t>
            </a:r>
            <a:r>
              <a:rPr dirty="0">
                <a:latin typeface="Lucida Sans Typewriter Regular"/>
                <a:ea typeface="Lucida Sans Typewriter Regular"/>
                <a:cs typeface="Lucida Sans Typewriter Regular"/>
                <a:sym typeface="Lucida Sans Typewriter Regular"/>
              </a:rPr>
              <a:t> more tinyBatch.txt</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Turing      6/17/1990   644.08</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vonNeumann  3/26/2002  4121.85</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Dijkstra    8/22/2007  2678.40</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vonNeumann  1/11/1999  4409.74</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Dijkstra   11/18/1995   837.42</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Hoare       5/10/1993  3229.27</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vonNeumann  2/12/1994  4732.35</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Hoare       8/18/1992  4381.21</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Turing      1/11/2002    66.10</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Thompson    2/27/2000  4747.08</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Turing      2/11/1991  2156.86</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Hoare       8/12/2003  1025.70</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vonNeumann 10/13/1993  2520.97</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Dijkstra    9/10/2000   708.95</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Turing     10/12/1993  3532.36</a:t>
            </a:r>
          </a:p>
          <a:p>
            <a:pPr marL="0" marR="0" lvl="0" defTabSz="647700">
              <a:lnSpc>
                <a:spcPct val="130000"/>
              </a:lnSpc>
              <a:defRPr sz="1800">
                <a:solidFill>
                  <a:srgbClr val="000000"/>
                </a:solidFill>
                <a:uFillTx/>
              </a:defRPr>
            </a:pPr>
            <a:r>
              <a:rPr dirty="0">
                <a:solidFill>
                  <a:srgbClr val="606060"/>
                </a:solidFill>
                <a:latin typeface="Lucida Sans Typewriter Regular"/>
                <a:ea typeface="Lucida Sans Typewriter Regular"/>
                <a:cs typeface="Lucida Sans Typewriter Regular"/>
                <a:sym typeface="Lucida Sans Typewriter Regular"/>
              </a:rPr>
              <a:t>Hoare       2/10/2005  4050.20</a:t>
            </a:r>
          </a:p>
        </p:txBody>
      </p:sp>
      <p:sp>
        <p:nvSpPr>
          <p:cNvPr id="86" name="Shape 86"/>
          <p:cNvSpPr/>
          <p:nvPr/>
        </p:nvSpPr>
        <p:spPr>
          <a:xfrm>
            <a:off x="6756400" y="4127500"/>
            <a:ext cx="4991100" cy="240665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0" marR="0" lvl="0" defTabSz="647700">
              <a:lnSpc>
                <a:spcPct val="130000"/>
              </a:lnSpc>
              <a:defRPr sz="1800">
                <a:solidFill>
                  <a:srgbClr val="000000"/>
                </a:solidFill>
                <a:uFillTx/>
              </a:defRPr>
            </a:pPr>
            <a:r>
              <a:rPr>
                <a:solidFill>
                  <a:srgbClr val="606060"/>
                </a:solidFill>
                <a:latin typeface="Lucida Sans Typewriter Regular"/>
                <a:ea typeface="Lucida Sans Typewriter Regular"/>
                <a:cs typeface="Lucida Sans Typewriter Regular"/>
                <a:sym typeface="Lucida Sans Typewriter Regular"/>
              </a:rPr>
              <a:t>%</a:t>
            </a:r>
            <a:r>
              <a:rPr>
                <a:latin typeface="Lucida Sans Typewriter Regular"/>
                <a:ea typeface="Lucida Sans Typewriter Regular"/>
                <a:cs typeface="Lucida Sans Typewriter Regular"/>
                <a:sym typeface="Lucida Sans Typewriter Regular"/>
              </a:rPr>
              <a:t> java TopM 5 &lt; tinyBatch.txt</a:t>
            </a:r>
          </a:p>
          <a:p>
            <a:pPr marL="0" marR="0" lvl="0" defTabSz="647700">
              <a:lnSpc>
                <a:spcPct val="130000"/>
              </a:lnSpc>
              <a:defRPr sz="1800">
                <a:solidFill>
                  <a:srgbClr val="000000"/>
                </a:solidFill>
                <a:uFillTx/>
              </a:defRPr>
            </a:pPr>
            <a:r>
              <a:rPr>
                <a:solidFill>
                  <a:srgbClr val="606060"/>
                </a:solidFill>
                <a:latin typeface="Lucida Sans Typewriter Regular"/>
                <a:ea typeface="Lucida Sans Typewriter Regular"/>
                <a:cs typeface="Lucida Sans Typewriter Regular"/>
                <a:sym typeface="Lucida Sans Typewriter Regular"/>
              </a:rPr>
              <a:t>Thompson    2/27/2000  4747.08 vonNeumann  2/12/1994  4732.35</a:t>
            </a:r>
          </a:p>
          <a:p>
            <a:pPr marL="0" marR="0" lvl="0" defTabSz="647700">
              <a:lnSpc>
                <a:spcPct val="130000"/>
              </a:lnSpc>
              <a:defRPr sz="1800">
                <a:solidFill>
                  <a:srgbClr val="000000"/>
                </a:solidFill>
                <a:uFillTx/>
              </a:defRPr>
            </a:pPr>
            <a:r>
              <a:rPr>
                <a:solidFill>
                  <a:srgbClr val="606060"/>
                </a:solidFill>
                <a:latin typeface="Lucida Sans Typewriter Regular"/>
                <a:ea typeface="Lucida Sans Typewriter Regular"/>
                <a:cs typeface="Lucida Sans Typewriter Regular"/>
                <a:sym typeface="Lucida Sans Typewriter Regular"/>
              </a:rPr>
              <a:t>vonNeumann  1/11/1999  4409.74</a:t>
            </a:r>
          </a:p>
          <a:p>
            <a:pPr marL="0" marR="0" lvl="0" defTabSz="647700">
              <a:lnSpc>
                <a:spcPct val="130000"/>
              </a:lnSpc>
              <a:defRPr sz="1800">
                <a:solidFill>
                  <a:srgbClr val="000000"/>
                </a:solidFill>
                <a:uFillTx/>
              </a:defRPr>
            </a:pPr>
            <a:r>
              <a:rPr>
                <a:solidFill>
                  <a:srgbClr val="606060"/>
                </a:solidFill>
                <a:latin typeface="Lucida Sans Typewriter Regular"/>
                <a:ea typeface="Lucida Sans Typewriter Regular"/>
                <a:cs typeface="Lucida Sans Typewriter Regular"/>
                <a:sym typeface="Lucida Sans Typewriter Regular"/>
              </a:rPr>
              <a:t>Hoare       8/18/1992  4381.21</a:t>
            </a:r>
          </a:p>
          <a:p>
            <a:pPr marL="0" marR="0" lvl="0" defTabSz="647700">
              <a:lnSpc>
                <a:spcPct val="130000"/>
              </a:lnSpc>
              <a:defRPr sz="1800">
                <a:solidFill>
                  <a:srgbClr val="000000"/>
                </a:solidFill>
                <a:uFillTx/>
              </a:defRPr>
            </a:pPr>
            <a:r>
              <a:rPr>
                <a:solidFill>
                  <a:srgbClr val="606060"/>
                </a:solidFill>
                <a:latin typeface="Lucida Sans Typewriter Regular"/>
                <a:ea typeface="Lucida Sans Typewriter Regular"/>
                <a:cs typeface="Lucida Sans Typewriter Regular"/>
                <a:sym typeface="Lucida Sans Typewriter Regular"/>
              </a:rPr>
              <a:t>vonNeumann  3/26/2002  4121.85</a:t>
            </a:r>
          </a:p>
        </p:txBody>
      </p:sp>
      <p:sp>
        <p:nvSpPr>
          <p:cNvPr id="87" name="Shape 87"/>
          <p:cNvSpPr/>
          <p:nvPr/>
        </p:nvSpPr>
        <p:spPr>
          <a:xfrm>
            <a:off x="10134600" y="6692900"/>
            <a:ext cx="97218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sort key</a:t>
            </a:r>
          </a:p>
        </p:txBody>
      </p:sp>
      <p:sp>
        <p:nvSpPr>
          <p:cNvPr id="88" name="Shape 88"/>
          <p:cNvSpPr/>
          <p:nvPr/>
        </p:nvSpPr>
        <p:spPr>
          <a:xfrm>
            <a:off x="10548376" y="6020921"/>
            <a:ext cx="1" cy="63624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91" name="Group 91"/>
          <p:cNvGrpSpPr/>
          <p:nvPr/>
        </p:nvGrpSpPr>
        <p:grpSpPr>
          <a:xfrm>
            <a:off x="9575800" y="1777336"/>
            <a:ext cx="1919253" cy="965864"/>
            <a:chOff x="0" y="0"/>
            <a:chExt cx="1919252" cy="965863"/>
          </a:xfrm>
        </p:grpSpPr>
        <p:sp>
          <p:nvSpPr>
            <p:cNvPr id="89" name="Shape 89"/>
            <p:cNvSpPr/>
            <p:nvPr/>
          </p:nvSpPr>
          <p:spPr>
            <a:xfrm>
              <a:off x="177800" y="635663"/>
              <a:ext cx="174145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N huge, M large</a:t>
              </a:r>
            </a:p>
          </p:txBody>
        </p:sp>
        <p:sp>
          <p:nvSpPr>
            <p:cNvPr id="90" name="Shape 90"/>
            <p:cNvSpPr/>
            <p:nvPr/>
          </p:nvSpPr>
          <p:spPr>
            <a:xfrm>
              <a:off x="0" y="0"/>
              <a:ext cx="419100" cy="484505"/>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2">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build="p" animBg="1" advAuto="0"/>
      <p:bldP spid="91" grpId="2" animBg="1" advAuto="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 name="Shape 69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60</a:t>
            </a:fld>
            <a:endParaRPr sz="1200">
              <a:uFill>
                <a:solidFill/>
              </a:uFill>
            </a:endParaRPr>
          </a:p>
        </p:txBody>
      </p:sp>
      <p:sp>
        <p:nvSpPr>
          <p:cNvPr id="698" name="Shape 698"/>
          <p:cNvSpPr>
            <a:spLocks noGrp="1"/>
          </p:cNvSpPr>
          <p:nvPr>
            <p:ph type="title"/>
          </p:nvPr>
        </p:nvSpPr>
        <p:spPr>
          <a:prstGeom prst="rect">
            <a:avLst/>
          </a:prstGeom>
        </p:spPr>
        <p:txBody>
          <a:bodyPr/>
          <a:lstStyle/>
          <a:p>
            <a:pPr lvl="0">
              <a:defRPr sz="1800">
                <a:uFillTx/>
              </a:defRPr>
            </a:pPr>
            <a:r>
              <a:rPr sz="2800">
                <a:uFill>
                  <a:solidFill/>
                </a:uFill>
              </a:rPr>
              <a:t>Immutability:  properties</a:t>
            </a:r>
          </a:p>
        </p:txBody>
      </p:sp>
      <p:sp>
        <p:nvSpPr>
          <p:cNvPr id="699" name="Shape 69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Data type.  </a:t>
            </a:r>
            <a:r>
              <a:rPr sz="2400">
                <a:uFill>
                  <a:solidFill/>
                </a:uFill>
              </a:rPr>
              <a:t>Set of values and operations on those values.</a:t>
            </a:r>
          </a:p>
          <a:p>
            <a:pPr lvl="0">
              <a:defRPr sz="1800">
                <a:solidFill>
                  <a:srgbClr val="000000"/>
                </a:solidFill>
                <a:uFillTx/>
              </a:defRPr>
            </a:pPr>
            <a:r>
              <a:rPr sz="2400">
                <a:solidFill>
                  <a:srgbClr val="005493"/>
                </a:solidFill>
                <a:uFill>
                  <a:solidFill>
                    <a:srgbClr val="0048AA"/>
                  </a:solidFill>
                </a:uFill>
              </a:rPr>
              <a:t>Immutable data type.  </a:t>
            </a:r>
            <a:r>
              <a:rPr sz="2400">
                <a:uFill>
                  <a:solidFill/>
                </a:uFill>
              </a:rPr>
              <a:t>Can't change the data type value once created.</a:t>
            </a: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r>
              <a:rPr sz="2400">
                <a:solidFill>
                  <a:srgbClr val="005493"/>
                </a:solidFill>
                <a:uFill>
                  <a:solidFill>
                    <a:srgbClr val="0048AA"/>
                  </a:solidFill>
                </a:uFill>
              </a:rPr>
              <a:t>Advantages.</a:t>
            </a:r>
          </a:p>
          <a:p>
            <a:pPr lvl="1">
              <a:defRPr sz="1800">
                <a:uFillTx/>
              </a:defRPr>
            </a:pPr>
            <a:r>
              <a:rPr sz="2400">
                <a:uFill>
                  <a:solidFill/>
                </a:uFill>
              </a:rPr>
              <a:t>Simplifies debugging.</a:t>
            </a:r>
          </a:p>
          <a:p>
            <a:pPr lvl="1">
              <a:defRPr sz="1800">
                <a:uFillTx/>
              </a:defRPr>
            </a:pPr>
            <a:r>
              <a:rPr sz="2400">
                <a:uFill>
                  <a:solidFill/>
                </a:uFill>
              </a:rPr>
              <a:t>Safer in presence of hostile code.</a:t>
            </a:r>
          </a:p>
          <a:p>
            <a:pPr lvl="1">
              <a:defRPr sz="1800">
                <a:uFillTx/>
              </a:defRPr>
            </a:pPr>
            <a:r>
              <a:rPr sz="2400">
                <a:uFill>
                  <a:solidFill/>
                </a:uFill>
              </a:rPr>
              <a:t>Simplifies concurrent programming.</a:t>
            </a:r>
          </a:p>
          <a:p>
            <a:pPr lvl="1">
              <a:defRPr sz="1800">
                <a:uFillTx/>
              </a:defRPr>
            </a:pPr>
            <a:r>
              <a:rPr sz="2400">
                <a:solidFill>
                  <a:srgbClr val="8D3124"/>
                </a:solidFill>
                <a:uFill>
                  <a:solidFill>
                    <a:srgbClr val="8D3124"/>
                  </a:solidFill>
                </a:uFill>
              </a:rPr>
              <a:t>Safe to use as key in priority queue or symbol table.</a:t>
            </a:r>
          </a:p>
          <a:p>
            <a:pPr lvl="1">
              <a:defRPr sz="1800">
                <a:uFillTx/>
              </a:defRPr>
            </a:pPr>
            <a:endParaRPr sz="2400">
              <a:uFill>
                <a:solidFill/>
              </a:uFill>
            </a:endParaRPr>
          </a:p>
          <a:p>
            <a:pPr lvl="0">
              <a:defRPr sz="1800">
                <a:solidFill>
                  <a:srgbClr val="000000"/>
                </a:solidFill>
                <a:uFillTx/>
              </a:defRPr>
            </a:pPr>
            <a:r>
              <a:rPr sz="2400">
                <a:solidFill>
                  <a:srgbClr val="005493"/>
                </a:solidFill>
                <a:uFill>
                  <a:solidFill>
                    <a:srgbClr val="0048AA"/>
                  </a:solidFill>
                </a:uFill>
              </a:rPr>
              <a:t>Disadvantage.  </a:t>
            </a:r>
            <a:r>
              <a:rPr sz="2400">
                <a:uFill>
                  <a:solidFill/>
                </a:uFill>
              </a:rPr>
              <a:t>Must create new object for each data type value.</a:t>
            </a:r>
          </a:p>
        </p:txBody>
      </p:sp>
      <p:pic>
        <p:nvPicPr>
          <p:cNvPr id="700" name="im_immutable_tshirt-p235548368846111707t5tr_400.jpg"/>
          <p:cNvPicPr/>
          <p:nvPr/>
        </p:nvPicPr>
        <p:blipFill>
          <a:blip r:embed="rId3"/>
          <a:stretch>
            <a:fillRect/>
          </a:stretch>
        </p:blipFill>
        <p:spPr>
          <a:xfrm>
            <a:off x="10311565" y="2528366"/>
            <a:ext cx="2134395" cy="2133601"/>
          </a:xfrm>
          <a:prstGeom prst="rect">
            <a:avLst/>
          </a:prstGeom>
          <a:ln w="12700">
            <a:round/>
          </a:ln>
        </p:spPr>
      </p:pic>
      <p:grpSp>
        <p:nvGrpSpPr>
          <p:cNvPr id="703" name="Group 703"/>
          <p:cNvGrpSpPr/>
          <p:nvPr/>
        </p:nvGrpSpPr>
        <p:grpSpPr>
          <a:xfrm>
            <a:off x="1054100" y="6883400"/>
            <a:ext cx="11132126" cy="2387600"/>
            <a:chOff x="0" y="0"/>
            <a:chExt cx="11132125" cy="2387600"/>
          </a:xfrm>
        </p:grpSpPr>
        <p:sp>
          <p:nvSpPr>
            <p:cNvPr id="701" name="Shape 701"/>
            <p:cNvSpPr/>
            <p:nvPr/>
          </p:nvSpPr>
          <p:spPr>
            <a:xfrm>
              <a:off x="0" y="0"/>
              <a:ext cx="8940800" cy="2387600"/>
            </a:xfrm>
            <a:prstGeom prst="rect">
              <a:avLst/>
            </a:prstGeom>
            <a:solidFill>
              <a:srgbClr val="FFFFFF"/>
            </a:solid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noAutofit/>
            </a:bodyPr>
            <a:lstStyle/>
            <a:p>
              <a:pPr marL="7224" marR="7224" lvl="0">
                <a:defRPr sz="1800">
                  <a:solidFill>
                    <a:srgbClr val="000000"/>
                  </a:solidFill>
                  <a:uFillTx/>
                </a:defRPr>
              </a:pPr>
              <a:r>
                <a:rPr sz="2400" i="1">
                  <a:uFill>
                    <a:solidFill/>
                  </a:uFill>
                  <a:latin typeface="Times New Roman"/>
                  <a:ea typeface="Times New Roman"/>
                  <a:cs typeface="Times New Roman"/>
                  <a:sym typeface="Times New Roman"/>
                </a:rPr>
                <a:t>“ Classes should be immutable unless there's a very good reason</a:t>
              </a:r>
            </a:p>
            <a:p>
              <a:pPr marL="7224" marR="7224" lvl="0">
                <a:defRPr sz="1800">
                  <a:solidFill>
                    <a:srgbClr val="000000"/>
                  </a:solidFill>
                  <a:uFillTx/>
                </a:defRPr>
              </a:pPr>
              <a:r>
                <a:rPr sz="2400" i="1">
                  <a:uFill>
                    <a:solidFill/>
                  </a:uFill>
                  <a:latin typeface="Times New Roman"/>
                  <a:ea typeface="Times New Roman"/>
                  <a:cs typeface="Times New Roman"/>
                  <a:sym typeface="Times New Roman"/>
                </a:rPr>
                <a:t>    to make them mutable.…  If a class cannot be made immutable,</a:t>
              </a:r>
            </a:p>
            <a:p>
              <a:pPr marL="7224" marR="7224" lvl="0">
                <a:defRPr sz="1800">
                  <a:solidFill>
                    <a:srgbClr val="000000"/>
                  </a:solidFill>
                  <a:uFillTx/>
                </a:defRPr>
              </a:pPr>
              <a:r>
                <a:rPr sz="2400" i="1">
                  <a:uFill>
                    <a:solidFill/>
                  </a:uFill>
                  <a:latin typeface="Times New Roman"/>
                  <a:ea typeface="Times New Roman"/>
                  <a:cs typeface="Times New Roman"/>
                  <a:sym typeface="Times New Roman"/>
                </a:rPr>
                <a:t>    you should still limit its mutability as much as possible. ”</a:t>
              </a:r>
            </a:p>
            <a:p>
              <a:pPr marL="7224" marR="7224" lvl="0">
                <a:defRPr sz="1800">
                  <a:solidFill>
                    <a:srgbClr val="000000"/>
                  </a:solidFill>
                  <a:uFillTx/>
                </a:defRPr>
              </a:pPr>
              <a:r>
                <a:rPr sz="2400" i="1">
                  <a:solidFill>
                    <a:srgbClr val="005493"/>
                  </a:solidFill>
                  <a:uFill>
                    <a:solidFill>
                      <a:srgbClr val="0048AA"/>
                    </a:solidFill>
                  </a:uFill>
                  <a:latin typeface="Times New Roman"/>
                  <a:ea typeface="Times New Roman"/>
                  <a:cs typeface="Times New Roman"/>
                  <a:sym typeface="Times New Roman"/>
                </a:rPr>
                <a:t>            — Joshua Bloch (Java architect)</a:t>
              </a:r>
            </a:p>
          </p:txBody>
        </p:sp>
        <p:pic>
          <p:nvPicPr>
            <p:cNvPr id="702" name="ShowCover.aspx.jpg"/>
            <p:cNvPicPr/>
            <p:nvPr/>
          </p:nvPicPr>
          <p:blipFill>
            <a:blip r:embed="rId4"/>
            <a:stretch>
              <a:fillRect/>
            </a:stretch>
          </p:blipFill>
          <p:spPr>
            <a:xfrm>
              <a:off x="9436100" y="125450"/>
              <a:ext cx="1696026" cy="2133601"/>
            </a:xfrm>
            <a:prstGeom prst="rect">
              <a:avLst/>
            </a:prstGeom>
            <a:ln w="12700" cap="flat">
              <a:noFill/>
              <a:round/>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9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1" build="p" animBg="1" advAuto="0"/>
      <p:bldP spid="703" grpId="2" animBg="1" advAuto="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7" name="endpapers.pdf"/>
          <p:cNvPicPr/>
          <p:nvPr/>
        </p:nvPicPr>
        <p:blipFill>
          <a:blip r:embed="rId2">
            <a:alphaModFix amt="20000"/>
          </a:blip>
          <a:srcRect l="24870" t="6296" r="16541" b="31489"/>
          <a:stretch>
            <a:fillRect/>
          </a:stretch>
        </p:blipFill>
        <p:spPr>
          <a:xfrm rot="16200000">
            <a:off x="1612899" y="-1612901"/>
            <a:ext cx="9779002" cy="13004801"/>
          </a:xfrm>
          <a:prstGeom prst="rect">
            <a:avLst/>
          </a:prstGeom>
          <a:ln w="12700">
            <a:round/>
          </a:ln>
        </p:spPr>
      </p:pic>
      <p:sp>
        <p:nvSpPr>
          <p:cNvPr id="708" name="Shape 708"/>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709" name="Shape 709"/>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710" name="cover-gray2.pdf"/>
          <p:cNvPicPr/>
          <p:nvPr/>
        </p:nvPicPr>
        <p:blipFill>
          <a:blip r:embed="rId4"/>
          <a:stretch>
            <a:fillRect/>
          </a:stretch>
        </p:blipFill>
        <p:spPr>
          <a:xfrm>
            <a:off x="863600" y="3365500"/>
            <a:ext cx="3263900" cy="4093706"/>
          </a:xfrm>
          <a:prstGeom prst="rect">
            <a:avLst/>
          </a:prstGeom>
          <a:ln w="12700">
            <a:round/>
          </a:ln>
        </p:spPr>
      </p:pic>
      <p:sp>
        <p:nvSpPr>
          <p:cNvPr id="711" name="Shape 711"/>
          <p:cNvSpPr>
            <a:spLocks noGrp="1"/>
          </p:cNvSpPr>
          <p:nvPr>
            <p:ph type="body" idx="1"/>
          </p:nvPr>
        </p:nvSpPr>
        <p:spPr>
          <a:prstGeom prst="rect">
            <a:avLst/>
          </a:prstGeom>
        </p:spPr>
        <p:txBody>
          <a:bodyPr/>
          <a:lstStyle/>
          <a:p>
            <a:pPr lvl="0">
              <a:defRPr sz="1800" i="0">
                <a:solidFill>
                  <a:srgbClr val="000000"/>
                </a:solidFill>
                <a:uFillTx/>
              </a:defRPr>
            </a:pPr>
            <a:r>
              <a:rPr sz="3000" i="1">
                <a:solidFill>
                  <a:srgbClr val="BABABA"/>
                </a:solidFill>
                <a:uFill>
                  <a:solidFill>
                    <a:srgbClr val="BABABA"/>
                  </a:solidFill>
                </a:uFill>
              </a:rPr>
              <a:t>API and elementary implementations</a:t>
            </a:r>
          </a:p>
          <a:p>
            <a:pPr lvl="1">
              <a:defRPr sz="1800" i="0">
                <a:uFillTx/>
              </a:defRPr>
            </a:pPr>
            <a:r>
              <a:rPr sz="3000" i="1">
                <a:uFill>
                  <a:solidFill/>
                </a:uFill>
              </a:rPr>
              <a:t>binary heaps</a:t>
            </a:r>
          </a:p>
          <a:p>
            <a:pPr lvl="0">
              <a:defRPr sz="1800" i="0">
                <a:solidFill>
                  <a:srgbClr val="000000"/>
                </a:solidFill>
                <a:uFillTx/>
              </a:defRPr>
            </a:pPr>
            <a:r>
              <a:rPr sz="3000" i="1">
                <a:solidFill>
                  <a:srgbClr val="BABABA"/>
                </a:solidFill>
                <a:uFill>
                  <a:solidFill>
                    <a:srgbClr val="BABABA"/>
                  </a:solidFill>
                </a:uFill>
              </a:rPr>
              <a:t>heapsort</a:t>
            </a:r>
          </a:p>
          <a:p>
            <a:pPr lvl="0">
              <a:defRPr sz="1800" i="0">
                <a:solidFill>
                  <a:srgbClr val="000000"/>
                </a:solidFill>
                <a:uFillTx/>
              </a:defRPr>
            </a:pPr>
            <a:r>
              <a:rPr sz="3000" i="1">
                <a:solidFill>
                  <a:srgbClr val="BABABA"/>
                </a:solidFill>
                <a:uFill>
                  <a:solidFill>
                    <a:srgbClr val="BABABA"/>
                  </a:solidFill>
                </a:uFill>
              </a:rPr>
              <a:t>event-driven simulation</a:t>
            </a:r>
          </a:p>
        </p:txBody>
      </p:sp>
      <p:sp>
        <p:nvSpPr>
          <p:cNvPr id="712" name="Shape 712"/>
          <p:cNvSpPr>
            <a:spLocks noGrp="1"/>
          </p:cNvSpPr>
          <p:nvPr>
            <p:ph type="title"/>
          </p:nvPr>
        </p:nvSpPr>
        <p:spPr>
          <a:prstGeom prst="rect">
            <a:avLst/>
          </a:prstGeom>
        </p:spPr>
        <p:txBody>
          <a:bodyPr/>
          <a:lstStyle/>
          <a:p>
            <a:pPr lvl="0">
              <a:defRPr sz="1800" b="0" cap="none" spc="0">
                <a:uFillTx/>
              </a:defRPr>
            </a:pPr>
            <a:r>
              <a:rPr sz="3750" b="1" cap="small" spc="150">
                <a:uFill>
                  <a:solidFill/>
                </a:uFill>
              </a:rPr>
              <a:t>2.4  Priority Queues</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4" name="endpapers.pdf"/>
          <p:cNvPicPr/>
          <p:nvPr/>
        </p:nvPicPr>
        <p:blipFill>
          <a:blip r:embed="rId2">
            <a:alphaModFix amt="20000"/>
          </a:blip>
          <a:srcRect l="24870" t="6296" r="16541" b="31489"/>
          <a:stretch>
            <a:fillRect/>
          </a:stretch>
        </p:blipFill>
        <p:spPr>
          <a:xfrm rot="16200000">
            <a:off x="1612899" y="-1612901"/>
            <a:ext cx="9779002" cy="13004801"/>
          </a:xfrm>
          <a:prstGeom prst="rect">
            <a:avLst/>
          </a:prstGeom>
          <a:ln w="12700">
            <a:round/>
          </a:ln>
        </p:spPr>
      </p:pic>
      <p:sp>
        <p:nvSpPr>
          <p:cNvPr id="715" name="Shape 715"/>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716" name="Shape 716"/>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717" name="cover-gray2.pdf"/>
          <p:cNvPicPr/>
          <p:nvPr/>
        </p:nvPicPr>
        <p:blipFill>
          <a:blip r:embed="rId4"/>
          <a:stretch>
            <a:fillRect/>
          </a:stretch>
        </p:blipFill>
        <p:spPr>
          <a:xfrm>
            <a:off x="863600" y="3365500"/>
            <a:ext cx="3263900" cy="4093706"/>
          </a:xfrm>
          <a:prstGeom prst="rect">
            <a:avLst/>
          </a:prstGeom>
          <a:ln w="12700">
            <a:round/>
          </a:ln>
        </p:spPr>
      </p:pic>
      <p:sp>
        <p:nvSpPr>
          <p:cNvPr id="718" name="Shape 718"/>
          <p:cNvSpPr>
            <a:spLocks noGrp="1"/>
          </p:cNvSpPr>
          <p:nvPr>
            <p:ph type="body" idx="1"/>
          </p:nvPr>
        </p:nvSpPr>
        <p:spPr>
          <a:prstGeom prst="rect">
            <a:avLst/>
          </a:prstGeom>
        </p:spPr>
        <p:txBody>
          <a:bodyPr/>
          <a:lstStyle/>
          <a:p>
            <a:pPr lvl="0">
              <a:defRPr sz="1800" i="0">
                <a:solidFill>
                  <a:srgbClr val="000000"/>
                </a:solidFill>
                <a:uFillTx/>
              </a:defRPr>
            </a:pPr>
            <a:r>
              <a:rPr sz="3000" i="1">
                <a:solidFill>
                  <a:srgbClr val="BABABA"/>
                </a:solidFill>
                <a:uFill>
                  <a:solidFill>
                    <a:srgbClr val="BABABA"/>
                  </a:solidFill>
                </a:uFill>
              </a:rPr>
              <a:t>API and elementary implementations</a:t>
            </a:r>
          </a:p>
          <a:p>
            <a:pPr lvl="0">
              <a:defRPr sz="1800" i="0">
                <a:solidFill>
                  <a:srgbClr val="000000"/>
                </a:solidFill>
                <a:uFillTx/>
              </a:defRPr>
            </a:pPr>
            <a:r>
              <a:rPr sz="3000" i="1">
                <a:solidFill>
                  <a:srgbClr val="BABABA"/>
                </a:solidFill>
                <a:uFill>
                  <a:solidFill>
                    <a:srgbClr val="BABABA"/>
                  </a:solidFill>
                </a:uFill>
              </a:rPr>
              <a:t>binary heaps</a:t>
            </a:r>
          </a:p>
          <a:p>
            <a:pPr lvl="1">
              <a:defRPr sz="1800" i="0">
                <a:uFillTx/>
              </a:defRPr>
            </a:pPr>
            <a:r>
              <a:rPr sz="3000" i="1">
                <a:uFill>
                  <a:solidFill/>
                </a:uFill>
              </a:rPr>
              <a:t>heapsort</a:t>
            </a:r>
          </a:p>
          <a:p>
            <a:pPr lvl="0">
              <a:defRPr sz="1800" i="0">
                <a:solidFill>
                  <a:srgbClr val="000000"/>
                </a:solidFill>
                <a:uFillTx/>
              </a:defRPr>
            </a:pPr>
            <a:r>
              <a:rPr sz="3000" i="1">
                <a:solidFill>
                  <a:srgbClr val="BABABA"/>
                </a:solidFill>
                <a:uFill>
                  <a:solidFill>
                    <a:srgbClr val="BABABA"/>
                  </a:solidFill>
                </a:uFill>
              </a:rPr>
              <a:t>event-driven simulation</a:t>
            </a:r>
          </a:p>
        </p:txBody>
      </p:sp>
      <p:sp>
        <p:nvSpPr>
          <p:cNvPr id="719" name="Shape 719"/>
          <p:cNvSpPr>
            <a:spLocks noGrp="1"/>
          </p:cNvSpPr>
          <p:nvPr>
            <p:ph type="title"/>
          </p:nvPr>
        </p:nvSpPr>
        <p:spPr>
          <a:prstGeom prst="rect">
            <a:avLst/>
          </a:prstGeom>
        </p:spPr>
        <p:txBody>
          <a:bodyPr/>
          <a:lstStyle/>
          <a:p>
            <a:pPr lvl="0">
              <a:defRPr sz="1800" b="0" cap="none" spc="0">
                <a:uFillTx/>
              </a:defRPr>
            </a:pPr>
            <a:r>
              <a:rPr sz="3750" b="1" cap="small" spc="150">
                <a:uFill>
                  <a:solidFill/>
                </a:uFill>
              </a:rPr>
              <a:t>2.4  Priority Queues</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1" name="Shape 721"/>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63</a:t>
            </a:fld>
            <a:endParaRPr sz="1200">
              <a:uFill>
                <a:solidFill/>
              </a:uFill>
            </a:endParaRPr>
          </a:p>
        </p:txBody>
      </p:sp>
      <p:sp>
        <p:nvSpPr>
          <p:cNvPr id="722" name="Shape 722"/>
          <p:cNvSpPr>
            <a:spLocks noGrp="1"/>
          </p:cNvSpPr>
          <p:nvPr>
            <p:ph type="title"/>
          </p:nvPr>
        </p:nvSpPr>
        <p:spPr>
          <a:prstGeom prst="rect">
            <a:avLst/>
          </a:prstGeom>
        </p:spPr>
        <p:txBody>
          <a:bodyPr/>
          <a:lstStyle/>
          <a:p>
            <a:pPr lvl="0">
              <a:defRPr sz="1800">
                <a:uFillTx/>
              </a:defRPr>
            </a:pPr>
            <a:r>
              <a:rPr sz="2800">
                <a:uFill>
                  <a:solidFill/>
                </a:uFill>
              </a:rPr>
              <a:t>Sorting with a binary heap</a:t>
            </a:r>
          </a:p>
        </p:txBody>
      </p:sp>
      <p:sp>
        <p:nvSpPr>
          <p:cNvPr id="723" name="Shape 72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Q.  </a:t>
            </a:r>
            <a:r>
              <a:rPr sz="2400">
                <a:uFill>
                  <a:solidFill/>
                </a:uFill>
              </a:rPr>
              <a:t>What is this sorting algorithm?</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5493"/>
                </a:solidFill>
                <a:uFill>
                  <a:solidFill>
                    <a:srgbClr val="0048AA"/>
                  </a:solidFill>
                </a:uFill>
              </a:rPr>
              <a:t>Q.  </a:t>
            </a:r>
            <a:r>
              <a:rPr sz="2400">
                <a:uFill>
                  <a:solidFill/>
                </a:uFill>
              </a:rPr>
              <a:t>What are its properties?</a:t>
            </a:r>
          </a:p>
          <a:p>
            <a:pPr lvl="0">
              <a:defRPr sz="1800">
                <a:solidFill>
                  <a:srgbClr val="000000"/>
                </a:solidFill>
                <a:uFillTx/>
              </a:defRPr>
            </a:pPr>
            <a:r>
              <a:rPr sz="2400">
                <a:solidFill>
                  <a:srgbClr val="005493"/>
                </a:solidFill>
                <a:uFill>
                  <a:solidFill>
                    <a:srgbClr val="0048AA"/>
                  </a:solidFill>
                </a:uFill>
              </a:rPr>
              <a:t>A.  </a:t>
            </a:r>
            <a:r>
              <a:rPr sz="2400" i="1">
                <a:uFill>
                  <a:solidFill/>
                </a:uFill>
                <a:latin typeface="Times Roman"/>
                <a:ea typeface="Times Roman"/>
                <a:cs typeface="Times Roman"/>
                <a:sym typeface="Times Roman"/>
              </a:rPr>
              <a:t>N</a:t>
            </a:r>
            <a:r>
              <a:rPr sz="2400">
                <a:uFill>
                  <a:solidFill/>
                </a:uFill>
                <a:latin typeface="Times Roman"/>
                <a:ea typeface="Times Roman"/>
                <a:cs typeface="Times Roman"/>
                <a:sym typeface="Times Roman"/>
              </a:rPr>
              <a:t> log </a:t>
            </a:r>
            <a:r>
              <a:rPr sz="2400" i="1">
                <a:uFill>
                  <a:solidFill/>
                </a:uFill>
                <a:latin typeface="Times Roman"/>
                <a:ea typeface="Times Roman"/>
                <a:cs typeface="Times Roman"/>
                <a:sym typeface="Times Roman"/>
              </a:rPr>
              <a:t>N</a:t>
            </a:r>
            <a:r>
              <a:rPr sz="2400">
                <a:uFill>
                  <a:solidFill/>
                </a:uFill>
              </a:rPr>
              <a:t>, extra array of length </a:t>
            </a:r>
            <a:r>
              <a:rPr sz="2400" i="1">
                <a:uFill>
                  <a:solidFill/>
                </a:uFill>
                <a:latin typeface="Times Roman"/>
                <a:ea typeface="Times Roman"/>
                <a:cs typeface="Times Roman"/>
                <a:sym typeface="Times Roman"/>
              </a:rPr>
              <a:t>N</a:t>
            </a:r>
            <a:r>
              <a:rPr sz="2400">
                <a:uFill>
                  <a:solidFill/>
                </a:uFill>
              </a:rPr>
              <a:t>, not stable.</a:t>
            </a:r>
          </a:p>
          <a:p>
            <a:pPr lvl="0">
              <a:defRPr sz="1800">
                <a:solidFill>
                  <a:srgbClr val="000000"/>
                </a:solidFill>
                <a:uFillTx/>
              </a:defRPr>
            </a:pPr>
            <a:br>
              <a:rPr sz="2400">
                <a:uFill>
                  <a:solidFill/>
                </a:uFill>
              </a:rPr>
            </a:br>
            <a:r>
              <a:rPr sz="2400">
                <a:solidFill>
                  <a:srgbClr val="005493"/>
                </a:solidFill>
                <a:uFill>
                  <a:solidFill>
                    <a:srgbClr val="0048AA"/>
                  </a:solidFill>
                </a:uFill>
              </a:rPr>
              <a:t>Heapsort intuition.  </a:t>
            </a:r>
            <a:r>
              <a:rPr sz="2400">
                <a:uFill>
                  <a:solidFill/>
                </a:uFill>
              </a:rPr>
              <a:t>A heap is an array; do sort in place.</a:t>
            </a:r>
          </a:p>
        </p:txBody>
      </p:sp>
      <p:sp>
        <p:nvSpPr>
          <p:cNvPr id="724" name="Shape 724"/>
          <p:cNvSpPr/>
          <p:nvPr/>
        </p:nvSpPr>
        <p:spPr>
          <a:xfrm>
            <a:off x="2133600" y="2400300"/>
            <a:ext cx="7429500" cy="397002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public void sort(String[] a)</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int N = a.length;</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MaxPQ&lt;String&gt; pq = new MaxPQ&lt;String&gt;();</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for (int i = 0; i &lt; N; i++)</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pq.insert(a[i]);</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for (int i = N-1; i &gt;= 0; i--)</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a[i] = pq.delMax();</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1" build="p" animBg="1" advAuto="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6" name="Shape 72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64</a:t>
            </a:fld>
            <a:endParaRPr sz="1200">
              <a:uFill>
                <a:solidFill/>
              </a:uFill>
            </a:endParaRPr>
          </a:p>
        </p:txBody>
      </p:sp>
      <p:sp>
        <p:nvSpPr>
          <p:cNvPr id="727" name="Shape 727"/>
          <p:cNvSpPr>
            <a:spLocks noGrp="1"/>
          </p:cNvSpPr>
          <p:nvPr>
            <p:ph type="title"/>
          </p:nvPr>
        </p:nvSpPr>
        <p:spPr>
          <a:prstGeom prst="rect">
            <a:avLst/>
          </a:prstGeom>
        </p:spPr>
        <p:txBody>
          <a:bodyPr/>
          <a:lstStyle/>
          <a:p>
            <a:pPr lvl="0">
              <a:defRPr sz="1800">
                <a:uFillTx/>
              </a:defRPr>
            </a:pPr>
            <a:r>
              <a:rPr sz="2800">
                <a:uFill>
                  <a:solidFill/>
                </a:uFill>
              </a:rPr>
              <a:t>Heapsort</a:t>
            </a:r>
          </a:p>
        </p:txBody>
      </p:sp>
      <p:sp>
        <p:nvSpPr>
          <p:cNvPr id="728" name="Shape 72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Basic plan for in-place sort.</a:t>
            </a:r>
          </a:p>
          <a:p>
            <a:pPr lvl="1">
              <a:defRPr sz="1800">
                <a:uFillTx/>
              </a:defRPr>
            </a:pPr>
            <a:r>
              <a:rPr sz="2400">
                <a:uFill>
                  <a:solidFill/>
                </a:uFill>
              </a:rPr>
              <a:t>View input array as a complete binary tree.</a:t>
            </a:r>
          </a:p>
          <a:p>
            <a:pPr lvl="1">
              <a:defRPr sz="1800">
                <a:uFillTx/>
              </a:defRPr>
            </a:pPr>
            <a:r>
              <a:rPr sz="2400">
                <a:uFill>
                  <a:solidFill/>
                </a:uFill>
              </a:rPr>
              <a:t>Heap construction:  build a max-heap with all </a:t>
            </a:r>
            <a:r>
              <a:rPr sz="2400" i="1">
                <a:uFill>
                  <a:solidFill/>
                </a:uFill>
                <a:latin typeface="Times New Roman"/>
                <a:ea typeface="Times New Roman"/>
                <a:cs typeface="Times New Roman"/>
                <a:sym typeface="Times New Roman"/>
              </a:rPr>
              <a:t>N</a:t>
            </a:r>
            <a:r>
              <a:rPr sz="2400">
                <a:uFill>
                  <a:solidFill/>
                </a:uFill>
              </a:rPr>
              <a:t> keys.</a:t>
            </a:r>
          </a:p>
          <a:p>
            <a:pPr lvl="1">
              <a:defRPr sz="1800">
                <a:uFillTx/>
              </a:defRPr>
            </a:pPr>
            <a:r>
              <a:rPr sz="2400">
                <a:uFill>
                  <a:solidFill/>
                </a:uFill>
              </a:rPr>
              <a:t>Sortdown:  repeatedly remove the maximum key.</a:t>
            </a:r>
          </a:p>
        </p:txBody>
      </p:sp>
      <p:grpSp>
        <p:nvGrpSpPr>
          <p:cNvPr id="732" name="Group 732"/>
          <p:cNvGrpSpPr/>
          <p:nvPr/>
        </p:nvGrpSpPr>
        <p:grpSpPr>
          <a:xfrm>
            <a:off x="590463" y="4536440"/>
            <a:ext cx="3562512" cy="2528976"/>
            <a:chOff x="44289" y="0"/>
            <a:chExt cx="3562510" cy="2528975"/>
          </a:xfrm>
        </p:grpSpPr>
        <p:pic>
          <p:nvPicPr>
            <p:cNvPr id="729" name="droppedImage.pdf"/>
            <p:cNvPicPr/>
            <p:nvPr/>
          </p:nvPicPr>
          <p:blipFill>
            <a:blip r:embed="rId3"/>
            <a:srcRect t="3998" r="71504" b="84190"/>
            <a:stretch>
              <a:fillRect/>
            </a:stretch>
          </p:blipFill>
          <p:spPr>
            <a:xfrm>
              <a:off x="120736" y="763675"/>
              <a:ext cx="3486064" cy="1765301"/>
            </a:xfrm>
            <a:prstGeom prst="rect">
              <a:avLst/>
            </a:prstGeom>
            <a:ln w="12700" cap="flat">
              <a:noFill/>
              <a:round/>
            </a:ln>
            <a:effectLst/>
          </p:spPr>
        </p:pic>
        <p:sp>
          <p:nvSpPr>
            <p:cNvPr id="730" name="Shape 730"/>
            <p:cNvSpPr/>
            <p:nvPr/>
          </p:nvSpPr>
          <p:spPr>
            <a:xfrm>
              <a:off x="44289" y="0"/>
              <a:ext cx="2540263"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keys in arbitrary order</a:t>
              </a:r>
            </a:p>
          </p:txBody>
        </p:sp>
      </p:grpSp>
      <p:graphicFrame>
        <p:nvGraphicFramePr>
          <p:cNvPr id="731" name="Table 731"/>
          <p:cNvGraphicFramePr/>
          <p:nvPr/>
        </p:nvGraphicFramePr>
        <p:xfrm>
          <a:off x="584200" y="7759700"/>
          <a:ext cx="3721608" cy="825755"/>
        </p:xfrm>
        <a:graphic>
          <a:graphicData uri="http://schemas.openxmlformats.org/drawingml/2006/table">
            <a:tbl>
              <a:tblPr>
                <a:tableStyleId>{8F44A2F1-9E1F-4B54-A3A2-5F16C0AD49E2}</a:tableStyleId>
              </a:tblPr>
              <a:tblGrid>
                <a:gridCol w="338328">
                  <a:extLst>
                    <a:ext uri="{9D8B030D-6E8A-4147-A177-3AD203B41FA5}">
                      <a16:colId xmlns:a16="http://schemas.microsoft.com/office/drawing/2014/main" val="20000"/>
                    </a:ext>
                  </a:extLst>
                </a:gridCol>
                <a:gridCol w="338328">
                  <a:extLst>
                    <a:ext uri="{9D8B030D-6E8A-4147-A177-3AD203B41FA5}">
                      <a16:colId xmlns:a16="http://schemas.microsoft.com/office/drawing/2014/main" val="20001"/>
                    </a:ext>
                  </a:extLst>
                </a:gridCol>
                <a:gridCol w="338328">
                  <a:extLst>
                    <a:ext uri="{9D8B030D-6E8A-4147-A177-3AD203B41FA5}">
                      <a16:colId xmlns:a16="http://schemas.microsoft.com/office/drawing/2014/main" val="20002"/>
                    </a:ext>
                  </a:extLst>
                </a:gridCol>
                <a:gridCol w="338328">
                  <a:extLst>
                    <a:ext uri="{9D8B030D-6E8A-4147-A177-3AD203B41FA5}">
                      <a16:colId xmlns:a16="http://schemas.microsoft.com/office/drawing/2014/main" val="20003"/>
                    </a:ext>
                  </a:extLst>
                </a:gridCol>
                <a:gridCol w="338328">
                  <a:extLst>
                    <a:ext uri="{9D8B030D-6E8A-4147-A177-3AD203B41FA5}">
                      <a16:colId xmlns:a16="http://schemas.microsoft.com/office/drawing/2014/main" val="20004"/>
                    </a:ext>
                  </a:extLst>
                </a:gridCol>
                <a:gridCol w="338328">
                  <a:extLst>
                    <a:ext uri="{9D8B030D-6E8A-4147-A177-3AD203B41FA5}">
                      <a16:colId xmlns:a16="http://schemas.microsoft.com/office/drawing/2014/main" val="20005"/>
                    </a:ext>
                  </a:extLst>
                </a:gridCol>
                <a:gridCol w="338328">
                  <a:extLst>
                    <a:ext uri="{9D8B030D-6E8A-4147-A177-3AD203B41FA5}">
                      <a16:colId xmlns:a16="http://schemas.microsoft.com/office/drawing/2014/main" val="20006"/>
                    </a:ext>
                  </a:extLst>
                </a:gridCol>
                <a:gridCol w="338328">
                  <a:extLst>
                    <a:ext uri="{9D8B030D-6E8A-4147-A177-3AD203B41FA5}">
                      <a16:colId xmlns:a16="http://schemas.microsoft.com/office/drawing/2014/main" val="20007"/>
                    </a:ext>
                  </a:extLst>
                </a:gridCol>
                <a:gridCol w="338328">
                  <a:extLst>
                    <a:ext uri="{9D8B030D-6E8A-4147-A177-3AD203B41FA5}">
                      <a16:colId xmlns:a16="http://schemas.microsoft.com/office/drawing/2014/main" val="20008"/>
                    </a:ext>
                  </a:extLst>
                </a:gridCol>
                <a:gridCol w="338328">
                  <a:extLst>
                    <a:ext uri="{9D8B030D-6E8A-4147-A177-3AD203B41FA5}">
                      <a16:colId xmlns:a16="http://schemas.microsoft.com/office/drawing/2014/main" val="20009"/>
                    </a:ext>
                  </a:extLst>
                </a:gridCol>
                <a:gridCol w="338328">
                  <a:extLst>
                    <a:ext uri="{9D8B030D-6E8A-4147-A177-3AD203B41FA5}">
                      <a16:colId xmlns:a16="http://schemas.microsoft.com/office/drawing/2014/main" val="20010"/>
                    </a:ext>
                  </a:extLst>
                </a:gridCol>
              </a:tblGrid>
              <a:tr h="242887">
                <a:tc>
                  <a:txBody>
                    <a:bodyPr/>
                    <a:lstStyle/>
                    <a:p>
                      <a:pPr marL="58702" marR="58702" lvl="0" defTabSz="1295400">
                        <a:lnSpc>
                          <a:spcPct val="130000"/>
                        </a:lnSpc>
                        <a:defRPr sz="1800">
                          <a:uFillTx/>
                        </a:defRPr>
                      </a:pPr>
                      <a:r>
                        <a:rPr sz="1000">
                          <a:solidFill>
                            <a:srgbClr val="929292"/>
                          </a:solidFill>
                          <a:uFill>
                            <a:solidFill/>
                          </a:uFill>
                        </a:rPr>
                        <a:t>1</a:t>
                      </a:r>
                    </a:p>
                  </a:txBody>
                  <a:tcPr marL="50800" marR="50800" marT="50800" marB="50800" anchor="ctr" horzOverflow="overflow">
                    <a:lnL w="285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2</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3</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4</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5</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6</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7</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8</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9</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10</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11</a:t>
                      </a:r>
                    </a:p>
                  </a:txBody>
                  <a:tcPr marL="50800" marR="50800" marT="50800" marB="50800" anchor="ctr" horzOverflow="overflow">
                    <a:lnL w="3175">
                      <a:miter lim="400000"/>
                    </a:lnL>
                    <a:lnR w="28575">
                      <a:miter lim="400000"/>
                    </a:lnR>
                    <a:lnT w="28575">
                      <a:miter lim="400000"/>
                    </a:lnT>
                    <a:noFill/>
                  </a:tcPr>
                </a:tc>
                <a:extLst>
                  <a:ext uri="{0D108BD9-81ED-4DB2-BD59-A6C34878D82A}">
                    <a16:rowId xmlns:a16="http://schemas.microsoft.com/office/drawing/2014/main" val="10000"/>
                  </a:ext>
                </a:extLst>
              </a:tr>
              <a:tr h="330200">
                <a:tc>
                  <a:txBody>
                    <a:bodyPr/>
                    <a:lstStyle/>
                    <a:p>
                      <a:pPr marL="58702" marR="58702" lvl="0" defTabSz="1295400">
                        <a:lnSpc>
                          <a:spcPct val="130000"/>
                        </a:lnSpc>
                        <a:defRPr sz="1800">
                          <a:uFillTx/>
                        </a:defRPr>
                      </a:pPr>
                      <a:r>
                        <a:rPr sz="1400">
                          <a:uFill>
                            <a:solidFill/>
                          </a:uFill>
                        </a:rPr>
                        <a:t>S</a:t>
                      </a:r>
                    </a:p>
                  </a:txBody>
                  <a:tcPr marL="50800" marR="50800" marT="50800" marB="50800" anchor="ctr" horzOverflow="overflow">
                    <a:lnL w="28575">
                      <a:miter lim="400000"/>
                    </a:lnL>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O</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R</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T</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E</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X</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A</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M</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P</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L</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E</a:t>
                      </a:r>
                    </a:p>
                  </a:txBody>
                  <a:tcPr marL="50800" marR="50800" marT="50800" marB="50800" anchor="ctr" horzOverflow="overflow">
                    <a:lnR w="28575">
                      <a:miter lim="400000"/>
                    </a:lnR>
                    <a:lnB w="28575">
                      <a:miter lim="400000"/>
                    </a:lnB>
                    <a:solidFill>
                      <a:srgbClr val="D5D5D5"/>
                    </a:solidFill>
                  </a:tcPr>
                </a:tc>
                <a:extLst>
                  <a:ext uri="{0D108BD9-81ED-4DB2-BD59-A6C34878D82A}">
                    <a16:rowId xmlns:a16="http://schemas.microsoft.com/office/drawing/2014/main" val="10001"/>
                  </a:ext>
                </a:extLst>
              </a:tr>
            </a:tbl>
          </a:graphicData>
        </a:graphic>
      </p:graphicFrame>
      <p:grpSp>
        <p:nvGrpSpPr>
          <p:cNvPr id="736" name="Group 736"/>
          <p:cNvGrpSpPr/>
          <p:nvPr/>
        </p:nvGrpSpPr>
        <p:grpSpPr>
          <a:xfrm>
            <a:off x="4726095" y="4533899"/>
            <a:ext cx="3581401" cy="2526461"/>
            <a:chOff x="1695" y="0"/>
            <a:chExt cx="3581400" cy="2526459"/>
          </a:xfrm>
        </p:grpSpPr>
        <p:pic>
          <p:nvPicPr>
            <p:cNvPr id="733" name="droppedImage.pdf"/>
            <p:cNvPicPr/>
            <p:nvPr/>
          </p:nvPicPr>
          <p:blipFill>
            <a:blip r:embed="rId3"/>
            <a:srcRect l="40238" t="3097" r="30750" b="84271"/>
            <a:stretch>
              <a:fillRect/>
            </a:stretch>
          </p:blipFill>
          <p:spPr>
            <a:xfrm>
              <a:off x="1695" y="621459"/>
              <a:ext cx="3581401" cy="1905001"/>
            </a:xfrm>
            <a:prstGeom prst="rect">
              <a:avLst/>
            </a:prstGeom>
            <a:ln w="12700" cap="flat">
              <a:noFill/>
              <a:round/>
            </a:ln>
            <a:effectLst/>
          </p:spPr>
        </p:pic>
        <p:sp>
          <p:nvSpPr>
            <p:cNvPr id="734" name="Shape 734"/>
            <p:cNvSpPr/>
            <p:nvPr/>
          </p:nvSpPr>
          <p:spPr>
            <a:xfrm>
              <a:off x="139700" y="0"/>
              <a:ext cx="1851982" cy="604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nSpc>
                  <a:spcPct val="120000"/>
                </a:lnSpc>
                <a:defRPr sz="1800">
                  <a:solidFill>
                    <a:srgbClr val="000000"/>
                  </a:solidFill>
                  <a:uFillTx/>
                </a:defRPr>
              </a:pPr>
              <a:r>
                <a:rPr sz="1600" b="1">
                  <a:uFill>
                    <a:solidFill/>
                  </a:uFill>
                  <a:latin typeface="Lucida Grande"/>
                  <a:ea typeface="Lucida Grande"/>
                  <a:cs typeface="Lucida Grande"/>
                  <a:sym typeface="Lucida Grande"/>
                </a:rPr>
                <a:t>build max heap</a:t>
              </a:r>
            </a:p>
            <a:p>
              <a:pPr lvl="0">
                <a:lnSpc>
                  <a:spcPct val="120000"/>
                </a:lnSpc>
                <a:defRPr sz="1800">
                  <a:solidFill>
                    <a:srgbClr val="000000"/>
                  </a:solidFill>
                  <a:uFillTx/>
                </a:defRPr>
              </a:pPr>
              <a:r>
                <a:rPr sz="1600" b="1">
                  <a:uFill>
                    <a:solidFill/>
                  </a:uFill>
                  <a:latin typeface="Lucida Grande"/>
                  <a:ea typeface="Lucida Grande"/>
                  <a:cs typeface="Lucida Grande"/>
                  <a:sym typeface="Lucida Grande"/>
                </a:rPr>
                <a:t>(in place)</a:t>
              </a:r>
            </a:p>
          </p:txBody>
        </p:sp>
      </p:grpSp>
      <p:graphicFrame>
        <p:nvGraphicFramePr>
          <p:cNvPr id="735" name="Table 735"/>
          <p:cNvGraphicFramePr/>
          <p:nvPr/>
        </p:nvGraphicFramePr>
        <p:xfrm>
          <a:off x="4724400" y="7759700"/>
          <a:ext cx="3721608" cy="825755"/>
        </p:xfrm>
        <a:graphic>
          <a:graphicData uri="http://schemas.openxmlformats.org/drawingml/2006/table">
            <a:tbl>
              <a:tblPr>
                <a:tableStyleId>{8F44A2F1-9E1F-4B54-A3A2-5F16C0AD49E2}</a:tableStyleId>
              </a:tblPr>
              <a:tblGrid>
                <a:gridCol w="338328">
                  <a:extLst>
                    <a:ext uri="{9D8B030D-6E8A-4147-A177-3AD203B41FA5}">
                      <a16:colId xmlns:a16="http://schemas.microsoft.com/office/drawing/2014/main" val="20000"/>
                    </a:ext>
                  </a:extLst>
                </a:gridCol>
                <a:gridCol w="338328">
                  <a:extLst>
                    <a:ext uri="{9D8B030D-6E8A-4147-A177-3AD203B41FA5}">
                      <a16:colId xmlns:a16="http://schemas.microsoft.com/office/drawing/2014/main" val="20001"/>
                    </a:ext>
                  </a:extLst>
                </a:gridCol>
                <a:gridCol w="338328">
                  <a:extLst>
                    <a:ext uri="{9D8B030D-6E8A-4147-A177-3AD203B41FA5}">
                      <a16:colId xmlns:a16="http://schemas.microsoft.com/office/drawing/2014/main" val="20002"/>
                    </a:ext>
                  </a:extLst>
                </a:gridCol>
                <a:gridCol w="338328">
                  <a:extLst>
                    <a:ext uri="{9D8B030D-6E8A-4147-A177-3AD203B41FA5}">
                      <a16:colId xmlns:a16="http://schemas.microsoft.com/office/drawing/2014/main" val="20003"/>
                    </a:ext>
                  </a:extLst>
                </a:gridCol>
                <a:gridCol w="338328">
                  <a:extLst>
                    <a:ext uri="{9D8B030D-6E8A-4147-A177-3AD203B41FA5}">
                      <a16:colId xmlns:a16="http://schemas.microsoft.com/office/drawing/2014/main" val="20004"/>
                    </a:ext>
                  </a:extLst>
                </a:gridCol>
                <a:gridCol w="338328">
                  <a:extLst>
                    <a:ext uri="{9D8B030D-6E8A-4147-A177-3AD203B41FA5}">
                      <a16:colId xmlns:a16="http://schemas.microsoft.com/office/drawing/2014/main" val="20005"/>
                    </a:ext>
                  </a:extLst>
                </a:gridCol>
                <a:gridCol w="338328">
                  <a:extLst>
                    <a:ext uri="{9D8B030D-6E8A-4147-A177-3AD203B41FA5}">
                      <a16:colId xmlns:a16="http://schemas.microsoft.com/office/drawing/2014/main" val="20006"/>
                    </a:ext>
                  </a:extLst>
                </a:gridCol>
                <a:gridCol w="338328">
                  <a:extLst>
                    <a:ext uri="{9D8B030D-6E8A-4147-A177-3AD203B41FA5}">
                      <a16:colId xmlns:a16="http://schemas.microsoft.com/office/drawing/2014/main" val="20007"/>
                    </a:ext>
                  </a:extLst>
                </a:gridCol>
                <a:gridCol w="338328">
                  <a:extLst>
                    <a:ext uri="{9D8B030D-6E8A-4147-A177-3AD203B41FA5}">
                      <a16:colId xmlns:a16="http://schemas.microsoft.com/office/drawing/2014/main" val="20008"/>
                    </a:ext>
                  </a:extLst>
                </a:gridCol>
                <a:gridCol w="338328">
                  <a:extLst>
                    <a:ext uri="{9D8B030D-6E8A-4147-A177-3AD203B41FA5}">
                      <a16:colId xmlns:a16="http://schemas.microsoft.com/office/drawing/2014/main" val="20009"/>
                    </a:ext>
                  </a:extLst>
                </a:gridCol>
                <a:gridCol w="338328">
                  <a:extLst>
                    <a:ext uri="{9D8B030D-6E8A-4147-A177-3AD203B41FA5}">
                      <a16:colId xmlns:a16="http://schemas.microsoft.com/office/drawing/2014/main" val="20010"/>
                    </a:ext>
                  </a:extLst>
                </a:gridCol>
              </a:tblGrid>
              <a:tr h="242887">
                <a:tc>
                  <a:txBody>
                    <a:bodyPr/>
                    <a:lstStyle/>
                    <a:p>
                      <a:pPr marL="58702" marR="58702" lvl="0" defTabSz="1295400">
                        <a:lnSpc>
                          <a:spcPct val="130000"/>
                        </a:lnSpc>
                        <a:defRPr sz="1800">
                          <a:uFillTx/>
                        </a:defRPr>
                      </a:pPr>
                      <a:r>
                        <a:rPr sz="1000">
                          <a:solidFill>
                            <a:srgbClr val="929292"/>
                          </a:solidFill>
                          <a:uFill>
                            <a:solidFill/>
                          </a:uFill>
                        </a:rPr>
                        <a:t>1</a:t>
                      </a:r>
                    </a:p>
                  </a:txBody>
                  <a:tcPr marL="50800" marR="50800" marT="50800" marB="50800" anchor="ctr" horzOverflow="overflow">
                    <a:lnL w="285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2</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3</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4</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5</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6</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7</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8</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9</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10</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11</a:t>
                      </a:r>
                    </a:p>
                  </a:txBody>
                  <a:tcPr marL="50800" marR="50800" marT="50800" marB="50800" anchor="ctr" horzOverflow="overflow">
                    <a:lnL w="3175">
                      <a:miter lim="400000"/>
                    </a:lnL>
                    <a:lnR w="28575">
                      <a:miter lim="400000"/>
                    </a:lnR>
                    <a:lnT w="28575">
                      <a:miter lim="400000"/>
                    </a:lnT>
                    <a:noFill/>
                  </a:tcPr>
                </a:tc>
                <a:extLst>
                  <a:ext uri="{0D108BD9-81ED-4DB2-BD59-A6C34878D82A}">
                    <a16:rowId xmlns:a16="http://schemas.microsoft.com/office/drawing/2014/main" val="10000"/>
                  </a:ext>
                </a:extLst>
              </a:tr>
              <a:tr h="330200">
                <a:tc>
                  <a:txBody>
                    <a:bodyPr/>
                    <a:lstStyle/>
                    <a:p>
                      <a:pPr marL="58702" marR="58702" lvl="0" defTabSz="1295400">
                        <a:lnSpc>
                          <a:spcPct val="130000"/>
                        </a:lnSpc>
                        <a:defRPr sz="1800">
                          <a:uFillTx/>
                        </a:defRPr>
                      </a:pPr>
                      <a:r>
                        <a:rPr sz="1400">
                          <a:uFill>
                            <a:solidFill/>
                          </a:uFill>
                        </a:rPr>
                        <a:t>X</a:t>
                      </a:r>
                    </a:p>
                  </a:txBody>
                  <a:tcPr marL="50800" marR="50800" marT="50800" marB="50800" anchor="ctr" horzOverflow="overflow">
                    <a:lnL w="28575">
                      <a:miter lim="400000"/>
                    </a:lnL>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T</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S</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P</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L</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R</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A</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M</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O</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E</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E</a:t>
                      </a:r>
                    </a:p>
                  </a:txBody>
                  <a:tcPr marL="50800" marR="50800" marT="50800" marB="50800" anchor="ctr" horzOverflow="overflow">
                    <a:lnR w="28575">
                      <a:miter lim="400000"/>
                    </a:lnR>
                    <a:lnB w="28575">
                      <a:miter lim="400000"/>
                    </a:lnB>
                    <a:solidFill>
                      <a:srgbClr val="D5D5D5"/>
                    </a:solidFill>
                  </a:tcPr>
                </a:tc>
                <a:extLst>
                  <a:ext uri="{0D108BD9-81ED-4DB2-BD59-A6C34878D82A}">
                    <a16:rowId xmlns:a16="http://schemas.microsoft.com/office/drawing/2014/main" val="10001"/>
                  </a:ext>
                </a:extLst>
              </a:tr>
            </a:tbl>
          </a:graphicData>
        </a:graphic>
      </p:graphicFrame>
      <p:grpSp>
        <p:nvGrpSpPr>
          <p:cNvPr id="740" name="Group 740"/>
          <p:cNvGrpSpPr/>
          <p:nvPr/>
        </p:nvGrpSpPr>
        <p:grpSpPr>
          <a:xfrm>
            <a:off x="8799276" y="4533899"/>
            <a:ext cx="3757964" cy="2707454"/>
            <a:chOff x="0" y="0"/>
            <a:chExt cx="3757962" cy="2707452"/>
          </a:xfrm>
        </p:grpSpPr>
        <p:pic>
          <p:nvPicPr>
            <p:cNvPr id="737" name="droppedImage.pdf"/>
            <p:cNvPicPr/>
            <p:nvPr/>
          </p:nvPicPr>
          <p:blipFill>
            <a:blip r:embed="rId3"/>
            <a:srcRect l="71713" t="80480" b="6530"/>
            <a:stretch>
              <a:fillRect/>
            </a:stretch>
          </p:blipFill>
          <p:spPr>
            <a:xfrm>
              <a:off x="0" y="599252"/>
              <a:ext cx="3757963" cy="2108201"/>
            </a:xfrm>
            <a:prstGeom prst="rect">
              <a:avLst/>
            </a:prstGeom>
            <a:ln w="12700" cap="flat">
              <a:noFill/>
              <a:round/>
            </a:ln>
            <a:effectLst/>
          </p:spPr>
        </p:pic>
        <p:sp>
          <p:nvSpPr>
            <p:cNvPr id="738" name="Shape 738"/>
            <p:cNvSpPr/>
            <p:nvPr/>
          </p:nvSpPr>
          <p:spPr>
            <a:xfrm>
              <a:off x="179623" y="0"/>
              <a:ext cx="1588259" cy="604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nSpc>
                  <a:spcPct val="120000"/>
                </a:lnSpc>
                <a:defRPr sz="1800">
                  <a:solidFill>
                    <a:srgbClr val="000000"/>
                  </a:solidFill>
                  <a:uFillTx/>
                </a:defRPr>
              </a:pPr>
              <a:r>
                <a:rPr sz="1600" b="1">
                  <a:uFill>
                    <a:solidFill/>
                  </a:uFill>
                  <a:latin typeface="Lucida Grande"/>
                  <a:ea typeface="Lucida Grande"/>
                  <a:cs typeface="Lucida Grande"/>
                  <a:sym typeface="Lucida Grande"/>
                </a:rPr>
                <a:t>sorted result</a:t>
              </a:r>
            </a:p>
            <a:p>
              <a:pPr lvl="0">
                <a:lnSpc>
                  <a:spcPct val="120000"/>
                </a:lnSpc>
                <a:defRPr sz="1800">
                  <a:solidFill>
                    <a:srgbClr val="000000"/>
                  </a:solidFill>
                  <a:uFillTx/>
                </a:defRPr>
              </a:pPr>
              <a:r>
                <a:rPr sz="1600" b="1">
                  <a:uFill>
                    <a:solidFill/>
                  </a:uFill>
                  <a:latin typeface="Lucida Grande"/>
                  <a:ea typeface="Lucida Grande"/>
                  <a:cs typeface="Lucida Grande"/>
                  <a:sym typeface="Lucida Grande"/>
                </a:rPr>
                <a:t>(in place)</a:t>
              </a:r>
            </a:p>
          </p:txBody>
        </p:sp>
      </p:grpSp>
      <p:graphicFrame>
        <p:nvGraphicFramePr>
          <p:cNvPr id="739" name="Table 739"/>
          <p:cNvGraphicFramePr/>
          <p:nvPr/>
        </p:nvGraphicFramePr>
        <p:xfrm>
          <a:off x="8864600" y="7759700"/>
          <a:ext cx="3721608" cy="825755"/>
        </p:xfrm>
        <a:graphic>
          <a:graphicData uri="http://schemas.openxmlformats.org/drawingml/2006/table">
            <a:tbl>
              <a:tblPr>
                <a:tableStyleId>{8F44A2F1-9E1F-4B54-A3A2-5F16C0AD49E2}</a:tableStyleId>
              </a:tblPr>
              <a:tblGrid>
                <a:gridCol w="338328">
                  <a:extLst>
                    <a:ext uri="{9D8B030D-6E8A-4147-A177-3AD203B41FA5}">
                      <a16:colId xmlns:a16="http://schemas.microsoft.com/office/drawing/2014/main" val="20000"/>
                    </a:ext>
                  </a:extLst>
                </a:gridCol>
                <a:gridCol w="338328">
                  <a:extLst>
                    <a:ext uri="{9D8B030D-6E8A-4147-A177-3AD203B41FA5}">
                      <a16:colId xmlns:a16="http://schemas.microsoft.com/office/drawing/2014/main" val="20001"/>
                    </a:ext>
                  </a:extLst>
                </a:gridCol>
                <a:gridCol w="338328">
                  <a:extLst>
                    <a:ext uri="{9D8B030D-6E8A-4147-A177-3AD203B41FA5}">
                      <a16:colId xmlns:a16="http://schemas.microsoft.com/office/drawing/2014/main" val="20002"/>
                    </a:ext>
                  </a:extLst>
                </a:gridCol>
                <a:gridCol w="338328">
                  <a:extLst>
                    <a:ext uri="{9D8B030D-6E8A-4147-A177-3AD203B41FA5}">
                      <a16:colId xmlns:a16="http://schemas.microsoft.com/office/drawing/2014/main" val="20003"/>
                    </a:ext>
                  </a:extLst>
                </a:gridCol>
                <a:gridCol w="338328">
                  <a:extLst>
                    <a:ext uri="{9D8B030D-6E8A-4147-A177-3AD203B41FA5}">
                      <a16:colId xmlns:a16="http://schemas.microsoft.com/office/drawing/2014/main" val="20004"/>
                    </a:ext>
                  </a:extLst>
                </a:gridCol>
                <a:gridCol w="338328">
                  <a:extLst>
                    <a:ext uri="{9D8B030D-6E8A-4147-A177-3AD203B41FA5}">
                      <a16:colId xmlns:a16="http://schemas.microsoft.com/office/drawing/2014/main" val="20005"/>
                    </a:ext>
                  </a:extLst>
                </a:gridCol>
                <a:gridCol w="338328">
                  <a:extLst>
                    <a:ext uri="{9D8B030D-6E8A-4147-A177-3AD203B41FA5}">
                      <a16:colId xmlns:a16="http://schemas.microsoft.com/office/drawing/2014/main" val="20006"/>
                    </a:ext>
                  </a:extLst>
                </a:gridCol>
                <a:gridCol w="338328">
                  <a:extLst>
                    <a:ext uri="{9D8B030D-6E8A-4147-A177-3AD203B41FA5}">
                      <a16:colId xmlns:a16="http://schemas.microsoft.com/office/drawing/2014/main" val="20007"/>
                    </a:ext>
                  </a:extLst>
                </a:gridCol>
                <a:gridCol w="338328">
                  <a:extLst>
                    <a:ext uri="{9D8B030D-6E8A-4147-A177-3AD203B41FA5}">
                      <a16:colId xmlns:a16="http://schemas.microsoft.com/office/drawing/2014/main" val="20008"/>
                    </a:ext>
                  </a:extLst>
                </a:gridCol>
                <a:gridCol w="338328">
                  <a:extLst>
                    <a:ext uri="{9D8B030D-6E8A-4147-A177-3AD203B41FA5}">
                      <a16:colId xmlns:a16="http://schemas.microsoft.com/office/drawing/2014/main" val="20009"/>
                    </a:ext>
                  </a:extLst>
                </a:gridCol>
                <a:gridCol w="338328">
                  <a:extLst>
                    <a:ext uri="{9D8B030D-6E8A-4147-A177-3AD203B41FA5}">
                      <a16:colId xmlns:a16="http://schemas.microsoft.com/office/drawing/2014/main" val="20010"/>
                    </a:ext>
                  </a:extLst>
                </a:gridCol>
              </a:tblGrid>
              <a:tr h="242887">
                <a:tc>
                  <a:txBody>
                    <a:bodyPr/>
                    <a:lstStyle/>
                    <a:p>
                      <a:pPr marL="58702" marR="58702" lvl="0" defTabSz="1295400">
                        <a:lnSpc>
                          <a:spcPct val="130000"/>
                        </a:lnSpc>
                        <a:defRPr sz="1800">
                          <a:uFillTx/>
                        </a:defRPr>
                      </a:pPr>
                      <a:r>
                        <a:rPr sz="1000">
                          <a:solidFill>
                            <a:srgbClr val="929292"/>
                          </a:solidFill>
                          <a:uFill>
                            <a:solidFill/>
                          </a:uFill>
                        </a:rPr>
                        <a:t>1</a:t>
                      </a:r>
                    </a:p>
                  </a:txBody>
                  <a:tcPr marL="50800" marR="50800" marT="50800" marB="50800" anchor="ctr" horzOverflow="overflow">
                    <a:lnL w="285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2</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3</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4</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5</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6</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7</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8</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9</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10</a:t>
                      </a:r>
                    </a:p>
                  </a:txBody>
                  <a:tcPr marL="50800" marR="50800" marT="50800" marB="50800" anchor="ctr" horzOverflow="overflow">
                    <a:lnL w="3175">
                      <a:miter lim="400000"/>
                    </a:lnL>
                    <a:lnR w="3175">
                      <a:miter lim="400000"/>
                    </a:lnR>
                    <a:lnT w="28575">
                      <a:miter lim="400000"/>
                    </a:lnT>
                    <a:noFill/>
                  </a:tcPr>
                </a:tc>
                <a:tc>
                  <a:txBody>
                    <a:bodyPr/>
                    <a:lstStyle/>
                    <a:p>
                      <a:pPr marL="58702" marR="58702" lvl="0" defTabSz="1295400">
                        <a:lnSpc>
                          <a:spcPct val="130000"/>
                        </a:lnSpc>
                        <a:defRPr sz="1800">
                          <a:uFillTx/>
                        </a:defRPr>
                      </a:pPr>
                      <a:r>
                        <a:rPr sz="1000">
                          <a:solidFill>
                            <a:srgbClr val="929292"/>
                          </a:solidFill>
                          <a:uFill>
                            <a:solidFill/>
                          </a:uFill>
                        </a:rPr>
                        <a:t>11</a:t>
                      </a:r>
                    </a:p>
                  </a:txBody>
                  <a:tcPr marL="50800" marR="50800" marT="50800" marB="50800" anchor="ctr" horzOverflow="overflow">
                    <a:lnL w="3175">
                      <a:miter lim="400000"/>
                    </a:lnL>
                    <a:lnR w="28575">
                      <a:miter lim="400000"/>
                    </a:lnR>
                    <a:lnT w="28575">
                      <a:miter lim="400000"/>
                    </a:lnT>
                    <a:noFill/>
                  </a:tcPr>
                </a:tc>
                <a:extLst>
                  <a:ext uri="{0D108BD9-81ED-4DB2-BD59-A6C34878D82A}">
                    <a16:rowId xmlns:a16="http://schemas.microsoft.com/office/drawing/2014/main" val="10000"/>
                  </a:ext>
                </a:extLst>
              </a:tr>
              <a:tr h="330200">
                <a:tc>
                  <a:txBody>
                    <a:bodyPr/>
                    <a:lstStyle/>
                    <a:p>
                      <a:pPr marL="58702" marR="58702" lvl="0" defTabSz="1295400">
                        <a:lnSpc>
                          <a:spcPct val="130000"/>
                        </a:lnSpc>
                        <a:defRPr sz="1800">
                          <a:uFillTx/>
                        </a:defRPr>
                      </a:pPr>
                      <a:r>
                        <a:rPr sz="1400">
                          <a:uFill>
                            <a:solidFill/>
                          </a:uFill>
                        </a:rPr>
                        <a:t>A</a:t>
                      </a:r>
                    </a:p>
                  </a:txBody>
                  <a:tcPr marL="50800" marR="50800" marT="50800" marB="50800" anchor="ctr" horzOverflow="overflow">
                    <a:lnL w="28575">
                      <a:miter lim="400000"/>
                    </a:lnL>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E</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E</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L</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M</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O</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P</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R</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S</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T</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400">
                          <a:uFill>
                            <a:solidFill/>
                          </a:uFill>
                        </a:rPr>
                        <a:t>X</a:t>
                      </a:r>
                    </a:p>
                  </a:txBody>
                  <a:tcPr marL="50800" marR="50800" marT="50800" marB="50800" anchor="ctr" horzOverflow="overflow">
                    <a:lnR w="28575">
                      <a:miter lim="400000"/>
                    </a:lnR>
                    <a:lnB w="28575">
                      <a:miter lim="400000"/>
                    </a:lnB>
                    <a:solidFill>
                      <a:srgbClr val="D5D5D5"/>
                    </a:solid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2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732"/>
                                        </p:tgtEl>
                                        <p:attrNameLst>
                                          <p:attrName>style.visibility</p:attrName>
                                        </p:attrNameLst>
                                      </p:cBhvr>
                                      <p:to>
                                        <p:strVal val="visible"/>
                                      </p:to>
                                    </p:set>
                                  </p:childTnLst>
                                </p:cTn>
                              </p:par>
                              <p:par>
                                <p:cTn id="10" presetID="1" presetClass="entr" presetSubtype="0" fill="hold">
                                  <p:stCondLst>
                                    <p:cond delay="0"/>
                                  </p:stCondLst>
                                  <p:iterate>
                                    <p:tmAbs val="0"/>
                                  </p:iterate>
                                  <p:childTnLst>
                                    <p:set>
                                      <p:cBhvr>
                                        <p:cTn id="11" fill="hold"/>
                                        <p:tgtEl>
                                          <p:spTgt spid="7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p:tmAbs val="0"/>
                                  </p:iterate>
                                  <p:childTnLst>
                                    <p:set>
                                      <p:cBhvr>
                                        <p:cTn id="15" fill="hold"/>
                                        <p:tgtEl>
                                          <p:spTgt spid="728">
                                            <p:txEl>
                                              <p:pRg st="2" end="2"/>
                                            </p:txEl>
                                          </p:spTgt>
                                        </p:tgtEl>
                                        <p:attrNameLst>
                                          <p:attrName>style.visibility</p:attrName>
                                        </p:attrNameLst>
                                      </p:cBhvr>
                                      <p:to>
                                        <p:strVal val="visible"/>
                                      </p:to>
                                    </p:set>
                                  </p:childTnLst>
                                </p:cTn>
                              </p:par>
                              <p:par>
                                <p:cTn id="16" presetID="1" presetClass="entr" presetSubtype="0" fill="hold">
                                  <p:stCondLst>
                                    <p:cond delay="0"/>
                                  </p:stCondLst>
                                  <p:iterate>
                                    <p:tmAbs val="0"/>
                                  </p:iterate>
                                  <p:childTnLst>
                                    <p:set>
                                      <p:cBhvr>
                                        <p:cTn id="17" fill="hold"/>
                                        <p:tgtEl>
                                          <p:spTgt spid="73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3" nodeType="afterEffect">
                                  <p:stCondLst>
                                    <p:cond delay="0"/>
                                  </p:stCondLst>
                                  <p:iterate>
                                    <p:tmAbs val="0"/>
                                  </p:iterate>
                                  <p:childTnLst>
                                    <p:set>
                                      <p:cBhvr>
                                        <p:cTn id="20" fill="hold"/>
                                        <p:tgtEl>
                                          <p:spTgt spid="736"/>
                                        </p:tgtEl>
                                        <p:attrNameLst>
                                          <p:attrName>style.visibility</p:attrName>
                                        </p:attrNameLst>
                                      </p:cBhvr>
                                      <p:to>
                                        <p:strVal val="visible"/>
                                      </p:to>
                                    </p:set>
                                  </p:childTnLst>
                                </p:cTn>
                              </p:par>
                              <p:par>
                                <p:cTn id="21" presetID="1" presetClass="entr" presetSubtype="0" fill="hold">
                                  <p:stCondLst>
                                    <p:cond delay="0"/>
                                  </p:stCondLst>
                                  <p:iterate>
                                    <p:tmAbs val="0"/>
                                  </p:iterate>
                                  <p:childTnLst>
                                    <p:set>
                                      <p:cBhvr>
                                        <p:cTn id="22" fill="hold"/>
                                        <p:tgtEl>
                                          <p:spTgt spid="731"/>
                                        </p:tgtEl>
                                        <p:attrNameLst>
                                          <p:attrName>style.visibility</p:attrName>
                                        </p:attrNameLst>
                                      </p:cBhvr>
                                      <p:to>
                                        <p:strVal val="visible"/>
                                      </p:to>
                                    </p:set>
                                  </p:childTnLst>
                                </p:cTn>
                              </p:par>
                              <p:par>
                                <p:cTn id="23" presetID="1" presetClass="entr" presetSubtype="0" fill="hold">
                                  <p:stCondLst>
                                    <p:cond delay="0"/>
                                  </p:stCondLst>
                                  <p:iterate>
                                    <p:tmAbs val="0"/>
                                  </p:iterate>
                                  <p:childTnLst>
                                    <p:set>
                                      <p:cBhvr>
                                        <p:cTn id="24" fill="hold"/>
                                        <p:tgtEl>
                                          <p:spTgt spid="7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728">
                                            <p:txEl>
                                              <p:pRg st="3" end="3"/>
                                            </p:txEl>
                                          </p:spTgt>
                                        </p:tgtEl>
                                        <p:attrNameLst>
                                          <p:attrName>style.visibility</p:attrName>
                                        </p:attrNameLst>
                                      </p:cBhvr>
                                      <p:to>
                                        <p:strVal val="visible"/>
                                      </p:to>
                                    </p:set>
                                  </p:childTnLst>
                                </p:cTn>
                              </p:par>
                              <p:par>
                                <p:cTn id="29" presetID="1" presetClass="entr" presetSubtype="0" fill="hold">
                                  <p:stCondLst>
                                    <p:cond delay="0"/>
                                  </p:stCondLst>
                                  <p:iterate>
                                    <p:tmAbs val="0"/>
                                  </p:iterate>
                                  <p:childTnLst>
                                    <p:set>
                                      <p:cBhvr>
                                        <p:cTn id="30" fill="hold"/>
                                        <p:tgtEl>
                                          <p:spTgt spid="731"/>
                                        </p:tgtEl>
                                        <p:attrNameLst>
                                          <p:attrName>style.visibility</p:attrName>
                                        </p:attrNameLst>
                                      </p:cBhvr>
                                      <p:to>
                                        <p:strVal val="visible"/>
                                      </p:to>
                                    </p:set>
                                  </p:childTnLst>
                                </p:cTn>
                              </p:par>
                              <p:par>
                                <p:cTn id="31" presetID="1" presetClass="entr" presetSubtype="0" fill="hold">
                                  <p:stCondLst>
                                    <p:cond delay="0"/>
                                  </p:stCondLst>
                                  <p:iterate>
                                    <p:tmAbs val="0"/>
                                  </p:iterate>
                                  <p:childTnLst>
                                    <p:set>
                                      <p:cBhvr>
                                        <p:cTn id="32" fill="hold"/>
                                        <p:tgtEl>
                                          <p:spTgt spid="7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4" nodeType="afterEffect">
                                  <p:stCondLst>
                                    <p:cond delay="0"/>
                                  </p:stCondLst>
                                  <p:iterate>
                                    <p:tmAbs val="0"/>
                                  </p:iterate>
                                  <p:childTnLst>
                                    <p:set>
                                      <p:cBhvr>
                                        <p:cTn id="35" fill="hold"/>
                                        <p:tgtEl>
                                          <p:spTgt spid="740"/>
                                        </p:tgtEl>
                                        <p:attrNameLst>
                                          <p:attrName>style.visibility</p:attrName>
                                        </p:attrNameLst>
                                      </p:cBhvr>
                                      <p:to>
                                        <p:strVal val="visible"/>
                                      </p:to>
                                    </p:set>
                                  </p:childTnLst>
                                </p:cTn>
                              </p:par>
                              <p:par>
                                <p:cTn id="36" presetID="1" presetClass="entr" presetSubtype="0" fill="hold">
                                  <p:stCondLst>
                                    <p:cond delay="0"/>
                                  </p:stCondLst>
                                  <p:iterate>
                                    <p:tmAbs val="0"/>
                                  </p:iterate>
                                  <p:childTnLst>
                                    <p:set>
                                      <p:cBhvr>
                                        <p:cTn id="37" fill="hold"/>
                                        <p:tgtEl>
                                          <p:spTgt spid="739"/>
                                        </p:tgtEl>
                                        <p:attrNameLst>
                                          <p:attrName>style.visibility</p:attrName>
                                        </p:attrNameLst>
                                      </p:cBhvr>
                                      <p:to>
                                        <p:strVal val="visible"/>
                                      </p:to>
                                    </p:set>
                                  </p:childTnLst>
                                </p:cTn>
                              </p:par>
                              <p:par>
                                <p:cTn id="38" presetID="1" presetClass="entr" presetSubtype="0" fill="hold">
                                  <p:stCondLst>
                                    <p:cond delay="0"/>
                                  </p:stCondLst>
                                  <p:iterate>
                                    <p:tmAbs val="0"/>
                                  </p:iterate>
                                  <p:childTnLst>
                                    <p:set>
                                      <p:cBhvr>
                                        <p:cTn id="39" fill="hold"/>
                                        <p:tgtEl>
                                          <p:spTgt spid="731"/>
                                        </p:tgtEl>
                                        <p:attrNameLst>
                                          <p:attrName>style.visibility</p:attrName>
                                        </p:attrNameLst>
                                      </p:cBhvr>
                                      <p:to>
                                        <p:strVal val="visible"/>
                                      </p:to>
                                    </p:set>
                                  </p:childTnLst>
                                </p:cTn>
                              </p:par>
                              <p:par>
                                <p:cTn id="40" presetID="1" presetClass="entr" presetSubtype="0" fill="hold">
                                  <p:stCondLst>
                                    <p:cond delay="0"/>
                                  </p:stCondLst>
                                  <p:iterate>
                                    <p:tmAbs val="0"/>
                                  </p:iterate>
                                  <p:childTnLst>
                                    <p:set>
                                      <p:cBhvr>
                                        <p:cTn id="41" fill="hold"/>
                                        <p:tgtEl>
                                          <p:spTgt spid="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 grpId="1" build="p" bldLvl="5" animBg="1" advAuto="0"/>
      <p:bldP spid="732" grpId="2" animBg="1" advAuto="0"/>
      <p:bldP spid="736" grpId="3" animBg="1" advAuto="0"/>
      <p:bldP spid="740" grpId="4" animBg="1" advAuto="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4" name="Shape 74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Heap construction.  </a:t>
            </a:r>
            <a:r>
              <a:rPr sz="2400">
                <a:uFill>
                  <a:solidFill/>
                </a:uFill>
              </a:rPr>
              <a:t>Build max heap using bottom-up method.</a:t>
            </a:r>
          </a:p>
        </p:txBody>
      </p:sp>
      <p:sp>
        <p:nvSpPr>
          <p:cNvPr id="745" name="Shape 745"/>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65</a:t>
            </a:fld>
            <a:endParaRPr sz="1200">
              <a:uFill>
                <a:solidFill/>
              </a:uFill>
            </a:endParaRPr>
          </a:p>
        </p:txBody>
      </p:sp>
      <p:sp>
        <p:nvSpPr>
          <p:cNvPr id="746" name="Shape 746"/>
          <p:cNvSpPr>
            <a:spLocks noGrp="1"/>
          </p:cNvSpPr>
          <p:nvPr>
            <p:ph type="title"/>
          </p:nvPr>
        </p:nvSpPr>
        <p:spPr>
          <a:prstGeom prst="rect">
            <a:avLst/>
          </a:prstGeom>
        </p:spPr>
        <p:txBody>
          <a:bodyPr/>
          <a:lstStyle/>
          <a:p>
            <a:pPr lvl="0">
              <a:defRPr sz="1800">
                <a:uFillTx/>
              </a:defRPr>
            </a:pPr>
            <a:r>
              <a:rPr sz="2800">
                <a:uFill>
                  <a:solidFill/>
                </a:uFill>
              </a:rPr>
              <a:t>Heapsort demo</a:t>
            </a:r>
          </a:p>
        </p:txBody>
      </p:sp>
      <p:sp>
        <p:nvSpPr>
          <p:cNvPr id="747" name="Shape 747"/>
          <p:cNvSpPr/>
          <p:nvPr/>
        </p:nvSpPr>
        <p:spPr>
          <a:xfrm>
            <a:off x="3180491"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748" name="Shape 748"/>
          <p:cNvSpPr/>
          <p:nvPr/>
        </p:nvSpPr>
        <p:spPr>
          <a:xfrm>
            <a:off x="3804161"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749" name="Shape 749"/>
          <p:cNvSpPr/>
          <p:nvPr/>
        </p:nvSpPr>
        <p:spPr>
          <a:xfrm>
            <a:off x="4440532"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50" name="Shape 750"/>
          <p:cNvSpPr/>
          <p:nvPr/>
        </p:nvSpPr>
        <p:spPr>
          <a:xfrm>
            <a:off x="5076902"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751" name="Shape 751"/>
          <p:cNvSpPr/>
          <p:nvPr/>
        </p:nvSpPr>
        <p:spPr>
          <a:xfrm>
            <a:off x="5713273"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52" name="Shape 752"/>
          <p:cNvSpPr/>
          <p:nvPr/>
        </p:nvSpPr>
        <p:spPr>
          <a:xfrm>
            <a:off x="6349642"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X</a:t>
            </a:r>
          </a:p>
        </p:txBody>
      </p:sp>
      <p:sp>
        <p:nvSpPr>
          <p:cNvPr id="753" name="Shape 753"/>
          <p:cNvSpPr/>
          <p:nvPr/>
        </p:nvSpPr>
        <p:spPr>
          <a:xfrm>
            <a:off x="6986013"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54" name="Shape 754"/>
          <p:cNvSpPr/>
          <p:nvPr/>
        </p:nvSpPr>
        <p:spPr>
          <a:xfrm>
            <a:off x="7622383"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M</a:t>
            </a:r>
          </a:p>
        </p:txBody>
      </p:sp>
      <p:sp>
        <p:nvSpPr>
          <p:cNvPr id="755" name="Shape 755"/>
          <p:cNvSpPr/>
          <p:nvPr/>
        </p:nvSpPr>
        <p:spPr>
          <a:xfrm>
            <a:off x="8258755"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56" name="Shape 756"/>
          <p:cNvSpPr/>
          <p:nvPr/>
        </p:nvSpPr>
        <p:spPr>
          <a:xfrm>
            <a:off x="8895120"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L</a:t>
            </a:r>
          </a:p>
        </p:txBody>
      </p:sp>
      <p:sp>
        <p:nvSpPr>
          <p:cNvPr id="757" name="Shape 757"/>
          <p:cNvSpPr/>
          <p:nvPr/>
        </p:nvSpPr>
        <p:spPr>
          <a:xfrm>
            <a:off x="9518794" y="8547100"/>
            <a:ext cx="635001" cy="553812"/>
          </a:xfrm>
          <a:prstGeom prst="rect">
            <a:avLst/>
          </a:prstGeom>
          <a:solidFill>
            <a:srgbClr val="BABABA"/>
          </a:solidFill>
          <a:ln w="6350">
            <a:solidFill>
              <a:srgbClr val="FFFFFF"/>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58" name="Shape 758"/>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759" name="Shape 759"/>
          <p:cNvSpPr/>
          <p:nvPr/>
        </p:nvSpPr>
        <p:spPr>
          <a:xfrm>
            <a:off x="3937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2</a:t>
            </a:r>
          </a:p>
        </p:txBody>
      </p:sp>
      <p:sp>
        <p:nvSpPr>
          <p:cNvPr id="760" name="Shape 760"/>
          <p:cNvSpPr/>
          <p:nvPr/>
        </p:nvSpPr>
        <p:spPr>
          <a:xfrm>
            <a:off x="4584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3</a:t>
            </a:r>
          </a:p>
        </p:txBody>
      </p:sp>
      <p:sp>
        <p:nvSpPr>
          <p:cNvPr id="761" name="Shape 761"/>
          <p:cNvSpPr/>
          <p:nvPr/>
        </p:nvSpPr>
        <p:spPr>
          <a:xfrm>
            <a:off x="5219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4</a:t>
            </a:r>
          </a:p>
        </p:txBody>
      </p:sp>
      <p:sp>
        <p:nvSpPr>
          <p:cNvPr id="762" name="Shape 762"/>
          <p:cNvSpPr/>
          <p:nvPr/>
        </p:nvSpPr>
        <p:spPr>
          <a:xfrm>
            <a:off x="586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763" name="Shape 763"/>
          <p:cNvSpPr/>
          <p:nvPr/>
        </p:nvSpPr>
        <p:spPr>
          <a:xfrm>
            <a:off x="6489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6</a:t>
            </a:r>
          </a:p>
        </p:txBody>
      </p:sp>
      <p:sp>
        <p:nvSpPr>
          <p:cNvPr id="764" name="Shape 764"/>
          <p:cNvSpPr/>
          <p:nvPr/>
        </p:nvSpPr>
        <p:spPr>
          <a:xfrm>
            <a:off x="7124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7</a:t>
            </a:r>
          </a:p>
        </p:txBody>
      </p:sp>
      <p:sp>
        <p:nvSpPr>
          <p:cNvPr id="765" name="Shape 765"/>
          <p:cNvSpPr/>
          <p:nvPr/>
        </p:nvSpPr>
        <p:spPr>
          <a:xfrm>
            <a:off x="7759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8</a:t>
            </a:r>
          </a:p>
        </p:txBody>
      </p:sp>
      <p:sp>
        <p:nvSpPr>
          <p:cNvPr id="766" name="Shape 766"/>
          <p:cNvSpPr/>
          <p:nvPr/>
        </p:nvSpPr>
        <p:spPr>
          <a:xfrm>
            <a:off x="840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9</a:t>
            </a:r>
          </a:p>
        </p:txBody>
      </p:sp>
      <p:sp>
        <p:nvSpPr>
          <p:cNvPr id="767" name="Shape 767"/>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768" name="Shape 768"/>
          <p:cNvSpPr/>
          <p:nvPr/>
        </p:nvSpPr>
        <p:spPr>
          <a:xfrm>
            <a:off x="96266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11</a:t>
            </a:r>
          </a:p>
        </p:txBody>
      </p:sp>
      <p:sp>
        <p:nvSpPr>
          <p:cNvPr id="769" name="Shape 769"/>
          <p:cNvSpPr/>
          <p:nvPr/>
        </p:nvSpPr>
        <p:spPr>
          <a:xfrm>
            <a:off x="6944107" y="4228643"/>
            <a:ext cx="2453893" cy="100375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0" name="Shape 770"/>
          <p:cNvSpPr/>
          <p:nvPr/>
        </p:nvSpPr>
        <p:spPr>
          <a:xfrm flipH="1">
            <a:off x="4445603" y="4229863"/>
            <a:ext cx="2501297" cy="1001687"/>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1" name="Shape 771"/>
          <p:cNvSpPr/>
          <p:nvPr/>
        </p:nvSpPr>
        <p:spPr>
          <a:xfrm>
            <a:off x="9398000" y="5232400"/>
            <a:ext cx="1242698"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2" name="Shape 772"/>
          <p:cNvSpPr/>
          <p:nvPr/>
        </p:nvSpPr>
        <p:spPr>
          <a:xfrm flipH="1">
            <a:off x="8140099" y="5232400"/>
            <a:ext cx="12607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3" name="Shape 773"/>
          <p:cNvSpPr/>
          <p:nvPr/>
        </p:nvSpPr>
        <p:spPr>
          <a:xfrm>
            <a:off x="4446909" y="5232400"/>
            <a:ext cx="1204592" cy="98183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4" name="Shape 774"/>
          <p:cNvSpPr/>
          <p:nvPr/>
        </p:nvSpPr>
        <p:spPr>
          <a:xfrm flipH="1">
            <a:off x="3207105" y="5232400"/>
            <a:ext cx="1237895" cy="983054"/>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5" name="Shape 775"/>
          <p:cNvSpPr/>
          <p:nvPr/>
        </p:nvSpPr>
        <p:spPr>
          <a:xfrm>
            <a:off x="5653178" y="6210300"/>
            <a:ext cx="602047"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6" name="Shape 776"/>
          <p:cNvSpPr/>
          <p:nvPr/>
        </p:nvSpPr>
        <p:spPr>
          <a:xfrm flipH="1">
            <a:off x="5028834"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7" name="Shape 777"/>
          <p:cNvSpPr/>
          <p:nvPr/>
        </p:nvSpPr>
        <p:spPr>
          <a:xfrm>
            <a:off x="3196915" y="6210300"/>
            <a:ext cx="602048" cy="1029149"/>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8" name="Shape 778"/>
          <p:cNvSpPr/>
          <p:nvPr/>
        </p:nvSpPr>
        <p:spPr>
          <a:xfrm flipH="1">
            <a:off x="2572572" y="6213188"/>
            <a:ext cx="624344" cy="1026261"/>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9" name="Shape 779"/>
          <p:cNvSpPr/>
          <p:nvPr/>
        </p:nvSpPr>
        <p:spPr>
          <a:xfrm>
            <a:off x="50546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5</a:t>
            </a:r>
          </a:p>
        </p:txBody>
      </p:sp>
      <p:sp>
        <p:nvSpPr>
          <p:cNvPr id="780" name="Shape 780"/>
          <p:cNvSpPr/>
          <p:nvPr/>
        </p:nvSpPr>
        <p:spPr>
          <a:xfrm>
            <a:off x="433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10</a:t>
            </a:r>
          </a:p>
        </p:txBody>
      </p:sp>
      <p:sp>
        <p:nvSpPr>
          <p:cNvPr id="781" name="Shape 781"/>
          <p:cNvSpPr/>
          <p:nvPr/>
        </p:nvSpPr>
        <p:spPr>
          <a:xfrm>
            <a:off x="5600700" y="7099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11</a:t>
            </a:r>
          </a:p>
        </p:txBody>
      </p:sp>
      <p:sp>
        <p:nvSpPr>
          <p:cNvPr id="782" name="Shape 782"/>
          <p:cNvSpPr/>
          <p:nvPr/>
        </p:nvSpPr>
        <p:spPr>
          <a:xfrm>
            <a:off x="9175212" y="49863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83" name="Shape 783"/>
          <p:cNvSpPr/>
          <p:nvPr/>
        </p:nvSpPr>
        <p:spPr>
          <a:xfrm>
            <a:off x="5408946"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84" name="Shape 784"/>
          <p:cNvSpPr/>
          <p:nvPr/>
        </p:nvSpPr>
        <p:spPr>
          <a:xfrm>
            <a:off x="7906143" y="6010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X</a:t>
            </a:r>
          </a:p>
        </p:txBody>
      </p:sp>
      <p:sp>
        <p:nvSpPr>
          <p:cNvPr id="785" name="Shape 785"/>
          <p:cNvSpPr/>
          <p:nvPr/>
        </p:nvSpPr>
        <p:spPr>
          <a:xfrm>
            <a:off x="10382878"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86" name="Shape 786"/>
          <p:cNvSpPr/>
          <p:nvPr/>
        </p:nvSpPr>
        <p:spPr>
          <a:xfrm>
            <a:off x="2952683" y="60103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787" name="Shape 787"/>
          <p:cNvSpPr/>
          <p:nvPr/>
        </p:nvSpPr>
        <p:spPr>
          <a:xfrm>
            <a:off x="2338617"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M</a:t>
            </a:r>
          </a:p>
        </p:txBody>
      </p:sp>
      <p:sp>
        <p:nvSpPr>
          <p:cNvPr id="788" name="Shape 788"/>
          <p:cNvSpPr/>
          <p:nvPr/>
        </p:nvSpPr>
        <p:spPr>
          <a:xfrm>
            <a:off x="3566748"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89" name="Shape 789"/>
          <p:cNvSpPr/>
          <p:nvPr/>
        </p:nvSpPr>
        <p:spPr>
          <a:xfrm>
            <a:off x="4794879" y="70343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L</a:t>
            </a:r>
          </a:p>
        </p:txBody>
      </p:sp>
      <p:sp>
        <p:nvSpPr>
          <p:cNvPr id="790" name="Shape 790"/>
          <p:cNvSpPr/>
          <p:nvPr/>
        </p:nvSpPr>
        <p:spPr>
          <a:xfrm>
            <a:off x="6023011" y="70343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91" name="Shape 791"/>
          <p:cNvSpPr/>
          <p:nvPr/>
        </p:nvSpPr>
        <p:spPr>
          <a:xfrm>
            <a:off x="4242220" y="4986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792" name="Shape 792"/>
          <p:cNvSpPr/>
          <p:nvPr/>
        </p:nvSpPr>
        <p:spPr>
          <a:xfrm>
            <a:off x="6739421" y="39624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793" name="Shape 793"/>
          <p:cNvSpPr/>
          <p:nvPr/>
        </p:nvSpPr>
        <p:spPr>
          <a:xfrm>
            <a:off x="1917700" y="7099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8</a:t>
            </a:r>
          </a:p>
        </p:txBody>
      </p:sp>
      <p:sp>
        <p:nvSpPr>
          <p:cNvPr id="794" name="Shape 794"/>
          <p:cNvSpPr/>
          <p:nvPr/>
        </p:nvSpPr>
        <p:spPr>
          <a:xfrm>
            <a:off x="3187700" y="7099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9</a:t>
            </a:r>
          </a:p>
        </p:txBody>
      </p:sp>
      <p:sp>
        <p:nvSpPr>
          <p:cNvPr id="795" name="Shape 795"/>
          <p:cNvSpPr/>
          <p:nvPr/>
        </p:nvSpPr>
        <p:spPr>
          <a:xfrm>
            <a:off x="25400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4</a:t>
            </a:r>
          </a:p>
        </p:txBody>
      </p:sp>
      <p:sp>
        <p:nvSpPr>
          <p:cNvPr id="796" name="Shape 796"/>
          <p:cNvSpPr/>
          <p:nvPr/>
        </p:nvSpPr>
        <p:spPr>
          <a:xfrm>
            <a:off x="100203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7</a:t>
            </a:r>
          </a:p>
        </p:txBody>
      </p:sp>
      <p:sp>
        <p:nvSpPr>
          <p:cNvPr id="797" name="Shape 797"/>
          <p:cNvSpPr/>
          <p:nvPr/>
        </p:nvSpPr>
        <p:spPr>
          <a:xfrm>
            <a:off x="7531100" y="60325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6</a:t>
            </a:r>
          </a:p>
        </p:txBody>
      </p:sp>
      <p:sp>
        <p:nvSpPr>
          <p:cNvPr id="798" name="Shape 798"/>
          <p:cNvSpPr/>
          <p:nvPr/>
        </p:nvSpPr>
        <p:spPr>
          <a:xfrm>
            <a:off x="88011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3</a:t>
            </a:r>
          </a:p>
        </p:txBody>
      </p:sp>
      <p:sp>
        <p:nvSpPr>
          <p:cNvPr id="799" name="Shape 799"/>
          <p:cNvSpPr/>
          <p:nvPr/>
        </p:nvSpPr>
        <p:spPr>
          <a:xfrm>
            <a:off x="3835400" y="50546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2</a:t>
            </a:r>
          </a:p>
        </p:txBody>
      </p:sp>
      <p:sp>
        <p:nvSpPr>
          <p:cNvPr id="800" name="Shape 800"/>
          <p:cNvSpPr/>
          <p:nvPr/>
        </p:nvSpPr>
        <p:spPr>
          <a:xfrm>
            <a:off x="6299200" y="40259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lvl1pPr>
          </a:lstStyle>
          <a:p>
            <a:pPr lvl="0">
              <a:defRPr sz="1800">
                <a:solidFill>
                  <a:srgbClr val="000000"/>
                </a:solidFill>
                <a:uFillTx/>
              </a:defRPr>
            </a:pPr>
            <a:r>
              <a:rPr sz="1600">
                <a:solidFill>
                  <a:srgbClr val="8D3124"/>
                </a:solidFill>
                <a:uFill>
                  <a:solidFill>
                    <a:srgbClr val="8D3124"/>
                  </a:solidFill>
                </a:uFill>
              </a:rPr>
              <a:t>1</a:t>
            </a:r>
          </a:p>
        </p:txBody>
      </p:sp>
      <p:sp>
        <p:nvSpPr>
          <p:cNvPr id="801" name="Shape 801"/>
          <p:cNvSpPr/>
          <p:nvPr/>
        </p:nvSpPr>
        <p:spPr>
          <a:xfrm>
            <a:off x="6210300" y="2108200"/>
            <a:ext cx="447474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we assume array entries are indexed 1 to N</a:t>
            </a:r>
          </a:p>
        </p:txBody>
      </p:sp>
      <p:sp>
        <p:nvSpPr>
          <p:cNvPr id="802" name="Shape 802"/>
          <p:cNvSpPr/>
          <p:nvPr/>
        </p:nvSpPr>
        <p:spPr>
          <a:xfrm>
            <a:off x="5842000" y="1816100"/>
            <a:ext cx="321832" cy="282547"/>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3" name="Shape 803"/>
          <p:cNvSpPr/>
          <p:nvPr/>
        </p:nvSpPr>
        <p:spPr>
          <a:xfrm>
            <a:off x="927100" y="3213100"/>
            <a:ext cx="3208476"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00000"/>
              </a:lnSpc>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array in arbitrary order</a:t>
            </a:r>
          </a:p>
        </p:txBody>
      </p:sp>
      <p:pic>
        <p:nvPicPr>
          <p:cNvPr id="804" name="button.pdf"/>
          <p:cNvPicPr/>
          <p:nvPr/>
        </p:nvPicPr>
        <p:blipFill>
          <a:blip r:embed="rId3"/>
          <a:stretch>
            <a:fillRect/>
          </a:stretch>
        </p:blipFill>
        <p:spPr>
          <a:xfrm>
            <a:off x="1117600" y="8191500"/>
            <a:ext cx="876300" cy="876300"/>
          </a:xfrm>
          <a:prstGeom prst="rect">
            <a:avLst/>
          </a:prstGeom>
          <a:ln w="12700">
            <a:round/>
          </a:ln>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 name="Shape 80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Sortdown.  </a:t>
            </a:r>
            <a:r>
              <a:rPr sz="2400">
                <a:uFill>
                  <a:solidFill/>
                </a:uFill>
              </a:rPr>
              <a:t>Repeatedly delete the largest remaining item.</a:t>
            </a:r>
          </a:p>
        </p:txBody>
      </p:sp>
      <p:sp>
        <p:nvSpPr>
          <p:cNvPr id="809" name="Shape 809"/>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66</a:t>
            </a:fld>
            <a:endParaRPr sz="1200">
              <a:uFill>
                <a:solidFill/>
              </a:uFill>
            </a:endParaRPr>
          </a:p>
        </p:txBody>
      </p:sp>
      <p:sp>
        <p:nvSpPr>
          <p:cNvPr id="810" name="Shape 810"/>
          <p:cNvSpPr>
            <a:spLocks noGrp="1"/>
          </p:cNvSpPr>
          <p:nvPr>
            <p:ph type="title"/>
          </p:nvPr>
        </p:nvSpPr>
        <p:spPr>
          <a:prstGeom prst="rect">
            <a:avLst/>
          </a:prstGeom>
        </p:spPr>
        <p:txBody>
          <a:bodyPr/>
          <a:lstStyle/>
          <a:p>
            <a:pPr lvl="0">
              <a:defRPr sz="1800">
                <a:uFillTx/>
              </a:defRPr>
            </a:pPr>
            <a:r>
              <a:rPr sz="2800">
                <a:uFill>
                  <a:solidFill/>
                </a:uFill>
              </a:rPr>
              <a:t>Heapsort demo</a:t>
            </a:r>
          </a:p>
        </p:txBody>
      </p:sp>
      <p:grpSp>
        <p:nvGrpSpPr>
          <p:cNvPr id="822" name="Group 822"/>
          <p:cNvGrpSpPr/>
          <p:nvPr/>
        </p:nvGrpSpPr>
        <p:grpSpPr>
          <a:xfrm>
            <a:off x="3180491" y="8547100"/>
            <a:ext cx="6973304" cy="553812"/>
            <a:chOff x="0" y="0"/>
            <a:chExt cx="6973303" cy="553811"/>
          </a:xfrm>
        </p:grpSpPr>
        <p:sp>
          <p:nvSpPr>
            <p:cNvPr id="811" name="Shape 811"/>
            <p:cNvSpPr/>
            <p:nvPr/>
          </p:nvSpPr>
          <p:spPr>
            <a:xfrm>
              <a:off x="0" y="0"/>
              <a:ext cx="635000"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12" name="Shape 812"/>
            <p:cNvSpPr/>
            <p:nvPr/>
          </p:nvSpPr>
          <p:spPr>
            <a:xfrm>
              <a:off x="62367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13" name="Shape 813"/>
            <p:cNvSpPr/>
            <p:nvPr/>
          </p:nvSpPr>
          <p:spPr>
            <a:xfrm>
              <a:off x="126004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14" name="Shape 814"/>
            <p:cNvSpPr/>
            <p:nvPr/>
          </p:nvSpPr>
          <p:spPr>
            <a:xfrm>
              <a:off x="1896410"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L</a:t>
              </a:r>
            </a:p>
          </p:txBody>
        </p:sp>
        <p:sp>
          <p:nvSpPr>
            <p:cNvPr id="815" name="Shape 815"/>
            <p:cNvSpPr/>
            <p:nvPr/>
          </p:nvSpPr>
          <p:spPr>
            <a:xfrm>
              <a:off x="253278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M</a:t>
              </a:r>
            </a:p>
          </p:txBody>
        </p:sp>
        <p:sp>
          <p:nvSpPr>
            <p:cNvPr id="816" name="Shape 816"/>
            <p:cNvSpPr/>
            <p:nvPr/>
          </p:nvSpPr>
          <p:spPr>
            <a:xfrm>
              <a:off x="316915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O</a:t>
              </a:r>
            </a:p>
          </p:txBody>
        </p:sp>
        <p:sp>
          <p:nvSpPr>
            <p:cNvPr id="817" name="Shape 817"/>
            <p:cNvSpPr/>
            <p:nvPr/>
          </p:nvSpPr>
          <p:spPr>
            <a:xfrm>
              <a:off x="3805521"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P</a:t>
              </a:r>
            </a:p>
          </p:txBody>
        </p:sp>
        <p:sp>
          <p:nvSpPr>
            <p:cNvPr id="818" name="Shape 818"/>
            <p:cNvSpPr/>
            <p:nvPr/>
          </p:nvSpPr>
          <p:spPr>
            <a:xfrm>
              <a:off x="4441892"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19" name="Shape 819"/>
            <p:cNvSpPr/>
            <p:nvPr/>
          </p:nvSpPr>
          <p:spPr>
            <a:xfrm>
              <a:off x="5078264"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S</a:t>
              </a:r>
            </a:p>
          </p:txBody>
        </p:sp>
        <p:sp>
          <p:nvSpPr>
            <p:cNvPr id="820" name="Shape 820"/>
            <p:cNvSpPr/>
            <p:nvPr/>
          </p:nvSpPr>
          <p:spPr>
            <a:xfrm>
              <a:off x="5714629"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T</a:t>
              </a:r>
            </a:p>
          </p:txBody>
        </p:sp>
        <p:sp>
          <p:nvSpPr>
            <p:cNvPr id="821" name="Shape 821"/>
            <p:cNvSpPr/>
            <p:nvPr/>
          </p:nvSpPr>
          <p:spPr>
            <a:xfrm>
              <a:off x="6338303" y="0"/>
              <a:ext cx="635001" cy="553812"/>
            </a:xfrm>
            <a:prstGeom prst="rect">
              <a:avLst/>
            </a:prstGeom>
            <a:solidFill>
              <a:srgbClr val="BABABA"/>
            </a:solidFill>
            <a:ln w="6350" cap="flat">
              <a:solidFill>
                <a:srgbClr val="FFFFFF"/>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20000"/>
                </a:lnSpc>
                <a:defRPr sz="2200">
                  <a:solidFill>
                    <a:srgbClr val="000000"/>
                  </a:solidFill>
                  <a:uFill>
                    <a:solidFill>
                      <a:srgbClr val="000000"/>
                    </a:solidFill>
                  </a:uFill>
                </a:defRPr>
              </a:lvl1pPr>
            </a:lstStyle>
            <a:p>
              <a:pPr lvl="0">
                <a:defRPr sz="1800">
                  <a:uFillTx/>
                </a:defRPr>
              </a:pPr>
              <a:r>
                <a:rPr sz="2200">
                  <a:uFill>
                    <a:solidFill/>
                  </a:uFill>
                </a:rPr>
                <a:t>X</a:t>
              </a:r>
            </a:p>
          </p:txBody>
        </p:sp>
      </p:grpSp>
      <p:sp>
        <p:nvSpPr>
          <p:cNvPr id="823" name="Shape 823"/>
          <p:cNvSpPr/>
          <p:nvPr/>
        </p:nvSpPr>
        <p:spPr>
          <a:xfrm>
            <a:off x="4806883" y="70390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T</a:t>
            </a:r>
          </a:p>
        </p:txBody>
      </p:sp>
      <p:sp>
        <p:nvSpPr>
          <p:cNvPr id="824" name="Shape 824"/>
          <p:cNvSpPr/>
          <p:nvPr/>
        </p:nvSpPr>
        <p:spPr>
          <a:xfrm>
            <a:off x="10386648" y="60056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P</a:t>
            </a:r>
          </a:p>
        </p:txBody>
      </p:sp>
      <p:sp>
        <p:nvSpPr>
          <p:cNvPr id="825" name="Shape 825"/>
          <p:cNvSpPr/>
          <p:nvPr/>
        </p:nvSpPr>
        <p:spPr>
          <a:xfrm>
            <a:off x="3564421" y="7035804"/>
            <a:ext cx="470784" cy="471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S</a:t>
            </a:r>
          </a:p>
        </p:txBody>
      </p:sp>
      <p:sp>
        <p:nvSpPr>
          <p:cNvPr id="826" name="Shape 826"/>
          <p:cNvSpPr/>
          <p:nvPr/>
        </p:nvSpPr>
        <p:spPr>
          <a:xfrm>
            <a:off x="7912520" y="6002399"/>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O</a:t>
            </a:r>
          </a:p>
        </p:txBody>
      </p:sp>
      <p:sp>
        <p:nvSpPr>
          <p:cNvPr id="827" name="Shape 827"/>
          <p:cNvSpPr/>
          <p:nvPr/>
        </p:nvSpPr>
        <p:spPr>
          <a:xfrm>
            <a:off x="2940679" y="6005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L</a:t>
            </a:r>
          </a:p>
        </p:txBody>
      </p:sp>
      <p:sp>
        <p:nvSpPr>
          <p:cNvPr id="828" name="Shape 828"/>
          <p:cNvSpPr/>
          <p:nvPr/>
        </p:nvSpPr>
        <p:spPr>
          <a:xfrm>
            <a:off x="2342612" y="7031099"/>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R</a:t>
            </a:r>
          </a:p>
        </p:txBody>
      </p:sp>
      <p:sp>
        <p:nvSpPr>
          <p:cNvPr id="829" name="Shape 829"/>
          <p:cNvSpPr/>
          <p:nvPr/>
        </p:nvSpPr>
        <p:spPr>
          <a:xfrm>
            <a:off x="6737978" y="3965694"/>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A</a:t>
            </a:r>
          </a:p>
        </p:txBody>
      </p:sp>
      <p:sp>
        <p:nvSpPr>
          <p:cNvPr id="830" name="Shape 830"/>
          <p:cNvSpPr/>
          <p:nvPr/>
        </p:nvSpPr>
        <p:spPr>
          <a:xfrm>
            <a:off x="5424717" y="6005688"/>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M</a:t>
            </a:r>
          </a:p>
        </p:txBody>
      </p:sp>
      <p:sp>
        <p:nvSpPr>
          <p:cNvPr id="831" name="Shape 831"/>
          <p:cNvSpPr/>
          <p:nvPr/>
        </p:nvSpPr>
        <p:spPr>
          <a:xfrm>
            <a:off x="4245011" y="4989688"/>
            <a:ext cx="470784"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E</a:t>
            </a:r>
          </a:p>
        </p:txBody>
      </p:sp>
      <p:sp>
        <p:nvSpPr>
          <p:cNvPr id="832" name="Shape 832"/>
          <p:cNvSpPr/>
          <p:nvPr/>
        </p:nvSpPr>
        <p:spPr>
          <a:xfrm>
            <a:off x="9168145" y="49943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solidFill>
              <a:srgbClr val="000000">
                <a:alpha val="0"/>
              </a:srgbClr>
            </a:solidFill>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E</a:t>
            </a:r>
          </a:p>
        </p:txBody>
      </p:sp>
      <p:sp>
        <p:nvSpPr>
          <p:cNvPr id="833" name="Shape 833"/>
          <p:cNvSpPr/>
          <p:nvPr/>
        </p:nvSpPr>
        <p:spPr>
          <a:xfrm>
            <a:off x="6013843" y="7039094"/>
            <a:ext cx="470785" cy="4710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round/>
          </a:ln>
          <a:extLst>
            <a:ext uri="{C572A759-6A51-4108-AA02-DFA0A04FC94B}">
              <ma14:wrappingTextBoxFlag xmlns:ma14="http://schemas.microsoft.com/office/mac/drawingml/2011/main" xmlns="" val="1"/>
            </a:ext>
          </a:extLst>
        </p:spPr>
        <p:txBody>
          <a:bodyPr lIns="0" tIns="0" rIns="0" bIns="0" anchor="ctr"/>
          <a:lstStyle>
            <a:lvl1pPr marL="7224" marR="7224" algn="ctr">
              <a:lnSpc>
                <a:spcPct val="100000"/>
              </a:lnSpc>
              <a:defRPr sz="2200">
                <a:solidFill>
                  <a:srgbClr val="929292"/>
                </a:solidFill>
                <a:uFill>
                  <a:solidFill>
                    <a:srgbClr val="929292"/>
                  </a:solidFill>
                </a:uFill>
              </a:defRPr>
            </a:lvl1pPr>
          </a:lstStyle>
          <a:p>
            <a:pPr lvl="0">
              <a:defRPr sz="1800">
                <a:solidFill>
                  <a:srgbClr val="000000"/>
                </a:solidFill>
                <a:uFillTx/>
              </a:defRPr>
            </a:pPr>
            <a:r>
              <a:rPr sz="2200">
                <a:solidFill>
                  <a:srgbClr val="929292"/>
                </a:solidFill>
                <a:uFill>
                  <a:solidFill>
                    <a:srgbClr val="929292"/>
                  </a:solidFill>
                </a:uFill>
              </a:rPr>
              <a:t>X</a:t>
            </a:r>
          </a:p>
        </p:txBody>
      </p:sp>
      <p:sp>
        <p:nvSpPr>
          <p:cNvPr id="834" name="Shape 834"/>
          <p:cNvSpPr/>
          <p:nvPr/>
        </p:nvSpPr>
        <p:spPr>
          <a:xfrm>
            <a:off x="3302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a:t>
            </a:r>
          </a:p>
        </p:txBody>
      </p:sp>
      <p:sp>
        <p:nvSpPr>
          <p:cNvPr id="835" name="Shape 835"/>
          <p:cNvSpPr/>
          <p:nvPr/>
        </p:nvSpPr>
        <p:spPr>
          <a:xfrm>
            <a:off x="39370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2</a:t>
            </a:r>
          </a:p>
        </p:txBody>
      </p:sp>
      <p:sp>
        <p:nvSpPr>
          <p:cNvPr id="836" name="Shape 836"/>
          <p:cNvSpPr/>
          <p:nvPr/>
        </p:nvSpPr>
        <p:spPr>
          <a:xfrm>
            <a:off x="4584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3</a:t>
            </a:r>
          </a:p>
        </p:txBody>
      </p:sp>
      <p:sp>
        <p:nvSpPr>
          <p:cNvPr id="837" name="Shape 837"/>
          <p:cNvSpPr/>
          <p:nvPr/>
        </p:nvSpPr>
        <p:spPr>
          <a:xfrm>
            <a:off x="5219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4</a:t>
            </a:r>
          </a:p>
        </p:txBody>
      </p:sp>
      <p:sp>
        <p:nvSpPr>
          <p:cNvPr id="838" name="Shape 838"/>
          <p:cNvSpPr/>
          <p:nvPr/>
        </p:nvSpPr>
        <p:spPr>
          <a:xfrm>
            <a:off x="586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5</a:t>
            </a:r>
          </a:p>
        </p:txBody>
      </p:sp>
      <p:sp>
        <p:nvSpPr>
          <p:cNvPr id="839" name="Shape 839"/>
          <p:cNvSpPr/>
          <p:nvPr/>
        </p:nvSpPr>
        <p:spPr>
          <a:xfrm>
            <a:off x="6489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6</a:t>
            </a:r>
          </a:p>
        </p:txBody>
      </p:sp>
      <p:sp>
        <p:nvSpPr>
          <p:cNvPr id="840" name="Shape 840"/>
          <p:cNvSpPr/>
          <p:nvPr/>
        </p:nvSpPr>
        <p:spPr>
          <a:xfrm>
            <a:off x="7124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7</a:t>
            </a:r>
          </a:p>
        </p:txBody>
      </p:sp>
      <p:sp>
        <p:nvSpPr>
          <p:cNvPr id="841" name="Shape 841"/>
          <p:cNvSpPr/>
          <p:nvPr/>
        </p:nvSpPr>
        <p:spPr>
          <a:xfrm>
            <a:off x="77597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8</a:t>
            </a:r>
          </a:p>
        </p:txBody>
      </p:sp>
      <p:sp>
        <p:nvSpPr>
          <p:cNvPr id="842" name="Shape 842"/>
          <p:cNvSpPr/>
          <p:nvPr/>
        </p:nvSpPr>
        <p:spPr>
          <a:xfrm>
            <a:off x="8407400" y="9131300"/>
            <a:ext cx="301628"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9</a:t>
            </a:r>
          </a:p>
        </p:txBody>
      </p:sp>
      <p:sp>
        <p:nvSpPr>
          <p:cNvPr id="843" name="Shape 843"/>
          <p:cNvSpPr/>
          <p:nvPr/>
        </p:nvSpPr>
        <p:spPr>
          <a:xfrm>
            <a:off x="89789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10</a:t>
            </a:r>
          </a:p>
        </p:txBody>
      </p:sp>
      <p:sp>
        <p:nvSpPr>
          <p:cNvPr id="844" name="Shape 844"/>
          <p:cNvSpPr/>
          <p:nvPr/>
        </p:nvSpPr>
        <p:spPr>
          <a:xfrm>
            <a:off x="9626600" y="9131300"/>
            <a:ext cx="43025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11</a:t>
            </a:r>
          </a:p>
        </p:txBody>
      </p:sp>
      <p:sp>
        <p:nvSpPr>
          <p:cNvPr id="845" name="Shape 845"/>
          <p:cNvSpPr/>
          <p:nvPr/>
        </p:nvSpPr>
        <p:spPr>
          <a:xfrm>
            <a:off x="927100" y="3213100"/>
            <a:ext cx="2902883" cy="393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000" b="1">
                <a:latin typeface="Lucida Grande"/>
                <a:ea typeface="Lucida Grande"/>
                <a:cs typeface="Lucida Grande"/>
                <a:sym typeface="Lucida Grande"/>
              </a:defRPr>
            </a:lvl1pPr>
          </a:lstStyle>
          <a:p>
            <a:pPr lvl="0">
              <a:defRPr sz="1800" b="0">
                <a:solidFill>
                  <a:srgbClr val="000000"/>
                </a:solidFill>
                <a:uFillTx/>
              </a:defRPr>
            </a:pPr>
            <a:r>
              <a:rPr sz="2000" b="1">
                <a:solidFill>
                  <a:srgbClr val="8D3124"/>
                </a:solidFill>
                <a:uFill>
                  <a:solidFill>
                    <a:srgbClr val="8D3124"/>
                  </a:solidFill>
                </a:uFill>
              </a:rPr>
              <a:t>array in sorted order</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7" name="Shape 84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67</a:t>
            </a:fld>
            <a:endParaRPr sz="1200">
              <a:uFill>
                <a:solidFill/>
              </a:uFill>
            </a:endParaRPr>
          </a:p>
        </p:txBody>
      </p:sp>
      <p:sp>
        <p:nvSpPr>
          <p:cNvPr id="848" name="Shape 848"/>
          <p:cNvSpPr>
            <a:spLocks noGrp="1"/>
          </p:cNvSpPr>
          <p:nvPr>
            <p:ph type="title"/>
          </p:nvPr>
        </p:nvSpPr>
        <p:spPr>
          <a:prstGeom prst="rect">
            <a:avLst/>
          </a:prstGeom>
        </p:spPr>
        <p:txBody>
          <a:bodyPr/>
          <a:lstStyle/>
          <a:p>
            <a:pPr lvl="0">
              <a:defRPr sz="1800">
                <a:uFillTx/>
              </a:defRPr>
            </a:pPr>
            <a:r>
              <a:rPr sz="2800">
                <a:uFill>
                  <a:solidFill/>
                </a:uFill>
              </a:rPr>
              <a:t>Heapsort:  heap construction</a:t>
            </a:r>
          </a:p>
        </p:txBody>
      </p:sp>
      <p:sp>
        <p:nvSpPr>
          <p:cNvPr id="849" name="Shape 84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First pass.  </a:t>
            </a:r>
            <a:r>
              <a:rPr sz="2400">
                <a:uFill>
                  <a:solidFill/>
                </a:uFill>
              </a:rPr>
              <a:t>Build heap using bottom-up method.</a:t>
            </a: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p:txBody>
      </p:sp>
      <p:sp>
        <p:nvSpPr>
          <p:cNvPr id="850" name="Shape 850"/>
          <p:cNvSpPr/>
          <p:nvPr/>
        </p:nvSpPr>
        <p:spPr>
          <a:xfrm>
            <a:off x="2603500" y="2247900"/>
            <a:ext cx="5283200" cy="110744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for (int k = N/2; k &gt;= 1; k--)</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sink(a, k, N);</a:t>
            </a:r>
          </a:p>
        </p:txBody>
      </p:sp>
      <p:grpSp>
        <p:nvGrpSpPr>
          <p:cNvPr id="853" name="Group 853"/>
          <p:cNvGrpSpPr/>
          <p:nvPr/>
        </p:nvGrpSpPr>
        <p:grpSpPr>
          <a:xfrm>
            <a:off x="2947798" y="3380620"/>
            <a:ext cx="6791605" cy="6057902"/>
            <a:chOff x="248" y="0"/>
            <a:chExt cx="6791603" cy="6057901"/>
          </a:xfrm>
        </p:grpSpPr>
        <p:pic>
          <p:nvPicPr>
            <p:cNvPr id="851" name="HeapSort.pdf"/>
            <p:cNvPicPr/>
            <p:nvPr/>
          </p:nvPicPr>
          <p:blipFill>
            <a:blip r:embed="rId3"/>
            <a:srcRect t="2823" r="64444" b="50710"/>
            <a:stretch>
              <a:fillRect/>
            </a:stretch>
          </p:blipFill>
          <p:spPr>
            <a:xfrm>
              <a:off x="248" y="508995"/>
              <a:ext cx="3486411" cy="5546346"/>
            </a:xfrm>
            <a:prstGeom prst="rect">
              <a:avLst/>
            </a:prstGeom>
            <a:ln w="12700" cap="flat">
              <a:noFill/>
              <a:round/>
            </a:ln>
            <a:effectLst/>
          </p:spPr>
        </p:pic>
        <p:pic>
          <p:nvPicPr>
            <p:cNvPr id="852" name="HeapSort.pdf"/>
            <p:cNvPicPr/>
            <p:nvPr/>
          </p:nvPicPr>
          <p:blipFill>
            <a:blip r:embed="rId3"/>
            <a:srcRect t="47645" r="70123" b="1601"/>
            <a:stretch>
              <a:fillRect/>
            </a:stretch>
          </p:blipFill>
          <p:spPr>
            <a:xfrm>
              <a:off x="3862254" y="0"/>
              <a:ext cx="2929599" cy="6057902"/>
            </a:xfrm>
            <a:prstGeom prst="rect">
              <a:avLst/>
            </a:prstGeom>
            <a:ln w="12700" cap="flat">
              <a:noFill/>
              <a:round/>
            </a:ln>
            <a:effectLst/>
          </p:spPr>
        </p:pic>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7" name="Shape 85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68</a:t>
            </a:fld>
            <a:endParaRPr sz="1200">
              <a:uFill>
                <a:solidFill/>
              </a:uFill>
            </a:endParaRPr>
          </a:p>
        </p:txBody>
      </p:sp>
      <p:sp>
        <p:nvSpPr>
          <p:cNvPr id="858" name="Shape 858"/>
          <p:cNvSpPr>
            <a:spLocks noGrp="1"/>
          </p:cNvSpPr>
          <p:nvPr>
            <p:ph type="title"/>
          </p:nvPr>
        </p:nvSpPr>
        <p:spPr>
          <a:prstGeom prst="rect">
            <a:avLst/>
          </a:prstGeom>
        </p:spPr>
        <p:txBody>
          <a:bodyPr/>
          <a:lstStyle/>
          <a:p>
            <a:pPr lvl="0">
              <a:defRPr sz="1800">
                <a:uFillTx/>
              </a:defRPr>
            </a:pPr>
            <a:r>
              <a:rPr sz="2800">
                <a:uFill>
                  <a:solidFill/>
                </a:uFill>
              </a:rPr>
              <a:t>Heapsort:  sortdown</a:t>
            </a:r>
          </a:p>
        </p:txBody>
      </p:sp>
      <p:sp>
        <p:nvSpPr>
          <p:cNvPr id="859" name="Shape 85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Second pass.</a:t>
            </a:r>
          </a:p>
          <a:p>
            <a:pPr lvl="1">
              <a:defRPr sz="1800">
                <a:uFillTx/>
              </a:defRPr>
            </a:pPr>
            <a:r>
              <a:rPr sz="2400">
                <a:uFill>
                  <a:solidFill/>
                </a:uFill>
              </a:rPr>
              <a:t>Remove the maximum, one at a time.</a:t>
            </a:r>
          </a:p>
          <a:p>
            <a:pPr lvl="1">
              <a:defRPr sz="1800">
                <a:uFillTx/>
              </a:defRPr>
            </a:pPr>
            <a:r>
              <a:rPr sz="2400">
                <a:uFill>
                  <a:solidFill/>
                </a:uFill>
              </a:rPr>
              <a:t>Leave in array, instead of nulling out.</a:t>
            </a:r>
          </a:p>
        </p:txBody>
      </p:sp>
      <p:sp>
        <p:nvSpPr>
          <p:cNvPr id="860" name="Shape 860"/>
          <p:cNvSpPr/>
          <p:nvPr/>
        </p:nvSpPr>
        <p:spPr>
          <a:xfrm>
            <a:off x="1536700" y="3340100"/>
            <a:ext cx="3492500" cy="233426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while (N &gt; 1)</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exch(a, 1, N--);</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   sink(a, 1, N);</a:t>
            </a:r>
          </a:p>
          <a:p>
            <a:pPr marL="7224" marR="7224" lvl="0">
              <a:lnSpc>
                <a:spcPct val="140000"/>
              </a:lnSpc>
              <a:defRPr sz="1800">
                <a:solidFill>
                  <a:srgbClr val="000000"/>
                </a:solidFill>
                <a:uFillTx/>
              </a:defRPr>
            </a:pPr>
            <a:r>
              <a:rPr sz="2000">
                <a:uFill>
                  <a:solidFill/>
                </a:uFill>
                <a:latin typeface="Lucida Sans Typewriter Regular"/>
                <a:ea typeface="Lucida Sans Typewriter Regular"/>
                <a:cs typeface="Lucida Sans Typewriter Regular"/>
                <a:sym typeface="Lucida Sans Typewriter Regular"/>
              </a:rPr>
              <a:t>}</a:t>
            </a:r>
          </a:p>
        </p:txBody>
      </p:sp>
      <p:pic>
        <p:nvPicPr>
          <p:cNvPr id="861" name="HeapSort.pdf"/>
          <p:cNvPicPr/>
          <p:nvPr/>
        </p:nvPicPr>
        <p:blipFill>
          <a:blip r:embed="rId3"/>
          <a:srcRect l="35807" t="2049" b="2028"/>
          <a:stretch>
            <a:fillRect/>
          </a:stretch>
        </p:blipFill>
        <p:spPr>
          <a:xfrm>
            <a:off x="7683858" y="1419376"/>
            <a:ext cx="4491081" cy="8169124"/>
          </a:xfrm>
          <a:prstGeom prst="rect">
            <a:avLst/>
          </a:prstGeom>
          <a:ln w="12700">
            <a:round/>
          </a:ln>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5" name="Shape 865"/>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69</a:t>
            </a:fld>
            <a:endParaRPr sz="1200">
              <a:uFill>
                <a:solidFill/>
              </a:uFill>
            </a:endParaRPr>
          </a:p>
        </p:txBody>
      </p:sp>
      <p:sp>
        <p:nvSpPr>
          <p:cNvPr id="866" name="Shape 866"/>
          <p:cNvSpPr>
            <a:spLocks noGrp="1"/>
          </p:cNvSpPr>
          <p:nvPr>
            <p:ph type="title"/>
          </p:nvPr>
        </p:nvSpPr>
        <p:spPr>
          <a:prstGeom prst="rect">
            <a:avLst/>
          </a:prstGeom>
        </p:spPr>
        <p:txBody>
          <a:bodyPr/>
          <a:lstStyle/>
          <a:p>
            <a:pPr lvl="0">
              <a:defRPr sz="1800">
                <a:uFillTx/>
              </a:defRPr>
            </a:pPr>
            <a:r>
              <a:rPr sz="2800">
                <a:uFill>
                  <a:solidFill/>
                </a:uFill>
              </a:rPr>
              <a:t>Heapsort:  Java implementation</a:t>
            </a:r>
          </a:p>
        </p:txBody>
      </p:sp>
      <p:sp>
        <p:nvSpPr>
          <p:cNvPr id="867" name="Shape 867"/>
          <p:cNvSpPr/>
          <p:nvPr/>
        </p:nvSpPr>
        <p:spPr>
          <a:xfrm>
            <a:off x="1600200" y="1371600"/>
            <a:ext cx="9271000" cy="9362440"/>
          </a:xfrm>
          <a:prstGeom prst="rect">
            <a:avLst/>
          </a:prstGeom>
          <a:solidFill>
            <a:srgbClr val="CBCBCB"/>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254000" tIns="254000" rIns="254000" bIns="254000">
            <a:spAutoFit/>
          </a:bodyPr>
          <a:lstStyle/>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public class Heap</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public static void sort(Comparable[] a)</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N = a.length;</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for (int k = N/2; k &gt;= 1; k--)</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sink(a, k, 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while (N &gt; 1)</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exch(a, 1, 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sink(a, 1, --N);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endParaRPr>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private static void sink(Comparable[] a, int k, int 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  </a:t>
            </a:r>
            <a:r>
              <a:rPr>
                <a:solidFill>
                  <a:srgbClr val="606060"/>
                </a:solidFill>
                <a:uFill>
                  <a:solidFill/>
                </a:uFill>
                <a:latin typeface="Lucida Sans Typewriter Regular"/>
                <a:ea typeface="Lucida Sans Typewriter Regular"/>
                <a:cs typeface="Lucida Sans Typewriter Regular"/>
                <a:sym typeface="Lucida Sans Typewriter Regular"/>
              </a:rPr>
              <a:t>/* as before */</a:t>
            </a: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endParaRPr>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private static boolean less(Comparable[] a, int i, int j)</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  </a:t>
            </a:r>
            <a:r>
              <a:rPr>
                <a:solidFill>
                  <a:srgbClr val="606060"/>
                </a:solidFill>
                <a:uFill>
                  <a:solidFill/>
                </a:uFill>
                <a:latin typeface="Lucida Sans Typewriter Regular"/>
                <a:ea typeface="Lucida Sans Typewriter Regular"/>
                <a:cs typeface="Lucida Sans Typewriter Regular"/>
                <a:sym typeface="Lucida Sans Typewriter Regular"/>
              </a:rPr>
              <a:t>/* as before */</a:t>
            </a: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endParaRPr>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private static void exch(Object[] a, int i, int j)</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  </a:t>
            </a:r>
            <a:r>
              <a:rPr>
                <a:solidFill>
                  <a:srgbClr val="606060"/>
                </a:solidFill>
                <a:uFill>
                  <a:solidFill/>
                </a:uFill>
                <a:latin typeface="Lucida Sans Typewriter Regular"/>
                <a:ea typeface="Lucida Sans Typewriter Regular"/>
                <a:cs typeface="Lucida Sans Typewriter Regular"/>
                <a:sym typeface="Lucida Sans Typewriter Regular"/>
              </a:rPr>
              <a:t>/* as before */</a:t>
            </a: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p:txBody>
      </p:sp>
      <p:sp>
        <p:nvSpPr>
          <p:cNvPr id="868" name="Shape 868"/>
          <p:cNvSpPr/>
          <p:nvPr/>
        </p:nvSpPr>
        <p:spPr>
          <a:xfrm>
            <a:off x="5993234" y="8648700"/>
            <a:ext cx="2942397" cy="6731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but convert from 1-based</a:t>
            </a:r>
            <a:br>
              <a:rPr sz="1600">
                <a:solidFill>
                  <a:srgbClr val="8D3124"/>
                </a:solidFill>
                <a:uFill>
                  <a:solidFill>
                    <a:srgbClr val="8D3124"/>
                  </a:solidFill>
                </a:uFill>
              </a:rPr>
            </a:br>
            <a:r>
              <a:rPr sz="1600">
                <a:solidFill>
                  <a:srgbClr val="8D3124"/>
                </a:solidFill>
                <a:uFill>
                  <a:solidFill>
                    <a:srgbClr val="8D3124"/>
                  </a:solidFill>
                </a:uFill>
              </a:rPr>
              <a:t>indexing to 0-base indexing</a:t>
            </a:r>
          </a:p>
        </p:txBody>
      </p:sp>
      <p:sp>
        <p:nvSpPr>
          <p:cNvPr id="869" name="Shape 869"/>
          <p:cNvSpPr/>
          <p:nvPr/>
        </p:nvSpPr>
        <p:spPr>
          <a:xfrm>
            <a:off x="4445000" y="7530345"/>
            <a:ext cx="1422400" cy="1423155"/>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0" name="Shape 870"/>
          <p:cNvSpPr/>
          <p:nvPr/>
        </p:nvSpPr>
        <p:spPr>
          <a:xfrm>
            <a:off x="4826115" y="8450777"/>
            <a:ext cx="1039197" cy="502724"/>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1" name="Shape 871"/>
          <p:cNvSpPr/>
          <p:nvPr/>
        </p:nvSpPr>
        <p:spPr>
          <a:xfrm flipV="1">
            <a:off x="4146541" y="5872326"/>
            <a:ext cx="326227" cy="456459"/>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2" name="Shape 872"/>
          <p:cNvSpPr/>
          <p:nvPr/>
        </p:nvSpPr>
        <p:spPr>
          <a:xfrm>
            <a:off x="4445201" y="5549900"/>
            <a:ext cx="3891424"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but make static (and pass arguments)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5" name="Shape 9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Challenge.  </a:t>
            </a:r>
            <a:r>
              <a:rPr sz="2400">
                <a:uFill>
                  <a:solidFill/>
                </a:uFill>
              </a:rPr>
              <a:t>Find the largest </a:t>
            </a:r>
            <a:r>
              <a:rPr sz="2400" i="1">
                <a:uFill>
                  <a:solidFill/>
                </a:uFill>
                <a:latin typeface="Times New Roman"/>
                <a:ea typeface="Times New Roman"/>
                <a:cs typeface="Times New Roman"/>
                <a:sym typeface="Times New Roman"/>
              </a:rPr>
              <a:t>M</a:t>
            </a:r>
            <a:r>
              <a:rPr sz="2400">
                <a:uFill>
                  <a:solidFill/>
                </a:uFill>
              </a:rPr>
              <a:t> items in a stream of </a:t>
            </a:r>
            <a:r>
              <a:rPr sz="2400" i="1">
                <a:uFill>
                  <a:solidFill/>
                </a:uFill>
                <a:latin typeface="Times New Roman"/>
                <a:ea typeface="Times New Roman"/>
                <a:cs typeface="Times New Roman"/>
                <a:sym typeface="Times New Roman"/>
              </a:rPr>
              <a:t>N</a:t>
            </a:r>
            <a:r>
              <a:rPr sz="2400">
                <a:uFill>
                  <a:solidFill/>
                </a:uFill>
              </a:rPr>
              <a:t> items.</a:t>
            </a:r>
          </a:p>
          <a:p>
            <a:pPr lvl="1">
              <a:defRPr sz="1800">
                <a:uFillTx/>
              </a:defRPr>
            </a:pPr>
            <a:r>
              <a:rPr sz="2400">
                <a:uFill>
                  <a:solidFill/>
                </a:uFill>
              </a:rPr>
              <a:t>Fraud detection:  isolate $$ transactions.</a:t>
            </a:r>
          </a:p>
          <a:p>
            <a:pPr lvl="1">
              <a:defRPr sz="1800">
                <a:uFillTx/>
              </a:defRPr>
            </a:pPr>
            <a:r>
              <a:rPr sz="2400">
                <a:uFill>
                  <a:solidFill/>
                </a:uFill>
              </a:rPr>
              <a:t>NSA monitoring:  flag most suspicious documents.</a:t>
            </a:r>
          </a:p>
          <a:p>
            <a:pPr lvl="0">
              <a:defRPr sz="1800">
                <a:solidFill>
                  <a:srgbClr val="000000"/>
                </a:solidFill>
                <a:uFillTx/>
              </a:defRPr>
            </a:pPr>
            <a:endParaRPr sz="2400">
              <a:uFill>
                <a:solidFill/>
              </a:uFill>
            </a:endParaRPr>
          </a:p>
          <a:p>
            <a:pPr lvl="0">
              <a:defRPr sz="1800">
                <a:solidFill>
                  <a:srgbClr val="000000"/>
                </a:solidFill>
                <a:uFillTx/>
              </a:defRPr>
            </a:pPr>
            <a:r>
              <a:rPr sz="2400">
                <a:solidFill>
                  <a:srgbClr val="005493"/>
                </a:solidFill>
                <a:uFill>
                  <a:solidFill>
                    <a:srgbClr val="0048AA"/>
                  </a:solidFill>
                </a:uFill>
              </a:rPr>
              <a:t>Constraint.  </a:t>
            </a:r>
            <a:r>
              <a:rPr sz="2400">
                <a:uFill>
                  <a:solidFill/>
                </a:uFill>
              </a:rPr>
              <a:t>Not enough memory to store </a:t>
            </a:r>
            <a:r>
              <a:rPr sz="2400" i="1">
                <a:uFill>
                  <a:solidFill/>
                </a:uFill>
                <a:latin typeface="Times New Roman"/>
                <a:ea typeface="Times New Roman"/>
                <a:cs typeface="Times New Roman"/>
                <a:sym typeface="Times New Roman"/>
              </a:rPr>
              <a:t>N</a:t>
            </a:r>
            <a:r>
              <a:rPr sz="2400">
                <a:uFill>
                  <a:solidFill/>
                </a:uFill>
              </a:rPr>
              <a:t> items.</a:t>
            </a:r>
          </a:p>
        </p:txBody>
      </p:sp>
      <p:sp>
        <p:nvSpPr>
          <p:cNvPr id="96" name="Shape 9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a:t>
            </a:fld>
            <a:endParaRPr sz="1200">
              <a:uFill>
                <a:solidFill/>
              </a:uFill>
            </a:endParaRPr>
          </a:p>
        </p:txBody>
      </p:sp>
      <p:sp>
        <p:nvSpPr>
          <p:cNvPr id="97" name="Shape 97"/>
          <p:cNvSpPr>
            <a:spLocks noGrp="1"/>
          </p:cNvSpPr>
          <p:nvPr>
            <p:ph type="title"/>
          </p:nvPr>
        </p:nvSpPr>
        <p:spPr>
          <a:prstGeom prst="rect">
            <a:avLst/>
          </a:prstGeom>
        </p:spPr>
        <p:txBody>
          <a:bodyPr/>
          <a:lstStyle/>
          <a:p>
            <a:pPr lvl="0">
              <a:defRPr sz="1800">
                <a:uFillTx/>
              </a:defRPr>
            </a:pPr>
            <a:r>
              <a:rPr sz="2800">
                <a:uFill>
                  <a:solidFill/>
                </a:uFill>
              </a:rPr>
              <a:t>Priority queue client example</a:t>
            </a:r>
          </a:p>
        </p:txBody>
      </p:sp>
      <p:sp>
        <p:nvSpPr>
          <p:cNvPr id="98" name="Shape 98"/>
          <p:cNvSpPr/>
          <p:nvPr/>
        </p:nvSpPr>
        <p:spPr>
          <a:xfrm>
            <a:off x="9753600" y="2413000"/>
            <a:ext cx="174145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N huge, M large</a:t>
            </a:r>
          </a:p>
        </p:txBody>
      </p:sp>
      <p:sp>
        <p:nvSpPr>
          <p:cNvPr id="99" name="Shape 99"/>
          <p:cNvSpPr/>
          <p:nvPr/>
        </p:nvSpPr>
        <p:spPr>
          <a:xfrm>
            <a:off x="9575800" y="1777336"/>
            <a:ext cx="419100" cy="484505"/>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 name="Shape 100"/>
          <p:cNvSpPr/>
          <p:nvPr/>
        </p:nvSpPr>
        <p:spPr>
          <a:xfrm>
            <a:off x="3035300" y="4876800"/>
            <a:ext cx="7188200" cy="403352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0" marR="0" lvl="0" defTabSz="647700">
              <a:lnSpc>
                <a:spcPct val="140000"/>
              </a:lnSpc>
              <a:defRPr sz="1800">
                <a:solidFill>
                  <a:srgbClr val="000000"/>
                </a:solidFill>
                <a:uFillTx/>
              </a:defRPr>
            </a:pPr>
            <a:r>
              <a:rPr>
                <a:solidFill>
                  <a:srgbClr val="8D3124"/>
                </a:solidFill>
                <a:latin typeface="Lucida Sans Typewriter Regular"/>
                <a:ea typeface="Lucida Sans Typewriter Regular"/>
                <a:cs typeface="Lucida Sans Typewriter Regular"/>
                <a:sym typeface="Lucida Sans Typewriter Regular"/>
              </a:rPr>
              <a:t>MinPQ</a:t>
            </a:r>
            <a:r>
              <a:rPr>
                <a:latin typeface="Lucida Sans Typewriter Regular"/>
                <a:ea typeface="Lucida Sans Typewriter Regular"/>
                <a:cs typeface="Lucida Sans Typewriter Regular"/>
                <a:sym typeface="Lucida Sans Typewriter Regular"/>
              </a:rPr>
              <a:t>&lt;Transaction&gt; pq = new MinPQ&lt;</a:t>
            </a:r>
            <a:r>
              <a:rPr>
                <a:solidFill>
                  <a:srgbClr val="8D3124"/>
                </a:solidFill>
                <a:latin typeface="Lucida Sans Typewriter Regular"/>
                <a:ea typeface="Lucida Sans Typewriter Regular"/>
                <a:cs typeface="Lucida Sans Typewriter Regular"/>
                <a:sym typeface="Lucida Sans Typewriter Regular"/>
              </a:rPr>
              <a:t>Transaction</a:t>
            </a:r>
            <a:r>
              <a:rPr>
                <a:latin typeface="Lucida Sans Typewriter Regular"/>
                <a:ea typeface="Lucida Sans Typewriter Regular"/>
                <a:cs typeface="Lucida Sans Typewriter Regular"/>
                <a:sym typeface="Lucida Sans Typewriter Regular"/>
              </a:rPr>
              <a:t>&gt;();</a:t>
            </a:r>
          </a:p>
          <a:p>
            <a:pPr marL="0" marR="0" lvl="0" defTabSz="647700">
              <a:lnSpc>
                <a:spcPct val="140000"/>
              </a:lnSpc>
              <a:defRPr sz="1800">
                <a:solidFill>
                  <a:srgbClr val="000000"/>
                </a:solidFill>
                <a:uFillTx/>
              </a:defRPr>
            </a:pPr>
            <a:endParaRPr>
              <a:latin typeface="Lucida Sans Typewriter Regular"/>
              <a:ea typeface="Lucida Sans Typewriter Regular"/>
              <a:cs typeface="Lucida Sans Typewriter Regular"/>
              <a:sym typeface="Lucida Sans Typewriter Regular"/>
            </a:endParaRP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while (StdIn.hasNextLine())</a:t>
            </a: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a:t>
            </a: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   String line = StdIn.readLine();</a:t>
            </a: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   Transaction item = new Transaction(line);</a:t>
            </a: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   pq.insert(item); </a:t>
            </a: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   if (pq.size() &gt; M)</a:t>
            </a: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      pq.delMin();</a:t>
            </a:r>
          </a:p>
          <a:p>
            <a:pPr marL="0" marR="0" lvl="0" defTabSz="647700">
              <a:lnSpc>
                <a:spcPct val="140000"/>
              </a:lnSpc>
              <a:defRPr sz="1800">
                <a:solidFill>
                  <a:srgbClr val="000000"/>
                </a:solidFill>
                <a:uFillTx/>
              </a:defRPr>
            </a:pPr>
            <a:r>
              <a:rPr>
                <a:latin typeface="Lucida Sans Typewriter Regular"/>
                <a:ea typeface="Lucida Sans Typewriter Regular"/>
                <a:cs typeface="Lucida Sans Typewriter Regular"/>
                <a:sym typeface="Lucida Sans Typewriter Regular"/>
              </a:rPr>
              <a:t>}</a:t>
            </a:r>
          </a:p>
        </p:txBody>
      </p:sp>
      <p:sp>
        <p:nvSpPr>
          <p:cNvPr id="101" name="Shape 101"/>
          <p:cNvSpPr/>
          <p:nvPr/>
        </p:nvSpPr>
        <p:spPr>
          <a:xfrm>
            <a:off x="7255708" y="7073900"/>
            <a:ext cx="1691447" cy="62738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lnSpc>
                <a:spcPct val="130000"/>
              </a:lnSpc>
              <a:defRPr sz="1800">
                <a:solidFill>
                  <a:srgbClr val="000000"/>
                </a:solidFill>
                <a:uFillTx/>
              </a:defRPr>
            </a:pPr>
            <a:r>
              <a:rPr sz="1600">
                <a:solidFill>
                  <a:srgbClr val="8D3124"/>
                </a:solidFill>
                <a:uFill>
                  <a:solidFill>
                    <a:srgbClr val="8D3124"/>
                  </a:solidFill>
                </a:uFill>
              </a:rPr>
              <a:t>pq contains</a:t>
            </a:r>
            <a:br>
              <a:rPr sz="1600">
                <a:solidFill>
                  <a:srgbClr val="8D3124"/>
                </a:solidFill>
                <a:uFill>
                  <a:solidFill>
                    <a:srgbClr val="8D3124"/>
                  </a:solidFill>
                </a:uFill>
              </a:rPr>
            </a:br>
            <a:r>
              <a:rPr sz="1600">
                <a:solidFill>
                  <a:srgbClr val="8D3124"/>
                </a:solidFill>
                <a:uFill>
                  <a:solidFill>
                    <a:srgbClr val="8D3124"/>
                  </a:solidFill>
                </a:uFill>
              </a:rPr>
              <a:t>largest M items</a:t>
            </a:r>
          </a:p>
        </p:txBody>
      </p:sp>
      <p:sp>
        <p:nvSpPr>
          <p:cNvPr id="102" name="Shape 102"/>
          <p:cNvSpPr/>
          <p:nvPr/>
        </p:nvSpPr>
        <p:spPr>
          <a:xfrm>
            <a:off x="6260797" y="7365074"/>
            <a:ext cx="929338" cy="93"/>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3" name="Shape 103"/>
          <p:cNvSpPr/>
          <p:nvPr/>
        </p:nvSpPr>
        <p:spPr>
          <a:xfrm>
            <a:off x="279400" y="5905500"/>
            <a:ext cx="2340536"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use a min-oriented pq</a:t>
            </a:r>
          </a:p>
        </p:txBody>
      </p:sp>
      <p:sp>
        <p:nvSpPr>
          <p:cNvPr id="104" name="Shape 104"/>
          <p:cNvSpPr/>
          <p:nvPr/>
        </p:nvSpPr>
        <p:spPr>
          <a:xfrm flipH="1">
            <a:off x="2534676" y="5340120"/>
            <a:ext cx="742281" cy="529642"/>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5" name="Shape 105"/>
          <p:cNvSpPr/>
          <p:nvPr/>
        </p:nvSpPr>
        <p:spPr>
          <a:xfrm>
            <a:off x="10551621" y="5803900"/>
            <a:ext cx="2141900" cy="10160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Transaction data</a:t>
            </a:r>
            <a:br>
              <a:rPr sz="1600">
                <a:solidFill>
                  <a:srgbClr val="8D3124"/>
                </a:solidFill>
                <a:uFill>
                  <a:solidFill>
                    <a:srgbClr val="8D3124"/>
                  </a:solidFill>
                </a:uFill>
              </a:rPr>
            </a:br>
            <a:r>
              <a:rPr sz="1600">
                <a:solidFill>
                  <a:srgbClr val="8D3124"/>
                </a:solidFill>
                <a:uFill>
                  <a:solidFill>
                    <a:srgbClr val="8D3124"/>
                  </a:solidFill>
                </a:uFill>
              </a:rPr>
              <a:t>type is Comparable</a:t>
            </a:r>
          </a:p>
          <a:p>
            <a:pPr lvl="0" algn="ctr">
              <a:defRPr sz="1800">
                <a:solidFill>
                  <a:srgbClr val="000000"/>
                </a:solidFill>
                <a:uFillTx/>
              </a:defRPr>
            </a:pPr>
            <a:r>
              <a:rPr sz="1600">
                <a:solidFill>
                  <a:srgbClr val="8D3124"/>
                </a:solidFill>
                <a:uFill>
                  <a:solidFill>
                    <a:srgbClr val="8D3124"/>
                  </a:solidFill>
                </a:uFill>
              </a:rPr>
              <a:t>(ordered by $$)</a:t>
            </a:r>
          </a:p>
        </p:txBody>
      </p:sp>
      <p:sp>
        <p:nvSpPr>
          <p:cNvPr id="106" name="Shape 106"/>
          <p:cNvSpPr/>
          <p:nvPr/>
        </p:nvSpPr>
        <p:spPr>
          <a:xfrm>
            <a:off x="8654380" y="5397500"/>
            <a:ext cx="1836551" cy="788430"/>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 name="Shape 87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70</a:t>
            </a:fld>
            <a:endParaRPr sz="1200">
              <a:uFill>
                <a:solidFill/>
              </a:uFill>
            </a:endParaRPr>
          </a:p>
        </p:txBody>
      </p:sp>
      <p:sp>
        <p:nvSpPr>
          <p:cNvPr id="877" name="Shape 877"/>
          <p:cNvSpPr>
            <a:spLocks noGrp="1"/>
          </p:cNvSpPr>
          <p:nvPr>
            <p:ph type="title"/>
          </p:nvPr>
        </p:nvSpPr>
        <p:spPr>
          <a:prstGeom prst="rect">
            <a:avLst/>
          </a:prstGeom>
        </p:spPr>
        <p:txBody>
          <a:bodyPr/>
          <a:lstStyle/>
          <a:p>
            <a:pPr lvl="0">
              <a:defRPr sz="1800">
                <a:uFillTx/>
              </a:defRPr>
            </a:pPr>
            <a:r>
              <a:rPr sz="2800">
                <a:uFill>
                  <a:solidFill/>
                </a:uFill>
              </a:rPr>
              <a:t>Heapsort:  trace</a:t>
            </a:r>
          </a:p>
        </p:txBody>
      </p:sp>
      <p:pic>
        <p:nvPicPr>
          <p:cNvPr id="878" name="HeapSelection.pdf"/>
          <p:cNvPicPr/>
          <p:nvPr/>
        </p:nvPicPr>
        <p:blipFill>
          <a:blip r:embed="rId3"/>
          <a:srcRect r="446"/>
          <a:stretch>
            <a:fillRect/>
          </a:stretch>
        </p:blipFill>
        <p:spPr>
          <a:xfrm>
            <a:off x="3290024" y="1562100"/>
            <a:ext cx="6412776" cy="7332992"/>
          </a:xfrm>
          <a:prstGeom prst="rect">
            <a:avLst/>
          </a:prstGeom>
          <a:ln w="12700">
            <a:round/>
          </a:ln>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2" name="heap-sort.mov"/>
          <p:cNvPicPr/>
          <p:nvPr>
            <a:videoFile r:link="rId2"/>
            <p:extLst>
              <p:ext uri="{DAA4B4D4-6D71-4841-9C94-3DE7FCFB9230}">
                <p14:media xmlns:p14="http://schemas.microsoft.com/office/powerpoint/2010/main" r:embed="rId1"/>
              </p:ext>
            </p:extLst>
          </p:nvPr>
        </p:nvPicPr>
        <p:blipFill>
          <a:blip r:embed="rId4"/>
          <a:stretch>
            <a:fillRect/>
          </a:stretch>
        </p:blipFill>
        <p:spPr>
          <a:xfrm rot="16200000">
            <a:off x="1117599" y="1854200"/>
            <a:ext cx="6858001" cy="6858000"/>
          </a:xfrm>
          <a:prstGeom prst="rect">
            <a:avLst/>
          </a:prstGeom>
        </p:spPr>
      </p:pic>
      <p:sp>
        <p:nvSpPr>
          <p:cNvPr id="883" name="Shape 883"/>
          <p:cNvSpPr>
            <a:spLocks noGrp="1"/>
          </p:cNvSpPr>
          <p:nvPr>
            <p:ph type="title"/>
          </p:nvPr>
        </p:nvSpPr>
        <p:spPr>
          <a:prstGeom prst="rect">
            <a:avLst/>
          </a:prstGeom>
        </p:spPr>
        <p:txBody>
          <a:bodyPr/>
          <a:lstStyle/>
          <a:p>
            <a:pPr lvl="0">
              <a:defRPr sz="1800">
                <a:uFillTx/>
              </a:defRPr>
            </a:pPr>
            <a:r>
              <a:rPr sz="2800">
                <a:uFill>
                  <a:solidFill/>
                </a:uFill>
              </a:rPr>
              <a:t>Heapsort animation</a:t>
            </a:r>
          </a:p>
        </p:txBody>
      </p:sp>
      <p:sp>
        <p:nvSpPr>
          <p:cNvPr id="884" name="Shape 88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71</a:t>
            </a:fld>
            <a:endParaRPr sz="1200">
              <a:uFill>
                <a:solidFill/>
              </a:uFill>
            </a:endParaRPr>
          </a:p>
        </p:txBody>
      </p:sp>
      <p:sp>
        <p:nvSpPr>
          <p:cNvPr id="885" name="Shape 885"/>
          <p:cNvSpPr/>
          <p:nvPr/>
        </p:nvSpPr>
        <p:spPr>
          <a:xfrm>
            <a:off x="1295400" y="8813800"/>
            <a:ext cx="4779655" cy="304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1400">
                <a:solidFill>
                  <a:srgbClr val="606060"/>
                </a:solid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400">
                <a:solidFill>
                  <a:srgbClr val="606060"/>
                </a:solidFill>
                <a:uFill>
                  <a:solidFill>
                    <a:srgbClr val="8D3124"/>
                  </a:solidFill>
                </a:uFill>
              </a:rPr>
              <a:t>http://www.sorting-algorithms.com/heap-sort</a:t>
            </a:r>
          </a:p>
        </p:txBody>
      </p:sp>
      <p:sp>
        <p:nvSpPr>
          <p:cNvPr id="886" name="Shape 886"/>
          <p:cNvSpPr/>
          <p:nvPr/>
        </p:nvSpPr>
        <p:spPr>
          <a:xfrm>
            <a:off x="1193800" y="1435100"/>
            <a:ext cx="1961222"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50 random items</a:t>
            </a:r>
          </a:p>
        </p:txBody>
      </p:sp>
      <p:sp>
        <p:nvSpPr>
          <p:cNvPr id="887" name="Shape 887"/>
          <p:cNvSpPr/>
          <p:nvPr/>
        </p:nvSpPr>
        <p:spPr>
          <a:xfrm>
            <a:off x="8928100" y="8267700"/>
            <a:ext cx="1219200" cy="114300"/>
          </a:xfrm>
          <a:prstGeom prst="rect">
            <a:avLst/>
          </a:prstGeom>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888" name="Shape 888"/>
          <p:cNvSpPr/>
          <p:nvPr/>
        </p:nvSpPr>
        <p:spPr>
          <a:xfrm>
            <a:off x="10299700" y="8166100"/>
            <a:ext cx="954350"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in order</a:t>
            </a:r>
          </a:p>
        </p:txBody>
      </p:sp>
      <p:sp>
        <p:nvSpPr>
          <p:cNvPr id="889" name="Shape 889"/>
          <p:cNvSpPr/>
          <p:nvPr/>
        </p:nvSpPr>
        <p:spPr>
          <a:xfrm>
            <a:off x="9956800" y="7861300"/>
            <a:ext cx="190500" cy="1905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8D3124"/>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890" name="Shape 890"/>
          <p:cNvSpPr/>
          <p:nvPr/>
        </p:nvSpPr>
        <p:spPr>
          <a:xfrm>
            <a:off x="10312400" y="7823200"/>
            <a:ext cx="199416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algorithm position</a:t>
            </a:r>
          </a:p>
        </p:txBody>
      </p:sp>
      <p:sp>
        <p:nvSpPr>
          <p:cNvPr id="891" name="Shape 891"/>
          <p:cNvSpPr/>
          <p:nvPr/>
        </p:nvSpPr>
        <p:spPr>
          <a:xfrm>
            <a:off x="8928100" y="8585200"/>
            <a:ext cx="1219200" cy="114300"/>
          </a:xfrm>
          <a:prstGeom prst="rect">
            <a:avLst/>
          </a:prstGeom>
          <a:solidFill>
            <a:srgbClr val="606060">
              <a:alpha val="58000"/>
            </a:srgbClr>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892" name="Shape 892"/>
          <p:cNvSpPr/>
          <p:nvPr/>
        </p:nvSpPr>
        <p:spPr>
          <a:xfrm>
            <a:off x="10299700" y="8496300"/>
            <a:ext cx="1345570"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not in order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00" fill="hold"/>
                                        <p:tgtEl>
                                          <p:spTgt spid="88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882"/>
                </p:tgtEl>
              </p:cMediaNode>
            </p:video>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4" name="Shape 89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srgbClr val="0048AA"/>
                  </a:solidFill>
                </a:uFill>
              </a:rPr>
              <a:t>Heap construction uses </a:t>
            </a:r>
            <a:r>
              <a:rPr sz="2400">
                <a:uFill>
                  <a:solidFill>
                    <a:srgbClr val="0048AA"/>
                  </a:solidFill>
                </a:uFill>
                <a:latin typeface="Times Roman"/>
                <a:ea typeface="Times Roman"/>
                <a:cs typeface="Times Roman"/>
                <a:sym typeface="Times Roman"/>
              </a:rPr>
              <a:t>≤ </a:t>
            </a:r>
            <a:r>
              <a:rPr sz="2400">
                <a:uFill>
                  <a:solidFill/>
                </a:uFill>
                <a:latin typeface="Times Roman"/>
                <a:ea typeface="Times Roman"/>
                <a:cs typeface="Times Roman"/>
                <a:sym typeface="Times Roman"/>
              </a:rPr>
              <a:t>2 </a:t>
            </a:r>
            <a:r>
              <a:rPr sz="2400" i="1">
                <a:uFill>
                  <a:solidFill/>
                </a:uFill>
                <a:latin typeface="Times Roman"/>
                <a:ea typeface="Times Roman"/>
                <a:cs typeface="Times Roman"/>
                <a:sym typeface="Times Roman"/>
              </a:rPr>
              <a:t>N</a:t>
            </a:r>
            <a:r>
              <a:rPr sz="2400" i="1">
                <a:uFill>
                  <a:solidFill/>
                </a:uFill>
                <a:latin typeface="Times New Roman"/>
                <a:ea typeface="Times New Roman"/>
                <a:cs typeface="Times New Roman"/>
                <a:sym typeface="Times New Roman"/>
              </a:rPr>
              <a:t> </a:t>
            </a:r>
            <a:r>
              <a:rPr sz="2400">
                <a:uFill>
                  <a:solidFill>
                    <a:srgbClr val="0048AA"/>
                  </a:solidFill>
                </a:uFill>
              </a:rPr>
              <a:t>compares and </a:t>
            </a:r>
            <a:r>
              <a:rPr sz="2400">
                <a:uFill>
                  <a:solidFill>
                    <a:srgbClr val="0048AA"/>
                  </a:solidFill>
                </a:uFill>
                <a:latin typeface="Times Roman"/>
                <a:ea typeface="Times Roman"/>
                <a:cs typeface="Times Roman"/>
                <a:sym typeface="Times Roman"/>
              </a:rPr>
              <a:t>≤</a:t>
            </a:r>
            <a:r>
              <a:rPr sz="2400">
                <a:uFill>
                  <a:solidFill/>
                </a:uFill>
                <a:latin typeface="Times Roman"/>
                <a:ea typeface="Times Roman"/>
                <a:cs typeface="Times Roman"/>
                <a:sym typeface="Times Roman"/>
              </a:rPr>
              <a:t> </a:t>
            </a:r>
            <a:r>
              <a:rPr sz="2400" i="1">
                <a:uFill>
                  <a:solidFill/>
                </a:uFill>
                <a:latin typeface="Times Roman"/>
                <a:ea typeface="Times Roman"/>
                <a:cs typeface="Times Roman"/>
                <a:sym typeface="Times Roman"/>
              </a:rPr>
              <a:t>N</a:t>
            </a:r>
            <a:r>
              <a:rPr sz="2400" i="1">
                <a:uFill>
                  <a:solidFill/>
                </a:uFill>
                <a:latin typeface="Times New Roman"/>
                <a:ea typeface="Times New Roman"/>
                <a:cs typeface="Times New Roman"/>
                <a:sym typeface="Times New Roman"/>
              </a:rPr>
              <a:t> </a:t>
            </a:r>
            <a:r>
              <a:rPr sz="2400">
                <a:uFill>
                  <a:solidFill>
                    <a:srgbClr val="0048AA"/>
                  </a:solidFill>
                </a:uFill>
              </a:rPr>
              <a:t>exchanges.</a:t>
            </a:r>
          </a:p>
          <a:p>
            <a:pPr lvl="0">
              <a:defRPr sz="1800">
                <a:solidFill>
                  <a:srgbClr val="000000"/>
                </a:solidFill>
                <a:uFillTx/>
              </a:defRPr>
            </a:pPr>
            <a:br>
              <a:rPr sz="2400">
                <a:uFill>
                  <a:solidFill>
                    <a:srgbClr val="0048AA"/>
                  </a:solidFill>
                </a:uFill>
              </a:rPr>
            </a:br>
            <a:r>
              <a:rPr sz="2400">
                <a:solidFill>
                  <a:srgbClr val="005493"/>
                </a:solidFill>
                <a:uFill>
                  <a:solidFill>
                    <a:srgbClr val="0048AA"/>
                  </a:solidFill>
                </a:uFill>
              </a:rPr>
              <a:t>Pf sketch.  </a:t>
            </a:r>
            <a:r>
              <a:rPr sz="2400">
                <a:solidFill>
                  <a:srgbClr val="606060"/>
                </a:solidFill>
                <a:uFill>
                  <a:solidFill>
                    <a:srgbClr val="606060"/>
                  </a:solidFill>
                </a:uFill>
              </a:rPr>
              <a:t>[assume </a:t>
            </a:r>
            <a:r>
              <a:rPr sz="2400" i="1">
                <a:solidFill>
                  <a:srgbClr val="606060"/>
                </a:solidFill>
                <a:uFill>
                  <a:solidFill>
                    <a:srgbClr val="606060"/>
                  </a:solidFill>
                </a:uFill>
                <a:latin typeface="Times Roman"/>
                <a:ea typeface="Times Roman"/>
                <a:cs typeface="Times Roman"/>
                <a:sym typeface="Times Roman"/>
              </a:rPr>
              <a:t>N</a:t>
            </a:r>
            <a:r>
              <a:rPr sz="2400">
                <a:solidFill>
                  <a:srgbClr val="606060"/>
                </a:solidFill>
                <a:uFill>
                  <a:solidFill>
                    <a:srgbClr val="606060"/>
                  </a:solidFill>
                </a:uFill>
                <a:latin typeface="Times Roman"/>
                <a:ea typeface="Times Roman"/>
                <a:cs typeface="Times Roman"/>
                <a:sym typeface="Times Roman"/>
              </a:rPr>
              <a:t>  =  2</a:t>
            </a:r>
            <a:r>
              <a:rPr sz="2400" i="1" baseline="31999">
                <a:solidFill>
                  <a:srgbClr val="606060"/>
                </a:solidFill>
                <a:uFill>
                  <a:solidFill>
                    <a:srgbClr val="606060"/>
                  </a:solidFill>
                </a:uFill>
                <a:latin typeface="Times Roman"/>
                <a:ea typeface="Times Roman"/>
                <a:cs typeface="Times Roman"/>
                <a:sym typeface="Times Roman"/>
              </a:rPr>
              <a:t>h</a:t>
            </a:r>
            <a:r>
              <a:rPr sz="2400" baseline="31999">
                <a:solidFill>
                  <a:srgbClr val="606060"/>
                </a:solidFill>
                <a:uFill>
                  <a:solidFill>
                    <a:srgbClr val="606060"/>
                  </a:solidFill>
                </a:uFill>
                <a:latin typeface="Times Roman"/>
                <a:ea typeface="Times Roman"/>
                <a:cs typeface="Times Roman"/>
                <a:sym typeface="Times Roman"/>
              </a:rPr>
              <a:t>+1</a:t>
            </a:r>
            <a:r>
              <a:rPr sz="2400">
                <a:solidFill>
                  <a:srgbClr val="606060"/>
                </a:solidFill>
                <a:uFill>
                  <a:solidFill>
                    <a:srgbClr val="606060"/>
                  </a:solidFill>
                </a:uFill>
                <a:latin typeface="Times Roman"/>
                <a:ea typeface="Times Roman"/>
                <a:cs typeface="Times Roman"/>
                <a:sym typeface="Times Roman"/>
              </a:rPr>
              <a:t> – 1</a:t>
            </a:r>
            <a:r>
              <a:rPr sz="2400">
                <a:solidFill>
                  <a:srgbClr val="606060"/>
                </a:solidFill>
                <a:uFill>
                  <a:solidFill>
                    <a:srgbClr val="606060"/>
                  </a:solidFill>
                </a:uFill>
              </a:rPr>
              <a:t>]</a:t>
            </a:r>
          </a:p>
        </p:txBody>
      </p:sp>
      <p:sp>
        <p:nvSpPr>
          <p:cNvPr id="895" name="Shape 895"/>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72</a:t>
            </a:fld>
            <a:endParaRPr sz="1200">
              <a:uFill>
                <a:solidFill/>
              </a:uFill>
            </a:endParaRPr>
          </a:p>
        </p:txBody>
      </p:sp>
      <p:sp>
        <p:nvSpPr>
          <p:cNvPr id="896" name="Shape 896"/>
          <p:cNvSpPr>
            <a:spLocks noGrp="1"/>
          </p:cNvSpPr>
          <p:nvPr>
            <p:ph type="title"/>
          </p:nvPr>
        </p:nvSpPr>
        <p:spPr>
          <a:prstGeom prst="rect">
            <a:avLst/>
          </a:prstGeom>
        </p:spPr>
        <p:txBody>
          <a:bodyPr/>
          <a:lstStyle/>
          <a:p>
            <a:pPr lvl="0">
              <a:defRPr sz="1800">
                <a:uFillTx/>
              </a:defRPr>
            </a:pPr>
            <a:r>
              <a:rPr sz="2800">
                <a:uFill>
                  <a:solidFill/>
                </a:uFill>
              </a:rPr>
              <a:t>Heapsort:  mathematical analysis</a:t>
            </a:r>
          </a:p>
        </p:txBody>
      </p:sp>
      <p:pic>
        <p:nvPicPr>
          <p:cNvPr id="897" name="droppedImage.pdf"/>
          <p:cNvPicPr/>
          <p:nvPr/>
        </p:nvPicPr>
        <p:blipFill>
          <a:blip r:embed="rId3"/>
          <a:srcRect r="14354" b="20720"/>
          <a:stretch>
            <a:fillRect/>
          </a:stretch>
        </p:blipFill>
        <p:spPr>
          <a:xfrm>
            <a:off x="2582171" y="8105133"/>
            <a:ext cx="6803129" cy="619767"/>
          </a:xfrm>
          <a:prstGeom prst="rect">
            <a:avLst/>
          </a:prstGeom>
          <a:ln w="12700">
            <a:round/>
          </a:ln>
        </p:spPr>
      </p:pic>
      <p:grpSp>
        <p:nvGrpSpPr>
          <p:cNvPr id="901" name="Group 901"/>
          <p:cNvGrpSpPr/>
          <p:nvPr/>
        </p:nvGrpSpPr>
        <p:grpSpPr>
          <a:xfrm>
            <a:off x="9385299" y="7035800"/>
            <a:ext cx="3035301" cy="1850760"/>
            <a:chOff x="0" y="0"/>
            <a:chExt cx="3035300" cy="1850759"/>
          </a:xfrm>
        </p:grpSpPr>
        <p:pic>
          <p:nvPicPr>
            <p:cNvPr id="898" name="droppedImage.pdf"/>
            <p:cNvPicPr/>
            <p:nvPr/>
          </p:nvPicPr>
          <p:blipFill>
            <a:blip r:embed="rId3"/>
            <a:srcRect l="85645"/>
            <a:stretch>
              <a:fillRect/>
            </a:stretch>
          </p:blipFill>
          <p:spPr>
            <a:xfrm>
              <a:off x="0" y="1069005"/>
              <a:ext cx="1140218" cy="781755"/>
            </a:xfrm>
            <a:prstGeom prst="rect">
              <a:avLst/>
            </a:prstGeom>
            <a:ln w="12700" cap="flat">
              <a:noFill/>
              <a:round/>
            </a:ln>
            <a:effectLst/>
          </p:spPr>
        </p:pic>
        <p:sp>
          <p:nvSpPr>
            <p:cNvPr id="899" name="Shape 899"/>
            <p:cNvSpPr/>
            <p:nvPr/>
          </p:nvSpPr>
          <p:spPr>
            <a:xfrm>
              <a:off x="1041400" y="0"/>
              <a:ext cx="1993900" cy="6731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defRPr sz="1800">
                  <a:solidFill>
                    <a:srgbClr val="000000"/>
                  </a:solidFill>
                  <a:uFillTx/>
                </a:defRPr>
              </a:pPr>
              <a:r>
                <a:rPr sz="1600">
                  <a:solidFill>
                    <a:srgbClr val="8D3124"/>
                  </a:solidFill>
                  <a:uFill>
                    <a:solidFill>
                      <a:srgbClr val="8D3124"/>
                    </a:solidFill>
                  </a:uFill>
                </a:rPr>
                <a:t>a tricky sum</a:t>
              </a:r>
            </a:p>
            <a:p>
              <a:pPr lvl="0" algn="ctr">
                <a:defRPr sz="1800">
                  <a:solidFill>
                    <a:srgbClr val="000000"/>
                  </a:solidFill>
                  <a:uFillTx/>
                </a:defRPr>
              </a:pPr>
              <a:r>
                <a:rPr sz="1600">
                  <a:solidFill>
                    <a:srgbClr val="8D3124"/>
                  </a:solidFill>
                  <a:uFill>
                    <a:solidFill>
                      <a:srgbClr val="8D3124"/>
                    </a:solidFill>
                  </a:uFill>
                </a:rPr>
                <a:t>(see COS 340)</a:t>
              </a:r>
            </a:p>
          </p:txBody>
        </p:sp>
        <p:sp>
          <p:nvSpPr>
            <p:cNvPr id="900" name="Shape 900"/>
            <p:cNvSpPr/>
            <p:nvPr/>
          </p:nvSpPr>
          <p:spPr>
            <a:xfrm flipV="1">
              <a:off x="444500" y="609600"/>
              <a:ext cx="793683" cy="46483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grpSp>
        <p:nvGrpSpPr>
          <p:cNvPr id="948" name="Group 948"/>
          <p:cNvGrpSpPr/>
          <p:nvPr/>
        </p:nvGrpSpPr>
        <p:grpSpPr>
          <a:xfrm>
            <a:off x="2451100" y="3238499"/>
            <a:ext cx="7912101" cy="3810001"/>
            <a:chOff x="0" y="0"/>
            <a:chExt cx="7912100" cy="3810000"/>
          </a:xfrm>
        </p:grpSpPr>
        <p:sp>
          <p:nvSpPr>
            <p:cNvPr id="902" name="Shape 902"/>
            <p:cNvSpPr/>
            <p:nvPr/>
          </p:nvSpPr>
          <p:spPr>
            <a:xfrm>
              <a:off x="2501900" y="3479800"/>
              <a:ext cx="3057490"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binary heap of height h = 3</a:t>
              </a:r>
            </a:p>
          </p:txBody>
        </p:sp>
        <p:sp>
          <p:nvSpPr>
            <p:cNvPr id="903" name="Shape 903"/>
            <p:cNvSpPr/>
            <p:nvPr/>
          </p:nvSpPr>
          <p:spPr>
            <a:xfrm>
              <a:off x="3991059" y="214715"/>
              <a:ext cx="2134749" cy="772836"/>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4" name="Shape 904"/>
            <p:cNvSpPr/>
            <p:nvPr/>
          </p:nvSpPr>
          <p:spPr>
            <a:xfrm flipH="1">
              <a:off x="1854375" y="215699"/>
              <a:ext cx="2154637" cy="807838"/>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5" name="Shape 905"/>
            <p:cNvSpPr/>
            <p:nvPr/>
          </p:nvSpPr>
          <p:spPr>
            <a:xfrm>
              <a:off x="6074113" y="1040544"/>
              <a:ext cx="1078214" cy="77550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6" name="Shape 906"/>
            <p:cNvSpPr/>
            <p:nvPr/>
          </p:nvSpPr>
          <p:spPr>
            <a:xfrm flipH="1">
              <a:off x="5013852" y="1041528"/>
              <a:ext cx="1078214" cy="77550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7" name="Shape 907"/>
            <p:cNvSpPr/>
            <p:nvPr/>
          </p:nvSpPr>
          <p:spPr>
            <a:xfrm>
              <a:off x="1855492" y="1040544"/>
              <a:ext cx="1078214" cy="77550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8" name="Shape 908"/>
            <p:cNvSpPr/>
            <p:nvPr/>
          </p:nvSpPr>
          <p:spPr>
            <a:xfrm flipH="1">
              <a:off x="795232" y="1041528"/>
              <a:ext cx="1078213" cy="77550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9" name="Shape 909"/>
            <p:cNvSpPr/>
            <p:nvPr/>
          </p:nvSpPr>
          <p:spPr>
            <a:xfrm>
              <a:off x="2887076" y="1833199"/>
              <a:ext cx="514862" cy="809665"/>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0" name="Shape 910"/>
            <p:cNvSpPr/>
            <p:nvPr/>
          </p:nvSpPr>
          <p:spPr>
            <a:xfrm flipH="1">
              <a:off x="2353146" y="1815207"/>
              <a:ext cx="533930" cy="82765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1" name="Shape 911"/>
            <p:cNvSpPr/>
            <p:nvPr/>
          </p:nvSpPr>
          <p:spPr>
            <a:xfrm>
              <a:off x="7140704" y="1833199"/>
              <a:ext cx="514861" cy="809665"/>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2" name="Shape 912"/>
            <p:cNvSpPr/>
            <p:nvPr/>
          </p:nvSpPr>
          <p:spPr>
            <a:xfrm flipH="1">
              <a:off x="6606776" y="1815207"/>
              <a:ext cx="533930" cy="82765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3" name="Shape 913"/>
            <p:cNvSpPr/>
            <p:nvPr/>
          </p:nvSpPr>
          <p:spPr>
            <a:xfrm>
              <a:off x="786517" y="1833199"/>
              <a:ext cx="514862" cy="809665"/>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4" name="Shape 914"/>
            <p:cNvSpPr/>
            <p:nvPr/>
          </p:nvSpPr>
          <p:spPr>
            <a:xfrm flipH="1">
              <a:off x="252588" y="1815207"/>
              <a:ext cx="533930" cy="82765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5" name="Shape 915"/>
            <p:cNvSpPr/>
            <p:nvPr/>
          </p:nvSpPr>
          <p:spPr>
            <a:xfrm>
              <a:off x="262569"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6" name="Shape 916"/>
            <p:cNvSpPr/>
            <p:nvPr/>
          </p:nvSpPr>
          <p:spPr>
            <a:xfrm flipH="1">
              <a:off x="0" y="2659169"/>
              <a:ext cx="245065"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7" name="Shape 917"/>
            <p:cNvSpPr/>
            <p:nvPr/>
          </p:nvSpPr>
          <p:spPr>
            <a:xfrm>
              <a:off x="1312849"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8" name="Shape 918"/>
            <p:cNvSpPr/>
            <p:nvPr/>
          </p:nvSpPr>
          <p:spPr>
            <a:xfrm flipH="1">
              <a:off x="1050278"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9" name="Shape 919"/>
            <p:cNvSpPr/>
            <p:nvPr/>
          </p:nvSpPr>
          <p:spPr>
            <a:xfrm>
              <a:off x="3413407"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0" name="Shape 920"/>
            <p:cNvSpPr/>
            <p:nvPr/>
          </p:nvSpPr>
          <p:spPr>
            <a:xfrm flipH="1">
              <a:off x="3150837"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1" name="Shape 921"/>
            <p:cNvSpPr/>
            <p:nvPr/>
          </p:nvSpPr>
          <p:spPr>
            <a:xfrm>
              <a:off x="6616758"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2" name="Shape 922"/>
            <p:cNvSpPr/>
            <p:nvPr/>
          </p:nvSpPr>
          <p:spPr>
            <a:xfrm flipH="1">
              <a:off x="6354187"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3" name="Shape 923"/>
            <p:cNvSpPr/>
            <p:nvPr/>
          </p:nvSpPr>
          <p:spPr>
            <a:xfrm>
              <a:off x="7667035"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4" name="Shape 924"/>
            <p:cNvSpPr/>
            <p:nvPr/>
          </p:nvSpPr>
          <p:spPr>
            <a:xfrm flipH="1">
              <a:off x="7404468"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5" name="Shape 925"/>
            <p:cNvSpPr/>
            <p:nvPr/>
          </p:nvSpPr>
          <p:spPr>
            <a:xfrm>
              <a:off x="5022641" y="1833199"/>
              <a:ext cx="514862" cy="809665"/>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6" name="Shape 926"/>
            <p:cNvSpPr/>
            <p:nvPr/>
          </p:nvSpPr>
          <p:spPr>
            <a:xfrm flipH="1">
              <a:off x="4488713" y="1815207"/>
              <a:ext cx="533930" cy="827657"/>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7" name="Shape 927"/>
            <p:cNvSpPr/>
            <p:nvPr/>
          </p:nvSpPr>
          <p:spPr>
            <a:xfrm>
              <a:off x="2363127"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8" name="Shape 928"/>
            <p:cNvSpPr/>
            <p:nvPr/>
          </p:nvSpPr>
          <p:spPr>
            <a:xfrm flipH="1">
              <a:off x="2100557"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9" name="Shape 929"/>
            <p:cNvSpPr/>
            <p:nvPr/>
          </p:nvSpPr>
          <p:spPr>
            <a:xfrm>
              <a:off x="4516201"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0" name="Shape 930"/>
            <p:cNvSpPr/>
            <p:nvPr/>
          </p:nvSpPr>
          <p:spPr>
            <a:xfrm flipH="1">
              <a:off x="4253631"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1" name="Shape 931"/>
            <p:cNvSpPr/>
            <p:nvPr/>
          </p:nvSpPr>
          <p:spPr>
            <a:xfrm>
              <a:off x="5566481"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2" name="Shape 932"/>
            <p:cNvSpPr/>
            <p:nvPr/>
          </p:nvSpPr>
          <p:spPr>
            <a:xfrm flipH="1">
              <a:off x="5303910" y="2659169"/>
              <a:ext cx="245066" cy="528531"/>
            </a:xfrm>
            <a:prstGeom prst="line">
              <a:avLst/>
            </a:prstGeom>
            <a:noFill/>
            <a:ln w="127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3" name="Shape 933"/>
            <p:cNvSpPr/>
            <p:nvPr/>
          </p:nvSpPr>
          <p:spPr>
            <a:xfrm>
              <a:off x="3200400" y="2476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34" name="Shape 934"/>
            <p:cNvSpPr/>
            <p:nvPr/>
          </p:nvSpPr>
          <p:spPr>
            <a:xfrm>
              <a:off x="4813300" y="16509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1</a:t>
              </a:r>
            </a:p>
          </p:txBody>
        </p:sp>
        <p:sp>
          <p:nvSpPr>
            <p:cNvPr id="935" name="Shape 935"/>
            <p:cNvSpPr/>
            <p:nvPr/>
          </p:nvSpPr>
          <p:spPr>
            <a:xfrm>
              <a:off x="5892800" y="825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2</a:t>
              </a:r>
            </a:p>
          </p:txBody>
        </p:sp>
        <p:sp>
          <p:nvSpPr>
            <p:cNvPr id="936" name="Shape 936"/>
            <p:cNvSpPr/>
            <p:nvPr/>
          </p:nvSpPr>
          <p:spPr>
            <a:xfrm>
              <a:off x="50800" y="2476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37" name="Shape 937"/>
            <p:cNvSpPr/>
            <p:nvPr/>
          </p:nvSpPr>
          <p:spPr>
            <a:xfrm>
              <a:off x="7454900" y="2476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38" name="Shape 938"/>
            <p:cNvSpPr/>
            <p:nvPr/>
          </p:nvSpPr>
          <p:spPr>
            <a:xfrm>
              <a:off x="5359400" y="2476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39" name="Shape 939"/>
            <p:cNvSpPr/>
            <p:nvPr/>
          </p:nvSpPr>
          <p:spPr>
            <a:xfrm>
              <a:off x="1676400" y="825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2</a:t>
              </a:r>
            </a:p>
          </p:txBody>
        </p:sp>
        <p:sp>
          <p:nvSpPr>
            <p:cNvPr id="940" name="Shape 940"/>
            <p:cNvSpPr/>
            <p:nvPr/>
          </p:nvSpPr>
          <p:spPr>
            <a:xfrm>
              <a:off x="6934200" y="16509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1</a:t>
              </a:r>
            </a:p>
          </p:txBody>
        </p:sp>
        <p:sp>
          <p:nvSpPr>
            <p:cNvPr id="941" name="Shape 941"/>
            <p:cNvSpPr/>
            <p:nvPr/>
          </p:nvSpPr>
          <p:spPr>
            <a:xfrm>
              <a:off x="3810000" y="-1"/>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3</a:t>
              </a:r>
            </a:p>
          </p:txBody>
        </p:sp>
        <p:sp>
          <p:nvSpPr>
            <p:cNvPr id="942" name="Shape 942"/>
            <p:cNvSpPr/>
            <p:nvPr/>
          </p:nvSpPr>
          <p:spPr>
            <a:xfrm>
              <a:off x="2159000" y="2476499"/>
              <a:ext cx="419100"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43" name="Shape 943"/>
            <p:cNvSpPr/>
            <p:nvPr/>
          </p:nvSpPr>
          <p:spPr>
            <a:xfrm>
              <a:off x="1104900" y="2476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44" name="Shape 944"/>
            <p:cNvSpPr/>
            <p:nvPr/>
          </p:nvSpPr>
          <p:spPr>
            <a:xfrm>
              <a:off x="571500" y="16509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1</a:t>
              </a:r>
            </a:p>
          </p:txBody>
        </p:sp>
        <p:sp>
          <p:nvSpPr>
            <p:cNvPr id="945" name="Shape 945"/>
            <p:cNvSpPr/>
            <p:nvPr/>
          </p:nvSpPr>
          <p:spPr>
            <a:xfrm>
              <a:off x="6400800" y="2476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46" name="Shape 946"/>
            <p:cNvSpPr/>
            <p:nvPr/>
          </p:nvSpPr>
          <p:spPr>
            <a:xfrm>
              <a:off x="4305300" y="24764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0</a:t>
              </a:r>
            </a:p>
          </p:txBody>
        </p:sp>
        <p:sp>
          <p:nvSpPr>
            <p:cNvPr id="947" name="Shape 947"/>
            <p:cNvSpPr/>
            <p:nvPr/>
          </p:nvSpPr>
          <p:spPr>
            <a:xfrm>
              <a:off x="2679700" y="1650999"/>
              <a:ext cx="419101" cy="423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marL="7224" marR="7224" algn="ctr">
                <a:lnSpc>
                  <a:spcPct val="100000"/>
                </a:lnSpc>
                <a:defRPr sz="1800">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rPr>
                <a:t>1</a:t>
              </a:r>
            </a:p>
          </p:txBody>
        </p:sp>
      </p:grpSp>
      <p:grpSp>
        <p:nvGrpSpPr>
          <p:cNvPr id="952" name="Group 952"/>
          <p:cNvGrpSpPr/>
          <p:nvPr/>
        </p:nvGrpSpPr>
        <p:grpSpPr>
          <a:xfrm>
            <a:off x="6286499" y="2324100"/>
            <a:ext cx="3911601" cy="1333500"/>
            <a:chOff x="0" y="0"/>
            <a:chExt cx="3911600" cy="1333500"/>
          </a:xfrm>
        </p:grpSpPr>
        <p:sp>
          <p:nvSpPr>
            <p:cNvPr id="949" name="Shape 949"/>
            <p:cNvSpPr/>
            <p:nvPr/>
          </p:nvSpPr>
          <p:spPr>
            <a:xfrm>
              <a:off x="1016000" y="0"/>
              <a:ext cx="2895600" cy="6731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defRPr sz="1800">
                  <a:solidFill>
                    <a:srgbClr val="000000"/>
                  </a:solidFill>
                  <a:uFillTx/>
                </a:defRPr>
              </a:pPr>
              <a:r>
                <a:rPr sz="1600">
                  <a:solidFill>
                    <a:srgbClr val="8D3124"/>
                  </a:solidFill>
                  <a:uFill>
                    <a:solidFill>
                      <a:srgbClr val="8D3124"/>
                    </a:solidFill>
                  </a:uFill>
                </a:rPr>
                <a:t>max number of exchanges</a:t>
              </a:r>
            </a:p>
            <a:p>
              <a:pPr lvl="0" algn="ctr">
                <a:defRPr sz="1800">
                  <a:solidFill>
                    <a:srgbClr val="000000"/>
                  </a:solidFill>
                  <a:uFillTx/>
                </a:defRPr>
              </a:pPr>
              <a:r>
                <a:rPr sz="1600">
                  <a:solidFill>
                    <a:srgbClr val="8D3124"/>
                  </a:solidFill>
                  <a:uFill>
                    <a:solidFill>
                      <a:srgbClr val="8D3124"/>
                    </a:solidFill>
                  </a:uFill>
                </a:rPr>
                <a:t>to sink node</a:t>
              </a:r>
            </a:p>
          </p:txBody>
        </p:sp>
        <p:sp>
          <p:nvSpPr>
            <p:cNvPr id="950" name="Shape 950"/>
            <p:cNvSpPr/>
            <p:nvPr/>
          </p:nvSpPr>
          <p:spPr>
            <a:xfrm flipV="1">
              <a:off x="419100" y="449570"/>
              <a:ext cx="793683" cy="46483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1" name="Shape 951"/>
            <p:cNvSpPr/>
            <p:nvPr/>
          </p:nvSpPr>
          <p:spPr>
            <a:xfrm>
              <a:off x="0" y="96520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3</a:t>
              </a:r>
            </a:p>
          </p:txBody>
        </p:sp>
      </p:grpSp>
      <p:grpSp>
        <p:nvGrpSpPr>
          <p:cNvPr id="955" name="Group 955"/>
          <p:cNvGrpSpPr/>
          <p:nvPr/>
        </p:nvGrpSpPr>
        <p:grpSpPr>
          <a:xfrm>
            <a:off x="4152899" y="4114800"/>
            <a:ext cx="4533953" cy="368300"/>
            <a:chOff x="0" y="0"/>
            <a:chExt cx="4533951" cy="368300"/>
          </a:xfrm>
        </p:grpSpPr>
        <p:sp>
          <p:nvSpPr>
            <p:cNvPr id="953" name="Shape 953"/>
            <p:cNvSpPr/>
            <p:nvPr/>
          </p:nvSpPr>
          <p:spPr>
            <a:xfrm>
              <a:off x="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2</a:t>
              </a:r>
            </a:p>
          </p:txBody>
        </p:sp>
        <p:sp>
          <p:nvSpPr>
            <p:cNvPr id="954" name="Shape 954"/>
            <p:cNvSpPr/>
            <p:nvPr/>
          </p:nvSpPr>
          <p:spPr>
            <a:xfrm>
              <a:off x="42164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2</a:t>
              </a:r>
            </a:p>
          </p:txBody>
        </p:sp>
      </p:grpSp>
      <p:grpSp>
        <p:nvGrpSpPr>
          <p:cNvPr id="960" name="Group 960"/>
          <p:cNvGrpSpPr/>
          <p:nvPr/>
        </p:nvGrpSpPr>
        <p:grpSpPr>
          <a:xfrm>
            <a:off x="3035299" y="4953000"/>
            <a:ext cx="6705653" cy="368300"/>
            <a:chOff x="0" y="0"/>
            <a:chExt cx="6705651" cy="368300"/>
          </a:xfrm>
        </p:grpSpPr>
        <p:sp>
          <p:nvSpPr>
            <p:cNvPr id="956" name="Shape 956"/>
            <p:cNvSpPr/>
            <p:nvPr/>
          </p:nvSpPr>
          <p:spPr>
            <a:xfrm>
              <a:off x="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1</a:t>
              </a:r>
            </a:p>
          </p:txBody>
        </p:sp>
        <p:sp>
          <p:nvSpPr>
            <p:cNvPr id="957" name="Shape 957"/>
            <p:cNvSpPr/>
            <p:nvPr/>
          </p:nvSpPr>
          <p:spPr>
            <a:xfrm>
              <a:off x="21336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1</a:t>
              </a:r>
            </a:p>
          </p:txBody>
        </p:sp>
        <p:sp>
          <p:nvSpPr>
            <p:cNvPr id="958" name="Shape 958"/>
            <p:cNvSpPr/>
            <p:nvPr/>
          </p:nvSpPr>
          <p:spPr>
            <a:xfrm>
              <a:off x="42545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1</a:t>
              </a:r>
            </a:p>
          </p:txBody>
        </p:sp>
        <p:sp>
          <p:nvSpPr>
            <p:cNvPr id="959" name="Shape 959"/>
            <p:cNvSpPr/>
            <p:nvPr/>
          </p:nvSpPr>
          <p:spPr>
            <a:xfrm>
              <a:off x="63881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1</a:t>
              </a:r>
            </a:p>
          </p:txBody>
        </p:sp>
      </p:grpSp>
      <p:grpSp>
        <p:nvGrpSpPr>
          <p:cNvPr id="969" name="Group 969"/>
          <p:cNvGrpSpPr/>
          <p:nvPr/>
        </p:nvGrpSpPr>
        <p:grpSpPr>
          <a:xfrm>
            <a:off x="2527299" y="5778500"/>
            <a:ext cx="7721653" cy="368300"/>
            <a:chOff x="0" y="0"/>
            <a:chExt cx="7721651" cy="368300"/>
          </a:xfrm>
        </p:grpSpPr>
        <p:sp>
          <p:nvSpPr>
            <p:cNvPr id="961" name="Shape 961"/>
            <p:cNvSpPr/>
            <p:nvPr/>
          </p:nvSpPr>
          <p:spPr>
            <a:xfrm>
              <a:off x="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sp>
          <p:nvSpPr>
            <p:cNvPr id="962" name="Shape 962"/>
            <p:cNvSpPr/>
            <p:nvPr/>
          </p:nvSpPr>
          <p:spPr>
            <a:xfrm>
              <a:off x="10541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sp>
          <p:nvSpPr>
            <p:cNvPr id="963" name="Shape 963"/>
            <p:cNvSpPr/>
            <p:nvPr/>
          </p:nvSpPr>
          <p:spPr>
            <a:xfrm>
              <a:off x="20955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sp>
          <p:nvSpPr>
            <p:cNvPr id="964" name="Shape 964"/>
            <p:cNvSpPr/>
            <p:nvPr/>
          </p:nvSpPr>
          <p:spPr>
            <a:xfrm>
              <a:off x="31496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sp>
          <p:nvSpPr>
            <p:cNvPr id="965" name="Shape 965"/>
            <p:cNvSpPr/>
            <p:nvPr/>
          </p:nvSpPr>
          <p:spPr>
            <a:xfrm>
              <a:off x="42545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sp>
          <p:nvSpPr>
            <p:cNvPr id="966" name="Shape 966"/>
            <p:cNvSpPr/>
            <p:nvPr/>
          </p:nvSpPr>
          <p:spPr>
            <a:xfrm>
              <a:off x="53086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sp>
          <p:nvSpPr>
            <p:cNvPr id="967" name="Shape 967"/>
            <p:cNvSpPr/>
            <p:nvPr/>
          </p:nvSpPr>
          <p:spPr>
            <a:xfrm>
              <a:off x="63500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sp>
          <p:nvSpPr>
            <p:cNvPr id="968" name="Shape 968"/>
            <p:cNvSpPr/>
            <p:nvPr/>
          </p:nvSpPr>
          <p:spPr>
            <a:xfrm>
              <a:off x="7404100" y="0"/>
              <a:ext cx="317552" cy="368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48AA"/>
                  </a:solidFill>
                  <a:uFill>
                    <a:solidFill>
                      <a:srgbClr val="0048AA"/>
                    </a:solidFill>
                  </a:uFill>
                </a:defRPr>
              </a:lvl1pPr>
            </a:lstStyle>
            <a:p>
              <a:pPr lvl="0">
                <a:defRPr>
                  <a:solidFill>
                    <a:srgbClr val="000000"/>
                  </a:solidFill>
                  <a:uFillTx/>
                </a:defRPr>
              </a:pPr>
              <a:r>
                <a:rPr>
                  <a:solidFill>
                    <a:srgbClr val="0048AA"/>
                  </a:solidFill>
                  <a:uFill>
                    <a:solidFill>
                      <a:srgbClr val="0048AA"/>
                    </a:solidFill>
                  </a:uFill>
                </a:rPr>
                <a:t>0</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9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9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9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p:tmAbs val="0"/>
                                  </p:iterate>
                                  <p:childTnLst>
                                    <p:set>
                                      <p:cBhvr>
                                        <p:cTn id="17" fill="hold"/>
                                        <p:tgtEl>
                                          <p:spTgt spid="95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p:tmAbs val="0"/>
                                  </p:iterate>
                                  <p:childTnLst>
                                    <p:set>
                                      <p:cBhvr>
                                        <p:cTn id="21" fill="hold"/>
                                        <p:tgtEl>
                                          <p:spTgt spid="9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p:tmAbs val="0"/>
                                  </p:iterate>
                                  <p:childTnLst>
                                    <p:set>
                                      <p:cBhvr>
                                        <p:cTn id="25" fill="hold"/>
                                        <p:tgtEl>
                                          <p:spTgt spid="96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p:tmAbs val="0"/>
                                  </p:iterate>
                                  <p:childTnLst>
                                    <p:set>
                                      <p:cBhvr>
                                        <p:cTn id="29" fill="hold"/>
                                        <p:tgtEl>
                                          <p:spTgt spid="89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8" nodeType="clickEffect">
                                  <p:stCondLst>
                                    <p:cond delay="0"/>
                                  </p:stCondLst>
                                  <p:iterate>
                                    <p:tmAbs val="0"/>
                                  </p:iterate>
                                  <p:childTnLst>
                                    <p:set>
                                      <p:cBhvr>
                                        <p:cTn id="33" fill="hold"/>
                                        <p:tgtEl>
                                          <p:spTgt spid="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 grpId="1" build="p" animBg="1" advAuto="0"/>
      <p:bldP spid="897" grpId="7" animBg="1" advAuto="0"/>
      <p:bldP spid="901" grpId="8" animBg="1" advAuto="0"/>
      <p:bldP spid="948" grpId="2" animBg="1" advAuto="0"/>
      <p:bldP spid="952" grpId="3" animBg="1" advAuto="0"/>
      <p:bldP spid="955" grpId="4" animBg="1" advAuto="0"/>
      <p:bldP spid="960" grpId="5" animBg="1" advAuto="0"/>
      <p:bldP spid="969" grpId="6" animBg="1" advAuto="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3" name="Shape 97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srgbClr val="0048AA"/>
                  </a:solidFill>
                </a:uFill>
              </a:rPr>
              <a:t>Heap construction uses </a:t>
            </a:r>
            <a:r>
              <a:rPr sz="2400">
                <a:uFill>
                  <a:solidFill>
                    <a:srgbClr val="0048AA"/>
                  </a:solidFill>
                </a:uFill>
                <a:latin typeface="Times Roman"/>
                <a:ea typeface="Times Roman"/>
                <a:cs typeface="Times Roman"/>
                <a:sym typeface="Times Roman"/>
              </a:rPr>
              <a:t>≤ </a:t>
            </a:r>
            <a:r>
              <a:rPr sz="2400">
                <a:uFill>
                  <a:solidFill/>
                </a:uFill>
                <a:latin typeface="Times Roman"/>
                <a:ea typeface="Times Roman"/>
                <a:cs typeface="Times Roman"/>
                <a:sym typeface="Times Roman"/>
              </a:rPr>
              <a:t>2 </a:t>
            </a:r>
            <a:r>
              <a:rPr sz="2400" i="1">
                <a:uFill>
                  <a:solidFill/>
                </a:uFill>
                <a:latin typeface="Times Roman"/>
                <a:ea typeface="Times Roman"/>
                <a:cs typeface="Times Roman"/>
                <a:sym typeface="Times Roman"/>
              </a:rPr>
              <a:t>N</a:t>
            </a:r>
            <a:r>
              <a:rPr sz="2400" i="1">
                <a:uFill>
                  <a:solidFill/>
                </a:uFill>
                <a:latin typeface="Times New Roman"/>
                <a:ea typeface="Times New Roman"/>
                <a:cs typeface="Times New Roman"/>
                <a:sym typeface="Times New Roman"/>
              </a:rPr>
              <a:t> </a:t>
            </a:r>
            <a:r>
              <a:rPr sz="2400">
                <a:uFill>
                  <a:solidFill>
                    <a:srgbClr val="0048AA"/>
                  </a:solidFill>
                </a:uFill>
              </a:rPr>
              <a:t>compares and </a:t>
            </a:r>
            <a:r>
              <a:rPr sz="2400">
                <a:uFill>
                  <a:solidFill>
                    <a:srgbClr val="0048AA"/>
                  </a:solidFill>
                </a:uFill>
                <a:latin typeface="Times Roman"/>
                <a:ea typeface="Times Roman"/>
                <a:cs typeface="Times Roman"/>
                <a:sym typeface="Times Roman"/>
              </a:rPr>
              <a:t>≤</a:t>
            </a:r>
            <a:r>
              <a:rPr sz="2400">
                <a:uFill>
                  <a:solidFill/>
                </a:uFill>
                <a:latin typeface="Times Roman"/>
                <a:ea typeface="Times Roman"/>
                <a:cs typeface="Times Roman"/>
                <a:sym typeface="Times Roman"/>
              </a:rPr>
              <a:t> </a:t>
            </a:r>
            <a:r>
              <a:rPr sz="2400" i="1">
                <a:uFill>
                  <a:solidFill/>
                </a:uFill>
                <a:latin typeface="Times Roman"/>
                <a:ea typeface="Times Roman"/>
                <a:cs typeface="Times Roman"/>
                <a:sym typeface="Times Roman"/>
              </a:rPr>
              <a:t>N</a:t>
            </a:r>
            <a:r>
              <a:rPr sz="2400" i="1">
                <a:uFill>
                  <a:solidFill/>
                </a:uFill>
                <a:latin typeface="Times New Roman"/>
                <a:ea typeface="Times New Roman"/>
                <a:cs typeface="Times New Roman"/>
                <a:sym typeface="Times New Roman"/>
              </a:rPr>
              <a:t> </a:t>
            </a:r>
            <a:r>
              <a:rPr sz="2400">
                <a:uFill>
                  <a:solidFill>
                    <a:srgbClr val="0048AA"/>
                  </a:solidFill>
                </a:uFill>
              </a:rPr>
              <a:t>exchanges.</a:t>
            </a:r>
          </a:p>
          <a:p>
            <a:pPr lvl="0">
              <a:defRPr sz="1800">
                <a:solidFill>
                  <a:srgbClr val="000000"/>
                </a:solidFill>
                <a:uFillTx/>
              </a:defRPr>
            </a:pPr>
            <a:r>
              <a:rPr sz="2400">
                <a:solidFill>
                  <a:srgbClr val="005493"/>
                </a:solidFill>
                <a:uFill>
                  <a:solidFill>
                    <a:srgbClr val="0048AA"/>
                  </a:solidFill>
                </a:uFill>
              </a:rPr>
              <a:t>Proposition.  </a:t>
            </a:r>
            <a:r>
              <a:rPr sz="2400">
                <a:uFill>
                  <a:solidFill>
                    <a:srgbClr val="0048AA"/>
                  </a:solidFill>
                </a:uFill>
              </a:rPr>
              <a:t>Heapsort uses </a:t>
            </a:r>
            <a:r>
              <a:rPr sz="2400">
                <a:uFill>
                  <a:solidFill>
                    <a:srgbClr val="0048AA"/>
                  </a:solidFill>
                </a:uFill>
                <a:latin typeface="Times Roman"/>
                <a:ea typeface="Times Roman"/>
                <a:cs typeface="Times Roman"/>
                <a:sym typeface="Times Roman"/>
              </a:rPr>
              <a:t>≤ </a:t>
            </a:r>
            <a:r>
              <a:rPr sz="2400">
                <a:uFill>
                  <a:solidFill/>
                </a:uFill>
                <a:latin typeface="Times Roman"/>
                <a:ea typeface="Times Roman"/>
                <a:cs typeface="Times Roman"/>
                <a:sym typeface="Times Roman"/>
              </a:rPr>
              <a:t>2 </a:t>
            </a:r>
            <a:r>
              <a:rPr sz="2400" i="1">
                <a:uFill>
                  <a:solidFill/>
                </a:uFill>
                <a:latin typeface="Times Roman"/>
                <a:ea typeface="Times Roman"/>
                <a:cs typeface="Times Roman"/>
                <a:sym typeface="Times Roman"/>
              </a:rPr>
              <a:t>N </a:t>
            </a:r>
            <a:r>
              <a:rPr sz="2400">
                <a:uFill>
                  <a:solidFill/>
                </a:uFill>
                <a:latin typeface="Times Roman"/>
                <a:ea typeface="Times Roman"/>
                <a:cs typeface="Times Roman"/>
                <a:sym typeface="Times Roman"/>
              </a:rPr>
              <a:t>lg </a:t>
            </a:r>
            <a:r>
              <a:rPr sz="2400" i="1">
                <a:uFill>
                  <a:solidFill/>
                </a:uFill>
                <a:latin typeface="Times Roman"/>
                <a:ea typeface="Times Roman"/>
                <a:cs typeface="Times Roman"/>
                <a:sym typeface="Times Roman"/>
              </a:rPr>
              <a:t>N</a:t>
            </a:r>
            <a:r>
              <a:rPr sz="2400">
                <a:uFill>
                  <a:solidFill>
                    <a:srgbClr val="0048AA"/>
                  </a:solidFill>
                </a:uFill>
              </a:rPr>
              <a:t> compares and exchanges.</a:t>
            </a:r>
            <a:endParaRPr sz="2400">
              <a:solidFill>
                <a:srgbClr val="005493"/>
              </a:solidFill>
              <a:uFill>
                <a:solidFill>
                  <a:srgbClr val="0048AA"/>
                </a:solidFill>
              </a:uFill>
            </a:endParaRPr>
          </a:p>
          <a:p>
            <a:pPr lvl="0">
              <a:defRPr sz="1800">
                <a:solidFill>
                  <a:srgbClr val="000000"/>
                </a:solidFill>
                <a:uFillTx/>
              </a:defRPr>
            </a:pPr>
            <a:br>
              <a:rPr sz="2400">
                <a:solidFill>
                  <a:srgbClr val="005493"/>
                </a:solidFill>
                <a:uFill>
                  <a:solidFill>
                    <a:srgbClr val="0048AA"/>
                  </a:solidFill>
                </a:uFill>
              </a:rPr>
            </a:br>
            <a:br>
              <a:rPr sz="2400">
                <a:solidFill>
                  <a:srgbClr val="005493"/>
                </a:solidFill>
                <a:uFill>
                  <a:solidFill>
                    <a:srgbClr val="0048AA"/>
                  </a:solidFill>
                </a:uFill>
              </a:rPr>
            </a:br>
            <a:r>
              <a:rPr sz="2400">
                <a:solidFill>
                  <a:srgbClr val="005493"/>
                </a:solidFill>
                <a:uFill>
                  <a:solidFill>
                    <a:srgbClr val="0048AA"/>
                  </a:solidFill>
                </a:uFill>
              </a:rPr>
              <a:t>Significance.  </a:t>
            </a:r>
            <a:r>
              <a:rPr sz="2400">
                <a:uFill>
                  <a:solidFill/>
                </a:uFill>
              </a:rPr>
              <a:t>In-place sorting algorithm with </a:t>
            </a:r>
            <a:r>
              <a:rPr sz="2400" i="1">
                <a:uFill>
                  <a:solidFill/>
                </a:uFill>
                <a:latin typeface="Times New Roman"/>
                <a:ea typeface="Times New Roman"/>
                <a:cs typeface="Times New Roman"/>
                <a:sym typeface="Times New Roman"/>
              </a:rPr>
              <a:t>N </a:t>
            </a:r>
            <a:r>
              <a:rPr sz="2400">
                <a:uFill>
                  <a:solidFill/>
                </a:uFill>
                <a:latin typeface="Times New Roman"/>
                <a:ea typeface="Times New Roman"/>
                <a:cs typeface="Times New Roman"/>
                <a:sym typeface="Times New Roman"/>
              </a:rPr>
              <a:t>log </a:t>
            </a:r>
            <a:r>
              <a:rPr sz="2400" i="1">
                <a:uFill>
                  <a:solidFill/>
                </a:uFill>
                <a:latin typeface="Times New Roman"/>
                <a:ea typeface="Times New Roman"/>
                <a:cs typeface="Times New Roman"/>
                <a:sym typeface="Times New Roman"/>
              </a:rPr>
              <a:t>N</a:t>
            </a:r>
            <a:r>
              <a:rPr sz="2400">
                <a:uFill>
                  <a:solidFill/>
                </a:uFill>
              </a:rPr>
              <a:t> worst-case.</a:t>
            </a:r>
            <a:endParaRPr sz="2400">
              <a:solidFill>
                <a:srgbClr val="005493"/>
              </a:solidFill>
              <a:uFill>
                <a:solidFill>
                  <a:srgbClr val="0048AA"/>
                </a:solidFill>
              </a:uFill>
            </a:endParaRPr>
          </a:p>
          <a:p>
            <a:pPr lvl="1">
              <a:defRPr sz="1800">
                <a:uFillTx/>
              </a:defRPr>
            </a:pPr>
            <a:r>
              <a:rPr sz="2400">
                <a:uFill>
                  <a:solidFill/>
                </a:uFill>
              </a:rPr>
              <a:t>Mergesort:  no, linear extra space.</a:t>
            </a:r>
          </a:p>
          <a:p>
            <a:pPr lvl="1">
              <a:defRPr sz="1800">
                <a:uFillTx/>
              </a:defRPr>
            </a:pPr>
            <a:r>
              <a:rPr sz="2400">
                <a:uFill>
                  <a:solidFill/>
                </a:uFill>
              </a:rPr>
              <a:t>Quicksort:  no, quadratic time in worst case.</a:t>
            </a:r>
          </a:p>
          <a:p>
            <a:pPr lvl="1">
              <a:defRPr sz="1800">
                <a:uFillTx/>
              </a:defRPr>
            </a:pPr>
            <a:r>
              <a:rPr sz="2400">
                <a:uFill>
                  <a:solidFill/>
                </a:uFill>
              </a:rPr>
              <a:t>Heapsort:  yes!</a:t>
            </a:r>
          </a:p>
          <a:p>
            <a:pPr lvl="0">
              <a:defRPr sz="1800">
                <a:solidFill>
                  <a:srgbClr val="000000"/>
                </a:solidFill>
                <a:uFillTx/>
              </a:defRPr>
            </a:pPr>
            <a:br>
              <a:rPr sz="2400">
                <a:solidFill>
                  <a:srgbClr val="005493"/>
                </a:solidFill>
                <a:uFill>
                  <a:solidFill>
                    <a:srgbClr val="0048AA"/>
                  </a:solidFill>
                </a:uFill>
              </a:rPr>
            </a:br>
            <a:br>
              <a:rPr sz="2400">
                <a:solidFill>
                  <a:srgbClr val="005493"/>
                </a:solidFill>
                <a:uFill>
                  <a:solidFill>
                    <a:srgbClr val="0048AA"/>
                  </a:solidFill>
                </a:uFill>
              </a:rPr>
            </a:br>
            <a:r>
              <a:rPr sz="2400">
                <a:solidFill>
                  <a:srgbClr val="005493"/>
                </a:solidFill>
                <a:uFill>
                  <a:solidFill>
                    <a:srgbClr val="0048AA"/>
                  </a:solidFill>
                </a:uFill>
              </a:rPr>
              <a:t>Bottom line.</a:t>
            </a:r>
            <a:r>
              <a:rPr sz="2400">
                <a:uFill>
                  <a:solidFill/>
                </a:uFill>
              </a:rPr>
              <a:t>  Heapsort is </a:t>
            </a:r>
            <a:r>
              <a:rPr sz="2400">
                <a:uFill>
                  <a:solidFill>
                    <a:srgbClr val="D81E00"/>
                  </a:solidFill>
                </a:uFill>
              </a:rPr>
              <a:t>optimal</a:t>
            </a:r>
            <a:r>
              <a:rPr sz="2400">
                <a:uFill>
                  <a:solidFill/>
                </a:uFill>
              </a:rPr>
              <a:t> for both time and space, </a:t>
            </a:r>
            <a:r>
              <a:rPr sz="2400">
                <a:solidFill>
                  <a:srgbClr val="8D3124"/>
                </a:solidFill>
                <a:uFill>
                  <a:solidFill>
                    <a:srgbClr val="8D3124"/>
                  </a:solidFill>
                </a:uFill>
              </a:rPr>
              <a:t>but</a:t>
            </a:r>
            <a:r>
              <a:rPr sz="2400">
                <a:uFill>
                  <a:solidFill/>
                </a:uFill>
              </a:rPr>
              <a:t>:</a:t>
            </a:r>
          </a:p>
          <a:p>
            <a:pPr lvl="1">
              <a:defRPr sz="1800">
                <a:uFillTx/>
              </a:defRPr>
            </a:pPr>
            <a:r>
              <a:rPr sz="2400">
                <a:uFill>
                  <a:solidFill/>
                </a:uFill>
              </a:rPr>
              <a:t>Inner loop longer than quicksort’s.</a:t>
            </a:r>
          </a:p>
          <a:p>
            <a:pPr lvl="1">
              <a:defRPr sz="1800">
                <a:uFillTx/>
              </a:defRPr>
            </a:pPr>
            <a:r>
              <a:rPr sz="2400">
                <a:uFill>
                  <a:solidFill/>
                </a:uFill>
              </a:rPr>
              <a:t>Makes poor use of cache.</a:t>
            </a:r>
          </a:p>
          <a:p>
            <a:pPr lvl="1">
              <a:defRPr sz="1800">
                <a:uFillTx/>
              </a:defRPr>
            </a:pPr>
            <a:r>
              <a:rPr sz="2400">
                <a:uFill>
                  <a:solidFill/>
                </a:uFill>
              </a:rPr>
              <a:t>Not stable.</a:t>
            </a:r>
          </a:p>
        </p:txBody>
      </p:sp>
      <p:sp>
        <p:nvSpPr>
          <p:cNvPr id="974" name="Shape 97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73</a:t>
            </a:fld>
            <a:endParaRPr sz="1200">
              <a:uFill>
                <a:solidFill/>
              </a:uFill>
            </a:endParaRPr>
          </a:p>
        </p:txBody>
      </p:sp>
      <p:sp>
        <p:nvSpPr>
          <p:cNvPr id="975" name="Shape 975"/>
          <p:cNvSpPr>
            <a:spLocks noGrp="1"/>
          </p:cNvSpPr>
          <p:nvPr>
            <p:ph type="title"/>
          </p:nvPr>
        </p:nvSpPr>
        <p:spPr>
          <a:prstGeom prst="rect">
            <a:avLst/>
          </a:prstGeom>
        </p:spPr>
        <p:txBody>
          <a:bodyPr/>
          <a:lstStyle/>
          <a:p>
            <a:pPr lvl="0">
              <a:defRPr sz="1800">
                <a:uFillTx/>
              </a:defRPr>
            </a:pPr>
            <a:r>
              <a:rPr sz="2800">
                <a:uFill>
                  <a:solidFill/>
                </a:uFill>
              </a:rPr>
              <a:t>Heapsort:  mathematical analysis</a:t>
            </a:r>
          </a:p>
        </p:txBody>
      </p:sp>
      <p:grpSp>
        <p:nvGrpSpPr>
          <p:cNvPr id="978" name="Group 978"/>
          <p:cNvGrpSpPr/>
          <p:nvPr/>
        </p:nvGrpSpPr>
        <p:grpSpPr>
          <a:xfrm>
            <a:off x="8177020" y="4391095"/>
            <a:ext cx="4720254" cy="673101"/>
            <a:chOff x="0" y="0"/>
            <a:chExt cx="4720252" cy="673100"/>
          </a:xfrm>
        </p:grpSpPr>
        <p:sp>
          <p:nvSpPr>
            <p:cNvPr id="976" name="Shape 976"/>
            <p:cNvSpPr/>
            <p:nvPr/>
          </p:nvSpPr>
          <p:spPr>
            <a:xfrm>
              <a:off x="567352" y="0"/>
              <a:ext cx="4152901" cy="6731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N log N worst-case quicksort possible, not practical</a:t>
              </a:r>
            </a:p>
          </p:txBody>
        </p:sp>
        <p:sp>
          <p:nvSpPr>
            <p:cNvPr id="977" name="Shape 977"/>
            <p:cNvSpPr/>
            <p:nvPr/>
          </p:nvSpPr>
          <p:spPr>
            <a:xfrm>
              <a:off x="0" y="168204"/>
              <a:ext cx="509076" cy="128"/>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grpSp>
        <p:nvGrpSpPr>
          <p:cNvPr id="981" name="Group 981"/>
          <p:cNvGrpSpPr/>
          <p:nvPr/>
        </p:nvGrpSpPr>
        <p:grpSpPr>
          <a:xfrm>
            <a:off x="8178800" y="3892691"/>
            <a:ext cx="4730327" cy="330201"/>
            <a:chOff x="0" y="0"/>
            <a:chExt cx="4730326" cy="330200"/>
          </a:xfrm>
        </p:grpSpPr>
        <p:sp>
          <p:nvSpPr>
            <p:cNvPr id="979" name="Shape 979"/>
            <p:cNvSpPr/>
            <p:nvPr/>
          </p:nvSpPr>
          <p:spPr>
            <a:xfrm>
              <a:off x="577426" y="0"/>
              <a:ext cx="4152901"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in-place merge possible, not practical</a:t>
              </a:r>
            </a:p>
          </p:txBody>
        </p:sp>
        <p:sp>
          <p:nvSpPr>
            <p:cNvPr id="980" name="Shape 980"/>
            <p:cNvSpPr/>
            <p:nvPr/>
          </p:nvSpPr>
          <p:spPr>
            <a:xfrm>
              <a:off x="0" y="158608"/>
              <a:ext cx="487901" cy="128"/>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
        <p:nvSpPr>
          <p:cNvPr id="982" name="Shape 982"/>
          <p:cNvSpPr/>
          <p:nvPr/>
        </p:nvSpPr>
        <p:spPr>
          <a:xfrm>
            <a:off x="6146800" y="2603500"/>
            <a:ext cx="4173601"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algorithm can be improved to ~ 1 N lg N</a:t>
            </a:r>
          </a:p>
        </p:txBody>
      </p:sp>
      <p:sp>
        <p:nvSpPr>
          <p:cNvPr id="983" name="Shape 983"/>
          <p:cNvSpPr/>
          <p:nvPr/>
        </p:nvSpPr>
        <p:spPr>
          <a:xfrm>
            <a:off x="6096000" y="2311400"/>
            <a:ext cx="198963" cy="258632"/>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986" name="Group 986"/>
          <p:cNvGrpSpPr/>
          <p:nvPr/>
        </p:nvGrpSpPr>
        <p:grpSpPr>
          <a:xfrm>
            <a:off x="4838700" y="7721600"/>
            <a:ext cx="3198877" cy="673100"/>
            <a:chOff x="0" y="0"/>
            <a:chExt cx="3198876" cy="673100"/>
          </a:xfrm>
        </p:grpSpPr>
        <p:sp>
          <p:nvSpPr>
            <p:cNvPr id="984" name="Shape 984"/>
            <p:cNvSpPr/>
            <p:nvPr/>
          </p:nvSpPr>
          <p:spPr>
            <a:xfrm>
              <a:off x="76200" y="342900"/>
              <a:ext cx="3122677"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advanced tricks for improving</a:t>
              </a:r>
            </a:p>
          </p:txBody>
        </p:sp>
        <p:sp>
          <p:nvSpPr>
            <p:cNvPr id="985" name="Shape 985"/>
            <p:cNvSpPr/>
            <p:nvPr/>
          </p:nvSpPr>
          <p:spPr>
            <a:xfrm>
              <a:off x="0" y="0"/>
              <a:ext cx="252661" cy="283658"/>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7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973">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2" nodeType="afterEffect">
                                  <p:stCondLst>
                                    <p:cond delay="0"/>
                                  </p:stCondLst>
                                  <p:iterate>
                                    <p:tmAbs val="0"/>
                                  </p:iterate>
                                  <p:childTnLst>
                                    <p:set>
                                      <p:cBhvr>
                                        <p:cTn id="13" fill="hold"/>
                                        <p:tgtEl>
                                          <p:spTgt spid="98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iterate>
                                    <p:tmAbs val="0"/>
                                  </p:iterate>
                                  <p:childTnLst>
                                    <p:set>
                                      <p:cBhvr>
                                        <p:cTn id="17" fill="hold"/>
                                        <p:tgtEl>
                                          <p:spTgt spid="97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3" nodeType="afterEffect">
                                  <p:stCondLst>
                                    <p:cond delay="0"/>
                                  </p:stCondLst>
                                  <p:iterate>
                                    <p:tmAbs val="0"/>
                                  </p:iterate>
                                  <p:childTnLst>
                                    <p:set>
                                      <p:cBhvr>
                                        <p:cTn id="20" fill="hold"/>
                                        <p:tgtEl>
                                          <p:spTgt spid="9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97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973">
                                            <p:txEl>
                                              <p:pRg st="6" end="6"/>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1" nodeType="afterEffect">
                                  <p:stCondLst>
                                    <p:cond delay="0"/>
                                  </p:stCondLst>
                                  <p:iterate>
                                    <p:tmAbs val="0"/>
                                  </p:iterate>
                                  <p:childTnLst>
                                    <p:set>
                                      <p:cBhvr>
                                        <p:cTn id="31" fill="hold"/>
                                        <p:tgtEl>
                                          <p:spTgt spid="973">
                                            <p:txEl>
                                              <p:pRg st="7" end="7"/>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1" nodeType="afterEffect">
                                  <p:stCondLst>
                                    <p:cond delay="0"/>
                                  </p:stCondLst>
                                  <p:iterate>
                                    <p:tmAbs val="0"/>
                                  </p:iterate>
                                  <p:childTnLst>
                                    <p:set>
                                      <p:cBhvr>
                                        <p:cTn id="34" fill="hold"/>
                                        <p:tgtEl>
                                          <p:spTgt spid="973">
                                            <p:txEl>
                                              <p:pRg st="8" end="8"/>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1" nodeType="afterEffect">
                                  <p:stCondLst>
                                    <p:cond delay="0"/>
                                  </p:stCondLst>
                                  <p:iterate>
                                    <p:tmAbs val="0"/>
                                  </p:iterate>
                                  <p:childTnLst>
                                    <p:set>
                                      <p:cBhvr>
                                        <p:cTn id="37" fill="hold"/>
                                        <p:tgtEl>
                                          <p:spTgt spid="973">
                                            <p:txEl>
                                              <p:pRg st="9" end="9"/>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4" nodeType="afterEffect">
                                  <p:stCondLst>
                                    <p:cond delay="0"/>
                                  </p:stCondLst>
                                  <p:iterate>
                                    <p:tmAbs val="0"/>
                                  </p:iterate>
                                  <p:childTnLst>
                                    <p:set>
                                      <p:cBhvr>
                                        <p:cTn id="40" fill="hold"/>
                                        <p:tgtEl>
                                          <p:spTgt spid="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 grpId="1" build="p" bldLvl="5" animBg="1" advAuto="0"/>
      <p:bldP spid="978" grpId="3" animBg="1" advAuto="0"/>
      <p:bldP spid="981" grpId="2" animBg="1" advAuto="0"/>
      <p:bldP spid="986" grpId="4" animBg="1" advAuto="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0" name="Shape 99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Goal.  </a:t>
            </a:r>
            <a:r>
              <a:rPr sz="2400">
                <a:uFill>
                  <a:solidFill/>
                </a:uFill>
              </a:rPr>
              <a:t>As fast as quicksort in practice; </a:t>
            </a:r>
            <a:r>
              <a:rPr sz="2400" i="1">
                <a:uFill>
                  <a:solidFill/>
                </a:uFill>
                <a:latin typeface="Times Roman"/>
                <a:ea typeface="Times Roman"/>
                <a:cs typeface="Times Roman"/>
                <a:sym typeface="Times Roman"/>
              </a:rPr>
              <a:t>N</a:t>
            </a:r>
            <a:r>
              <a:rPr sz="2400">
                <a:uFill>
                  <a:solidFill/>
                </a:uFill>
                <a:latin typeface="Times Roman"/>
                <a:ea typeface="Times Roman"/>
                <a:cs typeface="Times Roman"/>
                <a:sym typeface="Times Roman"/>
              </a:rPr>
              <a:t> log </a:t>
            </a:r>
            <a:r>
              <a:rPr sz="2400" i="1">
                <a:uFill>
                  <a:solidFill/>
                </a:uFill>
                <a:latin typeface="Times Roman"/>
                <a:ea typeface="Times Roman"/>
                <a:cs typeface="Times Roman"/>
                <a:sym typeface="Times Roman"/>
              </a:rPr>
              <a:t>N</a:t>
            </a:r>
            <a:r>
              <a:rPr sz="2400">
                <a:uFill>
                  <a:solidFill/>
                </a:uFill>
              </a:rPr>
              <a:t> worst case, in place.</a:t>
            </a:r>
          </a:p>
          <a:p>
            <a:pPr lvl="0">
              <a:defRPr sz="1800">
                <a:solidFill>
                  <a:srgbClr val="000000"/>
                </a:solidFill>
                <a:uFillTx/>
              </a:defRPr>
            </a:pPr>
            <a:br>
              <a:rPr sz="2400">
                <a:uFill>
                  <a:solidFill/>
                </a:uFill>
              </a:rPr>
            </a:br>
            <a:r>
              <a:rPr sz="2400">
                <a:solidFill>
                  <a:srgbClr val="005493"/>
                </a:solidFill>
                <a:uFill>
                  <a:solidFill>
                    <a:srgbClr val="0048AA"/>
                  </a:solidFill>
                </a:uFill>
              </a:rPr>
              <a:t>Introsort.</a:t>
            </a:r>
          </a:p>
          <a:p>
            <a:pPr lvl="1">
              <a:defRPr sz="1800">
                <a:uFillTx/>
              </a:defRPr>
            </a:pPr>
            <a:r>
              <a:rPr sz="2400">
                <a:uFill>
                  <a:solidFill/>
                </a:uFill>
              </a:rPr>
              <a:t>Run quicksort.</a:t>
            </a:r>
          </a:p>
          <a:p>
            <a:pPr lvl="1">
              <a:defRPr sz="1800">
                <a:uFillTx/>
              </a:defRPr>
            </a:pPr>
            <a:r>
              <a:rPr sz="2400">
                <a:uFill>
                  <a:solidFill/>
                </a:uFill>
              </a:rPr>
              <a:t>Cutoff to heapsort if stack depth exceeds </a:t>
            </a:r>
            <a:r>
              <a:rPr sz="2400">
                <a:uFill>
                  <a:solidFill/>
                </a:uFill>
                <a:latin typeface="Times Roman"/>
                <a:ea typeface="Times Roman"/>
                <a:cs typeface="Times Roman"/>
                <a:sym typeface="Times Roman"/>
              </a:rPr>
              <a:t>2 lg </a:t>
            </a:r>
            <a:r>
              <a:rPr sz="2400" i="1">
                <a:uFill>
                  <a:solidFill/>
                </a:uFill>
                <a:latin typeface="Times Roman"/>
                <a:ea typeface="Times Roman"/>
                <a:cs typeface="Times Roman"/>
                <a:sym typeface="Times Roman"/>
              </a:rPr>
              <a:t>N</a:t>
            </a:r>
            <a:r>
              <a:rPr sz="2400">
                <a:uFill>
                  <a:solidFill/>
                </a:uFill>
              </a:rPr>
              <a:t>.</a:t>
            </a:r>
          </a:p>
          <a:p>
            <a:pPr lvl="1">
              <a:defRPr sz="1800">
                <a:uFillTx/>
              </a:defRPr>
            </a:pPr>
            <a:r>
              <a:rPr sz="2400">
                <a:uFill>
                  <a:solidFill/>
                </a:uFill>
              </a:rPr>
              <a:t>Cutoff to insertion sort for </a:t>
            </a:r>
            <a:r>
              <a:rPr sz="2400" i="1">
                <a:uFill>
                  <a:solidFill/>
                </a:uFill>
                <a:latin typeface="Times Roman"/>
                <a:ea typeface="Times Roman"/>
                <a:cs typeface="Times Roman"/>
                <a:sym typeface="Times Roman"/>
              </a:rPr>
              <a:t>N</a:t>
            </a:r>
            <a:r>
              <a:rPr sz="2400">
                <a:uFill>
                  <a:solidFill/>
                </a:uFill>
                <a:latin typeface="Times Roman"/>
                <a:ea typeface="Times Roman"/>
                <a:cs typeface="Times Roman"/>
                <a:sym typeface="Times Roman"/>
              </a:rPr>
              <a:t> = 16</a:t>
            </a:r>
            <a:r>
              <a:rPr sz="2400">
                <a:uFill>
                  <a:solidFill/>
                </a:uFill>
              </a:rPr>
              <a:t>.</a:t>
            </a:r>
          </a:p>
          <a:p>
            <a:pPr lvl="0">
              <a:defRPr sz="1800">
                <a:solidFill>
                  <a:srgbClr val="000000"/>
                </a:solidFill>
                <a:uFillTx/>
              </a:defRPr>
            </a:pP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r>
              <a:rPr sz="2400">
                <a:solidFill>
                  <a:srgbClr val="005493"/>
                </a:solidFill>
                <a:uFill>
                  <a:solidFill>
                    <a:srgbClr val="0048AA"/>
                  </a:solidFill>
                </a:uFill>
              </a:rPr>
              <a:t>In the wild.  </a:t>
            </a:r>
            <a:r>
              <a:rPr sz="2400">
                <a:uFill>
                  <a:solidFill/>
                </a:uFill>
              </a:rPr>
              <a:t>C++ STL, Microsoft .NET Framework.</a:t>
            </a:r>
          </a:p>
        </p:txBody>
      </p:sp>
      <p:sp>
        <p:nvSpPr>
          <p:cNvPr id="991" name="Shape 991"/>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74</a:t>
            </a:fld>
            <a:endParaRPr sz="1200">
              <a:uFill>
                <a:solidFill/>
              </a:uFill>
            </a:endParaRPr>
          </a:p>
        </p:txBody>
      </p:sp>
      <p:sp>
        <p:nvSpPr>
          <p:cNvPr id="992" name="Shape 992"/>
          <p:cNvSpPr>
            <a:spLocks noGrp="1"/>
          </p:cNvSpPr>
          <p:nvPr>
            <p:ph type="title"/>
          </p:nvPr>
        </p:nvSpPr>
        <p:spPr>
          <a:prstGeom prst="rect">
            <a:avLst/>
          </a:prstGeom>
        </p:spPr>
        <p:txBody>
          <a:bodyPr/>
          <a:lstStyle/>
          <a:p>
            <a:pPr lvl="0">
              <a:defRPr sz="1800">
                <a:uFillTx/>
              </a:defRPr>
            </a:pPr>
            <a:r>
              <a:rPr sz="2800">
                <a:uFill>
                  <a:solidFill/>
                </a:uFill>
              </a:rPr>
              <a:t>Introsort</a:t>
            </a:r>
          </a:p>
        </p:txBody>
      </p:sp>
      <p:pic>
        <p:nvPicPr>
          <p:cNvPr id="993" name="Screen Shot 2014-02-20 at 1.03.49 PM.png"/>
          <p:cNvPicPr/>
          <p:nvPr/>
        </p:nvPicPr>
        <p:blipFill>
          <a:blip r:embed="rId3"/>
          <a:stretch>
            <a:fillRect/>
          </a:stretch>
        </p:blipFill>
        <p:spPr>
          <a:xfrm>
            <a:off x="3175000" y="4785337"/>
            <a:ext cx="2273300" cy="3037864"/>
          </a:xfrm>
          <a:prstGeom prst="rect">
            <a:avLst/>
          </a:prstGeom>
          <a:ln w="12700">
            <a:round/>
          </a:ln>
        </p:spPr>
      </p:pic>
      <p:grpSp>
        <p:nvGrpSpPr>
          <p:cNvPr id="996" name="Group 996"/>
          <p:cNvGrpSpPr/>
          <p:nvPr/>
        </p:nvGrpSpPr>
        <p:grpSpPr>
          <a:xfrm>
            <a:off x="6921500" y="4419600"/>
            <a:ext cx="4025900" cy="3644900"/>
            <a:chOff x="0" y="0"/>
            <a:chExt cx="4025900" cy="3644900"/>
          </a:xfrm>
        </p:grpSpPr>
        <p:sp>
          <p:nvSpPr>
            <p:cNvPr id="994" name="Shape 994"/>
            <p:cNvSpPr/>
            <p:nvPr/>
          </p:nvSpPr>
          <p:spPr>
            <a:xfrm>
              <a:off x="0" y="0"/>
              <a:ext cx="4025900" cy="3644900"/>
            </a:xfrm>
            <a:prstGeom prst="rect">
              <a:avLst/>
            </a:prstGeom>
            <a:solidFill>
              <a:srgbClr val="FFFFFF"/>
            </a:solidFill>
            <a:ln w="12700" cap="flat">
              <a:noFill/>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pic>
          <p:nvPicPr>
            <p:cNvPr id="995" name="introsort.pdf"/>
            <p:cNvPicPr/>
            <p:nvPr/>
          </p:nvPicPr>
          <p:blipFill>
            <a:blip r:embed="rId4"/>
            <a:srcRect l="12254" t="10732" r="14542" b="41919"/>
            <a:stretch>
              <a:fillRect/>
            </a:stretch>
          </p:blipFill>
          <p:spPr>
            <a:xfrm>
              <a:off x="19743" y="177800"/>
              <a:ext cx="3853757" cy="3225800"/>
            </a:xfrm>
            <a:prstGeom prst="rect">
              <a:avLst/>
            </a:prstGeom>
            <a:ln w="12700" cap="flat">
              <a:noFill/>
              <a:round/>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90">
                                            <p:txEl>
                                              <p:pRg st="1" end="1"/>
                                            </p:txEl>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990">
                                            <p:txEl>
                                              <p:pRg st="2" end="2"/>
                                            </p:txEl>
                                          </p:spTgt>
                                        </p:tgtEl>
                                        <p:attrNameLst>
                                          <p:attrName>style.visibility</p:attrName>
                                        </p:attrNameLst>
                                      </p:cBhvr>
                                      <p:to>
                                        <p:strVal val="visible"/>
                                      </p:to>
                                    </p:set>
                                  </p:childTnLst>
                                </p:cTn>
                              </p:par>
                              <p:par>
                                <p:cTn id="9" presetID="1" presetClass="entr" presetSubtype="0" fill="hold" grpId="1">
                                  <p:stCondLst>
                                    <p:cond delay="0"/>
                                  </p:stCondLst>
                                  <p:iterate>
                                    <p:tmAbs val="0"/>
                                  </p:iterate>
                                  <p:childTnLst>
                                    <p:set>
                                      <p:cBhvr>
                                        <p:cTn id="10" fill="hold"/>
                                        <p:tgtEl>
                                          <p:spTgt spid="990">
                                            <p:txEl>
                                              <p:pRg st="3" end="3"/>
                                            </p:txEl>
                                          </p:spTgt>
                                        </p:tgtEl>
                                        <p:attrNameLst>
                                          <p:attrName>style.visibility</p:attrName>
                                        </p:attrNameLst>
                                      </p:cBhvr>
                                      <p:to>
                                        <p:strVal val="visible"/>
                                      </p:to>
                                    </p:set>
                                  </p:childTnLst>
                                </p:cTn>
                              </p:par>
                              <p:par>
                                <p:cTn id="11" presetID="1" presetClass="entr" presetSubtype="0" fill="hold" grpId="1">
                                  <p:stCondLst>
                                    <p:cond delay="0"/>
                                  </p:stCondLst>
                                  <p:iterate>
                                    <p:tmAbs val="0"/>
                                  </p:iterate>
                                  <p:childTnLst>
                                    <p:set>
                                      <p:cBhvr>
                                        <p:cTn id="12" fill="hold"/>
                                        <p:tgtEl>
                                          <p:spTgt spid="990">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2" nodeType="afterEffect">
                                  <p:stCondLst>
                                    <p:cond delay="0"/>
                                  </p:stCondLst>
                                  <p:iterate>
                                    <p:tmAbs val="0"/>
                                  </p:iterate>
                                  <p:childTnLst>
                                    <p:set>
                                      <p:cBhvr>
                                        <p:cTn id="15" fill="hold"/>
                                        <p:tgtEl>
                                          <p:spTgt spid="9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iterate>
                                    <p:tmAbs val="0"/>
                                  </p:iterate>
                                  <p:childTnLst>
                                    <p:set>
                                      <p:cBhvr>
                                        <p:cTn id="19" fill="hold"/>
                                        <p:tgtEl>
                                          <p:spTgt spid="9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 grpId="1" build="p" animBg="1" advAuto="0"/>
      <p:bldP spid="996" grpId="2" animBg="1" advAuto="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0" name="Shape 1000"/>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75</a:t>
            </a:fld>
            <a:endParaRPr sz="1200">
              <a:uFill>
                <a:solidFill/>
              </a:uFill>
            </a:endParaRPr>
          </a:p>
        </p:txBody>
      </p:sp>
      <p:sp>
        <p:nvSpPr>
          <p:cNvPr id="1001" name="Shape 1001"/>
          <p:cNvSpPr>
            <a:spLocks noGrp="1"/>
          </p:cNvSpPr>
          <p:nvPr>
            <p:ph type="title"/>
          </p:nvPr>
        </p:nvSpPr>
        <p:spPr>
          <a:prstGeom prst="rect">
            <a:avLst/>
          </a:prstGeom>
        </p:spPr>
        <p:txBody>
          <a:bodyPr/>
          <a:lstStyle/>
          <a:p>
            <a:pPr lvl="0">
              <a:defRPr sz="1800">
                <a:uFillTx/>
              </a:defRPr>
            </a:pPr>
            <a:r>
              <a:rPr sz="2800">
                <a:uFill>
                  <a:solidFill/>
                </a:uFill>
              </a:rPr>
              <a:t>Sorting algorithms: summary</a:t>
            </a:r>
          </a:p>
        </p:txBody>
      </p:sp>
      <p:graphicFrame>
        <p:nvGraphicFramePr>
          <p:cNvPr id="1002" name="Table 1002"/>
          <p:cNvGraphicFramePr/>
          <p:nvPr/>
        </p:nvGraphicFramePr>
        <p:xfrm>
          <a:off x="525270" y="1465244"/>
          <a:ext cx="11658599" cy="8006010"/>
        </p:xfrm>
        <a:graphic>
          <a:graphicData uri="http://schemas.openxmlformats.org/drawingml/2006/table">
            <a:tbl>
              <a:tblPr firstRow="1" firstCol="1">
                <a:tableStyleId>{8F44A2F1-9E1F-4B54-A3A2-5F16C0AD49E2}</a:tableStyleId>
              </a:tblPr>
              <a:tblGrid>
                <a:gridCol w="1699467">
                  <a:extLst>
                    <a:ext uri="{9D8B030D-6E8A-4147-A177-3AD203B41FA5}">
                      <a16:colId xmlns:a16="http://schemas.microsoft.com/office/drawing/2014/main" val="20000"/>
                    </a:ext>
                  </a:extLst>
                </a:gridCol>
                <a:gridCol w="1198560">
                  <a:extLst>
                    <a:ext uri="{9D8B030D-6E8A-4147-A177-3AD203B41FA5}">
                      <a16:colId xmlns:a16="http://schemas.microsoft.com/office/drawing/2014/main" val="20001"/>
                    </a:ext>
                  </a:extLst>
                </a:gridCol>
                <a:gridCol w="1198560">
                  <a:extLst>
                    <a:ext uri="{9D8B030D-6E8A-4147-A177-3AD203B41FA5}">
                      <a16:colId xmlns:a16="http://schemas.microsoft.com/office/drawing/2014/main" val="20002"/>
                    </a:ext>
                  </a:extLst>
                </a:gridCol>
                <a:gridCol w="1198560">
                  <a:extLst>
                    <a:ext uri="{9D8B030D-6E8A-4147-A177-3AD203B41FA5}">
                      <a16:colId xmlns:a16="http://schemas.microsoft.com/office/drawing/2014/main" val="20003"/>
                    </a:ext>
                  </a:extLst>
                </a:gridCol>
                <a:gridCol w="1198560">
                  <a:extLst>
                    <a:ext uri="{9D8B030D-6E8A-4147-A177-3AD203B41FA5}">
                      <a16:colId xmlns:a16="http://schemas.microsoft.com/office/drawing/2014/main" val="20004"/>
                    </a:ext>
                  </a:extLst>
                </a:gridCol>
                <a:gridCol w="1198560">
                  <a:extLst>
                    <a:ext uri="{9D8B030D-6E8A-4147-A177-3AD203B41FA5}">
                      <a16:colId xmlns:a16="http://schemas.microsoft.com/office/drawing/2014/main" val="20005"/>
                    </a:ext>
                  </a:extLst>
                </a:gridCol>
                <a:gridCol w="3966332">
                  <a:extLst>
                    <a:ext uri="{9D8B030D-6E8A-4147-A177-3AD203B41FA5}">
                      <a16:colId xmlns:a16="http://schemas.microsoft.com/office/drawing/2014/main" val="20006"/>
                    </a:ext>
                  </a:extLst>
                </a:gridCol>
              </a:tblGrid>
              <a:tr h="771063">
                <a:tc>
                  <a:txBody>
                    <a:bodyPr/>
                    <a:lstStyle/>
                    <a:p>
                      <a:pPr marL="58702" marR="58702" lvl="0" defTabSz="1295400">
                        <a:lnSpc>
                          <a:spcPct val="130000"/>
                        </a:lnSpc>
                        <a:defRPr sz="1800"/>
                      </a:pPr>
                      <a:endParaRPr dirty="0"/>
                    </a:p>
                  </a:txBody>
                  <a:tcPr marL="50800" marR="50800" marT="50800" marB="50800" anchor="ctr" horzOverflow="overflow">
                    <a:lnL w="28575">
                      <a:miter lim="400000"/>
                    </a:lnL>
                    <a:noFill/>
                  </a:tcPr>
                </a:tc>
                <a:tc>
                  <a:txBody>
                    <a:bodyPr/>
                    <a:lstStyle/>
                    <a:p>
                      <a:pPr marL="58702" marR="58702" lvl="0" defTabSz="1295400">
                        <a:lnSpc>
                          <a:spcPct val="130000"/>
                        </a:lnSpc>
                        <a:defRPr sz="1800">
                          <a:solidFill>
                            <a:srgbClr val="000000"/>
                          </a:solidFill>
                          <a:uFillTx/>
                        </a:defRPr>
                      </a:pPr>
                      <a:r>
                        <a:rPr>
                          <a:solidFill>
                            <a:srgbClr val="FFFFFF"/>
                          </a:solidFill>
                          <a:uFill>
                            <a:solidFill/>
                          </a:uFill>
                        </a:rPr>
                        <a:t>inplace?</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stable?</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best</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average</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worst</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remarks</a:t>
                      </a:r>
                    </a:p>
                  </a:txBody>
                  <a:tcPr marL="50800" marR="50800" marT="50800" marB="50800" anchor="ctr" horzOverflow="overflow">
                    <a:lnR w="28575">
                      <a:miter lim="400000"/>
                    </a:lnR>
                  </a:tcPr>
                </a:tc>
                <a:extLst>
                  <a:ext uri="{0D108BD9-81ED-4DB2-BD59-A6C34878D82A}">
                    <a16:rowId xmlns:a16="http://schemas.microsoft.com/office/drawing/2014/main" val="10000"/>
                  </a:ext>
                </a:extLst>
              </a:tr>
              <a:tr h="771063">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selection</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a:uFill>
                            <a:solidFill/>
                          </a:uFill>
                        </a:rPr>
                        <a:t> exchanges</a:t>
                      </a:r>
                    </a:p>
                  </a:txBody>
                  <a:tcPr marL="50800" marR="50800" marT="50800" marB="50800" anchor="ctr" horzOverflow="overflow">
                    <a:lnR w="28575">
                      <a:miter lim="400000"/>
                    </a:lnR>
                  </a:tcPr>
                </a:tc>
                <a:extLst>
                  <a:ext uri="{0D108BD9-81ED-4DB2-BD59-A6C34878D82A}">
                    <a16:rowId xmlns:a16="http://schemas.microsoft.com/office/drawing/2014/main" val="10001"/>
                  </a:ext>
                </a:extLst>
              </a:tr>
              <a:tr h="795885">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insertion</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¼</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use for small </a:t>
                      </a:r>
                      <a:r>
                        <a:rPr sz="2000" i="1">
                          <a:uFill>
                            <a:solidFill/>
                          </a:uFill>
                          <a:latin typeface="Times Roman"/>
                          <a:ea typeface="Times Roman"/>
                          <a:cs typeface="Times Roman"/>
                          <a:sym typeface="Times Roman"/>
                        </a:rPr>
                        <a:t>N</a:t>
                      </a:r>
                      <a:endParaRPr i="1">
                        <a:uFill>
                          <a:solidFill/>
                        </a:uFill>
                      </a:endParaRPr>
                    </a:p>
                    <a:p>
                      <a:pPr marL="58702" marR="58702" lvl="0" defTabSz="1295400">
                        <a:lnSpc>
                          <a:spcPct val="130000"/>
                        </a:lnSpc>
                        <a:defRPr sz="1800">
                          <a:uFillTx/>
                        </a:defRPr>
                      </a:pPr>
                      <a:r>
                        <a:rPr>
                          <a:uFill>
                            <a:solidFill/>
                          </a:uFill>
                        </a:rPr>
                        <a:t>or partially ordered</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771063">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shell</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log</a:t>
                      </a:r>
                      <a:r>
                        <a:rPr sz="2000" baseline="-5999">
                          <a:uFill>
                            <a:solidFill/>
                          </a:uFill>
                          <a:latin typeface="Times Roman"/>
                          <a:ea typeface="Times Roman"/>
                          <a:cs typeface="Times Roman"/>
                          <a:sym typeface="Times Roman"/>
                        </a:rPr>
                        <a:t>3</a:t>
                      </a:r>
                      <a:r>
                        <a:rPr sz="2000" i="1">
                          <a:uFill>
                            <a:solidFill/>
                          </a:uFill>
                          <a:latin typeface="Times Roman"/>
                          <a:ea typeface="Times Roman"/>
                          <a:cs typeface="Times Roman"/>
                          <a:sym typeface="Times Roman"/>
                        </a:rPr>
                        <a:t> 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c</a:t>
                      </a:r>
                      <a:r>
                        <a:rPr sz="2000">
                          <a:uFill>
                            <a:solidFill/>
                          </a:uFill>
                          <a:latin typeface="Times Roman"/>
                          <a:ea typeface="Times Roman"/>
                          <a:cs typeface="Times Roman"/>
                          <a:sym typeface="Times Roman"/>
                        </a:rPr>
                        <a:t> </a:t>
                      </a:r>
                      <a:r>
                        <a:rPr sz="2000" i="1">
                          <a:uFill>
                            <a:solidFill/>
                          </a:uFill>
                          <a:latin typeface="Times Roman"/>
                          <a:ea typeface="Times Roman"/>
                          <a:cs typeface="Times Roman"/>
                          <a:sym typeface="Times Roman"/>
                        </a:rPr>
                        <a:t>N</a:t>
                      </a:r>
                      <a:r>
                        <a:rPr sz="2000" baseline="31999">
                          <a:uFill>
                            <a:solidFill/>
                          </a:uFill>
                          <a:latin typeface="Times Roman"/>
                          <a:ea typeface="Times Roman"/>
                          <a:cs typeface="Times Roman"/>
                          <a:sym typeface="Times Roman"/>
                        </a:rPr>
                        <a:t> 3/2</a:t>
                      </a:r>
                    </a:p>
                  </a:txBody>
                  <a:tcPr marL="50800" marR="50800" marT="50800" marB="50800" anchor="ctr" horzOverflow="overflow"/>
                </a:tc>
                <a:tc>
                  <a:txBody>
                    <a:bodyPr/>
                    <a:lstStyle/>
                    <a:p>
                      <a:pPr marL="58702" marR="58702" lvl="0" defTabSz="1295400">
                        <a:lnSpc>
                          <a:spcPct val="140000"/>
                        </a:lnSpc>
                        <a:defRPr sz="1800">
                          <a:uFillTx/>
                        </a:defRPr>
                      </a:pPr>
                      <a:r>
                        <a:rPr>
                          <a:uFill>
                            <a:solidFill/>
                          </a:uFill>
                        </a:rPr>
                        <a:t>tight code;
subquadratic</a:t>
                      </a:r>
                    </a:p>
                  </a:txBody>
                  <a:tcPr marL="50800" marR="50800" marT="50800" marB="50800" anchor="ctr" horzOverflow="overflow">
                    <a:lnR w="28575">
                      <a:miter lim="400000"/>
                    </a:lnR>
                  </a:tcPr>
                </a:tc>
                <a:extLst>
                  <a:ext uri="{0D108BD9-81ED-4DB2-BD59-A6C34878D82A}">
                    <a16:rowId xmlns:a16="http://schemas.microsoft.com/office/drawing/2014/main" val="10003"/>
                  </a:ext>
                </a:extLst>
              </a:tr>
              <a:tr h="795885">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merge</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 </a:t>
                      </a: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log </a:t>
                      </a:r>
                      <a:r>
                        <a:rPr sz="2000" i="1">
                          <a:uFill>
                            <a:solidFill/>
                          </a:uFill>
                          <a:latin typeface="Times Roman"/>
                          <a:ea typeface="Times Roman"/>
                          <a:cs typeface="Times Roman"/>
                          <a:sym typeface="Times Roman"/>
                        </a:rPr>
                        <a:t>N</a:t>
                      </a:r>
                      <a:r>
                        <a:rPr>
                          <a:uFill>
                            <a:solidFill/>
                          </a:uFill>
                        </a:rPr>
                        <a:t> guarantee;</a:t>
                      </a:r>
                    </a:p>
                    <a:p>
                      <a:pPr marL="58702" marR="58702" lvl="0" defTabSz="1295400">
                        <a:lnSpc>
                          <a:spcPct val="130000"/>
                        </a:lnSpc>
                        <a:defRPr sz="1800">
                          <a:uFillTx/>
                        </a:defRPr>
                      </a:pPr>
                      <a:r>
                        <a:rPr>
                          <a:uFill>
                            <a:solidFill/>
                          </a:uFill>
                        </a:rPr>
                        <a:t>stable</a:t>
                      </a:r>
                    </a:p>
                  </a:txBody>
                  <a:tcPr marL="50800" marR="50800" marT="50800" marB="50800" anchor="ctr" horzOverflow="overflow">
                    <a:lnR w="28575">
                      <a:miter lim="400000"/>
                    </a:lnR>
                  </a:tcPr>
                </a:tc>
                <a:extLst>
                  <a:ext uri="{0D108BD9-81ED-4DB2-BD59-A6C34878D82A}">
                    <a16:rowId xmlns:a16="http://schemas.microsoft.com/office/drawing/2014/main" val="10004"/>
                  </a:ext>
                </a:extLst>
              </a:tr>
              <a:tr h="771063">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timsort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40000"/>
                        </a:lnSpc>
                        <a:defRPr sz="1800">
                          <a:uFillTx/>
                        </a:defRPr>
                      </a:pPr>
                      <a:r>
                        <a:rPr>
                          <a:uFill>
                            <a:solidFill/>
                          </a:uFill>
                        </a:rPr>
                        <a:t>improves mergesort
when preexisting order</a:t>
                      </a:r>
                    </a:p>
                  </a:txBody>
                  <a:tcPr marL="50800" marR="50800" marT="50800" marB="50800" anchor="ctr" horzOverflow="overflow">
                    <a:lnR w="28575">
                      <a:miter lim="400000"/>
                    </a:lnR>
                  </a:tcPr>
                </a:tc>
                <a:extLst>
                  <a:ext uri="{0D108BD9-81ED-4DB2-BD59-A6C34878D82A}">
                    <a16:rowId xmlns:a16="http://schemas.microsoft.com/office/drawing/2014/main" val="10005"/>
                  </a:ext>
                </a:extLst>
              </a:tr>
              <a:tr h="795885">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quick</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lg</a:t>
                      </a:r>
                      <a:r>
                        <a:rPr sz="2000" i="1">
                          <a:uFill>
                            <a:solidFill/>
                          </a:uFill>
                          <a:latin typeface="Times Roman"/>
                          <a:ea typeface="Times Roman"/>
                          <a:cs typeface="Times Roman"/>
                          <a:sym typeface="Times Roman"/>
                        </a:rPr>
                        <a:t> 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2 </a:t>
                      </a: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ln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log </a:t>
                      </a:r>
                      <a:r>
                        <a:rPr sz="2000" i="1">
                          <a:uFill>
                            <a:solidFill/>
                          </a:uFill>
                          <a:latin typeface="Times Roman"/>
                          <a:ea typeface="Times Roman"/>
                          <a:cs typeface="Times Roman"/>
                          <a:sym typeface="Times Roman"/>
                        </a:rPr>
                        <a:t>N</a:t>
                      </a:r>
                      <a:r>
                        <a:rPr>
                          <a:uFill>
                            <a:solidFill/>
                          </a:uFill>
                        </a:rPr>
                        <a:t> probabilistic guarantee;</a:t>
                      </a:r>
                      <a:br>
                        <a:rPr>
                          <a:uFill>
                            <a:solidFill/>
                          </a:uFill>
                        </a:rPr>
                      </a:br>
                      <a:r>
                        <a:rPr>
                          <a:uFill>
                            <a:solidFill/>
                          </a:uFill>
                        </a:rPr>
                        <a:t>fastest in practice</a:t>
                      </a:r>
                    </a:p>
                  </a:txBody>
                  <a:tcPr marL="50800" marR="50800" marT="50800" marB="50800" anchor="ctr" horzOverflow="overflow">
                    <a:lnR w="28575">
                      <a:miter lim="400000"/>
                    </a:lnR>
                  </a:tcPr>
                </a:tc>
                <a:extLst>
                  <a:ext uri="{0D108BD9-81ED-4DB2-BD59-A6C34878D82A}">
                    <a16:rowId xmlns:a16="http://schemas.microsoft.com/office/drawing/2014/main" val="10006"/>
                  </a:ext>
                </a:extLst>
              </a:tr>
              <a:tr h="771063">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3-way quick</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2 </a:t>
                      </a: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ln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40000"/>
                        </a:lnSpc>
                        <a:defRPr sz="1800">
                          <a:uFillTx/>
                        </a:defRPr>
                      </a:pPr>
                      <a:r>
                        <a:rPr>
                          <a:uFill>
                            <a:solidFill/>
                          </a:uFill>
                        </a:rPr>
                        <a:t>improves quicksort when duplicate keys</a:t>
                      </a:r>
                    </a:p>
                  </a:txBody>
                  <a:tcPr marL="50800" marR="50800" marT="50800" marB="50800" anchor="ctr" horzOverflow="overflow">
                    <a:lnR w="28575">
                      <a:miter lim="400000"/>
                    </a:lnR>
                  </a:tcPr>
                </a:tc>
                <a:extLst>
                  <a:ext uri="{0D108BD9-81ED-4DB2-BD59-A6C34878D82A}">
                    <a16:rowId xmlns:a16="http://schemas.microsoft.com/office/drawing/2014/main" val="10007"/>
                  </a:ext>
                </a:extLst>
              </a:tr>
              <a:tr h="771063">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heap</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2 </a:t>
                      </a: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dirty="0">
                          <a:uFill>
                            <a:solidFill/>
                          </a:uFill>
                          <a:latin typeface="Times Roman"/>
                          <a:ea typeface="Times Roman"/>
                          <a:cs typeface="Times Roman"/>
                          <a:sym typeface="Times Roman"/>
                        </a:rPr>
                        <a:t>2 </a:t>
                      </a:r>
                      <a:r>
                        <a:rPr sz="2000" i="1" dirty="0">
                          <a:uFill>
                            <a:solidFill/>
                          </a:uFill>
                          <a:latin typeface="Times Roman"/>
                          <a:ea typeface="Times Roman"/>
                          <a:cs typeface="Times Roman"/>
                          <a:sym typeface="Times Roman"/>
                        </a:rPr>
                        <a:t>N</a:t>
                      </a:r>
                      <a:r>
                        <a:rPr sz="2000" dirty="0">
                          <a:uFill>
                            <a:solidFill/>
                          </a:uFill>
                          <a:latin typeface="Times Roman"/>
                          <a:ea typeface="Times Roman"/>
                          <a:cs typeface="Times Roman"/>
                          <a:sym typeface="Times Roman"/>
                        </a:rPr>
                        <a:t> </a:t>
                      </a:r>
                      <a:r>
                        <a:rPr sz="2000" dirty="0" err="1">
                          <a:uFill>
                            <a:solidFill/>
                          </a:uFill>
                          <a:latin typeface="Times Roman"/>
                          <a:ea typeface="Times Roman"/>
                          <a:cs typeface="Times Roman"/>
                          <a:sym typeface="Times Roman"/>
                        </a:rPr>
                        <a:t>lg</a:t>
                      </a:r>
                      <a:r>
                        <a:rPr sz="2000" dirty="0">
                          <a:uFill>
                            <a:solidFill/>
                          </a:uFill>
                          <a:latin typeface="Times Roman"/>
                          <a:ea typeface="Times Roman"/>
                          <a:cs typeface="Times Roman"/>
                          <a:sym typeface="Times Roman"/>
                        </a:rPr>
                        <a:t> </a:t>
                      </a:r>
                      <a:r>
                        <a:rPr sz="2000" i="1" dirty="0">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2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log </a:t>
                      </a:r>
                      <a:r>
                        <a:rPr sz="2000" i="1">
                          <a:uFill>
                            <a:solidFill/>
                          </a:uFill>
                          <a:latin typeface="Times Roman"/>
                          <a:ea typeface="Times Roman"/>
                          <a:cs typeface="Times Roman"/>
                          <a:sym typeface="Times Roman"/>
                        </a:rPr>
                        <a:t>N</a:t>
                      </a:r>
                      <a:r>
                        <a:rPr>
                          <a:uFill>
                            <a:solidFill/>
                          </a:uFill>
                        </a:rPr>
                        <a:t> guarantee;</a:t>
                      </a:r>
                      <a:br>
                        <a:rPr>
                          <a:uFill>
                            <a:solidFill/>
                          </a:uFill>
                        </a:rPr>
                      </a:br>
                      <a:r>
                        <a:rPr>
                          <a:uFill>
                            <a:solidFill/>
                          </a:uFill>
                        </a:rPr>
                        <a:t>in-place</a:t>
                      </a:r>
                    </a:p>
                  </a:txBody>
                  <a:tcPr marL="50800" marR="50800" marT="50800" marB="50800" anchor="ctr" horzOverflow="overflow">
                    <a:lnR w="28575">
                      <a:miter lim="400000"/>
                    </a:lnR>
                  </a:tcPr>
                </a:tc>
                <a:extLst>
                  <a:ext uri="{0D108BD9-81ED-4DB2-BD59-A6C34878D82A}">
                    <a16:rowId xmlns:a16="http://schemas.microsoft.com/office/drawing/2014/main" val="10008"/>
                  </a:ext>
                </a:extLst>
              </a:tr>
              <a:tr h="771063">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holy sorting grail</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0" name="Shape 11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Challenge.  </a:t>
            </a:r>
            <a:r>
              <a:rPr sz="2400">
                <a:uFill>
                  <a:solidFill/>
                </a:uFill>
              </a:rPr>
              <a:t>Find the largest </a:t>
            </a:r>
            <a:r>
              <a:rPr sz="2400" i="1">
                <a:uFill>
                  <a:solidFill/>
                </a:uFill>
                <a:latin typeface="Times New Roman"/>
                <a:ea typeface="Times New Roman"/>
                <a:cs typeface="Times New Roman"/>
                <a:sym typeface="Times New Roman"/>
              </a:rPr>
              <a:t>M</a:t>
            </a:r>
            <a:r>
              <a:rPr sz="2400">
                <a:uFill>
                  <a:solidFill/>
                </a:uFill>
              </a:rPr>
              <a:t> items in a stream of </a:t>
            </a:r>
            <a:r>
              <a:rPr sz="2400" i="1">
                <a:uFill>
                  <a:solidFill/>
                </a:uFill>
                <a:latin typeface="Times New Roman"/>
                <a:ea typeface="Times New Roman"/>
                <a:cs typeface="Times New Roman"/>
                <a:sym typeface="Times New Roman"/>
              </a:rPr>
              <a:t>N</a:t>
            </a:r>
            <a:r>
              <a:rPr sz="2400">
                <a:uFill>
                  <a:solidFill/>
                </a:uFill>
              </a:rPr>
              <a:t> items.</a:t>
            </a:r>
          </a:p>
        </p:txBody>
      </p:sp>
      <p:sp>
        <p:nvSpPr>
          <p:cNvPr id="111" name="Shape 111"/>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8</a:t>
            </a:fld>
            <a:endParaRPr sz="1200">
              <a:uFill>
                <a:solidFill/>
              </a:uFill>
            </a:endParaRPr>
          </a:p>
        </p:txBody>
      </p:sp>
      <p:sp>
        <p:nvSpPr>
          <p:cNvPr id="112" name="Shape 112"/>
          <p:cNvSpPr>
            <a:spLocks noGrp="1"/>
          </p:cNvSpPr>
          <p:nvPr>
            <p:ph type="title"/>
          </p:nvPr>
        </p:nvSpPr>
        <p:spPr>
          <a:prstGeom prst="rect">
            <a:avLst/>
          </a:prstGeom>
        </p:spPr>
        <p:txBody>
          <a:bodyPr/>
          <a:lstStyle/>
          <a:p>
            <a:pPr lvl="0">
              <a:defRPr sz="1800">
                <a:uFillTx/>
              </a:defRPr>
            </a:pPr>
            <a:r>
              <a:rPr sz="2800">
                <a:uFill>
                  <a:solidFill/>
                </a:uFill>
              </a:rPr>
              <a:t>Priority queue client example</a:t>
            </a:r>
          </a:p>
        </p:txBody>
      </p:sp>
      <p:graphicFrame>
        <p:nvGraphicFramePr>
          <p:cNvPr id="113" name="Table 113"/>
          <p:cNvGraphicFramePr/>
          <p:nvPr/>
        </p:nvGraphicFramePr>
        <p:xfrm>
          <a:off x="2438400" y="3684397"/>
          <a:ext cx="6578599" cy="3175000"/>
        </p:xfrm>
        <a:graphic>
          <a:graphicData uri="http://schemas.openxmlformats.org/drawingml/2006/table">
            <a:tbl>
              <a:tblPr firstRow="1">
                <a:tableStyleId>{8F44A2F1-9E1F-4B54-A3A2-5F16C0AD49E2}</a:tableStyleId>
              </a:tblPr>
              <a:tblGrid>
                <a:gridCol w="2868929">
                  <a:extLst>
                    <a:ext uri="{9D8B030D-6E8A-4147-A177-3AD203B41FA5}">
                      <a16:colId xmlns:a16="http://schemas.microsoft.com/office/drawing/2014/main" val="20000"/>
                    </a:ext>
                  </a:extLst>
                </a:gridCol>
                <a:gridCol w="1991895">
                  <a:extLst>
                    <a:ext uri="{9D8B030D-6E8A-4147-A177-3AD203B41FA5}">
                      <a16:colId xmlns:a16="http://schemas.microsoft.com/office/drawing/2014/main" val="20001"/>
                    </a:ext>
                  </a:extLst>
                </a:gridCol>
                <a:gridCol w="1717775">
                  <a:extLst>
                    <a:ext uri="{9D8B030D-6E8A-4147-A177-3AD203B41FA5}">
                      <a16:colId xmlns:a16="http://schemas.microsoft.com/office/drawing/2014/main" val="20002"/>
                    </a:ext>
                  </a:extLst>
                </a:gridCol>
              </a:tblGrid>
              <a:tr h="635000">
                <a:tc>
                  <a:txBody>
                    <a:bodyPr/>
                    <a:lstStyle/>
                    <a:p>
                      <a:pPr marL="58702" marR="58702" lvl="0" defTabSz="1295400">
                        <a:lnSpc>
                          <a:spcPts val="3800"/>
                        </a:lnSpc>
                        <a:defRPr sz="1800">
                          <a:solidFill>
                            <a:srgbClr val="000000"/>
                          </a:solidFill>
                          <a:uFillTx/>
                        </a:defRPr>
                      </a:pPr>
                      <a:r>
                        <a:rPr>
                          <a:solidFill>
                            <a:srgbClr val="FFFFFF"/>
                          </a:solidFill>
                          <a:uFill>
                            <a:solidFill/>
                          </a:uFill>
                        </a:rPr>
                        <a:t>implementation</a:t>
                      </a:r>
                    </a:p>
                  </a:txBody>
                  <a:tcPr marL="50800" marR="50800" marT="50800" marB="50800" anchor="ctr" horzOverflow="overflow">
                    <a:lnL w="28575">
                      <a:miter lim="400000"/>
                    </a:lnL>
                  </a:tcPr>
                </a:tc>
                <a:tc>
                  <a:txBody>
                    <a:bodyPr/>
                    <a:lstStyle/>
                    <a:p>
                      <a:pPr marL="58702" marR="58702" lvl="0" defTabSz="1295400">
                        <a:lnSpc>
                          <a:spcPts val="3800"/>
                        </a:lnSpc>
                        <a:defRPr sz="1800">
                          <a:solidFill>
                            <a:srgbClr val="000000"/>
                          </a:solidFill>
                          <a:uFillTx/>
                        </a:defRPr>
                      </a:pPr>
                      <a:r>
                        <a:rPr>
                          <a:solidFill>
                            <a:srgbClr val="FFFFFF"/>
                          </a:solidFill>
                          <a:uFill>
                            <a:solidFill/>
                          </a:uFill>
                        </a:rPr>
                        <a:t>time</a:t>
                      </a:r>
                    </a:p>
                  </a:txBody>
                  <a:tcPr marL="50800" marR="50800" marT="50800" marB="50800" anchor="ctr" horzOverflow="overflow"/>
                </a:tc>
                <a:tc>
                  <a:txBody>
                    <a:bodyPr/>
                    <a:lstStyle/>
                    <a:p>
                      <a:pPr marL="58702" marR="58702" lvl="0" defTabSz="1295400">
                        <a:lnSpc>
                          <a:spcPts val="3800"/>
                        </a:lnSpc>
                        <a:defRPr sz="1800">
                          <a:solidFill>
                            <a:srgbClr val="000000"/>
                          </a:solidFill>
                          <a:uFillTx/>
                        </a:defRPr>
                      </a:pPr>
                      <a:r>
                        <a:rPr>
                          <a:solidFill>
                            <a:srgbClr val="FFFFFF"/>
                          </a:solidFill>
                          <a:uFill>
                            <a:solidFill/>
                          </a:uFill>
                        </a:rPr>
                        <a:t>space</a:t>
                      </a:r>
                    </a:p>
                  </a:txBody>
                  <a:tcPr marL="50800" marR="50800" marT="50800" marB="50800" anchor="ctr" horzOverflow="overflow">
                    <a:lnR w="28575">
                      <a:miter lim="400000"/>
                    </a:lnR>
                  </a:tcPr>
                </a:tc>
                <a:extLst>
                  <a:ext uri="{0D108BD9-81ED-4DB2-BD59-A6C34878D82A}">
                    <a16:rowId xmlns:a16="http://schemas.microsoft.com/office/drawing/2014/main" val="10000"/>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sort</a:t>
                      </a:r>
                    </a:p>
                  </a:txBody>
                  <a:tcPr marL="50800" marR="50800" marT="50800" marB="50800" anchor="ctr" horzOverflow="overflow">
                    <a:lnL w="28575">
                      <a:miter lim="400000"/>
                    </a:lnL>
                  </a:tcPr>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log</a:t>
                      </a:r>
                      <a:r>
                        <a:rPr sz="2000" i="1">
                          <a:uFill>
                            <a:solidFill/>
                          </a:uFill>
                          <a:latin typeface="Times Roman"/>
                          <a:ea typeface="Times Roman"/>
                          <a:cs typeface="Times Roman"/>
                          <a:sym typeface="Times Roman"/>
                        </a:rPr>
                        <a:t> N</a:t>
                      </a:r>
                    </a:p>
                  </a:txBody>
                  <a:tcPr marL="50800" marR="50800" marT="50800" marB="50800" anchor="ctr" horzOverflow="overflow"/>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lnR w="28575">
                      <a:miter lim="400000"/>
                    </a:lnR>
                  </a:tcPr>
                </a:tc>
                <a:extLst>
                  <a:ext uri="{0D108BD9-81ED-4DB2-BD59-A6C34878D82A}">
                    <a16:rowId xmlns:a16="http://schemas.microsoft.com/office/drawing/2014/main" val="10001"/>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elementary PQ</a:t>
                      </a:r>
                    </a:p>
                  </a:txBody>
                  <a:tcPr marL="50800" marR="50800" marT="50800" marB="50800" anchor="ctr" horzOverflow="overflow">
                    <a:lnL w="28575">
                      <a:miter lim="400000"/>
                    </a:lnL>
                  </a:tcPr>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M N</a:t>
                      </a:r>
                    </a:p>
                  </a:txBody>
                  <a:tcPr marL="50800" marR="50800" marT="50800" marB="50800" anchor="ctr" horzOverflow="overflow"/>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M</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635000">
                <a:tc>
                  <a:txBody>
                    <a:bodyPr/>
                    <a:lstStyle/>
                    <a:p>
                      <a:pPr marL="58702" marR="58702" lvl="0" defTabSz="1295400">
                        <a:lnSpc>
                          <a:spcPts val="3800"/>
                        </a:lnSpc>
                        <a:defRPr sz="1800">
                          <a:uFillTx/>
                        </a:defRPr>
                      </a:pPr>
                      <a:r>
                        <a:rPr b="1">
                          <a:uFill>
                            <a:solidFill/>
                          </a:uFill>
                          <a:latin typeface="Lucida Grande"/>
                          <a:ea typeface="Lucida Grande"/>
                          <a:cs typeface="Lucida Grande"/>
                          <a:sym typeface="Lucida Grande"/>
                        </a:rPr>
                        <a:t>binary heap</a:t>
                      </a:r>
                    </a:p>
                  </a:txBody>
                  <a:tcPr marL="50800" marR="50800" marT="50800" marB="50800" anchor="ctr" horzOverflow="overflow">
                    <a:lnL w="28575">
                      <a:miter lim="400000"/>
                    </a:lnL>
                  </a:tcPr>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log</a:t>
                      </a:r>
                      <a:r>
                        <a:rPr sz="2000" i="1">
                          <a:uFill>
                            <a:solidFill/>
                          </a:uFill>
                          <a:latin typeface="Times Roman"/>
                          <a:ea typeface="Times Roman"/>
                          <a:cs typeface="Times Roman"/>
                          <a:sym typeface="Times Roman"/>
                        </a:rPr>
                        <a:t> M</a:t>
                      </a:r>
                    </a:p>
                  </a:txBody>
                  <a:tcPr marL="50800" marR="50800" marT="50800" marB="50800" anchor="ctr" horzOverflow="overflow"/>
                </a:tc>
                <a:tc>
                  <a:txBody>
                    <a:bodyPr/>
                    <a:lstStyle/>
                    <a:p>
                      <a:pPr marL="58702" marR="58702" lvl="0" defTabSz="1295400">
                        <a:lnSpc>
                          <a:spcPts val="4100"/>
                        </a:lnSpc>
                        <a:defRPr sz="1800">
                          <a:uFillTx/>
                        </a:defRPr>
                      </a:pPr>
                      <a:r>
                        <a:rPr sz="2000" i="1">
                          <a:uFill>
                            <a:solidFill/>
                          </a:uFill>
                          <a:latin typeface="Times Roman"/>
                          <a:ea typeface="Times Roman"/>
                          <a:cs typeface="Times Roman"/>
                          <a:sym typeface="Times Roman"/>
                        </a:rPr>
                        <a:t>M</a:t>
                      </a:r>
                    </a:p>
                  </a:txBody>
                  <a:tcPr marL="50800" marR="50800" marT="50800" marB="50800" anchor="ctr" horzOverflow="overflow">
                    <a:lnR w="28575">
                      <a:miter lim="400000"/>
                    </a:lnR>
                  </a:tcPr>
                </a:tc>
                <a:extLst>
                  <a:ext uri="{0D108BD9-81ED-4DB2-BD59-A6C34878D82A}">
                    <a16:rowId xmlns:a16="http://schemas.microsoft.com/office/drawing/2014/main" val="10003"/>
                  </a:ext>
                </a:extLst>
              </a:tr>
              <a:tr h="635000">
                <a:tc>
                  <a:txBody>
                    <a:bodyPr/>
                    <a:lstStyle/>
                    <a:p>
                      <a:pPr marL="58702" marR="58702" lvl="0" defTabSz="1295400">
                        <a:lnSpc>
                          <a:spcPts val="3800"/>
                        </a:lnSpc>
                        <a:defRPr sz="1800">
                          <a:uFillTx/>
                        </a:defRPr>
                      </a:pPr>
                      <a:r>
                        <a:rPr b="1">
                          <a:solidFill>
                            <a:srgbClr val="BABABA"/>
                          </a:solidFill>
                          <a:uFill>
                            <a:solidFill/>
                          </a:uFill>
                          <a:latin typeface="Lucida Grande"/>
                          <a:ea typeface="Lucida Grande"/>
                          <a:cs typeface="Lucida Grande"/>
                          <a:sym typeface="Lucida Grande"/>
                        </a:rPr>
                        <a:t>best in theory</a:t>
                      </a:r>
                    </a:p>
                  </a:txBody>
                  <a:tcPr marL="50800" marR="50800" marT="50800" marB="50800" anchor="ctr" horzOverflow="overflow">
                    <a:lnL w="28575">
                      <a:miter lim="400000"/>
                    </a:lnL>
                    <a:lnB w="28575">
                      <a:miter lim="400000"/>
                    </a:lnB>
                  </a:tcPr>
                </a:tc>
                <a:tc>
                  <a:txBody>
                    <a:bodyPr/>
                    <a:lstStyle/>
                    <a:p>
                      <a:pPr marL="58702" marR="58702" lvl="0" defTabSz="1295400">
                        <a:lnSpc>
                          <a:spcPts val="4100"/>
                        </a:lnSpc>
                        <a:defRPr sz="1800">
                          <a:uFillTx/>
                        </a:defRPr>
                      </a:pPr>
                      <a:r>
                        <a:rPr sz="2000" i="1">
                          <a:solidFill>
                            <a:srgbClr val="BABABA"/>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ts val="4100"/>
                        </a:lnSpc>
                        <a:defRPr sz="1800">
                          <a:uFillTx/>
                        </a:defRPr>
                      </a:pPr>
                      <a:r>
                        <a:rPr sz="2000" i="1">
                          <a:solidFill>
                            <a:srgbClr val="BABABA"/>
                          </a:solidFill>
                          <a:uFill>
                            <a:solidFill/>
                          </a:uFill>
                          <a:latin typeface="Times Roman"/>
                          <a:ea typeface="Times Roman"/>
                          <a:cs typeface="Times Roman"/>
                          <a:sym typeface="Times Roman"/>
                        </a:rPr>
                        <a:t>M</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4"/>
                  </a:ext>
                </a:extLst>
              </a:tr>
            </a:tbl>
          </a:graphicData>
        </a:graphic>
      </p:graphicFrame>
      <p:sp>
        <p:nvSpPr>
          <p:cNvPr id="114" name="Shape 114"/>
          <p:cNvSpPr/>
          <p:nvPr/>
        </p:nvSpPr>
        <p:spPr>
          <a:xfrm>
            <a:off x="2247900" y="7035800"/>
            <a:ext cx="69469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order of growth of finding the largest M in a stream of N items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 name="Shape 118"/>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9</a:t>
            </a:fld>
            <a:endParaRPr sz="1200">
              <a:uFill>
                <a:solidFill/>
              </a:uFill>
            </a:endParaRPr>
          </a:p>
        </p:txBody>
      </p:sp>
      <p:sp>
        <p:nvSpPr>
          <p:cNvPr id="119" name="Shape 119"/>
          <p:cNvSpPr>
            <a:spLocks noGrp="1"/>
          </p:cNvSpPr>
          <p:nvPr>
            <p:ph type="title"/>
          </p:nvPr>
        </p:nvSpPr>
        <p:spPr>
          <a:prstGeom prst="rect">
            <a:avLst/>
          </a:prstGeom>
        </p:spPr>
        <p:txBody>
          <a:bodyPr/>
          <a:lstStyle/>
          <a:p>
            <a:pPr lvl="0">
              <a:defRPr sz="1800">
                <a:uFillTx/>
              </a:defRPr>
            </a:pPr>
            <a:r>
              <a:rPr sz="2800">
                <a:uFill>
                  <a:solidFill/>
                </a:uFill>
              </a:rPr>
              <a:t>Priority queue:  unordered and ordered array implementation</a:t>
            </a:r>
          </a:p>
        </p:txBody>
      </p:sp>
      <p:pic>
        <p:nvPicPr>
          <p:cNvPr id="2" name="Picture 1"/>
          <p:cNvPicPr>
            <a:picLocks noChangeAspect="1"/>
          </p:cNvPicPr>
          <p:nvPr/>
        </p:nvPicPr>
        <p:blipFill>
          <a:blip r:embed="rId2"/>
          <a:stretch>
            <a:fillRect/>
          </a:stretch>
        </p:blipFill>
        <p:spPr>
          <a:xfrm>
            <a:off x="624915" y="2285267"/>
            <a:ext cx="11784818" cy="4994617"/>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White">
      <a:dk1>
        <a:srgbClr val="F2F2F2"/>
      </a:dk1>
      <a:lt1>
        <a:srgbClr val="8D312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0" dist="76200" dir="2700000" rotWithShape="0">
              <a:srgbClr val="000000">
                <a:alpha val="7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round/>
        </a:ln>
        <a:effectLst>
          <a:outerShdw blurRad="127000" dist="76200" dir="2700000" rotWithShape="0">
            <a:srgbClr val="000000">
              <a:alpha val="75000"/>
            </a:srgbClr>
          </a:outerShdw>
        </a:effectLst>
      </a:spPr>
      <a:bodyPr rot="0" spcFirstLastPara="1" vertOverflow="overflow" horzOverflow="overflow" vert="horz" wrap="square" lIns="203200" tIns="203200" rIns="203200" bIns="203200" numCol="1" spcCol="38100" rtlCol="0" anchor="t">
        <a:spAutoFit/>
      </a:bodyPr>
      <a:lstStyle>
        <a:defPPr marL="7224" marR="7224" indent="0" algn="l" defTabSz="1295400" rtl="0" fontAlgn="auto" latinLnBrk="1" hangingPunct="0">
          <a:lnSpc>
            <a:spcPct val="120000"/>
          </a:lnSpc>
          <a:spcBef>
            <a:spcPts val="0"/>
          </a:spcBef>
          <a:spcAft>
            <a:spcPts val="0"/>
          </a:spcAft>
          <a:buClrTx/>
          <a:buSzTx/>
          <a:buFontTx/>
          <a:buNone/>
          <a:tabLst/>
          <a:defRPr kumimoji="0" sz="2000" b="1" i="0" u="none" strike="noStrike" cap="none" spc="0" normalizeH="0" baseline="0">
            <a:ln>
              <a:noFill/>
            </a:ln>
            <a:solidFill>
              <a:srgbClr val="000000"/>
            </a:solidFill>
            <a:effectLst/>
            <a:uFill>
              <a:solidFill>
                <a:srgbClr val="000000"/>
              </a:solidFill>
            </a:uFill>
            <a:latin typeface="Lucida Sans Typewriter Regular"/>
            <a:ea typeface="Lucida Sans Typewriter Regular"/>
            <a:cs typeface="Lucida Sans Typewriter Regular"/>
            <a:sym typeface="Lucida Sans Typewriter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D3124"/>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58702" marR="58702" indent="0" algn="l" defTabSz="1295400" rtl="0" fontAlgn="auto" latinLnBrk="1" hangingPunct="0">
          <a:lnSpc>
            <a:spcPct val="150000"/>
          </a:lnSpc>
          <a:spcBef>
            <a:spcPts val="0"/>
          </a:spcBef>
          <a:spcAft>
            <a:spcPts val="0"/>
          </a:spcAft>
          <a:buClrTx/>
          <a:buSzTx/>
          <a:buFontTx/>
          <a:buNone/>
          <a:tabLst/>
          <a:defRPr kumimoji="0" sz="1600" b="0" i="0" u="none" strike="noStrike" cap="none" spc="0" normalizeH="0" baseline="0">
            <a:ln>
              <a:noFill/>
            </a:ln>
            <a:solidFill>
              <a:srgbClr val="8D3124"/>
            </a:solidFill>
            <a:effectLst/>
            <a:uFill>
              <a:solidFill>
                <a:srgbClr val="8D3124"/>
              </a:solidFill>
            </a:uFill>
            <a:latin typeface="Lucida Sans Regular"/>
            <a:ea typeface="Lucida Sans Regular"/>
            <a:cs typeface="Lucida Sans Regular"/>
            <a:sym typeface="Lucida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0" dist="76200" dir="2700000" rotWithShape="0">
              <a:srgbClr val="000000">
                <a:alpha val="7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round/>
        </a:ln>
        <a:effectLst>
          <a:outerShdw blurRad="127000" dist="76200" dir="2700000" rotWithShape="0">
            <a:srgbClr val="000000">
              <a:alpha val="75000"/>
            </a:srgbClr>
          </a:outerShdw>
        </a:effectLst>
      </a:spPr>
      <a:bodyPr rot="0" spcFirstLastPara="1" vertOverflow="overflow" horzOverflow="overflow" vert="horz" wrap="square" lIns="203200" tIns="203200" rIns="203200" bIns="203200" numCol="1" spcCol="38100" rtlCol="0" anchor="t">
        <a:spAutoFit/>
      </a:bodyPr>
      <a:lstStyle>
        <a:defPPr marL="7224" marR="7224" indent="0" algn="l" defTabSz="1295400" rtl="0" fontAlgn="auto" latinLnBrk="1" hangingPunct="0">
          <a:lnSpc>
            <a:spcPct val="120000"/>
          </a:lnSpc>
          <a:spcBef>
            <a:spcPts val="0"/>
          </a:spcBef>
          <a:spcAft>
            <a:spcPts val="0"/>
          </a:spcAft>
          <a:buClrTx/>
          <a:buSzTx/>
          <a:buFontTx/>
          <a:buNone/>
          <a:tabLst/>
          <a:defRPr kumimoji="0" sz="2000" b="1" i="0" u="none" strike="noStrike" cap="none" spc="0" normalizeH="0" baseline="0">
            <a:ln>
              <a:noFill/>
            </a:ln>
            <a:solidFill>
              <a:srgbClr val="000000"/>
            </a:solidFill>
            <a:effectLst/>
            <a:uFill>
              <a:solidFill>
                <a:srgbClr val="000000"/>
              </a:solidFill>
            </a:uFill>
            <a:latin typeface="Lucida Sans Typewriter Regular"/>
            <a:ea typeface="Lucida Sans Typewriter Regular"/>
            <a:cs typeface="Lucida Sans Typewriter Regular"/>
            <a:sym typeface="Lucida Sans Typewriter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D3124"/>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58702" marR="58702" indent="0" algn="l" defTabSz="1295400" rtl="0" fontAlgn="auto" latinLnBrk="1" hangingPunct="0">
          <a:lnSpc>
            <a:spcPct val="150000"/>
          </a:lnSpc>
          <a:spcBef>
            <a:spcPts val="0"/>
          </a:spcBef>
          <a:spcAft>
            <a:spcPts val="0"/>
          </a:spcAft>
          <a:buClrTx/>
          <a:buSzTx/>
          <a:buFontTx/>
          <a:buNone/>
          <a:tabLst/>
          <a:defRPr kumimoji="0" sz="1600" b="0" i="0" u="none" strike="noStrike" cap="none" spc="0" normalizeH="0" baseline="0">
            <a:ln>
              <a:noFill/>
            </a:ln>
            <a:solidFill>
              <a:srgbClr val="8D3124"/>
            </a:solidFill>
            <a:effectLst/>
            <a:uFill>
              <a:solidFill>
                <a:srgbClr val="8D3124"/>
              </a:solidFill>
            </a:uFill>
            <a:latin typeface="Lucida Sans Regular"/>
            <a:ea typeface="Lucida Sans Regular"/>
            <a:cs typeface="Lucida Sans Regular"/>
            <a:sym typeface="Lucida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366</TotalTime>
  <Words>5715</Words>
  <Application>Microsoft Office PowerPoint</Application>
  <PresentationFormat>Custom</PresentationFormat>
  <Paragraphs>1752</Paragraphs>
  <Slides>75</Slides>
  <Notes>33</Notes>
  <HiddenSlides>4</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Futura</vt:lpstr>
      <vt:lpstr>Helvetica</vt:lpstr>
      <vt:lpstr>Helvetica-Bold</vt:lpstr>
      <vt:lpstr>Helvetica-Oblique</vt:lpstr>
      <vt:lpstr>Lucida Grande</vt:lpstr>
      <vt:lpstr>Lucida Sans Regular</vt:lpstr>
      <vt:lpstr>Lucida Sans Typewriter Regular</vt:lpstr>
      <vt:lpstr>Symbol</vt:lpstr>
      <vt:lpstr>Times New Roman</vt:lpstr>
      <vt:lpstr>Times Roman</vt:lpstr>
      <vt:lpstr>ヒラギノ角ゴ ProN W3</vt:lpstr>
      <vt:lpstr>White</vt:lpstr>
      <vt:lpstr>2.4  Priority Queues</vt:lpstr>
      <vt:lpstr>Collections</vt:lpstr>
      <vt:lpstr>Priority queue</vt:lpstr>
      <vt:lpstr>Priority queue API</vt:lpstr>
      <vt:lpstr>Priority queue applications</vt:lpstr>
      <vt:lpstr>Priority queue client example</vt:lpstr>
      <vt:lpstr>Priority queue client example</vt:lpstr>
      <vt:lpstr>Priority queue client example</vt:lpstr>
      <vt:lpstr>Priority queue:  unordered and ordered array implementation</vt:lpstr>
      <vt:lpstr>Priority queue:  unordered array implementation</vt:lpstr>
      <vt:lpstr>Priority queue elementary implementations</vt:lpstr>
      <vt:lpstr>2.4  Priority Queues</vt:lpstr>
      <vt:lpstr>Binary Heaps</vt:lpstr>
      <vt:lpstr>Complete binary tree Definition. A binary tree is heap-ordered if the key in each node is larger than or equal to the keys in that node’s two children (if any).</vt:lpstr>
      <vt:lpstr>A complete binary tree in nature</vt:lpstr>
      <vt:lpstr>Binary heap representations</vt:lpstr>
      <vt:lpstr>Binary heap properties</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Binary heap demo</vt:lpstr>
      <vt:lpstr>Promotion in a heap</vt:lpstr>
      <vt:lpstr>Insertion in a heap</vt:lpstr>
      <vt:lpstr>Demotion in a heap</vt:lpstr>
      <vt:lpstr>Delete the maximum in a heap</vt:lpstr>
      <vt:lpstr>Binary heap:  C++ implementation </vt:lpstr>
      <vt:lpstr>Priority queues implementation cost summary</vt:lpstr>
      <vt:lpstr>Binary heap: practical improvements</vt:lpstr>
      <vt:lpstr>Binary heap: practical improvements</vt:lpstr>
      <vt:lpstr>Binary heap: practical improvements</vt:lpstr>
      <vt:lpstr>Binary heap: practical improvements</vt:lpstr>
      <vt:lpstr>Binary heap: practical improvements</vt:lpstr>
      <vt:lpstr>Binary heap: practical improvements</vt:lpstr>
      <vt:lpstr>Binary heap: practical improvements</vt:lpstr>
      <vt:lpstr>Priority queues implementation cost summary</vt:lpstr>
      <vt:lpstr>Binary heap considerations</vt:lpstr>
      <vt:lpstr>Immutability:  implementing in Java</vt:lpstr>
      <vt:lpstr>Immutability:  properties</vt:lpstr>
      <vt:lpstr>2.4  Priority Queues</vt:lpstr>
      <vt:lpstr>2.4  Priority Queues</vt:lpstr>
      <vt:lpstr>Sorting with a binary heap</vt:lpstr>
      <vt:lpstr>Heapsort</vt:lpstr>
      <vt:lpstr>Heapsort demo</vt:lpstr>
      <vt:lpstr>Heapsort demo</vt:lpstr>
      <vt:lpstr>Heapsort:  heap construction</vt:lpstr>
      <vt:lpstr>Heapsort:  sortdown</vt:lpstr>
      <vt:lpstr>Heapsort:  Java implementation</vt:lpstr>
      <vt:lpstr>Heapsort:  trace</vt:lpstr>
      <vt:lpstr>Heapsort animation</vt:lpstr>
      <vt:lpstr>Heapsort:  mathematical analysis</vt:lpstr>
      <vt:lpstr>Heapsort:  mathematical analysis</vt:lpstr>
      <vt:lpstr>Introsort</vt:lpstr>
      <vt:lpstr>Sorting algorithms: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Priority Queues</dc:title>
  <dc:creator>MM</dc:creator>
  <cp:lastModifiedBy>M u t l u M e t e</cp:lastModifiedBy>
  <cp:revision>18</cp:revision>
  <dcterms:modified xsi:type="dcterms:W3CDTF">2019-10-31T17:28:21Z</dcterms:modified>
</cp:coreProperties>
</file>