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82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master/src/java.base/share/classes/java/util/DualPivotQuicksort.java" TargetMode="External"/><Relationship Id="rId2" Type="http://schemas.openxmlformats.org/officeDocument/2006/relationships/hyperlink" Target="https://learnforeverlearn.com/yaro_web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Sedgewick 2-way partitioning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Dijkstra 3-way partitioning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Bentley-McIlroy 3-way partitioning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24" name="Shape 124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25" name="Shape 125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26" name="Table 126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28" name="Shape 128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661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30" name="Shape 130"/>
          <p:cNvSpPr/>
          <p:nvPr/>
        </p:nvSpPr>
        <p:spPr>
          <a:xfrm>
            <a:off x="8801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34" name="Shape 134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35" name="Shape 135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36" name="Table 136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38" name="Shape 138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121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40" name="Shape 140"/>
          <p:cNvSpPr/>
          <p:nvPr/>
        </p:nvSpPr>
        <p:spPr>
          <a:xfrm>
            <a:off x="80518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44" name="Shape 144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45" name="Shape 145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46" name="Table 146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Shape 147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48" name="Shape 148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50" name="Shape 150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and exchange a[i] with 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55" name="Shape 155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56" name="Shape 156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57" name="Table 157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59" name="Shape 159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61" name="Shape 161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65" name="Shape 165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66" name="Shape 166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67" name="Table 167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3708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69" name="Shape 169"/>
          <p:cNvSpPr/>
          <p:nvPr/>
        </p:nvSpPr>
        <p:spPr>
          <a:xfrm>
            <a:off x="3848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71" name="Shape 171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75" name="Shape 175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76" name="Shape 176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77" name="Table 177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79" name="Shape 179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226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81" name="Shape 181"/>
          <p:cNvSpPr/>
          <p:nvPr/>
        </p:nvSpPr>
        <p:spPr>
          <a:xfrm>
            <a:off x="7366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86" name="Shape 186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87" name="Shape 187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88" name="Table 188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Shape 189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90" name="Shape 190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5405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92" name="Shape 192"/>
          <p:cNvSpPr/>
          <p:nvPr/>
        </p:nvSpPr>
        <p:spPr>
          <a:xfrm>
            <a:off x="6680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96" name="Shape 196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97" name="Shape 197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98" name="Table 198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00" name="Shape 200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791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02" name="Shape 202"/>
          <p:cNvSpPr/>
          <p:nvPr/>
        </p:nvSpPr>
        <p:spPr>
          <a:xfrm>
            <a:off x="5930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06" name="Shape 206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07" name="Shape 207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08" name="Table 208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Shape 209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10" name="Shape 210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130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12" name="Shape 212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and exchange a[i] with 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17" name="Shape 217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18" name="Shape 218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19" name="Table 219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Shape 220"/>
          <p:cNvSpPr/>
          <p:nvPr/>
        </p:nvSpPr>
        <p:spPr>
          <a:xfrm>
            <a:off x="4394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21" name="Shape 221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130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23" name="Shape 223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43" name="Shape 43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44" name="Shape 44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Sedgewick 2-way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Dijkstra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Bentley-McIlroy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27" name="Shape 227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28" name="Shape 228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29" name="Table 229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Shape 230"/>
          <p:cNvSpPr/>
          <p:nvPr/>
        </p:nvSpPr>
        <p:spPr>
          <a:xfrm>
            <a:off x="49149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31" name="Shape 231"/>
          <p:cNvSpPr/>
          <p:nvPr/>
        </p:nvSpPr>
        <p:spPr>
          <a:xfrm>
            <a:off x="5054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130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33" name="Shape 233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38" name="Shape 238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39" name="Shape 239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40" name="Table 240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5130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42" name="Shape 242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394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44" name="Shape 244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because a[j] &lt;=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When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49" name="Shape 249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50" name="Shape 250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51" name="Table 251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5130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53" name="Shape 253"/>
          <p:cNvSpPr/>
          <p:nvPr/>
        </p:nvSpPr>
        <p:spPr>
          <a:xfrm>
            <a:off x="5270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394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55" name="Shape 255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pointers cross: exchange a[lo] with a[j]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When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60" name="Shape 260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61" name="Shape 261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62" name="Table 262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3" name="Shape 263"/>
          <p:cNvSpPr/>
          <p:nvPr/>
        </p:nvSpPr>
        <p:spPr>
          <a:xfrm>
            <a:off x="114681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264" name="Shape 264"/>
          <p:cNvSpPr/>
          <p:nvPr/>
        </p:nvSpPr>
        <p:spPr>
          <a:xfrm>
            <a:off x="11658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394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66" name="Shape 266"/>
          <p:cNvSpPr/>
          <p:nvPr/>
        </p:nvSpPr>
        <p:spPr>
          <a:xfrm>
            <a:off x="4533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889500" y="9004300"/>
            <a:ext cx="170295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partitioned!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270" name="Shape 270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271" name="Shape 271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2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Sedgewick 2-way partitioning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Dijkstra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Bentley-McIlroy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sp>
        <p:nvSpPr>
          <p:cNvPr id="278" name="Shape 278"/>
          <p:cNvSpPr/>
          <p:nvPr/>
        </p:nvSpPr>
        <p:spPr>
          <a:xfrm>
            <a:off x="1422400" y="68834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279" name="Shape 279"/>
          <p:cNvSpPr/>
          <p:nvPr/>
        </p:nvSpPr>
        <p:spPr>
          <a:xfrm>
            <a:off x="16256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80" name="Table 28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Shape 281"/>
          <p:cNvSpPr/>
          <p:nvPr/>
        </p:nvSpPr>
        <p:spPr>
          <a:xfrm>
            <a:off x="11201400" y="68834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282" name="Shape 282"/>
          <p:cNvSpPr/>
          <p:nvPr/>
        </p:nvSpPr>
        <p:spPr>
          <a:xfrm>
            <a:off x="113919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3843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284" name="Shape 284"/>
          <p:cNvSpPr/>
          <p:nvPr/>
        </p:nvSpPr>
        <p:spPr>
          <a:xfrm>
            <a:off x="15494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286" name="Shape 286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6510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88" name="Shape 288"/>
          <p:cNvSpPr/>
          <p:nvPr/>
        </p:nvSpPr>
        <p:spPr>
          <a:xfrm>
            <a:off x="17780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92" name="Group 292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289" name="Shape 289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290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91" name="Shape 291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296" name="Table 296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>
            <a:off x="14478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298" name="Shape 298"/>
          <p:cNvSpPr/>
          <p:nvPr/>
        </p:nvSpPr>
        <p:spPr>
          <a:xfrm>
            <a:off x="1625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00" name="Shape 300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2860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02" name="Shape 302"/>
          <p:cNvSpPr/>
          <p:nvPr/>
        </p:nvSpPr>
        <p:spPr>
          <a:xfrm>
            <a:off x="24130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06" name="Group 306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03" name="Shape 303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04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05" name="Shape 305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10" name="Table 31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2184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12" name="Shape 312"/>
          <p:cNvSpPr/>
          <p:nvPr/>
        </p:nvSpPr>
        <p:spPr>
          <a:xfrm>
            <a:off x="2362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14" name="Shape 314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0226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16" name="Shape 316"/>
          <p:cNvSpPr/>
          <p:nvPr/>
        </p:nvSpPr>
        <p:spPr>
          <a:xfrm>
            <a:off x="3149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20" name="Group 320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17" name="Shape 317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18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19" name="Shape 319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24" name="Table 32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Shape 325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26" name="Shape 326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1188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28" name="Shape 328"/>
          <p:cNvSpPr/>
          <p:nvPr/>
        </p:nvSpPr>
        <p:spPr>
          <a:xfrm>
            <a:off x="11391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30" name="Shape 330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34" name="Group 33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31" name="Shape 33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32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33" name="Shape 33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38" name="Table 338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" name="Shape 339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40" name="Shape 340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03886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42" name="Shape 342"/>
          <p:cNvSpPr/>
          <p:nvPr/>
        </p:nvSpPr>
        <p:spPr>
          <a:xfrm>
            <a:off x="10591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44" name="Shape 344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48" name="Group 348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45" name="Shape 345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46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47" name="Shape 347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1" name="Shape 51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2" name="Shape 52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3" name="Table 53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Shape 54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5" name="Shape 55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1518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7" name="Shape 57"/>
          <p:cNvSpPr/>
          <p:nvPr/>
        </p:nvSpPr>
        <p:spPr>
          <a:xfrm>
            <a:off x="11658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52" name="Table 352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54" name="Shape 354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9664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56" name="Shape 356"/>
          <p:cNvSpPr/>
          <p:nvPr/>
        </p:nvSpPr>
        <p:spPr>
          <a:xfrm>
            <a:off x="9867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58" name="Shape 358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62" name="Group 362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59" name="Shape 359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60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61" name="Shape 361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66" name="Table 366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" name="Shape 367"/>
          <p:cNvSpPr/>
          <p:nvPr/>
        </p:nvSpPr>
        <p:spPr>
          <a:xfrm>
            <a:off x="29591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68" name="Shape 368"/>
          <p:cNvSpPr/>
          <p:nvPr/>
        </p:nvSpPr>
        <p:spPr>
          <a:xfrm>
            <a:off x="3136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8902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70" name="Shape 370"/>
          <p:cNvSpPr/>
          <p:nvPr/>
        </p:nvSpPr>
        <p:spPr>
          <a:xfrm>
            <a:off x="9105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7592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72" name="Shape 372"/>
          <p:cNvSpPr/>
          <p:nvPr/>
        </p:nvSpPr>
        <p:spPr>
          <a:xfrm>
            <a:off x="3886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76" name="Group 376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73" name="Shape 373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74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80" name="Table 38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1" name="Shape 381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82" name="Shape 382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89027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84" name="Shape 384"/>
          <p:cNvSpPr/>
          <p:nvPr/>
        </p:nvSpPr>
        <p:spPr>
          <a:xfrm>
            <a:off x="91059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483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86" name="Shape 386"/>
          <p:cNvSpPr/>
          <p:nvPr/>
        </p:nvSpPr>
        <p:spPr>
          <a:xfrm>
            <a:off x="4610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90" name="Group 390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387" name="Shape 387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388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89" name="Shape 389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394" name="Table 39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5" name="Shape 395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396" name="Shape 396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398" name="Shape 398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483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00" name="Shape 400"/>
          <p:cNvSpPr/>
          <p:nvPr/>
        </p:nvSpPr>
        <p:spPr>
          <a:xfrm>
            <a:off x="4610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01" name="Shape 40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02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3" name="Shape 40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08" name="Table 408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" name="Shape 409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10" name="Shape 410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12" name="Shape 412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245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14" name="Shape 414"/>
          <p:cNvSpPr/>
          <p:nvPr/>
        </p:nvSpPr>
        <p:spPr>
          <a:xfrm>
            <a:off x="5372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18" name="Group 418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15" name="Shape 415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16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17" name="Shape 417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22" name="Table 422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3" name="Shape 423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24" name="Shape 424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26" name="Shape 426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0071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28" name="Shape 428"/>
          <p:cNvSpPr/>
          <p:nvPr/>
        </p:nvSpPr>
        <p:spPr>
          <a:xfrm>
            <a:off x="61341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32" name="Group 432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29" name="Shape 429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30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31" name="Shape 431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36" name="Table 436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7" name="Shape 437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38" name="Shape 438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8153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40" name="Shape 440"/>
          <p:cNvSpPr/>
          <p:nvPr/>
        </p:nvSpPr>
        <p:spPr>
          <a:xfrm>
            <a:off x="8356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67437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42" name="Shape 442"/>
          <p:cNvSpPr/>
          <p:nvPr/>
        </p:nvSpPr>
        <p:spPr>
          <a:xfrm>
            <a:off x="6870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46" name="Group 446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43" name="Shape 443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44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45" name="Shape 445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50" name="Table 450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" name="Shape 451"/>
          <p:cNvSpPr/>
          <p:nvPr/>
        </p:nvSpPr>
        <p:spPr>
          <a:xfrm>
            <a:off x="36830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52" name="Shape 452"/>
          <p:cNvSpPr/>
          <p:nvPr/>
        </p:nvSpPr>
        <p:spPr>
          <a:xfrm>
            <a:off x="38608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74168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54" name="Shape 454"/>
          <p:cNvSpPr/>
          <p:nvPr/>
        </p:nvSpPr>
        <p:spPr>
          <a:xfrm>
            <a:off x="76200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67437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56" name="Shape 456"/>
          <p:cNvSpPr/>
          <p:nvPr/>
        </p:nvSpPr>
        <p:spPr>
          <a:xfrm>
            <a:off x="6870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60" name="Group 460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57" name="Shape 457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58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59" name="Shape 459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64" name="Table 46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5" name="Shape 465"/>
          <p:cNvSpPr/>
          <p:nvPr/>
        </p:nvSpPr>
        <p:spPr>
          <a:xfrm>
            <a:off x="4470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66" name="Shape 466"/>
          <p:cNvSpPr/>
          <p:nvPr/>
        </p:nvSpPr>
        <p:spPr>
          <a:xfrm>
            <a:off x="4648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75565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68" name="Shape 468"/>
          <p:cNvSpPr/>
          <p:nvPr/>
        </p:nvSpPr>
        <p:spPr>
          <a:xfrm>
            <a:off x="7759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73914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70" name="Shape 470"/>
          <p:cNvSpPr/>
          <p:nvPr/>
        </p:nvSpPr>
        <p:spPr>
          <a:xfrm>
            <a:off x="75184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74" name="Group 47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71" name="Shape 47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72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73" name="Shape 47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graphicFrame>
        <p:nvGraphicFramePr>
          <p:cNvPr id="478" name="Table 478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9" name="Shape 479"/>
          <p:cNvSpPr/>
          <p:nvPr/>
        </p:nvSpPr>
        <p:spPr>
          <a:xfrm>
            <a:off x="4470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80" name="Shape 480"/>
          <p:cNvSpPr/>
          <p:nvPr/>
        </p:nvSpPr>
        <p:spPr>
          <a:xfrm>
            <a:off x="4648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7391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482" name="Shape 482"/>
          <p:cNvSpPr/>
          <p:nvPr/>
        </p:nvSpPr>
        <p:spPr>
          <a:xfrm>
            <a:off x="7594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267700" y="49276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84" name="Shape 484"/>
          <p:cNvSpPr/>
          <p:nvPr/>
        </p:nvSpPr>
        <p:spPr>
          <a:xfrm>
            <a:off x="83947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488" name="Group 488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485" name="Shape 485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486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87" name="Shape 487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2" name="Shape 62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3" name="Shape 63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4" name="Table 64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Shape 65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6" name="Shape 66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795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8" name="Shape 68"/>
          <p:cNvSpPr/>
          <p:nvPr/>
        </p:nvSpPr>
        <p:spPr>
          <a:xfrm>
            <a:off x="10934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</a:t>
            </a:r>
            <a:r>
              <a:rPr sz="2400">
                <a:uFill>
                  <a:solidFill/>
                </a:uFill>
              </a:rPr>
              <a:t> be partitioning item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a[lo]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right.</a:t>
            </a: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&lt;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a[lt]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increment both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 &gt; v)</a:t>
            </a:r>
            <a:r>
              <a:rPr sz="2400">
                <a:uFill>
                  <a:solidFill/>
                </a:uFill>
              </a:rPr>
              <a:t>:  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a[gt]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; decrement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gt</a:t>
            </a:r>
            <a:endParaRPr sz="2400">
              <a:uFill>
                <a:solidFill/>
              </a:uFill>
            </a:endParaRPr>
          </a:p>
          <a:p>
            <a:pPr marL="941916" lvl="2" indent="-306916"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== v)</a:t>
            </a:r>
            <a:r>
              <a:rPr sz="2400">
                <a:uFill>
                  <a:solidFill/>
                </a:uFill>
              </a:rPr>
              <a:t>:  increment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</a:p>
        </p:txBody>
      </p:sp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Dijkstra 3-way partitioning demo</a:t>
            </a:r>
          </a:p>
        </p:txBody>
      </p:sp>
      <p:sp>
        <p:nvSpPr>
          <p:cNvPr id="492" name="Shape 492"/>
          <p:cNvSpPr/>
          <p:nvPr/>
        </p:nvSpPr>
        <p:spPr>
          <a:xfrm>
            <a:off x="1422400" y="68834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493" name="Shape 493"/>
          <p:cNvSpPr/>
          <p:nvPr/>
        </p:nvSpPr>
        <p:spPr>
          <a:xfrm>
            <a:off x="16256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494" name="Table 494"/>
          <p:cNvGraphicFramePr/>
          <p:nvPr/>
        </p:nvGraphicFramePr>
        <p:xfrm>
          <a:off x="1270001" y="57785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5" name="Shape 495"/>
          <p:cNvSpPr/>
          <p:nvPr/>
        </p:nvSpPr>
        <p:spPr>
          <a:xfrm>
            <a:off x="11201400" y="68834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496" name="Shape 496"/>
          <p:cNvSpPr/>
          <p:nvPr/>
        </p:nvSpPr>
        <p:spPr>
          <a:xfrm>
            <a:off x="11391900" y="65786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4470400" y="4927600"/>
            <a:ext cx="3077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lt</a:t>
            </a:r>
          </a:p>
        </p:txBody>
      </p:sp>
      <p:sp>
        <p:nvSpPr>
          <p:cNvPr id="498" name="Shape 498"/>
          <p:cNvSpPr/>
          <p:nvPr/>
        </p:nvSpPr>
        <p:spPr>
          <a:xfrm>
            <a:off x="46482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7391400" y="4927600"/>
            <a:ext cx="37570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gt</a:t>
            </a:r>
          </a:p>
        </p:txBody>
      </p:sp>
      <p:sp>
        <p:nvSpPr>
          <p:cNvPr id="500" name="Shape 500"/>
          <p:cNvSpPr/>
          <p:nvPr/>
        </p:nvSpPr>
        <p:spPr>
          <a:xfrm>
            <a:off x="7594600" y="53340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4" name="Group 504"/>
          <p:cNvGrpSpPr/>
          <p:nvPr/>
        </p:nvGrpSpPr>
        <p:grpSpPr>
          <a:xfrm>
            <a:off x="3898899" y="7556500"/>
            <a:ext cx="5156201" cy="1803400"/>
            <a:chOff x="0" y="0"/>
            <a:chExt cx="5156200" cy="1803400"/>
          </a:xfrm>
        </p:grpSpPr>
        <p:sp>
          <p:nvSpPr>
            <p:cNvPr id="501" name="Shape 501"/>
            <p:cNvSpPr/>
            <p:nvPr/>
          </p:nvSpPr>
          <p:spPr>
            <a:xfrm>
              <a:off x="38100" y="381000"/>
              <a:ext cx="5118100" cy="1422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502" name="droppedImage.pdf"/>
            <p:cNvPicPr/>
            <p:nvPr/>
          </p:nvPicPr>
          <p:blipFill>
            <a:blip r:embed="rId2"/>
            <a:srcRect l="14141" t="27272" r="31" b="44363"/>
            <a:stretch>
              <a:fillRect/>
            </a:stretch>
          </p:blipFill>
          <p:spPr>
            <a:xfrm>
              <a:off x="381000" y="660400"/>
              <a:ext cx="4470400" cy="99060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03" name="Shape 503"/>
            <p:cNvSpPr/>
            <p:nvPr/>
          </p:nvSpPr>
          <p:spPr>
            <a:xfrm>
              <a:off x="0" y="0"/>
              <a:ext cx="110625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invariant</a:t>
              </a:r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507" name="Shape 50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508" name="Shape 50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09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Sedgewick 2-way partitioning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Dijkstra 3-way partitioning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Bentley-McIlroy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15" name="Shape 515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16" name="Shape 516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17" name="Table 517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8" name="Shape 518"/>
          <p:cNvSpPr/>
          <p:nvPr/>
        </p:nvSpPr>
        <p:spPr>
          <a:xfrm>
            <a:off x="22733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19" name="Shape 519"/>
          <p:cNvSpPr/>
          <p:nvPr/>
        </p:nvSpPr>
        <p:spPr>
          <a:xfrm>
            <a:off x="2413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1252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21" name="Shape 521"/>
          <p:cNvSpPr/>
          <p:nvPr/>
        </p:nvSpPr>
        <p:spPr>
          <a:xfrm>
            <a:off x="11391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23" name="Shape 523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25" name="Shape 525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29" name="Shape 529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30" name="Shape 530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31" name="Table 531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" name="Shape 532"/>
          <p:cNvSpPr/>
          <p:nvPr/>
        </p:nvSpPr>
        <p:spPr>
          <a:xfrm>
            <a:off x="2997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33" name="Shape 533"/>
          <p:cNvSpPr/>
          <p:nvPr/>
        </p:nvSpPr>
        <p:spPr>
          <a:xfrm>
            <a:off x="3136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1252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35" name="Shape 535"/>
          <p:cNvSpPr/>
          <p:nvPr/>
        </p:nvSpPr>
        <p:spPr>
          <a:xfrm>
            <a:off x="11391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37" name="Shape 537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39" name="Shape 539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43" name="Shape 543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44" name="Shape 544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45" name="Table 545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6" name="Shape 546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47" name="Shape 54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1252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49" name="Shape 549"/>
          <p:cNvSpPr/>
          <p:nvPr/>
        </p:nvSpPr>
        <p:spPr>
          <a:xfrm>
            <a:off x="11391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51" name="Shape 551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53" name="Shape 553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57" name="Shape 557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58" name="Shape 558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59" name="Table 559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0" name="Shape 560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61" name="Shape 561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0464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63" name="Shape 563"/>
          <p:cNvSpPr/>
          <p:nvPr/>
        </p:nvSpPr>
        <p:spPr>
          <a:xfrm>
            <a:off x="10604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65" name="Shape 565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67" name="Shape 567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569" name="Shape 56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73" name="Shape 573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74" name="Shape 574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75" name="Table 575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6" name="Shape 576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77" name="Shape 57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9740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79" name="Shape 579"/>
          <p:cNvSpPr/>
          <p:nvPr/>
        </p:nvSpPr>
        <p:spPr>
          <a:xfrm>
            <a:off x="9880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81" name="Shape 581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583" name="Shape 583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585" name="Shape 585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90" name="Shape 590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591" name="Shape 591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592" name="Table 592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3" name="Shape 593"/>
          <p:cNvSpPr/>
          <p:nvPr/>
        </p:nvSpPr>
        <p:spPr>
          <a:xfrm>
            <a:off x="37592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94" name="Shape 594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9740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596" name="Shape 596"/>
          <p:cNvSpPr/>
          <p:nvPr/>
        </p:nvSpPr>
        <p:spPr>
          <a:xfrm>
            <a:off x="9880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598" name="Shape 598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00" name="Shape 600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02" name="Shape 602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05" name="Shape 6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06" name="Shape 606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07" name="Shape 607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08" name="Table 608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9" name="Shape 609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10" name="Shape 610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97409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12" name="Shape 612"/>
          <p:cNvSpPr/>
          <p:nvPr/>
        </p:nvSpPr>
        <p:spPr>
          <a:xfrm>
            <a:off x="9880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14" name="Shape 614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16" name="Shape 616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18" name="Shape 618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21" name="Shape 6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22" name="Shape 622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23" name="Shape 623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24" name="Table 624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" name="Shape 625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26" name="Shape 626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28" name="Shape 628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30" name="Shape 630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32" name="Shape 632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34" name="Shape 634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2" name="Shape 72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3" name="Shape 73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4" name="Table 74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Shape 75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6" name="Shape 76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00711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8" name="Shape 78"/>
          <p:cNvSpPr/>
          <p:nvPr/>
        </p:nvSpPr>
        <p:spPr>
          <a:xfrm>
            <a:off x="102108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38" name="Shape 6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39" name="Shape 639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40" name="Shape 640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41" name="Table 641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2" name="Shape 642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43" name="Shape 643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45" name="Shape 645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47" name="Shape 647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49" name="Shape 649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51" name="Shape 651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increment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56" name="Shape 656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57" name="Shape 657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58" name="Table 658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9" name="Shape 659"/>
          <p:cNvSpPr/>
          <p:nvPr/>
        </p:nvSpPr>
        <p:spPr>
          <a:xfrm>
            <a:off x="4470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60" name="Shape 660"/>
          <p:cNvSpPr/>
          <p:nvPr/>
        </p:nvSpPr>
        <p:spPr>
          <a:xfrm>
            <a:off x="4610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62" name="Shape 662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64" name="Shape 664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66" name="Shape 666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68" name="Shape 668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71" name="Shape 6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72" name="Shape 672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73" name="Shape 673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74" name="Table 674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5" name="Shape 675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76" name="Shape 676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8966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78" name="Shape 678"/>
          <p:cNvSpPr/>
          <p:nvPr/>
        </p:nvSpPr>
        <p:spPr>
          <a:xfrm>
            <a:off x="9105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80" name="Shape 680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82" name="Shape 682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684" name="Shape 684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687" name="Shape 6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688" name="Shape 688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689" name="Shape 689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90" name="Table 690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1" name="Shape 691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92" name="Shape 692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694" name="Shape 694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696" name="Shape 696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698" name="Shape 698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00" name="Shape 700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1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06" name="Shape 706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07" name="Table 707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8" name="Shape 708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09" name="Shape 709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11" name="Shape 711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13" name="Shape 713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1214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15" name="Shape 715"/>
          <p:cNvSpPr/>
          <p:nvPr/>
        </p:nvSpPr>
        <p:spPr>
          <a:xfrm>
            <a:off x="11391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17" name="Shape 717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decrement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22" name="Shape 722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23" name="Shape 723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24" name="Table 724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5" name="Shape 725"/>
          <p:cNvSpPr/>
          <p:nvPr/>
        </p:nvSpPr>
        <p:spPr>
          <a:xfrm>
            <a:off x="5219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26" name="Shape 726"/>
          <p:cNvSpPr/>
          <p:nvPr/>
        </p:nvSpPr>
        <p:spPr>
          <a:xfrm>
            <a:off x="5359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28" name="Shape 728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30" name="Shape 730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32" name="Shape 732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34" name="Shape 734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37" name="Shape 7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38" name="Shape 738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39" name="Shape 739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40" name="Table 740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1" name="Shape 741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42" name="Shape 742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82296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44" name="Shape 744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46" name="Shape 746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48" name="Shape 748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50" name="Shape 750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54" name="Shape 754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55" name="Shape 755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56" name="Table 756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" name="Shape 757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58" name="Shape 758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60" name="Shape 760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62" name="Shape 762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64" name="Shape 764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66" name="Shape 766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71" name="Shape 77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72" name="Shape 77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73" name="Table 77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4" name="Shape 774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75" name="Shape 775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77" name="Shape 777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2997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79" name="Shape 779"/>
          <p:cNvSpPr/>
          <p:nvPr/>
        </p:nvSpPr>
        <p:spPr>
          <a:xfrm>
            <a:off x="3149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81" name="Shape 781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783" name="Shape 783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increment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787" name="Shape 7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88" name="Shape 788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789" name="Shape 789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790" name="Table 790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1" name="Shape 791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92" name="Shape 792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794" name="Shape 794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796" name="Shape 796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04140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798" name="Shape 798"/>
          <p:cNvSpPr/>
          <p:nvPr/>
        </p:nvSpPr>
        <p:spPr>
          <a:xfrm>
            <a:off x="105918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00" name="Shape 800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and decrement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2" name="Shape 82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3" name="Shape 83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4" name="Table 84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6" name="Shape 86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8" name="Shape 88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j scan and exchange a[i] with a[j]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04" name="Shape 8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05" name="Shape 805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06" name="Shape 806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07" name="Table 807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8" name="Shape 808"/>
          <p:cNvSpPr/>
          <p:nvPr/>
        </p:nvSpPr>
        <p:spPr>
          <a:xfrm>
            <a:off x="59817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09" name="Shape 809"/>
          <p:cNvSpPr/>
          <p:nvPr/>
        </p:nvSpPr>
        <p:spPr>
          <a:xfrm>
            <a:off x="61214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11" name="Shape 811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13" name="Shape 813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15" name="Shape 815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17" name="Shape 817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21" name="Shape 82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22" name="Shape 82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23" name="Table 82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" name="Shape 824"/>
          <p:cNvSpPr/>
          <p:nvPr/>
        </p:nvSpPr>
        <p:spPr>
          <a:xfrm>
            <a:off x="67056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25" name="Shape 825"/>
          <p:cNvSpPr/>
          <p:nvPr/>
        </p:nvSpPr>
        <p:spPr>
          <a:xfrm>
            <a:off x="6845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74930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27" name="Shape 827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29" name="Shape 829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31" name="Shape 831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33" name="Shape 833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36" name="Shape 8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37" name="Shape 837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38" name="Shape 838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39" name="Table 839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" name="Shape 840"/>
          <p:cNvSpPr/>
          <p:nvPr/>
        </p:nvSpPr>
        <p:spPr>
          <a:xfrm>
            <a:off x="6604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41" name="Shape 841"/>
          <p:cNvSpPr/>
          <p:nvPr/>
        </p:nvSpPr>
        <p:spPr>
          <a:xfrm>
            <a:off x="6743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684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43" name="Shape 843"/>
          <p:cNvSpPr/>
          <p:nvPr/>
        </p:nvSpPr>
        <p:spPr>
          <a:xfrm>
            <a:off x="698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45" name="Shape 845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47" name="Shape 847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49" name="Shape 84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(a[j] ==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53" name="Shape 853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54" name="Shape 854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55" name="Table 855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6" name="Shape 856"/>
          <p:cNvSpPr/>
          <p:nvPr/>
        </p:nvSpPr>
        <p:spPr>
          <a:xfrm>
            <a:off x="37592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57" name="Shape 857"/>
          <p:cNvSpPr/>
          <p:nvPr/>
        </p:nvSpPr>
        <p:spPr>
          <a:xfrm>
            <a:off x="39116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96901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59" name="Shape 859"/>
          <p:cNvSpPr/>
          <p:nvPr/>
        </p:nvSpPr>
        <p:spPr>
          <a:xfrm>
            <a:off x="98679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61" name="Shape 861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63" name="Shape 863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5994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65" name="Shape 865"/>
          <p:cNvSpPr/>
          <p:nvPr/>
        </p:nvSpPr>
        <p:spPr>
          <a:xfrm>
            <a:off x="6134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pointers cross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69" name="Shape 8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70" name="Shape 870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71" name="Shape 871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72" name="Table 872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3" name="Shape 873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74" name="Shape 874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5994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76" name="Shape 876"/>
          <p:cNvSpPr/>
          <p:nvPr/>
        </p:nvSpPr>
        <p:spPr>
          <a:xfrm>
            <a:off x="6134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9718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78" name="Shape 878"/>
          <p:cNvSpPr/>
          <p:nvPr/>
        </p:nvSpPr>
        <p:spPr>
          <a:xfrm>
            <a:off x="31242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80" name="Shape 880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82" name="Shape 882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1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886" name="Shape 8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87" name="Shape 887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888" name="Shape 888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889" name="Table 889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0" name="Shape 890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91" name="Shape 891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52324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893" name="Shape 893"/>
          <p:cNvSpPr/>
          <p:nvPr/>
        </p:nvSpPr>
        <p:spPr>
          <a:xfrm>
            <a:off x="5372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2247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895" name="Shape 895"/>
          <p:cNvSpPr/>
          <p:nvPr/>
        </p:nvSpPr>
        <p:spPr>
          <a:xfrm>
            <a:off x="2400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897" name="Shape 897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899" name="Shape 89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" grpId="1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03" name="Shape 9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04" name="Shape 904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05" name="Shape 905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06" name="Table 906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08" name="Shape 908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44958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10" name="Shape 910"/>
          <p:cNvSpPr/>
          <p:nvPr/>
        </p:nvSpPr>
        <p:spPr>
          <a:xfrm>
            <a:off x="4635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4859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912" name="Shape 912"/>
          <p:cNvSpPr/>
          <p:nvPr/>
        </p:nvSpPr>
        <p:spPr>
          <a:xfrm>
            <a:off x="16383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914" name="Shape 914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16" name="Shape 916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a[p]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20" name="Shape 9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21" name="Shape 92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22" name="Shape 92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23" name="Table 92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" name="Shape 924"/>
          <p:cNvSpPr/>
          <p:nvPr/>
        </p:nvSpPr>
        <p:spPr>
          <a:xfrm>
            <a:off x="6731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25" name="Shape 925"/>
          <p:cNvSpPr/>
          <p:nvPr/>
        </p:nvSpPr>
        <p:spPr>
          <a:xfrm>
            <a:off x="6870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3759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27" name="Shape 92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0426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929" name="Shape 929"/>
          <p:cNvSpPr/>
          <p:nvPr/>
        </p:nvSpPr>
        <p:spPr>
          <a:xfrm>
            <a:off x="10604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31" name="Shape 931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" grpId="1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35" name="Shape 9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36" name="Shape 936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37" name="Shape 937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38" name="Table 938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9" name="Shape 939"/>
          <p:cNvSpPr/>
          <p:nvPr/>
        </p:nvSpPr>
        <p:spPr>
          <a:xfrm>
            <a:off x="74930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40" name="Shape 940"/>
          <p:cNvSpPr/>
          <p:nvPr/>
        </p:nvSpPr>
        <p:spPr>
          <a:xfrm>
            <a:off x="76327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3759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42" name="Shape 942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11188700" y="5499100"/>
            <a:ext cx="30101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q</a:t>
            </a:r>
          </a:p>
        </p:txBody>
      </p:sp>
      <p:sp>
        <p:nvSpPr>
          <p:cNvPr id="944" name="Shape 944"/>
          <p:cNvSpPr/>
          <p:nvPr/>
        </p:nvSpPr>
        <p:spPr>
          <a:xfrm>
            <a:off x="11366500" y="59055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tailEnd type="stealth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46" name="Shape 946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with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a[q]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1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Bentley-McIlroy 3-way partitioning demo</a:t>
            </a:r>
          </a:p>
        </p:txBody>
      </p:sp>
      <p:sp>
        <p:nvSpPr>
          <p:cNvPr id="950" name="Shape 9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Phase II.  </a:t>
            </a:r>
            <a:r>
              <a:rPr sz="2400">
                <a:uFill>
                  <a:solidFill/>
                </a:uFill>
              </a:rPr>
              <a:t>Swap equal keys to the center.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>
                <a:uFill>
                  <a:solidFill/>
                </a:uFill>
              </a:rPr>
              <a:t> from right to left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a[j]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a[p]</a:t>
            </a:r>
            <a:r>
              <a:rPr sz="2400">
                <a:uFill>
                  <a:solidFill/>
                </a:uFill>
              </a:rPr>
              <a:t>.</a:t>
            </a:r>
            <a:endParaRPr sz="2000" b="1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400">
                <a:uFill>
                  <a:solidFill/>
                </a:uFill>
              </a:rPr>
              <a:t> from left to right and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a[q]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51" name="Shape 951"/>
          <p:cNvSpPr/>
          <p:nvPr/>
        </p:nvSpPr>
        <p:spPr>
          <a:xfrm>
            <a:off x="14224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52" name="Shape 952"/>
          <p:cNvSpPr/>
          <p:nvPr/>
        </p:nvSpPr>
        <p:spPr>
          <a:xfrm>
            <a:off x="1625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53" name="Table 953"/>
          <p:cNvGraphicFramePr/>
          <p:nvPr/>
        </p:nvGraphicFramePr>
        <p:xfrm>
          <a:off x="1270001" y="6350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82296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55" name="Shape 955"/>
          <p:cNvSpPr/>
          <p:nvPr/>
        </p:nvSpPr>
        <p:spPr>
          <a:xfrm>
            <a:off x="83693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37592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57" name="Shape 957"/>
          <p:cNvSpPr/>
          <p:nvPr/>
        </p:nvSpPr>
        <p:spPr>
          <a:xfrm>
            <a:off x="38989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11163300" y="7454900"/>
            <a:ext cx="3578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hi</a:t>
            </a:r>
          </a:p>
        </p:txBody>
      </p:sp>
      <p:sp>
        <p:nvSpPr>
          <p:cNvPr id="959" name="Shape 959"/>
          <p:cNvSpPr/>
          <p:nvPr/>
        </p:nvSpPr>
        <p:spPr>
          <a:xfrm>
            <a:off x="11366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637381" y="9004300"/>
            <a:ext cx="113538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3-way partitioned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93" name="Shape 93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94" name="Shape 94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95" name="Table 95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Shape 96"/>
          <p:cNvSpPr/>
          <p:nvPr/>
        </p:nvSpPr>
        <p:spPr>
          <a:xfrm>
            <a:off x="15494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7" name="Shape 97"/>
          <p:cNvSpPr/>
          <p:nvPr/>
        </p:nvSpPr>
        <p:spPr>
          <a:xfrm>
            <a:off x="16891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99" name="Shape 99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963" name="Shape 963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964" name="Shape 964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65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966" name="Shape 9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2.3  Partitioning Demos</a:t>
            </a:r>
          </a:p>
        </p:txBody>
      </p:sp>
      <p:sp>
        <p:nvSpPr>
          <p:cNvPr id="967" name="Shape 9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Sedgewick 2-way partitioning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Dijkstra 3-way partitioning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Bentley-McIlroy 3-way partitioning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dual-pivot partitioning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970" name="Shape 9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Initialization.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Choose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as partitioning items.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if necessary to ensure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 </a:t>
            </a:r>
            <a:r>
              <a:rPr sz="2400">
                <a:uFill>
                  <a:solidFill/>
                </a:uFill>
              </a:rPr>
              <a:t>≤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 a[hi]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971" name="Table 971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74" name="Group 974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972" name="Shape 972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975" name="Shape 975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a[lo] and a[hi]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" grpId="1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981" name="Shape 9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Initialization.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Choose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as partitioning items.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if necessary to ensure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 </a:t>
            </a:r>
            <a:r>
              <a:rPr sz="2400">
                <a:uFill>
                  <a:solidFill/>
                </a:uFill>
              </a:rPr>
              <a:t>≤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 a[hi]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982" name="Table 98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85" name="Group 98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983" name="Shape 98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988" name="Group 98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986" name="Shape 98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991" name="Shape 9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992" name="Table 99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3" name="Table 993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9" name="Group 1009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996" name="Group 996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994" name="Shape 994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995" name="Shape 995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999" name="Group 999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997" name="Shape 997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002" name="Group 1002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000" name="Shape 1000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005" name="Group 1005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003" name="Shape 1003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008" name="Group 1008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006" name="Shape 1006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012" name="Group 1012"/>
          <p:cNvGrpSpPr/>
          <p:nvPr/>
        </p:nvGrpSpPr>
        <p:grpSpPr>
          <a:xfrm>
            <a:off x="10388543" y="7747000"/>
            <a:ext cx="375707" cy="635000"/>
            <a:chOff x="0" y="0"/>
            <a:chExt cx="375706" cy="635000"/>
          </a:xfrm>
        </p:grpSpPr>
        <p:sp>
          <p:nvSpPr>
            <p:cNvPr id="1010" name="Shape 1010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015" name="Group 1015"/>
          <p:cNvGrpSpPr/>
          <p:nvPr/>
        </p:nvGrpSpPr>
        <p:grpSpPr>
          <a:xfrm>
            <a:off x="1977025" y="7747000"/>
            <a:ext cx="307742" cy="635000"/>
            <a:chOff x="0" y="0"/>
            <a:chExt cx="307741" cy="635000"/>
          </a:xfrm>
        </p:grpSpPr>
        <p:sp>
          <p:nvSpPr>
            <p:cNvPr id="1013" name="Shape 101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018" name="Group 1018"/>
          <p:cNvGrpSpPr/>
          <p:nvPr/>
        </p:nvGrpSpPr>
        <p:grpSpPr>
          <a:xfrm>
            <a:off x="2274433" y="7747000"/>
            <a:ext cx="231741" cy="635000"/>
            <a:chOff x="0" y="0"/>
            <a:chExt cx="231739" cy="635000"/>
          </a:xfrm>
        </p:grpSpPr>
        <p:sp>
          <p:nvSpPr>
            <p:cNvPr id="1016" name="Shape 1016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019" name="Shape 101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024" name="Group 102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022" name="Shape 102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025" name="Shape 102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1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028" name="Shape 10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029" name="Table 1029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0" name="Table 1030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46" name="Group 1046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033" name="Group 1033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032" name="Shape 1032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36" name="Group 1036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034" name="Shape 1034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039" name="Group 1039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037" name="Shape 1037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042" name="Group 1042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040" name="Shape 1040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045" name="Group 1045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043" name="Shape 1043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049" name="Group 1049"/>
          <p:cNvGrpSpPr/>
          <p:nvPr/>
        </p:nvGrpSpPr>
        <p:grpSpPr>
          <a:xfrm>
            <a:off x="10388543" y="7747000"/>
            <a:ext cx="375707" cy="635000"/>
            <a:chOff x="0" y="0"/>
            <a:chExt cx="375706" cy="635000"/>
          </a:xfrm>
        </p:grpSpPr>
        <p:sp>
          <p:nvSpPr>
            <p:cNvPr id="1047" name="Shape 1047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2802525" y="7747000"/>
            <a:ext cx="307742" cy="635000"/>
            <a:chOff x="0" y="0"/>
            <a:chExt cx="307741" cy="635000"/>
          </a:xfrm>
        </p:grpSpPr>
        <p:sp>
          <p:nvSpPr>
            <p:cNvPr id="1050" name="Shape 1050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055" name="Group 1055"/>
          <p:cNvGrpSpPr/>
          <p:nvPr/>
        </p:nvGrpSpPr>
        <p:grpSpPr>
          <a:xfrm>
            <a:off x="3099933" y="7747000"/>
            <a:ext cx="231741" cy="635000"/>
            <a:chOff x="0" y="0"/>
            <a:chExt cx="231739" cy="635000"/>
          </a:xfrm>
        </p:grpSpPr>
        <p:sp>
          <p:nvSpPr>
            <p:cNvPr id="1053" name="Shape 1053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058" name="Group 1058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056" name="Shape 1056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061" name="Group 1061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059" name="Shape 1059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062" name="Shape 1062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" grpId="1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066" name="Table 1066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7" name="Table 1067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3" name="Group 1083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070" name="Group 1070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068" name="Shape 1068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069" name="Shape 1069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73" name="Group 1073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071" name="Shape 1071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076" name="Group 1076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074" name="Shape 1074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079" name="Group 1079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077" name="Shape 1077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082" name="Group 1082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080" name="Shape 1080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086" name="Group 1086"/>
          <p:cNvGrpSpPr/>
          <p:nvPr/>
        </p:nvGrpSpPr>
        <p:grpSpPr>
          <a:xfrm>
            <a:off x="10388543" y="7747000"/>
            <a:ext cx="375707" cy="635000"/>
            <a:chOff x="0" y="0"/>
            <a:chExt cx="375706" cy="635000"/>
          </a:xfrm>
        </p:grpSpPr>
        <p:sp>
          <p:nvSpPr>
            <p:cNvPr id="1084" name="Shape 1084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089" name="Group 1089"/>
          <p:cNvGrpSpPr/>
          <p:nvPr/>
        </p:nvGrpSpPr>
        <p:grpSpPr>
          <a:xfrm>
            <a:off x="3589925" y="7747000"/>
            <a:ext cx="307742" cy="635000"/>
            <a:chOff x="0" y="0"/>
            <a:chExt cx="307741" cy="635000"/>
          </a:xfrm>
        </p:grpSpPr>
        <p:sp>
          <p:nvSpPr>
            <p:cNvPr id="1087" name="Shape 1087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092" name="Group 1092"/>
          <p:cNvGrpSpPr/>
          <p:nvPr/>
        </p:nvGrpSpPr>
        <p:grpSpPr>
          <a:xfrm>
            <a:off x="3887333" y="7747000"/>
            <a:ext cx="231741" cy="635000"/>
            <a:chOff x="0" y="0"/>
            <a:chExt cx="231739" cy="635000"/>
          </a:xfrm>
        </p:grpSpPr>
        <p:sp>
          <p:nvSpPr>
            <p:cNvPr id="1090" name="Shape 1090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095" name="Group 109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093" name="Shape 109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098" name="Group 109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096" name="Shape 109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099" name="Shape 1099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" grpId="1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102" name="Shape 1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103" name="Table 1103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4" name="Table 1104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20" name="Group 1120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107" name="Group 1107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105" name="Shape 1105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106" name="Shape 1106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10" name="Group 1110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108" name="Shape 1108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113" name="Group 1113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111" name="Shape 1111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116" name="Group 1116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114" name="Shape 1114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119" name="Group 1119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117" name="Shape 1117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123" name="Group 1123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121" name="Shape 1121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3589925" y="7747000"/>
            <a:ext cx="307742" cy="635000"/>
            <a:chOff x="0" y="0"/>
            <a:chExt cx="307741" cy="635000"/>
          </a:xfrm>
        </p:grpSpPr>
        <p:sp>
          <p:nvSpPr>
            <p:cNvPr id="1124" name="Shape 1124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129" name="Group 1129"/>
          <p:cNvGrpSpPr/>
          <p:nvPr/>
        </p:nvGrpSpPr>
        <p:grpSpPr>
          <a:xfrm>
            <a:off x="3887333" y="7747000"/>
            <a:ext cx="231741" cy="635000"/>
            <a:chOff x="0" y="0"/>
            <a:chExt cx="231739" cy="635000"/>
          </a:xfrm>
        </p:grpSpPr>
        <p:sp>
          <p:nvSpPr>
            <p:cNvPr id="1127" name="Shape 1127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132" name="Group 1132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130" name="Shape 1130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135" name="Group 1135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133" name="Shape 1133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136" name="Shape 1136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1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139" name="Shape 1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140" name="Table 1140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1" name="Table 1141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57" name="Group 1157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144" name="Group 1144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142" name="Shape 1142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143" name="Shape 1143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47" name="Group 1147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145" name="Shape 1145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150" name="Group 1150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148" name="Shape 1148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153" name="Group 1153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151" name="Shape 1151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52" name="Shape 1152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156" name="Group 1156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154" name="Shape 1154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160" name="Group 1160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158" name="Shape 1158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163" name="Group 1163"/>
          <p:cNvGrpSpPr/>
          <p:nvPr/>
        </p:nvGrpSpPr>
        <p:grpSpPr>
          <a:xfrm>
            <a:off x="3704225" y="7747000"/>
            <a:ext cx="307742" cy="635000"/>
            <a:chOff x="0" y="0"/>
            <a:chExt cx="307741" cy="635000"/>
          </a:xfrm>
        </p:grpSpPr>
        <p:sp>
          <p:nvSpPr>
            <p:cNvPr id="1161" name="Shape 1161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4509633" y="7747000"/>
            <a:ext cx="231741" cy="635000"/>
            <a:chOff x="0" y="0"/>
            <a:chExt cx="231739" cy="635000"/>
          </a:xfrm>
        </p:grpSpPr>
        <p:sp>
          <p:nvSpPr>
            <p:cNvPr id="1164" name="Shape 1164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169" name="Group 1169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167" name="Shape 1167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172" name="Group 1172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170" name="Shape 1170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173" name="Shape 1173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" grpId="1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176" name="Shape 1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177" name="Table 1177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" name="Table 1178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94" name="Group 1194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181" name="Group 1181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180" name="Shape 1180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84" name="Group 1184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182" name="Shape 1182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187" name="Group 1187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185" name="Shape 1185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190" name="Group 1190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188" name="Shape 1188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193" name="Group 1193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191" name="Shape 1191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197" name="Group 1197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195" name="Shape 1195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200" name="Group 1200"/>
          <p:cNvGrpSpPr/>
          <p:nvPr/>
        </p:nvGrpSpPr>
        <p:grpSpPr>
          <a:xfrm>
            <a:off x="3704225" y="7747000"/>
            <a:ext cx="307742" cy="635000"/>
            <a:chOff x="0" y="0"/>
            <a:chExt cx="307741" cy="635000"/>
          </a:xfrm>
        </p:grpSpPr>
        <p:sp>
          <p:nvSpPr>
            <p:cNvPr id="1198" name="Shape 1198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5246233" y="7747000"/>
            <a:ext cx="231741" cy="635000"/>
            <a:chOff x="0" y="0"/>
            <a:chExt cx="231739" cy="635000"/>
          </a:xfrm>
        </p:grpSpPr>
        <p:sp>
          <p:nvSpPr>
            <p:cNvPr id="1201" name="Shape 1201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204" name="Shape 1204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207" name="Shape 1207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210" name="Shape 1210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" grpId="1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213" name="Shape 1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214" name="Table 1214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5" name="Table 1215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" name="Group 1231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218" name="Group 1218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217" name="Shape 1217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21" name="Group 1221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219" name="Shape 1219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224" name="Group 1224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222" name="Shape 1222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227" name="Group 1227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225" name="Shape 1225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230" name="Group 1230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228" name="Shape 1228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234" name="Group 1234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232" name="Shape 1232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3704225" y="7747000"/>
            <a:ext cx="307742" cy="635000"/>
            <a:chOff x="0" y="0"/>
            <a:chExt cx="307741" cy="635000"/>
          </a:xfrm>
        </p:grpSpPr>
        <p:sp>
          <p:nvSpPr>
            <p:cNvPr id="1235" name="Shape 1235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240" name="Group 1240"/>
          <p:cNvGrpSpPr/>
          <p:nvPr/>
        </p:nvGrpSpPr>
        <p:grpSpPr>
          <a:xfrm>
            <a:off x="5957433" y="7747000"/>
            <a:ext cx="231741" cy="635000"/>
            <a:chOff x="0" y="0"/>
            <a:chExt cx="231739" cy="635000"/>
          </a:xfrm>
        </p:grpSpPr>
        <p:sp>
          <p:nvSpPr>
            <p:cNvPr id="1238" name="Shape 1238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243" name="Group 1243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241" name="Shape 1241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246" name="Group 1246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244" name="Shape 1244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247" name="Shape 1247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03" name="Shape 103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04" name="Shape 104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05" name="Table 105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22479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07" name="Shape 107"/>
          <p:cNvSpPr/>
          <p:nvPr/>
        </p:nvSpPr>
        <p:spPr>
          <a:xfrm>
            <a:off x="23876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09" name="Shape 109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250" name="Shape 1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251" name="Table 1251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2" name="Table 1252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68" name="Group 1268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255" name="Group 1255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253" name="Shape 1253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254" name="Shape 1254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58" name="Group 1258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256" name="Shape 1256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57" name="Shape 1257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261" name="Group 1261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259" name="Shape 1259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264" name="Group 1264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262" name="Shape 1262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267" name="Group 1267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265" name="Shape 1265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271" name="Group 1271"/>
          <p:cNvGrpSpPr/>
          <p:nvPr/>
        </p:nvGrpSpPr>
        <p:grpSpPr>
          <a:xfrm>
            <a:off x="9639243" y="7747000"/>
            <a:ext cx="375707" cy="635000"/>
            <a:chOff x="0" y="0"/>
            <a:chExt cx="375706" cy="635000"/>
          </a:xfrm>
        </p:grpSpPr>
        <p:sp>
          <p:nvSpPr>
            <p:cNvPr id="1269" name="Shape 1269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4453525" y="7747000"/>
            <a:ext cx="307742" cy="635000"/>
            <a:chOff x="0" y="0"/>
            <a:chExt cx="307741" cy="635000"/>
          </a:xfrm>
        </p:grpSpPr>
        <p:sp>
          <p:nvSpPr>
            <p:cNvPr id="1272" name="Shape 1272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277" name="Group 1277"/>
          <p:cNvGrpSpPr/>
          <p:nvPr/>
        </p:nvGrpSpPr>
        <p:grpSpPr>
          <a:xfrm>
            <a:off x="6706733" y="7747000"/>
            <a:ext cx="231741" cy="635000"/>
            <a:chOff x="0" y="0"/>
            <a:chExt cx="231739" cy="635000"/>
          </a:xfrm>
        </p:grpSpPr>
        <p:sp>
          <p:nvSpPr>
            <p:cNvPr id="1275" name="Shape 1275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280" name="Group 1280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278" name="Shape 1278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283" name="Group 1283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281" name="Shape 1281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284" name="Shape 1284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" grpId="1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Shape 1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287" name="Shape 1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288" name="Table 1288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9" name="Table 1289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05" name="Group 1305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292" name="Group 1292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290" name="Shape 1290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291" name="Shape 1291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95" name="Group 1295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293" name="Shape 1293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298" name="Group 1298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296" name="Shape 1296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301" name="Group 1301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299" name="Shape 1299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304" name="Group 1304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302" name="Shape 1302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308" name="Group 1308"/>
          <p:cNvGrpSpPr/>
          <p:nvPr/>
        </p:nvGrpSpPr>
        <p:grpSpPr>
          <a:xfrm>
            <a:off x="8877243" y="7747000"/>
            <a:ext cx="375707" cy="635000"/>
            <a:chOff x="0" y="0"/>
            <a:chExt cx="375706" cy="635000"/>
          </a:xfrm>
        </p:grpSpPr>
        <p:sp>
          <p:nvSpPr>
            <p:cNvPr id="1306" name="Shape 1306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311" name="Group 1311"/>
          <p:cNvGrpSpPr/>
          <p:nvPr/>
        </p:nvGrpSpPr>
        <p:grpSpPr>
          <a:xfrm>
            <a:off x="4453525" y="7747000"/>
            <a:ext cx="307742" cy="635000"/>
            <a:chOff x="0" y="0"/>
            <a:chExt cx="307741" cy="635000"/>
          </a:xfrm>
        </p:grpSpPr>
        <p:sp>
          <p:nvSpPr>
            <p:cNvPr id="1309" name="Shape 1309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314" name="Group 1314"/>
          <p:cNvGrpSpPr/>
          <p:nvPr/>
        </p:nvGrpSpPr>
        <p:grpSpPr>
          <a:xfrm>
            <a:off x="6706733" y="7747000"/>
            <a:ext cx="231741" cy="635000"/>
            <a:chOff x="0" y="0"/>
            <a:chExt cx="231739" cy="635000"/>
          </a:xfrm>
        </p:grpSpPr>
        <p:sp>
          <p:nvSpPr>
            <p:cNvPr id="1312" name="Shape 1312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317" name="Group 1317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315" name="Shape 1315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320" name="Group 1320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318" name="Shape 1318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321" name="Shape 1321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a[lt]; increment lt and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" grpId="1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324" name="Shape 13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325" name="Table 1325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6" name="Table 1326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2" name="Group 1342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329" name="Group 1329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328" name="Shape 1328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332" name="Group 1332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330" name="Shape 1330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31" name="Shape 1331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335" name="Group 1335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333" name="Shape 1333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338" name="Group 1338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336" name="Shape 1336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341" name="Group 1341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339" name="Shape 1339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345" name="Group 1345"/>
          <p:cNvGrpSpPr/>
          <p:nvPr/>
        </p:nvGrpSpPr>
        <p:grpSpPr>
          <a:xfrm>
            <a:off x="8877243" y="7747000"/>
            <a:ext cx="375707" cy="635000"/>
            <a:chOff x="0" y="0"/>
            <a:chExt cx="375706" cy="635000"/>
          </a:xfrm>
        </p:grpSpPr>
        <p:sp>
          <p:nvSpPr>
            <p:cNvPr id="1343" name="Shape 1343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348" name="Group 1348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346" name="Shape 1346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351" name="Group 1351"/>
          <p:cNvGrpSpPr/>
          <p:nvPr/>
        </p:nvGrpSpPr>
        <p:grpSpPr>
          <a:xfrm>
            <a:off x="7468733" y="7747000"/>
            <a:ext cx="231741" cy="635000"/>
            <a:chOff x="0" y="0"/>
            <a:chExt cx="231739" cy="635000"/>
          </a:xfrm>
        </p:grpSpPr>
        <p:sp>
          <p:nvSpPr>
            <p:cNvPr id="1349" name="Shape 1349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354" name="Group 1354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352" name="Shape 1352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357" name="Group 1357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355" name="Shape 1355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358" name="Shape 1358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" grpId="1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361" name="Shape 13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362" name="Table 136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" name="Table 1363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79" name="Group 1379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366" name="Group 1366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364" name="Shape 1364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365" name="Shape 1365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369" name="Group 1369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367" name="Shape 1367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372" name="Group 1372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370" name="Shape 1370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375" name="Group 1375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373" name="Shape 1373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378" name="Group 1378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376" name="Shape 1376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382" name="Group 1382"/>
          <p:cNvGrpSpPr/>
          <p:nvPr/>
        </p:nvGrpSpPr>
        <p:grpSpPr>
          <a:xfrm>
            <a:off x="8178743" y="7747000"/>
            <a:ext cx="375707" cy="635000"/>
            <a:chOff x="0" y="0"/>
            <a:chExt cx="375706" cy="635000"/>
          </a:xfrm>
        </p:grpSpPr>
        <p:sp>
          <p:nvSpPr>
            <p:cNvPr id="1380" name="Shape 1380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385" name="Group 1385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383" name="Shape 138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388" name="Group 1388"/>
          <p:cNvGrpSpPr/>
          <p:nvPr/>
        </p:nvGrpSpPr>
        <p:grpSpPr>
          <a:xfrm>
            <a:off x="7468733" y="7747000"/>
            <a:ext cx="231741" cy="635000"/>
            <a:chOff x="0" y="0"/>
            <a:chExt cx="231739" cy="635000"/>
          </a:xfrm>
        </p:grpSpPr>
        <p:sp>
          <p:nvSpPr>
            <p:cNvPr id="1386" name="Shape 1386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391" name="Group 139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389" name="Shape 138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394" name="Group 139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392" name="Shape 139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395" name="Shape 139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exchange a[i] and a[gt]; decrement 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" grpId="1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398" name="Shape 13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399" name="Table 1399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02" name="Group 1402"/>
          <p:cNvGrpSpPr/>
          <p:nvPr/>
        </p:nvGrpSpPr>
        <p:grpSpPr>
          <a:xfrm>
            <a:off x="7531043" y="7747000"/>
            <a:ext cx="375707" cy="635000"/>
            <a:chOff x="0" y="0"/>
            <a:chExt cx="375706" cy="635000"/>
          </a:xfrm>
        </p:grpSpPr>
        <p:sp>
          <p:nvSpPr>
            <p:cNvPr id="1400" name="Shape 1400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405" name="Group 1405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403" name="Shape 140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408" name="Group 1408"/>
          <p:cNvGrpSpPr/>
          <p:nvPr/>
        </p:nvGrpSpPr>
        <p:grpSpPr>
          <a:xfrm>
            <a:off x="7303633" y="7747000"/>
            <a:ext cx="231741" cy="635000"/>
            <a:chOff x="0" y="0"/>
            <a:chExt cx="231739" cy="635000"/>
          </a:xfrm>
        </p:grpSpPr>
        <p:sp>
          <p:nvSpPr>
            <p:cNvPr id="1406" name="Shape 1406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411" name="Group 141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409" name="Shape 140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414" name="Group 141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412" name="Shape 141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415" name="Shape 141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increment i</a:t>
            </a:r>
          </a:p>
        </p:txBody>
      </p:sp>
      <p:graphicFrame>
        <p:nvGraphicFramePr>
          <p:cNvPr id="1416" name="Table 1416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32" name="Group 1432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419" name="Group 1419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417" name="Shape 1417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418" name="Shape 1418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22" name="Group 1422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420" name="Shape 1420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425" name="Group 1425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423" name="Shape 1423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428" name="Group 1428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426" name="Shape 1426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431" name="Group 1431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429" name="Shape 1429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" grpId="1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435" name="Shape 14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Main loop.  </a:t>
            </a:r>
            <a:r>
              <a:rPr sz="2400">
                <a:uFill>
                  <a:solidFill/>
                </a:uFill>
              </a:rPr>
              <a:t>Repeat until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 pointers cross.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      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&lt; a[lo])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a[lt]</a:t>
            </a:r>
            <a:r>
              <a:rPr sz="2400">
                <a:uFill>
                  <a:solidFill/>
                </a:uFill>
              </a:rPr>
              <a:t> and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lt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 if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(a[i] &gt; a[hi])</a:t>
            </a:r>
            <a:r>
              <a:rPr sz="2400">
                <a:uFill>
                  <a:solidFill/>
                </a:uFill>
              </a:rPr>
              <a:t>, 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a[gt]</a:t>
            </a:r>
            <a:r>
              <a:rPr sz="2400">
                <a:uFill>
                  <a:solidFill/>
                </a:uFill>
              </a:rPr>
              <a:t> and decrement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Else, increment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436" name="Table 1436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7" name="Table 1437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53" name="Group 1453"/>
          <p:cNvGrpSpPr/>
          <p:nvPr/>
        </p:nvGrpSpPr>
        <p:grpSpPr>
          <a:xfrm>
            <a:off x="1371567" y="4914900"/>
            <a:ext cx="10137320" cy="635000"/>
            <a:chOff x="101567" y="825500"/>
            <a:chExt cx="10137319" cy="635000"/>
          </a:xfrm>
        </p:grpSpPr>
        <p:grpSp>
          <p:nvGrpSpPr>
            <p:cNvPr id="1440" name="Group 1440"/>
            <p:cNvGrpSpPr/>
            <p:nvPr/>
          </p:nvGrpSpPr>
          <p:grpSpPr>
            <a:xfrm>
              <a:off x="101567" y="825500"/>
              <a:ext cx="356558" cy="635000"/>
              <a:chOff x="0" y="0"/>
              <a:chExt cx="356556" cy="635000"/>
            </a:xfrm>
          </p:grpSpPr>
          <p:sp>
            <p:nvSpPr>
              <p:cNvPr id="1438" name="Shape 1438"/>
              <p:cNvSpPr/>
              <p:nvPr/>
            </p:nvSpPr>
            <p:spPr>
              <a:xfrm>
                <a:off x="0" y="304800"/>
                <a:ext cx="35655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lo</a:t>
                </a:r>
              </a:p>
            </p:txBody>
          </p:sp>
          <p:sp>
            <p:nvSpPr>
              <p:cNvPr id="1439" name="Shape 1439"/>
              <p:cNvSpPr/>
              <p:nvPr/>
            </p:nvSpPr>
            <p:spPr>
              <a:xfrm flipH="1">
                <a:off x="21590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443" name="Group 1443"/>
            <p:cNvGrpSpPr/>
            <p:nvPr/>
          </p:nvGrpSpPr>
          <p:grpSpPr>
            <a:xfrm>
              <a:off x="5269375" y="825500"/>
              <a:ext cx="231741" cy="635000"/>
              <a:chOff x="0" y="0"/>
              <a:chExt cx="231739" cy="635000"/>
            </a:xfrm>
          </p:grpSpPr>
          <p:sp>
            <p:nvSpPr>
              <p:cNvPr id="1441" name="Shape 1441"/>
              <p:cNvSpPr/>
              <p:nvPr/>
            </p:nvSpPr>
            <p:spPr>
              <a:xfrm flipH="1">
                <a:off x="153517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0" y="304800"/>
                <a:ext cx="231740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i</a:t>
                </a:r>
              </a:p>
            </p:txBody>
          </p:sp>
        </p:grpSp>
        <p:grpSp>
          <p:nvGrpSpPr>
            <p:cNvPr id="1446" name="Group 1446"/>
            <p:cNvGrpSpPr/>
            <p:nvPr/>
          </p:nvGrpSpPr>
          <p:grpSpPr>
            <a:xfrm>
              <a:off x="9881039" y="825500"/>
              <a:ext cx="357848" cy="635000"/>
              <a:chOff x="0" y="0"/>
              <a:chExt cx="357846" cy="635000"/>
            </a:xfrm>
          </p:grpSpPr>
          <p:sp>
            <p:nvSpPr>
              <p:cNvPr id="1444" name="Shape 1444"/>
              <p:cNvSpPr/>
              <p:nvPr/>
            </p:nvSpPr>
            <p:spPr>
              <a:xfrm flipH="1">
                <a:off x="21651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0" y="304800"/>
                <a:ext cx="35784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hi</a:t>
                </a:r>
              </a:p>
            </p:txBody>
          </p:sp>
        </p:grpSp>
        <p:grpSp>
          <p:nvGrpSpPr>
            <p:cNvPr id="1449" name="Group 1449"/>
            <p:cNvGrpSpPr/>
            <p:nvPr/>
          </p:nvGrpSpPr>
          <p:grpSpPr>
            <a:xfrm>
              <a:off x="2209892" y="825500"/>
              <a:ext cx="307743" cy="635000"/>
              <a:chOff x="0" y="0"/>
              <a:chExt cx="307741" cy="635000"/>
            </a:xfrm>
          </p:grpSpPr>
          <p:sp>
            <p:nvSpPr>
              <p:cNvPr id="1447" name="Shape 1447"/>
              <p:cNvSpPr/>
              <p:nvPr/>
            </p:nvSpPr>
            <p:spPr>
              <a:xfrm flipH="1">
                <a:off x="191516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0" y="304800"/>
                <a:ext cx="307742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lt</a:t>
                </a:r>
              </a:p>
            </p:txBody>
          </p:sp>
        </p:grpSp>
        <p:grpSp>
          <p:nvGrpSpPr>
            <p:cNvPr id="1452" name="Group 1452"/>
            <p:cNvGrpSpPr/>
            <p:nvPr/>
          </p:nvGrpSpPr>
          <p:grpSpPr>
            <a:xfrm>
              <a:off x="7862055" y="825500"/>
              <a:ext cx="375707" cy="635000"/>
              <a:chOff x="0" y="0"/>
              <a:chExt cx="375706" cy="635000"/>
            </a:xfrm>
          </p:grpSpPr>
          <p:sp>
            <p:nvSpPr>
              <p:cNvPr id="1450" name="Shape 1450"/>
              <p:cNvSpPr/>
              <p:nvPr/>
            </p:nvSpPr>
            <p:spPr>
              <a:xfrm flipH="1">
                <a:off x="225450" y="0"/>
                <a:ext cx="1" cy="254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0" y="304800"/>
                <a:ext cx="375707" cy="330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600">
                    <a:uFill>
                      <a:solidFill/>
                    </a:uFill>
                  </a:rPr>
                  <a:t>gt</a:t>
                </a:r>
              </a:p>
            </p:txBody>
          </p:sp>
        </p:grpSp>
      </p:grpSp>
      <p:grpSp>
        <p:nvGrpSpPr>
          <p:cNvPr id="1456" name="Group 1456"/>
          <p:cNvGrpSpPr/>
          <p:nvPr/>
        </p:nvGrpSpPr>
        <p:grpSpPr>
          <a:xfrm>
            <a:off x="7391343" y="7747000"/>
            <a:ext cx="375707" cy="635000"/>
            <a:chOff x="0" y="0"/>
            <a:chExt cx="375706" cy="635000"/>
          </a:xfrm>
        </p:grpSpPr>
        <p:sp>
          <p:nvSpPr>
            <p:cNvPr id="1454" name="Shape 1454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457" name="Shape 1457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8230733" y="7747000"/>
            <a:ext cx="231741" cy="635000"/>
            <a:chOff x="0" y="0"/>
            <a:chExt cx="231739" cy="635000"/>
          </a:xfrm>
        </p:grpSpPr>
        <p:sp>
          <p:nvSpPr>
            <p:cNvPr id="1460" name="Shape 1460"/>
            <p:cNvSpPr/>
            <p:nvPr/>
          </p:nvSpPr>
          <p:spPr>
            <a:xfrm flipH="1">
              <a:off x="153518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0" y="304800"/>
              <a:ext cx="23174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i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463" name="Shape 146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468" name="Group 146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466" name="Shape 146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469" name="Shape 1469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when pointers cross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472" name="Shape 14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Finalize.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a[--lt]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a[++gt]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473" name="Table 1473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4" name="Table 1474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7" name="Group 1477"/>
          <p:cNvGrpSpPr/>
          <p:nvPr/>
        </p:nvGrpSpPr>
        <p:grpSpPr>
          <a:xfrm>
            <a:off x="1371567" y="4914900"/>
            <a:ext cx="356558" cy="635000"/>
            <a:chOff x="0" y="0"/>
            <a:chExt cx="356556" cy="635000"/>
          </a:xfrm>
        </p:grpSpPr>
        <p:sp>
          <p:nvSpPr>
            <p:cNvPr id="1475" name="Shape 1475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lo</a:t>
              </a:r>
            </a:p>
          </p:txBody>
        </p:sp>
        <p:sp>
          <p:nvSpPr>
            <p:cNvPr id="1476" name="Shape 1476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480" name="Group 1480"/>
          <p:cNvGrpSpPr/>
          <p:nvPr/>
        </p:nvGrpSpPr>
        <p:grpSpPr>
          <a:xfrm>
            <a:off x="11151039" y="4914900"/>
            <a:ext cx="357848" cy="635000"/>
            <a:chOff x="0" y="0"/>
            <a:chExt cx="357846" cy="635000"/>
          </a:xfrm>
        </p:grpSpPr>
        <p:sp>
          <p:nvSpPr>
            <p:cNvPr id="1478" name="Shape 1478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hi</a:t>
              </a:r>
            </a:p>
          </p:txBody>
        </p:sp>
      </p:grpSp>
      <p:grpSp>
        <p:nvGrpSpPr>
          <p:cNvPr id="1483" name="Group 1483"/>
          <p:cNvGrpSpPr/>
          <p:nvPr/>
        </p:nvGrpSpPr>
        <p:grpSpPr>
          <a:xfrm>
            <a:off x="5219792" y="4914900"/>
            <a:ext cx="307743" cy="635000"/>
            <a:chOff x="0" y="0"/>
            <a:chExt cx="307741" cy="635000"/>
          </a:xfrm>
        </p:grpSpPr>
        <p:sp>
          <p:nvSpPr>
            <p:cNvPr id="1481" name="Shape 1481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lt</a:t>
              </a:r>
            </a:p>
          </p:txBody>
        </p:sp>
      </p:grpSp>
      <p:grpSp>
        <p:nvGrpSpPr>
          <p:cNvPr id="1486" name="Group 1486"/>
          <p:cNvGrpSpPr/>
          <p:nvPr/>
        </p:nvGrpSpPr>
        <p:grpSpPr>
          <a:xfrm>
            <a:off x="7392155" y="4914900"/>
            <a:ext cx="375707" cy="635000"/>
            <a:chOff x="0" y="0"/>
            <a:chExt cx="375706" cy="635000"/>
          </a:xfrm>
        </p:grpSpPr>
        <p:sp>
          <p:nvSpPr>
            <p:cNvPr id="1484" name="Shape 1484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gt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391343" y="7747000"/>
            <a:ext cx="375707" cy="635000"/>
            <a:chOff x="0" y="0"/>
            <a:chExt cx="375706" cy="635000"/>
          </a:xfrm>
        </p:grpSpPr>
        <p:sp>
          <p:nvSpPr>
            <p:cNvPr id="1487" name="Shape 1487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5215525" y="7747000"/>
            <a:ext cx="307742" cy="635000"/>
            <a:chOff x="0" y="0"/>
            <a:chExt cx="307741" cy="635000"/>
          </a:xfrm>
        </p:grpSpPr>
        <p:sp>
          <p:nvSpPr>
            <p:cNvPr id="1490" name="Shape 1490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495" name="Group 1495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493" name="Shape 1493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498" name="Group 1498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496" name="Shape 1496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1501" name="Shape 15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Finalize.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a[lo]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a[--lt]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a[hi]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a[++gt]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aphicFrame>
        <p:nvGraphicFramePr>
          <p:cNvPr id="1502" name="Table 1502"/>
          <p:cNvGraphicFramePr/>
          <p:nvPr/>
        </p:nvGraphicFramePr>
        <p:xfrm>
          <a:off x="1270001" y="6858000"/>
          <a:ext cx="10464790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05" name="Group 1505"/>
          <p:cNvGrpSpPr/>
          <p:nvPr/>
        </p:nvGrpSpPr>
        <p:grpSpPr>
          <a:xfrm>
            <a:off x="8153343" y="7747000"/>
            <a:ext cx="375707" cy="635000"/>
            <a:chOff x="0" y="0"/>
            <a:chExt cx="375706" cy="635000"/>
          </a:xfrm>
        </p:grpSpPr>
        <p:sp>
          <p:nvSpPr>
            <p:cNvPr id="1503" name="Shape 1503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gt</a:t>
              </a:r>
            </a:p>
          </p:txBody>
        </p:sp>
      </p:grpSp>
      <p:grpSp>
        <p:nvGrpSpPr>
          <p:cNvPr id="1508" name="Group 1508"/>
          <p:cNvGrpSpPr/>
          <p:nvPr/>
        </p:nvGrpSpPr>
        <p:grpSpPr>
          <a:xfrm>
            <a:off x="4440825" y="7747000"/>
            <a:ext cx="307742" cy="635000"/>
            <a:chOff x="0" y="0"/>
            <a:chExt cx="307741" cy="635000"/>
          </a:xfrm>
        </p:grpSpPr>
        <p:sp>
          <p:nvSpPr>
            <p:cNvPr id="1506" name="Shape 1506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lt</a:t>
              </a:r>
            </a:p>
          </p:txBody>
        </p:sp>
      </p:grpSp>
      <p:grpSp>
        <p:nvGrpSpPr>
          <p:cNvPr id="1511" name="Group 1511"/>
          <p:cNvGrpSpPr/>
          <p:nvPr/>
        </p:nvGrpSpPr>
        <p:grpSpPr>
          <a:xfrm>
            <a:off x="1423383" y="7747000"/>
            <a:ext cx="356558" cy="635000"/>
            <a:chOff x="0" y="0"/>
            <a:chExt cx="356556" cy="635000"/>
          </a:xfrm>
        </p:grpSpPr>
        <p:sp>
          <p:nvSpPr>
            <p:cNvPr id="1509" name="Shape 1509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lo</a:t>
              </a:r>
            </a:p>
          </p:txBody>
        </p:sp>
      </p:grpSp>
      <p:grpSp>
        <p:nvGrpSpPr>
          <p:cNvPr id="1514" name="Group 1514"/>
          <p:cNvGrpSpPr/>
          <p:nvPr/>
        </p:nvGrpSpPr>
        <p:grpSpPr>
          <a:xfrm>
            <a:off x="11149922" y="7747000"/>
            <a:ext cx="357847" cy="635000"/>
            <a:chOff x="0" y="0"/>
            <a:chExt cx="357846" cy="635000"/>
          </a:xfrm>
        </p:grpSpPr>
        <p:sp>
          <p:nvSpPr>
            <p:cNvPr id="1512" name="Shape 1512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48A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48AA"/>
                  </a:solidFill>
                  <a:uFill>
                    <a:solidFill>
                      <a:srgbClr val="0048AA"/>
                    </a:solidFill>
                  </a:uFill>
                </a:rPr>
                <a:t>hi</a:t>
              </a:r>
            </a:p>
          </p:txBody>
        </p:sp>
      </p:grpSp>
      <p:sp>
        <p:nvSpPr>
          <p:cNvPr id="1515" name="Shape 1515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3-way partitioned</a:t>
            </a:r>
          </a:p>
        </p:txBody>
      </p:sp>
      <p:graphicFrame>
        <p:nvGraphicFramePr>
          <p:cNvPr id="1516" name="Table 1516"/>
          <p:cNvGraphicFramePr/>
          <p:nvPr/>
        </p:nvGraphicFramePr>
        <p:xfrm>
          <a:off x="1270000" y="4089400"/>
          <a:ext cx="10464796" cy="685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989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&lt;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1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and 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2000">
                          <a:uFill>
                            <a:solidFill/>
                          </a:uFill>
                        </a:rPr>
                        <a:t>≤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&gt;  p</a:t>
                      </a:r>
                      <a:r>
                        <a:rPr sz="2000" baseline="-5999"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19" name="Group 1519"/>
          <p:cNvGrpSpPr/>
          <p:nvPr/>
        </p:nvGrpSpPr>
        <p:grpSpPr>
          <a:xfrm>
            <a:off x="1371567" y="4914900"/>
            <a:ext cx="356558" cy="635000"/>
            <a:chOff x="0" y="0"/>
            <a:chExt cx="356556" cy="635000"/>
          </a:xfrm>
        </p:grpSpPr>
        <p:sp>
          <p:nvSpPr>
            <p:cNvPr id="1517" name="Shape 1517"/>
            <p:cNvSpPr/>
            <p:nvPr/>
          </p:nvSpPr>
          <p:spPr>
            <a:xfrm>
              <a:off x="0" y="304800"/>
              <a:ext cx="3565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lo</a:t>
              </a:r>
            </a:p>
          </p:txBody>
        </p:sp>
        <p:sp>
          <p:nvSpPr>
            <p:cNvPr id="1518" name="Shape 1518"/>
            <p:cNvSpPr/>
            <p:nvPr/>
          </p:nvSpPr>
          <p:spPr>
            <a:xfrm flipH="1">
              <a:off x="21590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22" name="Group 1522"/>
          <p:cNvGrpSpPr/>
          <p:nvPr/>
        </p:nvGrpSpPr>
        <p:grpSpPr>
          <a:xfrm>
            <a:off x="11151039" y="4914900"/>
            <a:ext cx="357848" cy="635000"/>
            <a:chOff x="0" y="0"/>
            <a:chExt cx="357846" cy="635000"/>
          </a:xfrm>
        </p:grpSpPr>
        <p:sp>
          <p:nvSpPr>
            <p:cNvPr id="1520" name="Shape 1520"/>
            <p:cNvSpPr/>
            <p:nvPr/>
          </p:nvSpPr>
          <p:spPr>
            <a:xfrm flipH="1">
              <a:off x="21651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0" y="304800"/>
              <a:ext cx="35784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hi</a:t>
              </a:r>
            </a:p>
          </p:txBody>
        </p:sp>
      </p:grpSp>
      <p:grpSp>
        <p:nvGrpSpPr>
          <p:cNvPr id="1525" name="Group 1525"/>
          <p:cNvGrpSpPr/>
          <p:nvPr/>
        </p:nvGrpSpPr>
        <p:grpSpPr>
          <a:xfrm>
            <a:off x="4445092" y="4914900"/>
            <a:ext cx="307743" cy="635000"/>
            <a:chOff x="0" y="0"/>
            <a:chExt cx="307741" cy="635000"/>
          </a:xfrm>
        </p:grpSpPr>
        <p:sp>
          <p:nvSpPr>
            <p:cNvPr id="1523" name="Shape 1523"/>
            <p:cNvSpPr/>
            <p:nvPr/>
          </p:nvSpPr>
          <p:spPr>
            <a:xfrm flipH="1">
              <a:off x="191516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0" y="304800"/>
              <a:ext cx="30774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lt</a:t>
              </a:r>
            </a:p>
          </p:txBody>
        </p:sp>
      </p:grpSp>
      <p:grpSp>
        <p:nvGrpSpPr>
          <p:cNvPr id="1528" name="Group 1528"/>
          <p:cNvGrpSpPr/>
          <p:nvPr/>
        </p:nvGrpSpPr>
        <p:grpSpPr>
          <a:xfrm>
            <a:off x="8154155" y="4914900"/>
            <a:ext cx="375707" cy="635000"/>
            <a:chOff x="0" y="0"/>
            <a:chExt cx="375706" cy="635000"/>
          </a:xfrm>
        </p:grpSpPr>
        <p:sp>
          <p:nvSpPr>
            <p:cNvPr id="1526" name="Shape 1526"/>
            <p:cNvSpPr/>
            <p:nvPr/>
          </p:nvSpPr>
          <p:spPr>
            <a:xfrm flipH="1">
              <a:off x="225450" y="0"/>
              <a:ext cx="1" cy="25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0" y="304800"/>
              <a:ext cx="37570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gt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" grpId="1" animBg="1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>
                    <a:srgbClr val="0048AA"/>
                  </a:solidFill>
                </a:uFill>
              </a:rPr>
              <a:t>Dual-pivot partitioning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608854"/>
            <a:ext cx="9708307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Online demo</a:t>
            </a:r>
          </a:p>
          <a:p>
            <a:r>
              <a:rPr lang="en-US" sz="2400" dirty="0">
                <a:hlinkClick r:id="rId2"/>
              </a:rPr>
              <a:t>https://learnforeverlearn.com/yaro_web/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https://github.com/openjdk/jdk/blob/master/src/java.base/share/classes/java/util/DualPivotQuicksort.java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6178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900"/>
              </a:lnSpc>
              <a:defRPr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>
                    <a:srgbClr val="0048AA"/>
                  </a:solidFill>
                </a:uFill>
              </a:rPr>
              <a:t>Quicksort partitioning demo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Repeat until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pointers cross.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from left to right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(a[i] &lt;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Scan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</a:t>
            </a:r>
            <a:r>
              <a:rPr sz="2400">
                <a:uFill>
                  <a:solidFill/>
                </a:uFill>
              </a:rPr>
              <a:t> from right to left so long as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(a[j] &gt; a[lo])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Exchange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a[j]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13" name="Shape 113"/>
          <p:cNvSpPr/>
          <p:nvPr/>
        </p:nvSpPr>
        <p:spPr>
          <a:xfrm>
            <a:off x="762000" y="7454900"/>
            <a:ext cx="35655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</a:t>
            </a:r>
          </a:p>
        </p:txBody>
      </p:sp>
      <p:sp>
        <p:nvSpPr>
          <p:cNvPr id="114" name="Shape 114"/>
          <p:cNvSpPr/>
          <p:nvPr/>
        </p:nvSpPr>
        <p:spPr>
          <a:xfrm>
            <a:off x="9652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15" name="Table 115"/>
          <p:cNvGraphicFramePr/>
          <p:nvPr/>
        </p:nvGraphicFramePr>
        <p:xfrm>
          <a:off x="635001" y="6210300"/>
          <a:ext cx="11350752" cy="7112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94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</a:rPr>
                        <a:t>Q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29292"/>
                          </a:solidFill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Shape 116"/>
          <p:cNvSpPr/>
          <p:nvPr/>
        </p:nvSpPr>
        <p:spPr>
          <a:xfrm>
            <a:off x="2971800" y="7454900"/>
            <a:ext cx="23174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17" name="Shape 117"/>
          <p:cNvSpPr/>
          <p:nvPr/>
        </p:nvSpPr>
        <p:spPr>
          <a:xfrm>
            <a:off x="31115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385300" y="7454900"/>
            <a:ext cx="2348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19" name="Shape 119"/>
          <p:cNvSpPr/>
          <p:nvPr/>
        </p:nvSpPr>
        <p:spPr>
          <a:xfrm>
            <a:off x="9525000" y="7150100"/>
            <a:ext cx="0" cy="2540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7381" y="9004300"/>
            <a:ext cx="113538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stop i scan because a[i] &gt;= a[lo]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8657</Words>
  <Application>Microsoft Macintosh PowerPoint</Application>
  <PresentationFormat>Custom</PresentationFormat>
  <Paragraphs>2262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ヒラギノ角ゴ ProN W3</vt:lpstr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White</vt:lpstr>
      <vt:lpstr>2.3  Partitioning Demos</vt:lpstr>
      <vt:lpstr>2.3  Partitioning Demos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Quicksort partitioning demo</vt:lpstr>
      <vt:lpstr>2.3  Partitioning Demos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Dijkstra 3-way partitioning demo</vt:lpstr>
      <vt:lpstr>2.3  Partitioning Demos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Bentley-McIlroy 3-way partitioning demo</vt:lpstr>
      <vt:lpstr>2.3  Partitioning Demos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  <vt:lpstr>Dual-pivot partitioning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 Partitioning Demos</dc:title>
  <cp:lastModifiedBy>Mutlu Mete</cp:lastModifiedBy>
  <cp:revision>6</cp:revision>
  <dcterms:modified xsi:type="dcterms:W3CDTF">2021-10-31T17:59:25Z</dcterms:modified>
</cp:coreProperties>
</file>