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1"/>
  </p:notesMasterIdLst>
  <p:sldIdLst>
    <p:sldId id="256" r:id="rId2"/>
    <p:sldId id="303" r:id="rId3"/>
    <p:sldId id="304" r:id="rId4"/>
    <p:sldId id="305" r:id="rId5"/>
    <p:sldId id="306" r:id="rId6"/>
    <p:sldId id="257" r:id="rId7"/>
    <p:sldId id="308" r:id="rId8"/>
    <p:sldId id="310" r:id="rId9"/>
    <p:sldId id="311" r:id="rId10"/>
    <p:sldId id="312" r:id="rId11"/>
    <p:sldId id="313" r:id="rId12"/>
    <p:sldId id="314" r:id="rId13"/>
    <p:sldId id="309" r:id="rId14"/>
    <p:sldId id="307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7" r:id="rId35"/>
    <p:sldId id="336" r:id="rId36"/>
    <p:sldId id="341" r:id="rId37"/>
    <p:sldId id="342" r:id="rId38"/>
    <p:sldId id="338" r:id="rId39"/>
    <p:sldId id="343" r:id="rId40"/>
    <p:sldId id="344" r:id="rId41"/>
    <p:sldId id="345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5" r:id="rId58"/>
    <p:sldId id="363" r:id="rId59"/>
    <p:sldId id="36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96" autoAdjust="0"/>
    <p:restoredTop sz="94660"/>
  </p:normalViewPr>
  <p:slideViewPr>
    <p:cSldViewPr>
      <p:cViewPr varScale="1">
        <p:scale>
          <a:sx n="132" d="100"/>
          <a:sy n="132" d="100"/>
        </p:scale>
        <p:origin x="16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03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3A7F-DEA3-4DF8-91D2-2AF1413E773F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513D-B408-4C89-998B-E15609EC6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0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7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7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4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85960" y="1614247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836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09D41-8DF9-428A-AE68-65F03E25EEF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6DF2AC-2D9E-436C-ADC5-F4AC3A3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100000">
              <a:schemeClr val="bg2">
                <a:lumMod val="50000"/>
                <a:alpha val="6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486" y="1939156"/>
            <a:ext cx="4651027" cy="2269987"/>
          </a:xfrm>
        </p:spPr>
        <p:txBody>
          <a:bodyPr/>
          <a:lstStyle/>
          <a:p>
            <a:r>
              <a:rPr lang="en-US" dirty="0"/>
              <a:t>Radix Sort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20700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04D2F-FEBF-4FC4-9FB7-AFF83FCC5EAA}"/>
              </a:ext>
            </a:extLst>
          </p:cNvPr>
          <p:cNvCxnSpPr>
            <a:cxnSpLocks/>
          </p:cNvCxnSpPr>
          <p:nvPr/>
        </p:nvCxnSpPr>
        <p:spPr>
          <a:xfrm flipH="1">
            <a:off x="2286000" y="2479564"/>
            <a:ext cx="2209801" cy="14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8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21550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410C37-FDE7-4A83-9517-0C840966B0AB}"/>
              </a:ext>
            </a:extLst>
          </p:cNvPr>
          <p:cNvCxnSpPr>
            <a:cxnSpLocks/>
          </p:cNvCxnSpPr>
          <p:nvPr/>
        </p:nvCxnSpPr>
        <p:spPr>
          <a:xfrm flipH="1">
            <a:off x="4419600" y="2566471"/>
            <a:ext cx="838202" cy="13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9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47200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8865D2-08BB-40B5-B96F-55C05827532F}"/>
              </a:ext>
            </a:extLst>
          </p:cNvPr>
          <p:cNvCxnSpPr>
            <a:cxnSpLocks/>
          </p:cNvCxnSpPr>
          <p:nvPr/>
        </p:nvCxnSpPr>
        <p:spPr>
          <a:xfrm>
            <a:off x="5943600" y="2479564"/>
            <a:ext cx="457200" cy="140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9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36007F-94B1-46AB-B70B-2B65D1D5E260}"/>
              </a:ext>
            </a:extLst>
          </p:cNvPr>
          <p:cNvCxnSpPr>
            <a:cxnSpLocks/>
          </p:cNvCxnSpPr>
          <p:nvPr/>
        </p:nvCxnSpPr>
        <p:spPr>
          <a:xfrm>
            <a:off x="6705600" y="2503030"/>
            <a:ext cx="152400" cy="140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2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02490"/>
              </p:ext>
            </p:extLst>
          </p:nvPr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66545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85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</p:spTree>
    <p:extLst>
      <p:ext uri="{BB962C8B-B14F-4D97-AF65-F5344CB8AC3E}">
        <p14:creationId xmlns:p14="http://schemas.microsoft.com/office/powerpoint/2010/main" val="265998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61865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2209800" y="354581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0703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2819400" y="3590490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82049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3276600" y="357359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94460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3810000" y="3560331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in partial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90136"/>
            <a:ext cx="7154334" cy="3344608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Sort by last digit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Sort by second last digit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…</a:t>
            </a:r>
          </a:p>
          <a:p>
            <a:pPr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17945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4281714" y="357359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0881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4800600" y="357359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19262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5334000" y="357359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02014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5791200" y="357359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76856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F6C8B65-6F0D-4678-ABAD-985F6D1244A3}"/>
              </a:ext>
            </a:extLst>
          </p:cNvPr>
          <p:cNvSpPr txBox="1">
            <a:spLocks/>
          </p:cNvSpPr>
          <p:nvPr/>
        </p:nvSpPr>
        <p:spPr>
          <a:xfrm>
            <a:off x="3429000" y="3082853"/>
            <a:ext cx="2590800" cy="8264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</a:t>
            </a:r>
          </a:p>
          <a:p>
            <a:r>
              <a:rPr lang="en-US" sz="1600" dirty="0"/>
              <a:t>sum indexes for array B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6DB479-A3CB-4222-80EB-2D682D77D7F4}"/>
              </a:ext>
            </a:extLst>
          </p:cNvPr>
          <p:cNvSpPr/>
          <p:nvPr/>
        </p:nvSpPr>
        <p:spPr>
          <a:xfrm>
            <a:off x="6324600" y="3573597"/>
            <a:ext cx="609600" cy="370780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70780">
                <a:moveTo>
                  <a:pt x="0" y="370780"/>
                </a:moveTo>
                <a:cubicBezTo>
                  <a:pt x="113695" y="191770"/>
                  <a:pt x="227391" y="12760"/>
                  <a:pt x="348343" y="665"/>
                </a:cubicBezTo>
                <a:cubicBezTo>
                  <a:pt x="469295" y="-11430"/>
                  <a:pt x="597504" y="143389"/>
                  <a:pt x="725714" y="2982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8763"/>
              </p:ext>
            </p:extLst>
          </p:nvPr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06535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27735"/>
              </p:ext>
            </p:extLst>
          </p:nvPr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45006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6288"/>
              </p:ext>
            </p:extLst>
          </p:nvPr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B96133-4457-4742-BA68-D2B25FE6148D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07BDA-209F-4FE3-9724-A7A6D215846C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30859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>
            <a:off x="6705600" y="2548780"/>
            <a:ext cx="76200" cy="651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849248-8E02-443E-9607-D11233CFCA77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613A0-4820-46FD-BD05-66D4A107B94B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F889CD-3074-4509-B99B-A94FCF36F014}"/>
              </a:ext>
            </a:extLst>
          </p:cNvPr>
          <p:cNvSpPr txBox="1">
            <a:spLocks/>
          </p:cNvSpPr>
          <p:nvPr/>
        </p:nvSpPr>
        <p:spPr>
          <a:xfrm>
            <a:off x="6858000" y="2741051"/>
            <a:ext cx="934962" cy="3534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/>
              <a:t>99 % 10 = [9]</a:t>
            </a:r>
          </a:p>
        </p:txBody>
      </p:sp>
    </p:spTree>
    <p:extLst>
      <p:ext uri="{BB962C8B-B14F-4D97-AF65-F5344CB8AC3E}">
        <p14:creationId xmlns:p14="http://schemas.microsoft.com/office/powerpoint/2010/main" val="86050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4974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>
            <a:off x="6705600" y="2548780"/>
            <a:ext cx="76200" cy="651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241E3-7344-43A5-9EE7-264964EDAE63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11DF59-8C28-4027-A59D-88F8BCE5548E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6B4E1F-D363-46E5-83B3-708BB632ECF7}"/>
              </a:ext>
            </a:extLst>
          </p:cNvPr>
          <p:cNvSpPr txBox="1">
            <a:spLocks/>
          </p:cNvSpPr>
          <p:nvPr/>
        </p:nvSpPr>
        <p:spPr>
          <a:xfrm>
            <a:off x="7170054" y="3276600"/>
            <a:ext cx="934962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--</a:t>
            </a:r>
            <a:r>
              <a:rPr lang="en-US" sz="1600" dirty="0" err="1"/>
              <a:t>cnt</a:t>
            </a:r>
            <a:r>
              <a:rPr lang="en-US" sz="16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111444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21462"/>
              </p:ext>
            </p:extLst>
          </p:nvPr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09762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6705600" y="4065891"/>
            <a:ext cx="76200" cy="5823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EDB44E-8EB0-41A4-9479-00FC107F8B03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52A1-CFCE-484A-A5B8-18341758175F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D82B64-4105-48EE-83B3-C669C9C6F401}"/>
              </a:ext>
            </a:extLst>
          </p:cNvPr>
          <p:cNvSpPr/>
          <p:nvPr/>
        </p:nvSpPr>
        <p:spPr>
          <a:xfrm rot="5400000">
            <a:off x="6214499" y="4249176"/>
            <a:ext cx="1998210" cy="587826"/>
          </a:xfrm>
          <a:custGeom>
            <a:avLst/>
            <a:gdLst>
              <a:gd name="connsiteX0" fmla="*/ 0 w 725714"/>
              <a:gd name="connsiteY0" fmla="*/ 370780 h 370780"/>
              <a:gd name="connsiteX1" fmla="*/ 348343 w 725714"/>
              <a:gd name="connsiteY1" fmla="*/ 665 h 370780"/>
              <a:gd name="connsiteX2" fmla="*/ 725714 w 725714"/>
              <a:gd name="connsiteY2" fmla="*/ 298208 h 370780"/>
              <a:gd name="connsiteX0" fmla="*/ 0 w 725714"/>
              <a:gd name="connsiteY0" fmla="*/ 382754 h 382754"/>
              <a:gd name="connsiteX1" fmla="*/ 579378 w 725714"/>
              <a:gd name="connsiteY1" fmla="*/ 620 h 382754"/>
              <a:gd name="connsiteX2" fmla="*/ 725714 w 725714"/>
              <a:gd name="connsiteY2" fmla="*/ 310182 h 382754"/>
              <a:gd name="connsiteX0" fmla="*/ 0 w 725714"/>
              <a:gd name="connsiteY0" fmla="*/ 383480 h 383480"/>
              <a:gd name="connsiteX1" fmla="*/ 579378 w 725714"/>
              <a:gd name="connsiteY1" fmla="*/ 1346 h 383480"/>
              <a:gd name="connsiteX2" fmla="*/ 725714 w 725714"/>
              <a:gd name="connsiteY2" fmla="*/ 310908 h 3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14" h="383480">
                <a:moveTo>
                  <a:pt x="0" y="383480"/>
                </a:moveTo>
                <a:cubicBezTo>
                  <a:pt x="113695" y="204470"/>
                  <a:pt x="458426" y="13441"/>
                  <a:pt x="579378" y="1346"/>
                </a:cubicBezTo>
                <a:cubicBezTo>
                  <a:pt x="700330" y="-10749"/>
                  <a:pt x="719369" y="55927"/>
                  <a:pt x="725714" y="310908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6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68506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>
            <a:off x="6019800" y="2528246"/>
            <a:ext cx="152400" cy="748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D1ABA1-5E03-46E3-B871-940463129FD6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33F3-CBC9-430F-8C98-DB31AF417C0A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103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in partial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D82D32E-DBDA-4CC9-8A62-B95CA169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07859"/>
              </p:ext>
            </p:extLst>
          </p:nvPr>
        </p:nvGraphicFramePr>
        <p:xfrm>
          <a:off x="1981198" y="2709413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40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90310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03600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6019800" y="3803873"/>
            <a:ext cx="152400" cy="756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D1E492-3C5B-4C10-A84D-38A84F4F8CCC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6A6F0-FD46-470A-BA66-69EF8D53F5CA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8843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4343400" y="2397894"/>
            <a:ext cx="914400" cy="802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D9D20C-901D-4800-91EE-8860244D9C4D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277FA-1FC0-44CB-8D8B-AA276E1989B9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3739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930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50521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3733800" y="3654509"/>
            <a:ext cx="457200" cy="917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F8D6B7-5232-4691-9C5D-BF299307B4E0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7B724-E350-4393-ADFD-47ECB452A9AE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5624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2286000" y="2417462"/>
            <a:ext cx="2057400" cy="754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4A80C0-2288-49F9-B45E-F8C06B74B7B2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1B461-5445-4BA1-89BF-450E8EFA9F74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0645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15118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67202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2086426" y="3838686"/>
            <a:ext cx="1" cy="704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0E433B-BC64-4CBE-8418-E164279F0E4D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329BE-0F95-4688-8D28-8CFDF802A66B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634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74184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4477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>
            <a:off x="3810000" y="2466449"/>
            <a:ext cx="1905000" cy="733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7B6484-6E3E-4D80-8D71-2BF7DC0C906B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3BAF4-8DD3-4A08-9779-CA5BC122C618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9895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3545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35086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 flipH="1">
            <a:off x="5257800" y="3803873"/>
            <a:ext cx="457200" cy="768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00E28-CED2-45FC-A0D7-4B938ED1ECAD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B0B64-9964-4EDA-82BA-E875BA0D661D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6518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02552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38695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4A912-225B-4850-BCF7-0468429EE4E1}"/>
              </a:ext>
            </a:extLst>
          </p:cNvPr>
          <p:cNvCxnSpPr>
            <a:cxnSpLocks/>
          </p:cNvCxnSpPr>
          <p:nvPr/>
        </p:nvCxnSpPr>
        <p:spPr>
          <a:xfrm>
            <a:off x="2971800" y="2517859"/>
            <a:ext cx="1143000" cy="850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AC0F0B-9ECF-48BA-A505-88AF690576CF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9566C-9295-4B1B-93A0-B1C36EEAFD1B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7448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55930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9555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FC1608-A6C8-4F3A-B435-9F5FD8493547}"/>
              </a:ext>
            </a:extLst>
          </p:cNvPr>
          <p:cNvCxnSpPr>
            <a:cxnSpLocks/>
          </p:cNvCxnSpPr>
          <p:nvPr/>
        </p:nvCxnSpPr>
        <p:spPr>
          <a:xfrm flipH="1">
            <a:off x="3048000" y="3892327"/>
            <a:ext cx="1066800" cy="679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821C7F-7A8E-426D-866C-C1D0B315DA30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DF0E4-45A2-4540-A72B-C978696FB26B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04878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FC1608-A6C8-4F3A-B435-9F5FD8493547}"/>
              </a:ext>
            </a:extLst>
          </p:cNvPr>
          <p:cNvCxnSpPr>
            <a:cxnSpLocks/>
          </p:cNvCxnSpPr>
          <p:nvPr/>
        </p:nvCxnSpPr>
        <p:spPr>
          <a:xfrm>
            <a:off x="2438400" y="2457109"/>
            <a:ext cx="2286000" cy="796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298A81-50C6-4E92-983F-B99B5ABFAA39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1E05F-7428-48D3-9250-3F48D57E4C73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161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in partial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D82D32E-DBDA-4CC9-8A62-B95CA169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41631"/>
              </p:ext>
            </p:extLst>
          </p:nvPr>
        </p:nvGraphicFramePr>
        <p:xfrm>
          <a:off x="1981198" y="2709413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011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53900"/>
              </p:ext>
            </p:extLst>
          </p:nvPr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60231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FC1608-A6C8-4F3A-B435-9F5FD8493547}"/>
              </a:ext>
            </a:extLst>
          </p:cNvPr>
          <p:cNvCxnSpPr>
            <a:cxnSpLocks/>
          </p:cNvCxnSpPr>
          <p:nvPr/>
        </p:nvCxnSpPr>
        <p:spPr>
          <a:xfrm flipH="1">
            <a:off x="4470401" y="3792824"/>
            <a:ext cx="253999" cy="702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62FE82-2E01-4ECB-BE5B-7BBA866D9B6B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9746B-F6FC-4FEE-88B7-C430F8A7C1BD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964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EEDF06-8094-4707-A90C-CF7CCAF92FB0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E840A-9419-49C3-BD97-B4E2C50A3B3C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3694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1937660" y="3276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1952174" y="3803873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39627"/>
              </p:ext>
            </p:extLst>
          </p:nvPr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EEDF06-8094-4707-A90C-CF7CCAF92FB0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E840A-9419-49C3-BD97-B4E2C50A3B3C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91350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57317"/>
              </p:ext>
            </p:extLst>
          </p:nvPr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AC01332-36D7-4B29-9118-A14C0098D36B}"/>
              </a:ext>
            </a:extLst>
          </p:cNvPr>
          <p:cNvGraphicFramePr>
            <a:graphicFrameLocks noGrp="1"/>
          </p:cNvGraphicFramePr>
          <p:nvPr/>
        </p:nvGraphicFramePr>
        <p:xfrm>
          <a:off x="1879600" y="4648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4334C096-E5F1-4E47-B84E-217197DEA96F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367787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EEDF06-8094-4707-A90C-CF7CCAF92FB0}"/>
              </a:ext>
            </a:extLst>
          </p:cNvPr>
          <p:cNvSpPr txBox="1"/>
          <p:nvPr/>
        </p:nvSpPr>
        <p:spPr>
          <a:xfrm>
            <a:off x="1172633" y="4876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E840A-9419-49C3-BD97-B4E2C50A3B3C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DFE68F2-47AA-45A2-AB08-586B6239A260}"/>
              </a:ext>
            </a:extLst>
          </p:cNvPr>
          <p:cNvSpPr/>
          <p:nvPr/>
        </p:nvSpPr>
        <p:spPr>
          <a:xfrm>
            <a:off x="4267200" y="3048000"/>
            <a:ext cx="4572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8A6CF-594E-444C-B369-FC218969705D}"/>
              </a:ext>
            </a:extLst>
          </p:cNvPr>
          <p:cNvSpPr txBox="1"/>
          <p:nvPr/>
        </p:nvSpPr>
        <p:spPr>
          <a:xfrm>
            <a:off x="4774399" y="3429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26273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3DE840A-9419-49C3-BD97-B4E2C50A3B3C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7006D056-B317-4F5C-AC52-FCB0CC712BF0}"/>
              </a:ext>
            </a:extLst>
          </p:cNvPr>
          <p:cNvSpPr/>
          <p:nvPr/>
        </p:nvSpPr>
        <p:spPr>
          <a:xfrm>
            <a:off x="3657600" y="3124200"/>
            <a:ext cx="2408767" cy="2533952"/>
          </a:xfrm>
          <a:prstGeom prst="irregularSeal1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iteration for last digit of the keys is completed</a:t>
            </a:r>
          </a:p>
        </p:txBody>
      </p:sp>
    </p:spTree>
    <p:extLst>
      <p:ext uri="{BB962C8B-B14F-4D97-AF65-F5344CB8AC3E}">
        <p14:creationId xmlns:p14="http://schemas.microsoft.com/office/powerpoint/2010/main" val="1637287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36242"/>
              </p:ext>
            </p:extLst>
          </p:nvPr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65069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91C475C-FC75-43DF-9F57-E5CF812A9426}"/>
              </a:ext>
            </a:extLst>
          </p:cNvPr>
          <p:cNvSpPr txBox="1">
            <a:spLocks/>
          </p:cNvSpPr>
          <p:nvPr/>
        </p:nvSpPr>
        <p:spPr>
          <a:xfrm>
            <a:off x="843945" y="1347635"/>
            <a:ext cx="2122110" cy="6931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3973960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/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45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0499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54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50648"/>
              </p:ext>
            </p:extLst>
          </p:nvPr>
        </p:nvGraphicFramePr>
        <p:xfrm>
          <a:off x="2019300" y="3657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80708"/>
              </p:ext>
            </p:extLst>
          </p:nvPr>
        </p:nvGraphicFramePr>
        <p:xfrm>
          <a:off x="2041071" y="4119559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6E795066-8641-49EE-A488-7E83E9263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23809"/>
              </p:ext>
            </p:extLst>
          </p:nvPr>
        </p:nvGraphicFramePr>
        <p:xfrm>
          <a:off x="1986639" y="4930099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CA5C876-D9E0-412A-9DA8-E186CCBA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6668"/>
              </p:ext>
            </p:extLst>
          </p:nvPr>
        </p:nvGraphicFramePr>
        <p:xfrm>
          <a:off x="1868714" y="5649686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983D09-1B44-4A6D-89E6-7E9C4389B2AF}"/>
              </a:ext>
            </a:extLst>
          </p:cNvPr>
          <p:cNvSpPr txBox="1"/>
          <p:nvPr/>
        </p:nvSpPr>
        <p:spPr>
          <a:xfrm>
            <a:off x="1172633" y="51586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AD0D7-2399-483C-8C01-844633B35822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78534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65478"/>
              </p:ext>
            </p:extLst>
          </p:nvPr>
        </p:nvGraphicFramePr>
        <p:xfrm>
          <a:off x="2019300" y="3657600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41071" y="4119559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6E795066-8641-49EE-A488-7E83E9263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03321"/>
              </p:ext>
            </p:extLst>
          </p:nvPr>
        </p:nvGraphicFramePr>
        <p:xfrm>
          <a:off x="1986639" y="4930099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CA5C876-D9E0-412A-9DA8-E186CCBA5769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649686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983D09-1B44-4A6D-89E6-7E9C4389B2AF}"/>
              </a:ext>
            </a:extLst>
          </p:cNvPr>
          <p:cNvSpPr txBox="1"/>
          <p:nvPr/>
        </p:nvSpPr>
        <p:spPr>
          <a:xfrm>
            <a:off x="1172633" y="51586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AD0D7-2399-483C-8C01-844633B35822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964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in partial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D82D32E-DBDA-4CC9-8A62-B95CA169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55799"/>
              </p:ext>
            </p:extLst>
          </p:nvPr>
        </p:nvGraphicFramePr>
        <p:xfrm>
          <a:off x="1981198" y="2709413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92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 </a:t>
                      </a:r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7</a:t>
                      </a:r>
                      <a:r>
                        <a:rPr lang="en-US" u="none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6</a:t>
                      </a:r>
                      <a:r>
                        <a:rPr lang="en-US" u="none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 </a:t>
                      </a:r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9</a:t>
                      </a:r>
                      <a:r>
                        <a:rPr lang="en-US" u="none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6E795066-8641-49EE-A488-7E83E9263622}"/>
              </a:ext>
            </a:extLst>
          </p:cNvPr>
          <p:cNvGraphicFramePr>
            <a:graphicFrameLocks noGrp="1"/>
          </p:cNvGraphicFramePr>
          <p:nvPr/>
        </p:nvGraphicFramePr>
        <p:xfrm>
          <a:off x="1986639" y="4930099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CA5C876-D9E0-412A-9DA8-E186CCBA5769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649686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983D09-1B44-4A6D-89E6-7E9C4389B2AF}"/>
              </a:ext>
            </a:extLst>
          </p:cNvPr>
          <p:cNvSpPr txBox="1"/>
          <p:nvPr/>
        </p:nvSpPr>
        <p:spPr>
          <a:xfrm>
            <a:off x="1172633" y="51586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AD0D7-2399-483C-8C01-844633B35822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7292535-43B9-4A3B-A87A-B359B3BB7D56}"/>
              </a:ext>
            </a:extLst>
          </p:cNvPr>
          <p:cNvSpPr/>
          <p:nvPr/>
        </p:nvSpPr>
        <p:spPr>
          <a:xfrm>
            <a:off x="4267200" y="3048000"/>
            <a:ext cx="4572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25095-218F-4C59-9AB6-FB523A917CDD}"/>
              </a:ext>
            </a:extLst>
          </p:cNvPr>
          <p:cNvSpPr txBox="1"/>
          <p:nvPr/>
        </p:nvSpPr>
        <p:spPr>
          <a:xfrm>
            <a:off x="4774399" y="3429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282821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16087"/>
              </p:ext>
            </p:extLst>
          </p:nvPr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6E795066-8641-49EE-A488-7E83E9263622}"/>
              </a:ext>
            </a:extLst>
          </p:cNvPr>
          <p:cNvGraphicFramePr>
            <a:graphicFrameLocks noGrp="1"/>
          </p:cNvGraphicFramePr>
          <p:nvPr/>
        </p:nvGraphicFramePr>
        <p:xfrm>
          <a:off x="1986639" y="4930099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4CA5C876-D9E0-412A-9DA8-E186CCBA5769}"/>
              </a:ext>
            </a:extLst>
          </p:cNvPr>
          <p:cNvGraphicFramePr>
            <a:graphicFrameLocks noGrp="1"/>
          </p:cNvGraphicFramePr>
          <p:nvPr/>
        </p:nvGraphicFramePr>
        <p:xfrm>
          <a:off x="1868714" y="5649686"/>
          <a:ext cx="5163459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983D09-1B44-4A6D-89E6-7E9C4389B2AF}"/>
              </a:ext>
            </a:extLst>
          </p:cNvPr>
          <p:cNvSpPr txBox="1"/>
          <p:nvPr/>
        </p:nvSpPr>
        <p:spPr>
          <a:xfrm>
            <a:off x="1172633" y="51586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AD0D7-2399-483C-8C01-844633B35822}"/>
              </a:ext>
            </a:extLst>
          </p:cNvPr>
          <p:cNvSpPr txBox="1"/>
          <p:nvPr/>
        </p:nvSpPr>
        <p:spPr>
          <a:xfrm>
            <a:off x="1172633" y="1981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7292535-43B9-4A3B-A87A-B359B3BB7D56}"/>
              </a:ext>
            </a:extLst>
          </p:cNvPr>
          <p:cNvSpPr/>
          <p:nvPr/>
        </p:nvSpPr>
        <p:spPr>
          <a:xfrm>
            <a:off x="4267200" y="3048000"/>
            <a:ext cx="4572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25095-218F-4C59-9AB6-FB523A917CDD}"/>
              </a:ext>
            </a:extLst>
          </p:cNvPr>
          <p:cNvSpPr txBox="1"/>
          <p:nvPr/>
        </p:nvSpPr>
        <p:spPr>
          <a:xfrm>
            <a:off x="4774399" y="34290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545079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CEB3FB00-8984-4EFB-AFBC-5A683E95BBBB}"/>
              </a:ext>
            </a:extLst>
          </p:cNvPr>
          <p:cNvSpPr/>
          <p:nvPr/>
        </p:nvSpPr>
        <p:spPr>
          <a:xfrm>
            <a:off x="3657600" y="3124200"/>
            <a:ext cx="2408767" cy="2533952"/>
          </a:xfrm>
          <a:prstGeom prst="irregularSeal1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(last) iteration for last digit of the keys is completed</a:t>
            </a:r>
          </a:p>
        </p:txBody>
      </p:sp>
    </p:spTree>
    <p:extLst>
      <p:ext uri="{BB962C8B-B14F-4D97-AF65-F5344CB8AC3E}">
        <p14:creationId xmlns:p14="http://schemas.microsoft.com/office/powerpoint/2010/main" val="1746843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CEB3FB00-8984-4EFB-AFBC-5A683E95BBBB}"/>
              </a:ext>
            </a:extLst>
          </p:cNvPr>
          <p:cNvSpPr/>
          <p:nvPr/>
        </p:nvSpPr>
        <p:spPr>
          <a:xfrm>
            <a:off x="3657600" y="3124200"/>
            <a:ext cx="2408767" cy="2533952"/>
          </a:xfrm>
          <a:prstGeom prst="irregularSeal1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 (last) iteration for last digit of the keys are completed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DF68E7CF-5BBA-4611-B1DA-20D7305C4768}"/>
              </a:ext>
            </a:extLst>
          </p:cNvPr>
          <p:cNvSpPr/>
          <p:nvPr/>
        </p:nvSpPr>
        <p:spPr>
          <a:xfrm>
            <a:off x="6705600" y="427489"/>
            <a:ext cx="2010833" cy="2057400"/>
          </a:xfrm>
          <a:prstGeom prst="irregularSeal2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</a:t>
            </a:r>
            <a:endParaRPr lang="en-US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327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 – Space Complexity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88357"/>
              </p:ext>
            </p:extLst>
          </p:nvPr>
        </p:nvGraphicFramePr>
        <p:xfrm>
          <a:off x="1905000" y="1600200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E3E65-CB95-4AD9-B525-40E0ABA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490136"/>
            <a:ext cx="6794501" cy="334460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Uses two more arrays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Decimal based: Counter array, size = 10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Auxiliary B array, with N items (size of A)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2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248"/>
            <a:ext cx="7315200" cy="1303867"/>
          </a:xfrm>
        </p:spPr>
        <p:txBody>
          <a:bodyPr>
            <a:normAutofit/>
          </a:bodyPr>
          <a:lstStyle/>
          <a:p>
            <a:r>
              <a:rPr lang="en-US" dirty="0"/>
              <a:t>Radix Sort – Time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E3E65-CB95-4AD9-B525-40E0ABA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90" y="1524000"/>
            <a:ext cx="7151310" cy="4415504"/>
          </a:xfrm>
          <a:solidFill>
            <a:schemeClr val="bg2"/>
          </a:solidFill>
          <a:effectLst>
            <a:softEdge rad="31750"/>
          </a:effectLst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radix(int A[], int B[], int k, int r, 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&lt;k;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++,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*=r)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k digits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for (j=0;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0;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Initialize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endParaRPr lang="en-US" altLang="en-US" sz="10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Count the number of key for each bin for this iteration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)%r]++;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Index for B,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[j] will be index for last slot of bin[j].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(j=1;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[j-1] +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//Move from A to B, start from bottom, j decreased, --, we increased by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(j=N-1; j&gt;=0; j--)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B[--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)%r]] = A[j];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this iteration move them back to data array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A[j] = B[j];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01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248"/>
            <a:ext cx="7315200" cy="1303867"/>
          </a:xfrm>
        </p:spPr>
        <p:txBody>
          <a:bodyPr>
            <a:normAutofit/>
          </a:bodyPr>
          <a:lstStyle/>
          <a:p>
            <a:r>
              <a:rPr lang="en-US" dirty="0"/>
              <a:t>Radix Sort – Time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E3E65-CB95-4AD9-B525-40E0ABA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90" y="1524000"/>
            <a:ext cx="7151310" cy="4415504"/>
          </a:xfrm>
          <a:solidFill>
            <a:schemeClr val="bg2"/>
          </a:solidFill>
          <a:effectLst>
            <a:softEdge rad="31750"/>
          </a:effectLst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radix(int A[], int B[], int k, int r, 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&lt;k;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++,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*=r)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k digits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for (j=0;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0;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Initialize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endParaRPr lang="en-US" altLang="en-US" sz="10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Count the number of key for each bin for this iteration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)%r]++;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Index for B,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[j] will be index for last slot of bin[j].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(j=1;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[j-1] +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//Move from A to B, start from bottom, j decreased, --, we increased by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(j=N-1; j&gt;=0; j--)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B[--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)%r]] = A[j];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this iteration move them back to data array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A[j] = B[j];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35B19D7-A52A-4D47-8FE6-47831A059C52}"/>
              </a:ext>
            </a:extLst>
          </p:cNvPr>
          <p:cNvSpPr/>
          <p:nvPr/>
        </p:nvSpPr>
        <p:spPr>
          <a:xfrm>
            <a:off x="7260771" y="2108200"/>
            <a:ext cx="1066800" cy="1439333"/>
          </a:xfrm>
          <a:prstGeom prst="wedgeRectCallout">
            <a:avLst>
              <a:gd name="adj1" fmla="val -226786"/>
              <a:gd name="adj2" fmla="val -80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</a:t>
            </a:r>
          </a:p>
          <a:p>
            <a:pPr algn="ctr"/>
            <a:r>
              <a:rPr lang="en-US" sz="1400" dirty="0"/>
              <a:t>(2, 10, 26)</a:t>
            </a:r>
          </a:p>
          <a:p>
            <a:pPr algn="ctr"/>
            <a:r>
              <a:rPr lang="en-US" sz="1400" dirty="0"/>
              <a:t>(&lt;&lt;N)</a:t>
            </a:r>
          </a:p>
          <a:p>
            <a:pPr algn="ctr"/>
            <a:r>
              <a:rPr lang="en-US" sz="1400" dirty="0"/>
              <a:t>(number of different values)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1FB9EEF-D309-4E52-9B17-488DB95CDDEB}"/>
              </a:ext>
            </a:extLst>
          </p:cNvPr>
          <p:cNvSpPr/>
          <p:nvPr/>
        </p:nvSpPr>
        <p:spPr>
          <a:xfrm>
            <a:off x="582990" y="1989667"/>
            <a:ext cx="979110" cy="769257"/>
          </a:xfrm>
          <a:prstGeom prst="wedgeRectCallout">
            <a:avLst>
              <a:gd name="adj1" fmla="val 349080"/>
              <a:gd name="adj2" fmla="val -87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digit</a:t>
            </a:r>
          </a:p>
          <a:p>
            <a:pPr algn="ctr"/>
            <a:r>
              <a:rPr lang="en-US" sz="1400" dirty="0"/>
              <a:t>( &lt;&lt; N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2937A-C3F6-40CE-A214-486FC0FE0A3B}"/>
              </a:ext>
            </a:extLst>
          </p:cNvPr>
          <p:cNvSpPr/>
          <p:nvPr/>
        </p:nvSpPr>
        <p:spPr>
          <a:xfrm>
            <a:off x="6858000" y="4876800"/>
            <a:ext cx="1295400" cy="7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dirty="0"/>
              <a:t>(n + r)</a:t>
            </a:r>
          </a:p>
        </p:txBody>
      </p:sp>
    </p:spTree>
    <p:extLst>
      <p:ext uri="{BB962C8B-B14F-4D97-AF65-F5344CB8AC3E}">
        <p14:creationId xmlns:p14="http://schemas.microsoft.com/office/powerpoint/2010/main" val="3896433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248"/>
            <a:ext cx="7315200" cy="1303867"/>
          </a:xfrm>
        </p:spPr>
        <p:txBody>
          <a:bodyPr>
            <a:normAutofit/>
          </a:bodyPr>
          <a:lstStyle/>
          <a:p>
            <a:r>
              <a:rPr lang="en-US" dirty="0"/>
              <a:t>Radix Sort – Time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E3E65-CB95-4AD9-B525-40E0ABA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90" y="1524000"/>
            <a:ext cx="7151310" cy="4415504"/>
          </a:xfrm>
          <a:solidFill>
            <a:schemeClr val="bg2"/>
          </a:solidFill>
          <a:effectLst>
            <a:softEdge rad="31750"/>
          </a:effectLst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radix(int A[], int B[], int k, int r, 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&lt;k;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++,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*=r)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k digits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for (j=0;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0;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Initialize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endParaRPr lang="en-US" altLang="en-US" sz="10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Count the number of key for each bin for this iteration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)%r]++;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Index for B,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[j] will be index for last slot of bin[j].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(j=1;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[j-1] +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//Move from A to B, start from bottom, j decreased, --, we increased by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(j=N-1; j&gt;=0; j--)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B[--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)%r]] = A[j];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this iteration move them back to data array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A[j] = B[j];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35B19D7-A52A-4D47-8FE6-47831A059C52}"/>
              </a:ext>
            </a:extLst>
          </p:cNvPr>
          <p:cNvSpPr/>
          <p:nvPr/>
        </p:nvSpPr>
        <p:spPr>
          <a:xfrm>
            <a:off x="7260771" y="2108200"/>
            <a:ext cx="1066800" cy="1439333"/>
          </a:xfrm>
          <a:prstGeom prst="wedgeRectCallout">
            <a:avLst>
              <a:gd name="adj1" fmla="val -226786"/>
              <a:gd name="adj2" fmla="val -80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</a:t>
            </a:r>
          </a:p>
          <a:p>
            <a:pPr algn="ctr"/>
            <a:r>
              <a:rPr lang="en-US" sz="1400" dirty="0"/>
              <a:t>(2, 10, 26)</a:t>
            </a:r>
          </a:p>
          <a:p>
            <a:pPr algn="ctr"/>
            <a:r>
              <a:rPr lang="en-US" sz="1400" dirty="0"/>
              <a:t>(&lt;&lt;N)</a:t>
            </a:r>
          </a:p>
          <a:p>
            <a:pPr algn="ctr"/>
            <a:r>
              <a:rPr lang="en-US" sz="1400" dirty="0"/>
              <a:t>(number of different values)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1FB9EEF-D309-4E52-9B17-488DB95CDDEB}"/>
              </a:ext>
            </a:extLst>
          </p:cNvPr>
          <p:cNvSpPr/>
          <p:nvPr/>
        </p:nvSpPr>
        <p:spPr>
          <a:xfrm>
            <a:off x="582990" y="1989667"/>
            <a:ext cx="979110" cy="769257"/>
          </a:xfrm>
          <a:prstGeom prst="wedgeRectCallout">
            <a:avLst>
              <a:gd name="adj1" fmla="val 349080"/>
              <a:gd name="adj2" fmla="val -87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digit</a:t>
            </a:r>
          </a:p>
          <a:p>
            <a:pPr algn="ctr"/>
            <a:r>
              <a:rPr lang="en-US" sz="1400" dirty="0"/>
              <a:t>( &lt;&lt; N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2937A-C3F6-40CE-A214-486FC0FE0A3B}"/>
              </a:ext>
            </a:extLst>
          </p:cNvPr>
          <p:cNvSpPr/>
          <p:nvPr/>
        </p:nvSpPr>
        <p:spPr>
          <a:xfrm>
            <a:off x="6858000" y="4908715"/>
            <a:ext cx="1295400" cy="7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dirty="0"/>
              <a:t>(</a:t>
            </a:r>
            <a:r>
              <a:rPr lang="en-US" i="1" dirty="0" err="1"/>
              <a:t>kn</a:t>
            </a:r>
            <a:r>
              <a:rPr lang="en-US" i="1" dirty="0"/>
              <a:t> + </a:t>
            </a:r>
            <a:r>
              <a:rPr lang="en-US" i="1" dirty="0" err="1"/>
              <a:t>kr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042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248"/>
            <a:ext cx="7315200" cy="1303867"/>
          </a:xfrm>
        </p:spPr>
        <p:txBody>
          <a:bodyPr>
            <a:normAutofit/>
          </a:bodyPr>
          <a:lstStyle/>
          <a:p>
            <a:r>
              <a:rPr lang="en-US" dirty="0"/>
              <a:t>Radix Sort – Time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E3E65-CB95-4AD9-B525-40E0ABA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90" y="1524000"/>
            <a:ext cx="7151310" cy="4415504"/>
          </a:xfrm>
          <a:solidFill>
            <a:schemeClr val="bg2"/>
          </a:solidFill>
          <a:effectLst>
            <a:softEdge rad="31750"/>
          </a:effectLst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radix(int A[], int B[], int k, int r, 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&lt;k;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++,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*=r)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k digits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for (j=0;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0;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Initialize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endParaRPr lang="en-US" altLang="en-US" sz="10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Count the number of key for each bin for this iteration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)%r]++;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Index for B,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[j] will be index for last slot of bin[j].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(j=1;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[j-1] +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//Move from A to B, start from bottom, j decreased, --, we increased by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(j=N-1; j&gt;=0; j--)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B[--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)%r]] = A[j];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this iteration move them back to data array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A[j] = B[j];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1FB9EEF-D309-4E52-9B17-488DB95CDDEB}"/>
              </a:ext>
            </a:extLst>
          </p:cNvPr>
          <p:cNvSpPr/>
          <p:nvPr/>
        </p:nvSpPr>
        <p:spPr>
          <a:xfrm>
            <a:off x="582990" y="1989667"/>
            <a:ext cx="979110" cy="769257"/>
          </a:xfrm>
          <a:prstGeom prst="wedgeRectCallout">
            <a:avLst>
              <a:gd name="adj1" fmla="val 349080"/>
              <a:gd name="adj2" fmla="val -87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digit</a:t>
            </a:r>
          </a:p>
          <a:p>
            <a:pPr algn="ctr"/>
            <a:r>
              <a:rPr lang="en-US" sz="1400" dirty="0"/>
              <a:t>( &lt;&lt; N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2937A-C3F6-40CE-A214-486FC0FE0A3B}"/>
              </a:ext>
            </a:extLst>
          </p:cNvPr>
          <p:cNvSpPr/>
          <p:nvPr/>
        </p:nvSpPr>
        <p:spPr>
          <a:xfrm>
            <a:off x="6781800" y="4876800"/>
            <a:ext cx="1371600" cy="7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dirty="0"/>
              <a:t>(</a:t>
            </a:r>
            <a:r>
              <a:rPr lang="en-US" i="1" dirty="0" err="1"/>
              <a:t>kn</a:t>
            </a:r>
            <a:r>
              <a:rPr lang="en-US" i="1" dirty="0"/>
              <a:t> + </a:t>
            </a:r>
            <a:r>
              <a:rPr lang="en-US" i="1" dirty="0" err="1"/>
              <a:t>kr</a:t>
            </a:r>
            <a:r>
              <a:rPr lang="en-US" i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889BC-6806-47F9-BAA7-2E10F7F62928}"/>
              </a:ext>
            </a:extLst>
          </p:cNvPr>
          <p:cNvSpPr/>
          <p:nvPr/>
        </p:nvSpPr>
        <p:spPr>
          <a:xfrm>
            <a:off x="593876" y="5257801"/>
            <a:ext cx="3368524" cy="99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Symbol" panose="05050102010706020507" pitchFamily="18" charset="2"/>
              </a:rPr>
              <a:t>k  will be significant constant, for instance</a:t>
            </a:r>
          </a:p>
          <a:p>
            <a:pPr algn="ctr"/>
            <a:r>
              <a:rPr lang="en-US" sz="1400" dirty="0">
                <a:sym typeface="Symbol" panose="05050102010706020507" pitchFamily="18" charset="2"/>
              </a:rPr>
              <a:t>0…99 , k = 2, log</a:t>
            </a:r>
            <a:r>
              <a:rPr lang="en-US" sz="1400" baseline="-25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99</a:t>
            </a:r>
          </a:p>
          <a:p>
            <a:pPr algn="ctr"/>
            <a:r>
              <a:rPr lang="en-US" sz="1400" dirty="0">
                <a:sym typeface="Symbol" panose="05050102010706020507" pitchFamily="18" charset="2"/>
              </a:rPr>
              <a:t>11200..11300, k = 5,  log</a:t>
            </a:r>
            <a:r>
              <a:rPr lang="en-US" sz="1400" baseline="-25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11300</a:t>
            </a:r>
          </a:p>
          <a:p>
            <a:pPr algn="ctr"/>
            <a:r>
              <a:rPr lang="en-US" sz="1400" dirty="0">
                <a:sym typeface="Symbol" panose="05050102010706020507" pitchFamily="18" charset="2"/>
              </a:rPr>
              <a:t>(example of in range, log</a:t>
            </a:r>
            <a:r>
              <a:rPr lang="en-US" sz="1400" baseline="-25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MAX)</a:t>
            </a:r>
            <a:endParaRPr lang="en-US" sz="14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40ACC19-841E-41C3-9644-E10DAEB54246}"/>
              </a:ext>
            </a:extLst>
          </p:cNvPr>
          <p:cNvSpPr/>
          <p:nvPr/>
        </p:nvSpPr>
        <p:spPr>
          <a:xfrm>
            <a:off x="7260771" y="2108200"/>
            <a:ext cx="1066800" cy="1439333"/>
          </a:xfrm>
          <a:prstGeom prst="wedgeRectCallout">
            <a:avLst>
              <a:gd name="adj1" fmla="val -226786"/>
              <a:gd name="adj2" fmla="val -80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</a:t>
            </a:r>
          </a:p>
          <a:p>
            <a:pPr algn="ctr"/>
            <a:r>
              <a:rPr lang="en-US" sz="1400" dirty="0"/>
              <a:t>(2, 10, 26)</a:t>
            </a:r>
          </a:p>
          <a:p>
            <a:pPr algn="ctr"/>
            <a:r>
              <a:rPr lang="en-US" sz="1400" dirty="0"/>
              <a:t>(&lt;&lt;N)</a:t>
            </a:r>
          </a:p>
          <a:p>
            <a:pPr algn="ctr"/>
            <a:r>
              <a:rPr lang="en-US" sz="1400" dirty="0"/>
              <a:t>(number of different values)</a:t>
            </a:r>
          </a:p>
        </p:txBody>
      </p:sp>
    </p:spTree>
    <p:extLst>
      <p:ext uri="{BB962C8B-B14F-4D97-AF65-F5344CB8AC3E}">
        <p14:creationId xmlns:p14="http://schemas.microsoft.com/office/powerpoint/2010/main" val="3643100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248"/>
            <a:ext cx="7315200" cy="1303867"/>
          </a:xfrm>
        </p:spPr>
        <p:txBody>
          <a:bodyPr>
            <a:normAutofit/>
          </a:bodyPr>
          <a:lstStyle/>
          <a:p>
            <a:r>
              <a:rPr lang="en-US" dirty="0"/>
              <a:t>Radix Sort – Time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E3E65-CB95-4AD9-B525-40E0ABA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90" y="1524000"/>
            <a:ext cx="7151310" cy="4415504"/>
          </a:xfrm>
          <a:solidFill>
            <a:schemeClr val="bg2"/>
          </a:solidFill>
          <a:effectLst>
            <a:softEdge rad="31750"/>
          </a:effectLst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radix(int A[], int B[], int k, int r, 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[])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&lt;k;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++,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*=r)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k digits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for (j=0;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0;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Initialize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endParaRPr lang="en-US" altLang="en-US" sz="10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Count the number of key for each bin for this iteration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)%r]++;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Index for B, </a:t>
            </a:r>
            <a:r>
              <a:rPr lang="en-US" altLang="en-US" sz="105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[j] will be index for last slot of bin[j].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(j=1; j&lt;r;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=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[j-1] +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//Move from A to B, start from bottom, j decreased, --, we increased by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(j=N-1; j&gt;=0; j--)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B[--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cnt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[(A[j]/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dpl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)%r]] = A[j];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0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for this iteration move them back to data array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(j=0; j&lt;N; </a:t>
            </a:r>
            <a:r>
              <a:rPr lang="en-US" alt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 A[j] = B[j];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35B19D7-A52A-4D47-8FE6-47831A059C52}"/>
              </a:ext>
            </a:extLst>
          </p:cNvPr>
          <p:cNvSpPr/>
          <p:nvPr/>
        </p:nvSpPr>
        <p:spPr>
          <a:xfrm>
            <a:off x="7315200" y="1989667"/>
            <a:ext cx="1066800" cy="838200"/>
          </a:xfrm>
          <a:prstGeom prst="wedgeRectCallout">
            <a:avLst>
              <a:gd name="adj1" fmla="val -226786"/>
              <a:gd name="adj2" fmla="val -80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</a:t>
            </a:r>
          </a:p>
          <a:p>
            <a:pPr algn="ctr"/>
            <a:r>
              <a:rPr lang="en-US" sz="1400" dirty="0"/>
              <a:t>(2, 10, 26)</a:t>
            </a:r>
          </a:p>
          <a:p>
            <a:pPr algn="ctr"/>
            <a:r>
              <a:rPr lang="en-US" sz="1400" dirty="0"/>
              <a:t>(&lt;&lt;N)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1FB9EEF-D309-4E52-9B17-488DB95CDDEB}"/>
              </a:ext>
            </a:extLst>
          </p:cNvPr>
          <p:cNvSpPr/>
          <p:nvPr/>
        </p:nvSpPr>
        <p:spPr>
          <a:xfrm>
            <a:off x="582990" y="1989667"/>
            <a:ext cx="979110" cy="769257"/>
          </a:xfrm>
          <a:prstGeom prst="wedgeRectCallout">
            <a:avLst>
              <a:gd name="adj1" fmla="val 349080"/>
              <a:gd name="adj2" fmla="val -87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digit</a:t>
            </a:r>
          </a:p>
          <a:p>
            <a:pPr algn="ctr"/>
            <a:r>
              <a:rPr lang="en-US" sz="1400" dirty="0"/>
              <a:t>( &lt;&lt; N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889BC-6806-47F9-BAA7-2E10F7F62928}"/>
              </a:ext>
            </a:extLst>
          </p:cNvPr>
          <p:cNvSpPr/>
          <p:nvPr/>
        </p:nvSpPr>
        <p:spPr>
          <a:xfrm>
            <a:off x="593876" y="5410199"/>
            <a:ext cx="3368524" cy="839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ym typeface="Symbol" panose="05050102010706020507" pitchFamily="18" charset="2"/>
              </a:rPr>
              <a:t>k  will be significant constant, for instance</a:t>
            </a:r>
          </a:p>
          <a:p>
            <a:pPr algn="ctr"/>
            <a:r>
              <a:rPr lang="en-US" sz="1400" dirty="0">
                <a:sym typeface="Symbol" panose="05050102010706020507" pitchFamily="18" charset="2"/>
              </a:rPr>
              <a:t>0…99 , k = 2, log</a:t>
            </a:r>
            <a:r>
              <a:rPr lang="en-US" sz="1400" baseline="-25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99</a:t>
            </a:r>
          </a:p>
          <a:p>
            <a:pPr algn="ctr"/>
            <a:r>
              <a:rPr lang="en-US" sz="1400" dirty="0">
                <a:sym typeface="Symbol" panose="05050102010706020507" pitchFamily="18" charset="2"/>
              </a:rPr>
              <a:t>11200..11300, k = 5,  log</a:t>
            </a:r>
            <a:r>
              <a:rPr lang="en-US" sz="1400" baseline="-25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11300</a:t>
            </a:r>
          </a:p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A8CA8-3545-4CF5-95E4-3A07076B1156}"/>
              </a:ext>
            </a:extLst>
          </p:cNvPr>
          <p:cNvSpPr/>
          <p:nvPr/>
        </p:nvSpPr>
        <p:spPr>
          <a:xfrm>
            <a:off x="6781800" y="4876800"/>
            <a:ext cx="1371600" cy="73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ym typeface="Symbol" panose="05050102010706020507" pitchFamily="18" charset="2"/>
              </a:rPr>
              <a:t></a:t>
            </a:r>
            <a:r>
              <a:rPr lang="en-US" i="1" dirty="0"/>
              <a:t>(k(n + r))</a:t>
            </a:r>
          </a:p>
        </p:txBody>
      </p:sp>
    </p:spTree>
    <p:extLst>
      <p:ext uri="{BB962C8B-B14F-4D97-AF65-F5344CB8AC3E}">
        <p14:creationId xmlns:p14="http://schemas.microsoft.com/office/powerpoint/2010/main" val="44975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59764"/>
              </p:ext>
            </p:extLst>
          </p:nvPr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75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34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67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99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16775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0290"/>
              </p:ext>
            </p:extLst>
          </p:nvPr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C2E03FA-A5EF-42D6-9415-56A7A08F9FFF}"/>
              </a:ext>
            </a:extLst>
          </p:cNvPr>
          <p:cNvSpPr txBox="1">
            <a:spLocks/>
          </p:cNvSpPr>
          <p:nvPr/>
        </p:nvSpPr>
        <p:spPr>
          <a:xfrm>
            <a:off x="843945" y="1347635"/>
            <a:ext cx="2122110" cy="6931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372653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76989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0109D7-3AA8-4BBF-AD7A-7C7CE23BB16A}"/>
              </a:ext>
            </a:extLst>
          </p:cNvPr>
          <p:cNvCxnSpPr/>
          <p:nvPr/>
        </p:nvCxnSpPr>
        <p:spPr>
          <a:xfrm>
            <a:off x="2362200" y="2362200"/>
            <a:ext cx="2362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769CCC9-5CC4-4684-AC58-32B751AE557E}"/>
              </a:ext>
            </a:extLst>
          </p:cNvPr>
          <p:cNvSpPr txBox="1">
            <a:spLocks/>
          </p:cNvSpPr>
          <p:nvPr/>
        </p:nvSpPr>
        <p:spPr>
          <a:xfrm>
            <a:off x="3637038" y="2963906"/>
            <a:ext cx="934962" cy="3534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/>
              <a:t>75 % 10 = 5</a:t>
            </a:r>
          </a:p>
        </p:txBody>
      </p:sp>
    </p:spTree>
    <p:extLst>
      <p:ext uri="{BB962C8B-B14F-4D97-AF65-F5344CB8AC3E}">
        <p14:creationId xmlns:p14="http://schemas.microsoft.com/office/powerpoint/2010/main" val="355908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72710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397EB-654B-4B8E-B236-E14B088C473B}"/>
              </a:ext>
            </a:extLst>
          </p:cNvPr>
          <p:cNvCxnSpPr>
            <a:cxnSpLocks/>
          </p:cNvCxnSpPr>
          <p:nvPr/>
        </p:nvCxnSpPr>
        <p:spPr>
          <a:xfrm>
            <a:off x="3048000" y="2506094"/>
            <a:ext cx="1295400" cy="140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2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90248"/>
            <a:ext cx="6798734" cy="1303867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E85A6F33-BF64-466B-8D82-F203C444D3D2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30401"/>
          <a:ext cx="5181603" cy="71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719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u="sng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u="sng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u="sng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u="sng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5FF3D47-49E3-423D-8529-9FDFE283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25117"/>
              </p:ext>
            </p:extLst>
          </p:nvPr>
        </p:nvGraphicFramePr>
        <p:xfrm>
          <a:off x="2019300" y="3979413"/>
          <a:ext cx="5105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F1072CE-7FB9-4D15-AD69-DA48DA70D32A}"/>
              </a:ext>
            </a:extLst>
          </p:cNvPr>
          <p:cNvSpPr txBox="1">
            <a:spLocks/>
          </p:cNvSpPr>
          <p:nvPr/>
        </p:nvSpPr>
        <p:spPr>
          <a:xfrm>
            <a:off x="6175224" y="5093910"/>
            <a:ext cx="1828800" cy="1022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Counter Array, identified by digits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88DE146A-0A6D-47F6-8122-CAF166989125}"/>
              </a:ext>
            </a:extLst>
          </p:cNvPr>
          <p:cNvGraphicFramePr>
            <a:graphicFrameLocks noGrp="1"/>
          </p:cNvGraphicFramePr>
          <p:nvPr/>
        </p:nvGraphicFramePr>
        <p:xfrm>
          <a:off x="2033814" y="4506686"/>
          <a:ext cx="5105400" cy="2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5081748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40340394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770513699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23093341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1961336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2937967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67713509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5978702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71930801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68138125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[3]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[6]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[7]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[8]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[9]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3100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D664FF-E79E-4EDA-855E-503DF176102C}"/>
              </a:ext>
            </a:extLst>
          </p:cNvPr>
          <p:cNvCxnSpPr>
            <a:cxnSpLocks/>
          </p:cNvCxnSpPr>
          <p:nvPr/>
        </p:nvCxnSpPr>
        <p:spPr>
          <a:xfrm>
            <a:off x="3695700" y="2479564"/>
            <a:ext cx="2171700" cy="145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8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2012</TotalTime>
  <Words>4466</Words>
  <Application>Microsoft Office PowerPoint</Application>
  <PresentationFormat>On-screen Show (4:3)</PresentationFormat>
  <Paragraphs>1763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Garamond</vt:lpstr>
      <vt:lpstr>Lucida Console</vt:lpstr>
      <vt:lpstr>Organic</vt:lpstr>
      <vt:lpstr>Radix Sort </vt:lpstr>
      <vt:lpstr>Sort in partial</vt:lpstr>
      <vt:lpstr>Sort in partial</vt:lpstr>
      <vt:lpstr>Sort in partial</vt:lpstr>
      <vt:lpstr>Sort in partial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 – Space Complexity</vt:lpstr>
      <vt:lpstr>Radix Sort – Time Complexity</vt:lpstr>
      <vt:lpstr>Radix Sort – Time Complexity</vt:lpstr>
      <vt:lpstr>Radix Sort – Time Complexity</vt:lpstr>
      <vt:lpstr>Radix Sort – Time Complexity</vt:lpstr>
      <vt:lpstr>Radix Sort – 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/ Doubly Linked Lists</dc:title>
  <dc:creator>Mutlu Mete</dc:creator>
  <cp:lastModifiedBy>mm</cp:lastModifiedBy>
  <cp:revision>59</cp:revision>
  <dcterms:created xsi:type="dcterms:W3CDTF">2016-10-18T18:30:39Z</dcterms:created>
  <dcterms:modified xsi:type="dcterms:W3CDTF">2021-10-18T14:43:03Z</dcterms:modified>
</cp:coreProperties>
</file>