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46342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lgs4.cs.princeton.ed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gs4.cs.princeton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6.gif"/><Relationship Id="rId7" Type="http://schemas.openxmlformats.org/officeDocument/2006/relationships/image" Target="../media/image1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10" Type="http://schemas.openxmlformats.org/officeDocument/2006/relationships/image" Target="../media/image7.gif"/><Relationship Id="rId4" Type="http://schemas.openxmlformats.org/officeDocument/2006/relationships/image" Target="../media/image8.gif"/><Relationship Id="rId9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6.gif"/><Relationship Id="rId7" Type="http://schemas.openxmlformats.org/officeDocument/2006/relationships/image" Target="../media/image1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10" Type="http://schemas.openxmlformats.org/officeDocument/2006/relationships/image" Target="../media/image7.gif"/><Relationship Id="rId4" Type="http://schemas.openxmlformats.org/officeDocument/2006/relationships/image" Target="../media/image8.gif"/><Relationship Id="rId9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6.gif"/><Relationship Id="rId7" Type="http://schemas.openxmlformats.org/officeDocument/2006/relationships/image" Target="../media/image1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10" Type="http://schemas.openxmlformats.org/officeDocument/2006/relationships/image" Target="../media/image7.gif"/><Relationship Id="rId4" Type="http://schemas.openxmlformats.org/officeDocument/2006/relationships/image" Target="../media/image8.gif"/><Relationship Id="rId9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6.gif"/><Relationship Id="rId7" Type="http://schemas.openxmlformats.org/officeDocument/2006/relationships/image" Target="../media/image1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10" Type="http://schemas.openxmlformats.org/officeDocument/2006/relationships/image" Target="../media/image7.gif"/><Relationship Id="rId4" Type="http://schemas.openxmlformats.org/officeDocument/2006/relationships/image" Target="../media/image8.gif"/><Relationship Id="rId9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8.gif"/><Relationship Id="rId7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10.gif"/><Relationship Id="rId10" Type="http://schemas.openxmlformats.org/officeDocument/2006/relationships/image" Target="../media/image12.gif"/><Relationship Id="rId4" Type="http://schemas.openxmlformats.org/officeDocument/2006/relationships/image" Target="../media/image9.gif"/><Relationship Id="rId9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8.gif"/><Relationship Id="rId7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10.gif"/><Relationship Id="rId10" Type="http://schemas.openxmlformats.org/officeDocument/2006/relationships/image" Target="../media/image12.gif"/><Relationship Id="rId4" Type="http://schemas.openxmlformats.org/officeDocument/2006/relationships/image" Target="../media/image9.gif"/><Relationship Id="rId9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8.gif"/><Relationship Id="rId7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10.gif"/><Relationship Id="rId10" Type="http://schemas.openxmlformats.org/officeDocument/2006/relationships/image" Target="../media/image12.gif"/><Relationship Id="rId4" Type="http://schemas.openxmlformats.org/officeDocument/2006/relationships/image" Target="../media/image9.gif"/><Relationship Id="rId9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8.gif"/><Relationship Id="rId7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10" Type="http://schemas.openxmlformats.org/officeDocument/2006/relationships/image" Target="../media/image12.gif"/><Relationship Id="rId4" Type="http://schemas.openxmlformats.org/officeDocument/2006/relationships/image" Target="../media/image9.gif"/><Relationship Id="rId9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8.gif"/><Relationship Id="rId7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10" Type="http://schemas.openxmlformats.org/officeDocument/2006/relationships/image" Target="../media/image12.gif"/><Relationship Id="rId4" Type="http://schemas.openxmlformats.org/officeDocument/2006/relationships/image" Target="../media/image9.gif"/><Relationship Id="rId9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8.gif"/><Relationship Id="rId7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10" Type="http://schemas.openxmlformats.org/officeDocument/2006/relationships/image" Target="../media/image12.gif"/><Relationship Id="rId4" Type="http://schemas.openxmlformats.org/officeDocument/2006/relationships/image" Target="../media/image9.gif"/><Relationship Id="rId9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gif"/><Relationship Id="rId7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11.gif"/><Relationship Id="rId9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gif"/><Relationship Id="rId7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11.gif"/><Relationship Id="rId9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gif"/><Relationship Id="rId7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11.gif"/><Relationship Id="rId9" Type="http://schemas.openxmlformats.org/officeDocument/2006/relationships/image" Target="../media/image8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gif"/><Relationship Id="rId7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11.gif"/><Relationship Id="rId9" Type="http://schemas.openxmlformats.org/officeDocument/2006/relationships/image" Target="../media/image8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gif"/><Relationship Id="rId7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11.gif"/><Relationship Id="rId9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gif"/><Relationship Id="rId7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11.gif"/><Relationship Id="rId9" Type="http://schemas.openxmlformats.org/officeDocument/2006/relationships/image" Target="../media/image8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gif"/><Relationship Id="rId7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11.gif"/><Relationship Id="rId9" Type="http://schemas.openxmlformats.org/officeDocument/2006/relationships/image" Target="../media/image8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gif"/><Relationship Id="rId7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11.gif"/><Relationship Id="rId9" Type="http://schemas.openxmlformats.org/officeDocument/2006/relationships/image" Target="../media/image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6.gif"/><Relationship Id="rId7" Type="http://schemas.openxmlformats.org/officeDocument/2006/relationships/image" Target="../media/image1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10" Type="http://schemas.openxmlformats.org/officeDocument/2006/relationships/image" Target="../media/image7.gif"/><Relationship Id="rId4" Type="http://schemas.openxmlformats.org/officeDocument/2006/relationships/image" Target="../media/image8.gif"/><Relationship Id="rId9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34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2.1  H-sorting Demo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174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5" name="5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6" name="8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7" name="9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8" name="t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79" name="Shape 179"/>
          <p:cNvSpPr/>
          <p:nvPr/>
        </p:nvSpPr>
        <p:spPr>
          <a:xfrm>
            <a:off x="6673516" y="5663482"/>
            <a:ext cx="46355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0579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56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182" name="Shape 182"/>
          <p:cNvSpPr/>
          <p:nvPr/>
        </p:nvSpPr>
        <p:spPr>
          <a:xfrm rot="16200000" flipH="1">
            <a:off x="8877300" y="5168900"/>
            <a:ext cx="355600" cy="429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183" name="3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4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85" name="Shape 185"/>
          <p:cNvSpPr/>
          <p:nvPr/>
        </p:nvSpPr>
        <p:spPr>
          <a:xfrm>
            <a:off x="33020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12800" y="5676900"/>
            <a:ext cx="14732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6162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pic>
        <p:nvPicPr>
          <p:cNvPr id="188" name="4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9" name="7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19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4" name="5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5" name="8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6" name="9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7" name="t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98" name="Shape 198"/>
          <p:cNvSpPr/>
          <p:nvPr/>
        </p:nvSpPr>
        <p:spPr>
          <a:xfrm>
            <a:off x="6673516" y="5663482"/>
            <a:ext cx="46355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60579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00" name="Shape 200"/>
          <p:cNvSpPr/>
          <p:nvPr/>
        </p:nvSpPr>
        <p:spPr>
          <a:xfrm>
            <a:off x="79756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201" name="Shape 201"/>
          <p:cNvSpPr/>
          <p:nvPr/>
        </p:nvSpPr>
        <p:spPr>
          <a:xfrm rot="16200000" flipH="1">
            <a:off x="8877300" y="5168900"/>
            <a:ext cx="355600" cy="429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202" name="3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3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4" name="4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5" name="7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06" name="Shape 206"/>
          <p:cNvSpPr/>
          <p:nvPr/>
        </p:nvSpPr>
        <p:spPr>
          <a:xfrm>
            <a:off x="32512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3-sorted</a:t>
            </a:r>
          </a:p>
        </p:txBody>
      </p:sp>
      <p:sp>
        <p:nvSpPr>
          <p:cNvPr id="207" name="Shape 207"/>
          <p:cNvSpPr/>
          <p:nvPr/>
        </p:nvSpPr>
        <p:spPr>
          <a:xfrm rot="16200000" flipH="1">
            <a:off x="3638550" y="4641850"/>
            <a:ext cx="355600" cy="534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21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2" name="5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3" name="8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4" name="9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5" name="t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16" name="Shape 216"/>
          <p:cNvSpPr/>
          <p:nvPr/>
        </p:nvSpPr>
        <p:spPr>
          <a:xfrm>
            <a:off x="8019716" y="5663482"/>
            <a:ext cx="32893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72517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18" name="Shape 218"/>
          <p:cNvSpPr/>
          <p:nvPr/>
        </p:nvSpPr>
        <p:spPr>
          <a:xfrm>
            <a:off x="84201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219" name="Shape 219"/>
          <p:cNvSpPr/>
          <p:nvPr/>
        </p:nvSpPr>
        <p:spPr>
          <a:xfrm rot="16200000" flipH="1">
            <a:off x="9499600" y="5791200"/>
            <a:ext cx="355600" cy="304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220" name="3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1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2" name="4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3" name="7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24" name="Shape 224"/>
          <p:cNvSpPr/>
          <p:nvPr/>
        </p:nvSpPr>
        <p:spPr>
          <a:xfrm>
            <a:off x="44196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12800" y="5676900"/>
            <a:ext cx="25908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9977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23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1" name="5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2" name="8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3" name="9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4" name="t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35" name="Shape 235"/>
          <p:cNvSpPr/>
          <p:nvPr/>
        </p:nvSpPr>
        <p:spPr>
          <a:xfrm>
            <a:off x="8019716" y="5663482"/>
            <a:ext cx="32893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517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37" name="Shape 237"/>
          <p:cNvSpPr/>
          <p:nvPr/>
        </p:nvSpPr>
        <p:spPr>
          <a:xfrm>
            <a:off x="84201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238" name="Shape 238"/>
          <p:cNvSpPr/>
          <p:nvPr/>
        </p:nvSpPr>
        <p:spPr>
          <a:xfrm rot="16200000" flipH="1">
            <a:off x="9499600" y="5791200"/>
            <a:ext cx="355600" cy="304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239" name="3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0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1" name="4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2" name="7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43" name="Shape 243"/>
          <p:cNvSpPr/>
          <p:nvPr/>
        </p:nvSpPr>
        <p:spPr>
          <a:xfrm>
            <a:off x="38735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3-sorted</a:t>
            </a:r>
          </a:p>
        </p:txBody>
      </p:sp>
      <p:sp>
        <p:nvSpPr>
          <p:cNvPr id="244" name="Shape 244"/>
          <p:cNvSpPr/>
          <p:nvPr/>
        </p:nvSpPr>
        <p:spPr>
          <a:xfrm rot="16200000" flipH="1">
            <a:off x="4298950" y="3981450"/>
            <a:ext cx="355600" cy="666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248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9" name="8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0" name="9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1" name="t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52" name="Shape 252"/>
          <p:cNvSpPr/>
          <p:nvPr/>
        </p:nvSpPr>
        <p:spPr>
          <a:xfrm>
            <a:off x="9035716" y="5663482"/>
            <a:ext cx="22733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3820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54" name="Shape 254"/>
          <p:cNvSpPr/>
          <p:nvPr/>
        </p:nvSpPr>
        <p:spPr>
          <a:xfrm>
            <a:off x="90170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255" name="Shape 255"/>
          <p:cNvSpPr/>
          <p:nvPr/>
        </p:nvSpPr>
        <p:spPr>
          <a:xfrm rot="16200000" flipH="1">
            <a:off x="10071100" y="6362700"/>
            <a:ext cx="3556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256" name="4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7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58" name="Shape 258"/>
          <p:cNvSpPr/>
          <p:nvPr/>
        </p:nvSpPr>
        <p:spPr>
          <a:xfrm>
            <a:off x="55753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21336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1153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pic>
        <p:nvPicPr>
          <p:cNvPr id="261" name="3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2" name="2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3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267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8" name="8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9" name="9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0" name="t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71" name="Shape 271"/>
          <p:cNvSpPr/>
          <p:nvPr/>
        </p:nvSpPr>
        <p:spPr>
          <a:xfrm>
            <a:off x="9035716" y="5663482"/>
            <a:ext cx="22733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90170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273" name="Shape 273"/>
          <p:cNvSpPr/>
          <p:nvPr/>
        </p:nvSpPr>
        <p:spPr>
          <a:xfrm rot="16200000" flipH="1">
            <a:off x="10071100" y="6362700"/>
            <a:ext cx="3556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274" name="4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5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76" name="Shape 276"/>
          <p:cNvSpPr/>
          <p:nvPr/>
        </p:nvSpPr>
        <p:spPr>
          <a:xfrm>
            <a:off x="55753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1336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8895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79" name="Shape 279"/>
          <p:cNvSpPr/>
          <p:nvPr/>
        </p:nvSpPr>
        <p:spPr>
          <a:xfrm>
            <a:off x="83820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pic>
        <p:nvPicPr>
          <p:cNvPr id="280" name="3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1" name="2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2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286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7" name="8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8" name="9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9" name="t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90" name="Shape 290"/>
          <p:cNvSpPr/>
          <p:nvPr/>
        </p:nvSpPr>
        <p:spPr>
          <a:xfrm>
            <a:off x="9035716" y="5663482"/>
            <a:ext cx="22733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90170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292" name="Shape 292"/>
          <p:cNvSpPr/>
          <p:nvPr/>
        </p:nvSpPr>
        <p:spPr>
          <a:xfrm rot="16200000" flipH="1">
            <a:off x="10071100" y="6362700"/>
            <a:ext cx="3556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293" name="4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4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95" name="Shape 295"/>
          <p:cNvSpPr/>
          <p:nvPr/>
        </p:nvSpPr>
        <p:spPr>
          <a:xfrm>
            <a:off x="55753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1336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4351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298" name="Shape 298"/>
          <p:cNvSpPr/>
          <p:nvPr/>
        </p:nvSpPr>
        <p:spPr>
          <a:xfrm>
            <a:off x="83820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pic>
        <p:nvPicPr>
          <p:cNvPr id="299" name="3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0" name="2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1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305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6" name="8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7" name="9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8" name="t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09" name="Shape 309"/>
          <p:cNvSpPr/>
          <p:nvPr/>
        </p:nvSpPr>
        <p:spPr>
          <a:xfrm>
            <a:off x="9035716" y="5663482"/>
            <a:ext cx="22733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90170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311" name="Shape 311"/>
          <p:cNvSpPr/>
          <p:nvPr/>
        </p:nvSpPr>
        <p:spPr>
          <a:xfrm rot="16200000" flipH="1">
            <a:off x="10071100" y="6362700"/>
            <a:ext cx="3556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312" name="3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3" name="4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4" name="7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5" name="2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6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17" name="Shape 317"/>
          <p:cNvSpPr/>
          <p:nvPr/>
        </p:nvSpPr>
        <p:spPr>
          <a:xfrm>
            <a:off x="83820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18" name="Shape 318"/>
          <p:cNvSpPr/>
          <p:nvPr/>
        </p:nvSpPr>
        <p:spPr>
          <a:xfrm>
            <a:off x="43180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3-sorted</a:t>
            </a:r>
          </a:p>
        </p:txBody>
      </p:sp>
      <p:sp>
        <p:nvSpPr>
          <p:cNvPr id="319" name="Shape 319"/>
          <p:cNvSpPr/>
          <p:nvPr/>
        </p:nvSpPr>
        <p:spPr>
          <a:xfrm rot="16200000" flipH="1">
            <a:off x="4832350" y="3448050"/>
            <a:ext cx="355600" cy="773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323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4" name="8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5" name="9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6" name="t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27" name="Shape 327"/>
          <p:cNvSpPr/>
          <p:nvPr/>
        </p:nvSpPr>
        <p:spPr>
          <a:xfrm>
            <a:off x="10254916" y="5663482"/>
            <a:ext cx="10541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94234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329" name="Shape 329"/>
          <p:cNvSpPr/>
          <p:nvPr/>
        </p:nvSpPr>
        <p:spPr>
          <a:xfrm rot="16200000" flipH="1">
            <a:off x="10610850" y="6902450"/>
            <a:ext cx="355600" cy="825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330" name="3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1" name="4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2" name="7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3" name="2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4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35" name="Shape 335"/>
          <p:cNvSpPr/>
          <p:nvPr/>
        </p:nvSpPr>
        <p:spPr>
          <a:xfrm>
            <a:off x="95631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36" name="Shape 336"/>
          <p:cNvSpPr/>
          <p:nvPr/>
        </p:nvSpPr>
        <p:spPr>
          <a:xfrm>
            <a:off x="67564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3147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952500" y="5676900"/>
            <a:ext cx="115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92964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343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4" name="8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5" name="9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6" name="t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47" name="Shape 347"/>
          <p:cNvSpPr/>
          <p:nvPr/>
        </p:nvSpPr>
        <p:spPr>
          <a:xfrm>
            <a:off x="10254916" y="5663482"/>
            <a:ext cx="10541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94234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349" name="Shape 349"/>
          <p:cNvSpPr/>
          <p:nvPr/>
        </p:nvSpPr>
        <p:spPr>
          <a:xfrm rot="16200000" flipH="1">
            <a:off x="10610850" y="6902450"/>
            <a:ext cx="355600" cy="825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350" name="3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1" name="4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2" name="7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3" name="2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4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55" name="Shape 355"/>
          <p:cNvSpPr/>
          <p:nvPr/>
        </p:nvSpPr>
        <p:spPr>
          <a:xfrm>
            <a:off x="95631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56" name="Shape 356"/>
          <p:cNvSpPr/>
          <p:nvPr/>
        </p:nvSpPr>
        <p:spPr>
          <a:xfrm>
            <a:off x="49657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3-sorted</a:t>
            </a:r>
          </a:p>
        </p:txBody>
      </p:sp>
      <p:sp>
        <p:nvSpPr>
          <p:cNvPr id="357" name="Shape 357"/>
          <p:cNvSpPr/>
          <p:nvPr/>
        </p:nvSpPr>
        <p:spPr>
          <a:xfrm rot="16200000" flipH="1">
            <a:off x="5454650" y="2825749"/>
            <a:ext cx="355600" cy="8978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An array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-sorted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a[i-h] &lt;= a[i]</a:t>
            </a:r>
            <a:r>
              <a:rPr sz="2400">
                <a:uFill>
                  <a:solidFill/>
                </a:uFill>
              </a:rPr>
              <a:t> for each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4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" name="4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" name="5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" name="7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7" name="8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" name="9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" name="t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" name="3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847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176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2" name="Shape 52"/>
          <p:cNvSpPr/>
          <p:nvPr/>
        </p:nvSpPr>
        <p:spPr>
          <a:xfrm>
            <a:off x="55372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7-sorted</a:t>
            </a:r>
          </a:p>
        </p:txBody>
      </p:sp>
      <p:sp>
        <p:nvSpPr>
          <p:cNvPr id="53" name="Shape 53"/>
          <p:cNvSpPr/>
          <p:nvPr/>
        </p:nvSpPr>
        <p:spPr>
          <a:xfrm rot="16200000" flipH="1">
            <a:off x="6032500" y="2247899"/>
            <a:ext cx="355600" cy="1013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361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2" name="9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3" name="3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4" name="4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5" name="7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6" name="2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7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68" name="Shape 368"/>
          <p:cNvSpPr/>
          <p:nvPr/>
        </p:nvSpPr>
        <p:spPr>
          <a:xfrm>
            <a:off x="79248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4831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509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pic>
        <p:nvPicPr>
          <p:cNvPr id="371" name="8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73" name="Shape 373"/>
          <p:cNvSpPr/>
          <p:nvPr/>
        </p:nvSpPr>
        <p:spPr>
          <a:xfrm>
            <a:off x="107442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74" name="Shape 374"/>
          <p:cNvSpPr/>
          <p:nvPr/>
        </p:nvSpPr>
        <p:spPr>
          <a:xfrm>
            <a:off x="104648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378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9" name="9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0" name="3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1" name="4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2" name="7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3" name="2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4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85" name="Shape 385"/>
          <p:cNvSpPr/>
          <p:nvPr/>
        </p:nvSpPr>
        <p:spPr>
          <a:xfrm>
            <a:off x="79248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4831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8509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pic>
        <p:nvPicPr>
          <p:cNvPr id="388" name="8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90" name="Shape 390"/>
          <p:cNvSpPr/>
          <p:nvPr/>
        </p:nvSpPr>
        <p:spPr>
          <a:xfrm>
            <a:off x="107442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91" name="Shape 391"/>
          <p:cNvSpPr/>
          <p:nvPr/>
        </p:nvSpPr>
        <p:spPr>
          <a:xfrm>
            <a:off x="72136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An array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-sorted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a[i-h] &lt;= a[i]</a:t>
            </a:r>
            <a:r>
              <a:rPr sz="2400">
                <a:uFill>
                  <a:solidFill/>
                </a:uFill>
              </a:rPr>
              <a:t> for each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395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96" name="9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97" name="3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98" name="4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99" name="7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0" name="2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1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2" name="8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04" name="Shape 404"/>
          <p:cNvSpPr/>
          <p:nvPr/>
        </p:nvSpPr>
        <p:spPr>
          <a:xfrm>
            <a:off x="55626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3-sorted</a:t>
            </a:r>
          </a:p>
        </p:txBody>
      </p:sp>
      <p:sp>
        <p:nvSpPr>
          <p:cNvPr id="405" name="Shape 405"/>
          <p:cNvSpPr/>
          <p:nvPr/>
        </p:nvSpPr>
        <p:spPr>
          <a:xfrm rot="16200000" flipH="1">
            <a:off x="6032500" y="2247899"/>
            <a:ext cx="355600" cy="1013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An array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-sorted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a[i-h] &lt;= a[i]</a:t>
            </a:r>
            <a:r>
              <a:rPr sz="2400">
                <a:uFill>
                  <a:solidFill/>
                </a:uFill>
              </a:rPr>
              <a:t> for each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409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0" name="9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1" name="3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2" name="4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3" name="7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4" name="2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5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6" name="8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7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18" name="Shape 418"/>
          <p:cNvSpPr/>
          <p:nvPr/>
        </p:nvSpPr>
        <p:spPr>
          <a:xfrm>
            <a:off x="55626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3-sorted</a:t>
            </a:r>
          </a:p>
        </p:txBody>
      </p:sp>
      <p:sp>
        <p:nvSpPr>
          <p:cNvPr id="419" name="Shape 419"/>
          <p:cNvSpPr/>
          <p:nvPr/>
        </p:nvSpPr>
        <p:spPr>
          <a:xfrm rot="16200000" flipH="1">
            <a:off x="6032500" y="2247899"/>
            <a:ext cx="355600" cy="1013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90932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6515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2171700" y="5676900"/>
            <a:ext cx="22733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An array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-sorted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a[i-h] &lt;= a[i]</a:t>
            </a:r>
            <a:r>
              <a:rPr sz="2400">
                <a:uFill>
                  <a:solidFill/>
                </a:uFill>
              </a:rPr>
              <a:t> for each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426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7" name="9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8" name="3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9" name="4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30" name="7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31" name="2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32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33" name="8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34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35" name="Shape 435"/>
          <p:cNvSpPr/>
          <p:nvPr/>
        </p:nvSpPr>
        <p:spPr>
          <a:xfrm>
            <a:off x="55626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3-sorted</a:t>
            </a:r>
          </a:p>
        </p:txBody>
      </p:sp>
      <p:sp>
        <p:nvSpPr>
          <p:cNvPr id="436" name="Shape 436"/>
          <p:cNvSpPr/>
          <p:nvPr/>
        </p:nvSpPr>
        <p:spPr>
          <a:xfrm rot="16200000" flipH="1">
            <a:off x="6032500" y="2247899"/>
            <a:ext cx="355600" cy="1013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67310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3289300" y="5676900"/>
            <a:ext cx="24257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1041400" y="5676900"/>
            <a:ext cx="10541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10312400" y="5626100"/>
            <a:ext cx="14224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An array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-sorted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a[i-h] &lt;= a[i]</a:t>
            </a:r>
            <a:r>
              <a:rPr sz="2400">
                <a:uFill>
                  <a:solidFill/>
                </a:uFill>
              </a:rPr>
              <a:t> for each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444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5" name="9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6" name="3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7" name="4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8" name="7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9" name="2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0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1" name="8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53" name="Shape 453"/>
          <p:cNvSpPr/>
          <p:nvPr/>
        </p:nvSpPr>
        <p:spPr>
          <a:xfrm>
            <a:off x="55626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3-sorted</a:t>
            </a:r>
          </a:p>
        </p:txBody>
      </p:sp>
      <p:sp>
        <p:nvSpPr>
          <p:cNvPr id="454" name="Shape 454"/>
          <p:cNvSpPr/>
          <p:nvPr/>
        </p:nvSpPr>
        <p:spPr>
          <a:xfrm rot="16200000" flipH="1">
            <a:off x="6032500" y="2247899"/>
            <a:ext cx="355600" cy="1013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grpSp>
        <p:nvGrpSpPr>
          <p:cNvPr id="458" name="Group 458"/>
          <p:cNvGrpSpPr/>
          <p:nvPr/>
        </p:nvGrpSpPr>
        <p:grpSpPr>
          <a:xfrm>
            <a:off x="1028700" y="5676900"/>
            <a:ext cx="9207500" cy="1358900"/>
            <a:chOff x="0" y="0"/>
            <a:chExt cx="9207500" cy="1358900"/>
          </a:xfrm>
        </p:grpSpPr>
        <p:sp>
          <p:nvSpPr>
            <p:cNvPr id="455" name="Shape 455"/>
            <p:cNvSpPr/>
            <p:nvPr/>
          </p:nvSpPr>
          <p:spPr>
            <a:xfrm>
              <a:off x="6921500" y="38100"/>
              <a:ext cx="2286000" cy="1320800"/>
            </a:xfrm>
            <a:prstGeom prst="rect">
              <a:avLst/>
            </a:prstGeom>
            <a:solidFill>
              <a:srgbClr val="EBEBEB">
                <a:alpha val="75000"/>
              </a:srgbClr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000"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479800" y="0"/>
              <a:ext cx="2324100" cy="1320800"/>
            </a:xfrm>
            <a:prstGeom prst="rect">
              <a:avLst/>
            </a:prstGeom>
            <a:solidFill>
              <a:srgbClr val="EBEBEB">
                <a:alpha val="75000"/>
              </a:srgbClr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000"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0" y="0"/>
              <a:ext cx="2273300" cy="1320800"/>
            </a:xfrm>
            <a:prstGeom prst="rect">
              <a:avLst/>
            </a:prstGeom>
            <a:solidFill>
              <a:srgbClr val="EBEBEB">
                <a:alpha val="75000"/>
              </a:srgbClr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000"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An array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-sorted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a[i-h] &lt;= a[i]</a:t>
            </a:r>
            <a:r>
              <a:rPr sz="2400">
                <a:uFill>
                  <a:solidFill/>
                </a:uFill>
              </a:rPr>
              <a:t> for each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462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3" name="9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4" name="3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5" name="4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6" name="7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7" name="2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8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9" name="8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70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71" name="Shape 471"/>
          <p:cNvSpPr/>
          <p:nvPr/>
        </p:nvSpPr>
        <p:spPr>
          <a:xfrm>
            <a:off x="5219700" y="7632700"/>
            <a:ext cx="206375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still 7-sorted (!)</a:t>
            </a:r>
          </a:p>
        </p:txBody>
      </p:sp>
      <p:sp>
        <p:nvSpPr>
          <p:cNvPr id="472" name="Shape 472"/>
          <p:cNvSpPr/>
          <p:nvPr/>
        </p:nvSpPr>
        <p:spPr>
          <a:xfrm rot="16200000" flipH="1">
            <a:off x="6032500" y="2247899"/>
            <a:ext cx="355600" cy="1013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10299700" y="5715000"/>
            <a:ext cx="12065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273300" y="5676900"/>
            <a:ext cx="67056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An array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-sorted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a[i-h] &lt;= a[i]</a:t>
            </a:r>
            <a:r>
              <a:rPr sz="2400">
                <a:uFill>
                  <a:solidFill/>
                </a:uFill>
              </a:rPr>
              <a:t> for each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478" name="5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79" name="9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0" name="3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1" name="4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2" name="7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3" name="2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4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5" name="8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87" name="Shape 487"/>
          <p:cNvSpPr/>
          <p:nvPr/>
        </p:nvSpPr>
        <p:spPr>
          <a:xfrm>
            <a:off x="5219700" y="7632700"/>
            <a:ext cx="206375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still 7-sorted (!)</a:t>
            </a:r>
          </a:p>
        </p:txBody>
      </p:sp>
      <p:sp>
        <p:nvSpPr>
          <p:cNvPr id="488" name="Shape 488"/>
          <p:cNvSpPr/>
          <p:nvPr/>
        </p:nvSpPr>
        <p:spPr>
          <a:xfrm rot="16200000" flipH="1">
            <a:off x="6032500" y="2247899"/>
            <a:ext cx="355600" cy="1013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1016000" y="5626100"/>
            <a:ext cx="12065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3429000" y="5676900"/>
            <a:ext cx="68834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1A93-9A09-4F93-84F8-957CD940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3B66A-9245-4BA3-BFEF-20D12A1C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32" y="2189803"/>
            <a:ext cx="7740442" cy="63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904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int</a:t>
            </a:r>
            <a:r>
              <a:rPr lang="en-US" dirty="0"/>
              <a:t>  A[N]={0};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dirty="0" err="1"/>
              <a:t>fillRandom</a:t>
            </a:r>
            <a:r>
              <a:rPr lang="en-US" dirty="0"/>
              <a:t>(</a:t>
            </a:r>
            <a:r>
              <a:rPr lang="en-US" dirty="0" err="1"/>
              <a:t>A,N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	print(A);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</a:pPr>
            <a:r>
              <a:rPr lang="en-US" dirty="0"/>
              <a:t>	// </a:t>
            </a:r>
            <a:r>
              <a:rPr lang="en-US" dirty="0" err="1"/>
              <a:t>Shelll</a:t>
            </a:r>
            <a:r>
              <a:rPr lang="en-US" dirty="0"/>
              <a:t> sort</a:t>
            </a:r>
          </a:p>
          <a:p>
            <a:pPr>
              <a:lnSpc>
                <a:spcPct val="100000"/>
              </a:lnSpc>
            </a:pPr>
            <a:r>
              <a:rPr lang="en-US" dirty="0"/>
              <a:t>	// Sort a[] into increasing order.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h = 1;</a:t>
            </a:r>
          </a:p>
          <a:p>
            <a:pPr>
              <a:lnSpc>
                <a:spcPct val="100000"/>
              </a:lnSpc>
            </a:pPr>
            <a:r>
              <a:rPr lang="en-US" dirty="0"/>
              <a:t>	while (h &lt; N/3) h = 3*h + 1; // 1, 4, 13, 40, 121, 364, 1093, ...</a:t>
            </a:r>
          </a:p>
          <a:p>
            <a:pPr>
              <a:lnSpc>
                <a:spcPct val="100000"/>
              </a:lnSpc>
            </a:pPr>
            <a:r>
              <a:rPr lang="en-US" dirty="0"/>
              <a:t>	while (h &gt;= 1)</a:t>
            </a:r>
          </a:p>
          <a:p>
            <a:pPr>
              <a:lnSpc>
                <a:spcPct val="100000"/>
              </a:lnSpc>
            </a:pPr>
            <a:r>
              <a:rPr lang="en-US" dirty="0"/>
              <a:t>	{ // h-sort the array.</a:t>
            </a:r>
          </a:p>
          <a:p>
            <a:pPr>
              <a:lnSpc>
                <a:spcPct val="100000"/>
              </a:lnSpc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h;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lnSpc>
                <a:spcPct val="100000"/>
              </a:lnSpc>
            </a:pPr>
            <a:r>
              <a:rPr lang="en-US" dirty="0"/>
              <a:t>		{   // Insert a[</a:t>
            </a:r>
            <a:r>
              <a:rPr lang="en-US" dirty="0" err="1"/>
              <a:t>i</a:t>
            </a:r>
            <a:r>
              <a:rPr lang="en-US" dirty="0"/>
              <a:t>] among a[</a:t>
            </a:r>
            <a:r>
              <a:rPr lang="en-US" dirty="0" err="1"/>
              <a:t>i</a:t>
            </a:r>
            <a:r>
              <a:rPr lang="en-US" dirty="0"/>
              <a:t>-h], a[i-2*h], a[i-3*h]... .</a:t>
            </a:r>
          </a:p>
          <a:p>
            <a:pPr>
              <a:lnSpc>
                <a:spcPct val="100000"/>
              </a:lnSpc>
            </a:pPr>
            <a:r>
              <a:rPr lang="en-US" dirty="0"/>
              <a:t>			for 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; j &gt;= h &amp;&amp; small(A[j], A[j-h]); j -= h)</a:t>
            </a:r>
          </a:p>
          <a:p>
            <a:pPr>
              <a:lnSpc>
                <a:spcPct val="100000"/>
              </a:lnSpc>
            </a:pPr>
            <a:r>
              <a:rPr lang="en-US" dirty="0"/>
              <a:t>			swap(A, j, j-h);</a:t>
            </a:r>
          </a:p>
          <a:p>
            <a:pPr>
              <a:lnSpc>
                <a:spcPct val="100000"/>
              </a:lnSpc>
            </a:pPr>
            <a:r>
              <a:rPr lang="en-US" dirty="0"/>
              <a:t>		}</a:t>
            </a:r>
          </a:p>
          <a:p>
            <a:pPr>
              <a:lnSpc>
                <a:spcPct val="100000"/>
              </a:lnSpc>
            </a:pPr>
            <a:r>
              <a:rPr lang="en-US" dirty="0"/>
              <a:t>		print(A);</a:t>
            </a:r>
          </a:p>
          <a:p>
            <a:pPr>
              <a:lnSpc>
                <a:spcPct val="100000"/>
              </a:lnSpc>
            </a:pPr>
            <a:r>
              <a:rPr lang="en-US" dirty="0"/>
              <a:t>	h = h/3;</a:t>
            </a:r>
          </a:p>
          <a:p>
            <a:pPr>
              <a:lnSpc>
                <a:spcPct val="100000"/>
              </a:lnSpc>
            </a:pPr>
            <a:r>
              <a:rPr lang="en-US" dirty="0"/>
              <a:t>	}	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77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An array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-sorted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a[i-h] &lt;= a[i]</a:t>
            </a:r>
            <a:r>
              <a:rPr sz="2400">
                <a:uFill>
                  <a:solidFill/>
                </a:uFill>
              </a:rPr>
              <a:t> for each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5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8" name="4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9" name="5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0" name="7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1" name="8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2" name="9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3" name="t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4" name="3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847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5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176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66" name="Shape 66"/>
          <p:cNvSpPr/>
          <p:nvPr/>
        </p:nvSpPr>
        <p:spPr>
          <a:xfrm>
            <a:off x="55372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7-sorted</a:t>
            </a:r>
          </a:p>
        </p:txBody>
      </p:sp>
      <p:sp>
        <p:nvSpPr>
          <p:cNvPr id="67" name="Shape 67"/>
          <p:cNvSpPr/>
          <p:nvPr/>
        </p:nvSpPr>
        <p:spPr>
          <a:xfrm rot="16200000" flipH="1">
            <a:off x="6032500" y="2247899"/>
            <a:ext cx="355600" cy="1013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0299700" y="5715000"/>
            <a:ext cx="12065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273300" y="5676900"/>
            <a:ext cx="67056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An array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-sorted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a[i-h] &lt;= a[i]</a:t>
            </a:r>
            <a:r>
              <a:rPr sz="2400">
                <a:uFill>
                  <a:solidFill/>
                </a:uFill>
              </a:rPr>
              <a:t> for each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7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4" name="4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5" name="5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6" name="7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7" name="8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8" name="9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9" name="t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0" name="3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847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1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176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82" name="Shape 82"/>
          <p:cNvSpPr/>
          <p:nvPr/>
        </p:nvSpPr>
        <p:spPr>
          <a:xfrm>
            <a:off x="1016000" y="5626100"/>
            <a:ext cx="12065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429000" y="5676900"/>
            <a:ext cx="68834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5372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7-sorted</a:t>
            </a:r>
          </a:p>
        </p:txBody>
      </p:sp>
      <p:sp>
        <p:nvSpPr>
          <p:cNvPr id="85" name="Shape 85"/>
          <p:cNvSpPr/>
          <p:nvPr/>
        </p:nvSpPr>
        <p:spPr>
          <a:xfrm rot="16200000" flipH="1">
            <a:off x="6032500" y="2247899"/>
            <a:ext cx="355600" cy="1013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89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0" name="4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1" name="5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2" name="7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3" name="8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4" name="9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5" name="t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6" name="3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847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7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17600" y="57150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10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2" name="4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3" name="5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4" name="7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5" name="8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6" name="9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7" name="t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08" name="Shape 108"/>
          <p:cNvSpPr/>
          <p:nvPr/>
        </p:nvSpPr>
        <p:spPr>
          <a:xfrm>
            <a:off x="5530516" y="5663482"/>
            <a:ext cx="57785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1590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9149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11" name="Shape 111"/>
          <p:cNvSpPr/>
          <p:nvPr/>
        </p:nvSpPr>
        <p:spPr>
          <a:xfrm>
            <a:off x="46609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12" name="Shape 112"/>
          <p:cNvSpPr/>
          <p:nvPr/>
        </p:nvSpPr>
        <p:spPr>
          <a:xfrm>
            <a:off x="73660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113" name="Shape 113"/>
          <p:cNvSpPr/>
          <p:nvPr/>
        </p:nvSpPr>
        <p:spPr>
          <a:xfrm rot="16200000" flipH="1">
            <a:off x="8299450" y="4591050"/>
            <a:ext cx="355600" cy="54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114" name="3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847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5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17600" y="57150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119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0" name="4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1" name="5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2" name="7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3" name="8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4" name="9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5" name="t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26" name="Shape 126"/>
          <p:cNvSpPr/>
          <p:nvPr/>
        </p:nvSpPr>
        <p:spPr>
          <a:xfrm>
            <a:off x="5530516" y="5663482"/>
            <a:ext cx="57785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1590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9149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29" name="Shape 129"/>
          <p:cNvSpPr/>
          <p:nvPr/>
        </p:nvSpPr>
        <p:spPr>
          <a:xfrm>
            <a:off x="14986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sp>
        <p:nvSpPr>
          <p:cNvPr id="130" name="Shape 130"/>
          <p:cNvSpPr/>
          <p:nvPr/>
        </p:nvSpPr>
        <p:spPr>
          <a:xfrm>
            <a:off x="73660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131" name="Shape 131"/>
          <p:cNvSpPr/>
          <p:nvPr/>
        </p:nvSpPr>
        <p:spPr>
          <a:xfrm rot="16200000" flipH="1">
            <a:off x="8299450" y="4591050"/>
            <a:ext cx="355600" cy="54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132" name="3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3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13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8" name="4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9" name="5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0" name="7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1" name="8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2" name="9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3" name="t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44" name="Shape 144"/>
          <p:cNvSpPr/>
          <p:nvPr/>
        </p:nvSpPr>
        <p:spPr>
          <a:xfrm>
            <a:off x="5530516" y="5663482"/>
            <a:ext cx="57785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9149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46" name="Shape 146"/>
          <p:cNvSpPr/>
          <p:nvPr/>
        </p:nvSpPr>
        <p:spPr>
          <a:xfrm>
            <a:off x="73660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147" name="Shape 147"/>
          <p:cNvSpPr/>
          <p:nvPr/>
        </p:nvSpPr>
        <p:spPr>
          <a:xfrm rot="16200000" flipH="1">
            <a:off x="8299450" y="4591050"/>
            <a:ext cx="355600" cy="54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148" name="3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9" name="6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50" name="Shape 150"/>
          <p:cNvSpPr/>
          <p:nvPr/>
        </p:nvSpPr>
        <p:spPr>
          <a:xfrm>
            <a:off x="2616200" y="7632700"/>
            <a:ext cx="122704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3-sorted</a:t>
            </a:r>
          </a:p>
        </p:txBody>
      </p:sp>
      <p:sp>
        <p:nvSpPr>
          <p:cNvPr id="151" name="Shape 151"/>
          <p:cNvSpPr/>
          <p:nvPr/>
        </p:nvSpPr>
        <p:spPr>
          <a:xfrm rot="16200000" flipH="1">
            <a:off x="3073400" y="5207000"/>
            <a:ext cx="355600" cy="421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</a:t>
            </a:r>
            <a:r>
              <a:rPr sz="2400">
                <a:uFill>
                  <a:solidFill/>
                </a:uFill>
              </a:rPr>
              <a:t> positions to its left.</a:t>
            </a:r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h-sorting demo</a:t>
            </a:r>
          </a:p>
        </p:txBody>
      </p:sp>
      <p:pic>
        <p:nvPicPr>
          <p:cNvPr id="15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6" name="5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7" name="8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32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8" name="9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075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9" name="t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961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60" name="Shape 160"/>
          <p:cNvSpPr/>
          <p:nvPr/>
        </p:nvSpPr>
        <p:spPr>
          <a:xfrm>
            <a:off x="6673516" y="5663482"/>
            <a:ext cx="46355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057900" y="5130800"/>
            <a:ext cx="24734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62" name="Shape 162"/>
          <p:cNvSpPr/>
          <p:nvPr/>
        </p:nvSpPr>
        <p:spPr>
          <a:xfrm>
            <a:off x="7975600" y="7632700"/>
            <a:ext cx="2273265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processed</a:t>
            </a:r>
          </a:p>
        </p:txBody>
      </p:sp>
      <p:sp>
        <p:nvSpPr>
          <p:cNvPr id="163" name="Shape 163"/>
          <p:cNvSpPr/>
          <p:nvPr/>
        </p:nvSpPr>
        <p:spPr>
          <a:xfrm rot="16200000" flipH="1">
            <a:off x="8877300" y="5168900"/>
            <a:ext cx="355600" cy="429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905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pic>
        <p:nvPicPr>
          <p:cNvPr id="164" name="3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03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5" name="6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72000" y="57150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66" name="Shape 166"/>
          <p:cNvSpPr/>
          <p:nvPr/>
        </p:nvSpPr>
        <p:spPr>
          <a:xfrm>
            <a:off x="3302000" y="5715000"/>
            <a:ext cx="22860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12800" y="5676900"/>
            <a:ext cx="1473200" cy="1320800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778500" y="5130800"/>
            <a:ext cx="24912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  <p:pic>
        <p:nvPicPr>
          <p:cNvPr id="169" name="4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57150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0" name="7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57150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651</Words>
  <Application>Microsoft Office PowerPoint</Application>
  <PresentationFormat>Custom</PresentationFormat>
  <Paragraphs>132</Paragraphs>
  <Slides>29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Futura</vt:lpstr>
      <vt:lpstr>Helvetica</vt:lpstr>
      <vt:lpstr>Helvetica-Bold</vt:lpstr>
      <vt:lpstr>Helvetica-Oblique</vt:lpstr>
      <vt:lpstr>Lucida Grande</vt:lpstr>
      <vt:lpstr>Lucida Sans Regular</vt:lpstr>
      <vt:lpstr>Lucida Sans Typewriter Regular</vt:lpstr>
      <vt:lpstr>ヒラギノ角ゴ ProN W3</vt:lpstr>
      <vt:lpstr>White</vt:lpstr>
      <vt:lpstr>2.1  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h-sorting demo</vt:lpstr>
      <vt:lpstr>Visually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 H-sorting Demo</dc:title>
  <dc:creator>MM</dc:creator>
  <cp:lastModifiedBy>MM</cp:lastModifiedBy>
  <cp:revision>4</cp:revision>
  <dcterms:modified xsi:type="dcterms:W3CDTF">2018-04-04T03:25:22Z</dcterms:modified>
</cp:coreProperties>
</file>