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96" r:id="rId4"/>
    <p:sldId id="297" r:id="rId5"/>
    <p:sldId id="295" r:id="rId6"/>
    <p:sldId id="260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59" r:id="rId16"/>
    <p:sldId id="306" r:id="rId17"/>
    <p:sldId id="307" r:id="rId18"/>
    <p:sldId id="309" r:id="rId19"/>
    <p:sldId id="308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3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3A7F-DEA3-4DF8-91D2-2AF1413E773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513D-B408-4C89-998B-E15609EC6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7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7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85960" y="161424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83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09D41-8DF9-428A-AE68-65F03E25E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100000">
              <a:schemeClr val="bg2">
                <a:lumMod val="50000"/>
                <a:alpha val="6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487" y="1946413"/>
            <a:ext cx="6815669" cy="1515533"/>
          </a:xfrm>
        </p:spPr>
        <p:txBody>
          <a:bodyPr/>
          <a:lstStyle/>
          <a:p>
            <a:r>
              <a:rPr lang="en-US" dirty="0"/>
              <a:t>Sparse Vector </a:t>
            </a:r>
            <a:br>
              <a:rPr lang="en-US" dirty="0"/>
            </a:br>
            <a:r>
              <a:rPr lang="en-US" dirty="0"/>
              <a:t>Sparse Matrix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71986" y="4337732"/>
            <a:ext cx="3282669" cy="39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CSCI 520</a:t>
            </a:r>
          </a:p>
        </p:txBody>
      </p:sp>
    </p:spTree>
    <p:extLst>
      <p:ext uri="{BB962C8B-B14F-4D97-AF65-F5344CB8AC3E}">
        <p14:creationId xmlns:p14="http://schemas.microsoft.com/office/powerpoint/2010/main" val="5884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V1 = </a:t>
            </a: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9,-3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V2 = 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r>
              <a:rPr lang="en-US" dirty="0"/>
              <a:t>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V1 + V2 =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4,1  (if both vector has same index, sum the data)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E844EF-AD32-4B52-BDCD-12736E275E82}"/>
              </a:ext>
            </a:extLst>
          </p:cNvPr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 of Sparse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V1 = </a:t>
            </a: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9,-3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V2 = 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r>
              <a:rPr lang="en-US" dirty="0"/>
              <a:t>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V1 + V2 =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4,1  5,10  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E844EF-AD32-4B52-BDCD-12736E275E82}"/>
              </a:ext>
            </a:extLst>
          </p:cNvPr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 of Sparse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0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V1 = </a:t>
            </a: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9,-3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V2 = 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r>
              <a:rPr lang="en-US" dirty="0"/>
              <a:t>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V1 + V2 =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4,1  5,10 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(if same index summation is 0, skip this index, since we do not keep 0s)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E844EF-AD32-4B52-BDCD-12736E275E82}"/>
              </a:ext>
            </a:extLst>
          </p:cNvPr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 of Sparse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V1 = </a:t>
            </a: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9,-3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V2 = 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r>
              <a:rPr lang="en-US" dirty="0"/>
              <a:t>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V1 + V2 =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4,1  5,10 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strike="dblStrike" dirty="0"/>
              <a:t>9, 0</a:t>
            </a:r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E844EF-AD32-4B52-BDCD-12736E275E82}"/>
              </a:ext>
            </a:extLst>
          </p:cNvPr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 of Sparse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V1 = </a:t>
            </a: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9,-3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V2 = 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r>
              <a:rPr lang="en-US" dirty="0"/>
              <a:t>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V1 + V2 =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4,1  5,10 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E844EF-AD32-4B52-BDCD-12736E275E82}"/>
              </a:ext>
            </a:extLst>
          </p:cNvPr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 of Sparse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20" y="2424821"/>
            <a:ext cx="7728737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SparseVector.cpp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Vector Vector::operator+ (Vector &amp;param)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operator overloading, so that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Vector A, B, </a:t>
            </a:r>
            <a:r>
              <a:rPr lang="en-US" sz="2000" dirty="0" err="1">
                <a:latin typeface="Courier New" panose="02070309020205020404" pitchFamily="49" charset="0"/>
              </a:rPr>
              <a:t>SumVector</a:t>
            </a:r>
            <a:r>
              <a:rPr lang="en-US" sz="2000" dirty="0"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SumVector</a:t>
            </a:r>
            <a:r>
              <a:rPr lang="en-US" sz="2000" dirty="0">
                <a:latin typeface="Courier New" panose="02070309020205020404" pitchFamily="49" charset="0"/>
              </a:rPr>
              <a:t> = A + B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// will work</a:t>
            </a:r>
          </a:p>
        </p:txBody>
      </p:sp>
    </p:spTree>
    <p:extLst>
      <p:ext uri="{BB962C8B-B14F-4D97-AF65-F5344CB8AC3E}">
        <p14:creationId xmlns:p14="http://schemas.microsoft.com/office/powerpoint/2010/main" val="125348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r>
              <a:rPr lang="en-US" dirty="0"/>
              <a:t>Given a sparse matrix..</a:t>
            </a:r>
          </a:p>
          <a:p>
            <a:pPr marL="457200" lvl="1" indent="0">
              <a:buNone/>
            </a:pPr>
            <a:r>
              <a:rPr lang="en-US" dirty="0"/>
              <a:t>0, 0, 0, 0, 1, 5, </a:t>
            </a:r>
          </a:p>
          <a:p>
            <a:pPr marL="457200" lvl="1" indent="0">
              <a:buNone/>
            </a:pPr>
            <a:r>
              <a:rPr lang="en-US" dirty="0"/>
              <a:t>0, 3, 0, 0, 0, 0, </a:t>
            </a:r>
          </a:p>
          <a:p>
            <a:pPr marL="457200" lvl="1" indent="0">
              <a:buNone/>
            </a:pPr>
            <a:r>
              <a:rPr lang="en-US" dirty="0"/>
              <a:t>0, 0, 0, 0, 6, 0,</a:t>
            </a:r>
          </a:p>
          <a:p>
            <a:pPr marL="457200" lvl="1" indent="0">
              <a:buNone/>
            </a:pPr>
            <a:r>
              <a:rPr lang="en-US" dirty="0"/>
              <a:t>0, 0, 0, 0, 0, 0,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There is no need to keep all non-zero items.</a:t>
            </a:r>
          </a:p>
        </p:txBody>
      </p:sp>
    </p:spTree>
    <p:extLst>
      <p:ext uri="{BB962C8B-B14F-4D97-AF65-F5344CB8AC3E}">
        <p14:creationId xmlns:p14="http://schemas.microsoft.com/office/powerpoint/2010/main" val="5763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r>
              <a:rPr lang="en-US" dirty="0"/>
              <a:t>Use same idea of sparse vector implementation</a:t>
            </a:r>
          </a:p>
          <a:p>
            <a:pPr marL="457200" lvl="1" indent="0">
              <a:buNone/>
            </a:pPr>
            <a:r>
              <a:rPr lang="en-US" dirty="0"/>
              <a:t>0, 0, 0, 0, 1, 5, </a:t>
            </a:r>
          </a:p>
          <a:p>
            <a:pPr marL="457200" lvl="1" indent="0">
              <a:buNone/>
            </a:pPr>
            <a:r>
              <a:rPr lang="en-US" dirty="0"/>
              <a:t>0, 3, 0, 0, 0, 0, </a:t>
            </a:r>
          </a:p>
          <a:p>
            <a:pPr marL="457200" lvl="1" indent="0">
              <a:buNone/>
            </a:pPr>
            <a:r>
              <a:rPr lang="en-US" dirty="0"/>
              <a:t>0, 0, 0, 0, 6, 0,</a:t>
            </a:r>
          </a:p>
          <a:p>
            <a:pPr marL="457200" lvl="1" indent="0">
              <a:buNone/>
            </a:pPr>
            <a:r>
              <a:rPr lang="en-US" dirty="0"/>
              <a:t>0, 0, 0, 0, 0, 0,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3870F-6DB2-4944-9D7E-3D54FD3A65F5}"/>
              </a:ext>
            </a:extLst>
          </p:cNvPr>
          <p:cNvSpPr txBox="1">
            <a:spLocks/>
          </p:cNvSpPr>
          <p:nvPr/>
        </p:nvSpPr>
        <p:spPr>
          <a:xfrm>
            <a:off x="3614177" y="3009639"/>
            <a:ext cx="3507736" cy="2885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dirty="0"/>
              <a:t>Row 0: 0, 0, 0, 0, 1, 5, </a:t>
            </a:r>
          </a:p>
          <a:p>
            <a:pPr marL="457200" lvl="1" indent="0">
              <a:buNone/>
            </a:pPr>
            <a:r>
              <a:rPr lang="en-US" dirty="0"/>
              <a:t>Row 1: 0, 3, 0, 0, 0, 0, </a:t>
            </a:r>
          </a:p>
          <a:p>
            <a:pPr marL="457200" lvl="1" indent="0">
              <a:buNone/>
            </a:pPr>
            <a:r>
              <a:rPr lang="en-US" dirty="0"/>
              <a:t>Row 2: 0, 0, 0, 0, 6, 0,</a:t>
            </a:r>
          </a:p>
          <a:p>
            <a:pPr marL="457200" lvl="1" indent="0">
              <a:buNone/>
            </a:pPr>
            <a:r>
              <a:rPr lang="en-US" dirty="0"/>
              <a:t>Row 3: 0, 0, 0, 0, 0, 0,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C78891-ACBB-4EA8-9D0A-AF2F87C21F49}"/>
              </a:ext>
            </a:extLst>
          </p:cNvPr>
          <p:cNvSpPr/>
          <p:nvPr/>
        </p:nvSpPr>
        <p:spPr>
          <a:xfrm>
            <a:off x="2824976" y="3731941"/>
            <a:ext cx="1018478" cy="48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r>
              <a:rPr lang="en-US" dirty="0"/>
              <a:t>Use same idea of sparse vector implementation</a:t>
            </a:r>
          </a:p>
          <a:p>
            <a:pPr marL="457200" lvl="1" indent="0">
              <a:buNone/>
            </a:pPr>
            <a:r>
              <a:rPr lang="en-US" dirty="0"/>
              <a:t>0, 0, 0, 0, 1, 5, </a:t>
            </a:r>
          </a:p>
          <a:p>
            <a:pPr marL="457200" lvl="1" indent="0">
              <a:buNone/>
            </a:pPr>
            <a:r>
              <a:rPr lang="en-US" dirty="0"/>
              <a:t>0, 3, 0, 0, 0, 0, </a:t>
            </a:r>
          </a:p>
          <a:p>
            <a:pPr marL="457200" lvl="1" indent="0">
              <a:buNone/>
            </a:pPr>
            <a:r>
              <a:rPr lang="en-US" dirty="0"/>
              <a:t>0, 0, 0, 0, 6, 0,</a:t>
            </a:r>
          </a:p>
          <a:p>
            <a:pPr marL="457200" lvl="1" indent="0">
              <a:buNone/>
            </a:pPr>
            <a:r>
              <a:rPr lang="en-US" dirty="0"/>
              <a:t>0, 0, 0, 0, 0, 0,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3870F-6DB2-4944-9D7E-3D54FD3A65F5}"/>
              </a:ext>
            </a:extLst>
          </p:cNvPr>
          <p:cNvSpPr txBox="1">
            <a:spLocks/>
          </p:cNvSpPr>
          <p:nvPr/>
        </p:nvSpPr>
        <p:spPr>
          <a:xfrm>
            <a:off x="3614177" y="3009639"/>
            <a:ext cx="3314447" cy="2067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dirty="0"/>
              <a:t>Row 0: Sparse Vector</a:t>
            </a:r>
          </a:p>
          <a:p>
            <a:pPr marL="457200" lvl="1" indent="0">
              <a:buNone/>
            </a:pPr>
            <a:r>
              <a:rPr lang="en-US" dirty="0"/>
              <a:t>Row 1: Sparse Vector</a:t>
            </a:r>
          </a:p>
          <a:p>
            <a:pPr marL="457200" lvl="1" indent="0">
              <a:buNone/>
            </a:pPr>
            <a:r>
              <a:rPr lang="en-US" dirty="0"/>
              <a:t>Row 2: Sparse Vector </a:t>
            </a:r>
          </a:p>
          <a:p>
            <a:pPr marL="457200" lvl="1" indent="0">
              <a:buNone/>
            </a:pPr>
            <a:r>
              <a:rPr lang="en-US" dirty="0"/>
              <a:t>Row 3: Sparse Vector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C78891-ACBB-4EA8-9D0A-AF2F87C21F49}"/>
              </a:ext>
            </a:extLst>
          </p:cNvPr>
          <p:cNvSpPr/>
          <p:nvPr/>
        </p:nvSpPr>
        <p:spPr>
          <a:xfrm>
            <a:off x="2824976" y="3731941"/>
            <a:ext cx="1018478" cy="48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r>
              <a:rPr lang="en-US" dirty="0"/>
              <a:t>SparseMatrix.cpp</a:t>
            </a:r>
          </a:p>
          <a:p>
            <a:r>
              <a:rPr lang="en-US" dirty="0"/>
              <a:t>Loop to </a:t>
            </a:r>
            <a:r>
              <a:rPr lang="en-US" dirty="0" err="1"/>
              <a:t>init</a:t>
            </a:r>
            <a:r>
              <a:rPr lang="en-US" dirty="0"/>
              <a:t> each  row of the matrix.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3100" dirty="0">
                <a:latin typeface="Courier New" panose="02070309020205020404" pitchFamily="49" charset="0"/>
              </a:rPr>
              <a:t>	</a:t>
            </a:r>
            <a:endParaRPr lang="en-US" sz="1700" dirty="0"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C4CC4-0AAD-47C0-8C7A-77960CEF8D75}"/>
              </a:ext>
            </a:extLst>
          </p:cNvPr>
          <p:cNvSpPr/>
          <p:nvPr/>
        </p:nvSpPr>
        <p:spPr>
          <a:xfrm>
            <a:off x="3338285" y="3717217"/>
            <a:ext cx="4572000" cy="221791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sz="1700" dirty="0" err="1">
                <a:latin typeface="Courier New" panose="02070309020205020404" pitchFamily="49" charset="0"/>
              </a:rPr>
              <a:t>rowN</a:t>
            </a:r>
            <a:r>
              <a:rPr lang="en-US" sz="1700" dirty="0">
                <a:latin typeface="Courier New" panose="02070309020205020404" pitchFamily="49" charset="0"/>
              </a:rPr>
              <a:t> = row;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00" dirty="0" err="1">
                <a:latin typeface="Courier New" panose="02070309020205020404" pitchFamily="49" charset="0"/>
              </a:rPr>
              <a:t>colN</a:t>
            </a:r>
            <a:r>
              <a:rPr lang="en-US" sz="1700" dirty="0">
                <a:latin typeface="Courier New" panose="02070309020205020404" pitchFamily="49" charset="0"/>
              </a:rPr>
              <a:t> = col;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00" dirty="0">
                <a:latin typeface="Courier New" panose="02070309020205020404" pitchFamily="49" charset="0"/>
              </a:rPr>
              <a:t>Head = new </a:t>
            </a:r>
            <a:r>
              <a:rPr lang="en-US" sz="1700" dirty="0" err="1">
                <a:latin typeface="Courier New" panose="02070309020205020404" pitchFamily="49" charset="0"/>
              </a:rPr>
              <a:t>MatRow</a:t>
            </a:r>
            <a:r>
              <a:rPr lang="en-US" sz="1700" dirty="0">
                <a:latin typeface="Courier New" panose="02070309020205020404" pitchFamily="49" charset="0"/>
              </a:rPr>
              <a:t>[row];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00" dirty="0">
                <a:latin typeface="Courier New" panose="02070309020205020404" pitchFamily="49" charset="0"/>
              </a:rPr>
              <a:t>for (int </a:t>
            </a:r>
            <a:r>
              <a:rPr lang="en-US" sz="1700" dirty="0" err="1">
                <a:latin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</a:rPr>
              <a:t> = 0; </a:t>
            </a:r>
            <a:r>
              <a:rPr lang="en-US" sz="1700" dirty="0" err="1">
                <a:latin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</a:rPr>
              <a:t> &lt; row; </a:t>
            </a:r>
            <a:r>
              <a:rPr lang="en-US" sz="1700" dirty="0" err="1">
                <a:latin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00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00" dirty="0">
                <a:latin typeface="Courier New" panose="02070309020205020404" pitchFamily="49" charset="0"/>
              </a:rPr>
              <a:t>	Head[</a:t>
            </a:r>
            <a:r>
              <a:rPr lang="en-US" sz="1700" dirty="0" err="1">
                <a:latin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</a:rPr>
              <a:t>].first = 	Head[</a:t>
            </a:r>
            <a:r>
              <a:rPr lang="en-US" sz="1700" dirty="0" err="1">
                <a:latin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</a:rPr>
              <a:t>].last = NULL;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00" dirty="0">
                <a:latin typeface="Courier New" panose="02070309020205020404" pitchFamily="49" charset="0"/>
              </a:rPr>
              <a:t>	Head[</a:t>
            </a:r>
            <a:r>
              <a:rPr lang="en-US" sz="1700" dirty="0" err="1">
                <a:latin typeface="Courier New" panose="02070309020205020404" pitchFamily="49" charset="0"/>
              </a:rPr>
              <a:t>i</a:t>
            </a:r>
            <a:r>
              <a:rPr lang="en-US" sz="1700" dirty="0">
                <a:latin typeface="Courier New" panose="02070309020205020404" pitchFamily="49" charset="0"/>
              </a:rPr>
              <a:t>].size = 0;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3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r>
              <a:rPr lang="en-US" dirty="0"/>
              <a:t>Given a sparse vector</a:t>
            </a:r>
          </a:p>
          <a:p>
            <a:pPr marL="457200" lvl="1" indent="0">
              <a:buNone/>
            </a:pPr>
            <a:r>
              <a:rPr lang="en-US" dirty="0"/>
              <a:t>0, 0, 0, 0, 1, 5, 0, 3, 0, 0, 0, 0, 0, 0, 0, 0, 6, 0, 0, 0, 0, 0, 0, 0, 0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There is no need to keep all non-zero items.</a:t>
            </a:r>
          </a:p>
        </p:txBody>
      </p:sp>
    </p:spTree>
    <p:extLst>
      <p:ext uri="{BB962C8B-B14F-4D97-AF65-F5344CB8AC3E}">
        <p14:creationId xmlns:p14="http://schemas.microsoft.com/office/powerpoint/2010/main" val="372653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C4CC4-0AAD-47C0-8C7A-77960CEF8D75}"/>
              </a:ext>
            </a:extLst>
          </p:cNvPr>
          <p:cNvSpPr/>
          <p:nvPr/>
        </p:nvSpPr>
        <p:spPr>
          <a:xfrm>
            <a:off x="801914" y="2817331"/>
            <a:ext cx="7540172" cy="24231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 err="1">
                <a:latin typeface="Courier New" panose="02070309020205020404" pitchFamily="49" charset="0"/>
              </a:rPr>
              <a:t>rowN</a:t>
            </a:r>
            <a:r>
              <a:rPr lang="en-US" sz="1050" dirty="0">
                <a:latin typeface="Courier New" panose="02070309020205020404" pitchFamily="49" charset="0"/>
              </a:rPr>
              <a:t> = row;</a:t>
            </a:r>
          </a:p>
          <a:p>
            <a:pPr>
              <a:lnSpc>
                <a:spcPct val="90000"/>
              </a:lnSpc>
            </a:pPr>
            <a:r>
              <a:rPr lang="en-US" sz="1050" dirty="0" err="1">
                <a:latin typeface="Courier New" panose="02070309020205020404" pitchFamily="49" charset="0"/>
              </a:rPr>
              <a:t>colN</a:t>
            </a:r>
            <a:r>
              <a:rPr lang="en-US" sz="1050" dirty="0">
                <a:latin typeface="Courier New" panose="02070309020205020404" pitchFamily="49" charset="0"/>
              </a:rPr>
              <a:t> = col;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// Maintains </a:t>
            </a:r>
            <a:r>
              <a:rPr lang="en-US" sz="1050" dirty="0" err="1">
                <a:latin typeface="Courier New" panose="02070309020205020404" pitchFamily="49" charset="0"/>
              </a:rPr>
              <a:t>index,data</a:t>
            </a:r>
            <a:r>
              <a:rPr lang="en-US" sz="1050" dirty="0">
                <a:latin typeface="Courier New" panose="02070309020205020404" pitchFamily="49" charset="0"/>
              </a:rPr>
              <a:t> association for the matrix. Indexes are kept ordered.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class Matrix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   Matrix(unsigned short row, unsigned short col);      // Construction   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   bool add(unsigned short row, unsigned short col, int data); // Adds a new item to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   void show();                   // show all items of matrix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   Matrix operator + (Matrix&amp;);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   link </a:t>
            </a:r>
            <a:r>
              <a:rPr lang="en-US" sz="1050" dirty="0" err="1">
                <a:latin typeface="Courier New" panose="02070309020205020404" pitchFamily="49" charset="0"/>
              </a:rPr>
              <a:t>getfirst</a:t>
            </a:r>
            <a:r>
              <a:rPr lang="en-US" sz="1050" dirty="0">
                <a:latin typeface="Courier New" panose="02070309020205020404" pitchFamily="49" charset="0"/>
              </a:rPr>
              <a:t>(int r);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private: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   </a:t>
            </a:r>
            <a:r>
              <a:rPr lang="en-US" sz="1050" dirty="0" err="1">
                <a:latin typeface="Courier New" panose="02070309020205020404" pitchFamily="49" charset="0"/>
              </a:rPr>
              <a:t>MatRow</a:t>
            </a:r>
            <a:r>
              <a:rPr lang="en-US" sz="1050" dirty="0">
                <a:latin typeface="Courier New" panose="02070309020205020404" pitchFamily="49" charset="0"/>
              </a:rPr>
              <a:t> *Head;	// A pointer to show array of the "item" pointer    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   unsigned short </a:t>
            </a:r>
            <a:r>
              <a:rPr lang="en-US" sz="1050" dirty="0" err="1">
                <a:latin typeface="Courier New" panose="02070309020205020404" pitchFamily="49" charset="0"/>
              </a:rPr>
              <a:t>rowN</a:t>
            </a:r>
            <a:r>
              <a:rPr lang="en-US" sz="1050" dirty="0">
                <a:latin typeface="Courier New" panose="02070309020205020404" pitchFamily="49" charset="0"/>
              </a:rPr>
              <a:t>;	// how many row matrix has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   unsigned short </a:t>
            </a:r>
            <a:r>
              <a:rPr lang="en-US" sz="1050" dirty="0" err="1">
                <a:latin typeface="Courier New" panose="02070309020205020404" pitchFamily="49" charset="0"/>
              </a:rPr>
              <a:t>colN</a:t>
            </a:r>
            <a:r>
              <a:rPr lang="en-US" sz="1050" dirty="0">
                <a:latin typeface="Courier New" panose="02070309020205020404" pitchFamily="49" charset="0"/>
              </a:rPr>
              <a:t>;	// how many col matrix has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</a:rPr>
              <a:t>};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5326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r>
              <a:rPr lang="en-US" dirty="0"/>
              <a:t>Keep only non-zero item with their index</a:t>
            </a:r>
          </a:p>
          <a:p>
            <a:pPr marL="457200" lvl="1" indent="0">
              <a:buNone/>
            </a:pPr>
            <a:r>
              <a:rPr lang="en-US" dirty="0"/>
              <a:t>Then; 	0, 0, 0, 0, 1, 5, 0, 3, 0, 0, 0, 0, 0, 0, 0, 0, 6, 0, 0, 0, 0, 0, 0, 0, 0</a:t>
            </a:r>
          </a:p>
          <a:p>
            <a:pPr marL="457200" lvl="1" indent="0">
              <a:buNone/>
            </a:pPr>
            <a:r>
              <a:rPr lang="en-US" dirty="0"/>
              <a:t>Becomes 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 marL="457200" lvl="1" indent="0">
              <a:buNone/>
            </a:pPr>
            <a:r>
              <a:rPr lang="en-US" dirty="0"/>
              <a:t>		which takes much less space and ease the computation.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 lvl="1">
              <a:buFontTx/>
              <a:buChar char="-"/>
            </a:pPr>
            <a:r>
              <a:rPr lang="en-US" dirty="0"/>
              <a:t>Indexes are sorted (4,5,7,16)</a:t>
            </a:r>
          </a:p>
          <a:p>
            <a:pPr lvl="1">
              <a:buFontTx/>
              <a:buChar char="-"/>
            </a:pPr>
            <a:r>
              <a:rPr lang="en-US" dirty="0"/>
              <a:t>Efficiently implemented with linked list</a:t>
            </a:r>
          </a:p>
          <a:p>
            <a:pPr lvl="1">
              <a:buFontTx/>
              <a:buChar char="-"/>
            </a:pPr>
            <a:r>
              <a:rPr lang="en-US" dirty="0"/>
              <a:t>Vector operations are easily supported.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8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based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int index;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int</a:t>
            </a:r>
            <a:r>
              <a:rPr lang="en-US" altLang="en-US" sz="2400" dirty="0">
                <a:latin typeface="Courier New" panose="02070309020205020404" pitchFamily="49" charset="0"/>
              </a:rPr>
              <a:t> data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item;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V1 = </a:t>
            </a: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9,-3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V2 = 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r>
              <a:rPr lang="en-US" dirty="0"/>
              <a:t>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E844EF-AD32-4B52-BDCD-12736E275E82}"/>
              </a:ext>
            </a:extLst>
          </p:cNvPr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 of Sparse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V1 = </a:t>
            </a: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9,-3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V2 = 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r>
              <a:rPr lang="en-US" dirty="0"/>
              <a:t>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V1 + V2 = ( all index up to lowest index are zero 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E844EF-AD32-4B52-BDCD-12736E275E82}"/>
              </a:ext>
            </a:extLst>
          </p:cNvPr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 of Sparse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4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V1 = </a:t>
            </a: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9,-3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V2 = 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r>
              <a:rPr lang="en-US" dirty="0"/>
              <a:t>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V1 + V2 = ( so, lets start with lowest index of V1 or V2)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E844EF-AD32-4B52-BDCD-12736E275E82}"/>
              </a:ext>
            </a:extLst>
          </p:cNvPr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 of Sparse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V1 = </a:t>
            </a:r>
            <a:r>
              <a:rPr lang="en-US" dirty="0"/>
              <a:t>4,1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7,3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9,-3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16,6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V2 = 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5,5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r>
              <a:rPr lang="en-US" dirty="0"/>
              <a:t>,3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19,-9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V1 + V2 =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r>
              <a:rPr lang="en-US" dirty="0"/>
              <a:t>,1 </a:t>
            </a:r>
            <a:r>
              <a:rPr lang="en-US" dirty="0">
                <a:sym typeface="Wingdings" panose="05000000000000000000" pitchFamily="2" charset="2"/>
              </a:rPr>
              <a:t> ( then go to next lowest)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E844EF-AD32-4B52-BDCD-12736E275E82}"/>
              </a:ext>
            </a:extLst>
          </p:cNvPr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 of Sparse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02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1550</TotalTime>
  <Words>941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Organic</vt:lpstr>
      <vt:lpstr>Sparse Vector  Sparse Matrix</vt:lpstr>
      <vt:lpstr>Problem</vt:lpstr>
      <vt:lpstr>Problem</vt:lpstr>
      <vt:lpstr>Properties</vt:lpstr>
      <vt:lpstr>Linked list based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Sparse Matrix</vt:lpstr>
      <vt:lpstr>Sparse Matrix</vt:lpstr>
      <vt:lpstr>Sparse Matrix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/ Doubly Linked Lists</dc:title>
  <dc:creator>Mutlu Mete</dc:creator>
  <cp:lastModifiedBy>M u t l u M e t e</cp:lastModifiedBy>
  <cp:revision>31</cp:revision>
  <dcterms:created xsi:type="dcterms:W3CDTF">2016-10-18T18:30:39Z</dcterms:created>
  <dcterms:modified xsi:type="dcterms:W3CDTF">2019-09-24T18:39:16Z</dcterms:modified>
</cp:coreProperties>
</file>