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 id="2147483756" r:id="rId3"/>
  </p:sldMasterIdLst>
  <p:notesMasterIdLst>
    <p:notesMasterId r:id="rId41"/>
  </p:notesMasterIdLst>
  <p:handoutMasterIdLst>
    <p:handoutMasterId r:id="rId42"/>
  </p:handoutMasterIdLst>
  <p:sldIdLst>
    <p:sldId id="256" r:id="rId4"/>
    <p:sldId id="306" r:id="rId5"/>
    <p:sldId id="297" r:id="rId6"/>
    <p:sldId id="258" r:id="rId7"/>
    <p:sldId id="259" r:id="rId8"/>
    <p:sldId id="260" r:id="rId9"/>
    <p:sldId id="261" r:id="rId10"/>
    <p:sldId id="262" r:id="rId11"/>
    <p:sldId id="263" r:id="rId12"/>
    <p:sldId id="299" r:id="rId13"/>
    <p:sldId id="307" r:id="rId14"/>
    <p:sldId id="264" r:id="rId15"/>
    <p:sldId id="265" r:id="rId16"/>
    <p:sldId id="268" r:id="rId17"/>
    <p:sldId id="302" r:id="rId18"/>
    <p:sldId id="269" r:id="rId19"/>
    <p:sldId id="308" r:id="rId20"/>
    <p:sldId id="303" r:id="rId21"/>
    <p:sldId id="272" r:id="rId22"/>
    <p:sldId id="275" r:id="rId23"/>
    <p:sldId id="276" r:id="rId24"/>
    <p:sldId id="277" r:id="rId25"/>
    <p:sldId id="278" r:id="rId26"/>
    <p:sldId id="320" r:id="rId27"/>
    <p:sldId id="281" r:id="rId28"/>
    <p:sldId id="282" r:id="rId29"/>
    <p:sldId id="285" r:id="rId30"/>
    <p:sldId id="309" r:id="rId31"/>
    <p:sldId id="294" r:id="rId32"/>
    <p:sldId id="288" r:id="rId33"/>
    <p:sldId id="290" r:id="rId34"/>
    <p:sldId id="292" r:id="rId35"/>
    <p:sldId id="289" r:id="rId36"/>
    <p:sldId id="317" r:id="rId37"/>
    <p:sldId id="318" r:id="rId38"/>
    <p:sldId id="310" r:id="rId39"/>
    <p:sldId id="319"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27" autoAdjust="0"/>
    <p:restoredTop sz="83746" autoAdjust="0"/>
  </p:normalViewPr>
  <p:slideViewPr>
    <p:cSldViewPr>
      <p:cViewPr varScale="1">
        <p:scale>
          <a:sx n="73" d="100"/>
          <a:sy n="73" d="100"/>
        </p:scale>
        <p:origin x="37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4781B9-B76E-DE48-B6CD-1871E6686F03}"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F7D9E317-E96A-8F48-9BFD-FBD175380725}">
      <dgm:prSet phldrT="[Text]" custT="1"/>
      <dgm:spPr>
        <a:solidFill>
          <a:schemeClr val="accent4">
            <a:lumMod val="75000"/>
          </a:schemeClr>
        </a:solidFill>
        <a:ln>
          <a:solidFill>
            <a:schemeClr val="accent4">
              <a:lumMod val="75000"/>
            </a:schemeClr>
          </a:solidFill>
        </a:ln>
      </dgm:spPr>
      <dgm:t>
        <a:bodyPr/>
        <a:lstStyle/>
        <a:p>
          <a:r>
            <a:rPr lang="en-US" sz="2500" dirty="0" smtClean="0"/>
            <a:t>Programs are written in modules</a:t>
          </a:r>
          <a:endParaRPr lang="en-US" sz="2500" dirty="0"/>
        </a:p>
      </dgm:t>
    </dgm:pt>
    <dgm:pt modelId="{3F4CFE7A-5820-7E42-BB25-B05B712121FB}" type="parTrans" cxnId="{D9947A88-8D99-3B4B-8191-74BDAA1EE1C5}">
      <dgm:prSet/>
      <dgm:spPr/>
      <dgm:t>
        <a:bodyPr/>
        <a:lstStyle/>
        <a:p>
          <a:endParaRPr lang="en-US"/>
        </a:p>
      </dgm:t>
    </dgm:pt>
    <dgm:pt modelId="{0A488997-47DE-2048-8169-AD6C50AAF938}" type="sibTrans" cxnId="{D9947A88-8D99-3B4B-8191-74BDAA1EE1C5}">
      <dgm:prSet/>
      <dgm:spPr/>
      <dgm:t>
        <a:bodyPr/>
        <a:lstStyle/>
        <a:p>
          <a:endParaRPr lang="en-US"/>
        </a:p>
      </dgm:t>
    </dgm:pt>
    <dgm:pt modelId="{1C7C63AB-06D3-0241-920D-B97768525412}">
      <dgm:prSet/>
      <dgm:spPr>
        <a:solidFill>
          <a:schemeClr val="bg1"/>
        </a:solidFill>
      </dgm:spPr>
      <dgm:t>
        <a:bodyPr/>
        <a:lstStyle/>
        <a:p>
          <a:r>
            <a:rPr lang="en-US" dirty="0" smtClean="0"/>
            <a:t>Modules can be written and compiled independently</a:t>
          </a:r>
        </a:p>
      </dgm:t>
    </dgm:pt>
    <dgm:pt modelId="{F741D7E0-A918-2841-8387-EEE252900975}" type="parTrans" cxnId="{B6C2FE04-64F9-7943-BFD4-434D29EA826D}">
      <dgm:prSet/>
      <dgm:spPr/>
      <dgm:t>
        <a:bodyPr/>
        <a:lstStyle/>
        <a:p>
          <a:endParaRPr lang="en-US"/>
        </a:p>
      </dgm:t>
    </dgm:pt>
    <dgm:pt modelId="{CF58A067-688F-2744-AE12-E10F8E99A363}" type="sibTrans" cxnId="{B6C2FE04-64F9-7943-BFD4-434D29EA826D}">
      <dgm:prSet/>
      <dgm:spPr/>
      <dgm:t>
        <a:bodyPr/>
        <a:lstStyle/>
        <a:p>
          <a:endParaRPr lang="en-US"/>
        </a:p>
      </dgm:t>
    </dgm:pt>
    <dgm:pt modelId="{5B87985D-768B-DC44-8FF5-B494D1A296E1}">
      <dgm:prSet/>
      <dgm:spPr>
        <a:solidFill>
          <a:schemeClr val="bg1"/>
        </a:solidFill>
      </dgm:spPr>
      <dgm:t>
        <a:bodyPr/>
        <a:lstStyle/>
        <a:p>
          <a:r>
            <a:rPr lang="en-US" dirty="0" smtClean="0"/>
            <a:t>Different degrees of protection given to modules (read-only, execute-only)</a:t>
          </a:r>
        </a:p>
      </dgm:t>
    </dgm:pt>
    <dgm:pt modelId="{E7DDB814-C877-4A46-88E6-5D1B71686589}" type="parTrans" cxnId="{1E56D556-3062-9444-8320-202CE9C86A2D}">
      <dgm:prSet/>
      <dgm:spPr/>
      <dgm:t>
        <a:bodyPr/>
        <a:lstStyle/>
        <a:p>
          <a:endParaRPr lang="en-US"/>
        </a:p>
      </dgm:t>
    </dgm:pt>
    <dgm:pt modelId="{96556E07-6761-CF4F-9301-87BF281EB7B1}" type="sibTrans" cxnId="{1E56D556-3062-9444-8320-202CE9C86A2D}">
      <dgm:prSet/>
      <dgm:spPr/>
      <dgm:t>
        <a:bodyPr/>
        <a:lstStyle/>
        <a:p>
          <a:endParaRPr lang="en-US"/>
        </a:p>
      </dgm:t>
    </dgm:pt>
    <dgm:pt modelId="{D44BB826-6576-BF41-8AE1-1F4600BE09C9}">
      <dgm:prSet/>
      <dgm:spPr>
        <a:solidFill>
          <a:schemeClr val="bg1"/>
        </a:solidFill>
      </dgm:spPr>
      <dgm:t>
        <a:bodyPr/>
        <a:lstStyle/>
        <a:p>
          <a:r>
            <a:rPr lang="en-US" dirty="0" smtClean="0"/>
            <a:t>Sharing on a module level corresponds to the user’s way of viewing the problem</a:t>
          </a:r>
        </a:p>
      </dgm:t>
    </dgm:pt>
    <dgm:pt modelId="{D89F9484-23F6-CD46-86C8-729273D1EC45}" type="parTrans" cxnId="{57A3FDD5-4B35-6E43-8396-107CF947B4D0}">
      <dgm:prSet/>
      <dgm:spPr/>
      <dgm:t>
        <a:bodyPr/>
        <a:lstStyle/>
        <a:p>
          <a:endParaRPr lang="en-US"/>
        </a:p>
      </dgm:t>
    </dgm:pt>
    <dgm:pt modelId="{D07EFE69-3DF6-7D43-A066-AD2373878422}" type="sibTrans" cxnId="{57A3FDD5-4B35-6E43-8396-107CF947B4D0}">
      <dgm:prSet/>
      <dgm:spPr/>
      <dgm:t>
        <a:bodyPr/>
        <a:lstStyle/>
        <a:p>
          <a:endParaRPr lang="en-US"/>
        </a:p>
      </dgm:t>
    </dgm:pt>
    <dgm:pt modelId="{3E1BEDC8-350A-874B-8364-625D062A1AF4}" type="pres">
      <dgm:prSet presAssocID="{914781B9-B76E-DE48-B6CD-1871E6686F03}" presName="Name0" presStyleCnt="0">
        <dgm:presLayoutVars>
          <dgm:dir/>
          <dgm:animLvl val="lvl"/>
          <dgm:resizeHandles val="exact"/>
        </dgm:presLayoutVars>
      </dgm:prSet>
      <dgm:spPr/>
      <dgm:t>
        <a:bodyPr/>
        <a:lstStyle/>
        <a:p>
          <a:endParaRPr lang="en-US"/>
        </a:p>
      </dgm:t>
    </dgm:pt>
    <dgm:pt modelId="{27A62740-23BB-9348-9B74-BD00C3F5D9C1}" type="pres">
      <dgm:prSet presAssocID="{F7D9E317-E96A-8F48-9BFD-FBD175380725}" presName="composite" presStyleCnt="0"/>
      <dgm:spPr/>
    </dgm:pt>
    <dgm:pt modelId="{334D193C-839A-0E44-B28B-3AFED529D922}" type="pres">
      <dgm:prSet presAssocID="{F7D9E317-E96A-8F48-9BFD-FBD175380725}" presName="parTx" presStyleLbl="alignNode1" presStyleIdx="0" presStyleCnt="1" custLinFactNeighborX="-10465" custLinFactNeighborY="-20191">
        <dgm:presLayoutVars>
          <dgm:chMax val="0"/>
          <dgm:chPref val="0"/>
          <dgm:bulletEnabled val="1"/>
        </dgm:presLayoutVars>
      </dgm:prSet>
      <dgm:spPr/>
      <dgm:t>
        <a:bodyPr/>
        <a:lstStyle/>
        <a:p>
          <a:endParaRPr lang="en-US"/>
        </a:p>
      </dgm:t>
    </dgm:pt>
    <dgm:pt modelId="{7B231396-7652-0541-A496-2537BE7F010F}" type="pres">
      <dgm:prSet presAssocID="{F7D9E317-E96A-8F48-9BFD-FBD175380725}" presName="desTx" presStyleLbl="alignAccFollowNode1" presStyleIdx="0" presStyleCnt="1">
        <dgm:presLayoutVars>
          <dgm:bulletEnabled val="1"/>
        </dgm:presLayoutVars>
      </dgm:prSet>
      <dgm:spPr/>
      <dgm:t>
        <a:bodyPr/>
        <a:lstStyle/>
        <a:p>
          <a:endParaRPr lang="en-US"/>
        </a:p>
      </dgm:t>
    </dgm:pt>
  </dgm:ptLst>
  <dgm:cxnLst>
    <dgm:cxn modelId="{1E56D556-3062-9444-8320-202CE9C86A2D}" srcId="{F7D9E317-E96A-8F48-9BFD-FBD175380725}" destId="{5B87985D-768B-DC44-8FF5-B494D1A296E1}" srcOrd="1" destOrd="0" parTransId="{E7DDB814-C877-4A46-88E6-5D1B71686589}" sibTransId="{96556E07-6761-CF4F-9301-87BF281EB7B1}"/>
    <dgm:cxn modelId="{B6C2FE04-64F9-7943-BFD4-434D29EA826D}" srcId="{F7D9E317-E96A-8F48-9BFD-FBD175380725}" destId="{1C7C63AB-06D3-0241-920D-B97768525412}" srcOrd="0" destOrd="0" parTransId="{F741D7E0-A918-2841-8387-EEE252900975}" sibTransId="{CF58A067-688F-2744-AE12-E10F8E99A363}"/>
    <dgm:cxn modelId="{857EF8BE-BADD-CB4C-A55E-FA0AFCC012EE}" type="presOf" srcId="{5B87985D-768B-DC44-8FF5-B494D1A296E1}" destId="{7B231396-7652-0541-A496-2537BE7F010F}" srcOrd="0" destOrd="1" presId="urn:microsoft.com/office/officeart/2005/8/layout/hList1"/>
    <dgm:cxn modelId="{57A3FDD5-4B35-6E43-8396-107CF947B4D0}" srcId="{F7D9E317-E96A-8F48-9BFD-FBD175380725}" destId="{D44BB826-6576-BF41-8AE1-1F4600BE09C9}" srcOrd="2" destOrd="0" parTransId="{D89F9484-23F6-CD46-86C8-729273D1EC45}" sibTransId="{D07EFE69-3DF6-7D43-A066-AD2373878422}"/>
    <dgm:cxn modelId="{7D20A988-C1F2-AF4A-B9D5-D78BC8454577}" type="presOf" srcId="{914781B9-B76E-DE48-B6CD-1871E6686F03}" destId="{3E1BEDC8-350A-874B-8364-625D062A1AF4}" srcOrd="0" destOrd="0" presId="urn:microsoft.com/office/officeart/2005/8/layout/hList1"/>
    <dgm:cxn modelId="{05C698C1-6351-AB40-91FB-B5A285653ADF}" type="presOf" srcId="{F7D9E317-E96A-8F48-9BFD-FBD175380725}" destId="{334D193C-839A-0E44-B28B-3AFED529D922}" srcOrd="0" destOrd="0" presId="urn:microsoft.com/office/officeart/2005/8/layout/hList1"/>
    <dgm:cxn modelId="{5A54DD07-AB5B-5248-95A6-7C2EBEDC1608}" type="presOf" srcId="{1C7C63AB-06D3-0241-920D-B97768525412}" destId="{7B231396-7652-0541-A496-2537BE7F010F}" srcOrd="0" destOrd="0" presId="urn:microsoft.com/office/officeart/2005/8/layout/hList1"/>
    <dgm:cxn modelId="{D5B26882-86D4-0749-83E0-57270AFD8817}" type="presOf" srcId="{D44BB826-6576-BF41-8AE1-1F4600BE09C9}" destId="{7B231396-7652-0541-A496-2537BE7F010F}" srcOrd="0" destOrd="2" presId="urn:microsoft.com/office/officeart/2005/8/layout/hList1"/>
    <dgm:cxn modelId="{D9947A88-8D99-3B4B-8191-74BDAA1EE1C5}" srcId="{914781B9-B76E-DE48-B6CD-1871E6686F03}" destId="{F7D9E317-E96A-8F48-9BFD-FBD175380725}" srcOrd="0" destOrd="0" parTransId="{3F4CFE7A-5820-7E42-BB25-B05B712121FB}" sibTransId="{0A488997-47DE-2048-8169-AD6C50AAF938}"/>
    <dgm:cxn modelId="{EA0CAE30-534E-0F4C-91C5-53D40509E0FA}" type="presParOf" srcId="{3E1BEDC8-350A-874B-8364-625D062A1AF4}" destId="{27A62740-23BB-9348-9B74-BD00C3F5D9C1}" srcOrd="0" destOrd="0" presId="urn:microsoft.com/office/officeart/2005/8/layout/hList1"/>
    <dgm:cxn modelId="{8597EA63-EEC1-F747-9FEB-A52B7D50DD63}" type="presParOf" srcId="{27A62740-23BB-9348-9B74-BD00C3F5D9C1}" destId="{334D193C-839A-0E44-B28B-3AFED529D922}" srcOrd="0" destOrd="0" presId="urn:microsoft.com/office/officeart/2005/8/layout/hList1"/>
    <dgm:cxn modelId="{5E6E9569-DB14-C74D-A477-822DB65580EB}" type="presParOf" srcId="{27A62740-23BB-9348-9B74-BD00C3F5D9C1}" destId="{7B231396-7652-0541-A496-2537BE7F010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8F8C9F-57D8-AE42-81D9-B91C0DAF6E39}"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B2FD33C0-9D90-E448-99A8-39F24AC271E8}">
      <dgm:prSet/>
      <dgm:spPr/>
      <dgm:t>
        <a:bodyPr/>
        <a:lstStyle/>
        <a:p>
          <a:pPr rtl="0"/>
          <a:r>
            <a:rPr lang="en-US" dirty="0" smtClean="0"/>
            <a:t>Cannot leave the programmer with the responsibility to manage memory</a:t>
          </a:r>
          <a:endParaRPr lang="en-US" dirty="0"/>
        </a:p>
      </dgm:t>
    </dgm:pt>
    <dgm:pt modelId="{D29B1C74-5419-744E-AB83-4797593DDD29}" type="parTrans" cxnId="{B8051F1C-7620-6247-B847-90B3A680EF8E}">
      <dgm:prSet/>
      <dgm:spPr/>
      <dgm:t>
        <a:bodyPr/>
        <a:lstStyle/>
        <a:p>
          <a:endParaRPr lang="en-US"/>
        </a:p>
      </dgm:t>
    </dgm:pt>
    <dgm:pt modelId="{F9E3CB12-2C6D-D44D-A453-DBD5391E2C72}" type="sibTrans" cxnId="{B8051F1C-7620-6247-B847-90B3A680EF8E}">
      <dgm:prSet/>
      <dgm:spPr/>
      <dgm:t>
        <a:bodyPr/>
        <a:lstStyle/>
        <a:p>
          <a:endParaRPr lang="en-US"/>
        </a:p>
      </dgm:t>
    </dgm:pt>
    <dgm:pt modelId="{BA275269-8790-2648-BB18-E82260BC0144}">
      <dgm:prSet/>
      <dgm:spPr/>
      <dgm:t>
        <a:bodyPr/>
        <a:lstStyle/>
        <a:p>
          <a:pPr rtl="0"/>
          <a:r>
            <a:rPr lang="en-US" dirty="0" smtClean="0"/>
            <a:t>Memory available for a program plus its data may be insufficient</a:t>
          </a:r>
          <a:endParaRPr lang="en-US" dirty="0"/>
        </a:p>
      </dgm:t>
    </dgm:pt>
    <dgm:pt modelId="{86DE4C53-D0E6-7247-A76C-943011D05056}" type="parTrans" cxnId="{8A933E08-4422-FF45-B60E-0D7959400A98}">
      <dgm:prSet/>
      <dgm:spPr/>
      <dgm:t>
        <a:bodyPr/>
        <a:lstStyle/>
        <a:p>
          <a:endParaRPr lang="en-US"/>
        </a:p>
      </dgm:t>
    </dgm:pt>
    <dgm:pt modelId="{AABBC9DC-68C3-6F46-B732-B6C7DC689FC0}" type="sibTrans" cxnId="{8A933E08-4422-FF45-B60E-0D7959400A98}">
      <dgm:prSet/>
      <dgm:spPr/>
      <dgm:t>
        <a:bodyPr/>
        <a:lstStyle/>
        <a:p>
          <a:endParaRPr lang="en-US"/>
        </a:p>
      </dgm:t>
    </dgm:pt>
    <dgm:pt modelId="{90223A1A-F998-AD4B-B5EA-B1841813D9D0}">
      <dgm:prSet/>
      <dgm:spPr/>
      <dgm:t>
        <a:bodyPr/>
        <a:lstStyle/>
        <a:p>
          <a:pPr rtl="0"/>
          <a:r>
            <a:rPr lang="en-US" i="1" dirty="0" smtClean="0"/>
            <a:t>Overlaying</a:t>
          </a:r>
          <a:r>
            <a:rPr lang="en-US" dirty="0" smtClean="0"/>
            <a:t> allows various modules to be assigned the same region of memory but is time consuming to program</a:t>
          </a:r>
          <a:endParaRPr lang="en-US" dirty="0"/>
        </a:p>
      </dgm:t>
    </dgm:pt>
    <dgm:pt modelId="{05585182-54FE-5441-A3DC-E97E0B33673B}" type="parTrans" cxnId="{86C39DC5-3674-634C-80DC-408EA7507149}">
      <dgm:prSet/>
      <dgm:spPr/>
      <dgm:t>
        <a:bodyPr/>
        <a:lstStyle/>
        <a:p>
          <a:endParaRPr lang="en-US" dirty="0"/>
        </a:p>
      </dgm:t>
    </dgm:pt>
    <dgm:pt modelId="{5E4A9523-B14F-6C4D-93EF-9870D62B9D09}" type="sibTrans" cxnId="{86C39DC5-3674-634C-80DC-408EA7507149}">
      <dgm:prSet/>
      <dgm:spPr/>
      <dgm:t>
        <a:bodyPr/>
        <a:lstStyle/>
        <a:p>
          <a:endParaRPr lang="en-US"/>
        </a:p>
      </dgm:t>
    </dgm:pt>
    <dgm:pt modelId="{339CD5B9-B496-F944-B7FF-858ACFA82FEF}">
      <dgm:prSet/>
      <dgm:spPr/>
      <dgm:t>
        <a:bodyPr/>
        <a:lstStyle/>
        <a:p>
          <a:pPr rtl="0"/>
          <a:r>
            <a:rPr lang="en-US" dirty="0" smtClean="0"/>
            <a:t>Programmer does not know how much space will be available</a:t>
          </a:r>
          <a:endParaRPr lang="en-US" dirty="0"/>
        </a:p>
      </dgm:t>
    </dgm:pt>
    <dgm:pt modelId="{0F3C152E-618B-DA41-B2DB-48DC7B7FC8F1}" type="parTrans" cxnId="{435901A0-276A-704C-B707-1F8DBA33CFE0}">
      <dgm:prSet/>
      <dgm:spPr/>
      <dgm:t>
        <a:bodyPr/>
        <a:lstStyle/>
        <a:p>
          <a:endParaRPr lang="en-US"/>
        </a:p>
      </dgm:t>
    </dgm:pt>
    <dgm:pt modelId="{70990F35-F2A7-0C48-8E1C-2D1CE3FD11B6}" type="sibTrans" cxnId="{435901A0-276A-704C-B707-1F8DBA33CFE0}">
      <dgm:prSet/>
      <dgm:spPr/>
      <dgm:t>
        <a:bodyPr/>
        <a:lstStyle/>
        <a:p>
          <a:endParaRPr lang="en-US"/>
        </a:p>
      </dgm:t>
    </dgm:pt>
    <dgm:pt modelId="{51804E1D-7DB7-1A4C-99B9-995C996B94D5}" type="pres">
      <dgm:prSet presAssocID="{AE8F8C9F-57D8-AE42-81D9-B91C0DAF6E39}" presName="hierChild1" presStyleCnt="0">
        <dgm:presLayoutVars>
          <dgm:chPref val="1"/>
          <dgm:dir/>
          <dgm:animOne val="branch"/>
          <dgm:animLvl val="lvl"/>
          <dgm:resizeHandles/>
        </dgm:presLayoutVars>
      </dgm:prSet>
      <dgm:spPr/>
      <dgm:t>
        <a:bodyPr/>
        <a:lstStyle/>
        <a:p>
          <a:endParaRPr lang="en-US"/>
        </a:p>
      </dgm:t>
    </dgm:pt>
    <dgm:pt modelId="{9476E45A-7745-1144-92A1-56BE3F8C40EF}" type="pres">
      <dgm:prSet presAssocID="{B2FD33C0-9D90-E448-99A8-39F24AC271E8}" presName="hierRoot1" presStyleCnt="0"/>
      <dgm:spPr/>
    </dgm:pt>
    <dgm:pt modelId="{5406ED74-D085-E94B-93D4-FA6BEAA49B5B}" type="pres">
      <dgm:prSet presAssocID="{B2FD33C0-9D90-E448-99A8-39F24AC271E8}" presName="composite" presStyleCnt="0"/>
      <dgm:spPr/>
    </dgm:pt>
    <dgm:pt modelId="{84D7EA67-4406-8541-ABBC-797C1A1BEB53}" type="pres">
      <dgm:prSet presAssocID="{B2FD33C0-9D90-E448-99A8-39F24AC271E8}" presName="background" presStyleLbl="node0" presStyleIdx="0" presStyleCnt="3"/>
      <dgm:spPr>
        <a:solidFill>
          <a:schemeClr val="accent4">
            <a:lumMod val="75000"/>
          </a:schemeClr>
        </a:solidFill>
      </dgm:spPr>
    </dgm:pt>
    <dgm:pt modelId="{79BC6BEE-B67A-394A-8158-298CBF1B4197}" type="pres">
      <dgm:prSet presAssocID="{B2FD33C0-9D90-E448-99A8-39F24AC271E8}" presName="text" presStyleLbl="fgAcc0" presStyleIdx="0" presStyleCnt="3">
        <dgm:presLayoutVars>
          <dgm:chPref val="3"/>
        </dgm:presLayoutVars>
      </dgm:prSet>
      <dgm:spPr/>
      <dgm:t>
        <a:bodyPr/>
        <a:lstStyle/>
        <a:p>
          <a:endParaRPr lang="en-US"/>
        </a:p>
      </dgm:t>
    </dgm:pt>
    <dgm:pt modelId="{D457C0EC-0C25-664C-9A7F-5F6E2A4A559F}" type="pres">
      <dgm:prSet presAssocID="{B2FD33C0-9D90-E448-99A8-39F24AC271E8}" presName="hierChild2" presStyleCnt="0"/>
      <dgm:spPr/>
    </dgm:pt>
    <dgm:pt modelId="{40CC0D38-F1DA-894B-87BF-311B804ABD43}" type="pres">
      <dgm:prSet presAssocID="{BA275269-8790-2648-BB18-E82260BC0144}" presName="hierRoot1" presStyleCnt="0"/>
      <dgm:spPr/>
    </dgm:pt>
    <dgm:pt modelId="{BBFB715D-AD16-8145-AA16-11967E3367FD}" type="pres">
      <dgm:prSet presAssocID="{BA275269-8790-2648-BB18-E82260BC0144}" presName="composite" presStyleCnt="0"/>
      <dgm:spPr/>
    </dgm:pt>
    <dgm:pt modelId="{AC4EFED8-83BB-B440-A52A-0D2D9C2EFA39}" type="pres">
      <dgm:prSet presAssocID="{BA275269-8790-2648-BB18-E82260BC0144}" presName="background" presStyleLbl="node0" presStyleIdx="1" presStyleCnt="3"/>
      <dgm:spPr>
        <a:solidFill>
          <a:schemeClr val="accent4">
            <a:lumMod val="75000"/>
          </a:schemeClr>
        </a:solidFill>
      </dgm:spPr>
    </dgm:pt>
    <dgm:pt modelId="{2D0F6A76-242F-F443-BCBE-F5935F9E9F58}" type="pres">
      <dgm:prSet presAssocID="{BA275269-8790-2648-BB18-E82260BC0144}" presName="text" presStyleLbl="fgAcc0" presStyleIdx="1" presStyleCnt="3">
        <dgm:presLayoutVars>
          <dgm:chPref val="3"/>
        </dgm:presLayoutVars>
      </dgm:prSet>
      <dgm:spPr/>
      <dgm:t>
        <a:bodyPr/>
        <a:lstStyle/>
        <a:p>
          <a:endParaRPr lang="en-US"/>
        </a:p>
      </dgm:t>
    </dgm:pt>
    <dgm:pt modelId="{EB207078-D21A-4C4F-8B66-C3E806F011DC}" type="pres">
      <dgm:prSet presAssocID="{BA275269-8790-2648-BB18-E82260BC0144}" presName="hierChild2" presStyleCnt="0"/>
      <dgm:spPr/>
    </dgm:pt>
    <dgm:pt modelId="{B2ECD4BF-89FC-B24D-97F4-8FF30634CA4A}" type="pres">
      <dgm:prSet presAssocID="{05585182-54FE-5441-A3DC-E97E0B33673B}" presName="Name10" presStyleLbl="parChTrans1D2" presStyleIdx="0" presStyleCnt="1"/>
      <dgm:spPr/>
      <dgm:t>
        <a:bodyPr/>
        <a:lstStyle/>
        <a:p>
          <a:endParaRPr lang="en-US"/>
        </a:p>
      </dgm:t>
    </dgm:pt>
    <dgm:pt modelId="{901613D6-62ED-8B42-AA4E-D70D841A6C5D}" type="pres">
      <dgm:prSet presAssocID="{90223A1A-F998-AD4B-B5EA-B1841813D9D0}" presName="hierRoot2" presStyleCnt="0"/>
      <dgm:spPr/>
    </dgm:pt>
    <dgm:pt modelId="{11EDFD13-8881-9546-84D7-90BCA9CC85EA}" type="pres">
      <dgm:prSet presAssocID="{90223A1A-F998-AD4B-B5EA-B1841813D9D0}" presName="composite2" presStyleCnt="0"/>
      <dgm:spPr/>
    </dgm:pt>
    <dgm:pt modelId="{C6ABFF53-0685-2942-9C0C-09E3B98E9335}" type="pres">
      <dgm:prSet presAssocID="{90223A1A-F998-AD4B-B5EA-B1841813D9D0}" presName="background2" presStyleLbl="node2" presStyleIdx="0" presStyleCnt="1"/>
      <dgm:spPr>
        <a:solidFill>
          <a:schemeClr val="accent4">
            <a:lumMod val="75000"/>
          </a:schemeClr>
        </a:solidFill>
      </dgm:spPr>
    </dgm:pt>
    <dgm:pt modelId="{7F9F8578-2F5D-3F45-B52D-7BB5EC4A2206}" type="pres">
      <dgm:prSet presAssocID="{90223A1A-F998-AD4B-B5EA-B1841813D9D0}" presName="text2" presStyleLbl="fgAcc2" presStyleIdx="0" presStyleCnt="1">
        <dgm:presLayoutVars>
          <dgm:chPref val="3"/>
        </dgm:presLayoutVars>
      </dgm:prSet>
      <dgm:spPr/>
      <dgm:t>
        <a:bodyPr/>
        <a:lstStyle/>
        <a:p>
          <a:endParaRPr lang="en-US"/>
        </a:p>
      </dgm:t>
    </dgm:pt>
    <dgm:pt modelId="{821C9E5A-E58B-F84C-AB9A-2E491BA62C3C}" type="pres">
      <dgm:prSet presAssocID="{90223A1A-F998-AD4B-B5EA-B1841813D9D0}" presName="hierChild3" presStyleCnt="0"/>
      <dgm:spPr/>
    </dgm:pt>
    <dgm:pt modelId="{324ABE12-4450-3545-B05B-5AF972265CF5}" type="pres">
      <dgm:prSet presAssocID="{339CD5B9-B496-F944-B7FF-858ACFA82FEF}" presName="hierRoot1" presStyleCnt="0"/>
      <dgm:spPr/>
    </dgm:pt>
    <dgm:pt modelId="{44E4EEE9-6E6D-D445-96E4-992A74348E3D}" type="pres">
      <dgm:prSet presAssocID="{339CD5B9-B496-F944-B7FF-858ACFA82FEF}" presName="composite" presStyleCnt="0"/>
      <dgm:spPr/>
    </dgm:pt>
    <dgm:pt modelId="{CB460CD4-8724-EA4D-9689-CF20B06B4820}" type="pres">
      <dgm:prSet presAssocID="{339CD5B9-B496-F944-B7FF-858ACFA82FEF}" presName="background" presStyleLbl="node0" presStyleIdx="2" presStyleCnt="3"/>
      <dgm:spPr>
        <a:solidFill>
          <a:schemeClr val="accent4">
            <a:lumMod val="75000"/>
          </a:schemeClr>
        </a:solidFill>
      </dgm:spPr>
    </dgm:pt>
    <dgm:pt modelId="{E9B4E0B0-ABEC-5142-9A88-22961B116F14}" type="pres">
      <dgm:prSet presAssocID="{339CD5B9-B496-F944-B7FF-858ACFA82FEF}" presName="text" presStyleLbl="fgAcc0" presStyleIdx="2" presStyleCnt="3">
        <dgm:presLayoutVars>
          <dgm:chPref val="3"/>
        </dgm:presLayoutVars>
      </dgm:prSet>
      <dgm:spPr/>
      <dgm:t>
        <a:bodyPr/>
        <a:lstStyle/>
        <a:p>
          <a:endParaRPr lang="en-US"/>
        </a:p>
      </dgm:t>
    </dgm:pt>
    <dgm:pt modelId="{B3789610-2E99-7D46-AD31-BB1D9AA6CA3B}" type="pres">
      <dgm:prSet presAssocID="{339CD5B9-B496-F944-B7FF-858ACFA82FEF}" presName="hierChild2" presStyleCnt="0"/>
      <dgm:spPr/>
    </dgm:pt>
  </dgm:ptLst>
  <dgm:cxnLst>
    <dgm:cxn modelId="{73C642DB-4AA9-5E4C-80B1-CAC93552D1A4}" type="presOf" srcId="{90223A1A-F998-AD4B-B5EA-B1841813D9D0}" destId="{7F9F8578-2F5D-3F45-B52D-7BB5EC4A2206}" srcOrd="0" destOrd="0" presId="urn:microsoft.com/office/officeart/2005/8/layout/hierarchy1"/>
    <dgm:cxn modelId="{9F802F03-7255-D84F-B1E8-38AE94C7BA70}" type="presOf" srcId="{339CD5B9-B496-F944-B7FF-858ACFA82FEF}" destId="{E9B4E0B0-ABEC-5142-9A88-22961B116F14}" srcOrd="0" destOrd="0" presId="urn:microsoft.com/office/officeart/2005/8/layout/hierarchy1"/>
    <dgm:cxn modelId="{8A933E08-4422-FF45-B60E-0D7959400A98}" srcId="{AE8F8C9F-57D8-AE42-81D9-B91C0DAF6E39}" destId="{BA275269-8790-2648-BB18-E82260BC0144}" srcOrd="1" destOrd="0" parTransId="{86DE4C53-D0E6-7247-A76C-943011D05056}" sibTransId="{AABBC9DC-68C3-6F46-B732-B6C7DC689FC0}"/>
    <dgm:cxn modelId="{B8051F1C-7620-6247-B847-90B3A680EF8E}" srcId="{AE8F8C9F-57D8-AE42-81D9-B91C0DAF6E39}" destId="{B2FD33C0-9D90-E448-99A8-39F24AC271E8}" srcOrd="0" destOrd="0" parTransId="{D29B1C74-5419-744E-AB83-4797593DDD29}" sibTransId="{F9E3CB12-2C6D-D44D-A453-DBD5391E2C72}"/>
    <dgm:cxn modelId="{86C39DC5-3674-634C-80DC-408EA7507149}" srcId="{BA275269-8790-2648-BB18-E82260BC0144}" destId="{90223A1A-F998-AD4B-B5EA-B1841813D9D0}" srcOrd="0" destOrd="0" parTransId="{05585182-54FE-5441-A3DC-E97E0B33673B}" sibTransId="{5E4A9523-B14F-6C4D-93EF-9870D62B9D09}"/>
    <dgm:cxn modelId="{435901A0-276A-704C-B707-1F8DBA33CFE0}" srcId="{AE8F8C9F-57D8-AE42-81D9-B91C0DAF6E39}" destId="{339CD5B9-B496-F944-B7FF-858ACFA82FEF}" srcOrd="2" destOrd="0" parTransId="{0F3C152E-618B-DA41-B2DB-48DC7B7FC8F1}" sibTransId="{70990F35-F2A7-0C48-8E1C-2D1CE3FD11B6}"/>
    <dgm:cxn modelId="{16F37467-F896-B143-8CE8-EA9515DAEA00}" type="presOf" srcId="{AE8F8C9F-57D8-AE42-81D9-B91C0DAF6E39}" destId="{51804E1D-7DB7-1A4C-99B9-995C996B94D5}" srcOrd="0" destOrd="0" presId="urn:microsoft.com/office/officeart/2005/8/layout/hierarchy1"/>
    <dgm:cxn modelId="{48C07548-2FF6-4544-93AB-53D254DD8058}" type="presOf" srcId="{B2FD33C0-9D90-E448-99A8-39F24AC271E8}" destId="{79BC6BEE-B67A-394A-8158-298CBF1B4197}" srcOrd="0" destOrd="0" presId="urn:microsoft.com/office/officeart/2005/8/layout/hierarchy1"/>
    <dgm:cxn modelId="{86299D88-936B-F345-9829-8AE25A86FA9A}" type="presOf" srcId="{05585182-54FE-5441-A3DC-E97E0B33673B}" destId="{B2ECD4BF-89FC-B24D-97F4-8FF30634CA4A}" srcOrd="0" destOrd="0" presId="urn:microsoft.com/office/officeart/2005/8/layout/hierarchy1"/>
    <dgm:cxn modelId="{97AB90F8-FFD2-6444-B4D9-EE8A8621835A}" type="presOf" srcId="{BA275269-8790-2648-BB18-E82260BC0144}" destId="{2D0F6A76-242F-F443-BCBE-F5935F9E9F58}" srcOrd="0" destOrd="0" presId="urn:microsoft.com/office/officeart/2005/8/layout/hierarchy1"/>
    <dgm:cxn modelId="{6D5BBDCB-D550-B349-BCA7-2AFF2C14BAEF}" type="presParOf" srcId="{51804E1D-7DB7-1A4C-99B9-995C996B94D5}" destId="{9476E45A-7745-1144-92A1-56BE3F8C40EF}" srcOrd="0" destOrd="0" presId="urn:microsoft.com/office/officeart/2005/8/layout/hierarchy1"/>
    <dgm:cxn modelId="{5F324C71-E208-6E47-997A-30ADC30D9318}" type="presParOf" srcId="{9476E45A-7745-1144-92A1-56BE3F8C40EF}" destId="{5406ED74-D085-E94B-93D4-FA6BEAA49B5B}" srcOrd="0" destOrd="0" presId="urn:microsoft.com/office/officeart/2005/8/layout/hierarchy1"/>
    <dgm:cxn modelId="{FBAC7EA8-A0EA-A64F-BA9F-EEB5D92DC1F5}" type="presParOf" srcId="{5406ED74-D085-E94B-93D4-FA6BEAA49B5B}" destId="{84D7EA67-4406-8541-ABBC-797C1A1BEB53}" srcOrd="0" destOrd="0" presId="urn:microsoft.com/office/officeart/2005/8/layout/hierarchy1"/>
    <dgm:cxn modelId="{6E849B08-6B7C-0B45-BD34-30BCBB836540}" type="presParOf" srcId="{5406ED74-D085-E94B-93D4-FA6BEAA49B5B}" destId="{79BC6BEE-B67A-394A-8158-298CBF1B4197}" srcOrd="1" destOrd="0" presId="urn:microsoft.com/office/officeart/2005/8/layout/hierarchy1"/>
    <dgm:cxn modelId="{F074C290-27A5-174E-A9A2-A78A8D4AD967}" type="presParOf" srcId="{9476E45A-7745-1144-92A1-56BE3F8C40EF}" destId="{D457C0EC-0C25-664C-9A7F-5F6E2A4A559F}" srcOrd="1" destOrd="0" presId="urn:microsoft.com/office/officeart/2005/8/layout/hierarchy1"/>
    <dgm:cxn modelId="{6037CD7E-593F-E64B-AC86-978CC133FF39}" type="presParOf" srcId="{51804E1D-7DB7-1A4C-99B9-995C996B94D5}" destId="{40CC0D38-F1DA-894B-87BF-311B804ABD43}" srcOrd="1" destOrd="0" presId="urn:microsoft.com/office/officeart/2005/8/layout/hierarchy1"/>
    <dgm:cxn modelId="{979D3C74-344F-754C-8470-3861A87AC6BC}" type="presParOf" srcId="{40CC0D38-F1DA-894B-87BF-311B804ABD43}" destId="{BBFB715D-AD16-8145-AA16-11967E3367FD}" srcOrd="0" destOrd="0" presId="urn:microsoft.com/office/officeart/2005/8/layout/hierarchy1"/>
    <dgm:cxn modelId="{1691653B-53E8-9A48-BBD3-2264AB827370}" type="presParOf" srcId="{BBFB715D-AD16-8145-AA16-11967E3367FD}" destId="{AC4EFED8-83BB-B440-A52A-0D2D9C2EFA39}" srcOrd="0" destOrd="0" presId="urn:microsoft.com/office/officeart/2005/8/layout/hierarchy1"/>
    <dgm:cxn modelId="{8B5EE566-C0C0-2947-B42E-8992C2D0465B}" type="presParOf" srcId="{BBFB715D-AD16-8145-AA16-11967E3367FD}" destId="{2D0F6A76-242F-F443-BCBE-F5935F9E9F58}" srcOrd="1" destOrd="0" presId="urn:microsoft.com/office/officeart/2005/8/layout/hierarchy1"/>
    <dgm:cxn modelId="{FAE6D64D-AA05-D24D-B241-90B171CDC50D}" type="presParOf" srcId="{40CC0D38-F1DA-894B-87BF-311B804ABD43}" destId="{EB207078-D21A-4C4F-8B66-C3E806F011DC}" srcOrd="1" destOrd="0" presId="urn:microsoft.com/office/officeart/2005/8/layout/hierarchy1"/>
    <dgm:cxn modelId="{0A861A55-E9D9-8342-BB6D-5A2562222120}" type="presParOf" srcId="{EB207078-D21A-4C4F-8B66-C3E806F011DC}" destId="{B2ECD4BF-89FC-B24D-97F4-8FF30634CA4A}" srcOrd="0" destOrd="0" presId="urn:microsoft.com/office/officeart/2005/8/layout/hierarchy1"/>
    <dgm:cxn modelId="{7488149B-7DA9-814E-8E57-B297AEED26C5}" type="presParOf" srcId="{EB207078-D21A-4C4F-8B66-C3E806F011DC}" destId="{901613D6-62ED-8B42-AA4E-D70D841A6C5D}" srcOrd="1" destOrd="0" presId="urn:microsoft.com/office/officeart/2005/8/layout/hierarchy1"/>
    <dgm:cxn modelId="{99C9F7B4-8C1D-F349-95F3-3730B3730107}" type="presParOf" srcId="{901613D6-62ED-8B42-AA4E-D70D841A6C5D}" destId="{11EDFD13-8881-9546-84D7-90BCA9CC85EA}" srcOrd="0" destOrd="0" presId="urn:microsoft.com/office/officeart/2005/8/layout/hierarchy1"/>
    <dgm:cxn modelId="{6758B2F9-10BC-FE42-ACCD-56B626844594}" type="presParOf" srcId="{11EDFD13-8881-9546-84D7-90BCA9CC85EA}" destId="{C6ABFF53-0685-2942-9C0C-09E3B98E9335}" srcOrd="0" destOrd="0" presId="urn:microsoft.com/office/officeart/2005/8/layout/hierarchy1"/>
    <dgm:cxn modelId="{F9673165-83A2-8147-BF1C-55C01345949F}" type="presParOf" srcId="{11EDFD13-8881-9546-84D7-90BCA9CC85EA}" destId="{7F9F8578-2F5D-3F45-B52D-7BB5EC4A2206}" srcOrd="1" destOrd="0" presId="urn:microsoft.com/office/officeart/2005/8/layout/hierarchy1"/>
    <dgm:cxn modelId="{E34B47BE-C5F8-BD4B-BDE3-E979249E82D9}" type="presParOf" srcId="{901613D6-62ED-8B42-AA4E-D70D841A6C5D}" destId="{821C9E5A-E58B-F84C-AB9A-2E491BA62C3C}" srcOrd="1" destOrd="0" presId="urn:microsoft.com/office/officeart/2005/8/layout/hierarchy1"/>
    <dgm:cxn modelId="{72BE33B5-0F7E-D141-8637-2C74B0BD6B85}" type="presParOf" srcId="{51804E1D-7DB7-1A4C-99B9-995C996B94D5}" destId="{324ABE12-4450-3545-B05B-5AF972265CF5}" srcOrd="2" destOrd="0" presId="urn:microsoft.com/office/officeart/2005/8/layout/hierarchy1"/>
    <dgm:cxn modelId="{8BFBFF34-ECB6-2148-9EF2-6F08FCA2AD8D}" type="presParOf" srcId="{324ABE12-4450-3545-B05B-5AF972265CF5}" destId="{44E4EEE9-6E6D-D445-96E4-992A74348E3D}" srcOrd="0" destOrd="0" presId="urn:microsoft.com/office/officeart/2005/8/layout/hierarchy1"/>
    <dgm:cxn modelId="{91C8700E-E0BD-D34B-8D56-B75581E430CF}" type="presParOf" srcId="{44E4EEE9-6E6D-D445-96E4-992A74348E3D}" destId="{CB460CD4-8724-EA4D-9689-CF20B06B4820}" srcOrd="0" destOrd="0" presId="urn:microsoft.com/office/officeart/2005/8/layout/hierarchy1"/>
    <dgm:cxn modelId="{2578B01F-B590-D34E-9995-13E2CE6A9D1B}" type="presParOf" srcId="{44E4EEE9-6E6D-D445-96E4-992A74348E3D}" destId="{E9B4E0B0-ABEC-5142-9A88-22961B116F14}" srcOrd="1" destOrd="0" presId="urn:microsoft.com/office/officeart/2005/8/layout/hierarchy1"/>
    <dgm:cxn modelId="{295D51C6-86F0-5541-B45C-947BD4C69E93}" type="presParOf" srcId="{324ABE12-4450-3545-B05B-5AF972265CF5}" destId="{B3789610-2E99-7D46-AD31-BB1D9AA6CA3B}"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15E6DC-9DD3-0642-8F56-4D3A35AC3679}"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A8FC406A-186F-1F4E-96E1-B75D1DA97A3E}">
      <dgm:prSet phldrT="[Text]" custT="1"/>
      <dgm:spPr>
        <a:solidFill>
          <a:schemeClr val="accent4">
            <a:lumMod val="50000"/>
          </a:schemeClr>
        </a:solidFill>
      </dgm:spPr>
      <dgm:t>
        <a:bodyPr/>
        <a:lstStyle/>
        <a:p>
          <a:r>
            <a:rPr lang="en-NZ" sz="2400" b="1" i="0" dirty="0" smtClean="0"/>
            <a:t>External Fragmentation</a:t>
          </a:r>
          <a:endParaRPr lang="en-US" sz="2400" i="0" dirty="0"/>
        </a:p>
      </dgm:t>
    </dgm:pt>
    <dgm:pt modelId="{B9BAEC2A-811B-E043-BE36-55D3BF1C400B}" type="parTrans" cxnId="{323C02D0-485E-C844-826A-5AD40BCC539B}">
      <dgm:prSet/>
      <dgm:spPr/>
      <dgm:t>
        <a:bodyPr/>
        <a:lstStyle/>
        <a:p>
          <a:endParaRPr lang="en-US"/>
        </a:p>
      </dgm:t>
    </dgm:pt>
    <dgm:pt modelId="{069E2B24-96F3-4441-BD96-3D16DD060F92}" type="sibTrans" cxnId="{323C02D0-485E-C844-826A-5AD40BCC539B}">
      <dgm:prSet/>
      <dgm:spPr/>
      <dgm:t>
        <a:bodyPr/>
        <a:lstStyle/>
        <a:p>
          <a:endParaRPr lang="en-US"/>
        </a:p>
      </dgm:t>
    </dgm:pt>
    <dgm:pt modelId="{5BA5D4FC-88C5-694E-8CDC-E40067D32F36}">
      <dgm:prSet/>
      <dgm:spPr/>
      <dgm:t>
        <a:bodyPr/>
        <a:lstStyle/>
        <a:p>
          <a:r>
            <a:rPr lang="en-NZ" dirty="0" smtClean="0"/>
            <a:t>Memory becomes more and more fragmented</a:t>
          </a:r>
        </a:p>
      </dgm:t>
    </dgm:pt>
    <dgm:pt modelId="{BE21D45E-8E33-BE49-9CD3-E872A85A0F27}" type="parTrans" cxnId="{410958C4-C3C2-DC46-9444-FF2FD680407F}">
      <dgm:prSet/>
      <dgm:spPr/>
      <dgm:t>
        <a:bodyPr/>
        <a:lstStyle/>
        <a:p>
          <a:endParaRPr lang="en-US"/>
        </a:p>
      </dgm:t>
    </dgm:pt>
    <dgm:pt modelId="{4A925EC8-FAD4-1F41-BE7E-6151B0FC3B95}" type="sibTrans" cxnId="{410958C4-C3C2-DC46-9444-FF2FD680407F}">
      <dgm:prSet/>
      <dgm:spPr/>
      <dgm:t>
        <a:bodyPr/>
        <a:lstStyle/>
        <a:p>
          <a:endParaRPr lang="en-US"/>
        </a:p>
      </dgm:t>
    </dgm:pt>
    <dgm:pt modelId="{0DE43C26-AC74-1A44-B67B-60C02D894803}">
      <dgm:prSet/>
      <dgm:spPr/>
      <dgm:t>
        <a:bodyPr/>
        <a:lstStyle/>
        <a:p>
          <a:r>
            <a:rPr lang="en-NZ" dirty="0" smtClean="0"/>
            <a:t>Memory utilization declines</a:t>
          </a:r>
        </a:p>
      </dgm:t>
    </dgm:pt>
    <dgm:pt modelId="{EC4A4E06-99F8-534D-B5B7-835F30950EC2}" type="parTrans" cxnId="{C952E714-6445-174D-AC31-2A6A9C201910}">
      <dgm:prSet/>
      <dgm:spPr/>
      <dgm:t>
        <a:bodyPr/>
        <a:lstStyle/>
        <a:p>
          <a:endParaRPr lang="en-US"/>
        </a:p>
      </dgm:t>
    </dgm:pt>
    <dgm:pt modelId="{6D348F38-F0EB-9747-8C19-09C132882EFA}" type="sibTrans" cxnId="{C952E714-6445-174D-AC31-2A6A9C201910}">
      <dgm:prSet/>
      <dgm:spPr/>
      <dgm:t>
        <a:bodyPr/>
        <a:lstStyle/>
        <a:p>
          <a:endParaRPr lang="en-US"/>
        </a:p>
      </dgm:t>
    </dgm:pt>
    <dgm:pt modelId="{CFA757D8-5B4A-8344-844C-50374B0AA18A}">
      <dgm:prSet custT="1"/>
      <dgm:spPr/>
      <dgm:t>
        <a:bodyPr/>
        <a:lstStyle/>
        <a:p>
          <a:r>
            <a:rPr lang="en-NZ" sz="2400" b="1" i="0" dirty="0" smtClean="0"/>
            <a:t>Compaction</a:t>
          </a:r>
        </a:p>
      </dgm:t>
    </dgm:pt>
    <dgm:pt modelId="{7F660C03-3DC7-E241-A21F-3D5B9DAD5D7C}" type="parTrans" cxnId="{6D9D9B5C-A232-8A40-805D-6696A698083D}">
      <dgm:prSet/>
      <dgm:spPr/>
      <dgm:t>
        <a:bodyPr/>
        <a:lstStyle/>
        <a:p>
          <a:endParaRPr lang="en-US"/>
        </a:p>
      </dgm:t>
    </dgm:pt>
    <dgm:pt modelId="{3F71CEBA-59C4-F14E-AEE9-C080D58E3B16}" type="sibTrans" cxnId="{6D9D9B5C-A232-8A40-805D-6696A698083D}">
      <dgm:prSet/>
      <dgm:spPr/>
      <dgm:t>
        <a:bodyPr/>
        <a:lstStyle/>
        <a:p>
          <a:endParaRPr lang="en-US"/>
        </a:p>
      </dgm:t>
    </dgm:pt>
    <dgm:pt modelId="{9E92A628-284B-0A4D-AF4A-A3E0CC5903D2}">
      <dgm:prSet/>
      <dgm:spPr>
        <a:ln>
          <a:solidFill>
            <a:schemeClr val="accent4"/>
          </a:solidFill>
        </a:ln>
      </dgm:spPr>
      <dgm:t>
        <a:bodyPr/>
        <a:lstStyle/>
        <a:p>
          <a:r>
            <a:rPr lang="en-NZ" dirty="0" smtClean="0"/>
            <a:t>Technique for overcoming external fragmentation</a:t>
          </a:r>
        </a:p>
      </dgm:t>
    </dgm:pt>
    <dgm:pt modelId="{B89EFC6D-CA01-B246-9B67-51FE6E8B70BB}" type="parTrans" cxnId="{7C568239-7FB0-D14E-87D1-6C892FE9DC01}">
      <dgm:prSet/>
      <dgm:spPr/>
      <dgm:t>
        <a:bodyPr/>
        <a:lstStyle/>
        <a:p>
          <a:endParaRPr lang="en-US"/>
        </a:p>
      </dgm:t>
    </dgm:pt>
    <dgm:pt modelId="{8D5778BE-8C45-DA4F-921B-A6D186764DDD}" type="sibTrans" cxnId="{7C568239-7FB0-D14E-87D1-6C892FE9DC01}">
      <dgm:prSet/>
      <dgm:spPr/>
      <dgm:t>
        <a:bodyPr/>
        <a:lstStyle/>
        <a:p>
          <a:endParaRPr lang="en-US"/>
        </a:p>
      </dgm:t>
    </dgm:pt>
    <dgm:pt modelId="{EDD23089-E723-7049-A4E0-037CCF801387}">
      <dgm:prSet/>
      <dgm:spPr>
        <a:ln>
          <a:solidFill>
            <a:schemeClr val="accent4"/>
          </a:solidFill>
        </a:ln>
      </dgm:spPr>
      <dgm:t>
        <a:bodyPr/>
        <a:lstStyle/>
        <a:p>
          <a:r>
            <a:rPr lang="en-NZ" smtClean="0"/>
            <a:t>OS shifts processes so that they are contiguous</a:t>
          </a:r>
          <a:endParaRPr lang="en-NZ" dirty="0" smtClean="0"/>
        </a:p>
      </dgm:t>
    </dgm:pt>
    <dgm:pt modelId="{D860A06A-1E31-FE4E-B9C6-5BD39D3D7A02}" type="parTrans" cxnId="{B8C69940-40E4-D547-A640-55444ED6BFBF}">
      <dgm:prSet/>
      <dgm:spPr/>
      <dgm:t>
        <a:bodyPr/>
        <a:lstStyle/>
        <a:p>
          <a:endParaRPr lang="en-US"/>
        </a:p>
      </dgm:t>
    </dgm:pt>
    <dgm:pt modelId="{C8A50628-5281-E64F-AC9D-907DA8DC9C2E}" type="sibTrans" cxnId="{B8C69940-40E4-D547-A640-55444ED6BFBF}">
      <dgm:prSet/>
      <dgm:spPr/>
      <dgm:t>
        <a:bodyPr/>
        <a:lstStyle/>
        <a:p>
          <a:endParaRPr lang="en-US"/>
        </a:p>
      </dgm:t>
    </dgm:pt>
    <dgm:pt modelId="{925627CF-133A-A441-9898-007F531F1EB1}">
      <dgm:prSet/>
      <dgm:spPr>
        <a:ln>
          <a:solidFill>
            <a:schemeClr val="accent4"/>
          </a:solidFill>
        </a:ln>
      </dgm:spPr>
      <dgm:t>
        <a:bodyPr/>
        <a:lstStyle/>
        <a:p>
          <a:r>
            <a:rPr lang="en-NZ" dirty="0" smtClean="0"/>
            <a:t>Free memory is together in one block</a:t>
          </a:r>
        </a:p>
      </dgm:t>
    </dgm:pt>
    <dgm:pt modelId="{47141E66-9456-EC45-88EE-857DEAA9E1EE}" type="parTrans" cxnId="{3AE4CC3A-EB4A-B841-8E4D-F9BE839FDA41}">
      <dgm:prSet/>
      <dgm:spPr/>
      <dgm:t>
        <a:bodyPr/>
        <a:lstStyle/>
        <a:p>
          <a:endParaRPr lang="en-US"/>
        </a:p>
      </dgm:t>
    </dgm:pt>
    <dgm:pt modelId="{DF6EE691-4A99-2A4D-9960-054228732BAD}" type="sibTrans" cxnId="{3AE4CC3A-EB4A-B841-8E4D-F9BE839FDA41}">
      <dgm:prSet/>
      <dgm:spPr/>
      <dgm:t>
        <a:bodyPr/>
        <a:lstStyle/>
        <a:p>
          <a:endParaRPr lang="en-US"/>
        </a:p>
      </dgm:t>
    </dgm:pt>
    <dgm:pt modelId="{C656067F-6308-0946-9224-7579E500CA19}">
      <dgm:prSet/>
      <dgm:spPr>
        <a:ln>
          <a:solidFill>
            <a:schemeClr val="accent4"/>
          </a:solidFill>
        </a:ln>
      </dgm:spPr>
      <dgm:t>
        <a:bodyPr/>
        <a:lstStyle/>
        <a:p>
          <a:r>
            <a:rPr lang="en-NZ" dirty="0" smtClean="0"/>
            <a:t>Time consuming and wastes CPU time</a:t>
          </a:r>
        </a:p>
      </dgm:t>
    </dgm:pt>
    <dgm:pt modelId="{62D77508-CA8A-5841-AD30-C46EEE506234}" type="parTrans" cxnId="{77546FE6-4B29-8848-87C8-93AFD1BF7CBD}">
      <dgm:prSet/>
      <dgm:spPr/>
      <dgm:t>
        <a:bodyPr/>
        <a:lstStyle/>
        <a:p>
          <a:endParaRPr lang="en-US"/>
        </a:p>
      </dgm:t>
    </dgm:pt>
    <dgm:pt modelId="{CA49C167-079C-B94F-B053-F5BD6714EFBD}" type="sibTrans" cxnId="{77546FE6-4B29-8848-87C8-93AFD1BF7CBD}">
      <dgm:prSet/>
      <dgm:spPr/>
      <dgm:t>
        <a:bodyPr/>
        <a:lstStyle/>
        <a:p>
          <a:endParaRPr lang="en-US"/>
        </a:p>
      </dgm:t>
    </dgm:pt>
    <dgm:pt modelId="{E79C046D-0599-6A47-B1B9-B02280642755}" type="pres">
      <dgm:prSet presAssocID="{1415E6DC-9DD3-0642-8F56-4D3A35AC3679}" presName="linear" presStyleCnt="0">
        <dgm:presLayoutVars>
          <dgm:dir/>
          <dgm:animLvl val="lvl"/>
          <dgm:resizeHandles val="exact"/>
        </dgm:presLayoutVars>
      </dgm:prSet>
      <dgm:spPr/>
      <dgm:t>
        <a:bodyPr/>
        <a:lstStyle/>
        <a:p>
          <a:endParaRPr lang="en-US"/>
        </a:p>
      </dgm:t>
    </dgm:pt>
    <dgm:pt modelId="{ED7E813C-A380-6940-A7FA-2307673F69C1}" type="pres">
      <dgm:prSet presAssocID="{A8FC406A-186F-1F4E-96E1-B75D1DA97A3E}" presName="parentLin" presStyleCnt="0"/>
      <dgm:spPr/>
    </dgm:pt>
    <dgm:pt modelId="{AC90047A-3CB1-3B4B-9B72-82F93A5A00C5}" type="pres">
      <dgm:prSet presAssocID="{A8FC406A-186F-1F4E-96E1-B75D1DA97A3E}" presName="parentLeftMargin" presStyleLbl="node1" presStyleIdx="0" presStyleCnt="2"/>
      <dgm:spPr/>
      <dgm:t>
        <a:bodyPr/>
        <a:lstStyle/>
        <a:p>
          <a:endParaRPr lang="en-US"/>
        </a:p>
      </dgm:t>
    </dgm:pt>
    <dgm:pt modelId="{E3F070B9-6919-BD46-80FE-BAF6D53D2FD9}" type="pres">
      <dgm:prSet presAssocID="{A8FC406A-186F-1F4E-96E1-B75D1DA97A3E}" presName="parentText" presStyleLbl="node1" presStyleIdx="0" presStyleCnt="2">
        <dgm:presLayoutVars>
          <dgm:chMax val="0"/>
          <dgm:bulletEnabled val="1"/>
        </dgm:presLayoutVars>
      </dgm:prSet>
      <dgm:spPr/>
      <dgm:t>
        <a:bodyPr/>
        <a:lstStyle/>
        <a:p>
          <a:endParaRPr lang="en-US"/>
        </a:p>
      </dgm:t>
    </dgm:pt>
    <dgm:pt modelId="{E32CE21C-9557-E74A-B2E0-1B6259F7BD19}" type="pres">
      <dgm:prSet presAssocID="{A8FC406A-186F-1F4E-96E1-B75D1DA97A3E}" presName="negativeSpace" presStyleCnt="0"/>
      <dgm:spPr/>
    </dgm:pt>
    <dgm:pt modelId="{AF2C0A7A-BF2F-CB4A-AE7D-877EB948880B}" type="pres">
      <dgm:prSet presAssocID="{A8FC406A-186F-1F4E-96E1-B75D1DA97A3E}" presName="childText" presStyleLbl="conFgAcc1" presStyleIdx="0" presStyleCnt="2">
        <dgm:presLayoutVars>
          <dgm:bulletEnabled val="1"/>
        </dgm:presLayoutVars>
      </dgm:prSet>
      <dgm:spPr/>
      <dgm:t>
        <a:bodyPr/>
        <a:lstStyle/>
        <a:p>
          <a:endParaRPr lang="en-US"/>
        </a:p>
      </dgm:t>
    </dgm:pt>
    <dgm:pt modelId="{96E8863F-22C9-504D-B9E7-EA2755E72788}" type="pres">
      <dgm:prSet presAssocID="{069E2B24-96F3-4441-BD96-3D16DD060F92}" presName="spaceBetweenRectangles" presStyleCnt="0"/>
      <dgm:spPr/>
    </dgm:pt>
    <dgm:pt modelId="{C4D9122B-CCB5-A84D-8022-84A14CD7D0E7}" type="pres">
      <dgm:prSet presAssocID="{CFA757D8-5B4A-8344-844C-50374B0AA18A}" presName="parentLin" presStyleCnt="0"/>
      <dgm:spPr/>
    </dgm:pt>
    <dgm:pt modelId="{78569E4E-ADA1-6D4A-B56A-01059BBD2C01}" type="pres">
      <dgm:prSet presAssocID="{CFA757D8-5B4A-8344-844C-50374B0AA18A}" presName="parentLeftMargin" presStyleLbl="node1" presStyleIdx="0" presStyleCnt="2"/>
      <dgm:spPr/>
      <dgm:t>
        <a:bodyPr/>
        <a:lstStyle/>
        <a:p>
          <a:endParaRPr lang="en-US"/>
        </a:p>
      </dgm:t>
    </dgm:pt>
    <dgm:pt modelId="{6ED051DD-8E06-014D-A56B-AECC9C897179}" type="pres">
      <dgm:prSet presAssocID="{CFA757D8-5B4A-8344-844C-50374B0AA18A}" presName="parentText" presStyleLbl="node1" presStyleIdx="1" presStyleCnt="2">
        <dgm:presLayoutVars>
          <dgm:chMax val="0"/>
          <dgm:bulletEnabled val="1"/>
        </dgm:presLayoutVars>
      </dgm:prSet>
      <dgm:spPr/>
      <dgm:t>
        <a:bodyPr/>
        <a:lstStyle/>
        <a:p>
          <a:endParaRPr lang="en-US"/>
        </a:p>
      </dgm:t>
    </dgm:pt>
    <dgm:pt modelId="{8B1C0B79-89BC-FB49-9028-CAA73E45B55A}" type="pres">
      <dgm:prSet presAssocID="{CFA757D8-5B4A-8344-844C-50374B0AA18A}" presName="negativeSpace" presStyleCnt="0"/>
      <dgm:spPr/>
    </dgm:pt>
    <dgm:pt modelId="{4B6B4C5E-5223-0843-B5C6-1C59E8EA8399}" type="pres">
      <dgm:prSet presAssocID="{CFA757D8-5B4A-8344-844C-50374B0AA18A}" presName="childText" presStyleLbl="conFgAcc1" presStyleIdx="1" presStyleCnt="2">
        <dgm:presLayoutVars>
          <dgm:bulletEnabled val="1"/>
        </dgm:presLayoutVars>
      </dgm:prSet>
      <dgm:spPr/>
      <dgm:t>
        <a:bodyPr/>
        <a:lstStyle/>
        <a:p>
          <a:endParaRPr lang="en-US"/>
        </a:p>
      </dgm:t>
    </dgm:pt>
  </dgm:ptLst>
  <dgm:cxnLst>
    <dgm:cxn modelId="{323C02D0-485E-C844-826A-5AD40BCC539B}" srcId="{1415E6DC-9DD3-0642-8F56-4D3A35AC3679}" destId="{A8FC406A-186F-1F4E-96E1-B75D1DA97A3E}" srcOrd="0" destOrd="0" parTransId="{B9BAEC2A-811B-E043-BE36-55D3BF1C400B}" sibTransId="{069E2B24-96F3-4441-BD96-3D16DD060F92}"/>
    <dgm:cxn modelId="{5C11A3B7-9566-0848-A98D-30CB1C2B5091}" type="presOf" srcId="{C656067F-6308-0946-9224-7579E500CA19}" destId="{4B6B4C5E-5223-0843-B5C6-1C59E8EA8399}" srcOrd="0" destOrd="3" presId="urn:microsoft.com/office/officeart/2005/8/layout/list1"/>
    <dgm:cxn modelId="{410958C4-C3C2-DC46-9444-FF2FD680407F}" srcId="{A8FC406A-186F-1F4E-96E1-B75D1DA97A3E}" destId="{5BA5D4FC-88C5-694E-8CDC-E40067D32F36}" srcOrd="0" destOrd="0" parTransId="{BE21D45E-8E33-BE49-9CD3-E872A85A0F27}" sibTransId="{4A925EC8-FAD4-1F41-BE7E-6151B0FC3B95}"/>
    <dgm:cxn modelId="{7C568239-7FB0-D14E-87D1-6C892FE9DC01}" srcId="{CFA757D8-5B4A-8344-844C-50374B0AA18A}" destId="{9E92A628-284B-0A4D-AF4A-A3E0CC5903D2}" srcOrd="0" destOrd="0" parTransId="{B89EFC6D-CA01-B246-9B67-51FE6E8B70BB}" sibTransId="{8D5778BE-8C45-DA4F-921B-A6D186764DDD}"/>
    <dgm:cxn modelId="{9286BAC5-53B7-AA47-B6FB-4B5D9AC4E481}" type="presOf" srcId="{A8FC406A-186F-1F4E-96E1-B75D1DA97A3E}" destId="{AC90047A-3CB1-3B4B-9B72-82F93A5A00C5}" srcOrd="0" destOrd="0" presId="urn:microsoft.com/office/officeart/2005/8/layout/list1"/>
    <dgm:cxn modelId="{6D9D9B5C-A232-8A40-805D-6696A698083D}" srcId="{1415E6DC-9DD3-0642-8F56-4D3A35AC3679}" destId="{CFA757D8-5B4A-8344-844C-50374B0AA18A}" srcOrd="1" destOrd="0" parTransId="{7F660C03-3DC7-E241-A21F-3D5B9DAD5D7C}" sibTransId="{3F71CEBA-59C4-F14E-AEE9-C080D58E3B16}"/>
    <dgm:cxn modelId="{3AE4CC3A-EB4A-B841-8E4D-F9BE839FDA41}" srcId="{CFA757D8-5B4A-8344-844C-50374B0AA18A}" destId="{925627CF-133A-A441-9898-007F531F1EB1}" srcOrd="2" destOrd="0" parTransId="{47141E66-9456-EC45-88EE-857DEAA9E1EE}" sibTransId="{DF6EE691-4A99-2A4D-9960-054228732BAD}"/>
    <dgm:cxn modelId="{7AA5633D-27A6-2542-BA5D-BD0F3D48967E}" type="presOf" srcId="{CFA757D8-5B4A-8344-844C-50374B0AA18A}" destId="{6ED051DD-8E06-014D-A56B-AECC9C897179}" srcOrd="1" destOrd="0" presId="urn:microsoft.com/office/officeart/2005/8/layout/list1"/>
    <dgm:cxn modelId="{91626B90-22E5-EE47-B3C0-E1DAC5626635}" type="presOf" srcId="{EDD23089-E723-7049-A4E0-037CCF801387}" destId="{4B6B4C5E-5223-0843-B5C6-1C59E8EA8399}" srcOrd="0" destOrd="1" presId="urn:microsoft.com/office/officeart/2005/8/layout/list1"/>
    <dgm:cxn modelId="{B8C69940-40E4-D547-A640-55444ED6BFBF}" srcId="{CFA757D8-5B4A-8344-844C-50374B0AA18A}" destId="{EDD23089-E723-7049-A4E0-037CCF801387}" srcOrd="1" destOrd="0" parTransId="{D860A06A-1E31-FE4E-B9C6-5BD39D3D7A02}" sibTransId="{C8A50628-5281-E64F-AC9D-907DA8DC9C2E}"/>
    <dgm:cxn modelId="{18891A17-0924-D94D-9E94-DC76F2AFCA95}" type="presOf" srcId="{CFA757D8-5B4A-8344-844C-50374B0AA18A}" destId="{78569E4E-ADA1-6D4A-B56A-01059BBD2C01}" srcOrd="0" destOrd="0" presId="urn:microsoft.com/office/officeart/2005/8/layout/list1"/>
    <dgm:cxn modelId="{C114D3C1-627F-A246-AACD-328C92F4C7B3}" type="presOf" srcId="{925627CF-133A-A441-9898-007F531F1EB1}" destId="{4B6B4C5E-5223-0843-B5C6-1C59E8EA8399}" srcOrd="0" destOrd="2" presId="urn:microsoft.com/office/officeart/2005/8/layout/list1"/>
    <dgm:cxn modelId="{ABFFF813-24B3-8F4A-A499-07947C93F2B2}" type="presOf" srcId="{1415E6DC-9DD3-0642-8F56-4D3A35AC3679}" destId="{E79C046D-0599-6A47-B1B9-B02280642755}" srcOrd="0" destOrd="0" presId="urn:microsoft.com/office/officeart/2005/8/layout/list1"/>
    <dgm:cxn modelId="{DDAEEFFC-E8DF-A948-9186-35E0044B0AAE}" type="presOf" srcId="{9E92A628-284B-0A4D-AF4A-A3E0CC5903D2}" destId="{4B6B4C5E-5223-0843-B5C6-1C59E8EA8399}" srcOrd="0" destOrd="0" presId="urn:microsoft.com/office/officeart/2005/8/layout/list1"/>
    <dgm:cxn modelId="{AC52A857-1045-D547-AAEC-467B1D6175AE}" type="presOf" srcId="{5BA5D4FC-88C5-694E-8CDC-E40067D32F36}" destId="{AF2C0A7A-BF2F-CB4A-AE7D-877EB948880B}" srcOrd="0" destOrd="0" presId="urn:microsoft.com/office/officeart/2005/8/layout/list1"/>
    <dgm:cxn modelId="{77546FE6-4B29-8848-87C8-93AFD1BF7CBD}" srcId="{CFA757D8-5B4A-8344-844C-50374B0AA18A}" destId="{C656067F-6308-0946-9224-7579E500CA19}" srcOrd="3" destOrd="0" parTransId="{62D77508-CA8A-5841-AD30-C46EEE506234}" sibTransId="{CA49C167-079C-B94F-B053-F5BD6714EFBD}"/>
    <dgm:cxn modelId="{A3BF8D00-71A0-FD46-A722-96E5F874B9BA}" type="presOf" srcId="{A8FC406A-186F-1F4E-96E1-B75D1DA97A3E}" destId="{E3F070B9-6919-BD46-80FE-BAF6D53D2FD9}" srcOrd="1" destOrd="0" presId="urn:microsoft.com/office/officeart/2005/8/layout/list1"/>
    <dgm:cxn modelId="{C952E714-6445-174D-AC31-2A6A9C201910}" srcId="{A8FC406A-186F-1F4E-96E1-B75D1DA97A3E}" destId="{0DE43C26-AC74-1A44-B67B-60C02D894803}" srcOrd="1" destOrd="0" parTransId="{EC4A4E06-99F8-534D-B5B7-835F30950EC2}" sibTransId="{6D348F38-F0EB-9747-8C19-09C132882EFA}"/>
    <dgm:cxn modelId="{136194E7-4526-7548-9470-6704CAD2B02D}" type="presOf" srcId="{0DE43C26-AC74-1A44-B67B-60C02D894803}" destId="{AF2C0A7A-BF2F-CB4A-AE7D-877EB948880B}" srcOrd="0" destOrd="1" presId="urn:microsoft.com/office/officeart/2005/8/layout/list1"/>
    <dgm:cxn modelId="{42D98CD7-181B-5B47-9A07-291305EE740E}" type="presParOf" srcId="{E79C046D-0599-6A47-B1B9-B02280642755}" destId="{ED7E813C-A380-6940-A7FA-2307673F69C1}" srcOrd="0" destOrd="0" presId="urn:microsoft.com/office/officeart/2005/8/layout/list1"/>
    <dgm:cxn modelId="{1EC5A249-1A3B-E945-B39E-BAD77F977A84}" type="presParOf" srcId="{ED7E813C-A380-6940-A7FA-2307673F69C1}" destId="{AC90047A-3CB1-3B4B-9B72-82F93A5A00C5}" srcOrd="0" destOrd="0" presId="urn:microsoft.com/office/officeart/2005/8/layout/list1"/>
    <dgm:cxn modelId="{D973F049-1D05-D343-9894-368C4F493D68}" type="presParOf" srcId="{ED7E813C-A380-6940-A7FA-2307673F69C1}" destId="{E3F070B9-6919-BD46-80FE-BAF6D53D2FD9}" srcOrd="1" destOrd="0" presId="urn:microsoft.com/office/officeart/2005/8/layout/list1"/>
    <dgm:cxn modelId="{028EA59D-30BD-A84D-9D51-F85BEE5B4BFC}" type="presParOf" srcId="{E79C046D-0599-6A47-B1B9-B02280642755}" destId="{E32CE21C-9557-E74A-B2E0-1B6259F7BD19}" srcOrd="1" destOrd="0" presId="urn:microsoft.com/office/officeart/2005/8/layout/list1"/>
    <dgm:cxn modelId="{1222147B-4C32-6743-98F8-F517E73E4C40}" type="presParOf" srcId="{E79C046D-0599-6A47-B1B9-B02280642755}" destId="{AF2C0A7A-BF2F-CB4A-AE7D-877EB948880B}" srcOrd="2" destOrd="0" presId="urn:microsoft.com/office/officeart/2005/8/layout/list1"/>
    <dgm:cxn modelId="{72B090D5-00B7-DC43-A559-CC52924EE92C}" type="presParOf" srcId="{E79C046D-0599-6A47-B1B9-B02280642755}" destId="{96E8863F-22C9-504D-B9E7-EA2755E72788}" srcOrd="3" destOrd="0" presId="urn:microsoft.com/office/officeart/2005/8/layout/list1"/>
    <dgm:cxn modelId="{183DC1F9-77A4-EB4D-A7A4-1A6C68394A5A}" type="presParOf" srcId="{E79C046D-0599-6A47-B1B9-B02280642755}" destId="{C4D9122B-CCB5-A84D-8022-84A14CD7D0E7}" srcOrd="4" destOrd="0" presId="urn:microsoft.com/office/officeart/2005/8/layout/list1"/>
    <dgm:cxn modelId="{9463DFB9-A996-4647-AE6D-072DD477D640}" type="presParOf" srcId="{C4D9122B-CCB5-A84D-8022-84A14CD7D0E7}" destId="{78569E4E-ADA1-6D4A-B56A-01059BBD2C01}" srcOrd="0" destOrd="0" presId="urn:microsoft.com/office/officeart/2005/8/layout/list1"/>
    <dgm:cxn modelId="{1CFDCE86-68BB-1A48-AB8B-A73B13D61643}" type="presParOf" srcId="{C4D9122B-CCB5-A84D-8022-84A14CD7D0E7}" destId="{6ED051DD-8E06-014D-A56B-AECC9C897179}" srcOrd="1" destOrd="0" presId="urn:microsoft.com/office/officeart/2005/8/layout/list1"/>
    <dgm:cxn modelId="{175FC22E-E25A-034C-ABFC-3BF4FBA64F71}" type="presParOf" srcId="{E79C046D-0599-6A47-B1B9-B02280642755}" destId="{8B1C0B79-89BC-FB49-9028-CAA73E45B55A}" srcOrd="5" destOrd="0" presId="urn:microsoft.com/office/officeart/2005/8/layout/list1"/>
    <dgm:cxn modelId="{003230FE-53E3-9C4E-BB81-50F2E927A41C}" type="presParOf" srcId="{E79C046D-0599-6A47-B1B9-B02280642755}" destId="{4B6B4C5E-5223-0843-B5C6-1C59E8EA8399}"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C1194C7-6483-D74A-B3EE-E7C2B2CD1382}"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7F380B8-4A46-A940-A35E-A8E090324DD2}">
      <dgm:prSet phldrT="[Text]"/>
      <dgm:spPr>
        <a:solidFill>
          <a:schemeClr val="accent6">
            <a:lumMod val="50000"/>
          </a:schemeClr>
        </a:solidFill>
        <a:ln>
          <a:solidFill>
            <a:schemeClr val="accent6">
              <a:lumMod val="75000"/>
            </a:schemeClr>
          </a:solidFill>
        </a:ln>
      </dgm:spPr>
      <dgm:t>
        <a:bodyPr/>
        <a:lstStyle/>
        <a:p>
          <a:r>
            <a:rPr lang="en-US" b="1" dirty="0" smtClean="0"/>
            <a:t>Best-fit</a:t>
          </a:r>
          <a:endParaRPr lang="en-US" dirty="0"/>
        </a:p>
      </dgm:t>
    </dgm:pt>
    <dgm:pt modelId="{DCDEEE8D-7E75-5443-B673-0CE1E4FDA5E4}" type="parTrans" cxnId="{7F06866E-8471-9A48-BE1B-D1139AE27F24}">
      <dgm:prSet/>
      <dgm:spPr/>
      <dgm:t>
        <a:bodyPr/>
        <a:lstStyle/>
        <a:p>
          <a:endParaRPr lang="en-US"/>
        </a:p>
      </dgm:t>
    </dgm:pt>
    <dgm:pt modelId="{B5CF5095-BF26-D648-B0A9-81F01ABABF07}" type="sibTrans" cxnId="{7F06866E-8471-9A48-BE1B-D1139AE27F24}">
      <dgm:prSet/>
      <dgm:spPr/>
      <dgm:t>
        <a:bodyPr/>
        <a:lstStyle/>
        <a:p>
          <a:endParaRPr lang="en-US"/>
        </a:p>
      </dgm:t>
    </dgm:pt>
    <dgm:pt modelId="{58147522-5139-114D-8051-5D74E57ED8DC}">
      <dgm:prSet/>
      <dgm:spPr>
        <a:solidFill>
          <a:schemeClr val="accent6">
            <a:lumMod val="20000"/>
            <a:lumOff val="80000"/>
          </a:schemeClr>
        </a:solidFill>
      </dgm:spPr>
      <dgm:t>
        <a:bodyPr/>
        <a:lstStyle/>
        <a:p>
          <a:r>
            <a:rPr lang="en-US" dirty="0" smtClean="0"/>
            <a:t>Chooses the block that is closest in size to the request</a:t>
          </a:r>
        </a:p>
      </dgm:t>
    </dgm:pt>
    <dgm:pt modelId="{DDA5EE8E-C3C3-5A47-B7EC-E385293B5E08}" type="parTrans" cxnId="{4C725DE3-3289-8946-9390-0B065E2AD422}">
      <dgm:prSet/>
      <dgm:spPr/>
      <dgm:t>
        <a:bodyPr/>
        <a:lstStyle/>
        <a:p>
          <a:endParaRPr lang="en-US"/>
        </a:p>
      </dgm:t>
    </dgm:pt>
    <dgm:pt modelId="{6E9268CF-ED15-324D-8D31-B6967B1F94C4}" type="sibTrans" cxnId="{4C725DE3-3289-8946-9390-0B065E2AD422}">
      <dgm:prSet/>
      <dgm:spPr/>
      <dgm:t>
        <a:bodyPr/>
        <a:lstStyle/>
        <a:p>
          <a:endParaRPr lang="en-US"/>
        </a:p>
      </dgm:t>
    </dgm:pt>
    <dgm:pt modelId="{DB9EFF8C-196F-5247-B65F-3BF933E46C11}">
      <dgm:prSet/>
      <dgm:spPr>
        <a:solidFill>
          <a:schemeClr val="accent4">
            <a:lumMod val="50000"/>
          </a:schemeClr>
        </a:solidFill>
        <a:ln>
          <a:solidFill>
            <a:schemeClr val="accent4">
              <a:lumMod val="50000"/>
            </a:schemeClr>
          </a:solidFill>
        </a:ln>
      </dgm:spPr>
      <dgm:t>
        <a:bodyPr/>
        <a:lstStyle/>
        <a:p>
          <a:r>
            <a:rPr lang="en-US" b="1" dirty="0" smtClean="0"/>
            <a:t>First-fit</a:t>
          </a:r>
        </a:p>
      </dgm:t>
    </dgm:pt>
    <dgm:pt modelId="{6654E155-8899-0846-9A7A-E07F2DF62F08}" type="parTrans" cxnId="{2B5EC8A2-166E-D247-8591-8D5C2C718D5A}">
      <dgm:prSet/>
      <dgm:spPr/>
      <dgm:t>
        <a:bodyPr/>
        <a:lstStyle/>
        <a:p>
          <a:endParaRPr lang="en-US"/>
        </a:p>
      </dgm:t>
    </dgm:pt>
    <dgm:pt modelId="{3DE89FF0-3342-C74B-BA12-A92C830754F3}" type="sibTrans" cxnId="{2B5EC8A2-166E-D247-8591-8D5C2C718D5A}">
      <dgm:prSet/>
      <dgm:spPr/>
      <dgm:t>
        <a:bodyPr/>
        <a:lstStyle/>
        <a:p>
          <a:endParaRPr lang="en-US"/>
        </a:p>
      </dgm:t>
    </dgm:pt>
    <dgm:pt modelId="{E2ADB8C5-0282-CE4E-87DC-7D9DB70729D2}">
      <dgm:prSet/>
      <dgm:spPr>
        <a:solidFill>
          <a:schemeClr val="accent4">
            <a:lumMod val="20000"/>
            <a:lumOff val="80000"/>
          </a:schemeClr>
        </a:solidFill>
      </dgm:spPr>
      <dgm:t>
        <a:bodyPr/>
        <a:lstStyle/>
        <a:p>
          <a:r>
            <a:rPr lang="en-US" dirty="0" smtClean="0"/>
            <a:t>Begins to scan memory from the beginning and chooses the first available block that is large enough </a:t>
          </a:r>
        </a:p>
      </dgm:t>
    </dgm:pt>
    <dgm:pt modelId="{0A229719-E780-C449-950C-B0CE4CEA3D5B}" type="parTrans" cxnId="{E60ED3ED-F5FB-3046-9789-552FCB24B45C}">
      <dgm:prSet/>
      <dgm:spPr/>
      <dgm:t>
        <a:bodyPr/>
        <a:lstStyle/>
        <a:p>
          <a:endParaRPr lang="en-US"/>
        </a:p>
      </dgm:t>
    </dgm:pt>
    <dgm:pt modelId="{D50F23DB-9898-2342-99A8-D76576ED5BD1}" type="sibTrans" cxnId="{E60ED3ED-F5FB-3046-9789-552FCB24B45C}">
      <dgm:prSet/>
      <dgm:spPr/>
      <dgm:t>
        <a:bodyPr/>
        <a:lstStyle/>
        <a:p>
          <a:endParaRPr lang="en-US"/>
        </a:p>
      </dgm:t>
    </dgm:pt>
    <dgm:pt modelId="{46AD3565-A1BA-784F-AD34-7E4BF4E37363}">
      <dgm:prSet/>
      <dgm:spPr>
        <a:solidFill>
          <a:schemeClr val="accent2">
            <a:lumMod val="50000"/>
          </a:schemeClr>
        </a:solidFill>
        <a:ln>
          <a:solidFill>
            <a:schemeClr val="accent2">
              <a:lumMod val="50000"/>
            </a:schemeClr>
          </a:solidFill>
        </a:ln>
      </dgm:spPr>
      <dgm:t>
        <a:bodyPr/>
        <a:lstStyle/>
        <a:p>
          <a:r>
            <a:rPr lang="en-US" b="1" dirty="0" smtClean="0"/>
            <a:t>Next-fit</a:t>
          </a:r>
        </a:p>
      </dgm:t>
    </dgm:pt>
    <dgm:pt modelId="{AF95370A-D1BB-744D-ABB3-5CAAA82ECE28}" type="parTrans" cxnId="{F25C1679-0DE1-6242-A25A-396C202B5060}">
      <dgm:prSet/>
      <dgm:spPr/>
      <dgm:t>
        <a:bodyPr/>
        <a:lstStyle/>
        <a:p>
          <a:endParaRPr lang="en-US"/>
        </a:p>
      </dgm:t>
    </dgm:pt>
    <dgm:pt modelId="{DEE5CC9A-6ED0-744B-852F-450F8A409ACD}" type="sibTrans" cxnId="{F25C1679-0DE1-6242-A25A-396C202B5060}">
      <dgm:prSet/>
      <dgm:spPr/>
      <dgm:t>
        <a:bodyPr/>
        <a:lstStyle/>
        <a:p>
          <a:endParaRPr lang="en-US"/>
        </a:p>
      </dgm:t>
    </dgm:pt>
    <dgm:pt modelId="{4F95C141-C594-A941-B7CC-A6387EF3D1A9}">
      <dgm:prSet/>
      <dgm:spPr>
        <a:solidFill>
          <a:schemeClr val="bg2">
            <a:lumMod val="90000"/>
          </a:schemeClr>
        </a:solidFill>
      </dgm:spPr>
      <dgm:t>
        <a:bodyPr/>
        <a:lstStyle/>
        <a:p>
          <a:r>
            <a:rPr lang="en-US" dirty="0" smtClean="0"/>
            <a:t>Begins to scan memory from the location of the last placement and chooses the next available block that is large enough</a:t>
          </a:r>
          <a:endParaRPr lang="en-US" dirty="0"/>
        </a:p>
      </dgm:t>
    </dgm:pt>
    <dgm:pt modelId="{3939E570-EBCF-DD48-9709-D33AA4E5685A}" type="parTrans" cxnId="{E7DAB58A-1C69-DA4B-B3B1-255CC6148713}">
      <dgm:prSet/>
      <dgm:spPr/>
      <dgm:t>
        <a:bodyPr/>
        <a:lstStyle/>
        <a:p>
          <a:endParaRPr lang="en-US"/>
        </a:p>
      </dgm:t>
    </dgm:pt>
    <dgm:pt modelId="{830D0157-0623-004B-8B71-8237449FE54B}" type="sibTrans" cxnId="{E7DAB58A-1C69-DA4B-B3B1-255CC6148713}">
      <dgm:prSet/>
      <dgm:spPr/>
      <dgm:t>
        <a:bodyPr/>
        <a:lstStyle/>
        <a:p>
          <a:endParaRPr lang="en-US"/>
        </a:p>
      </dgm:t>
    </dgm:pt>
    <dgm:pt modelId="{E17189DE-CD6F-C941-875A-D5F01CE45548}" type="pres">
      <dgm:prSet presAssocID="{DC1194C7-6483-D74A-B3EE-E7C2B2CD1382}" presName="Name0" presStyleCnt="0">
        <dgm:presLayoutVars>
          <dgm:dir/>
          <dgm:animLvl val="lvl"/>
          <dgm:resizeHandles val="exact"/>
        </dgm:presLayoutVars>
      </dgm:prSet>
      <dgm:spPr/>
      <dgm:t>
        <a:bodyPr/>
        <a:lstStyle/>
        <a:p>
          <a:endParaRPr lang="en-US"/>
        </a:p>
      </dgm:t>
    </dgm:pt>
    <dgm:pt modelId="{DBB53FED-FC7A-3F4D-A7F1-B2865894ECDB}" type="pres">
      <dgm:prSet presAssocID="{67F380B8-4A46-A940-A35E-A8E090324DD2}" presName="composite" presStyleCnt="0"/>
      <dgm:spPr/>
    </dgm:pt>
    <dgm:pt modelId="{3AEB0A5F-B44A-0440-8E3D-4AA0FF30DE58}" type="pres">
      <dgm:prSet presAssocID="{67F380B8-4A46-A940-A35E-A8E090324DD2}" presName="parTx" presStyleLbl="alignNode1" presStyleIdx="0" presStyleCnt="3">
        <dgm:presLayoutVars>
          <dgm:chMax val="0"/>
          <dgm:chPref val="0"/>
          <dgm:bulletEnabled val="1"/>
        </dgm:presLayoutVars>
      </dgm:prSet>
      <dgm:spPr/>
      <dgm:t>
        <a:bodyPr/>
        <a:lstStyle/>
        <a:p>
          <a:endParaRPr lang="en-US"/>
        </a:p>
      </dgm:t>
    </dgm:pt>
    <dgm:pt modelId="{4D33AD13-58A2-6C4C-8ED2-4EC037E1447F}" type="pres">
      <dgm:prSet presAssocID="{67F380B8-4A46-A940-A35E-A8E090324DD2}" presName="desTx" presStyleLbl="alignAccFollowNode1" presStyleIdx="0" presStyleCnt="3">
        <dgm:presLayoutVars>
          <dgm:bulletEnabled val="1"/>
        </dgm:presLayoutVars>
      </dgm:prSet>
      <dgm:spPr/>
      <dgm:t>
        <a:bodyPr/>
        <a:lstStyle/>
        <a:p>
          <a:endParaRPr lang="en-US"/>
        </a:p>
      </dgm:t>
    </dgm:pt>
    <dgm:pt modelId="{8B18329D-C6F2-754C-9B93-889659D94782}" type="pres">
      <dgm:prSet presAssocID="{B5CF5095-BF26-D648-B0A9-81F01ABABF07}" presName="space" presStyleCnt="0"/>
      <dgm:spPr/>
    </dgm:pt>
    <dgm:pt modelId="{5C587A37-99A1-3E4A-8958-78E1CF8479BF}" type="pres">
      <dgm:prSet presAssocID="{DB9EFF8C-196F-5247-B65F-3BF933E46C11}" presName="composite" presStyleCnt="0"/>
      <dgm:spPr/>
    </dgm:pt>
    <dgm:pt modelId="{861E1F7D-27A7-E044-A6C8-58B87E7DADD2}" type="pres">
      <dgm:prSet presAssocID="{DB9EFF8C-196F-5247-B65F-3BF933E46C11}" presName="parTx" presStyleLbl="alignNode1" presStyleIdx="1" presStyleCnt="3">
        <dgm:presLayoutVars>
          <dgm:chMax val="0"/>
          <dgm:chPref val="0"/>
          <dgm:bulletEnabled val="1"/>
        </dgm:presLayoutVars>
      </dgm:prSet>
      <dgm:spPr/>
      <dgm:t>
        <a:bodyPr/>
        <a:lstStyle/>
        <a:p>
          <a:endParaRPr lang="en-US"/>
        </a:p>
      </dgm:t>
    </dgm:pt>
    <dgm:pt modelId="{5A54EFAA-A113-0C47-AF78-4821543B24FF}" type="pres">
      <dgm:prSet presAssocID="{DB9EFF8C-196F-5247-B65F-3BF933E46C11}" presName="desTx" presStyleLbl="alignAccFollowNode1" presStyleIdx="1" presStyleCnt="3">
        <dgm:presLayoutVars>
          <dgm:bulletEnabled val="1"/>
        </dgm:presLayoutVars>
      </dgm:prSet>
      <dgm:spPr/>
      <dgm:t>
        <a:bodyPr/>
        <a:lstStyle/>
        <a:p>
          <a:endParaRPr lang="en-US"/>
        </a:p>
      </dgm:t>
    </dgm:pt>
    <dgm:pt modelId="{D7662487-F169-6C49-B3F0-3B0DECD25D92}" type="pres">
      <dgm:prSet presAssocID="{3DE89FF0-3342-C74B-BA12-A92C830754F3}" presName="space" presStyleCnt="0"/>
      <dgm:spPr/>
    </dgm:pt>
    <dgm:pt modelId="{5730B196-C788-0C42-BCEB-B904B2C0FC4E}" type="pres">
      <dgm:prSet presAssocID="{46AD3565-A1BA-784F-AD34-7E4BF4E37363}" presName="composite" presStyleCnt="0"/>
      <dgm:spPr/>
    </dgm:pt>
    <dgm:pt modelId="{265FA6A5-EDA7-7A42-B476-3F18F161237D}" type="pres">
      <dgm:prSet presAssocID="{46AD3565-A1BA-784F-AD34-7E4BF4E37363}" presName="parTx" presStyleLbl="alignNode1" presStyleIdx="2" presStyleCnt="3">
        <dgm:presLayoutVars>
          <dgm:chMax val="0"/>
          <dgm:chPref val="0"/>
          <dgm:bulletEnabled val="1"/>
        </dgm:presLayoutVars>
      </dgm:prSet>
      <dgm:spPr/>
      <dgm:t>
        <a:bodyPr/>
        <a:lstStyle/>
        <a:p>
          <a:endParaRPr lang="en-US"/>
        </a:p>
      </dgm:t>
    </dgm:pt>
    <dgm:pt modelId="{F02FE02C-078E-2342-80A7-769674C16284}" type="pres">
      <dgm:prSet presAssocID="{46AD3565-A1BA-784F-AD34-7E4BF4E37363}" presName="desTx" presStyleLbl="alignAccFollowNode1" presStyleIdx="2" presStyleCnt="3">
        <dgm:presLayoutVars>
          <dgm:bulletEnabled val="1"/>
        </dgm:presLayoutVars>
      </dgm:prSet>
      <dgm:spPr/>
      <dgm:t>
        <a:bodyPr/>
        <a:lstStyle/>
        <a:p>
          <a:endParaRPr lang="en-US"/>
        </a:p>
      </dgm:t>
    </dgm:pt>
  </dgm:ptLst>
  <dgm:cxnLst>
    <dgm:cxn modelId="{3AADAB1B-BC1B-204D-810F-B2F5AB74FFC0}" type="presOf" srcId="{DC1194C7-6483-D74A-B3EE-E7C2B2CD1382}" destId="{E17189DE-CD6F-C941-875A-D5F01CE45548}" srcOrd="0" destOrd="0" presId="urn:microsoft.com/office/officeart/2005/8/layout/hList1"/>
    <dgm:cxn modelId="{77EBC9A1-3C1A-B545-B1C1-385D5002B58C}" type="presOf" srcId="{4F95C141-C594-A941-B7CC-A6387EF3D1A9}" destId="{F02FE02C-078E-2342-80A7-769674C16284}" srcOrd="0" destOrd="0" presId="urn:microsoft.com/office/officeart/2005/8/layout/hList1"/>
    <dgm:cxn modelId="{2B5EC8A2-166E-D247-8591-8D5C2C718D5A}" srcId="{DC1194C7-6483-D74A-B3EE-E7C2B2CD1382}" destId="{DB9EFF8C-196F-5247-B65F-3BF933E46C11}" srcOrd="1" destOrd="0" parTransId="{6654E155-8899-0846-9A7A-E07F2DF62F08}" sibTransId="{3DE89FF0-3342-C74B-BA12-A92C830754F3}"/>
    <dgm:cxn modelId="{4C725DE3-3289-8946-9390-0B065E2AD422}" srcId="{67F380B8-4A46-A940-A35E-A8E090324DD2}" destId="{58147522-5139-114D-8051-5D74E57ED8DC}" srcOrd="0" destOrd="0" parTransId="{DDA5EE8E-C3C3-5A47-B7EC-E385293B5E08}" sibTransId="{6E9268CF-ED15-324D-8D31-B6967B1F94C4}"/>
    <dgm:cxn modelId="{0ADE20D8-8DDC-EE4C-92FF-42FB575A8471}" type="presOf" srcId="{DB9EFF8C-196F-5247-B65F-3BF933E46C11}" destId="{861E1F7D-27A7-E044-A6C8-58B87E7DADD2}" srcOrd="0" destOrd="0" presId="urn:microsoft.com/office/officeart/2005/8/layout/hList1"/>
    <dgm:cxn modelId="{E60ED3ED-F5FB-3046-9789-552FCB24B45C}" srcId="{DB9EFF8C-196F-5247-B65F-3BF933E46C11}" destId="{E2ADB8C5-0282-CE4E-87DC-7D9DB70729D2}" srcOrd="0" destOrd="0" parTransId="{0A229719-E780-C449-950C-B0CE4CEA3D5B}" sibTransId="{D50F23DB-9898-2342-99A8-D76576ED5BD1}"/>
    <dgm:cxn modelId="{F25C1679-0DE1-6242-A25A-396C202B5060}" srcId="{DC1194C7-6483-D74A-B3EE-E7C2B2CD1382}" destId="{46AD3565-A1BA-784F-AD34-7E4BF4E37363}" srcOrd="2" destOrd="0" parTransId="{AF95370A-D1BB-744D-ABB3-5CAAA82ECE28}" sibTransId="{DEE5CC9A-6ED0-744B-852F-450F8A409ACD}"/>
    <dgm:cxn modelId="{E847003D-D77C-724F-B08D-0E844B3AE947}" type="presOf" srcId="{E2ADB8C5-0282-CE4E-87DC-7D9DB70729D2}" destId="{5A54EFAA-A113-0C47-AF78-4821543B24FF}" srcOrd="0" destOrd="0" presId="urn:microsoft.com/office/officeart/2005/8/layout/hList1"/>
    <dgm:cxn modelId="{7F06866E-8471-9A48-BE1B-D1139AE27F24}" srcId="{DC1194C7-6483-D74A-B3EE-E7C2B2CD1382}" destId="{67F380B8-4A46-A940-A35E-A8E090324DD2}" srcOrd="0" destOrd="0" parTransId="{DCDEEE8D-7E75-5443-B673-0CE1E4FDA5E4}" sibTransId="{B5CF5095-BF26-D648-B0A9-81F01ABABF07}"/>
    <dgm:cxn modelId="{0A48DA3E-F7BD-2048-80B4-EB4A561FF14D}" type="presOf" srcId="{67F380B8-4A46-A940-A35E-A8E090324DD2}" destId="{3AEB0A5F-B44A-0440-8E3D-4AA0FF30DE58}" srcOrd="0" destOrd="0" presId="urn:microsoft.com/office/officeart/2005/8/layout/hList1"/>
    <dgm:cxn modelId="{C61EC451-1BD8-B24B-BD01-AB754379B80B}" type="presOf" srcId="{58147522-5139-114D-8051-5D74E57ED8DC}" destId="{4D33AD13-58A2-6C4C-8ED2-4EC037E1447F}" srcOrd="0" destOrd="0" presId="urn:microsoft.com/office/officeart/2005/8/layout/hList1"/>
    <dgm:cxn modelId="{E7DAB58A-1C69-DA4B-B3B1-255CC6148713}" srcId="{46AD3565-A1BA-784F-AD34-7E4BF4E37363}" destId="{4F95C141-C594-A941-B7CC-A6387EF3D1A9}" srcOrd="0" destOrd="0" parTransId="{3939E570-EBCF-DD48-9709-D33AA4E5685A}" sibTransId="{830D0157-0623-004B-8B71-8237449FE54B}"/>
    <dgm:cxn modelId="{BF517144-8102-7041-B61C-8974C5414136}" type="presOf" srcId="{46AD3565-A1BA-784F-AD34-7E4BF4E37363}" destId="{265FA6A5-EDA7-7A42-B476-3F18F161237D}" srcOrd="0" destOrd="0" presId="urn:microsoft.com/office/officeart/2005/8/layout/hList1"/>
    <dgm:cxn modelId="{03414833-8998-6849-897F-7C27394E794A}" type="presParOf" srcId="{E17189DE-CD6F-C941-875A-D5F01CE45548}" destId="{DBB53FED-FC7A-3F4D-A7F1-B2865894ECDB}" srcOrd="0" destOrd="0" presId="urn:microsoft.com/office/officeart/2005/8/layout/hList1"/>
    <dgm:cxn modelId="{27C03637-643C-DB43-981D-5C91CB1327EA}" type="presParOf" srcId="{DBB53FED-FC7A-3F4D-A7F1-B2865894ECDB}" destId="{3AEB0A5F-B44A-0440-8E3D-4AA0FF30DE58}" srcOrd="0" destOrd="0" presId="urn:microsoft.com/office/officeart/2005/8/layout/hList1"/>
    <dgm:cxn modelId="{618EE42C-1EDC-0345-BDD0-2EFF79E25492}" type="presParOf" srcId="{DBB53FED-FC7A-3F4D-A7F1-B2865894ECDB}" destId="{4D33AD13-58A2-6C4C-8ED2-4EC037E1447F}" srcOrd="1" destOrd="0" presId="urn:microsoft.com/office/officeart/2005/8/layout/hList1"/>
    <dgm:cxn modelId="{41F50267-5C66-1E48-A7BC-59D350B0F2BC}" type="presParOf" srcId="{E17189DE-CD6F-C941-875A-D5F01CE45548}" destId="{8B18329D-C6F2-754C-9B93-889659D94782}" srcOrd="1" destOrd="0" presId="urn:microsoft.com/office/officeart/2005/8/layout/hList1"/>
    <dgm:cxn modelId="{B2CE4F53-EAF6-3A4C-9D07-3CBB1971B498}" type="presParOf" srcId="{E17189DE-CD6F-C941-875A-D5F01CE45548}" destId="{5C587A37-99A1-3E4A-8958-78E1CF8479BF}" srcOrd="2" destOrd="0" presId="urn:microsoft.com/office/officeart/2005/8/layout/hList1"/>
    <dgm:cxn modelId="{98900B1D-6E80-7B47-B610-59790AF62C31}" type="presParOf" srcId="{5C587A37-99A1-3E4A-8958-78E1CF8479BF}" destId="{861E1F7D-27A7-E044-A6C8-58B87E7DADD2}" srcOrd="0" destOrd="0" presId="urn:microsoft.com/office/officeart/2005/8/layout/hList1"/>
    <dgm:cxn modelId="{E8E21DE4-9E3C-794B-B03C-01E579B0DADF}" type="presParOf" srcId="{5C587A37-99A1-3E4A-8958-78E1CF8479BF}" destId="{5A54EFAA-A113-0C47-AF78-4821543B24FF}" srcOrd="1" destOrd="0" presId="urn:microsoft.com/office/officeart/2005/8/layout/hList1"/>
    <dgm:cxn modelId="{06411D03-0C60-3549-AB31-0FAB6936AEDB}" type="presParOf" srcId="{E17189DE-CD6F-C941-875A-D5F01CE45548}" destId="{D7662487-F169-6C49-B3F0-3B0DECD25D92}" srcOrd="3" destOrd="0" presId="urn:microsoft.com/office/officeart/2005/8/layout/hList1"/>
    <dgm:cxn modelId="{6A252E22-8703-FA46-A92E-DF21FE0E721A}" type="presParOf" srcId="{E17189DE-CD6F-C941-875A-D5F01CE45548}" destId="{5730B196-C788-0C42-BCEB-B904B2C0FC4E}" srcOrd="4" destOrd="0" presId="urn:microsoft.com/office/officeart/2005/8/layout/hList1"/>
    <dgm:cxn modelId="{5FE96275-69BD-F54A-B807-F06FF070DF44}" type="presParOf" srcId="{5730B196-C788-0C42-BCEB-B904B2C0FC4E}" destId="{265FA6A5-EDA7-7A42-B476-3F18F161237D}" srcOrd="0" destOrd="0" presId="urn:microsoft.com/office/officeart/2005/8/layout/hList1"/>
    <dgm:cxn modelId="{1038686E-96A3-FA45-9CAC-53FF0AD4CE2C}" type="presParOf" srcId="{5730B196-C788-0C42-BCEB-B904B2C0FC4E}" destId="{F02FE02C-078E-2342-80A7-769674C1628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BDD8360-C17A-D744-93D2-006C349A759D}"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EDBE8867-7758-3D40-B369-E92A59C78254}">
      <dgm:prSet phldrT="[Text]"/>
      <dgm:spPr>
        <a:solidFill>
          <a:schemeClr val="accent2">
            <a:lumMod val="50000"/>
          </a:schemeClr>
        </a:solidFill>
      </dgm:spPr>
      <dgm:t>
        <a:bodyPr/>
        <a:lstStyle/>
        <a:p>
          <a:r>
            <a:rPr lang="en-US" b="1" dirty="0" smtClean="0"/>
            <a:t>Logical</a:t>
          </a:r>
          <a:endParaRPr lang="en-US" dirty="0"/>
        </a:p>
      </dgm:t>
    </dgm:pt>
    <dgm:pt modelId="{06893441-85D5-B743-BD65-9A95DC67AE21}" type="parTrans" cxnId="{5438E636-6DE6-3A41-8AA0-73F658BDDD42}">
      <dgm:prSet/>
      <dgm:spPr/>
      <dgm:t>
        <a:bodyPr/>
        <a:lstStyle/>
        <a:p>
          <a:endParaRPr lang="en-US"/>
        </a:p>
      </dgm:t>
    </dgm:pt>
    <dgm:pt modelId="{A4B70527-9188-E249-A41C-8D5D41A143A3}" type="sibTrans" cxnId="{5438E636-6DE6-3A41-8AA0-73F658BDDD42}">
      <dgm:prSet/>
      <dgm:spPr/>
      <dgm:t>
        <a:bodyPr/>
        <a:lstStyle/>
        <a:p>
          <a:endParaRPr lang="en-US"/>
        </a:p>
      </dgm:t>
    </dgm:pt>
    <dgm:pt modelId="{CD39444C-1B21-EF4A-B5D4-958159C7B42D}">
      <dgm:prSet/>
      <dgm:spPr/>
      <dgm:t>
        <a:bodyPr/>
        <a:lstStyle/>
        <a:p>
          <a:r>
            <a:rPr lang="en-US" dirty="0" smtClean="0"/>
            <a:t>Reference to a memory location independent of the current assignment of data to memory</a:t>
          </a:r>
        </a:p>
      </dgm:t>
    </dgm:pt>
    <dgm:pt modelId="{DD0191C7-CB08-B24A-8735-5956F0832DBC}" type="parTrans" cxnId="{88A848D4-3287-8544-B217-17F7AAC14DB0}">
      <dgm:prSet/>
      <dgm:spPr/>
      <dgm:t>
        <a:bodyPr/>
        <a:lstStyle/>
        <a:p>
          <a:endParaRPr lang="en-US"/>
        </a:p>
      </dgm:t>
    </dgm:pt>
    <dgm:pt modelId="{EF9E6F1D-FB04-DC42-A706-3251421BB982}" type="sibTrans" cxnId="{88A848D4-3287-8544-B217-17F7AAC14DB0}">
      <dgm:prSet/>
      <dgm:spPr/>
      <dgm:t>
        <a:bodyPr/>
        <a:lstStyle/>
        <a:p>
          <a:endParaRPr lang="en-US"/>
        </a:p>
      </dgm:t>
    </dgm:pt>
    <dgm:pt modelId="{B89FE6C2-077F-4741-8F16-B5795B7063E1}">
      <dgm:prSet/>
      <dgm:spPr/>
      <dgm:t>
        <a:bodyPr/>
        <a:lstStyle/>
        <a:p>
          <a:r>
            <a:rPr lang="en-US" b="1" dirty="0" smtClean="0"/>
            <a:t>Relative</a:t>
          </a:r>
        </a:p>
      </dgm:t>
    </dgm:pt>
    <dgm:pt modelId="{CBE548C3-8B0D-AE4E-B5EC-3E713BEF8A34}" type="parTrans" cxnId="{1775FEA1-E83E-514B-9EED-67D44E577D41}">
      <dgm:prSet/>
      <dgm:spPr/>
      <dgm:t>
        <a:bodyPr/>
        <a:lstStyle/>
        <a:p>
          <a:endParaRPr lang="en-US"/>
        </a:p>
      </dgm:t>
    </dgm:pt>
    <dgm:pt modelId="{D12748FC-262F-604D-A0ED-B8F3F2E85B30}" type="sibTrans" cxnId="{1775FEA1-E83E-514B-9EED-67D44E577D41}">
      <dgm:prSet/>
      <dgm:spPr/>
      <dgm:t>
        <a:bodyPr/>
        <a:lstStyle/>
        <a:p>
          <a:endParaRPr lang="en-US"/>
        </a:p>
      </dgm:t>
    </dgm:pt>
    <dgm:pt modelId="{A63F4F42-530D-0844-A623-B7BB97CA06C8}">
      <dgm:prSet/>
      <dgm:spPr/>
      <dgm:t>
        <a:bodyPr/>
        <a:lstStyle/>
        <a:p>
          <a:r>
            <a:rPr lang="en-US" dirty="0" smtClean="0"/>
            <a:t>A particular example of logical address, in which the address is expressed as a location relative to some known point</a:t>
          </a:r>
        </a:p>
      </dgm:t>
    </dgm:pt>
    <dgm:pt modelId="{A6AF5B68-FC53-694A-82B8-D02D823211BF}" type="parTrans" cxnId="{AC3E68CA-59A6-0D47-96B7-56C985E7999F}">
      <dgm:prSet/>
      <dgm:spPr/>
      <dgm:t>
        <a:bodyPr/>
        <a:lstStyle/>
        <a:p>
          <a:endParaRPr lang="en-US"/>
        </a:p>
      </dgm:t>
    </dgm:pt>
    <dgm:pt modelId="{45082585-C225-5042-8C96-B318BA935269}" type="sibTrans" cxnId="{AC3E68CA-59A6-0D47-96B7-56C985E7999F}">
      <dgm:prSet/>
      <dgm:spPr/>
      <dgm:t>
        <a:bodyPr/>
        <a:lstStyle/>
        <a:p>
          <a:endParaRPr lang="en-US"/>
        </a:p>
      </dgm:t>
    </dgm:pt>
    <dgm:pt modelId="{8440D138-BE73-FB44-BBEF-1FC3FB108A97}">
      <dgm:prSet/>
      <dgm:spPr>
        <a:solidFill>
          <a:schemeClr val="accent4">
            <a:lumMod val="50000"/>
          </a:schemeClr>
        </a:solidFill>
      </dgm:spPr>
      <dgm:t>
        <a:bodyPr/>
        <a:lstStyle/>
        <a:p>
          <a:r>
            <a:rPr lang="en-US" b="1" dirty="0" smtClean="0"/>
            <a:t>Physical or Absolute</a:t>
          </a:r>
        </a:p>
      </dgm:t>
    </dgm:pt>
    <dgm:pt modelId="{E275FC03-8304-564E-89AB-373C17CB55F3}" type="parTrans" cxnId="{1AAEA0EB-CE8D-3546-B228-849C7BBECB24}">
      <dgm:prSet/>
      <dgm:spPr/>
      <dgm:t>
        <a:bodyPr/>
        <a:lstStyle/>
        <a:p>
          <a:endParaRPr lang="en-US"/>
        </a:p>
      </dgm:t>
    </dgm:pt>
    <dgm:pt modelId="{250D8BAF-EB6C-2B4D-8429-A8492959928C}" type="sibTrans" cxnId="{1AAEA0EB-CE8D-3546-B228-849C7BBECB24}">
      <dgm:prSet/>
      <dgm:spPr/>
      <dgm:t>
        <a:bodyPr/>
        <a:lstStyle/>
        <a:p>
          <a:endParaRPr lang="en-US"/>
        </a:p>
      </dgm:t>
    </dgm:pt>
    <dgm:pt modelId="{2D14AC71-6F9F-B94A-ADC5-A11456751F9C}">
      <dgm:prSet/>
      <dgm:spPr/>
      <dgm:t>
        <a:bodyPr/>
        <a:lstStyle/>
        <a:p>
          <a:r>
            <a:rPr lang="en-US" dirty="0" smtClean="0"/>
            <a:t>Actual location in main memory</a:t>
          </a:r>
        </a:p>
      </dgm:t>
    </dgm:pt>
    <dgm:pt modelId="{73C2B6B4-DF77-9047-9F14-AE7C3148BD63}" type="parTrans" cxnId="{5904720B-427C-C141-A11F-D1BE8FE1FBA2}">
      <dgm:prSet/>
      <dgm:spPr/>
      <dgm:t>
        <a:bodyPr/>
        <a:lstStyle/>
        <a:p>
          <a:endParaRPr lang="en-US"/>
        </a:p>
      </dgm:t>
    </dgm:pt>
    <dgm:pt modelId="{FD8E04A9-323E-8A4B-AAF4-2BB97B2B8FE0}" type="sibTrans" cxnId="{5904720B-427C-C141-A11F-D1BE8FE1FBA2}">
      <dgm:prSet/>
      <dgm:spPr/>
      <dgm:t>
        <a:bodyPr/>
        <a:lstStyle/>
        <a:p>
          <a:endParaRPr lang="en-US"/>
        </a:p>
      </dgm:t>
    </dgm:pt>
    <dgm:pt modelId="{ACFD1858-5182-EC41-AD4F-BB7EB502C119}" type="pres">
      <dgm:prSet presAssocID="{CBDD8360-C17A-D744-93D2-006C349A759D}" presName="linear" presStyleCnt="0">
        <dgm:presLayoutVars>
          <dgm:dir/>
          <dgm:animLvl val="lvl"/>
          <dgm:resizeHandles val="exact"/>
        </dgm:presLayoutVars>
      </dgm:prSet>
      <dgm:spPr/>
      <dgm:t>
        <a:bodyPr/>
        <a:lstStyle/>
        <a:p>
          <a:endParaRPr lang="en-US"/>
        </a:p>
      </dgm:t>
    </dgm:pt>
    <dgm:pt modelId="{B88E5D32-B7BF-6948-84F5-CB3388CEA0B7}" type="pres">
      <dgm:prSet presAssocID="{EDBE8867-7758-3D40-B369-E92A59C78254}" presName="parentLin" presStyleCnt="0"/>
      <dgm:spPr/>
    </dgm:pt>
    <dgm:pt modelId="{1A691CE5-A265-9E4F-A6A3-69EAD6003561}" type="pres">
      <dgm:prSet presAssocID="{EDBE8867-7758-3D40-B369-E92A59C78254}" presName="parentLeftMargin" presStyleLbl="node1" presStyleIdx="0" presStyleCnt="3"/>
      <dgm:spPr/>
      <dgm:t>
        <a:bodyPr/>
        <a:lstStyle/>
        <a:p>
          <a:endParaRPr lang="en-US"/>
        </a:p>
      </dgm:t>
    </dgm:pt>
    <dgm:pt modelId="{62188342-F933-5546-8BB3-C1B3099F523F}" type="pres">
      <dgm:prSet presAssocID="{EDBE8867-7758-3D40-B369-E92A59C78254}" presName="parentText" presStyleLbl="node1" presStyleIdx="0" presStyleCnt="3">
        <dgm:presLayoutVars>
          <dgm:chMax val="0"/>
          <dgm:bulletEnabled val="1"/>
        </dgm:presLayoutVars>
      </dgm:prSet>
      <dgm:spPr/>
      <dgm:t>
        <a:bodyPr/>
        <a:lstStyle/>
        <a:p>
          <a:endParaRPr lang="en-US"/>
        </a:p>
      </dgm:t>
    </dgm:pt>
    <dgm:pt modelId="{54B61BE9-D834-B14A-AF49-D2E16C40500B}" type="pres">
      <dgm:prSet presAssocID="{EDBE8867-7758-3D40-B369-E92A59C78254}" presName="negativeSpace" presStyleCnt="0"/>
      <dgm:spPr/>
    </dgm:pt>
    <dgm:pt modelId="{23981AB3-A7C5-304C-B5DD-3C6A0BA47400}" type="pres">
      <dgm:prSet presAssocID="{EDBE8867-7758-3D40-B369-E92A59C78254}" presName="childText" presStyleLbl="conFgAcc1" presStyleIdx="0" presStyleCnt="3">
        <dgm:presLayoutVars>
          <dgm:bulletEnabled val="1"/>
        </dgm:presLayoutVars>
      </dgm:prSet>
      <dgm:spPr/>
      <dgm:t>
        <a:bodyPr/>
        <a:lstStyle/>
        <a:p>
          <a:endParaRPr lang="en-US"/>
        </a:p>
      </dgm:t>
    </dgm:pt>
    <dgm:pt modelId="{EBDA10AD-AC0C-A64D-8BAD-38A69967D70E}" type="pres">
      <dgm:prSet presAssocID="{A4B70527-9188-E249-A41C-8D5D41A143A3}" presName="spaceBetweenRectangles" presStyleCnt="0"/>
      <dgm:spPr/>
    </dgm:pt>
    <dgm:pt modelId="{7C99F359-0C2F-E746-8E8A-8CB3A0425D35}" type="pres">
      <dgm:prSet presAssocID="{B89FE6C2-077F-4741-8F16-B5795B7063E1}" presName="parentLin" presStyleCnt="0"/>
      <dgm:spPr/>
    </dgm:pt>
    <dgm:pt modelId="{A032DD78-5CE7-214D-8E24-37D69D65FBC4}" type="pres">
      <dgm:prSet presAssocID="{B89FE6C2-077F-4741-8F16-B5795B7063E1}" presName="parentLeftMargin" presStyleLbl="node1" presStyleIdx="0" presStyleCnt="3"/>
      <dgm:spPr/>
      <dgm:t>
        <a:bodyPr/>
        <a:lstStyle/>
        <a:p>
          <a:endParaRPr lang="en-US"/>
        </a:p>
      </dgm:t>
    </dgm:pt>
    <dgm:pt modelId="{56B37D08-27E9-6348-A4E7-27939D35EA56}" type="pres">
      <dgm:prSet presAssocID="{B89FE6C2-077F-4741-8F16-B5795B7063E1}" presName="parentText" presStyleLbl="node1" presStyleIdx="1" presStyleCnt="3">
        <dgm:presLayoutVars>
          <dgm:chMax val="0"/>
          <dgm:bulletEnabled val="1"/>
        </dgm:presLayoutVars>
      </dgm:prSet>
      <dgm:spPr/>
      <dgm:t>
        <a:bodyPr/>
        <a:lstStyle/>
        <a:p>
          <a:endParaRPr lang="en-US"/>
        </a:p>
      </dgm:t>
    </dgm:pt>
    <dgm:pt modelId="{32378106-D771-154C-A68B-4D4FB81F2675}" type="pres">
      <dgm:prSet presAssocID="{B89FE6C2-077F-4741-8F16-B5795B7063E1}" presName="negativeSpace" presStyleCnt="0"/>
      <dgm:spPr/>
    </dgm:pt>
    <dgm:pt modelId="{AD976998-883A-B44B-AA40-16EA334E3B09}" type="pres">
      <dgm:prSet presAssocID="{B89FE6C2-077F-4741-8F16-B5795B7063E1}" presName="childText" presStyleLbl="conFgAcc1" presStyleIdx="1" presStyleCnt="3">
        <dgm:presLayoutVars>
          <dgm:bulletEnabled val="1"/>
        </dgm:presLayoutVars>
      </dgm:prSet>
      <dgm:spPr/>
      <dgm:t>
        <a:bodyPr/>
        <a:lstStyle/>
        <a:p>
          <a:endParaRPr lang="en-US"/>
        </a:p>
      </dgm:t>
    </dgm:pt>
    <dgm:pt modelId="{A880E6A6-6E9C-0C44-BEF0-4D6EE4E56AC0}" type="pres">
      <dgm:prSet presAssocID="{D12748FC-262F-604D-A0ED-B8F3F2E85B30}" presName="spaceBetweenRectangles" presStyleCnt="0"/>
      <dgm:spPr/>
    </dgm:pt>
    <dgm:pt modelId="{828035CE-2CE5-AE45-B080-C6EBCC590DF9}" type="pres">
      <dgm:prSet presAssocID="{8440D138-BE73-FB44-BBEF-1FC3FB108A97}" presName="parentLin" presStyleCnt="0"/>
      <dgm:spPr/>
    </dgm:pt>
    <dgm:pt modelId="{182D09B1-0D7D-AD47-A595-554DE5A7F3FA}" type="pres">
      <dgm:prSet presAssocID="{8440D138-BE73-FB44-BBEF-1FC3FB108A97}" presName="parentLeftMargin" presStyleLbl="node1" presStyleIdx="1" presStyleCnt="3"/>
      <dgm:spPr/>
      <dgm:t>
        <a:bodyPr/>
        <a:lstStyle/>
        <a:p>
          <a:endParaRPr lang="en-US"/>
        </a:p>
      </dgm:t>
    </dgm:pt>
    <dgm:pt modelId="{B3028417-3BB4-804F-B830-21EC724B50AF}" type="pres">
      <dgm:prSet presAssocID="{8440D138-BE73-FB44-BBEF-1FC3FB108A97}" presName="parentText" presStyleLbl="node1" presStyleIdx="2" presStyleCnt="3">
        <dgm:presLayoutVars>
          <dgm:chMax val="0"/>
          <dgm:bulletEnabled val="1"/>
        </dgm:presLayoutVars>
      </dgm:prSet>
      <dgm:spPr/>
      <dgm:t>
        <a:bodyPr/>
        <a:lstStyle/>
        <a:p>
          <a:endParaRPr lang="en-US"/>
        </a:p>
      </dgm:t>
    </dgm:pt>
    <dgm:pt modelId="{C20C3603-9123-A14C-9814-EA132B3A96B1}" type="pres">
      <dgm:prSet presAssocID="{8440D138-BE73-FB44-BBEF-1FC3FB108A97}" presName="negativeSpace" presStyleCnt="0"/>
      <dgm:spPr/>
    </dgm:pt>
    <dgm:pt modelId="{E5E2D93A-0FAC-8648-A220-3E52BE154C5F}" type="pres">
      <dgm:prSet presAssocID="{8440D138-BE73-FB44-BBEF-1FC3FB108A97}" presName="childText" presStyleLbl="conFgAcc1" presStyleIdx="2" presStyleCnt="3">
        <dgm:presLayoutVars>
          <dgm:bulletEnabled val="1"/>
        </dgm:presLayoutVars>
      </dgm:prSet>
      <dgm:spPr/>
      <dgm:t>
        <a:bodyPr/>
        <a:lstStyle/>
        <a:p>
          <a:endParaRPr lang="en-US"/>
        </a:p>
      </dgm:t>
    </dgm:pt>
  </dgm:ptLst>
  <dgm:cxnLst>
    <dgm:cxn modelId="{85D2FC2D-E4F5-E643-A64F-2F10CC753F14}" type="presOf" srcId="{2D14AC71-6F9F-B94A-ADC5-A11456751F9C}" destId="{E5E2D93A-0FAC-8648-A220-3E52BE154C5F}" srcOrd="0" destOrd="0" presId="urn:microsoft.com/office/officeart/2005/8/layout/list1"/>
    <dgm:cxn modelId="{5438E636-6DE6-3A41-8AA0-73F658BDDD42}" srcId="{CBDD8360-C17A-D744-93D2-006C349A759D}" destId="{EDBE8867-7758-3D40-B369-E92A59C78254}" srcOrd="0" destOrd="0" parTransId="{06893441-85D5-B743-BD65-9A95DC67AE21}" sibTransId="{A4B70527-9188-E249-A41C-8D5D41A143A3}"/>
    <dgm:cxn modelId="{FB15DB37-7E4D-264F-B4C0-5912695EE4E1}" type="presOf" srcId="{B89FE6C2-077F-4741-8F16-B5795B7063E1}" destId="{56B37D08-27E9-6348-A4E7-27939D35EA56}" srcOrd="1" destOrd="0" presId="urn:microsoft.com/office/officeart/2005/8/layout/list1"/>
    <dgm:cxn modelId="{1AAEA0EB-CE8D-3546-B228-849C7BBECB24}" srcId="{CBDD8360-C17A-D744-93D2-006C349A759D}" destId="{8440D138-BE73-FB44-BBEF-1FC3FB108A97}" srcOrd="2" destOrd="0" parTransId="{E275FC03-8304-564E-89AB-373C17CB55F3}" sibTransId="{250D8BAF-EB6C-2B4D-8429-A8492959928C}"/>
    <dgm:cxn modelId="{477C4B19-5757-A344-A22A-E7DCA796D57D}" type="presOf" srcId="{EDBE8867-7758-3D40-B369-E92A59C78254}" destId="{62188342-F933-5546-8BB3-C1B3099F523F}" srcOrd="1" destOrd="0" presId="urn:microsoft.com/office/officeart/2005/8/layout/list1"/>
    <dgm:cxn modelId="{96E31663-1B40-6842-957A-A773C11DD613}" type="presOf" srcId="{EDBE8867-7758-3D40-B369-E92A59C78254}" destId="{1A691CE5-A265-9E4F-A6A3-69EAD6003561}" srcOrd="0" destOrd="0" presId="urn:microsoft.com/office/officeart/2005/8/layout/list1"/>
    <dgm:cxn modelId="{4888828E-6AB4-5C4F-B1BF-33A6886EC86A}" type="presOf" srcId="{8440D138-BE73-FB44-BBEF-1FC3FB108A97}" destId="{182D09B1-0D7D-AD47-A595-554DE5A7F3FA}" srcOrd="0" destOrd="0" presId="urn:microsoft.com/office/officeart/2005/8/layout/list1"/>
    <dgm:cxn modelId="{1775FEA1-E83E-514B-9EED-67D44E577D41}" srcId="{CBDD8360-C17A-D744-93D2-006C349A759D}" destId="{B89FE6C2-077F-4741-8F16-B5795B7063E1}" srcOrd="1" destOrd="0" parTransId="{CBE548C3-8B0D-AE4E-B5EC-3E713BEF8A34}" sibTransId="{D12748FC-262F-604D-A0ED-B8F3F2E85B30}"/>
    <dgm:cxn modelId="{AC3E68CA-59A6-0D47-96B7-56C985E7999F}" srcId="{B89FE6C2-077F-4741-8F16-B5795B7063E1}" destId="{A63F4F42-530D-0844-A623-B7BB97CA06C8}" srcOrd="0" destOrd="0" parTransId="{A6AF5B68-FC53-694A-82B8-D02D823211BF}" sibTransId="{45082585-C225-5042-8C96-B318BA935269}"/>
    <dgm:cxn modelId="{7CBBAA5F-1D78-FD49-913C-20C3904C9E54}" type="presOf" srcId="{B89FE6C2-077F-4741-8F16-B5795B7063E1}" destId="{A032DD78-5CE7-214D-8E24-37D69D65FBC4}" srcOrd="0" destOrd="0" presId="urn:microsoft.com/office/officeart/2005/8/layout/list1"/>
    <dgm:cxn modelId="{91B76389-FA79-4347-9AB1-10DBEA7932B4}" type="presOf" srcId="{A63F4F42-530D-0844-A623-B7BB97CA06C8}" destId="{AD976998-883A-B44B-AA40-16EA334E3B09}" srcOrd="0" destOrd="0" presId="urn:microsoft.com/office/officeart/2005/8/layout/list1"/>
    <dgm:cxn modelId="{D8F56D06-6479-2441-86D8-AD23DC3F3908}" type="presOf" srcId="{8440D138-BE73-FB44-BBEF-1FC3FB108A97}" destId="{B3028417-3BB4-804F-B830-21EC724B50AF}" srcOrd="1" destOrd="0" presId="urn:microsoft.com/office/officeart/2005/8/layout/list1"/>
    <dgm:cxn modelId="{5904720B-427C-C141-A11F-D1BE8FE1FBA2}" srcId="{8440D138-BE73-FB44-BBEF-1FC3FB108A97}" destId="{2D14AC71-6F9F-B94A-ADC5-A11456751F9C}" srcOrd="0" destOrd="0" parTransId="{73C2B6B4-DF77-9047-9F14-AE7C3148BD63}" sibTransId="{FD8E04A9-323E-8A4B-AAF4-2BB97B2B8FE0}"/>
    <dgm:cxn modelId="{4B8949C1-C410-F64A-83CE-4E286C200947}" type="presOf" srcId="{CBDD8360-C17A-D744-93D2-006C349A759D}" destId="{ACFD1858-5182-EC41-AD4F-BB7EB502C119}" srcOrd="0" destOrd="0" presId="urn:microsoft.com/office/officeart/2005/8/layout/list1"/>
    <dgm:cxn modelId="{88A848D4-3287-8544-B217-17F7AAC14DB0}" srcId="{EDBE8867-7758-3D40-B369-E92A59C78254}" destId="{CD39444C-1B21-EF4A-B5D4-958159C7B42D}" srcOrd="0" destOrd="0" parTransId="{DD0191C7-CB08-B24A-8735-5956F0832DBC}" sibTransId="{EF9E6F1D-FB04-DC42-A706-3251421BB982}"/>
    <dgm:cxn modelId="{B3CB20A4-0368-BF40-98A2-B2A95ACABDBF}" type="presOf" srcId="{CD39444C-1B21-EF4A-B5D4-958159C7B42D}" destId="{23981AB3-A7C5-304C-B5DD-3C6A0BA47400}" srcOrd="0" destOrd="0" presId="urn:microsoft.com/office/officeart/2005/8/layout/list1"/>
    <dgm:cxn modelId="{2B4A4B67-DBCE-C84A-B258-B80532B3CB5B}" type="presParOf" srcId="{ACFD1858-5182-EC41-AD4F-BB7EB502C119}" destId="{B88E5D32-B7BF-6948-84F5-CB3388CEA0B7}" srcOrd="0" destOrd="0" presId="urn:microsoft.com/office/officeart/2005/8/layout/list1"/>
    <dgm:cxn modelId="{5416A70F-8654-124B-8F8D-9F84E223E0A2}" type="presParOf" srcId="{B88E5D32-B7BF-6948-84F5-CB3388CEA0B7}" destId="{1A691CE5-A265-9E4F-A6A3-69EAD6003561}" srcOrd="0" destOrd="0" presId="urn:microsoft.com/office/officeart/2005/8/layout/list1"/>
    <dgm:cxn modelId="{2B7764CE-D49E-6644-9DCC-6DC8E38F7513}" type="presParOf" srcId="{B88E5D32-B7BF-6948-84F5-CB3388CEA0B7}" destId="{62188342-F933-5546-8BB3-C1B3099F523F}" srcOrd="1" destOrd="0" presId="urn:microsoft.com/office/officeart/2005/8/layout/list1"/>
    <dgm:cxn modelId="{C7DCA115-3815-2F46-98CF-CF3B61700E6C}" type="presParOf" srcId="{ACFD1858-5182-EC41-AD4F-BB7EB502C119}" destId="{54B61BE9-D834-B14A-AF49-D2E16C40500B}" srcOrd="1" destOrd="0" presId="urn:microsoft.com/office/officeart/2005/8/layout/list1"/>
    <dgm:cxn modelId="{1B0CF497-25C9-6E4C-8FAF-A3D6802AA2FC}" type="presParOf" srcId="{ACFD1858-5182-EC41-AD4F-BB7EB502C119}" destId="{23981AB3-A7C5-304C-B5DD-3C6A0BA47400}" srcOrd="2" destOrd="0" presId="urn:microsoft.com/office/officeart/2005/8/layout/list1"/>
    <dgm:cxn modelId="{C63BB2D7-BC49-5D43-86A7-4BEF36D901D7}" type="presParOf" srcId="{ACFD1858-5182-EC41-AD4F-BB7EB502C119}" destId="{EBDA10AD-AC0C-A64D-8BAD-38A69967D70E}" srcOrd="3" destOrd="0" presId="urn:microsoft.com/office/officeart/2005/8/layout/list1"/>
    <dgm:cxn modelId="{2BD41519-194B-6B48-9B35-476ED22794C5}" type="presParOf" srcId="{ACFD1858-5182-EC41-AD4F-BB7EB502C119}" destId="{7C99F359-0C2F-E746-8E8A-8CB3A0425D35}" srcOrd="4" destOrd="0" presId="urn:microsoft.com/office/officeart/2005/8/layout/list1"/>
    <dgm:cxn modelId="{7D4B4429-84A9-BF47-B03F-BE89970E8752}" type="presParOf" srcId="{7C99F359-0C2F-E746-8E8A-8CB3A0425D35}" destId="{A032DD78-5CE7-214D-8E24-37D69D65FBC4}" srcOrd="0" destOrd="0" presId="urn:microsoft.com/office/officeart/2005/8/layout/list1"/>
    <dgm:cxn modelId="{EE306430-2C95-2647-89C9-08FF8A334567}" type="presParOf" srcId="{7C99F359-0C2F-E746-8E8A-8CB3A0425D35}" destId="{56B37D08-27E9-6348-A4E7-27939D35EA56}" srcOrd="1" destOrd="0" presId="urn:microsoft.com/office/officeart/2005/8/layout/list1"/>
    <dgm:cxn modelId="{30527381-6C0B-814D-A1E0-255BA63047A2}" type="presParOf" srcId="{ACFD1858-5182-EC41-AD4F-BB7EB502C119}" destId="{32378106-D771-154C-A68B-4D4FB81F2675}" srcOrd="5" destOrd="0" presId="urn:microsoft.com/office/officeart/2005/8/layout/list1"/>
    <dgm:cxn modelId="{779A352F-E437-C148-81FA-CFE5FFC4630D}" type="presParOf" srcId="{ACFD1858-5182-EC41-AD4F-BB7EB502C119}" destId="{AD976998-883A-B44B-AA40-16EA334E3B09}" srcOrd="6" destOrd="0" presId="urn:microsoft.com/office/officeart/2005/8/layout/list1"/>
    <dgm:cxn modelId="{C317D663-C142-9940-8283-FBDB8C0A22DA}" type="presParOf" srcId="{ACFD1858-5182-EC41-AD4F-BB7EB502C119}" destId="{A880E6A6-6E9C-0C44-BEF0-4D6EE4E56AC0}" srcOrd="7" destOrd="0" presId="urn:microsoft.com/office/officeart/2005/8/layout/list1"/>
    <dgm:cxn modelId="{A51E82A8-1770-2844-A640-3A15F84D9CD7}" type="presParOf" srcId="{ACFD1858-5182-EC41-AD4F-BB7EB502C119}" destId="{828035CE-2CE5-AE45-B080-C6EBCC590DF9}" srcOrd="8" destOrd="0" presId="urn:microsoft.com/office/officeart/2005/8/layout/list1"/>
    <dgm:cxn modelId="{FB366BBE-8967-D34F-8501-5C6102394FBB}" type="presParOf" srcId="{828035CE-2CE5-AE45-B080-C6EBCC590DF9}" destId="{182D09B1-0D7D-AD47-A595-554DE5A7F3FA}" srcOrd="0" destOrd="0" presId="urn:microsoft.com/office/officeart/2005/8/layout/list1"/>
    <dgm:cxn modelId="{6F136CE1-B6E5-AB4B-AB22-FEC5924D0737}" type="presParOf" srcId="{828035CE-2CE5-AE45-B080-C6EBCC590DF9}" destId="{B3028417-3BB4-804F-B830-21EC724B50AF}" srcOrd="1" destOrd="0" presId="urn:microsoft.com/office/officeart/2005/8/layout/list1"/>
    <dgm:cxn modelId="{C0E9DB57-AE6F-1A4C-9257-B30CCA8AA06C}" type="presParOf" srcId="{ACFD1858-5182-EC41-AD4F-BB7EB502C119}" destId="{C20C3603-9123-A14C-9814-EA132B3A96B1}" srcOrd="9" destOrd="0" presId="urn:microsoft.com/office/officeart/2005/8/layout/list1"/>
    <dgm:cxn modelId="{8A5311B1-9935-A645-AC55-0BC443EC4370}" type="presParOf" srcId="{ACFD1858-5182-EC41-AD4F-BB7EB502C119}" destId="{E5E2D93A-0FAC-8648-A220-3E52BE154C5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8984BBF-D090-D94A-958C-707853D134BE}"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4C5CEBC-1F30-5443-B794-80FF362A2AF0}">
      <dgm:prSet phldrT="[Text]"/>
      <dgm:spPr>
        <a:solidFill>
          <a:schemeClr val="accent4">
            <a:lumMod val="50000"/>
          </a:schemeClr>
        </a:solidFill>
        <a:ln>
          <a:solidFill>
            <a:schemeClr val="accent4">
              <a:lumMod val="50000"/>
            </a:schemeClr>
          </a:solidFill>
        </a:ln>
      </dgm:spPr>
      <dgm:t>
        <a:bodyPr/>
        <a:lstStyle/>
        <a:p>
          <a:r>
            <a:rPr lang="en-US" b="1" i="0" dirty="0" smtClean="0"/>
            <a:t>Pages</a:t>
          </a:r>
          <a:r>
            <a:rPr lang="en-US" dirty="0" smtClean="0"/>
            <a:t> </a:t>
          </a:r>
          <a:endParaRPr lang="en-US" dirty="0"/>
        </a:p>
      </dgm:t>
    </dgm:pt>
    <dgm:pt modelId="{BE0C5935-86C3-CE49-BC7C-DB3DC9A56DBA}" type="parTrans" cxnId="{B3689970-B6AA-F841-8AA9-BF33FA1007D0}">
      <dgm:prSet/>
      <dgm:spPr/>
      <dgm:t>
        <a:bodyPr/>
        <a:lstStyle/>
        <a:p>
          <a:endParaRPr lang="en-US"/>
        </a:p>
      </dgm:t>
    </dgm:pt>
    <dgm:pt modelId="{0242CC9F-7F01-C541-AE84-95B60386F567}" type="sibTrans" cxnId="{B3689970-B6AA-F841-8AA9-BF33FA1007D0}">
      <dgm:prSet/>
      <dgm:spPr/>
      <dgm:t>
        <a:bodyPr/>
        <a:lstStyle/>
        <a:p>
          <a:endParaRPr lang="en-US"/>
        </a:p>
      </dgm:t>
    </dgm:pt>
    <dgm:pt modelId="{7AA8A9FF-58E2-CB47-ADA1-DE9E3BDCDC0F}">
      <dgm:prSet/>
      <dgm:spPr>
        <a:solidFill>
          <a:schemeClr val="accent4">
            <a:lumMod val="20000"/>
            <a:lumOff val="80000"/>
          </a:schemeClr>
        </a:solidFill>
      </dgm:spPr>
      <dgm:t>
        <a:bodyPr/>
        <a:lstStyle/>
        <a:p>
          <a:r>
            <a:rPr lang="en-US" dirty="0" smtClean="0"/>
            <a:t>Chunks of a process</a:t>
          </a:r>
        </a:p>
      </dgm:t>
    </dgm:pt>
    <dgm:pt modelId="{C2FDA75E-5210-994A-B144-69E8807A517E}" type="parTrans" cxnId="{74DF4162-BDC2-044A-BC90-1D56E973C6EA}">
      <dgm:prSet/>
      <dgm:spPr/>
      <dgm:t>
        <a:bodyPr/>
        <a:lstStyle/>
        <a:p>
          <a:endParaRPr lang="en-US"/>
        </a:p>
      </dgm:t>
    </dgm:pt>
    <dgm:pt modelId="{D0788B77-3E9F-4D46-8831-D6285F658A86}" type="sibTrans" cxnId="{74DF4162-BDC2-044A-BC90-1D56E973C6EA}">
      <dgm:prSet/>
      <dgm:spPr/>
      <dgm:t>
        <a:bodyPr/>
        <a:lstStyle/>
        <a:p>
          <a:endParaRPr lang="en-US"/>
        </a:p>
      </dgm:t>
    </dgm:pt>
    <dgm:pt modelId="{5BAEB20B-3695-E348-9F13-AECB8D7EFA27}">
      <dgm:prSet/>
      <dgm:spPr>
        <a:solidFill>
          <a:schemeClr val="accent2">
            <a:lumMod val="50000"/>
          </a:schemeClr>
        </a:solidFill>
        <a:ln>
          <a:solidFill>
            <a:schemeClr val="accent2">
              <a:lumMod val="75000"/>
            </a:schemeClr>
          </a:solidFill>
        </a:ln>
      </dgm:spPr>
      <dgm:t>
        <a:bodyPr/>
        <a:lstStyle/>
        <a:p>
          <a:r>
            <a:rPr lang="en-US" b="1" i="0" dirty="0" smtClean="0"/>
            <a:t>Frames</a:t>
          </a:r>
        </a:p>
      </dgm:t>
    </dgm:pt>
    <dgm:pt modelId="{F35B4B62-4741-964F-9F55-8BAE5A6BA9A5}" type="parTrans" cxnId="{24914EDD-F887-F145-A25D-9C1F499EEC64}">
      <dgm:prSet/>
      <dgm:spPr/>
      <dgm:t>
        <a:bodyPr/>
        <a:lstStyle/>
        <a:p>
          <a:endParaRPr lang="en-US"/>
        </a:p>
      </dgm:t>
    </dgm:pt>
    <dgm:pt modelId="{E89D1576-1C84-A941-A5F3-6A6E595B57D7}" type="sibTrans" cxnId="{24914EDD-F887-F145-A25D-9C1F499EEC64}">
      <dgm:prSet/>
      <dgm:spPr/>
      <dgm:t>
        <a:bodyPr/>
        <a:lstStyle/>
        <a:p>
          <a:endParaRPr lang="en-US"/>
        </a:p>
      </dgm:t>
    </dgm:pt>
    <dgm:pt modelId="{097D4EAE-CD21-C547-B935-47F8B18B09F5}">
      <dgm:prSet/>
      <dgm:spPr>
        <a:solidFill>
          <a:schemeClr val="tx2">
            <a:lumMod val="20000"/>
            <a:lumOff val="80000"/>
          </a:schemeClr>
        </a:solidFill>
      </dgm:spPr>
      <dgm:t>
        <a:bodyPr/>
        <a:lstStyle/>
        <a:p>
          <a:r>
            <a:rPr lang="en-US" dirty="0" smtClean="0"/>
            <a:t>Available chunks of memory</a:t>
          </a:r>
          <a:endParaRPr lang="en-US" dirty="0"/>
        </a:p>
      </dgm:t>
    </dgm:pt>
    <dgm:pt modelId="{87A55BF3-60A6-CA4A-952B-9DB7A9BFC901}" type="parTrans" cxnId="{00913CB1-9610-624A-BE9D-1C50FCC5CCE3}">
      <dgm:prSet/>
      <dgm:spPr/>
      <dgm:t>
        <a:bodyPr/>
        <a:lstStyle/>
        <a:p>
          <a:endParaRPr lang="en-US"/>
        </a:p>
      </dgm:t>
    </dgm:pt>
    <dgm:pt modelId="{5B396445-CB01-9443-9541-38B17C330104}" type="sibTrans" cxnId="{00913CB1-9610-624A-BE9D-1C50FCC5CCE3}">
      <dgm:prSet/>
      <dgm:spPr/>
      <dgm:t>
        <a:bodyPr/>
        <a:lstStyle/>
        <a:p>
          <a:endParaRPr lang="en-US"/>
        </a:p>
      </dgm:t>
    </dgm:pt>
    <dgm:pt modelId="{7427F0B0-35E5-664A-9214-512C0B3A33C3}" type="pres">
      <dgm:prSet presAssocID="{98984BBF-D090-D94A-958C-707853D134BE}" presName="Name0" presStyleCnt="0">
        <dgm:presLayoutVars>
          <dgm:dir/>
          <dgm:animLvl val="lvl"/>
          <dgm:resizeHandles val="exact"/>
        </dgm:presLayoutVars>
      </dgm:prSet>
      <dgm:spPr/>
      <dgm:t>
        <a:bodyPr/>
        <a:lstStyle/>
        <a:p>
          <a:endParaRPr lang="en-US"/>
        </a:p>
      </dgm:t>
    </dgm:pt>
    <dgm:pt modelId="{979F7F9E-BB7E-5E47-AEA2-74D0BA117F83}" type="pres">
      <dgm:prSet presAssocID="{64C5CEBC-1F30-5443-B794-80FF362A2AF0}" presName="composite" presStyleCnt="0"/>
      <dgm:spPr/>
    </dgm:pt>
    <dgm:pt modelId="{141F70A1-56B4-7C45-8D55-136594643679}" type="pres">
      <dgm:prSet presAssocID="{64C5CEBC-1F30-5443-B794-80FF362A2AF0}" presName="parTx" presStyleLbl="alignNode1" presStyleIdx="0" presStyleCnt="2">
        <dgm:presLayoutVars>
          <dgm:chMax val="0"/>
          <dgm:chPref val="0"/>
          <dgm:bulletEnabled val="1"/>
        </dgm:presLayoutVars>
      </dgm:prSet>
      <dgm:spPr/>
      <dgm:t>
        <a:bodyPr/>
        <a:lstStyle/>
        <a:p>
          <a:endParaRPr lang="en-US"/>
        </a:p>
      </dgm:t>
    </dgm:pt>
    <dgm:pt modelId="{46D6853D-8FF8-D64F-9F4D-3F18C7AC2088}" type="pres">
      <dgm:prSet presAssocID="{64C5CEBC-1F30-5443-B794-80FF362A2AF0}" presName="desTx" presStyleLbl="alignAccFollowNode1" presStyleIdx="0" presStyleCnt="2">
        <dgm:presLayoutVars>
          <dgm:bulletEnabled val="1"/>
        </dgm:presLayoutVars>
      </dgm:prSet>
      <dgm:spPr/>
      <dgm:t>
        <a:bodyPr/>
        <a:lstStyle/>
        <a:p>
          <a:endParaRPr lang="en-US"/>
        </a:p>
      </dgm:t>
    </dgm:pt>
    <dgm:pt modelId="{D2371063-AB88-2A4F-820E-F87872FE7F53}" type="pres">
      <dgm:prSet presAssocID="{0242CC9F-7F01-C541-AE84-95B60386F567}" presName="space" presStyleCnt="0"/>
      <dgm:spPr/>
    </dgm:pt>
    <dgm:pt modelId="{3AA422C0-DB0A-694E-A997-DBCDCCB90F7D}" type="pres">
      <dgm:prSet presAssocID="{5BAEB20B-3695-E348-9F13-AECB8D7EFA27}" presName="composite" presStyleCnt="0"/>
      <dgm:spPr/>
    </dgm:pt>
    <dgm:pt modelId="{E43E3212-8A7F-3040-93CF-F261BAF43BC6}" type="pres">
      <dgm:prSet presAssocID="{5BAEB20B-3695-E348-9F13-AECB8D7EFA27}" presName="parTx" presStyleLbl="alignNode1" presStyleIdx="1" presStyleCnt="2">
        <dgm:presLayoutVars>
          <dgm:chMax val="0"/>
          <dgm:chPref val="0"/>
          <dgm:bulletEnabled val="1"/>
        </dgm:presLayoutVars>
      </dgm:prSet>
      <dgm:spPr/>
      <dgm:t>
        <a:bodyPr/>
        <a:lstStyle/>
        <a:p>
          <a:endParaRPr lang="en-US"/>
        </a:p>
      </dgm:t>
    </dgm:pt>
    <dgm:pt modelId="{A1162212-C3C8-3A47-829A-648CCE353B98}" type="pres">
      <dgm:prSet presAssocID="{5BAEB20B-3695-E348-9F13-AECB8D7EFA27}" presName="desTx" presStyleLbl="alignAccFollowNode1" presStyleIdx="1" presStyleCnt="2">
        <dgm:presLayoutVars>
          <dgm:bulletEnabled val="1"/>
        </dgm:presLayoutVars>
      </dgm:prSet>
      <dgm:spPr/>
      <dgm:t>
        <a:bodyPr/>
        <a:lstStyle/>
        <a:p>
          <a:endParaRPr lang="en-US"/>
        </a:p>
      </dgm:t>
    </dgm:pt>
  </dgm:ptLst>
  <dgm:cxnLst>
    <dgm:cxn modelId="{24914EDD-F887-F145-A25D-9C1F499EEC64}" srcId="{98984BBF-D090-D94A-958C-707853D134BE}" destId="{5BAEB20B-3695-E348-9F13-AECB8D7EFA27}" srcOrd="1" destOrd="0" parTransId="{F35B4B62-4741-964F-9F55-8BAE5A6BA9A5}" sibTransId="{E89D1576-1C84-A941-A5F3-6A6E595B57D7}"/>
    <dgm:cxn modelId="{9E6EA001-3F24-B24B-9B43-2CBB0F1A61BF}" type="presOf" srcId="{7AA8A9FF-58E2-CB47-ADA1-DE9E3BDCDC0F}" destId="{46D6853D-8FF8-D64F-9F4D-3F18C7AC2088}" srcOrd="0" destOrd="0" presId="urn:microsoft.com/office/officeart/2005/8/layout/hList1"/>
    <dgm:cxn modelId="{6D229A09-1324-424E-A246-48A59282A263}" type="presOf" srcId="{5BAEB20B-3695-E348-9F13-AECB8D7EFA27}" destId="{E43E3212-8A7F-3040-93CF-F261BAF43BC6}" srcOrd="0" destOrd="0" presId="urn:microsoft.com/office/officeart/2005/8/layout/hList1"/>
    <dgm:cxn modelId="{6EED0931-0051-4A49-9DA3-3127BA100172}" type="presOf" srcId="{64C5CEBC-1F30-5443-B794-80FF362A2AF0}" destId="{141F70A1-56B4-7C45-8D55-136594643679}" srcOrd="0" destOrd="0" presId="urn:microsoft.com/office/officeart/2005/8/layout/hList1"/>
    <dgm:cxn modelId="{74DF4162-BDC2-044A-BC90-1D56E973C6EA}" srcId="{64C5CEBC-1F30-5443-B794-80FF362A2AF0}" destId="{7AA8A9FF-58E2-CB47-ADA1-DE9E3BDCDC0F}" srcOrd="0" destOrd="0" parTransId="{C2FDA75E-5210-994A-B144-69E8807A517E}" sibTransId="{D0788B77-3E9F-4D46-8831-D6285F658A86}"/>
    <dgm:cxn modelId="{848D44E0-2886-AF45-92D3-0D6D99B8E890}" type="presOf" srcId="{097D4EAE-CD21-C547-B935-47F8B18B09F5}" destId="{A1162212-C3C8-3A47-829A-648CCE353B98}" srcOrd="0" destOrd="0" presId="urn:microsoft.com/office/officeart/2005/8/layout/hList1"/>
    <dgm:cxn modelId="{B3689970-B6AA-F841-8AA9-BF33FA1007D0}" srcId="{98984BBF-D090-D94A-958C-707853D134BE}" destId="{64C5CEBC-1F30-5443-B794-80FF362A2AF0}" srcOrd="0" destOrd="0" parTransId="{BE0C5935-86C3-CE49-BC7C-DB3DC9A56DBA}" sibTransId="{0242CC9F-7F01-C541-AE84-95B60386F567}"/>
    <dgm:cxn modelId="{51466DEE-7137-6746-8626-C7E5EE11618B}" type="presOf" srcId="{98984BBF-D090-D94A-958C-707853D134BE}" destId="{7427F0B0-35E5-664A-9214-512C0B3A33C3}" srcOrd="0" destOrd="0" presId="urn:microsoft.com/office/officeart/2005/8/layout/hList1"/>
    <dgm:cxn modelId="{00913CB1-9610-624A-BE9D-1C50FCC5CCE3}" srcId="{5BAEB20B-3695-E348-9F13-AECB8D7EFA27}" destId="{097D4EAE-CD21-C547-B935-47F8B18B09F5}" srcOrd="0" destOrd="0" parTransId="{87A55BF3-60A6-CA4A-952B-9DB7A9BFC901}" sibTransId="{5B396445-CB01-9443-9541-38B17C330104}"/>
    <dgm:cxn modelId="{9AA5CDE8-FED1-EB4C-B0D4-6A8B11DC1878}" type="presParOf" srcId="{7427F0B0-35E5-664A-9214-512C0B3A33C3}" destId="{979F7F9E-BB7E-5E47-AEA2-74D0BA117F83}" srcOrd="0" destOrd="0" presId="urn:microsoft.com/office/officeart/2005/8/layout/hList1"/>
    <dgm:cxn modelId="{ECFB20C0-D67D-0948-8168-03352B707B32}" type="presParOf" srcId="{979F7F9E-BB7E-5E47-AEA2-74D0BA117F83}" destId="{141F70A1-56B4-7C45-8D55-136594643679}" srcOrd="0" destOrd="0" presId="urn:microsoft.com/office/officeart/2005/8/layout/hList1"/>
    <dgm:cxn modelId="{1FE50B2A-41F2-A441-B98D-36207E9E496D}" type="presParOf" srcId="{979F7F9E-BB7E-5E47-AEA2-74D0BA117F83}" destId="{46D6853D-8FF8-D64F-9F4D-3F18C7AC2088}" srcOrd="1" destOrd="0" presId="urn:microsoft.com/office/officeart/2005/8/layout/hList1"/>
    <dgm:cxn modelId="{6841475D-6621-494B-A712-CE8470899B3C}" type="presParOf" srcId="{7427F0B0-35E5-664A-9214-512C0B3A33C3}" destId="{D2371063-AB88-2A4F-820E-F87872FE7F53}" srcOrd="1" destOrd="0" presId="urn:microsoft.com/office/officeart/2005/8/layout/hList1"/>
    <dgm:cxn modelId="{CB8178DE-8B54-F844-8074-98ECF9CE6ACC}" type="presParOf" srcId="{7427F0B0-35E5-664A-9214-512C0B3A33C3}" destId="{3AA422C0-DB0A-694E-A997-DBCDCCB90F7D}" srcOrd="2" destOrd="0" presId="urn:microsoft.com/office/officeart/2005/8/layout/hList1"/>
    <dgm:cxn modelId="{0A569493-B825-9748-B7E0-E60C3EE5DBF6}" type="presParOf" srcId="{3AA422C0-DB0A-694E-A997-DBCDCCB90F7D}" destId="{E43E3212-8A7F-3040-93CF-F261BAF43BC6}" srcOrd="0" destOrd="0" presId="urn:microsoft.com/office/officeart/2005/8/layout/hList1"/>
    <dgm:cxn modelId="{841A35E6-1507-DA48-841F-E92C9F7365E3}" type="presParOf" srcId="{3AA422C0-DB0A-694E-A997-DBCDCCB90F7D}" destId="{A1162212-C3C8-3A47-829A-648CCE353B9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8C684FE-1A2B-254D-8FD5-947512C78C87}" type="doc">
      <dgm:prSet loTypeId="urn:microsoft.com/office/officeart/2005/8/layout/hProcess9" loCatId="" qsTypeId="urn:microsoft.com/office/officeart/2005/8/quickstyle/simple4" qsCatId="simple" csTypeId="urn:microsoft.com/office/officeart/2005/8/colors/accent1_2" csCatId="accent1" phldr="1"/>
      <dgm:spPr/>
    </dgm:pt>
    <dgm:pt modelId="{52084027-B071-9247-B390-B891DE1DBD40}">
      <dgm:prSet phldrT="[Text]"/>
      <dgm:spPr/>
      <dgm:t>
        <a:bodyPr/>
        <a:lstStyle/>
        <a:p>
          <a:r>
            <a:rPr lang="en-US" smtClean="0"/>
            <a:t>Extract the segment number as the leftmost </a:t>
          </a:r>
          <a:r>
            <a:rPr lang="en-US" i="1" smtClean="0"/>
            <a:t>n</a:t>
          </a:r>
          <a:r>
            <a:rPr lang="en-US" smtClean="0"/>
            <a:t> bits of the logical address</a:t>
          </a:r>
          <a:endParaRPr lang="en-US"/>
        </a:p>
      </dgm:t>
    </dgm:pt>
    <dgm:pt modelId="{DA58F419-FD4F-1F4B-B328-D1FFC44240CD}" type="parTrans" cxnId="{E3EEB70D-8291-8D42-B647-A8DA54C76DF0}">
      <dgm:prSet/>
      <dgm:spPr/>
      <dgm:t>
        <a:bodyPr/>
        <a:lstStyle/>
        <a:p>
          <a:endParaRPr lang="en-US"/>
        </a:p>
      </dgm:t>
    </dgm:pt>
    <dgm:pt modelId="{542C242A-BC0E-FE48-86B4-0089FD42B71F}" type="sibTrans" cxnId="{E3EEB70D-8291-8D42-B647-A8DA54C76DF0}">
      <dgm:prSet/>
      <dgm:spPr/>
      <dgm:t>
        <a:bodyPr/>
        <a:lstStyle/>
        <a:p>
          <a:endParaRPr lang="en-US"/>
        </a:p>
      </dgm:t>
    </dgm:pt>
    <dgm:pt modelId="{32FAFF03-C02A-0E43-BCDB-A43F13E6EC27}">
      <dgm:prSet/>
      <dgm:spPr/>
      <dgm:t>
        <a:bodyPr/>
        <a:lstStyle/>
        <a:p>
          <a:r>
            <a:rPr lang="en-US" dirty="0" smtClean="0"/>
            <a:t>Use the segment number as an index into the process segment table to find the starting physical address of the segment</a:t>
          </a:r>
        </a:p>
      </dgm:t>
    </dgm:pt>
    <dgm:pt modelId="{444ED70A-0E9F-A34A-B482-5592059AD382}" type="parTrans" cxnId="{258C30C1-69A2-3841-B704-B6887C48ED9C}">
      <dgm:prSet/>
      <dgm:spPr/>
      <dgm:t>
        <a:bodyPr/>
        <a:lstStyle/>
        <a:p>
          <a:endParaRPr lang="en-US"/>
        </a:p>
      </dgm:t>
    </dgm:pt>
    <dgm:pt modelId="{ECB7C8B8-67FB-8340-B9F4-25BD06517BAF}" type="sibTrans" cxnId="{258C30C1-69A2-3841-B704-B6887C48ED9C}">
      <dgm:prSet/>
      <dgm:spPr/>
      <dgm:t>
        <a:bodyPr/>
        <a:lstStyle/>
        <a:p>
          <a:endParaRPr lang="en-US"/>
        </a:p>
      </dgm:t>
    </dgm:pt>
    <dgm:pt modelId="{C8ADBDE9-3938-0548-8B87-8FD5470D7D93}">
      <dgm:prSet/>
      <dgm:spPr/>
      <dgm:t>
        <a:bodyPr/>
        <a:lstStyle/>
        <a:p>
          <a:r>
            <a:rPr lang="en-US" dirty="0" smtClean="0"/>
            <a:t>Compare the offset, expressed in the rightmost </a:t>
          </a:r>
          <a:r>
            <a:rPr lang="en-US" i="1" dirty="0" smtClean="0"/>
            <a:t>m</a:t>
          </a:r>
          <a:r>
            <a:rPr lang="en-US" dirty="0" smtClean="0"/>
            <a:t> bits, to the length of the segment.  If the offset is greater than or equal to the length, the address is invalid</a:t>
          </a:r>
        </a:p>
      </dgm:t>
    </dgm:pt>
    <dgm:pt modelId="{4EC583DA-FFB0-0340-BEB6-ACDC6119738D}" type="parTrans" cxnId="{B7CC8A03-770A-1B45-B0DA-724F7E11B94B}">
      <dgm:prSet/>
      <dgm:spPr/>
      <dgm:t>
        <a:bodyPr/>
        <a:lstStyle/>
        <a:p>
          <a:endParaRPr lang="en-US"/>
        </a:p>
      </dgm:t>
    </dgm:pt>
    <dgm:pt modelId="{5F0542EE-719A-A348-852C-7F01CFF2E8AC}" type="sibTrans" cxnId="{B7CC8A03-770A-1B45-B0DA-724F7E11B94B}">
      <dgm:prSet/>
      <dgm:spPr/>
      <dgm:t>
        <a:bodyPr/>
        <a:lstStyle/>
        <a:p>
          <a:endParaRPr lang="en-US"/>
        </a:p>
      </dgm:t>
    </dgm:pt>
    <dgm:pt modelId="{AC374B7D-944F-104D-B17A-59E6A717DA1E}">
      <dgm:prSet/>
      <dgm:spPr/>
      <dgm:t>
        <a:bodyPr/>
        <a:lstStyle/>
        <a:p>
          <a:r>
            <a:rPr lang="en-US" dirty="0" smtClean="0"/>
            <a:t>The desired physical address is the sum of the starting physical address of the segment plus the offset</a:t>
          </a:r>
          <a:endParaRPr lang="en-US" dirty="0"/>
        </a:p>
      </dgm:t>
    </dgm:pt>
    <dgm:pt modelId="{1D928906-A2FD-0141-A634-325A68E11C78}" type="parTrans" cxnId="{982B9DA3-2C1B-2B45-A7C2-5B32DCBFDD4A}">
      <dgm:prSet/>
      <dgm:spPr/>
      <dgm:t>
        <a:bodyPr/>
        <a:lstStyle/>
        <a:p>
          <a:endParaRPr lang="en-US"/>
        </a:p>
      </dgm:t>
    </dgm:pt>
    <dgm:pt modelId="{0F191AD9-64E3-EE4A-9DB1-D2B24C8B629B}" type="sibTrans" cxnId="{982B9DA3-2C1B-2B45-A7C2-5B32DCBFDD4A}">
      <dgm:prSet/>
      <dgm:spPr/>
      <dgm:t>
        <a:bodyPr/>
        <a:lstStyle/>
        <a:p>
          <a:endParaRPr lang="en-US"/>
        </a:p>
      </dgm:t>
    </dgm:pt>
    <dgm:pt modelId="{51DF321D-3BBA-4545-8424-1BB44DD484AB}" type="pres">
      <dgm:prSet presAssocID="{78C684FE-1A2B-254D-8FD5-947512C78C87}" presName="CompostProcess" presStyleCnt="0">
        <dgm:presLayoutVars>
          <dgm:dir/>
          <dgm:resizeHandles val="exact"/>
        </dgm:presLayoutVars>
      </dgm:prSet>
      <dgm:spPr/>
    </dgm:pt>
    <dgm:pt modelId="{71E554F8-F172-7A4C-8592-CE7684E904E9}" type="pres">
      <dgm:prSet presAssocID="{78C684FE-1A2B-254D-8FD5-947512C78C87}" presName="arrow" presStyleLbl="bgShp" presStyleIdx="0" presStyleCnt="1"/>
      <dgm:spPr>
        <a:solidFill>
          <a:schemeClr val="bg1"/>
        </a:solidFill>
        <a:ln>
          <a:solidFill>
            <a:schemeClr val="accent1">
              <a:alpha val="90000"/>
            </a:schemeClr>
          </a:solidFill>
        </a:ln>
      </dgm:spPr>
    </dgm:pt>
    <dgm:pt modelId="{4517FBBA-EC60-AE4D-ABA3-30FBECDF4BDF}" type="pres">
      <dgm:prSet presAssocID="{78C684FE-1A2B-254D-8FD5-947512C78C87}" presName="linearProcess" presStyleCnt="0"/>
      <dgm:spPr/>
    </dgm:pt>
    <dgm:pt modelId="{66418308-D9BF-C14F-A46B-F4AAAFE89B91}" type="pres">
      <dgm:prSet presAssocID="{52084027-B071-9247-B390-B891DE1DBD40}" presName="textNode" presStyleLbl="node1" presStyleIdx="0" presStyleCnt="4">
        <dgm:presLayoutVars>
          <dgm:bulletEnabled val="1"/>
        </dgm:presLayoutVars>
      </dgm:prSet>
      <dgm:spPr/>
      <dgm:t>
        <a:bodyPr/>
        <a:lstStyle/>
        <a:p>
          <a:endParaRPr lang="en-US"/>
        </a:p>
      </dgm:t>
    </dgm:pt>
    <dgm:pt modelId="{D27850E7-6CE1-DC4B-8B04-2F885E655E04}" type="pres">
      <dgm:prSet presAssocID="{542C242A-BC0E-FE48-86B4-0089FD42B71F}" presName="sibTrans" presStyleCnt="0"/>
      <dgm:spPr/>
    </dgm:pt>
    <dgm:pt modelId="{CECE5934-D04C-B244-98EA-7378FF62C687}" type="pres">
      <dgm:prSet presAssocID="{32FAFF03-C02A-0E43-BCDB-A43F13E6EC27}" presName="textNode" presStyleLbl="node1" presStyleIdx="1" presStyleCnt="4">
        <dgm:presLayoutVars>
          <dgm:bulletEnabled val="1"/>
        </dgm:presLayoutVars>
      </dgm:prSet>
      <dgm:spPr/>
      <dgm:t>
        <a:bodyPr/>
        <a:lstStyle/>
        <a:p>
          <a:endParaRPr lang="en-US"/>
        </a:p>
      </dgm:t>
    </dgm:pt>
    <dgm:pt modelId="{E0893149-E3B2-5546-90A5-D649B31B53AC}" type="pres">
      <dgm:prSet presAssocID="{ECB7C8B8-67FB-8340-B9F4-25BD06517BAF}" presName="sibTrans" presStyleCnt="0"/>
      <dgm:spPr/>
    </dgm:pt>
    <dgm:pt modelId="{79C5E6D8-2847-F447-9D07-319B928A8FC8}" type="pres">
      <dgm:prSet presAssocID="{C8ADBDE9-3938-0548-8B87-8FD5470D7D93}" presName="textNode" presStyleLbl="node1" presStyleIdx="2" presStyleCnt="4">
        <dgm:presLayoutVars>
          <dgm:bulletEnabled val="1"/>
        </dgm:presLayoutVars>
      </dgm:prSet>
      <dgm:spPr/>
      <dgm:t>
        <a:bodyPr/>
        <a:lstStyle/>
        <a:p>
          <a:endParaRPr lang="en-US"/>
        </a:p>
      </dgm:t>
    </dgm:pt>
    <dgm:pt modelId="{5AC9194D-E3EF-7041-A0E3-CA076C2E9A60}" type="pres">
      <dgm:prSet presAssocID="{5F0542EE-719A-A348-852C-7F01CFF2E8AC}" presName="sibTrans" presStyleCnt="0"/>
      <dgm:spPr/>
    </dgm:pt>
    <dgm:pt modelId="{4476A394-1578-B443-9923-9E9465C6DB9E}" type="pres">
      <dgm:prSet presAssocID="{AC374B7D-944F-104D-B17A-59E6A717DA1E}" presName="textNode" presStyleLbl="node1" presStyleIdx="3" presStyleCnt="4">
        <dgm:presLayoutVars>
          <dgm:bulletEnabled val="1"/>
        </dgm:presLayoutVars>
      </dgm:prSet>
      <dgm:spPr/>
      <dgm:t>
        <a:bodyPr/>
        <a:lstStyle/>
        <a:p>
          <a:endParaRPr lang="en-US"/>
        </a:p>
      </dgm:t>
    </dgm:pt>
  </dgm:ptLst>
  <dgm:cxnLst>
    <dgm:cxn modelId="{E4C5E856-16CC-8F4A-89FB-5E9922E948E5}" type="presOf" srcId="{AC374B7D-944F-104D-B17A-59E6A717DA1E}" destId="{4476A394-1578-B443-9923-9E9465C6DB9E}" srcOrd="0" destOrd="0" presId="urn:microsoft.com/office/officeart/2005/8/layout/hProcess9"/>
    <dgm:cxn modelId="{36EFC141-1523-DA4F-A8C1-095F63004DAE}" type="presOf" srcId="{78C684FE-1A2B-254D-8FD5-947512C78C87}" destId="{51DF321D-3BBA-4545-8424-1BB44DD484AB}" srcOrd="0" destOrd="0" presId="urn:microsoft.com/office/officeart/2005/8/layout/hProcess9"/>
    <dgm:cxn modelId="{263B649D-3B5C-C747-9DE0-A53ABBB365C3}" type="presOf" srcId="{C8ADBDE9-3938-0548-8B87-8FD5470D7D93}" destId="{79C5E6D8-2847-F447-9D07-319B928A8FC8}" srcOrd="0" destOrd="0" presId="urn:microsoft.com/office/officeart/2005/8/layout/hProcess9"/>
    <dgm:cxn modelId="{B7CC8A03-770A-1B45-B0DA-724F7E11B94B}" srcId="{78C684FE-1A2B-254D-8FD5-947512C78C87}" destId="{C8ADBDE9-3938-0548-8B87-8FD5470D7D93}" srcOrd="2" destOrd="0" parTransId="{4EC583DA-FFB0-0340-BEB6-ACDC6119738D}" sibTransId="{5F0542EE-719A-A348-852C-7F01CFF2E8AC}"/>
    <dgm:cxn modelId="{982B9DA3-2C1B-2B45-A7C2-5B32DCBFDD4A}" srcId="{78C684FE-1A2B-254D-8FD5-947512C78C87}" destId="{AC374B7D-944F-104D-B17A-59E6A717DA1E}" srcOrd="3" destOrd="0" parTransId="{1D928906-A2FD-0141-A634-325A68E11C78}" sibTransId="{0F191AD9-64E3-EE4A-9DB1-D2B24C8B629B}"/>
    <dgm:cxn modelId="{258C30C1-69A2-3841-B704-B6887C48ED9C}" srcId="{78C684FE-1A2B-254D-8FD5-947512C78C87}" destId="{32FAFF03-C02A-0E43-BCDB-A43F13E6EC27}" srcOrd="1" destOrd="0" parTransId="{444ED70A-0E9F-A34A-B482-5592059AD382}" sibTransId="{ECB7C8B8-67FB-8340-B9F4-25BD06517BAF}"/>
    <dgm:cxn modelId="{E3EEB70D-8291-8D42-B647-A8DA54C76DF0}" srcId="{78C684FE-1A2B-254D-8FD5-947512C78C87}" destId="{52084027-B071-9247-B390-B891DE1DBD40}" srcOrd="0" destOrd="0" parTransId="{DA58F419-FD4F-1F4B-B328-D1FFC44240CD}" sibTransId="{542C242A-BC0E-FE48-86B4-0089FD42B71F}"/>
    <dgm:cxn modelId="{0CAE04B2-1676-4941-A1A5-588758A32793}" type="presOf" srcId="{52084027-B071-9247-B390-B891DE1DBD40}" destId="{66418308-D9BF-C14F-A46B-F4AAAFE89B91}" srcOrd="0" destOrd="0" presId="urn:microsoft.com/office/officeart/2005/8/layout/hProcess9"/>
    <dgm:cxn modelId="{152B5FA2-F006-124D-8096-656BFADAEC84}" type="presOf" srcId="{32FAFF03-C02A-0E43-BCDB-A43F13E6EC27}" destId="{CECE5934-D04C-B244-98EA-7378FF62C687}" srcOrd="0" destOrd="0" presId="urn:microsoft.com/office/officeart/2005/8/layout/hProcess9"/>
    <dgm:cxn modelId="{45F7AE58-2078-924E-9D9E-B22C5F8DC8AE}" type="presParOf" srcId="{51DF321D-3BBA-4545-8424-1BB44DD484AB}" destId="{71E554F8-F172-7A4C-8592-CE7684E904E9}" srcOrd="0" destOrd="0" presId="urn:microsoft.com/office/officeart/2005/8/layout/hProcess9"/>
    <dgm:cxn modelId="{651855A6-39AC-6E40-A6E2-91EBD14DCCA9}" type="presParOf" srcId="{51DF321D-3BBA-4545-8424-1BB44DD484AB}" destId="{4517FBBA-EC60-AE4D-ABA3-30FBECDF4BDF}" srcOrd="1" destOrd="0" presId="urn:microsoft.com/office/officeart/2005/8/layout/hProcess9"/>
    <dgm:cxn modelId="{746F777C-8694-8C49-B78D-967727B2BE33}" type="presParOf" srcId="{4517FBBA-EC60-AE4D-ABA3-30FBECDF4BDF}" destId="{66418308-D9BF-C14F-A46B-F4AAAFE89B91}" srcOrd="0" destOrd="0" presId="urn:microsoft.com/office/officeart/2005/8/layout/hProcess9"/>
    <dgm:cxn modelId="{2676F81A-6102-EA4C-AB76-7435E821D832}" type="presParOf" srcId="{4517FBBA-EC60-AE4D-ABA3-30FBECDF4BDF}" destId="{D27850E7-6CE1-DC4B-8B04-2F885E655E04}" srcOrd="1" destOrd="0" presId="urn:microsoft.com/office/officeart/2005/8/layout/hProcess9"/>
    <dgm:cxn modelId="{43082DA4-8A58-504F-9F4D-4656582A169E}" type="presParOf" srcId="{4517FBBA-EC60-AE4D-ABA3-30FBECDF4BDF}" destId="{CECE5934-D04C-B244-98EA-7378FF62C687}" srcOrd="2" destOrd="0" presId="urn:microsoft.com/office/officeart/2005/8/layout/hProcess9"/>
    <dgm:cxn modelId="{57F9B15B-2034-A241-AB33-52777EA6DE17}" type="presParOf" srcId="{4517FBBA-EC60-AE4D-ABA3-30FBECDF4BDF}" destId="{E0893149-E3B2-5546-90A5-D649B31B53AC}" srcOrd="3" destOrd="0" presId="urn:microsoft.com/office/officeart/2005/8/layout/hProcess9"/>
    <dgm:cxn modelId="{00C1B080-6A56-EE49-B3E6-DC6A10D5E766}" type="presParOf" srcId="{4517FBBA-EC60-AE4D-ABA3-30FBECDF4BDF}" destId="{79C5E6D8-2847-F447-9D07-319B928A8FC8}" srcOrd="4" destOrd="0" presId="urn:microsoft.com/office/officeart/2005/8/layout/hProcess9"/>
    <dgm:cxn modelId="{B89F247F-E616-424E-9192-897B2FD0F23A}" type="presParOf" srcId="{4517FBBA-EC60-AE4D-ABA3-30FBECDF4BDF}" destId="{5AC9194D-E3EF-7041-A0E3-CA076C2E9A60}" srcOrd="5" destOrd="0" presId="urn:microsoft.com/office/officeart/2005/8/layout/hProcess9"/>
    <dgm:cxn modelId="{46F68594-4D0C-CA47-AD2C-E979B322BA8A}" type="presParOf" srcId="{4517FBBA-EC60-AE4D-ABA3-30FBECDF4BDF}" destId="{4476A394-1578-B443-9923-9E9465C6DB9E}"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4D193C-839A-0E44-B28B-3AFED529D922}">
      <dsp:nvSpPr>
        <dsp:cNvPr id="0" name=""/>
        <dsp:cNvSpPr/>
      </dsp:nvSpPr>
      <dsp:spPr>
        <a:xfrm>
          <a:off x="0" y="0"/>
          <a:ext cx="7620000" cy="604800"/>
        </a:xfrm>
        <a:prstGeom prst="rect">
          <a:avLst/>
        </a:prstGeom>
        <a:solidFill>
          <a:schemeClr val="accent4">
            <a:lumMod val="75000"/>
          </a:schemeClr>
        </a:solidFill>
        <a:ln w="15875" cap="flat" cmpd="sng" algn="ctr">
          <a:solidFill>
            <a:schemeClr val="accent4">
              <a:lumMod val="75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kern="1200" dirty="0" smtClean="0"/>
            <a:t>Programs are written in modules</a:t>
          </a:r>
          <a:endParaRPr lang="en-US" sz="2500" kern="1200" dirty="0"/>
        </a:p>
      </dsp:txBody>
      <dsp:txXfrm>
        <a:off x="0" y="0"/>
        <a:ext cx="7620000" cy="604800"/>
      </dsp:txXfrm>
    </dsp:sp>
    <dsp:sp modelId="{7B231396-7652-0541-A496-2537BE7F010F}">
      <dsp:nvSpPr>
        <dsp:cNvPr id="0" name=""/>
        <dsp:cNvSpPr/>
      </dsp:nvSpPr>
      <dsp:spPr>
        <a:xfrm>
          <a:off x="0" y="629813"/>
          <a:ext cx="7620000" cy="1758172"/>
        </a:xfrm>
        <a:prstGeom prst="rect">
          <a:avLst/>
        </a:prstGeom>
        <a:solidFill>
          <a:schemeClr val="bg1"/>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t>Modules can be written and compiled independently</a:t>
          </a:r>
        </a:p>
        <a:p>
          <a:pPr marL="228600" lvl="1" indent="-228600" algn="l" defTabSz="933450">
            <a:lnSpc>
              <a:spcPct val="90000"/>
            </a:lnSpc>
            <a:spcBef>
              <a:spcPct val="0"/>
            </a:spcBef>
            <a:spcAft>
              <a:spcPct val="15000"/>
            </a:spcAft>
            <a:buChar char="••"/>
          </a:pPr>
          <a:r>
            <a:rPr lang="en-US" sz="2100" kern="1200" dirty="0" smtClean="0"/>
            <a:t>Different degrees of protection given to modules (read-only, execute-only)</a:t>
          </a:r>
        </a:p>
        <a:p>
          <a:pPr marL="228600" lvl="1" indent="-228600" algn="l" defTabSz="933450">
            <a:lnSpc>
              <a:spcPct val="90000"/>
            </a:lnSpc>
            <a:spcBef>
              <a:spcPct val="0"/>
            </a:spcBef>
            <a:spcAft>
              <a:spcPct val="15000"/>
            </a:spcAft>
            <a:buChar char="••"/>
          </a:pPr>
          <a:r>
            <a:rPr lang="en-US" sz="2100" kern="1200" dirty="0" smtClean="0"/>
            <a:t>Sharing on a module level corresponds to the user’s way of viewing the problem</a:t>
          </a:r>
        </a:p>
      </dsp:txBody>
      <dsp:txXfrm>
        <a:off x="0" y="629813"/>
        <a:ext cx="7620000" cy="17581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ECD4BF-89FC-B24D-97F4-8FF30634CA4A}">
      <dsp:nvSpPr>
        <dsp:cNvPr id="0" name=""/>
        <dsp:cNvSpPr/>
      </dsp:nvSpPr>
      <dsp:spPr>
        <a:xfrm>
          <a:off x="3940492" y="2093964"/>
          <a:ext cx="91440" cy="673155"/>
        </a:xfrm>
        <a:custGeom>
          <a:avLst/>
          <a:gdLst/>
          <a:ahLst/>
          <a:cxnLst/>
          <a:rect l="0" t="0" r="0" b="0"/>
          <a:pathLst>
            <a:path>
              <a:moveTo>
                <a:pt x="45720" y="0"/>
              </a:moveTo>
              <a:lnTo>
                <a:pt x="45720" y="673155"/>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4D7EA67-4406-8541-ABBC-797C1A1BEB53}">
      <dsp:nvSpPr>
        <dsp:cNvPr id="0" name=""/>
        <dsp:cNvSpPr/>
      </dsp:nvSpPr>
      <dsp:spPr>
        <a:xfrm>
          <a:off x="0" y="624208"/>
          <a:ext cx="2314575" cy="1469755"/>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79BC6BEE-B67A-394A-8158-298CBF1B4197}">
      <dsp:nvSpPr>
        <dsp:cNvPr id="0" name=""/>
        <dsp:cNvSpPr/>
      </dsp:nvSpPr>
      <dsp:spPr>
        <a:xfrm>
          <a:off x="257174" y="868525"/>
          <a:ext cx="2314575" cy="146975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Cannot leave the programmer with the responsibility to manage memory</a:t>
          </a:r>
          <a:endParaRPr lang="en-US" sz="1500" kern="1200" dirty="0"/>
        </a:p>
      </dsp:txBody>
      <dsp:txXfrm>
        <a:off x="300222" y="911573"/>
        <a:ext cx="2228479" cy="1383659"/>
      </dsp:txXfrm>
    </dsp:sp>
    <dsp:sp modelId="{AC4EFED8-83BB-B440-A52A-0D2D9C2EFA39}">
      <dsp:nvSpPr>
        <dsp:cNvPr id="0" name=""/>
        <dsp:cNvSpPr/>
      </dsp:nvSpPr>
      <dsp:spPr>
        <a:xfrm>
          <a:off x="2828924" y="624208"/>
          <a:ext cx="2314575" cy="1469755"/>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2D0F6A76-242F-F443-BCBE-F5935F9E9F58}">
      <dsp:nvSpPr>
        <dsp:cNvPr id="0" name=""/>
        <dsp:cNvSpPr/>
      </dsp:nvSpPr>
      <dsp:spPr>
        <a:xfrm>
          <a:off x="3086099" y="868525"/>
          <a:ext cx="2314575" cy="146975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Memory available for a program plus its data may be insufficient</a:t>
          </a:r>
          <a:endParaRPr lang="en-US" sz="1500" kern="1200" dirty="0"/>
        </a:p>
      </dsp:txBody>
      <dsp:txXfrm>
        <a:off x="3129147" y="911573"/>
        <a:ext cx="2228479" cy="1383659"/>
      </dsp:txXfrm>
    </dsp:sp>
    <dsp:sp modelId="{C6ABFF53-0685-2942-9C0C-09E3B98E9335}">
      <dsp:nvSpPr>
        <dsp:cNvPr id="0" name=""/>
        <dsp:cNvSpPr/>
      </dsp:nvSpPr>
      <dsp:spPr>
        <a:xfrm>
          <a:off x="2828924" y="2767119"/>
          <a:ext cx="2314575" cy="1469755"/>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7F9F8578-2F5D-3F45-B52D-7BB5EC4A2206}">
      <dsp:nvSpPr>
        <dsp:cNvPr id="0" name=""/>
        <dsp:cNvSpPr/>
      </dsp:nvSpPr>
      <dsp:spPr>
        <a:xfrm>
          <a:off x="3086099" y="3011435"/>
          <a:ext cx="2314575" cy="146975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i="1" kern="1200" dirty="0" smtClean="0"/>
            <a:t>Overlaying</a:t>
          </a:r>
          <a:r>
            <a:rPr lang="en-US" sz="1500" kern="1200" dirty="0" smtClean="0"/>
            <a:t> allows various modules to be assigned the same region of memory but is time consuming to program</a:t>
          </a:r>
          <a:endParaRPr lang="en-US" sz="1500" kern="1200" dirty="0"/>
        </a:p>
      </dsp:txBody>
      <dsp:txXfrm>
        <a:off x="3129147" y="3054483"/>
        <a:ext cx="2228479" cy="1383659"/>
      </dsp:txXfrm>
    </dsp:sp>
    <dsp:sp modelId="{CB460CD4-8724-EA4D-9689-CF20B06B4820}">
      <dsp:nvSpPr>
        <dsp:cNvPr id="0" name=""/>
        <dsp:cNvSpPr/>
      </dsp:nvSpPr>
      <dsp:spPr>
        <a:xfrm>
          <a:off x="5657850" y="624208"/>
          <a:ext cx="2314575" cy="1469755"/>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E9B4E0B0-ABEC-5142-9A88-22961B116F14}">
      <dsp:nvSpPr>
        <dsp:cNvPr id="0" name=""/>
        <dsp:cNvSpPr/>
      </dsp:nvSpPr>
      <dsp:spPr>
        <a:xfrm>
          <a:off x="5915024" y="868525"/>
          <a:ext cx="2314575" cy="146975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Programmer does not know how much space will be available</a:t>
          </a:r>
          <a:endParaRPr lang="en-US" sz="1500" kern="1200" dirty="0"/>
        </a:p>
      </dsp:txBody>
      <dsp:txXfrm>
        <a:off x="5958072" y="911573"/>
        <a:ext cx="2228479" cy="13836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2C0A7A-BF2F-CB4A-AE7D-877EB948880B}">
      <dsp:nvSpPr>
        <dsp:cNvPr id="0" name=""/>
        <dsp:cNvSpPr/>
      </dsp:nvSpPr>
      <dsp:spPr>
        <a:xfrm>
          <a:off x="0" y="378699"/>
          <a:ext cx="8077200" cy="1247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26880" tIns="458216" rIns="626880" bIns="156464" numCol="1" spcCol="1270" anchor="t" anchorCtr="0">
          <a:noAutofit/>
        </a:bodyPr>
        <a:lstStyle/>
        <a:p>
          <a:pPr marL="228600" lvl="1" indent="-228600" algn="l" defTabSz="977900">
            <a:lnSpc>
              <a:spcPct val="90000"/>
            </a:lnSpc>
            <a:spcBef>
              <a:spcPct val="0"/>
            </a:spcBef>
            <a:spcAft>
              <a:spcPct val="15000"/>
            </a:spcAft>
            <a:buChar char="••"/>
          </a:pPr>
          <a:r>
            <a:rPr lang="en-NZ" sz="2200" kern="1200" dirty="0" smtClean="0"/>
            <a:t>Memory becomes more and more fragmented</a:t>
          </a:r>
        </a:p>
        <a:p>
          <a:pPr marL="228600" lvl="1" indent="-228600" algn="l" defTabSz="977900">
            <a:lnSpc>
              <a:spcPct val="90000"/>
            </a:lnSpc>
            <a:spcBef>
              <a:spcPct val="0"/>
            </a:spcBef>
            <a:spcAft>
              <a:spcPct val="15000"/>
            </a:spcAft>
            <a:buChar char="••"/>
          </a:pPr>
          <a:r>
            <a:rPr lang="en-NZ" sz="2200" kern="1200" dirty="0" smtClean="0"/>
            <a:t>Memory utilization declines</a:t>
          </a:r>
        </a:p>
      </dsp:txBody>
      <dsp:txXfrm>
        <a:off x="0" y="378699"/>
        <a:ext cx="8077200" cy="1247400"/>
      </dsp:txXfrm>
    </dsp:sp>
    <dsp:sp modelId="{E3F070B9-6919-BD46-80FE-BAF6D53D2FD9}">
      <dsp:nvSpPr>
        <dsp:cNvPr id="0" name=""/>
        <dsp:cNvSpPr/>
      </dsp:nvSpPr>
      <dsp:spPr>
        <a:xfrm>
          <a:off x="403860" y="53979"/>
          <a:ext cx="5654040" cy="649440"/>
        </a:xfrm>
        <a:prstGeom prst="roundRect">
          <a:avLst/>
        </a:prstGeom>
        <a:solidFill>
          <a:schemeClr val="accent4">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709" tIns="0" rIns="213709" bIns="0" numCol="1" spcCol="1270" anchor="ctr" anchorCtr="0">
          <a:noAutofit/>
        </a:bodyPr>
        <a:lstStyle/>
        <a:p>
          <a:pPr lvl="0" algn="l" defTabSz="1066800">
            <a:lnSpc>
              <a:spcPct val="90000"/>
            </a:lnSpc>
            <a:spcBef>
              <a:spcPct val="0"/>
            </a:spcBef>
            <a:spcAft>
              <a:spcPct val="35000"/>
            </a:spcAft>
          </a:pPr>
          <a:r>
            <a:rPr lang="en-NZ" sz="2400" b="1" i="0" kern="1200" dirty="0" smtClean="0"/>
            <a:t>External Fragmentation</a:t>
          </a:r>
          <a:endParaRPr lang="en-US" sz="2400" i="0" kern="1200" dirty="0"/>
        </a:p>
      </dsp:txBody>
      <dsp:txXfrm>
        <a:off x="435563" y="85682"/>
        <a:ext cx="5590634" cy="586034"/>
      </dsp:txXfrm>
    </dsp:sp>
    <dsp:sp modelId="{4B6B4C5E-5223-0843-B5C6-1C59E8EA8399}">
      <dsp:nvSpPr>
        <dsp:cNvPr id="0" name=""/>
        <dsp:cNvSpPr/>
      </dsp:nvSpPr>
      <dsp:spPr>
        <a:xfrm>
          <a:off x="0" y="2069619"/>
          <a:ext cx="8077200" cy="1940400"/>
        </a:xfrm>
        <a:prstGeom prst="rect">
          <a:avLst/>
        </a:prstGeom>
        <a:solidFill>
          <a:schemeClr val="lt1">
            <a:alpha val="90000"/>
            <a:hueOff val="0"/>
            <a:satOff val="0"/>
            <a:lumOff val="0"/>
            <a:alphaOff val="0"/>
          </a:schemeClr>
        </a:solidFill>
        <a:ln w="15875" cap="flat" cmpd="sng" algn="ctr">
          <a:solidFill>
            <a:schemeClr val="accent4"/>
          </a:solidFill>
          <a:prstDash val="solid"/>
        </a:ln>
        <a:effectLst/>
      </dsp:spPr>
      <dsp:style>
        <a:lnRef idx="1">
          <a:scrgbClr r="0" g="0" b="0"/>
        </a:lnRef>
        <a:fillRef idx="1">
          <a:scrgbClr r="0" g="0" b="0"/>
        </a:fillRef>
        <a:effectRef idx="0">
          <a:scrgbClr r="0" g="0" b="0"/>
        </a:effectRef>
        <a:fontRef idx="minor"/>
      </dsp:style>
      <dsp:txBody>
        <a:bodyPr spcFirstLastPara="0" vert="horz" wrap="square" lIns="626880" tIns="458216" rIns="626880" bIns="156464" numCol="1" spcCol="1270" anchor="t" anchorCtr="0">
          <a:noAutofit/>
        </a:bodyPr>
        <a:lstStyle/>
        <a:p>
          <a:pPr marL="228600" lvl="1" indent="-228600" algn="l" defTabSz="977900">
            <a:lnSpc>
              <a:spcPct val="90000"/>
            </a:lnSpc>
            <a:spcBef>
              <a:spcPct val="0"/>
            </a:spcBef>
            <a:spcAft>
              <a:spcPct val="15000"/>
            </a:spcAft>
            <a:buChar char="••"/>
          </a:pPr>
          <a:r>
            <a:rPr lang="en-NZ" sz="2200" kern="1200" dirty="0" smtClean="0"/>
            <a:t>Technique for overcoming external fragmentation</a:t>
          </a:r>
        </a:p>
        <a:p>
          <a:pPr marL="228600" lvl="1" indent="-228600" algn="l" defTabSz="977900">
            <a:lnSpc>
              <a:spcPct val="90000"/>
            </a:lnSpc>
            <a:spcBef>
              <a:spcPct val="0"/>
            </a:spcBef>
            <a:spcAft>
              <a:spcPct val="15000"/>
            </a:spcAft>
            <a:buChar char="••"/>
          </a:pPr>
          <a:r>
            <a:rPr lang="en-NZ" sz="2200" kern="1200" smtClean="0"/>
            <a:t>OS shifts processes so that they are contiguous</a:t>
          </a:r>
          <a:endParaRPr lang="en-NZ" sz="2200" kern="1200" dirty="0" smtClean="0"/>
        </a:p>
        <a:p>
          <a:pPr marL="228600" lvl="1" indent="-228600" algn="l" defTabSz="977900">
            <a:lnSpc>
              <a:spcPct val="90000"/>
            </a:lnSpc>
            <a:spcBef>
              <a:spcPct val="0"/>
            </a:spcBef>
            <a:spcAft>
              <a:spcPct val="15000"/>
            </a:spcAft>
            <a:buChar char="••"/>
          </a:pPr>
          <a:r>
            <a:rPr lang="en-NZ" sz="2200" kern="1200" dirty="0" smtClean="0"/>
            <a:t>Free memory is together in one block</a:t>
          </a:r>
        </a:p>
        <a:p>
          <a:pPr marL="228600" lvl="1" indent="-228600" algn="l" defTabSz="977900">
            <a:lnSpc>
              <a:spcPct val="90000"/>
            </a:lnSpc>
            <a:spcBef>
              <a:spcPct val="0"/>
            </a:spcBef>
            <a:spcAft>
              <a:spcPct val="15000"/>
            </a:spcAft>
            <a:buChar char="••"/>
          </a:pPr>
          <a:r>
            <a:rPr lang="en-NZ" sz="2200" kern="1200" dirty="0" smtClean="0"/>
            <a:t>Time consuming and wastes CPU time</a:t>
          </a:r>
        </a:p>
      </dsp:txBody>
      <dsp:txXfrm>
        <a:off x="0" y="2069619"/>
        <a:ext cx="8077200" cy="1940400"/>
      </dsp:txXfrm>
    </dsp:sp>
    <dsp:sp modelId="{6ED051DD-8E06-014D-A56B-AECC9C897179}">
      <dsp:nvSpPr>
        <dsp:cNvPr id="0" name=""/>
        <dsp:cNvSpPr/>
      </dsp:nvSpPr>
      <dsp:spPr>
        <a:xfrm>
          <a:off x="403860" y="1744899"/>
          <a:ext cx="5654040" cy="64944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709" tIns="0" rIns="213709" bIns="0" numCol="1" spcCol="1270" anchor="ctr" anchorCtr="0">
          <a:noAutofit/>
        </a:bodyPr>
        <a:lstStyle/>
        <a:p>
          <a:pPr lvl="0" algn="l" defTabSz="1066800">
            <a:lnSpc>
              <a:spcPct val="90000"/>
            </a:lnSpc>
            <a:spcBef>
              <a:spcPct val="0"/>
            </a:spcBef>
            <a:spcAft>
              <a:spcPct val="35000"/>
            </a:spcAft>
          </a:pPr>
          <a:r>
            <a:rPr lang="en-NZ" sz="2400" b="1" i="0" kern="1200" dirty="0" smtClean="0"/>
            <a:t>Compaction</a:t>
          </a:r>
        </a:p>
      </dsp:txBody>
      <dsp:txXfrm>
        <a:off x="435563" y="1776602"/>
        <a:ext cx="5590634" cy="5860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EB0A5F-B44A-0440-8E3D-4AA0FF30DE58}">
      <dsp:nvSpPr>
        <dsp:cNvPr id="0" name=""/>
        <dsp:cNvSpPr/>
      </dsp:nvSpPr>
      <dsp:spPr>
        <a:xfrm>
          <a:off x="2571" y="101703"/>
          <a:ext cx="2507456" cy="720000"/>
        </a:xfrm>
        <a:prstGeom prst="rect">
          <a:avLst/>
        </a:prstGeom>
        <a:solidFill>
          <a:schemeClr val="accent6">
            <a:lumMod val="50000"/>
          </a:schemeClr>
        </a:solidFill>
        <a:ln w="15875" cap="flat" cmpd="sng" algn="ctr">
          <a:solidFill>
            <a:schemeClr val="accent6">
              <a:lumMod val="75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b="1" kern="1200" dirty="0" smtClean="0"/>
            <a:t>Best-fit</a:t>
          </a:r>
          <a:endParaRPr lang="en-US" sz="2500" kern="1200" dirty="0"/>
        </a:p>
      </dsp:txBody>
      <dsp:txXfrm>
        <a:off x="2571" y="101703"/>
        <a:ext cx="2507456" cy="720000"/>
      </dsp:txXfrm>
    </dsp:sp>
    <dsp:sp modelId="{4D33AD13-58A2-6C4C-8ED2-4EC037E1447F}">
      <dsp:nvSpPr>
        <dsp:cNvPr id="0" name=""/>
        <dsp:cNvSpPr/>
      </dsp:nvSpPr>
      <dsp:spPr>
        <a:xfrm>
          <a:off x="2571" y="821703"/>
          <a:ext cx="2507456" cy="3369192"/>
        </a:xfrm>
        <a:prstGeom prst="rect">
          <a:avLst/>
        </a:prstGeom>
        <a:solidFill>
          <a:schemeClr val="accent6">
            <a:lumMod val="20000"/>
            <a:lumOff val="80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t>Chooses the block that is closest in size to the request</a:t>
          </a:r>
        </a:p>
      </dsp:txBody>
      <dsp:txXfrm>
        <a:off x="2571" y="821703"/>
        <a:ext cx="2507456" cy="3369192"/>
      </dsp:txXfrm>
    </dsp:sp>
    <dsp:sp modelId="{861E1F7D-27A7-E044-A6C8-58B87E7DADD2}">
      <dsp:nvSpPr>
        <dsp:cNvPr id="0" name=""/>
        <dsp:cNvSpPr/>
      </dsp:nvSpPr>
      <dsp:spPr>
        <a:xfrm>
          <a:off x="2861071" y="101703"/>
          <a:ext cx="2507456" cy="720000"/>
        </a:xfrm>
        <a:prstGeom prst="rect">
          <a:avLst/>
        </a:prstGeom>
        <a:solidFill>
          <a:schemeClr val="accent4">
            <a:lumMod val="50000"/>
          </a:schemeClr>
        </a:solidFill>
        <a:ln w="15875" cap="flat" cmpd="sng" algn="ctr">
          <a:solidFill>
            <a:schemeClr val="accent4">
              <a:lumMod val="50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b="1" kern="1200" dirty="0" smtClean="0"/>
            <a:t>First-fit</a:t>
          </a:r>
        </a:p>
      </dsp:txBody>
      <dsp:txXfrm>
        <a:off x="2861071" y="101703"/>
        <a:ext cx="2507456" cy="720000"/>
      </dsp:txXfrm>
    </dsp:sp>
    <dsp:sp modelId="{5A54EFAA-A113-0C47-AF78-4821543B24FF}">
      <dsp:nvSpPr>
        <dsp:cNvPr id="0" name=""/>
        <dsp:cNvSpPr/>
      </dsp:nvSpPr>
      <dsp:spPr>
        <a:xfrm>
          <a:off x="2861071" y="821703"/>
          <a:ext cx="2507456" cy="3369192"/>
        </a:xfrm>
        <a:prstGeom prst="rect">
          <a:avLst/>
        </a:prstGeom>
        <a:solidFill>
          <a:schemeClr val="accent4">
            <a:lumMod val="20000"/>
            <a:lumOff val="80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t>Begins to scan memory from the beginning and chooses the first available block that is large enough </a:t>
          </a:r>
        </a:p>
      </dsp:txBody>
      <dsp:txXfrm>
        <a:off x="2861071" y="821703"/>
        <a:ext cx="2507456" cy="3369192"/>
      </dsp:txXfrm>
    </dsp:sp>
    <dsp:sp modelId="{265FA6A5-EDA7-7A42-B476-3F18F161237D}">
      <dsp:nvSpPr>
        <dsp:cNvPr id="0" name=""/>
        <dsp:cNvSpPr/>
      </dsp:nvSpPr>
      <dsp:spPr>
        <a:xfrm>
          <a:off x="5719571" y="101703"/>
          <a:ext cx="2507456" cy="720000"/>
        </a:xfrm>
        <a:prstGeom prst="rect">
          <a:avLst/>
        </a:prstGeom>
        <a:solidFill>
          <a:schemeClr val="accent2">
            <a:lumMod val="50000"/>
          </a:schemeClr>
        </a:solidFill>
        <a:ln w="15875" cap="flat" cmpd="sng" algn="ctr">
          <a:solidFill>
            <a:schemeClr val="accent2">
              <a:lumMod val="50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b="1" kern="1200" dirty="0" smtClean="0"/>
            <a:t>Next-fit</a:t>
          </a:r>
        </a:p>
      </dsp:txBody>
      <dsp:txXfrm>
        <a:off x="5719571" y="101703"/>
        <a:ext cx="2507456" cy="720000"/>
      </dsp:txXfrm>
    </dsp:sp>
    <dsp:sp modelId="{F02FE02C-078E-2342-80A7-769674C16284}">
      <dsp:nvSpPr>
        <dsp:cNvPr id="0" name=""/>
        <dsp:cNvSpPr/>
      </dsp:nvSpPr>
      <dsp:spPr>
        <a:xfrm>
          <a:off x="5719571" y="821703"/>
          <a:ext cx="2507456" cy="3369192"/>
        </a:xfrm>
        <a:prstGeom prst="rect">
          <a:avLst/>
        </a:prstGeom>
        <a:solidFill>
          <a:schemeClr val="bg2">
            <a:lumMod val="90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t>Begins to scan memory from the location of the last placement and chooses the next available block that is large enough</a:t>
          </a:r>
          <a:endParaRPr lang="en-US" sz="2500" kern="1200" dirty="0"/>
        </a:p>
      </dsp:txBody>
      <dsp:txXfrm>
        <a:off x="5719571" y="821703"/>
        <a:ext cx="2507456" cy="33691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981AB3-A7C5-304C-B5DD-3C6A0BA47400}">
      <dsp:nvSpPr>
        <dsp:cNvPr id="0" name=""/>
        <dsp:cNvSpPr/>
      </dsp:nvSpPr>
      <dsp:spPr>
        <a:xfrm>
          <a:off x="0" y="510524"/>
          <a:ext cx="8077200" cy="11025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26880" tIns="416560" rIns="62688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Reference to a memory location independent of the current assignment of data to memory</a:t>
          </a:r>
        </a:p>
      </dsp:txBody>
      <dsp:txXfrm>
        <a:off x="0" y="510524"/>
        <a:ext cx="8077200" cy="1102500"/>
      </dsp:txXfrm>
    </dsp:sp>
    <dsp:sp modelId="{62188342-F933-5546-8BB3-C1B3099F523F}">
      <dsp:nvSpPr>
        <dsp:cNvPr id="0" name=""/>
        <dsp:cNvSpPr/>
      </dsp:nvSpPr>
      <dsp:spPr>
        <a:xfrm>
          <a:off x="403860" y="215324"/>
          <a:ext cx="5654040" cy="590400"/>
        </a:xfrm>
        <a:prstGeom prst="roundRect">
          <a:avLst/>
        </a:prstGeom>
        <a:solidFill>
          <a:schemeClr val="accent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709" tIns="0" rIns="213709" bIns="0" numCol="1" spcCol="1270" anchor="ctr" anchorCtr="0">
          <a:noAutofit/>
        </a:bodyPr>
        <a:lstStyle/>
        <a:p>
          <a:pPr lvl="0" algn="l" defTabSz="889000">
            <a:lnSpc>
              <a:spcPct val="90000"/>
            </a:lnSpc>
            <a:spcBef>
              <a:spcPct val="0"/>
            </a:spcBef>
            <a:spcAft>
              <a:spcPct val="35000"/>
            </a:spcAft>
          </a:pPr>
          <a:r>
            <a:rPr lang="en-US" sz="2000" b="1" kern="1200" dirty="0" smtClean="0"/>
            <a:t>Logical</a:t>
          </a:r>
          <a:endParaRPr lang="en-US" sz="2000" kern="1200" dirty="0"/>
        </a:p>
      </dsp:txBody>
      <dsp:txXfrm>
        <a:off x="432681" y="244145"/>
        <a:ext cx="5596398" cy="532758"/>
      </dsp:txXfrm>
    </dsp:sp>
    <dsp:sp modelId="{AD976998-883A-B44B-AA40-16EA334E3B09}">
      <dsp:nvSpPr>
        <dsp:cNvPr id="0" name=""/>
        <dsp:cNvSpPr/>
      </dsp:nvSpPr>
      <dsp:spPr>
        <a:xfrm>
          <a:off x="0" y="2016225"/>
          <a:ext cx="8077200" cy="11025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26880" tIns="416560" rIns="62688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A particular example of logical address, in which the address is expressed as a location relative to some known point</a:t>
          </a:r>
        </a:p>
      </dsp:txBody>
      <dsp:txXfrm>
        <a:off x="0" y="2016225"/>
        <a:ext cx="8077200" cy="1102500"/>
      </dsp:txXfrm>
    </dsp:sp>
    <dsp:sp modelId="{56B37D08-27E9-6348-A4E7-27939D35EA56}">
      <dsp:nvSpPr>
        <dsp:cNvPr id="0" name=""/>
        <dsp:cNvSpPr/>
      </dsp:nvSpPr>
      <dsp:spPr>
        <a:xfrm>
          <a:off x="403860" y="1721025"/>
          <a:ext cx="5654040" cy="59040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709" tIns="0" rIns="213709" bIns="0" numCol="1" spcCol="1270" anchor="ctr" anchorCtr="0">
          <a:noAutofit/>
        </a:bodyPr>
        <a:lstStyle/>
        <a:p>
          <a:pPr lvl="0" algn="l" defTabSz="889000">
            <a:lnSpc>
              <a:spcPct val="90000"/>
            </a:lnSpc>
            <a:spcBef>
              <a:spcPct val="0"/>
            </a:spcBef>
            <a:spcAft>
              <a:spcPct val="35000"/>
            </a:spcAft>
          </a:pPr>
          <a:r>
            <a:rPr lang="en-US" sz="2000" b="1" kern="1200" dirty="0" smtClean="0"/>
            <a:t>Relative</a:t>
          </a:r>
        </a:p>
      </dsp:txBody>
      <dsp:txXfrm>
        <a:off x="432681" y="1749846"/>
        <a:ext cx="5596398" cy="532758"/>
      </dsp:txXfrm>
    </dsp:sp>
    <dsp:sp modelId="{E5E2D93A-0FAC-8648-A220-3E52BE154C5F}">
      <dsp:nvSpPr>
        <dsp:cNvPr id="0" name=""/>
        <dsp:cNvSpPr/>
      </dsp:nvSpPr>
      <dsp:spPr>
        <a:xfrm>
          <a:off x="0" y="3521925"/>
          <a:ext cx="8077200" cy="8347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26880" tIns="416560" rIns="62688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Actual location in main memory</a:t>
          </a:r>
        </a:p>
      </dsp:txBody>
      <dsp:txXfrm>
        <a:off x="0" y="3521925"/>
        <a:ext cx="8077200" cy="834750"/>
      </dsp:txXfrm>
    </dsp:sp>
    <dsp:sp modelId="{B3028417-3BB4-804F-B830-21EC724B50AF}">
      <dsp:nvSpPr>
        <dsp:cNvPr id="0" name=""/>
        <dsp:cNvSpPr/>
      </dsp:nvSpPr>
      <dsp:spPr>
        <a:xfrm>
          <a:off x="403860" y="3226724"/>
          <a:ext cx="5654040" cy="590400"/>
        </a:xfrm>
        <a:prstGeom prst="roundRect">
          <a:avLst/>
        </a:prstGeom>
        <a:solidFill>
          <a:schemeClr val="accent4">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709" tIns="0" rIns="213709" bIns="0" numCol="1" spcCol="1270" anchor="ctr" anchorCtr="0">
          <a:noAutofit/>
        </a:bodyPr>
        <a:lstStyle/>
        <a:p>
          <a:pPr lvl="0" algn="l" defTabSz="889000">
            <a:lnSpc>
              <a:spcPct val="90000"/>
            </a:lnSpc>
            <a:spcBef>
              <a:spcPct val="0"/>
            </a:spcBef>
            <a:spcAft>
              <a:spcPct val="35000"/>
            </a:spcAft>
          </a:pPr>
          <a:r>
            <a:rPr lang="en-US" sz="2000" b="1" kern="1200" dirty="0" smtClean="0"/>
            <a:t>Physical or Absolute</a:t>
          </a:r>
        </a:p>
      </dsp:txBody>
      <dsp:txXfrm>
        <a:off x="432681" y="3255545"/>
        <a:ext cx="5596398" cy="5327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1F70A1-56B4-7C45-8D55-136594643679}">
      <dsp:nvSpPr>
        <dsp:cNvPr id="0" name=""/>
        <dsp:cNvSpPr/>
      </dsp:nvSpPr>
      <dsp:spPr>
        <a:xfrm>
          <a:off x="26" y="37706"/>
          <a:ext cx="2528106" cy="720000"/>
        </a:xfrm>
        <a:prstGeom prst="rect">
          <a:avLst/>
        </a:prstGeom>
        <a:solidFill>
          <a:schemeClr val="accent4">
            <a:lumMod val="50000"/>
          </a:schemeClr>
        </a:solidFill>
        <a:ln w="15875" cap="flat" cmpd="sng" algn="ctr">
          <a:solidFill>
            <a:schemeClr val="accent4">
              <a:lumMod val="50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b="1" i="0" kern="1200" dirty="0" smtClean="0"/>
            <a:t>Pages</a:t>
          </a:r>
          <a:r>
            <a:rPr lang="en-US" sz="2500" kern="1200" dirty="0" smtClean="0"/>
            <a:t> </a:t>
          </a:r>
          <a:endParaRPr lang="en-US" sz="2500" kern="1200" dirty="0"/>
        </a:p>
      </dsp:txBody>
      <dsp:txXfrm>
        <a:off x="26" y="37706"/>
        <a:ext cx="2528106" cy="720000"/>
      </dsp:txXfrm>
    </dsp:sp>
    <dsp:sp modelId="{46D6853D-8FF8-D64F-9F4D-3F18C7AC2088}">
      <dsp:nvSpPr>
        <dsp:cNvPr id="0" name=""/>
        <dsp:cNvSpPr/>
      </dsp:nvSpPr>
      <dsp:spPr>
        <a:xfrm>
          <a:off x="26" y="757706"/>
          <a:ext cx="2528106" cy="1338187"/>
        </a:xfrm>
        <a:prstGeom prst="rect">
          <a:avLst/>
        </a:prstGeom>
        <a:solidFill>
          <a:schemeClr val="accent4">
            <a:lumMod val="20000"/>
            <a:lumOff val="80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t>Chunks of a process</a:t>
          </a:r>
        </a:p>
      </dsp:txBody>
      <dsp:txXfrm>
        <a:off x="26" y="757706"/>
        <a:ext cx="2528106" cy="1338187"/>
      </dsp:txXfrm>
    </dsp:sp>
    <dsp:sp modelId="{E43E3212-8A7F-3040-93CF-F261BAF43BC6}">
      <dsp:nvSpPr>
        <dsp:cNvPr id="0" name=""/>
        <dsp:cNvSpPr/>
      </dsp:nvSpPr>
      <dsp:spPr>
        <a:xfrm>
          <a:off x="2882067" y="37706"/>
          <a:ext cx="2528106" cy="720000"/>
        </a:xfrm>
        <a:prstGeom prst="rect">
          <a:avLst/>
        </a:prstGeom>
        <a:solidFill>
          <a:schemeClr val="accent2">
            <a:lumMod val="50000"/>
          </a:schemeClr>
        </a:solidFill>
        <a:ln w="15875" cap="flat" cmpd="sng" algn="ctr">
          <a:solidFill>
            <a:schemeClr val="accent2">
              <a:lumMod val="75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b="1" i="0" kern="1200" dirty="0" smtClean="0"/>
            <a:t>Frames</a:t>
          </a:r>
        </a:p>
      </dsp:txBody>
      <dsp:txXfrm>
        <a:off x="2882067" y="37706"/>
        <a:ext cx="2528106" cy="720000"/>
      </dsp:txXfrm>
    </dsp:sp>
    <dsp:sp modelId="{A1162212-C3C8-3A47-829A-648CCE353B98}">
      <dsp:nvSpPr>
        <dsp:cNvPr id="0" name=""/>
        <dsp:cNvSpPr/>
      </dsp:nvSpPr>
      <dsp:spPr>
        <a:xfrm>
          <a:off x="2882067" y="757706"/>
          <a:ext cx="2528106" cy="1338187"/>
        </a:xfrm>
        <a:prstGeom prst="rect">
          <a:avLst/>
        </a:prstGeom>
        <a:solidFill>
          <a:schemeClr val="tx2">
            <a:lumMod val="20000"/>
            <a:lumOff val="80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t>Available chunks of memory</a:t>
          </a:r>
          <a:endParaRPr lang="en-US" sz="2500" kern="1200" dirty="0"/>
        </a:p>
      </dsp:txBody>
      <dsp:txXfrm>
        <a:off x="2882067" y="757706"/>
        <a:ext cx="2528106" cy="13381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E554F8-F172-7A4C-8592-CE7684E904E9}">
      <dsp:nvSpPr>
        <dsp:cNvPr id="0" name=""/>
        <dsp:cNvSpPr/>
      </dsp:nvSpPr>
      <dsp:spPr>
        <a:xfrm>
          <a:off x="611504" y="0"/>
          <a:ext cx="6930390" cy="3559460"/>
        </a:xfrm>
        <a:prstGeom prst="rightArrow">
          <a:avLst/>
        </a:prstGeom>
        <a:solidFill>
          <a:schemeClr val="bg1"/>
        </a:solidFill>
        <a:ln>
          <a:solidFill>
            <a:schemeClr val="accent1">
              <a:alpha val="90000"/>
            </a:schemeClr>
          </a:solidFill>
        </a:ln>
        <a:effectLst/>
      </dsp:spPr>
      <dsp:style>
        <a:lnRef idx="0">
          <a:scrgbClr r="0" g="0" b="0"/>
        </a:lnRef>
        <a:fillRef idx="1">
          <a:scrgbClr r="0" g="0" b="0"/>
        </a:fillRef>
        <a:effectRef idx="2">
          <a:scrgbClr r="0" g="0" b="0"/>
        </a:effectRef>
        <a:fontRef idx="minor"/>
      </dsp:style>
    </dsp:sp>
    <dsp:sp modelId="{66418308-D9BF-C14F-A46B-F4AAAFE89B91}">
      <dsp:nvSpPr>
        <dsp:cNvPr id="0" name=""/>
        <dsp:cNvSpPr/>
      </dsp:nvSpPr>
      <dsp:spPr>
        <a:xfrm>
          <a:off x="4080" y="1067838"/>
          <a:ext cx="1962708" cy="1423784"/>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t>Extract the segment number as the leftmost </a:t>
          </a:r>
          <a:r>
            <a:rPr lang="en-US" sz="1200" i="1" kern="1200" smtClean="0"/>
            <a:t>n</a:t>
          </a:r>
          <a:r>
            <a:rPr lang="en-US" sz="1200" kern="1200" smtClean="0"/>
            <a:t> bits of the logical address</a:t>
          </a:r>
          <a:endParaRPr lang="en-US" sz="1200" kern="1200"/>
        </a:p>
      </dsp:txBody>
      <dsp:txXfrm>
        <a:off x="73583" y="1137341"/>
        <a:ext cx="1823702" cy="1284778"/>
      </dsp:txXfrm>
    </dsp:sp>
    <dsp:sp modelId="{CECE5934-D04C-B244-98EA-7378FF62C687}">
      <dsp:nvSpPr>
        <dsp:cNvPr id="0" name=""/>
        <dsp:cNvSpPr/>
      </dsp:nvSpPr>
      <dsp:spPr>
        <a:xfrm>
          <a:off x="2064924" y="1067838"/>
          <a:ext cx="1962708" cy="1423784"/>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Use the segment number as an index into the process segment table to find the starting physical address of the segment</a:t>
          </a:r>
        </a:p>
      </dsp:txBody>
      <dsp:txXfrm>
        <a:off x="2134427" y="1137341"/>
        <a:ext cx="1823702" cy="1284778"/>
      </dsp:txXfrm>
    </dsp:sp>
    <dsp:sp modelId="{79C5E6D8-2847-F447-9D07-319B928A8FC8}">
      <dsp:nvSpPr>
        <dsp:cNvPr id="0" name=""/>
        <dsp:cNvSpPr/>
      </dsp:nvSpPr>
      <dsp:spPr>
        <a:xfrm>
          <a:off x="4125767" y="1067838"/>
          <a:ext cx="1962708" cy="1423784"/>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Compare the offset, expressed in the rightmost </a:t>
          </a:r>
          <a:r>
            <a:rPr lang="en-US" sz="1200" i="1" kern="1200" dirty="0" smtClean="0"/>
            <a:t>m</a:t>
          </a:r>
          <a:r>
            <a:rPr lang="en-US" sz="1200" kern="1200" dirty="0" smtClean="0"/>
            <a:t> bits, to the length of the segment.  If the offset is greater than or equal to the length, the address is invalid</a:t>
          </a:r>
        </a:p>
      </dsp:txBody>
      <dsp:txXfrm>
        <a:off x="4195270" y="1137341"/>
        <a:ext cx="1823702" cy="1284778"/>
      </dsp:txXfrm>
    </dsp:sp>
    <dsp:sp modelId="{4476A394-1578-B443-9923-9E9465C6DB9E}">
      <dsp:nvSpPr>
        <dsp:cNvPr id="0" name=""/>
        <dsp:cNvSpPr/>
      </dsp:nvSpPr>
      <dsp:spPr>
        <a:xfrm>
          <a:off x="6186611" y="1067838"/>
          <a:ext cx="1962708" cy="1423784"/>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The desired physical address is the sum of the starting physical address of the segment plus the offset</a:t>
          </a:r>
          <a:endParaRPr lang="en-US" sz="1200" kern="1200" dirty="0"/>
        </a:p>
      </dsp:txBody>
      <dsp:txXfrm>
        <a:off x="6256114" y="1137341"/>
        <a:ext cx="1823702" cy="128477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33B9C7-37F0-7642-8FF4-61AB4332A383}" type="datetimeFigureOut">
              <a:rPr lang="en-US" smtClean="0"/>
              <a:t>5/19/2017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D87E986-313D-EC43-8C60-8F9B261CF71D}" type="slidenum">
              <a:rPr lang="en-US" smtClean="0"/>
              <a:t>‹#›</a:t>
            </a:fld>
            <a:endParaRPr lang="en-US"/>
          </a:p>
        </p:txBody>
      </p:sp>
    </p:spTree>
    <p:extLst>
      <p:ext uri="{BB962C8B-B14F-4D97-AF65-F5344CB8AC3E}">
        <p14:creationId xmlns:p14="http://schemas.microsoft.com/office/powerpoint/2010/main" val="5038336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5/19/2017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173928798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 9/e, by William Stallings, Chapter 7 “</a:t>
            </a:r>
            <a:r>
              <a:rPr kumimoji="1" lang="en-GB" dirty="0" smtClean="0">
                <a:latin typeface="Times New Roman" pitchFamily="-106" charset="0"/>
                <a:ea typeface="ＭＳ Ｐゴシック" pitchFamily="-106" charset="-128"/>
                <a:cs typeface="ＭＳ Ｐゴシック" pitchFamily="-106" charset="-128"/>
              </a:rPr>
              <a:t>Memory</a:t>
            </a:r>
            <a:r>
              <a:rPr kumimoji="1" lang="en-GB" baseline="0" dirty="0" smtClean="0">
                <a:latin typeface="Times New Roman" pitchFamily="-106" charset="0"/>
                <a:ea typeface="ＭＳ Ｐゴシック" pitchFamily="-106" charset="-128"/>
                <a:cs typeface="ＭＳ Ｐゴシック" pitchFamily="-106" charset="-128"/>
              </a:rPr>
              <a:t> Management</a:t>
            </a:r>
            <a:r>
              <a:rPr lang="en-US" dirty="0" smtClean="0">
                <a:latin typeface="Times New Roman" pitchFamily="-106" charset="0"/>
                <a:ea typeface="ＭＳ Ｐゴシック" pitchFamily="-106" charset="-128"/>
                <a:cs typeface="ＭＳ Ｐゴシック" pitchFamily="-106" charset="-128"/>
              </a:rPr>
              <a:t>”.</a:t>
            </a:r>
            <a:endParaRPr lang="en-AU" dirty="0" smtClean="0">
              <a:latin typeface="Times New Roman" pitchFamily="-106" charset="0"/>
              <a:ea typeface="ＭＳ Ｐゴシック" pitchFamily="-106" charset="-128"/>
              <a:cs typeface="ＭＳ Ｐゴシック" pitchFamily="-106" charset="-128"/>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extLst>
      <p:ext uri="{BB962C8B-B14F-4D97-AF65-F5344CB8AC3E}">
        <p14:creationId xmlns:p14="http://schemas.microsoft.com/office/powerpoint/2010/main" val="4046064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principal operation of memory management is to bring processes into main memory for execution by the processor. In almost all modern multiprogramming systems, this involves a sophisticated scheme known as virtual memory. Virtual memory is, in turn, based on the use of one or both of two basic techniques: segmentation and paging. Before we can look at these virtual memory techniques, we must prepare the ground by looking at simpler techniques that do not involve virtual memory ( Table 7.2 summarizes all the techniques examined in this chapter and the next). One of these techniques, partitioning, has been used in several variations in some now-obsolete operating systems. The other two techniques, simple paging and simple segmentation, are not used by themselves. However, it will clarify the discussion of virtual memory if we look first at these two techniques in the absence of virtual memory considerations.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extLst>
      <p:ext uri="{BB962C8B-B14F-4D97-AF65-F5344CB8AC3E}">
        <p14:creationId xmlns:p14="http://schemas.microsoft.com/office/powerpoint/2010/main" val="1695634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Table 7.2   Memory Management</a:t>
            </a:r>
            <a:r>
              <a:rPr lang="en-US" baseline="0" dirty="0" smtClean="0"/>
              <a:t> Techniques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p14="http://schemas.microsoft.com/office/powerpoint/2010/main" val="3830856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most schemes for memory management, we can assume that the OS occupies some fixed portion of main memory and that the rest of main memory is available for use by multiple processes. The simplest scheme for managing this available memory is to partition it into regions with fixed boundaries.</a:t>
            </a:r>
          </a:p>
          <a:p>
            <a:endParaRPr lang="en-US" sz="1200"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PARTITION SIZES </a:t>
            </a:r>
            <a:r>
              <a:rPr lang="en-US" sz="1200" b="0" i="1" kern="1200" baseline="0" dirty="0" smtClean="0">
                <a:solidFill>
                  <a:schemeClr val="tx1"/>
                </a:solidFill>
                <a:latin typeface="+mn-lt"/>
                <a:ea typeface="+mn-ea"/>
                <a:cs typeface="+mn-cs"/>
              </a:rPr>
              <a:t>Figure 7.2 shows examples of two alternatives for fixed </a:t>
            </a:r>
            <a:r>
              <a:rPr lang="en-US" sz="1200" kern="1200" baseline="0" dirty="0" smtClean="0">
                <a:solidFill>
                  <a:schemeClr val="tx1"/>
                </a:solidFill>
                <a:latin typeface="+mn-lt"/>
                <a:ea typeface="+mn-ea"/>
                <a:cs typeface="+mn-cs"/>
              </a:rPr>
              <a:t>partitioning. One possibility is to make use of equal-size partitions. In this case, any process whose size is less than or equal to the partition size can be loaded into any available partition. If all partitions are full and no process is in the Ready or Running state, the operating system can swap a process out of any of the partitions and load in another process, so that there is some work for the processor.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extLst>
      <p:ext uri="{BB962C8B-B14F-4D97-AF65-F5344CB8AC3E}">
        <p14:creationId xmlns:p14="http://schemas.microsoft.com/office/powerpoint/2010/main" val="1895761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There are two difficulties with the use of equal-size fixed partitions: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program may be too big to fit into a partition. In this case, the programmer must design the program with the use of overlays so that only a portion of the program need be in main memory at any one time. When a module is needed that is not present, the user’s program must load that module into the program’s partition, overlaying whatever programs or data are there.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Main memory utilization is extremely inefficient. Any program, no matter how small, occupies an entire partition. In our example, there may be a program whose length is less than 2 Mbytes; yet it occupies an 8-Mbyte partition whenever it is swapped in. This phenomenon, in which there is wasted space internal to a partition due to the fact that the block of data loaded is smaller than the partition, is referred to as </a:t>
            </a:r>
            <a:r>
              <a:rPr lang="en-US" sz="1200" b="1" kern="1200" baseline="0" dirty="0" smtClean="0">
                <a:solidFill>
                  <a:schemeClr val="tx1"/>
                </a:solidFill>
                <a:latin typeface="+mn-lt"/>
                <a:ea typeface="+mn-ea"/>
                <a:cs typeface="+mn-cs"/>
              </a:rPr>
              <a:t>internal fragmentation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extLst>
      <p:ext uri="{BB962C8B-B14F-4D97-AF65-F5344CB8AC3E}">
        <p14:creationId xmlns:p14="http://schemas.microsoft.com/office/powerpoint/2010/main" val="3966649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i="1" kern="1200" baseline="0" dirty="0" smtClean="0">
                <a:solidFill>
                  <a:schemeClr val="tx1"/>
                </a:solidFill>
                <a:latin typeface="+mn-lt"/>
                <a:ea typeface="+mn-ea"/>
                <a:cs typeface="+mn-cs"/>
              </a:rPr>
              <a:t>PLACEMENT ALGORITHM </a:t>
            </a:r>
            <a:r>
              <a:rPr lang="en-US" sz="1200" b="0" i="1" kern="1200" baseline="0" dirty="0" smtClean="0">
                <a:solidFill>
                  <a:schemeClr val="tx1"/>
                </a:solidFill>
                <a:latin typeface="+mn-lt"/>
                <a:ea typeface="+mn-ea"/>
                <a:cs typeface="+mn-cs"/>
              </a:rPr>
              <a:t>With equal-size partitions, the placement of processes </a:t>
            </a:r>
            <a:r>
              <a:rPr lang="en-US" sz="1200" kern="1200" baseline="0" dirty="0" smtClean="0">
                <a:solidFill>
                  <a:schemeClr val="tx1"/>
                </a:solidFill>
                <a:latin typeface="+mn-lt"/>
                <a:ea typeface="+mn-ea"/>
                <a:cs typeface="+mn-cs"/>
              </a:rPr>
              <a:t>in memory is trivial. As long as there is any available partition, a process can be loaded into that partition. Because all partitions are of equal size, it does not matter which partition is used. If all partitions are occupied with processes that are not ready to run, then one of these processes must be swapped out to make room for a new process. Which one to swap out is a scheduling decision; this topic is explored in Part Four.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unequal-size partitions, there are two possible ways to assign processes to partitions. The simplest way is to assign each process to the smallest partition within which it will fit. In this case, a scheduling queue is needed for each partition, to hold swapped-out processes destined for that partition ( Figure 7.3a ). The advantage of this approach is that processes are always assigned in such a way as to minimize wasted memory within a partition (internal fragmentation).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Although this technique seems optimum from the point of view of an individual partition, it is not optimum from the point of view of the system as a whole. In Figure 7.2b , for example, consider a case in which there are no processes with a size between 12 and 16M at a certain point in time. In that case, the 16M partition will remain unused, even though some smaller process could have been assigned to it. Thus, a preferable approach would be to employ a single queue for all processes ( Figure 7.3b ). When it is time to load a process into main memory, the smallest available partition that will hold the process is selected. If all partitions are occupied, then a swapping decision must be made. Preference might be given to swapping out of the smallest partition that will hold the incoming process. It is also possible to consider other factors, such as priority, and a preference for swapping out blocked processes versus ready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extLst>
      <p:ext uri="{BB962C8B-B14F-4D97-AF65-F5344CB8AC3E}">
        <p14:creationId xmlns:p14="http://schemas.microsoft.com/office/powerpoint/2010/main" val="1252297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use of unequal-size partitions provides a degree of flexibility to fixed partitioning. In addition, it can be said that fixed-partitioning schemes are relatively simple and require minimal OS software and processing overhead. However, there are disadvantages: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number of partitions specified at system generation time limits the number of active (not suspended) processes in the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Because partition sizes are preset at system generation time, small jobs will not utilize partition space efficiently. In an environment where the main storage requirement of all jobs is known beforehand, this may be reasonable, but in most cases, it is an inefficient technique.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extLst>
      <p:ext uri="{BB962C8B-B14F-4D97-AF65-F5344CB8AC3E}">
        <p14:creationId xmlns:p14="http://schemas.microsoft.com/office/powerpoint/2010/main" val="1364177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overcome some of the difficulties with fixed partitioning, an approach known as dynamic partitioning was developed. Again, this approach has been supplanted by more sophisticated memory management techniques. An important operating system that used this technique was IBM’s mainframe operating system, OS/MVT (Multiprogramming with a Variable Number of Tasks).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dynamic partitioning, the partitions are of variable length and number. When a process is brought into main memory, it is allocated exactly as much memory as it requires and no more.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extLst>
      <p:ext uri="{BB962C8B-B14F-4D97-AF65-F5344CB8AC3E}">
        <p14:creationId xmlns:p14="http://schemas.microsoft.com/office/powerpoint/2010/main" val="689794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example, using 64 Mbytes of main memory, is shown in Figure 7.4 . Initially, main memory is empty, except for the OS (a). The first three processes are loaded in, starting where the operating system ends and occupying just enough space for each process (b, c, d). This leaves a “hole” at the end of memory that is too small for a fourth process. At some point, none of</a:t>
            </a:r>
          </a:p>
          <a:p>
            <a:r>
              <a:rPr lang="en-US" sz="1200" kern="1200" baseline="0" dirty="0" smtClean="0">
                <a:solidFill>
                  <a:schemeClr val="tx1"/>
                </a:solidFill>
                <a:latin typeface="+mn-lt"/>
                <a:ea typeface="+mn-ea"/>
                <a:cs typeface="+mn-cs"/>
              </a:rPr>
              <a:t>the processes in memory is ready. The operating system swaps out process 2 (e), which leaves sufficient room to load a new process, process 4 (f). Because process 4 is smaller than process 2, another small hole is created. Later, a point is reached at which none of the processes in main memory is ready, but process 2, in the Ready-Suspend state, is available. Because there is insufficient room in memory for process 2, the operating system swaps process 1 out (g) and swaps process 2 back in (h).</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this example shows, this method starts out well, but eventually it leads to a situation in which there are a lot of small holes in memory. As time goes on, memory becomes more and more fragmented, and memory utilization declines. This phenomenon is referred to as </a:t>
            </a:r>
            <a:r>
              <a:rPr lang="en-US" sz="1200" b="1" kern="1200" baseline="0" dirty="0" smtClean="0">
                <a:solidFill>
                  <a:schemeClr val="tx1"/>
                </a:solidFill>
                <a:latin typeface="+mn-lt"/>
                <a:ea typeface="+mn-ea"/>
                <a:cs typeface="+mn-cs"/>
              </a:rPr>
              <a:t>external fragmentation </a:t>
            </a:r>
            <a:r>
              <a:rPr lang="en-US" sz="1200" b="0" kern="1200" baseline="0" dirty="0" smtClean="0">
                <a:solidFill>
                  <a:schemeClr val="tx1"/>
                </a:solidFill>
                <a:latin typeface="+mn-lt"/>
                <a:ea typeface="+mn-ea"/>
                <a:cs typeface="+mn-cs"/>
              </a:rPr>
              <a:t>, indicating that the memory </a:t>
            </a:r>
            <a:r>
              <a:rPr lang="en-US" sz="1200" kern="1200" baseline="0" dirty="0" smtClean="0">
                <a:solidFill>
                  <a:schemeClr val="tx1"/>
                </a:solidFill>
                <a:latin typeface="+mn-lt"/>
                <a:ea typeface="+mn-ea"/>
                <a:cs typeface="+mn-cs"/>
              </a:rPr>
              <a:t>that is external to all partitions becomes increasingly fragmented. This is in contrast to internal fragmentation, referred to earlier.</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extLst>
      <p:ext uri="{BB962C8B-B14F-4D97-AF65-F5344CB8AC3E}">
        <p14:creationId xmlns:p14="http://schemas.microsoft.com/office/powerpoint/2010/main" val="1214900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lvl="0" indent="-228600" algn="l" defTabSz="914400" rtl="0" eaLnBrk="0" fontAlgn="base" latinLnBrk="0" hangingPunct="0">
              <a:lnSpc>
                <a:spcPct val="100000"/>
              </a:lnSpc>
              <a:spcBef>
                <a:spcPct val="30000"/>
              </a:spcBef>
              <a:spcAft>
                <a:spcPct val="0"/>
              </a:spcAft>
              <a:buClrTx/>
              <a:buSzTx/>
              <a:buFont typeface="+mj-lt"/>
              <a:buNone/>
              <a:tabLst/>
              <a:defRPr/>
            </a:pPr>
            <a:r>
              <a:rPr lang="en-US" sz="1200" kern="1200" baseline="0" dirty="0" smtClean="0">
                <a:solidFill>
                  <a:schemeClr val="tx1"/>
                </a:solidFill>
                <a:latin typeface="+mn-lt"/>
                <a:ea typeface="+mn-ea"/>
                <a:cs typeface="+mn-cs"/>
              </a:rPr>
              <a:t>One technique for overcoming external fragmentation is </a:t>
            </a:r>
            <a:r>
              <a:rPr lang="en-US" sz="1200" b="1" kern="1200" baseline="0" dirty="0" smtClean="0">
                <a:solidFill>
                  <a:schemeClr val="tx1"/>
                </a:solidFill>
                <a:latin typeface="+mn-lt"/>
                <a:ea typeface="+mn-ea"/>
                <a:cs typeface="+mn-cs"/>
              </a:rPr>
              <a:t>compaction : </a:t>
            </a:r>
            <a:r>
              <a:rPr lang="en-US" sz="1200" b="0" kern="1200" baseline="0" dirty="0" smtClean="0">
                <a:solidFill>
                  <a:schemeClr val="tx1"/>
                </a:solidFill>
                <a:latin typeface="+mn-lt"/>
                <a:ea typeface="+mn-ea"/>
                <a:cs typeface="+mn-cs"/>
              </a:rPr>
              <a:t>From</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time to time, the OS shifts the processes so that they are contiguous and so that all of the free memory is together in one block. For example, in Figure 7.4h , compaction will result in a block of free memory of length 16M. This may well be sufficient to load in an additional process. The difficulty with compaction is that it is a time-consuming procedure and wasteful of processor time. Note that compaction implies the need for a dynamic relocation capability. That is, it must be possible to move a program from one region to another in main memory without invalidating the memory references in the program (see Appendix 7A).</a:t>
            </a:r>
            <a:endParaRPr lang="en-US" dirty="0" smtClean="0"/>
          </a:p>
          <a:p>
            <a:pPr marL="228600" lvl="0" indent="-228600">
              <a:buFont typeface="+mj-lt"/>
              <a:buAutoNum type="arabicPeriod"/>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extLst>
      <p:ext uri="{BB962C8B-B14F-4D97-AF65-F5344CB8AC3E}">
        <p14:creationId xmlns:p14="http://schemas.microsoft.com/office/powerpoint/2010/main" val="34180736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1" kern="1200" baseline="0" dirty="0" smtClean="0">
                <a:solidFill>
                  <a:schemeClr val="tx1"/>
                </a:solidFill>
                <a:latin typeface="+mn-lt"/>
                <a:ea typeface="+mn-ea"/>
                <a:cs typeface="+mn-cs"/>
              </a:rPr>
              <a:t>Because memory compaction is time consuming, the OS </a:t>
            </a:r>
            <a:r>
              <a:rPr lang="en-US" sz="1200" kern="1200" baseline="0" dirty="0" smtClean="0">
                <a:solidFill>
                  <a:schemeClr val="tx1"/>
                </a:solidFill>
                <a:latin typeface="+mn-lt"/>
                <a:ea typeface="+mn-ea"/>
                <a:cs typeface="+mn-cs"/>
              </a:rPr>
              <a:t>designer must be clever in deciding how to assign processes to memory (how to plug the holes). When it is time to load or swap a process into main memory, and if there is more than one free block of memory of sufficient size, then the operating system must decide which free block to allocate.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Three placement algorithms that might be considered are best-fit, first-fit, and next-fit. All, of course, are limited to choosing among free blocks of main memory that are equal to or larger than the process to be brought in. </a:t>
            </a:r>
            <a:r>
              <a:rPr lang="en-US" sz="1200" b="1" kern="1200" baseline="0" dirty="0" smtClean="0">
                <a:solidFill>
                  <a:schemeClr val="tx1"/>
                </a:solidFill>
                <a:latin typeface="+mn-lt"/>
                <a:ea typeface="+mn-ea"/>
                <a:cs typeface="+mn-cs"/>
              </a:rPr>
              <a:t>Best-fit </a:t>
            </a:r>
            <a:r>
              <a:rPr lang="en-US" sz="1200" b="0" kern="1200" baseline="0" dirty="0" smtClean="0">
                <a:solidFill>
                  <a:schemeClr val="tx1"/>
                </a:solidFill>
                <a:latin typeface="+mn-lt"/>
                <a:ea typeface="+mn-ea"/>
                <a:cs typeface="+mn-cs"/>
              </a:rPr>
              <a:t>chooses the </a:t>
            </a:r>
            <a:r>
              <a:rPr lang="en-US" sz="1200" kern="1200" baseline="0" dirty="0" smtClean="0">
                <a:solidFill>
                  <a:schemeClr val="tx1"/>
                </a:solidFill>
                <a:latin typeface="+mn-lt"/>
                <a:ea typeface="+mn-ea"/>
                <a:cs typeface="+mn-cs"/>
              </a:rPr>
              <a:t>block that is closest in size to the request. </a:t>
            </a:r>
            <a:r>
              <a:rPr lang="en-US" sz="1200" b="1" kern="1200" baseline="0" dirty="0" smtClean="0">
                <a:solidFill>
                  <a:schemeClr val="tx1"/>
                </a:solidFill>
                <a:latin typeface="+mn-lt"/>
                <a:ea typeface="+mn-ea"/>
                <a:cs typeface="+mn-cs"/>
              </a:rPr>
              <a:t>First-fit </a:t>
            </a:r>
            <a:r>
              <a:rPr lang="en-US" sz="1200" b="0" kern="1200" baseline="0" dirty="0" smtClean="0">
                <a:solidFill>
                  <a:schemeClr val="tx1"/>
                </a:solidFill>
                <a:latin typeface="+mn-lt"/>
                <a:ea typeface="+mn-ea"/>
                <a:cs typeface="+mn-cs"/>
              </a:rPr>
              <a:t>begins to scan memory from the </a:t>
            </a:r>
            <a:r>
              <a:rPr lang="en-US" sz="1200" kern="1200" baseline="0" dirty="0" smtClean="0">
                <a:solidFill>
                  <a:schemeClr val="tx1"/>
                </a:solidFill>
                <a:latin typeface="+mn-lt"/>
                <a:ea typeface="+mn-ea"/>
                <a:cs typeface="+mn-cs"/>
              </a:rPr>
              <a:t>beginning and chooses the first available block that is large enough. </a:t>
            </a:r>
            <a:r>
              <a:rPr lang="en-US" sz="1200" b="1" kern="1200" baseline="0" dirty="0" smtClean="0">
                <a:solidFill>
                  <a:schemeClr val="tx1"/>
                </a:solidFill>
                <a:latin typeface="+mn-lt"/>
                <a:ea typeface="+mn-ea"/>
                <a:cs typeface="+mn-cs"/>
              </a:rPr>
              <a:t>Next-fit </a:t>
            </a:r>
            <a:r>
              <a:rPr lang="en-US" sz="1200" b="0" kern="1200" baseline="0" dirty="0" smtClean="0">
                <a:solidFill>
                  <a:schemeClr val="tx1"/>
                </a:solidFill>
                <a:latin typeface="+mn-lt"/>
                <a:ea typeface="+mn-ea"/>
                <a:cs typeface="+mn-cs"/>
              </a:rPr>
              <a:t>begins </a:t>
            </a:r>
            <a:r>
              <a:rPr lang="en-US" sz="1200" kern="1200" baseline="0" dirty="0" smtClean="0">
                <a:solidFill>
                  <a:schemeClr val="tx1"/>
                </a:solidFill>
                <a:latin typeface="+mn-lt"/>
                <a:ea typeface="+mn-ea"/>
                <a:cs typeface="+mn-cs"/>
              </a:rPr>
              <a:t>to scan memory from the location of the last placement, and chooses the next available block that is large enough.</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extLst>
      <p:ext uri="{BB962C8B-B14F-4D97-AF65-F5344CB8AC3E}">
        <p14:creationId xmlns:p14="http://schemas.microsoft.com/office/powerpoint/2010/main" val="2727545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a </a:t>
            </a:r>
            <a:r>
              <a:rPr lang="en-US" sz="1200" kern="1200" baseline="0" dirty="0" err="1" smtClean="0">
                <a:solidFill>
                  <a:schemeClr val="tx1"/>
                </a:solidFill>
                <a:latin typeface="+mn-lt"/>
                <a:ea typeface="+mn-ea"/>
                <a:cs typeface="+mn-cs"/>
              </a:rPr>
              <a:t>uniprogramming</a:t>
            </a:r>
            <a:r>
              <a:rPr lang="en-US" sz="1200" kern="1200" baseline="0" dirty="0" smtClean="0">
                <a:solidFill>
                  <a:schemeClr val="tx1"/>
                </a:solidFill>
                <a:latin typeface="+mn-lt"/>
                <a:ea typeface="+mn-ea"/>
                <a:cs typeface="+mn-cs"/>
              </a:rPr>
              <a:t> system, main memory is divided into two parts: one part</a:t>
            </a:r>
          </a:p>
          <a:p>
            <a:r>
              <a:rPr lang="en-US" sz="1200" kern="1200" baseline="0" dirty="0" smtClean="0">
                <a:solidFill>
                  <a:schemeClr val="tx1"/>
                </a:solidFill>
                <a:latin typeface="+mn-lt"/>
                <a:ea typeface="+mn-ea"/>
                <a:cs typeface="+mn-cs"/>
              </a:rPr>
              <a:t>for the operating system (resident monitor, kernel) and other part for the program</a:t>
            </a:r>
          </a:p>
          <a:p>
            <a:r>
              <a:rPr lang="en-US" sz="1200" kern="1200" baseline="0" dirty="0" smtClean="0">
                <a:solidFill>
                  <a:schemeClr val="tx1"/>
                </a:solidFill>
                <a:latin typeface="+mn-lt"/>
                <a:ea typeface="+mn-ea"/>
                <a:cs typeface="+mn-cs"/>
              </a:rPr>
              <a:t>currently being executed. In a multiprogramming system, the “user” part of</a:t>
            </a:r>
          </a:p>
          <a:p>
            <a:r>
              <a:rPr lang="en-US" sz="1200" kern="1200" baseline="0" dirty="0" smtClean="0">
                <a:solidFill>
                  <a:schemeClr val="tx1"/>
                </a:solidFill>
                <a:latin typeface="+mn-lt"/>
                <a:ea typeface="+mn-ea"/>
                <a:cs typeface="+mn-cs"/>
              </a:rPr>
              <a:t>memory must be further subdivided to accommodate multiple processes. The task</a:t>
            </a:r>
          </a:p>
          <a:p>
            <a:r>
              <a:rPr lang="en-US" sz="1200" kern="1200" baseline="0" dirty="0" smtClean="0">
                <a:solidFill>
                  <a:schemeClr val="tx1"/>
                </a:solidFill>
                <a:latin typeface="+mn-lt"/>
                <a:ea typeface="+mn-ea"/>
                <a:cs typeface="+mn-cs"/>
              </a:rPr>
              <a:t>of subdivision is carried out dynamically by the operating system and is known as</a:t>
            </a:r>
          </a:p>
          <a:p>
            <a:r>
              <a:rPr lang="en-US" sz="1200" kern="1200" baseline="0" dirty="0" smtClean="0">
                <a:solidFill>
                  <a:schemeClr val="tx1"/>
                </a:solidFill>
                <a:latin typeface="+mn-lt"/>
                <a:ea typeface="+mn-ea"/>
                <a:cs typeface="+mn-cs"/>
              </a:rPr>
              <a:t>memory management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Effective memory management is vital in a multiprogramming system. If only</a:t>
            </a:r>
          </a:p>
          <a:p>
            <a:r>
              <a:rPr lang="en-US" sz="1200" kern="1200" baseline="0" dirty="0" smtClean="0">
                <a:solidFill>
                  <a:schemeClr val="tx1"/>
                </a:solidFill>
                <a:latin typeface="+mn-lt"/>
                <a:ea typeface="+mn-ea"/>
                <a:cs typeface="+mn-cs"/>
              </a:rPr>
              <a:t>a few processes are in memory, then for much of the time all of the processes will be</a:t>
            </a:r>
          </a:p>
          <a:p>
            <a:r>
              <a:rPr lang="en-US" sz="1200" kern="1200" baseline="0" dirty="0" smtClean="0">
                <a:solidFill>
                  <a:schemeClr val="tx1"/>
                </a:solidFill>
                <a:latin typeface="+mn-lt"/>
                <a:ea typeface="+mn-ea"/>
                <a:cs typeface="+mn-cs"/>
              </a:rPr>
              <a:t>waiting for I/O (input/output) and the processor will be idle. Thus memory needs to</a:t>
            </a:r>
          </a:p>
          <a:p>
            <a:r>
              <a:rPr lang="en-US" sz="1200" kern="1200" baseline="0" dirty="0" smtClean="0">
                <a:solidFill>
                  <a:schemeClr val="tx1"/>
                </a:solidFill>
                <a:latin typeface="+mn-lt"/>
                <a:ea typeface="+mn-ea"/>
                <a:cs typeface="+mn-cs"/>
              </a:rPr>
              <a:t>be allocated to ensure a reasonable supply of ready processes to consume available</a:t>
            </a:r>
          </a:p>
          <a:p>
            <a:r>
              <a:rPr lang="en-US" sz="1200" kern="1200" baseline="0" dirty="0" smtClean="0">
                <a:solidFill>
                  <a:schemeClr val="tx1"/>
                </a:solidFill>
                <a:latin typeface="+mn-lt"/>
                <a:ea typeface="+mn-ea"/>
                <a:cs typeface="+mn-cs"/>
              </a:rPr>
              <a:t>processor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Table 7.1 introduces some key terms for our discussion.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extLst>
      <p:ext uri="{BB962C8B-B14F-4D97-AF65-F5344CB8AC3E}">
        <p14:creationId xmlns:p14="http://schemas.microsoft.com/office/powerpoint/2010/main" val="13234076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Figure 7.5a shows an example memory configuration after a number of placement and swapping-out operations. The last block that was used was a 22-Mbyte block from which a 14-Mbyte partition was created. Figure 7.5b shows the difference between the best-, first-, and next-fit placement algorithms in satisfying a 16-Mbyte allocation request. Best-fit will search the entire list of available blocks and make use of the 18-Mbyte block, leaving a 2-Mbyte fragment. First-fit results in a 6-Mbyte fragment, and next-fit results in a 20-Mbyte fragment.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Which of these approaches is best will depend on the exact sequence of process swapping that occurs and the size of those processes. However, some general comments can be made (see also [BREN89], [SHOR75], and [BAYS77]). The first-fit algorithm is not only the simplest but usually the best and fastest as well. The next-fit algorithm tends to produce slightly worse results than the first-fit. The next-fit algorithm will more frequently lead to an allocation from a free block at the end of memory. The result is that the largest block of free memory, which usually appears at the end of the memory space, is quickly broken up into small fragments. Thus, compaction may be required more frequently with next-fit. On the other hand, the first-fit algorithm may litter the front end with small free partitions that need to be searched over on each subsequent first-fit pass. The best-fit algorithm, despite its name, is usually the worst performer. Because this algorithm looks for the smallest block that will satisfy the requirement, it guarantees that the fragment left behind is as small as possible. Although each memory request always wastes the smallest amount of memory, the result is that main memory is quickly littered by blocks too small to satisfy memory allocation requests. Thus, memory compaction must be done more frequently than with the other algorithms.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extLst>
      <p:ext uri="{BB962C8B-B14F-4D97-AF65-F5344CB8AC3E}">
        <p14:creationId xmlns:p14="http://schemas.microsoft.com/office/powerpoint/2010/main" val="2235840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Both fixed and dynamic partitioning schemes have drawbacks. A fixed partitioning scheme limits the number of active processes and may use space inefficiently if there is a poor match between available partition sizes and process sizes. A dynamic partitioning scheme is more complex to maintain and includes the overhead of compaction. An interesting compromise is the buddy system ([KNUT97], [PETE77]).</a:t>
            </a:r>
          </a:p>
          <a:p>
            <a:endParaRPr lang="en-US" sz="1200" kern="1200" baseline="0" dirty="0" smtClean="0">
              <a:solidFill>
                <a:schemeClr val="tx1"/>
              </a:solidFill>
              <a:latin typeface="+mn-lt"/>
              <a:ea typeface="+mn-ea"/>
              <a:cs typeface="+mn-cs"/>
            </a:endParaRPr>
          </a:p>
          <a:p>
            <a:r>
              <a:rPr lang="en-US" sz="3000" dirty="0" smtClean="0"/>
              <a:t>Memory blocks are available of size 2</a:t>
            </a:r>
            <a:r>
              <a:rPr lang="en-US" sz="3000" i="1" baseline="30000" dirty="0" smtClean="0"/>
              <a:t>K</a:t>
            </a:r>
            <a:r>
              <a:rPr lang="en-US" sz="3000" i="1" dirty="0" smtClean="0"/>
              <a:t> words, L ≤ K ≤ U, </a:t>
            </a:r>
            <a:r>
              <a:rPr lang="en-US" sz="3000" dirty="0" smtClean="0"/>
              <a:t>where </a:t>
            </a:r>
          </a:p>
          <a:p>
            <a:pPr lvl="2"/>
            <a:r>
              <a:rPr lang="en-US" dirty="0" smtClean="0"/>
              <a:t>2</a:t>
            </a:r>
            <a:r>
              <a:rPr lang="en-US" i="1" baseline="30000" dirty="0" smtClean="0"/>
              <a:t>L</a:t>
            </a:r>
            <a:r>
              <a:rPr lang="en-US" i="1" dirty="0" smtClean="0"/>
              <a:t> = smallest size block that is allocated </a:t>
            </a:r>
          </a:p>
          <a:p>
            <a:pPr lvl="2"/>
            <a:r>
              <a:rPr lang="en-US" dirty="0" smtClean="0"/>
              <a:t>2</a:t>
            </a:r>
            <a:r>
              <a:rPr lang="en-US" baseline="30000" dirty="0" smtClean="0"/>
              <a:t>U</a:t>
            </a:r>
            <a:r>
              <a:rPr lang="en-US" dirty="0" smtClean="0"/>
              <a:t> = largest size block that is allocated; generally 2</a:t>
            </a:r>
            <a:r>
              <a:rPr lang="en-US" baseline="30000" dirty="0" smtClean="0"/>
              <a:t>U</a:t>
            </a:r>
            <a:r>
              <a:rPr lang="en-US" dirty="0" smtClean="0"/>
              <a:t> is the size of the entire memory available for allocation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begin, the entire space available for allocation is treated as a single block of size 2</a:t>
            </a:r>
            <a:r>
              <a:rPr lang="en-US" sz="1200" i="1" kern="1200" baseline="30000" dirty="0" smtClean="0">
                <a:solidFill>
                  <a:schemeClr val="tx1"/>
                </a:solidFill>
                <a:latin typeface="+mn-lt"/>
                <a:ea typeface="+mn-ea"/>
                <a:cs typeface="+mn-cs"/>
              </a:rPr>
              <a:t>U</a:t>
            </a:r>
            <a:r>
              <a:rPr lang="en-US" sz="1200" i="1" kern="1200" baseline="0" dirty="0" smtClean="0">
                <a:solidFill>
                  <a:schemeClr val="tx1"/>
                </a:solidFill>
                <a:latin typeface="+mn-lt"/>
                <a:ea typeface="+mn-ea"/>
                <a:cs typeface="+mn-cs"/>
              </a:rPr>
              <a:t> . If a request of size s such that 2</a:t>
            </a:r>
            <a:r>
              <a:rPr lang="en-US" sz="1200" i="1" kern="1200" baseline="30000" dirty="0" smtClean="0">
                <a:solidFill>
                  <a:schemeClr val="tx1"/>
                </a:solidFill>
                <a:latin typeface="+mn-lt"/>
                <a:ea typeface="+mn-ea"/>
                <a:cs typeface="+mn-cs"/>
              </a:rPr>
              <a:t>U –1 </a:t>
            </a:r>
            <a:r>
              <a:rPr lang="en-US" sz="1200" i="1" kern="1200" baseline="0" dirty="0" smtClean="0">
                <a:solidFill>
                  <a:schemeClr val="tx1"/>
                </a:solidFill>
                <a:latin typeface="+mn-lt"/>
                <a:ea typeface="+mn-ea"/>
                <a:cs typeface="+mn-cs"/>
              </a:rPr>
              <a:t>≤ s 2</a:t>
            </a:r>
            <a:r>
              <a:rPr lang="en-US" sz="1200" i="1" kern="1200" baseline="30000" dirty="0" smtClean="0">
                <a:solidFill>
                  <a:schemeClr val="tx1"/>
                </a:solidFill>
                <a:latin typeface="+mn-lt"/>
                <a:ea typeface="+mn-ea"/>
                <a:cs typeface="+mn-cs"/>
              </a:rPr>
              <a:t>U </a:t>
            </a:r>
            <a:r>
              <a:rPr lang="en-US" sz="1200" i="1" kern="1200" baseline="0" dirty="0" smtClean="0">
                <a:solidFill>
                  <a:schemeClr val="tx1"/>
                </a:solidFill>
                <a:latin typeface="+mn-lt"/>
                <a:ea typeface="+mn-ea"/>
                <a:cs typeface="+mn-cs"/>
              </a:rPr>
              <a:t>is made, then the entire block </a:t>
            </a:r>
            <a:r>
              <a:rPr lang="en-US" sz="1200" kern="1200" baseline="0" dirty="0" smtClean="0">
                <a:solidFill>
                  <a:schemeClr val="tx1"/>
                </a:solidFill>
                <a:latin typeface="+mn-lt"/>
                <a:ea typeface="+mn-ea"/>
                <a:cs typeface="+mn-cs"/>
              </a:rPr>
              <a:t>is allocated. Otherwise, the block is split into two equal buddies of size </a:t>
            </a:r>
            <a:r>
              <a:rPr lang="en-US" sz="1200" i="1" kern="1200" baseline="0" dirty="0" smtClean="0">
                <a:solidFill>
                  <a:schemeClr val="tx1"/>
                </a:solidFill>
                <a:latin typeface="+mn-lt"/>
                <a:ea typeface="+mn-ea"/>
                <a:cs typeface="+mn-cs"/>
              </a:rPr>
              <a:t>2</a:t>
            </a:r>
            <a:r>
              <a:rPr lang="en-US" sz="1200" i="1" kern="1200" baseline="30000" dirty="0" smtClean="0">
                <a:solidFill>
                  <a:schemeClr val="tx1"/>
                </a:solidFill>
                <a:latin typeface="+mn-lt"/>
                <a:ea typeface="+mn-ea"/>
                <a:cs typeface="+mn-cs"/>
              </a:rPr>
              <a:t>U –1 </a:t>
            </a:r>
            <a:r>
              <a:rPr lang="en-US" sz="1200" i="1" kern="1200" baseline="0" dirty="0" smtClean="0">
                <a:solidFill>
                  <a:schemeClr val="tx1"/>
                </a:solidFill>
                <a:latin typeface="+mn-lt"/>
                <a:ea typeface="+mn-ea"/>
                <a:cs typeface="+mn-cs"/>
              </a:rPr>
              <a:t>. If 2</a:t>
            </a:r>
            <a:r>
              <a:rPr lang="en-US" sz="1200" i="1" kern="1200" baseline="30000" dirty="0" smtClean="0">
                <a:solidFill>
                  <a:schemeClr val="tx1"/>
                </a:solidFill>
                <a:latin typeface="+mn-lt"/>
                <a:ea typeface="+mn-ea"/>
                <a:cs typeface="+mn-cs"/>
              </a:rPr>
              <a:t>U –2 ≤</a:t>
            </a:r>
            <a:r>
              <a:rPr lang="en-US" sz="1200" i="1" kern="1200" baseline="0" dirty="0" smtClean="0">
                <a:solidFill>
                  <a:schemeClr val="tx1"/>
                </a:solidFill>
                <a:latin typeface="+mn-lt"/>
                <a:ea typeface="+mn-ea"/>
                <a:cs typeface="+mn-cs"/>
              </a:rPr>
              <a:t> ≤ </a:t>
            </a:r>
            <a:r>
              <a:rPr lang="en-US" sz="1200" i="1" kern="1200" baseline="0" dirty="0" err="1"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2</a:t>
            </a:r>
            <a:r>
              <a:rPr lang="en-US" sz="1200" i="1" kern="1200" baseline="30000" dirty="0" smtClean="0">
                <a:solidFill>
                  <a:schemeClr val="tx1"/>
                </a:solidFill>
                <a:latin typeface="+mn-lt"/>
                <a:ea typeface="+mn-ea"/>
                <a:cs typeface="+mn-cs"/>
              </a:rPr>
              <a:t>U –1 </a:t>
            </a:r>
            <a:r>
              <a:rPr lang="en-US" sz="1200" i="1" kern="1200" baseline="0" dirty="0" smtClean="0">
                <a:solidFill>
                  <a:schemeClr val="tx1"/>
                </a:solidFill>
                <a:latin typeface="+mn-lt"/>
                <a:ea typeface="+mn-ea"/>
                <a:cs typeface="+mn-cs"/>
              </a:rPr>
              <a:t>, then the request is allocated to one of the two buddies. Otherwise, one </a:t>
            </a:r>
            <a:r>
              <a:rPr lang="en-US" sz="1200" kern="1200" baseline="0" dirty="0" smtClean="0">
                <a:solidFill>
                  <a:schemeClr val="tx1"/>
                </a:solidFill>
                <a:latin typeface="+mn-lt"/>
                <a:ea typeface="+mn-ea"/>
                <a:cs typeface="+mn-cs"/>
              </a:rPr>
              <a:t>of the buddies is split in half again. This process continues until the smallest block greater than or equal to </a:t>
            </a:r>
            <a:r>
              <a:rPr lang="en-US" sz="1200" i="1" kern="1200" baseline="0" dirty="0" smtClean="0">
                <a:solidFill>
                  <a:schemeClr val="tx1"/>
                </a:solidFill>
                <a:latin typeface="+mn-lt"/>
                <a:ea typeface="+mn-ea"/>
                <a:cs typeface="+mn-cs"/>
              </a:rPr>
              <a:t>s is generated and allocated to the request. At any time, the </a:t>
            </a:r>
            <a:r>
              <a:rPr lang="en-US" sz="1200" kern="1200" baseline="0" dirty="0" smtClean="0">
                <a:solidFill>
                  <a:schemeClr val="tx1"/>
                </a:solidFill>
                <a:latin typeface="+mn-lt"/>
                <a:ea typeface="+mn-ea"/>
                <a:cs typeface="+mn-cs"/>
              </a:rPr>
              <a:t>buddy system maintains a list of holes (unallocated blocks) of each size 2</a:t>
            </a:r>
            <a:r>
              <a:rPr lang="en-US" sz="1200" kern="1200" baseline="30000" dirty="0" smtClean="0">
                <a:solidFill>
                  <a:schemeClr val="tx1"/>
                </a:solidFill>
                <a:latin typeface="+mn-lt"/>
                <a:ea typeface="+mn-ea"/>
                <a:cs typeface="+mn-cs"/>
              </a:rPr>
              <a:t> i </a:t>
            </a:r>
            <a:r>
              <a:rPr lang="en-US" sz="1200" i="1" kern="1200" baseline="0" dirty="0" smtClean="0">
                <a:solidFill>
                  <a:schemeClr val="tx1"/>
                </a:solidFill>
                <a:latin typeface="+mn-lt"/>
                <a:ea typeface="+mn-ea"/>
                <a:cs typeface="+mn-cs"/>
              </a:rPr>
              <a:t>. A hole </a:t>
            </a:r>
            <a:r>
              <a:rPr lang="en-US" sz="1200" kern="1200" baseline="0" dirty="0" smtClean="0">
                <a:solidFill>
                  <a:schemeClr val="tx1"/>
                </a:solidFill>
                <a:latin typeface="+mn-lt"/>
                <a:ea typeface="+mn-ea"/>
                <a:cs typeface="+mn-cs"/>
              </a:rPr>
              <a:t>may be removed from the ( </a:t>
            </a:r>
            <a:r>
              <a:rPr lang="en-US" sz="1200" i="1" kern="1200" baseline="0" dirty="0" smtClean="0">
                <a:solidFill>
                  <a:schemeClr val="tx1"/>
                </a:solidFill>
                <a:latin typeface="+mn-lt"/>
                <a:ea typeface="+mn-ea"/>
                <a:cs typeface="+mn-cs"/>
              </a:rPr>
              <a:t>i + 1) list by splitting it in half to create two buddies of </a:t>
            </a:r>
            <a:r>
              <a:rPr lang="en-US" sz="1200" kern="1200" baseline="0" dirty="0" smtClean="0">
                <a:solidFill>
                  <a:schemeClr val="tx1"/>
                </a:solidFill>
                <a:latin typeface="+mn-lt"/>
                <a:ea typeface="+mn-ea"/>
                <a:cs typeface="+mn-cs"/>
              </a:rPr>
              <a:t>size 2</a:t>
            </a:r>
            <a:r>
              <a:rPr lang="en-US" sz="1200" kern="1200" baseline="30000" dirty="0" smtClean="0">
                <a:solidFill>
                  <a:schemeClr val="tx1"/>
                </a:solidFill>
                <a:latin typeface="+mn-lt"/>
                <a:ea typeface="+mn-ea"/>
                <a:cs typeface="+mn-cs"/>
              </a:rPr>
              <a:t> </a:t>
            </a:r>
            <a:r>
              <a:rPr lang="en-US" sz="1200" i="1" kern="1200" baseline="30000" dirty="0" smtClean="0">
                <a:solidFill>
                  <a:schemeClr val="tx1"/>
                </a:solidFill>
                <a:latin typeface="+mn-lt"/>
                <a:ea typeface="+mn-ea"/>
                <a:cs typeface="+mn-cs"/>
              </a:rPr>
              <a:t>i </a:t>
            </a:r>
            <a:r>
              <a:rPr lang="en-US" sz="1200" i="1" kern="1200" baseline="0" dirty="0" smtClean="0">
                <a:solidFill>
                  <a:schemeClr val="tx1"/>
                </a:solidFill>
                <a:latin typeface="+mn-lt"/>
                <a:ea typeface="+mn-ea"/>
                <a:cs typeface="+mn-cs"/>
              </a:rPr>
              <a:t>in the i list. Whenever a pair of buddies on the i list both become unallocated, </a:t>
            </a:r>
            <a:r>
              <a:rPr lang="en-US" sz="1200" kern="1200" baseline="0" dirty="0" smtClean="0">
                <a:solidFill>
                  <a:schemeClr val="tx1"/>
                </a:solidFill>
                <a:latin typeface="+mn-lt"/>
                <a:ea typeface="+mn-ea"/>
                <a:cs typeface="+mn-cs"/>
              </a:rPr>
              <a:t>they are removed from that list and coalesced into a single block on the ( </a:t>
            </a:r>
            <a:r>
              <a:rPr lang="en-US" sz="1200" i="1" kern="1200" baseline="0" dirty="0" smtClean="0">
                <a:solidFill>
                  <a:schemeClr val="tx1"/>
                </a:solidFill>
                <a:latin typeface="+mn-lt"/>
                <a:ea typeface="+mn-ea"/>
                <a:cs typeface="+mn-cs"/>
              </a:rPr>
              <a:t>i + 1) list.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extLst>
      <p:ext uri="{BB962C8B-B14F-4D97-AF65-F5344CB8AC3E}">
        <p14:creationId xmlns:p14="http://schemas.microsoft.com/office/powerpoint/2010/main" val="4160829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7.6 gives an example using a 1-Mbyte initial block. The first request, A, is for 100 Kbytes, for which a 128K block is needed. The initial block is divided into two 512K buddies. The first of these is divided into two 256K buddies, and the first of these is divided into two 128K buddies, one of which is allocated to A. The next request, B, requires a 256K block. Such a block is already available and is allocated. The process continues with splitting and coalescing occurring as needed. Note that when E is released, two 128K buddies are coalesced into a 256K block, which is immediately coalesced with its buddy.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extLst>
      <p:ext uri="{BB962C8B-B14F-4D97-AF65-F5344CB8AC3E}">
        <p14:creationId xmlns:p14="http://schemas.microsoft.com/office/powerpoint/2010/main" val="40377844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7.7 shows a binary tree representation of the buddy allocation immediately after the Release B request. The leaf nodes represent the current partitioning of the memory. If two buddies are leaf nodes, then at least one must be allocated; otherwise they would be coalesced into a larger block.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buddy system is a reasonable compromise to overcome the disadvantages of both the fixed and variable partitioning schemes, but in contemporary operating systems, virtual memory based on paging and segmentation is superior. However, the buddy system has found application in parallel systems as an efficient means of allocation and release for parallel programs (e.g., see [JOHN92]). A modified form of the buddy system is used for UNIX kernel memory allocation (described in Chapter 8 ).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extLst>
      <p:ext uri="{BB962C8B-B14F-4D97-AF65-F5344CB8AC3E}">
        <p14:creationId xmlns:p14="http://schemas.microsoft.com/office/powerpoint/2010/main" val="18475385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 Before we consider ways of dealing with the shortcomings of partitioning, we must</a:t>
            </a:r>
          </a:p>
          <a:p>
            <a:r>
              <a:rPr lang="en-US" sz="1200" kern="1200" baseline="0" dirty="0" smtClean="0">
                <a:solidFill>
                  <a:schemeClr val="tx1"/>
                </a:solidFill>
                <a:latin typeface="+mn-lt"/>
                <a:ea typeface="+mn-ea"/>
                <a:cs typeface="+mn-cs"/>
              </a:rPr>
              <a:t>clear up one loose end, which relates to the placement of processes in memory. When</a:t>
            </a:r>
          </a:p>
          <a:p>
            <a:r>
              <a:rPr lang="en-US" sz="1200" kern="1200" baseline="0" dirty="0" smtClean="0">
                <a:solidFill>
                  <a:schemeClr val="tx1"/>
                </a:solidFill>
                <a:latin typeface="+mn-lt"/>
                <a:ea typeface="+mn-ea"/>
                <a:cs typeface="+mn-cs"/>
              </a:rPr>
              <a:t>the fixed partition scheme of Figure 7.3a is used, we can expect a process will always</a:t>
            </a:r>
          </a:p>
          <a:p>
            <a:r>
              <a:rPr lang="en-US" sz="1200" kern="1200" baseline="0" dirty="0" smtClean="0">
                <a:solidFill>
                  <a:schemeClr val="tx1"/>
                </a:solidFill>
                <a:latin typeface="+mn-lt"/>
                <a:ea typeface="+mn-ea"/>
                <a:cs typeface="+mn-cs"/>
              </a:rPr>
              <a:t>be assigned to the same partition. That is, whichever partition is selected when a new</a:t>
            </a:r>
          </a:p>
          <a:p>
            <a:r>
              <a:rPr lang="en-US" sz="1200" kern="1200" baseline="0" dirty="0" smtClean="0">
                <a:solidFill>
                  <a:schemeClr val="tx1"/>
                </a:solidFill>
                <a:latin typeface="+mn-lt"/>
                <a:ea typeface="+mn-ea"/>
                <a:cs typeface="+mn-cs"/>
              </a:rPr>
              <a:t>process is loaded will always be used to swap that process back into memory after it</a:t>
            </a:r>
          </a:p>
          <a:p>
            <a:r>
              <a:rPr lang="en-US" sz="1200" kern="1200" baseline="0" dirty="0" smtClean="0">
                <a:solidFill>
                  <a:schemeClr val="tx1"/>
                </a:solidFill>
                <a:latin typeface="+mn-lt"/>
                <a:ea typeface="+mn-ea"/>
                <a:cs typeface="+mn-cs"/>
              </a:rPr>
              <a:t>has been swapped out. In that case, a simple relocating loader, such as is described</a:t>
            </a:r>
          </a:p>
          <a:p>
            <a:r>
              <a:rPr lang="en-US" sz="1200" kern="1200" baseline="0" dirty="0" smtClean="0">
                <a:solidFill>
                  <a:schemeClr val="tx1"/>
                </a:solidFill>
                <a:latin typeface="+mn-lt"/>
                <a:ea typeface="+mn-ea"/>
                <a:cs typeface="+mn-cs"/>
              </a:rPr>
              <a:t>in Appendix 7A, can be used: When the process is first loaded, all relative memory</a:t>
            </a:r>
          </a:p>
          <a:p>
            <a:r>
              <a:rPr lang="en-US" sz="1200" kern="1200" baseline="0" dirty="0" smtClean="0">
                <a:solidFill>
                  <a:schemeClr val="tx1"/>
                </a:solidFill>
                <a:latin typeface="+mn-lt"/>
                <a:ea typeface="+mn-ea"/>
                <a:cs typeface="+mn-cs"/>
              </a:rPr>
              <a:t>references in the code are replaced by absolute main memory addresses, determined</a:t>
            </a:r>
          </a:p>
          <a:p>
            <a:r>
              <a:rPr lang="en-US" sz="1200" kern="1200" baseline="0" dirty="0" smtClean="0">
                <a:solidFill>
                  <a:schemeClr val="tx1"/>
                </a:solidFill>
                <a:latin typeface="+mn-lt"/>
                <a:ea typeface="+mn-ea"/>
                <a:cs typeface="+mn-cs"/>
              </a:rPr>
              <a:t>by the base address of the loaded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In the case of equal-size partitions (see Figure 7.2a) and in the case of a single</a:t>
            </a:r>
          </a:p>
          <a:p>
            <a:r>
              <a:rPr lang="en-US" sz="1200" kern="1200" baseline="0" dirty="0" smtClean="0">
                <a:solidFill>
                  <a:schemeClr val="tx1"/>
                </a:solidFill>
                <a:latin typeface="+mn-lt"/>
                <a:ea typeface="+mn-ea"/>
                <a:cs typeface="+mn-cs"/>
              </a:rPr>
              <a:t>process queue for unequal-size partitions (see Figure 7.3b), a process may occupy different</a:t>
            </a:r>
          </a:p>
          <a:p>
            <a:r>
              <a:rPr lang="en-US" sz="1200" kern="1200" baseline="0" dirty="0" smtClean="0">
                <a:solidFill>
                  <a:schemeClr val="tx1"/>
                </a:solidFill>
                <a:latin typeface="+mn-lt"/>
                <a:ea typeface="+mn-ea"/>
                <a:cs typeface="+mn-cs"/>
              </a:rPr>
              <a:t>partitions during the course of its life. When a process image is first created, it</a:t>
            </a:r>
          </a:p>
          <a:p>
            <a:r>
              <a:rPr lang="en-US" sz="1200" kern="1200" baseline="0" dirty="0" smtClean="0">
                <a:solidFill>
                  <a:schemeClr val="tx1"/>
                </a:solidFill>
                <a:latin typeface="+mn-lt"/>
                <a:ea typeface="+mn-ea"/>
                <a:cs typeface="+mn-cs"/>
              </a:rPr>
              <a:t>is loaded into some partition in main memory. Later, the process may be swapped out;</a:t>
            </a:r>
          </a:p>
          <a:p>
            <a:r>
              <a:rPr lang="en-US" sz="1200" kern="1200" baseline="0" dirty="0" smtClean="0">
                <a:solidFill>
                  <a:schemeClr val="tx1"/>
                </a:solidFill>
                <a:latin typeface="+mn-lt"/>
                <a:ea typeface="+mn-ea"/>
                <a:cs typeface="+mn-cs"/>
              </a:rPr>
              <a:t>when it is subsequently swapped back in, it may be assigned to a different partition</a:t>
            </a:r>
          </a:p>
          <a:p>
            <a:r>
              <a:rPr lang="en-US" sz="1200" kern="1200" baseline="0" dirty="0" smtClean="0">
                <a:solidFill>
                  <a:schemeClr val="tx1"/>
                </a:solidFill>
                <a:latin typeface="+mn-lt"/>
                <a:ea typeface="+mn-ea"/>
                <a:cs typeface="+mn-cs"/>
              </a:rPr>
              <a:t>than the last time. The same is true for dynamic partitioning. Observe in Figure 7.4c</a:t>
            </a:r>
          </a:p>
          <a:p>
            <a:r>
              <a:rPr lang="en-US" sz="1200" kern="1200" baseline="0" dirty="0" smtClean="0">
                <a:solidFill>
                  <a:schemeClr val="tx1"/>
                </a:solidFill>
                <a:latin typeface="+mn-lt"/>
                <a:ea typeface="+mn-ea"/>
                <a:cs typeface="+mn-cs"/>
              </a:rPr>
              <a:t>and Figure 7.4h that process 2 occupies two different regions of memory on the two</a:t>
            </a:r>
          </a:p>
          <a:p>
            <a:r>
              <a:rPr lang="en-US" sz="1200" kern="1200" baseline="0" dirty="0" smtClean="0">
                <a:solidFill>
                  <a:schemeClr val="tx1"/>
                </a:solidFill>
                <a:latin typeface="+mn-lt"/>
                <a:ea typeface="+mn-ea"/>
                <a:cs typeface="+mn-cs"/>
              </a:rPr>
              <a:t>occasions when it is brought in. Furthermore, when compaction is used, processes</a:t>
            </a:r>
          </a:p>
          <a:p>
            <a:r>
              <a:rPr lang="en-US" sz="1200" kern="1200" baseline="0" dirty="0" smtClean="0">
                <a:solidFill>
                  <a:schemeClr val="tx1"/>
                </a:solidFill>
                <a:latin typeface="+mn-lt"/>
                <a:ea typeface="+mn-ea"/>
                <a:cs typeface="+mn-cs"/>
              </a:rPr>
              <a:t>are shifted while they are in main memory. Thus, the locations (of instructions and</a:t>
            </a:r>
          </a:p>
          <a:p>
            <a:r>
              <a:rPr lang="en-US" sz="1200" kern="1200" baseline="0" dirty="0" smtClean="0">
                <a:solidFill>
                  <a:schemeClr val="tx1"/>
                </a:solidFill>
                <a:latin typeface="+mn-lt"/>
                <a:ea typeface="+mn-ea"/>
                <a:cs typeface="+mn-cs"/>
              </a:rPr>
              <a:t>data) referenced by a process are not fixed. They will change each time a process is</a:t>
            </a:r>
          </a:p>
          <a:p>
            <a:r>
              <a:rPr lang="en-US" sz="1200" kern="1200" baseline="0" dirty="0" smtClean="0">
                <a:solidFill>
                  <a:schemeClr val="tx1"/>
                </a:solidFill>
                <a:latin typeface="+mn-lt"/>
                <a:ea typeface="+mn-ea"/>
                <a:cs typeface="+mn-cs"/>
              </a:rPr>
              <a:t>swapped in or shifted. To solve this problem, a distinction is made among several</a:t>
            </a:r>
          </a:p>
          <a:p>
            <a:r>
              <a:rPr lang="en-US" sz="1200" kern="1200" baseline="0" dirty="0" smtClean="0">
                <a:solidFill>
                  <a:schemeClr val="tx1"/>
                </a:solidFill>
                <a:latin typeface="+mn-lt"/>
                <a:ea typeface="+mn-ea"/>
                <a:cs typeface="+mn-cs"/>
              </a:rPr>
              <a:t>types of addresses</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extLst>
      <p:ext uri="{BB962C8B-B14F-4D97-AF65-F5344CB8AC3E}">
        <p14:creationId xmlns:p14="http://schemas.microsoft.com/office/powerpoint/2010/main" val="15482030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a:t>
            </a:r>
            <a:r>
              <a:rPr lang="en-US" sz="1200" b="1" kern="1200" baseline="0" dirty="0" smtClean="0">
                <a:solidFill>
                  <a:schemeClr val="tx1"/>
                </a:solidFill>
                <a:latin typeface="+mn-lt"/>
                <a:ea typeface="+mn-ea"/>
                <a:cs typeface="+mn-cs"/>
              </a:rPr>
              <a:t>logical address </a:t>
            </a:r>
            <a:r>
              <a:rPr lang="en-US" sz="1200" b="0" kern="1200" baseline="0" dirty="0" smtClean="0">
                <a:solidFill>
                  <a:schemeClr val="tx1"/>
                </a:solidFill>
                <a:latin typeface="+mn-lt"/>
                <a:ea typeface="+mn-ea"/>
                <a:cs typeface="+mn-cs"/>
              </a:rPr>
              <a:t>is a reference to a memory location independent </a:t>
            </a:r>
            <a:r>
              <a:rPr lang="en-US" sz="1200" kern="1200" baseline="0" dirty="0" smtClean="0">
                <a:solidFill>
                  <a:schemeClr val="tx1"/>
                </a:solidFill>
                <a:latin typeface="+mn-lt"/>
                <a:ea typeface="+mn-ea"/>
                <a:cs typeface="+mn-cs"/>
              </a:rPr>
              <a:t>of the current assignment of data to memory; a translation must be made to a physical address before the memory access can be achieved. A </a:t>
            </a:r>
            <a:r>
              <a:rPr lang="en-US" sz="1200" b="1" kern="1200" baseline="0" dirty="0" smtClean="0">
                <a:solidFill>
                  <a:schemeClr val="tx1"/>
                </a:solidFill>
                <a:latin typeface="+mn-lt"/>
                <a:ea typeface="+mn-ea"/>
                <a:cs typeface="+mn-cs"/>
              </a:rPr>
              <a:t>relative address </a:t>
            </a:r>
            <a:r>
              <a:rPr lang="en-US" sz="1200" b="0" kern="1200" baseline="0" dirty="0" smtClean="0">
                <a:solidFill>
                  <a:schemeClr val="tx1"/>
                </a:solidFill>
                <a:latin typeface="+mn-lt"/>
                <a:ea typeface="+mn-ea"/>
                <a:cs typeface="+mn-cs"/>
              </a:rPr>
              <a:t>is a </a:t>
            </a:r>
            <a:r>
              <a:rPr lang="en-US" sz="1200" kern="1200" baseline="0" dirty="0" smtClean="0">
                <a:solidFill>
                  <a:schemeClr val="tx1"/>
                </a:solidFill>
                <a:latin typeface="+mn-lt"/>
                <a:ea typeface="+mn-ea"/>
                <a:cs typeface="+mn-cs"/>
              </a:rPr>
              <a:t>particular example of logical address, in which the address is expressed as a location relative to some known point, usually a value in a processor register. A </a:t>
            </a:r>
            <a:r>
              <a:rPr lang="en-US" sz="1200" b="1" kern="1200" baseline="0" dirty="0" smtClean="0">
                <a:solidFill>
                  <a:schemeClr val="tx1"/>
                </a:solidFill>
                <a:latin typeface="+mn-lt"/>
                <a:ea typeface="+mn-ea"/>
                <a:cs typeface="+mn-cs"/>
              </a:rPr>
              <a:t>physical address , or absolute address, </a:t>
            </a:r>
            <a:r>
              <a:rPr lang="en-US" sz="1200" b="0" kern="1200" baseline="0" dirty="0" smtClean="0">
                <a:solidFill>
                  <a:schemeClr val="tx1"/>
                </a:solidFill>
                <a:latin typeface="+mn-lt"/>
                <a:ea typeface="+mn-ea"/>
                <a:cs typeface="+mn-cs"/>
              </a:rPr>
              <a:t>is an actual location in main memory.</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extLst>
      <p:ext uri="{BB962C8B-B14F-4D97-AF65-F5344CB8AC3E}">
        <p14:creationId xmlns:p14="http://schemas.microsoft.com/office/powerpoint/2010/main" val="2303754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Programs that employ relative addresses in memory are loaded using dynamic run-time loading (see Appendix 7A for a discussion). Typically, all of the memory references in the loaded process are relative to the origin of the program. Thus a hardware mechanism is needed for translating relative addresses to physical main memory addresses at the time of execution of the instruction that contains the reference.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7.8 shows the way in which this address translation is typically accomplished. When a process is assigned to the Running state, a special processor register, sometimes called the base register, is loaded with the starting address in main memory of the program. There is also a “bounds” register that indicates the ending location of the program; these values must be set when the program is loaded into memory or when the process image is swapped in. During the course of execution of the process, relative addresses are encountered. These include the contents of the instruction register, instruction addresses that occur in branch and call instructions, and data addresses that occur in load and store instructions. Each such relative address goes through two steps of manipulation by the processor. First, the value in the base register is added to the relative address to produce an absolute address. Second, the resulting address is compared to the value in the bounds register. If the address is within bounds, then the instruction execution may proceed. Otherwise, an interrupt is generated to the operating system, which must respond to the error in some fashion.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scheme of Figure 7.8 allows programs to be swapped in and out of memory during the course of execution. It also provides a measure of protection: Each process image is isolated by the contents of the base and bounds registers and safe from unwanted accesses by other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extLst>
      <p:ext uri="{BB962C8B-B14F-4D97-AF65-F5344CB8AC3E}">
        <p14:creationId xmlns:p14="http://schemas.microsoft.com/office/powerpoint/2010/main" val="19490131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Both unequal fixed-size and variable-size partitions are inefficient in the use of memory; the former results in internal fragmentation, the latter in external fragmentation. Suppose, however, that main memory is partitioned into equal fixed-size chunks that are relatively small, and that each process is also divided into small fixed-size chunks of the same size. Then the chunks of a process, known as </a:t>
            </a:r>
            <a:r>
              <a:rPr lang="en-US" sz="1200" b="1" kern="1200" baseline="0" dirty="0" smtClean="0">
                <a:solidFill>
                  <a:schemeClr val="tx1"/>
                </a:solidFill>
                <a:latin typeface="+mn-lt"/>
                <a:ea typeface="+mn-ea"/>
                <a:cs typeface="+mn-cs"/>
              </a:rPr>
              <a:t>pages , </a:t>
            </a:r>
            <a:r>
              <a:rPr lang="en-US" sz="1200" kern="1200" baseline="0" dirty="0" smtClean="0">
                <a:solidFill>
                  <a:schemeClr val="tx1"/>
                </a:solidFill>
                <a:latin typeface="+mn-lt"/>
                <a:ea typeface="+mn-ea"/>
                <a:cs typeface="+mn-cs"/>
              </a:rPr>
              <a:t>could be assigned to available chunks of memory, known as </a:t>
            </a:r>
            <a:r>
              <a:rPr lang="en-US" sz="1200" b="1" kern="1200" baseline="0" dirty="0" smtClean="0">
                <a:solidFill>
                  <a:schemeClr val="tx1"/>
                </a:solidFill>
                <a:latin typeface="+mn-lt"/>
                <a:ea typeface="+mn-ea"/>
                <a:cs typeface="+mn-cs"/>
              </a:rPr>
              <a:t>frames , or page frames. </a:t>
            </a:r>
            <a:r>
              <a:rPr lang="en-US" sz="1200" kern="1200" baseline="0" dirty="0" smtClean="0">
                <a:solidFill>
                  <a:schemeClr val="tx1"/>
                </a:solidFill>
                <a:latin typeface="+mn-lt"/>
                <a:ea typeface="+mn-ea"/>
                <a:cs typeface="+mn-cs"/>
              </a:rPr>
              <a:t>We show in this section that the wasted space in memory for each process is due to internal fragmentation consisting of only a fraction of the last page of a process. There is no external fragmentation.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extLst>
      <p:ext uri="{BB962C8B-B14F-4D97-AF65-F5344CB8AC3E}">
        <p14:creationId xmlns:p14="http://schemas.microsoft.com/office/powerpoint/2010/main" val="28613572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7.9 illustrates the use of pages and frames. At a given point in time, some of the frames in memory are in use and some are free. A list of free frames is maintained by the OS. Process A, stored on disk, consists of four pages. When it is time to load this process, the OS finds four free frames and loads the four pages of process A into the four frames ( Figure 7.9b ). Process B, consisting of three pages, and process C, consisting of four pages, are subsequently loaded. Then process B is suspended and is swapped out of main memory. Later, all of the processes in main memory are blocked, and the OS needs to bring in a new process, process D, which consists of five pages.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Now suppose, as in this example, that there are not sufficient unused contiguous frames to hold the process. Does this prevent the operating system from loading D? The answer is no, because we can once again use the concept of logical address.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extLst>
      <p:ext uri="{BB962C8B-B14F-4D97-AF65-F5344CB8AC3E}">
        <p14:creationId xmlns:p14="http://schemas.microsoft.com/office/powerpoint/2010/main" val="3184659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simple base address register will no longer suffice. Rather, the operating system maintains a </a:t>
            </a:r>
            <a:r>
              <a:rPr lang="en-US" sz="1200" b="1" kern="1200" baseline="0" dirty="0" smtClean="0">
                <a:solidFill>
                  <a:schemeClr val="tx1"/>
                </a:solidFill>
                <a:latin typeface="+mn-lt"/>
                <a:ea typeface="+mn-ea"/>
                <a:cs typeface="+mn-cs"/>
              </a:rPr>
              <a:t>page table </a:t>
            </a:r>
            <a:r>
              <a:rPr lang="en-US" sz="1200" b="0" kern="1200" baseline="0" dirty="0" smtClean="0">
                <a:solidFill>
                  <a:schemeClr val="tx1"/>
                </a:solidFill>
                <a:latin typeface="+mn-lt"/>
                <a:ea typeface="+mn-ea"/>
                <a:cs typeface="+mn-cs"/>
              </a:rPr>
              <a:t>for each process. The page table shows the frame location for </a:t>
            </a:r>
            <a:r>
              <a:rPr lang="en-US" sz="1200" kern="1200" baseline="0" dirty="0" smtClean="0">
                <a:solidFill>
                  <a:schemeClr val="tx1"/>
                </a:solidFill>
                <a:latin typeface="+mn-lt"/>
                <a:ea typeface="+mn-ea"/>
                <a:cs typeface="+mn-cs"/>
              </a:rPr>
              <a:t>each page of the process. Within the program, each logical address consists of a page number and an offset within the page. Recall that in the case of simple partition, a logical address is the location of a word relative to the beginning of the program; the processor translates that into a physical address. With paging, the logical-to-physical address translation is still done by processor hardware. Now the processor must know how to access the page table of the current process. Presented with a logical address (page number, offset), the processor uses the page table to produce a physical address (frame number, offset).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extLst>
      <p:ext uri="{BB962C8B-B14F-4D97-AF65-F5344CB8AC3E}">
        <p14:creationId xmlns:p14="http://schemas.microsoft.com/office/powerpoint/2010/main" val="2288610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While surveying the various mechanisms and policies associated with memory management, it is helpful to keep in mind the requirements that memory management is intended to satisfy. These requirements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Relocation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Protection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Sharing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Logical organization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Physical organization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val="17414716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Continuing our example, the five pages of process D are loaded into frames 4, 5, 6, 11, and 12. Figure 7.10 shows the various page tables at this time. A page table contains one entry for each page of the process, so that the table is easily indexed by the page number (starting at page 0 ). Each page table entry contains the number of the frame in main memory, if any, that holds the corresponding page. In addition, the OS maintains a single free-frame list of all the frames in main memory that are currently unoccupied and available for pages.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Thus we see that simple paging, as described here, is similar to fixed partitioning. The differences are that, with paging, the partitions are rather small; a program may occupy more than one partition; and these partitions need not be contiguous.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extLst>
      <p:ext uri="{BB962C8B-B14F-4D97-AF65-F5344CB8AC3E}">
        <p14:creationId xmlns:p14="http://schemas.microsoft.com/office/powerpoint/2010/main" val="12818262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smtClean="0">
                <a:solidFill>
                  <a:schemeClr val="tx1"/>
                </a:solidFill>
                <a:latin typeface="+mn-lt"/>
                <a:ea typeface="+mn-ea"/>
                <a:cs typeface="+mn-cs"/>
              </a:rPr>
              <a:t>To make this paging scheme convenient, let us dictate that the page size, hence the frame size, must be a power of 2. With the use of a page size that is a power of 2, it is easy to demonstrate that the relative address, which is defined with reference to the origin of the program, and the logical address, expressed as a page number and offset, are the same. An example is shown in Figure 7.11 . In this example, 16-bit addresses are used, and the page size is 1K  1,024 bytes. The relative address 1502, in binary form, is 0000010111011110. With a page size of 1K, an offset field of 10 bits is needed, leaving 6 bits for the page number. Thus a program can consist of a maximum of 2</a:t>
            </a:r>
            <a:r>
              <a:rPr lang="en-US" sz="1200" kern="1200" baseline="30000" dirty="0" smtClean="0">
                <a:solidFill>
                  <a:schemeClr val="tx1"/>
                </a:solidFill>
                <a:latin typeface="+mn-lt"/>
                <a:ea typeface="+mn-ea"/>
                <a:cs typeface="+mn-cs"/>
              </a:rPr>
              <a:t>6</a:t>
            </a:r>
            <a:r>
              <a:rPr lang="en-US" sz="1200" kern="1200" baseline="0" dirty="0" smtClean="0">
                <a:solidFill>
                  <a:schemeClr val="tx1"/>
                </a:solidFill>
                <a:latin typeface="+mn-lt"/>
                <a:ea typeface="+mn-ea"/>
                <a:cs typeface="+mn-cs"/>
              </a:rPr>
              <a:t> =  64 pages of 1K bytes each. As Figure 7.11b shows, relative address 1502 corresponds to an offset of 478 (0111011110) on page 1 (000001), which yields the same 16-bit number, 0000010111011110.</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consequences of using a page size that is a power of 2 are twofold. First, the logical addressing scheme is transparent to the programmer, the assembler, and the linker. Each logical address (page number, offset) of a program is identical to its relative address. Second, it is a relatively easy matter to implement a function in hardware to perform dynamic address translation at run time. Consider an address of </a:t>
            </a:r>
            <a:r>
              <a:rPr lang="en-US" sz="1200" i="1" kern="1200" baseline="0" dirty="0" smtClean="0">
                <a:solidFill>
                  <a:schemeClr val="tx1"/>
                </a:solidFill>
                <a:latin typeface="+mn-lt"/>
                <a:ea typeface="+mn-ea"/>
                <a:cs typeface="+mn-cs"/>
              </a:rPr>
              <a:t>n + m bits, where the leftmost n bits are the page number and the rightmost m </a:t>
            </a:r>
            <a:r>
              <a:rPr lang="en-US" sz="1200" kern="1200" baseline="0" dirty="0" smtClean="0">
                <a:solidFill>
                  <a:schemeClr val="tx1"/>
                </a:solidFill>
                <a:latin typeface="+mn-lt"/>
                <a:ea typeface="+mn-ea"/>
                <a:cs typeface="+mn-cs"/>
              </a:rPr>
              <a:t>bits are the offset. In our example ( Figure 7.11b ),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  6 and </a:t>
            </a:r>
            <a:r>
              <a:rPr lang="en-US" sz="1200" i="1" kern="1200" baseline="0" dirty="0" err="1" smtClean="0">
                <a:solidFill>
                  <a:schemeClr val="tx1"/>
                </a:solidFill>
                <a:latin typeface="+mn-lt"/>
                <a:ea typeface="+mn-ea"/>
                <a:cs typeface="+mn-cs"/>
              </a:rPr>
              <a:t>m</a:t>
            </a:r>
            <a:r>
              <a:rPr lang="en-US" sz="1200" i="1" kern="1200" baseline="0" dirty="0" smtClean="0">
                <a:solidFill>
                  <a:schemeClr val="tx1"/>
                </a:solidFill>
                <a:latin typeface="+mn-lt"/>
                <a:ea typeface="+mn-ea"/>
                <a:cs typeface="+mn-cs"/>
              </a:rPr>
              <a:t> =  10. The following </a:t>
            </a:r>
            <a:r>
              <a:rPr lang="en-US" sz="1200" kern="1200" baseline="0" dirty="0" smtClean="0">
                <a:solidFill>
                  <a:schemeClr val="tx1"/>
                </a:solidFill>
                <a:latin typeface="+mn-lt"/>
                <a:ea typeface="+mn-ea"/>
                <a:cs typeface="+mn-cs"/>
              </a:rPr>
              <a:t>steps are needed for address translation: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Extract the page number as the leftmost </a:t>
            </a:r>
            <a:r>
              <a:rPr lang="en-US" sz="1200" i="1" kern="1200" baseline="0" dirty="0" smtClean="0">
                <a:solidFill>
                  <a:schemeClr val="tx1"/>
                </a:solidFill>
                <a:latin typeface="+mn-lt"/>
                <a:ea typeface="+mn-ea"/>
                <a:cs typeface="+mn-cs"/>
              </a:rPr>
              <a:t>n bits of the logical address.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Use the page number as an index into the process page table to find the frame number, </a:t>
            </a:r>
            <a:r>
              <a:rPr lang="en-US" sz="1200" i="1" kern="1200" baseline="0" dirty="0" smtClean="0">
                <a:solidFill>
                  <a:schemeClr val="tx1"/>
                </a:solidFill>
                <a:latin typeface="+mn-lt"/>
                <a:ea typeface="+mn-ea"/>
                <a:cs typeface="+mn-cs"/>
              </a:rPr>
              <a:t>k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starting physical address of the frame is </a:t>
            </a:r>
            <a:r>
              <a:rPr lang="en-US" sz="1200" i="1" kern="1200" baseline="0" dirty="0" err="1" smtClean="0">
                <a:solidFill>
                  <a:schemeClr val="tx1"/>
                </a:solidFill>
                <a:latin typeface="+mn-lt"/>
                <a:ea typeface="+mn-ea"/>
                <a:cs typeface="+mn-cs"/>
              </a:rPr>
              <a:t>k</a:t>
            </a:r>
            <a:r>
              <a:rPr lang="en-US" sz="1200" i="1" kern="1200" baseline="0" dirty="0" smtClean="0">
                <a:solidFill>
                  <a:schemeClr val="tx1"/>
                </a:solidFill>
                <a:latin typeface="+mn-lt"/>
                <a:ea typeface="+mn-ea"/>
                <a:cs typeface="+mn-cs"/>
              </a:rPr>
              <a:t>  </a:t>
            </a:r>
            <a:r>
              <a:rPr lang="en-US" sz="1200" i="1" kern="1200" baseline="0" dirty="0" err="1" smtClean="0">
                <a:solidFill>
                  <a:schemeClr val="tx1"/>
                </a:solidFill>
                <a:latin typeface="+mn-lt"/>
                <a:ea typeface="+mn-ea"/>
                <a:cs typeface="+mn-cs"/>
              </a:rPr>
              <a:t>x</a:t>
            </a:r>
            <a:r>
              <a:rPr lang="en-US" sz="1200" i="1" kern="1200" baseline="0" dirty="0" smtClean="0">
                <a:solidFill>
                  <a:schemeClr val="tx1"/>
                </a:solidFill>
                <a:latin typeface="+mn-lt"/>
                <a:ea typeface="+mn-ea"/>
                <a:cs typeface="+mn-cs"/>
              </a:rPr>
              <a:t> 2</a:t>
            </a:r>
            <a:r>
              <a:rPr lang="en-US" sz="1200" i="1" kern="1200" baseline="-25000" dirty="0" smtClean="0">
                <a:solidFill>
                  <a:schemeClr val="tx1"/>
                </a:solidFill>
                <a:latin typeface="+mn-lt"/>
                <a:ea typeface="+mn-ea"/>
                <a:cs typeface="+mn-cs"/>
              </a:rPr>
              <a:t>m</a:t>
            </a:r>
          </a:p>
          <a:p>
            <a:r>
              <a:rPr lang="en-US" sz="1200" kern="1200" baseline="0" dirty="0" smtClean="0">
                <a:solidFill>
                  <a:schemeClr val="tx1"/>
                </a:solidFill>
                <a:latin typeface="+mn-lt"/>
                <a:ea typeface="+mn-ea"/>
                <a:cs typeface="+mn-cs"/>
              </a:rPr>
              <a:t>  and the physical address of the referenced byte is that number plus the offset. This physical address need not be calculated; it is easily constructed by appending the frame number to the offset.</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extLst>
      <p:ext uri="{BB962C8B-B14F-4D97-AF65-F5344CB8AC3E}">
        <p14:creationId xmlns:p14="http://schemas.microsoft.com/office/powerpoint/2010/main" val="23140594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our example, we have the logical address 0000010111011110, which is page number 1, offset 478. Suppose that this page is residing in main memory frame 6  binary 000110. Then the physical address is frame number 6, offset 478  0001100111011110 ( Figure 7.12a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To summarize, with simple paging, main memory is divided into many small</a:t>
            </a:r>
          </a:p>
          <a:p>
            <a:r>
              <a:rPr lang="en-US" sz="1200" kern="1200" baseline="0" dirty="0" smtClean="0">
                <a:solidFill>
                  <a:schemeClr val="tx1"/>
                </a:solidFill>
                <a:latin typeface="+mn-lt"/>
                <a:ea typeface="+mn-ea"/>
                <a:cs typeface="+mn-cs"/>
              </a:rPr>
              <a:t>equal-size frames. Each process is divided into frame-size pages. Smaller processes</a:t>
            </a:r>
          </a:p>
          <a:p>
            <a:r>
              <a:rPr lang="en-US" sz="1200" kern="1200" baseline="0" dirty="0" smtClean="0">
                <a:solidFill>
                  <a:schemeClr val="tx1"/>
                </a:solidFill>
                <a:latin typeface="+mn-lt"/>
                <a:ea typeface="+mn-ea"/>
                <a:cs typeface="+mn-cs"/>
              </a:rPr>
              <a:t>require fewer pages; larger processes require more. When a process is brought in, all</a:t>
            </a:r>
          </a:p>
          <a:p>
            <a:r>
              <a:rPr lang="en-US" sz="1200" kern="1200" baseline="0" dirty="0" smtClean="0">
                <a:solidFill>
                  <a:schemeClr val="tx1"/>
                </a:solidFill>
                <a:latin typeface="+mn-lt"/>
                <a:ea typeface="+mn-ea"/>
                <a:cs typeface="+mn-cs"/>
              </a:rPr>
              <a:t>of its pages are loaded into available frames, and a page table is set up. This approach</a:t>
            </a:r>
          </a:p>
          <a:p>
            <a:r>
              <a:rPr lang="en-US" sz="1200" kern="1200" baseline="0" dirty="0" smtClean="0">
                <a:solidFill>
                  <a:schemeClr val="tx1"/>
                </a:solidFill>
                <a:latin typeface="+mn-lt"/>
                <a:ea typeface="+mn-ea"/>
                <a:cs typeface="+mn-cs"/>
              </a:rPr>
              <a:t>solves many of the problems inherent in partitioning.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extLst>
      <p:ext uri="{BB962C8B-B14F-4D97-AF65-F5344CB8AC3E}">
        <p14:creationId xmlns:p14="http://schemas.microsoft.com/office/powerpoint/2010/main" val="42798795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user program can be subdivided using segmentation, in which the program and its associated data are divided into a number of </a:t>
            </a:r>
            <a:r>
              <a:rPr lang="en-US" sz="1200" b="1" kern="1200" baseline="0" dirty="0" smtClean="0">
                <a:solidFill>
                  <a:schemeClr val="tx1"/>
                </a:solidFill>
                <a:latin typeface="+mn-lt"/>
                <a:ea typeface="+mn-ea"/>
                <a:cs typeface="+mn-cs"/>
              </a:rPr>
              <a:t>segments . </a:t>
            </a:r>
            <a:r>
              <a:rPr lang="en-US" sz="1200" b="0" kern="1200" baseline="0" dirty="0" smtClean="0">
                <a:solidFill>
                  <a:schemeClr val="tx1"/>
                </a:solidFill>
                <a:latin typeface="+mn-lt"/>
                <a:ea typeface="+mn-ea"/>
                <a:cs typeface="+mn-cs"/>
              </a:rPr>
              <a:t>It is not required that all segments </a:t>
            </a:r>
            <a:r>
              <a:rPr lang="en-US" sz="1200" kern="1200" baseline="0" dirty="0" smtClean="0">
                <a:solidFill>
                  <a:schemeClr val="tx1"/>
                </a:solidFill>
                <a:latin typeface="+mn-lt"/>
                <a:ea typeface="+mn-ea"/>
                <a:cs typeface="+mn-cs"/>
              </a:rPr>
              <a:t>of all programs be of the same length, although there is a maximum segment length. As with paging, a logical address using segmentation consists of two parts, in this case a segment number and an offset.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Because of the use of unequal-size segments, segmentation is similar to dynamic partitioning. In the absence of an overlay scheme or the use of virtual memory, it would be required that all of a program’s segments be loaded into memory for execution. The difference, compared to dynamic partitioning, is that with segmentation a program may occupy more than one partition, and these partitions need not be contiguous. Segmentation eliminates internal fragmentation but, like dynamic partitioning, it suffers from external fragmentation. However, because a process is broken up into a number of smaller pieces, the external fragmentation should be less.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extLst>
      <p:ext uri="{BB962C8B-B14F-4D97-AF65-F5344CB8AC3E}">
        <p14:creationId xmlns:p14="http://schemas.microsoft.com/office/powerpoint/2010/main" val="9416553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Whereas paging is invisible to the programmer, segmentation is usually visible</a:t>
            </a:r>
          </a:p>
          <a:p>
            <a:r>
              <a:rPr lang="en-US" sz="1200" kern="1200" baseline="0" dirty="0" smtClean="0">
                <a:solidFill>
                  <a:schemeClr val="tx1"/>
                </a:solidFill>
                <a:latin typeface="+mn-lt"/>
                <a:ea typeface="+mn-ea"/>
                <a:cs typeface="+mn-cs"/>
              </a:rPr>
              <a:t>and is provided as a convenience for organizing programs and data. Typically, the</a:t>
            </a:r>
          </a:p>
          <a:p>
            <a:r>
              <a:rPr lang="en-US" sz="1200" kern="1200" baseline="0" dirty="0" smtClean="0">
                <a:solidFill>
                  <a:schemeClr val="tx1"/>
                </a:solidFill>
                <a:latin typeface="+mn-lt"/>
                <a:ea typeface="+mn-ea"/>
                <a:cs typeface="+mn-cs"/>
              </a:rPr>
              <a:t>programmer or compiler will assign programs and data to different segments. For</a:t>
            </a:r>
          </a:p>
          <a:p>
            <a:r>
              <a:rPr lang="en-US" sz="1200" kern="1200" baseline="0" dirty="0" smtClean="0">
                <a:solidFill>
                  <a:schemeClr val="tx1"/>
                </a:solidFill>
                <a:latin typeface="+mn-lt"/>
                <a:ea typeface="+mn-ea"/>
                <a:cs typeface="+mn-cs"/>
              </a:rPr>
              <a:t>purposes of modular programming, the program or data may be further broken down</a:t>
            </a:r>
          </a:p>
          <a:p>
            <a:r>
              <a:rPr lang="en-US" sz="1200" kern="1200" baseline="0" dirty="0" smtClean="0">
                <a:solidFill>
                  <a:schemeClr val="tx1"/>
                </a:solidFill>
                <a:latin typeface="+mn-lt"/>
                <a:ea typeface="+mn-ea"/>
                <a:cs typeface="+mn-cs"/>
              </a:rPr>
              <a:t>into multiple segments. The principal inconvenience of this service is that the programmer</a:t>
            </a:r>
          </a:p>
          <a:p>
            <a:r>
              <a:rPr lang="en-US" sz="1200" kern="1200" baseline="0" dirty="0" smtClean="0">
                <a:solidFill>
                  <a:schemeClr val="tx1"/>
                </a:solidFill>
                <a:latin typeface="+mn-lt"/>
                <a:ea typeface="+mn-ea"/>
                <a:cs typeface="+mn-cs"/>
              </a:rPr>
              <a:t>must be aware of the maximum segment size limitation.</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extLst>
      <p:ext uri="{BB962C8B-B14F-4D97-AF65-F5344CB8AC3E}">
        <p14:creationId xmlns:p14="http://schemas.microsoft.com/office/powerpoint/2010/main" val="14545115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Another consequence of unequal-size segments is that there is no simple relationship</a:t>
            </a:r>
          </a:p>
          <a:p>
            <a:r>
              <a:rPr lang="en-US" sz="1200" kern="1200" baseline="0" dirty="0" smtClean="0">
                <a:solidFill>
                  <a:schemeClr val="tx1"/>
                </a:solidFill>
                <a:latin typeface="+mn-lt"/>
                <a:ea typeface="+mn-ea"/>
                <a:cs typeface="+mn-cs"/>
              </a:rPr>
              <a:t>between logical addresses and physical addresses. Analogous to paging, a</a:t>
            </a:r>
          </a:p>
          <a:p>
            <a:r>
              <a:rPr lang="en-US" sz="1200" kern="1200" baseline="0" dirty="0" smtClean="0">
                <a:solidFill>
                  <a:schemeClr val="tx1"/>
                </a:solidFill>
                <a:latin typeface="+mn-lt"/>
                <a:ea typeface="+mn-ea"/>
                <a:cs typeface="+mn-cs"/>
              </a:rPr>
              <a:t>simple segmentation scheme would make use of a segment table for each process</a:t>
            </a:r>
          </a:p>
          <a:p>
            <a:r>
              <a:rPr lang="en-US" sz="1200" kern="1200" baseline="0" dirty="0" smtClean="0">
                <a:solidFill>
                  <a:schemeClr val="tx1"/>
                </a:solidFill>
                <a:latin typeface="+mn-lt"/>
                <a:ea typeface="+mn-ea"/>
                <a:cs typeface="+mn-cs"/>
              </a:rPr>
              <a:t>and a list of free blocks of main memory. Each segment table entry would have to</a:t>
            </a:r>
          </a:p>
          <a:p>
            <a:r>
              <a:rPr lang="en-US" sz="1200" kern="1200" baseline="0" dirty="0" smtClean="0">
                <a:solidFill>
                  <a:schemeClr val="tx1"/>
                </a:solidFill>
                <a:latin typeface="+mn-lt"/>
                <a:ea typeface="+mn-ea"/>
                <a:cs typeface="+mn-cs"/>
              </a:rPr>
              <a:t>give the starting address in main memory of the corresponding segment. The entry</a:t>
            </a:r>
          </a:p>
          <a:p>
            <a:r>
              <a:rPr lang="en-US" sz="1200" kern="1200" baseline="0" dirty="0" smtClean="0">
                <a:solidFill>
                  <a:schemeClr val="tx1"/>
                </a:solidFill>
                <a:latin typeface="+mn-lt"/>
                <a:ea typeface="+mn-ea"/>
                <a:cs typeface="+mn-cs"/>
              </a:rPr>
              <a:t>should also provide the length of the segment to assure that invalid addresses are</a:t>
            </a:r>
          </a:p>
          <a:p>
            <a:r>
              <a:rPr lang="en-US" sz="1200" kern="1200" baseline="0" dirty="0" smtClean="0">
                <a:solidFill>
                  <a:schemeClr val="tx1"/>
                </a:solidFill>
                <a:latin typeface="+mn-lt"/>
                <a:ea typeface="+mn-ea"/>
                <a:cs typeface="+mn-cs"/>
              </a:rPr>
              <a:t>not used. When a process enters the Running state, the address of its segment table is</a:t>
            </a:r>
          </a:p>
          <a:p>
            <a:r>
              <a:rPr lang="en-US" sz="1200" kern="1200" baseline="0" dirty="0" smtClean="0">
                <a:solidFill>
                  <a:schemeClr val="tx1"/>
                </a:solidFill>
                <a:latin typeface="+mn-lt"/>
                <a:ea typeface="+mn-ea"/>
                <a:cs typeface="+mn-cs"/>
              </a:rPr>
              <a:t>loaded into a special register used by the memory management hardware. </a:t>
            </a:r>
            <a:endParaRPr lang="en-US" dirty="0" smtClean="0"/>
          </a:p>
          <a:p>
            <a:endParaRPr lang="en-US" dirty="0" smtClean="0"/>
          </a:p>
          <a:p>
            <a:r>
              <a:rPr lang="en-US" sz="1200" kern="1200" baseline="0" dirty="0" smtClean="0">
                <a:solidFill>
                  <a:schemeClr val="tx1"/>
                </a:solidFill>
                <a:latin typeface="+mn-lt"/>
                <a:ea typeface="+mn-ea"/>
                <a:cs typeface="+mn-cs"/>
              </a:rPr>
              <a:t> Consider an address of </a:t>
            </a:r>
            <a:r>
              <a:rPr lang="en-US" sz="1200" kern="1200" baseline="0" dirty="0" err="1" smtClean="0">
                <a:solidFill>
                  <a:schemeClr val="tx1"/>
                </a:solidFill>
                <a:latin typeface="+mn-lt"/>
                <a:ea typeface="+mn-ea"/>
                <a:cs typeface="+mn-cs"/>
              </a:rPr>
              <a:t>n</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m</a:t>
            </a:r>
            <a:r>
              <a:rPr lang="en-US" sz="1200" kern="1200" baseline="0" dirty="0" smtClean="0">
                <a:solidFill>
                  <a:schemeClr val="tx1"/>
                </a:solidFill>
                <a:latin typeface="+mn-lt"/>
                <a:ea typeface="+mn-ea"/>
                <a:cs typeface="+mn-cs"/>
              </a:rPr>
              <a:t>  bits, where the leftmost </a:t>
            </a:r>
            <a:r>
              <a:rPr lang="en-US" sz="1200" kern="1200" baseline="0" dirty="0" err="1" smtClean="0">
                <a:solidFill>
                  <a:schemeClr val="tx1"/>
                </a:solidFill>
                <a:latin typeface="+mn-lt"/>
                <a:ea typeface="+mn-ea"/>
                <a:cs typeface="+mn-cs"/>
              </a:rPr>
              <a:t>n</a:t>
            </a:r>
            <a:r>
              <a:rPr lang="en-US" sz="1200" kern="1200" baseline="0" dirty="0" smtClean="0">
                <a:solidFill>
                  <a:schemeClr val="tx1"/>
                </a:solidFill>
                <a:latin typeface="+mn-lt"/>
                <a:ea typeface="+mn-ea"/>
                <a:cs typeface="+mn-cs"/>
              </a:rPr>
              <a:t>  bits are the segment number and the</a:t>
            </a:r>
          </a:p>
          <a:p>
            <a:r>
              <a:rPr lang="en-US" sz="1200" kern="1200" baseline="0" dirty="0" smtClean="0">
                <a:solidFill>
                  <a:schemeClr val="tx1"/>
                </a:solidFill>
                <a:latin typeface="+mn-lt"/>
                <a:ea typeface="+mn-ea"/>
                <a:cs typeface="+mn-cs"/>
              </a:rPr>
              <a:t>rightmost </a:t>
            </a:r>
            <a:r>
              <a:rPr lang="en-US" sz="1200" kern="1200" baseline="0" dirty="0" err="1" smtClean="0">
                <a:solidFill>
                  <a:schemeClr val="tx1"/>
                </a:solidFill>
                <a:latin typeface="+mn-lt"/>
                <a:ea typeface="+mn-ea"/>
                <a:cs typeface="+mn-cs"/>
              </a:rPr>
              <a:t>m</a:t>
            </a:r>
            <a:r>
              <a:rPr lang="en-US" sz="1200" kern="1200" baseline="0" dirty="0" smtClean="0">
                <a:solidFill>
                  <a:schemeClr val="tx1"/>
                </a:solidFill>
                <a:latin typeface="+mn-lt"/>
                <a:ea typeface="+mn-ea"/>
                <a:cs typeface="+mn-cs"/>
              </a:rPr>
              <a:t>  bits are the offset. In our example (Figure 7.11c), </a:t>
            </a:r>
            <a:r>
              <a:rPr lang="en-US" sz="1200" kern="1200" baseline="0" dirty="0" err="1" smtClean="0">
                <a:solidFill>
                  <a:schemeClr val="tx1"/>
                </a:solidFill>
                <a:latin typeface="+mn-lt"/>
                <a:ea typeface="+mn-ea"/>
                <a:cs typeface="+mn-cs"/>
              </a:rPr>
              <a:t>n</a:t>
            </a:r>
            <a:r>
              <a:rPr lang="en-US" sz="1200" kern="1200" baseline="0" dirty="0" smtClean="0">
                <a:solidFill>
                  <a:schemeClr val="tx1"/>
                </a:solidFill>
                <a:latin typeface="+mn-lt"/>
                <a:ea typeface="+mn-ea"/>
                <a:cs typeface="+mn-cs"/>
              </a:rPr>
              <a:t> =  4 and </a:t>
            </a:r>
            <a:r>
              <a:rPr lang="en-US" sz="1200" kern="1200" baseline="0" dirty="0" err="1" smtClean="0">
                <a:solidFill>
                  <a:schemeClr val="tx1"/>
                </a:solidFill>
                <a:latin typeface="+mn-lt"/>
                <a:ea typeface="+mn-ea"/>
                <a:cs typeface="+mn-cs"/>
              </a:rPr>
              <a:t>m</a:t>
            </a:r>
            <a:r>
              <a:rPr lang="en-US" sz="1200" kern="1200" baseline="0" dirty="0" smtClean="0">
                <a:solidFill>
                  <a:schemeClr val="tx1"/>
                </a:solidFill>
                <a:latin typeface="+mn-lt"/>
                <a:ea typeface="+mn-ea"/>
                <a:cs typeface="+mn-cs"/>
              </a:rPr>
              <a:t> =  12.</a:t>
            </a:r>
          </a:p>
          <a:p>
            <a:r>
              <a:rPr lang="en-US" sz="1200" kern="1200" baseline="0" dirty="0" smtClean="0">
                <a:solidFill>
                  <a:schemeClr val="tx1"/>
                </a:solidFill>
                <a:latin typeface="+mn-lt"/>
                <a:ea typeface="+mn-ea"/>
                <a:cs typeface="+mn-cs"/>
              </a:rPr>
              <a:t>Thus the maximum segment size is 212 =  4096. The following steps are needed for</a:t>
            </a:r>
          </a:p>
          <a:p>
            <a:r>
              <a:rPr lang="en-US" sz="1200" kern="1200" baseline="0" dirty="0" smtClean="0">
                <a:solidFill>
                  <a:schemeClr val="tx1"/>
                </a:solidFill>
                <a:latin typeface="+mn-lt"/>
                <a:ea typeface="+mn-ea"/>
                <a:cs typeface="+mn-cs"/>
              </a:rPr>
              <a:t>address translation: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Extract the segment number as the leftmost </a:t>
            </a:r>
            <a:r>
              <a:rPr lang="en-US" sz="1200" kern="1200" baseline="0" dirty="0" err="1" smtClean="0">
                <a:solidFill>
                  <a:schemeClr val="tx1"/>
                </a:solidFill>
                <a:latin typeface="+mn-lt"/>
                <a:ea typeface="+mn-ea"/>
                <a:cs typeface="+mn-cs"/>
              </a:rPr>
              <a:t>n</a:t>
            </a:r>
            <a:r>
              <a:rPr lang="en-US" sz="1200" kern="1200" baseline="0" dirty="0" smtClean="0">
                <a:solidFill>
                  <a:schemeClr val="tx1"/>
                </a:solidFill>
                <a:latin typeface="+mn-lt"/>
                <a:ea typeface="+mn-ea"/>
                <a:cs typeface="+mn-cs"/>
              </a:rPr>
              <a:t>  bits of the logical address.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Use the segment number as an index into the process segment table to find the</a:t>
            </a:r>
          </a:p>
          <a:p>
            <a:r>
              <a:rPr lang="en-US" sz="1200" kern="1200" baseline="0" dirty="0" smtClean="0">
                <a:solidFill>
                  <a:schemeClr val="tx1"/>
                </a:solidFill>
                <a:latin typeface="+mn-lt"/>
                <a:ea typeface="+mn-ea"/>
                <a:cs typeface="+mn-cs"/>
              </a:rPr>
              <a:t>starting physical address of the segment.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Compare the offset, expressed in the rightmost </a:t>
            </a:r>
            <a:r>
              <a:rPr lang="en-US" sz="1200" kern="1200" baseline="0" dirty="0" err="1" smtClean="0">
                <a:solidFill>
                  <a:schemeClr val="tx1"/>
                </a:solidFill>
                <a:latin typeface="+mn-lt"/>
                <a:ea typeface="+mn-ea"/>
                <a:cs typeface="+mn-cs"/>
              </a:rPr>
              <a:t>m</a:t>
            </a:r>
            <a:r>
              <a:rPr lang="en-US" sz="1200" kern="1200" baseline="0" dirty="0" smtClean="0">
                <a:solidFill>
                  <a:schemeClr val="tx1"/>
                </a:solidFill>
                <a:latin typeface="+mn-lt"/>
                <a:ea typeface="+mn-ea"/>
                <a:cs typeface="+mn-cs"/>
              </a:rPr>
              <a:t>  bits, to the length of the segment.</a:t>
            </a:r>
          </a:p>
          <a:p>
            <a:r>
              <a:rPr lang="en-US" sz="1200" kern="1200" baseline="0" dirty="0" smtClean="0">
                <a:solidFill>
                  <a:schemeClr val="tx1"/>
                </a:solidFill>
                <a:latin typeface="+mn-lt"/>
                <a:ea typeface="+mn-ea"/>
                <a:cs typeface="+mn-cs"/>
              </a:rPr>
              <a:t>If the offset is greater than or equal to the length, the address is invalid.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desired physical address is the sum of the starting physical address of the</a:t>
            </a:r>
          </a:p>
          <a:p>
            <a:r>
              <a:rPr lang="en-US" sz="1200" kern="1200" baseline="0" dirty="0" smtClean="0">
                <a:solidFill>
                  <a:schemeClr val="tx1"/>
                </a:solidFill>
                <a:latin typeface="+mn-lt"/>
                <a:ea typeface="+mn-ea"/>
                <a:cs typeface="+mn-cs"/>
              </a:rPr>
              <a:t>segment plus the offset.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extLst>
      <p:ext uri="{BB962C8B-B14F-4D97-AF65-F5344CB8AC3E}">
        <p14:creationId xmlns:p14="http://schemas.microsoft.com/office/powerpoint/2010/main" val="25902580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our example, we have the logical address 0001001011110000, which is segment number 1, offset 752. Suppose that this segment is residing in main memory starting at physical address 0010000000100000. Then the physical address is 0010000000100000 + 001011110000  0010001100010000 ( Figure 7.12b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To summarize, with simple segmentation, a process is divided into a number</a:t>
            </a:r>
          </a:p>
          <a:p>
            <a:r>
              <a:rPr lang="en-US" sz="1200" kern="1200" baseline="0" dirty="0" smtClean="0">
                <a:solidFill>
                  <a:schemeClr val="tx1"/>
                </a:solidFill>
                <a:latin typeface="+mn-lt"/>
                <a:ea typeface="+mn-ea"/>
                <a:cs typeface="+mn-cs"/>
              </a:rPr>
              <a:t>of segments that need not be of equal size. When a process is brought in, all</a:t>
            </a:r>
          </a:p>
          <a:p>
            <a:r>
              <a:rPr lang="en-US" sz="1200" kern="1200" baseline="0" dirty="0" smtClean="0">
                <a:solidFill>
                  <a:schemeClr val="tx1"/>
                </a:solidFill>
                <a:latin typeface="+mn-lt"/>
                <a:ea typeface="+mn-ea"/>
                <a:cs typeface="+mn-cs"/>
              </a:rPr>
              <a:t>of its segments are loaded into available regions of memory, and a segment table</a:t>
            </a:r>
          </a:p>
          <a:p>
            <a:r>
              <a:rPr lang="en-US" sz="1200" kern="1200" baseline="0" dirty="0" smtClean="0">
                <a:solidFill>
                  <a:schemeClr val="tx1"/>
                </a:solidFill>
                <a:latin typeface="+mn-lt"/>
                <a:ea typeface="+mn-ea"/>
                <a:cs typeface="+mn-cs"/>
              </a:rPr>
              <a:t>is set up.</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extLst>
      <p:ext uri="{BB962C8B-B14F-4D97-AF65-F5344CB8AC3E}">
        <p14:creationId xmlns:p14="http://schemas.microsoft.com/office/powerpoint/2010/main" val="2888118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Summary of </a:t>
            </a:r>
            <a:r>
              <a:rPr lang="en-US" smtClean="0"/>
              <a:t>Chapter 7.</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extLst>
      <p:ext uri="{BB962C8B-B14F-4D97-AF65-F5344CB8AC3E}">
        <p14:creationId xmlns:p14="http://schemas.microsoft.com/office/powerpoint/2010/main" val="3013549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a multiprogramming system, the available main memory is generally shared among a number of processes. Typically, it is not possible for the programmer to know in advance which other programs will be resident in main memory at the time of execution of his or her program. In addition, we would like to be able to swap active processes in and out of main memory to maximize processor utilization by providing a large pool of ready processes to execute. Once a program is swapped out to disk, it would be quite limiting to specify that when it is next swapped back in, it must be placed in the same main memory region as before. Instead, we may need to </a:t>
            </a:r>
            <a:r>
              <a:rPr lang="en-US" sz="1200" b="1" kern="1200" baseline="0" dirty="0" smtClean="0">
                <a:solidFill>
                  <a:schemeClr val="tx1"/>
                </a:solidFill>
                <a:latin typeface="+mn-lt"/>
                <a:ea typeface="+mn-ea"/>
                <a:cs typeface="+mn-cs"/>
              </a:rPr>
              <a:t>relocate </a:t>
            </a:r>
            <a:r>
              <a:rPr lang="en-US" sz="1200" b="0" kern="1200" baseline="0" dirty="0" smtClean="0">
                <a:solidFill>
                  <a:schemeClr val="tx1"/>
                </a:solidFill>
                <a:latin typeface="+mn-lt"/>
                <a:ea typeface="+mn-ea"/>
                <a:cs typeface="+mn-cs"/>
              </a:rPr>
              <a:t>the process to a different area of memory.</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3628349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Thus, we cannot know ahead of time where a program will be placed, and we must allow for the possibility that the program may be moved about in main memory due to swapping. These facts raise some technical concerns related to addressing, as illustrated in Figure 7.1 . The figure depicts a process image. For simplicity, let us assume that the process image occupies a contiguous region of main memory. Clearly, the operating system will need to know the location of process control information and of the execution stack, as well as the entry point to begin execution of the program for this process. Because the operating system is managing memory and is responsible for bringing this process into main memory, these addresses are easy to come by. In addition, however, the processor must deal with memory references within the program. Branch instructions contain an address to reference the instruction to be executed next. Data reference instructions contain the address of the byte or word of data referenced. Somehow, the processor hardware and operating system software must be able to translate the memory references found in the code of the program into actual physical memory addresses, reflecting the current location of the program in main memory.</a:t>
            </a:r>
            <a:endParaRPr lang="en-US" sz="1200" b="1"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val="3897504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Each process should be protected against unwanted interference by other processes, whether accidental or intentional. Thus, programs in other processes should not be able to reference memory locations in a process for reading or writing purposes without permission. In one sense, satisfaction of the relocation requirement increases the difficulty of satisfying the protection requirement. Because the location of a program in main memory is unpredictable, it is impossible to check absolute addresses at compile time to assure protection. Furthermore, most programming languages allow the dynamic calculation of addresses at run time (e.g., by computing an array subscript or a pointer into a data structure). Hence all</a:t>
            </a:r>
          </a:p>
          <a:p>
            <a:r>
              <a:rPr lang="en-US" sz="1200" kern="1200" baseline="0" dirty="0" smtClean="0">
                <a:solidFill>
                  <a:schemeClr val="tx1"/>
                </a:solidFill>
                <a:latin typeface="+mn-lt"/>
                <a:ea typeface="+mn-ea"/>
                <a:cs typeface="+mn-cs"/>
              </a:rPr>
              <a:t>memory references generated by a process must be checked at run time to ensure that they refer only to the memory space allocated to that process. Fortunately, we shall see that mechanisms that support relocation also support the protection requirement.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Normally, a user process cannot access any portion of the operating system, neither program nor data. Again, usually a program in one process cannot branch to an instruction in another process. Without special arrangement, a program in one process cannot access the data area of another process. The processor must be able to abort such instructions at the point of execution.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Note that the memory protection requirement must be satisfied by the processor (hardware) rather than the operating system (software). This is because the OS cannot anticipate all of the memory references that a program will make. Even if such anticipation were possible, it would be prohibitively time consuming to screen each program in advance for possible memory-reference violations. Thus, it is only possible to assess the permissibility of a memory reference (data access or branch) at the time of execution of the instruction making the reference. To accomplish this, the processor hardware must have that capability.</a:t>
            </a:r>
          </a:p>
          <a:p>
            <a:endParaRPr lang="en-US" sz="1200" kern="1200" baseline="0" dirty="0" smtClean="0">
              <a:solidFill>
                <a:schemeClr val="tx1"/>
              </a:solidFill>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1420955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Any protection mechanism must have the flexibility to allow several processes to access the same portion of main memory. For example, if a number of processes are executing the same program, it is advantageous to allow each process to access the same copy of the program rather than have its own separate copy. Processes that are cooperating on some task may need to share access to the same data structure. The memory management system must therefore allow controlled access to shared areas of memory without compromising essential protection. Again, we will see that the mechanisms used to support relocation support sharing capabilities.</a:t>
            </a:r>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2376856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kern="1200" baseline="0" dirty="0" smtClean="0">
                <a:solidFill>
                  <a:schemeClr val="tx1"/>
                </a:solidFill>
                <a:latin typeface="+mn-lt"/>
                <a:ea typeface="+mn-ea"/>
                <a:cs typeface="+mn-cs"/>
              </a:rPr>
              <a:t>Almost invariably, main memory in a computer system is organized as a linear, or one-dimensional, address space, consisting of a sequence of bytes or words. Secondary memory, at its physical level, is similarly organized. While this organization closely mirrors the actual machine hardware, it does not correspond to the way in which programs are typically constructed. Most programs are organized into modules, some of which are unmodifiable (read only, execute only) and some of which contain data that may be modified. If the operating system and computer hardware can effectively deal with user programs and data in the form of modules of some sort, then a number of advantages can be realized:</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Modules can be written and compiled independently, with all references from</a:t>
            </a:r>
          </a:p>
          <a:p>
            <a:r>
              <a:rPr lang="en-US" sz="1200" b="0" kern="1200" baseline="0" dirty="0" smtClean="0">
                <a:solidFill>
                  <a:schemeClr val="tx1"/>
                </a:solidFill>
                <a:latin typeface="+mn-lt"/>
                <a:ea typeface="+mn-ea"/>
                <a:cs typeface="+mn-cs"/>
              </a:rPr>
              <a:t>one module to another resolved by the system at run time.</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With modest additional overhead, different degrees of protection (read only,</a:t>
            </a:r>
          </a:p>
          <a:p>
            <a:r>
              <a:rPr lang="en-US" sz="1200" b="0" kern="1200" baseline="0" dirty="0" smtClean="0">
                <a:solidFill>
                  <a:schemeClr val="tx1"/>
                </a:solidFill>
                <a:latin typeface="+mn-lt"/>
                <a:ea typeface="+mn-ea"/>
                <a:cs typeface="+mn-cs"/>
              </a:rPr>
              <a:t>execute only) can be given to different modules.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 It is possible to introduce mechanisms by which modules can be shared among</a:t>
            </a:r>
          </a:p>
          <a:p>
            <a:r>
              <a:rPr lang="en-US" sz="1200" b="0" kern="1200" baseline="0" dirty="0" smtClean="0">
                <a:solidFill>
                  <a:schemeClr val="tx1"/>
                </a:solidFill>
                <a:latin typeface="+mn-lt"/>
                <a:ea typeface="+mn-ea"/>
                <a:cs typeface="+mn-cs"/>
              </a:rPr>
              <a:t>processes. The advantage of providing sharing on a module level is that this corresponds to the user’s way of viewing the problem, and hence it is easy for</a:t>
            </a:r>
          </a:p>
          <a:p>
            <a:r>
              <a:rPr lang="en-US" sz="1200" b="0" kern="1200" baseline="0" dirty="0" smtClean="0">
                <a:solidFill>
                  <a:schemeClr val="tx1"/>
                </a:solidFill>
                <a:latin typeface="+mn-lt"/>
                <a:ea typeface="+mn-ea"/>
                <a:cs typeface="+mn-cs"/>
              </a:rPr>
              <a:t>the user to specify the sharing that is desired. </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 tool that most readily satisfies these requirements is segmentation, which is one of the memory management techniques explored in this chapter.</a:t>
            </a:r>
            <a:endParaRPr lang="en-NZ" sz="1200" b="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1651315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kern="1200" baseline="0" dirty="0" smtClean="0">
                <a:solidFill>
                  <a:schemeClr val="tx1"/>
                </a:solidFill>
                <a:latin typeface="+mn-lt"/>
                <a:ea typeface="+mn-ea"/>
                <a:cs typeface="+mn-cs"/>
              </a:rPr>
              <a:t>As we discussed in Section 1.5 , computer memory is organized into at least two levels, referred to as main memory and secondary memory. Main memory provides fast access at relatively high cost. In addition, main memory is volatile; that is, it does not provide permanent storage. Secondary memory is slower and cheaper than main memory and is usually not volatile. Thus secondary memory of large capacity can be provided for long-term storage of programs and data, while a smaller main memory holds programs and data currently in use. </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In this two-level scheme, the organization of the flow of information between main and secondary memory is a major system concern. The responsibility for this flow could be assigned to the individual programmer, but this is impractical and undesirable for two reasons: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The main memory available for a program plus its data may be insufficient. In</a:t>
            </a:r>
          </a:p>
          <a:p>
            <a:r>
              <a:rPr lang="en-US" sz="1200" b="0" kern="1200" baseline="0" dirty="0" smtClean="0">
                <a:solidFill>
                  <a:schemeClr val="tx1"/>
                </a:solidFill>
                <a:latin typeface="+mn-lt"/>
                <a:ea typeface="+mn-ea"/>
                <a:cs typeface="+mn-cs"/>
              </a:rPr>
              <a:t>that case, the programmer must engage in a practice known as overlaying , in which the program and data are organized in such a way that various modules can be assigned the same region of memory, with a main program responsible for switching the modules in and out as needed. Even with the aid of compiler tools, overlay programming wastes programmer time.</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In a multiprogramming environment, the programmer does not know at the time of coding how much space will be available or where that space will be.</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It is clear, then, that the task of moving information between the two levels of memory should be a system responsibility. This task is the essence of memory management.</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3684718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367FC27-AD1C-6140-A8A1-CFA4020C5889}" type="datetime1">
              <a:rPr lang="en-US" smtClean="0"/>
              <a:t>5/19/2017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66A00D6-1BC7-7640-83DC-652B58469F6F}" type="datetime1">
              <a:rPr lang="en-US" smtClean="0"/>
              <a:t>5/19/2017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E2578BB-E1A0-D842-ACBB-3855833E32DD}" type="datetime1">
              <a:rPr lang="en-US" smtClean="0"/>
              <a:t>5/19/2017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246C05BC-C02D-A24C-922A-80CA5D421C9C}" type="datetime1">
              <a:rPr lang="en-US" smtClean="0"/>
              <a:t>5/19/2017</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B2934EEF-CFB1-3240-AACF-D04AE25B748C}" type="datetime1">
              <a:rPr lang="en-US" smtClean="0"/>
              <a:t>5/19/2017</a:t>
            </a:fld>
            <a:endParaRPr/>
          </a:p>
        </p:txBody>
      </p:sp>
      <p:sp>
        <p:nvSpPr>
          <p:cNvPr id="5" name="Footer Placeholder 4"/>
          <p:cNvSpPr>
            <a:spLocks noGrp="1"/>
          </p:cNvSpPr>
          <p:nvPr>
            <p:ph type="ftr" sz="quarter" idx="11"/>
          </p:nvPr>
        </p:nvSpPr>
        <p:spPr/>
        <p:txBody>
          <a:bodyPr/>
          <a:lstStyle/>
          <a:p>
            <a:r>
              <a:rPr lang="en-US" smtClean="0"/>
              <a:t>© 2017 Pearson Education, Inc., Hoboken, NJ. All rights reserved. </a:t>
            </a:r>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507F9419-2DBE-D047-9BB4-FB8D1BE8244F}" type="datetime1">
              <a:rPr lang="en-US" smtClean="0"/>
              <a:t>5/19/2017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89CFE7CC-5978-5247-8396-E8B7C792F06B}" type="datetime1">
              <a:rPr lang="en-US" smtClean="0"/>
              <a:t>5/19/2017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34EB8945-9162-764C-B5F3-2BFE0404E9BD}" type="datetime1">
              <a:rPr lang="en-US" smtClean="0"/>
              <a:t>5/19/2017</a:t>
            </a:fld>
            <a:endParaRPr lang="en-US" dirty="0"/>
          </a:p>
        </p:txBody>
      </p:sp>
      <p:sp>
        <p:nvSpPr>
          <p:cNvPr id="8" name="Footer Placeholder 7"/>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FB7722E4-5D2C-1B4C-9ED1-1369BCEFB22B}" type="datetime1">
              <a:rPr lang="en-US" smtClean="0"/>
              <a:t>5/19/2017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82E9619B-8547-764F-9A2E-822AD76AA0EA}" type="datetime1">
              <a:rPr lang="en-US" smtClean="0"/>
              <a:t>5/19/2017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1CAF4405-D082-EF47-BEC8-CE02A173E2E2}" type="datetime1">
              <a:rPr lang="en-US" smtClean="0"/>
              <a:t>5/19/2017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61DE89F-F947-2641-97E2-1B85B9AAF3AA}" type="datetime1">
              <a:rPr lang="en-US" smtClean="0"/>
              <a:t>5/19/2017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E1182B4A-2035-9B40-8A01-021092B76EF5}" type="datetime1">
              <a:rPr lang="en-US" smtClean="0"/>
              <a:t>5/19/2017</a:t>
            </a:fld>
            <a:endParaRPr lang="en-US" dirty="0"/>
          </a:p>
        </p:txBody>
      </p:sp>
      <p:sp>
        <p:nvSpPr>
          <p:cNvPr id="4" name="Footer Placeholder 3"/>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EE87FA26-4D13-194C-8D6E-24657696775E}" type="datetime1">
              <a:rPr lang="en-US" smtClean="0"/>
              <a:t>5/19/2017</a:t>
            </a:fld>
            <a:endParaRPr lang="en-US" dirty="0"/>
          </a:p>
        </p:txBody>
      </p:sp>
      <p:sp>
        <p:nvSpPr>
          <p:cNvPr id="3" name="Footer Placeholder 2"/>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E65BFED-0126-9F43-A70B-6E570A08B53D}" type="datetime1">
              <a:rPr lang="en-US" smtClean="0"/>
              <a:t>5/19/2017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381E11C-8981-C84A-B301-03C4D03BAC52}" type="datetime1">
              <a:rPr lang="en-US" smtClean="0"/>
              <a:t>5/19/2017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smtClean="0"/>
              <a:t>Click icon to add picture</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5EE06AE4-1F82-AC45-A50C-DB2E7629BB74}" type="datetime1">
              <a:rPr lang="en-US" smtClean="0"/>
              <a:t>5/19/2017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5B70B6DB-30E5-2F41-A830-6C72AEB1A5FA}" type="datetime1">
              <a:rPr lang="en-US" smtClean="0"/>
              <a:t>5/19/2017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E80BBB9F-7601-374A-B2C9-DACC17A21C68}" type="datetime1">
              <a:rPr lang="en-US" smtClean="0"/>
              <a:t>5/19/2017</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A30E0574-811E-1A41-827B-FB68F94DDF1E}" type="datetime1">
              <a:rPr lang="en-US" smtClean="0"/>
              <a:t>5/19/2017</a:t>
            </a:fld>
            <a:endParaRPr/>
          </a:p>
        </p:txBody>
      </p:sp>
      <p:sp>
        <p:nvSpPr>
          <p:cNvPr id="5" name="Footer Placeholder 4"/>
          <p:cNvSpPr>
            <a:spLocks noGrp="1"/>
          </p:cNvSpPr>
          <p:nvPr>
            <p:ph type="ftr" sz="quarter" idx="11"/>
          </p:nvPr>
        </p:nvSpPr>
        <p:spPr/>
        <p:txBody>
          <a:bodyPr/>
          <a:lstStyle/>
          <a:p>
            <a:r>
              <a:rPr lang="en-US" smtClean="0"/>
              <a:t>© 2017 Pearson Education, Inc., Hoboken, NJ. All rights reserved. </a:t>
            </a:r>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cstate="print"/>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cstate="print"/>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cstate="print"/>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27E58AD8-CA67-884F-B478-775C6396F0E6}" type="datetime1">
              <a:rPr lang="en-US" smtClean="0"/>
              <a:t>5/19/2017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0790FE78-F08A-9D43-92CD-269ABA641231}" type="datetime1">
              <a:rPr lang="en-US" smtClean="0"/>
              <a:t>5/19/2017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8416A02-8978-094B-86E7-DBC83FD98A0A}" type="datetime1">
              <a:rPr lang="en-US" smtClean="0"/>
              <a:t>5/19/2017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A3DC75D9-0698-3D45-AE21-8DCCC4B75F8F}" type="datetime1">
              <a:rPr lang="en-US" smtClean="0"/>
              <a:t>5/19/2017</a:t>
            </a:fld>
            <a:endParaRPr lang="en-US" dirty="0"/>
          </a:p>
        </p:txBody>
      </p:sp>
      <p:sp>
        <p:nvSpPr>
          <p:cNvPr id="8" name="Footer Placeholder 7"/>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44A72AAE-26BF-B148-B88A-C3324C99F758}" type="datetime1">
              <a:rPr lang="en-US" smtClean="0"/>
              <a:t>5/19/2017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F79D9776-F149-9F4F-AF5A-44812F36B225}" type="datetime1">
              <a:rPr lang="en-US" smtClean="0"/>
              <a:t>5/19/2017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807AF54B-7EFD-B941-B00A-A440B8C4EF16}" type="datetime1">
              <a:rPr lang="en-US" smtClean="0"/>
              <a:t>5/19/2017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08B3B7D0-9C56-3C43-8AB2-DAECD7F8A063}" type="datetime1">
              <a:rPr lang="en-US" smtClean="0"/>
              <a:t>5/19/2017</a:t>
            </a:fld>
            <a:endParaRPr lang="en-US" dirty="0"/>
          </a:p>
        </p:txBody>
      </p:sp>
      <p:sp>
        <p:nvSpPr>
          <p:cNvPr id="4" name="Footer Placeholder 3"/>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63F72E54-4526-4A4E-B306-193C5061D6C2}" type="datetime1">
              <a:rPr lang="en-US" smtClean="0"/>
              <a:t>5/19/2017</a:t>
            </a:fld>
            <a:endParaRPr lang="en-US" dirty="0"/>
          </a:p>
        </p:txBody>
      </p:sp>
      <p:sp>
        <p:nvSpPr>
          <p:cNvPr id="3" name="Footer Placeholder 2"/>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81E7EC6-58CA-604A-B44F-05A7662E9A8C}" type="datetime1">
              <a:rPr lang="en-US" smtClean="0"/>
              <a:t>5/19/2017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D0F3ABE-8424-1849-9F3B-4583065CF580}" type="datetime1">
              <a:rPr lang="en-US" smtClean="0"/>
              <a:t>5/19/2017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smtClean="0"/>
              <a:t>Click icon to add picture</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B5A309E8-DEC6-1D42-800A-4CB8B692AF6F}" type="datetime1">
              <a:rPr lang="en-US" smtClean="0"/>
              <a:t>5/19/2017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1D655E0F-9395-F74C-A290-EEF3375C185C}" type="datetime1">
              <a:rPr lang="en-US" smtClean="0"/>
              <a:t>5/19/2017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C451FBF-E975-404B-AF90-83A89F413989}" type="datetime1">
              <a:rPr lang="en-US" smtClean="0"/>
              <a:t>5/19/2017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34EA31DC-73F2-6240-8CEB-DA89711A550B}" type="datetime1">
              <a:rPr lang="en-US" smtClean="0"/>
              <a:t>5/19/2017</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9F8DA31-0CB1-6E4C-AAFB-E727F1D62E4B}" type="datetime1">
              <a:rPr lang="en-US" smtClean="0"/>
              <a:t>5/19/2017</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54B1E01-8691-2F4A-A6EF-38AA748EFCC2}" type="datetime1">
              <a:rPr lang="en-US" smtClean="0"/>
              <a:t>5/19/2017</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098869A-4C10-CE4E-8824-1EA6B673121A}" type="datetime1">
              <a:rPr lang="en-US" smtClean="0"/>
              <a:t>5/19/2017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CEE2588-2AC8-654B-889B-849BDEAAC4BC}" type="datetime1">
              <a:rPr lang="en-US" smtClean="0"/>
              <a:t>5/19/2017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image" Target="../media/image2.jpeg"/><Relationship Id="rId2" Type="http://schemas.openxmlformats.org/officeDocument/2006/relationships/slideLayout" Target="../slideLayouts/slideLayout27.xml"/><Relationship Id="rId16" Type="http://schemas.openxmlformats.org/officeDocument/2006/relationships/image" Target="../media/image1.jpe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778819A9-7FF8-D549-83B8-EF8F16C2C3B5}" type="datetime1">
              <a:rPr lang="en-US" smtClean="0"/>
              <a:t>5/19/2017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90498F49-9D26-AD4E-9306-8A173DF1B2CC}" type="datetime1">
              <a:rPr lang="en-US" smtClean="0"/>
              <a:t>5/19/2017</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hf sldNum="0" hdr="0" dt="0"/>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10A1DA17-8B1A-7A44-B874-BA56C2297A7C}" type="datetime1">
              <a:rPr lang="en-US" smtClean="0"/>
              <a:t>5/19/2017</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Lst>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hf sldNum="0" hdr="0" dt="0"/>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2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2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5.xml"/><Relationship Id="rId1" Type="http://schemas.openxmlformats.org/officeDocument/2006/relationships/slideLayout" Target="../slideLayouts/slideLayout2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7.xml"/><Relationship Id="rId1" Type="http://schemas.openxmlformats.org/officeDocument/2006/relationships/slideLayout" Target="../slideLayouts/slideLayout2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2.xml"/><Relationship Id="rId1" Type="http://schemas.openxmlformats.org/officeDocument/2006/relationships/slideLayout" Target="../slideLayouts/slideLayout21.xml"/><Relationship Id="rId4" Type="http://schemas.openxmlformats.org/officeDocument/2006/relationships/image" Target="../media/image24.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5.xml"/><Relationship Id="rId1" Type="http://schemas.openxmlformats.org/officeDocument/2006/relationships/slideLayout" Target="../slideLayouts/slideLayout1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6.xml"/><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pPr eaLnBrk="1" hangingPunct="1"/>
            <a:r>
              <a:rPr lang="en-US" dirty="0" smtClean="0"/>
              <a:t>Chapter 7</a:t>
            </a:r>
            <a:br>
              <a:rPr lang="en-US" dirty="0" smtClean="0"/>
            </a:br>
            <a:r>
              <a:rPr lang="en-US" dirty="0" smtClean="0"/>
              <a:t>Memory Management</a:t>
            </a:r>
          </a:p>
        </p:txBody>
      </p:sp>
      <p:sp>
        <p:nvSpPr>
          <p:cNvPr id="3" name="Subtitle 2"/>
          <p:cNvSpPr>
            <a:spLocks noGrp="1"/>
          </p:cNvSpPr>
          <p:nvPr>
            <p:ph type="body" idx="1"/>
          </p:nvPr>
        </p:nvSpPr>
        <p:spPr/>
        <p:txBody>
          <a:bodyPr rtlCol="0">
            <a:normAutofit/>
          </a:bodyPr>
          <a:lstStyle/>
          <a:p>
            <a:pPr>
              <a:defRPr/>
            </a:pPr>
            <a:r>
              <a:rPr lang="en-US" dirty="0" smtClean="0">
                <a:solidFill>
                  <a:schemeClr val="tx2">
                    <a:lumMod val="75000"/>
                  </a:schemeClr>
                </a:solidFill>
              </a:rPr>
              <a:t>Ninth Edition</a:t>
            </a:r>
          </a:p>
          <a:p>
            <a:pPr>
              <a:defRPr/>
            </a:pPr>
            <a:r>
              <a:rPr lang="en-US" dirty="0" smtClean="0">
                <a:solidFill>
                  <a:schemeClr val="tx2">
                    <a:lumMod val="75000"/>
                  </a:schemeClr>
                </a:solidFill>
              </a:rPr>
              <a:t>William Stallings</a:t>
            </a:r>
            <a:endParaRPr lang="en-US" i="1" dirty="0" smtClean="0">
              <a:solidFill>
                <a:schemeClr val="tx2">
                  <a:lumMod val="75000"/>
                </a:schemeClr>
              </a:solidFill>
            </a:endParaRPr>
          </a:p>
        </p:txBody>
      </p:sp>
      <p:sp>
        <p:nvSpPr>
          <p:cNvPr id="5" name="Rectangle 4"/>
          <p:cNvSpPr/>
          <p:nvPr/>
        </p:nvSpPr>
        <p:spPr>
          <a:xfrm>
            <a:off x="533400" y="1524000"/>
            <a:ext cx="2133600" cy="3046988"/>
          </a:xfrm>
          <a:prstGeom prst="rect">
            <a:avLst/>
          </a:prstGeom>
        </p:spPr>
        <p:txBody>
          <a:bodyPr wrap="square">
            <a:spAutoFit/>
          </a:bodyPr>
          <a:lstStyle/>
          <a:p>
            <a:pPr lvl="0" algn="ctr">
              <a:defRPr/>
            </a:pPr>
            <a:r>
              <a:rPr lang="en-US" sz="3200" i="1" dirty="0" smtClean="0">
                <a:solidFill>
                  <a:schemeClr val="bg2">
                    <a:lumMod val="25000"/>
                  </a:schemeClr>
                </a:solidFill>
                <a:latin typeface="Calisto MT"/>
              </a:rPr>
              <a:t>Operating Systems:</a:t>
            </a:r>
            <a:br>
              <a:rPr lang="en-US" sz="3200" i="1" dirty="0" smtClean="0">
                <a:solidFill>
                  <a:schemeClr val="bg2">
                    <a:lumMod val="25000"/>
                  </a:schemeClr>
                </a:solidFill>
                <a:latin typeface="Calisto MT"/>
              </a:rPr>
            </a:br>
            <a:r>
              <a:rPr lang="en-US" sz="3200" i="1" dirty="0" smtClean="0">
                <a:solidFill>
                  <a:schemeClr val="bg2">
                    <a:lumMod val="25000"/>
                  </a:schemeClr>
                </a:solidFill>
                <a:latin typeface="Calisto MT"/>
              </a:rPr>
              <a:t>Internals and Design Principles</a:t>
            </a:r>
          </a:p>
          <a:p>
            <a:pPr>
              <a:defRPr/>
            </a:pPr>
            <a:endParaRPr lang="en-US" sz="3200" i="1" dirty="0" smtClean="0">
              <a:solidFill>
                <a:schemeClr val="bg2">
                  <a:lumMod val="50000"/>
                </a:schemeClr>
              </a:solidFill>
            </a:endParaRPr>
          </a:p>
        </p:txBody>
      </p:sp>
      <p:sp>
        <p:nvSpPr>
          <p:cNvPr id="6" name="Footer Placeholder 5"/>
          <p:cNvSpPr>
            <a:spLocks noGrp="1"/>
          </p:cNvSpPr>
          <p:nvPr>
            <p:ph type="ftr" sz="quarter" idx="11"/>
          </p:nvPr>
        </p:nvSpPr>
        <p:spPr>
          <a:xfrm>
            <a:off x="318246" y="6492875"/>
            <a:ext cx="66159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solidFill>
                  <a:schemeClr val="accent4">
                    <a:lumMod val="50000"/>
                  </a:schemeClr>
                </a:solidFill>
              </a:rPr>
              <a:t>Memory Partitioning</a:t>
            </a:r>
            <a:endParaRPr lang="en-NZ" b="1" dirty="0">
              <a:solidFill>
                <a:schemeClr val="accent4">
                  <a:lumMod val="50000"/>
                </a:schemeClr>
              </a:solidFill>
            </a:endParaRPr>
          </a:p>
        </p:txBody>
      </p:sp>
      <p:sp>
        <p:nvSpPr>
          <p:cNvPr id="3" name="Content Placeholder 2"/>
          <p:cNvSpPr>
            <a:spLocks noGrp="1"/>
          </p:cNvSpPr>
          <p:nvPr>
            <p:ph idx="4294967295"/>
          </p:nvPr>
        </p:nvSpPr>
        <p:spPr>
          <a:xfrm>
            <a:off x="457200" y="2133600"/>
            <a:ext cx="8382000" cy="5029200"/>
          </a:xfrm>
        </p:spPr>
        <p:txBody>
          <a:bodyPr/>
          <a:lstStyle/>
          <a:p>
            <a:r>
              <a:rPr lang="en-NZ" sz="2200" dirty="0" smtClean="0"/>
              <a:t>Memory management brings processes into main memory for execution by the processor</a:t>
            </a:r>
          </a:p>
          <a:p>
            <a:pPr marL="1027113" lvl="5" indent="-279400">
              <a:buClr>
                <a:schemeClr val="accent1">
                  <a:lumMod val="75000"/>
                </a:schemeClr>
              </a:buClr>
              <a:buFont typeface="Wingdings" charset="2"/>
              <a:buChar char="§"/>
            </a:pPr>
            <a:r>
              <a:rPr lang="en-NZ" sz="2200" dirty="0" smtClean="0"/>
              <a:t> Involves virtual memory</a:t>
            </a:r>
          </a:p>
          <a:p>
            <a:pPr marL="1082675" lvl="3" indent="-346075">
              <a:buClr>
                <a:schemeClr val="accent1">
                  <a:lumMod val="75000"/>
                </a:schemeClr>
              </a:buClr>
              <a:buSzPct val="100000"/>
              <a:buFont typeface="Wingdings" charset="2"/>
              <a:buChar char="§"/>
            </a:pPr>
            <a:r>
              <a:rPr lang="en-NZ" sz="2200" dirty="0" smtClean="0"/>
              <a:t>Based on segmentation and paging</a:t>
            </a:r>
          </a:p>
          <a:p>
            <a:pPr marL="342900" lvl="2" indent="-342900"/>
            <a:r>
              <a:rPr lang="en-NZ" sz="2200" dirty="0" smtClean="0"/>
              <a:t>Partitioning</a:t>
            </a:r>
          </a:p>
          <a:p>
            <a:pPr marL="1077913" lvl="5" indent="-277813">
              <a:buClr>
                <a:schemeClr val="accent1">
                  <a:lumMod val="75000"/>
                </a:schemeClr>
              </a:buClr>
              <a:buFont typeface="Wingdings" charset="2"/>
              <a:buChar char="§"/>
            </a:pPr>
            <a:r>
              <a:rPr lang="en-NZ" sz="2200" dirty="0" smtClean="0"/>
              <a:t>Used in several variations in some now-obsolete operating systems</a:t>
            </a:r>
          </a:p>
          <a:p>
            <a:pPr marL="1077913" lvl="5" indent="-277813">
              <a:buClr>
                <a:schemeClr val="accent1">
                  <a:lumMod val="75000"/>
                </a:schemeClr>
              </a:buClr>
              <a:buFont typeface="Wingdings" charset="2"/>
              <a:buChar char="§"/>
            </a:pPr>
            <a:r>
              <a:rPr lang="en-NZ" sz="2200" dirty="0" smtClean="0"/>
              <a:t>Does not involve virtual memory</a:t>
            </a:r>
          </a:p>
          <a:p>
            <a:pPr lvl="2"/>
            <a:endParaRPr lang="en-NZ" dirty="0" smtClean="0"/>
          </a:p>
          <a:p>
            <a:pPr marL="800100" lvl="3" indent="-342900"/>
            <a:endParaRPr lang="en-NZ" sz="3200" dirty="0" smtClean="0"/>
          </a:p>
        </p:txBody>
      </p:sp>
      <p:sp>
        <p:nvSpPr>
          <p:cNvPr id="5" name="Footer Placeholder 4"/>
          <p:cNvSpPr>
            <a:spLocks noGrp="1"/>
          </p:cNvSpPr>
          <p:nvPr>
            <p:ph type="ftr" sz="quarter" idx="11"/>
          </p:nvPr>
        </p:nvSpPr>
        <p:spPr>
          <a:xfrm>
            <a:off x="318246" y="6492875"/>
            <a:ext cx="5472953" cy="365125"/>
          </a:xfrm>
        </p:spPr>
        <p:txBody>
          <a:bodyPr/>
          <a:lstStyle/>
          <a:p>
            <a:pPr>
              <a:defRPr/>
            </a:pPr>
            <a:r>
              <a:rPr lang="en-US"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rcRect t="1302" r="3013" b="2604"/>
          <a:stretch>
            <a:fillRect/>
          </a:stretch>
        </p:blipFill>
        <p:spPr>
          <a:xfrm>
            <a:off x="533400" y="686501"/>
            <a:ext cx="4951584" cy="5675757"/>
          </a:xfrm>
          <a:prstGeom prst="rect">
            <a:avLst/>
          </a:prstGeom>
          <a:solidFill>
            <a:schemeClr val="bg1"/>
          </a:solidFill>
          <a:ln w="19050">
            <a:solidFill>
              <a:schemeClr val="tx1"/>
            </a:solidFill>
          </a:ln>
        </p:spPr>
      </p:pic>
      <p:sp>
        <p:nvSpPr>
          <p:cNvPr id="6" name="TextBox 5"/>
          <p:cNvSpPr txBox="1"/>
          <p:nvPr/>
        </p:nvSpPr>
        <p:spPr>
          <a:xfrm>
            <a:off x="6912568" y="2337709"/>
            <a:ext cx="184666" cy="369332"/>
          </a:xfrm>
          <a:prstGeom prst="rect">
            <a:avLst/>
          </a:prstGeom>
          <a:noFill/>
        </p:spPr>
        <p:txBody>
          <a:bodyPr wrap="none" rtlCol="0">
            <a:spAutoFit/>
          </a:bodyPr>
          <a:lstStyle/>
          <a:p>
            <a:endParaRPr lang="en-US" dirty="0"/>
          </a:p>
        </p:txBody>
      </p:sp>
      <p:sp>
        <p:nvSpPr>
          <p:cNvPr id="7" name="Rectangle 6"/>
          <p:cNvSpPr/>
          <p:nvPr/>
        </p:nvSpPr>
        <p:spPr>
          <a:xfrm>
            <a:off x="5715000" y="1447800"/>
            <a:ext cx="2971800" cy="2554545"/>
          </a:xfrm>
          <a:prstGeom prst="rect">
            <a:avLst/>
          </a:prstGeom>
        </p:spPr>
        <p:txBody>
          <a:bodyPr wrap="square">
            <a:spAutoFit/>
          </a:bodyPr>
          <a:lstStyle/>
          <a:p>
            <a:pPr algn="ctr"/>
            <a:r>
              <a:rPr lang="en-US" sz="3200" dirty="0" smtClean="0">
                <a:latin typeface="+mn-lt"/>
              </a:rPr>
              <a:t>Table 7.2   </a:t>
            </a:r>
          </a:p>
          <a:p>
            <a:pPr algn="ctr"/>
            <a:endParaRPr lang="en-US" sz="3200" dirty="0" smtClean="0">
              <a:latin typeface="+mn-lt"/>
            </a:endParaRPr>
          </a:p>
          <a:p>
            <a:pPr algn="ctr"/>
            <a:r>
              <a:rPr lang="en-US" sz="3200" dirty="0" smtClean="0">
                <a:latin typeface="+mn-lt"/>
              </a:rPr>
              <a:t>Memory Management Techniques </a:t>
            </a:r>
            <a:endParaRPr lang="en-US" sz="3200" dirty="0">
              <a:latin typeface="+mn-lt"/>
            </a:endParaRPr>
          </a:p>
        </p:txBody>
      </p:sp>
      <p:sp>
        <p:nvSpPr>
          <p:cNvPr id="9" name="TextBox 8"/>
          <p:cNvSpPr txBox="1"/>
          <p:nvPr/>
        </p:nvSpPr>
        <p:spPr>
          <a:xfrm>
            <a:off x="5791200" y="6096000"/>
            <a:ext cx="2860619" cy="307777"/>
          </a:xfrm>
          <a:prstGeom prst="rect">
            <a:avLst/>
          </a:prstGeom>
          <a:noFill/>
        </p:spPr>
        <p:txBody>
          <a:bodyPr wrap="square" rtlCol="0">
            <a:spAutoFit/>
          </a:bodyPr>
          <a:lstStyle/>
          <a:p>
            <a:r>
              <a:rPr lang="en-US" sz="1400" dirty="0" smtClean="0">
                <a:latin typeface="+mn-lt"/>
              </a:rPr>
              <a:t>(Table is on page 317 in textbook)</a:t>
            </a:r>
            <a:endParaRPr lang="en-US" sz="1400" dirty="0">
              <a:latin typeface="+mn-lt"/>
            </a:endParaRPr>
          </a:p>
        </p:txBody>
      </p:sp>
      <p:sp>
        <p:nvSpPr>
          <p:cNvPr id="8" name="Footer Placeholder 7"/>
          <p:cNvSpPr>
            <a:spLocks noGrp="1"/>
          </p:cNvSpPr>
          <p:nvPr>
            <p:ph type="ftr" sz="quarter" idx="11"/>
          </p:nvPr>
        </p:nvSpPr>
        <p:spPr>
          <a:xfrm>
            <a:off x="318246" y="6492875"/>
            <a:ext cx="5625353" cy="365125"/>
          </a:xfrm>
        </p:spPr>
        <p:txBody>
          <a:bodyPr/>
          <a:lstStyle/>
          <a:p>
            <a:pPr>
              <a:defRPr/>
            </a:pPr>
            <a:r>
              <a:rPr lang="en-US" dirty="0" smtClean="0"/>
              <a:t>© 2017 Pearson Education, Inc., Hoboken, NJ. All rights reserved. </a:t>
            </a:r>
            <a:endParaRPr lang="en-US" dirty="0"/>
          </a:p>
        </p:txBody>
      </p:sp>
      <p:cxnSp>
        <p:nvCxnSpPr>
          <p:cNvPr id="11" name="Straight Connector 10"/>
          <p:cNvCxnSpPr/>
          <p:nvPr/>
        </p:nvCxnSpPr>
        <p:spPr>
          <a:xfrm rot="10800000">
            <a:off x="533400" y="1752600"/>
            <a:ext cx="1066800" cy="1588"/>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10800000">
            <a:off x="533400" y="3657600"/>
            <a:ext cx="1066800" cy="1588"/>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10800000">
            <a:off x="533400" y="4495800"/>
            <a:ext cx="1066800" cy="1588"/>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10800000">
            <a:off x="533400" y="5410200"/>
            <a:ext cx="1066800" cy="1588"/>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0800000">
            <a:off x="533400" y="914400"/>
            <a:ext cx="1066800" cy="1588"/>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10800000">
            <a:off x="533400" y="2514600"/>
            <a:ext cx="1066800" cy="1588"/>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pdf"/>
          <p:cNvPicPr>
            <a:picLocks noChangeAspect="1"/>
          </p:cNvPicPr>
          <p:nvPr/>
        </p:nvPicPr>
        <p:blipFill>
          <a:blip r:embed="rId3"/>
          <a:stretch>
            <a:fillRect/>
          </a:stretch>
        </p:blipFill>
        <p:spPr>
          <a:xfrm>
            <a:off x="2057400" y="174812"/>
            <a:ext cx="5164282" cy="6683188"/>
          </a:xfrm>
          <a:prstGeom prst="rect">
            <a:avLst/>
          </a:prstGeom>
        </p:spPr>
      </p:pic>
      <p:sp>
        <p:nvSpPr>
          <p:cNvPr id="3" name="Footer Placeholder 2"/>
          <p:cNvSpPr>
            <a:spLocks noGrp="1"/>
          </p:cNvSpPr>
          <p:nvPr>
            <p:ph type="ftr" sz="quarter" idx="11"/>
          </p:nvPr>
        </p:nvSpPr>
        <p:spPr>
          <a:xfrm>
            <a:off x="318246" y="6492875"/>
            <a:ext cx="57015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mv="urn:schemas-microsoft-com:mac:vml"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Disadvantages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2133600"/>
            <a:ext cx="8001000" cy="5867400"/>
          </a:xfrm>
        </p:spPr>
        <p:txBody>
          <a:bodyPr/>
          <a:lstStyle/>
          <a:p>
            <a:r>
              <a:rPr lang="en-US" sz="2200" dirty="0" smtClean="0"/>
              <a:t>A program may be too big to fit in a partition </a:t>
            </a:r>
          </a:p>
          <a:p>
            <a:pPr lvl="2"/>
            <a:r>
              <a:rPr lang="en-US" sz="2200" dirty="0" smtClean="0"/>
              <a:t>Program needs to be designed with the use of overlays</a:t>
            </a:r>
          </a:p>
          <a:p>
            <a:r>
              <a:rPr lang="en-US" sz="2200" dirty="0" smtClean="0"/>
              <a:t>Main memory utilization is inefficient  </a:t>
            </a:r>
          </a:p>
          <a:p>
            <a:pPr lvl="2"/>
            <a:r>
              <a:rPr lang="en-US" sz="2200" dirty="0" smtClean="0"/>
              <a:t>Any program, regardless of size, occupies an entire partition</a:t>
            </a:r>
          </a:p>
          <a:p>
            <a:pPr lvl="2"/>
            <a:r>
              <a:rPr lang="en-US" sz="2200" b="1" i="1" dirty="0" smtClean="0"/>
              <a:t>Internal fragmentation </a:t>
            </a:r>
          </a:p>
          <a:p>
            <a:pPr lvl="3"/>
            <a:r>
              <a:rPr lang="en-US" sz="2200" dirty="0" smtClean="0"/>
              <a:t>Wasted space due to the block of data loaded being smaller than the partition</a:t>
            </a:r>
            <a:endParaRPr lang="en-US" sz="2200" b="1" i="1" dirty="0" smtClean="0"/>
          </a:p>
          <a:p>
            <a:pPr lvl="1"/>
            <a:endParaRPr lang="en-US" dirty="0"/>
          </a:p>
        </p:txBody>
      </p:sp>
      <p:sp>
        <p:nvSpPr>
          <p:cNvPr id="5" name="Footer Placeholder 4"/>
          <p:cNvSpPr>
            <a:spLocks noGrp="1"/>
          </p:cNvSpPr>
          <p:nvPr>
            <p:ph type="ftr" sz="quarter" idx="11"/>
          </p:nvPr>
        </p:nvSpPr>
        <p:spPr>
          <a:xfrm>
            <a:off x="318246" y="6492875"/>
            <a:ext cx="70731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3.pdf"/>
          <p:cNvPicPr>
            <a:picLocks noChangeAspect="1"/>
          </p:cNvPicPr>
          <p:nvPr/>
        </p:nvPicPr>
        <p:blipFill>
          <a:blip r:embed="rId3"/>
          <a:stretch>
            <a:fillRect/>
          </a:stretch>
        </p:blipFill>
        <p:spPr>
          <a:xfrm>
            <a:off x="0" y="-103909"/>
            <a:ext cx="9305364" cy="7190509"/>
          </a:xfrm>
          <a:prstGeom prst="rect">
            <a:avLst/>
          </a:prstGeom>
        </p:spPr>
      </p:pic>
      <p:sp>
        <p:nvSpPr>
          <p:cNvPr id="3" name="Footer Placeholder 2"/>
          <p:cNvSpPr>
            <a:spLocks noGrp="1"/>
          </p:cNvSpPr>
          <p:nvPr>
            <p:ph type="ftr" sz="quarter" idx="11"/>
          </p:nvPr>
        </p:nvSpPr>
        <p:spPr>
          <a:xfrm>
            <a:off x="318246" y="6492875"/>
            <a:ext cx="61587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mv="urn:schemas-microsoft-com:mac:vml"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143947"/>
          </a:xfrm>
        </p:spPr>
        <p:txBody>
          <a:bodyPr/>
          <a:lstStyle/>
          <a:p>
            <a:pPr algn="ctr"/>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Disadvantages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457200" y="2209800"/>
            <a:ext cx="7848600" cy="4953000"/>
          </a:xfrm>
        </p:spPr>
        <p:txBody>
          <a:bodyPr>
            <a:normAutofit/>
          </a:bodyPr>
          <a:lstStyle/>
          <a:p>
            <a:r>
              <a:rPr lang="en-NZ" sz="2800" dirty="0" smtClean="0"/>
              <a:t>The number of partitions specified at system generation time limits the number of active processes in the system</a:t>
            </a:r>
          </a:p>
          <a:p>
            <a:r>
              <a:rPr lang="en-NZ" sz="2800" dirty="0" smtClean="0"/>
              <a:t>Small jobs will not utilize partition space efficiently</a:t>
            </a:r>
          </a:p>
        </p:txBody>
      </p:sp>
      <p:sp>
        <p:nvSpPr>
          <p:cNvPr id="5" name="Footer Placeholder 4"/>
          <p:cNvSpPr>
            <a:spLocks noGrp="1"/>
          </p:cNvSpPr>
          <p:nvPr>
            <p:ph type="ftr" sz="quarter" idx="11"/>
          </p:nvPr>
        </p:nvSpPr>
        <p:spPr>
          <a:xfrm>
            <a:off x="318246" y="6492875"/>
            <a:ext cx="89781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Dynamic Partitioning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2209800"/>
            <a:ext cx="7467600" cy="4800600"/>
          </a:xfrm>
        </p:spPr>
        <p:txBody>
          <a:bodyPr>
            <a:noAutofit/>
          </a:bodyPr>
          <a:lstStyle/>
          <a:p>
            <a:r>
              <a:rPr lang="en-US" sz="2400" dirty="0" smtClean="0"/>
              <a:t>Partitions are of variable length and number</a:t>
            </a:r>
          </a:p>
          <a:p>
            <a:r>
              <a:rPr lang="en-US" sz="2400" dirty="0" smtClean="0"/>
              <a:t>Process is allocated exactly as much memory as it requires</a:t>
            </a:r>
          </a:p>
          <a:p>
            <a:r>
              <a:rPr lang="en-US" sz="2400" dirty="0" smtClean="0"/>
              <a:t>This technique was used by IBM’s mainframe operating system, OS/MVT</a:t>
            </a:r>
          </a:p>
        </p:txBody>
      </p:sp>
      <p:sp>
        <p:nvSpPr>
          <p:cNvPr id="5" name="Footer Placeholder 4"/>
          <p:cNvSpPr>
            <a:spLocks noGrp="1"/>
          </p:cNvSpPr>
          <p:nvPr>
            <p:ph type="ftr" sz="quarter" idx="11"/>
          </p:nvPr>
        </p:nvSpPr>
        <p:spPr>
          <a:xfrm>
            <a:off x="318246" y="6492875"/>
            <a:ext cx="68445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4.pdf"/>
          <p:cNvPicPr>
            <a:picLocks noChangeAspect="1"/>
          </p:cNvPicPr>
          <p:nvPr/>
        </p:nvPicPr>
        <p:blipFill>
          <a:blip r:embed="rId3"/>
          <a:srcRect t="6364" b="20909"/>
          <a:stretch>
            <a:fillRect/>
          </a:stretch>
        </p:blipFill>
        <p:spPr>
          <a:xfrm>
            <a:off x="1143000" y="381000"/>
            <a:ext cx="6645034" cy="6254101"/>
          </a:xfrm>
          <a:prstGeom prst="rect">
            <a:avLst/>
          </a:prstGeom>
        </p:spPr>
      </p:pic>
      <p:sp>
        <p:nvSpPr>
          <p:cNvPr id="3" name="Footer Placeholder 2"/>
          <p:cNvSpPr>
            <a:spLocks noGrp="1"/>
          </p:cNvSpPr>
          <p:nvPr>
            <p:ph type="ftr" sz="quarter" idx="11"/>
          </p:nvPr>
        </p:nvSpPr>
        <p:spPr>
          <a:xfrm>
            <a:off x="318246" y="6492875"/>
            <a:ext cx="65397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mv="urn:schemas-microsoft-com:mac:vml"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NZ" b="1" dirty="0" smtClean="0">
                <a:solidFill>
                  <a:schemeClr val="accent6">
                    <a:lumMod val="75000"/>
                  </a:schemeClr>
                </a:solidFill>
              </a:rPr>
              <a:t>Dynamic Partitioning</a:t>
            </a:r>
            <a:endParaRPr lang="en-NZ" b="1" dirty="0">
              <a:solidFill>
                <a:schemeClr val="accent6">
                  <a:lumMod val="75000"/>
                </a:schemeClr>
              </a:solidFill>
            </a:endParaRPr>
          </a:p>
        </p:txBody>
      </p:sp>
      <p:graphicFrame>
        <p:nvGraphicFramePr>
          <p:cNvPr id="4" name="Diagram 3"/>
          <p:cNvGraphicFramePr/>
          <p:nvPr>
            <p:extLst>
              <p:ext uri="{D42A27DB-BD31-4B8C-83A1-F6EECF244321}">
                <p14:modId xmlns:p14="http://schemas.microsoft.com/office/powerpoint/2010/main" val="1148138074"/>
              </p:ext>
            </p:extLst>
          </p:nvPr>
        </p:nvGraphicFramePr>
        <p:xfrm>
          <a:off x="533400" y="2362200"/>
          <a:ext cx="80772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60063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143947"/>
          </a:xfrm>
        </p:spPr>
        <p:txBody>
          <a:bodyPr/>
          <a:lstStyle/>
          <a:p>
            <a:pPr algn="ctr"/>
            <a:r>
              <a:rPr lang="en-US" b="1" dirty="0" smtClean="0">
                <a:solidFill>
                  <a:schemeClr val="accent1">
                    <a:lumMod val="50000"/>
                  </a:schemeClr>
                </a:solidFill>
              </a:rPr>
              <a:t>Placement Algorithms</a:t>
            </a:r>
            <a:endParaRPr lang="en-US" b="1" dirty="0">
              <a:solidFill>
                <a:schemeClr val="accent1">
                  <a:lumMod val="50000"/>
                </a:schemeClr>
              </a:solidFill>
            </a:endParaRPr>
          </a:p>
        </p:txBody>
      </p:sp>
      <p:graphicFrame>
        <p:nvGraphicFramePr>
          <p:cNvPr id="4" name="Diagram 3"/>
          <p:cNvGraphicFramePr/>
          <p:nvPr>
            <p:extLst>
              <p:ext uri="{D42A27DB-BD31-4B8C-83A1-F6EECF244321}">
                <p14:modId xmlns:p14="http://schemas.microsoft.com/office/powerpoint/2010/main" val="3877978675"/>
              </p:ext>
            </p:extLst>
          </p:nvPr>
        </p:nvGraphicFramePr>
        <p:xfrm>
          <a:off x="457200" y="2133600"/>
          <a:ext cx="8229600" cy="429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73779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57200" y="1524000"/>
            <a:ext cx="8231319" cy="2743200"/>
          </a:xfrm>
          <a:prstGeom prst="rect">
            <a:avLst/>
          </a:prstGeom>
        </p:spPr>
      </p:pic>
      <p:sp>
        <p:nvSpPr>
          <p:cNvPr id="7" name="TextBox 6"/>
          <p:cNvSpPr txBox="1"/>
          <p:nvPr/>
        </p:nvSpPr>
        <p:spPr>
          <a:xfrm>
            <a:off x="457200" y="4572000"/>
            <a:ext cx="8229600" cy="1384995"/>
          </a:xfrm>
          <a:prstGeom prst="rect">
            <a:avLst/>
          </a:prstGeom>
          <a:noFill/>
        </p:spPr>
        <p:txBody>
          <a:bodyPr wrap="square" rtlCol="0">
            <a:spAutoFit/>
          </a:bodyPr>
          <a:lstStyle/>
          <a:p>
            <a:pPr algn="ctr"/>
            <a:r>
              <a:rPr lang="en-US" sz="2800" b="1" dirty="0" smtClean="0">
                <a:latin typeface="+mn-lt"/>
              </a:rPr>
              <a:t>Table 7.1  </a:t>
            </a:r>
          </a:p>
          <a:p>
            <a:pPr algn="ctr"/>
            <a:endParaRPr lang="en-US" sz="2800" b="1" dirty="0" smtClean="0">
              <a:latin typeface="+mn-lt"/>
            </a:endParaRPr>
          </a:p>
          <a:p>
            <a:pPr algn="ctr"/>
            <a:r>
              <a:rPr lang="en-US" sz="2800" b="1" dirty="0" smtClean="0">
                <a:latin typeface="+mn-lt"/>
              </a:rPr>
              <a:t>Memory Management Terms </a:t>
            </a:r>
            <a:endParaRPr lang="en-US" sz="2800" b="1" dirty="0">
              <a:latin typeface="+mn-lt"/>
            </a:endParaRPr>
          </a:p>
        </p:txBody>
      </p:sp>
      <p:sp>
        <p:nvSpPr>
          <p:cNvPr id="4" name="Footer Placeholder 3"/>
          <p:cNvSpPr>
            <a:spLocks noGrp="1"/>
          </p:cNvSpPr>
          <p:nvPr>
            <p:ph type="ftr" sz="quarter" idx="11"/>
          </p:nvPr>
        </p:nvSpPr>
        <p:spPr>
          <a:xfrm>
            <a:off x="318246" y="6492875"/>
            <a:ext cx="65397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mv="urn:schemas-microsoft-com:mac:vml"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5.pdf"/>
          <p:cNvPicPr>
            <a:picLocks noChangeAspect="1"/>
          </p:cNvPicPr>
          <p:nvPr/>
        </p:nvPicPr>
        <p:blipFill>
          <a:blip r:embed="rId3"/>
          <a:srcRect t="10909" b="8182"/>
          <a:stretch>
            <a:fillRect/>
          </a:stretch>
        </p:blipFill>
        <p:spPr>
          <a:xfrm>
            <a:off x="1752600" y="457200"/>
            <a:ext cx="5717306" cy="5986354"/>
          </a:xfrm>
          <a:prstGeom prst="rect">
            <a:avLst/>
          </a:prstGeom>
        </p:spPr>
      </p:pic>
      <p:sp>
        <p:nvSpPr>
          <p:cNvPr id="3" name="Footer Placeholder 2"/>
          <p:cNvSpPr>
            <a:spLocks noGrp="1"/>
          </p:cNvSpPr>
          <p:nvPr>
            <p:ph type="ftr" sz="quarter" idx="11"/>
          </p:nvPr>
        </p:nvSpPr>
        <p:spPr>
          <a:xfrm>
            <a:off x="318246" y="6492875"/>
            <a:ext cx="73017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81000"/>
            <a:ext cx="4903787" cy="1295400"/>
          </a:xfrm>
        </p:spPr>
        <p:txBody>
          <a:bodyPr/>
          <a:lstStyle/>
          <a:p>
            <a:r>
              <a:rPr lang="en-US" b="1" dirty="0" smtClean="0">
                <a:solidFill>
                  <a:schemeClr val="accent6">
                    <a:lumMod val="75000"/>
                  </a:schemeClr>
                </a:solidFill>
              </a:rPr>
              <a:t>Buddy System</a:t>
            </a:r>
            <a:endParaRPr lang="en-US" b="1" dirty="0">
              <a:solidFill>
                <a:schemeClr val="accent6">
                  <a:lumMod val="75000"/>
                </a:schemeClr>
              </a:solidFill>
            </a:endParaRPr>
          </a:p>
        </p:txBody>
      </p:sp>
      <p:sp>
        <p:nvSpPr>
          <p:cNvPr id="3" name="Content Placeholder 2"/>
          <p:cNvSpPr>
            <a:spLocks noGrp="1"/>
          </p:cNvSpPr>
          <p:nvPr>
            <p:ph idx="4294967295"/>
          </p:nvPr>
        </p:nvSpPr>
        <p:spPr>
          <a:xfrm>
            <a:off x="381000" y="2133600"/>
            <a:ext cx="7772400" cy="4419600"/>
          </a:xfrm>
        </p:spPr>
        <p:txBody>
          <a:bodyPr>
            <a:normAutofit fontScale="92500"/>
          </a:bodyPr>
          <a:lstStyle/>
          <a:p>
            <a:r>
              <a:rPr lang="en-US" sz="3000" dirty="0" smtClean="0"/>
              <a:t>Comprised of fixed and dynamic partitioning schemes</a:t>
            </a:r>
          </a:p>
          <a:p>
            <a:r>
              <a:rPr lang="en-US" sz="3000" dirty="0" smtClean="0"/>
              <a:t>Space available for allocation is treated as a single block</a:t>
            </a:r>
          </a:p>
          <a:p>
            <a:r>
              <a:rPr lang="en-US" sz="3000" dirty="0" smtClean="0"/>
              <a:t>Memory blocks are available of size 2</a:t>
            </a:r>
            <a:r>
              <a:rPr lang="en-US" sz="3000" i="1" baseline="30000" dirty="0" smtClean="0"/>
              <a:t>K</a:t>
            </a:r>
            <a:r>
              <a:rPr lang="en-US" sz="3000" i="1" dirty="0" smtClean="0"/>
              <a:t> words, L ≤ K ≤ U, </a:t>
            </a:r>
            <a:r>
              <a:rPr lang="en-US" sz="3000" dirty="0" smtClean="0"/>
              <a:t>where </a:t>
            </a:r>
          </a:p>
          <a:p>
            <a:pPr lvl="2"/>
            <a:r>
              <a:rPr lang="en-US" sz="2400" dirty="0" smtClean="0"/>
              <a:t>2</a:t>
            </a:r>
            <a:r>
              <a:rPr lang="en-US" sz="2400" i="1" baseline="30000" dirty="0" smtClean="0"/>
              <a:t>L</a:t>
            </a:r>
            <a:r>
              <a:rPr lang="en-US" sz="2400" i="1" dirty="0" smtClean="0"/>
              <a:t> = </a:t>
            </a:r>
            <a:r>
              <a:rPr lang="en-US" sz="2400" dirty="0" smtClean="0"/>
              <a:t>smallest size block that is allocated </a:t>
            </a:r>
          </a:p>
          <a:p>
            <a:pPr lvl="2"/>
            <a:r>
              <a:rPr lang="en-US" sz="2400" dirty="0" smtClean="0"/>
              <a:t>2</a:t>
            </a:r>
            <a:r>
              <a:rPr lang="en-US" sz="2400" baseline="30000" dirty="0" smtClean="0"/>
              <a:t>U</a:t>
            </a:r>
            <a:r>
              <a:rPr lang="en-US" sz="2400" dirty="0" smtClean="0"/>
              <a:t> = largest size block that is allocated; generally 2</a:t>
            </a:r>
            <a:r>
              <a:rPr lang="en-US" sz="2400" baseline="30000" dirty="0" smtClean="0"/>
              <a:t>U</a:t>
            </a:r>
            <a:r>
              <a:rPr lang="en-US" sz="2400" dirty="0" smtClean="0"/>
              <a:t> is the size of the entire memory available for allocation</a:t>
            </a:r>
          </a:p>
          <a:p>
            <a:endParaRPr lang="en-US" dirty="0"/>
          </a:p>
        </p:txBody>
      </p:sp>
      <p:sp>
        <p:nvSpPr>
          <p:cNvPr id="5" name="Footer Placeholder 4"/>
          <p:cNvSpPr>
            <a:spLocks noGrp="1"/>
          </p:cNvSpPr>
          <p:nvPr>
            <p:ph type="ftr" sz="quarter" idx="11"/>
          </p:nvPr>
        </p:nvSpPr>
        <p:spPr>
          <a:xfrm>
            <a:off x="318246" y="6492875"/>
            <a:ext cx="74541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6.pdf"/>
          <p:cNvPicPr>
            <a:picLocks noChangeAspect="1"/>
          </p:cNvPicPr>
          <p:nvPr/>
        </p:nvPicPr>
        <p:blipFill>
          <a:blip r:embed="rId3"/>
          <a:stretch>
            <a:fillRect/>
          </a:stretch>
        </p:blipFill>
        <p:spPr>
          <a:xfrm>
            <a:off x="0" y="-152400"/>
            <a:ext cx="9466730" cy="7315200"/>
          </a:xfrm>
          <a:prstGeom prst="rect">
            <a:avLst/>
          </a:prstGeom>
        </p:spPr>
      </p:pic>
      <p:sp>
        <p:nvSpPr>
          <p:cNvPr id="3" name="Footer Placeholder 2"/>
          <p:cNvSpPr>
            <a:spLocks noGrp="1"/>
          </p:cNvSpPr>
          <p:nvPr>
            <p:ph type="ftr" sz="quarter" idx="11"/>
          </p:nvPr>
        </p:nvSpPr>
        <p:spPr>
          <a:xfrm>
            <a:off x="318246" y="6492875"/>
            <a:ext cx="69207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mv="urn:schemas-microsoft-com:mac:vml"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7.pdf"/>
          <p:cNvPicPr>
            <a:picLocks noChangeAspect="1"/>
          </p:cNvPicPr>
          <p:nvPr/>
        </p:nvPicPr>
        <p:blipFill>
          <a:blip r:embed="rId3"/>
          <a:srcRect t="17273" b="10909"/>
          <a:stretch>
            <a:fillRect/>
          </a:stretch>
        </p:blipFill>
        <p:spPr>
          <a:xfrm>
            <a:off x="1219200" y="457200"/>
            <a:ext cx="6632712" cy="6164508"/>
          </a:xfrm>
          <a:prstGeom prst="rect">
            <a:avLst/>
          </a:prstGeom>
        </p:spPr>
      </p:pic>
      <p:sp>
        <p:nvSpPr>
          <p:cNvPr id="3" name="Footer Placeholder 2"/>
          <p:cNvSpPr>
            <a:spLocks noGrp="1"/>
          </p:cNvSpPr>
          <p:nvPr>
            <p:ph type="ftr" sz="quarter" idx="11"/>
          </p:nvPr>
        </p:nvSpPr>
        <p:spPr>
          <a:xfrm>
            <a:off x="318246" y="6492875"/>
            <a:ext cx="55491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7"/>
          </a:xfrm>
        </p:spPr>
        <p:txBody>
          <a:bodyPr/>
          <a:lstStyle/>
          <a:p>
            <a:pPr algn="ctr"/>
            <a:r>
              <a:rPr lang="en-US" sz="6000" b="1" dirty="0" smtClean="0">
                <a:solidFill>
                  <a:schemeClr val="tx2">
                    <a:lumMod val="50000"/>
                  </a:schemeClr>
                </a:solidFill>
              </a:rPr>
              <a:t>Relocation</a:t>
            </a:r>
            <a:r>
              <a:rPr lang="en-US" dirty="0" smtClean="0"/>
              <a:t> </a:t>
            </a:r>
            <a:endParaRPr lang="en-US" dirty="0"/>
          </a:p>
        </p:txBody>
      </p:sp>
      <p:sp>
        <p:nvSpPr>
          <p:cNvPr id="3" name="Footer Placeholder 2"/>
          <p:cNvSpPr>
            <a:spLocks noGrp="1"/>
          </p:cNvSpPr>
          <p:nvPr>
            <p:ph type="ftr" sz="quarter" idx="11"/>
          </p:nvPr>
        </p:nvSpPr>
        <p:spPr>
          <a:xfrm>
            <a:off x="318246" y="6492875"/>
            <a:ext cx="6844553" cy="365125"/>
          </a:xfrm>
        </p:spPr>
        <p:txBody>
          <a:bodyPr/>
          <a:lstStyle/>
          <a:p>
            <a:pPr>
              <a:defRPr/>
            </a:pPr>
            <a:r>
              <a:rPr lang="en-US" dirty="0" smtClean="0"/>
              <a:t>© 2017 Pearson Education, Inc., Hoboken, NJ. All rights reserved. </a:t>
            </a:r>
            <a:endParaRPr lang="en-US" dirty="0"/>
          </a:p>
        </p:txBody>
      </p:sp>
      <p:sp>
        <p:nvSpPr>
          <p:cNvPr id="4" name="Content Placeholder 2"/>
          <p:cNvSpPr txBox="1">
            <a:spLocks/>
          </p:cNvSpPr>
          <p:nvPr/>
        </p:nvSpPr>
        <p:spPr>
          <a:xfrm>
            <a:off x="381000" y="2133600"/>
            <a:ext cx="8229600" cy="4724400"/>
          </a:xfrm>
          <a:prstGeom prst="rect">
            <a:avLst/>
          </a:prstGeom>
        </p:spPr>
        <p:txBody>
          <a:bodyPr vert="horz" lIns="91440" tIns="45720" rIns="91440" bIns="45720" rtlCol="0">
            <a:normAutofit fontScale="55000" lnSpcReduction="20000"/>
          </a:bodyPr>
          <a:lstStyle/>
          <a:p>
            <a:pPr marL="282575" marR="0" lvl="0" indent="-282575" algn="l" defTabSz="914400" rtl="0" eaLnBrk="1" fontAlgn="auto" latinLnBrk="0" hangingPunct="1">
              <a:lnSpc>
                <a:spcPct val="100000"/>
              </a:lnSpc>
              <a:spcBef>
                <a:spcPts val="1800"/>
              </a:spcBef>
              <a:spcAft>
                <a:spcPts val="0"/>
              </a:spcAft>
              <a:buClr>
                <a:schemeClr val="accent1"/>
              </a:buClr>
              <a:buSzPct val="75000"/>
              <a:buFont typeface="Wingdings" pitchFamily="2" charset="2"/>
              <a:buChar char="n"/>
              <a:tabLst/>
              <a:defRPr/>
            </a:pPr>
            <a:r>
              <a:rPr lang="en-US" sz="3000" dirty="0" smtClean="0">
                <a:solidFill>
                  <a:schemeClr val="tx1">
                    <a:lumMod val="85000"/>
                    <a:lumOff val="15000"/>
                  </a:schemeClr>
                </a:solidFill>
                <a:latin typeface="+mn-lt"/>
              </a:rPr>
              <a:t>When the fixed partition scheme is used, we can expect a process will always be assigned to the same partition</a:t>
            </a:r>
          </a:p>
          <a:p>
            <a:pPr marL="1196975" lvl="2" indent="-282575" fontAlgn="auto">
              <a:lnSpc>
                <a:spcPct val="110000"/>
              </a:lnSpc>
              <a:spcBef>
                <a:spcPts val="600"/>
              </a:spcBef>
              <a:spcAft>
                <a:spcPts val="0"/>
              </a:spcAft>
              <a:buClr>
                <a:schemeClr val="accent1"/>
              </a:buClr>
              <a:buSzPct val="75000"/>
              <a:buFont typeface="Wingdings" pitchFamily="2" charset="2"/>
              <a:buChar char="n"/>
            </a:pPr>
            <a:r>
              <a:rPr kumimoji="0" lang="en-US" sz="2323"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Whichever</a:t>
            </a:r>
            <a:r>
              <a:rPr kumimoji="0" lang="en-US" sz="2323" b="0" i="0" u="none" strike="noStrike" kern="1200" cap="none" spc="0" normalizeH="0" noProof="0" dirty="0" smtClean="0">
                <a:ln>
                  <a:noFill/>
                </a:ln>
                <a:solidFill>
                  <a:schemeClr val="tx1">
                    <a:lumMod val="85000"/>
                    <a:lumOff val="15000"/>
                  </a:schemeClr>
                </a:solidFill>
                <a:effectLst/>
                <a:uLnTx/>
                <a:uFillTx/>
                <a:latin typeface="+mn-lt"/>
                <a:ea typeface="+mn-ea"/>
                <a:cs typeface="+mn-cs"/>
              </a:rPr>
              <a:t> partition is selected when a new process is loaded will always be used to swap that process back into memory after it has been swapped out</a:t>
            </a:r>
          </a:p>
          <a:p>
            <a:pPr marL="1196975" lvl="2" indent="-282575" fontAlgn="auto">
              <a:lnSpc>
                <a:spcPct val="110000"/>
              </a:lnSpc>
              <a:spcBef>
                <a:spcPts val="600"/>
              </a:spcBef>
              <a:spcAft>
                <a:spcPts val="0"/>
              </a:spcAft>
              <a:buClr>
                <a:schemeClr val="accent1"/>
              </a:buClr>
              <a:buSzPct val="75000"/>
              <a:buFont typeface="Wingdings" pitchFamily="2" charset="2"/>
              <a:buChar char="n"/>
            </a:pPr>
            <a:r>
              <a:rPr lang="en-US" sz="2323" baseline="0" dirty="0" smtClean="0">
                <a:solidFill>
                  <a:schemeClr val="tx1">
                    <a:lumMod val="85000"/>
                    <a:lumOff val="15000"/>
                  </a:schemeClr>
                </a:solidFill>
                <a:latin typeface="+mn-lt"/>
              </a:rPr>
              <a:t>In that case, a simple relocating loader can be used</a:t>
            </a:r>
          </a:p>
          <a:p>
            <a:pPr marL="1196975" lvl="2" indent="-282575" fontAlgn="auto">
              <a:lnSpc>
                <a:spcPct val="110000"/>
              </a:lnSpc>
              <a:spcBef>
                <a:spcPts val="600"/>
              </a:spcBef>
              <a:spcAft>
                <a:spcPts val="0"/>
              </a:spcAft>
              <a:buClr>
                <a:schemeClr val="accent1"/>
              </a:buClr>
              <a:buSzPct val="75000"/>
              <a:buFont typeface="Wingdings" pitchFamily="2" charset="2"/>
              <a:buChar char="n"/>
            </a:pPr>
            <a:r>
              <a:rPr kumimoji="0" lang="en-US" sz="2323" b="0" i="0" u="none" strike="noStrike" kern="1200" cap="none" spc="0" normalizeH="0" noProof="0" dirty="0" smtClean="0">
                <a:ln>
                  <a:noFill/>
                </a:ln>
                <a:solidFill>
                  <a:schemeClr val="tx1">
                    <a:lumMod val="85000"/>
                    <a:lumOff val="15000"/>
                  </a:schemeClr>
                </a:solidFill>
                <a:effectLst/>
                <a:uLnTx/>
                <a:uFillTx/>
                <a:latin typeface="+mn-lt"/>
                <a:ea typeface="+mn-ea"/>
                <a:cs typeface="+mn-cs"/>
              </a:rPr>
              <a:t>When the process is first loaded, all relative memory references in the code are replaced by absolute main memory addresses, determined by the base address of the loaded process</a:t>
            </a:r>
          </a:p>
          <a:p>
            <a:pPr marL="282575" marR="0" lvl="0" indent="-282575" defTabSz="914400" eaLnBrk="1" fontAlgn="auto" latinLnBrk="0" hangingPunct="1">
              <a:spcBef>
                <a:spcPts val="1200"/>
              </a:spcBef>
              <a:spcAft>
                <a:spcPts val="0"/>
              </a:spcAft>
              <a:buClr>
                <a:schemeClr val="accent1"/>
              </a:buClr>
              <a:buSzPct val="75000"/>
              <a:buFont typeface="Wingdings" pitchFamily="2" charset="2"/>
              <a:buChar char="n"/>
              <a:tabLst/>
              <a:defRPr/>
            </a:pPr>
            <a:r>
              <a:rPr lang="en-US" sz="3091" dirty="0" smtClean="0">
                <a:solidFill>
                  <a:schemeClr val="tx1">
                    <a:lumMod val="85000"/>
                    <a:lumOff val="15000"/>
                  </a:schemeClr>
                </a:solidFill>
                <a:latin typeface="+mn-lt"/>
              </a:rPr>
              <a:t>In the case of equal-size partitions and in the case of a single process queue for unequal-size partitions, a process may occupy different partitions during the course of its life</a:t>
            </a:r>
          </a:p>
          <a:p>
            <a:pPr marL="1196975" lvl="2" indent="-282575" fontAlgn="auto">
              <a:lnSpc>
                <a:spcPct val="110000"/>
              </a:lnSpc>
              <a:spcBef>
                <a:spcPts val="600"/>
              </a:spcBef>
              <a:spcAft>
                <a:spcPts val="0"/>
              </a:spcAft>
              <a:buClr>
                <a:schemeClr val="accent1"/>
              </a:buClr>
              <a:buSzPct val="75000"/>
              <a:buFont typeface="Wingdings" pitchFamily="2" charset="2"/>
              <a:buChar char="n"/>
            </a:pPr>
            <a:r>
              <a:rPr lang="en-US" sz="2364" dirty="0" smtClean="0">
                <a:solidFill>
                  <a:schemeClr val="tx1">
                    <a:lumMod val="85000"/>
                    <a:lumOff val="15000"/>
                  </a:schemeClr>
                </a:solidFill>
                <a:latin typeface="+mn-lt"/>
              </a:rPr>
              <a:t>When a process image is first created, it is loaded into some partition in main memory; Later, the process may be swapped out</a:t>
            </a:r>
          </a:p>
          <a:p>
            <a:pPr marL="1196975" lvl="2" indent="-282575" fontAlgn="auto">
              <a:lnSpc>
                <a:spcPct val="110000"/>
              </a:lnSpc>
              <a:spcBef>
                <a:spcPts val="600"/>
              </a:spcBef>
              <a:spcAft>
                <a:spcPts val="0"/>
              </a:spcAft>
              <a:buClr>
                <a:schemeClr val="accent1"/>
              </a:buClr>
              <a:buSzPct val="75000"/>
              <a:buFont typeface="Wingdings" pitchFamily="2" charset="2"/>
              <a:buChar char="n"/>
            </a:pPr>
            <a:r>
              <a:rPr lang="en-US" sz="2364" dirty="0" smtClean="0">
                <a:solidFill>
                  <a:schemeClr val="tx1">
                    <a:lumMod val="85000"/>
                    <a:lumOff val="15000"/>
                  </a:schemeClr>
                </a:solidFill>
                <a:latin typeface="+mn-lt"/>
              </a:rPr>
              <a:t>When it is subsequently swapped back in, it may be assigned to a different partition than the last time</a:t>
            </a:r>
          </a:p>
          <a:p>
            <a:pPr marL="1196975" lvl="2" indent="-282575" fontAlgn="auto">
              <a:lnSpc>
                <a:spcPct val="110000"/>
              </a:lnSpc>
              <a:spcBef>
                <a:spcPts val="600"/>
              </a:spcBef>
              <a:spcAft>
                <a:spcPts val="0"/>
              </a:spcAft>
              <a:buClr>
                <a:schemeClr val="accent1"/>
              </a:buClr>
              <a:buSzPct val="75000"/>
              <a:buFont typeface="Wingdings" pitchFamily="2" charset="2"/>
              <a:buChar char="n"/>
            </a:pPr>
            <a:r>
              <a:rPr lang="en-US" sz="2364" dirty="0" smtClean="0">
                <a:solidFill>
                  <a:schemeClr val="tx1">
                    <a:lumMod val="85000"/>
                    <a:lumOff val="15000"/>
                  </a:schemeClr>
                </a:solidFill>
                <a:latin typeface="+mn-lt"/>
              </a:rPr>
              <a:t>The same is true for dynamic partitioning</a:t>
            </a:r>
          </a:p>
          <a:p>
            <a:pPr marL="282575" indent="-282575" fontAlgn="auto">
              <a:spcBef>
                <a:spcPts val="1200"/>
              </a:spcBef>
              <a:spcAft>
                <a:spcPts val="0"/>
              </a:spcAft>
              <a:buClr>
                <a:schemeClr val="accent1"/>
              </a:buClr>
              <a:buSzPct val="75000"/>
              <a:buFont typeface="Wingdings" pitchFamily="2" charset="2"/>
              <a:buChar char="n"/>
            </a:pPr>
            <a:r>
              <a:rPr lang="en-US" sz="3091" dirty="0" smtClean="0">
                <a:solidFill>
                  <a:schemeClr val="tx1">
                    <a:lumMod val="85000"/>
                    <a:lumOff val="15000"/>
                  </a:schemeClr>
                </a:solidFill>
                <a:latin typeface="+mn-lt"/>
              </a:rPr>
              <a:t>When compaction is used, processes are shifted while they are in main memory</a:t>
            </a:r>
          </a:p>
          <a:p>
            <a:pPr marL="1196975" lvl="2" indent="-282575" fontAlgn="auto">
              <a:lnSpc>
                <a:spcPct val="110000"/>
              </a:lnSpc>
              <a:spcBef>
                <a:spcPts val="600"/>
              </a:spcBef>
              <a:spcAft>
                <a:spcPts val="0"/>
              </a:spcAft>
              <a:buClr>
                <a:schemeClr val="accent1"/>
              </a:buClr>
              <a:buSzPct val="75000"/>
              <a:buFont typeface="Wingdings" pitchFamily="2" charset="2"/>
              <a:buChar char="n"/>
            </a:pPr>
            <a:r>
              <a:rPr lang="en-US" sz="2316" dirty="0" smtClean="0">
                <a:solidFill>
                  <a:schemeClr val="tx1">
                    <a:lumMod val="85000"/>
                    <a:lumOff val="15000"/>
                  </a:schemeClr>
                </a:solidFill>
                <a:latin typeface="+mn-lt"/>
              </a:rPr>
              <a:t>Thus, the locations referenced by a process are not fixed</a:t>
            </a:r>
          </a:p>
          <a:p>
            <a:pPr marL="1196975" lvl="2" indent="-282575" fontAlgn="auto">
              <a:lnSpc>
                <a:spcPct val="110000"/>
              </a:lnSpc>
              <a:spcBef>
                <a:spcPts val="600"/>
              </a:spcBef>
              <a:spcAft>
                <a:spcPts val="0"/>
              </a:spcAft>
              <a:buClr>
                <a:schemeClr val="accent1"/>
              </a:buClr>
              <a:buSzPct val="75000"/>
              <a:buFont typeface="Wingdings" pitchFamily="2" charset="2"/>
              <a:buChar char="n"/>
            </a:pPr>
            <a:r>
              <a:rPr lang="en-US" sz="2316" dirty="0" smtClean="0">
                <a:solidFill>
                  <a:schemeClr val="tx1">
                    <a:lumMod val="85000"/>
                    <a:lumOff val="15000"/>
                  </a:schemeClr>
                </a:solidFill>
                <a:latin typeface="+mn-lt"/>
              </a:rPr>
              <a:t>They will change each time a process is swapped in or shifted</a:t>
            </a:r>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sz="6000" b="1" dirty="0" smtClean="0">
                <a:solidFill>
                  <a:schemeClr val="tx2">
                    <a:lumMod val="50000"/>
                  </a:schemeClr>
                </a:solidFill>
              </a:rPr>
              <a:t>Addresses</a:t>
            </a:r>
            <a:endParaRPr lang="en-US" sz="6000" b="1" dirty="0">
              <a:solidFill>
                <a:schemeClr val="tx2">
                  <a:lumMod val="50000"/>
                </a:schemeClr>
              </a:solidFill>
            </a:endParaRPr>
          </a:p>
        </p:txBody>
      </p:sp>
      <p:graphicFrame>
        <p:nvGraphicFramePr>
          <p:cNvPr id="4" name="Diagram 3"/>
          <p:cNvGraphicFramePr/>
          <p:nvPr/>
        </p:nvGraphicFramePr>
        <p:xfrm>
          <a:off x="533400" y="1981200"/>
          <a:ext cx="80772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7377953" cy="365125"/>
          </a:xfrm>
        </p:spPr>
        <p:txBody>
          <a:bodyPr/>
          <a:lstStyle/>
          <a:p>
            <a:pPr>
              <a:defRPr/>
            </a:pPr>
            <a:r>
              <a:rPr lang="en-US"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8.pdf"/>
          <p:cNvPicPr>
            <a:picLocks noChangeAspect="1"/>
          </p:cNvPicPr>
          <p:nvPr/>
        </p:nvPicPr>
        <p:blipFill>
          <a:blip r:embed="rId3"/>
          <a:srcRect t="11818" b="23636"/>
          <a:stretch>
            <a:fillRect/>
          </a:stretch>
        </p:blipFill>
        <p:spPr>
          <a:xfrm>
            <a:off x="1143000" y="457200"/>
            <a:ext cx="7391400" cy="6173982"/>
          </a:xfrm>
          <a:prstGeom prst="rect">
            <a:avLst/>
          </a:prstGeom>
        </p:spPr>
      </p:pic>
      <p:sp>
        <p:nvSpPr>
          <p:cNvPr id="3" name="Footer Placeholder 2"/>
          <p:cNvSpPr>
            <a:spLocks noGrp="1"/>
          </p:cNvSpPr>
          <p:nvPr>
            <p:ph type="ftr" sz="quarter" idx="11"/>
          </p:nvPr>
        </p:nvSpPr>
        <p:spPr>
          <a:xfrm>
            <a:off x="318246" y="6492875"/>
            <a:ext cx="56253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mv="urn:schemas-microsoft-com:mac:vml"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824788" cy="1323041"/>
          </a:xfrm>
        </p:spPr>
        <p:txBody>
          <a:bodyPr/>
          <a:lstStyle/>
          <a:p>
            <a:pPr algn="ctr"/>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Paging</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2209800"/>
            <a:ext cx="8305800" cy="4267200"/>
          </a:xfrm>
        </p:spPr>
        <p:txBody>
          <a:bodyPr>
            <a:normAutofit/>
          </a:bodyPr>
          <a:lstStyle/>
          <a:p>
            <a:r>
              <a:rPr lang="en-US" sz="2500" dirty="0" smtClean="0"/>
              <a:t>Partition memory into equal fixed-size chunks that are relatively small</a:t>
            </a:r>
          </a:p>
          <a:p>
            <a:r>
              <a:rPr lang="en-US" sz="2500" dirty="0" smtClean="0"/>
              <a:t>Process is also divided into small fixed-size chunks of the same size</a:t>
            </a:r>
          </a:p>
        </p:txBody>
      </p:sp>
      <p:graphicFrame>
        <p:nvGraphicFramePr>
          <p:cNvPr id="4" name="Diagram 3"/>
          <p:cNvGraphicFramePr/>
          <p:nvPr>
            <p:extLst>
              <p:ext uri="{D42A27DB-BD31-4B8C-83A1-F6EECF244321}">
                <p14:modId xmlns:p14="http://schemas.microsoft.com/office/powerpoint/2010/main" val="1227494163"/>
              </p:ext>
            </p:extLst>
          </p:nvPr>
        </p:nvGraphicFramePr>
        <p:xfrm>
          <a:off x="1905000" y="4191000"/>
          <a:ext cx="5410200" cy="213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60063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9.pdf"/>
          <p:cNvPicPr>
            <a:picLocks noChangeAspect="1"/>
          </p:cNvPicPr>
          <p:nvPr/>
        </p:nvPicPr>
        <p:blipFill>
          <a:blip r:embed="rId3"/>
          <a:stretch>
            <a:fillRect/>
          </a:stretch>
        </p:blipFill>
        <p:spPr>
          <a:xfrm>
            <a:off x="1922318" y="0"/>
            <a:ext cx="5299364" cy="6858000"/>
          </a:xfrm>
          <a:prstGeom prst="rect">
            <a:avLst/>
          </a:prstGeom>
        </p:spPr>
      </p:pic>
      <p:sp>
        <p:nvSpPr>
          <p:cNvPr id="3" name="Footer Placeholder 2"/>
          <p:cNvSpPr>
            <a:spLocks noGrp="1"/>
          </p:cNvSpPr>
          <p:nvPr>
            <p:ph type="ftr" sz="quarter" idx="11"/>
          </p:nvPr>
        </p:nvSpPr>
        <p:spPr>
          <a:xfrm>
            <a:off x="318246" y="6492875"/>
            <a:ext cx="57777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smtClean="0">
                <a:solidFill>
                  <a:schemeClr val="accent1">
                    <a:lumMod val="75000"/>
                  </a:schemeClr>
                </a:solidFill>
              </a:rPr>
              <a:t>Page Table</a:t>
            </a:r>
            <a:endParaRPr lang="en-US" b="1" dirty="0">
              <a:solidFill>
                <a:schemeClr val="accent1">
                  <a:lumMod val="75000"/>
                </a:schemeClr>
              </a:solidFill>
            </a:endParaRPr>
          </a:p>
        </p:txBody>
      </p:sp>
      <p:sp>
        <p:nvSpPr>
          <p:cNvPr id="3" name="Content Placeholder 2"/>
          <p:cNvSpPr>
            <a:spLocks noGrp="1"/>
          </p:cNvSpPr>
          <p:nvPr>
            <p:ph idx="4294967295"/>
          </p:nvPr>
        </p:nvSpPr>
        <p:spPr>
          <a:xfrm>
            <a:off x="609600" y="2286000"/>
            <a:ext cx="8153400" cy="3840163"/>
          </a:xfrm>
        </p:spPr>
        <p:txBody>
          <a:bodyPr/>
          <a:lstStyle/>
          <a:p>
            <a:r>
              <a:rPr lang="en-US" sz="2200" dirty="0" smtClean="0"/>
              <a:t>Maintained by operating system for each process</a:t>
            </a:r>
          </a:p>
          <a:p>
            <a:r>
              <a:rPr lang="en-US" sz="2200" dirty="0" smtClean="0"/>
              <a:t>Contains the frame location for each page in the process</a:t>
            </a:r>
          </a:p>
          <a:p>
            <a:r>
              <a:rPr lang="en-US" sz="2200" dirty="0" smtClean="0"/>
              <a:t>Processor must know how to access for the current process</a:t>
            </a:r>
          </a:p>
          <a:p>
            <a:r>
              <a:rPr lang="en-US" sz="2200" dirty="0" smtClean="0"/>
              <a:t>Used by processor to produce a physical address</a:t>
            </a:r>
          </a:p>
          <a:p>
            <a:endParaRPr lang="en-US" dirty="0" smtClean="0"/>
          </a:p>
          <a:p>
            <a:endParaRPr lang="en-US" dirty="0"/>
          </a:p>
        </p:txBody>
      </p:sp>
      <p:sp>
        <p:nvSpPr>
          <p:cNvPr id="5" name="Footer Placeholder 4"/>
          <p:cNvSpPr>
            <a:spLocks noGrp="1"/>
          </p:cNvSpPr>
          <p:nvPr>
            <p:ph type="ftr" sz="quarter" idx="11"/>
          </p:nvPr>
        </p:nvSpPr>
        <p:spPr>
          <a:xfrm>
            <a:off x="318246" y="6492875"/>
            <a:ext cx="55491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dirty="0" smtClean="0">
                <a:solidFill>
                  <a:schemeClr val="accent4">
                    <a:lumMod val="50000"/>
                  </a:schemeClr>
                </a:solidFill>
              </a:rPr>
              <a:t>Memory Management Requirements</a:t>
            </a:r>
            <a:endParaRPr lang="en-NZ" dirty="0">
              <a:solidFill>
                <a:schemeClr val="accent4">
                  <a:lumMod val="50000"/>
                </a:schemeClr>
              </a:solidFill>
            </a:endParaRPr>
          </a:p>
        </p:txBody>
      </p:sp>
      <p:sp>
        <p:nvSpPr>
          <p:cNvPr id="3" name="Content Placeholder 2"/>
          <p:cNvSpPr>
            <a:spLocks noGrp="1"/>
          </p:cNvSpPr>
          <p:nvPr>
            <p:ph idx="4294967295"/>
          </p:nvPr>
        </p:nvSpPr>
        <p:spPr>
          <a:xfrm>
            <a:off x="685800" y="2057400"/>
            <a:ext cx="7924800" cy="4419600"/>
          </a:xfrm>
        </p:spPr>
        <p:txBody>
          <a:bodyPr>
            <a:normAutofit/>
          </a:bodyPr>
          <a:lstStyle/>
          <a:p>
            <a:r>
              <a:rPr lang="en-NZ" sz="2800" dirty="0" smtClean="0"/>
              <a:t>Memory management is intended to satisfy the following requirements:</a:t>
            </a:r>
          </a:p>
          <a:p>
            <a:pPr marL="1139825" indent="-346075"/>
            <a:r>
              <a:rPr lang="en-NZ" sz="2400" dirty="0" smtClean="0"/>
              <a:t>Relocation</a:t>
            </a:r>
          </a:p>
          <a:p>
            <a:pPr marL="1139825" indent="-346075"/>
            <a:r>
              <a:rPr lang="en-NZ" sz="2400" dirty="0" smtClean="0"/>
              <a:t>Protection</a:t>
            </a:r>
          </a:p>
          <a:p>
            <a:pPr marL="1139825" indent="-346075"/>
            <a:r>
              <a:rPr lang="en-NZ" sz="2400" dirty="0" smtClean="0"/>
              <a:t>Sharing</a:t>
            </a:r>
          </a:p>
          <a:p>
            <a:pPr marL="1139825" indent="-346075"/>
            <a:r>
              <a:rPr lang="en-NZ" sz="2400" dirty="0" smtClean="0"/>
              <a:t>Logical organization</a:t>
            </a:r>
          </a:p>
          <a:p>
            <a:pPr marL="1139825" indent="-346075"/>
            <a:r>
              <a:rPr lang="en-NZ" sz="2400" dirty="0" smtClean="0"/>
              <a:t>Physical organization</a:t>
            </a:r>
            <a:endParaRPr lang="en-NZ" sz="2400" dirty="0"/>
          </a:p>
        </p:txBody>
      </p:sp>
      <p:sp>
        <p:nvSpPr>
          <p:cNvPr id="5" name="Footer Placeholder 4"/>
          <p:cNvSpPr>
            <a:spLocks noGrp="1"/>
          </p:cNvSpPr>
          <p:nvPr>
            <p:ph type="ftr" sz="quarter" idx="11"/>
          </p:nvPr>
        </p:nvSpPr>
        <p:spPr>
          <a:xfrm>
            <a:off x="318246" y="6492875"/>
            <a:ext cx="62349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0.pdf"/>
          <p:cNvPicPr>
            <a:picLocks noChangeAspect="1"/>
          </p:cNvPicPr>
          <p:nvPr/>
        </p:nvPicPr>
        <p:blipFill>
          <a:blip r:embed="rId3"/>
          <a:srcRect l="9091" t="14118" r="4545" b="35294"/>
          <a:stretch>
            <a:fillRect/>
          </a:stretch>
        </p:blipFill>
        <p:spPr>
          <a:xfrm>
            <a:off x="304800" y="1752600"/>
            <a:ext cx="8455628" cy="3827215"/>
          </a:xfrm>
          <a:prstGeom prst="rect">
            <a:avLst/>
          </a:prstGeom>
        </p:spPr>
      </p:pic>
      <p:sp>
        <p:nvSpPr>
          <p:cNvPr id="3" name="Footer Placeholder 2"/>
          <p:cNvSpPr>
            <a:spLocks noGrp="1"/>
          </p:cNvSpPr>
          <p:nvPr>
            <p:ph type="ftr" sz="quarter" idx="11"/>
          </p:nvPr>
        </p:nvSpPr>
        <p:spPr>
          <a:xfrm>
            <a:off x="318246" y="6492875"/>
            <a:ext cx="57015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spd="slow">
    <p:wheel spokes="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11.pdf"/>
          <p:cNvPicPr>
            <a:picLocks noChangeAspect="1"/>
          </p:cNvPicPr>
          <p:nvPr/>
        </p:nvPicPr>
        <p:blipFill>
          <a:blip r:embed="rId3"/>
          <a:stretch>
            <a:fillRect/>
          </a:stretch>
        </p:blipFill>
        <p:spPr>
          <a:xfrm>
            <a:off x="268941" y="228600"/>
            <a:ext cx="8875059" cy="6858000"/>
          </a:xfrm>
          <a:prstGeom prst="rect">
            <a:avLst/>
          </a:prstGeom>
        </p:spPr>
      </p:pic>
      <p:sp>
        <p:nvSpPr>
          <p:cNvPr id="3" name="Footer Placeholder 2"/>
          <p:cNvSpPr>
            <a:spLocks noGrp="1"/>
          </p:cNvSpPr>
          <p:nvPr>
            <p:ph type="ftr" sz="quarter" idx="11"/>
          </p:nvPr>
        </p:nvSpPr>
        <p:spPr>
          <a:xfrm>
            <a:off x="318246" y="6492875"/>
            <a:ext cx="66921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2.pdf"/>
          <p:cNvPicPr>
            <a:picLocks noChangeAspect="1"/>
          </p:cNvPicPr>
          <p:nvPr/>
        </p:nvPicPr>
        <p:blipFill>
          <a:blip r:embed="rId3"/>
          <a:srcRect b="53636"/>
          <a:stretch>
            <a:fillRect/>
          </a:stretch>
        </p:blipFill>
        <p:spPr>
          <a:xfrm>
            <a:off x="0" y="609600"/>
            <a:ext cx="9194798" cy="5516880"/>
          </a:xfrm>
          <a:prstGeom prst="rect">
            <a:avLst/>
          </a:prstGeom>
        </p:spPr>
      </p:pic>
      <p:pic>
        <p:nvPicPr>
          <p:cNvPr id="5" name="Picture 4" descr="f12.pdf"/>
          <p:cNvPicPr>
            <a:picLocks noChangeAspect="1"/>
          </p:cNvPicPr>
          <p:nvPr/>
        </p:nvPicPr>
        <p:blipFill>
          <a:blip r:embed="rId4"/>
          <a:srcRect t="90000"/>
          <a:stretch>
            <a:fillRect/>
          </a:stretch>
        </p:blipFill>
        <p:spPr>
          <a:xfrm>
            <a:off x="1922318" y="6172161"/>
            <a:ext cx="5299364" cy="685839"/>
          </a:xfrm>
          <a:prstGeom prst="rect">
            <a:avLst/>
          </a:prstGeom>
        </p:spPr>
      </p:pic>
      <p:sp>
        <p:nvSpPr>
          <p:cNvPr id="6" name="Footer Placeholder 5"/>
          <p:cNvSpPr>
            <a:spLocks noGrp="1"/>
          </p:cNvSpPr>
          <p:nvPr>
            <p:ph type="ftr" sz="quarter" idx="11"/>
          </p:nvPr>
        </p:nvSpPr>
        <p:spPr>
          <a:xfrm>
            <a:off x="318246" y="6492875"/>
            <a:ext cx="61587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mv="urn:schemas-microsoft-com:mac:vml" xmlns="">
      <p:transition spd="slow">
        <p:split orient="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l"/>
            <a:r>
              <a:rPr lang="en-US" b="1" dirty="0" smtClean="0">
                <a:solidFill>
                  <a:schemeClr val="accent1">
                    <a:lumMod val="75000"/>
                  </a:schemeClr>
                </a:solidFill>
              </a:rPr>
              <a:t>Segmentation</a:t>
            </a:r>
            <a:endParaRPr lang="en-US" b="1" dirty="0">
              <a:solidFill>
                <a:schemeClr val="accent1">
                  <a:lumMod val="75000"/>
                </a:schemeClr>
              </a:solidFill>
            </a:endParaRPr>
          </a:p>
        </p:txBody>
      </p:sp>
      <p:sp>
        <p:nvSpPr>
          <p:cNvPr id="3" name="Content Placeholder 2"/>
          <p:cNvSpPr>
            <a:spLocks noGrp="1"/>
          </p:cNvSpPr>
          <p:nvPr>
            <p:ph idx="4294967295"/>
          </p:nvPr>
        </p:nvSpPr>
        <p:spPr>
          <a:xfrm>
            <a:off x="457200" y="2057400"/>
            <a:ext cx="8382000" cy="4419600"/>
          </a:xfrm>
        </p:spPr>
        <p:txBody>
          <a:bodyPr>
            <a:normAutofit lnSpcReduction="10000"/>
          </a:bodyPr>
          <a:lstStyle/>
          <a:p>
            <a:r>
              <a:rPr lang="en-US" sz="3100" dirty="0" smtClean="0"/>
              <a:t>A program can be subdivided into segments</a:t>
            </a:r>
          </a:p>
          <a:p>
            <a:pPr lvl="2">
              <a:buSzPct val="125000"/>
              <a:buFont typeface="Wingdings" charset="2"/>
              <a:buChar char="§"/>
            </a:pPr>
            <a:r>
              <a:rPr lang="en-US" sz="2400" dirty="0" smtClean="0"/>
              <a:t>May vary in length</a:t>
            </a:r>
          </a:p>
          <a:p>
            <a:pPr lvl="2">
              <a:buSzPct val="125000"/>
              <a:buFont typeface="Wingdings" charset="2"/>
              <a:buChar char="§"/>
            </a:pPr>
            <a:r>
              <a:rPr lang="en-US" sz="2400" dirty="0" smtClean="0"/>
              <a:t>There is a maximum length</a:t>
            </a:r>
          </a:p>
          <a:p>
            <a:r>
              <a:rPr lang="en-US" sz="3100" dirty="0" smtClean="0"/>
              <a:t>Addressing consists of two parts:</a:t>
            </a:r>
          </a:p>
          <a:p>
            <a:pPr lvl="2">
              <a:buSzPct val="125000"/>
              <a:buFont typeface="Wingdings" charset="2"/>
              <a:buChar char="§"/>
            </a:pPr>
            <a:r>
              <a:rPr lang="en-US" sz="2400" dirty="0" smtClean="0"/>
              <a:t>Segment number </a:t>
            </a:r>
          </a:p>
          <a:p>
            <a:pPr lvl="2">
              <a:buSzPct val="125000"/>
              <a:buFont typeface="Wingdings" charset="2"/>
              <a:buChar char="§"/>
            </a:pPr>
            <a:r>
              <a:rPr lang="en-US" sz="2400" dirty="0" smtClean="0"/>
              <a:t>An offset</a:t>
            </a:r>
          </a:p>
          <a:p>
            <a:r>
              <a:rPr lang="en-US" sz="3100" dirty="0" smtClean="0"/>
              <a:t>Similar to dynamic partitioning</a:t>
            </a:r>
          </a:p>
          <a:p>
            <a:r>
              <a:rPr lang="en-US" sz="3100" dirty="0" smtClean="0"/>
              <a:t>Eliminates internal fragmentation</a:t>
            </a:r>
          </a:p>
          <a:p>
            <a:endParaRPr lang="en-US" dirty="0"/>
          </a:p>
        </p:txBody>
      </p:sp>
      <p:sp>
        <p:nvSpPr>
          <p:cNvPr id="5" name="Footer Placeholder 4"/>
          <p:cNvSpPr>
            <a:spLocks noGrp="1"/>
          </p:cNvSpPr>
          <p:nvPr>
            <p:ph type="ftr" sz="quarter" idx="11"/>
          </p:nvPr>
        </p:nvSpPr>
        <p:spPr>
          <a:xfrm>
            <a:off x="318246" y="6492875"/>
            <a:ext cx="65397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58813" y="456252"/>
            <a:ext cx="7824788" cy="1220147"/>
          </a:xfrm>
        </p:spPr>
        <p:txBody>
          <a:bodyPr/>
          <a:lstStyle/>
          <a:p>
            <a:pPr algn="ctr"/>
            <a:r>
              <a:rPr lang="en-US" b="1" dirty="0" smtClean="0">
                <a:solidFill>
                  <a:schemeClr val="accent1">
                    <a:lumMod val="75000"/>
                  </a:schemeClr>
                </a:solidFill>
              </a:rPr>
              <a:t>Segmentation</a:t>
            </a:r>
          </a:p>
        </p:txBody>
      </p:sp>
      <p:sp>
        <p:nvSpPr>
          <p:cNvPr id="6" name="Content Placeholder 5"/>
          <p:cNvSpPr>
            <a:spLocks noGrp="1"/>
          </p:cNvSpPr>
          <p:nvPr>
            <p:ph sz="half" idx="1"/>
          </p:nvPr>
        </p:nvSpPr>
        <p:spPr>
          <a:xfrm>
            <a:off x="609600" y="2133600"/>
            <a:ext cx="7880350" cy="4114800"/>
          </a:xfrm>
        </p:spPr>
        <p:txBody>
          <a:bodyPr>
            <a:noAutofit/>
          </a:bodyPr>
          <a:lstStyle/>
          <a:p>
            <a:r>
              <a:rPr lang="en-US" sz="2400" dirty="0" smtClean="0"/>
              <a:t>Usually visible </a:t>
            </a:r>
          </a:p>
          <a:p>
            <a:r>
              <a:rPr lang="en-US" sz="2400" dirty="0" smtClean="0"/>
              <a:t>Provided as a convenience for organizing programs and data</a:t>
            </a:r>
          </a:p>
          <a:p>
            <a:r>
              <a:rPr lang="en-US" sz="2400" dirty="0" smtClean="0"/>
              <a:t>Typically the programmer will assign programs and data to different segments</a:t>
            </a:r>
          </a:p>
          <a:p>
            <a:r>
              <a:rPr lang="en-US" sz="2400" dirty="0" smtClean="0"/>
              <a:t>For purposes of modular programming the program or data may be further broken down into multiple segments</a:t>
            </a:r>
          </a:p>
          <a:p>
            <a:pPr lvl="2"/>
            <a:r>
              <a:rPr lang="en-US" sz="2000" dirty="0"/>
              <a:t>T</a:t>
            </a:r>
            <a:r>
              <a:rPr lang="en-US" sz="2000" dirty="0" smtClean="0"/>
              <a:t>he principal inconvenience of this service is that the programmer must be aware of the maximum segment size limitation</a:t>
            </a:r>
          </a:p>
        </p:txBody>
      </p:sp>
      <p:sp>
        <p:nvSpPr>
          <p:cNvPr id="4" name="Footer Placeholder 3"/>
          <p:cNvSpPr>
            <a:spLocks noGrp="1"/>
          </p:cNvSpPr>
          <p:nvPr>
            <p:ph type="ftr" sz="quarter" idx="11"/>
          </p:nvPr>
        </p:nvSpPr>
        <p:spPr>
          <a:xfrm>
            <a:off x="318246" y="6492875"/>
            <a:ext cx="56253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8813" y="456253"/>
            <a:ext cx="7824788" cy="1220148"/>
          </a:xfrm>
        </p:spPr>
        <p:txBody>
          <a:bodyPr/>
          <a:lstStyle/>
          <a:p>
            <a:pPr algn="ctr"/>
            <a:r>
              <a:rPr lang="en-US" b="1" dirty="0" smtClean="0">
                <a:solidFill>
                  <a:schemeClr val="accent1">
                    <a:lumMod val="75000"/>
                  </a:schemeClr>
                </a:solidFill>
              </a:rPr>
              <a:t>Address Translation</a:t>
            </a:r>
          </a:p>
        </p:txBody>
      </p:sp>
      <p:sp>
        <p:nvSpPr>
          <p:cNvPr id="5" name="Content Placeholder 4"/>
          <p:cNvSpPr>
            <a:spLocks noGrp="1"/>
          </p:cNvSpPr>
          <p:nvPr>
            <p:ph sz="half" idx="1"/>
          </p:nvPr>
        </p:nvSpPr>
        <p:spPr>
          <a:xfrm>
            <a:off x="609600" y="2057400"/>
            <a:ext cx="6400800" cy="1905000"/>
          </a:xfrm>
        </p:spPr>
        <p:txBody>
          <a:bodyPr>
            <a:normAutofit fontScale="92500" lnSpcReduction="10000"/>
          </a:bodyPr>
          <a:lstStyle/>
          <a:p>
            <a:r>
              <a:rPr lang="en-US" sz="2400" dirty="0" smtClean="0"/>
              <a:t>Another consequence of unequal size segments is that there is no simple relationship between logical addresses and physical addresses</a:t>
            </a:r>
          </a:p>
          <a:p>
            <a:r>
              <a:rPr lang="en-US" sz="2400" dirty="0" smtClean="0"/>
              <a:t>The following steps are needed for address translation:</a:t>
            </a:r>
          </a:p>
        </p:txBody>
      </p:sp>
      <p:graphicFrame>
        <p:nvGraphicFramePr>
          <p:cNvPr id="2" name="Diagram 1"/>
          <p:cNvGraphicFramePr/>
          <p:nvPr>
            <p:extLst>
              <p:ext uri="{D42A27DB-BD31-4B8C-83A1-F6EECF244321}">
                <p14:modId xmlns:p14="http://schemas.microsoft.com/office/powerpoint/2010/main" val="2686226360"/>
              </p:ext>
            </p:extLst>
          </p:nvPr>
        </p:nvGraphicFramePr>
        <p:xfrm>
          <a:off x="533400" y="2961419"/>
          <a:ext cx="8153400" cy="35594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318246" y="6492875"/>
            <a:ext cx="85971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2.pdf"/>
          <p:cNvPicPr>
            <a:picLocks noChangeAspect="1"/>
          </p:cNvPicPr>
          <p:nvPr/>
        </p:nvPicPr>
        <p:blipFill>
          <a:blip r:embed="rId3"/>
          <a:srcRect t="45455"/>
          <a:stretch>
            <a:fillRect/>
          </a:stretch>
        </p:blipFill>
        <p:spPr>
          <a:xfrm>
            <a:off x="12699" y="676836"/>
            <a:ext cx="9131301" cy="6445606"/>
          </a:xfrm>
          <a:prstGeom prst="rect">
            <a:avLst/>
          </a:prstGeom>
        </p:spPr>
      </p:pic>
      <p:sp>
        <p:nvSpPr>
          <p:cNvPr id="3" name="Footer Placeholder 2"/>
          <p:cNvSpPr>
            <a:spLocks noGrp="1"/>
          </p:cNvSpPr>
          <p:nvPr>
            <p:ph type="ftr" sz="quarter" idx="11"/>
          </p:nvPr>
        </p:nvSpPr>
        <p:spPr>
          <a:xfrm>
            <a:off x="318246" y="6492875"/>
            <a:ext cx="53967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600" dirty="0" smtClean="0">
                <a:solidFill>
                  <a:schemeClr val="accent1">
                    <a:lumMod val="75000"/>
                  </a:schemeClr>
                </a:solidFill>
              </a:rPr>
              <a:t>Summary</a:t>
            </a:r>
            <a:endParaRPr lang="en-US" sz="6600" dirty="0">
              <a:solidFill>
                <a:schemeClr val="accent1">
                  <a:lumMod val="75000"/>
                </a:schemeClr>
              </a:solidFill>
            </a:endParaRPr>
          </a:p>
        </p:txBody>
      </p:sp>
      <p:sp>
        <p:nvSpPr>
          <p:cNvPr id="7" name="Content Placeholder 6"/>
          <p:cNvSpPr>
            <a:spLocks noGrp="1"/>
          </p:cNvSpPr>
          <p:nvPr>
            <p:ph sz="half" idx="1"/>
          </p:nvPr>
        </p:nvSpPr>
        <p:spPr>
          <a:xfrm>
            <a:off x="4876800" y="2286000"/>
            <a:ext cx="3657600" cy="4114799"/>
          </a:xfrm>
        </p:spPr>
        <p:txBody>
          <a:bodyPr>
            <a:normAutofit fontScale="92500"/>
          </a:bodyPr>
          <a:lstStyle/>
          <a:p>
            <a:r>
              <a:rPr lang="en-US" sz="2919" dirty="0" smtClean="0"/>
              <a:t>Memory partitioning</a:t>
            </a:r>
          </a:p>
          <a:p>
            <a:pPr lvl="2"/>
            <a:r>
              <a:rPr lang="en-US" sz="2824" dirty="0"/>
              <a:t>F</a:t>
            </a:r>
            <a:r>
              <a:rPr lang="en-US" sz="2824" dirty="0" smtClean="0"/>
              <a:t>ixed partitioning</a:t>
            </a:r>
          </a:p>
          <a:p>
            <a:pPr lvl="2"/>
            <a:r>
              <a:rPr lang="en-US" sz="2824" dirty="0"/>
              <a:t>D</a:t>
            </a:r>
            <a:r>
              <a:rPr lang="en-US" sz="2824" dirty="0" smtClean="0"/>
              <a:t>ynamic partitioning</a:t>
            </a:r>
          </a:p>
          <a:p>
            <a:pPr lvl="2"/>
            <a:r>
              <a:rPr lang="en-US" sz="2824" dirty="0"/>
              <a:t>B</a:t>
            </a:r>
            <a:r>
              <a:rPr lang="en-US" sz="2824" dirty="0" smtClean="0"/>
              <a:t>uddy system</a:t>
            </a:r>
          </a:p>
          <a:p>
            <a:pPr lvl="2"/>
            <a:r>
              <a:rPr lang="en-US" sz="2824" dirty="0"/>
              <a:t>R</a:t>
            </a:r>
            <a:r>
              <a:rPr lang="en-US" sz="2824" dirty="0" smtClean="0"/>
              <a:t>elocation</a:t>
            </a:r>
          </a:p>
          <a:p>
            <a:r>
              <a:rPr lang="en-US" sz="2919" dirty="0" smtClean="0"/>
              <a:t>Segmentation</a:t>
            </a:r>
            <a:r>
              <a:rPr lang="en-US" sz="3892" dirty="0" smtClean="0"/>
              <a:t> </a:t>
            </a:r>
            <a:endParaRPr lang="en-US" sz="3692" dirty="0" smtClean="0"/>
          </a:p>
        </p:txBody>
      </p:sp>
      <p:sp>
        <p:nvSpPr>
          <p:cNvPr id="9" name="Content Placeholder 8"/>
          <p:cNvSpPr>
            <a:spLocks noGrp="1"/>
          </p:cNvSpPr>
          <p:nvPr>
            <p:ph sz="half" idx="14"/>
          </p:nvPr>
        </p:nvSpPr>
        <p:spPr>
          <a:xfrm>
            <a:off x="658906" y="2209800"/>
            <a:ext cx="3760694" cy="4191000"/>
          </a:xfrm>
        </p:spPr>
        <p:txBody>
          <a:bodyPr>
            <a:normAutofit fontScale="70000" lnSpcReduction="20000"/>
          </a:bodyPr>
          <a:lstStyle/>
          <a:p>
            <a:r>
              <a:rPr lang="en-US" sz="3892" dirty="0" smtClean="0"/>
              <a:t>Memory management requirements</a:t>
            </a:r>
          </a:p>
          <a:p>
            <a:pPr lvl="2">
              <a:lnSpc>
                <a:spcPct val="110000"/>
              </a:lnSpc>
            </a:pPr>
            <a:r>
              <a:rPr lang="en-US" sz="3714" dirty="0"/>
              <a:t>R</a:t>
            </a:r>
            <a:r>
              <a:rPr lang="en-US" sz="3714" dirty="0" smtClean="0"/>
              <a:t>elocation</a:t>
            </a:r>
          </a:p>
          <a:p>
            <a:pPr lvl="2">
              <a:lnSpc>
                <a:spcPct val="110000"/>
              </a:lnSpc>
            </a:pPr>
            <a:r>
              <a:rPr lang="en-US" sz="3714" dirty="0"/>
              <a:t>P</a:t>
            </a:r>
            <a:r>
              <a:rPr lang="en-US" sz="3714" dirty="0" smtClean="0"/>
              <a:t>rotection</a:t>
            </a:r>
          </a:p>
          <a:p>
            <a:pPr lvl="2">
              <a:lnSpc>
                <a:spcPct val="110000"/>
              </a:lnSpc>
            </a:pPr>
            <a:r>
              <a:rPr lang="en-US" sz="3714" dirty="0"/>
              <a:t>S</a:t>
            </a:r>
            <a:r>
              <a:rPr lang="en-US" sz="3714" dirty="0" smtClean="0"/>
              <a:t>haring</a:t>
            </a:r>
          </a:p>
          <a:p>
            <a:pPr lvl="2">
              <a:lnSpc>
                <a:spcPct val="110000"/>
              </a:lnSpc>
            </a:pPr>
            <a:r>
              <a:rPr lang="en-US" sz="3714" dirty="0"/>
              <a:t>L</a:t>
            </a:r>
            <a:r>
              <a:rPr lang="en-US" sz="3714" dirty="0" smtClean="0"/>
              <a:t>ogical organization</a:t>
            </a:r>
          </a:p>
          <a:p>
            <a:pPr lvl="2">
              <a:lnSpc>
                <a:spcPct val="110000"/>
              </a:lnSpc>
            </a:pPr>
            <a:r>
              <a:rPr lang="en-US" sz="3714" dirty="0"/>
              <a:t>P</a:t>
            </a:r>
            <a:r>
              <a:rPr lang="en-US" sz="3714" dirty="0" smtClean="0"/>
              <a:t>hysical organization</a:t>
            </a:r>
          </a:p>
          <a:p>
            <a:r>
              <a:rPr lang="en-US" sz="3892" dirty="0" smtClean="0"/>
              <a:t>Paging </a:t>
            </a:r>
          </a:p>
        </p:txBody>
      </p:sp>
      <p:sp>
        <p:nvSpPr>
          <p:cNvPr id="5" name="Footer Placeholder 4"/>
          <p:cNvSpPr>
            <a:spLocks noGrp="1"/>
          </p:cNvSpPr>
          <p:nvPr>
            <p:ph type="ftr" sz="quarter" idx="11"/>
          </p:nvPr>
        </p:nvSpPr>
        <p:spPr>
          <a:xfrm>
            <a:off x="318246" y="6492875"/>
            <a:ext cx="68445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4800600" cy="1143948"/>
          </a:xfrm>
        </p:spPr>
        <p:txBody>
          <a:bodyPr/>
          <a:lstStyle/>
          <a:p>
            <a:r>
              <a:rPr lang="en-US" b="1" dirty="0" smtClean="0">
                <a:solidFill>
                  <a:schemeClr val="accent6">
                    <a:lumMod val="75000"/>
                  </a:schemeClr>
                </a:solidFill>
              </a:rPr>
              <a:t>Relocation</a:t>
            </a:r>
            <a:endParaRPr lang="en-US" b="1" dirty="0">
              <a:solidFill>
                <a:schemeClr val="accent6">
                  <a:lumMod val="75000"/>
                </a:schemeClr>
              </a:solidFill>
            </a:endParaRPr>
          </a:p>
        </p:txBody>
      </p:sp>
      <p:sp>
        <p:nvSpPr>
          <p:cNvPr id="3" name="Content Placeholder 2"/>
          <p:cNvSpPr>
            <a:spLocks noGrp="1"/>
          </p:cNvSpPr>
          <p:nvPr>
            <p:ph idx="4294967295"/>
          </p:nvPr>
        </p:nvSpPr>
        <p:spPr>
          <a:xfrm>
            <a:off x="457200" y="2209800"/>
            <a:ext cx="8229600" cy="5257800"/>
          </a:xfrm>
        </p:spPr>
        <p:txBody>
          <a:bodyPr>
            <a:normAutofit/>
          </a:bodyPr>
          <a:lstStyle/>
          <a:p>
            <a:r>
              <a:rPr lang="en-US" dirty="0" smtClean="0"/>
              <a:t>Programmers typically do not know in advance which other programs will be resident in main memory at the time of execution of their program</a:t>
            </a:r>
          </a:p>
          <a:p>
            <a:r>
              <a:rPr lang="en-US" dirty="0" smtClean="0"/>
              <a:t>Active processes need to be able to be swapped in and out of main memory in order to maximize processor utilization</a:t>
            </a:r>
          </a:p>
          <a:p>
            <a:r>
              <a:rPr lang="en-US" dirty="0" smtClean="0"/>
              <a:t>Specifying that a process must be placed in the same memory          region when it is swapped back in would be limiting</a:t>
            </a:r>
          </a:p>
          <a:p>
            <a:pPr lvl="2"/>
            <a:r>
              <a:rPr lang="en-US" sz="2000" dirty="0" smtClean="0"/>
              <a:t>May need to </a:t>
            </a:r>
            <a:r>
              <a:rPr lang="en-US" sz="2000" i="1" dirty="0" smtClean="0"/>
              <a:t>relocate </a:t>
            </a:r>
            <a:r>
              <a:rPr lang="en-US" sz="2000" dirty="0" smtClean="0"/>
              <a:t> the process to a different area                          of memory</a:t>
            </a:r>
            <a:endParaRPr lang="en-US" sz="2000" dirty="0"/>
          </a:p>
        </p:txBody>
      </p:sp>
      <p:sp>
        <p:nvSpPr>
          <p:cNvPr id="5" name="Footer Placeholder 4"/>
          <p:cNvSpPr>
            <a:spLocks noGrp="1"/>
          </p:cNvSpPr>
          <p:nvPr>
            <p:ph type="ftr" sz="quarter" idx="11"/>
          </p:nvPr>
        </p:nvSpPr>
        <p:spPr>
          <a:xfrm>
            <a:off x="318246" y="6492875"/>
            <a:ext cx="53205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pdf"/>
          <p:cNvPicPr>
            <a:picLocks noChangeAspect="1"/>
          </p:cNvPicPr>
          <p:nvPr/>
        </p:nvPicPr>
        <p:blipFill>
          <a:blip r:embed="rId3"/>
          <a:srcRect l="7059" t="18182" r="9412" b="20909"/>
          <a:stretch>
            <a:fillRect/>
          </a:stretch>
        </p:blipFill>
        <p:spPr>
          <a:xfrm>
            <a:off x="1447800" y="457200"/>
            <a:ext cx="6542805" cy="6174354"/>
          </a:xfrm>
          <a:prstGeom prst="rect">
            <a:avLst/>
          </a:prstGeom>
        </p:spPr>
      </p:pic>
      <p:sp>
        <p:nvSpPr>
          <p:cNvPr id="3" name="Footer Placeholder 2"/>
          <p:cNvSpPr>
            <a:spLocks noGrp="1"/>
          </p:cNvSpPr>
          <p:nvPr>
            <p:ph type="ftr" sz="quarter" idx="11"/>
          </p:nvPr>
        </p:nvSpPr>
        <p:spPr>
          <a:xfrm>
            <a:off x="318246" y="6492875"/>
            <a:ext cx="52443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mv="urn:schemas-microsoft-com:mac:vml"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l"/>
            <a:r>
              <a:rPr lang="en-US" b="1" dirty="0" smtClean="0">
                <a:solidFill>
                  <a:schemeClr val="accent6">
                    <a:lumMod val="75000"/>
                  </a:schemeClr>
                </a:solidFill>
              </a:rPr>
              <a:t>Protection</a:t>
            </a:r>
            <a:endParaRPr lang="en-US" b="1" dirty="0">
              <a:solidFill>
                <a:schemeClr val="accent6">
                  <a:lumMod val="75000"/>
                </a:schemeClr>
              </a:solidFill>
            </a:endParaRPr>
          </a:p>
        </p:txBody>
      </p:sp>
      <p:sp>
        <p:nvSpPr>
          <p:cNvPr id="3" name="Content Placeholder 2"/>
          <p:cNvSpPr>
            <a:spLocks noGrp="1"/>
          </p:cNvSpPr>
          <p:nvPr>
            <p:ph idx="4294967295"/>
          </p:nvPr>
        </p:nvSpPr>
        <p:spPr>
          <a:xfrm>
            <a:off x="457200" y="2057400"/>
            <a:ext cx="8229600" cy="5105400"/>
          </a:xfrm>
        </p:spPr>
        <p:txBody>
          <a:bodyPr/>
          <a:lstStyle/>
          <a:p>
            <a:r>
              <a:rPr lang="en-US" dirty="0" smtClean="0"/>
              <a:t>Processes need to acquire permission to reference memory locations for reading or writing purposes</a:t>
            </a:r>
          </a:p>
          <a:p>
            <a:r>
              <a:rPr lang="en-US" dirty="0" smtClean="0"/>
              <a:t>Location of a program in main memory is unpredictable</a:t>
            </a:r>
          </a:p>
          <a:p>
            <a:r>
              <a:rPr lang="en-US" dirty="0" smtClean="0"/>
              <a:t>Memory references generated by a process must be checked at run time</a:t>
            </a:r>
          </a:p>
          <a:p>
            <a:r>
              <a:rPr lang="en-US" dirty="0" smtClean="0"/>
              <a:t>Mechanisms that support relocation also support protection</a:t>
            </a:r>
          </a:p>
          <a:p>
            <a:endParaRPr lang="en-US" dirty="0"/>
          </a:p>
        </p:txBody>
      </p:sp>
      <p:sp>
        <p:nvSpPr>
          <p:cNvPr id="5" name="Footer Placeholder 4"/>
          <p:cNvSpPr>
            <a:spLocks noGrp="1"/>
          </p:cNvSpPr>
          <p:nvPr>
            <p:ph type="ftr" sz="quarter" idx="11"/>
          </p:nvPr>
        </p:nvSpPr>
        <p:spPr>
          <a:xfrm>
            <a:off x="318246" y="6492875"/>
            <a:ext cx="58539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57200"/>
            <a:ext cx="7824788" cy="1143948"/>
          </a:xfrm>
        </p:spPr>
        <p:txBody>
          <a:bodyPr/>
          <a:lstStyle/>
          <a:p>
            <a:pPr algn="ctr"/>
            <a:r>
              <a:rPr lang="en-US" sz="6000" b="1" dirty="0" smtClean="0">
                <a:solidFill>
                  <a:schemeClr val="accent1">
                    <a:lumMod val="50000"/>
                  </a:schemeClr>
                </a:solidFill>
              </a:rPr>
              <a:t>Sharing</a:t>
            </a:r>
            <a:endParaRPr lang="en-US" sz="6000" b="1" dirty="0">
              <a:solidFill>
                <a:schemeClr val="accent1">
                  <a:lumMod val="50000"/>
                </a:schemeClr>
              </a:solidFill>
            </a:endParaRPr>
          </a:p>
        </p:txBody>
      </p:sp>
      <p:sp>
        <p:nvSpPr>
          <p:cNvPr id="3" name="Content Placeholder 2"/>
          <p:cNvSpPr>
            <a:spLocks noGrp="1"/>
          </p:cNvSpPr>
          <p:nvPr>
            <p:ph idx="4294967295"/>
          </p:nvPr>
        </p:nvSpPr>
        <p:spPr>
          <a:xfrm>
            <a:off x="533400" y="2133600"/>
            <a:ext cx="8229600" cy="5181600"/>
          </a:xfrm>
        </p:spPr>
        <p:txBody>
          <a:bodyPr/>
          <a:lstStyle/>
          <a:p>
            <a:r>
              <a:rPr lang="en-US" sz="2200" dirty="0" smtClean="0"/>
              <a:t>Advantageous to allow each process access to the same copy of the program rather than have their own separate copy</a:t>
            </a:r>
          </a:p>
          <a:p>
            <a:r>
              <a:rPr lang="en-US" sz="2200" dirty="0" smtClean="0"/>
              <a:t>Memory management must allow controlled access to shared areas of memory without compromising protection</a:t>
            </a:r>
          </a:p>
          <a:p>
            <a:r>
              <a:rPr lang="en-US" sz="2200" dirty="0" smtClean="0"/>
              <a:t>Mechanisms used to support relocation support sharing capabilities</a:t>
            </a:r>
          </a:p>
          <a:p>
            <a:endParaRPr lang="en-US" dirty="0"/>
          </a:p>
        </p:txBody>
      </p:sp>
      <p:sp>
        <p:nvSpPr>
          <p:cNvPr id="5" name="Footer Placeholder 4"/>
          <p:cNvSpPr>
            <a:spLocks noGrp="1"/>
          </p:cNvSpPr>
          <p:nvPr>
            <p:ph type="ftr" sz="quarter" idx="11"/>
          </p:nvPr>
        </p:nvSpPr>
        <p:spPr>
          <a:xfrm>
            <a:off x="318246" y="6492875"/>
            <a:ext cx="63873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144000" cy="1220148"/>
          </a:xfrm>
        </p:spPr>
        <p:txBody>
          <a:bodyPr/>
          <a:lstStyle/>
          <a:p>
            <a:pPr algn="ctr"/>
            <a:r>
              <a:rPr lang="en-US" b="1" dirty="0" smtClean="0">
                <a:ln w="1905"/>
                <a:solidFill>
                  <a:schemeClr val="accent4">
                    <a:lumMod val="50000"/>
                  </a:schemeClr>
                </a:solidFill>
                <a:effectLst>
                  <a:innerShdw blurRad="69850" dist="43180" dir="5400000">
                    <a:srgbClr val="000000">
                      <a:alpha val="65000"/>
                    </a:srgbClr>
                  </a:innerShdw>
                </a:effectLst>
              </a:rPr>
              <a:t>Logical Organization</a:t>
            </a:r>
            <a:endParaRPr lang="en-US" b="1" dirty="0">
              <a:ln w="1905"/>
              <a:solidFill>
                <a:schemeClr val="accent4">
                  <a:lumMod val="50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457200" y="2286000"/>
            <a:ext cx="8229600" cy="4267200"/>
          </a:xfrm>
        </p:spPr>
        <p:txBody>
          <a:bodyPr>
            <a:normAutofit lnSpcReduction="10000"/>
          </a:bodyPr>
          <a:lstStyle/>
          <a:p>
            <a:r>
              <a:rPr lang="en-US" sz="2300" dirty="0" smtClean="0"/>
              <a:t>Memory is organized as linear</a:t>
            </a:r>
          </a:p>
          <a:p>
            <a:endParaRPr lang="en-US" dirty="0" smtClean="0"/>
          </a:p>
          <a:p>
            <a:endParaRPr lang="en-US" dirty="0" smtClean="0"/>
          </a:p>
          <a:p>
            <a:endParaRPr lang="en-US" dirty="0" smtClean="0"/>
          </a:p>
          <a:p>
            <a:endParaRPr lang="en-US" dirty="0" smtClean="0"/>
          </a:p>
          <a:p>
            <a:pPr>
              <a:buNone/>
            </a:pPr>
            <a:endParaRPr lang="en-US" sz="1200" dirty="0" smtClean="0"/>
          </a:p>
          <a:p>
            <a:pPr>
              <a:buNone/>
            </a:pPr>
            <a:endParaRPr lang="en-US" sz="1200" dirty="0" smtClean="0"/>
          </a:p>
          <a:p>
            <a:r>
              <a:rPr lang="en-US" sz="2300" dirty="0" smtClean="0"/>
              <a:t>Segmentation is the tool that most readily satisfies requirements</a:t>
            </a:r>
          </a:p>
          <a:p>
            <a:endParaRPr lang="en-US" sz="2600" dirty="0"/>
          </a:p>
        </p:txBody>
      </p:sp>
      <p:graphicFrame>
        <p:nvGraphicFramePr>
          <p:cNvPr id="4" name="Diagram 3"/>
          <p:cNvGraphicFramePr/>
          <p:nvPr>
            <p:extLst>
              <p:ext uri="{D42A27DB-BD31-4B8C-83A1-F6EECF244321}">
                <p14:modId xmlns:p14="http://schemas.microsoft.com/office/powerpoint/2010/main" val="512785066"/>
              </p:ext>
            </p:extLst>
          </p:nvPr>
        </p:nvGraphicFramePr>
        <p:xfrm>
          <a:off x="685800" y="2971800"/>
          <a:ext cx="7620000" cy="241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57777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8205788" cy="1067747"/>
          </a:xfrm>
        </p:spPr>
        <p:txBody>
          <a:bodyPr/>
          <a:lstStyle/>
          <a:p>
            <a:r>
              <a:rPr lang="en-US" b="1" dirty="0" smtClean="0">
                <a:solidFill>
                  <a:schemeClr val="accent1">
                    <a:lumMod val="75000"/>
                  </a:schemeClr>
                </a:solidFill>
              </a:rPr>
              <a:t>Physical Organization</a:t>
            </a:r>
            <a:endParaRPr lang="en-US" b="1" dirty="0">
              <a:solidFill>
                <a:schemeClr val="accent1">
                  <a:lumMod val="75000"/>
                </a:schemeClr>
              </a:solidFill>
            </a:endParaRPr>
          </a:p>
        </p:txBody>
      </p:sp>
      <p:graphicFrame>
        <p:nvGraphicFramePr>
          <p:cNvPr id="5" name="Content Placeholder 4"/>
          <p:cNvGraphicFramePr>
            <a:graphicFrameLocks noGrp="1"/>
          </p:cNvGraphicFramePr>
          <p:nvPr>
            <p:ph idx="4294967295"/>
          </p:nvPr>
        </p:nvGraphicFramePr>
        <p:xfrm>
          <a:off x="457200" y="1752600"/>
          <a:ext cx="82296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318246" y="6492875"/>
            <a:ext cx="53967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8476</Words>
  <Application>Microsoft Office PowerPoint</Application>
  <PresentationFormat>On-screen Show (4:3)</PresentationFormat>
  <Paragraphs>430</Paragraphs>
  <Slides>37</Slides>
  <Notes>37</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37</vt:i4>
      </vt:variant>
    </vt:vector>
  </HeadingPairs>
  <TitlesOfParts>
    <vt:vector size="46" baseType="lpstr">
      <vt:lpstr>ＭＳ Ｐゴシック</vt:lpstr>
      <vt:lpstr>Arial</vt:lpstr>
      <vt:lpstr>Calibri</vt:lpstr>
      <vt:lpstr>Calisto MT</vt:lpstr>
      <vt:lpstr>Times New Roman</vt:lpstr>
      <vt:lpstr>Wingdings</vt:lpstr>
      <vt:lpstr>Custom Design</vt:lpstr>
      <vt:lpstr>Codex</vt:lpstr>
      <vt:lpstr>1_Codex</vt:lpstr>
      <vt:lpstr>Chapter 7 Memory Management</vt:lpstr>
      <vt:lpstr>PowerPoint Presentation</vt:lpstr>
      <vt:lpstr>Memory Management Requirements</vt:lpstr>
      <vt:lpstr>Relocation</vt:lpstr>
      <vt:lpstr>PowerPoint Presentation</vt:lpstr>
      <vt:lpstr>Protection</vt:lpstr>
      <vt:lpstr>Sharing</vt:lpstr>
      <vt:lpstr>Logical Organization</vt:lpstr>
      <vt:lpstr>Physical Organization</vt:lpstr>
      <vt:lpstr>Memory Partitioning</vt:lpstr>
      <vt:lpstr>PowerPoint Presentation</vt:lpstr>
      <vt:lpstr>PowerPoint Presentation</vt:lpstr>
      <vt:lpstr>Disadvantages</vt:lpstr>
      <vt:lpstr>PowerPoint Presentation</vt:lpstr>
      <vt:lpstr>Disadvantages</vt:lpstr>
      <vt:lpstr>Dynamic Partitioning</vt:lpstr>
      <vt:lpstr>PowerPoint Presentation</vt:lpstr>
      <vt:lpstr>Dynamic Partitioning</vt:lpstr>
      <vt:lpstr>Placement Algorithms</vt:lpstr>
      <vt:lpstr>PowerPoint Presentation</vt:lpstr>
      <vt:lpstr>Buddy System</vt:lpstr>
      <vt:lpstr>PowerPoint Presentation</vt:lpstr>
      <vt:lpstr>PowerPoint Presentation</vt:lpstr>
      <vt:lpstr>Relocation </vt:lpstr>
      <vt:lpstr>Addresses</vt:lpstr>
      <vt:lpstr>PowerPoint Presentation</vt:lpstr>
      <vt:lpstr>Paging</vt:lpstr>
      <vt:lpstr>PowerPoint Presentation</vt:lpstr>
      <vt:lpstr>Page Table</vt:lpstr>
      <vt:lpstr>PowerPoint Presentation</vt:lpstr>
      <vt:lpstr>PowerPoint Presentation</vt:lpstr>
      <vt:lpstr>PowerPoint Presentation</vt:lpstr>
      <vt:lpstr>Segmentation</vt:lpstr>
      <vt:lpstr>Segmentation</vt:lpstr>
      <vt:lpstr>Address Translation</vt:lpstr>
      <vt:lpstr>PowerPoint Presentation</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2017-03-29T18:10:50Z</dcterms:created>
  <dcterms:modified xsi:type="dcterms:W3CDTF">2017-05-19T19:02:44Z</dcterms:modified>
</cp:coreProperties>
</file>