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</p:sldMasterIdLst>
  <p:notesMasterIdLst>
    <p:notesMasterId r:id="rId45"/>
  </p:notesMasterIdLst>
  <p:sldIdLst>
    <p:sldId id="307" r:id="rId3"/>
    <p:sldId id="257" r:id="rId4"/>
    <p:sldId id="325" r:id="rId5"/>
    <p:sldId id="299" r:id="rId6"/>
    <p:sldId id="326" r:id="rId7"/>
    <p:sldId id="327" r:id="rId8"/>
    <p:sldId id="331" r:id="rId9"/>
    <p:sldId id="329" r:id="rId10"/>
    <p:sldId id="330" r:id="rId11"/>
    <p:sldId id="333" r:id="rId12"/>
    <p:sldId id="261" r:id="rId13"/>
    <p:sldId id="334" r:id="rId14"/>
    <p:sldId id="335" r:id="rId15"/>
    <p:sldId id="336" r:id="rId16"/>
    <p:sldId id="302" r:id="rId17"/>
    <p:sldId id="263" r:id="rId18"/>
    <p:sldId id="303" r:id="rId19"/>
    <p:sldId id="304" r:id="rId20"/>
    <p:sldId id="298" r:id="rId21"/>
    <p:sldId id="337" r:id="rId22"/>
    <p:sldId id="338" r:id="rId23"/>
    <p:sldId id="322" r:id="rId24"/>
    <p:sldId id="323" r:id="rId25"/>
    <p:sldId id="339" r:id="rId26"/>
    <p:sldId id="340" r:id="rId27"/>
    <p:sldId id="341" r:id="rId28"/>
    <p:sldId id="342" r:id="rId29"/>
    <p:sldId id="300" r:id="rId30"/>
    <p:sldId id="284" r:id="rId31"/>
    <p:sldId id="286" r:id="rId32"/>
    <p:sldId id="287" r:id="rId33"/>
    <p:sldId id="289" r:id="rId34"/>
    <p:sldId id="290" r:id="rId35"/>
    <p:sldId id="292" r:id="rId36"/>
    <p:sldId id="318" r:id="rId37"/>
    <p:sldId id="319" r:id="rId38"/>
    <p:sldId id="291" r:id="rId39"/>
    <p:sldId id="317" r:id="rId40"/>
    <p:sldId id="293" r:id="rId41"/>
    <p:sldId id="295" r:id="rId42"/>
    <p:sldId id="296" r:id="rId43"/>
    <p:sldId id="324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79689" autoAdjust="0"/>
  </p:normalViewPr>
  <p:slideViewPr>
    <p:cSldViewPr>
      <p:cViewPr varScale="1">
        <p:scale>
          <a:sx n="70" d="100"/>
          <a:sy n="70" d="100"/>
        </p:scale>
        <p:origin x="34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3FE4F-88BD-EF46-8131-1E7BBA7B4575}" type="doc">
      <dgm:prSet loTypeId="urn:microsoft.com/office/officeart/2005/8/layout/hProcess11" loCatId="process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DD944D-4C82-1F46-AAED-0E07AD9CDCBB}">
      <dgm:prSet/>
      <dgm:spPr/>
      <dgm:t>
        <a:bodyPr/>
        <a:lstStyle/>
        <a:p>
          <a:pPr rtl="0"/>
          <a:r>
            <a:rPr lang="en-NZ" smtClean="0"/>
            <a:t>Often, embedded systems are tightly coupled to their environment</a:t>
          </a:r>
          <a:endParaRPr lang="en-NZ"/>
        </a:p>
      </dgm:t>
    </dgm:pt>
    <dgm:pt modelId="{A323BDCF-B0B1-5F42-9FFE-30F820FF6DEF}" type="parTrans" cxnId="{8F973B05-3D09-3D47-ADA2-51F3B26F098C}">
      <dgm:prSet/>
      <dgm:spPr/>
      <dgm:t>
        <a:bodyPr/>
        <a:lstStyle/>
        <a:p>
          <a:endParaRPr lang="en-US"/>
        </a:p>
      </dgm:t>
    </dgm:pt>
    <dgm:pt modelId="{2FB25676-D8ED-0E4A-9828-045C8E0CE76B}" type="sibTrans" cxnId="{8F973B05-3D09-3D47-ADA2-51F3B26F098C}">
      <dgm:prSet/>
      <dgm:spPr/>
      <dgm:t>
        <a:bodyPr/>
        <a:lstStyle/>
        <a:p>
          <a:endParaRPr lang="en-US"/>
        </a:p>
      </dgm:t>
    </dgm:pt>
    <dgm:pt modelId="{B7210E52-8DC7-4040-A213-E1B1323E8F9C}">
      <dgm:prSet/>
      <dgm:spPr/>
      <dgm:t>
        <a:bodyPr/>
        <a:lstStyle/>
        <a:p>
          <a:pPr rtl="0"/>
          <a:r>
            <a:rPr lang="en-NZ" smtClean="0"/>
            <a:t>This can give rise to real-time constraints imposed by the need to interact with the environment</a:t>
          </a:r>
          <a:endParaRPr lang="en-NZ"/>
        </a:p>
      </dgm:t>
    </dgm:pt>
    <dgm:pt modelId="{CB8E4482-D7A2-E946-8677-4E73ADA47AEB}" type="parTrans" cxnId="{CA1835EF-47FB-F74A-B296-1E0E588F6E69}">
      <dgm:prSet/>
      <dgm:spPr/>
      <dgm:t>
        <a:bodyPr/>
        <a:lstStyle/>
        <a:p>
          <a:endParaRPr lang="en-US"/>
        </a:p>
      </dgm:t>
    </dgm:pt>
    <dgm:pt modelId="{D45E2944-BCA6-F845-8C3E-67171140EB04}" type="sibTrans" cxnId="{CA1835EF-47FB-F74A-B296-1E0E588F6E69}">
      <dgm:prSet/>
      <dgm:spPr/>
      <dgm:t>
        <a:bodyPr/>
        <a:lstStyle/>
        <a:p>
          <a:endParaRPr lang="en-US"/>
        </a:p>
      </dgm:t>
    </dgm:pt>
    <dgm:pt modelId="{BFC811B9-2436-F64D-A544-080F97657D2D}">
      <dgm:prSet/>
      <dgm:spPr/>
      <dgm:t>
        <a:bodyPr/>
        <a:lstStyle/>
        <a:p>
          <a:pPr rtl="0"/>
          <a:r>
            <a:rPr lang="en-NZ" smtClean="0"/>
            <a:t>Constraints, such as required speeds of motion, required precision of measurement, and required time durations, dictate the timing of software operations</a:t>
          </a:r>
          <a:endParaRPr lang="en-NZ"/>
        </a:p>
      </dgm:t>
    </dgm:pt>
    <dgm:pt modelId="{D6B6828F-D7D1-A54D-A9E7-BDCE493D481A}" type="parTrans" cxnId="{E6442AA1-456A-164F-8C93-2DEDB8A84086}">
      <dgm:prSet/>
      <dgm:spPr/>
      <dgm:t>
        <a:bodyPr/>
        <a:lstStyle/>
        <a:p>
          <a:endParaRPr lang="en-US"/>
        </a:p>
      </dgm:t>
    </dgm:pt>
    <dgm:pt modelId="{F7E70F20-9390-7847-B315-47941D02A0A3}" type="sibTrans" cxnId="{E6442AA1-456A-164F-8C93-2DEDB8A84086}">
      <dgm:prSet/>
      <dgm:spPr/>
      <dgm:t>
        <a:bodyPr/>
        <a:lstStyle/>
        <a:p>
          <a:endParaRPr lang="en-US"/>
        </a:p>
      </dgm:t>
    </dgm:pt>
    <dgm:pt modelId="{CDDFD1C4-E995-564E-940F-DD891021CEE5}">
      <dgm:prSet/>
      <dgm:spPr/>
      <dgm:t>
        <a:bodyPr/>
        <a:lstStyle/>
        <a:p>
          <a:pPr rtl="0"/>
          <a:r>
            <a:rPr lang="en-NZ" smtClean="0"/>
            <a:t>If multiple activities must be managed simultaneously, this imposes more complex real-time constraints</a:t>
          </a:r>
          <a:endParaRPr lang="en-NZ"/>
        </a:p>
      </dgm:t>
    </dgm:pt>
    <dgm:pt modelId="{661A0E7A-8C7D-CA42-9433-ED3E00CE88B9}" type="parTrans" cxnId="{0AAF9509-6D3B-774E-9B48-D8118655DE01}">
      <dgm:prSet/>
      <dgm:spPr/>
      <dgm:t>
        <a:bodyPr/>
        <a:lstStyle/>
        <a:p>
          <a:endParaRPr lang="en-US"/>
        </a:p>
      </dgm:t>
    </dgm:pt>
    <dgm:pt modelId="{B6C80DD6-C4DF-1E4E-B723-EF873B525392}" type="sibTrans" cxnId="{0AAF9509-6D3B-774E-9B48-D8118655DE01}">
      <dgm:prSet/>
      <dgm:spPr/>
      <dgm:t>
        <a:bodyPr/>
        <a:lstStyle/>
        <a:p>
          <a:endParaRPr lang="en-US"/>
        </a:p>
      </dgm:t>
    </dgm:pt>
    <dgm:pt modelId="{2D24ED62-7C22-D343-AAB9-94ED2DAD9DB5}" type="pres">
      <dgm:prSet presAssocID="{67D3FE4F-88BD-EF46-8131-1E7BBA7B457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450404-51BD-F243-AD53-BD694C2E6B6E}" type="pres">
      <dgm:prSet presAssocID="{67D3FE4F-88BD-EF46-8131-1E7BBA7B4575}" presName="arrow" presStyleLbl="bgShp" presStyleIdx="0" presStyleCnt="1"/>
      <dgm:spPr>
        <a:ln w="38100">
          <a:solidFill>
            <a:schemeClr val="tx2"/>
          </a:solidFill>
        </a:ln>
      </dgm:spPr>
    </dgm:pt>
    <dgm:pt modelId="{69F38A19-44CD-3543-B1E5-4F560DE9F60E}" type="pres">
      <dgm:prSet presAssocID="{67D3FE4F-88BD-EF46-8131-1E7BBA7B4575}" presName="points" presStyleCnt="0"/>
      <dgm:spPr/>
    </dgm:pt>
    <dgm:pt modelId="{087AECEA-C6BA-674F-9DF2-DFED72E2C883}" type="pres">
      <dgm:prSet presAssocID="{9CDD944D-4C82-1F46-AAED-0E07AD9CDCBB}" presName="compositeA" presStyleCnt="0"/>
      <dgm:spPr/>
    </dgm:pt>
    <dgm:pt modelId="{70972309-2EAD-2F4C-AA8B-A5878180FF81}" type="pres">
      <dgm:prSet presAssocID="{9CDD944D-4C82-1F46-AAED-0E07AD9CDCB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78059-8DC1-6644-B6E8-6C531A641AB1}" type="pres">
      <dgm:prSet presAssocID="{9CDD944D-4C82-1F46-AAED-0E07AD9CDCBB}" presName="circleA" presStyleLbl="node1" presStyleIdx="0" presStyleCnt="4"/>
      <dgm:spPr/>
    </dgm:pt>
    <dgm:pt modelId="{F667B247-CA86-E640-8A59-9562D79EAC54}" type="pres">
      <dgm:prSet presAssocID="{9CDD944D-4C82-1F46-AAED-0E07AD9CDCBB}" presName="spaceA" presStyleCnt="0"/>
      <dgm:spPr/>
    </dgm:pt>
    <dgm:pt modelId="{BA8B8AA3-6CE2-4741-89FE-95477E2CA803}" type="pres">
      <dgm:prSet presAssocID="{2FB25676-D8ED-0E4A-9828-045C8E0CE76B}" presName="space" presStyleCnt="0"/>
      <dgm:spPr/>
    </dgm:pt>
    <dgm:pt modelId="{DBB18050-F5B4-CF46-8F59-3DC2BEA080F7}" type="pres">
      <dgm:prSet presAssocID="{B7210E52-8DC7-4040-A213-E1B1323E8F9C}" presName="compositeB" presStyleCnt="0"/>
      <dgm:spPr/>
    </dgm:pt>
    <dgm:pt modelId="{5E59BC28-2C77-2F4B-A61D-F51B8ECDACA5}" type="pres">
      <dgm:prSet presAssocID="{B7210E52-8DC7-4040-A213-E1B1323E8F9C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592E2-5FD5-B741-BF4A-45D8C85C9820}" type="pres">
      <dgm:prSet presAssocID="{B7210E52-8DC7-4040-A213-E1B1323E8F9C}" presName="circleB" presStyleLbl="node1" presStyleIdx="1" presStyleCnt="4"/>
      <dgm:spPr/>
    </dgm:pt>
    <dgm:pt modelId="{A14660E3-C8EF-1C44-ABA6-16ACE5AA09B9}" type="pres">
      <dgm:prSet presAssocID="{B7210E52-8DC7-4040-A213-E1B1323E8F9C}" presName="spaceB" presStyleCnt="0"/>
      <dgm:spPr/>
    </dgm:pt>
    <dgm:pt modelId="{264151D1-EB67-C04C-977E-E21BF3C0A769}" type="pres">
      <dgm:prSet presAssocID="{D45E2944-BCA6-F845-8C3E-67171140EB04}" presName="space" presStyleCnt="0"/>
      <dgm:spPr/>
    </dgm:pt>
    <dgm:pt modelId="{BFAF2C8A-97D3-D34D-94B1-E042E50A1976}" type="pres">
      <dgm:prSet presAssocID="{BFC811B9-2436-F64D-A544-080F97657D2D}" presName="compositeA" presStyleCnt="0"/>
      <dgm:spPr/>
    </dgm:pt>
    <dgm:pt modelId="{98763F3A-3702-E84A-8C90-D875BBDADC84}" type="pres">
      <dgm:prSet presAssocID="{BFC811B9-2436-F64D-A544-080F97657D2D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F65A6-C0EB-EF4A-8B80-CAB5787E50FB}" type="pres">
      <dgm:prSet presAssocID="{BFC811B9-2436-F64D-A544-080F97657D2D}" presName="circleA" presStyleLbl="node1" presStyleIdx="2" presStyleCnt="4"/>
      <dgm:spPr/>
    </dgm:pt>
    <dgm:pt modelId="{D1C1FBBA-D69E-6D43-927F-4B79BFB5C1D5}" type="pres">
      <dgm:prSet presAssocID="{BFC811B9-2436-F64D-A544-080F97657D2D}" presName="spaceA" presStyleCnt="0"/>
      <dgm:spPr/>
    </dgm:pt>
    <dgm:pt modelId="{16486ECD-5E8C-734A-8C52-CA1EC182A864}" type="pres">
      <dgm:prSet presAssocID="{F7E70F20-9390-7847-B315-47941D02A0A3}" presName="space" presStyleCnt="0"/>
      <dgm:spPr/>
    </dgm:pt>
    <dgm:pt modelId="{0A4165D3-C737-9146-AFF7-B51B84B8B366}" type="pres">
      <dgm:prSet presAssocID="{CDDFD1C4-E995-564E-940F-DD891021CEE5}" presName="compositeB" presStyleCnt="0"/>
      <dgm:spPr/>
    </dgm:pt>
    <dgm:pt modelId="{54F9C4BB-8C5A-1B4C-99F3-A6D4B6B73406}" type="pres">
      <dgm:prSet presAssocID="{CDDFD1C4-E995-564E-940F-DD891021CEE5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DE946-F1DF-834C-9F57-C0E81138D162}" type="pres">
      <dgm:prSet presAssocID="{CDDFD1C4-E995-564E-940F-DD891021CEE5}" presName="circleB" presStyleLbl="node1" presStyleIdx="3" presStyleCnt="4"/>
      <dgm:spPr/>
    </dgm:pt>
    <dgm:pt modelId="{0263FF09-EA0F-3444-ADFB-114EBCD3DFA4}" type="pres">
      <dgm:prSet presAssocID="{CDDFD1C4-E995-564E-940F-DD891021CEE5}" presName="spaceB" presStyleCnt="0"/>
      <dgm:spPr/>
    </dgm:pt>
  </dgm:ptLst>
  <dgm:cxnLst>
    <dgm:cxn modelId="{A119E231-659A-2344-A028-82BB3D7C8690}" type="presOf" srcId="{67D3FE4F-88BD-EF46-8131-1E7BBA7B4575}" destId="{2D24ED62-7C22-D343-AAB9-94ED2DAD9DB5}" srcOrd="0" destOrd="0" presId="urn:microsoft.com/office/officeart/2005/8/layout/hProcess11"/>
    <dgm:cxn modelId="{E6442AA1-456A-164F-8C93-2DEDB8A84086}" srcId="{67D3FE4F-88BD-EF46-8131-1E7BBA7B4575}" destId="{BFC811B9-2436-F64D-A544-080F97657D2D}" srcOrd="2" destOrd="0" parTransId="{D6B6828F-D7D1-A54D-A9E7-BDCE493D481A}" sibTransId="{F7E70F20-9390-7847-B315-47941D02A0A3}"/>
    <dgm:cxn modelId="{FE415219-737D-6940-99D2-4420C14C4F82}" type="presOf" srcId="{B7210E52-8DC7-4040-A213-E1B1323E8F9C}" destId="{5E59BC28-2C77-2F4B-A61D-F51B8ECDACA5}" srcOrd="0" destOrd="0" presId="urn:microsoft.com/office/officeart/2005/8/layout/hProcess11"/>
    <dgm:cxn modelId="{04FE370E-65C5-994A-91C0-534327DA6EA1}" type="presOf" srcId="{CDDFD1C4-E995-564E-940F-DD891021CEE5}" destId="{54F9C4BB-8C5A-1B4C-99F3-A6D4B6B73406}" srcOrd="0" destOrd="0" presId="urn:microsoft.com/office/officeart/2005/8/layout/hProcess11"/>
    <dgm:cxn modelId="{59BA3F50-87F6-7C40-9341-802C98E2C7A0}" type="presOf" srcId="{9CDD944D-4C82-1F46-AAED-0E07AD9CDCBB}" destId="{70972309-2EAD-2F4C-AA8B-A5878180FF81}" srcOrd="0" destOrd="0" presId="urn:microsoft.com/office/officeart/2005/8/layout/hProcess11"/>
    <dgm:cxn modelId="{0AAF9509-6D3B-774E-9B48-D8118655DE01}" srcId="{67D3FE4F-88BD-EF46-8131-1E7BBA7B4575}" destId="{CDDFD1C4-E995-564E-940F-DD891021CEE5}" srcOrd="3" destOrd="0" parTransId="{661A0E7A-8C7D-CA42-9433-ED3E00CE88B9}" sibTransId="{B6C80DD6-C4DF-1E4E-B723-EF873B525392}"/>
    <dgm:cxn modelId="{CA1835EF-47FB-F74A-B296-1E0E588F6E69}" srcId="{67D3FE4F-88BD-EF46-8131-1E7BBA7B4575}" destId="{B7210E52-8DC7-4040-A213-E1B1323E8F9C}" srcOrd="1" destOrd="0" parTransId="{CB8E4482-D7A2-E946-8677-4E73ADA47AEB}" sibTransId="{D45E2944-BCA6-F845-8C3E-67171140EB04}"/>
    <dgm:cxn modelId="{8F973B05-3D09-3D47-ADA2-51F3B26F098C}" srcId="{67D3FE4F-88BD-EF46-8131-1E7BBA7B4575}" destId="{9CDD944D-4C82-1F46-AAED-0E07AD9CDCBB}" srcOrd="0" destOrd="0" parTransId="{A323BDCF-B0B1-5F42-9FFE-30F820FF6DEF}" sibTransId="{2FB25676-D8ED-0E4A-9828-045C8E0CE76B}"/>
    <dgm:cxn modelId="{B1BA59CB-5C25-4A4A-8C64-D87491D4DC18}" type="presOf" srcId="{BFC811B9-2436-F64D-A544-080F97657D2D}" destId="{98763F3A-3702-E84A-8C90-D875BBDADC84}" srcOrd="0" destOrd="0" presId="urn:microsoft.com/office/officeart/2005/8/layout/hProcess11"/>
    <dgm:cxn modelId="{5F4EA7DF-B3F8-5640-9A5A-6DC26C01EDE7}" type="presParOf" srcId="{2D24ED62-7C22-D343-AAB9-94ED2DAD9DB5}" destId="{EF450404-51BD-F243-AD53-BD694C2E6B6E}" srcOrd="0" destOrd="0" presId="urn:microsoft.com/office/officeart/2005/8/layout/hProcess11"/>
    <dgm:cxn modelId="{1BB48696-7EC1-DD4A-AC0E-05F8AAE20C5F}" type="presParOf" srcId="{2D24ED62-7C22-D343-AAB9-94ED2DAD9DB5}" destId="{69F38A19-44CD-3543-B1E5-4F560DE9F60E}" srcOrd="1" destOrd="0" presId="urn:microsoft.com/office/officeart/2005/8/layout/hProcess11"/>
    <dgm:cxn modelId="{DD6D94BC-AE20-F54E-B00E-CD8C61F69DBC}" type="presParOf" srcId="{69F38A19-44CD-3543-B1E5-4F560DE9F60E}" destId="{087AECEA-C6BA-674F-9DF2-DFED72E2C883}" srcOrd="0" destOrd="0" presId="urn:microsoft.com/office/officeart/2005/8/layout/hProcess11"/>
    <dgm:cxn modelId="{EDB4C10B-A3A4-C340-B468-5D136125ABD7}" type="presParOf" srcId="{087AECEA-C6BA-674F-9DF2-DFED72E2C883}" destId="{70972309-2EAD-2F4C-AA8B-A5878180FF81}" srcOrd="0" destOrd="0" presId="urn:microsoft.com/office/officeart/2005/8/layout/hProcess11"/>
    <dgm:cxn modelId="{85F8D277-1F72-5D4F-A6C9-7E842AC81B50}" type="presParOf" srcId="{087AECEA-C6BA-674F-9DF2-DFED72E2C883}" destId="{26B78059-8DC1-6644-B6E8-6C531A641AB1}" srcOrd="1" destOrd="0" presId="urn:microsoft.com/office/officeart/2005/8/layout/hProcess11"/>
    <dgm:cxn modelId="{E936207E-12E4-EF45-B464-223E0359A1E7}" type="presParOf" srcId="{087AECEA-C6BA-674F-9DF2-DFED72E2C883}" destId="{F667B247-CA86-E640-8A59-9562D79EAC54}" srcOrd="2" destOrd="0" presId="urn:microsoft.com/office/officeart/2005/8/layout/hProcess11"/>
    <dgm:cxn modelId="{490E9B08-C7ED-E547-BCC4-832CDC2F1937}" type="presParOf" srcId="{69F38A19-44CD-3543-B1E5-4F560DE9F60E}" destId="{BA8B8AA3-6CE2-4741-89FE-95477E2CA803}" srcOrd="1" destOrd="0" presId="urn:microsoft.com/office/officeart/2005/8/layout/hProcess11"/>
    <dgm:cxn modelId="{BF2C6B75-A6CB-7C41-B2D9-1301F08F1107}" type="presParOf" srcId="{69F38A19-44CD-3543-B1E5-4F560DE9F60E}" destId="{DBB18050-F5B4-CF46-8F59-3DC2BEA080F7}" srcOrd="2" destOrd="0" presId="urn:microsoft.com/office/officeart/2005/8/layout/hProcess11"/>
    <dgm:cxn modelId="{051C2BDA-4D3A-9D42-9230-3E3300D8514E}" type="presParOf" srcId="{DBB18050-F5B4-CF46-8F59-3DC2BEA080F7}" destId="{5E59BC28-2C77-2F4B-A61D-F51B8ECDACA5}" srcOrd="0" destOrd="0" presId="urn:microsoft.com/office/officeart/2005/8/layout/hProcess11"/>
    <dgm:cxn modelId="{4ABB70A6-26AC-C64C-8594-21AE8A68CCE1}" type="presParOf" srcId="{DBB18050-F5B4-CF46-8F59-3DC2BEA080F7}" destId="{AC0592E2-5FD5-B741-BF4A-45D8C85C9820}" srcOrd="1" destOrd="0" presId="urn:microsoft.com/office/officeart/2005/8/layout/hProcess11"/>
    <dgm:cxn modelId="{0C44ED33-29C5-794E-9F8E-B4C49ECFC1B0}" type="presParOf" srcId="{DBB18050-F5B4-CF46-8F59-3DC2BEA080F7}" destId="{A14660E3-C8EF-1C44-ABA6-16ACE5AA09B9}" srcOrd="2" destOrd="0" presId="urn:microsoft.com/office/officeart/2005/8/layout/hProcess11"/>
    <dgm:cxn modelId="{D5FF5683-5C7B-DE47-A541-BF32DDE87A1C}" type="presParOf" srcId="{69F38A19-44CD-3543-B1E5-4F560DE9F60E}" destId="{264151D1-EB67-C04C-977E-E21BF3C0A769}" srcOrd="3" destOrd="0" presId="urn:microsoft.com/office/officeart/2005/8/layout/hProcess11"/>
    <dgm:cxn modelId="{7EC9C91E-5FC7-B747-9575-E4832F314117}" type="presParOf" srcId="{69F38A19-44CD-3543-B1E5-4F560DE9F60E}" destId="{BFAF2C8A-97D3-D34D-94B1-E042E50A1976}" srcOrd="4" destOrd="0" presId="urn:microsoft.com/office/officeart/2005/8/layout/hProcess11"/>
    <dgm:cxn modelId="{B008511C-A3CF-1547-A174-9CDF0394C27D}" type="presParOf" srcId="{BFAF2C8A-97D3-D34D-94B1-E042E50A1976}" destId="{98763F3A-3702-E84A-8C90-D875BBDADC84}" srcOrd="0" destOrd="0" presId="urn:microsoft.com/office/officeart/2005/8/layout/hProcess11"/>
    <dgm:cxn modelId="{64C5A6A0-EFE6-1047-A729-E7F6C47975C4}" type="presParOf" srcId="{BFAF2C8A-97D3-D34D-94B1-E042E50A1976}" destId="{C81F65A6-C0EB-EF4A-8B80-CAB5787E50FB}" srcOrd="1" destOrd="0" presId="urn:microsoft.com/office/officeart/2005/8/layout/hProcess11"/>
    <dgm:cxn modelId="{719ACA98-706E-BD4E-BEE4-A5338D6DEDBB}" type="presParOf" srcId="{BFAF2C8A-97D3-D34D-94B1-E042E50A1976}" destId="{D1C1FBBA-D69E-6D43-927F-4B79BFB5C1D5}" srcOrd="2" destOrd="0" presId="urn:microsoft.com/office/officeart/2005/8/layout/hProcess11"/>
    <dgm:cxn modelId="{972C79EE-BEA1-2842-870E-8C9727DA2C0E}" type="presParOf" srcId="{69F38A19-44CD-3543-B1E5-4F560DE9F60E}" destId="{16486ECD-5E8C-734A-8C52-CA1EC182A864}" srcOrd="5" destOrd="0" presId="urn:microsoft.com/office/officeart/2005/8/layout/hProcess11"/>
    <dgm:cxn modelId="{42E159D9-26E4-844F-960E-C92597A6D000}" type="presParOf" srcId="{69F38A19-44CD-3543-B1E5-4F560DE9F60E}" destId="{0A4165D3-C737-9146-AFF7-B51B84B8B366}" srcOrd="6" destOrd="0" presId="urn:microsoft.com/office/officeart/2005/8/layout/hProcess11"/>
    <dgm:cxn modelId="{8AB70BB8-25F1-1C40-98CF-45D6D13DD311}" type="presParOf" srcId="{0A4165D3-C737-9146-AFF7-B51B84B8B366}" destId="{54F9C4BB-8C5A-1B4C-99F3-A6D4B6B73406}" srcOrd="0" destOrd="0" presId="urn:microsoft.com/office/officeart/2005/8/layout/hProcess11"/>
    <dgm:cxn modelId="{AA4C801C-0C60-D646-A04A-EC9A7B990648}" type="presParOf" srcId="{0A4165D3-C737-9146-AFF7-B51B84B8B366}" destId="{849DE946-F1DF-834C-9F57-C0E81138D162}" srcOrd="1" destOrd="0" presId="urn:microsoft.com/office/officeart/2005/8/layout/hProcess11"/>
    <dgm:cxn modelId="{76094160-CB96-D240-BBB3-3883191E485F}" type="presParOf" srcId="{0A4165D3-C737-9146-AFF7-B51B84B8B366}" destId="{0263FF09-EA0F-3444-ADFB-114EBCD3DFA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890361-916B-A847-9D7F-E85952C9CA6E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2A6388-13B5-DA47-B7B0-0E1F09014F05}">
      <dgm:prSet/>
      <dgm:spPr>
        <a:solidFill>
          <a:schemeClr val="accent6"/>
        </a:solidFill>
        <a:effectLst>
          <a:softEdge rad="76200"/>
        </a:effectLst>
      </dgm:spPr>
      <dgm:t>
        <a:bodyPr/>
        <a:lstStyle/>
        <a:p>
          <a:pPr rtl="0"/>
          <a:r>
            <a:rPr lang="en-US" dirty="0" smtClean="0"/>
            <a:t>Two general approaches:</a:t>
          </a:r>
          <a:endParaRPr lang="en-US" dirty="0"/>
        </a:p>
      </dgm:t>
    </dgm:pt>
    <dgm:pt modelId="{587E9B8C-F220-5B40-B84C-E09F843AB445}" type="parTrans" cxnId="{1A85B263-C074-E849-82DA-3480E90CBE36}">
      <dgm:prSet/>
      <dgm:spPr/>
      <dgm:t>
        <a:bodyPr/>
        <a:lstStyle/>
        <a:p>
          <a:endParaRPr lang="en-US"/>
        </a:p>
      </dgm:t>
    </dgm:pt>
    <dgm:pt modelId="{7E9C783F-6E24-5F48-8D1C-1C4232DE37AF}" type="sibTrans" cxnId="{1A85B263-C074-E849-82DA-3480E90CBE36}">
      <dgm:prSet/>
      <dgm:spPr/>
      <dgm:t>
        <a:bodyPr/>
        <a:lstStyle/>
        <a:p>
          <a:endParaRPr lang="en-US"/>
        </a:p>
      </dgm:t>
    </dgm:pt>
    <dgm:pt modelId="{52992644-55DD-A94E-825A-5BE30ECB22B9}">
      <dgm:prSet/>
      <dgm:spPr>
        <a:solidFill>
          <a:schemeClr val="accent6"/>
        </a:solidFill>
        <a:effectLst>
          <a:softEdge rad="76200"/>
        </a:effectLst>
      </dgm:spPr>
      <dgm:t>
        <a:bodyPr/>
        <a:lstStyle/>
        <a:p>
          <a:pPr rtl="0"/>
          <a:r>
            <a:rPr lang="en-US" dirty="0" smtClean="0"/>
            <a:t>Take an existing OS and adapt it for the embedded application</a:t>
          </a:r>
          <a:endParaRPr lang="en-US" dirty="0"/>
        </a:p>
      </dgm:t>
    </dgm:pt>
    <dgm:pt modelId="{E02739DA-5C33-6544-B8FE-CBA000DA00BC}" type="parTrans" cxnId="{4EFB146E-0732-D241-A4F4-E4A978C73AD5}">
      <dgm:prSet/>
      <dgm:spPr/>
      <dgm:t>
        <a:bodyPr/>
        <a:lstStyle/>
        <a:p>
          <a:endParaRPr lang="en-US"/>
        </a:p>
      </dgm:t>
    </dgm:pt>
    <dgm:pt modelId="{D1D86DAD-1F6A-ED43-B834-C39F2FFDB183}" type="sibTrans" cxnId="{4EFB146E-0732-D241-A4F4-E4A978C73AD5}">
      <dgm:prSet/>
      <dgm:spPr/>
      <dgm:t>
        <a:bodyPr/>
        <a:lstStyle/>
        <a:p>
          <a:endParaRPr lang="en-US"/>
        </a:p>
      </dgm:t>
    </dgm:pt>
    <dgm:pt modelId="{6E8EBD82-AF08-0C4F-BCD7-CEBADEB29CCB}">
      <dgm:prSet/>
      <dgm:spPr>
        <a:solidFill>
          <a:schemeClr val="accent6"/>
        </a:solidFill>
        <a:effectLst>
          <a:softEdge rad="76200"/>
        </a:effectLst>
      </dgm:spPr>
      <dgm:t>
        <a:bodyPr/>
        <a:lstStyle/>
        <a:p>
          <a:pPr rtl="0"/>
          <a:r>
            <a:rPr lang="en-NZ" dirty="0" smtClean="0"/>
            <a:t>Design and implement an OS intended solely for embedded use</a:t>
          </a:r>
          <a:endParaRPr lang="en-NZ" dirty="0"/>
        </a:p>
      </dgm:t>
    </dgm:pt>
    <dgm:pt modelId="{1E190A31-4193-724E-A929-78CD2D8C1294}" type="parTrans" cxnId="{65522A6E-0BCB-AD4D-9FBF-684789034F1F}">
      <dgm:prSet/>
      <dgm:spPr/>
      <dgm:t>
        <a:bodyPr/>
        <a:lstStyle/>
        <a:p>
          <a:endParaRPr lang="en-US"/>
        </a:p>
      </dgm:t>
    </dgm:pt>
    <dgm:pt modelId="{51980AE4-CCFF-4B4A-A8B7-2E2BB21E532F}" type="sibTrans" cxnId="{65522A6E-0BCB-AD4D-9FBF-684789034F1F}">
      <dgm:prSet/>
      <dgm:spPr/>
      <dgm:t>
        <a:bodyPr/>
        <a:lstStyle/>
        <a:p>
          <a:endParaRPr lang="en-US"/>
        </a:p>
      </dgm:t>
    </dgm:pt>
    <dgm:pt modelId="{FC9B246B-AD38-904B-871A-5DEA9715E390}" type="pres">
      <dgm:prSet presAssocID="{BF890361-916B-A847-9D7F-E85952C9CA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026207-DEFD-DF4A-9A21-3DE34682EA6B}" type="pres">
      <dgm:prSet presAssocID="{502A6388-13B5-DA47-B7B0-0E1F09014F05}" presName="node" presStyleLbl="node1" presStyleIdx="0" presStyleCnt="1" custLinFactNeighborX="971" custLinFactNeighborY="1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FB146E-0732-D241-A4F4-E4A978C73AD5}" srcId="{502A6388-13B5-DA47-B7B0-0E1F09014F05}" destId="{52992644-55DD-A94E-825A-5BE30ECB22B9}" srcOrd="0" destOrd="0" parTransId="{E02739DA-5C33-6544-B8FE-CBA000DA00BC}" sibTransId="{D1D86DAD-1F6A-ED43-B834-C39F2FFDB183}"/>
    <dgm:cxn modelId="{990D5267-3B7D-E041-A3A0-BF56833EBB72}" type="presOf" srcId="{52992644-55DD-A94E-825A-5BE30ECB22B9}" destId="{D3026207-DEFD-DF4A-9A21-3DE34682EA6B}" srcOrd="0" destOrd="1" presId="urn:microsoft.com/office/officeart/2005/8/layout/hList6"/>
    <dgm:cxn modelId="{35C8BC72-B4DD-4C46-8833-EABE8F7247F1}" type="presOf" srcId="{6E8EBD82-AF08-0C4F-BCD7-CEBADEB29CCB}" destId="{D3026207-DEFD-DF4A-9A21-3DE34682EA6B}" srcOrd="0" destOrd="2" presId="urn:microsoft.com/office/officeart/2005/8/layout/hList6"/>
    <dgm:cxn modelId="{79280A46-270D-E242-9385-E960C640E9A5}" type="presOf" srcId="{BF890361-916B-A847-9D7F-E85952C9CA6E}" destId="{FC9B246B-AD38-904B-871A-5DEA9715E390}" srcOrd="0" destOrd="0" presId="urn:microsoft.com/office/officeart/2005/8/layout/hList6"/>
    <dgm:cxn modelId="{BFDF0DFC-56BF-184B-957B-7F26F3AF1D97}" type="presOf" srcId="{502A6388-13B5-DA47-B7B0-0E1F09014F05}" destId="{D3026207-DEFD-DF4A-9A21-3DE34682EA6B}" srcOrd="0" destOrd="0" presId="urn:microsoft.com/office/officeart/2005/8/layout/hList6"/>
    <dgm:cxn modelId="{1A85B263-C074-E849-82DA-3480E90CBE36}" srcId="{BF890361-916B-A847-9D7F-E85952C9CA6E}" destId="{502A6388-13B5-DA47-B7B0-0E1F09014F05}" srcOrd="0" destOrd="0" parTransId="{587E9B8C-F220-5B40-B84C-E09F843AB445}" sibTransId="{7E9C783F-6E24-5F48-8D1C-1C4232DE37AF}"/>
    <dgm:cxn modelId="{65522A6E-0BCB-AD4D-9FBF-684789034F1F}" srcId="{502A6388-13B5-DA47-B7B0-0E1F09014F05}" destId="{6E8EBD82-AF08-0C4F-BCD7-CEBADEB29CCB}" srcOrd="1" destOrd="0" parTransId="{1E190A31-4193-724E-A929-78CD2D8C1294}" sibTransId="{51980AE4-CCFF-4B4A-A8B7-2E2BB21E532F}"/>
    <dgm:cxn modelId="{D39E6B1D-C6F0-704C-86AC-8D255C6D2F8B}" type="presParOf" srcId="{FC9B246B-AD38-904B-871A-5DEA9715E390}" destId="{D3026207-DEFD-DF4A-9A21-3DE34682EA6B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F77AB9-70A2-5B4B-B353-7FE0C217333C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C2122D-13C9-9B4C-9B73-AF8DCDC3740D}">
      <dgm:prSet phldrT="[Text]"/>
      <dgm:spPr/>
      <dgm:t>
        <a:bodyPr/>
        <a:lstStyle/>
        <a:p>
          <a:r>
            <a:rPr lang="en-US" dirty="0" smtClean="0"/>
            <a:t>Advantage:</a:t>
          </a:r>
          <a:endParaRPr lang="en-US" dirty="0"/>
        </a:p>
      </dgm:t>
    </dgm:pt>
    <dgm:pt modelId="{917B0E54-D349-7343-AB2C-BEC5081344D2}" type="parTrans" cxnId="{638E3B48-14A8-894F-BBFE-47118473A047}">
      <dgm:prSet/>
      <dgm:spPr/>
      <dgm:t>
        <a:bodyPr/>
        <a:lstStyle/>
        <a:p>
          <a:endParaRPr lang="en-US"/>
        </a:p>
      </dgm:t>
    </dgm:pt>
    <dgm:pt modelId="{F1DFD373-5130-2743-90CA-E1A03AAECEFC}" type="sibTrans" cxnId="{638E3B48-14A8-894F-BBFE-47118473A047}">
      <dgm:prSet/>
      <dgm:spPr/>
      <dgm:t>
        <a:bodyPr/>
        <a:lstStyle/>
        <a:p>
          <a:endParaRPr lang="en-US"/>
        </a:p>
      </dgm:t>
    </dgm:pt>
    <dgm:pt modelId="{82F984AB-E0B9-2A47-B528-8ED718351235}">
      <dgm:prSet/>
      <dgm:spPr/>
      <dgm:t>
        <a:bodyPr/>
        <a:lstStyle/>
        <a:p>
          <a:r>
            <a:rPr lang="en-US" dirty="0" smtClean="0"/>
            <a:t>Familiar interface</a:t>
          </a:r>
        </a:p>
      </dgm:t>
    </dgm:pt>
    <dgm:pt modelId="{BD33F3DC-E3D8-E54F-88DD-A06B513E9E6A}" type="parTrans" cxnId="{80A9CEDC-722B-5F4D-BC58-D11DEF03950B}">
      <dgm:prSet/>
      <dgm:spPr/>
      <dgm:t>
        <a:bodyPr/>
        <a:lstStyle/>
        <a:p>
          <a:endParaRPr lang="en-US"/>
        </a:p>
      </dgm:t>
    </dgm:pt>
    <dgm:pt modelId="{2F7C9C23-5A5F-D341-A3DE-DB0CD720035F}" type="sibTrans" cxnId="{80A9CEDC-722B-5F4D-BC58-D11DEF03950B}">
      <dgm:prSet/>
      <dgm:spPr/>
      <dgm:t>
        <a:bodyPr/>
        <a:lstStyle/>
        <a:p>
          <a:endParaRPr lang="en-US"/>
        </a:p>
      </dgm:t>
    </dgm:pt>
    <dgm:pt modelId="{027A2CAB-033B-D040-A324-71573C16C340}">
      <dgm:prSet/>
      <dgm:spPr/>
      <dgm:t>
        <a:bodyPr/>
        <a:lstStyle/>
        <a:p>
          <a:r>
            <a:rPr lang="en-US" smtClean="0"/>
            <a:t>Disadvantage: </a:t>
          </a:r>
          <a:endParaRPr lang="en-US" dirty="0" smtClean="0"/>
        </a:p>
      </dgm:t>
    </dgm:pt>
    <dgm:pt modelId="{85912EBF-1949-F942-8573-9F038FFEE255}" type="parTrans" cxnId="{5A1B58AF-5796-6043-8A90-FE61F0A48859}">
      <dgm:prSet/>
      <dgm:spPr/>
      <dgm:t>
        <a:bodyPr/>
        <a:lstStyle/>
        <a:p>
          <a:endParaRPr lang="en-US"/>
        </a:p>
      </dgm:t>
    </dgm:pt>
    <dgm:pt modelId="{32010296-F847-7A4F-A7AE-DADC88532FE1}" type="sibTrans" cxnId="{5A1B58AF-5796-6043-8A90-FE61F0A48859}">
      <dgm:prSet/>
      <dgm:spPr/>
      <dgm:t>
        <a:bodyPr/>
        <a:lstStyle/>
        <a:p>
          <a:endParaRPr lang="en-US"/>
        </a:p>
      </dgm:t>
    </dgm:pt>
    <dgm:pt modelId="{23872955-4071-BE4C-BE61-DF640AA4D9F8}">
      <dgm:prSet/>
      <dgm:spPr/>
      <dgm:t>
        <a:bodyPr/>
        <a:lstStyle/>
        <a:p>
          <a:r>
            <a:rPr lang="en-US" dirty="0" smtClean="0"/>
            <a:t>Not optimized for real-time and embedded applications</a:t>
          </a:r>
        </a:p>
      </dgm:t>
    </dgm:pt>
    <dgm:pt modelId="{ABE8B1B8-34E8-8744-9D46-7B983CD62234}" type="parTrans" cxnId="{20218657-D5F2-C040-8D36-5C5F6B89178D}">
      <dgm:prSet/>
      <dgm:spPr/>
      <dgm:t>
        <a:bodyPr/>
        <a:lstStyle/>
        <a:p>
          <a:endParaRPr lang="en-US"/>
        </a:p>
      </dgm:t>
    </dgm:pt>
    <dgm:pt modelId="{2C9DFFC1-4EDA-AE44-8724-C35944ED036A}" type="sibTrans" cxnId="{20218657-D5F2-C040-8D36-5C5F6B89178D}">
      <dgm:prSet/>
      <dgm:spPr/>
      <dgm:t>
        <a:bodyPr/>
        <a:lstStyle/>
        <a:p>
          <a:endParaRPr lang="en-US"/>
        </a:p>
      </dgm:t>
    </dgm:pt>
    <dgm:pt modelId="{74F20227-F09F-3042-B7D6-D30CA2F13FB8}" type="pres">
      <dgm:prSet presAssocID="{B5F77AB9-70A2-5B4B-B353-7FE0C217333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CD9D-2AD9-1844-B29E-6AB838BC6BA8}" type="pres">
      <dgm:prSet presAssocID="{8BC2122D-13C9-9B4C-9B73-AF8DCDC3740D}" presName="upArrow" presStyleLbl="node1" presStyleIdx="0" presStyleCnt="2"/>
      <dgm:spPr>
        <a:effectLst>
          <a:glow rad="101600">
            <a:schemeClr val="accent2">
              <a:alpha val="75000"/>
            </a:schemeClr>
          </a:glow>
        </a:effectLst>
      </dgm:spPr>
    </dgm:pt>
    <dgm:pt modelId="{5E295D1A-7629-B84F-B845-AB245B2652B3}" type="pres">
      <dgm:prSet presAssocID="{8BC2122D-13C9-9B4C-9B73-AF8DCDC3740D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04A12-C417-FE4F-87D9-C505D3878A2A}" type="pres">
      <dgm:prSet presAssocID="{027A2CAB-033B-D040-A324-71573C16C340}" presName="downArrow" presStyleLbl="node1" presStyleIdx="1" presStyleCnt="2"/>
      <dgm:spPr>
        <a:effectLst>
          <a:glow rad="101600">
            <a:schemeClr val="accent2">
              <a:alpha val="75000"/>
            </a:schemeClr>
          </a:glow>
        </a:effectLst>
      </dgm:spPr>
    </dgm:pt>
    <dgm:pt modelId="{BAA7221E-44A1-8D4A-A151-59CC31FC24FC}" type="pres">
      <dgm:prSet presAssocID="{027A2CAB-033B-D040-A324-71573C16C340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8E3B48-14A8-894F-BBFE-47118473A047}" srcId="{B5F77AB9-70A2-5B4B-B353-7FE0C217333C}" destId="{8BC2122D-13C9-9B4C-9B73-AF8DCDC3740D}" srcOrd="0" destOrd="0" parTransId="{917B0E54-D349-7343-AB2C-BEC5081344D2}" sibTransId="{F1DFD373-5130-2743-90CA-E1A03AAECEFC}"/>
    <dgm:cxn modelId="{80A9CEDC-722B-5F4D-BC58-D11DEF03950B}" srcId="{8BC2122D-13C9-9B4C-9B73-AF8DCDC3740D}" destId="{82F984AB-E0B9-2A47-B528-8ED718351235}" srcOrd="0" destOrd="0" parTransId="{BD33F3DC-E3D8-E54F-88DD-A06B513E9E6A}" sibTransId="{2F7C9C23-5A5F-D341-A3DE-DB0CD720035F}"/>
    <dgm:cxn modelId="{B53230F6-7164-2146-8DE3-53F4FED5332C}" type="presOf" srcId="{8BC2122D-13C9-9B4C-9B73-AF8DCDC3740D}" destId="{5E295D1A-7629-B84F-B845-AB245B2652B3}" srcOrd="0" destOrd="0" presId="urn:microsoft.com/office/officeart/2005/8/layout/arrow4"/>
    <dgm:cxn modelId="{8911D8F0-007B-8C4F-BB72-FD8AD29A7CEF}" type="presOf" srcId="{B5F77AB9-70A2-5B4B-B353-7FE0C217333C}" destId="{74F20227-F09F-3042-B7D6-D30CA2F13FB8}" srcOrd="0" destOrd="0" presId="urn:microsoft.com/office/officeart/2005/8/layout/arrow4"/>
    <dgm:cxn modelId="{5A1B58AF-5796-6043-8A90-FE61F0A48859}" srcId="{B5F77AB9-70A2-5B4B-B353-7FE0C217333C}" destId="{027A2CAB-033B-D040-A324-71573C16C340}" srcOrd="1" destOrd="0" parTransId="{85912EBF-1949-F942-8573-9F038FFEE255}" sibTransId="{32010296-F847-7A4F-A7AE-DADC88532FE1}"/>
    <dgm:cxn modelId="{AE328644-2DDB-6A44-A447-344D5DE33B7D}" type="presOf" srcId="{23872955-4071-BE4C-BE61-DF640AA4D9F8}" destId="{BAA7221E-44A1-8D4A-A151-59CC31FC24FC}" srcOrd="0" destOrd="1" presId="urn:microsoft.com/office/officeart/2005/8/layout/arrow4"/>
    <dgm:cxn modelId="{20218657-D5F2-C040-8D36-5C5F6B89178D}" srcId="{027A2CAB-033B-D040-A324-71573C16C340}" destId="{23872955-4071-BE4C-BE61-DF640AA4D9F8}" srcOrd="0" destOrd="0" parTransId="{ABE8B1B8-34E8-8744-9D46-7B983CD62234}" sibTransId="{2C9DFFC1-4EDA-AE44-8724-C35944ED036A}"/>
    <dgm:cxn modelId="{AC8083B7-6F1A-AE4D-8548-AB544E19D700}" type="presOf" srcId="{027A2CAB-033B-D040-A324-71573C16C340}" destId="{BAA7221E-44A1-8D4A-A151-59CC31FC24FC}" srcOrd="0" destOrd="0" presId="urn:microsoft.com/office/officeart/2005/8/layout/arrow4"/>
    <dgm:cxn modelId="{ACA5937D-9149-4D48-A264-B1D94BE28955}" type="presOf" srcId="{82F984AB-E0B9-2A47-B528-8ED718351235}" destId="{5E295D1A-7629-B84F-B845-AB245B2652B3}" srcOrd="0" destOrd="1" presId="urn:microsoft.com/office/officeart/2005/8/layout/arrow4"/>
    <dgm:cxn modelId="{B19236E9-0321-4242-B06D-51887D9B2FC0}" type="presParOf" srcId="{74F20227-F09F-3042-B7D6-D30CA2F13FB8}" destId="{422FCD9D-2AD9-1844-B29E-6AB838BC6BA8}" srcOrd="0" destOrd="0" presId="urn:microsoft.com/office/officeart/2005/8/layout/arrow4"/>
    <dgm:cxn modelId="{5F54001B-B163-E04E-BCA9-CDE900B0B431}" type="presParOf" srcId="{74F20227-F09F-3042-B7D6-D30CA2F13FB8}" destId="{5E295D1A-7629-B84F-B845-AB245B2652B3}" srcOrd="1" destOrd="0" presId="urn:microsoft.com/office/officeart/2005/8/layout/arrow4"/>
    <dgm:cxn modelId="{26900CD1-4C3E-B34A-B046-4ECC28EFFBE1}" type="presParOf" srcId="{74F20227-F09F-3042-B7D6-D30CA2F13FB8}" destId="{AAB04A12-C417-FE4F-87D9-C505D3878A2A}" srcOrd="2" destOrd="0" presId="urn:microsoft.com/office/officeart/2005/8/layout/arrow4"/>
    <dgm:cxn modelId="{341422F5-3CE7-1F44-A378-A79348FDC7B9}" type="presParOf" srcId="{74F20227-F09F-3042-B7D6-D30CA2F13FB8}" destId="{BAA7221E-44A1-8D4A-A151-59CC31FC24FC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D88EFE-31C6-BE40-9C62-60081323E7BF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524755-5435-B446-8A4A-E99473CD9CFC}">
      <dgm:prSet/>
      <dgm:spPr/>
      <dgm:t>
        <a:bodyPr/>
        <a:lstStyle/>
        <a:p>
          <a:pPr rtl="0"/>
          <a:r>
            <a:rPr lang="en-US" dirty="0" smtClean="0"/>
            <a:t>To deal with timing constraints, the kernel:</a:t>
          </a:r>
          <a:endParaRPr lang="en-US" dirty="0"/>
        </a:p>
      </dgm:t>
    </dgm:pt>
    <dgm:pt modelId="{05E9779B-370F-D14C-B331-782CC3C860A3}" type="parTrans" cxnId="{1381E170-99D7-9348-B557-1C9463154A44}">
      <dgm:prSet/>
      <dgm:spPr/>
      <dgm:t>
        <a:bodyPr/>
        <a:lstStyle/>
        <a:p>
          <a:endParaRPr lang="en-US"/>
        </a:p>
      </dgm:t>
    </dgm:pt>
    <dgm:pt modelId="{B2EE742F-C902-0446-B4F9-2E0883B7B32F}" type="sibTrans" cxnId="{1381E170-99D7-9348-B557-1C9463154A44}">
      <dgm:prSet/>
      <dgm:spPr/>
      <dgm:t>
        <a:bodyPr/>
        <a:lstStyle/>
        <a:p>
          <a:endParaRPr lang="en-US"/>
        </a:p>
      </dgm:t>
    </dgm:pt>
    <dgm:pt modelId="{15E8648D-D6D6-AE4F-A785-EC9AC4D55622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Provides bounded execution time for primitives</a:t>
          </a:r>
          <a:endParaRPr lang="en-US" dirty="0"/>
        </a:p>
      </dgm:t>
    </dgm:pt>
    <dgm:pt modelId="{F651DA34-76F2-0848-9414-3A573868FF8A}" type="parTrans" cxnId="{06ACE662-448A-C843-9308-565E90758609}">
      <dgm:prSet/>
      <dgm:spPr/>
      <dgm:t>
        <a:bodyPr/>
        <a:lstStyle/>
        <a:p>
          <a:endParaRPr lang="en-US"/>
        </a:p>
      </dgm:t>
    </dgm:pt>
    <dgm:pt modelId="{0152EFF1-3678-6145-9FB6-387817FBF5B9}" type="sibTrans" cxnId="{06ACE662-448A-C843-9308-565E90758609}">
      <dgm:prSet/>
      <dgm:spPr/>
      <dgm:t>
        <a:bodyPr/>
        <a:lstStyle/>
        <a:p>
          <a:endParaRPr lang="en-US"/>
        </a:p>
      </dgm:t>
    </dgm:pt>
    <dgm:pt modelId="{F522B599-5FA0-ED4B-A901-7611DCBB2A2F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Maintains a real-time clock</a:t>
          </a:r>
          <a:endParaRPr lang="en-US" dirty="0"/>
        </a:p>
      </dgm:t>
    </dgm:pt>
    <dgm:pt modelId="{AA2063DD-A20F-7C45-B9ED-0A5171F4370B}" type="parTrans" cxnId="{B3555BFE-5E65-2849-A577-D1890C862C20}">
      <dgm:prSet/>
      <dgm:spPr/>
      <dgm:t>
        <a:bodyPr/>
        <a:lstStyle/>
        <a:p>
          <a:endParaRPr lang="en-US"/>
        </a:p>
      </dgm:t>
    </dgm:pt>
    <dgm:pt modelId="{54C977B6-3DEA-C749-A27C-C0A172D0F521}" type="sibTrans" cxnId="{B3555BFE-5E65-2849-A577-D1890C862C20}">
      <dgm:prSet/>
      <dgm:spPr/>
      <dgm:t>
        <a:bodyPr/>
        <a:lstStyle/>
        <a:p>
          <a:endParaRPr lang="en-US"/>
        </a:p>
      </dgm:t>
    </dgm:pt>
    <dgm:pt modelId="{1887A3E3-2C9F-4A4D-A4CC-5C776CDFDE2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Provides for special alarms and timeouts</a:t>
          </a:r>
          <a:endParaRPr lang="en-US" dirty="0"/>
        </a:p>
      </dgm:t>
    </dgm:pt>
    <dgm:pt modelId="{4AD89CDF-C000-4547-B3B1-BFA5D3EBD221}" type="parTrans" cxnId="{C1BC2238-3EF6-644D-A043-89EF810B7564}">
      <dgm:prSet/>
      <dgm:spPr/>
      <dgm:t>
        <a:bodyPr/>
        <a:lstStyle/>
        <a:p>
          <a:endParaRPr lang="en-US"/>
        </a:p>
      </dgm:t>
    </dgm:pt>
    <dgm:pt modelId="{69DB6E2F-6A00-B241-B15E-C952C9C2B8C1}" type="sibTrans" cxnId="{C1BC2238-3EF6-644D-A043-89EF810B7564}">
      <dgm:prSet/>
      <dgm:spPr/>
      <dgm:t>
        <a:bodyPr/>
        <a:lstStyle/>
        <a:p>
          <a:endParaRPr lang="en-US"/>
        </a:p>
      </dgm:t>
    </dgm:pt>
    <dgm:pt modelId="{B7826B32-AFF3-1E49-AEE1-727FFD9F1A8E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Supports real-time queuing disciplines </a:t>
          </a:r>
          <a:endParaRPr lang="en-US" dirty="0"/>
        </a:p>
      </dgm:t>
    </dgm:pt>
    <dgm:pt modelId="{0F851607-6934-384C-A892-42FF00292C5D}" type="parTrans" cxnId="{A8017AE4-3DBE-CA41-B5F2-AB81C9A1853C}">
      <dgm:prSet/>
      <dgm:spPr/>
      <dgm:t>
        <a:bodyPr/>
        <a:lstStyle/>
        <a:p>
          <a:endParaRPr lang="en-US"/>
        </a:p>
      </dgm:t>
    </dgm:pt>
    <dgm:pt modelId="{4CBF6210-0171-2F4C-A810-6B8828235D90}" type="sibTrans" cxnId="{A8017AE4-3DBE-CA41-B5F2-AB81C9A1853C}">
      <dgm:prSet/>
      <dgm:spPr/>
      <dgm:t>
        <a:bodyPr/>
        <a:lstStyle/>
        <a:p>
          <a:endParaRPr lang="en-US"/>
        </a:p>
      </dgm:t>
    </dgm:pt>
    <dgm:pt modelId="{FE039EB3-41F6-7249-A235-3B15140E663F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NZ" dirty="0" smtClean="0"/>
            <a:t>Provides primitives to delay processing by a fixed amount of time and to suspend/resume execution</a:t>
          </a:r>
          <a:endParaRPr lang="en-NZ" dirty="0"/>
        </a:p>
      </dgm:t>
    </dgm:pt>
    <dgm:pt modelId="{94783940-0982-F34A-B280-48A6F86E6B72}" type="parTrans" cxnId="{3272438B-15D7-1349-B7FB-9AFCBDA9AE60}">
      <dgm:prSet/>
      <dgm:spPr/>
      <dgm:t>
        <a:bodyPr/>
        <a:lstStyle/>
        <a:p>
          <a:endParaRPr lang="en-US"/>
        </a:p>
      </dgm:t>
    </dgm:pt>
    <dgm:pt modelId="{0AA8E27E-DC50-D648-BFCC-8E58F22ED978}" type="sibTrans" cxnId="{3272438B-15D7-1349-B7FB-9AFCBDA9AE60}">
      <dgm:prSet/>
      <dgm:spPr/>
      <dgm:t>
        <a:bodyPr/>
        <a:lstStyle/>
        <a:p>
          <a:endParaRPr lang="en-US"/>
        </a:p>
      </dgm:t>
    </dgm:pt>
    <dgm:pt modelId="{1EF088B8-F155-6C4A-A184-E3C8DEF9630F}" type="pres">
      <dgm:prSet presAssocID="{C2D88EFE-31C6-BE40-9C62-60081323E7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53D013-2917-6B44-B2F1-BE90949E46C5}" type="pres">
      <dgm:prSet presAssocID="{C7524755-5435-B446-8A4A-E99473CD9CFC}" presName="composite" presStyleCnt="0"/>
      <dgm:spPr/>
    </dgm:pt>
    <dgm:pt modelId="{B324E0B1-F765-0747-9E15-3902E575CDAB}" type="pres">
      <dgm:prSet presAssocID="{C7524755-5435-B446-8A4A-E99473CD9CF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26AE5-60C7-454F-8229-A3EF925C06F8}" type="pres">
      <dgm:prSet presAssocID="{C7524755-5435-B446-8A4A-E99473CD9CF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72438B-15D7-1349-B7FB-9AFCBDA9AE60}" srcId="{C7524755-5435-B446-8A4A-E99473CD9CFC}" destId="{FE039EB3-41F6-7249-A235-3B15140E663F}" srcOrd="4" destOrd="0" parTransId="{94783940-0982-F34A-B280-48A6F86E6B72}" sibTransId="{0AA8E27E-DC50-D648-BFCC-8E58F22ED978}"/>
    <dgm:cxn modelId="{D311FCF2-CB8C-2F4A-8B7F-6956D7813BE7}" type="presOf" srcId="{1887A3E3-2C9F-4A4D-A4CC-5C776CDFDE25}" destId="{8F526AE5-60C7-454F-8229-A3EF925C06F8}" srcOrd="0" destOrd="2" presId="urn:microsoft.com/office/officeart/2005/8/layout/hList1"/>
    <dgm:cxn modelId="{06ACE662-448A-C843-9308-565E90758609}" srcId="{C7524755-5435-B446-8A4A-E99473CD9CFC}" destId="{15E8648D-D6D6-AE4F-A785-EC9AC4D55622}" srcOrd="0" destOrd="0" parTransId="{F651DA34-76F2-0848-9414-3A573868FF8A}" sibTransId="{0152EFF1-3678-6145-9FB6-387817FBF5B9}"/>
    <dgm:cxn modelId="{2702CEB0-645E-F94F-A1ED-EC1572B90CD6}" type="presOf" srcId="{C7524755-5435-B446-8A4A-E99473CD9CFC}" destId="{B324E0B1-F765-0747-9E15-3902E575CDAB}" srcOrd="0" destOrd="0" presId="urn:microsoft.com/office/officeart/2005/8/layout/hList1"/>
    <dgm:cxn modelId="{94601678-7661-F242-9276-8A787A1522CD}" type="presOf" srcId="{FE039EB3-41F6-7249-A235-3B15140E663F}" destId="{8F526AE5-60C7-454F-8229-A3EF925C06F8}" srcOrd="0" destOrd="4" presId="urn:microsoft.com/office/officeart/2005/8/layout/hList1"/>
    <dgm:cxn modelId="{C1BC2238-3EF6-644D-A043-89EF810B7564}" srcId="{C7524755-5435-B446-8A4A-E99473CD9CFC}" destId="{1887A3E3-2C9F-4A4D-A4CC-5C776CDFDE25}" srcOrd="2" destOrd="0" parTransId="{4AD89CDF-C000-4547-B3B1-BFA5D3EBD221}" sibTransId="{69DB6E2F-6A00-B241-B15E-C952C9C2B8C1}"/>
    <dgm:cxn modelId="{1381E170-99D7-9348-B557-1C9463154A44}" srcId="{C2D88EFE-31C6-BE40-9C62-60081323E7BF}" destId="{C7524755-5435-B446-8A4A-E99473CD9CFC}" srcOrd="0" destOrd="0" parTransId="{05E9779B-370F-D14C-B331-782CC3C860A3}" sibTransId="{B2EE742F-C902-0446-B4F9-2E0883B7B32F}"/>
    <dgm:cxn modelId="{E8DA895C-390E-214D-9E09-D8B5CD0AF4AD}" type="presOf" srcId="{F522B599-5FA0-ED4B-A901-7611DCBB2A2F}" destId="{8F526AE5-60C7-454F-8229-A3EF925C06F8}" srcOrd="0" destOrd="1" presId="urn:microsoft.com/office/officeart/2005/8/layout/hList1"/>
    <dgm:cxn modelId="{A8017AE4-3DBE-CA41-B5F2-AB81C9A1853C}" srcId="{C7524755-5435-B446-8A4A-E99473CD9CFC}" destId="{B7826B32-AFF3-1E49-AEE1-727FFD9F1A8E}" srcOrd="3" destOrd="0" parTransId="{0F851607-6934-384C-A892-42FF00292C5D}" sibTransId="{4CBF6210-0171-2F4C-A810-6B8828235D90}"/>
    <dgm:cxn modelId="{DD2715B4-4AEF-6543-9C23-7A52AA966345}" type="presOf" srcId="{15E8648D-D6D6-AE4F-A785-EC9AC4D55622}" destId="{8F526AE5-60C7-454F-8229-A3EF925C06F8}" srcOrd="0" destOrd="0" presId="urn:microsoft.com/office/officeart/2005/8/layout/hList1"/>
    <dgm:cxn modelId="{B009AF51-78E1-A04D-BF1C-013E8AD3F919}" type="presOf" srcId="{B7826B32-AFF3-1E49-AEE1-727FFD9F1A8E}" destId="{8F526AE5-60C7-454F-8229-A3EF925C06F8}" srcOrd="0" destOrd="3" presId="urn:microsoft.com/office/officeart/2005/8/layout/hList1"/>
    <dgm:cxn modelId="{B3555BFE-5E65-2849-A577-D1890C862C20}" srcId="{C7524755-5435-B446-8A4A-E99473CD9CFC}" destId="{F522B599-5FA0-ED4B-A901-7611DCBB2A2F}" srcOrd="1" destOrd="0" parTransId="{AA2063DD-A20F-7C45-B9ED-0A5171F4370B}" sibTransId="{54C977B6-3DEA-C749-A27C-C0A172D0F521}"/>
    <dgm:cxn modelId="{C0CF0C95-07A7-E840-A973-E71493A64F26}" type="presOf" srcId="{C2D88EFE-31C6-BE40-9C62-60081323E7BF}" destId="{1EF088B8-F155-6C4A-A184-E3C8DEF9630F}" srcOrd="0" destOrd="0" presId="urn:microsoft.com/office/officeart/2005/8/layout/hList1"/>
    <dgm:cxn modelId="{22BD9B8C-A16C-FC46-8772-AF17E93FFE41}" type="presParOf" srcId="{1EF088B8-F155-6C4A-A184-E3C8DEF9630F}" destId="{A253D013-2917-6B44-B2F1-BE90949E46C5}" srcOrd="0" destOrd="0" presId="urn:microsoft.com/office/officeart/2005/8/layout/hList1"/>
    <dgm:cxn modelId="{23BD6009-7616-F14F-93A8-36A9076681BE}" type="presParOf" srcId="{A253D013-2917-6B44-B2F1-BE90949E46C5}" destId="{B324E0B1-F765-0747-9E15-3902E575CDAB}" srcOrd="0" destOrd="0" presId="urn:microsoft.com/office/officeart/2005/8/layout/hList1"/>
    <dgm:cxn modelId="{292F44BF-F771-F648-AE4A-5934D2D75761}" type="presParOf" srcId="{A253D013-2917-6B44-B2F1-BE90949E46C5}" destId="{8F526AE5-60C7-454F-8229-A3EF925C06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D2C238-283C-2D4F-ADF3-DC2D1F0FEB21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</dgm:pt>
    <dgm:pt modelId="{AEA2C105-A445-6148-B398-7FD058766EA4}">
      <dgm:prSet phldrT="[Text]"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NZ" dirty="0" smtClean="0">
              <a:solidFill>
                <a:schemeClr val="bg1"/>
              </a:solidFill>
              <a:latin typeface="+mn-lt"/>
            </a:rPr>
            <a:t>Android</a:t>
          </a:r>
          <a:endParaRPr lang="en-US" dirty="0">
            <a:solidFill>
              <a:schemeClr val="bg1"/>
            </a:solidFill>
          </a:endParaRPr>
        </a:p>
      </dgm:t>
    </dgm:pt>
    <dgm:pt modelId="{EC676E84-8BB2-6A4C-A8B9-308ED3AD382D}" type="parTrans" cxnId="{DC4EB7D9-84AB-5141-91B8-FF73B44F598A}">
      <dgm:prSet/>
      <dgm:spPr/>
      <dgm:t>
        <a:bodyPr/>
        <a:lstStyle/>
        <a:p>
          <a:endParaRPr lang="en-US"/>
        </a:p>
      </dgm:t>
    </dgm:pt>
    <dgm:pt modelId="{1101A51C-DFA8-3F49-9AF2-CA813FF27EFA}" type="sibTrans" cxnId="{DC4EB7D9-84AB-5141-91B8-FF73B44F598A}">
      <dgm:prSet/>
      <dgm:spPr/>
      <dgm:t>
        <a:bodyPr/>
        <a:lstStyle/>
        <a:p>
          <a:endParaRPr lang="en-US"/>
        </a:p>
      </dgm:t>
    </dgm:pt>
    <dgm:pt modelId="{DD453D37-19C8-524A-8577-B6AA778D358D}">
      <dgm:prSet/>
      <dgm:spPr/>
      <dgm:t>
        <a:bodyPr/>
        <a:lstStyle/>
        <a:p>
          <a:r>
            <a:rPr lang="en-NZ" dirty="0" smtClean="0">
              <a:solidFill>
                <a:schemeClr val="bg1"/>
              </a:solidFill>
              <a:latin typeface="+mn-lt"/>
            </a:rPr>
            <a:t>More of a platform OS that can support a variety of applications that vary from one platform to the next</a:t>
          </a:r>
        </a:p>
      </dgm:t>
    </dgm:pt>
    <dgm:pt modelId="{37C27156-9001-E44A-B375-5BA62FC2825E}" type="parTrans" cxnId="{BF3DF486-49E1-3448-A481-025B8D6D3362}">
      <dgm:prSet/>
      <dgm:spPr/>
      <dgm:t>
        <a:bodyPr/>
        <a:lstStyle/>
        <a:p>
          <a:endParaRPr lang="en-US"/>
        </a:p>
      </dgm:t>
    </dgm:pt>
    <dgm:pt modelId="{2D934A01-329C-8748-B51A-9FC9F1FC41A8}" type="sibTrans" cxnId="{BF3DF486-49E1-3448-A481-025B8D6D3362}">
      <dgm:prSet/>
      <dgm:spPr/>
      <dgm:t>
        <a:bodyPr/>
        <a:lstStyle/>
        <a:p>
          <a:endParaRPr lang="en-US"/>
        </a:p>
      </dgm:t>
    </dgm:pt>
    <dgm:pt modelId="{D6584266-3A7D-E742-8AC6-A19121CBA3DE}">
      <dgm:prSet/>
      <dgm:spPr/>
      <dgm:t>
        <a:bodyPr/>
        <a:lstStyle/>
        <a:p>
          <a:r>
            <a:rPr lang="en-NZ" dirty="0" smtClean="0">
              <a:solidFill>
                <a:schemeClr val="bg1"/>
              </a:solidFill>
              <a:latin typeface="+mn-lt"/>
            </a:rPr>
            <a:t>A vertically integrated system, including some Android specific modifications to the Linux kernel</a:t>
          </a:r>
        </a:p>
      </dgm:t>
    </dgm:pt>
    <dgm:pt modelId="{33C8F5E4-EAE1-5B40-BC34-C6E8BF39DA4D}" type="parTrans" cxnId="{A38C17BF-30AC-FE46-AA7C-4BE52444E2CA}">
      <dgm:prSet/>
      <dgm:spPr/>
      <dgm:t>
        <a:bodyPr/>
        <a:lstStyle/>
        <a:p>
          <a:endParaRPr lang="en-US"/>
        </a:p>
      </dgm:t>
    </dgm:pt>
    <dgm:pt modelId="{2811ABCF-8B52-6744-9963-70A8A147D414}" type="sibTrans" cxnId="{A38C17BF-30AC-FE46-AA7C-4BE52444E2CA}">
      <dgm:prSet/>
      <dgm:spPr/>
      <dgm:t>
        <a:bodyPr/>
        <a:lstStyle/>
        <a:p>
          <a:endParaRPr lang="en-US"/>
        </a:p>
      </dgm:t>
    </dgm:pt>
    <dgm:pt modelId="{B0090CF7-AC5E-2949-987C-902F07C4002D}">
      <dgm:prSet phldrT="[Text]"/>
      <dgm:spPr/>
      <dgm:t>
        <a:bodyPr/>
        <a:lstStyle/>
        <a:p>
          <a:r>
            <a:rPr lang="en-NZ" dirty="0" smtClean="0">
              <a:solidFill>
                <a:schemeClr val="bg1"/>
              </a:solidFill>
              <a:latin typeface="+mn-lt"/>
            </a:rPr>
            <a:t>An embedded OS based on a Linux kernel</a:t>
          </a:r>
          <a:endParaRPr lang="en-US" dirty="0">
            <a:solidFill>
              <a:schemeClr val="bg1"/>
            </a:solidFill>
          </a:endParaRPr>
        </a:p>
      </dgm:t>
    </dgm:pt>
    <dgm:pt modelId="{1697541B-9532-6B42-B536-FDD4258E50E0}" type="parTrans" cxnId="{4136CFD6-DF33-6B44-B81C-7DAA82E780B1}">
      <dgm:prSet/>
      <dgm:spPr/>
      <dgm:t>
        <a:bodyPr/>
        <a:lstStyle/>
        <a:p>
          <a:endParaRPr lang="en-US"/>
        </a:p>
      </dgm:t>
    </dgm:pt>
    <dgm:pt modelId="{820D392F-3FEC-7C43-A727-928B831994B7}" type="sibTrans" cxnId="{4136CFD6-DF33-6B44-B81C-7DAA82E780B1}">
      <dgm:prSet/>
      <dgm:spPr/>
      <dgm:t>
        <a:bodyPr/>
        <a:lstStyle/>
        <a:p>
          <a:endParaRPr lang="en-US"/>
        </a:p>
      </dgm:t>
    </dgm:pt>
    <dgm:pt modelId="{C3B373DF-789C-2341-9518-30BAC04E59E5}" type="pres">
      <dgm:prSet presAssocID="{3ED2C238-283C-2D4F-ADF3-DC2D1F0FEB21}" presName="theList" presStyleCnt="0">
        <dgm:presLayoutVars>
          <dgm:dir/>
          <dgm:animLvl val="lvl"/>
          <dgm:resizeHandles val="exact"/>
        </dgm:presLayoutVars>
      </dgm:prSet>
      <dgm:spPr/>
    </dgm:pt>
    <dgm:pt modelId="{30D1F7C4-DB9E-9D43-ACED-5073363F0C88}" type="pres">
      <dgm:prSet presAssocID="{AEA2C105-A445-6148-B398-7FD058766EA4}" presName="compNode" presStyleCnt="0"/>
      <dgm:spPr/>
    </dgm:pt>
    <dgm:pt modelId="{64B8C2A8-81E3-E34F-9E4F-EE06CC04D11B}" type="pres">
      <dgm:prSet presAssocID="{AEA2C105-A445-6148-B398-7FD058766EA4}" presName="aNode" presStyleLbl="bgShp" presStyleIdx="0" presStyleCnt="1" custLinFactNeighborX="38684" custLinFactNeighborY="5885"/>
      <dgm:spPr/>
      <dgm:t>
        <a:bodyPr/>
        <a:lstStyle/>
        <a:p>
          <a:endParaRPr lang="en-US"/>
        </a:p>
      </dgm:t>
    </dgm:pt>
    <dgm:pt modelId="{37B85C74-8976-FD41-A564-A6B18CA83F38}" type="pres">
      <dgm:prSet presAssocID="{AEA2C105-A445-6148-B398-7FD058766EA4}" presName="textNode" presStyleLbl="bgShp" presStyleIdx="0" presStyleCnt="1"/>
      <dgm:spPr/>
      <dgm:t>
        <a:bodyPr/>
        <a:lstStyle/>
        <a:p>
          <a:endParaRPr lang="en-US"/>
        </a:p>
      </dgm:t>
    </dgm:pt>
    <dgm:pt modelId="{CEA7C12C-399B-BC4B-A235-0E598EEA9D48}" type="pres">
      <dgm:prSet presAssocID="{AEA2C105-A445-6148-B398-7FD058766EA4}" presName="compChildNode" presStyleCnt="0"/>
      <dgm:spPr/>
    </dgm:pt>
    <dgm:pt modelId="{B63CCD4B-E48D-C046-9C03-7317332542DC}" type="pres">
      <dgm:prSet presAssocID="{AEA2C105-A445-6148-B398-7FD058766EA4}" presName="theInnerList" presStyleCnt="0"/>
      <dgm:spPr/>
    </dgm:pt>
    <dgm:pt modelId="{94A32987-0C16-354D-8739-1AD0F4D58668}" type="pres">
      <dgm:prSet presAssocID="{B0090CF7-AC5E-2949-987C-902F07C4002D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81EA5-E9B6-2C47-A034-F180A03E0F7F}" type="pres">
      <dgm:prSet presAssocID="{B0090CF7-AC5E-2949-987C-902F07C4002D}" presName="aSpace2" presStyleCnt="0"/>
      <dgm:spPr/>
    </dgm:pt>
    <dgm:pt modelId="{3D7736F1-B623-D748-8048-6A309E76F676}" type="pres">
      <dgm:prSet presAssocID="{DD453D37-19C8-524A-8577-B6AA778D358D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2AB20-2919-8B46-B265-9F766D41C3A9}" type="pres">
      <dgm:prSet presAssocID="{DD453D37-19C8-524A-8577-B6AA778D358D}" presName="aSpace2" presStyleCnt="0"/>
      <dgm:spPr/>
    </dgm:pt>
    <dgm:pt modelId="{9F180AAA-B312-0740-B163-08E12FBA6E77}" type="pres">
      <dgm:prSet presAssocID="{D6584266-3A7D-E742-8AC6-A19121CBA3DE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E9C067-4FBE-F749-9B55-5DA941063CB8}" type="presOf" srcId="{B0090CF7-AC5E-2949-987C-902F07C4002D}" destId="{94A32987-0C16-354D-8739-1AD0F4D58668}" srcOrd="0" destOrd="0" presId="urn:microsoft.com/office/officeart/2005/8/layout/lProcess2"/>
    <dgm:cxn modelId="{9C394402-2153-0B43-97F4-45D8677E57CA}" type="presOf" srcId="{3ED2C238-283C-2D4F-ADF3-DC2D1F0FEB21}" destId="{C3B373DF-789C-2341-9518-30BAC04E59E5}" srcOrd="0" destOrd="0" presId="urn:microsoft.com/office/officeart/2005/8/layout/lProcess2"/>
    <dgm:cxn modelId="{4136CFD6-DF33-6B44-B81C-7DAA82E780B1}" srcId="{AEA2C105-A445-6148-B398-7FD058766EA4}" destId="{B0090CF7-AC5E-2949-987C-902F07C4002D}" srcOrd="0" destOrd="0" parTransId="{1697541B-9532-6B42-B536-FDD4258E50E0}" sibTransId="{820D392F-3FEC-7C43-A727-928B831994B7}"/>
    <dgm:cxn modelId="{0DA93899-FB3F-7942-AE3A-B2F55825B509}" type="presOf" srcId="{AEA2C105-A445-6148-B398-7FD058766EA4}" destId="{64B8C2A8-81E3-E34F-9E4F-EE06CC04D11B}" srcOrd="0" destOrd="0" presId="urn:microsoft.com/office/officeart/2005/8/layout/lProcess2"/>
    <dgm:cxn modelId="{5CB2CBBF-4D9E-0B4B-A724-6CE150FFC3F6}" type="presOf" srcId="{D6584266-3A7D-E742-8AC6-A19121CBA3DE}" destId="{9F180AAA-B312-0740-B163-08E12FBA6E77}" srcOrd="0" destOrd="0" presId="urn:microsoft.com/office/officeart/2005/8/layout/lProcess2"/>
    <dgm:cxn modelId="{3FCE81DF-E2D5-4944-8536-88CCFE1E1906}" type="presOf" srcId="{DD453D37-19C8-524A-8577-B6AA778D358D}" destId="{3D7736F1-B623-D748-8048-6A309E76F676}" srcOrd="0" destOrd="0" presId="urn:microsoft.com/office/officeart/2005/8/layout/lProcess2"/>
    <dgm:cxn modelId="{A38C17BF-30AC-FE46-AA7C-4BE52444E2CA}" srcId="{AEA2C105-A445-6148-B398-7FD058766EA4}" destId="{D6584266-3A7D-E742-8AC6-A19121CBA3DE}" srcOrd="2" destOrd="0" parTransId="{33C8F5E4-EAE1-5B40-BC34-C6E8BF39DA4D}" sibTransId="{2811ABCF-8B52-6744-9963-70A8A147D414}"/>
    <dgm:cxn modelId="{BF3DF486-49E1-3448-A481-025B8D6D3362}" srcId="{AEA2C105-A445-6148-B398-7FD058766EA4}" destId="{DD453D37-19C8-524A-8577-B6AA778D358D}" srcOrd="1" destOrd="0" parTransId="{37C27156-9001-E44A-B375-5BA62FC2825E}" sibTransId="{2D934A01-329C-8748-B51A-9FC9F1FC41A8}"/>
    <dgm:cxn modelId="{DC4EB7D9-84AB-5141-91B8-FF73B44F598A}" srcId="{3ED2C238-283C-2D4F-ADF3-DC2D1F0FEB21}" destId="{AEA2C105-A445-6148-B398-7FD058766EA4}" srcOrd="0" destOrd="0" parTransId="{EC676E84-8BB2-6A4C-A8B9-308ED3AD382D}" sibTransId="{1101A51C-DFA8-3F49-9AF2-CA813FF27EFA}"/>
    <dgm:cxn modelId="{A4F6BEF6-CC60-C442-AEF8-2C8CCEAAE109}" type="presOf" srcId="{AEA2C105-A445-6148-B398-7FD058766EA4}" destId="{37B85C74-8976-FD41-A564-A6B18CA83F38}" srcOrd="1" destOrd="0" presId="urn:microsoft.com/office/officeart/2005/8/layout/lProcess2"/>
    <dgm:cxn modelId="{F7DEE682-593C-DC4B-82A3-FC4A23F3FA39}" type="presParOf" srcId="{C3B373DF-789C-2341-9518-30BAC04E59E5}" destId="{30D1F7C4-DB9E-9D43-ACED-5073363F0C88}" srcOrd="0" destOrd="0" presId="urn:microsoft.com/office/officeart/2005/8/layout/lProcess2"/>
    <dgm:cxn modelId="{EC39D0A6-3006-6F47-B964-D56A952E271B}" type="presParOf" srcId="{30D1F7C4-DB9E-9D43-ACED-5073363F0C88}" destId="{64B8C2A8-81E3-E34F-9E4F-EE06CC04D11B}" srcOrd="0" destOrd="0" presId="urn:microsoft.com/office/officeart/2005/8/layout/lProcess2"/>
    <dgm:cxn modelId="{2B998C23-5FEA-EF43-AFDD-D6C6CEE5512D}" type="presParOf" srcId="{30D1F7C4-DB9E-9D43-ACED-5073363F0C88}" destId="{37B85C74-8976-FD41-A564-A6B18CA83F38}" srcOrd="1" destOrd="0" presId="urn:microsoft.com/office/officeart/2005/8/layout/lProcess2"/>
    <dgm:cxn modelId="{35C47E98-30AC-9F4D-A949-9C522CEAAFEB}" type="presParOf" srcId="{30D1F7C4-DB9E-9D43-ACED-5073363F0C88}" destId="{CEA7C12C-399B-BC4B-A235-0E598EEA9D48}" srcOrd="2" destOrd="0" presId="urn:microsoft.com/office/officeart/2005/8/layout/lProcess2"/>
    <dgm:cxn modelId="{B6538BC4-77E7-9049-A060-34AF087953B8}" type="presParOf" srcId="{CEA7C12C-399B-BC4B-A235-0E598EEA9D48}" destId="{B63CCD4B-E48D-C046-9C03-7317332542DC}" srcOrd="0" destOrd="0" presId="urn:microsoft.com/office/officeart/2005/8/layout/lProcess2"/>
    <dgm:cxn modelId="{16D9A2A1-4CBD-2D49-A976-D753E32D3D9B}" type="presParOf" srcId="{B63CCD4B-E48D-C046-9C03-7317332542DC}" destId="{94A32987-0C16-354D-8739-1AD0F4D58668}" srcOrd="0" destOrd="0" presId="urn:microsoft.com/office/officeart/2005/8/layout/lProcess2"/>
    <dgm:cxn modelId="{B53C2970-C00E-2A45-A81C-03C627013061}" type="presParOf" srcId="{B63CCD4B-E48D-C046-9C03-7317332542DC}" destId="{C6381EA5-E9B6-2C47-A034-F180A03E0F7F}" srcOrd="1" destOrd="0" presId="urn:microsoft.com/office/officeart/2005/8/layout/lProcess2"/>
    <dgm:cxn modelId="{0C937B8B-0A4E-A741-9E08-FB09F0027C2C}" type="presParOf" srcId="{B63CCD4B-E48D-C046-9C03-7317332542DC}" destId="{3D7736F1-B623-D748-8048-6A309E76F676}" srcOrd="2" destOrd="0" presId="urn:microsoft.com/office/officeart/2005/8/layout/lProcess2"/>
    <dgm:cxn modelId="{B3EE299B-C38A-634E-BFB4-A342471083D8}" type="presParOf" srcId="{B63CCD4B-E48D-C046-9C03-7317332542DC}" destId="{6162AB20-2919-8B46-B265-9F766D41C3A9}" srcOrd="3" destOrd="0" presId="urn:microsoft.com/office/officeart/2005/8/layout/lProcess2"/>
    <dgm:cxn modelId="{7B44552F-0314-4E4B-A9D1-50ED3FA26C32}" type="presParOf" srcId="{B63CCD4B-E48D-C046-9C03-7317332542DC}" destId="{9F180AAA-B312-0740-B163-08E12FBA6E7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7B1490-E42E-5742-AC81-3CA08338A45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CFB486-608C-E146-A144-21BCFEA4F68E}">
      <dgm:prSet phldrT="[Text]"/>
      <dgm:spPr/>
      <dgm:t>
        <a:bodyPr/>
        <a:lstStyle/>
        <a:p>
          <a:r>
            <a:rPr lang="en-US" dirty="0" smtClean="0"/>
            <a:t>Examples of standardized components include:</a:t>
          </a:r>
          <a:endParaRPr lang="en-US" dirty="0"/>
        </a:p>
      </dgm:t>
    </dgm:pt>
    <dgm:pt modelId="{9D3A0C04-6D62-1045-B4BA-AAB94E923A7B}" type="parTrans" cxnId="{68B69F69-1839-E944-B258-3946ABE5455D}">
      <dgm:prSet/>
      <dgm:spPr/>
      <dgm:t>
        <a:bodyPr/>
        <a:lstStyle/>
        <a:p>
          <a:endParaRPr lang="en-US"/>
        </a:p>
      </dgm:t>
    </dgm:pt>
    <dgm:pt modelId="{55930F24-8993-A542-B3E9-33501A3301FF}" type="sibTrans" cxnId="{68B69F69-1839-E944-B258-3946ABE5455D}">
      <dgm:prSet/>
      <dgm:spPr/>
      <dgm:t>
        <a:bodyPr/>
        <a:lstStyle/>
        <a:p>
          <a:endParaRPr lang="en-US"/>
        </a:p>
      </dgm:t>
    </dgm:pt>
    <dgm:pt modelId="{FF9D1BD6-D0BB-F944-9739-9F9A3D8893B0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Single-hop networking</a:t>
          </a:r>
        </a:p>
      </dgm:t>
    </dgm:pt>
    <dgm:pt modelId="{72BC63FA-9BC3-CE43-AAFF-31BB36496F19}" type="parTrans" cxnId="{C8DB91A0-FA14-FB43-B4E0-FEB774F6C94D}">
      <dgm:prSet/>
      <dgm:spPr/>
      <dgm:t>
        <a:bodyPr/>
        <a:lstStyle/>
        <a:p>
          <a:endParaRPr lang="en-US"/>
        </a:p>
      </dgm:t>
    </dgm:pt>
    <dgm:pt modelId="{17DE1028-68F2-714A-B917-BF5C398E2545}" type="sibTrans" cxnId="{C8DB91A0-FA14-FB43-B4E0-FEB774F6C94D}">
      <dgm:prSet/>
      <dgm:spPr/>
      <dgm:t>
        <a:bodyPr/>
        <a:lstStyle/>
        <a:p>
          <a:endParaRPr lang="en-US"/>
        </a:p>
      </dgm:t>
    </dgm:pt>
    <dgm:pt modelId="{1FFAC7F5-986D-B44A-9C72-C43A892C95BB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Ad-hoc routing</a:t>
          </a:r>
        </a:p>
      </dgm:t>
    </dgm:pt>
    <dgm:pt modelId="{60A9FBE7-07A9-C044-9C4F-C9D823BDAB35}" type="parTrans" cxnId="{8E15194A-D048-AE45-92B1-BA85D3091D6C}">
      <dgm:prSet/>
      <dgm:spPr/>
      <dgm:t>
        <a:bodyPr/>
        <a:lstStyle/>
        <a:p>
          <a:endParaRPr lang="en-US"/>
        </a:p>
      </dgm:t>
    </dgm:pt>
    <dgm:pt modelId="{E414E04E-5C72-4B45-9984-7FF051938083}" type="sibTrans" cxnId="{8E15194A-D048-AE45-92B1-BA85D3091D6C}">
      <dgm:prSet/>
      <dgm:spPr/>
      <dgm:t>
        <a:bodyPr/>
        <a:lstStyle/>
        <a:p>
          <a:endParaRPr lang="en-US"/>
        </a:p>
      </dgm:t>
    </dgm:pt>
    <dgm:pt modelId="{1ED52F17-68E5-4B43-BCD8-E68B5BB018DB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Power management</a:t>
          </a:r>
        </a:p>
      </dgm:t>
    </dgm:pt>
    <dgm:pt modelId="{722D1C92-07E2-FE42-9C90-42F77F56DB8E}" type="parTrans" cxnId="{BCEC6AFF-E1E1-FB48-A6A5-BBCE3C7511FD}">
      <dgm:prSet/>
      <dgm:spPr/>
      <dgm:t>
        <a:bodyPr/>
        <a:lstStyle/>
        <a:p>
          <a:endParaRPr lang="en-US"/>
        </a:p>
      </dgm:t>
    </dgm:pt>
    <dgm:pt modelId="{072E9A89-4BB6-AF42-A750-607799439FEA}" type="sibTrans" cxnId="{BCEC6AFF-E1E1-FB48-A6A5-BBCE3C7511FD}">
      <dgm:prSet/>
      <dgm:spPr/>
      <dgm:t>
        <a:bodyPr/>
        <a:lstStyle/>
        <a:p>
          <a:endParaRPr lang="en-US"/>
        </a:p>
      </dgm:t>
    </dgm:pt>
    <dgm:pt modelId="{F610D8A5-8D24-474D-9684-EC8CDD99C9B1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Timers</a:t>
          </a:r>
        </a:p>
      </dgm:t>
    </dgm:pt>
    <dgm:pt modelId="{12530191-A58A-6645-B1D5-3684795D0B95}" type="parTrans" cxnId="{584FDE36-6C0E-F147-9D4F-221E9F3CB628}">
      <dgm:prSet/>
      <dgm:spPr/>
      <dgm:t>
        <a:bodyPr/>
        <a:lstStyle/>
        <a:p>
          <a:endParaRPr lang="en-US"/>
        </a:p>
      </dgm:t>
    </dgm:pt>
    <dgm:pt modelId="{794C28EC-22E7-E34B-8A3B-2C4EDCCF10C5}" type="sibTrans" cxnId="{584FDE36-6C0E-F147-9D4F-221E9F3CB628}">
      <dgm:prSet/>
      <dgm:spPr/>
      <dgm:t>
        <a:bodyPr/>
        <a:lstStyle/>
        <a:p>
          <a:endParaRPr lang="en-US"/>
        </a:p>
      </dgm:t>
    </dgm:pt>
    <dgm:pt modelId="{4FA8EDA5-6489-2844-8A58-CCEDCC79E91F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Nonvolatile storage control</a:t>
          </a:r>
          <a:endParaRPr lang="en-US" dirty="0"/>
        </a:p>
      </dgm:t>
    </dgm:pt>
    <dgm:pt modelId="{270B74C2-27C1-394A-A1EF-41B5C3D1F2BF}" type="parTrans" cxnId="{825DEC10-BCD5-8344-B0D2-8D3DC2BD3D2F}">
      <dgm:prSet/>
      <dgm:spPr/>
      <dgm:t>
        <a:bodyPr/>
        <a:lstStyle/>
        <a:p>
          <a:endParaRPr lang="en-US"/>
        </a:p>
      </dgm:t>
    </dgm:pt>
    <dgm:pt modelId="{6B431D01-8E00-014E-89D4-C7C8A2051F20}" type="sibTrans" cxnId="{825DEC10-BCD5-8344-B0D2-8D3DC2BD3D2F}">
      <dgm:prSet/>
      <dgm:spPr/>
      <dgm:t>
        <a:bodyPr/>
        <a:lstStyle/>
        <a:p>
          <a:endParaRPr lang="en-US"/>
        </a:p>
      </dgm:t>
    </dgm:pt>
    <dgm:pt modelId="{C1CFCD26-665A-6D41-A15B-221E33A5561A}" type="pres">
      <dgm:prSet presAssocID="{D97B1490-E42E-5742-AC81-3CA08338A4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D3AFD3-C42A-304F-BC89-4476EBA27345}" type="pres">
      <dgm:prSet presAssocID="{6CCFB486-608C-E146-A144-21BCFEA4F68E}" presName="composite" presStyleCnt="0"/>
      <dgm:spPr/>
    </dgm:pt>
    <dgm:pt modelId="{B886197F-064F-ED4B-AFFB-15696A8D12F3}" type="pres">
      <dgm:prSet presAssocID="{6CCFB486-608C-E146-A144-21BCFEA4F68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B2B99-7531-3F4A-9E6F-C51147EF6641}" type="pres">
      <dgm:prSet presAssocID="{6CCFB486-608C-E146-A144-21BCFEA4F68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D3C76D-8F30-4E44-A773-1F0F21B4AE75}" type="presOf" srcId="{F610D8A5-8D24-474D-9684-EC8CDD99C9B1}" destId="{4F8B2B99-7531-3F4A-9E6F-C51147EF6641}" srcOrd="0" destOrd="3" presId="urn:microsoft.com/office/officeart/2005/8/layout/hList1"/>
    <dgm:cxn modelId="{BD3FED81-929D-0249-93BA-5C348AF9FB44}" type="presOf" srcId="{4FA8EDA5-6489-2844-8A58-CCEDCC79E91F}" destId="{4F8B2B99-7531-3F4A-9E6F-C51147EF6641}" srcOrd="0" destOrd="4" presId="urn:microsoft.com/office/officeart/2005/8/layout/hList1"/>
    <dgm:cxn modelId="{C8DB91A0-FA14-FB43-B4E0-FEB774F6C94D}" srcId="{6CCFB486-608C-E146-A144-21BCFEA4F68E}" destId="{FF9D1BD6-D0BB-F944-9739-9F9A3D8893B0}" srcOrd="0" destOrd="0" parTransId="{72BC63FA-9BC3-CE43-AAFF-31BB36496F19}" sibTransId="{17DE1028-68F2-714A-B917-BF5C398E2545}"/>
    <dgm:cxn modelId="{8E15194A-D048-AE45-92B1-BA85D3091D6C}" srcId="{6CCFB486-608C-E146-A144-21BCFEA4F68E}" destId="{1FFAC7F5-986D-B44A-9C72-C43A892C95BB}" srcOrd="1" destOrd="0" parTransId="{60A9FBE7-07A9-C044-9C4F-C9D823BDAB35}" sibTransId="{E414E04E-5C72-4B45-9984-7FF051938083}"/>
    <dgm:cxn modelId="{584FDE36-6C0E-F147-9D4F-221E9F3CB628}" srcId="{6CCFB486-608C-E146-A144-21BCFEA4F68E}" destId="{F610D8A5-8D24-474D-9684-EC8CDD99C9B1}" srcOrd="3" destOrd="0" parTransId="{12530191-A58A-6645-B1D5-3684795D0B95}" sibTransId="{794C28EC-22E7-E34B-8A3B-2C4EDCCF10C5}"/>
    <dgm:cxn modelId="{F7B45F99-40F7-184F-BE84-A039AB56EFA9}" type="presOf" srcId="{1FFAC7F5-986D-B44A-9C72-C43A892C95BB}" destId="{4F8B2B99-7531-3F4A-9E6F-C51147EF6641}" srcOrd="0" destOrd="1" presId="urn:microsoft.com/office/officeart/2005/8/layout/hList1"/>
    <dgm:cxn modelId="{7708DD12-8340-1348-BCAB-DAD3B60FC59C}" type="presOf" srcId="{1ED52F17-68E5-4B43-BCD8-E68B5BB018DB}" destId="{4F8B2B99-7531-3F4A-9E6F-C51147EF6641}" srcOrd="0" destOrd="2" presId="urn:microsoft.com/office/officeart/2005/8/layout/hList1"/>
    <dgm:cxn modelId="{BCEC6AFF-E1E1-FB48-A6A5-BBCE3C7511FD}" srcId="{6CCFB486-608C-E146-A144-21BCFEA4F68E}" destId="{1ED52F17-68E5-4B43-BCD8-E68B5BB018DB}" srcOrd="2" destOrd="0" parTransId="{722D1C92-07E2-FE42-9C90-42F77F56DB8E}" sibTransId="{072E9A89-4BB6-AF42-A750-607799439FEA}"/>
    <dgm:cxn modelId="{825DEC10-BCD5-8344-B0D2-8D3DC2BD3D2F}" srcId="{6CCFB486-608C-E146-A144-21BCFEA4F68E}" destId="{4FA8EDA5-6489-2844-8A58-CCEDCC79E91F}" srcOrd="4" destOrd="0" parTransId="{270B74C2-27C1-394A-A1EF-41B5C3D1F2BF}" sibTransId="{6B431D01-8E00-014E-89D4-C7C8A2051F20}"/>
    <dgm:cxn modelId="{EDCFFB3E-20CA-FA41-8361-2E47EAD89BEE}" type="presOf" srcId="{FF9D1BD6-D0BB-F944-9739-9F9A3D8893B0}" destId="{4F8B2B99-7531-3F4A-9E6F-C51147EF6641}" srcOrd="0" destOrd="0" presId="urn:microsoft.com/office/officeart/2005/8/layout/hList1"/>
    <dgm:cxn modelId="{68B69F69-1839-E944-B258-3946ABE5455D}" srcId="{D97B1490-E42E-5742-AC81-3CA08338A459}" destId="{6CCFB486-608C-E146-A144-21BCFEA4F68E}" srcOrd="0" destOrd="0" parTransId="{9D3A0C04-6D62-1045-B4BA-AAB94E923A7B}" sibTransId="{55930F24-8993-A542-B3E9-33501A3301FF}"/>
    <dgm:cxn modelId="{9E6EB6D9-1D90-5A46-9E98-386D86372442}" type="presOf" srcId="{D97B1490-E42E-5742-AC81-3CA08338A459}" destId="{C1CFCD26-665A-6D41-A15B-221E33A5561A}" srcOrd="0" destOrd="0" presId="urn:microsoft.com/office/officeart/2005/8/layout/hList1"/>
    <dgm:cxn modelId="{0089AD14-EE91-8C46-9146-4F8E3A604B5F}" type="presOf" srcId="{6CCFB486-608C-E146-A144-21BCFEA4F68E}" destId="{B886197F-064F-ED4B-AFFB-15696A8D12F3}" srcOrd="0" destOrd="0" presId="urn:microsoft.com/office/officeart/2005/8/layout/hList1"/>
    <dgm:cxn modelId="{D083126D-1243-7145-8885-F1741AB3AC07}" type="presParOf" srcId="{C1CFCD26-665A-6D41-A15B-221E33A5561A}" destId="{4AD3AFD3-C42A-304F-BC89-4476EBA27345}" srcOrd="0" destOrd="0" presId="urn:microsoft.com/office/officeart/2005/8/layout/hList1"/>
    <dgm:cxn modelId="{D5563C78-472C-4341-A55B-B2A2A47EAF94}" type="presParOf" srcId="{4AD3AFD3-C42A-304F-BC89-4476EBA27345}" destId="{B886197F-064F-ED4B-AFFB-15696A8D12F3}" srcOrd="0" destOrd="0" presId="urn:microsoft.com/office/officeart/2005/8/layout/hList1"/>
    <dgm:cxn modelId="{FF89D807-283A-B048-B6D1-07B456C1700C}" type="presParOf" srcId="{4AD3AFD3-C42A-304F-BC89-4476EBA27345}" destId="{4F8B2B99-7531-3F4A-9E6F-C51147EF66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F98555-03EE-6745-87B0-B29609E13491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FD9A59-D6EB-004F-BB9D-6BC0D71D3946}">
      <dgm:prSet phldrT="[Text]" custT="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2400" dirty="0" smtClean="0"/>
            <a:t>A task cannot:</a:t>
          </a:r>
          <a:endParaRPr lang="en-US" sz="2400" dirty="0"/>
        </a:p>
      </dgm:t>
    </dgm:pt>
    <dgm:pt modelId="{E497CA12-2BF0-AF4B-950E-64B19891F007}" type="parTrans" cxnId="{A44F0D95-5072-1A41-9AE9-A9BDEC1BD5C5}">
      <dgm:prSet/>
      <dgm:spPr/>
      <dgm:t>
        <a:bodyPr/>
        <a:lstStyle/>
        <a:p>
          <a:endParaRPr lang="en-US"/>
        </a:p>
      </dgm:t>
    </dgm:pt>
    <dgm:pt modelId="{856EC5EF-88B7-5D40-A527-B78F07D9AB8E}" type="sibTrans" cxnId="{A44F0D95-5072-1A41-9AE9-A9BDEC1BD5C5}">
      <dgm:prSet/>
      <dgm:spPr/>
      <dgm:t>
        <a:bodyPr/>
        <a:lstStyle/>
        <a:p>
          <a:endParaRPr lang="en-US"/>
        </a:p>
      </dgm:t>
    </dgm:pt>
    <dgm:pt modelId="{464C8D20-41D4-1749-8F4D-8B36F6E373FE}">
      <dgm:prSet/>
      <dgm:spPr>
        <a:solidFill>
          <a:schemeClr val="bg1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Be preempted by another task in the same component and there is no time slicing</a:t>
          </a:r>
        </a:p>
      </dgm:t>
    </dgm:pt>
    <dgm:pt modelId="{7205DD1E-FB54-C74E-9B8D-42D95D7ADE14}" type="parTrans" cxnId="{AC7C2F12-C700-9247-9225-E7571F7EEB23}">
      <dgm:prSet/>
      <dgm:spPr/>
      <dgm:t>
        <a:bodyPr/>
        <a:lstStyle/>
        <a:p>
          <a:endParaRPr lang="en-US"/>
        </a:p>
      </dgm:t>
    </dgm:pt>
    <dgm:pt modelId="{FB369D21-0AB1-8840-A7D2-F3C7031D05AD}" type="sibTrans" cxnId="{AC7C2F12-C700-9247-9225-E7571F7EEB23}">
      <dgm:prSet/>
      <dgm:spPr/>
      <dgm:t>
        <a:bodyPr/>
        <a:lstStyle/>
        <a:p>
          <a:endParaRPr lang="en-US"/>
        </a:p>
      </dgm:t>
    </dgm:pt>
    <dgm:pt modelId="{CFCB0A75-2A04-5643-A096-430C09470EA1}">
      <dgm:prSet/>
      <dgm:spPr>
        <a:solidFill>
          <a:schemeClr val="bg1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Block or spin wait</a:t>
          </a:r>
        </a:p>
      </dgm:t>
    </dgm:pt>
    <dgm:pt modelId="{6758BE4B-45D3-174F-8A9E-2C6C82AD39B1}" type="parTrans" cxnId="{FDDAD5D4-B725-4241-8C11-182D925EDC9F}">
      <dgm:prSet/>
      <dgm:spPr/>
      <dgm:t>
        <a:bodyPr/>
        <a:lstStyle/>
        <a:p>
          <a:endParaRPr lang="en-US"/>
        </a:p>
      </dgm:t>
    </dgm:pt>
    <dgm:pt modelId="{E85245B4-6FB6-ED4E-9089-5DDB79B404E4}" type="sibTrans" cxnId="{FDDAD5D4-B725-4241-8C11-182D925EDC9F}">
      <dgm:prSet/>
      <dgm:spPr/>
      <dgm:t>
        <a:bodyPr/>
        <a:lstStyle/>
        <a:p>
          <a:endParaRPr lang="en-US"/>
        </a:p>
      </dgm:t>
    </dgm:pt>
    <dgm:pt modelId="{FEDBDB0B-043F-2140-A495-FBB2CA2F5A30}">
      <dgm:prSet custT="1"/>
      <dgm:spPr/>
      <dgm:t>
        <a:bodyPr/>
        <a:lstStyle/>
        <a:p>
          <a:r>
            <a:rPr lang="en-US" sz="2400" dirty="0" smtClean="0"/>
            <a:t>A task can:</a:t>
          </a:r>
        </a:p>
      </dgm:t>
    </dgm:pt>
    <dgm:pt modelId="{6777B883-B841-654A-A638-A9D57E091717}" type="parTrans" cxnId="{731B4C62-3D92-C742-A3D9-75303C3DF327}">
      <dgm:prSet/>
      <dgm:spPr/>
      <dgm:t>
        <a:bodyPr/>
        <a:lstStyle/>
        <a:p>
          <a:endParaRPr lang="en-US"/>
        </a:p>
      </dgm:t>
    </dgm:pt>
    <dgm:pt modelId="{07817E95-06D9-B14A-A87B-FFC5B0EE1393}" type="sibTrans" cxnId="{731B4C62-3D92-C742-A3D9-75303C3DF327}">
      <dgm:prSet/>
      <dgm:spPr/>
      <dgm:t>
        <a:bodyPr/>
        <a:lstStyle/>
        <a:p>
          <a:endParaRPr lang="en-US"/>
        </a:p>
      </dgm:t>
    </dgm:pt>
    <dgm:pt modelId="{1B99D697-08D5-EC45-A935-E6A8EDA1DA0A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Perform computations</a:t>
          </a:r>
        </a:p>
      </dgm:t>
    </dgm:pt>
    <dgm:pt modelId="{0337B6C4-3EED-FB46-815B-8140B0CC2B5F}" type="parTrans" cxnId="{B15B36FB-84D3-6542-8F36-742DA747EAE9}">
      <dgm:prSet/>
      <dgm:spPr/>
      <dgm:t>
        <a:bodyPr/>
        <a:lstStyle/>
        <a:p>
          <a:endParaRPr lang="en-US"/>
        </a:p>
      </dgm:t>
    </dgm:pt>
    <dgm:pt modelId="{B1B61D27-CA71-C142-A421-91F3B83AE918}" type="sibTrans" cxnId="{B15B36FB-84D3-6542-8F36-742DA747EAE9}">
      <dgm:prSet/>
      <dgm:spPr/>
      <dgm:t>
        <a:bodyPr/>
        <a:lstStyle/>
        <a:p>
          <a:endParaRPr lang="en-US"/>
        </a:p>
      </dgm:t>
    </dgm:pt>
    <dgm:pt modelId="{4D7BF5AB-6FB2-7C4A-8A95-C8EA59D83364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Call lower-level components (commands)</a:t>
          </a:r>
        </a:p>
      </dgm:t>
    </dgm:pt>
    <dgm:pt modelId="{0607B476-742B-4D48-9CBD-F59D88998975}" type="parTrans" cxnId="{7FB96F1F-7ABF-3842-8741-48D5BF950173}">
      <dgm:prSet/>
      <dgm:spPr/>
      <dgm:t>
        <a:bodyPr/>
        <a:lstStyle/>
        <a:p>
          <a:endParaRPr lang="en-US"/>
        </a:p>
      </dgm:t>
    </dgm:pt>
    <dgm:pt modelId="{1F7201CA-7A39-814F-801D-61FEDEAAD78C}" type="sibTrans" cxnId="{7FB96F1F-7ABF-3842-8741-48D5BF950173}">
      <dgm:prSet/>
      <dgm:spPr/>
      <dgm:t>
        <a:bodyPr/>
        <a:lstStyle/>
        <a:p>
          <a:endParaRPr lang="en-US"/>
        </a:p>
      </dgm:t>
    </dgm:pt>
    <dgm:pt modelId="{39392658-9678-F342-A69F-E634C8E016F0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Signal higher-level events</a:t>
          </a:r>
        </a:p>
      </dgm:t>
    </dgm:pt>
    <dgm:pt modelId="{9F50744D-5E20-7141-A55A-8B165EB2DA41}" type="parTrans" cxnId="{1EBA0DE9-2B05-C945-9CEA-57B0AC41E47A}">
      <dgm:prSet/>
      <dgm:spPr/>
      <dgm:t>
        <a:bodyPr/>
        <a:lstStyle/>
        <a:p>
          <a:endParaRPr lang="en-US"/>
        </a:p>
      </dgm:t>
    </dgm:pt>
    <dgm:pt modelId="{2340722B-C06D-3B44-8F03-EC17A98985FE}" type="sibTrans" cxnId="{1EBA0DE9-2B05-C945-9CEA-57B0AC41E47A}">
      <dgm:prSet/>
      <dgm:spPr/>
      <dgm:t>
        <a:bodyPr/>
        <a:lstStyle/>
        <a:p>
          <a:endParaRPr lang="en-US"/>
        </a:p>
      </dgm:t>
    </dgm:pt>
    <dgm:pt modelId="{E39A3190-E928-A14D-A567-24883DFFA132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Schedule other tasks</a:t>
          </a:r>
        </a:p>
      </dgm:t>
    </dgm:pt>
    <dgm:pt modelId="{8BDF5BC9-F232-984D-AEBE-D553F00C1EFE}" type="parTrans" cxnId="{2912C1DE-561C-794C-85CE-C25221FA91CD}">
      <dgm:prSet/>
      <dgm:spPr/>
      <dgm:t>
        <a:bodyPr/>
        <a:lstStyle/>
        <a:p>
          <a:endParaRPr lang="en-US"/>
        </a:p>
      </dgm:t>
    </dgm:pt>
    <dgm:pt modelId="{1AB94409-C3D2-EC43-A301-F9D753E356BA}" type="sibTrans" cxnId="{2912C1DE-561C-794C-85CE-C25221FA91CD}">
      <dgm:prSet/>
      <dgm:spPr/>
      <dgm:t>
        <a:bodyPr/>
        <a:lstStyle/>
        <a:p>
          <a:endParaRPr lang="en-US"/>
        </a:p>
      </dgm:t>
    </dgm:pt>
    <dgm:pt modelId="{351CE5E4-98DD-DC4A-9736-0D4E9DD59B27}" type="pres">
      <dgm:prSet presAssocID="{B2F98555-03EE-6745-87B0-B29609E134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32FE84-C669-2843-A7CB-52061C6DEFFB}" type="pres">
      <dgm:prSet presAssocID="{D6FD9A59-D6EB-004F-BB9D-6BC0D71D3946}" presName="composite" presStyleCnt="0"/>
      <dgm:spPr/>
    </dgm:pt>
    <dgm:pt modelId="{C16B1931-CAAF-A04D-BD0B-32868632A7AE}" type="pres">
      <dgm:prSet presAssocID="{D6FD9A59-D6EB-004F-BB9D-6BC0D71D394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36BC7A-E924-F943-9B81-5A2299E10827}" type="pres">
      <dgm:prSet presAssocID="{D6FD9A59-D6EB-004F-BB9D-6BC0D71D394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D73D4-80A4-974E-AB31-B3780932D571}" type="pres">
      <dgm:prSet presAssocID="{856EC5EF-88B7-5D40-A527-B78F07D9AB8E}" presName="space" presStyleCnt="0"/>
      <dgm:spPr/>
    </dgm:pt>
    <dgm:pt modelId="{A95512F9-B497-6548-A9FB-0C9B72896B57}" type="pres">
      <dgm:prSet presAssocID="{FEDBDB0B-043F-2140-A495-FBB2CA2F5A30}" presName="composite" presStyleCnt="0"/>
      <dgm:spPr/>
    </dgm:pt>
    <dgm:pt modelId="{BCBF1B7F-7626-F347-B713-796D2FDBE699}" type="pres">
      <dgm:prSet presAssocID="{FEDBDB0B-043F-2140-A495-FBB2CA2F5A3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4D753-064B-B148-839F-E948197D4B4F}" type="pres">
      <dgm:prSet presAssocID="{FEDBDB0B-043F-2140-A495-FBB2CA2F5A3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EC169B-D430-2E49-95D4-99C90C636065}" type="presOf" srcId="{E39A3190-E928-A14D-A567-24883DFFA132}" destId="{D6C4D753-064B-B148-839F-E948197D4B4F}" srcOrd="0" destOrd="3" presId="urn:microsoft.com/office/officeart/2005/8/layout/hList1"/>
    <dgm:cxn modelId="{7C6DF0DD-DDBB-DA46-8644-FECF7C14A680}" type="presOf" srcId="{CFCB0A75-2A04-5643-A096-430C09470EA1}" destId="{2236BC7A-E924-F943-9B81-5A2299E10827}" srcOrd="0" destOrd="1" presId="urn:microsoft.com/office/officeart/2005/8/layout/hList1"/>
    <dgm:cxn modelId="{ABB5D987-BB99-2E4D-AFF7-B7E0C4BE5393}" type="presOf" srcId="{D6FD9A59-D6EB-004F-BB9D-6BC0D71D3946}" destId="{C16B1931-CAAF-A04D-BD0B-32868632A7AE}" srcOrd="0" destOrd="0" presId="urn:microsoft.com/office/officeart/2005/8/layout/hList1"/>
    <dgm:cxn modelId="{58E841FE-FDA5-174F-BA24-01B7ED9DBDA9}" type="presOf" srcId="{FEDBDB0B-043F-2140-A495-FBB2CA2F5A30}" destId="{BCBF1B7F-7626-F347-B713-796D2FDBE699}" srcOrd="0" destOrd="0" presId="urn:microsoft.com/office/officeart/2005/8/layout/hList1"/>
    <dgm:cxn modelId="{7FB96F1F-7ABF-3842-8741-48D5BF950173}" srcId="{FEDBDB0B-043F-2140-A495-FBB2CA2F5A30}" destId="{4D7BF5AB-6FB2-7C4A-8A95-C8EA59D83364}" srcOrd="1" destOrd="0" parTransId="{0607B476-742B-4D48-9CBD-F59D88998975}" sibTransId="{1F7201CA-7A39-814F-801D-61FEDEAAD78C}"/>
    <dgm:cxn modelId="{181D8ABD-202C-C743-8FFA-EE76554C522A}" type="presOf" srcId="{39392658-9678-F342-A69F-E634C8E016F0}" destId="{D6C4D753-064B-B148-839F-E948197D4B4F}" srcOrd="0" destOrd="2" presId="urn:microsoft.com/office/officeart/2005/8/layout/hList1"/>
    <dgm:cxn modelId="{FDDAD5D4-B725-4241-8C11-182D925EDC9F}" srcId="{D6FD9A59-D6EB-004F-BB9D-6BC0D71D3946}" destId="{CFCB0A75-2A04-5643-A096-430C09470EA1}" srcOrd="1" destOrd="0" parTransId="{6758BE4B-45D3-174F-8A9E-2C6C82AD39B1}" sibTransId="{E85245B4-6FB6-ED4E-9089-5DDB79B404E4}"/>
    <dgm:cxn modelId="{2912C1DE-561C-794C-85CE-C25221FA91CD}" srcId="{FEDBDB0B-043F-2140-A495-FBB2CA2F5A30}" destId="{E39A3190-E928-A14D-A567-24883DFFA132}" srcOrd="3" destOrd="0" parTransId="{8BDF5BC9-F232-984D-AEBE-D553F00C1EFE}" sibTransId="{1AB94409-C3D2-EC43-A301-F9D753E356BA}"/>
    <dgm:cxn modelId="{2BD140A3-45F0-2F4A-A596-D4D22B322E5A}" type="presOf" srcId="{1B99D697-08D5-EC45-A935-E6A8EDA1DA0A}" destId="{D6C4D753-064B-B148-839F-E948197D4B4F}" srcOrd="0" destOrd="0" presId="urn:microsoft.com/office/officeart/2005/8/layout/hList1"/>
    <dgm:cxn modelId="{2309F4E9-B9CB-EC47-8280-97F6856F93D1}" type="presOf" srcId="{B2F98555-03EE-6745-87B0-B29609E13491}" destId="{351CE5E4-98DD-DC4A-9736-0D4E9DD59B27}" srcOrd="0" destOrd="0" presId="urn:microsoft.com/office/officeart/2005/8/layout/hList1"/>
    <dgm:cxn modelId="{1EBA0DE9-2B05-C945-9CEA-57B0AC41E47A}" srcId="{FEDBDB0B-043F-2140-A495-FBB2CA2F5A30}" destId="{39392658-9678-F342-A69F-E634C8E016F0}" srcOrd="2" destOrd="0" parTransId="{9F50744D-5E20-7141-A55A-8B165EB2DA41}" sibTransId="{2340722B-C06D-3B44-8F03-EC17A98985FE}"/>
    <dgm:cxn modelId="{A44F0D95-5072-1A41-9AE9-A9BDEC1BD5C5}" srcId="{B2F98555-03EE-6745-87B0-B29609E13491}" destId="{D6FD9A59-D6EB-004F-BB9D-6BC0D71D3946}" srcOrd="0" destOrd="0" parTransId="{E497CA12-2BF0-AF4B-950E-64B19891F007}" sibTransId="{856EC5EF-88B7-5D40-A527-B78F07D9AB8E}"/>
    <dgm:cxn modelId="{AC7C2F12-C700-9247-9225-E7571F7EEB23}" srcId="{D6FD9A59-D6EB-004F-BB9D-6BC0D71D3946}" destId="{464C8D20-41D4-1749-8F4D-8B36F6E373FE}" srcOrd="0" destOrd="0" parTransId="{7205DD1E-FB54-C74E-9B8D-42D95D7ADE14}" sibTransId="{FB369D21-0AB1-8840-A7D2-F3C7031D05AD}"/>
    <dgm:cxn modelId="{B15B36FB-84D3-6542-8F36-742DA747EAE9}" srcId="{FEDBDB0B-043F-2140-A495-FBB2CA2F5A30}" destId="{1B99D697-08D5-EC45-A935-E6A8EDA1DA0A}" srcOrd="0" destOrd="0" parTransId="{0337B6C4-3EED-FB46-815B-8140B0CC2B5F}" sibTransId="{B1B61D27-CA71-C142-A421-91F3B83AE918}"/>
    <dgm:cxn modelId="{731B4C62-3D92-C742-A3D9-75303C3DF327}" srcId="{B2F98555-03EE-6745-87B0-B29609E13491}" destId="{FEDBDB0B-043F-2140-A495-FBB2CA2F5A30}" srcOrd="1" destOrd="0" parTransId="{6777B883-B841-654A-A638-A9D57E091717}" sibTransId="{07817E95-06D9-B14A-A87B-FFC5B0EE1393}"/>
    <dgm:cxn modelId="{3FCC79E3-DD3A-D641-824D-38849C90B32A}" type="presOf" srcId="{4D7BF5AB-6FB2-7C4A-8A95-C8EA59D83364}" destId="{D6C4D753-064B-B148-839F-E948197D4B4F}" srcOrd="0" destOrd="1" presId="urn:microsoft.com/office/officeart/2005/8/layout/hList1"/>
    <dgm:cxn modelId="{DB88E7A4-AFBA-D746-9F3A-B87EC47347D5}" type="presOf" srcId="{464C8D20-41D4-1749-8F4D-8B36F6E373FE}" destId="{2236BC7A-E924-F943-9B81-5A2299E10827}" srcOrd="0" destOrd="0" presId="urn:microsoft.com/office/officeart/2005/8/layout/hList1"/>
    <dgm:cxn modelId="{7C21FD1E-6A2C-604A-9658-CF16A90D202D}" type="presParOf" srcId="{351CE5E4-98DD-DC4A-9736-0D4E9DD59B27}" destId="{5F32FE84-C669-2843-A7CB-52061C6DEFFB}" srcOrd="0" destOrd="0" presId="urn:microsoft.com/office/officeart/2005/8/layout/hList1"/>
    <dgm:cxn modelId="{9718F4CE-6C1F-1D41-B7B5-1DB9F8A9349F}" type="presParOf" srcId="{5F32FE84-C669-2843-A7CB-52061C6DEFFB}" destId="{C16B1931-CAAF-A04D-BD0B-32868632A7AE}" srcOrd="0" destOrd="0" presId="urn:microsoft.com/office/officeart/2005/8/layout/hList1"/>
    <dgm:cxn modelId="{C7B8CF23-2B29-0D41-AE00-578F74D11744}" type="presParOf" srcId="{5F32FE84-C669-2843-A7CB-52061C6DEFFB}" destId="{2236BC7A-E924-F943-9B81-5A2299E10827}" srcOrd="1" destOrd="0" presId="urn:microsoft.com/office/officeart/2005/8/layout/hList1"/>
    <dgm:cxn modelId="{0BB9E0B0-44A8-6C46-B054-E879C9EB7499}" type="presParOf" srcId="{351CE5E4-98DD-DC4A-9736-0D4E9DD59B27}" destId="{4B7D73D4-80A4-974E-AB31-B3780932D571}" srcOrd="1" destOrd="0" presId="urn:microsoft.com/office/officeart/2005/8/layout/hList1"/>
    <dgm:cxn modelId="{CC0F0F51-6DD4-504C-8E7B-7653E43680F8}" type="presParOf" srcId="{351CE5E4-98DD-DC4A-9736-0D4E9DD59B27}" destId="{A95512F9-B497-6548-A9FB-0C9B72896B57}" srcOrd="2" destOrd="0" presId="urn:microsoft.com/office/officeart/2005/8/layout/hList1"/>
    <dgm:cxn modelId="{765C885D-665A-594C-9362-819E061FD0D3}" type="presParOf" srcId="{A95512F9-B497-6548-A9FB-0C9B72896B57}" destId="{BCBF1B7F-7626-F347-B713-796D2FDBE699}" srcOrd="0" destOrd="0" presId="urn:microsoft.com/office/officeart/2005/8/layout/hList1"/>
    <dgm:cxn modelId="{C874840E-F846-4141-A10E-E981E4487DC7}" type="presParOf" srcId="{A95512F9-B497-6548-A9FB-0C9B72896B57}" destId="{D6C4D753-064B-B148-839F-E948197D4B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A8FD87-0A12-4343-81F4-AA68DEBC3B46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E0DDA-7BB6-CF4F-9DB7-2F086F20C568}">
      <dgm:prSet phldrT="[Text]"/>
      <dgm:spPr/>
      <dgm:t>
        <a:bodyPr/>
        <a:lstStyle/>
        <a:p>
          <a:r>
            <a:rPr lang="en-US" b="1" dirty="0" smtClean="0"/>
            <a:t>Dedicated</a:t>
          </a:r>
          <a:endParaRPr lang="en-US" dirty="0"/>
        </a:p>
      </dgm:t>
    </dgm:pt>
    <dgm:pt modelId="{611C4E3F-8686-8746-842B-96377E5EA387}" type="parTrans" cxnId="{5C3172BB-EE94-EF41-8E01-FDD3C2BDA13D}">
      <dgm:prSet/>
      <dgm:spPr/>
      <dgm:t>
        <a:bodyPr/>
        <a:lstStyle/>
        <a:p>
          <a:endParaRPr lang="en-US"/>
        </a:p>
      </dgm:t>
    </dgm:pt>
    <dgm:pt modelId="{D177ADEB-77E1-8646-BDED-C725A7BEDB19}" type="sibTrans" cxnId="{5C3172BB-EE94-EF41-8E01-FDD3C2BDA13D}">
      <dgm:prSet/>
      <dgm:spPr/>
      <dgm:t>
        <a:bodyPr/>
        <a:lstStyle/>
        <a:p>
          <a:endParaRPr lang="en-US"/>
        </a:p>
      </dgm:t>
    </dgm:pt>
    <dgm:pt modelId="{8EBC7233-319C-F944-8541-D6CE5667E16D}">
      <dgm:prSet/>
      <dgm:spPr/>
      <dgm:t>
        <a:bodyPr/>
        <a:lstStyle/>
        <a:p>
          <a:r>
            <a:rPr lang="en-US" dirty="0" smtClean="0"/>
            <a:t>A resource that a subsystem needs exclusive access to at all times</a:t>
          </a:r>
        </a:p>
      </dgm:t>
    </dgm:pt>
    <dgm:pt modelId="{871EF551-BC69-E044-9029-BE40AD24C48C}" type="parTrans" cxnId="{F5207F34-FC36-B346-98D6-AD3B48AA15EE}">
      <dgm:prSet/>
      <dgm:spPr/>
      <dgm:t>
        <a:bodyPr/>
        <a:lstStyle/>
        <a:p>
          <a:endParaRPr lang="en-US"/>
        </a:p>
      </dgm:t>
    </dgm:pt>
    <dgm:pt modelId="{66570ABA-E7A1-F945-955D-735F1AF6AB93}" type="sibTrans" cxnId="{F5207F34-FC36-B346-98D6-AD3B48AA15EE}">
      <dgm:prSet/>
      <dgm:spPr/>
      <dgm:t>
        <a:bodyPr/>
        <a:lstStyle/>
        <a:p>
          <a:endParaRPr lang="en-US"/>
        </a:p>
      </dgm:t>
    </dgm:pt>
    <dgm:pt modelId="{42E089E5-A0DD-FC41-A985-1D9E0CB76C4B}">
      <dgm:prSet/>
      <dgm:spPr/>
      <dgm:t>
        <a:bodyPr/>
        <a:lstStyle/>
        <a:p>
          <a:r>
            <a:rPr lang="en-US" dirty="0" smtClean="0"/>
            <a:t>No sharing policy is needed</a:t>
          </a:r>
        </a:p>
      </dgm:t>
    </dgm:pt>
    <dgm:pt modelId="{EE1AFCA8-5F63-BD4E-883C-089E0512D06E}" type="parTrans" cxnId="{A6B47361-19CB-5E40-BCF1-B3553F8C3E17}">
      <dgm:prSet/>
      <dgm:spPr/>
      <dgm:t>
        <a:bodyPr/>
        <a:lstStyle/>
        <a:p>
          <a:endParaRPr lang="en-US"/>
        </a:p>
      </dgm:t>
    </dgm:pt>
    <dgm:pt modelId="{F5A16397-BBD4-5242-8B9E-F749B9836888}" type="sibTrans" cxnId="{A6B47361-19CB-5E40-BCF1-B3553F8C3E17}">
      <dgm:prSet/>
      <dgm:spPr/>
      <dgm:t>
        <a:bodyPr/>
        <a:lstStyle/>
        <a:p>
          <a:endParaRPr lang="en-US"/>
        </a:p>
      </dgm:t>
    </dgm:pt>
    <dgm:pt modelId="{DA6BE334-E5F6-1D41-8429-A53526049C50}">
      <dgm:prSet/>
      <dgm:spPr/>
      <dgm:t>
        <a:bodyPr/>
        <a:lstStyle/>
        <a:p>
          <a:r>
            <a:rPr lang="en-US" dirty="0" smtClean="0"/>
            <a:t>Examples include interrupts and counters</a:t>
          </a:r>
        </a:p>
      </dgm:t>
    </dgm:pt>
    <dgm:pt modelId="{95BF53F6-879D-FB43-A0E5-6EAA78AACE9C}" type="parTrans" cxnId="{722B043A-56F1-3E49-97AB-8978EE3F7569}">
      <dgm:prSet/>
      <dgm:spPr/>
      <dgm:t>
        <a:bodyPr/>
        <a:lstStyle/>
        <a:p>
          <a:endParaRPr lang="en-US"/>
        </a:p>
      </dgm:t>
    </dgm:pt>
    <dgm:pt modelId="{167B2F15-5C2C-EC46-999D-6D42794FE4A0}" type="sibTrans" cxnId="{722B043A-56F1-3E49-97AB-8978EE3F7569}">
      <dgm:prSet/>
      <dgm:spPr/>
      <dgm:t>
        <a:bodyPr/>
        <a:lstStyle/>
        <a:p>
          <a:endParaRPr lang="en-US"/>
        </a:p>
      </dgm:t>
    </dgm:pt>
    <dgm:pt modelId="{A72C19BB-094F-8F47-94AD-E1222DFD6944}">
      <dgm:prSet/>
      <dgm:spPr/>
      <dgm:t>
        <a:bodyPr/>
        <a:lstStyle/>
        <a:p>
          <a:r>
            <a:rPr lang="en-US" b="1" smtClean="0"/>
            <a:t>Virtualized</a:t>
          </a:r>
          <a:endParaRPr lang="en-US" b="1" dirty="0" smtClean="0"/>
        </a:p>
      </dgm:t>
    </dgm:pt>
    <dgm:pt modelId="{945C0172-4C2D-7744-9AC6-ABB5444E5090}" type="parTrans" cxnId="{9F0F342F-44BB-814B-A018-A2A0F3258875}">
      <dgm:prSet/>
      <dgm:spPr/>
      <dgm:t>
        <a:bodyPr/>
        <a:lstStyle/>
        <a:p>
          <a:endParaRPr lang="en-US"/>
        </a:p>
      </dgm:t>
    </dgm:pt>
    <dgm:pt modelId="{F30490D7-E906-C54D-A0FA-416FBE9B71E5}" type="sibTrans" cxnId="{9F0F342F-44BB-814B-A018-A2A0F3258875}">
      <dgm:prSet/>
      <dgm:spPr/>
      <dgm:t>
        <a:bodyPr/>
        <a:lstStyle/>
        <a:p>
          <a:endParaRPr lang="en-US"/>
        </a:p>
      </dgm:t>
    </dgm:pt>
    <dgm:pt modelId="{3FEB1E0C-F6E0-C942-87EF-F3CE2FE6CA03}">
      <dgm:prSet/>
      <dgm:spPr/>
      <dgm:t>
        <a:bodyPr/>
        <a:lstStyle/>
        <a:p>
          <a:r>
            <a:rPr lang="en-US" dirty="0" smtClean="0"/>
            <a:t>Every client of a virtualized resource interacts with it as if it were a dedicated resource</a:t>
          </a:r>
        </a:p>
      </dgm:t>
    </dgm:pt>
    <dgm:pt modelId="{7DDBEBB8-7222-5B4E-9B6C-F452BD80E91C}" type="parTrans" cxnId="{487FAEF8-C78D-964D-AD30-3BAE24241929}">
      <dgm:prSet/>
      <dgm:spPr/>
      <dgm:t>
        <a:bodyPr/>
        <a:lstStyle/>
        <a:p>
          <a:endParaRPr lang="en-US"/>
        </a:p>
      </dgm:t>
    </dgm:pt>
    <dgm:pt modelId="{C810045F-3C7A-BB43-B69D-C05BC887E1AE}" type="sibTrans" cxnId="{487FAEF8-C78D-964D-AD30-3BAE24241929}">
      <dgm:prSet/>
      <dgm:spPr/>
      <dgm:t>
        <a:bodyPr/>
        <a:lstStyle/>
        <a:p>
          <a:endParaRPr lang="en-US"/>
        </a:p>
      </dgm:t>
    </dgm:pt>
    <dgm:pt modelId="{8A51B204-CC88-7143-B9A0-F19980740983}">
      <dgm:prSet/>
      <dgm:spPr/>
      <dgm:t>
        <a:bodyPr/>
        <a:lstStyle/>
        <a:p>
          <a:r>
            <a:rPr lang="en-US" dirty="0" smtClean="0"/>
            <a:t>An example is a clock or timer </a:t>
          </a:r>
        </a:p>
      </dgm:t>
    </dgm:pt>
    <dgm:pt modelId="{B222CA15-EB8E-C44B-8157-2E2C81EAC414}" type="parTrans" cxnId="{76A5E4AA-BED8-0748-A382-F1CFEE25F560}">
      <dgm:prSet/>
      <dgm:spPr/>
      <dgm:t>
        <a:bodyPr/>
        <a:lstStyle/>
        <a:p>
          <a:endParaRPr lang="en-US"/>
        </a:p>
      </dgm:t>
    </dgm:pt>
    <dgm:pt modelId="{12943B52-74F4-A34D-ABEE-C4A339DBD477}" type="sibTrans" cxnId="{76A5E4AA-BED8-0748-A382-F1CFEE25F560}">
      <dgm:prSet/>
      <dgm:spPr/>
      <dgm:t>
        <a:bodyPr/>
        <a:lstStyle/>
        <a:p>
          <a:endParaRPr lang="en-US"/>
        </a:p>
      </dgm:t>
    </dgm:pt>
    <dgm:pt modelId="{1ED87094-BC57-3C4A-8D7B-BFB3CF76A257}">
      <dgm:prSet/>
      <dgm:spPr/>
      <dgm:t>
        <a:bodyPr/>
        <a:lstStyle/>
        <a:p>
          <a:r>
            <a:rPr lang="en-US" b="1" smtClean="0"/>
            <a:t>Shared</a:t>
          </a:r>
          <a:endParaRPr lang="en-US" b="1" dirty="0" smtClean="0"/>
        </a:p>
      </dgm:t>
    </dgm:pt>
    <dgm:pt modelId="{EC95144A-7B68-3343-93AB-822B8BC55E31}" type="parTrans" cxnId="{1E441AAF-1728-B54B-BF54-D7E4BAB0D8DE}">
      <dgm:prSet/>
      <dgm:spPr/>
      <dgm:t>
        <a:bodyPr/>
        <a:lstStyle/>
        <a:p>
          <a:endParaRPr lang="en-US"/>
        </a:p>
      </dgm:t>
    </dgm:pt>
    <dgm:pt modelId="{05BF47AA-351B-B144-9FB0-4E6451CB430B}" type="sibTrans" cxnId="{1E441AAF-1728-B54B-BF54-D7E4BAB0D8DE}">
      <dgm:prSet/>
      <dgm:spPr/>
      <dgm:t>
        <a:bodyPr/>
        <a:lstStyle/>
        <a:p>
          <a:endParaRPr lang="en-US"/>
        </a:p>
      </dgm:t>
    </dgm:pt>
    <dgm:pt modelId="{AD4A33EA-A8D4-5242-885C-6AB7FDF127BB}">
      <dgm:prSet/>
      <dgm:spPr/>
      <dgm:t>
        <a:bodyPr/>
        <a:lstStyle/>
        <a:p>
          <a:r>
            <a:rPr lang="en-US" dirty="0" smtClean="0"/>
            <a:t>Abstraction that provides access to a dedicated resource through an arbiter component</a:t>
          </a:r>
        </a:p>
      </dgm:t>
    </dgm:pt>
    <dgm:pt modelId="{199C8350-0E3D-0548-8D7E-8EE18228EDA4}" type="parTrans" cxnId="{5A1D688E-6EBE-2343-8F2A-D1569D265678}">
      <dgm:prSet/>
      <dgm:spPr/>
      <dgm:t>
        <a:bodyPr/>
        <a:lstStyle/>
        <a:p>
          <a:endParaRPr lang="en-US"/>
        </a:p>
      </dgm:t>
    </dgm:pt>
    <dgm:pt modelId="{01A7AFE6-4A76-7143-91D9-98618DB53DE6}" type="sibTrans" cxnId="{5A1D688E-6EBE-2343-8F2A-D1569D265678}">
      <dgm:prSet/>
      <dgm:spPr/>
      <dgm:t>
        <a:bodyPr/>
        <a:lstStyle/>
        <a:p>
          <a:endParaRPr lang="en-US"/>
        </a:p>
      </dgm:t>
    </dgm:pt>
    <dgm:pt modelId="{13E79F07-144A-3B41-B7D7-8AEBE3F26522}">
      <dgm:prSet/>
      <dgm:spPr/>
      <dgm:t>
        <a:bodyPr/>
        <a:lstStyle/>
        <a:p>
          <a:r>
            <a:rPr lang="en-US" dirty="0" smtClean="0"/>
            <a:t>Arbiter determines which client has access to the resource at which time</a:t>
          </a:r>
          <a:endParaRPr lang="en-US" dirty="0"/>
        </a:p>
      </dgm:t>
    </dgm:pt>
    <dgm:pt modelId="{F9D3F0F5-06C8-6641-83DB-A3C9886E5C4B}" type="parTrans" cxnId="{19D88568-38B8-5A44-B400-7E5E5E04ED02}">
      <dgm:prSet/>
      <dgm:spPr/>
      <dgm:t>
        <a:bodyPr/>
        <a:lstStyle/>
        <a:p>
          <a:endParaRPr lang="en-US"/>
        </a:p>
      </dgm:t>
    </dgm:pt>
    <dgm:pt modelId="{8DB465EE-0A07-2C41-A0CC-145DF20F075D}" type="sibTrans" cxnId="{19D88568-38B8-5A44-B400-7E5E5E04ED02}">
      <dgm:prSet/>
      <dgm:spPr/>
      <dgm:t>
        <a:bodyPr/>
        <a:lstStyle/>
        <a:p>
          <a:endParaRPr lang="en-US"/>
        </a:p>
      </dgm:t>
    </dgm:pt>
    <dgm:pt modelId="{A4ABD99F-1179-1941-86EB-1589640E0BA0}" type="pres">
      <dgm:prSet presAssocID="{74A8FD87-0A12-4343-81F4-AA68DEBC3B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5AC1BD-BBD8-954E-A9CD-E75D38600844}" type="pres">
      <dgm:prSet presAssocID="{972E0DDA-7BB6-CF4F-9DB7-2F086F20C568}" presName="parentText" presStyleLbl="node1" presStyleIdx="0" presStyleCnt="3" custScaleX="25000" custLinFactNeighborX="-37500" custLinFactNeighborY="-131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DA857-4C8F-1D4F-93B3-E34F9BE28F32}" type="pres">
      <dgm:prSet presAssocID="{972E0DDA-7BB6-CF4F-9DB7-2F086F20C568}" presName="childText" presStyleLbl="revTx" presStyleIdx="0" presStyleCnt="3" custLinFactNeighborY="-114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630ED-A47D-AF48-BE99-698331FBB49B}" type="pres">
      <dgm:prSet presAssocID="{A72C19BB-094F-8F47-94AD-E1222DFD6944}" presName="parentText" presStyleLbl="node1" presStyleIdx="1" presStyleCnt="3" custScaleX="25000" custLinFactNeighborX="-37500" custLinFactNeighborY="-12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1C9C-E8F0-7948-8D81-9EA92A095DD7}" type="pres">
      <dgm:prSet presAssocID="{A72C19BB-094F-8F47-94AD-E1222DFD6944}" presName="childText" presStyleLbl="revTx" presStyleIdx="1" presStyleCnt="3" custLinFactNeighborY="18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B6C44-EBFC-7F49-AC62-5BF282EE0D8C}" type="pres">
      <dgm:prSet presAssocID="{1ED87094-BC57-3C4A-8D7B-BFB3CF76A257}" presName="parentText" presStyleLbl="node1" presStyleIdx="2" presStyleCnt="3" custScaleX="25000" custLinFactNeighborX="-37500" custLinFactNeighborY="127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B681C-4A0E-3F4F-8884-85914576F357}" type="pres">
      <dgm:prSet presAssocID="{1ED87094-BC57-3C4A-8D7B-BFB3CF76A257}" presName="childText" presStyleLbl="revTx" presStyleIdx="2" presStyleCnt="3" custLinFactNeighborY="62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F820E0-3CFA-104D-9476-B3167A476065}" type="presOf" srcId="{42E089E5-A0DD-FC41-A985-1D9E0CB76C4B}" destId="{81DDA857-4C8F-1D4F-93B3-E34F9BE28F32}" srcOrd="0" destOrd="1" presId="urn:microsoft.com/office/officeart/2005/8/layout/vList2"/>
    <dgm:cxn modelId="{17B6CFAE-1FF5-E14D-BF24-F29D177DD783}" type="presOf" srcId="{AD4A33EA-A8D4-5242-885C-6AB7FDF127BB}" destId="{FD6B681C-4A0E-3F4F-8884-85914576F357}" srcOrd="0" destOrd="0" presId="urn:microsoft.com/office/officeart/2005/8/layout/vList2"/>
    <dgm:cxn modelId="{487FAEF8-C78D-964D-AD30-3BAE24241929}" srcId="{A72C19BB-094F-8F47-94AD-E1222DFD6944}" destId="{3FEB1E0C-F6E0-C942-87EF-F3CE2FE6CA03}" srcOrd="0" destOrd="0" parTransId="{7DDBEBB8-7222-5B4E-9B6C-F452BD80E91C}" sibTransId="{C810045F-3C7A-BB43-B69D-C05BC887E1AE}"/>
    <dgm:cxn modelId="{26628D1B-0BE6-DA4A-A5B5-A0A59EDC0D01}" type="presOf" srcId="{74A8FD87-0A12-4343-81F4-AA68DEBC3B46}" destId="{A4ABD99F-1179-1941-86EB-1589640E0BA0}" srcOrd="0" destOrd="0" presId="urn:microsoft.com/office/officeart/2005/8/layout/vList2"/>
    <dgm:cxn modelId="{F0C03166-084C-0F42-A790-47B6B72E89F6}" type="presOf" srcId="{8EBC7233-319C-F944-8541-D6CE5667E16D}" destId="{81DDA857-4C8F-1D4F-93B3-E34F9BE28F32}" srcOrd="0" destOrd="0" presId="urn:microsoft.com/office/officeart/2005/8/layout/vList2"/>
    <dgm:cxn modelId="{46799455-57D8-4942-B67C-80112D33FC95}" type="presOf" srcId="{972E0DDA-7BB6-CF4F-9DB7-2F086F20C568}" destId="{C35AC1BD-BBD8-954E-A9CD-E75D38600844}" srcOrd="0" destOrd="0" presId="urn:microsoft.com/office/officeart/2005/8/layout/vList2"/>
    <dgm:cxn modelId="{A1704E15-EA47-0949-A5B3-EB4F25AFE057}" type="presOf" srcId="{3FEB1E0C-F6E0-C942-87EF-F3CE2FE6CA03}" destId="{B3B31C9C-E8F0-7948-8D81-9EA92A095DD7}" srcOrd="0" destOrd="0" presId="urn:microsoft.com/office/officeart/2005/8/layout/vList2"/>
    <dgm:cxn modelId="{5A1D688E-6EBE-2343-8F2A-D1569D265678}" srcId="{1ED87094-BC57-3C4A-8D7B-BFB3CF76A257}" destId="{AD4A33EA-A8D4-5242-885C-6AB7FDF127BB}" srcOrd="0" destOrd="0" parTransId="{199C8350-0E3D-0548-8D7E-8EE18228EDA4}" sibTransId="{01A7AFE6-4A76-7143-91D9-98618DB53DE6}"/>
    <dgm:cxn modelId="{4197AFF3-C7FA-5B4D-9D87-5EF2C1040279}" type="presOf" srcId="{13E79F07-144A-3B41-B7D7-8AEBE3F26522}" destId="{FD6B681C-4A0E-3F4F-8884-85914576F357}" srcOrd="0" destOrd="1" presId="urn:microsoft.com/office/officeart/2005/8/layout/vList2"/>
    <dgm:cxn modelId="{9F0F342F-44BB-814B-A018-A2A0F3258875}" srcId="{74A8FD87-0A12-4343-81F4-AA68DEBC3B46}" destId="{A72C19BB-094F-8F47-94AD-E1222DFD6944}" srcOrd="1" destOrd="0" parTransId="{945C0172-4C2D-7744-9AC6-ABB5444E5090}" sibTransId="{F30490D7-E906-C54D-A0FA-416FBE9B71E5}"/>
    <dgm:cxn modelId="{5C3172BB-EE94-EF41-8E01-FDD3C2BDA13D}" srcId="{74A8FD87-0A12-4343-81F4-AA68DEBC3B46}" destId="{972E0DDA-7BB6-CF4F-9DB7-2F086F20C568}" srcOrd="0" destOrd="0" parTransId="{611C4E3F-8686-8746-842B-96377E5EA387}" sibTransId="{D177ADEB-77E1-8646-BDED-C725A7BEDB19}"/>
    <dgm:cxn modelId="{1E441AAF-1728-B54B-BF54-D7E4BAB0D8DE}" srcId="{74A8FD87-0A12-4343-81F4-AA68DEBC3B46}" destId="{1ED87094-BC57-3C4A-8D7B-BFB3CF76A257}" srcOrd="2" destOrd="0" parTransId="{EC95144A-7B68-3343-93AB-822B8BC55E31}" sibTransId="{05BF47AA-351B-B144-9FB0-4E6451CB430B}"/>
    <dgm:cxn modelId="{7DD27853-00BC-AD47-B0A3-9BF5F864DC88}" type="presOf" srcId="{1ED87094-BC57-3C4A-8D7B-BFB3CF76A257}" destId="{2BCB6C44-EBFC-7F49-AC62-5BF282EE0D8C}" srcOrd="0" destOrd="0" presId="urn:microsoft.com/office/officeart/2005/8/layout/vList2"/>
    <dgm:cxn modelId="{09955842-9778-5D42-8CEF-8C7CFB8EE4DB}" type="presOf" srcId="{A72C19BB-094F-8F47-94AD-E1222DFD6944}" destId="{EAB630ED-A47D-AF48-BE99-698331FBB49B}" srcOrd="0" destOrd="0" presId="urn:microsoft.com/office/officeart/2005/8/layout/vList2"/>
    <dgm:cxn modelId="{19D88568-38B8-5A44-B400-7E5E5E04ED02}" srcId="{1ED87094-BC57-3C4A-8D7B-BFB3CF76A257}" destId="{13E79F07-144A-3B41-B7D7-8AEBE3F26522}" srcOrd="1" destOrd="0" parTransId="{F9D3F0F5-06C8-6641-83DB-A3C9886E5C4B}" sibTransId="{8DB465EE-0A07-2C41-A0CC-145DF20F075D}"/>
    <dgm:cxn modelId="{F5207F34-FC36-B346-98D6-AD3B48AA15EE}" srcId="{972E0DDA-7BB6-CF4F-9DB7-2F086F20C568}" destId="{8EBC7233-319C-F944-8541-D6CE5667E16D}" srcOrd="0" destOrd="0" parTransId="{871EF551-BC69-E044-9029-BE40AD24C48C}" sibTransId="{66570ABA-E7A1-F945-955D-735F1AF6AB93}"/>
    <dgm:cxn modelId="{76A5E4AA-BED8-0748-A382-F1CFEE25F560}" srcId="{A72C19BB-094F-8F47-94AD-E1222DFD6944}" destId="{8A51B204-CC88-7143-B9A0-F19980740983}" srcOrd="1" destOrd="0" parTransId="{B222CA15-EB8E-C44B-8157-2E2C81EAC414}" sibTransId="{12943B52-74F4-A34D-ABEE-C4A339DBD477}"/>
    <dgm:cxn modelId="{A6B47361-19CB-5E40-BCF1-B3553F8C3E17}" srcId="{972E0DDA-7BB6-CF4F-9DB7-2F086F20C568}" destId="{42E089E5-A0DD-FC41-A985-1D9E0CB76C4B}" srcOrd="1" destOrd="0" parTransId="{EE1AFCA8-5F63-BD4E-883C-089E0512D06E}" sibTransId="{F5A16397-BBD4-5242-8B9E-F749B9836888}"/>
    <dgm:cxn modelId="{32F68B4A-D15B-D644-A659-C6BF22FE2E64}" type="presOf" srcId="{DA6BE334-E5F6-1D41-8429-A53526049C50}" destId="{81DDA857-4C8F-1D4F-93B3-E34F9BE28F32}" srcOrd="0" destOrd="2" presId="urn:microsoft.com/office/officeart/2005/8/layout/vList2"/>
    <dgm:cxn modelId="{636CE379-2037-5B41-8BC1-B15F1A7ED36C}" type="presOf" srcId="{8A51B204-CC88-7143-B9A0-F19980740983}" destId="{B3B31C9C-E8F0-7948-8D81-9EA92A095DD7}" srcOrd="0" destOrd="1" presId="urn:microsoft.com/office/officeart/2005/8/layout/vList2"/>
    <dgm:cxn modelId="{722B043A-56F1-3E49-97AB-8978EE3F7569}" srcId="{972E0DDA-7BB6-CF4F-9DB7-2F086F20C568}" destId="{DA6BE334-E5F6-1D41-8429-A53526049C50}" srcOrd="2" destOrd="0" parTransId="{95BF53F6-879D-FB43-A0E5-6EAA78AACE9C}" sibTransId="{167B2F15-5C2C-EC46-999D-6D42794FE4A0}"/>
    <dgm:cxn modelId="{970B1BFE-F820-B04E-8A64-D13DBA1093BA}" type="presParOf" srcId="{A4ABD99F-1179-1941-86EB-1589640E0BA0}" destId="{C35AC1BD-BBD8-954E-A9CD-E75D38600844}" srcOrd="0" destOrd="0" presId="urn:microsoft.com/office/officeart/2005/8/layout/vList2"/>
    <dgm:cxn modelId="{3869C973-6E5D-754C-8D1A-A13E51888BA9}" type="presParOf" srcId="{A4ABD99F-1179-1941-86EB-1589640E0BA0}" destId="{81DDA857-4C8F-1D4F-93B3-E34F9BE28F32}" srcOrd="1" destOrd="0" presId="urn:microsoft.com/office/officeart/2005/8/layout/vList2"/>
    <dgm:cxn modelId="{503E38C9-F2E3-9044-9FB7-ED402F8C7118}" type="presParOf" srcId="{A4ABD99F-1179-1941-86EB-1589640E0BA0}" destId="{EAB630ED-A47D-AF48-BE99-698331FBB49B}" srcOrd="2" destOrd="0" presId="urn:microsoft.com/office/officeart/2005/8/layout/vList2"/>
    <dgm:cxn modelId="{36FFA7D5-1082-DE4E-9A83-76D3A2E41E47}" type="presParOf" srcId="{A4ABD99F-1179-1941-86EB-1589640E0BA0}" destId="{B3B31C9C-E8F0-7948-8D81-9EA92A095DD7}" srcOrd="3" destOrd="0" presId="urn:microsoft.com/office/officeart/2005/8/layout/vList2"/>
    <dgm:cxn modelId="{3014D49F-D39E-C646-9B3B-94EB0062D999}" type="presParOf" srcId="{A4ABD99F-1179-1941-86EB-1589640E0BA0}" destId="{2BCB6C44-EBFC-7F49-AC62-5BF282EE0D8C}" srcOrd="4" destOrd="0" presId="urn:microsoft.com/office/officeart/2005/8/layout/vList2"/>
    <dgm:cxn modelId="{5B5A2A90-C1EF-554F-9B48-9DE0C4D27012}" type="presParOf" srcId="{A4ABD99F-1179-1941-86EB-1589640E0BA0}" destId="{FD6B681C-4A0E-3F4F-8884-85914576F35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50404-51BD-F243-AD53-BD694C2E6B6E}">
      <dsp:nvSpPr>
        <dsp:cNvPr id="0" name=""/>
        <dsp:cNvSpPr/>
      </dsp:nvSpPr>
      <dsp:spPr>
        <a:xfrm>
          <a:off x="0" y="1262062"/>
          <a:ext cx="7924800" cy="16827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2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72309-2EAD-2F4C-AA8B-A5878180FF81}">
      <dsp:nvSpPr>
        <dsp:cNvPr id="0" name=""/>
        <dsp:cNvSpPr/>
      </dsp:nvSpPr>
      <dsp:spPr>
        <a:xfrm>
          <a:off x="3569" y="0"/>
          <a:ext cx="1716911" cy="1682750"/>
        </a:xfrm>
        <a:prstGeom prst="rect">
          <a:avLst/>
        </a:prstGeom>
        <a:noFill/>
        <a:ln w="1587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200" kern="1200" smtClean="0"/>
            <a:t>Often, embedded systems are tightly coupled to their environment</a:t>
          </a:r>
          <a:endParaRPr lang="en-NZ" sz="1200" kern="1200"/>
        </a:p>
      </dsp:txBody>
      <dsp:txXfrm>
        <a:off x="3569" y="0"/>
        <a:ext cx="1716911" cy="1682750"/>
      </dsp:txXfrm>
    </dsp:sp>
    <dsp:sp modelId="{26B78059-8DC1-6644-B6E8-6C531A641AB1}">
      <dsp:nvSpPr>
        <dsp:cNvPr id="0" name=""/>
        <dsp:cNvSpPr/>
      </dsp:nvSpPr>
      <dsp:spPr>
        <a:xfrm>
          <a:off x="651681" y="1893094"/>
          <a:ext cx="420687" cy="420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59BC28-2C77-2F4B-A61D-F51B8ECDACA5}">
      <dsp:nvSpPr>
        <dsp:cNvPr id="0" name=""/>
        <dsp:cNvSpPr/>
      </dsp:nvSpPr>
      <dsp:spPr>
        <a:xfrm>
          <a:off x="1806326" y="2524125"/>
          <a:ext cx="1716911" cy="1682750"/>
        </a:xfrm>
        <a:prstGeom prst="rect">
          <a:avLst/>
        </a:prstGeom>
        <a:noFill/>
        <a:ln w="1587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200" kern="1200" smtClean="0"/>
            <a:t>This can give rise to real-time constraints imposed by the need to interact with the environment</a:t>
          </a:r>
          <a:endParaRPr lang="en-NZ" sz="1200" kern="1200"/>
        </a:p>
      </dsp:txBody>
      <dsp:txXfrm>
        <a:off x="1806326" y="2524125"/>
        <a:ext cx="1716911" cy="1682750"/>
      </dsp:txXfrm>
    </dsp:sp>
    <dsp:sp modelId="{AC0592E2-5FD5-B741-BF4A-45D8C85C9820}">
      <dsp:nvSpPr>
        <dsp:cNvPr id="0" name=""/>
        <dsp:cNvSpPr/>
      </dsp:nvSpPr>
      <dsp:spPr>
        <a:xfrm>
          <a:off x="2454437" y="1893094"/>
          <a:ext cx="420687" cy="420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763F3A-3702-E84A-8C90-D875BBDADC84}">
      <dsp:nvSpPr>
        <dsp:cNvPr id="0" name=""/>
        <dsp:cNvSpPr/>
      </dsp:nvSpPr>
      <dsp:spPr>
        <a:xfrm>
          <a:off x="3609082" y="0"/>
          <a:ext cx="1716911" cy="1682750"/>
        </a:xfrm>
        <a:prstGeom prst="rect">
          <a:avLst/>
        </a:prstGeom>
        <a:noFill/>
        <a:ln w="1587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200" kern="1200" smtClean="0"/>
            <a:t>Constraints, such as required speeds of motion, required precision of measurement, and required time durations, dictate the timing of software operations</a:t>
          </a:r>
          <a:endParaRPr lang="en-NZ" sz="1200" kern="1200"/>
        </a:p>
      </dsp:txBody>
      <dsp:txXfrm>
        <a:off x="3609082" y="0"/>
        <a:ext cx="1716911" cy="1682750"/>
      </dsp:txXfrm>
    </dsp:sp>
    <dsp:sp modelId="{C81F65A6-C0EB-EF4A-8B80-CAB5787E50FB}">
      <dsp:nvSpPr>
        <dsp:cNvPr id="0" name=""/>
        <dsp:cNvSpPr/>
      </dsp:nvSpPr>
      <dsp:spPr>
        <a:xfrm>
          <a:off x="4257194" y="1893094"/>
          <a:ext cx="420687" cy="420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F9C4BB-8C5A-1B4C-99F3-A6D4B6B73406}">
      <dsp:nvSpPr>
        <dsp:cNvPr id="0" name=""/>
        <dsp:cNvSpPr/>
      </dsp:nvSpPr>
      <dsp:spPr>
        <a:xfrm>
          <a:off x="5411839" y="2524125"/>
          <a:ext cx="1716911" cy="1682750"/>
        </a:xfrm>
        <a:prstGeom prst="rect">
          <a:avLst/>
        </a:prstGeom>
        <a:noFill/>
        <a:ln w="1587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200" kern="1200" smtClean="0"/>
            <a:t>If multiple activities must be managed simultaneously, this imposes more complex real-time constraints</a:t>
          </a:r>
          <a:endParaRPr lang="en-NZ" sz="1200" kern="1200"/>
        </a:p>
      </dsp:txBody>
      <dsp:txXfrm>
        <a:off x="5411839" y="2524125"/>
        <a:ext cx="1716911" cy="1682750"/>
      </dsp:txXfrm>
    </dsp:sp>
    <dsp:sp modelId="{849DE946-F1DF-834C-9F57-C0E81138D162}">
      <dsp:nvSpPr>
        <dsp:cNvPr id="0" name=""/>
        <dsp:cNvSpPr/>
      </dsp:nvSpPr>
      <dsp:spPr>
        <a:xfrm>
          <a:off x="6059951" y="1893094"/>
          <a:ext cx="420687" cy="420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26207-DEFD-DF4A-9A21-3DE34682EA6B}">
      <dsp:nvSpPr>
        <dsp:cNvPr id="0" name=""/>
        <dsp:cNvSpPr/>
      </dsp:nvSpPr>
      <dsp:spPr>
        <a:xfrm rot="16200000">
          <a:off x="1905000" y="-1905000"/>
          <a:ext cx="4038600" cy="7848600"/>
        </a:xfrm>
        <a:prstGeom prst="flowChartManualOperation">
          <a:avLst/>
        </a:prstGeom>
        <a:solidFill>
          <a:schemeClr val="accent6"/>
        </a:soli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6063" bIns="0" numCol="1" spcCol="1270" anchor="t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Two general approaches:</a:t>
          </a:r>
          <a:endParaRPr lang="en-US" sz="39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Take an existing OS and adapt it for the embedded application</a:t>
          </a:r>
          <a:endParaRPr lang="en-US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3000" kern="1200" dirty="0" smtClean="0"/>
            <a:t>Design and implement an OS intended solely for embedded use</a:t>
          </a:r>
          <a:endParaRPr lang="en-NZ" sz="3000" kern="1200" dirty="0"/>
        </a:p>
      </dsp:txBody>
      <dsp:txXfrm rot="5400000">
        <a:off x="0" y="807720"/>
        <a:ext cx="7848600" cy="2423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CD9D-2AD9-1844-B29E-6AB838BC6BA8}">
      <dsp:nvSpPr>
        <dsp:cNvPr id="0" name=""/>
        <dsp:cNvSpPr/>
      </dsp:nvSpPr>
      <dsp:spPr>
        <a:xfrm>
          <a:off x="346577" y="0"/>
          <a:ext cx="1495552" cy="1121664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295D1A-7629-B84F-B845-AB245B2652B3}">
      <dsp:nvSpPr>
        <dsp:cNvPr id="0" name=""/>
        <dsp:cNvSpPr/>
      </dsp:nvSpPr>
      <dsp:spPr>
        <a:xfrm>
          <a:off x="1886996" y="0"/>
          <a:ext cx="3413760" cy="112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Advantage: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Familiar interface</a:t>
          </a:r>
        </a:p>
      </dsp:txBody>
      <dsp:txXfrm>
        <a:off x="1886996" y="0"/>
        <a:ext cx="3413760" cy="1121664"/>
      </dsp:txXfrm>
    </dsp:sp>
    <dsp:sp modelId="{AAB04A12-C417-FE4F-87D9-C505D3878A2A}">
      <dsp:nvSpPr>
        <dsp:cNvPr id="0" name=""/>
        <dsp:cNvSpPr/>
      </dsp:nvSpPr>
      <dsp:spPr>
        <a:xfrm>
          <a:off x="795243" y="1215136"/>
          <a:ext cx="1495552" cy="1121664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A7221E-44A1-8D4A-A151-59CC31FC24FC}">
      <dsp:nvSpPr>
        <dsp:cNvPr id="0" name=""/>
        <dsp:cNvSpPr/>
      </dsp:nvSpPr>
      <dsp:spPr>
        <a:xfrm>
          <a:off x="2335662" y="1215136"/>
          <a:ext cx="3413760" cy="112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Disadvantage: </a:t>
          </a:r>
          <a:endParaRPr lang="en-US" sz="24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Not optimized for real-time and embedded applications</a:t>
          </a:r>
        </a:p>
      </dsp:txBody>
      <dsp:txXfrm>
        <a:off x="2335662" y="1215136"/>
        <a:ext cx="3413760" cy="1121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4E0B1-F765-0747-9E15-3902E575CDAB}">
      <dsp:nvSpPr>
        <dsp:cNvPr id="0" name=""/>
        <dsp:cNvSpPr/>
      </dsp:nvSpPr>
      <dsp:spPr>
        <a:xfrm>
          <a:off x="0" y="387491"/>
          <a:ext cx="4191000" cy="845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 deal with timing constraints, the kernel:</a:t>
          </a:r>
          <a:endParaRPr lang="en-US" sz="2400" kern="1200" dirty="0"/>
        </a:p>
      </dsp:txBody>
      <dsp:txXfrm>
        <a:off x="0" y="387491"/>
        <a:ext cx="4191000" cy="845137"/>
      </dsp:txXfrm>
    </dsp:sp>
    <dsp:sp modelId="{8F526AE5-60C7-454F-8229-A3EF925C06F8}">
      <dsp:nvSpPr>
        <dsp:cNvPr id="0" name=""/>
        <dsp:cNvSpPr/>
      </dsp:nvSpPr>
      <dsp:spPr>
        <a:xfrm>
          <a:off x="0" y="1232628"/>
          <a:ext cx="4191000" cy="4018680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Provides bounded execution time for primitives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Maintains a real-time clock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Provides for special alarms and timeouts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Supports real-time queuing disciplines 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400" kern="1200" dirty="0" smtClean="0"/>
            <a:t>Provides primitives to delay processing by a fixed amount of time and to suspend/resume execution</a:t>
          </a:r>
          <a:endParaRPr lang="en-NZ" sz="2400" kern="1200" dirty="0"/>
        </a:p>
      </dsp:txBody>
      <dsp:txXfrm>
        <a:off x="0" y="1232628"/>
        <a:ext cx="4191000" cy="4018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8C2A8-81E3-E34F-9E4F-EE06CC04D11B}">
      <dsp:nvSpPr>
        <dsp:cNvPr id="0" name=""/>
        <dsp:cNvSpPr/>
      </dsp:nvSpPr>
      <dsp:spPr>
        <a:xfrm>
          <a:off x="0" y="0"/>
          <a:ext cx="3920958" cy="41910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6000" kern="1200" dirty="0" smtClean="0">
              <a:solidFill>
                <a:schemeClr val="bg1"/>
              </a:solidFill>
              <a:latin typeface="+mn-lt"/>
            </a:rPr>
            <a:t>Android</a:t>
          </a:r>
          <a:endParaRPr lang="en-US" sz="6000" kern="1200" dirty="0">
            <a:solidFill>
              <a:schemeClr val="bg1"/>
            </a:solidFill>
          </a:endParaRPr>
        </a:p>
      </dsp:txBody>
      <dsp:txXfrm>
        <a:off x="0" y="0"/>
        <a:ext cx="3920958" cy="1257300"/>
      </dsp:txXfrm>
    </dsp:sp>
    <dsp:sp modelId="{94A32987-0C16-354D-8739-1AD0F4D58668}">
      <dsp:nvSpPr>
        <dsp:cNvPr id="0" name=""/>
        <dsp:cNvSpPr/>
      </dsp:nvSpPr>
      <dsp:spPr>
        <a:xfrm>
          <a:off x="392095" y="1257658"/>
          <a:ext cx="3136766" cy="823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>
              <a:solidFill>
                <a:schemeClr val="bg1"/>
              </a:solidFill>
              <a:latin typeface="+mn-lt"/>
            </a:rPr>
            <a:t>An embedded OS based on a Linux kernel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16210" y="1281773"/>
        <a:ext cx="3088536" cy="775133"/>
      </dsp:txXfrm>
    </dsp:sp>
    <dsp:sp modelId="{3D7736F1-B623-D748-8048-6A309E76F676}">
      <dsp:nvSpPr>
        <dsp:cNvPr id="0" name=""/>
        <dsp:cNvSpPr/>
      </dsp:nvSpPr>
      <dsp:spPr>
        <a:xfrm>
          <a:off x="392095" y="2207693"/>
          <a:ext cx="3136766" cy="823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>
              <a:solidFill>
                <a:schemeClr val="bg1"/>
              </a:solidFill>
              <a:latin typeface="+mn-lt"/>
            </a:rPr>
            <a:t>More of a platform OS that can support a variety of applications that vary from one platform to the next</a:t>
          </a:r>
        </a:p>
      </dsp:txBody>
      <dsp:txXfrm>
        <a:off x="416210" y="2231808"/>
        <a:ext cx="3088536" cy="775133"/>
      </dsp:txXfrm>
    </dsp:sp>
    <dsp:sp modelId="{9F180AAA-B312-0740-B163-08E12FBA6E77}">
      <dsp:nvSpPr>
        <dsp:cNvPr id="0" name=""/>
        <dsp:cNvSpPr/>
      </dsp:nvSpPr>
      <dsp:spPr>
        <a:xfrm>
          <a:off x="392095" y="3157728"/>
          <a:ext cx="3136766" cy="823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>
              <a:solidFill>
                <a:schemeClr val="bg1"/>
              </a:solidFill>
              <a:latin typeface="+mn-lt"/>
            </a:rPr>
            <a:t>A vertically integrated system, including some Android specific modifications to the Linux kernel</a:t>
          </a:r>
        </a:p>
      </dsp:txBody>
      <dsp:txXfrm>
        <a:off x="416210" y="3181843"/>
        <a:ext cx="3088536" cy="775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6197F-064F-ED4B-AFFB-15696A8D12F3}">
      <dsp:nvSpPr>
        <dsp:cNvPr id="0" name=""/>
        <dsp:cNvSpPr/>
      </dsp:nvSpPr>
      <dsp:spPr>
        <a:xfrm>
          <a:off x="0" y="64042"/>
          <a:ext cx="3657600" cy="8125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Examples of standardized components include:</a:t>
          </a:r>
          <a:endParaRPr lang="en-US" sz="2300" kern="1200" dirty="0"/>
        </a:p>
      </dsp:txBody>
      <dsp:txXfrm>
        <a:off x="0" y="64042"/>
        <a:ext cx="3657600" cy="812520"/>
      </dsp:txXfrm>
    </dsp:sp>
    <dsp:sp modelId="{4F8B2B99-7531-3F4A-9E6F-C51147EF6641}">
      <dsp:nvSpPr>
        <dsp:cNvPr id="0" name=""/>
        <dsp:cNvSpPr/>
      </dsp:nvSpPr>
      <dsp:spPr>
        <a:xfrm>
          <a:off x="0" y="876562"/>
          <a:ext cx="3657600" cy="23359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Single-hop networking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Ad-hoc routing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Power management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Timers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Nonvolatile storage control</a:t>
          </a:r>
          <a:endParaRPr lang="en-US" sz="2300" kern="1200" dirty="0"/>
        </a:p>
      </dsp:txBody>
      <dsp:txXfrm>
        <a:off x="0" y="876562"/>
        <a:ext cx="3657600" cy="23359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B1931-CAAF-A04D-BD0B-32868632A7AE}">
      <dsp:nvSpPr>
        <dsp:cNvPr id="0" name=""/>
        <dsp:cNvSpPr/>
      </dsp:nvSpPr>
      <dsp:spPr>
        <a:xfrm>
          <a:off x="29" y="83628"/>
          <a:ext cx="2848570" cy="518400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 task cannot:</a:t>
          </a:r>
          <a:endParaRPr lang="en-US" sz="2400" kern="1200" dirty="0"/>
        </a:p>
      </dsp:txBody>
      <dsp:txXfrm>
        <a:off x="29" y="83628"/>
        <a:ext cx="2848570" cy="518400"/>
      </dsp:txXfrm>
    </dsp:sp>
    <dsp:sp modelId="{2236BC7A-E924-F943-9B81-5A2299E10827}">
      <dsp:nvSpPr>
        <dsp:cNvPr id="0" name=""/>
        <dsp:cNvSpPr/>
      </dsp:nvSpPr>
      <dsp:spPr>
        <a:xfrm>
          <a:off x="29" y="602028"/>
          <a:ext cx="2848570" cy="1574943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Be preempted by another task in the same component and there is no time slicing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Block or spin wait</a:t>
          </a:r>
        </a:p>
      </dsp:txBody>
      <dsp:txXfrm>
        <a:off x="29" y="602028"/>
        <a:ext cx="2848570" cy="1574943"/>
      </dsp:txXfrm>
    </dsp:sp>
    <dsp:sp modelId="{BCBF1B7F-7626-F347-B713-796D2FDBE699}">
      <dsp:nvSpPr>
        <dsp:cNvPr id="0" name=""/>
        <dsp:cNvSpPr/>
      </dsp:nvSpPr>
      <dsp:spPr>
        <a:xfrm>
          <a:off x="3247399" y="83628"/>
          <a:ext cx="2848570" cy="518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 task can:</a:t>
          </a:r>
        </a:p>
      </dsp:txBody>
      <dsp:txXfrm>
        <a:off x="3247399" y="83628"/>
        <a:ext cx="2848570" cy="518400"/>
      </dsp:txXfrm>
    </dsp:sp>
    <dsp:sp modelId="{D6C4D753-064B-B148-839F-E948197D4B4F}">
      <dsp:nvSpPr>
        <dsp:cNvPr id="0" name=""/>
        <dsp:cNvSpPr/>
      </dsp:nvSpPr>
      <dsp:spPr>
        <a:xfrm>
          <a:off x="3247399" y="602028"/>
          <a:ext cx="2848570" cy="1574943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Perform computations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Call lower-level components (commands)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Signal higher-level events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Schedule other tasks</a:t>
          </a:r>
        </a:p>
      </dsp:txBody>
      <dsp:txXfrm>
        <a:off x="3247399" y="602028"/>
        <a:ext cx="2848570" cy="1574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AC1BD-BBD8-954E-A9CD-E75D38600844}">
      <dsp:nvSpPr>
        <dsp:cNvPr id="0" name=""/>
        <dsp:cNvSpPr/>
      </dsp:nvSpPr>
      <dsp:spPr>
        <a:xfrm>
          <a:off x="0" y="8807"/>
          <a:ext cx="203835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Dedicated</a:t>
          </a:r>
          <a:endParaRPr lang="en-US" sz="2100" kern="1200" dirty="0"/>
        </a:p>
      </dsp:txBody>
      <dsp:txXfrm>
        <a:off x="24588" y="33395"/>
        <a:ext cx="1989174" cy="454509"/>
      </dsp:txXfrm>
    </dsp:sp>
    <dsp:sp modelId="{81DDA857-4C8F-1D4F-93B3-E34F9BE28F32}">
      <dsp:nvSpPr>
        <dsp:cNvPr id="0" name=""/>
        <dsp:cNvSpPr/>
      </dsp:nvSpPr>
      <dsp:spPr>
        <a:xfrm>
          <a:off x="0" y="557473"/>
          <a:ext cx="81534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 resource that a subsystem needs exclusive access to at all times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No sharing policy is needed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Examples include interrupts and counters</a:t>
          </a:r>
        </a:p>
      </dsp:txBody>
      <dsp:txXfrm>
        <a:off x="0" y="557473"/>
        <a:ext cx="8153400" cy="782460"/>
      </dsp:txXfrm>
    </dsp:sp>
    <dsp:sp modelId="{EAB630ED-A47D-AF48-BE99-698331FBB49B}">
      <dsp:nvSpPr>
        <dsp:cNvPr id="0" name=""/>
        <dsp:cNvSpPr/>
      </dsp:nvSpPr>
      <dsp:spPr>
        <a:xfrm>
          <a:off x="0" y="1391051"/>
          <a:ext cx="203835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Virtualized</a:t>
          </a:r>
          <a:endParaRPr lang="en-US" sz="2100" b="1" kern="1200" dirty="0" smtClean="0"/>
        </a:p>
      </dsp:txBody>
      <dsp:txXfrm>
        <a:off x="24588" y="1415639"/>
        <a:ext cx="1989174" cy="454509"/>
      </dsp:txXfrm>
    </dsp:sp>
    <dsp:sp modelId="{B3B31C9C-E8F0-7948-8D81-9EA92A095DD7}">
      <dsp:nvSpPr>
        <dsp:cNvPr id="0" name=""/>
        <dsp:cNvSpPr/>
      </dsp:nvSpPr>
      <dsp:spPr>
        <a:xfrm>
          <a:off x="0" y="1910714"/>
          <a:ext cx="8153400" cy="53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Every client of a virtualized resource interacts with it as if it were a dedicated resource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An example is a clock or timer </a:t>
          </a:r>
        </a:p>
      </dsp:txBody>
      <dsp:txXfrm>
        <a:off x="0" y="1910714"/>
        <a:ext cx="8153400" cy="532507"/>
      </dsp:txXfrm>
    </dsp:sp>
    <dsp:sp modelId="{2BCB6C44-EBFC-7F49-AC62-5BF282EE0D8C}">
      <dsp:nvSpPr>
        <dsp:cNvPr id="0" name=""/>
        <dsp:cNvSpPr/>
      </dsp:nvSpPr>
      <dsp:spPr>
        <a:xfrm>
          <a:off x="0" y="2501773"/>
          <a:ext cx="203835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Shared</a:t>
          </a:r>
          <a:endParaRPr lang="en-US" sz="2100" b="1" kern="1200" dirty="0" smtClean="0"/>
        </a:p>
      </dsp:txBody>
      <dsp:txXfrm>
        <a:off x="24588" y="2526361"/>
        <a:ext cx="1989174" cy="454509"/>
      </dsp:txXfrm>
    </dsp:sp>
    <dsp:sp modelId="{FD6B681C-4A0E-3F4F-8884-85914576F357}">
      <dsp:nvSpPr>
        <dsp:cNvPr id="0" name=""/>
        <dsp:cNvSpPr/>
      </dsp:nvSpPr>
      <dsp:spPr>
        <a:xfrm>
          <a:off x="0" y="3048892"/>
          <a:ext cx="8153400" cy="53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Abstraction that provides access to a dedicated resource through an arbiter component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Arbiter determines which client has access to the resource at which time</a:t>
          </a:r>
          <a:endParaRPr lang="en-US" sz="1600" kern="1200" dirty="0"/>
        </a:p>
      </dsp:txBody>
      <dsp:txXfrm>
        <a:off x="0" y="3048892"/>
        <a:ext cx="8153400" cy="532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5/23/2017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17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9/e, by William Stallings, Chapter 13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Embedded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Operating Systems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60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large percentage of the total number of embedded systems are referred to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deeply embedded systems . Although this term is widely used in the technical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commercial literature, you will search the Internet in vain (at least the writer did)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straightforward definition. Generally, we can say a deeply embedded system has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processor whose behavior is difficult to observe both by the programmer and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 A deeply embedded system uses a microcontroller rather than a microprocessor,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programmable once the program logic for the device has been burned into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 (read-only memory), and has no interaction with a user.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Deeply embedded systems are dedicated, single-purpose devices that detect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in the environment, perform a basic level of processing, then do something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results. Deeply embedded systems often have wireless capability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appear in networked configurations, such as networks of sensors deployed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a large area (e.g., factory, agricultural field). The Internet of Things depends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heavily on deeply embedded systems. Typically, deeply embedded systems have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extreme resource constraints in terms of memory, processor size, time, and power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consumption.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97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simple embedded system, with simple functionality, may be controlled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special-purpose program or set of programs with no other software.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complex embedded systems include an OS. Although it is possible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principle to use a general-purpose OS, such as Linux, for an embedded system,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constraints of memory space, power consumption, and real-time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dictate the use of a special-purpose OS designed for the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environment.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are some of the unique characteristics and design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embedded operating systems: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Real-time operation: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many embedded systems, the correctness of a computation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depends, in part, on the time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which it is delivered. Often, real-time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constraints are dictated by external I/O and control stability requirements.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Reactive operation: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software may execute in response to external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events. If these events 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not occur periodically or at predictable intervals,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software may need to take into account worst-case conditions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priorities for execution of routines.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Configurability: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large variety of embedded systems, there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large variation in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requirements, both qualitative and quantitative,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OS functionality. Thus, an embedded OS intended for use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variety of embedded systems must lend itself to flexible configuration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the functionality needed for a specific application and hardware suite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provided. [MARW06] gives the following examples. The linking and loading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can be used to select only the necessary OS modules to load.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Conditional compilation can be used. If an object-oriented structure is used,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 subclasses can be defined. However, verification is a potential problem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designs with a large number of derived tailored operating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Takada cites this as a potential problem for eCos [TAKA01].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 flexibility: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virtually no device that needs to be supported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all versions of the OS,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range of I/O devices is large. [MARW06]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suggests that it makes sense to handle relatively slow devices such as disks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interfaces by using special tasks instead of integrating their drives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kernel.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Streamlined protection mechanisms: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systems are typically designed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limited, well-defined functionality. Untested programs are rarely added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software. After the software has been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configured and tested, it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assumed to be reliable. Thus, apart from security measures, embedded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limited protection mechanisms. For example, I/O instructions need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be privileged instructions that trap to the OS; tasks can directly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own I/O. Similarly, memory protection mechanisms can be minimized.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[MARW06] provides the following example. Let </a:t>
            </a:r>
            <a:r>
              <a:rPr lang="en-US" sz="1200" kern="1200" baseline="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switch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correspond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memory-mapped I/O address of a value that needs to be checked as part of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operation. We can allow the I/O program to use an instruction such as </a:t>
            </a:r>
            <a:r>
              <a:rPr lang="en-US" sz="1200" kern="1200" baseline="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register , switch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determine the current value. This approach is preferable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use of an OS service call, which would generate overhead for saving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restoring the task context.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use of interrupts: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General-purpose operating systems typically do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 any user process to use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interrupts directly. [MARW06] lists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reasons why it is possible to let interrupts directly start or stop tasks (e.g.,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storing the task’s start address in the interrupt vector address table)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going through OS interrupt service routines: (1) Embedded systems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be thoroughly tested, with infrequent modifications to the OS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code; (2) protection is not necessary, as discussed in the preceding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 item; and (3) efficient control over a variety of devices is required.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99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key differentiator between desktop/server and embedded Linux distributions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desktop and server software is typically compiled or configured on the platform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it will execute, while embedded Linux distributions are usually compiled 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configured on one platform, called the host platform, but are intended to be executed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another, called the target platform (see Figure 13.4). The key elements that 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developed on the host system and then transferred to the target system are the boot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loader, the kernel, and the root file system.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62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boot loader is a small program that calls the OS into memory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(RAM) after the power is turned on. It is responsible for the initial boot process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system, and for loading the kernel into main memory. A typical sequence in 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 system is the following: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 The processor in the embedded system executes code in ROM to load a first-stage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 loader from internal flash memory, a Secure Digital (SD) card, or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 I/O port.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 The first-stage boot loader initializes the memory controller and a few peripherals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loads a second-stage boot loader into RAM. No interaction is possible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this boot loader, and it is typically provided by the processor vendor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ROM.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 The second-stage boot loader loads the kernel and root file system from flash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to main memory (RAM). The kernel and the root file system are generally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in flash memory in compressed files, so part of the book loading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is to decompress the files into binary images of the kernel and root file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 The boot loader then passes control to the kernel. Typically, an open-source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 loader is used for the second stage.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full kernel includes a number of separate modules, including: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Memory management.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Process/thread management.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Inter process communication, timers.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Device drivers for I/O, network, sound, storage, graphics, etc.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File systems.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Networking.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Power management.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full kernel software for a given OS, a number of optional components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be left out for an embedded system. For example, if the embedded system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 does not support paging, then the memory management subsystem can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eliminated. The full kernel will include multiple file systems, device drivers, and so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on, and only a few of these may be needed.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an embedded OS, or any OS, a global single hierarchy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directories and files is used to represent all the files in the system. At the top, 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of this hierarchy is the root file system, which contains all the files needed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to work properly. The root file system of an embedded OS is similar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found on a workstation or server, except that it contains only the minimal set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applications, libraries, and related files needed to run the system.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an embedded OS, or any OS, a global single hierarchy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directories and files is used to represent all the files in the system. At the top, 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of this hierarchy is the root file system, which contains all the files needed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to work properly. The root file system of an embedded OS is similar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found on a workstation or server, except that it contains only the minimal set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applications, libraries, and related files needed to run the system.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62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key differentiator between desktop/server and embedded Linux distributions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that desktop and server software is typically compiled on the platform where it will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execute, while embedded Linux distributions are usually compiled on one platform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are intended to be executed on another. The software used for this purpose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referred to as a cross-compiler . Figure 13.5 illustrates its 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28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There are two general approaches to developing an embedded OS.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first approach is to take an existing OS and adapt it for the embedded application.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other approach is to design and implement an OS intended solely for embedded use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76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existing commercial OS can be used for an embedded system by adding real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capability, streamlining operation, and adding necessary functionality.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 typically makes use of Linux, but FreeBSD, Windows, and other general 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have also been used. Such operating systems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slower and less predictable than a special-purpose embedded OS. An advantage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is that the embedded OS derived from a commercial general-purpose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is based on a set of familiar interfaces, which facilitates portability.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disadvantage of using a general-purpose OS is that it is not optimized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real-time and embedded applications. Thus, considerable modification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to achieve adequate performance. In particular, a typical OS optimizes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case rather than the worst case for scheduling, usually assigns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demand, and ignores most if not all semantic information about an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54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significant number of operating systems have been designed from the ground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embedded applications. Two prominent examples of this latter approach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eCos and TinyOS, both of which are discussed in this chapter.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 characteristics of a specialized embedded OS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Has a fast and lightweight process or thread switch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Scheduling policy is real time and dispatcher module is part of scheduler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 of separate component.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Has a small size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Responds to external interrupts quickly; typical requirement is response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less than 10 μs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Minimizes intervals during which interrupts are disabled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Provides fixed or variable-sized partitions for memory management as well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ability to lock code and data in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Provides special sequential files that can accumulate data at a fast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89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deal with timing constraints, the kernel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Provides bounded execution time for most primitives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Maintains a real-time clock</a:t>
            </a:r>
            <a:endParaRPr lang="en-NZ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for special alarms and time-outs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Supports real-time queuing disciplines such as earliest deadline first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primitives for jamming a message into the front of a queue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Provides primitives to delay processing by a fixed amount of time and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suspend/resume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characteristics just listed are common in embedded operating systems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real-time requirements. However, for complex embedded systems, the requirement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emphasize predictable operation over fast operation, necessitating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decisions, particularly in the area of task scheduling.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4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embedded Linux  simply means a version of Linux running in an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Typically, an embedded Linux system uses one of the official kernel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releases, although some systems use a modified kernel tailored to a specific hardware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or to support a certain class of applications. Primarily, an embedded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kernel differs from a Linux kernel used on a workstation or server by the build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and development framework.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 and server Linux systems need to support a large number of devices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wide variety of configurations that use Linux. Similarly, such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need to support a range of communication and data exchange protocols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can be used for a large number of different purposes. Embedded devices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 support for a specific set of devices, peripherals, and protocols, depending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hardware that is present in a given device and the intended purpose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device. Fortunately, the Linux kernel is highly configurable in terms of the architecture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it is compiled for and the processors and devices that it supports.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embedded Linux distribution is a version of Linux to be customized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size and hardware constraints of embedded devices, and includes software packages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support a variety of services and applications on those devices. Thus,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Linux kernel will be far smaller than an ordinary Linux kernel.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8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term embedded system  refers to the use of electronics and software within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that has a specific function or set of functions, as opposed to a general-purpose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computer, such as a laptop or desktop system. We can also define 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 system as any device that includes a computer chip, but that is not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general-purpose workstation, or desktop or laptop computer. Hundreds of millions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computers are sold every year, including laptops, personal computers, workstations,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servers, mainframes, and supercomputers. In contrast, tens of billions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microcontrollers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produced each year that are embedded within larger devices.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many, perhaps most devices that use electric power have an embedded computing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 It is likely in the near future, virtually all such devices will have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 computing systems.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of devices with embedded systems are almost too numerous to list.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 include cell phones, digital cameras, video cameras, calculators,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microwave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ovens, home security systems, washing machines, lighting systems, thermostats,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printers, various automotive systems (e.g., transmission control, cruise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control, fuel injection, anti-lock brakes, and suspension systems), tennis rackets,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toothbrushes, and numerous types of sensors and actuators in automated systems.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81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[ETUT16] classifies the size of an embedded Linux system by the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 of available ROM and RAM, using the three broad categories of small,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medium, and large. Small systems are characterized by a low-powered processor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minimum of 2 MB of ROM and 4 MB of RAM. Medium-sized systems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characterized by a medium-powered processor with around 32 MB of ROM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64 MB of RAM. Large systems are characterized by a powerful processor or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 of processors combined with large amounts of RAM and permanent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system without permanent storage, the entire Linux kernel must fit in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RAM and ROM. A full-featured modern Linux system would not do so. As an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indication of this, Figure 13.6 shows the compressed size of the full Linux kernel as it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grown over time. Of course, any Linux system will be configured with only some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components of the full release. Even so, this chart gives an indication of the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 that substantial amounts of the kernel must be left out, especially for small and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medium-sized embedded systems.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79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Other characteristics of embedded Linux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Time constraints:  Stringent time constraints require the system to respond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specified time period. Mild time constraints are appropriate for systems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timely response is not critical.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• Networkability: Networkability refers to whether a system can be connected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network. Virtually all embedded devices today have this capability, typically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wireless.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Degree of user interaction: Some devices are centered on user interaction, such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smartphones. Other devices, such as industrial process control, might provide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very simple interface, such as LEDs and buttons for interaction. And other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 have no end user interaction, such 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sensors that gather information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transmit them to a cloud.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13.1, from [ETUT16], gives characteristics of some commercially available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 systems using a Linux kernel.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91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applications may create relatively small file systems to be used only for the duration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application and which can be stored in main memory. But in general,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must be stored in persistent memory, such as flash memory or traditional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disk-based storage devices. For most embedded systems, an internal or external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an option, and persistent storage is generally provided by flash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with other aspects of an embedded Linux system, the file system must be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as possible. A number of such compact file systems have been designed for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embedded systems. The following are commonly used examples: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cramfs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The Compressed RAM file system is a simple read-only file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designed to minimize size by maximizing the efficient use of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storage. Files 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cramfs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systems are compressed in units that match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page size (typically 4096 bytes or 4 MB, based on kernel version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configuration) to provide efficient random access to file contents.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squashfs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Like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cramfs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squashfs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compressed, read-only file system that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designed for use on low memory or limited storage size environments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Linux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jffs2: The Journaling Flash File System, version 2, is a log-based file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that, as the name suggests, is designed for use on NOR and NAND flash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special attention to flash-oriented issues such as wear-leveling.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ubifs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Unsorted Block Image File System generally provides better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jffs2 on larger flash devices, and also supports write caching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additional performance improvements.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yaffs2: Yet another Flash File System, version 2, provides a fast and robust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for large flash devices. Yaffs2 requires less RAM to hold file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information than file systems such as jffs2, and also generally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performance if the file system is being written to frequently.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51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versions of Linux began to appear as early as 1999. A number of companies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developed their own versions tailored to specific platforms. Advantages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Linux as the basis for an embedded OS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Vendor independence:  The platform provider is not dependent on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 to provide needed features and meet deadlines for deployment.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Varied hardware support:  Linux support for a wide range of processor architectures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peripheral devices makes it suitable for virtually any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Low cost:  The use of Linux minimizes cost for development and training.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Open source:  The use of Linux provides all of the advantages of open 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96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𝜇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Clinux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(microcontroller Linux) is a popular open-source Linux kernel variation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targeted at microcontrollers and other very small embedded systems. Because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modular nature of Linux, it is easy to slim down the operating environment by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removing utility programs, tools, and other system services that are not needed in 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 environment. This is the design philosophy for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𝜇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Clinux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some feel for the size of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𝜇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Clinux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bootable image (kernel plus root file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system), we look at the experience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EmCraft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Systems, which builds board-level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 using Cortex-M microcontrollers and Cortex-A microprocessors [EMCR15].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by no means the smallest embedded systems that use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𝜇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Clinux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minimal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could be as little as 0.5 MB, but the vendor found the size of a practical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bootable image, with Ethernet, TCP/IP and a reasonable set of user space tools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applications configured, would be in the range of 1.5 to 2 MB. The size of RAM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 for run-time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𝜇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Clinux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 would be in the range of 8 to 32 MB. These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 are dramatically smaller than those of a typical Linux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3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 differences between </a:t>
            </a:r>
            <a:r>
              <a:rPr lang="en-US" dirty="0" smtClean="0"/>
              <a:t>𝜇</a:t>
            </a:r>
            <a:r>
              <a:rPr lang="en-US" dirty="0" err="1" smtClean="0"/>
              <a:t>Clinux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Linux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systems include the following (see [MCCU04] for a further discussion):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Linux is a multiuser OS based on UNIX. </a:t>
            </a:r>
            <a:r>
              <a:rPr lang="en-US" dirty="0" smtClean="0"/>
              <a:t>𝜇</a:t>
            </a:r>
            <a:r>
              <a:rPr lang="en-US" dirty="0" err="1" smtClean="0"/>
              <a:t>Clinux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version of Linux intended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embedded systems typically with no interactive user.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Unlike Linux, </a:t>
            </a:r>
            <a:r>
              <a:rPr lang="en-US" dirty="0" smtClean="0"/>
              <a:t>𝜇</a:t>
            </a:r>
            <a:r>
              <a:rPr lang="en-US" dirty="0" err="1" smtClean="0"/>
              <a:t>Clinux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not support memory management. Thus, with</a:t>
            </a:r>
          </a:p>
          <a:p>
            <a:r>
              <a:rPr lang="en-US" dirty="0" smtClean="0"/>
              <a:t>𝜇</a:t>
            </a:r>
            <a:r>
              <a:rPr lang="en-US" dirty="0" err="1" smtClean="0"/>
              <a:t>Clinux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no virtual address spaces; applications must be linked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absolute addresses.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The Linux kernel maintains a separate virtual address space for each process.</a:t>
            </a:r>
          </a:p>
          <a:p>
            <a:r>
              <a:rPr lang="en-US" dirty="0" smtClean="0"/>
              <a:t>𝜇</a:t>
            </a:r>
            <a:r>
              <a:rPr lang="en-US" dirty="0" err="1" smtClean="0"/>
              <a:t>Clinux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a single shared address space for all processes.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In Linux, address space is recovered on context switching; this is not done in</a:t>
            </a:r>
          </a:p>
          <a:p>
            <a:r>
              <a:rPr lang="en-US" dirty="0" smtClean="0"/>
              <a:t>𝜇</a:t>
            </a:r>
            <a:r>
              <a:rPr lang="en-US" dirty="0" err="1" smtClean="0"/>
              <a:t>Clinux</a:t>
            </a:r>
            <a:r>
              <a:rPr lang="en-US" dirty="0" smtClean="0"/>
              <a:t>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Unlike Linux, </a:t>
            </a:r>
            <a:r>
              <a:rPr lang="en-US" dirty="0" smtClean="0"/>
              <a:t>𝜇</a:t>
            </a:r>
            <a:r>
              <a:rPr lang="en-US" dirty="0" err="1" smtClean="0"/>
              <a:t>Clinux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not provide the fork system call; the only option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to use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vfork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fork call essentially makes a duplicate of the calling process,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identical in almost every way (not everything is copied over, for example,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limits in some implementations, but the idea is to create as close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as possible). The new process (child) gets a different process ID (PID)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has the PID of the old process (parent) as its parent PID (PPID). The basic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vfork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fork is that when a new process is created with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vfork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parent process is temporarily suspended, and the child process might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borrow the parent’s address space. This continues until the child process either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exits, or calls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at which point the parent process continues.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dirty="0" smtClean="0"/>
              <a:t>𝜇</a:t>
            </a:r>
            <a:r>
              <a:rPr lang="en-US" dirty="0" err="1" smtClean="0"/>
              <a:t>Clinux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modifies device drivers to use the local system bus rather than ISA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PCI.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significant difference between full Linux and </a:t>
            </a:r>
            <a:r>
              <a:rPr lang="en-US" dirty="0" smtClean="0"/>
              <a:t>𝜇</a:t>
            </a:r>
            <a:r>
              <a:rPr lang="en-US" dirty="0" err="1" smtClean="0"/>
              <a:t>Clinux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in the area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memory management. The lack of memory management support in </a:t>
            </a:r>
            <a:r>
              <a:rPr lang="en-US" dirty="0" smtClean="0"/>
              <a:t>𝜇</a:t>
            </a:r>
            <a:r>
              <a:rPr lang="en-US" dirty="0" err="1" smtClean="0"/>
              <a:t>Clinux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number of implications, including: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The main memory allocated to a process must generally be contiguous. If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processes swap in and out of memory, this can lead to fragmentation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(see Figure 7.4). However, embedded systems typically have a fixed set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 that are loaded at boot up time and continue until the next reset, so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feature is generally not needed.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dirty="0" smtClean="0"/>
              <a:t>𝜇</a:t>
            </a:r>
            <a:r>
              <a:rPr lang="en-US" dirty="0" err="1" smtClean="0"/>
              <a:t>Clinux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expand memory for running process, because there may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processes contiguous to it. Thus,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sbrk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(dynamically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the amount of space allocated for the data segment of the calling process)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not available. But </a:t>
            </a:r>
            <a:r>
              <a:rPr lang="en-US" dirty="0" smtClean="0"/>
              <a:t>𝜇</a:t>
            </a:r>
            <a:r>
              <a:rPr lang="en-US" dirty="0" err="1" smtClean="0"/>
              <a:t>Clinux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provide an implementation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used to allocate a block of memory from a global memory pool.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dirty="0" smtClean="0"/>
              <a:t>𝜇</a:t>
            </a:r>
            <a:r>
              <a:rPr lang="en-US" dirty="0" err="1" smtClean="0"/>
              <a:t>Clinux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lacks a dynamic application stack. This can result in a stack overflow,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will corrupt memory. Care must be taken in application development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to avoid this.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dirty="0" smtClean="0"/>
              <a:t>𝜇</a:t>
            </a:r>
            <a:r>
              <a:rPr lang="en-US" dirty="0" err="1" smtClean="0"/>
              <a:t>Clinux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not provide memory protection, which presents the risk of 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corrupting part of another application or even the kernel. Some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implementations do provide a fix for this. For example, the Cortex-M3/M4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provides a memory protection mechanism called MPU (Memory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Protection Unit). Using the MPU,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Emcraft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 has added to the kernel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optional feature that implements process-to-process and process-to-kernel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protection on par with the memory protection mechanisms implemented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using MMU [KHUS12].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4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𝜇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Clibc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 system library originally developed to support </a:t>
            </a:r>
            <a:r>
              <a:rPr lang="en-US" dirty="0" smtClean="0"/>
              <a:t>𝜇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Clinux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 used in conjunction with </a:t>
            </a:r>
            <a:r>
              <a:rPr lang="en-US" dirty="0" smtClean="0"/>
              <a:t>𝜇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Clinux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</a:t>
            </a:r>
            <a:r>
              <a:rPr lang="en-US" dirty="0" smtClean="0"/>
              <a:t>𝜇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Clibc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also be used with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Linux kernels. The main objective for </a:t>
            </a:r>
            <a:r>
              <a:rPr lang="en-US" dirty="0" smtClean="0"/>
              <a:t>𝜇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Clibc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to provide a system library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to provide a C library suitable for developing embedded Linux system. It is much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 than the GNU C Library, which is widely used on Linux systems, but nearly all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 supported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glibc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work perfectly with </a:t>
            </a:r>
            <a:r>
              <a:rPr lang="en-US" dirty="0" smtClean="0"/>
              <a:t>𝜇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Clibc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Porting applications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glibc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dirty="0" smtClean="0"/>
              <a:t>𝜇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Clibc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typically involves just recompiling the source code. </a:t>
            </a:r>
            <a:r>
              <a:rPr lang="en-US" dirty="0" smtClean="0"/>
              <a:t>𝜇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Clibc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shared libraries and threading.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13.2, based on [ANDE05], compares the sizes of functions in the two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libraries. As can be seen, the space savings are considerable. These savings 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achieved by disabling some features by default and aggressively rewriting the code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eliminate redundancy.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41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Figure 13.7 shows the top-level software architecture of an embedded system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dirty="0" smtClean="0"/>
              <a:t>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Clinux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dirty="0" smtClean="0"/>
              <a:t>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Clibc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3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we have discussed throughout this book, Android is an embedded OS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Linux kernel. Thus, it is reasonable to consider Android an example of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Linux. However, many embedded Linux developers do not consider Android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instance of embedded Linux [CLAR13]. From the point of view of these developers,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classic embedded device has a fixed function, frozen at the factory. Android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more of a platform OS that can support a variety of applications that vary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platform to the next. Further, Android is a vertically integrated system, 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Android-specific modifications to the Linux kernel. The focus of Android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lies in the vertical integration of the Linux kernel and the Android user-space components.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Ultimately, it is a matter of semantics, with no “official” definition of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on which to rely.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53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provides a more streamlined approach for an embedded OS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based on a commercial general-purpose OS, such as an embedded version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Linux. Thus,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similar systems are better suited for small embedded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tight requirements on memory, processing time, real-time response, power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consumption, and so on. TinyOS takes the process of streamlining to a much further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point, resulting in a very minimal OS for embedded systems. The core OS requires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 bytes of code and data memory, combined.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 represents a significant departure from other embedded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One striking difference is that TinyOS is not a real-time OS. The reason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expected workload, which is in the context of a wireless sensor network,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described in the next subsection. Because of power consumption, these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off most of the time. Applications tend to be simple, with processor contention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much of an issue.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in TinyOS there is no kernel, as there is no memory protection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 is a component-based OS; there are no processes; the OS itself does not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memory allocation system (although some rarely used components do introduce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one); interrupt and exception handling is dependent on the peripheral; and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completely nonblocking, so there are few explicit synchronization primitives.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 has become a popular approach to implementing wireless sensor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software. Currently, over 500 organizations are developing and contributing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open source standard for Tiny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2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Often, embedded systems are tightly coupled to their environment. This can give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rise to real-time constraints imposed by the need to interact with the environment.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Constraints, such as required speeds of motion, required precision of measurement,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required time durations, dictate the timing of software operations. If multiple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activities must be managed simultaneously, this imposes more complex real-time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331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 was developed primarily for use with networks of small wireless sensors.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trends have enabled the development of extremely compact, low-power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sensors. The well-known Moore’s law continues to drive down the size of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processing logic elements. Smaller size in turn reduces power consumption. 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and small size trends are also evident in wireless communications hardware,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micro-electromechanical sensors (MEMS), and transducers. As a result, it is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develop an entire sensor complete with logic in a cubic millimeter.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system software must be compact enough that sensing, communication, and computation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 can be incorporated into a complete, but tiny, architecture.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Low–cost, small–size, low-power-consuming wireless sensors can be used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of applications [ROME04]. Figure 13.8 shows a typical configuration. A base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station connects the sensor network to a host PC and passes on sensor data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to the host PC, which can do data analysis and/or transmit the data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corporate network or Internet to an analysis server. Individual sensors collect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and transmit these to the base station, either directly or through sensors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 as data relays. Routing functionality is needed to determine how to relay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through the sensor network to the base station. [BUON01] points out that,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applications, the user will want to be able to quickly deploy a large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low-cost devices without having to configure or manage them. This means that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capable of assembling themselves into an ad hoc network. The mobility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sensors and the presence of RF interference means that the network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to be capable of reconfiguring itself in a matter of seconds.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0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tiny, distributed sensor application in mind, a group of researchers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UC Berkeley [HILL00] set the following goals for TinyOS: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high concurrency: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typical wireless sensor network application,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 are concurrency intensive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Several different flows of data must be kept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moving simultaneously. While sensor data are input in a steady stream, processed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must be transmitted in a steady stream. In addition, external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controls from remote sensors or base stations must be managed.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Operate with limited resources: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target platform for TinyOS will have limited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and computational resources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run on batteries or solar power.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platform may offer only kilobytes of program memory and hundreds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bytes of RAM. The software must make efficient use of the available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memory resources while enabling low-power communication.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 to hardware evolution: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hardware is in constant evolution; applications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most system services must be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portable across hardware generations.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it should be possible to upgrade the hardware with little or no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change, if the functionality is the same.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a wide range of applications: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exhibit a wide range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in terms of lifetime, communication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sensing, and so on. A modular,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general-purpose embedded OS is desired so that a standardized approach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leads to economies of scale in developing applications and support software.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a diverse set of platforms: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with the preceding point, a general purpose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OS is desirable.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robust: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deployed, a sensor network must run unattended for months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years. Ideally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there should be redundancy both within a single system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across the network of sensors. However, both types of redundancy require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resources. One software characteristic that can improve robustness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use highly modular, standardized software components.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worth elaborating on the concurrency requirement. In a typical application,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will be dozens, hundreds, or even thousands of sensors networked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together. Usually, little buffering is done, because of latency issues.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are sampling every 5 minutes and want to buffer four samples before sending,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latency is 10 minutes. Thus, information is typically captured, processed,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streamed onto the network in a continuous flow. Further, if the sensor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sampling produces a significant amount of data, the limited memory space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 the number of samples that could be buffered. Even so, in some applications,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of the flows may involve a large number of low-level events interleaved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higher-level processing. Some of the high-level processing will extend over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real-time events. Further, sensors in a network, because of the low power of transmission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available, typically operate over a short physical range. Thus data from outlying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sensors must be relayed to one or more base stations by intermediate nodes.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10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embedded software system built using TinyOS consists of a set of small modules,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components, each of which performs a simple task or set of tasks and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with each other and with hardware in limited and well-defined ways.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other software module is the scheduler, discussed subsequently. In fact,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no kernel, there is no actual OS. But we can take the following view.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 of interest is the wireless sensor network (WSN). To meet the demanding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requirements of this application, a rigid, simplified software architecture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dictated, consisting of components. The TinyOS development community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a number of open-source components that provide the basic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 for the WSN application. Examples of such standardized components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single-hop networking, ad-hoc routing, power management, timers, and nonvolatile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control. For specific configurations and applications, users build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special-purpose components and link and load all of the components needed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user’s application. TinyOS, then, consists of a suite of standardized components.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not all of these components are used, together with application-specific user-written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components, for any given implementation. The OS for that implementation is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set of standardized components from the TinyOS suite.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04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components in a TinyOS configuration have the same structure, an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which is shown in Figure 13.9a . The shaded box in the diagram indicates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component, which is treated as an object that can only be accessed by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interfaces, indicated by white boxes. A component may be hardware or software.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components are implemented in nesC, which is an extension of C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distinguishing features: a programming model where components interact via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interfaces, and an event-based concurrency model with run-to-completion task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handlers, explained subsequently.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architecture consists of a layered arrangement of components. Each component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link to only two other components, one below it in the hierarchy and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above it. A component issues commands to its lower-level component and receives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signals from it. Similarly, the component accepts commands from its upper-level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 and issues event signals to it. At the bottom of the hierarchy are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and at the top of the hierarchy are application components, which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be part of the standardized TinyOS suite but which must conform to the TinyOS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59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software component implements one or more tasks.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task in a component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similar to a thread in an ordinary OS, with certain limitations. Within a component,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 are atomic: Once a task has started, it runs to completion. It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preempted by another task in the same component, and there is no time slicing.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a task can be preempted by an event. A task cannot block or spin wait.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limitations greatly simplify the scheduling and management of tasks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component. There is only a single stack, assigned to the currently running task.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 can perform computations, call lower-level components (commands) and signal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higher-level events, and schedule other tasks.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284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 are nonblocking requests. That is, a task that issues a command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not block or spin wait for a reply from the lower-level component. A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typically a request for the lower-level component to perform some service,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initiating a sensor reading. The effect on the component that receives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is specific to the command given and the task required to satisfy the command.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Generally, when a command is received, a task is scheduled for later execution,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a command cannot preempt the currently running task. The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returns immediately to the calling component; at a later time, an event will signal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 to the calling component. Thus, a command does not cause a preemption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called component and does not cause blocking in the calling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11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 in TinyOS may be tied either directly or indirectly to hardware events.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lowest–level software components interface directly to hardware interrupts,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may be external interrupts, timer events, or counter events. An event handler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lowest-level component may handle the interrupt itself or may propagate event 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through the component hierarchy. A command can post a task that will signal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event in the future. In this case, there is no tie of any kind to a hardware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73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are organized into configurations by “wiring” them together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interfaces and equating the interfaces of the configuration with some of the interfaces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components. A simple example is shown in Figure 13.9b . The uppercase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stands for Component. It is used to distinguish between an interface (e.g., Timer)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component that provides the interface (e.g., TimerC).The uppercase M stands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Module. This naming convention is used when a single logical component has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configuration and a module. The TimerC component, providing the Timer interface,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configuration that links its implementation (TimerM) to Clock and LED providers.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Otherwise, any user of TimerC would have to explicitly wire its subcomponents.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504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TinyOS scheduler operates across all components. Virtually all embedded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TinyOS will be uniprocessor systems, so that only one task among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tasks in all the components may execute at a time. The scheduler is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component. It is the one portion of TinyOS that must be present in any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scheduler in TinyOS is a simple FIFO (first-in-first-out) queue. A task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posted to the scheduler (place in the queue) either as a result of an event, which triggers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posting, or as a result of a specific request by a running task to schedule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task. The scheduler is power aware. This means that the scheduler puts the processor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 when there are no tasks in the queue. The peripherals remain operating,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them can wake up the system by means of a hardware event signaled to a lowest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component. Once the queue is empty, another task can be scheduled only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of a direct hardware event. This behavior enables efficient battery usage.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scheduler has gone through two generations. In TinyOS 1.x, there is a shared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queue for all tasks, and a component can post a task to the scheduler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times. If the task queue is full, the post operation fails. Experience with networking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stacks showed this to be problematic, as the task might signal completion of a splitphase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operation: If the post fails, the component above might block forever, waiting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completion event. In TinyOS 2.x, every task has its own reserved slot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queue, and a task can only be posted once. A post fails if and only if the task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already been posted. If a component needs to post a task multiple times, it can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internal state variable so that when the task executes, it reposts itself. This slight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in semantics greatly simplifies a lot of component code. Rather than test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if a task is posted already before posting it, a component can just post the task.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do not have to try to recover from failed posts and retry. The cost is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 of state per task.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user can replace the default scheduler with one that uses a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dispatching scheme, such as a priority-based scheme or a deadline scheme.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preemption and time slicing should not be used because of the overhead such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generate. More importantly, they violate the TinyOS concurrency model,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assumes tasks do not preempt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385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13.10 shows a configuration assembled from software and hardware components.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simplified example, called Surge and described in [GAY03], performs periodic sensor sampling and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ad-hoc multihop routing over the wireless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deliver samples to the base station. The upper part of the figure shows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of Surge (represented by boxes) and the interfaces by which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wired (represented by arrowed lines). The SurgeM component is the application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 that orchestrates the operation of the configuration.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13.10b shows a portion of the configuration for the Surge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example illustrates the strength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approach. The software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as an interconnected set of simple modules, each of which defines one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few tasks. Components have simple, standardized interfaces to other components,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they hardware or software. Thus, components can easily be replaced.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hardware or software, with a boundary change not visible to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5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Figure 13.1 shows in general terms an embedded system organization. In addition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processor and memory, there are a number of elements that differ from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typical desktop or laptop computer: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There may be a variety of interfaces that enable the system to measure, manipulate,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otherwise interact with the external environment. Embedded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 interact (sense, manipulate, and communicate) with the external world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sensors and actuators, and hence are typically reactive systems; a reactive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in continual interaction with the environment and executes at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pace determined by that environment.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The human interface may be as simple as a flashing light or as complicated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robotic vision. In many cases, there is no human interface.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The diagnostic port may be used for diagnosing the system that is being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controlled—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just for diagnosing the computer.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Special-purpose field programmable (FPGA), application-specific (ASIC), 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nondigital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hardware may be used to increase performance or reliability.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Software often has a fixed function and is specific to the application.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Efficiency is of paramount importance for embedded systems. These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optimized for energy, code size, execution time, weight and dimensions,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cost.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There are several noteworthy areas of similarity to general-purpose computer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 as well: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Even with nominally fixed function software, the ability to field upgrade to fix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bugs, to improve security, and to add functionality have become very important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embedded systems, and not just in consumer devices.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• One comparatively recent development has been of embedded system platforms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support a wide variety of apps. Good examples of this are smartphones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audio/visual devices, such as smart TVs.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81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 provides a simple but powerful set of conventions for dealing with resources.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abstractions for resources are used in TinyOS: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Dedicated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resource that a subsystem needs exclusive access to at all times.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class of resources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 sharing policy is needed since only a single component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 requires use of the resource. Examples of dedicated abstractions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interrupts and counters.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Virtualized: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client of a virtualized resource interacts with it as if it were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dedicated resource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with all virtualized instances being multiplexed on top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underlying resource. The virtualized abstraction may be used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underlying resource need not be protected by mutual exclusion. An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clock or timer.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shared resource abstraction provides access to a dedicated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through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arbiter component. The arbiter enforces mutual exclusion,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allowing only one user (called a client) at a time to have access to a resource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enabling the client to lock the resource.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remainder of this subsection, we briefly define the shared resource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facility of TinyOS. The arbiter determines which client has access to the resource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which time. While a client holds a resource, it has complete and unfettered control.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Arbiters assume that clients are cooperative, only acquiring the resource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 and holding on to it no longer than necessary. Clients explicitly release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resources: There is no way for an arbiter to forcibly reclaim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976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13.11 shows a simplified view of the shared resource configuration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access to an underlying resource. Associated with each resource to be shared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arbiter component. The arbiter enforces a policy that enables a client to 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resource, use it, and then release the resource. The shared resource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the following interfaces to a client: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client issues a request at this interface, requesting access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resource. If the resource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currently locked, the arbiter places the request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When a client is finished with the resource, it issues a release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this interface.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requested: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similar to the Resource interface. In this case,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is able to hold on 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resource until the client is notified that someone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needs the resource.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configure: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interface allows a resource to be automatically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configured just before a client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granted access to it. Components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ResourceConfigure interface use the interfaces provided by an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dedicated resource to configure it into one of its desired modes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Resource-specific interfaces: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 client has access to a resource, it uses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resource-specific interfaces to exchange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and control information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 dedicated resource, the shared resource configuration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two components. The Arbiter accepts requests for access and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 client and enforces the lock on the underlying resource. The shared resource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 mediates data exchange between the client and the underlying resource.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Arbiter information passed from the arbiter to the shared resource component controls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access of the client to the underlying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717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8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Application processors are defined by the processor’s ability to execute complex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systems, such as Linux, Android, and Chrome. Thus, the application processor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general purpose in nature. A good example of the use of an embedded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processor is the smartphone. The embedded system is designed to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numerous apps and perform a wide variety of functions.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embedded systems employ a  dedicated processor, which, as the name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implies, is dedicated to one or a small number of specific tasks required by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device. Because such an embedded system is dedicated to a specific task 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tasks, the processor and associated components can be engineered to reduce size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cost.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66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microprocessor is a processor whose elements have been miniaturized into one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 few integrated circuits. Early microprocessor chips included registers, an arithmetic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 unit (ALU), and some sort of control unit or instruction processing logic.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transistor density increased, it became possible to increase the complexity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instruction set architecture, and ultimately to add memory and more than one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processor. Contemporary microprocessor chips include multiple processors, called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cores, and a substantial amount of cache memory.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8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shown in Figure 13.2,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microprocessor chip includes only some of the elements that make up a computer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7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Most computers, including embedded computers in smartphones and tablets,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as personal computers, laptops, and workstations, are housed on a motherboard.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describing this arrangement, we need to define some terms. A printed circuit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  (PCB) is a rigid, flat board that holds and interconnects chips and other electronic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components. The board is made of layers, typically two to ten, that interconnect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via copper pathways that are etched into the board. The main PCB in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is called a system board or motherboard , while smaller ones that plug into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slots in the main board are called expansion boards.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prominent elements on the motherboard are the chips. A chip  is a single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piece of semiconducting material, typically silicon, upon which electronic circuits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logic gates are fabricated. The resulting product is referred to as an integrated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circuit 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motherboard contains a slot or socket for the processor chip, which typically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multiple individual cores, in what is known as a multicore processor 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also slots for memory chips, I/O controller chips, and other key computer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components. For desktop computers, expansion slots enable the inclusion of more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on expansion boards. Thus, a modern motherboard connects only a few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 chip components, with each chip containing from a few thousand up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hundreds of millions of transistors.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96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microcontroller  is a single chip that contains the processor, nonvolatile memory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program (ROM or flash), volatile memory for input and output (RAM),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clock, and an I/O control unit. It is also called a “computer on a chip.” A microcontroller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chip makes a substantially different use of the logic space available. Figure 13.3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 in general terms the elements typically found on a microcontroller chip.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processor portion of the microcontroller has a much lower silicon area than other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microprocessors and much higher energy efficiency.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Billions of microcontroller units are embedded each year in myriad products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toys to appliances to automobiles. For example, a single vehicle can use 70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more microcontrollers. Typically, especially for the smaller, less-expensive microcontrollers,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used as dedicated processors for specific tasks. For example,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microcontrollers are heavily utilized in automation processes. By providing simple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reactions to input, they can control machinery, turn fans on and off, open and close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valves, and so forth. They are integral parts of modern industrial technology and 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the most inexpensive ways to produce machinery that can handle extremely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functionalities.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Microcontrollers come in a range of physical sizes and processing power. Processors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 from 4-bit to 32-bit architectures. Microcontrollers tend to be much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slower than microprocessors, typically operating in the MHz range rather than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GHz speeds of microprocessors. Another typical feature of a microcontroller is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not provide for human interaction. The microcontroller is programmed for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task, embedded in its device, and executes as and when required.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7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9F81E-84F6-F745-B305-F6E7360C1A4B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3A972-83B3-774E-A642-1E0406552299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71050-D8AB-2A4D-B7AD-F649BB482BDA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500860-EB0C-D04F-85C7-85E14C3F46D8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2AF-F978-914F-9269-8D18D4C7207D}" type="datetime1">
              <a:rPr lang="en-US" smtClean="0"/>
              <a:t>5/23/2017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Pearson Education, Inc., Hoboken, NJ. All rights reserved.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9991A-A3AF-2A40-93F4-7F31F83EE009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43D061-29C9-3645-8BEE-F6A560645177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5B7752-2C86-ED4D-8582-1EE192CF656A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69BB22-CB26-4749-9D44-CEB85CE4590C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D55BE2-3EFC-1C4D-A0F3-6C277371A18B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91BD90-BBA2-3B4C-9CD3-EE7E7455100A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6602D-C0B8-554B-80C8-03833EBE862B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A3CFD-34C3-D145-8927-4531E045E14F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65EE04-AA1B-6145-85C8-DAC5380B9CA3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07FBD2-DDEB-2C4C-A0DD-81B698294D51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831610-E0B3-4149-9F7A-CC664D065C2A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011FE1-CF67-A044-AA46-E6D053620065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EBCD09-A719-1349-BD2E-0103DD2E9850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FBA9C-E6AA-A74D-BF32-AF1D8DFA1C77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CC5BD-E770-1D4C-8C0B-6336AC197E81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38269-A36E-124C-9ED6-E012486EFEBC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CC20D-FD1D-BC45-9118-762D71B879A5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60AB6-08BF-9B4E-9FEB-39C8FCD258CC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C61AF-2110-894F-A87F-057D638A8010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12FDA-7B39-DC43-8152-263EF594D5A4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4C65DF-AFE5-3248-AE93-F645D4978C30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8D0C05-7FE2-5242-AFF1-152F01F2473B}" type="datetime1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ransition/>
  <p:hf sldNum="0" hdr="0" dt="0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2438400" y="2209800"/>
            <a:ext cx="6284912" cy="2483467"/>
          </a:xfrm>
        </p:spPr>
        <p:txBody>
          <a:bodyPr/>
          <a:lstStyle/>
          <a:p>
            <a:r>
              <a:rPr lang="en-US" dirty="0" smtClean="0"/>
              <a:t>Chapter 13</a:t>
            </a:r>
            <a:br>
              <a:rPr lang="en-US" dirty="0" smtClean="0"/>
            </a:br>
            <a:r>
              <a:rPr lang="en-US" dirty="0" smtClean="0"/>
              <a:t>Embedded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276600" y="4800600"/>
            <a:ext cx="5396671" cy="81090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Ninth Edition</a:t>
            </a:r>
            <a:br>
              <a:rPr lang="en-US" dirty="0" smtClean="0"/>
            </a:br>
            <a:r>
              <a:rPr lang="en-US" dirty="0" smtClean="0"/>
              <a:t>By William Stallings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600200"/>
            <a:ext cx="1905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387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Deeply Embedded System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3" y="2209800"/>
            <a:ext cx="7824697" cy="4191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deeply embedded system has a processor whose behavior is difficult to observe both by the programmer and the user</a:t>
            </a:r>
          </a:p>
          <a:p>
            <a:r>
              <a:rPr lang="en-US" dirty="0" smtClean="0"/>
              <a:t>A deeply embedded system:</a:t>
            </a:r>
          </a:p>
          <a:p>
            <a:pPr lvl="2"/>
            <a:r>
              <a:rPr lang="en-US" dirty="0" smtClean="0"/>
              <a:t>Uses a microcontroller rather than a microprocessor</a:t>
            </a:r>
          </a:p>
          <a:p>
            <a:pPr lvl="2"/>
            <a:r>
              <a:rPr lang="en-US" dirty="0" smtClean="0"/>
              <a:t>Is not programmable once the program logic for the device has been burned into ROM (read only memory)</a:t>
            </a:r>
          </a:p>
          <a:p>
            <a:pPr lvl="2"/>
            <a:r>
              <a:rPr lang="en-US" dirty="0" smtClean="0"/>
              <a:t>Has no interaction with a user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Deeply embedded systems are dedicated, single-purpose devices that detect something in the environment, perform a basic level of processing, then do something with the </a:t>
            </a:r>
            <a:r>
              <a:rPr lang="en-US" dirty="0" smtClean="0"/>
              <a:t>results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They often have wireless capability and appear in networked configurations, such as networks of sensors deployed over a large area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The Internet of Things depends heavily on deeply embedded systems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Typically, deeply embedded systems have extreme resource constraints in terms of memory, processor size, time, and power consumption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15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5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" y="609600"/>
            <a:ext cx="7824788" cy="124589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Characteristics of Embedded OS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848600" cy="4114800"/>
          </a:xfrm>
        </p:spPr>
        <p:txBody>
          <a:bodyPr/>
          <a:lstStyle/>
          <a:p>
            <a:r>
              <a:rPr lang="en-US" dirty="0" smtClean="0"/>
              <a:t>Real-time operation</a:t>
            </a:r>
          </a:p>
          <a:p>
            <a:r>
              <a:rPr lang="en-US" dirty="0" smtClean="0"/>
              <a:t>Reactive operation</a:t>
            </a:r>
          </a:p>
          <a:p>
            <a:r>
              <a:rPr lang="en-US" dirty="0" smtClean="0"/>
              <a:t>Configurability</a:t>
            </a:r>
          </a:p>
          <a:p>
            <a:r>
              <a:rPr lang="en-US" dirty="0" smtClean="0"/>
              <a:t>I/O device flexibility</a:t>
            </a:r>
          </a:p>
          <a:p>
            <a:r>
              <a:rPr lang="en-US" dirty="0" smtClean="0"/>
              <a:t>Streamlined protection mechanisms</a:t>
            </a:r>
          </a:p>
          <a:p>
            <a:r>
              <a:rPr lang="en-US" dirty="0" smtClean="0"/>
              <a:t>Direct use of interrupts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8139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158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2" t="14445" r="13965" b="36666"/>
          <a:stretch/>
        </p:blipFill>
        <p:spPr>
          <a:xfrm>
            <a:off x="20595" y="228600"/>
            <a:ext cx="8610598" cy="67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85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Host and Target Environments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5804" y="2049463"/>
            <a:ext cx="4191000" cy="2085228"/>
          </a:xfrm>
        </p:spPr>
        <p:txBody>
          <a:bodyPr>
            <a:normAutofit/>
          </a:bodyPr>
          <a:lstStyle/>
          <a:p>
            <a:r>
              <a:rPr lang="en-US" sz="1700" b="1" dirty="0"/>
              <a:t>Boat loader</a:t>
            </a:r>
          </a:p>
          <a:p>
            <a:pPr lvl="1"/>
            <a:r>
              <a:rPr lang="en-US" sz="1600" dirty="0"/>
              <a:t>A small program that calls the OS into memory (RAM) after the power is turned on</a:t>
            </a:r>
          </a:p>
          <a:p>
            <a:pPr lvl="1"/>
            <a:r>
              <a:rPr lang="en-US" sz="1600" dirty="0"/>
              <a:t>It is responsible for the initial boot process of the system and for loading the kernel into main memory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4328160" y="4038600"/>
            <a:ext cx="4434839" cy="2370137"/>
          </a:xfrm>
        </p:spPr>
        <p:txBody>
          <a:bodyPr>
            <a:noAutofit/>
          </a:bodyPr>
          <a:lstStyle/>
          <a:p>
            <a:r>
              <a:rPr lang="en-US" sz="1700" b="1" dirty="0" smtClean="0"/>
              <a:t>Root file system</a:t>
            </a:r>
          </a:p>
          <a:p>
            <a:pPr lvl="2"/>
            <a:r>
              <a:rPr lang="en-US" sz="1600" dirty="0" smtClean="0"/>
              <a:t>Contains all the files needed for the system to work properly</a:t>
            </a:r>
          </a:p>
          <a:p>
            <a:pPr lvl="2"/>
            <a:r>
              <a:rPr lang="en-US" sz="1600" dirty="0" smtClean="0"/>
              <a:t>The root file system of an embedded OS is similar to that found on a workstation or server, except that it contains only the minimal set of application, libraries, and related files needed to run the system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Kernel</a:t>
            </a:r>
          </a:p>
          <a:p>
            <a:pPr lvl="1"/>
            <a:r>
              <a:rPr lang="en-US" dirty="0" smtClean="0"/>
              <a:t>The full kernel includes a number of separate modules including:</a:t>
            </a:r>
          </a:p>
          <a:p>
            <a:pPr lvl="3"/>
            <a:r>
              <a:rPr lang="en-US" dirty="0" smtClean="0"/>
              <a:t>Memory management</a:t>
            </a:r>
          </a:p>
          <a:p>
            <a:pPr lvl="3"/>
            <a:r>
              <a:rPr lang="en-US" dirty="0" smtClean="0"/>
              <a:t>Process/thread management</a:t>
            </a:r>
          </a:p>
          <a:p>
            <a:pPr lvl="3"/>
            <a:r>
              <a:rPr lang="en-US" dirty="0" smtClean="0"/>
              <a:t>Inter process communication, timers</a:t>
            </a:r>
          </a:p>
          <a:p>
            <a:pPr lvl="3"/>
            <a:r>
              <a:rPr lang="en-US" dirty="0" smtClean="0"/>
              <a:t>Device drivers for I/O, network, sound, storage, graphics,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3"/>
            <a:r>
              <a:rPr lang="en-US" dirty="0" smtClean="0"/>
              <a:t>File systems</a:t>
            </a:r>
          </a:p>
          <a:p>
            <a:pPr lvl="3"/>
            <a:r>
              <a:rPr lang="en-US" dirty="0" smtClean="0"/>
              <a:t>Networking</a:t>
            </a:r>
          </a:p>
          <a:p>
            <a:pPr lvl="3"/>
            <a:r>
              <a:rPr lang="en-US" dirty="0" smtClean="0"/>
              <a:t>Power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03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768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" t="21111" r="-413" b="30000"/>
          <a:stretch/>
        </p:blipFill>
        <p:spPr>
          <a:xfrm>
            <a:off x="73953" y="533400"/>
            <a:ext cx="9088582" cy="57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5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9144000" cy="1322388"/>
          </a:xfrm>
        </p:spPr>
        <p:txBody>
          <a:bodyPr/>
          <a:lstStyle/>
          <a:p>
            <a:pPr algn="ctr"/>
            <a:r>
              <a:rPr lang="en-NZ" sz="4800" dirty="0" smtClean="0">
                <a:solidFill>
                  <a:schemeClr val="bg2">
                    <a:lumMod val="10000"/>
                  </a:schemeClr>
                </a:solidFill>
              </a:rPr>
              <a:t>Developing an Embedded OS</a:t>
            </a:r>
            <a:endParaRPr lang="en-NZ" sz="48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42242380"/>
              </p:ext>
            </p:extLst>
          </p:nvPr>
        </p:nvGraphicFramePr>
        <p:xfrm>
          <a:off x="685800" y="2209800"/>
          <a:ext cx="7848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311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Adapting an Existing OS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09800"/>
            <a:ext cx="7848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An existing commercial OS can be used for an embedded system by adding: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eal time capability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treamlining operation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dding necessary functionality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0479540"/>
              </p:ext>
            </p:extLst>
          </p:nvPr>
        </p:nvGraphicFramePr>
        <p:xfrm>
          <a:off x="1295400" y="4114800"/>
          <a:ext cx="60960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844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323041"/>
          </a:xfrm>
        </p:spPr>
        <p:txBody>
          <a:bodyPr/>
          <a:lstStyle/>
          <a:p>
            <a:pPr algn="ctr"/>
            <a:r>
              <a:rPr lang="en-NZ" dirty="0" smtClean="0">
                <a:solidFill>
                  <a:schemeClr val="bg2">
                    <a:lumMod val="10000"/>
                  </a:schemeClr>
                </a:solidFill>
              </a:rPr>
              <a:t>Purpose-Built Embedded OS</a:t>
            </a:r>
            <a:endParaRPr lang="en-NZ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3820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NZ" dirty="0" smtClean="0"/>
          </a:p>
          <a:p>
            <a:r>
              <a:rPr lang="en-NZ" sz="2800" dirty="0" smtClean="0"/>
              <a:t>Typical characteristics include:</a:t>
            </a:r>
          </a:p>
          <a:p>
            <a:pPr marL="690563" lvl="1" indent="-239713"/>
            <a:r>
              <a:rPr lang="en-NZ" dirty="0"/>
              <a:t>F</a:t>
            </a:r>
            <a:r>
              <a:rPr lang="en-NZ" dirty="0" smtClean="0"/>
              <a:t>ast and lightweight process or thread switch</a:t>
            </a:r>
          </a:p>
          <a:p>
            <a:pPr marL="690563" lvl="1" indent="-239713"/>
            <a:r>
              <a:rPr lang="en-NZ" dirty="0"/>
              <a:t>S</a:t>
            </a:r>
            <a:r>
              <a:rPr lang="en-NZ" dirty="0" smtClean="0"/>
              <a:t>cheduling policy is real time and dispatcher module is part of scheduler</a:t>
            </a:r>
          </a:p>
          <a:p>
            <a:pPr marL="690563" lvl="1" indent="-239713"/>
            <a:r>
              <a:rPr lang="en-NZ" dirty="0"/>
              <a:t>S</a:t>
            </a:r>
            <a:r>
              <a:rPr lang="en-NZ" dirty="0" smtClean="0"/>
              <a:t>mall size</a:t>
            </a:r>
          </a:p>
          <a:p>
            <a:pPr marL="690563" lvl="1" indent="-239713"/>
            <a:r>
              <a:rPr lang="en-NZ" dirty="0"/>
              <a:t>R</a:t>
            </a:r>
            <a:r>
              <a:rPr lang="en-NZ" dirty="0" smtClean="0"/>
              <a:t>esponds to external interrupts quickly</a:t>
            </a:r>
          </a:p>
          <a:p>
            <a:pPr marL="690563" lvl="1" indent="-239713"/>
            <a:r>
              <a:rPr lang="en-NZ" dirty="0"/>
              <a:t>M</a:t>
            </a:r>
            <a:r>
              <a:rPr lang="en-NZ" dirty="0" smtClean="0"/>
              <a:t>inimizes intervals during which interrupts are disabled</a:t>
            </a:r>
          </a:p>
          <a:p>
            <a:pPr marL="690563" lvl="1" indent="-239713"/>
            <a:r>
              <a:rPr lang="en-NZ" dirty="0"/>
              <a:t>P</a:t>
            </a:r>
            <a:r>
              <a:rPr lang="en-NZ" dirty="0" smtClean="0"/>
              <a:t>rovides fixed or variable-sized partitions for memory management </a:t>
            </a:r>
          </a:p>
          <a:p>
            <a:pPr marL="690563" lvl="1" indent="-239713"/>
            <a:r>
              <a:rPr lang="en-NZ" dirty="0"/>
              <a:t>P</a:t>
            </a:r>
            <a:r>
              <a:rPr lang="en-NZ" dirty="0" smtClean="0"/>
              <a:t>rovides special sequential files that can accumulate data at a fast rate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701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28800"/>
            <a:ext cx="3657600" cy="1098550"/>
          </a:xfrm>
        </p:spPr>
        <p:txBody>
          <a:bodyPr/>
          <a:lstStyle/>
          <a:p>
            <a:r>
              <a:rPr lang="en-NZ" dirty="0" smtClean="0">
                <a:solidFill>
                  <a:schemeClr val="bg2">
                    <a:lumMod val="10000"/>
                  </a:schemeClr>
                </a:solidFill>
              </a:rPr>
              <a:t>Timing Constraints</a:t>
            </a:r>
            <a:endParaRPr lang="en-NZ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2829801"/>
              </p:ext>
            </p:extLst>
          </p:nvPr>
        </p:nvGraphicFramePr>
        <p:xfrm>
          <a:off x="4191000" y="838200"/>
          <a:ext cx="4191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7683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2">
                    <a:lumMod val="10000"/>
                  </a:schemeClr>
                </a:solidFill>
              </a:rPr>
              <a:t>Embedded Linux</a:t>
            </a:r>
            <a:endParaRPr lang="en-NZ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599" y="2362200"/>
            <a:ext cx="7874001" cy="3962400"/>
          </a:xfrm>
        </p:spPr>
        <p:txBody>
          <a:bodyPr/>
          <a:lstStyle/>
          <a:p>
            <a:r>
              <a:rPr lang="en-NZ" dirty="0" smtClean="0"/>
              <a:t>A version of Linux running in an embedded system</a:t>
            </a:r>
          </a:p>
          <a:p>
            <a:r>
              <a:rPr lang="en-NZ" dirty="0" smtClean="0"/>
              <a:t>Embedded devices typically require support for a specific set of devices, periphrals, and protocols, depending on the hardware that is present in a given device and the intended purpose of that device</a:t>
            </a:r>
          </a:p>
          <a:p>
            <a:r>
              <a:rPr lang="en-NZ" dirty="0" smtClean="0"/>
              <a:t>An embedded Linux distribution is a version of Linux to be customized for the size and hardware constraints of embedded devices</a:t>
            </a:r>
          </a:p>
          <a:p>
            <a:pPr lvl="2"/>
            <a:r>
              <a:rPr lang="en-NZ" dirty="0"/>
              <a:t>I</a:t>
            </a:r>
            <a:r>
              <a:rPr lang="en-NZ" dirty="0" smtClean="0"/>
              <a:t>ncludes software packages that support a variety of services and applications on those devices</a:t>
            </a:r>
          </a:p>
          <a:p>
            <a:pPr lvl="2"/>
            <a:r>
              <a:rPr lang="en-NZ" dirty="0"/>
              <a:t>A</a:t>
            </a:r>
            <a:r>
              <a:rPr lang="en-NZ" dirty="0" smtClean="0"/>
              <a:t>n embedded Linux kernel will be far smaller than an ordinary Linux kernel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454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Embedded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2285999"/>
            <a:ext cx="7924800" cy="4206876"/>
          </a:xfrm>
        </p:spPr>
        <p:txBody>
          <a:bodyPr>
            <a:normAutofit/>
          </a:bodyPr>
          <a:lstStyle/>
          <a:p>
            <a:r>
              <a:rPr lang="en-NZ" dirty="0" smtClean="0"/>
              <a:t>The term </a:t>
            </a:r>
            <a:r>
              <a:rPr lang="en-NZ" i="1" dirty="0" smtClean="0"/>
              <a:t>embedded system </a:t>
            </a:r>
            <a:r>
              <a:rPr lang="en-NZ" dirty="0" smtClean="0"/>
              <a:t>refers to the use of electronics and software within a product that has a specific function or set of functions, as opposed to a general-purpose computer</a:t>
            </a:r>
          </a:p>
          <a:p>
            <a:r>
              <a:rPr lang="en-NZ" dirty="0" smtClean="0"/>
              <a:t>An </a:t>
            </a:r>
            <a:r>
              <a:rPr lang="en-NZ" i="1" dirty="0" smtClean="0"/>
              <a:t>embedded system </a:t>
            </a:r>
            <a:r>
              <a:rPr lang="en-NZ" dirty="0" smtClean="0"/>
              <a:t>can also be defined as any device that includes a computer chip, but that is not a general-purpose workstation, or desktop or laptop computer</a:t>
            </a:r>
          </a:p>
          <a:p>
            <a:r>
              <a:rPr lang="en-NZ" dirty="0" smtClean="0"/>
              <a:t>Examples of types of devices with embedded systems include</a:t>
            </a:r>
            <a:r>
              <a:rPr lang="en-NZ" dirty="0"/>
              <a:t> </a:t>
            </a:r>
            <a:r>
              <a:rPr lang="en-NZ" dirty="0" smtClean="0"/>
              <a:t>cell phones, digital cameras, video cameras, calculators, home security systems, washing machines, various                                       automotive systems, tennis rackets,                                    toothbrushes, and numerous types of                                           sensors and actuators in automated systems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3873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4541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4" b="17778"/>
          <a:stretch/>
        </p:blipFill>
        <p:spPr>
          <a:xfrm>
            <a:off x="333486" y="387091"/>
            <a:ext cx="8610600" cy="64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8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768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91932"/>
              </p:ext>
            </p:extLst>
          </p:nvPr>
        </p:nvGraphicFramePr>
        <p:xfrm>
          <a:off x="716755" y="886248"/>
          <a:ext cx="7786688" cy="4267201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1358900"/>
                <a:gridCol w="1358900"/>
                <a:gridCol w="992188"/>
                <a:gridCol w="1358900"/>
                <a:gridCol w="1358900"/>
              </a:tblGrid>
              <a:tr h="4741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Description</a:t>
                      </a:r>
                      <a:endParaRPr lang="en-US" sz="1000" dirty="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Type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Size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Time constraints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Networkability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Degree of user interaction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Accelerator control devices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Industrial process control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Medium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Stringent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Yes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Low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Computer-aided training system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Aerospace</a:t>
                      </a:r>
                      <a:endParaRPr lang="en-US" sz="1000" dirty="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Large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Stringent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No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High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711201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Bluetooth device for accessing local information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Networking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Small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Mild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Yes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Very low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711201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System control and  data acquisition protocol converter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Industrial process control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Medium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Stringent</a:t>
                      </a:r>
                      <a:endParaRPr lang="en-US" sz="1000" dirty="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No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Very low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Personal digital assistant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Consumer electronics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Medium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Mild</a:t>
                      </a:r>
                      <a:endParaRPr lang="en-US" sz="1000" dirty="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Yes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Very high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94826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Motor control device involved with space vehicle control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Aerospace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Large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Stringent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Yes</a:t>
                      </a:r>
                      <a:endParaRPr lang="en-US" sz="100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" charset="0"/>
                          <a:cs typeface="Times New Roman" charset="0"/>
                        </a:rPr>
                        <a:t>High</a:t>
                      </a:r>
                      <a:endParaRPr lang="en-US" sz="1000" dirty="0">
                        <a:effectLst/>
                        <a:latin typeface="Times New Roman" charset="0"/>
                        <a:ea typeface="Times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80489" y="5430448"/>
            <a:ext cx="7459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Table </a:t>
            </a:r>
            <a:r>
              <a:rPr lang="en-US" sz="2400" b="1">
                <a:latin typeface="+mj-lt"/>
              </a:rPr>
              <a:t>13.1  </a:t>
            </a:r>
            <a:endParaRPr lang="en-US" sz="2400" b="1" smtClean="0">
              <a:latin typeface="+mj-lt"/>
            </a:endParaRPr>
          </a:p>
          <a:p>
            <a:pPr algn="ctr"/>
            <a:r>
              <a:rPr lang="en-US" sz="2400" b="1" dirty="0" smtClean="0">
                <a:latin typeface="+mj-lt"/>
              </a:rPr>
              <a:t>Characteristics </a:t>
            </a:r>
            <a:r>
              <a:rPr lang="en-US" sz="2400" b="1" dirty="0">
                <a:latin typeface="+mj-lt"/>
              </a:rPr>
              <a:t>of Example Embedded Linux Systems</a:t>
            </a:r>
            <a:r>
              <a:rPr lang="en-US" sz="2400" dirty="0">
                <a:latin typeface="+mj-lt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6261445"/>
            <a:ext cx="2321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(Table is on page 583 in the textbook)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0622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9634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Embedded Linux File Systems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2133600"/>
            <a:ext cx="7696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File system must be as small as possible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Commonly used examples:</a:t>
            </a:r>
          </a:p>
          <a:p>
            <a:pPr marL="739775" lvl="1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cramfs</a:t>
            </a:r>
          </a:p>
          <a:p>
            <a:pPr marL="1317625" lvl="3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</a:t>
            </a:r>
            <a:r>
              <a:rPr lang="en-NZ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simple read-only file system that is designed to minimize size by maximizing the efficient use of underlying storage</a:t>
            </a:r>
          </a:p>
          <a:p>
            <a:pPr marL="1317625" lvl="3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</a:t>
            </a:r>
            <a:r>
              <a:rPr lang="en-NZ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iles are compressed in units that match the Linux page size</a:t>
            </a:r>
          </a:p>
          <a:p>
            <a:pPr marL="739775" lvl="1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squashfs</a:t>
            </a:r>
          </a:p>
          <a:p>
            <a:pPr marL="1317625" lvl="3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compressed, read-only file system that was designed for use on low memory or limited storage size environments</a:t>
            </a:r>
          </a:p>
          <a:p>
            <a:pPr marL="739775" lvl="1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jffs2</a:t>
            </a:r>
          </a:p>
          <a:p>
            <a:pPr marL="1317625" lvl="3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log-based file system that is designed for use on NOR and NAND flash devices with special attention to flash-oriented issues such as wear-leveling</a:t>
            </a:r>
          </a:p>
          <a:p>
            <a:pPr marL="739775" lvl="1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ubifs</a:t>
            </a:r>
          </a:p>
          <a:p>
            <a:pPr marL="1317625" lvl="3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Provides better performance on larger flash devices and also supports write caching to provide additional performance inprovements</a:t>
            </a:r>
          </a:p>
          <a:p>
            <a:pPr marL="739775" lvl="1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yaffs2</a:t>
            </a:r>
            <a:endParaRPr lang="en-NZ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317625" lvl="3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Provides a fast and robust file system for large flash devices</a:t>
            </a:r>
          </a:p>
          <a:p>
            <a:pPr marL="860425" lvl="2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endParaRPr lang="en-NZ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739775" lvl="1" indent="-282575" fontAlgn="auto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endParaRPr lang="en-NZ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NZ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539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9634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Advantages of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Embedded Linux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2133599"/>
            <a:ext cx="7696200" cy="449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Advantages of using Linux as the basis for an embedded OS include the following:</a:t>
            </a:r>
          </a:p>
          <a:p>
            <a:pPr marL="739775" lvl="1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</a:t>
            </a: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endor independence</a:t>
            </a:r>
          </a:p>
          <a:p>
            <a:pPr marL="1196975" lvl="2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</a:t>
            </a:r>
            <a:r>
              <a:rPr lang="en-NZ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he platform provider is not dependent on a particular vendor to provide needed features and meet deadlines for deployment</a:t>
            </a:r>
          </a:p>
          <a:p>
            <a:pPr marL="739775" lvl="1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</a:t>
            </a: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aried hardware support</a:t>
            </a:r>
          </a:p>
          <a:p>
            <a:pPr marL="1196975" lvl="2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Linux support for a wide range of processor architectures and peripheral devices makes it suitable for virtually any embedded system</a:t>
            </a:r>
          </a:p>
          <a:p>
            <a:pPr marL="739775" lvl="1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</a:t>
            </a: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ow cost</a:t>
            </a:r>
          </a:p>
          <a:p>
            <a:pPr marL="1196975" lvl="2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</a:t>
            </a:r>
            <a:r>
              <a:rPr lang="en-NZ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he use of Linux minimizes cost for development and training</a:t>
            </a:r>
          </a:p>
          <a:p>
            <a:pPr marL="739775" lvl="1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</a:t>
            </a: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pen source</a:t>
            </a:r>
          </a:p>
          <a:p>
            <a:pPr marL="1196975" lvl="2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</a:t>
            </a:r>
            <a:r>
              <a:rPr lang="en-NZ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he use of Linux provides all of the advantages of open source software</a:t>
            </a:r>
          </a:p>
          <a:p>
            <a:pPr marL="739775" lvl="1" indent="-282575" fontAlgn="auto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endParaRPr lang="en-NZ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NZ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15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effectLst/>
              </a:rPr>
              <a:t>𝜇</a:t>
            </a:r>
            <a:r>
              <a:rPr lang="en-US" sz="5400" b="1" dirty="0" err="1" smtClean="0">
                <a:solidFill>
                  <a:schemeClr val="tx1"/>
                </a:solidFill>
                <a:effectLst/>
              </a:rPr>
              <a:t>Clinux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8903" y="2286000"/>
            <a:ext cx="7824697" cy="38401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𝜇</a:t>
            </a:r>
            <a:r>
              <a:rPr lang="en-US" dirty="0" err="1" smtClean="0">
                <a:solidFill>
                  <a:schemeClr val="tx1"/>
                </a:solidFill>
              </a:rPr>
              <a:t>Clinux</a:t>
            </a:r>
            <a:r>
              <a:rPr lang="en-US" dirty="0" smtClean="0">
                <a:solidFill>
                  <a:schemeClr val="tx1"/>
                </a:solidFill>
              </a:rPr>
              <a:t> (microcontroller Linux) is a popular open-source Linux kernel variation targeted at microcontrollers and other very small embedded systems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design philosophy for 𝜇</a:t>
            </a:r>
            <a:r>
              <a:rPr lang="en-US" dirty="0" err="1" smtClean="0">
                <a:solidFill>
                  <a:schemeClr val="tx1"/>
                </a:solidFill>
              </a:rPr>
              <a:t>Clinux</a:t>
            </a:r>
            <a:r>
              <a:rPr lang="en-US" dirty="0" smtClean="0">
                <a:solidFill>
                  <a:schemeClr val="tx1"/>
                </a:solidFill>
              </a:rPr>
              <a:t> is to slim down the operating environment by removing utility programs, tools, and other system services that are not needed in an embedded environment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21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4" y="559236"/>
            <a:ext cx="7824788" cy="13230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Differences Between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800" b="1" dirty="0" smtClean="0">
                <a:solidFill>
                  <a:schemeClr val="tx1"/>
                </a:solidFill>
                <a:effectLst/>
              </a:rPr>
              <a:t>𝜇</a:t>
            </a:r>
            <a:r>
              <a:rPr lang="en-US" sz="4800" b="1" dirty="0" err="1" smtClean="0">
                <a:solidFill>
                  <a:schemeClr val="tx1"/>
                </a:solidFill>
                <a:effectLst/>
              </a:rPr>
              <a:t>Clinux</a:t>
            </a:r>
            <a:r>
              <a:rPr lang="en-US" sz="4800" b="1" dirty="0" smtClean="0">
                <a:solidFill>
                  <a:schemeClr val="tx1"/>
                </a:solidFill>
                <a:effectLst/>
              </a:rPr>
              <a:t> and Linux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58904" y="2188664"/>
            <a:ext cx="3657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Linux is a multiuser OS based on Unix. </a:t>
            </a:r>
            <a:r>
              <a:rPr lang="en-US" dirty="0"/>
              <a:t>𝜇</a:t>
            </a:r>
            <a:r>
              <a:rPr lang="en-US" dirty="0" err="1"/>
              <a:t>Clinux</a:t>
            </a:r>
            <a:r>
              <a:rPr lang="en-US" dirty="0"/>
              <a:t> </a:t>
            </a:r>
            <a:r>
              <a:rPr lang="en-US" dirty="0" smtClean="0"/>
              <a:t>is a version of Linux intended for embedded systems typically with no interactive user</a:t>
            </a:r>
          </a:p>
          <a:p>
            <a:r>
              <a:rPr lang="en-US" dirty="0" smtClean="0"/>
              <a:t>Unlike Linux, </a:t>
            </a:r>
            <a:r>
              <a:rPr lang="en-US" dirty="0"/>
              <a:t>𝜇</a:t>
            </a:r>
            <a:r>
              <a:rPr lang="en-US" dirty="0" err="1"/>
              <a:t>Clinux</a:t>
            </a:r>
            <a:r>
              <a:rPr lang="en-US" dirty="0"/>
              <a:t> </a:t>
            </a:r>
            <a:r>
              <a:rPr lang="en-US" dirty="0" smtClean="0"/>
              <a:t>does not support memory management</a:t>
            </a:r>
          </a:p>
          <a:p>
            <a:r>
              <a:rPr lang="en-US" dirty="0" smtClean="0"/>
              <a:t>The Linux kernel maintains a separate virtual address space for each process. </a:t>
            </a:r>
            <a:r>
              <a:rPr lang="en-US" dirty="0"/>
              <a:t>𝜇</a:t>
            </a:r>
            <a:r>
              <a:rPr lang="en-US" dirty="0" err="1"/>
              <a:t>Clinux</a:t>
            </a:r>
            <a:r>
              <a:rPr lang="en-US" dirty="0"/>
              <a:t> </a:t>
            </a:r>
            <a:r>
              <a:rPr lang="en-US" dirty="0" smtClean="0"/>
              <a:t>has a single shared address space for all processes</a:t>
            </a:r>
          </a:p>
          <a:p>
            <a:r>
              <a:rPr lang="en-US" dirty="0"/>
              <a:t>𝜇</a:t>
            </a:r>
            <a:r>
              <a:rPr lang="en-US" dirty="0" err="1" smtClean="0"/>
              <a:t>Clinux</a:t>
            </a:r>
            <a:r>
              <a:rPr lang="en-US" dirty="0" smtClean="0"/>
              <a:t> modifies device drivers to use the local system bus rather than ISA or PCI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Linux, address space is recovered on context switching; this is not done in </a:t>
            </a:r>
            <a:r>
              <a:rPr lang="en-US" dirty="0"/>
              <a:t>𝜇</a:t>
            </a:r>
            <a:r>
              <a:rPr lang="en-US" dirty="0" err="1"/>
              <a:t>Clinux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Unlike Linux, </a:t>
            </a:r>
            <a:r>
              <a:rPr lang="en-US" dirty="0"/>
              <a:t>𝜇</a:t>
            </a:r>
            <a:r>
              <a:rPr lang="en-US" dirty="0" err="1"/>
              <a:t>Clinux</a:t>
            </a:r>
            <a:r>
              <a:rPr lang="en-US" dirty="0"/>
              <a:t> </a:t>
            </a:r>
            <a:r>
              <a:rPr lang="en-US" dirty="0" smtClean="0"/>
              <a:t> does not provide the fork system call; the only option is to use </a:t>
            </a:r>
            <a:r>
              <a:rPr lang="en-US" dirty="0" err="1" smtClean="0"/>
              <a:t>vfork</a:t>
            </a:r>
            <a:endParaRPr lang="en-US" dirty="0" smtClean="0"/>
          </a:p>
          <a:p>
            <a:r>
              <a:rPr lang="en-US" dirty="0" smtClean="0"/>
              <a:t>The most significant difference between full Linux and </a:t>
            </a:r>
            <a:r>
              <a:rPr lang="en-US" dirty="0"/>
              <a:t>𝜇</a:t>
            </a:r>
            <a:r>
              <a:rPr lang="en-US" dirty="0" err="1"/>
              <a:t>Clinux</a:t>
            </a:r>
            <a:r>
              <a:rPr lang="en-US" dirty="0"/>
              <a:t> </a:t>
            </a:r>
            <a:r>
              <a:rPr lang="en-US" dirty="0" smtClean="0"/>
              <a:t> is in the area of memory management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463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9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920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98321"/>
              </p:ext>
            </p:extLst>
          </p:nvPr>
        </p:nvGraphicFramePr>
        <p:xfrm>
          <a:off x="540123" y="1143000"/>
          <a:ext cx="8077200" cy="3124200"/>
        </p:xfrm>
        <a:graphic>
          <a:graphicData uri="http://schemas.openxmlformats.org/drawingml/2006/table">
            <a:tbl>
              <a:tblPr firstRow="1" firstCol="1" bandRow="1"/>
              <a:tblGrid>
                <a:gridCol w="2019300"/>
                <a:gridCol w="2019300"/>
                <a:gridCol w="2019300"/>
                <a:gridCol w="2019300"/>
              </a:tblGrid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glibc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glibc size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µçlibc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µclibc size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libc-2.3.2.so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1.2M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libuClibc-0.9.2.7.so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2930" algn="dec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284K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ld-2.3.2.so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92K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libcrypt-0.9.2.7.so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2930" algn="dec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libcrypt-2.3.2.so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libdl-0.9.2.7.so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2930" algn="dec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libdl-2.3.2.so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libm-0.9.2.7.so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2930" algn="dec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libm-2.3.2.so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136K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libnsl-0.9.2.7so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2930" algn="dec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56K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libnsl-2.3.2.so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76K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libpthread-0.9.2.7.so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2930" algn="dec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libpthread-2.3.2.so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84K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libresolv-0.9.2.7.so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2930" algn="dec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84K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libresolv-2.3.2.so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68K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libutil-0.9.2.7.so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2930" algn="dec"/>
                        </a:tabLs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libutil-2.3.2.so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libcrypt-0.9.2.7.so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2930" algn="dec"/>
                        </a:tabLst>
                      </a:pPr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0800" y="6261445"/>
            <a:ext cx="2220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</a:t>
            </a:r>
            <a:r>
              <a:rPr lang="en-US" sz="1000" dirty="0" smtClean="0">
                <a:latin typeface="+mn-lt"/>
              </a:rPr>
              <a:t>Table is on page 586 in the textbook)</a:t>
            </a:r>
            <a:endParaRPr lang="en-US" sz="1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212" y="4617991"/>
            <a:ext cx="852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Table 13.2  </a:t>
            </a:r>
            <a:endParaRPr lang="en-US" b="1" dirty="0" smtClean="0">
              <a:latin typeface="+mj-lt"/>
            </a:endParaRPr>
          </a:p>
          <a:p>
            <a:pPr algn="ctr"/>
            <a:r>
              <a:rPr lang="en-US" b="1" dirty="0" smtClean="0">
                <a:latin typeface="+mj-lt"/>
              </a:rPr>
              <a:t>Size </a:t>
            </a:r>
            <a:r>
              <a:rPr lang="en-US" b="1" dirty="0">
                <a:latin typeface="+mj-lt"/>
              </a:rPr>
              <a:t>of Some Functions in GNU C Library and µ</a:t>
            </a:r>
            <a:r>
              <a:rPr lang="en-US" b="1" dirty="0" err="1">
                <a:latin typeface="+mj-lt"/>
              </a:rPr>
              <a:t>Clibc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3338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0731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-228600"/>
            <a:ext cx="5591463" cy="72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71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NZ" dirty="0" smtClean="0">
                <a:solidFill>
                  <a:schemeClr val="bg2">
                    <a:lumMod val="10000"/>
                  </a:schemeClr>
                </a:solidFill>
              </a:rPr>
              <a:t>Android </a:t>
            </a:r>
            <a:endParaRPr lang="en-NZ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905000"/>
            <a:ext cx="441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</a:pPr>
            <a:endParaRPr lang="en-NZ" sz="2378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282575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37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Focus of Android lies in the vertical integration of the Linux kernel and the Android user-space components</a:t>
            </a:r>
          </a:p>
          <a:p>
            <a:pPr marL="282575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37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Many embedded Linux developers do not consider Android to be an instance of embedded Linux</a:t>
            </a:r>
          </a:p>
          <a:p>
            <a:pPr marL="739775" lvl="1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</a:t>
            </a: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rom the point of view of these developers, a classic embedded device has a fixed function, frozen at the factory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NZ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88933444"/>
              </p:ext>
            </p:extLst>
          </p:nvPr>
        </p:nvGraphicFramePr>
        <p:xfrm>
          <a:off x="4787231" y="2177716"/>
          <a:ext cx="392095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9969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TinyOS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057400"/>
            <a:ext cx="8001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Streamlines to a very minimal OS for embedded systems</a:t>
            </a:r>
          </a:p>
          <a:p>
            <a:r>
              <a:rPr lang="en-US" dirty="0" smtClean="0"/>
              <a:t>Core OS requires 400 bytes of code and data memory combined</a:t>
            </a:r>
          </a:p>
          <a:p>
            <a:r>
              <a:rPr lang="en-US" dirty="0" smtClean="0"/>
              <a:t>Not a real-time OS</a:t>
            </a:r>
          </a:p>
          <a:p>
            <a:r>
              <a:rPr lang="en-US" dirty="0" smtClean="0"/>
              <a:t>There is no kernel</a:t>
            </a:r>
          </a:p>
          <a:p>
            <a:r>
              <a:rPr lang="en-NZ" dirty="0" smtClean="0"/>
              <a:t>There are no processes</a:t>
            </a:r>
          </a:p>
          <a:p>
            <a:r>
              <a:rPr lang="en-NZ" dirty="0" smtClean="0"/>
              <a:t>OS doesn’t have a memory allocation system </a:t>
            </a:r>
          </a:p>
          <a:p>
            <a:r>
              <a:rPr lang="en-NZ" dirty="0" smtClean="0"/>
              <a:t>Interrupt and exception handling is dependent on the peripheral</a:t>
            </a:r>
          </a:p>
          <a:p>
            <a:r>
              <a:rPr lang="en-NZ" dirty="0" smtClean="0"/>
              <a:t>It is completely nonblocking, so there are few explicit synchronization primitives</a:t>
            </a:r>
          </a:p>
          <a:p>
            <a:r>
              <a:rPr lang="en-NZ" dirty="0" smtClean="0"/>
              <a:t>Has become a popular approach to implementing wireless sensor network software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844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Embedded System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69527890"/>
              </p:ext>
            </p:extLst>
          </p:nvPr>
        </p:nvGraphicFramePr>
        <p:xfrm>
          <a:off x="533400" y="2285999"/>
          <a:ext cx="7924800" cy="420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3873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0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149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27778"/>
          <a:stretch/>
        </p:blipFill>
        <p:spPr>
          <a:xfrm>
            <a:off x="914400" y="600517"/>
            <a:ext cx="7497014" cy="5929011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TinyOS Goals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77200" cy="4038600"/>
          </a:xfrm>
        </p:spPr>
        <p:txBody>
          <a:bodyPr/>
          <a:lstStyle/>
          <a:p>
            <a:pPr>
              <a:lnSpc>
                <a:spcPts val="2700"/>
              </a:lnSpc>
              <a:spcBef>
                <a:spcPts val="1200"/>
              </a:spcBef>
            </a:pPr>
            <a:r>
              <a:rPr lang="en-NZ" dirty="0" smtClean="0"/>
              <a:t>With the tiny distributed sensor application in mind, the following goals were set for TinyOS:</a:t>
            </a:r>
            <a:endParaRPr lang="en-US" dirty="0" smtClean="0"/>
          </a:p>
          <a:p>
            <a:pPr marL="2281238" lvl="1" indent="-333375">
              <a:lnSpc>
                <a:spcPts val="2700"/>
              </a:lnSpc>
              <a:spcBef>
                <a:spcPts val="1200"/>
              </a:spcBef>
            </a:pPr>
            <a:r>
              <a:rPr lang="en-US" sz="2000" dirty="0"/>
              <a:t>A</a:t>
            </a:r>
            <a:r>
              <a:rPr lang="en-US" sz="2000" dirty="0" smtClean="0"/>
              <a:t>llow high concurrency</a:t>
            </a:r>
          </a:p>
          <a:p>
            <a:pPr marL="2281238" lvl="1" indent="-333375">
              <a:lnSpc>
                <a:spcPts val="2700"/>
              </a:lnSpc>
              <a:spcBef>
                <a:spcPts val="1200"/>
              </a:spcBef>
            </a:pPr>
            <a:r>
              <a:rPr lang="en-US" sz="2000" dirty="0"/>
              <a:t>O</a:t>
            </a:r>
            <a:r>
              <a:rPr lang="en-US" sz="2000" dirty="0" smtClean="0"/>
              <a:t>perate with limited resources</a:t>
            </a:r>
          </a:p>
          <a:p>
            <a:pPr marL="2281238" lvl="1" indent="-333375">
              <a:lnSpc>
                <a:spcPts val="2700"/>
              </a:lnSpc>
              <a:spcBef>
                <a:spcPts val="1200"/>
              </a:spcBef>
            </a:pPr>
            <a:r>
              <a:rPr lang="en-US" sz="2000" dirty="0"/>
              <a:t>A</a:t>
            </a:r>
            <a:r>
              <a:rPr lang="en-US" sz="2000" dirty="0" smtClean="0"/>
              <a:t>dapt to hardware evolution</a:t>
            </a:r>
          </a:p>
          <a:p>
            <a:pPr marL="2281238" lvl="1" indent="-333375">
              <a:lnSpc>
                <a:spcPts val="2700"/>
              </a:lnSpc>
              <a:spcBef>
                <a:spcPts val="1200"/>
              </a:spcBef>
            </a:pPr>
            <a:r>
              <a:rPr lang="en-US" sz="2000" dirty="0"/>
              <a:t>S</a:t>
            </a:r>
            <a:r>
              <a:rPr lang="en-US" sz="2000" dirty="0" smtClean="0"/>
              <a:t>upport a wide range of applications</a:t>
            </a:r>
          </a:p>
          <a:p>
            <a:pPr marL="2281238" lvl="1" indent="-333375">
              <a:lnSpc>
                <a:spcPts val="2700"/>
              </a:lnSpc>
              <a:spcBef>
                <a:spcPts val="1200"/>
              </a:spcBef>
            </a:pPr>
            <a:r>
              <a:rPr lang="en-US" sz="2000" dirty="0"/>
              <a:t>S</a:t>
            </a:r>
            <a:r>
              <a:rPr lang="en-US" sz="2000" dirty="0" smtClean="0"/>
              <a:t>upport a diverse set of platforms</a:t>
            </a:r>
          </a:p>
          <a:p>
            <a:pPr marL="2281238" lvl="1" indent="-333375">
              <a:lnSpc>
                <a:spcPts val="2700"/>
              </a:lnSpc>
              <a:spcBef>
                <a:spcPts val="1200"/>
              </a:spcBef>
            </a:pPr>
            <a:r>
              <a:rPr lang="en-US" sz="2000" dirty="0"/>
              <a:t>B</a:t>
            </a:r>
            <a:r>
              <a:rPr lang="en-US" sz="2000" dirty="0" smtClean="0"/>
              <a:t>e robust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073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TinyOS Components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35814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Embedded software systems built with TinyOS consist of a set of modules (called components), each of which performs a simple task and which interface with each other and with hardware in limited and well-defined ways</a:t>
            </a:r>
          </a:p>
          <a:p>
            <a:r>
              <a:rPr lang="en-US" dirty="0" smtClean="0"/>
              <a:t>The only other software module is the scheduler</a:t>
            </a:r>
          </a:p>
          <a:p>
            <a:r>
              <a:rPr lang="en-US" dirty="0" smtClean="0"/>
              <a:t>Because there is no kernel there is no actual OS</a:t>
            </a:r>
          </a:p>
          <a:p>
            <a:r>
              <a:rPr lang="en-US" dirty="0" smtClean="0"/>
              <a:t>The application area of interest is the wireless sensor network (WSN)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2626268"/>
              </p:ext>
            </p:extLst>
          </p:nvPr>
        </p:nvGraphicFramePr>
        <p:xfrm>
          <a:off x="4724400" y="2590800"/>
          <a:ext cx="3657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768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3.pdf"/>
          <p:cNvPicPr>
            <a:picLocks noChangeAspect="1"/>
          </p:cNvPicPr>
          <p:nvPr/>
        </p:nvPicPr>
        <p:blipFill>
          <a:blip r:embed="rId3"/>
          <a:srcRect l="10588" r="15294" b="69091"/>
          <a:stretch>
            <a:fillRect/>
          </a:stretch>
        </p:blipFill>
        <p:spPr>
          <a:xfrm>
            <a:off x="152400" y="838200"/>
            <a:ext cx="8571718" cy="462515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3873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Components -- Tasks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133600"/>
            <a:ext cx="79248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A software component implements one or more tasks</a:t>
            </a:r>
          </a:p>
          <a:p>
            <a:r>
              <a:rPr lang="en-US" dirty="0" smtClean="0"/>
              <a:t>Each </a:t>
            </a:r>
            <a:r>
              <a:rPr lang="en-US" b="1" i="1" dirty="0" smtClean="0"/>
              <a:t>task</a:t>
            </a:r>
            <a:r>
              <a:rPr lang="en-US" dirty="0" smtClean="0"/>
              <a:t> in a component is similar to a thread in an ordinary OS</a:t>
            </a:r>
          </a:p>
          <a:p>
            <a:r>
              <a:rPr lang="en-US" dirty="0" smtClean="0"/>
              <a:t>Within a component tasks are atomic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nce a task has started it runs to completion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6003344"/>
              </p:ext>
            </p:extLst>
          </p:nvPr>
        </p:nvGraphicFramePr>
        <p:xfrm>
          <a:off x="1524000" y="4114800"/>
          <a:ext cx="6096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149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Components -- Commands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133600"/>
            <a:ext cx="79248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/>
              <a:t>command </a:t>
            </a:r>
            <a:r>
              <a:rPr lang="en-US" dirty="0" smtClean="0"/>
              <a:t>is a nonblocking request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task that issues a command does not block or spin wait for a reply from the lower-level component</a:t>
            </a:r>
          </a:p>
          <a:p>
            <a:r>
              <a:rPr lang="en-US" dirty="0" smtClean="0"/>
              <a:t>Is typically a request for the lower-level component to perform some service</a:t>
            </a:r>
          </a:p>
          <a:p>
            <a:r>
              <a:rPr lang="en-US" dirty="0" smtClean="0"/>
              <a:t>The effect on the component that receives the command is specific to the command given and the task required to satisfy the command</a:t>
            </a:r>
          </a:p>
          <a:p>
            <a:r>
              <a:rPr lang="en-US" dirty="0" smtClean="0"/>
              <a:t>A command cannot preempt the currently running task</a:t>
            </a:r>
          </a:p>
          <a:p>
            <a:r>
              <a:rPr lang="en-US" dirty="0" smtClean="0"/>
              <a:t>A command does not cause a preemption in the called component and does not cause blocking in the calling component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06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Components -- Events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133600"/>
            <a:ext cx="7924800" cy="44196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Events </a:t>
            </a:r>
            <a:r>
              <a:rPr lang="en-US" dirty="0" smtClean="0"/>
              <a:t>in TinyOS may be tied either directly or indirectly to hardware events</a:t>
            </a:r>
          </a:p>
          <a:p>
            <a:r>
              <a:rPr lang="en-US" dirty="0" smtClean="0"/>
              <a:t>Lowest-level software components interface directly to hardware interrupts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ay be external interrupts, timer events, or counter events</a:t>
            </a:r>
          </a:p>
          <a:p>
            <a:r>
              <a:rPr lang="en-US" dirty="0" smtClean="0"/>
              <a:t>An event handler in a lowest-level component may handle the interrupt itself or may propagate event messages up through the component hierarchy</a:t>
            </a:r>
          </a:p>
          <a:p>
            <a:r>
              <a:rPr lang="en-US" dirty="0" smtClean="0"/>
              <a:t>A command can post a task that will signal an event in the future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 this case there is no tie of any kind to a hardware event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8445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921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0"/>
          <a:stretch/>
        </p:blipFill>
        <p:spPr>
          <a:xfrm>
            <a:off x="1371600" y="533400"/>
            <a:ext cx="7149936" cy="647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TinyOS Scheduler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114800"/>
          </a:xfrm>
        </p:spPr>
        <p:txBody>
          <a:bodyPr/>
          <a:lstStyle/>
          <a:p>
            <a:r>
              <a:rPr lang="en-US" dirty="0" smtClean="0"/>
              <a:t>Operates across all components</a:t>
            </a:r>
          </a:p>
          <a:p>
            <a:r>
              <a:rPr lang="en-US" dirty="0" smtClean="0"/>
              <a:t>Only one task executes at a time</a:t>
            </a:r>
          </a:p>
          <a:p>
            <a:r>
              <a:rPr lang="en-US" dirty="0" smtClean="0"/>
              <a:t>The scheduler is a separate component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t is the one portion of TinyOS that must be present in any system</a:t>
            </a:r>
          </a:p>
          <a:p>
            <a:r>
              <a:rPr lang="en-US" dirty="0" smtClean="0"/>
              <a:t>Default scheduler is a simple FIFO queue</a:t>
            </a:r>
          </a:p>
          <a:p>
            <a:r>
              <a:rPr lang="en-US" dirty="0" smtClean="0"/>
              <a:t>Scheduler is power aware </a:t>
            </a:r>
          </a:p>
          <a:p>
            <a:pPr marL="857250" lvl="1" indent="-280988"/>
            <a:r>
              <a:rPr lang="en-US" dirty="0"/>
              <a:t>P</a:t>
            </a:r>
            <a:r>
              <a:rPr lang="en-US" dirty="0" smtClean="0"/>
              <a:t>uts processor to sleep when there is no task in the queue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920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1587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46847"/>
            <a:ext cx="4876800" cy="6311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4541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35" y="-304800"/>
            <a:ext cx="6366164" cy="82385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TinyOS Resource Interface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343400"/>
          </a:xfrm>
        </p:spPr>
        <p:txBody>
          <a:bodyPr>
            <a:normAutofit/>
          </a:bodyPr>
          <a:lstStyle/>
          <a:p>
            <a:r>
              <a:rPr lang="en-NZ" dirty="0" smtClean="0"/>
              <a:t>TinyOS provides a simple but powerful set of conventions for dealing with resources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5368646"/>
              </p:ext>
            </p:extLst>
          </p:nvPr>
        </p:nvGraphicFramePr>
        <p:xfrm>
          <a:off x="533400" y="289560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063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7683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1" b="7777"/>
          <a:stretch/>
        </p:blipFill>
        <p:spPr>
          <a:xfrm>
            <a:off x="719095" y="381000"/>
            <a:ext cx="7924800" cy="63812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37944" y="5023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Summary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657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Embedded systems</a:t>
            </a:r>
          </a:p>
          <a:p>
            <a:pPr lvl="1"/>
            <a:r>
              <a:rPr lang="en-US" dirty="0"/>
              <a:t>Embedded system concepts</a:t>
            </a:r>
          </a:p>
          <a:p>
            <a:pPr lvl="1"/>
            <a:r>
              <a:rPr lang="en-US" dirty="0"/>
              <a:t>Application versus dedicated processors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Microcontrollers</a:t>
            </a:r>
          </a:p>
          <a:p>
            <a:pPr lvl="1"/>
            <a:r>
              <a:rPr lang="en-US" dirty="0"/>
              <a:t>Deeply embedded systems</a:t>
            </a:r>
          </a:p>
          <a:p>
            <a:r>
              <a:rPr lang="en-US" dirty="0" smtClean="0"/>
              <a:t>Characteristics of embedded operating systems</a:t>
            </a:r>
          </a:p>
          <a:p>
            <a:pPr lvl="1"/>
            <a:r>
              <a:rPr lang="en-US" dirty="0" smtClean="0"/>
              <a:t>Host and target environments</a:t>
            </a:r>
          </a:p>
          <a:p>
            <a:pPr lvl="1"/>
            <a:r>
              <a:rPr lang="en-US" dirty="0" smtClean="0"/>
              <a:t>Development approaches</a:t>
            </a:r>
          </a:p>
          <a:p>
            <a:pPr lvl="1"/>
            <a:r>
              <a:rPr lang="en-US" dirty="0" smtClean="0"/>
              <a:t>Adapting an existing commercial operating system</a:t>
            </a:r>
          </a:p>
          <a:p>
            <a:pPr lvl="1"/>
            <a:r>
              <a:rPr lang="en-US" dirty="0" smtClean="0"/>
              <a:t>Purpose-built embedded operating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97064" y="2133600"/>
            <a:ext cx="3657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Embedded Linux</a:t>
            </a:r>
          </a:p>
          <a:p>
            <a:pPr lvl="1"/>
            <a:r>
              <a:rPr lang="en-US" dirty="0" smtClean="0"/>
              <a:t>Characteristics of an embedded Linux system</a:t>
            </a:r>
          </a:p>
          <a:p>
            <a:pPr lvl="1"/>
            <a:r>
              <a:rPr lang="en-US" dirty="0" smtClean="0"/>
              <a:t>Embedded Linux file systems</a:t>
            </a:r>
          </a:p>
          <a:p>
            <a:pPr lvl="1"/>
            <a:r>
              <a:rPr lang="en-US" dirty="0" smtClean="0"/>
              <a:t>Advantages of embedded Linux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𝜇</a:t>
            </a:r>
            <a:r>
              <a:rPr lang="en-US" dirty="0" err="1" smtClean="0"/>
              <a:t>Clinux</a:t>
            </a:r>
            <a:endParaRPr lang="en-US" dirty="0" smtClean="0"/>
          </a:p>
          <a:p>
            <a:pPr lvl="1"/>
            <a:r>
              <a:rPr lang="en-US" dirty="0" smtClean="0"/>
              <a:t>Android </a:t>
            </a:r>
          </a:p>
          <a:p>
            <a:r>
              <a:rPr lang="en-US" dirty="0" err="1" smtClean="0"/>
              <a:t>TinyOS</a:t>
            </a:r>
            <a:endParaRPr lang="en-US" dirty="0" smtClean="0"/>
          </a:p>
          <a:p>
            <a:pPr lvl="1"/>
            <a:r>
              <a:rPr lang="en-US" dirty="0" smtClean="0"/>
              <a:t>Wireless sensor networks</a:t>
            </a:r>
          </a:p>
          <a:p>
            <a:pPr lvl="1"/>
            <a:r>
              <a:rPr lang="en-US" dirty="0" err="1" smtClean="0"/>
              <a:t>TinyOS</a:t>
            </a:r>
            <a:r>
              <a:rPr lang="en-US" dirty="0" smtClean="0"/>
              <a:t> goals</a:t>
            </a:r>
          </a:p>
          <a:p>
            <a:pPr lvl="1"/>
            <a:r>
              <a:rPr lang="en-US" dirty="0" err="1" smtClean="0"/>
              <a:t>TinyOS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err="1" smtClean="0"/>
              <a:t>TinyOS</a:t>
            </a:r>
            <a:r>
              <a:rPr lang="en-US" dirty="0" smtClean="0"/>
              <a:t> scheduler</a:t>
            </a:r>
          </a:p>
          <a:p>
            <a:pPr lvl="1"/>
            <a:r>
              <a:rPr lang="en-US" dirty="0" err="1" smtClean="0"/>
              <a:t>TinyOS</a:t>
            </a:r>
            <a:r>
              <a:rPr lang="en-US" dirty="0" smtClean="0"/>
              <a:t> resource interface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996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Application Processors vs Dedicated Processors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Processor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4"/>
            <a:ext cx="3657600" cy="3527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Defined by the processor’s ability to execute complex operating systems, such as Linux, Android, and Chrome</a:t>
            </a:r>
          </a:p>
          <a:p>
            <a:r>
              <a:rPr lang="en-US" dirty="0" smtClean="0"/>
              <a:t>Is general purpose in nature</a:t>
            </a:r>
          </a:p>
          <a:p>
            <a:r>
              <a:rPr lang="en-US" dirty="0" smtClean="0"/>
              <a:t>A good example of the use of an embedded application processor is the smartphone</a:t>
            </a:r>
          </a:p>
          <a:p>
            <a:pPr lvl="2"/>
            <a:r>
              <a:rPr lang="en-US" sz="1700" dirty="0" smtClean="0"/>
              <a:t>The embedded system is designed to support numerous apps and perform a wide variety of functions</a:t>
            </a:r>
            <a:endParaRPr lang="en-US" sz="17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Dedicated Processor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Dedicated to one or a small number of specific tasks required by the host device</a:t>
            </a:r>
          </a:p>
          <a:p>
            <a:r>
              <a:rPr lang="en-US" dirty="0" smtClean="0"/>
              <a:t>Because such an embedded system is dedicated to a specific task or tasks, the processor and associated components can be engineered to reduce size and cost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37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Microprocessors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8903" y="2286000"/>
            <a:ext cx="7824697" cy="3840163"/>
          </a:xfrm>
        </p:spPr>
        <p:txBody>
          <a:bodyPr/>
          <a:lstStyle/>
          <a:p>
            <a:r>
              <a:rPr lang="en-US" dirty="0" smtClean="0"/>
              <a:t>A microprocessor is a processor whose elements have been miniaturized into one or a few integrated circuits</a:t>
            </a:r>
          </a:p>
          <a:p>
            <a:r>
              <a:rPr lang="en-US" dirty="0" smtClean="0"/>
              <a:t>Early microprocessor chips included registers, an arithmetic logic unit (ALU), and some sort of control unit or instruction processing logic</a:t>
            </a:r>
          </a:p>
          <a:p>
            <a:r>
              <a:rPr lang="en-US" dirty="0" smtClean="0"/>
              <a:t>Contemporary microprocessor chips include multiple processors, called cores, and a substantial amount of cache memory</a:t>
            </a:r>
          </a:p>
          <a:p>
            <a:r>
              <a:rPr lang="en-US" dirty="0" smtClean="0"/>
              <a:t>However, a microprocessor chip includes only some of the elements that make up a computer system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158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50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921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24" y="304800"/>
            <a:ext cx="5168900" cy="668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61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Microprocessors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8813" y="2209800"/>
            <a:ext cx="7824788" cy="428307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Printed circuit board (PCB)</a:t>
            </a:r>
          </a:p>
          <a:p>
            <a:pPr lvl="2">
              <a:spcBef>
                <a:spcPts val="400"/>
              </a:spcBef>
            </a:pPr>
            <a:r>
              <a:rPr lang="en-US" dirty="0" smtClean="0"/>
              <a:t>A rigid, flat board that holds and interconnects chips and other electronic components</a:t>
            </a:r>
          </a:p>
          <a:p>
            <a:pPr lvl="2">
              <a:spcBef>
                <a:spcPts val="400"/>
              </a:spcBef>
            </a:pPr>
            <a:r>
              <a:rPr lang="en-US" dirty="0" smtClean="0"/>
              <a:t>Is made up of layers, typically two to ten, that interconnect components via copper pathways that are etched into the board</a:t>
            </a:r>
          </a:p>
          <a:p>
            <a:r>
              <a:rPr lang="en-US" b="1" dirty="0" smtClean="0"/>
              <a:t>Motherboard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The main PCB in a computer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Also called a system board</a:t>
            </a:r>
          </a:p>
          <a:p>
            <a:r>
              <a:rPr lang="en-US" b="1" dirty="0" smtClean="0"/>
              <a:t>Expansion board</a:t>
            </a:r>
          </a:p>
          <a:p>
            <a:pPr lvl="2"/>
            <a:r>
              <a:rPr lang="en-US" dirty="0" smtClean="0"/>
              <a:t>Smaller PCB that plugs into the slots in the main board</a:t>
            </a:r>
          </a:p>
          <a:p>
            <a:r>
              <a:rPr lang="en-US" b="1" dirty="0" smtClean="0"/>
              <a:t>Chip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Most prominent element on the motherboard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A single piece of semiconducting material, typically silicon, upon which electronic circuits and logic gates are fabricated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The resulting product is referred to as an </a:t>
            </a:r>
            <a:r>
              <a:rPr lang="en-US" b="1" i="1" dirty="0"/>
              <a:t>integrated circuit</a:t>
            </a:r>
          </a:p>
          <a:p>
            <a:r>
              <a:rPr lang="en-US" b="1" dirty="0" smtClean="0"/>
              <a:t>Multicore processor</a:t>
            </a:r>
          </a:p>
          <a:p>
            <a:pPr lvl="2"/>
            <a:r>
              <a:rPr lang="en-US" dirty="0" smtClean="0"/>
              <a:t>The motherboard contains a slot or socket for the processor chip, which typically contains multiple individual cores, in what is known as a </a:t>
            </a:r>
            <a:r>
              <a:rPr lang="en-US" b="1" i="1" dirty="0" smtClean="0"/>
              <a:t>multicore processor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4541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1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073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-457200"/>
            <a:ext cx="7581900" cy="981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02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9041</Words>
  <Application>Microsoft Office PowerPoint</Application>
  <PresentationFormat>On-screen Show (4:3)</PresentationFormat>
  <Paragraphs>1220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American Typewriter</vt:lpstr>
      <vt:lpstr>Arial</vt:lpstr>
      <vt:lpstr>Calibri</vt:lpstr>
      <vt:lpstr>Calisto MT</vt:lpstr>
      <vt:lpstr>Times</vt:lpstr>
      <vt:lpstr>Times New Roman</vt:lpstr>
      <vt:lpstr>Wingdings</vt:lpstr>
      <vt:lpstr>Custom Design</vt:lpstr>
      <vt:lpstr>Codex</vt:lpstr>
      <vt:lpstr>Chapter 13 Embedded Operating Systems</vt:lpstr>
      <vt:lpstr>Embedded System</vt:lpstr>
      <vt:lpstr>Embedded System</vt:lpstr>
      <vt:lpstr>PowerPoint Presentation</vt:lpstr>
      <vt:lpstr>Application Processors vs Dedicated Processors</vt:lpstr>
      <vt:lpstr>Microprocessors</vt:lpstr>
      <vt:lpstr>PowerPoint Presentation</vt:lpstr>
      <vt:lpstr>Microprocessors</vt:lpstr>
      <vt:lpstr>PowerPoint Presentation</vt:lpstr>
      <vt:lpstr>Deeply Embedded System</vt:lpstr>
      <vt:lpstr>Characteristics of Embedded OS</vt:lpstr>
      <vt:lpstr>PowerPoint Presentation</vt:lpstr>
      <vt:lpstr>Host and Target Environments</vt:lpstr>
      <vt:lpstr>PowerPoint Presentation</vt:lpstr>
      <vt:lpstr>Developing an Embedded OS</vt:lpstr>
      <vt:lpstr>Adapting an Existing OS</vt:lpstr>
      <vt:lpstr>Purpose-Built Embedded OS</vt:lpstr>
      <vt:lpstr>Timing Constraints</vt:lpstr>
      <vt:lpstr>Embedded Linux</vt:lpstr>
      <vt:lpstr>PowerPoint Presentation</vt:lpstr>
      <vt:lpstr>PowerPoint Presentation</vt:lpstr>
      <vt:lpstr>Embedded Linux File Systems</vt:lpstr>
      <vt:lpstr>Advantages of  Embedded Linux</vt:lpstr>
      <vt:lpstr>𝜇Clinux</vt:lpstr>
      <vt:lpstr>Differences Between  𝜇Clinux and Linux  </vt:lpstr>
      <vt:lpstr>PowerPoint Presentation</vt:lpstr>
      <vt:lpstr>PowerPoint Presentation</vt:lpstr>
      <vt:lpstr>Android </vt:lpstr>
      <vt:lpstr>TinyOS</vt:lpstr>
      <vt:lpstr>PowerPoint Presentation</vt:lpstr>
      <vt:lpstr>TinyOS Goals</vt:lpstr>
      <vt:lpstr>TinyOS Components</vt:lpstr>
      <vt:lpstr>PowerPoint Presentation</vt:lpstr>
      <vt:lpstr>Components -- Tasks</vt:lpstr>
      <vt:lpstr>Components -- Commands</vt:lpstr>
      <vt:lpstr>Components -- Events</vt:lpstr>
      <vt:lpstr>PowerPoint Presentation</vt:lpstr>
      <vt:lpstr>TinyOS Scheduler</vt:lpstr>
      <vt:lpstr>PowerPoint Presentation</vt:lpstr>
      <vt:lpstr>TinyOS Resource Interface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2017-05-02T01:07:11Z</cp:lastPrinted>
  <dcterms:created xsi:type="dcterms:W3CDTF">2014-02-05T01:14:32Z</dcterms:created>
  <dcterms:modified xsi:type="dcterms:W3CDTF">2017-05-23T18:27:19Z</dcterms:modified>
</cp:coreProperties>
</file>