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42"/>
  </p:notesMasterIdLst>
  <p:sldIdLst>
    <p:sldId id="307" r:id="rId3"/>
    <p:sldId id="326" r:id="rId4"/>
    <p:sldId id="299" r:id="rId5"/>
    <p:sldId id="351" r:id="rId6"/>
    <p:sldId id="261" r:id="rId7"/>
    <p:sldId id="327" r:id="rId8"/>
    <p:sldId id="352" r:id="rId9"/>
    <p:sldId id="328" r:id="rId10"/>
    <p:sldId id="303" r:id="rId11"/>
    <p:sldId id="354" r:id="rId12"/>
    <p:sldId id="355" r:id="rId13"/>
    <p:sldId id="356" r:id="rId14"/>
    <p:sldId id="357" r:id="rId15"/>
    <p:sldId id="358" r:id="rId16"/>
    <p:sldId id="359" r:id="rId17"/>
    <p:sldId id="360" r:id="rId18"/>
    <p:sldId id="361" r:id="rId19"/>
    <p:sldId id="368" r:id="rId20"/>
    <p:sldId id="362" r:id="rId21"/>
    <p:sldId id="329" r:id="rId22"/>
    <p:sldId id="330" r:id="rId23"/>
    <p:sldId id="331" r:id="rId24"/>
    <p:sldId id="332" r:id="rId25"/>
    <p:sldId id="333" r:id="rId26"/>
    <p:sldId id="334" r:id="rId27"/>
    <p:sldId id="335" r:id="rId28"/>
    <p:sldId id="336" r:id="rId29"/>
    <p:sldId id="337" r:id="rId30"/>
    <p:sldId id="338" r:id="rId31"/>
    <p:sldId id="339" r:id="rId32"/>
    <p:sldId id="341" r:id="rId33"/>
    <p:sldId id="340" r:id="rId34"/>
    <p:sldId id="342" r:id="rId35"/>
    <p:sldId id="343" r:id="rId36"/>
    <p:sldId id="344" r:id="rId37"/>
    <p:sldId id="347" r:id="rId38"/>
    <p:sldId id="345" r:id="rId39"/>
    <p:sldId id="346" r:id="rId40"/>
    <p:sldId id="324"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57" autoAdjust="0"/>
    <p:restoredTop sz="83112" autoAdjust="0"/>
  </p:normalViewPr>
  <p:slideViewPr>
    <p:cSldViewPr>
      <p:cViewPr varScale="1">
        <p:scale>
          <a:sx n="73" d="100"/>
          <a:sy n="73" d="100"/>
        </p:scale>
        <p:origin x="37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CF1DA-B038-494A-9D78-4E1F9DDF3DFF}" type="doc">
      <dgm:prSet loTypeId="urn:microsoft.com/office/officeart/2005/8/layout/target2" loCatId="" qsTypeId="urn:microsoft.com/office/officeart/2005/8/quickstyle/simple4" qsCatId="simple" csTypeId="urn:microsoft.com/office/officeart/2005/8/colors/accent1_2" csCatId="accent1" phldr="1"/>
      <dgm:spPr/>
      <dgm:t>
        <a:bodyPr/>
        <a:lstStyle/>
        <a:p>
          <a:endParaRPr lang="en-US"/>
        </a:p>
      </dgm:t>
    </dgm:pt>
    <dgm:pt modelId="{2513655C-77D3-C24B-91D0-77D00D79DD1F}">
      <dgm:prSet/>
      <dgm:spPr/>
      <dgm:t>
        <a:bodyPr/>
        <a:lstStyle/>
        <a:p>
          <a:pPr rtl="0"/>
          <a:r>
            <a:rPr lang="en-US" smtClean="0"/>
            <a:t>A Virtual Machine is a software construct that mimics the characteristics of a physical server</a:t>
          </a:r>
          <a:endParaRPr lang="en-US"/>
        </a:p>
      </dgm:t>
    </dgm:pt>
    <dgm:pt modelId="{A8827C15-CB48-DC42-B251-E59DB4210072}" type="parTrans" cxnId="{2AAEB2E5-91CE-EA48-87E4-8E4992EB7C04}">
      <dgm:prSet/>
      <dgm:spPr/>
      <dgm:t>
        <a:bodyPr/>
        <a:lstStyle/>
        <a:p>
          <a:endParaRPr lang="en-US"/>
        </a:p>
      </dgm:t>
    </dgm:pt>
    <dgm:pt modelId="{3F9D0FC2-D8C0-2C45-8D4E-8254353BA007}" type="sibTrans" cxnId="{2AAEB2E5-91CE-EA48-87E4-8E4992EB7C04}">
      <dgm:prSet/>
      <dgm:spPr/>
      <dgm:t>
        <a:bodyPr/>
        <a:lstStyle/>
        <a:p>
          <a:endParaRPr lang="en-US"/>
        </a:p>
      </dgm:t>
    </dgm:pt>
    <dgm:pt modelId="{9E5512E6-8CE0-C34C-A1FF-1684035EB7D6}">
      <dgm:prSet/>
      <dgm:spPr/>
      <dgm:t>
        <a:bodyPr/>
        <a:lstStyle/>
        <a:p>
          <a:pPr rtl="0"/>
          <a:r>
            <a:rPr lang="en-US" dirty="0" smtClean="0"/>
            <a:t>It is configured with some number of processors, some amount of RAM, storage resources, and connectivity through the network ports</a:t>
          </a:r>
          <a:endParaRPr lang="en-US" dirty="0"/>
        </a:p>
      </dgm:t>
    </dgm:pt>
    <dgm:pt modelId="{E9F52B2B-3706-BD4D-98CC-001DE1879BE5}" type="parTrans" cxnId="{DDD96473-1A50-F349-B385-E0C74794C606}">
      <dgm:prSet/>
      <dgm:spPr/>
      <dgm:t>
        <a:bodyPr/>
        <a:lstStyle/>
        <a:p>
          <a:endParaRPr lang="en-US"/>
        </a:p>
      </dgm:t>
    </dgm:pt>
    <dgm:pt modelId="{06FC706E-BC4C-A246-9AD9-1172CF43994A}" type="sibTrans" cxnId="{DDD96473-1A50-F349-B385-E0C74794C606}">
      <dgm:prSet/>
      <dgm:spPr/>
      <dgm:t>
        <a:bodyPr/>
        <a:lstStyle/>
        <a:p>
          <a:endParaRPr lang="en-US"/>
        </a:p>
      </dgm:t>
    </dgm:pt>
    <dgm:pt modelId="{3A1D3954-203D-8B4C-A12B-BC2FC948E783}">
      <dgm:prSet/>
      <dgm:spPr/>
      <dgm:t>
        <a:bodyPr/>
        <a:lstStyle/>
        <a:p>
          <a:pPr rtl="0"/>
          <a:r>
            <a:rPr lang="en-US" dirty="0" smtClean="0"/>
            <a:t>Once the VM is created it can be powered on like a physical server, loaded with an operating system and software solutions, and utilized in the manner of a physical server</a:t>
          </a:r>
          <a:endParaRPr lang="en-US" dirty="0"/>
        </a:p>
      </dgm:t>
    </dgm:pt>
    <dgm:pt modelId="{A6AA1C8D-A485-BE44-8FF5-FA380CAED6A7}" type="parTrans" cxnId="{D0A89CCB-4CA6-994A-9EEE-0DBA2ABFCBB6}">
      <dgm:prSet/>
      <dgm:spPr/>
      <dgm:t>
        <a:bodyPr/>
        <a:lstStyle/>
        <a:p>
          <a:endParaRPr lang="en-US"/>
        </a:p>
      </dgm:t>
    </dgm:pt>
    <dgm:pt modelId="{D6D3F0A3-3AE1-7947-8CD9-9676C05AB7C9}" type="sibTrans" cxnId="{D0A89CCB-4CA6-994A-9EEE-0DBA2ABFCBB6}">
      <dgm:prSet/>
      <dgm:spPr/>
      <dgm:t>
        <a:bodyPr/>
        <a:lstStyle/>
        <a:p>
          <a:endParaRPr lang="en-US"/>
        </a:p>
      </dgm:t>
    </dgm:pt>
    <dgm:pt modelId="{CA4DEEFD-B763-E949-B62E-ECE351757C3F}">
      <dgm:prSet/>
      <dgm:spPr/>
      <dgm:t>
        <a:bodyPr/>
        <a:lstStyle/>
        <a:p>
          <a:pPr rtl="0"/>
          <a:r>
            <a:rPr lang="en-US" dirty="0" smtClean="0"/>
            <a:t>Unlike a physical server, this virtual server only sees the resources it has been configured with, not all of the resources of the physical host itself</a:t>
          </a:r>
          <a:endParaRPr lang="en-US" dirty="0"/>
        </a:p>
      </dgm:t>
    </dgm:pt>
    <dgm:pt modelId="{BB92C9E5-3085-8E40-A806-046F7CBD08E8}" type="parTrans" cxnId="{B76E1AC5-4AC9-6343-A30D-1BF45A9F3421}">
      <dgm:prSet/>
      <dgm:spPr/>
      <dgm:t>
        <a:bodyPr/>
        <a:lstStyle/>
        <a:p>
          <a:endParaRPr lang="en-US"/>
        </a:p>
      </dgm:t>
    </dgm:pt>
    <dgm:pt modelId="{758A5094-0264-0C43-82F0-89FA3F45291F}" type="sibTrans" cxnId="{B76E1AC5-4AC9-6343-A30D-1BF45A9F3421}">
      <dgm:prSet/>
      <dgm:spPr/>
      <dgm:t>
        <a:bodyPr/>
        <a:lstStyle/>
        <a:p>
          <a:endParaRPr lang="en-US"/>
        </a:p>
      </dgm:t>
    </dgm:pt>
    <dgm:pt modelId="{4658F702-E42F-204F-BC0C-306C6EA2D197}">
      <dgm:prSet/>
      <dgm:spPr/>
      <dgm:t>
        <a:bodyPr/>
        <a:lstStyle/>
        <a:p>
          <a:pPr rtl="0"/>
          <a:r>
            <a:rPr lang="en-US" dirty="0" smtClean="0"/>
            <a:t>The hypervisor facilitates the translation and I/O from the virtual machine to the physical server devices and back again to the correct virtual machine</a:t>
          </a:r>
          <a:endParaRPr lang="en-US" dirty="0"/>
        </a:p>
      </dgm:t>
    </dgm:pt>
    <dgm:pt modelId="{AA40E292-8094-834A-BE4E-25BFAE52B859}" type="parTrans" cxnId="{FAD6EAE4-F232-9441-8E42-C8CC0681AE36}">
      <dgm:prSet/>
      <dgm:spPr/>
      <dgm:t>
        <a:bodyPr/>
        <a:lstStyle/>
        <a:p>
          <a:endParaRPr lang="en-US"/>
        </a:p>
      </dgm:t>
    </dgm:pt>
    <dgm:pt modelId="{2A011DCF-C2F6-224F-8BB0-A7476D8BDDB0}" type="sibTrans" cxnId="{FAD6EAE4-F232-9441-8E42-C8CC0681AE36}">
      <dgm:prSet/>
      <dgm:spPr/>
      <dgm:t>
        <a:bodyPr/>
        <a:lstStyle/>
        <a:p>
          <a:endParaRPr lang="en-US"/>
        </a:p>
      </dgm:t>
    </dgm:pt>
    <dgm:pt modelId="{8E146A81-417E-7541-BE17-EE134F1DF88B}" type="pres">
      <dgm:prSet presAssocID="{359CF1DA-B038-494A-9D78-4E1F9DDF3DFF}" presName="Name0" presStyleCnt="0">
        <dgm:presLayoutVars>
          <dgm:chMax val="3"/>
          <dgm:chPref val="1"/>
          <dgm:dir/>
          <dgm:animLvl val="lvl"/>
          <dgm:resizeHandles/>
        </dgm:presLayoutVars>
      </dgm:prSet>
      <dgm:spPr/>
      <dgm:t>
        <a:bodyPr/>
        <a:lstStyle/>
        <a:p>
          <a:endParaRPr lang="en-US"/>
        </a:p>
      </dgm:t>
    </dgm:pt>
    <dgm:pt modelId="{FE0AA8B2-9F32-1F4E-9E7E-C216DF8B068F}" type="pres">
      <dgm:prSet presAssocID="{359CF1DA-B038-494A-9D78-4E1F9DDF3DFF}" presName="outerBox" presStyleCnt="0"/>
      <dgm:spPr/>
    </dgm:pt>
    <dgm:pt modelId="{3D3A4C4C-A16F-A54F-A91C-ACEEE50A9C73}" type="pres">
      <dgm:prSet presAssocID="{359CF1DA-B038-494A-9D78-4E1F9DDF3DFF}" presName="outerBoxParent" presStyleLbl="node1" presStyleIdx="0" presStyleCnt="1"/>
      <dgm:spPr/>
      <dgm:t>
        <a:bodyPr/>
        <a:lstStyle/>
        <a:p>
          <a:endParaRPr lang="en-US"/>
        </a:p>
      </dgm:t>
    </dgm:pt>
    <dgm:pt modelId="{13E4FF3A-1405-724D-9325-8337CCE46994}" type="pres">
      <dgm:prSet presAssocID="{359CF1DA-B038-494A-9D78-4E1F9DDF3DFF}" presName="outerBoxChildren" presStyleCnt="0"/>
      <dgm:spPr/>
    </dgm:pt>
    <dgm:pt modelId="{A374601E-CBC7-5C4E-A04F-EB58B4E19350}" type="pres">
      <dgm:prSet presAssocID="{9E5512E6-8CE0-C34C-A1FF-1684035EB7D6}" presName="oChild" presStyleLbl="fgAcc1" presStyleIdx="0" presStyleCnt="4">
        <dgm:presLayoutVars>
          <dgm:bulletEnabled val="1"/>
        </dgm:presLayoutVars>
      </dgm:prSet>
      <dgm:spPr/>
      <dgm:t>
        <a:bodyPr/>
        <a:lstStyle/>
        <a:p>
          <a:endParaRPr lang="en-US"/>
        </a:p>
      </dgm:t>
    </dgm:pt>
    <dgm:pt modelId="{6A45C73B-8827-3247-A30F-5DA0B81905D0}" type="pres">
      <dgm:prSet presAssocID="{06FC706E-BC4C-A246-9AD9-1172CF43994A}" presName="outerSibTrans" presStyleCnt="0"/>
      <dgm:spPr/>
    </dgm:pt>
    <dgm:pt modelId="{3BEC1527-9E94-2F48-AF65-0007E8C91294}" type="pres">
      <dgm:prSet presAssocID="{3A1D3954-203D-8B4C-A12B-BC2FC948E783}" presName="oChild" presStyleLbl="fgAcc1" presStyleIdx="1" presStyleCnt="4">
        <dgm:presLayoutVars>
          <dgm:bulletEnabled val="1"/>
        </dgm:presLayoutVars>
      </dgm:prSet>
      <dgm:spPr/>
      <dgm:t>
        <a:bodyPr/>
        <a:lstStyle/>
        <a:p>
          <a:endParaRPr lang="en-US"/>
        </a:p>
      </dgm:t>
    </dgm:pt>
    <dgm:pt modelId="{33CB706D-33E2-8040-9263-F8D03A8124E1}" type="pres">
      <dgm:prSet presAssocID="{D6D3F0A3-3AE1-7947-8CD9-9676C05AB7C9}" presName="outerSibTrans" presStyleCnt="0"/>
      <dgm:spPr/>
    </dgm:pt>
    <dgm:pt modelId="{AD0DB663-7511-EA45-9900-1B69594D3596}" type="pres">
      <dgm:prSet presAssocID="{CA4DEEFD-B763-E949-B62E-ECE351757C3F}" presName="oChild" presStyleLbl="fgAcc1" presStyleIdx="2" presStyleCnt="4">
        <dgm:presLayoutVars>
          <dgm:bulletEnabled val="1"/>
        </dgm:presLayoutVars>
      </dgm:prSet>
      <dgm:spPr/>
      <dgm:t>
        <a:bodyPr/>
        <a:lstStyle/>
        <a:p>
          <a:endParaRPr lang="en-US"/>
        </a:p>
      </dgm:t>
    </dgm:pt>
    <dgm:pt modelId="{CBE6FEE3-30B7-9848-A9CD-C9D9586F62F4}" type="pres">
      <dgm:prSet presAssocID="{758A5094-0264-0C43-82F0-89FA3F45291F}" presName="outerSibTrans" presStyleCnt="0"/>
      <dgm:spPr/>
    </dgm:pt>
    <dgm:pt modelId="{58592733-DD9D-9949-95A0-6412A4902F7D}" type="pres">
      <dgm:prSet presAssocID="{4658F702-E42F-204F-BC0C-306C6EA2D197}" presName="oChild" presStyleLbl="fgAcc1" presStyleIdx="3" presStyleCnt="4">
        <dgm:presLayoutVars>
          <dgm:bulletEnabled val="1"/>
        </dgm:presLayoutVars>
      </dgm:prSet>
      <dgm:spPr/>
      <dgm:t>
        <a:bodyPr/>
        <a:lstStyle/>
        <a:p>
          <a:endParaRPr lang="en-US"/>
        </a:p>
      </dgm:t>
    </dgm:pt>
  </dgm:ptLst>
  <dgm:cxnLst>
    <dgm:cxn modelId="{DDD96473-1A50-F349-B385-E0C74794C606}" srcId="{2513655C-77D3-C24B-91D0-77D00D79DD1F}" destId="{9E5512E6-8CE0-C34C-A1FF-1684035EB7D6}" srcOrd="0" destOrd="0" parTransId="{E9F52B2B-3706-BD4D-98CC-001DE1879BE5}" sibTransId="{06FC706E-BC4C-A246-9AD9-1172CF43994A}"/>
    <dgm:cxn modelId="{376C3752-E589-9F4D-A227-3F91D50278DB}" type="presOf" srcId="{4658F702-E42F-204F-BC0C-306C6EA2D197}" destId="{58592733-DD9D-9949-95A0-6412A4902F7D}" srcOrd="0" destOrd="0" presId="urn:microsoft.com/office/officeart/2005/8/layout/target2"/>
    <dgm:cxn modelId="{D0A89CCB-4CA6-994A-9EEE-0DBA2ABFCBB6}" srcId="{2513655C-77D3-C24B-91D0-77D00D79DD1F}" destId="{3A1D3954-203D-8B4C-A12B-BC2FC948E783}" srcOrd="1" destOrd="0" parTransId="{A6AA1C8D-A485-BE44-8FF5-FA380CAED6A7}" sibTransId="{D6D3F0A3-3AE1-7947-8CD9-9676C05AB7C9}"/>
    <dgm:cxn modelId="{2AAEB2E5-91CE-EA48-87E4-8E4992EB7C04}" srcId="{359CF1DA-B038-494A-9D78-4E1F9DDF3DFF}" destId="{2513655C-77D3-C24B-91D0-77D00D79DD1F}" srcOrd="0" destOrd="0" parTransId="{A8827C15-CB48-DC42-B251-E59DB4210072}" sibTransId="{3F9D0FC2-D8C0-2C45-8D4E-8254353BA007}"/>
    <dgm:cxn modelId="{93C28DB9-7BC2-EB40-A8CF-5BEDA3984132}" type="presOf" srcId="{9E5512E6-8CE0-C34C-A1FF-1684035EB7D6}" destId="{A374601E-CBC7-5C4E-A04F-EB58B4E19350}" srcOrd="0" destOrd="0" presId="urn:microsoft.com/office/officeart/2005/8/layout/target2"/>
    <dgm:cxn modelId="{CC680021-DE54-1A46-B0E0-FD443504C03C}" type="presOf" srcId="{359CF1DA-B038-494A-9D78-4E1F9DDF3DFF}" destId="{8E146A81-417E-7541-BE17-EE134F1DF88B}" srcOrd="0" destOrd="0" presId="urn:microsoft.com/office/officeart/2005/8/layout/target2"/>
    <dgm:cxn modelId="{B76E1AC5-4AC9-6343-A30D-1BF45A9F3421}" srcId="{2513655C-77D3-C24B-91D0-77D00D79DD1F}" destId="{CA4DEEFD-B763-E949-B62E-ECE351757C3F}" srcOrd="2" destOrd="0" parTransId="{BB92C9E5-3085-8E40-A806-046F7CBD08E8}" sibTransId="{758A5094-0264-0C43-82F0-89FA3F45291F}"/>
    <dgm:cxn modelId="{F762436D-F23C-7A45-899C-1D3E302786B6}" type="presOf" srcId="{2513655C-77D3-C24B-91D0-77D00D79DD1F}" destId="{3D3A4C4C-A16F-A54F-A91C-ACEEE50A9C73}" srcOrd="0" destOrd="0" presId="urn:microsoft.com/office/officeart/2005/8/layout/target2"/>
    <dgm:cxn modelId="{5C59E85F-22E1-E34C-82EB-05FF396E56D4}" type="presOf" srcId="{CA4DEEFD-B763-E949-B62E-ECE351757C3F}" destId="{AD0DB663-7511-EA45-9900-1B69594D3596}" srcOrd="0" destOrd="0" presId="urn:microsoft.com/office/officeart/2005/8/layout/target2"/>
    <dgm:cxn modelId="{0E5B81A6-57B5-774D-A1AB-EBD38071E4CC}" type="presOf" srcId="{3A1D3954-203D-8B4C-A12B-BC2FC948E783}" destId="{3BEC1527-9E94-2F48-AF65-0007E8C91294}" srcOrd="0" destOrd="0" presId="urn:microsoft.com/office/officeart/2005/8/layout/target2"/>
    <dgm:cxn modelId="{FAD6EAE4-F232-9441-8E42-C8CC0681AE36}" srcId="{2513655C-77D3-C24B-91D0-77D00D79DD1F}" destId="{4658F702-E42F-204F-BC0C-306C6EA2D197}" srcOrd="3" destOrd="0" parTransId="{AA40E292-8094-834A-BE4E-25BFAE52B859}" sibTransId="{2A011DCF-C2F6-224F-8BB0-A7476D8BDDB0}"/>
    <dgm:cxn modelId="{BF963748-E824-474F-A514-29B4B47FEA64}" type="presParOf" srcId="{8E146A81-417E-7541-BE17-EE134F1DF88B}" destId="{FE0AA8B2-9F32-1F4E-9E7E-C216DF8B068F}" srcOrd="0" destOrd="0" presId="urn:microsoft.com/office/officeart/2005/8/layout/target2"/>
    <dgm:cxn modelId="{096FBB90-6514-AE41-9F83-AA53257A16FA}" type="presParOf" srcId="{FE0AA8B2-9F32-1F4E-9E7E-C216DF8B068F}" destId="{3D3A4C4C-A16F-A54F-A91C-ACEEE50A9C73}" srcOrd="0" destOrd="0" presId="urn:microsoft.com/office/officeart/2005/8/layout/target2"/>
    <dgm:cxn modelId="{EEE17783-D3D0-154F-B107-78227707ECC3}" type="presParOf" srcId="{FE0AA8B2-9F32-1F4E-9E7E-C216DF8B068F}" destId="{13E4FF3A-1405-724D-9325-8337CCE46994}" srcOrd="1" destOrd="0" presId="urn:microsoft.com/office/officeart/2005/8/layout/target2"/>
    <dgm:cxn modelId="{E8FE0082-D1FF-A84C-AF1C-ABA2B2B52490}" type="presParOf" srcId="{13E4FF3A-1405-724D-9325-8337CCE46994}" destId="{A374601E-CBC7-5C4E-A04F-EB58B4E19350}" srcOrd="0" destOrd="0" presId="urn:microsoft.com/office/officeart/2005/8/layout/target2"/>
    <dgm:cxn modelId="{428A8BC3-D6FC-B94B-809D-1EF8DB59F5BF}" type="presParOf" srcId="{13E4FF3A-1405-724D-9325-8337CCE46994}" destId="{6A45C73B-8827-3247-A30F-5DA0B81905D0}" srcOrd="1" destOrd="0" presId="urn:microsoft.com/office/officeart/2005/8/layout/target2"/>
    <dgm:cxn modelId="{A1104214-BB29-574F-913C-DA577B84A86F}" type="presParOf" srcId="{13E4FF3A-1405-724D-9325-8337CCE46994}" destId="{3BEC1527-9E94-2F48-AF65-0007E8C91294}" srcOrd="2" destOrd="0" presId="urn:microsoft.com/office/officeart/2005/8/layout/target2"/>
    <dgm:cxn modelId="{A52B3C9F-A39C-0043-986E-E716333ABE1C}" type="presParOf" srcId="{13E4FF3A-1405-724D-9325-8337CCE46994}" destId="{33CB706D-33E2-8040-9263-F8D03A8124E1}" srcOrd="3" destOrd="0" presId="urn:microsoft.com/office/officeart/2005/8/layout/target2"/>
    <dgm:cxn modelId="{56B93CC8-FA82-0148-B999-CA7542E8F339}" type="presParOf" srcId="{13E4FF3A-1405-724D-9325-8337CCE46994}" destId="{AD0DB663-7511-EA45-9900-1B69594D3596}" srcOrd="4" destOrd="0" presId="urn:microsoft.com/office/officeart/2005/8/layout/target2"/>
    <dgm:cxn modelId="{FDA56E72-9CE7-9B46-B9FA-9FC163492F5B}" type="presParOf" srcId="{13E4FF3A-1405-724D-9325-8337CCE46994}" destId="{CBE6FEE3-30B7-9848-A9CD-C9D9586F62F4}" srcOrd="5" destOrd="0" presId="urn:microsoft.com/office/officeart/2005/8/layout/target2"/>
    <dgm:cxn modelId="{92D1B167-0FBC-D84F-B7CD-3B66265E9F3A}" type="presParOf" srcId="{13E4FF3A-1405-724D-9325-8337CCE46994}" destId="{58592733-DD9D-9949-95A0-6412A4902F7D}" srcOrd="6"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25E30-ACEA-2F42-B19E-93A282D67CCD}" type="doc">
      <dgm:prSet loTypeId="urn:microsoft.com/office/officeart/2005/8/layout/target2" loCatId="" qsTypeId="urn:microsoft.com/office/officeart/2005/8/quickstyle/simple4" qsCatId="simple" csTypeId="urn:microsoft.com/office/officeart/2005/8/colors/accent1_2" csCatId="accent1" phldr="1"/>
      <dgm:spPr/>
      <dgm:t>
        <a:bodyPr/>
        <a:lstStyle/>
        <a:p>
          <a:endParaRPr lang="en-US"/>
        </a:p>
      </dgm:t>
    </dgm:pt>
    <dgm:pt modelId="{DE999312-7E5C-A04E-B0AA-6399BEDF8258}">
      <dgm:prSet/>
      <dgm:spPr/>
      <dgm:t>
        <a:bodyPr/>
        <a:lstStyle/>
        <a:p>
          <a:pPr rtl="0"/>
          <a:r>
            <a:rPr lang="en-US" dirty="0" smtClean="0"/>
            <a:t>A VM instance is defined in files:</a:t>
          </a:r>
          <a:endParaRPr lang="en-US" dirty="0"/>
        </a:p>
      </dgm:t>
    </dgm:pt>
    <dgm:pt modelId="{299AAA66-6F5A-0F48-9AD3-778978585570}" type="parTrans" cxnId="{58095216-25A7-4044-9B23-FD186B60C9A6}">
      <dgm:prSet/>
      <dgm:spPr/>
      <dgm:t>
        <a:bodyPr/>
        <a:lstStyle/>
        <a:p>
          <a:endParaRPr lang="en-US"/>
        </a:p>
      </dgm:t>
    </dgm:pt>
    <dgm:pt modelId="{F7D14397-9A39-5E49-80A3-B6E1FC2028CB}" type="sibTrans" cxnId="{58095216-25A7-4044-9B23-FD186B60C9A6}">
      <dgm:prSet/>
      <dgm:spPr/>
      <dgm:t>
        <a:bodyPr/>
        <a:lstStyle/>
        <a:p>
          <a:endParaRPr lang="en-US"/>
        </a:p>
      </dgm:t>
    </dgm:pt>
    <dgm:pt modelId="{5FC5E834-9C3D-A048-B1D6-00AB1C47CB2B}">
      <dgm:prSet/>
      <dgm:spPr/>
      <dgm:t>
        <a:bodyPr/>
        <a:lstStyle/>
        <a:p>
          <a:pPr rtl="0"/>
          <a:r>
            <a:rPr lang="en-US" b="0" i="0" baseline="0" dirty="0" smtClean="0"/>
            <a:t>Configuration file describes the attributes of the virtual machine</a:t>
          </a:r>
          <a:endParaRPr lang="en-US" dirty="0"/>
        </a:p>
      </dgm:t>
    </dgm:pt>
    <dgm:pt modelId="{3E936901-AEF4-194B-BA1B-89C3F9868D35}" type="parTrans" cxnId="{BF551052-9697-6044-91C9-A1B08F66F934}">
      <dgm:prSet/>
      <dgm:spPr/>
      <dgm:t>
        <a:bodyPr/>
        <a:lstStyle/>
        <a:p>
          <a:endParaRPr lang="en-US"/>
        </a:p>
      </dgm:t>
    </dgm:pt>
    <dgm:pt modelId="{B9531DE3-ED41-964D-B4C1-0E32CCF9014E}" type="sibTrans" cxnId="{BF551052-9697-6044-91C9-A1B08F66F934}">
      <dgm:prSet/>
      <dgm:spPr/>
      <dgm:t>
        <a:bodyPr/>
        <a:lstStyle/>
        <a:p>
          <a:endParaRPr lang="en-US"/>
        </a:p>
      </dgm:t>
    </dgm:pt>
    <dgm:pt modelId="{C3B585C2-2E23-C542-B434-18582AB4740E}">
      <dgm:prSet/>
      <dgm:spPr/>
      <dgm:t>
        <a:bodyPr/>
        <a:lstStyle/>
        <a:p>
          <a:pPr rtl="0"/>
          <a:r>
            <a:rPr lang="en-US" dirty="0" smtClean="0"/>
            <a:t>It contains the server definition, how many virtual processors (vCPUs) are allocated to this virtual machine, how much RAM is allocated, which I/O devices the VM has access to, how many network interface cards (NICs) are in the virtual server, and more</a:t>
          </a:r>
          <a:endParaRPr lang="en-US" dirty="0"/>
        </a:p>
      </dgm:t>
    </dgm:pt>
    <dgm:pt modelId="{9EB024DA-5A76-2046-A35E-DFCA443AFB63}" type="parTrans" cxnId="{C2E249C6-9662-844E-8962-7E896EB00DCE}">
      <dgm:prSet/>
      <dgm:spPr/>
      <dgm:t>
        <a:bodyPr/>
        <a:lstStyle/>
        <a:p>
          <a:endParaRPr lang="en-US"/>
        </a:p>
      </dgm:t>
    </dgm:pt>
    <dgm:pt modelId="{7CF840FA-CE9D-DE4F-939D-306AF3231547}" type="sibTrans" cxnId="{C2E249C6-9662-844E-8962-7E896EB00DCE}">
      <dgm:prSet/>
      <dgm:spPr/>
      <dgm:t>
        <a:bodyPr/>
        <a:lstStyle/>
        <a:p>
          <a:endParaRPr lang="en-US"/>
        </a:p>
      </dgm:t>
    </dgm:pt>
    <dgm:pt modelId="{C9175C8F-D3D9-524F-8720-ACB862F55811}">
      <dgm:prSet/>
      <dgm:spPr/>
      <dgm:t>
        <a:bodyPr/>
        <a:lstStyle/>
        <a:p>
          <a:pPr rtl="0"/>
          <a:r>
            <a:rPr lang="en-US" b="0" i="0" baseline="0" dirty="0" smtClean="0"/>
            <a:t>It also describes the storage that the VM can access</a:t>
          </a:r>
          <a:endParaRPr lang="en-US" dirty="0"/>
        </a:p>
      </dgm:t>
    </dgm:pt>
    <dgm:pt modelId="{9EA33EBA-B7A8-1B46-AFE2-B494FEE72625}" type="parTrans" cxnId="{BADDE020-624E-5645-BC40-5D7578A12F74}">
      <dgm:prSet/>
      <dgm:spPr/>
      <dgm:t>
        <a:bodyPr/>
        <a:lstStyle/>
        <a:p>
          <a:endParaRPr lang="en-US"/>
        </a:p>
      </dgm:t>
    </dgm:pt>
    <dgm:pt modelId="{A47356D7-A79C-BE4C-B4F7-25DB09AAC06C}" type="sibTrans" cxnId="{BADDE020-624E-5645-BC40-5D7578A12F74}">
      <dgm:prSet/>
      <dgm:spPr/>
      <dgm:t>
        <a:bodyPr/>
        <a:lstStyle/>
        <a:p>
          <a:endParaRPr lang="en-US"/>
        </a:p>
      </dgm:t>
    </dgm:pt>
    <dgm:pt modelId="{FCEE323C-F46D-F949-9D17-5F0067EB36EA}">
      <dgm:prSet/>
      <dgm:spPr/>
      <dgm:t>
        <a:bodyPr/>
        <a:lstStyle/>
        <a:p>
          <a:pPr rtl="0"/>
          <a:r>
            <a:rPr lang="en-US" dirty="0" smtClean="0"/>
            <a:t>When a virtual machine is powered on, or instantiated, additional files are created for logging, for memory paging, and other functions</a:t>
          </a:r>
          <a:endParaRPr lang="en-US" dirty="0"/>
        </a:p>
      </dgm:t>
    </dgm:pt>
    <dgm:pt modelId="{3EB4481F-767E-5945-9B87-60DE415CBC2B}" type="parTrans" cxnId="{96B78094-BC53-7749-B002-054A3B2C22FD}">
      <dgm:prSet/>
      <dgm:spPr/>
      <dgm:t>
        <a:bodyPr/>
        <a:lstStyle/>
        <a:p>
          <a:endParaRPr lang="en-US"/>
        </a:p>
      </dgm:t>
    </dgm:pt>
    <dgm:pt modelId="{70AF2A67-07EC-7D48-9E7F-F9C1A188B6B3}" type="sibTrans" cxnId="{96B78094-BC53-7749-B002-054A3B2C22FD}">
      <dgm:prSet/>
      <dgm:spPr/>
      <dgm:t>
        <a:bodyPr/>
        <a:lstStyle/>
        <a:p>
          <a:endParaRPr lang="en-US"/>
        </a:p>
      </dgm:t>
    </dgm:pt>
    <dgm:pt modelId="{6B78B25B-60D8-E44F-AFB3-24CAE05470CE}">
      <dgm:prSet/>
      <dgm:spPr/>
      <dgm:t>
        <a:bodyPr/>
        <a:lstStyle/>
        <a:p>
          <a:pPr rtl="0"/>
          <a:r>
            <a:rPr lang="en-US" b="0" i="0" baseline="0" dirty="0" smtClean="0"/>
            <a:t>Since VMs are already files, copying them produces not only a backup of the data but also a copy of the entire server, including the operating system, applications, and the hardware configuration itself</a:t>
          </a:r>
          <a:endParaRPr lang="en-US" dirty="0"/>
        </a:p>
      </dgm:t>
    </dgm:pt>
    <dgm:pt modelId="{E2ECBD4A-3445-A84E-AED4-CD17870F1B92}" type="parTrans" cxnId="{B3602547-AB96-0345-8B00-53E805C9E696}">
      <dgm:prSet/>
      <dgm:spPr/>
      <dgm:t>
        <a:bodyPr/>
        <a:lstStyle/>
        <a:p>
          <a:endParaRPr lang="en-US"/>
        </a:p>
      </dgm:t>
    </dgm:pt>
    <dgm:pt modelId="{9A32B756-67B0-1140-ABA9-C1C8AB46961E}" type="sibTrans" cxnId="{B3602547-AB96-0345-8B00-53E805C9E696}">
      <dgm:prSet/>
      <dgm:spPr/>
      <dgm:t>
        <a:bodyPr/>
        <a:lstStyle/>
        <a:p>
          <a:endParaRPr lang="en-US"/>
        </a:p>
      </dgm:t>
    </dgm:pt>
    <dgm:pt modelId="{E490C691-91A8-0949-BD2E-35ACF7F455DF}" type="pres">
      <dgm:prSet presAssocID="{D0725E30-ACEA-2F42-B19E-93A282D67CCD}" presName="Name0" presStyleCnt="0">
        <dgm:presLayoutVars>
          <dgm:chMax val="3"/>
          <dgm:chPref val="1"/>
          <dgm:dir/>
          <dgm:animLvl val="lvl"/>
          <dgm:resizeHandles/>
        </dgm:presLayoutVars>
      </dgm:prSet>
      <dgm:spPr/>
      <dgm:t>
        <a:bodyPr/>
        <a:lstStyle/>
        <a:p>
          <a:endParaRPr lang="en-US"/>
        </a:p>
      </dgm:t>
    </dgm:pt>
    <dgm:pt modelId="{024EEDCA-731D-104D-B55B-22E998D18F6B}" type="pres">
      <dgm:prSet presAssocID="{D0725E30-ACEA-2F42-B19E-93A282D67CCD}" presName="outerBox" presStyleCnt="0"/>
      <dgm:spPr/>
    </dgm:pt>
    <dgm:pt modelId="{2DEDC6FE-4500-9E4F-ACA9-CEC86EAEDE2E}" type="pres">
      <dgm:prSet presAssocID="{D0725E30-ACEA-2F42-B19E-93A282D67CCD}" presName="outerBoxParent" presStyleLbl="node1" presStyleIdx="0" presStyleCnt="1"/>
      <dgm:spPr/>
      <dgm:t>
        <a:bodyPr/>
        <a:lstStyle/>
        <a:p>
          <a:endParaRPr lang="en-US"/>
        </a:p>
      </dgm:t>
    </dgm:pt>
    <dgm:pt modelId="{9AA8EAE7-13B1-7A43-B7D7-A7BE0E6BE10F}" type="pres">
      <dgm:prSet presAssocID="{D0725E30-ACEA-2F42-B19E-93A282D67CCD}" presName="outerBoxChildren" presStyleCnt="0"/>
      <dgm:spPr/>
    </dgm:pt>
    <dgm:pt modelId="{9CF1AFFD-6D69-CC48-AFF4-4F6C3BDD85A4}" type="pres">
      <dgm:prSet presAssocID="{5FC5E834-9C3D-A048-B1D6-00AB1C47CB2B}" presName="oChild" presStyleLbl="fgAcc1" presStyleIdx="0" presStyleCnt="5">
        <dgm:presLayoutVars>
          <dgm:bulletEnabled val="1"/>
        </dgm:presLayoutVars>
      </dgm:prSet>
      <dgm:spPr/>
      <dgm:t>
        <a:bodyPr/>
        <a:lstStyle/>
        <a:p>
          <a:endParaRPr lang="en-US"/>
        </a:p>
      </dgm:t>
    </dgm:pt>
    <dgm:pt modelId="{E38A6320-15FA-5F4B-8641-A7EA0EC4E2B7}" type="pres">
      <dgm:prSet presAssocID="{B9531DE3-ED41-964D-B4C1-0E32CCF9014E}" presName="outerSibTrans" presStyleCnt="0"/>
      <dgm:spPr/>
    </dgm:pt>
    <dgm:pt modelId="{47FF568D-DE91-9342-857F-837F372C8F60}" type="pres">
      <dgm:prSet presAssocID="{C3B585C2-2E23-C542-B434-18582AB4740E}" presName="oChild" presStyleLbl="fgAcc1" presStyleIdx="1" presStyleCnt="5">
        <dgm:presLayoutVars>
          <dgm:bulletEnabled val="1"/>
        </dgm:presLayoutVars>
      </dgm:prSet>
      <dgm:spPr/>
      <dgm:t>
        <a:bodyPr/>
        <a:lstStyle/>
        <a:p>
          <a:endParaRPr lang="en-US"/>
        </a:p>
      </dgm:t>
    </dgm:pt>
    <dgm:pt modelId="{FCD38E68-C4E0-5748-BB94-EC4CD3D8CD69}" type="pres">
      <dgm:prSet presAssocID="{7CF840FA-CE9D-DE4F-939D-306AF3231547}" presName="outerSibTrans" presStyleCnt="0"/>
      <dgm:spPr/>
    </dgm:pt>
    <dgm:pt modelId="{30462B03-EBEC-BE45-A2CC-8E780A4C9A55}" type="pres">
      <dgm:prSet presAssocID="{C9175C8F-D3D9-524F-8720-ACB862F55811}" presName="oChild" presStyleLbl="fgAcc1" presStyleIdx="2" presStyleCnt="5">
        <dgm:presLayoutVars>
          <dgm:bulletEnabled val="1"/>
        </dgm:presLayoutVars>
      </dgm:prSet>
      <dgm:spPr/>
      <dgm:t>
        <a:bodyPr/>
        <a:lstStyle/>
        <a:p>
          <a:endParaRPr lang="en-US"/>
        </a:p>
      </dgm:t>
    </dgm:pt>
    <dgm:pt modelId="{97DD8D02-8630-8B41-B3C4-08D2B86BC9FB}" type="pres">
      <dgm:prSet presAssocID="{A47356D7-A79C-BE4C-B4F7-25DB09AAC06C}" presName="outerSibTrans" presStyleCnt="0"/>
      <dgm:spPr/>
    </dgm:pt>
    <dgm:pt modelId="{AF7E60FC-EF3B-6541-94F1-E934E56EF3AF}" type="pres">
      <dgm:prSet presAssocID="{FCEE323C-F46D-F949-9D17-5F0067EB36EA}" presName="oChild" presStyleLbl="fgAcc1" presStyleIdx="3" presStyleCnt="5">
        <dgm:presLayoutVars>
          <dgm:bulletEnabled val="1"/>
        </dgm:presLayoutVars>
      </dgm:prSet>
      <dgm:spPr/>
      <dgm:t>
        <a:bodyPr/>
        <a:lstStyle/>
        <a:p>
          <a:endParaRPr lang="en-US"/>
        </a:p>
      </dgm:t>
    </dgm:pt>
    <dgm:pt modelId="{55D1381D-F9D5-D445-9F9E-048A328A69B4}" type="pres">
      <dgm:prSet presAssocID="{70AF2A67-07EC-7D48-9E7F-F9C1A188B6B3}" presName="outerSibTrans" presStyleCnt="0"/>
      <dgm:spPr/>
    </dgm:pt>
    <dgm:pt modelId="{7E329E7C-C8E8-B34F-A227-9E122ADAEF04}" type="pres">
      <dgm:prSet presAssocID="{6B78B25B-60D8-E44F-AFB3-24CAE05470CE}" presName="oChild" presStyleLbl="fgAcc1" presStyleIdx="4" presStyleCnt="5">
        <dgm:presLayoutVars>
          <dgm:bulletEnabled val="1"/>
        </dgm:presLayoutVars>
      </dgm:prSet>
      <dgm:spPr/>
      <dgm:t>
        <a:bodyPr/>
        <a:lstStyle/>
        <a:p>
          <a:endParaRPr lang="en-US"/>
        </a:p>
      </dgm:t>
    </dgm:pt>
  </dgm:ptLst>
  <dgm:cxnLst>
    <dgm:cxn modelId="{8B0B7E4B-097F-804E-AAB7-A5D7DAC0CE19}" type="presOf" srcId="{DE999312-7E5C-A04E-B0AA-6399BEDF8258}" destId="{2DEDC6FE-4500-9E4F-ACA9-CEC86EAEDE2E}" srcOrd="0" destOrd="0" presId="urn:microsoft.com/office/officeart/2005/8/layout/target2"/>
    <dgm:cxn modelId="{527F0E06-8376-104D-9B1C-BBE3A68C913D}" type="presOf" srcId="{C9175C8F-D3D9-524F-8720-ACB862F55811}" destId="{30462B03-EBEC-BE45-A2CC-8E780A4C9A55}" srcOrd="0" destOrd="0" presId="urn:microsoft.com/office/officeart/2005/8/layout/target2"/>
    <dgm:cxn modelId="{FEDDA81B-D3A3-4D4C-92A6-460865604DA9}" type="presOf" srcId="{C3B585C2-2E23-C542-B434-18582AB4740E}" destId="{47FF568D-DE91-9342-857F-837F372C8F60}" srcOrd="0" destOrd="0" presId="urn:microsoft.com/office/officeart/2005/8/layout/target2"/>
    <dgm:cxn modelId="{C2E249C6-9662-844E-8962-7E896EB00DCE}" srcId="{DE999312-7E5C-A04E-B0AA-6399BEDF8258}" destId="{C3B585C2-2E23-C542-B434-18582AB4740E}" srcOrd="1" destOrd="0" parTransId="{9EB024DA-5A76-2046-A35E-DFCA443AFB63}" sibTransId="{7CF840FA-CE9D-DE4F-939D-306AF3231547}"/>
    <dgm:cxn modelId="{ED53DE25-5531-E442-9834-8A1729E19147}" type="presOf" srcId="{FCEE323C-F46D-F949-9D17-5F0067EB36EA}" destId="{AF7E60FC-EF3B-6541-94F1-E934E56EF3AF}" srcOrd="0" destOrd="0" presId="urn:microsoft.com/office/officeart/2005/8/layout/target2"/>
    <dgm:cxn modelId="{58095216-25A7-4044-9B23-FD186B60C9A6}" srcId="{D0725E30-ACEA-2F42-B19E-93A282D67CCD}" destId="{DE999312-7E5C-A04E-B0AA-6399BEDF8258}" srcOrd="0" destOrd="0" parTransId="{299AAA66-6F5A-0F48-9AD3-778978585570}" sibTransId="{F7D14397-9A39-5E49-80A3-B6E1FC2028CB}"/>
    <dgm:cxn modelId="{BADDE020-624E-5645-BC40-5D7578A12F74}" srcId="{DE999312-7E5C-A04E-B0AA-6399BEDF8258}" destId="{C9175C8F-D3D9-524F-8720-ACB862F55811}" srcOrd="2" destOrd="0" parTransId="{9EA33EBA-B7A8-1B46-AFE2-B494FEE72625}" sibTransId="{A47356D7-A79C-BE4C-B4F7-25DB09AAC06C}"/>
    <dgm:cxn modelId="{8CFBEA00-0473-1A4D-BADA-4EB14F113A24}" type="presOf" srcId="{6B78B25B-60D8-E44F-AFB3-24CAE05470CE}" destId="{7E329E7C-C8E8-B34F-A227-9E122ADAEF04}" srcOrd="0" destOrd="0" presId="urn:microsoft.com/office/officeart/2005/8/layout/target2"/>
    <dgm:cxn modelId="{BF551052-9697-6044-91C9-A1B08F66F934}" srcId="{DE999312-7E5C-A04E-B0AA-6399BEDF8258}" destId="{5FC5E834-9C3D-A048-B1D6-00AB1C47CB2B}" srcOrd="0" destOrd="0" parTransId="{3E936901-AEF4-194B-BA1B-89C3F9868D35}" sibTransId="{B9531DE3-ED41-964D-B4C1-0E32CCF9014E}"/>
    <dgm:cxn modelId="{B3602547-AB96-0345-8B00-53E805C9E696}" srcId="{DE999312-7E5C-A04E-B0AA-6399BEDF8258}" destId="{6B78B25B-60D8-E44F-AFB3-24CAE05470CE}" srcOrd="4" destOrd="0" parTransId="{E2ECBD4A-3445-A84E-AED4-CD17870F1B92}" sibTransId="{9A32B756-67B0-1140-ABA9-C1C8AB46961E}"/>
    <dgm:cxn modelId="{96B78094-BC53-7749-B002-054A3B2C22FD}" srcId="{DE999312-7E5C-A04E-B0AA-6399BEDF8258}" destId="{FCEE323C-F46D-F949-9D17-5F0067EB36EA}" srcOrd="3" destOrd="0" parTransId="{3EB4481F-767E-5945-9B87-60DE415CBC2B}" sibTransId="{70AF2A67-07EC-7D48-9E7F-F9C1A188B6B3}"/>
    <dgm:cxn modelId="{1D935260-CBB1-3845-B1D0-D388D111F622}" type="presOf" srcId="{5FC5E834-9C3D-A048-B1D6-00AB1C47CB2B}" destId="{9CF1AFFD-6D69-CC48-AFF4-4F6C3BDD85A4}" srcOrd="0" destOrd="0" presId="urn:microsoft.com/office/officeart/2005/8/layout/target2"/>
    <dgm:cxn modelId="{CE3FD535-4033-9844-94DC-8DDFFFC7E1FC}" type="presOf" srcId="{D0725E30-ACEA-2F42-B19E-93A282D67CCD}" destId="{E490C691-91A8-0949-BD2E-35ACF7F455DF}" srcOrd="0" destOrd="0" presId="urn:microsoft.com/office/officeart/2005/8/layout/target2"/>
    <dgm:cxn modelId="{895E7B67-2C2D-5C4E-B339-2830CE91A0DF}" type="presParOf" srcId="{E490C691-91A8-0949-BD2E-35ACF7F455DF}" destId="{024EEDCA-731D-104D-B55B-22E998D18F6B}" srcOrd="0" destOrd="0" presId="urn:microsoft.com/office/officeart/2005/8/layout/target2"/>
    <dgm:cxn modelId="{2609247E-A207-FA46-929E-6B1EE21F808E}" type="presParOf" srcId="{024EEDCA-731D-104D-B55B-22E998D18F6B}" destId="{2DEDC6FE-4500-9E4F-ACA9-CEC86EAEDE2E}" srcOrd="0" destOrd="0" presId="urn:microsoft.com/office/officeart/2005/8/layout/target2"/>
    <dgm:cxn modelId="{7AF8092B-14EA-9B4A-AFFC-B2126F7036B4}" type="presParOf" srcId="{024EEDCA-731D-104D-B55B-22E998D18F6B}" destId="{9AA8EAE7-13B1-7A43-B7D7-A7BE0E6BE10F}" srcOrd="1" destOrd="0" presId="urn:microsoft.com/office/officeart/2005/8/layout/target2"/>
    <dgm:cxn modelId="{3192DCB6-68E4-444F-BCF7-3DBD02B7451D}" type="presParOf" srcId="{9AA8EAE7-13B1-7A43-B7D7-A7BE0E6BE10F}" destId="{9CF1AFFD-6D69-CC48-AFF4-4F6C3BDD85A4}" srcOrd="0" destOrd="0" presId="urn:microsoft.com/office/officeart/2005/8/layout/target2"/>
    <dgm:cxn modelId="{9C49F129-8458-6043-82A0-DF8A53BCF70D}" type="presParOf" srcId="{9AA8EAE7-13B1-7A43-B7D7-A7BE0E6BE10F}" destId="{E38A6320-15FA-5F4B-8641-A7EA0EC4E2B7}" srcOrd="1" destOrd="0" presId="urn:microsoft.com/office/officeart/2005/8/layout/target2"/>
    <dgm:cxn modelId="{445B6D6C-69CE-3344-A372-B0B48C2C1DC1}" type="presParOf" srcId="{9AA8EAE7-13B1-7A43-B7D7-A7BE0E6BE10F}" destId="{47FF568D-DE91-9342-857F-837F372C8F60}" srcOrd="2" destOrd="0" presId="urn:microsoft.com/office/officeart/2005/8/layout/target2"/>
    <dgm:cxn modelId="{2BEA7656-97DC-944E-BB34-50527C27E07C}" type="presParOf" srcId="{9AA8EAE7-13B1-7A43-B7D7-A7BE0E6BE10F}" destId="{FCD38E68-C4E0-5748-BB94-EC4CD3D8CD69}" srcOrd="3" destOrd="0" presId="urn:microsoft.com/office/officeart/2005/8/layout/target2"/>
    <dgm:cxn modelId="{95B2C204-FF5C-1C4E-9B3E-45A10B22C5F4}" type="presParOf" srcId="{9AA8EAE7-13B1-7A43-B7D7-A7BE0E6BE10F}" destId="{30462B03-EBEC-BE45-A2CC-8E780A4C9A55}" srcOrd="4" destOrd="0" presId="urn:microsoft.com/office/officeart/2005/8/layout/target2"/>
    <dgm:cxn modelId="{9974E394-D99C-0246-A312-26306049A172}" type="presParOf" srcId="{9AA8EAE7-13B1-7A43-B7D7-A7BE0E6BE10F}" destId="{97DD8D02-8630-8B41-B3C4-08D2B86BC9FB}" srcOrd="5" destOrd="0" presId="urn:microsoft.com/office/officeart/2005/8/layout/target2"/>
    <dgm:cxn modelId="{439A58C9-7E81-674E-9710-65AAA09095B0}" type="presParOf" srcId="{9AA8EAE7-13B1-7A43-B7D7-A7BE0E6BE10F}" destId="{AF7E60FC-EF3B-6541-94F1-E934E56EF3AF}" srcOrd="6" destOrd="0" presId="urn:microsoft.com/office/officeart/2005/8/layout/target2"/>
    <dgm:cxn modelId="{BA3A699B-63B1-8E4C-BFCC-2541E0257C8C}" type="presParOf" srcId="{9AA8EAE7-13B1-7A43-B7D7-A7BE0E6BE10F}" destId="{55D1381D-F9D5-D445-9F9E-048A328A69B4}" srcOrd="7" destOrd="0" presId="urn:microsoft.com/office/officeart/2005/8/layout/target2"/>
    <dgm:cxn modelId="{4935826C-D294-984E-8529-AE31AA2FAC36}" type="presParOf" srcId="{9AA8EAE7-13B1-7A43-B7D7-A7BE0E6BE10F}" destId="{7E329E7C-C8E8-B34F-A227-9E122ADAEF04}"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E0FE5D-1DC8-5E46-99AF-78AC3216CE5D}" type="doc">
      <dgm:prSet loTypeId="urn:microsoft.com/office/officeart/2008/layout/LinedList" loCatId="hierarchy" qsTypeId="urn:microsoft.com/office/officeart/2005/8/quickstyle/3D4" qsCatId="3D" csTypeId="urn:microsoft.com/office/officeart/2005/8/colors/accent1_2" csCatId="accent1" phldr="1"/>
      <dgm:spPr/>
      <dgm:t>
        <a:bodyPr/>
        <a:lstStyle/>
        <a:p>
          <a:endParaRPr lang="en-US"/>
        </a:p>
      </dgm:t>
    </dgm:pt>
    <dgm:pt modelId="{0DA20C05-97C8-624D-906C-C7C74DCB2046}">
      <dgm:prSet/>
      <dgm:spPr/>
      <dgm:t>
        <a:bodyPr/>
        <a:lstStyle/>
        <a:p>
          <a:pPr rtl="0"/>
          <a:r>
            <a:rPr lang="en-US" dirty="0" smtClean="0"/>
            <a:t>Container virtualization is a relatively recent approach to virtualization</a:t>
          </a:r>
          <a:endParaRPr lang="en-US" dirty="0"/>
        </a:p>
      </dgm:t>
    </dgm:pt>
    <dgm:pt modelId="{D1457A3F-BAFF-5443-B722-8DE9D6BBAADA}" type="parTrans" cxnId="{ABF8A000-0B71-E145-9872-6DC592A53C78}">
      <dgm:prSet/>
      <dgm:spPr/>
      <dgm:t>
        <a:bodyPr/>
        <a:lstStyle/>
        <a:p>
          <a:endParaRPr lang="en-US"/>
        </a:p>
      </dgm:t>
    </dgm:pt>
    <dgm:pt modelId="{D695C653-8BB2-C44B-8F40-2407A74CB997}" type="sibTrans" cxnId="{ABF8A000-0B71-E145-9872-6DC592A53C78}">
      <dgm:prSet/>
      <dgm:spPr/>
      <dgm:t>
        <a:bodyPr/>
        <a:lstStyle/>
        <a:p>
          <a:endParaRPr lang="en-US"/>
        </a:p>
      </dgm:t>
    </dgm:pt>
    <dgm:pt modelId="{D1F677F7-B852-B648-8531-3EB912EB2C86}">
      <dgm:prSet/>
      <dgm:spPr/>
      <dgm:t>
        <a:bodyPr/>
        <a:lstStyle/>
        <a:p>
          <a:pPr rtl="0"/>
          <a:r>
            <a:rPr lang="en-US" smtClean="0"/>
            <a:t>In this approach, software, known as a </a:t>
          </a:r>
          <a:r>
            <a:rPr lang="en-US" b="1" i="1" smtClean="0"/>
            <a:t>virtualization container, </a:t>
          </a:r>
          <a:r>
            <a:rPr lang="en-US" smtClean="0"/>
            <a:t>runs on top of the host OS kernel and provides an isolated execution environment for applications</a:t>
          </a:r>
          <a:endParaRPr lang="en-US"/>
        </a:p>
      </dgm:t>
    </dgm:pt>
    <dgm:pt modelId="{8D61C30B-F833-1A42-B261-7C863A4975C8}" type="parTrans" cxnId="{444573DC-7171-924A-9B87-CD3BB8709045}">
      <dgm:prSet/>
      <dgm:spPr/>
      <dgm:t>
        <a:bodyPr/>
        <a:lstStyle/>
        <a:p>
          <a:endParaRPr lang="en-US"/>
        </a:p>
      </dgm:t>
    </dgm:pt>
    <dgm:pt modelId="{C44CCCF2-58A2-E341-B86A-7ABEF8585D29}" type="sibTrans" cxnId="{444573DC-7171-924A-9B87-CD3BB8709045}">
      <dgm:prSet/>
      <dgm:spPr/>
      <dgm:t>
        <a:bodyPr/>
        <a:lstStyle/>
        <a:p>
          <a:endParaRPr lang="en-US"/>
        </a:p>
      </dgm:t>
    </dgm:pt>
    <dgm:pt modelId="{C9067CD6-5765-6D44-8A36-EA5B14B93379}">
      <dgm:prSet/>
      <dgm:spPr/>
      <dgm:t>
        <a:bodyPr/>
        <a:lstStyle/>
        <a:p>
          <a:pPr rtl="0"/>
          <a:r>
            <a:rPr lang="en-US" smtClean="0"/>
            <a:t>Unlike hypervisor-based VMs, containers do not aim to emulate physical servers; instead, all containerized applications on a host share a common OS kernel</a:t>
          </a:r>
          <a:endParaRPr lang="en-US"/>
        </a:p>
      </dgm:t>
    </dgm:pt>
    <dgm:pt modelId="{0FF81F05-F4B6-034D-886C-427E7D0CEB8F}" type="parTrans" cxnId="{E44F13F0-07BA-6C41-BE20-7A10AD6C5261}">
      <dgm:prSet/>
      <dgm:spPr/>
      <dgm:t>
        <a:bodyPr/>
        <a:lstStyle/>
        <a:p>
          <a:endParaRPr lang="en-US"/>
        </a:p>
      </dgm:t>
    </dgm:pt>
    <dgm:pt modelId="{7BE45CC8-662E-D643-AF37-67E20BD46D7A}" type="sibTrans" cxnId="{E44F13F0-07BA-6C41-BE20-7A10AD6C5261}">
      <dgm:prSet/>
      <dgm:spPr/>
      <dgm:t>
        <a:bodyPr/>
        <a:lstStyle/>
        <a:p>
          <a:endParaRPr lang="en-US"/>
        </a:p>
      </dgm:t>
    </dgm:pt>
    <dgm:pt modelId="{034085DB-30C4-DE43-9ADD-6C119D38DEBA}">
      <dgm:prSet/>
      <dgm:spPr/>
      <dgm:t>
        <a:bodyPr/>
        <a:lstStyle/>
        <a:p>
          <a:pPr rtl="0"/>
          <a:r>
            <a:rPr lang="en-US" smtClean="0"/>
            <a:t>This eliminates the resources needed to run a separate OS for each application and can greatly reduce overhead</a:t>
          </a:r>
          <a:endParaRPr lang="en-US"/>
        </a:p>
      </dgm:t>
    </dgm:pt>
    <dgm:pt modelId="{D9047D9F-067B-6B4D-8F9C-00973225B99E}" type="parTrans" cxnId="{5FBA407A-A1D3-334D-9D39-7708F8733A90}">
      <dgm:prSet/>
      <dgm:spPr/>
      <dgm:t>
        <a:bodyPr/>
        <a:lstStyle/>
        <a:p>
          <a:endParaRPr lang="en-US"/>
        </a:p>
      </dgm:t>
    </dgm:pt>
    <dgm:pt modelId="{73123039-4040-9F4A-8AA6-4E5490A51614}" type="sibTrans" cxnId="{5FBA407A-A1D3-334D-9D39-7708F8733A90}">
      <dgm:prSet/>
      <dgm:spPr/>
      <dgm:t>
        <a:bodyPr/>
        <a:lstStyle/>
        <a:p>
          <a:endParaRPr lang="en-US"/>
        </a:p>
      </dgm:t>
    </dgm:pt>
    <dgm:pt modelId="{6348A666-F966-584C-8E00-1EB2E3001C88}" type="pres">
      <dgm:prSet presAssocID="{EDE0FE5D-1DC8-5E46-99AF-78AC3216CE5D}" presName="vert0" presStyleCnt="0">
        <dgm:presLayoutVars>
          <dgm:dir/>
          <dgm:animOne val="branch"/>
          <dgm:animLvl val="lvl"/>
        </dgm:presLayoutVars>
      </dgm:prSet>
      <dgm:spPr/>
      <dgm:t>
        <a:bodyPr/>
        <a:lstStyle/>
        <a:p>
          <a:endParaRPr lang="en-US"/>
        </a:p>
      </dgm:t>
    </dgm:pt>
    <dgm:pt modelId="{FCA42825-FE2D-A748-9775-11062BFE6797}" type="pres">
      <dgm:prSet presAssocID="{0DA20C05-97C8-624D-906C-C7C74DCB2046}" presName="thickLine" presStyleLbl="alignNode1" presStyleIdx="0" presStyleCnt="1"/>
      <dgm:spPr/>
    </dgm:pt>
    <dgm:pt modelId="{C24049DA-A773-A74B-9DFB-A4CA50E63055}" type="pres">
      <dgm:prSet presAssocID="{0DA20C05-97C8-624D-906C-C7C74DCB2046}" presName="horz1" presStyleCnt="0"/>
      <dgm:spPr/>
    </dgm:pt>
    <dgm:pt modelId="{D0CEA67A-FDA1-F544-9B0B-F1AEFFB1DE65}" type="pres">
      <dgm:prSet presAssocID="{0DA20C05-97C8-624D-906C-C7C74DCB2046}" presName="tx1" presStyleLbl="revTx" presStyleIdx="0" presStyleCnt="4" custScaleX="146764"/>
      <dgm:spPr/>
      <dgm:t>
        <a:bodyPr/>
        <a:lstStyle/>
        <a:p>
          <a:endParaRPr lang="en-US"/>
        </a:p>
      </dgm:t>
    </dgm:pt>
    <dgm:pt modelId="{33313E92-795A-E147-AB35-3F202EA43EFE}" type="pres">
      <dgm:prSet presAssocID="{0DA20C05-97C8-624D-906C-C7C74DCB2046}" presName="vert1" presStyleCnt="0"/>
      <dgm:spPr/>
    </dgm:pt>
    <dgm:pt modelId="{3E48806A-CE19-2143-AE24-DA25D261A258}" type="pres">
      <dgm:prSet presAssocID="{D1F677F7-B852-B648-8531-3EB912EB2C86}" presName="vertSpace2a" presStyleCnt="0"/>
      <dgm:spPr/>
    </dgm:pt>
    <dgm:pt modelId="{4BFBC901-1754-3745-85E4-832F4B2258F7}" type="pres">
      <dgm:prSet presAssocID="{D1F677F7-B852-B648-8531-3EB912EB2C86}" presName="horz2" presStyleCnt="0"/>
      <dgm:spPr/>
    </dgm:pt>
    <dgm:pt modelId="{96D54B13-E71A-2D40-93BA-88D97701A9B8}" type="pres">
      <dgm:prSet presAssocID="{D1F677F7-B852-B648-8531-3EB912EB2C86}" presName="horzSpace2" presStyleCnt="0"/>
      <dgm:spPr/>
    </dgm:pt>
    <dgm:pt modelId="{8CD4232C-BEB5-4C47-AC68-808D9DC567A9}" type="pres">
      <dgm:prSet presAssocID="{D1F677F7-B852-B648-8531-3EB912EB2C86}" presName="tx2" presStyleLbl="revTx" presStyleIdx="1" presStyleCnt="4"/>
      <dgm:spPr/>
      <dgm:t>
        <a:bodyPr/>
        <a:lstStyle/>
        <a:p>
          <a:endParaRPr lang="en-US"/>
        </a:p>
      </dgm:t>
    </dgm:pt>
    <dgm:pt modelId="{9B16D260-3F46-C143-B64C-D6F43E0D66D0}" type="pres">
      <dgm:prSet presAssocID="{D1F677F7-B852-B648-8531-3EB912EB2C86}" presName="vert2" presStyleCnt="0"/>
      <dgm:spPr/>
    </dgm:pt>
    <dgm:pt modelId="{713E9A83-E937-6A43-918F-495A5910DEAE}" type="pres">
      <dgm:prSet presAssocID="{D1F677F7-B852-B648-8531-3EB912EB2C86}" presName="thinLine2b" presStyleLbl="callout" presStyleIdx="0" presStyleCnt="3"/>
      <dgm:spPr/>
    </dgm:pt>
    <dgm:pt modelId="{E7A96EC7-1DE2-B540-9E87-5528354C0814}" type="pres">
      <dgm:prSet presAssocID="{D1F677F7-B852-B648-8531-3EB912EB2C86}" presName="vertSpace2b" presStyleCnt="0"/>
      <dgm:spPr/>
    </dgm:pt>
    <dgm:pt modelId="{7E1388A7-7908-DF40-9FF0-1123E9564286}" type="pres">
      <dgm:prSet presAssocID="{C9067CD6-5765-6D44-8A36-EA5B14B93379}" presName="horz2" presStyleCnt="0"/>
      <dgm:spPr/>
    </dgm:pt>
    <dgm:pt modelId="{DCEA5250-40CD-AE40-8876-7B0E55521AA3}" type="pres">
      <dgm:prSet presAssocID="{C9067CD6-5765-6D44-8A36-EA5B14B93379}" presName="horzSpace2" presStyleCnt="0"/>
      <dgm:spPr/>
    </dgm:pt>
    <dgm:pt modelId="{23D776F8-DDA6-CA42-8EB2-219079B6A337}" type="pres">
      <dgm:prSet presAssocID="{C9067CD6-5765-6D44-8A36-EA5B14B93379}" presName="tx2" presStyleLbl="revTx" presStyleIdx="2" presStyleCnt="4"/>
      <dgm:spPr/>
      <dgm:t>
        <a:bodyPr/>
        <a:lstStyle/>
        <a:p>
          <a:endParaRPr lang="en-US"/>
        </a:p>
      </dgm:t>
    </dgm:pt>
    <dgm:pt modelId="{EE0C910C-D614-E541-AB13-6464A9237CEA}" type="pres">
      <dgm:prSet presAssocID="{C9067CD6-5765-6D44-8A36-EA5B14B93379}" presName="vert2" presStyleCnt="0"/>
      <dgm:spPr/>
    </dgm:pt>
    <dgm:pt modelId="{C5289FE5-BD7D-CE4F-8C58-84FA986BAD09}" type="pres">
      <dgm:prSet presAssocID="{C9067CD6-5765-6D44-8A36-EA5B14B93379}" presName="thinLine2b" presStyleLbl="callout" presStyleIdx="1" presStyleCnt="3"/>
      <dgm:spPr/>
    </dgm:pt>
    <dgm:pt modelId="{9D5C5213-768D-0D4F-B20A-B52D0835254D}" type="pres">
      <dgm:prSet presAssocID="{C9067CD6-5765-6D44-8A36-EA5B14B93379}" presName="vertSpace2b" presStyleCnt="0"/>
      <dgm:spPr/>
    </dgm:pt>
    <dgm:pt modelId="{577325FC-1E61-3E4E-AF21-1724BBC2D31A}" type="pres">
      <dgm:prSet presAssocID="{034085DB-30C4-DE43-9ADD-6C119D38DEBA}" presName="horz2" presStyleCnt="0"/>
      <dgm:spPr/>
    </dgm:pt>
    <dgm:pt modelId="{545F1673-EC58-144A-9CB4-A9A971DFD863}" type="pres">
      <dgm:prSet presAssocID="{034085DB-30C4-DE43-9ADD-6C119D38DEBA}" presName="horzSpace2" presStyleCnt="0"/>
      <dgm:spPr/>
    </dgm:pt>
    <dgm:pt modelId="{2F0EEE06-0026-BF47-85CE-08385F367529}" type="pres">
      <dgm:prSet presAssocID="{034085DB-30C4-DE43-9ADD-6C119D38DEBA}" presName="tx2" presStyleLbl="revTx" presStyleIdx="3" presStyleCnt="4"/>
      <dgm:spPr/>
      <dgm:t>
        <a:bodyPr/>
        <a:lstStyle/>
        <a:p>
          <a:endParaRPr lang="en-US"/>
        </a:p>
      </dgm:t>
    </dgm:pt>
    <dgm:pt modelId="{568C64B6-0A9D-CC47-81CF-008F4C71C868}" type="pres">
      <dgm:prSet presAssocID="{034085DB-30C4-DE43-9ADD-6C119D38DEBA}" presName="vert2" presStyleCnt="0"/>
      <dgm:spPr/>
    </dgm:pt>
    <dgm:pt modelId="{DB1F3040-CFA7-BD4B-B82B-CD63478DF8F2}" type="pres">
      <dgm:prSet presAssocID="{034085DB-30C4-DE43-9ADD-6C119D38DEBA}" presName="thinLine2b" presStyleLbl="callout" presStyleIdx="2" presStyleCnt="3"/>
      <dgm:spPr/>
    </dgm:pt>
    <dgm:pt modelId="{A786041A-DEC2-CF48-B8BA-23A99071ED1A}" type="pres">
      <dgm:prSet presAssocID="{034085DB-30C4-DE43-9ADD-6C119D38DEBA}" presName="vertSpace2b" presStyleCnt="0"/>
      <dgm:spPr/>
    </dgm:pt>
  </dgm:ptLst>
  <dgm:cxnLst>
    <dgm:cxn modelId="{642C2CA5-6F54-B64C-B3EC-5C8866F9BBB2}" type="presOf" srcId="{034085DB-30C4-DE43-9ADD-6C119D38DEBA}" destId="{2F0EEE06-0026-BF47-85CE-08385F367529}" srcOrd="0" destOrd="0" presId="urn:microsoft.com/office/officeart/2008/layout/LinedList"/>
    <dgm:cxn modelId="{39AC7DCC-A7CC-E74B-941A-B06FB7BFD6F8}" type="presOf" srcId="{C9067CD6-5765-6D44-8A36-EA5B14B93379}" destId="{23D776F8-DDA6-CA42-8EB2-219079B6A337}" srcOrd="0" destOrd="0" presId="urn:microsoft.com/office/officeart/2008/layout/LinedList"/>
    <dgm:cxn modelId="{91C32BB6-2EA4-AB4F-9F8C-5F0C29EA5D52}" type="presOf" srcId="{D1F677F7-B852-B648-8531-3EB912EB2C86}" destId="{8CD4232C-BEB5-4C47-AC68-808D9DC567A9}" srcOrd="0" destOrd="0" presId="urn:microsoft.com/office/officeart/2008/layout/LinedList"/>
    <dgm:cxn modelId="{5FBA407A-A1D3-334D-9D39-7708F8733A90}" srcId="{0DA20C05-97C8-624D-906C-C7C74DCB2046}" destId="{034085DB-30C4-DE43-9ADD-6C119D38DEBA}" srcOrd="2" destOrd="0" parTransId="{D9047D9F-067B-6B4D-8F9C-00973225B99E}" sibTransId="{73123039-4040-9F4A-8AA6-4E5490A51614}"/>
    <dgm:cxn modelId="{18DECBA2-4FC8-7D48-B299-B39F9C9F6C60}" type="presOf" srcId="{0DA20C05-97C8-624D-906C-C7C74DCB2046}" destId="{D0CEA67A-FDA1-F544-9B0B-F1AEFFB1DE65}" srcOrd="0" destOrd="0" presId="urn:microsoft.com/office/officeart/2008/layout/LinedList"/>
    <dgm:cxn modelId="{9F26E967-28BE-FD47-B502-FD4EBAD9DB65}" type="presOf" srcId="{EDE0FE5D-1DC8-5E46-99AF-78AC3216CE5D}" destId="{6348A666-F966-584C-8E00-1EB2E3001C88}" srcOrd="0" destOrd="0" presId="urn:microsoft.com/office/officeart/2008/layout/LinedList"/>
    <dgm:cxn modelId="{444573DC-7171-924A-9B87-CD3BB8709045}" srcId="{0DA20C05-97C8-624D-906C-C7C74DCB2046}" destId="{D1F677F7-B852-B648-8531-3EB912EB2C86}" srcOrd="0" destOrd="0" parTransId="{8D61C30B-F833-1A42-B261-7C863A4975C8}" sibTransId="{C44CCCF2-58A2-E341-B86A-7ABEF8585D29}"/>
    <dgm:cxn modelId="{E44F13F0-07BA-6C41-BE20-7A10AD6C5261}" srcId="{0DA20C05-97C8-624D-906C-C7C74DCB2046}" destId="{C9067CD6-5765-6D44-8A36-EA5B14B93379}" srcOrd="1" destOrd="0" parTransId="{0FF81F05-F4B6-034D-886C-427E7D0CEB8F}" sibTransId="{7BE45CC8-662E-D643-AF37-67E20BD46D7A}"/>
    <dgm:cxn modelId="{ABF8A000-0B71-E145-9872-6DC592A53C78}" srcId="{EDE0FE5D-1DC8-5E46-99AF-78AC3216CE5D}" destId="{0DA20C05-97C8-624D-906C-C7C74DCB2046}" srcOrd="0" destOrd="0" parTransId="{D1457A3F-BAFF-5443-B722-8DE9D6BBAADA}" sibTransId="{D695C653-8BB2-C44B-8F40-2407A74CB997}"/>
    <dgm:cxn modelId="{DCDAE256-DD98-E743-8B29-8EE5CB8A5BBD}" type="presParOf" srcId="{6348A666-F966-584C-8E00-1EB2E3001C88}" destId="{FCA42825-FE2D-A748-9775-11062BFE6797}" srcOrd="0" destOrd="0" presId="urn:microsoft.com/office/officeart/2008/layout/LinedList"/>
    <dgm:cxn modelId="{83FDAB72-ADC8-AC4B-88EF-561D0B6B3DB0}" type="presParOf" srcId="{6348A666-F966-584C-8E00-1EB2E3001C88}" destId="{C24049DA-A773-A74B-9DFB-A4CA50E63055}" srcOrd="1" destOrd="0" presId="urn:microsoft.com/office/officeart/2008/layout/LinedList"/>
    <dgm:cxn modelId="{518D8A9F-D1DD-7B4C-B780-EF93706CEDF0}" type="presParOf" srcId="{C24049DA-A773-A74B-9DFB-A4CA50E63055}" destId="{D0CEA67A-FDA1-F544-9B0B-F1AEFFB1DE65}" srcOrd="0" destOrd="0" presId="urn:microsoft.com/office/officeart/2008/layout/LinedList"/>
    <dgm:cxn modelId="{0C464B5E-3A57-1248-83FC-1AC87B566A6C}" type="presParOf" srcId="{C24049DA-A773-A74B-9DFB-A4CA50E63055}" destId="{33313E92-795A-E147-AB35-3F202EA43EFE}" srcOrd="1" destOrd="0" presId="urn:microsoft.com/office/officeart/2008/layout/LinedList"/>
    <dgm:cxn modelId="{ECB54C12-30D6-DE40-BB2B-484678508B8A}" type="presParOf" srcId="{33313E92-795A-E147-AB35-3F202EA43EFE}" destId="{3E48806A-CE19-2143-AE24-DA25D261A258}" srcOrd="0" destOrd="0" presId="urn:microsoft.com/office/officeart/2008/layout/LinedList"/>
    <dgm:cxn modelId="{D5790AAA-1F28-EA46-9B8C-D6D2FBC4CBBC}" type="presParOf" srcId="{33313E92-795A-E147-AB35-3F202EA43EFE}" destId="{4BFBC901-1754-3745-85E4-832F4B2258F7}" srcOrd="1" destOrd="0" presId="urn:microsoft.com/office/officeart/2008/layout/LinedList"/>
    <dgm:cxn modelId="{2537FAE1-3EE0-414B-89A8-C634E17861B9}" type="presParOf" srcId="{4BFBC901-1754-3745-85E4-832F4B2258F7}" destId="{96D54B13-E71A-2D40-93BA-88D97701A9B8}" srcOrd="0" destOrd="0" presId="urn:microsoft.com/office/officeart/2008/layout/LinedList"/>
    <dgm:cxn modelId="{8BF82DDE-1E93-C84E-828A-045283B41ECC}" type="presParOf" srcId="{4BFBC901-1754-3745-85E4-832F4B2258F7}" destId="{8CD4232C-BEB5-4C47-AC68-808D9DC567A9}" srcOrd="1" destOrd="0" presId="urn:microsoft.com/office/officeart/2008/layout/LinedList"/>
    <dgm:cxn modelId="{76AA761D-CEB5-E84D-8838-31444FF10AF4}" type="presParOf" srcId="{4BFBC901-1754-3745-85E4-832F4B2258F7}" destId="{9B16D260-3F46-C143-B64C-D6F43E0D66D0}" srcOrd="2" destOrd="0" presId="urn:microsoft.com/office/officeart/2008/layout/LinedList"/>
    <dgm:cxn modelId="{07956D7F-790D-AB40-9C6B-741DF2564B57}" type="presParOf" srcId="{33313E92-795A-E147-AB35-3F202EA43EFE}" destId="{713E9A83-E937-6A43-918F-495A5910DEAE}" srcOrd="2" destOrd="0" presId="urn:microsoft.com/office/officeart/2008/layout/LinedList"/>
    <dgm:cxn modelId="{16FD2454-AF16-0F4F-9A74-285ADEA403AA}" type="presParOf" srcId="{33313E92-795A-E147-AB35-3F202EA43EFE}" destId="{E7A96EC7-1DE2-B540-9E87-5528354C0814}" srcOrd="3" destOrd="0" presId="urn:microsoft.com/office/officeart/2008/layout/LinedList"/>
    <dgm:cxn modelId="{15B17655-D4B6-9841-9A41-983B6D9B1D8E}" type="presParOf" srcId="{33313E92-795A-E147-AB35-3F202EA43EFE}" destId="{7E1388A7-7908-DF40-9FF0-1123E9564286}" srcOrd="4" destOrd="0" presId="urn:microsoft.com/office/officeart/2008/layout/LinedList"/>
    <dgm:cxn modelId="{586A6425-0843-D848-B541-BC4DAF3CA0E2}" type="presParOf" srcId="{7E1388A7-7908-DF40-9FF0-1123E9564286}" destId="{DCEA5250-40CD-AE40-8876-7B0E55521AA3}" srcOrd="0" destOrd="0" presId="urn:microsoft.com/office/officeart/2008/layout/LinedList"/>
    <dgm:cxn modelId="{CDE1C4F8-D0F0-D442-A002-3F8448444A39}" type="presParOf" srcId="{7E1388A7-7908-DF40-9FF0-1123E9564286}" destId="{23D776F8-DDA6-CA42-8EB2-219079B6A337}" srcOrd="1" destOrd="0" presId="urn:microsoft.com/office/officeart/2008/layout/LinedList"/>
    <dgm:cxn modelId="{7A662475-89EA-7149-84F1-6C9BF587906E}" type="presParOf" srcId="{7E1388A7-7908-DF40-9FF0-1123E9564286}" destId="{EE0C910C-D614-E541-AB13-6464A9237CEA}" srcOrd="2" destOrd="0" presId="urn:microsoft.com/office/officeart/2008/layout/LinedList"/>
    <dgm:cxn modelId="{25332011-B14B-C64B-AE8B-EB7FE67A3C34}" type="presParOf" srcId="{33313E92-795A-E147-AB35-3F202EA43EFE}" destId="{C5289FE5-BD7D-CE4F-8C58-84FA986BAD09}" srcOrd="5" destOrd="0" presId="urn:microsoft.com/office/officeart/2008/layout/LinedList"/>
    <dgm:cxn modelId="{1E17E0A2-FCD9-8846-942F-3FDADD1E60E4}" type="presParOf" srcId="{33313E92-795A-E147-AB35-3F202EA43EFE}" destId="{9D5C5213-768D-0D4F-B20A-B52D0835254D}" srcOrd="6" destOrd="0" presId="urn:microsoft.com/office/officeart/2008/layout/LinedList"/>
    <dgm:cxn modelId="{7B12A0CB-7EE5-3449-BE4C-E90FA226A670}" type="presParOf" srcId="{33313E92-795A-E147-AB35-3F202EA43EFE}" destId="{577325FC-1E61-3E4E-AF21-1724BBC2D31A}" srcOrd="7" destOrd="0" presId="urn:microsoft.com/office/officeart/2008/layout/LinedList"/>
    <dgm:cxn modelId="{CCE90A31-333A-394C-802E-B1DE3D9CEF8A}" type="presParOf" srcId="{577325FC-1E61-3E4E-AF21-1724BBC2D31A}" destId="{545F1673-EC58-144A-9CB4-A9A971DFD863}" srcOrd="0" destOrd="0" presId="urn:microsoft.com/office/officeart/2008/layout/LinedList"/>
    <dgm:cxn modelId="{BBF5A2F7-C77F-E54B-AB3B-16ADDEF6E907}" type="presParOf" srcId="{577325FC-1E61-3E4E-AF21-1724BBC2D31A}" destId="{2F0EEE06-0026-BF47-85CE-08385F367529}" srcOrd="1" destOrd="0" presId="urn:microsoft.com/office/officeart/2008/layout/LinedList"/>
    <dgm:cxn modelId="{59D0727B-5D24-7448-A73A-864F574AEDB6}" type="presParOf" srcId="{577325FC-1E61-3E4E-AF21-1724BBC2D31A}" destId="{568C64B6-0A9D-CC47-81CF-008F4C71C868}" srcOrd="2" destOrd="0" presId="urn:microsoft.com/office/officeart/2008/layout/LinedList"/>
    <dgm:cxn modelId="{CCF068B9-959A-3E43-99A9-8E4A7F1B1255}" type="presParOf" srcId="{33313E92-795A-E147-AB35-3F202EA43EFE}" destId="{DB1F3040-CFA7-BD4B-B82B-CD63478DF8F2}" srcOrd="8" destOrd="0" presId="urn:microsoft.com/office/officeart/2008/layout/LinedList"/>
    <dgm:cxn modelId="{FD2F6946-0CD6-7742-96EF-F23C35BB4652}" type="presParOf" srcId="{33313E92-795A-E147-AB35-3F202EA43EFE}" destId="{A786041A-DEC2-CF48-B8BA-23A99071ED1A}"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684351-A1A2-194E-9896-56F865E08D05}"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DE3741C3-5451-A346-8785-B16245DFFA84}">
      <dgm:prSet/>
      <dgm:spPr>
        <a:solidFill>
          <a:schemeClr val="accent1"/>
        </a:solidFill>
      </dgm:spPr>
      <dgm:t>
        <a:bodyPr/>
        <a:lstStyle/>
        <a:p>
          <a:pPr rtl="0"/>
          <a:r>
            <a:rPr lang="en-US" smtClean="0"/>
            <a:t>Two key advantages of microservices are:</a:t>
          </a:r>
          <a:endParaRPr lang="en-US"/>
        </a:p>
      </dgm:t>
    </dgm:pt>
    <dgm:pt modelId="{74D453D8-B194-594F-934F-AAE0B7DE2EF6}" type="parTrans" cxnId="{B9E1B49E-F9EB-0D42-A15A-ADCA5B38B964}">
      <dgm:prSet/>
      <dgm:spPr/>
      <dgm:t>
        <a:bodyPr/>
        <a:lstStyle/>
        <a:p>
          <a:endParaRPr lang="en-US"/>
        </a:p>
      </dgm:t>
    </dgm:pt>
    <dgm:pt modelId="{36417A30-1EBE-2A42-9EE8-034E3571F8A3}" type="sibTrans" cxnId="{B9E1B49E-F9EB-0D42-A15A-ADCA5B38B964}">
      <dgm:prSet/>
      <dgm:spPr/>
      <dgm:t>
        <a:bodyPr/>
        <a:lstStyle/>
        <a:p>
          <a:endParaRPr lang="en-US"/>
        </a:p>
      </dgm:t>
    </dgm:pt>
    <dgm:pt modelId="{FFBE301B-B5F3-3340-AC6D-E54EE8BAA481}">
      <dgm:prSet/>
      <dgm:spPr>
        <a:solidFill>
          <a:schemeClr val="accent3">
            <a:lumMod val="50000"/>
          </a:schemeClr>
        </a:solidFill>
      </dgm:spPr>
      <dgm:t>
        <a:bodyPr/>
        <a:lstStyle/>
        <a:p>
          <a:pPr rtl="0"/>
          <a:r>
            <a:rPr lang="en-US" dirty="0" err="1" smtClean="0"/>
            <a:t>Microservices</a:t>
          </a:r>
          <a:r>
            <a:rPr lang="en-US" dirty="0" smtClean="0"/>
            <a:t> implement much smaller deployable units, which then enables the user to push out updates or do features and capabilities much more quickly</a:t>
          </a:r>
          <a:endParaRPr lang="en-US" dirty="0"/>
        </a:p>
      </dgm:t>
    </dgm:pt>
    <dgm:pt modelId="{F64F1A5F-233C-9743-8354-5CEA9BF67572}" type="parTrans" cxnId="{2A29A7DB-961E-D74D-88AD-6C15AB4A7295}">
      <dgm:prSet/>
      <dgm:spPr/>
      <dgm:t>
        <a:bodyPr/>
        <a:lstStyle/>
        <a:p>
          <a:endParaRPr lang="en-US"/>
        </a:p>
      </dgm:t>
    </dgm:pt>
    <dgm:pt modelId="{D19F0E9A-FB27-BD49-8D7B-EA56EA6E0BAE}" type="sibTrans" cxnId="{2A29A7DB-961E-D74D-88AD-6C15AB4A7295}">
      <dgm:prSet/>
      <dgm:spPr/>
      <dgm:t>
        <a:bodyPr/>
        <a:lstStyle/>
        <a:p>
          <a:endParaRPr lang="en-US"/>
        </a:p>
      </dgm:t>
    </dgm:pt>
    <dgm:pt modelId="{0D6B18C2-9390-AA45-864D-05DE686FC297}">
      <dgm:prSet/>
      <dgm:spPr>
        <a:solidFill>
          <a:schemeClr val="accent3">
            <a:lumMod val="50000"/>
          </a:schemeClr>
        </a:solidFill>
      </dgm:spPr>
      <dgm:t>
        <a:bodyPr/>
        <a:lstStyle/>
        <a:p>
          <a:pPr rtl="0"/>
          <a:r>
            <a:rPr lang="en-US" dirty="0" smtClean="0"/>
            <a:t>This coincides with continuous delivery practices, where the goal is to push out small units without having to create a monolithic system</a:t>
          </a:r>
          <a:endParaRPr lang="en-US" dirty="0"/>
        </a:p>
      </dgm:t>
    </dgm:pt>
    <dgm:pt modelId="{28638A3A-99FA-DB46-99FC-73E641B66BCA}" type="parTrans" cxnId="{08C48FD9-CB5F-8745-B621-517A2065CA87}">
      <dgm:prSet/>
      <dgm:spPr/>
      <dgm:t>
        <a:bodyPr/>
        <a:lstStyle/>
        <a:p>
          <a:endParaRPr lang="en-US"/>
        </a:p>
      </dgm:t>
    </dgm:pt>
    <dgm:pt modelId="{0F297CCA-591B-7D49-B1CA-0E537B136E02}" type="sibTrans" cxnId="{08C48FD9-CB5F-8745-B621-517A2065CA87}">
      <dgm:prSet/>
      <dgm:spPr/>
      <dgm:t>
        <a:bodyPr/>
        <a:lstStyle/>
        <a:p>
          <a:endParaRPr lang="en-US"/>
        </a:p>
      </dgm:t>
    </dgm:pt>
    <dgm:pt modelId="{C755405A-BBFD-F341-B210-D83780ED46E0}">
      <dgm:prSet/>
      <dgm:spPr>
        <a:solidFill>
          <a:schemeClr val="accent6">
            <a:lumMod val="75000"/>
          </a:schemeClr>
        </a:solidFill>
      </dgm:spPr>
      <dgm:t>
        <a:bodyPr/>
        <a:lstStyle/>
        <a:p>
          <a:pPr rtl="0"/>
          <a:r>
            <a:rPr lang="en-US" smtClean="0"/>
            <a:t>Mocroservices also support precise scalability</a:t>
          </a:r>
          <a:endParaRPr lang="en-US"/>
        </a:p>
      </dgm:t>
    </dgm:pt>
    <dgm:pt modelId="{0192F69E-D334-F041-974E-0D306ED85724}" type="parTrans" cxnId="{7556808D-0339-8448-B911-582670B43505}">
      <dgm:prSet/>
      <dgm:spPr/>
      <dgm:t>
        <a:bodyPr/>
        <a:lstStyle/>
        <a:p>
          <a:endParaRPr lang="en-US"/>
        </a:p>
      </dgm:t>
    </dgm:pt>
    <dgm:pt modelId="{E8A92AF7-ABC0-4A49-8F07-4FA617A33AEE}" type="sibTrans" cxnId="{7556808D-0339-8448-B911-582670B43505}">
      <dgm:prSet/>
      <dgm:spPr/>
      <dgm:t>
        <a:bodyPr/>
        <a:lstStyle/>
        <a:p>
          <a:endParaRPr lang="en-US"/>
        </a:p>
      </dgm:t>
    </dgm:pt>
    <dgm:pt modelId="{449CD67F-5E90-C545-8651-F3CFAFC2C75C}">
      <dgm:prSet/>
      <dgm:spPr>
        <a:solidFill>
          <a:schemeClr val="accent6">
            <a:lumMod val="75000"/>
          </a:schemeClr>
        </a:solidFill>
      </dgm:spPr>
      <dgm:t>
        <a:bodyPr/>
        <a:lstStyle/>
        <a:p>
          <a:pPr rtl="0"/>
          <a:r>
            <a:rPr lang="en-US" dirty="0" smtClean="0"/>
            <a:t>Because a </a:t>
          </a:r>
          <a:r>
            <a:rPr lang="en-US" dirty="0" err="1" smtClean="0"/>
            <a:t>microservice</a:t>
          </a:r>
          <a:r>
            <a:rPr lang="en-US" dirty="0" smtClean="0"/>
            <a:t> is a section of a much larger application, it can easily be replicated to create multiple instances, and spread the load for just that one small piece of the application</a:t>
          </a:r>
          <a:endParaRPr lang="en-US" dirty="0"/>
        </a:p>
      </dgm:t>
    </dgm:pt>
    <dgm:pt modelId="{C7A4DFA3-6F92-B647-9B26-D492BBB30F72}" type="parTrans" cxnId="{73D978AC-FB7A-A748-B576-058E2594DCBD}">
      <dgm:prSet/>
      <dgm:spPr/>
      <dgm:t>
        <a:bodyPr/>
        <a:lstStyle/>
        <a:p>
          <a:endParaRPr lang="en-US"/>
        </a:p>
      </dgm:t>
    </dgm:pt>
    <dgm:pt modelId="{6B33A454-74F8-674D-B5A1-317555A9ABD0}" type="sibTrans" cxnId="{73D978AC-FB7A-A748-B576-058E2594DCBD}">
      <dgm:prSet/>
      <dgm:spPr/>
      <dgm:t>
        <a:bodyPr/>
        <a:lstStyle/>
        <a:p>
          <a:endParaRPr lang="en-US"/>
        </a:p>
      </dgm:t>
    </dgm:pt>
    <dgm:pt modelId="{40FF8B49-C310-EA4F-9372-88D8B68F0EAF}" type="pres">
      <dgm:prSet presAssocID="{B1684351-A1A2-194E-9896-56F865E08D05}" presName="hierChild1" presStyleCnt="0">
        <dgm:presLayoutVars>
          <dgm:orgChart val="1"/>
          <dgm:chPref val="1"/>
          <dgm:dir/>
          <dgm:animOne val="branch"/>
          <dgm:animLvl val="lvl"/>
          <dgm:resizeHandles/>
        </dgm:presLayoutVars>
      </dgm:prSet>
      <dgm:spPr/>
      <dgm:t>
        <a:bodyPr/>
        <a:lstStyle/>
        <a:p>
          <a:endParaRPr lang="en-US"/>
        </a:p>
      </dgm:t>
    </dgm:pt>
    <dgm:pt modelId="{01658A9F-9F5B-5A49-8E21-427268FC46B3}" type="pres">
      <dgm:prSet presAssocID="{DE3741C3-5451-A346-8785-B16245DFFA84}" presName="hierRoot1" presStyleCnt="0">
        <dgm:presLayoutVars>
          <dgm:hierBranch val="init"/>
        </dgm:presLayoutVars>
      </dgm:prSet>
      <dgm:spPr/>
    </dgm:pt>
    <dgm:pt modelId="{C68637BD-35E7-7B45-BDFF-1A3AF628A0C8}" type="pres">
      <dgm:prSet presAssocID="{DE3741C3-5451-A346-8785-B16245DFFA84}" presName="rootComposite1" presStyleCnt="0"/>
      <dgm:spPr/>
    </dgm:pt>
    <dgm:pt modelId="{450ECDD3-14EC-E446-B7EF-C59F67AA2980}" type="pres">
      <dgm:prSet presAssocID="{DE3741C3-5451-A346-8785-B16245DFFA84}" presName="rootText1" presStyleLbl="node0" presStyleIdx="0" presStyleCnt="1">
        <dgm:presLayoutVars>
          <dgm:chPref val="3"/>
        </dgm:presLayoutVars>
      </dgm:prSet>
      <dgm:spPr/>
      <dgm:t>
        <a:bodyPr/>
        <a:lstStyle/>
        <a:p>
          <a:endParaRPr lang="en-US"/>
        </a:p>
      </dgm:t>
    </dgm:pt>
    <dgm:pt modelId="{105BF591-BB72-5546-9DAF-2939D5B66105}" type="pres">
      <dgm:prSet presAssocID="{DE3741C3-5451-A346-8785-B16245DFFA84}" presName="rootConnector1" presStyleLbl="node1" presStyleIdx="0" presStyleCnt="0"/>
      <dgm:spPr/>
      <dgm:t>
        <a:bodyPr/>
        <a:lstStyle/>
        <a:p>
          <a:endParaRPr lang="en-US"/>
        </a:p>
      </dgm:t>
    </dgm:pt>
    <dgm:pt modelId="{1B538F81-7900-254E-A3B7-CEA1404B62BD}" type="pres">
      <dgm:prSet presAssocID="{DE3741C3-5451-A346-8785-B16245DFFA84}" presName="hierChild2" presStyleCnt="0"/>
      <dgm:spPr/>
    </dgm:pt>
    <dgm:pt modelId="{14CC1F27-DED7-0A48-B67F-84B0650E9509}" type="pres">
      <dgm:prSet presAssocID="{F64F1A5F-233C-9743-8354-5CEA9BF67572}" presName="Name37" presStyleLbl="parChTrans1D2" presStyleIdx="0" presStyleCnt="2"/>
      <dgm:spPr/>
      <dgm:t>
        <a:bodyPr/>
        <a:lstStyle/>
        <a:p>
          <a:endParaRPr lang="en-US"/>
        </a:p>
      </dgm:t>
    </dgm:pt>
    <dgm:pt modelId="{78937FA6-56FC-BB43-845B-A4D7A957CC7F}" type="pres">
      <dgm:prSet presAssocID="{FFBE301B-B5F3-3340-AC6D-E54EE8BAA481}" presName="hierRoot2" presStyleCnt="0">
        <dgm:presLayoutVars>
          <dgm:hierBranch val="init"/>
        </dgm:presLayoutVars>
      </dgm:prSet>
      <dgm:spPr/>
    </dgm:pt>
    <dgm:pt modelId="{62951F19-012A-7841-A971-AA7DCAD5314E}" type="pres">
      <dgm:prSet presAssocID="{FFBE301B-B5F3-3340-AC6D-E54EE8BAA481}" presName="rootComposite" presStyleCnt="0"/>
      <dgm:spPr/>
    </dgm:pt>
    <dgm:pt modelId="{85CCAEFE-9663-5740-A9F4-742FBB971B72}" type="pres">
      <dgm:prSet presAssocID="{FFBE301B-B5F3-3340-AC6D-E54EE8BAA481}" presName="rootText" presStyleLbl="node2" presStyleIdx="0" presStyleCnt="2">
        <dgm:presLayoutVars>
          <dgm:chPref val="3"/>
        </dgm:presLayoutVars>
      </dgm:prSet>
      <dgm:spPr/>
      <dgm:t>
        <a:bodyPr/>
        <a:lstStyle/>
        <a:p>
          <a:endParaRPr lang="en-US"/>
        </a:p>
      </dgm:t>
    </dgm:pt>
    <dgm:pt modelId="{3AB608E4-AD93-834B-B210-3EA1762D9CE6}" type="pres">
      <dgm:prSet presAssocID="{FFBE301B-B5F3-3340-AC6D-E54EE8BAA481}" presName="rootConnector" presStyleLbl="node2" presStyleIdx="0" presStyleCnt="2"/>
      <dgm:spPr/>
      <dgm:t>
        <a:bodyPr/>
        <a:lstStyle/>
        <a:p>
          <a:endParaRPr lang="en-US"/>
        </a:p>
      </dgm:t>
    </dgm:pt>
    <dgm:pt modelId="{B6741927-C020-264C-9A8A-0BD2D158058A}" type="pres">
      <dgm:prSet presAssocID="{FFBE301B-B5F3-3340-AC6D-E54EE8BAA481}" presName="hierChild4" presStyleCnt="0"/>
      <dgm:spPr/>
    </dgm:pt>
    <dgm:pt modelId="{1C78E423-334D-FD4E-8482-1750257A485F}" type="pres">
      <dgm:prSet presAssocID="{28638A3A-99FA-DB46-99FC-73E641B66BCA}" presName="Name37" presStyleLbl="parChTrans1D3" presStyleIdx="0" presStyleCnt="2"/>
      <dgm:spPr/>
      <dgm:t>
        <a:bodyPr/>
        <a:lstStyle/>
        <a:p>
          <a:endParaRPr lang="en-US"/>
        </a:p>
      </dgm:t>
    </dgm:pt>
    <dgm:pt modelId="{BAE326F0-936B-2444-A31B-C2CC45B46D3B}" type="pres">
      <dgm:prSet presAssocID="{0D6B18C2-9390-AA45-864D-05DE686FC297}" presName="hierRoot2" presStyleCnt="0">
        <dgm:presLayoutVars>
          <dgm:hierBranch val="init"/>
        </dgm:presLayoutVars>
      </dgm:prSet>
      <dgm:spPr/>
    </dgm:pt>
    <dgm:pt modelId="{BAC04208-308E-7E4F-A9DD-DF3144FA4497}" type="pres">
      <dgm:prSet presAssocID="{0D6B18C2-9390-AA45-864D-05DE686FC297}" presName="rootComposite" presStyleCnt="0"/>
      <dgm:spPr/>
    </dgm:pt>
    <dgm:pt modelId="{330A23CB-476C-B84E-A058-FF0C01C48612}" type="pres">
      <dgm:prSet presAssocID="{0D6B18C2-9390-AA45-864D-05DE686FC297}" presName="rootText" presStyleLbl="node3" presStyleIdx="0" presStyleCnt="2" custScaleX="114442">
        <dgm:presLayoutVars>
          <dgm:chPref val="3"/>
        </dgm:presLayoutVars>
      </dgm:prSet>
      <dgm:spPr/>
      <dgm:t>
        <a:bodyPr/>
        <a:lstStyle/>
        <a:p>
          <a:endParaRPr lang="en-US"/>
        </a:p>
      </dgm:t>
    </dgm:pt>
    <dgm:pt modelId="{862BBEA3-5E50-B94D-ABDD-8FCEE0F34908}" type="pres">
      <dgm:prSet presAssocID="{0D6B18C2-9390-AA45-864D-05DE686FC297}" presName="rootConnector" presStyleLbl="node3" presStyleIdx="0" presStyleCnt="2"/>
      <dgm:spPr/>
      <dgm:t>
        <a:bodyPr/>
        <a:lstStyle/>
        <a:p>
          <a:endParaRPr lang="en-US"/>
        </a:p>
      </dgm:t>
    </dgm:pt>
    <dgm:pt modelId="{6DF94E37-52DE-E741-87F6-4AEFB880C05D}" type="pres">
      <dgm:prSet presAssocID="{0D6B18C2-9390-AA45-864D-05DE686FC297}" presName="hierChild4" presStyleCnt="0"/>
      <dgm:spPr/>
    </dgm:pt>
    <dgm:pt modelId="{E3C08C6E-1983-2648-89A3-26C29AD09303}" type="pres">
      <dgm:prSet presAssocID="{0D6B18C2-9390-AA45-864D-05DE686FC297}" presName="hierChild5" presStyleCnt="0"/>
      <dgm:spPr/>
    </dgm:pt>
    <dgm:pt modelId="{D016E0F0-675C-B64F-BA2C-65B69357A4E6}" type="pres">
      <dgm:prSet presAssocID="{FFBE301B-B5F3-3340-AC6D-E54EE8BAA481}" presName="hierChild5" presStyleCnt="0"/>
      <dgm:spPr/>
    </dgm:pt>
    <dgm:pt modelId="{2AC92FA5-2562-0744-AB2C-DAAD8F86FFF0}" type="pres">
      <dgm:prSet presAssocID="{0192F69E-D334-F041-974E-0D306ED85724}" presName="Name37" presStyleLbl="parChTrans1D2" presStyleIdx="1" presStyleCnt="2"/>
      <dgm:spPr/>
      <dgm:t>
        <a:bodyPr/>
        <a:lstStyle/>
        <a:p>
          <a:endParaRPr lang="en-US"/>
        </a:p>
      </dgm:t>
    </dgm:pt>
    <dgm:pt modelId="{A36B717B-C3D6-8D4C-9A5A-D476FF60E62B}" type="pres">
      <dgm:prSet presAssocID="{C755405A-BBFD-F341-B210-D83780ED46E0}" presName="hierRoot2" presStyleCnt="0">
        <dgm:presLayoutVars>
          <dgm:hierBranch val="init"/>
        </dgm:presLayoutVars>
      </dgm:prSet>
      <dgm:spPr/>
    </dgm:pt>
    <dgm:pt modelId="{01FABA45-42E6-F24B-9C99-30F335689F4E}" type="pres">
      <dgm:prSet presAssocID="{C755405A-BBFD-F341-B210-D83780ED46E0}" presName="rootComposite" presStyleCnt="0"/>
      <dgm:spPr/>
    </dgm:pt>
    <dgm:pt modelId="{5EC5D7BC-9646-A645-8D03-00F079EBB90C}" type="pres">
      <dgm:prSet presAssocID="{C755405A-BBFD-F341-B210-D83780ED46E0}" presName="rootText" presStyleLbl="node2" presStyleIdx="1" presStyleCnt="2">
        <dgm:presLayoutVars>
          <dgm:chPref val="3"/>
        </dgm:presLayoutVars>
      </dgm:prSet>
      <dgm:spPr/>
      <dgm:t>
        <a:bodyPr/>
        <a:lstStyle/>
        <a:p>
          <a:endParaRPr lang="en-US"/>
        </a:p>
      </dgm:t>
    </dgm:pt>
    <dgm:pt modelId="{6B59819F-D664-3343-855C-8991E2F11171}" type="pres">
      <dgm:prSet presAssocID="{C755405A-BBFD-F341-B210-D83780ED46E0}" presName="rootConnector" presStyleLbl="node2" presStyleIdx="1" presStyleCnt="2"/>
      <dgm:spPr/>
      <dgm:t>
        <a:bodyPr/>
        <a:lstStyle/>
        <a:p>
          <a:endParaRPr lang="en-US"/>
        </a:p>
      </dgm:t>
    </dgm:pt>
    <dgm:pt modelId="{12745258-F746-B045-9697-A02C43AA6A47}" type="pres">
      <dgm:prSet presAssocID="{C755405A-BBFD-F341-B210-D83780ED46E0}" presName="hierChild4" presStyleCnt="0"/>
      <dgm:spPr/>
    </dgm:pt>
    <dgm:pt modelId="{322AE678-4AA3-6E4D-93D0-29F3938B5018}" type="pres">
      <dgm:prSet presAssocID="{C7A4DFA3-6F92-B647-9B26-D492BBB30F72}" presName="Name37" presStyleLbl="parChTrans1D3" presStyleIdx="1" presStyleCnt="2"/>
      <dgm:spPr/>
      <dgm:t>
        <a:bodyPr/>
        <a:lstStyle/>
        <a:p>
          <a:endParaRPr lang="en-US"/>
        </a:p>
      </dgm:t>
    </dgm:pt>
    <dgm:pt modelId="{ED2431F5-5B2E-2D49-9BF9-17E4CA687F03}" type="pres">
      <dgm:prSet presAssocID="{449CD67F-5E90-C545-8651-F3CFAFC2C75C}" presName="hierRoot2" presStyleCnt="0">
        <dgm:presLayoutVars>
          <dgm:hierBranch val="init"/>
        </dgm:presLayoutVars>
      </dgm:prSet>
      <dgm:spPr/>
    </dgm:pt>
    <dgm:pt modelId="{850EA742-4CD4-0046-9270-297CF792E71F}" type="pres">
      <dgm:prSet presAssocID="{449CD67F-5E90-C545-8651-F3CFAFC2C75C}" presName="rootComposite" presStyleCnt="0"/>
      <dgm:spPr/>
    </dgm:pt>
    <dgm:pt modelId="{B7916F15-8F5E-174B-A27E-3465D8628279}" type="pres">
      <dgm:prSet presAssocID="{449CD67F-5E90-C545-8651-F3CFAFC2C75C}" presName="rootText" presStyleLbl="node3" presStyleIdx="1" presStyleCnt="2" custScaleX="139719" custScaleY="117438">
        <dgm:presLayoutVars>
          <dgm:chPref val="3"/>
        </dgm:presLayoutVars>
      </dgm:prSet>
      <dgm:spPr/>
      <dgm:t>
        <a:bodyPr/>
        <a:lstStyle/>
        <a:p>
          <a:endParaRPr lang="en-US"/>
        </a:p>
      </dgm:t>
    </dgm:pt>
    <dgm:pt modelId="{9FD8C3AC-D09B-5146-8D8C-F77B6DFBD089}" type="pres">
      <dgm:prSet presAssocID="{449CD67F-5E90-C545-8651-F3CFAFC2C75C}" presName="rootConnector" presStyleLbl="node3" presStyleIdx="1" presStyleCnt="2"/>
      <dgm:spPr/>
      <dgm:t>
        <a:bodyPr/>
        <a:lstStyle/>
        <a:p>
          <a:endParaRPr lang="en-US"/>
        </a:p>
      </dgm:t>
    </dgm:pt>
    <dgm:pt modelId="{36665570-D166-A243-B9FE-A1C34BDC5687}" type="pres">
      <dgm:prSet presAssocID="{449CD67F-5E90-C545-8651-F3CFAFC2C75C}" presName="hierChild4" presStyleCnt="0"/>
      <dgm:spPr/>
    </dgm:pt>
    <dgm:pt modelId="{A1F0D4D0-3F78-6A41-B0E7-911E36032D5A}" type="pres">
      <dgm:prSet presAssocID="{449CD67F-5E90-C545-8651-F3CFAFC2C75C}" presName="hierChild5" presStyleCnt="0"/>
      <dgm:spPr/>
    </dgm:pt>
    <dgm:pt modelId="{643639EC-1C72-5940-864D-E1550033B141}" type="pres">
      <dgm:prSet presAssocID="{C755405A-BBFD-F341-B210-D83780ED46E0}" presName="hierChild5" presStyleCnt="0"/>
      <dgm:spPr/>
    </dgm:pt>
    <dgm:pt modelId="{2ECA86B9-4997-3A41-9B78-58992D000535}" type="pres">
      <dgm:prSet presAssocID="{DE3741C3-5451-A346-8785-B16245DFFA84}" presName="hierChild3" presStyleCnt="0"/>
      <dgm:spPr/>
    </dgm:pt>
  </dgm:ptLst>
  <dgm:cxnLst>
    <dgm:cxn modelId="{8CC6685D-D687-0E48-A174-1C8FCBEE8FB6}" type="presOf" srcId="{DE3741C3-5451-A346-8785-B16245DFFA84}" destId="{450ECDD3-14EC-E446-B7EF-C59F67AA2980}" srcOrd="0" destOrd="0" presId="urn:microsoft.com/office/officeart/2005/8/layout/orgChart1"/>
    <dgm:cxn modelId="{4403E9A5-F366-8041-BFDC-81B3256EB984}" type="presOf" srcId="{FFBE301B-B5F3-3340-AC6D-E54EE8BAA481}" destId="{3AB608E4-AD93-834B-B210-3EA1762D9CE6}" srcOrd="1" destOrd="0" presId="urn:microsoft.com/office/officeart/2005/8/layout/orgChart1"/>
    <dgm:cxn modelId="{02BE771E-9D67-1B4E-98CB-571F7483E434}" type="presOf" srcId="{DE3741C3-5451-A346-8785-B16245DFFA84}" destId="{105BF591-BB72-5546-9DAF-2939D5B66105}" srcOrd="1" destOrd="0" presId="urn:microsoft.com/office/officeart/2005/8/layout/orgChart1"/>
    <dgm:cxn modelId="{73D978AC-FB7A-A748-B576-058E2594DCBD}" srcId="{C755405A-BBFD-F341-B210-D83780ED46E0}" destId="{449CD67F-5E90-C545-8651-F3CFAFC2C75C}" srcOrd="0" destOrd="0" parTransId="{C7A4DFA3-6F92-B647-9B26-D492BBB30F72}" sibTransId="{6B33A454-74F8-674D-B5A1-317555A9ABD0}"/>
    <dgm:cxn modelId="{465A17ED-F13E-C743-8559-859928E1B218}" type="presOf" srcId="{FFBE301B-B5F3-3340-AC6D-E54EE8BAA481}" destId="{85CCAEFE-9663-5740-A9F4-742FBB971B72}" srcOrd="0" destOrd="0" presId="urn:microsoft.com/office/officeart/2005/8/layout/orgChart1"/>
    <dgm:cxn modelId="{2A29A7DB-961E-D74D-88AD-6C15AB4A7295}" srcId="{DE3741C3-5451-A346-8785-B16245DFFA84}" destId="{FFBE301B-B5F3-3340-AC6D-E54EE8BAA481}" srcOrd="0" destOrd="0" parTransId="{F64F1A5F-233C-9743-8354-5CEA9BF67572}" sibTransId="{D19F0E9A-FB27-BD49-8D7B-EA56EA6E0BAE}"/>
    <dgm:cxn modelId="{165FAE90-A9B9-C94D-95BC-080154FC0D06}" type="presOf" srcId="{449CD67F-5E90-C545-8651-F3CFAFC2C75C}" destId="{9FD8C3AC-D09B-5146-8D8C-F77B6DFBD089}" srcOrd="1" destOrd="0" presId="urn:microsoft.com/office/officeart/2005/8/layout/orgChart1"/>
    <dgm:cxn modelId="{5FF82D92-DE46-2840-B704-A17EF80C1977}" type="presOf" srcId="{C755405A-BBFD-F341-B210-D83780ED46E0}" destId="{6B59819F-D664-3343-855C-8991E2F11171}" srcOrd="1" destOrd="0" presId="urn:microsoft.com/office/officeart/2005/8/layout/orgChart1"/>
    <dgm:cxn modelId="{F1F0487F-9DA6-0648-A895-7DAFBA4B1945}" type="presOf" srcId="{0D6B18C2-9390-AA45-864D-05DE686FC297}" destId="{862BBEA3-5E50-B94D-ABDD-8FCEE0F34908}" srcOrd="1" destOrd="0" presId="urn:microsoft.com/office/officeart/2005/8/layout/orgChart1"/>
    <dgm:cxn modelId="{E902F3C9-B842-1646-9BA9-A18034EDD078}" type="presOf" srcId="{28638A3A-99FA-DB46-99FC-73E641B66BCA}" destId="{1C78E423-334D-FD4E-8482-1750257A485F}" srcOrd="0" destOrd="0" presId="urn:microsoft.com/office/officeart/2005/8/layout/orgChart1"/>
    <dgm:cxn modelId="{C572A7FF-1C14-3B46-9CAD-D78364D1FDBB}" type="presOf" srcId="{C7A4DFA3-6F92-B647-9B26-D492BBB30F72}" destId="{322AE678-4AA3-6E4D-93D0-29F3938B5018}" srcOrd="0" destOrd="0" presId="urn:microsoft.com/office/officeart/2005/8/layout/orgChart1"/>
    <dgm:cxn modelId="{08C48FD9-CB5F-8745-B621-517A2065CA87}" srcId="{FFBE301B-B5F3-3340-AC6D-E54EE8BAA481}" destId="{0D6B18C2-9390-AA45-864D-05DE686FC297}" srcOrd="0" destOrd="0" parTransId="{28638A3A-99FA-DB46-99FC-73E641B66BCA}" sibTransId="{0F297CCA-591B-7D49-B1CA-0E537B136E02}"/>
    <dgm:cxn modelId="{954D88E3-3EA9-6E43-ADEB-10CAE6E39454}" type="presOf" srcId="{0192F69E-D334-F041-974E-0D306ED85724}" destId="{2AC92FA5-2562-0744-AB2C-DAAD8F86FFF0}" srcOrd="0" destOrd="0" presId="urn:microsoft.com/office/officeart/2005/8/layout/orgChart1"/>
    <dgm:cxn modelId="{A4BC099E-3BB3-5A4D-A7C7-7CA59003DBEC}" type="presOf" srcId="{449CD67F-5E90-C545-8651-F3CFAFC2C75C}" destId="{B7916F15-8F5E-174B-A27E-3465D8628279}" srcOrd="0" destOrd="0" presId="urn:microsoft.com/office/officeart/2005/8/layout/orgChart1"/>
    <dgm:cxn modelId="{6101067F-40D7-0444-81B8-2B7082C72CFB}" type="presOf" srcId="{0D6B18C2-9390-AA45-864D-05DE686FC297}" destId="{330A23CB-476C-B84E-A058-FF0C01C48612}" srcOrd="0" destOrd="0" presId="urn:microsoft.com/office/officeart/2005/8/layout/orgChart1"/>
    <dgm:cxn modelId="{7556808D-0339-8448-B911-582670B43505}" srcId="{DE3741C3-5451-A346-8785-B16245DFFA84}" destId="{C755405A-BBFD-F341-B210-D83780ED46E0}" srcOrd="1" destOrd="0" parTransId="{0192F69E-D334-F041-974E-0D306ED85724}" sibTransId="{E8A92AF7-ABC0-4A49-8F07-4FA617A33AEE}"/>
    <dgm:cxn modelId="{092EA908-E0CC-8E41-B6FB-373F6687F59C}" type="presOf" srcId="{B1684351-A1A2-194E-9896-56F865E08D05}" destId="{40FF8B49-C310-EA4F-9372-88D8B68F0EAF}" srcOrd="0" destOrd="0" presId="urn:microsoft.com/office/officeart/2005/8/layout/orgChart1"/>
    <dgm:cxn modelId="{B9E1B49E-F9EB-0D42-A15A-ADCA5B38B964}" srcId="{B1684351-A1A2-194E-9896-56F865E08D05}" destId="{DE3741C3-5451-A346-8785-B16245DFFA84}" srcOrd="0" destOrd="0" parTransId="{74D453D8-B194-594F-934F-AAE0B7DE2EF6}" sibTransId="{36417A30-1EBE-2A42-9EE8-034E3571F8A3}"/>
    <dgm:cxn modelId="{7B97DC86-3CCA-ED43-AEAD-86E816E4126B}" type="presOf" srcId="{C755405A-BBFD-F341-B210-D83780ED46E0}" destId="{5EC5D7BC-9646-A645-8D03-00F079EBB90C}" srcOrd="0" destOrd="0" presId="urn:microsoft.com/office/officeart/2005/8/layout/orgChart1"/>
    <dgm:cxn modelId="{1DBB6BFF-9057-D64A-B198-CE6DAA711B8B}" type="presOf" srcId="{F64F1A5F-233C-9743-8354-5CEA9BF67572}" destId="{14CC1F27-DED7-0A48-B67F-84B0650E9509}" srcOrd="0" destOrd="0" presId="urn:microsoft.com/office/officeart/2005/8/layout/orgChart1"/>
    <dgm:cxn modelId="{55C1B6EB-90CB-C148-8FFF-33D968F6C3C8}" type="presParOf" srcId="{40FF8B49-C310-EA4F-9372-88D8B68F0EAF}" destId="{01658A9F-9F5B-5A49-8E21-427268FC46B3}" srcOrd="0" destOrd="0" presId="urn:microsoft.com/office/officeart/2005/8/layout/orgChart1"/>
    <dgm:cxn modelId="{10438677-A1E6-5B44-9AE2-DD054C5F75A5}" type="presParOf" srcId="{01658A9F-9F5B-5A49-8E21-427268FC46B3}" destId="{C68637BD-35E7-7B45-BDFF-1A3AF628A0C8}" srcOrd="0" destOrd="0" presId="urn:microsoft.com/office/officeart/2005/8/layout/orgChart1"/>
    <dgm:cxn modelId="{F221F57C-0066-C245-A59E-449E680D1D58}" type="presParOf" srcId="{C68637BD-35E7-7B45-BDFF-1A3AF628A0C8}" destId="{450ECDD3-14EC-E446-B7EF-C59F67AA2980}" srcOrd="0" destOrd="0" presId="urn:microsoft.com/office/officeart/2005/8/layout/orgChart1"/>
    <dgm:cxn modelId="{732903A5-FD8E-A846-94E1-AD6BE4EC5570}" type="presParOf" srcId="{C68637BD-35E7-7B45-BDFF-1A3AF628A0C8}" destId="{105BF591-BB72-5546-9DAF-2939D5B66105}" srcOrd="1" destOrd="0" presId="urn:microsoft.com/office/officeart/2005/8/layout/orgChart1"/>
    <dgm:cxn modelId="{3CD03FB7-DB24-4042-8DF5-0E11F86DEEF0}" type="presParOf" srcId="{01658A9F-9F5B-5A49-8E21-427268FC46B3}" destId="{1B538F81-7900-254E-A3B7-CEA1404B62BD}" srcOrd="1" destOrd="0" presId="urn:microsoft.com/office/officeart/2005/8/layout/orgChart1"/>
    <dgm:cxn modelId="{5F2F8C1D-7F2E-8747-B722-79DA14FC8C23}" type="presParOf" srcId="{1B538F81-7900-254E-A3B7-CEA1404B62BD}" destId="{14CC1F27-DED7-0A48-B67F-84B0650E9509}" srcOrd="0" destOrd="0" presId="urn:microsoft.com/office/officeart/2005/8/layout/orgChart1"/>
    <dgm:cxn modelId="{12815E93-CB36-7344-ADD5-4B49148602FF}" type="presParOf" srcId="{1B538F81-7900-254E-A3B7-CEA1404B62BD}" destId="{78937FA6-56FC-BB43-845B-A4D7A957CC7F}" srcOrd="1" destOrd="0" presId="urn:microsoft.com/office/officeart/2005/8/layout/orgChart1"/>
    <dgm:cxn modelId="{5EEC9D83-1DD2-904F-A65A-188039DEA8C7}" type="presParOf" srcId="{78937FA6-56FC-BB43-845B-A4D7A957CC7F}" destId="{62951F19-012A-7841-A971-AA7DCAD5314E}" srcOrd="0" destOrd="0" presId="urn:microsoft.com/office/officeart/2005/8/layout/orgChart1"/>
    <dgm:cxn modelId="{B10A8F14-C498-2F4C-880D-B8A38E9220DD}" type="presParOf" srcId="{62951F19-012A-7841-A971-AA7DCAD5314E}" destId="{85CCAEFE-9663-5740-A9F4-742FBB971B72}" srcOrd="0" destOrd="0" presId="urn:microsoft.com/office/officeart/2005/8/layout/orgChart1"/>
    <dgm:cxn modelId="{955F87E8-530D-384D-A7B6-0A02E7AA86A1}" type="presParOf" srcId="{62951F19-012A-7841-A971-AA7DCAD5314E}" destId="{3AB608E4-AD93-834B-B210-3EA1762D9CE6}" srcOrd="1" destOrd="0" presId="urn:microsoft.com/office/officeart/2005/8/layout/orgChart1"/>
    <dgm:cxn modelId="{DDA27A15-80E6-5A43-B3F2-89B5DF15CF2E}" type="presParOf" srcId="{78937FA6-56FC-BB43-845B-A4D7A957CC7F}" destId="{B6741927-C020-264C-9A8A-0BD2D158058A}" srcOrd="1" destOrd="0" presId="urn:microsoft.com/office/officeart/2005/8/layout/orgChart1"/>
    <dgm:cxn modelId="{B210CFC8-F9A7-0142-84E6-0D9D3F6A77FE}" type="presParOf" srcId="{B6741927-C020-264C-9A8A-0BD2D158058A}" destId="{1C78E423-334D-FD4E-8482-1750257A485F}" srcOrd="0" destOrd="0" presId="urn:microsoft.com/office/officeart/2005/8/layout/orgChart1"/>
    <dgm:cxn modelId="{C2D80D6A-E979-8842-A943-320DC2D276C0}" type="presParOf" srcId="{B6741927-C020-264C-9A8A-0BD2D158058A}" destId="{BAE326F0-936B-2444-A31B-C2CC45B46D3B}" srcOrd="1" destOrd="0" presId="urn:microsoft.com/office/officeart/2005/8/layout/orgChart1"/>
    <dgm:cxn modelId="{14F1AC0B-1C7D-354D-A5FA-1B99B73A1048}" type="presParOf" srcId="{BAE326F0-936B-2444-A31B-C2CC45B46D3B}" destId="{BAC04208-308E-7E4F-A9DD-DF3144FA4497}" srcOrd="0" destOrd="0" presId="urn:microsoft.com/office/officeart/2005/8/layout/orgChart1"/>
    <dgm:cxn modelId="{2B08B97E-D905-D041-9B4A-74CA9DD18446}" type="presParOf" srcId="{BAC04208-308E-7E4F-A9DD-DF3144FA4497}" destId="{330A23CB-476C-B84E-A058-FF0C01C48612}" srcOrd="0" destOrd="0" presId="urn:microsoft.com/office/officeart/2005/8/layout/orgChart1"/>
    <dgm:cxn modelId="{4860BF1F-B6F3-D34A-A441-0BE9EA6542F1}" type="presParOf" srcId="{BAC04208-308E-7E4F-A9DD-DF3144FA4497}" destId="{862BBEA3-5E50-B94D-ABDD-8FCEE0F34908}" srcOrd="1" destOrd="0" presId="urn:microsoft.com/office/officeart/2005/8/layout/orgChart1"/>
    <dgm:cxn modelId="{9F79389D-01FE-AF4E-8370-5F2A367A5A5D}" type="presParOf" srcId="{BAE326F0-936B-2444-A31B-C2CC45B46D3B}" destId="{6DF94E37-52DE-E741-87F6-4AEFB880C05D}" srcOrd="1" destOrd="0" presId="urn:microsoft.com/office/officeart/2005/8/layout/orgChart1"/>
    <dgm:cxn modelId="{42828A28-E2EC-3D49-BA2D-4AC91D0441D1}" type="presParOf" srcId="{BAE326F0-936B-2444-A31B-C2CC45B46D3B}" destId="{E3C08C6E-1983-2648-89A3-26C29AD09303}" srcOrd="2" destOrd="0" presId="urn:microsoft.com/office/officeart/2005/8/layout/orgChart1"/>
    <dgm:cxn modelId="{F1E28D27-AA12-1149-955B-49C9A42DCD38}" type="presParOf" srcId="{78937FA6-56FC-BB43-845B-A4D7A957CC7F}" destId="{D016E0F0-675C-B64F-BA2C-65B69357A4E6}" srcOrd="2" destOrd="0" presId="urn:microsoft.com/office/officeart/2005/8/layout/orgChart1"/>
    <dgm:cxn modelId="{032287B1-A0D0-CD44-B20E-03070F644565}" type="presParOf" srcId="{1B538F81-7900-254E-A3B7-CEA1404B62BD}" destId="{2AC92FA5-2562-0744-AB2C-DAAD8F86FFF0}" srcOrd="2" destOrd="0" presId="urn:microsoft.com/office/officeart/2005/8/layout/orgChart1"/>
    <dgm:cxn modelId="{1C0E816A-D095-FD4E-8561-364F482B010B}" type="presParOf" srcId="{1B538F81-7900-254E-A3B7-CEA1404B62BD}" destId="{A36B717B-C3D6-8D4C-9A5A-D476FF60E62B}" srcOrd="3" destOrd="0" presId="urn:microsoft.com/office/officeart/2005/8/layout/orgChart1"/>
    <dgm:cxn modelId="{C7AE1226-818E-0445-964B-65F21079A8D9}" type="presParOf" srcId="{A36B717B-C3D6-8D4C-9A5A-D476FF60E62B}" destId="{01FABA45-42E6-F24B-9C99-30F335689F4E}" srcOrd="0" destOrd="0" presId="urn:microsoft.com/office/officeart/2005/8/layout/orgChart1"/>
    <dgm:cxn modelId="{949F099B-BC38-C34C-8EC2-A99F13681956}" type="presParOf" srcId="{01FABA45-42E6-F24B-9C99-30F335689F4E}" destId="{5EC5D7BC-9646-A645-8D03-00F079EBB90C}" srcOrd="0" destOrd="0" presId="urn:microsoft.com/office/officeart/2005/8/layout/orgChart1"/>
    <dgm:cxn modelId="{FD61A9E2-0688-194F-AA0B-C1A410C68E37}" type="presParOf" srcId="{01FABA45-42E6-F24B-9C99-30F335689F4E}" destId="{6B59819F-D664-3343-855C-8991E2F11171}" srcOrd="1" destOrd="0" presId="urn:microsoft.com/office/officeart/2005/8/layout/orgChart1"/>
    <dgm:cxn modelId="{759AE3D2-CAD8-8C4F-BBC9-0B31054ACFA9}" type="presParOf" srcId="{A36B717B-C3D6-8D4C-9A5A-D476FF60E62B}" destId="{12745258-F746-B045-9697-A02C43AA6A47}" srcOrd="1" destOrd="0" presId="urn:microsoft.com/office/officeart/2005/8/layout/orgChart1"/>
    <dgm:cxn modelId="{0FBC04DC-0E13-9744-82C1-9EC7128CB607}" type="presParOf" srcId="{12745258-F746-B045-9697-A02C43AA6A47}" destId="{322AE678-4AA3-6E4D-93D0-29F3938B5018}" srcOrd="0" destOrd="0" presId="urn:microsoft.com/office/officeart/2005/8/layout/orgChart1"/>
    <dgm:cxn modelId="{F227D1B6-6189-944F-81A2-C3692DBBAE1F}" type="presParOf" srcId="{12745258-F746-B045-9697-A02C43AA6A47}" destId="{ED2431F5-5B2E-2D49-9BF9-17E4CA687F03}" srcOrd="1" destOrd="0" presId="urn:microsoft.com/office/officeart/2005/8/layout/orgChart1"/>
    <dgm:cxn modelId="{520640C9-1A20-614C-B804-65B6F5896B44}" type="presParOf" srcId="{ED2431F5-5B2E-2D49-9BF9-17E4CA687F03}" destId="{850EA742-4CD4-0046-9270-297CF792E71F}" srcOrd="0" destOrd="0" presId="urn:microsoft.com/office/officeart/2005/8/layout/orgChart1"/>
    <dgm:cxn modelId="{9A94082A-D17F-4548-B971-5837770A4783}" type="presParOf" srcId="{850EA742-4CD4-0046-9270-297CF792E71F}" destId="{B7916F15-8F5E-174B-A27E-3465D8628279}" srcOrd="0" destOrd="0" presId="urn:microsoft.com/office/officeart/2005/8/layout/orgChart1"/>
    <dgm:cxn modelId="{B7194EDC-E5D6-AE4C-88B2-5E6FAAC6AD74}" type="presParOf" srcId="{850EA742-4CD4-0046-9270-297CF792E71F}" destId="{9FD8C3AC-D09B-5146-8D8C-F77B6DFBD089}" srcOrd="1" destOrd="0" presId="urn:microsoft.com/office/officeart/2005/8/layout/orgChart1"/>
    <dgm:cxn modelId="{90D68F3E-5140-1845-A5D3-71DE4C522B4A}" type="presParOf" srcId="{ED2431F5-5B2E-2D49-9BF9-17E4CA687F03}" destId="{36665570-D166-A243-B9FE-A1C34BDC5687}" srcOrd="1" destOrd="0" presId="urn:microsoft.com/office/officeart/2005/8/layout/orgChart1"/>
    <dgm:cxn modelId="{15CFC5F1-5250-A54F-8ED0-2247F062739F}" type="presParOf" srcId="{ED2431F5-5B2E-2D49-9BF9-17E4CA687F03}" destId="{A1F0D4D0-3F78-6A41-B0E7-911E36032D5A}" srcOrd="2" destOrd="0" presId="urn:microsoft.com/office/officeart/2005/8/layout/orgChart1"/>
    <dgm:cxn modelId="{6FE54A20-B11C-2941-8D0A-5212B9535E16}" type="presParOf" srcId="{A36B717B-C3D6-8D4C-9A5A-D476FF60E62B}" destId="{643639EC-1C72-5940-864D-E1550033B141}" srcOrd="2" destOrd="0" presId="urn:microsoft.com/office/officeart/2005/8/layout/orgChart1"/>
    <dgm:cxn modelId="{6061EAB7-2752-CE48-9B05-9E5BE6D7960E}" type="presParOf" srcId="{01658A9F-9F5B-5A49-8E21-427268FC46B3}" destId="{2ECA86B9-4997-3A41-9B78-58992D00053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B09FB6-1E74-354A-92ED-FE4B30BF307D}" type="doc">
      <dgm:prSet loTypeId="urn:microsoft.com/office/officeart/2005/8/layout/cycle4" loCatId="" qsTypeId="urn:microsoft.com/office/officeart/2005/8/quickstyle/simple4" qsCatId="simple" csTypeId="urn:microsoft.com/office/officeart/2005/8/colors/accent1_2" csCatId="accent1" phldr="1"/>
      <dgm:spPr/>
      <dgm:t>
        <a:bodyPr/>
        <a:lstStyle/>
        <a:p>
          <a:endParaRPr lang="en-US"/>
        </a:p>
      </dgm:t>
    </dgm:pt>
    <dgm:pt modelId="{BB02201D-1EBF-6C4A-B018-AD1DBCD7EFB0}">
      <dgm:prSet/>
      <dgm:spPr/>
      <dgm:t>
        <a:bodyPr/>
        <a:lstStyle/>
        <a:p>
          <a:pPr rtl="0"/>
          <a:r>
            <a:rPr lang="en-US" smtClean="0"/>
            <a:t>The number of processors a server has is one of the more important metrics when sizing a server</a:t>
          </a:r>
          <a:endParaRPr lang="en-US"/>
        </a:p>
      </dgm:t>
    </dgm:pt>
    <dgm:pt modelId="{F7178905-E146-E641-A1FB-23054C089B2F}" type="parTrans" cxnId="{1C519B71-B3E8-4940-BACF-4CCC45C832D7}">
      <dgm:prSet/>
      <dgm:spPr/>
      <dgm:t>
        <a:bodyPr/>
        <a:lstStyle/>
        <a:p>
          <a:endParaRPr lang="en-US"/>
        </a:p>
      </dgm:t>
    </dgm:pt>
    <dgm:pt modelId="{639F5152-CF33-744E-B8DC-E5D881520A10}" type="sibTrans" cxnId="{1C519B71-B3E8-4940-BACF-4CCC45C832D7}">
      <dgm:prSet/>
      <dgm:spPr/>
      <dgm:t>
        <a:bodyPr/>
        <a:lstStyle/>
        <a:p>
          <a:endParaRPr lang="en-US"/>
        </a:p>
      </dgm:t>
    </dgm:pt>
    <dgm:pt modelId="{765FAE66-E483-F443-AAA5-6B2D0E4A9BFB}">
      <dgm:prSet/>
      <dgm:spPr/>
      <dgm:t>
        <a:bodyPr/>
        <a:lstStyle/>
        <a:p>
          <a:pPr rtl="0"/>
          <a:r>
            <a:rPr lang="en-US" dirty="0" smtClean="0"/>
            <a:t>When applications are migrated to virtual environments, the number of virtual processors allocated to their virtual machines needs to be determined</a:t>
          </a:r>
          <a:endParaRPr lang="en-US" dirty="0"/>
        </a:p>
      </dgm:t>
    </dgm:pt>
    <dgm:pt modelId="{F80D420B-108B-D846-8BDF-E859EC4A5BAD}" type="parTrans" cxnId="{CC8E692B-4386-DA41-88EE-175C00A5F8B5}">
      <dgm:prSet/>
      <dgm:spPr/>
      <dgm:t>
        <a:bodyPr/>
        <a:lstStyle/>
        <a:p>
          <a:endParaRPr lang="en-US"/>
        </a:p>
      </dgm:t>
    </dgm:pt>
    <dgm:pt modelId="{B4F90A01-4B9F-7E4B-A4B4-AED88BA7ADCE}" type="sibTrans" cxnId="{CC8E692B-4386-DA41-88EE-175C00A5F8B5}">
      <dgm:prSet/>
      <dgm:spPr/>
      <dgm:t>
        <a:bodyPr/>
        <a:lstStyle/>
        <a:p>
          <a:endParaRPr lang="en-US"/>
        </a:p>
      </dgm:t>
    </dgm:pt>
    <dgm:pt modelId="{BBE37DF5-98FF-1642-B3E7-0D4B259F6895}">
      <dgm:prSet/>
      <dgm:spPr/>
      <dgm:t>
        <a:bodyPr/>
        <a:lstStyle/>
        <a:p>
          <a:pPr rtl="0"/>
          <a:r>
            <a:rPr lang="en-US" smtClean="0"/>
            <a:t>Moore’s law provides processors that would be four times faster than those on the original physical server</a:t>
          </a:r>
          <a:endParaRPr lang="en-US"/>
        </a:p>
      </dgm:t>
    </dgm:pt>
    <dgm:pt modelId="{D2B45D41-38F0-7247-9092-3B1CF81FE719}" type="parTrans" cxnId="{5EEF7185-85FE-0A41-B2EE-4A27BB4F8BD8}">
      <dgm:prSet/>
      <dgm:spPr/>
      <dgm:t>
        <a:bodyPr/>
        <a:lstStyle/>
        <a:p>
          <a:endParaRPr lang="en-US"/>
        </a:p>
      </dgm:t>
    </dgm:pt>
    <dgm:pt modelId="{5CAD76AE-A34D-D04A-962E-C96998CB7FC9}" type="sibTrans" cxnId="{5EEF7185-85FE-0A41-B2EE-4A27BB4F8BD8}">
      <dgm:prSet/>
      <dgm:spPr/>
      <dgm:t>
        <a:bodyPr/>
        <a:lstStyle/>
        <a:p>
          <a:endParaRPr lang="en-US"/>
        </a:p>
      </dgm:t>
    </dgm:pt>
    <dgm:pt modelId="{97189646-A30C-EB49-937B-10DB84429DF5}">
      <dgm:prSet/>
      <dgm:spPr/>
      <dgm:t>
        <a:bodyPr/>
        <a:lstStyle/>
        <a:p>
          <a:pPr rtl="0"/>
          <a:r>
            <a:rPr lang="en-US" smtClean="0"/>
            <a:t>There are tools available that will monitor resource (processor, memory, network, and storage I/O) usage on the physical server and then make recommendations for the optimum VM sizing</a:t>
          </a:r>
          <a:endParaRPr lang="en-US"/>
        </a:p>
      </dgm:t>
    </dgm:pt>
    <dgm:pt modelId="{0568F618-AEEA-7E4F-ADDD-42DB38EBB4A7}" type="parTrans" cxnId="{849BEB77-8CD8-504F-8446-55F6A5A148F1}">
      <dgm:prSet/>
      <dgm:spPr/>
      <dgm:t>
        <a:bodyPr/>
        <a:lstStyle/>
        <a:p>
          <a:endParaRPr lang="en-US"/>
        </a:p>
      </dgm:t>
    </dgm:pt>
    <dgm:pt modelId="{D4470855-357A-944B-9AB8-D59006065C71}" type="sibTrans" cxnId="{849BEB77-8CD8-504F-8446-55F6A5A148F1}">
      <dgm:prSet/>
      <dgm:spPr/>
      <dgm:t>
        <a:bodyPr/>
        <a:lstStyle/>
        <a:p>
          <a:endParaRPr lang="en-US"/>
        </a:p>
      </dgm:t>
    </dgm:pt>
    <dgm:pt modelId="{21F5302C-6CA0-C54E-8C0A-188FDA8E0E60}">
      <dgm:prSet/>
      <dgm:spPr/>
      <dgm:t>
        <a:bodyPr/>
        <a:lstStyle/>
        <a:p>
          <a:pPr rtl="0"/>
          <a:r>
            <a:rPr lang="en-US" smtClean="0"/>
            <a:t>If the consolidation estimate utility cannot be run, there are a number of good practices in place</a:t>
          </a:r>
          <a:endParaRPr lang="en-US"/>
        </a:p>
      </dgm:t>
    </dgm:pt>
    <dgm:pt modelId="{CE3CEABB-2ECB-7E4F-8B26-1A465EC20731}" type="parTrans" cxnId="{B6318039-EF8D-4C47-9180-5B2A54ABF61D}">
      <dgm:prSet/>
      <dgm:spPr/>
      <dgm:t>
        <a:bodyPr/>
        <a:lstStyle/>
        <a:p>
          <a:endParaRPr lang="en-US"/>
        </a:p>
      </dgm:t>
    </dgm:pt>
    <dgm:pt modelId="{EBB65514-EE6F-8049-A4D9-A3B71FF99E32}" type="sibTrans" cxnId="{B6318039-EF8D-4C47-9180-5B2A54ABF61D}">
      <dgm:prSet/>
      <dgm:spPr/>
      <dgm:t>
        <a:bodyPr/>
        <a:lstStyle/>
        <a:p>
          <a:endParaRPr lang="en-US"/>
        </a:p>
      </dgm:t>
    </dgm:pt>
    <dgm:pt modelId="{058D94E9-DB35-8249-BC08-C129CDE1ADC9}">
      <dgm:prSet/>
      <dgm:spPr/>
      <dgm:t>
        <a:bodyPr/>
        <a:lstStyle/>
        <a:p>
          <a:pPr rtl="0"/>
          <a:r>
            <a:rPr lang="en-US" dirty="0" smtClean="0"/>
            <a:t>One basic rule during VM creation is to begin with one vCPU and monitor the application’s performance</a:t>
          </a:r>
          <a:endParaRPr lang="en-US" dirty="0"/>
        </a:p>
      </dgm:t>
    </dgm:pt>
    <dgm:pt modelId="{15568AB4-020F-2146-ACBA-AD4CD18EA3C1}" type="parTrans" cxnId="{BDBC8DFB-C2D5-6F4C-8814-92BCC6FCBDF6}">
      <dgm:prSet/>
      <dgm:spPr/>
      <dgm:t>
        <a:bodyPr/>
        <a:lstStyle/>
        <a:p>
          <a:endParaRPr lang="en-US"/>
        </a:p>
      </dgm:t>
    </dgm:pt>
    <dgm:pt modelId="{318416E7-8B08-9948-9B13-C5F6B5F70F6F}" type="sibTrans" cxnId="{BDBC8DFB-C2D5-6F4C-8814-92BCC6FCBDF6}">
      <dgm:prSet/>
      <dgm:spPr/>
      <dgm:t>
        <a:bodyPr/>
        <a:lstStyle/>
        <a:p>
          <a:endParaRPr lang="en-US"/>
        </a:p>
      </dgm:t>
    </dgm:pt>
    <dgm:pt modelId="{E9C05D55-904E-F84A-BB94-CF232F20130A}">
      <dgm:prSet/>
      <dgm:spPr/>
      <dgm:t>
        <a:bodyPr/>
        <a:lstStyle/>
        <a:p>
          <a:pPr rtl="0"/>
          <a:r>
            <a:rPr lang="en-US" dirty="0" smtClean="0"/>
            <a:t>Another good practice is not to </a:t>
          </a:r>
          <a:r>
            <a:rPr lang="en-US" dirty="0" err="1" smtClean="0"/>
            <a:t>overallocate</a:t>
          </a:r>
          <a:r>
            <a:rPr lang="en-US" dirty="0" smtClean="0"/>
            <a:t> the number of vCPUs in a VM</a:t>
          </a:r>
          <a:endParaRPr lang="en-US" dirty="0"/>
        </a:p>
      </dgm:t>
    </dgm:pt>
    <dgm:pt modelId="{4F4CB635-B818-794E-8C10-DF2A2D72F9D4}" type="parTrans" cxnId="{50D1A1F4-D808-2E44-90D1-33E947C0AB42}">
      <dgm:prSet/>
      <dgm:spPr/>
      <dgm:t>
        <a:bodyPr/>
        <a:lstStyle/>
        <a:p>
          <a:endParaRPr lang="en-US"/>
        </a:p>
      </dgm:t>
    </dgm:pt>
    <dgm:pt modelId="{A728E4A6-6E1F-1342-BFB6-C579A0C17571}" type="sibTrans" cxnId="{50D1A1F4-D808-2E44-90D1-33E947C0AB42}">
      <dgm:prSet/>
      <dgm:spPr/>
      <dgm:t>
        <a:bodyPr/>
        <a:lstStyle/>
        <a:p>
          <a:endParaRPr lang="en-US"/>
        </a:p>
      </dgm:t>
    </dgm:pt>
    <dgm:pt modelId="{5BE3B61D-14FC-9F46-B1F2-DF5550DB9773}" type="pres">
      <dgm:prSet presAssocID="{45B09FB6-1E74-354A-92ED-FE4B30BF307D}" presName="cycleMatrixDiagram" presStyleCnt="0">
        <dgm:presLayoutVars>
          <dgm:chMax val="1"/>
          <dgm:dir/>
          <dgm:animLvl val="lvl"/>
          <dgm:resizeHandles val="exact"/>
        </dgm:presLayoutVars>
      </dgm:prSet>
      <dgm:spPr/>
      <dgm:t>
        <a:bodyPr/>
        <a:lstStyle/>
        <a:p>
          <a:endParaRPr lang="en-US"/>
        </a:p>
      </dgm:t>
    </dgm:pt>
    <dgm:pt modelId="{0589CAB0-0E77-D646-A622-68D3F387DA87}" type="pres">
      <dgm:prSet presAssocID="{45B09FB6-1E74-354A-92ED-FE4B30BF307D}" presName="children" presStyleCnt="0"/>
      <dgm:spPr/>
    </dgm:pt>
    <dgm:pt modelId="{CEAB0F23-610F-4E48-B6D8-F5DF8290872C}" type="pres">
      <dgm:prSet presAssocID="{45B09FB6-1E74-354A-92ED-FE4B30BF307D}" presName="child1group" presStyleCnt="0"/>
      <dgm:spPr/>
    </dgm:pt>
    <dgm:pt modelId="{F26C8A1C-5DCA-AD45-A073-5C6507C6C909}" type="pres">
      <dgm:prSet presAssocID="{45B09FB6-1E74-354A-92ED-FE4B30BF307D}" presName="child1" presStyleLbl="bgAcc1" presStyleIdx="0" presStyleCnt="2"/>
      <dgm:spPr/>
      <dgm:t>
        <a:bodyPr/>
        <a:lstStyle/>
        <a:p>
          <a:endParaRPr lang="en-US"/>
        </a:p>
      </dgm:t>
    </dgm:pt>
    <dgm:pt modelId="{13D0B3CA-2138-404D-85A6-963CC0D983B1}" type="pres">
      <dgm:prSet presAssocID="{45B09FB6-1E74-354A-92ED-FE4B30BF307D}" presName="child1Text" presStyleLbl="bgAcc1" presStyleIdx="0" presStyleCnt="2">
        <dgm:presLayoutVars>
          <dgm:bulletEnabled val="1"/>
        </dgm:presLayoutVars>
      </dgm:prSet>
      <dgm:spPr/>
      <dgm:t>
        <a:bodyPr/>
        <a:lstStyle/>
        <a:p>
          <a:endParaRPr lang="en-US"/>
        </a:p>
      </dgm:t>
    </dgm:pt>
    <dgm:pt modelId="{625C53E6-3492-2342-9DF4-C69BE6AF911B}" type="pres">
      <dgm:prSet presAssocID="{45B09FB6-1E74-354A-92ED-FE4B30BF307D}" presName="child4group" presStyleCnt="0"/>
      <dgm:spPr/>
    </dgm:pt>
    <dgm:pt modelId="{E5A300DD-6476-6144-BFDB-F44FEF768B9C}" type="pres">
      <dgm:prSet presAssocID="{45B09FB6-1E74-354A-92ED-FE4B30BF307D}" presName="child4" presStyleLbl="bgAcc1" presStyleIdx="1" presStyleCnt="2"/>
      <dgm:spPr/>
      <dgm:t>
        <a:bodyPr/>
        <a:lstStyle/>
        <a:p>
          <a:endParaRPr lang="en-US"/>
        </a:p>
      </dgm:t>
    </dgm:pt>
    <dgm:pt modelId="{F0DB4F9C-3880-9348-B0C4-B7109E429AC1}" type="pres">
      <dgm:prSet presAssocID="{45B09FB6-1E74-354A-92ED-FE4B30BF307D}" presName="child4Text" presStyleLbl="bgAcc1" presStyleIdx="1" presStyleCnt="2">
        <dgm:presLayoutVars>
          <dgm:bulletEnabled val="1"/>
        </dgm:presLayoutVars>
      </dgm:prSet>
      <dgm:spPr/>
      <dgm:t>
        <a:bodyPr/>
        <a:lstStyle/>
        <a:p>
          <a:endParaRPr lang="en-US"/>
        </a:p>
      </dgm:t>
    </dgm:pt>
    <dgm:pt modelId="{0BCAAA54-C78F-D641-913B-11385ECCC650}" type="pres">
      <dgm:prSet presAssocID="{45B09FB6-1E74-354A-92ED-FE4B30BF307D}" presName="childPlaceholder" presStyleCnt="0"/>
      <dgm:spPr/>
    </dgm:pt>
    <dgm:pt modelId="{9456E77C-E464-1640-953B-1F8F537BFC1B}" type="pres">
      <dgm:prSet presAssocID="{45B09FB6-1E74-354A-92ED-FE4B30BF307D}" presName="circle" presStyleCnt="0"/>
      <dgm:spPr/>
    </dgm:pt>
    <dgm:pt modelId="{1D86D2E4-DAD5-B74E-8FC4-32C15D903706}" type="pres">
      <dgm:prSet presAssocID="{45B09FB6-1E74-354A-92ED-FE4B30BF307D}" presName="quadrant1" presStyleLbl="node1" presStyleIdx="0" presStyleCnt="4">
        <dgm:presLayoutVars>
          <dgm:chMax val="1"/>
          <dgm:bulletEnabled val="1"/>
        </dgm:presLayoutVars>
      </dgm:prSet>
      <dgm:spPr/>
      <dgm:t>
        <a:bodyPr/>
        <a:lstStyle/>
        <a:p>
          <a:endParaRPr lang="en-US"/>
        </a:p>
      </dgm:t>
    </dgm:pt>
    <dgm:pt modelId="{AF0C6FC2-5766-D04D-9258-ECDFF337DC36}" type="pres">
      <dgm:prSet presAssocID="{45B09FB6-1E74-354A-92ED-FE4B30BF307D}" presName="quadrant2" presStyleLbl="node1" presStyleIdx="1" presStyleCnt="4">
        <dgm:presLayoutVars>
          <dgm:chMax val="1"/>
          <dgm:bulletEnabled val="1"/>
        </dgm:presLayoutVars>
      </dgm:prSet>
      <dgm:spPr/>
      <dgm:t>
        <a:bodyPr/>
        <a:lstStyle/>
        <a:p>
          <a:endParaRPr lang="en-US"/>
        </a:p>
      </dgm:t>
    </dgm:pt>
    <dgm:pt modelId="{0241C33E-AB1B-5E4C-AB23-D145A7C8871F}" type="pres">
      <dgm:prSet presAssocID="{45B09FB6-1E74-354A-92ED-FE4B30BF307D}" presName="quadrant3" presStyleLbl="node1" presStyleIdx="2" presStyleCnt="4">
        <dgm:presLayoutVars>
          <dgm:chMax val="1"/>
          <dgm:bulletEnabled val="1"/>
        </dgm:presLayoutVars>
      </dgm:prSet>
      <dgm:spPr/>
      <dgm:t>
        <a:bodyPr/>
        <a:lstStyle/>
        <a:p>
          <a:endParaRPr lang="en-US"/>
        </a:p>
      </dgm:t>
    </dgm:pt>
    <dgm:pt modelId="{FE26D4D3-7685-B54E-B7BD-0BA838143F48}" type="pres">
      <dgm:prSet presAssocID="{45B09FB6-1E74-354A-92ED-FE4B30BF307D}" presName="quadrant4" presStyleLbl="node1" presStyleIdx="3" presStyleCnt="4">
        <dgm:presLayoutVars>
          <dgm:chMax val="1"/>
          <dgm:bulletEnabled val="1"/>
        </dgm:presLayoutVars>
      </dgm:prSet>
      <dgm:spPr/>
      <dgm:t>
        <a:bodyPr/>
        <a:lstStyle/>
        <a:p>
          <a:endParaRPr lang="en-US"/>
        </a:p>
      </dgm:t>
    </dgm:pt>
    <dgm:pt modelId="{44E7AB94-997F-8A42-952D-362588540A3C}" type="pres">
      <dgm:prSet presAssocID="{45B09FB6-1E74-354A-92ED-FE4B30BF307D}" presName="quadrantPlaceholder" presStyleCnt="0"/>
      <dgm:spPr/>
    </dgm:pt>
    <dgm:pt modelId="{C1098991-0FD8-2E4A-84D8-5FB7D4B9176E}" type="pres">
      <dgm:prSet presAssocID="{45B09FB6-1E74-354A-92ED-FE4B30BF307D}" presName="center1" presStyleLbl="fgShp" presStyleIdx="0" presStyleCnt="2" custAng="2429532"/>
      <dgm:spPr/>
    </dgm:pt>
    <dgm:pt modelId="{44520FB1-A3BC-7C40-9E8F-F4C4074FABA0}" type="pres">
      <dgm:prSet presAssocID="{45B09FB6-1E74-354A-92ED-FE4B30BF307D}" presName="center2" presStyleLbl="fgShp" presStyleIdx="1" presStyleCnt="2" custAng="3346484"/>
      <dgm:spPr/>
    </dgm:pt>
  </dgm:ptLst>
  <dgm:cxnLst>
    <dgm:cxn modelId="{EE976BB5-BE58-9545-8592-2B8806789F1A}" type="presOf" srcId="{21F5302C-6CA0-C54E-8C0A-188FDA8E0E60}" destId="{FE26D4D3-7685-B54E-B7BD-0BA838143F48}" srcOrd="0" destOrd="0" presId="urn:microsoft.com/office/officeart/2005/8/layout/cycle4"/>
    <dgm:cxn modelId="{B6318039-EF8D-4C47-9180-5B2A54ABF61D}" srcId="{45B09FB6-1E74-354A-92ED-FE4B30BF307D}" destId="{21F5302C-6CA0-C54E-8C0A-188FDA8E0E60}" srcOrd="3" destOrd="0" parTransId="{CE3CEABB-2ECB-7E4F-8B26-1A465EC20731}" sibTransId="{EBB65514-EE6F-8049-A4D9-A3B71FF99E32}"/>
    <dgm:cxn modelId="{3D4A8626-0BA5-4840-A0D5-7DBB8FCF0FE5}" type="presOf" srcId="{765FAE66-E483-F443-AAA5-6B2D0E4A9BFB}" destId="{F26C8A1C-5DCA-AD45-A073-5C6507C6C909}" srcOrd="0" destOrd="0" presId="urn:microsoft.com/office/officeart/2005/8/layout/cycle4"/>
    <dgm:cxn modelId="{36025179-E970-0F42-9ABF-8E29D2C7398C}" type="presOf" srcId="{45B09FB6-1E74-354A-92ED-FE4B30BF307D}" destId="{5BE3B61D-14FC-9F46-B1F2-DF5550DB9773}" srcOrd="0" destOrd="0" presId="urn:microsoft.com/office/officeart/2005/8/layout/cycle4"/>
    <dgm:cxn modelId="{8DDA1056-2224-494B-8542-F8CA9466C66C}" type="presOf" srcId="{E9C05D55-904E-F84A-BB94-CF232F20130A}" destId="{E5A300DD-6476-6144-BFDB-F44FEF768B9C}" srcOrd="0" destOrd="1" presId="urn:microsoft.com/office/officeart/2005/8/layout/cycle4"/>
    <dgm:cxn modelId="{CC8E692B-4386-DA41-88EE-175C00A5F8B5}" srcId="{BB02201D-1EBF-6C4A-B018-AD1DBCD7EFB0}" destId="{765FAE66-E483-F443-AAA5-6B2D0E4A9BFB}" srcOrd="0" destOrd="0" parTransId="{F80D420B-108B-D846-8BDF-E859EC4A5BAD}" sibTransId="{B4F90A01-4B9F-7E4B-A4B4-AED88BA7ADCE}"/>
    <dgm:cxn modelId="{AB6DCA15-18D1-A54F-9363-D87B18382E31}" type="presOf" srcId="{BBE37DF5-98FF-1642-B3E7-0D4B259F6895}" destId="{AF0C6FC2-5766-D04D-9258-ECDFF337DC36}" srcOrd="0" destOrd="0" presId="urn:microsoft.com/office/officeart/2005/8/layout/cycle4"/>
    <dgm:cxn modelId="{1C081479-E366-D04B-9793-459DB46857BF}" type="presOf" srcId="{BB02201D-1EBF-6C4A-B018-AD1DBCD7EFB0}" destId="{1D86D2E4-DAD5-B74E-8FC4-32C15D903706}" srcOrd="0" destOrd="0" presId="urn:microsoft.com/office/officeart/2005/8/layout/cycle4"/>
    <dgm:cxn modelId="{3FF3650B-7A34-884D-9A89-1E49D2FFA9FB}" type="presOf" srcId="{E9C05D55-904E-F84A-BB94-CF232F20130A}" destId="{F0DB4F9C-3880-9348-B0C4-B7109E429AC1}" srcOrd="1" destOrd="1" presId="urn:microsoft.com/office/officeart/2005/8/layout/cycle4"/>
    <dgm:cxn modelId="{081B074E-4714-234B-94F4-0C570A494BE7}" type="presOf" srcId="{97189646-A30C-EB49-937B-10DB84429DF5}" destId="{0241C33E-AB1B-5E4C-AB23-D145A7C8871F}" srcOrd="0" destOrd="0" presId="urn:microsoft.com/office/officeart/2005/8/layout/cycle4"/>
    <dgm:cxn modelId="{885C92D9-08CF-2144-A115-BFC2E78D7520}" type="presOf" srcId="{058D94E9-DB35-8249-BC08-C129CDE1ADC9}" destId="{E5A300DD-6476-6144-BFDB-F44FEF768B9C}" srcOrd="0" destOrd="0" presId="urn:microsoft.com/office/officeart/2005/8/layout/cycle4"/>
    <dgm:cxn modelId="{D62AE07B-404B-4C4A-80E6-5C26007C8613}" type="presOf" srcId="{765FAE66-E483-F443-AAA5-6B2D0E4A9BFB}" destId="{13D0B3CA-2138-404D-85A6-963CC0D983B1}" srcOrd="1" destOrd="0" presId="urn:microsoft.com/office/officeart/2005/8/layout/cycle4"/>
    <dgm:cxn modelId="{5EEF7185-85FE-0A41-B2EE-4A27BB4F8BD8}" srcId="{45B09FB6-1E74-354A-92ED-FE4B30BF307D}" destId="{BBE37DF5-98FF-1642-B3E7-0D4B259F6895}" srcOrd="1" destOrd="0" parTransId="{D2B45D41-38F0-7247-9092-3B1CF81FE719}" sibTransId="{5CAD76AE-A34D-D04A-962E-C96998CB7FC9}"/>
    <dgm:cxn modelId="{BDBC8DFB-C2D5-6F4C-8814-92BCC6FCBDF6}" srcId="{21F5302C-6CA0-C54E-8C0A-188FDA8E0E60}" destId="{058D94E9-DB35-8249-BC08-C129CDE1ADC9}" srcOrd="0" destOrd="0" parTransId="{15568AB4-020F-2146-ACBA-AD4CD18EA3C1}" sibTransId="{318416E7-8B08-9948-9B13-C5F6B5F70F6F}"/>
    <dgm:cxn modelId="{849BEB77-8CD8-504F-8446-55F6A5A148F1}" srcId="{45B09FB6-1E74-354A-92ED-FE4B30BF307D}" destId="{97189646-A30C-EB49-937B-10DB84429DF5}" srcOrd="2" destOrd="0" parTransId="{0568F618-AEEA-7E4F-ADDD-42DB38EBB4A7}" sibTransId="{D4470855-357A-944B-9AB8-D59006065C71}"/>
    <dgm:cxn modelId="{50D1A1F4-D808-2E44-90D1-33E947C0AB42}" srcId="{21F5302C-6CA0-C54E-8C0A-188FDA8E0E60}" destId="{E9C05D55-904E-F84A-BB94-CF232F20130A}" srcOrd="1" destOrd="0" parTransId="{4F4CB635-B818-794E-8C10-DF2A2D72F9D4}" sibTransId="{A728E4A6-6E1F-1342-BFB6-C579A0C17571}"/>
    <dgm:cxn modelId="{1C519B71-B3E8-4940-BACF-4CCC45C832D7}" srcId="{45B09FB6-1E74-354A-92ED-FE4B30BF307D}" destId="{BB02201D-1EBF-6C4A-B018-AD1DBCD7EFB0}" srcOrd="0" destOrd="0" parTransId="{F7178905-E146-E641-A1FB-23054C089B2F}" sibTransId="{639F5152-CF33-744E-B8DC-E5D881520A10}"/>
    <dgm:cxn modelId="{5D11A3B2-0ACD-7A4D-B157-2080800F7EB3}" type="presOf" srcId="{058D94E9-DB35-8249-BC08-C129CDE1ADC9}" destId="{F0DB4F9C-3880-9348-B0C4-B7109E429AC1}" srcOrd="1" destOrd="0" presId="urn:microsoft.com/office/officeart/2005/8/layout/cycle4"/>
    <dgm:cxn modelId="{870ACD3E-5E10-D34B-A47F-0CFA87BECFF3}" type="presParOf" srcId="{5BE3B61D-14FC-9F46-B1F2-DF5550DB9773}" destId="{0589CAB0-0E77-D646-A622-68D3F387DA87}" srcOrd="0" destOrd="0" presId="urn:microsoft.com/office/officeart/2005/8/layout/cycle4"/>
    <dgm:cxn modelId="{D82AE796-BBA9-9147-A590-F917A718EC2E}" type="presParOf" srcId="{0589CAB0-0E77-D646-A622-68D3F387DA87}" destId="{CEAB0F23-610F-4E48-B6D8-F5DF8290872C}" srcOrd="0" destOrd="0" presId="urn:microsoft.com/office/officeart/2005/8/layout/cycle4"/>
    <dgm:cxn modelId="{8BAF7088-6D02-2A4A-9E92-927076A59A33}" type="presParOf" srcId="{CEAB0F23-610F-4E48-B6D8-F5DF8290872C}" destId="{F26C8A1C-5DCA-AD45-A073-5C6507C6C909}" srcOrd="0" destOrd="0" presId="urn:microsoft.com/office/officeart/2005/8/layout/cycle4"/>
    <dgm:cxn modelId="{AB749281-BABC-6942-9BEF-F1F01153F3C2}" type="presParOf" srcId="{CEAB0F23-610F-4E48-B6D8-F5DF8290872C}" destId="{13D0B3CA-2138-404D-85A6-963CC0D983B1}" srcOrd="1" destOrd="0" presId="urn:microsoft.com/office/officeart/2005/8/layout/cycle4"/>
    <dgm:cxn modelId="{D02977A6-5D5D-364C-AE8D-85E84746BFF3}" type="presParOf" srcId="{0589CAB0-0E77-D646-A622-68D3F387DA87}" destId="{625C53E6-3492-2342-9DF4-C69BE6AF911B}" srcOrd="1" destOrd="0" presId="urn:microsoft.com/office/officeart/2005/8/layout/cycle4"/>
    <dgm:cxn modelId="{C4367A5C-14A4-6E4C-96B9-6ABE6E363F5F}" type="presParOf" srcId="{625C53E6-3492-2342-9DF4-C69BE6AF911B}" destId="{E5A300DD-6476-6144-BFDB-F44FEF768B9C}" srcOrd="0" destOrd="0" presId="urn:microsoft.com/office/officeart/2005/8/layout/cycle4"/>
    <dgm:cxn modelId="{6A0BAE14-856F-5447-8CD5-CBC55847AC82}" type="presParOf" srcId="{625C53E6-3492-2342-9DF4-C69BE6AF911B}" destId="{F0DB4F9C-3880-9348-B0C4-B7109E429AC1}" srcOrd="1" destOrd="0" presId="urn:microsoft.com/office/officeart/2005/8/layout/cycle4"/>
    <dgm:cxn modelId="{79E3103A-E5CB-5C49-B9F4-3C3DCA913DD0}" type="presParOf" srcId="{0589CAB0-0E77-D646-A622-68D3F387DA87}" destId="{0BCAAA54-C78F-D641-913B-11385ECCC650}" srcOrd="2" destOrd="0" presId="urn:microsoft.com/office/officeart/2005/8/layout/cycle4"/>
    <dgm:cxn modelId="{DE7F2829-D3DB-E94C-AAC0-4EB24415CDD5}" type="presParOf" srcId="{5BE3B61D-14FC-9F46-B1F2-DF5550DB9773}" destId="{9456E77C-E464-1640-953B-1F8F537BFC1B}" srcOrd="1" destOrd="0" presId="urn:microsoft.com/office/officeart/2005/8/layout/cycle4"/>
    <dgm:cxn modelId="{4D47432E-C848-A345-9B57-0085976990F7}" type="presParOf" srcId="{9456E77C-E464-1640-953B-1F8F537BFC1B}" destId="{1D86D2E4-DAD5-B74E-8FC4-32C15D903706}" srcOrd="0" destOrd="0" presId="urn:microsoft.com/office/officeart/2005/8/layout/cycle4"/>
    <dgm:cxn modelId="{78B7F93E-06C8-A24C-9B67-7CE4B070D7AA}" type="presParOf" srcId="{9456E77C-E464-1640-953B-1F8F537BFC1B}" destId="{AF0C6FC2-5766-D04D-9258-ECDFF337DC36}" srcOrd="1" destOrd="0" presId="urn:microsoft.com/office/officeart/2005/8/layout/cycle4"/>
    <dgm:cxn modelId="{B606AE37-E0FD-DE42-8772-C8BFE676B719}" type="presParOf" srcId="{9456E77C-E464-1640-953B-1F8F537BFC1B}" destId="{0241C33E-AB1B-5E4C-AB23-D145A7C8871F}" srcOrd="2" destOrd="0" presId="urn:microsoft.com/office/officeart/2005/8/layout/cycle4"/>
    <dgm:cxn modelId="{94DBD949-D820-2246-BAE7-C548CE883FA7}" type="presParOf" srcId="{9456E77C-E464-1640-953B-1F8F537BFC1B}" destId="{FE26D4D3-7685-B54E-B7BD-0BA838143F48}" srcOrd="3" destOrd="0" presId="urn:microsoft.com/office/officeart/2005/8/layout/cycle4"/>
    <dgm:cxn modelId="{ADFBF535-383D-8843-BBAA-3395275F1C9A}" type="presParOf" srcId="{9456E77C-E464-1640-953B-1F8F537BFC1B}" destId="{44E7AB94-997F-8A42-952D-362588540A3C}" srcOrd="4" destOrd="0" presId="urn:microsoft.com/office/officeart/2005/8/layout/cycle4"/>
    <dgm:cxn modelId="{CB63C41A-B34C-C240-B210-E0B6DD3666F3}" type="presParOf" srcId="{5BE3B61D-14FC-9F46-B1F2-DF5550DB9773}" destId="{C1098991-0FD8-2E4A-84D8-5FB7D4B9176E}" srcOrd="2" destOrd="0" presId="urn:microsoft.com/office/officeart/2005/8/layout/cycle4"/>
    <dgm:cxn modelId="{70C7B431-D431-734F-9933-97D7D94F65D9}" type="presParOf" srcId="{5BE3B61D-14FC-9F46-B1F2-DF5550DB9773}" destId="{44520FB1-A3BC-7C40-9E8F-F4C4074FABA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666062-7587-F44E-ACA3-D789573ECD5C}" type="doc">
      <dgm:prSet loTypeId="urn:microsoft.com/office/officeart/2008/layout/VerticalCurvedList" loCatId="" qsTypeId="urn:microsoft.com/office/officeart/2005/8/quickstyle/simple4" qsCatId="simple" csTypeId="urn:microsoft.com/office/officeart/2005/8/colors/accent1_2" csCatId="accent1"/>
      <dgm:spPr/>
      <dgm:t>
        <a:bodyPr/>
        <a:lstStyle/>
        <a:p>
          <a:endParaRPr lang="en-US"/>
        </a:p>
      </dgm:t>
    </dgm:pt>
    <dgm:pt modelId="{13B9E915-A735-DB40-9252-50EF67F05852}">
      <dgm:prSet/>
      <dgm:spPr/>
      <dgm:t>
        <a:bodyPr/>
        <a:lstStyle/>
        <a:p>
          <a:pPr rtl="0"/>
          <a:r>
            <a:rPr lang="en-US" smtClean="0"/>
            <a:t>Native operating systems manage hardware by acting as the intermediary between application code requests and the hardware</a:t>
          </a:r>
          <a:endParaRPr lang="en-US"/>
        </a:p>
      </dgm:t>
    </dgm:pt>
    <dgm:pt modelId="{DB6E008A-67F7-414F-BCA1-48D3577E2A51}" type="parTrans" cxnId="{CA3183F4-BD2A-7641-94FD-FEA47D1FB714}">
      <dgm:prSet/>
      <dgm:spPr/>
      <dgm:t>
        <a:bodyPr/>
        <a:lstStyle/>
        <a:p>
          <a:endParaRPr lang="en-US"/>
        </a:p>
      </dgm:t>
    </dgm:pt>
    <dgm:pt modelId="{D8D3343F-7707-A545-9F3E-1846B45376F8}" type="sibTrans" cxnId="{CA3183F4-BD2A-7641-94FD-FEA47D1FB714}">
      <dgm:prSet/>
      <dgm:spPr/>
      <dgm:t>
        <a:bodyPr/>
        <a:lstStyle/>
        <a:p>
          <a:endParaRPr lang="en-US"/>
        </a:p>
      </dgm:t>
    </dgm:pt>
    <dgm:pt modelId="{0C98CABF-CAB4-7C47-87B2-907293B41F2C}">
      <dgm:prSet/>
      <dgm:spPr/>
      <dgm:t>
        <a:bodyPr/>
        <a:lstStyle/>
        <a:p>
          <a:pPr rtl="0"/>
          <a:r>
            <a:rPr lang="en-US" smtClean="0"/>
            <a:t>One key function of the operating system is to help prevent malicious or accidental system calls from disrupting the applications or the operating system itself</a:t>
          </a:r>
          <a:endParaRPr lang="en-US"/>
        </a:p>
      </dgm:t>
    </dgm:pt>
    <dgm:pt modelId="{F09258BA-43CD-3340-B57F-A4B0B5145200}" type="parTrans" cxnId="{40C3B4BA-A2BE-B44A-917E-497D56FE7E0E}">
      <dgm:prSet/>
      <dgm:spPr/>
      <dgm:t>
        <a:bodyPr/>
        <a:lstStyle/>
        <a:p>
          <a:endParaRPr lang="en-US"/>
        </a:p>
      </dgm:t>
    </dgm:pt>
    <dgm:pt modelId="{DCB66C79-F76E-A549-BFA2-B981E4BDA044}" type="sibTrans" cxnId="{40C3B4BA-A2BE-B44A-917E-497D56FE7E0E}">
      <dgm:prSet/>
      <dgm:spPr/>
      <dgm:t>
        <a:bodyPr/>
        <a:lstStyle/>
        <a:p>
          <a:endParaRPr lang="en-US"/>
        </a:p>
      </dgm:t>
    </dgm:pt>
    <dgm:pt modelId="{E2C62D57-DFF9-DB42-9E21-A0988EDE1D23}">
      <dgm:prSet/>
      <dgm:spPr/>
      <dgm:t>
        <a:bodyPr/>
        <a:lstStyle/>
        <a:p>
          <a:pPr rtl="0"/>
          <a:r>
            <a:rPr lang="en-US" smtClean="0"/>
            <a:t>Protection rings describe level of access or privilege inside of a computer system and many operating systems and processor architectures take advantage of this security model</a:t>
          </a:r>
          <a:endParaRPr lang="en-US"/>
        </a:p>
      </dgm:t>
    </dgm:pt>
    <dgm:pt modelId="{DD6C18A4-DBE5-AD4F-BABD-63D70C9E5C84}" type="parTrans" cxnId="{3A9B1DB9-4040-AB4E-A6AA-83C6E9DDE65F}">
      <dgm:prSet/>
      <dgm:spPr/>
      <dgm:t>
        <a:bodyPr/>
        <a:lstStyle/>
        <a:p>
          <a:endParaRPr lang="en-US"/>
        </a:p>
      </dgm:t>
    </dgm:pt>
    <dgm:pt modelId="{A336A1DE-78B0-6142-AFF3-278D76E433D5}" type="sibTrans" cxnId="{3A9B1DB9-4040-AB4E-A6AA-83C6E9DDE65F}">
      <dgm:prSet/>
      <dgm:spPr/>
      <dgm:t>
        <a:bodyPr/>
        <a:lstStyle/>
        <a:p>
          <a:endParaRPr lang="en-US"/>
        </a:p>
      </dgm:t>
    </dgm:pt>
    <dgm:pt modelId="{1DF5AC55-9EBD-6F48-AFA8-ED2247F07862}">
      <dgm:prSet/>
      <dgm:spPr/>
      <dgm:t>
        <a:bodyPr/>
        <a:lstStyle/>
        <a:p>
          <a:pPr rtl="0"/>
          <a:r>
            <a:rPr lang="en-US" smtClean="0"/>
            <a:t>The most trusted layer is often called Ring 0 (zero) and is where the operating system kernel works and can interact directly with hardware</a:t>
          </a:r>
          <a:endParaRPr lang="en-US"/>
        </a:p>
      </dgm:t>
    </dgm:pt>
    <dgm:pt modelId="{B7E66CD6-9FCB-7B4D-BCCA-4D0DD0AEAC4A}" type="parTrans" cxnId="{1C19631B-2678-1641-9411-E155BE56A96E}">
      <dgm:prSet/>
      <dgm:spPr/>
      <dgm:t>
        <a:bodyPr/>
        <a:lstStyle/>
        <a:p>
          <a:endParaRPr lang="en-US"/>
        </a:p>
      </dgm:t>
    </dgm:pt>
    <dgm:pt modelId="{87136900-528A-2342-8684-61283A222EB3}" type="sibTrans" cxnId="{1C19631B-2678-1641-9411-E155BE56A96E}">
      <dgm:prSet/>
      <dgm:spPr/>
      <dgm:t>
        <a:bodyPr/>
        <a:lstStyle/>
        <a:p>
          <a:endParaRPr lang="en-US"/>
        </a:p>
      </dgm:t>
    </dgm:pt>
    <dgm:pt modelId="{7BF7F8A0-CE49-F94F-A490-94912D11BB8E}">
      <dgm:prSet/>
      <dgm:spPr/>
      <dgm:t>
        <a:bodyPr/>
        <a:lstStyle/>
        <a:p>
          <a:pPr rtl="0"/>
          <a:r>
            <a:rPr lang="en-US" smtClean="0"/>
            <a:t>Hypervisors run in Ring 0 controlling hardware access for the virtual machines they host</a:t>
          </a:r>
          <a:endParaRPr lang="en-US"/>
        </a:p>
      </dgm:t>
    </dgm:pt>
    <dgm:pt modelId="{48AE36DB-200F-8B43-8B56-A8F0656C031A}" type="parTrans" cxnId="{04C6BA27-02BF-3846-B75F-DA991C74ED2B}">
      <dgm:prSet/>
      <dgm:spPr/>
      <dgm:t>
        <a:bodyPr/>
        <a:lstStyle/>
        <a:p>
          <a:endParaRPr lang="en-US"/>
        </a:p>
      </dgm:t>
    </dgm:pt>
    <dgm:pt modelId="{D311B1D3-328E-8844-ADC6-4FC2A90AF68A}" type="sibTrans" cxnId="{04C6BA27-02BF-3846-B75F-DA991C74ED2B}">
      <dgm:prSet/>
      <dgm:spPr/>
      <dgm:t>
        <a:bodyPr/>
        <a:lstStyle/>
        <a:p>
          <a:endParaRPr lang="en-US"/>
        </a:p>
      </dgm:t>
    </dgm:pt>
    <dgm:pt modelId="{CED950A7-B499-6340-8FF0-B8AFC8FA1D38}" type="pres">
      <dgm:prSet presAssocID="{AD666062-7587-F44E-ACA3-D789573ECD5C}" presName="Name0" presStyleCnt="0">
        <dgm:presLayoutVars>
          <dgm:chMax val="7"/>
          <dgm:chPref val="7"/>
          <dgm:dir/>
        </dgm:presLayoutVars>
      </dgm:prSet>
      <dgm:spPr/>
      <dgm:t>
        <a:bodyPr/>
        <a:lstStyle/>
        <a:p>
          <a:endParaRPr lang="en-US"/>
        </a:p>
      </dgm:t>
    </dgm:pt>
    <dgm:pt modelId="{41CB3511-C25B-EA43-9F04-9B6F6421CE0B}" type="pres">
      <dgm:prSet presAssocID="{AD666062-7587-F44E-ACA3-D789573ECD5C}" presName="Name1" presStyleCnt="0"/>
      <dgm:spPr/>
    </dgm:pt>
    <dgm:pt modelId="{240C6B36-62D9-A945-9F88-DC2E8E719F67}" type="pres">
      <dgm:prSet presAssocID="{AD666062-7587-F44E-ACA3-D789573ECD5C}" presName="cycle" presStyleCnt="0"/>
      <dgm:spPr/>
    </dgm:pt>
    <dgm:pt modelId="{41AF6C74-AD8C-E147-9992-EF8AB1E1935D}" type="pres">
      <dgm:prSet presAssocID="{AD666062-7587-F44E-ACA3-D789573ECD5C}" presName="srcNode" presStyleLbl="node1" presStyleIdx="0" presStyleCnt="5"/>
      <dgm:spPr/>
    </dgm:pt>
    <dgm:pt modelId="{3871C275-2CEA-714E-99B1-3CE0BA24C3D0}" type="pres">
      <dgm:prSet presAssocID="{AD666062-7587-F44E-ACA3-D789573ECD5C}" presName="conn" presStyleLbl="parChTrans1D2" presStyleIdx="0" presStyleCnt="1"/>
      <dgm:spPr/>
      <dgm:t>
        <a:bodyPr/>
        <a:lstStyle/>
        <a:p>
          <a:endParaRPr lang="en-US"/>
        </a:p>
      </dgm:t>
    </dgm:pt>
    <dgm:pt modelId="{DACE3314-89C2-304C-9EAE-228F05772110}" type="pres">
      <dgm:prSet presAssocID="{AD666062-7587-F44E-ACA3-D789573ECD5C}" presName="extraNode" presStyleLbl="node1" presStyleIdx="0" presStyleCnt="5"/>
      <dgm:spPr/>
    </dgm:pt>
    <dgm:pt modelId="{3EDF5579-F40A-A743-8DF7-C1B23FF551C4}" type="pres">
      <dgm:prSet presAssocID="{AD666062-7587-F44E-ACA3-D789573ECD5C}" presName="dstNode" presStyleLbl="node1" presStyleIdx="0" presStyleCnt="5"/>
      <dgm:spPr/>
    </dgm:pt>
    <dgm:pt modelId="{3C371B43-2FA1-EA42-B13C-EAAD7BF191D3}" type="pres">
      <dgm:prSet presAssocID="{13B9E915-A735-DB40-9252-50EF67F05852}" presName="text_1" presStyleLbl="node1" presStyleIdx="0" presStyleCnt="5">
        <dgm:presLayoutVars>
          <dgm:bulletEnabled val="1"/>
        </dgm:presLayoutVars>
      </dgm:prSet>
      <dgm:spPr/>
      <dgm:t>
        <a:bodyPr/>
        <a:lstStyle/>
        <a:p>
          <a:endParaRPr lang="en-US"/>
        </a:p>
      </dgm:t>
    </dgm:pt>
    <dgm:pt modelId="{C074C277-5303-B14A-ACF7-D87A79C3F54B}" type="pres">
      <dgm:prSet presAssocID="{13B9E915-A735-DB40-9252-50EF67F05852}" presName="accent_1" presStyleCnt="0"/>
      <dgm:spPr/>
    </dgm:pt>
    <dgm:pt modelId="{D1487369-1CD8-504E-9C93-13F8DFC762EB}" type="pres">
      <dgm:prSet presAssocID="{13B9E915-A735-DB40-9252-50EF67F05852}" presName="accentRepeatNode" presStyleLbl="solidFgAcc1" presStyleIdx="0" presStyleCnt="5"/>
      <dgm:spPr/>
    </dgm:pt>
    <dgm:pt modelId="{95ABA755-7A24-9A44-AB5E-54D9B11C8D40}" type="pres">
      <dgm:prSet presAssocID="{0C98CABF-CAB4-7C47-87B2-907293B41F2C}" presName="text_2" presStyleLbl="node1" presStyleIdx="1" presStyleCnt="5">
        <dgm:presLayoutVars>
          <dgm:bulletEnabled val="1"/>
        </dgm:presLayoutVars>
      </dgm:prSet>
      <dgm:spPr/>
      <dgm:t>
        <a:bodyPr/>
        <a:lstStyle/>
        <a:p>
          <a:endParaRPr lang="en-US"/>
        </a:p>
      </dgm:t>
    </dgm:pt>
    <dgm:pt modelId="{CB91B68F-03B7-6243-86C4-0850D84BC0DA}" type="pres">
      <dgm:prSet presAssocID="{0C98CABF-CAB4-7C47-87B2-907293B41F2C}" presName="accent_2" presStyleCnt="0"/>
      <dgm:spPr/>
    </dgm:pt>
    <dgm:pt modelId="{92FA2CD2-3500-8E4D-ADB7-B8DBC1BD7436}" type="pres">
      <dgm:prSet presAssocID="{0C98CABF-CAB4-7C47-87B2-907293B41F2C}" presName="accentRepeatNode" presStyleLbl="solidFgAcc1" presStyleIdx="1" presStyleCnt="5"/>
      <dgm:spPr/>
    </dgm:pt>
    <dgm:pt modelId="{C31F7034-833A-0B48-B964-205179BC7E40}" type="pres">
      <dgm:prSet presAssocID="{E2C62D57-DFF9-DB42-9E21-A0988EDE1D23}" presName="text_3" presStyleLbl="node1" presStyleIdx="2" presStyleCnt="5">
        <dgm:presLayoutVars>
          <dgm:bulletEnabled val="1"/>
        </dgm:presLayoutVars>
      </dgm:prSet>
      <dgm:spPr/>
      <dgm:t>
        <a:bodyPr/>
        <a:lstStyle/>
        <a:p>
          <a:endParaRPr lang="en-US"/>
        </a:p>
      </dgm:t>
    </dgm:pt>
    <dgm:pt modelId="{351CA04E-C5E1-2C44-8561-C140CB99C5F3}" type="pres">
      <dgm:prSet presAssocID="{E2C62D57-DFF9-DB42-9E21-A0988EDE1D23}" presName="accent_3" presStyleCnt="0"/>
      <dgm:spPr/>
    </dgm:pt>
    <dgm:pt modelId="{9609AC98-D2B5-EE45-9A08-0529A99FED44}" type="pres">
      <dgm:prSet presAssocID="{E2C62D57-DFF9-DB42-9E21-A0988EDE1D23}" presName="accentRepeatNode" presStyleLbl="solidFgAcc1" presStyleIdx="2" presStyleCnt="5"/>
      <dgm:spPr/>
    </dgm:pt>
    <dgm:pt modelId="{1590F6A2-2382-9D48-A92B-C2B7C1FE892B}" type="pres">
      <dgm:prSet presAssocID="{1DF5AC55-9EBD-6F48-AFA8-ED2247F07862}" presName="text_4" presStyleLbl="node1" presStyleIdx="3" presStyleCnt="5">
        <dgm:presLayoutVars>
          <dgm:bulletEnabled val="1"/>
        </dgm:presLayoutVars>
      </dgm:prSet>
      <dgm:spPr/>
      <dgm:t>
        <a:bodyPr/>
        <a:lstStyle/>
        <a:p>
          <a:endParaRPr lang="en-US"/>
        </a:p>
      </dgm:t>
    </dgm:pt>
    <dgm:pt modelId="{79B70151-F298-9543-B913-7E86621CD9FA}" type="pres">
      <dgm:prSet presAssocID="{1DF5AC55-9EBD-6F48-AFA8-ED2247F07862}" presName="accent_4" presStyleCnt="0"/>
      <dgm:spPr/>
    </dgm:pt>
    <dgm:pt modelId="{786D0F87-D93A-BD44-AC27-E9544321541F}" type="pres">
      <dgm:prSet presAssocID="{1DF5AC55-9EBD-6F48-AFA8-ED2247F07862}" presName="accentRepeatNode" presStyleLbl="solidFgAcc1" presStyleIdx="3" presStyleCnt="5"/>
      <dgm:spPr/>
    </dgm:pt>
    <dgm:pt modelId="{562B295E-D3D5-FD48-B868-8ADA651C0BB2}" type="pres">
      <dgm:prSet presAssocID="{7BF7F8A0-CE49-F94F-A490-94912D11BB8E}" presName="text_5" presStyleLbl="node1" presStyleIdx="4" presStyleCnt="5">
        <dgm:presLayoutVars>
          <dgm:bulletEnabled val="1"/>
        </dgm:presLayoutVars>
      </dgm:prSet>
      <dgm:spPr/>
      <dgm:t>
        <a:bodyPr/>
        <a:lstStyle/>
        <a:p>
          <a:endParaRPr lang="en-US"/>
        </a:p>
      </dgm:t>
    </dgm:pt>
    <dgm:pt modelId="{6BB8CE04-4117-6249-8628-E7B1F8FC9A60}" type="pres">
      <dgm:prSet presAssocID="{7BF7F8A0-CE49-F94F-A490-94912D11BB8E}" presName="accent_5" presStyleCnt="0"/>
      <dgm:spPr/>
    </dgm:pt>
    <dgm:pt modelId="{F2C9394F-7479-CC4D-8400-1341B7A27864}" type="pres">
      <dgm:prSet presAssocID="{7BF7F8A0-CE49-F94F-A490-94912D11BB8E}" presName="accentRepeatNode" presStyleLbl="solidFgAcc1" presStyleIdx="4" presStyleCnt="5"/>
      <dgm:spPr/>
    </dgm:pt>
  </dgm:ptLst>
  <dgm:cxnLst>
    <dgm:cxn modelId="{13925176-EE45-3648-826A-4757BABF790E}" type="presOf" srcId="{7BF7F8A0-CE49-F94F-A490-94912D11BB8E}" destId="{562B295E-D3D5-FD48-B868-8ADA651C0BB2}" srcOrd="0" destOrd="0" presId="urn:microsoft.com/office/officeart/2008/layout/VerticalCurvedList"/>
    <dgm:cxn modelId="{83929D5D-F147-F84C-8B2C-6BCA7F0D3BD2}" type="presOf" srcId="{D8D3343F-7707-A545-9F3E-1846B45376F8}" destId="{3871C275-2CEA-714E-99B1-3CE0BA24C3D0}" srcOrd="0" destOrd="0" presId="urn:microsoft.com/office/officeart/2008/layout/VerticalCurvedList"/>
    <dgm:cxn modelId="{1C19631B-2678-1641-9411-E155BE56A96E}" srcId="{AD666062-7587-F44E-ACA3-D789573ECD5C}" destId="{1DF5AC55-9EBD-6F48-AFA8-ED2247F07862}" srcOrd="3" destOrd="0" parTransId="{B7E66CD6-9FCB-7B4D-BCCA-4D0DD0AEAC4A}" sibTransId="{87136900-528A-2342-8684-61283A222EB3}"/>
    <dgm:cxn modelId="{09091DE5-AD1B-C64E-9E5A-6C461C8CFE8C}" type="presOf" srcId="{13B9E915-A735-DB40-9252-50EF67F05852}" destId="{3C371B43-2FA1-EA42-B13C-EAAD7BF191D3}" srcOrd="0" destOrd="0" presId="urn:microsoft.com/office/officeart/2008/layout/VerticalCurvedList"/>
    <dgm:cxn modelId="{40C3B4BA-A2BE-B44A-917E-497D56FE7E0E}" srcId="{AD666062-7587-F44E-ACA3-D789573ECD5C}" destId="{0C98CABF-CAB4-7C47-87B2-907293B41F2C}" srcOrd="1" destOrd="0" parTransId="{F09258BA-43CD-3340-B57F-A4B0B5145200}" sibTransId="{DCB66C79-F76E-A549-BFA2-B981E4BDA044}"/>
    <dgm:cxn modelId="{1542BB48-510F-FA48-8B39-AC4780BEAC13}" type="presOf" srcId="{0C98CABF-CAB4-7C47-87B2-907293B41F2C}" destId="{95ABA755-7A24-9A44-AB5E-54D9B11C8D40}" srcOrd="0" destOrd="0" presId="urn:microsoft.com/office/officeart/2008/layout/VerticalCurvedList"/>
    <dgm:cxn modelId="{D39E3AFA-0DB7-1945-BBD5-CBD69EDB305C}" type="presOf" srcId="{AD666062-7587-F44E-ACA3-D789573ECD5C}" destId="{CED950A7-B499-6340-8FF0-B8AFC8FA1D38}" srcOrd="0" destOrd="0" presId="urn:microsoft.com/office/officeart/2008/layout/VerticalCurvedList"/>
    <dgm:cxn modelId="{CA3183F4-BD2A-7641-94FD-FEA47D1FB714}" srcId="{AD666062-7587-F44E-ACA3-D789573ECD5C}" destId="{13B9E915-A735-DB40-9252-50EF67F05852}" srcOrd="0" destOrd="0" parTransId="{DB6E008A-67F7-414F-BCA1-48D3577E2A51}" sibTransId="{D8D3343F-7707-A545-9F3E-1846B45376F8}"/>
    <dgm:cxn modelId="{3A9B1DB9-4040-AB4E-A6AA-83C6E9DDE65F}" srcId="{AD666062-7587-F44E-ACA3-D789573ECD5C}" destId="{E2C62D57-DFF9-DB42-9E21-A0988EDE1D23}" srcOrd="2" destOrd="0" parTransId="{DD6C18A4-DBE5-AD4F-BABD-63D70C9E5C84}" sibTransId="{A336A1DE-78B0-6142-AFF3-278D76E433D5}"/>
    <dgm:cxn modelId="{2F12551A-D247-8646-9D82-C589BB0F5E84}" type="presOf" srcId="{E2C62D57-DFF9-DB42-9E21-A0988EDE1D23}" destId="{C31F7034-833A-0B48-B964-205179BC7E40}" srcOrd="0" destOrd="0" presId="urn:microsoft.com/office/officeart/2008/layout/VerticalCurvedList"/>
    <dgm:cxn modelId="{223839EE-2CD8-464A-8C64-5DB102E6942C}" type="presOf" srcId="{1DF5AC55-9EBD-6F48-AFA8-ED2247F07862}" destId="{1590F6A2-2382-9D48-A92B-C2B7C1FE892B}" srcOrd="0" destOrd="0" presId="urn:microsoft.com/office/officeart/2008/layout/VerticalCurvedList"/>
    <dgm:cxn modelId="{04C6BA27-02BF-3846-B75F-DA991C74ED2B}" srcId="{AD666062-7587-F44E-ACA3-D789573ECD5C}" destId="{7BF7F8A0-CE49-F94F-A490-94912D11BB8E}" srcOrd="4" destOrd="0" parTransId="{48AE36DB-200F-8B43-8B56-A8F0656C031A}" sibTransId="{D311B1D3-328E-8844-ADC6-4FC2A90AF68A}"/>
    <dgm:cxn modelId="{5F54BBDE-7B54-C940-9E7C-6CC2C8CBAC9B}" type="presParOf" srcId="{CED950A7-B499-6340-8FF0-B8AFC8FA1D38}" destId="{41CB3511-C25B-EA43-9F04-9B6F6421CE0B}" srcOrd="0" destOrd="0" presId="urn:microsoft.com/office/officeart/2008/layout/VerticalCurvedList"/>
    <dgm:cxn modelId="{E62D43EA-6BE2-5342-A2C3-11BECE35FA0D}" type="presParOf" srcId="{41CB3511-C25B-EA43-9F04-9B6F6421CE0B}" destId="{240C6B36-62D9-A945-9F88-DC2E8E719F67}" srcOrd="0" destOrd="0" presId="urn:microsoft.com/office/officeart/2008/layout/VerticalCurvedList"/>
    <dgm:cxn modelId="{1935FDAC-EF56-1F45-88D6-42AC9645AD4E}" type="presParOf" srcId="{240C6B36-62D9-A945-9F88-DC2E8E719F67}" destId="{41AF6C74-AD8C-E147-9992-EF8AB1E1935D}" srcOrd="0" destOrd="0" presId="urn:microsoft.com/office/officeart/2008/layout/VerticalCurvedList"/>
    <dgm:cxn modelId="{70E1D210-CEDC-BD4F-B14D-9A0811529F89}" type="presParOf" srcId="{240C6B36-62D9-A945-9F88-DC2E8E719F67}" destId="{3871C275-2CEA-714E-99B1-3CE0BA24C3D0}" srcOrd="1" destOrd="0" presId="urn:microsoft.com/office/officeart/2008/layout/VerticalCurvedList"/>
    <dgm:cxn modelId="{0037CC68-0E88-494B-9325-725E5439C948}" type="presParOf" srcId="{240C6B36-62D9-A945-9F88-DC2E8E719F67}" destId="{DACE3314-89C2-304C-9EAE-228F05772110}" srcOrd="2" destOrd="0" presId="urn:microsoft.com/office/officeart/2008/layout/VerticalCurvedList"/>
    <dgm:cxn modelId="{9DE543E2-C9C3-084D-8EA0-0B4B2811A69A}" type="presParOf" srcId="{240C6B36-62D9-A945-9F88-DC2E8E719F67}" destId="{3EDF5579-F40A-A743-8DF7-C1B23FF551C4}" srcOrd="3" destOrd="0" presId="urn:microsoft.com/office/officeart/2008/layout/VerticalCurvedList"/>
    <dgm:cxn modelId="{451477B0-D1C6-7E4F-8E5E-B08A6EEE6BBD}" type="presParOf" srcId="{41CB3511-C25B-EA43-9F04-9B6F6421CE0B}" destId="{3C371B43-2FA1-EA42-B13C-EAAD7BF191D3}" srcOrd="1" destOrd="0" presId="urn:microsoft.com/office/officeart/2008/layout/VerticalCurvedList"/>
    <dgm:cxn modelId="{0471994B-FC05-7D49-9542-92683D330AA2}" type="presParOf" srcId="{41CB3511-C25B-EA43-9F04-9B6F6421CE0B}" destId="{C074C277-5303-B14A-ACF7-D87A79C3F54B}" srcOrd="2" destOrd="0" presId="urn:microsoft.com/office/officeart/2008/layout/VerticalCurvedList"/>
    <dgm:cxn modelId="{8CAC03D1-F527-F545-B45B-0DE2049E5555}" type="presParOf" srcId="{C074C277-5303-B14A-ACF7-D87A79C3F54B}" destId="{D1487369-1CD8-504E-9C93-13F8DFC762EB}" srcOrd="0" destOrd="0" presId="urn:microsoft.com/office/officeart/2008/layout/VerticalCurvedList"/>
    <dgm:cxn modelId="{EEE10155-9C6C-814D-9C8B-7E8B130C9682}" type="presParOf" srcId="{41CB3511-C25B-EA43-9F04-9B6F6421CE0B}" destId="{95ABA755-7A24-9A44-AB5E-54D9B11C8D40}" srcOrd="3" destOrd="0" presId="urn:microsoft.com/office/officeart/2008/layout/VerticalCurvedList"/>
    <dgm:cxn modelId="{F7FDF634-FACD-5840-A49A-B40A6E8D493B}" type="presParOf" srcId="{41CB3511-C25B-EA43-9F04-9B6F6421CE0B}" destId="{CB91B68F-03B7-6243-86C4-0850D84BC0DA}" srcOrd="4" destOrd="0" presId="urn:microsoft.com/office/officeart/2008/layout/VerticalCurvedList"/>
    <dgm:cxn modelId="{5E5B5617-4929-684C-9971-D243E649D7FB}" type="presParOf" srcId="{CB91B68F-03B7-6243-86C4-0850D84BC0DA}" destId="{92FA2CD2-3500-8E4D-ADB7-B8DBC1BD7436}" srcOrd="0" destOrd="0" presId="urn:microsoft.com/office/officeart/2008/layout/VerticalCurvedList"/>
    <dgm:cxn modelId="{F222A07D-38BC-1A42-86DF-6486E530DE4F}" type="presParOf" srcId="{41CB3511-C25B-EA43-9F04-9B6F6421CE0B}" destId="{C31F7034-833A-0B48-B964-205179BC7E40}" srcOrd="5" destOrd="0" presId="urn:microsoft.com/office/officeart/2008/layout/VerticalCurvedList"/>
    <dgm:cxn modelId="{D8191741-E359-AA42-A9B3-C23F864F997A}" type="presParOf" srcId="{41CB3511-C25B-EA43-9F04-9B6F6421CE0B}" destId="{351CA04E-C5E1-2C44-8561-C140CB99C5F3}" srcOrd="6" destOrd="0" presId="urn:microsoft.com/office/officeart/2008/layout/VerticalCurvedList"/>
    <dgm:cxn modelId="{E24E528F-2F6B-724D-A2DA-B24EEA22C6B7}" type="presParOf" srcId="{351CA04E-C5E1-2C44-8561-C140CB99C5F3}" destId="{9609AC98-D2B5-EE45-9A08-0529A99FED44}" srcOrd="0" destOrd="0" presId="urn:microsoft.com/office/officeart/2008/layout/VerticalCurvedList"/>
    <dgm:cxn modelId="{7FDD0AF7-546D-EF46-82A6-F23835E1F7B4}" type="presParOf" srcId="{41CB3511-C25B-EA43-9F04-9B6F6421CE0B}" destId="{1590F6A2-2382-9D48-A92B-C2B7C1FE892B}" srcOrd="7" destOrd="0" presId="urn:microsoft.com/office/officeart/2008/layout/VerticalCurvedList"/>
    <dgm:cxn modelId="{098A0C05-56D1-D04F-BB4A-680ABF12C302}" type="presParOf" srcId="{41CB3511-C25B-EA43-9F04-9B6F6421CE0B}" destId="{79B70151-F298-9543-B913-7E86621CD9FA}" srcOrd="8" destOrd="0" presId="urn:microsoft.com/office/officeart/2008/layout/VerticalCurvedList"/>
    <dgm:cxn modelId="{56ED4802-8030-FF46-9236-D61C2C270697}" type="presParOf" srcId="{79B70151-F298-9543-B913-7E86621CD9FA}" destId="{786D0F87-D93A-BD44-AC27-E9544321541F}" srcOrd="0" destOrd="0" presId="urn:microsoft.com/office/officeart/2008/layout/VerticalCurvedList"/>
    <dgm:cxn modelId="{2280A413-7EAE-BA4D-A06E-EE309E93E990}" type="presParOf" srcId="{41CB3511-C25B-EA43-9F04-9B6F6421CE0B}" destId="{562B295E-D3D5-FD48-B868-8ADA651C0BB2}" srcOrd="9" destOrd="0" presId="urn:microsoft.com/office/officeart/2008/layout/VerticalCurvedList"/>
    <dgm:cxn modelId="{D567F96E-6D14-7540-BADA-FC1BB9F9D803}" type="presParOf" srcId="{41CB3511-C25B-EA43-9F04-9B6F6421CE0B}" destId="{6BB8CE04-4117-6249-8628-E7B1F8FC9A60}" srcOrd="10" destOrd="0" presId="urn:microsoft.com/office/officeart/2008/layout/VerticalCurvedList"/>
    <dgm:cxn modelId="{85BBE731-DA44-C043-8BC4-4D09E963A841}" type="presParOf" srcId="{6BB8CE04-4117-6249-8628-E7B1F8FC9A60}" destId="{F2C9394F-7479-CC4D-8400-1341B7A2786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B71142-8928-4344-96BC-6241AF8ACED2}" type="doc">
      <dgm:prSet loTypeId="urn:microsoft.com/office/officeart/2009/3/layout/IncreasingArrowsProcess" loCatId="" qsTypeId="urn:microsoft.com/office/officeart/2005/8/quickstyle/simple4" qsCatId="simple" csTypeId="urn:microsoft.com/office/officeart/2005/8/colors/accent1_2" csCatId="accent1" phldr="1"/>
      <dgm:spPr/>
      <dgm:t>
        <a:bodyPr/>
        <a:lstStyle/>
        <a:p>
          <a:endParaRPr lang="en-US"/>
        </a:p>
      </dgm:t>
    </dgm:pt>
    <dgm:pt modelId="{D74E23AA-E6A1-324F-95BE-615D1B4880A4}">
      <dgm:prSet/>
      <dgm:spPr>
        <a:solidFill>
          <a:schemeClr val="accent5">
            <a:lumMod val="50000"/>
          </a:schemeClr>
        </a:solidFill>
      </dgm:spPr>
      <dgm:t>
        <a:bodyPr/>
        <a:lstStyle/>
        <a:p>
          <a:pPr rtl="0"/>
          <a:r>
            <a:rPr lang="en-US" smtClean="0"/>
            <a:t>I/OAT</a:t>
          </a:r>
          <a:endParaRPr lang="en-US"/>
        </a:p>
      </dgm:t>
    </dgm:pt>
    <dgm:pt modelId="{A56A8870-9361-7E45-8E12-AC8C56FFA999}" type="parTrans" cxnId="{D2FE0ECD-320D-CE48-8A7F-BB4CC897E9DE}">
      <dgm:prSet/>
      <dgm:spPr/>
      <dgm:t>
        <a:bodyPr/>
        <a:lstStyle/>
        <a:p>
          <a:endParaRPr lang="en-US"/>
        </a:p>
      </dgm:t>
    </dgm:pt>
    <dgm:pt modelId="{31C03CC7-A678-D74D-9D54-3D39FC543B4E}" type="sibTrans" cxnId="{D2FE0ECD-320D-CE48-8A7F-BB4CC897E9DE}">
      <dgm:prSet/>
      <dgm:spPr/>
      <dgm:t>
        <a:bodyPr/>
        <a:lstStyle/>
        <a:p>
          <a:endParaRPr lang="en-US"/>
        </a:p>
      </dgm:t>
    </dgm:pt>
    <dgm:pt modelId="{4FEA15C9-DE4B-364A-BA4E-1A6F754CCDB3}">
      <dgm:prSet/>
      <dgm:spPr>
        <a:ln>
          <a:solidFill>
            <a:schemeClr val="accent5">
              <a:lumMod val="50000"/>
            </a:schemeClr>
          </a:solidFill>
        </a:ln>
      </dgm:spPr>
      <dgm:t>
        <a:bodyPr/>
        <a:lstStyle/>
        <a:p>
          <a:pPr rtl="0"/>
          <a:r>
            <a:rPr lang="en-US" smtClean="0"/>
            <a:t>I/O Acceleration Technology</a:t>
          </a:r>
          <a:endParaRPr lang="en-US"/>
        </a:p>
      </dgm:t>
    </dgm:pt>
    <dgm:pt modelId="{F16C27BA-03DE-9B44-9AB9-365024B477EC}" type="parTrans" cxnId="{1EA33B60-DE83-D44E-8696-2BBFA2E4CF9E}">
      <dgm:prSet/>
      <dgm:spPr/>
      <dgm:t>
        <a:bodyPr/>
        <a:lstStyle/>
        <a:p>
          <a:endParaRPr lang="en-US"/>
        </a:p>
      </dgm:t>
    </dgm:pt>
    <dgm:pt modelId="{1F02C03E-D6CC-F245-B388-3420F9D088F7}" type="sibTrans" cxnId="{1EA33B60-DE83-D44E-8696-2BBFA2E4CF9E}">
      <dgm:prSet/>
      <dgm:spPr/>
      <dgm:t>
        <a:bodyPr/>
        <a:lstStyle/>
        <a:p>
          <a:endParaRPr lang="en-US"/>
        </a:p>
      </dgm:t>
    </dgm:pt>
    <dgm:pt modelId="{9DDE2192-464B-6F45-B54C-CDC3193DC115}">
      <dgm:prSet/>
      <dgm:spPr>
        <a:ln>
          <a:solidFill>
            <a:schemeClr val="accent5">
              <a:lumMod val="50000"/>
            </a:schemeClr>
          </a:solidFill>
        </a:ln>
      </dgm:spPr>
      <dgm:t>
        <a:bodyPr/>
        <a:lstStyle/>
        <a:p>
          <a:pPr rtl="0"/>
          <a:r>
            <a:rPr lang="en-US" dirty="0" smtClean="0"/>
            <a:t>Offered by Intel</a:t>
          </a:r>
          <a:endParaRPr lang="en-US" dirty="0"/>
        </a:p>
      </dgm:t>
    </dgm:pt>
    <dgm:pt modelId="{9AF304B7-CA6B-1242-B906-BC3A0D6BC5E4}" type="parTrans" cxnId="{4CBE3F49-BDAF-EB47-94D9-465DCAD76BA1}">
      <dgm:prSet/>
      <dgm:spPr/>
      <dgm:t>
        <a:bodyPr/>
        <a:lstStyle/>
        <a:p>
          <a:endParaRPr lang="en-US"/>
        </a:p>
      </dgm:t>
    </dgm:pt>
    <dgm:pt modelId="{0DBF48FD-8A9F-C444-B8AE-83CBDECEBBCB}" type="sibTrans" cxnId="{4CBE3F49-BDAF-EB47-94D9-465DCAD76BA1}">
      <dgm:prSet/>
      <dgm:spPr/>
      <dgm:t>
        <a:bodyPr/>
        <a:lstStyle/>
        <a:p>
          <a:endParaRPr lang="en-US"/>
        </a:p>
      </dgm:t>
    </dgm:pt>
    <dgm:pt modelId="{989ADF21-CA0F-1841-9DCB-C23AB1FB8A20}">
      <dgm:prSet/>
      <dgm:spPr>
        <a:ln>
          <a:solidFill>
            <a:schemeClr val="accent5">
              <a:lumMod val="50000"/>
            </a:schemeClr>
          </a:solidFill>
        </a:ln>
      </dgm:spPr>
      <dgm:t>
        <a:bodyPr/>
        <a:lstStyle/>
        <a:p>
          <a:pPr rtl="0"/>
          <a:r>
            <a:rPr lang="en-US" dirty="0" smtClean="0"/>
            <a:t>A physical subsystem that moves memory copies via direct memory access (DMA) from the main processor to this specialized portion of the motherboard</a:t>
          </a:r>
          <a:endParaRPr lang="en-US" dirty="0"/>
        </a:p>
      </dgm:t>
    </dgm:pt>
    <dgm:pt modelId="{A5C765E5-7A99-E245-90D3-A5F490DC4AFD}" type="parTrans" cxnId="{AEA5A7CF-D419-444D-8EC7-318B43B63228}">
      <dgm:prSet/>
      <dgm:spPr/>
      <dgm:t>
        <a:bodyPr/>
        <a:lstStyle/>
        <a:p>
          <a:endParaRPr lang="en-US"/>
        </a:p>
      </dgm:t>
    </dgm:pt>
    <dgm:pt modelId="{8AEB018E-FFDF-0048-9E69-93821861BE8F}" type="sibTrans" cxnId="{AEA5A7CF-D419-444D-8EC7-318B43B63228}">
      <dgm:prSet/>
      <dgm:spPr/>
      <dgm:t>
        <a:bodyPr/>
        <a:lstStyle/>
        <a:p>
          <a:endParaRPr lang="en-US"/>
        </a:p>
      </dgm:t>
    </dgm:pt>
    <dgm:pt modelId="{76D1201E-C88A-934F-B299-23D0C949B36C}">
      <dgm:prSet/>
      <dgm:spPr>
        <a:solidFill>
          <a:schemeClr val="accent3">
            <a:lumMod val="75000"/>
          </a:schemeClr>
        </a:solidFill>
      </dgm:spPr>
      <dgm:t>
        <a:bodyPr/>
        <a:lstStyle/>
        <a:p>
          <a:pPr rtl="0"/>
          <a:r>
            <a:rPr lang="en-US" dirty="0" smtClean="0"/>
            <a:t>TOE</a:t>
          </a:r>
          <a:endParaRPr lang="en-US" dirty="0"/>
        </a:p>
      </dgm:t>
    </dgm:pt>
    <dgm:pt modelId="{CE30CA8F-2F25-0745-B256-F9ED59B98E9E}" type="parTrans" cxnId="{0A3813E3-1DB6-EE42-95D4-5F219C898E3C}">
      <dgm:prSet/>
      <dgm:spPr/>
      <dgm:t>
        <a:bodyPr/>
        <a:lstStyle/>
        <a:p>
          <a:endParaRPr lang="en-US"/>
        </a:p>
      </dgm:t>
    </dgm:pt>
    <dgm:pt modelId="{2A700B3F-079F-874F-9CE2-FC473C355971}" type="sibTrans" cxnId="{0A3813E3-1DB6-EE42-95D4-5F219C898E3C}">
      <dgm:prSet/>
      <dgm:spPr/>
      <dgm:t>
        <a:bodyPr/>
        <a:lstStyle/>
        <a:p>
          <a:endParaRPr lang="en-US"/>
        </a:p>
      </dgm:t>
    </dgm:pt>
    <dgm:pt modelId="{2811ADFF-372B-B144-A08B-45B6989E3193}">
      <dgm:prSet/>
      <dgm:spPr>
        <a:ln>
          <a:solidFill>
            <a:schemeClr val="accent3">
              <a:lumMod val="75000"/>
            </a:schemeClr>
          </a:solidFill>
        </a:ln>
      </dgm:spPr>
      <dgm:t>
        <a:bodyPr/>
        <a:lstStyle/>
        <a:p>
          <a:pPr rtl="0"/>
          <a:r>
            <a:rPr lang="en-US" smtClean="0"/>
            <a:t>TCP Offload Engine</a:t>
          </a:r>
          <a:endParaRPr lang="en-US"/>
        </a:p>
      </dgm:t>
    </dgm:pt>
    <dgm:pt modelId="{F45DFA87-5774-AF43-8980-7E5BB9262BF5}" type="parTrans" cxnId="{61F53359-5543-6443-90F9-860C03B443A0}">
      <dgm:prSet/>
      <dgm:spPr/>
      <dgm:t>
        <a:bodyPr/>
        <a:lstStyle/>
        <a:p>
          <a:endParaRPr lang="en-US"/>
        </a:p>
      </dgm:t>
    </dgm:pt>
    <dgm:pt modelId="{CD88C96F-8BEB-2C46-9DA4-E7BDB157D3E6}" type="sibTrans" cxnId="{61F53359-5543-6443-90F9-860C03B443A0}">
      <dgm:prSet/>
      <dgm:spPr/>
      <dgm:t>
        <a:bodyPr/>
        <a:lstStyle/>
        <a:p>
          <a:endParaRPr lang="en-US"/>
        </a:p>
      </dgm:t>
    </dgm:pt>
    <dgm:pt modelId="{16A36B9B-DEAC-2243-A848-72C561532A30}">
      <dgm:prSet/>
      <dgm:spPr>
        <a:ln>
          <a:solidFill>
            <a:schemeClr val="accent3">
              <a:lumMod val="75000"/>
            </a:schemeClr>
          </a:solidFill>
        </a:ln>
      </dgm:spPr>
      <dgm:t>
        <a:bodyPr/>
        <a:lstStyle/>
        <a:p>
          <a:pPr rtl="0"/>
          <a:r>
            <a:rPr lang="en-US" dirty="0" smtClean="0"/>
            <a:t>Removes the TCP/IP processing from the server processor entirely to the NIC</a:t>
          </a:r>
          <a:endParaRPr lang="en-US" dirty="0"/>
        </a:p>
      </dgm:t>
    </dgm:pt>
    <dgm:pt modelId="{9A50A5A0-4D9E-C442-881F-B27FD9BA4888}" type="parTrans" cxnId="{107D53C7-78E9-CE4B-8720-690BDAE567B7}">
      <dgm:prSet/>
      <dgm:spPr/>
      <dgm:t>
        <a:bodyPr/>
        <a:lstStyle/>
        <a:p>
          <a:endParaRPr lang="en-US"/>
        </a:p>
      </dgm:t>
    </dgm:pt>
    <dgm:pt modelId="{A4022B49-FB60-C34F-AA76-49AC02B85622}" type="sibTrans" cxnId="{107D53C7-78E9-CE4B-8720-690BDAE567B7}">
      <dgm:prSet/>
      <dgm:spPr/>
      <dgm:t>
        <a:bodyPr/>
        <a:lstStyle/>
        <a:p>
          <a:endParaRPr lang="en-US"/>
        </a:p>
      </dgm:t>
    </dgm:pt>
    <dgm:pt modelId="{FC22F424-D27D-2B47-9A06-2250BBD81394}">
      <dgm:prSet/>
      <dgm:spPr/>
      <dgm:t>
        <a:bodyPr/>
        <a:lstStyle/>
        <a:p>
          <a:pPr rtl="0"/>
          <a:r>
            <a:rPr lang="en-US" smtClean="0"/>
            <a:t>LRO</a:t>
          </a:r>
          <a:endParaRPr lang="en-US"/>
        </a:p>
      </dgm:t>
    </dgm:pt>
    <dgm:pt modelId="{162C8D3E-EF58-EB4C-8029-5C7C4C01D3A1}" type="parTrans" cxnId="{DD9E600F-D1C6-594F-A444-3EBD650988A0}">
      <dgm:prSet/>
      <dgm:spPr/>
      <dgm:t>
        <a:bodyPr/>
        <a:lstStyle/>
        <a:p>
          <a:endParaRPr lang="en-US"/>
        </a:p>
      </dgm:t>
    </dgm:pt>
    <dgm:pt modelId="{97ED39C7-1BBF-5242-89DC-9BD8E95161A3}" type="sibTrans" cxnId="{DD9E600F-D1C6-594F-A444-3EBD650988A0}">
      <dgm:prSet/>
      <dgm:spPr/>
      <dgm:t>
        <a:bodyPr/>
        <a:lstStyle/>
        <a:p>
          <a:endParaRPr lang="en-US"/>
        </a:p>
      </dgm:t>
    </dgm:pt>
    <dgm:pt modelId="{B66D337A-8BB8-B44C-B4D0-77DF9C2B83C2}">
      <dgm:prSet/>
      <dgm:spPr/>
      <dgm:t>
        <a:bodyPr/>
        <a:lstStyle/>
        <a:p>
          <a:pPr rtl="0"/>
          <a:r>
            <a:rPr lang="en-US" smtClean="0"/>
            <a:t>Large Receive Offload</a:t>
          </a:r>
          <a:endParaRPr lang="en-US"/>
        </a:p>
      </dgm:t>
    </dgm:pt>
    <dgm:pt modelId="{D07AF9D7-7504-E04F-845A-EDE3F15F9FA2}" type="parTrans" cxnId="{FE5B599D-CCC0-0E45-BA42-346C363AEB4C}">
      <dgm:prSet/>
      <dgm:spPr/>
      <dgm:t>
        <a:bodyPr/>
        <a:lstStyle/>
        <a:p>
          <a:endParaRPr lang="en-US"/>
        </a:p>
      </dgm:t>
    </dgm:pt>
    <dgm:pt modelId="{5463B49C-C7E5-7049-89A3-5BF8BE7E59E8}" type="sibTrans" cxnId="{FE5B599D-CCC0-0E45-BA42-346C363AEB4C}">
      <dgm:prSet/>
      <dgm:spPr/>
      <dgm:t>
        <a:bodyPr/>
        <a:lstStyle/>
        <a:p>
          <a:endParaRPr lang="en-US"/>
        </a:p>
      </dgm:t>
    </dgm:pt>
    <dgm:pt modelId="{90EF9556-970A-6342-B15B-25A7BFE0E91F}">
      <dgm:prSet/>
      <dgm:spPr/>
      <dgm:t>
        <a:bodyPr/>
        <a:lstStyle/>
        <a:p>
          <a:pPr rtl="0"/>
          <a:r>
            <a:rPr lang="en-US" dirty="0" smtClean="0"/>
            <a:t>Aggregates incoming packets into bundles for more efficient processing</a:t>
          </a:r>
          <a:endParaRPr lang="en-US" dirty="0"/>
        </a:p>
      </dgm:t>
    </dgm:pt>
    <dgm:pt modelId="{4F9B1830-9623-F14A-993F-AF69CC8E15C6}" type="parTrans" cxnId="{C1DF285F-9ABC-6542-A20B-D3C2C5946D53}">
      <dgm:prSet/>
      <dgm:spPr/>
      <dgm:t>
        <a:bodyPr/>
        <a:lstStyle/>
        <a:p>
          <a:endParaRPr lang="en-US"/>
        </a:p>
      </dgm:t>
    </dgm:pt>
    <dgm:pt modelId="{264D840B-AC8C-7749-A636-628E1FA368D1}" type="sibTrans" cxnId="{C1DF285F-9ABC-6542-A20B-D3C2C5946D53}">
      <dgm:prSet/>
      <dgm:spPr/>
      <dgm:t>
        <a:bodyPr/>
        <a:lstStyle/>
        <a:p>
          <a:endParaRPr lang="en-US"/>
        </a:p>
      </dgm:t>
    </dgm:pt>
    <dgm:pt modelId="{00E382A6-9D4C-6E4C-B91A-AD16F5FB4BBC}">
      <dgm:prSet/>
      <dgm:spPr>
        <a:solidFill>
          <a:schemeClr val="accent2">
            <a:lumMod val="75000"/>
          </a:schemeClr>
        </a:solidFill>
      </dgm:spPr>
      <dgm:t>
        <a:bodyPr/>
        <a:lstStyle/>
        <a:p>
          <a:pPr rtl="0"/>
          <a:r>
            <a:rPr lang="en-US" smtClean="0"/>
            <a:t>LSO</a:t>
          </a:r>
          <a:endParaRPr lang="en-US"/>
        </a:p>
      </dgm:t>
    </dgm:pt>
    <dgm:pt modelId="{EF13FD4B-E98B-D048-B9D5-F78610D6BBCD}" type="parTrans" cxnId="{03089BF0-9A78-734A-AFCA-F43D575B4249}">
      <dgm:prSet/>
      <dgm:spPr/>
      <dgm:t>
        <a:bodyPr/>
        <a:lstStyle/>
        <a:p>
          <a:endParaRPr lang="en-US"/>
        </a:p>
      </dgm:t>
    </dgm:pt>
    <dgm:pt modelId="{F6840559-ABBE-A042-860D-DC6908232D27}" type="sibTrans" cxnId="{03089BF0-9A78-734A-AFCA-F43D575B4249}">
      <dgm:prSet/>
      <dgm:spPr/>
      <dgm:t>
        <a:bodyPr/>
        <a:lstStyle/>
        <a:p>
          <a:endParaRPr lang="en-US"/>
        </a:p>
      </dgm:t>
    </dgm:pt>
    <dgm:pt modelId="{91BAD376-AF1A-E247-B2A3-CC989AC6BAFF}">
      <dgm:prSet/>
      <dgm:spPr>
        <a:ln>
          <a:solidFill>
            <a:schemeClr val="accent2">
              <a:lumMod val="75000"/>
            </a:schemeClr>
          </a:solidFill>
        </a:ln>
      </dgm:spPr>
      <dgm:t>
        <a:bodyPr/>
        <a:lstStyle/>
        <a:p>
          <a:pPr rtl="0"/>
          <a:r>
            <a:rPr lang="en-US" smtClean="0"/>
            <a:t>Large Segment Offload</a:t>
          </a:r>
          <a:endParaRPr lang="en-US"/>
        </a:p>
      </dgm:t>
    </dgm:pt>
    <dgm:pt modelId="{C4D308FB-0008-0F4B-A2C9-654BBF025D12}" type="parTrans" cxnId="{A82862F7-422E-174E-8ABF-081A7300D0AB}">
      <dgm:prSet/>
      <dgm:spPr/>
      <dgm:t>
        <a:bodyPr/>
        <a:lstStyle/>
        <a:p>
          <a:endParaRPr lang="en-US"/>
        </a:p>
      </dgm:t>
    </dgm:pt>
    <dgm:pt modelId="{FD960FA6-DB13-4643-880E-8AF02A3DBC39}" type="sibTrans" cxnId="{A82862F7-422E-174E-8ABF-081A7300D0AB}">
      <dgm:prSet/>
      <dgm:spPr/>
      <dgm:t>
        <a:bodyPr/>
        <a:lstStyle/>
        <a:p>
          <a:endParaRPr lang="en-US"/>
        </a:p>
      </dgm:t>
    </dgm:pt>
    <dgm:pt modelId="{631D15C0-8B6A-7B48-B4C1-FE9BAA28D68E}">
      <dgm:prSet/>
      <dgm:spPr>
        <a:ln>
          <a:solidFill>
            <a:schemeClr val="accent2">
              <a:lumMod val="75000"/>
            </a:schemeClr>
          </a:solidFill>
        </a:ln>
      </dgm:spPr>
      <dgm:t>
        <a:bodyPr/>
        <a:lstStyle/>
        <a:p>
          <a:pPr rtl="0"/>
          <a:r>
            <a:rPr lang="en-US" dirty="0" smtClean="0"/>
            <a:t>Allows the hypervisor to aggregate multiple outgoing TCP/IP packets and has the NIC hardware segment them into separate packets</a:t>
          </a:r>
          <a:endParaRPr lang="en-US" dirty="0"/>
        </a:p>
      </dgm:t>
    </dgm:pt>
    <dgm:pt modelId="{C2FFFDF1-957B-D841-94D9-18A456E9109E}" type="parTrans" cxnId="{1046F335-12C2-E249-B1CE-4379BCB52158}">
      <dgm:prSet/>
      <dgm:spPr/>
      <dgm:t>
        <a:bodyPr/>
        <a:lstStyle/>
        <a:p>
          <a:endParaRPr lang="en-US"/>
        </a:p>
      </dgm:t>
    </dgm:pt>
    <dgm:pt modelId="{1C5B1C0A-FF98-F540-84B8-82501C1F1898}" type="sibTrans" cxnId="{1046F335-12C2-E249-B1CE-4379BCB52158}">
      <dgm:prSet/>
      <dgm:spPr/>
      <dgm:t>
        <a:bodyPr/>
        <a:lstStyle/>
        <a:p>
          <a:endParaRPr lang="en-US"/>
        </a:p>
      </dgm:t>
    </dgm:pt>
    <dgm:pt modelId="{CBE7C424-08E8-A44B-98A1-877B175644FA}" type="pres">
      <dgm:prSet presAssocID="{25B71142-8928-4344-96BC-6241AF8ACED2}" presName="Name0" presStyleCnt="0">
        <dgm:presLayoutVars>
          <dgm:chMax val="5"/>
          <dgm:chPref val="5"/>
          <dgm:dir/>
          <dgm:animLvl val="lvl"/>
        </dgm:presLayoutVars>
      </dgm:prSet>
      <dgm:spPr/>
      <dgm:t>
        <a:bodyPr/>
        <a:lstStyle/>
        <a:p>
          <a:endParaRPr lang="en-US"/>
        </a:p>
      </dgm:t>
    </dgm:pt>
    <dgm:pt modelId="{05F8C6EC-4F04-6546-931B-29494612B3A1}" type="pres">
      <dgm:prSet presAssocID="{D74E23AA-E6A1-324F-95BE-615D1B4880A4}" presName="parentText1" presStyleLbl="node1" presStyleIdx="0" presStyleCnt="4">
        <dgm:presLayoutVars>
          <dgm:chMax/>
          <dgm:chPref val="3"/>
          <dgm:bulletEnabled val="1"/>
        </dgm:presLayoutVars>
      </dgm:prSet>
      <dgm:spPr/>
      <dgm:t>
        <a:bodyPr/>
        <a:lstStyle/>
        <a:p>
          <a:endParaRPr lang="en-US"/>
        </a:p>
      </dgm:t>
    </dgm:pt>
    <dgm:pt modelId="{9C48F190-3F6E-3C42-8448-F417F7E87C6C}" type="pres">
      <dgm:prSet presAssocID="{D74E23AA-E6A1-324F-95BE-615D1B4880A4}" presName="childText1" presStyleLbl="solidAlignAcc1" presStyleIdx="0" presStyleCnt="4">
        <dgm:presLayoutVars>
          <dgm:chMax val="0"/>
          <dgm:chPref val="0"/>
          <dgm:bulletEnabled val="1"/>
        </dgm:presLayoutVars>
      </dgm:prSet>
      <dgm:spPr/>
      <dgm:t>
        <a:bodyPr/>
        <a:lstStyle/>
        <a:p>
          <a:endParaRPr lang="en-US"/>
        </a:p>
      </dgm:t>
    </dgm:pt>
    <dgm:pt modelId="{97B87910-C76D-4046-9BB2-482D5772D66F}" type="pres">
      <dgm:prSet presAssocID="{76D1201E-C88A-934F-B299-23D0C949B36C}" presName="parentText2" presStyleLbl="node1" presStyleIdx="1" presStyleCnt="4">
        <dgm:presLayoutVars>
          <dgm:chMax/>
          <dgm:chPref val="3"/>
          <dgm:bulletEnabled val="1"/>
        </dgm:presLayoutVars>
      </dgm:prSet>
      <dgm:spPr/>
      <dgm:t>
        <a:bodyPr/>
        <a:lstStyle/>
        <a:p>
          <a:endParaRPr lang="en-US"/>
        </a:p>
      </dgm:t>
    </dgm:pt>
    <dgm:pt modelId="{5765D229-4048-FF42-B20F-99043A59CE4D}" type="pres">
      <dgm:prSet presAssocID="{76D1201E-C88A-934F-B299-23D0C949B36C}" presName="childText2" presStyleLbl="solidAlignAcc1" presStyleIdx="1" presStyleCnt="4">
        <dgm:presLayoutVars>
          <dgm:chMax val="0"/>
          <dgm:chPref val="0"/>
          <dgm:bulletEnabled val="1"/>
        </dgm:presLayoutVars>
      </dgm:prSet>
      <dgm:spPr/>
      <dgm:t>
        <a:bodyPr/>
        <a:lstStyle/>
        <a:p>
          <a:endParaRPr lang="en-US"/>
        </a:p>
      </dgm:t>
    </dgm:pt>
    <dgm:pt modelId="{7441FA26-7EC0-1B45-B9FB-D7A0BB164D78}" type="pres">
      <dgm:prSet presAssocID="{FC22F424-D27D-2B47-9A06-2250BBD81394}" presName="parentText3" presStyleLbl="node1" presStyleIdx="2" presStyleCnt="4">
        <dgm:presLayoutVars>
          <dgm:chMax/>
          <dgm:chPref val="3"/>
          <dgm:bulletEnabled val="1"/>
        </dgm:presLayoutVars>
      </dgm:prSet>
      <dgm:spPr/>
      <dgm:t>
        <a:bodyPr/>
        <a:lstStyle/>
        <a:p>
          <a:endParaRPr lang="en-US"/>
        </a:p>
      </dgm:t>
    </dgm:pt>
    <dgm:pt modelId="{82D0DA5D-D636-1D42-84D7-7577D606A9EB}" type="pres">
      <dgm:prSet presAssocID="{FC22F424-D27D-2B47-9A06-2250BBD81394}" presName="childText3" presStyleLbl="solidAlignAcc1" presStyleIdx="2" presStyleCnt="4">
        <dgm:presLayoutVars>
          <dgm:chMax val="0"/>
          <dgm:chPref val="0"/>
          <dgm:bulletEnabled val="1"/>
        </dgm:presLayoutVars>
      </dgm:prSet>
      <dgm:spPr/>
      <dgm:t>
        <a:bodyPr/>
        <a:lstStyle/>
        <a:p>
          <a:endParaRPr lang="en-US"/>
        </a:p>
      </dgm:t>
    </dgm:pt>
    <dgm:pt modelId="{34F5366F-852E-6D45-A969-E5660F69FD1A}" type="pres">
      <dgm:prSet presAssocID="{00E382A6-9D4C-6E4C-B91A-AD16F5FB4BBC}" presName="parentText4" presStyleLbl="node1" presStyleIdx="3" presStyleCnt="4">
        <dgm:presLayoutVars>
          <dgm:chMax/>
          <dgm:chPref val="3"/>
          <dgm:bulletEnabled val="1"/>
        </dgm:presLayoutVars>
      </dgm:prSet>
      <dgm:spPr/>
      <dgm:t>
        <a:bodyPr/>
        <a:lstStyle/>
        <a:p>
          <a:endParaRPr lang="en-US"/>
        </a:p>
      </dgm:t>
    </dgm:pt>
    <dgm:pt modelId="{A1FE8555-D34B-B646-907C-8E702AF88647}" type="pres">
      <dgm:prSet presAssocID="{00E382A6-9D4C-6E4C-B91A-AD16F5FB4BBC}" presName="childText4" presStyleLbl="solidAlignAcc1" presStyleIdx="3" presStyleCnt="4">
        <dgm:presLayoutVars>
          <dgm:chMax val="0"/>
          <dgm:chPref val="0"/>
          <dgm:bulletEnabled val="1"/>
        </dgm:presLayoutVars>
      </dgm:prSet>
      <dgm:spPr/>
      <dgm:t>
        <a:bodyPr/>
        <a:lstStyle/>
        <a:p>
          <a:endParaRPr lang="en-US"/>
        </a:p>
      </dgm:t>
    </dgm:pt>
  </dgm:ptLst>
  <dgm:cxnLst>
    <dgm:cxn modelId="{84AA55AC-8C36-AA47-886C-AACC338DE783}" type="presOf" srcId="{91BAD376-AF1A-E247-B2A3-CC989AC6BAFF}" destId="{A1FE8555-D34B-B646-907C-8E702AF88647}" srcOrd="0" destOrd="0" presId="urn:microsoft.com/office/officeart/2009/3/layout/IncreasingArrowsProcess"/>
    <dgm:cxn modelId="{CF6EC44C-3A07-F843-AFA0-70838B82C8F4}" type="presOf" srcId="{2811ADFF-372B-B144-A08B-45B6989E3193}" destId="{5765D229-4048-FF42-B20F-99043A59CE4D}" srcOrd="0" destOrd="0" presId="urn:microsoft.com/office/officeart/2009/3/layout/IncreasingArrowsProcess"/>
    <dgm:cxn modelId="{B4DC7D99-A297-2245-99DB-8AC98F1CD2BE}" type="presOf" srcId="{76D1201E-C88A-934F-B299-23D0C949B36C}" destId="{97B87910-C76D-4046-9BB2-482D5772D66F}" srcOrd="0" destOrd="0" presId="urn:microsoft.com/office/officeart/2009/3/layout/IncreasingArrowsProcess"/>
    <dgm:cxn modelId="{E43C255B-E033-9147-A428-7809E8DF72F0}" type="presOf" srcId="{631D15C0-8B6A-7B48-B4C1-FE9BAA28D68E}" destId="{A1FE8555-D34B-B646-907C-8E702AF88647}" srcOrd="0" destOrd="1" presId="urn:microsoft.com/office/officeart/2009/3/layout/IncreasingArrowsProcess"/>
    <dgm:cxn modelId="{64ED8005-67C9-C64C-ABDA-5A8375087CF5}" type="presOf" srcId="{16A36B9B-DEAC-2243-A848-72C561532A30}" destId="{5765D229-4048-FF42-B20F-99043A59CE4D}" srcOrd="0" destOrd="1" presId="urn:microsoft.com/office/officeart/2009/3/layout/IncreasingArrowsProcess"/>
    <dgm:cxn modelId="{0A3813E3-1DB6-EE42-95D4-5F219C898E3C}" srcId="{25B71142-8928-4344-96BC-6241AF8ACED2}" destId="{76D1201E-C88A-934F-B299-23D0C949B36C}" srcOrd="1" destOrd="0" parTransId="{CE30CA8F-2F25-0745-B256-F9ED59B98E9E}" sibTransId="{2A700B3F-079F-874F-9CE2-FC473C355971}"/>
    <dgm:cxn modelId="{C1DF285F-9ABC-6542-A20B-D3C2C5946D53}" srcId="{FC22F424-D27D-2B47-9A06-2250BBD81394}" destId="{90EF9556-970A-6342-B15B-25A7BFE0E91F}" srcOrd="1" destOrd="0" parTransId="{4F9B1830-9623-F14A-993F-AF69CC8E15C6}" sibTransId="{264D840B-AC8C-7749-A636-628E1FA368D1}"/>
    <dgm:cxn modelId="{03089BF0-9A78-734A-AFCA-F43D575B4249}" srcId="{25B71142-8928-4344-96BC-6241AF8ACED2}" destId="{00E382A6-9D4C-6E4C-B91A-AD16F5FB4BBC}" srcOrd="3" destOrd="0" parTransId="{EF13FD4B-E98B-D048-B9D5-F78610D6BBCD}" sibTransId="{F6840559-ABBE-A042-860D-DC6908232D27}"/>
    <dgm:cxn modelId="{D2FE0ECD-320D-CE48-8A7F-BB4CC897E9DE}" srcId="{25B71142-8928-4344-96BC-6241AF8ACED2}" destId="{D74E23AA-E6A1-324F-95BE-615D1B4880A4}" srcOrd="0" destOrd="0" parTransId="{A56A8870-9361-7E45-8E12-AC8C56FFA999}" sibTransId="{31C03CC7-A678-D74D-9D54-3D39FC543B4E}"/>
    <dgm:cxn modelId="{FE5B599D-CCC0-0E45-BA42-346C363AEB4C}" srcId="{FC22F424-D27D-2B47-9A06-2250BBD81394}" destId="{B66D337A-8BB8-B44C-B4D0-77DF9C2B83C2}" srcOrd="0" destOrd="0" parTransId="{D07AF9D7-7504-E04F-845A-EDE3F15F9FA2}" sibTransId="{5463B49C-C7E5-7049-89A3-5BF8BE7E59E8}"/>
    <dgm:cxn modelId="{61F53359-5543-6443-90F9-860C03B443A0}" srcId="{76D1201E-C88A-934F-B299-23D0C949B36C}" destId="{2811ADFF-372B-B144-A08B-45B6989E3193}" srcOrd="0" destOrd="0" parTransId="{F45DFA87-5774-AF43-8980-7E5BB9262BF5}" sibTransId="{CD88C96F-8BEB-2C46-9DA4-E7BDB157D3E6}"/>
    <dgm:cxn modelId="{1EA33B60-DE83-D44E-8696-2BBFA2E4CF9E}" srcId="{D74E23AA-E6A1-324F-95BE-615D1B4880A4}" destId="{4FEA15C9-DE4B-364A-BA4E-1A6F754CCDB3}" srcOrd="0" destOrd="0" parTransId="{F16C27BA-03DE-9B44-9AB9-365024B477EC}" sibTransId="{1F02C03E-D6CC-F245-B388-3420F9D088F7}"/>
    <dgm:cxn modelId="{968B4C9D-FA18-5F49-B6BC-40EA06260018}" type="presOf" srcId="{989ADF21-CA0F-1841-9DCB-C23AB1FB8A20}" destId="{9C48F190-3F6E-3C42-8448-F417F7E87C6C}" srcOrd="0" destOrd="2" presId="urn:microsoft.com/office/officeart/2009/3/layout/IncreasingArrowsProcess"/>
    <dgm:cxn modelId="{D6CAD332-5728-C04C-BB4E-358586F7AB40}" type="presOf" srcId="{4FEA15C9-DE4B-364A-BA4E-1A6F754CCDB3}" destId="{9C48F190-3F6E-3C42-8448-F417F7E87C6C}" srcOrd="0" destOrd="0" presId="urn:microsoft.com/office/officeart/2009/3/layout/IncreasingArrowsProcess"/>
    <dgm:cxn modelId="{A82862F7-422E-174E-8ABF-081A7300D0AB}" srcId="{00E382A6-9D4C-6E4C-B91A-AD16F5FB4BBC}" destId="{91BAD376-AF1A-E247-B2A3-CC989AC6BAFF}" srcOrd="0" destOrd="0" parTransId="{C4D308FB-0008-0F4B-A2C9-654BBF025D12}" sibTransId="{FD960FA6-DB13-4643-880E-8AF02A3DBC39}"/>
    <dgm:cxn modelId="{AEA5A7CF-D419-444D-8EC7-318B43B63228}" srcId="{D74E23AA-E6A1-324F-95BE-615D1B4880A4}" destId="{989ADF21-CA0F-1841-9DCB-C23AB1FB8A20}" srcOrd="2" destOrd="0" parTransId="{A5C765E5-7A99-E245-90D3-A5F490DC4AFD}" sibTransId="{8AEB018E-FFDF-0048-9E69-93821861BE8F}"/>
    <dgm:cxn modelId="{DFB53F9D-258C-B04B-BC02-4FE6212FF579}" type="presOf" srcId="{D74E23AA-E6A1-324F-95BE-615D1B4880A4}" destId="{05F8C6EC-4F04-6546-931B-29494612B3A1}" srcOrd="0" destOrd="0" presId="urn:microsoft.com/office/officeart/2009/3/layout/IncreasingArrowsProcess"/>
    <dgm:cxn modelId="{107D53C7-78E9-CE4B-8720-690BDAE567B7}" srcId="{76D1201E-C88A-934F-B299-23D0C949B36C}" destId="{16A36B9B-DEAC-2243-A848-72C561532A30}" srcOrd="1" destOrd="0" parTransId="{9A50A5A0-4D9E-C442-881F-B27FD9BA4888}" sibTransId="{A4022B49-FB60-C34F-AA76-49AC02B85622}"/>
    <dgm:cxn modelId="{1046F335-12C2-E249-B1CE-4379BCB52158}" srcId="{00E382A6-9D4C-6E4C-B91A-AD16F5FB4BBC}" destId="{631D15C0-8B6A-7B48-B4C1-FE9BAA28D68E}" srcOrd="1" destOrd="0" parTransId="{C2FFFDF1-957B-D841-94D9-18A456E9109E}" sibTransId="{1C5B1C0A-FF98-F540-84B8-82501C1F1898}"/>
    <dgm:cxn modelId="{DD9E600F-D1C6-594F-A444-3EBD650988A0}" srcId="{25B71142-8928-4344-96BC-6241AF8ACED2}" destId="{FC22F424-D27D-2B47-9A06-2250BBD81394}" srcOrd="2" destOrd="0" parTransId="{162C8D3E-EF58-EB4C-8029-5C7C4C01D3A1}" sibTransId="{97ED39C7-1BBF-5242-89DC-9BD8E95161A3}"/>
    <dgm:cxn modelId="{4CBE3F49-BDAF-EB47-94D9-465DCAD76BA1}" srcId="{D74E23AA-E6A1-324F-95BE-615D1B4880A4}" destId="{9DDE2192-464B-6F45-B54C-CDC3193DC115}" srcOrd="1" destOrd="0" parTransId="{9AF304B7-CA6B-1242-B906-BC3A0D6BC5E4}" sibTransId="{0DBF48FD-8A9F-C444-B8AE-83CBDECEBBCB}"/>
    <dgm:cxn modelId="{D83EB2AB-06AE-2747-98BC-3077A973A73E}" type="presOf" srcId="{00E382A6-9D4C-6E4C-B91A-AD16F5FB4BBC}" destId="{34F5366F-852E-6D45-A969-E5660F69FD1A}" srcOrd="0" destOrd="0" presId="urn:microsoft.com/office/officeart/2009/3/layout/IncreasingArrowsProcess"/>
    <dgm:cxn modelId="{3E1E1229-B3BE-FF40-9E12-296A93D631CF}" type="presOf" srcId="{9DDE2192-464B-6F45-B54C-CDC3193DC115}" destId="{9C48F190-3F6E-3C42-8448-F417F7E87C6C}" srcOrd="0" destOrd="1" presId="urn:microsoft.com/office/officeart/2009/3/layout/IncreasingArrowsProcess"/>
    <dgm:cxn modelId="{AB8CC936-9EF2-2943-9752-783B62DA22FF}" type="presOf" srcId="{B66D337A-8BB8-B44C-B4D0-77DF9C2B83C2}" destId="{82D0DA5D-D636-1D42-84D7-7577D606A9EB}" srcOrd="0" destOrd="0" presId="urn:microsoft.com/office/officeart/2009/3/layout/IncreasingArrowsProcess"/>
    <dgm:cxn modelId="{FD9A9452-5480-164D-A892-F0DA4E22A2BB}" type="presOf" srcId="{25B71142-8928-4344-96BC-6241AF8ACED2}" destId="{CBE7C424-08E8-A44B-98A1-877B175644FA}" srcOrd="0" destOrd="0" presId="urn:microsoft.com/office/officeart/2009/3/layout/IncreasingArrowsProcess"/>
    <dgm:cxn modelId="{ECD8DD15-863C-BC4F-AF3E-5C92C5440C61}" type="presOf" srcId="{FC22F424-D27D-2B47-9A06-2250BBD81394}" destId="{7441FA26-7EC0-1B45-B9FB-D7A0BB164D78}" srcOrd="0" destOrd="0" presId="urn:microsoft.com/office/officeart/2009/3/layout/IncreasingArrowsProcess"/>
    <dgm:cxn modelId="{95297F10-7DA2-2947-8F31-36F30E8F0350}" type="presOf" srcId="{90EF9556-970A-6342-B15B-25A7BFE0E91F}" destId="{82D0DA5D-D636-1D42-84D7-7577D606A9EB}" srcOrd="0" destOrd="1" presId="urn:microsoft.com/office/officeart/2009/3/layout/IncreasingArrowsProcess"/>
    <dgm:cxn modelId="{192EB526-3F5D-E841-B499-754D6E9CE366}" type="presParOf" srcId="{CBE7C424-08E8-A44B-98A1-877B175644FA}" destId="{05F8C6EC-4F04-6546-931B-29494612B3A1}" srcOrd="0" destOrd="0" presId="urn:microsoft.com/office/officeart/2009/3/layout/IncreasingArrowsProcess"/>
    <dgm:cxn modelId="{05E373D9-1294-1F4F-B3A3-6EB0FEB06D8A}" type="presParOf" srcId="{CBE7C424-08E8-A44B-98A1-877B175644FA}" destId="{9C48F190-3F6E-3C42-8448-F417F7E87C6C}" srcOrd="1" destOrd="0" presId="urn:microsoft.com/office/officeart/2009/3/layout/IncreasingArrowsProcess"/>
    <dgm:cxn modelId="{B6225610-652F-7F44-9448-F99945E03A84}" type="presParOf" srcId="{CBE7C424-08E8-A44B-98A1-877B175644FA}" destId="{97B87910-C76D-4046-9BB2-482D5772D66F}" srcOrd="2" destOrd="0" presId="urn:microsoft.com/office/officeart/2009/3/layout/IncreasingArrowsProcess"/>
    <dgm:cxn modelId="{2E87536E-5301-5E42-B1A3-262620EB881B}" type="presParOf" srcId="{CBE7C424-08E8-A44B-98A1-877B175644FA}" destId="{5765D229-4048-FF42-B20F-99043A59CE4D}" srcOrd="3" destOrd="0" presId="urn:microsoft.com/office/officeart/2009/3/layout/IncreasingArrowsProcess"/>
    <dgm:cxn modelId="{0DC3A063-373B-6C49-BB3C-D3DACADCA56E}" type="presParOf" srcId="{CBE7C424-08E8-A44B-98A1-877B175644FA}" destId="{7441FA26-7EC0-1B45-B9FB-D7A0BB164D78}" srcOrd="4" destOrd="0" presId="urn:microsoft.com/office/officeart/2009/3/layout/IncreasingArrowsProcess"/>
    <dgm:cxn modelId="{5A9C7F9C-5F9B-DB4A-85C9-A6AF542DA245}" type="presParOf" srcId="{CBE7C424-08E8-A44B-98A1-877B175644FA}" destId="{82D0DA5D-D636-1D42-84D7-7577D606A9EB}" srcOrd="5" destOrd="0" presId="urn:microsoft.com/office/officeart/2009/3/layout/IncreasingArrowsProcess"/>
    <dgm:cxn modelId="{41A5C00B-2A2A-0B4D-8741-86A7D8FB1FDF}" type="presParOf" srcId="{CBE7C424-08E8-A44B-98A1-877B175644FA}" destId="{34F5366F-852E-6D45-A969-E5660F69FD1A}" srcOrd="6" destOrd="0" presId="urn:microsoft.com/office/officeart/2009/3/layout/IncreasingArrowsProcess"/>
    <dgm:cxn modelId="{6ED6F106-D65D-C14F-A53A-3A4CFBA46EC0}" type="presParOf" srcId="{CBE7C424-08E8-A44B-98A1-877B175644FA}" destId="{A1FE8555-D34B-B646-907C-8E702AF88647}"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0B55E6-2857-C149-8D90-89CD38B9F29E}"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ADE7167A-07EA-CA4A-9BFA-D32E10912372}">
      <dgm:prSet/>
      <dgm:spPr/>
      <dgm:t>
        <a:bodyPr/>
        <a:lstStyle/>
        <a:p>
          <a:pPr rtl="0"/>
          <a:r>
            <a:rPr lang="en-US" smtClean="0"/>
            <a:t>Storage VMotion</a:t>
          </a:r>
          <a:endParaRPr lang="en-US"/>
        </a:p>
      </dgm:t>
    </dgm:pt>
    <dgm:pt modelId="{7E86FFDD-0205-4743-AB50-0F4C251B1B20}" type="parTrans" cxnId="{2FEDDDCA-D0DD-8D40-BDA3-C49B6E47689E}">
      <dgm:prSet/>
      <dgm:spPr/>
      <dgm:t>
        <a:bodyPr/>
        <a:lstStyle/>
        <a:p>
          <a:endParaRPr lang="en-US"/>
        </a:p>
      </dgm:t>
    </dgm:pt>
    <dgm:pt modelId="{8C88D92D-C5EA-9A48-81A1-299D70E48883}" type="sibTrans" cxnId="{2FEDDDCA-D0DD-8D40-BDA3-C49B6E47689E}">
      <dgm:prSet/>
      <dgm:spPr/>
      <dgm:t>
        <a:bodyPr/>
        <a:lstStyle/>
        <a:p>
          <a:endParaRPr lang="en-US"/>
        </a:p>
      </dgm:t>
    </dgm:pt>
    <dgm:pt modelId="{79EA306B-75CC-1A4A-9E99-3C3A02C06014}">
      <dgm:prSet/>
      <dgm:spPr/>
      <dgm:t>
        <a:bodyPr/>
        <a:lstStyle/>
        <a:p>
          <a:pPr rtl="0"/>
          <a:r>
            <a:rPr lang="en-US" smtClean="0"/>
            <a:t>Permits the relocation of the data files that compose a virtual machine, while that virtual machine is in use</a:t>
          </a:r>
          <a:endParaRPr lang="en-US"/>
        </a:p>
      </dgm:t>
    </dgm:pt>
    <dgm:pt modelId="{198C0635-8D72-294B-91F0-1678159CCF26}" type="parTrans" cxnId="{41BD3053-37BB-2B4F-AABD-EE48AF7A6E09}">
      <dgm:prSet/>
      <dgm:spPr/>
      <dgm:t>
        <a:bodyPr/>
        <a:lstStyle/>
        <a:p>
          <a:endParaRPr lang="en-US"/>
        </a:p>
      </dgm:t>
    </dgm:pt>
    <dgm:pt modelId="{A1700630-0B75-A04E-B79D-403792B927C1}" type="sibTrans" cxnId="{41BD3053-37BB-2B4F-AABD-EE48AF7A6E09}">
      <dgm:prSet/>
      <dgm:spPr/>
      <dgm:t>
        <a:bodyPr/>
        <a:lstStyle/>
        <a:p>
          <a:endParaRPr lang="en-US"/>
        </a:p>
      </dgm:t>
    </dgm:pt>
    <dgm:pt modelId="{AF9BF077-BC14-A34A-900A-3A6A93020A79}">
      <dgm:prSet/>
      <dgm:spPr/>
      <dgm:t>
        <a:bodyPr/>
        <a:lstStyle/>
        <a:p>
          <a:pPr rtl="0"/>
          <a:r>
            <a:rPr lang="en-US" smtClean="0"/>
            <a:t>Fault Tolerance</a:t>
          </a:r>
          <a:endParaRPr lang="en-US"/>
        </a:p>
      </dgm:t>
    </dgm:pt>
    <dgm:pt modelId="{A4E2E778-6A70-CC41-B430-A9A08237493E}" type="parTrans" cxnId="{009BBEBF-C5A7-1E45-A970-E1BDCCEFE4C7}">
      <dgm:prSet/>
      <dgm:spPr/>
      <dgm:t>
        <a:bodyPr/>
        <a:lstStyle/>
        <a:p>
          <a:endParaRPr lang="en-US"/>
        </a:p>
      </dgm:t>
    </dgm:pt>
    <dgm:pt modelId="{39DFA03F-B534-4943-845C-1E44DCEA3638}" type="sibTrans" cxnId="{009BBEBF-C5A7-1E45-A970-E1BDCCEFE4C7}">
      <dgm:prSet/>
      <dgm:spPr/>
      <dgm:t>
        <a:bodyPr/>
        <a:lstStyle/>
        <a:p>
          <a:endParaRPr lang="en-US"/>
        </a:p>
      </dgm:t>
    </dgm:pt>
    <dgm:pt modelId="{39583428-CB1D-FD4F-B869-70F9A26371A6}">
      <dgm:prSet/>
      <dgm:spPr/>
      <dgm:t>
        <a:bodyPr/>
        <a:lstStyle/>
        <a:p>
          <a:pPr rtl="0"/>
          <a:r>
            <a:rPr lang="en-US" smtClean="0"/>
            <a:t>Creates a lockstep copy of a virtual machine on a different host --- if the original host suffers a failure, the virtual machine’s connections get shifted to the copy without interrupting users or the application they are using</a:t>
          </a:r>
          <a:endParaRPr lang="en-US"/>
        </a:p>
      </dgm:t>
    </dgm:pt>
    <dgm:pt modelId="{8E17D736-D4F4-EF41-8E66-8EE2CA2D296B}" type="parTrans" cxnId="{177ABFD0-1142-4A4F-BFF4-F54F3505A317}">
      <dgm:prSet/>
      <dgm:spPr/>
      <dgm:t>
        <a:bodyPr/>
        <a:lstStyle/>
        <a:p>
          <a:endParaRPr lang="en-US"/>
        </a:p>
      </dgm:t>
    </dgm:pt>
    <dgm:pt modelId="{A5B50D20-82AC-AF43-A9F4-9B63471CDCA5}" type="sibTrans" cxnId="{177ABFD0-1142-4A4F-BFF4-F54F3505A317}">
      <dgm:prSet/>
      <dgm:spPr/>
      <dgm:t>
        <a:bodyPr/>
        <a:lstStyle/>
        <a:p>
          <a:endParaRPr lang="en-US"/>
        </a:p>
      </dgm:t>
    </dgm:pt>
    <dgm:pt modelId="{F9935331-A56E-DC43-A2D3-F7B5022F3526}">
      <dgm:prSet/>
      <dgm:spPr/>
      <dgm:t>
        <a:bodyPr/>
        <a:lstStyle/>
        <a:p>
          <a:pPr rtl="0"/>
          <a:r>
            <a:rPr lang="en-US" smtClean="0"/>
            <a:t>Site Recovery Manager</a:t>
          </a:r>
          <a:endParaRPr lang="en-US"/>
        </a:p>
      </dgm:t>
    </dgm:pt>
    <dgm:pt modelId="{84109735-2022-6045-9615-BCEFF65DF79A}" type="parTrans" cxnId="{4E15DFE8-890A-E349-8E19-8930D589D9C8}">
      <dgm:prSet/>
      <dgm:spPr/>
      <dgm:t>
        <a:bodyPr/>
        <a:lstStyle/>
        <a:p>
          <a:endParaRPr lang="en-US"/>
        </a:p>
      </dgm:t>
    </dgm:pt>
    <dgm:pt modelId="{0CA67360-2547-244A-8330-A043C7B5C090}" type="sibTrans" cxnId="{4E15DFE8-890A-E349-8E19-8930D589D9C8}">
      <dgm:prSet/>
      <dgm:spPr/>
      <dgm:t>
        <a:bodyPr/>
        <a:lstStyle/>
        <a:p>
          <a:endParaRPr lang="en-US"/>
        </a:p>
      </dgm:t>
    </dgm:pt>
    <dgm:pt modelId="{E7ED9545-1365-0240-B6BB-425119624962}">
      <dgm:prSet/>
      <dgm:spPr/>
      <dgm:t>
        <a:bodyPr/>
        <a:lstStyle/>
        <a:p>
          <a:pPr rtl="0"/>
          <a:r>
            <a:rPr lang="en-US" smtClean="0"/>
            <a:t>Uses various replication technologies to copy selected virtual machines to a secondary site in the case of a data center disaster</a:t>
          </a:r>
          <a:endParaRPr lang="en-US"/>
        </a:p>
      </dgm:t>
    </dgm:pt>
    <dgm:pt modelId="{12309AA5-A89C-8E47-B8AB-FDA57088246F}" type="parTrans" cxnId="{4F88CCCC-C6B1-5243-9F9E-37F21E6E17BB}">
      <dgm:prSet/>
      <dgm:spPr/>
      <dgm:t>
        <a:bodyPr/>
        <a:lstStyle/>
        <a:p>
          <a:endParaRPr lang="en-US"/>
        </a:p>
      </dgm:t>
    </dgm:pt>
    <dgm:pt modelId="{EEB525F0-842B-5F49-AF58-56B6C747F44F}" type="sibTrans" cxnId="{4F88CCCC-C6B1-5243-9F9E-37F21E6E17BB}">
      <dgm:prSet/>
      <dgm:spPr/>
      <dgm:t>
        <a:bodyPr/>
        <a:lstStyle/>
        <a:p>
          <a:endParaRPr lang="en-US"/>
        </a:p>
      </dgm:t>
    </dgm:pt>
    <dgm:pt modelId="{2791C893-D3AC-2F4E-984B-EF79F958C0FB}">
      <dgm:prSet/>
      <dgm:spPr/>
      <dgm:t>
        <a:bodyPr/>
        <a:lstStyle/>
        <a:p>
          <a:pPr rtl="0"/>
          <a:r>
            <a:rPr lang="en-US" smtClean="0"/>
            <a:t>Storage and Network I/O Control</a:t>
          </a:r>
          <a:endParaRPr lang="en-US"/>
        </a:p>
      </dgm:t>
    </dgm:pt>
    <dgm:pt modelId="{5BA00829-7059-534A-A964-7B094AF99337}" type="parTrans" cxnId="{0A2484F5-CDD0-B249-8393-1154C421C55A}">
      <dgm:prSet/>
      <dgm:spPr/>
      <dgm:t>
        <a:bodyPr/>
        <a:lstStyle/>
        <a:p>
          <a:endParaRPr lang="en-US"/>
        </a:p>
      </dgm:t>
    </dgm:pt>
    <dgm:pt modelId="{3FF5DA44-48B1-454C-B121-FDD8E0A5C364}" type="sibTrans" cxnId="{0A2484F5-CDD0-B249-8393-1154C421C55A}">
      <dgm:prSet/>
      <dgm:spPr/>
      <dgm:t>
        <a:bodyPr/>
        <a:lstStyle/>
        <a:p>
          <a:endParaRPr lang="en-US"/>
        </a:p>
      </dgm:t>
    </dgm:pt>
    <dgm:pt modelId="{1EAD6F5E-E540-2149-B358-3BB43677AA14}">
      <dgm:prSet/>
      <dgm:spPr/>
      <dgm:t>
        <a:bodyPr/>
        <a:lstStyle/>
        <a:p>
          <a:pPr rtl="0"/>
          <a:r>
            <a:rPr lang="en-US" smtClean="0"/>
            <a:t>Allows an administrator to allocate network bandwidth in a virtual network in a very granular manner</a:t>
          </a:r>
          <a:endParaRPr lang="en-US"/>
        </a:p>
      </dgm:t>
    </dgm:pt>
    <dgm:pt modelId="{92B034F9-005F-2740-9078-5940E277E0B7}" type="parTrans" cxnId="{890BA1B7-B9E7-9F42-9526-8369749E1E68}">
      <dgm:prSet/>
      <dgm:spPr/>
      <dgm:t>
        <a:bodyPr/>
        <a:lstStyle/>
        <a:p>
          <a:endParaRPr lang="en-US"/>
        </a:p>
      </dgm:t>
    </dgm:pt>
    <dgm:pt modelId="{AA2DCD8E-76BA-2C48-8B1E-0C377C293237}" type="sibTrans" cxnId="{890BA1B7-B9E7-9F42-9526-8369749E1E68}">
      <dgm:prSet/>
      <dgm:spPr/>
      <dgm:t>
        <a:bodyPr/>
        <a:lstStyle/>
        <a:p>
          <a:endParaRPr lang="en-US"/>
        </a:p>
      </dgm:t>
    </dgm:pt>
    <dgm:pt modelId="{155A2C7C-0D8E-084E-8481-2EDEC2C591DC}">
      <dgm:prSet/>
      <dgm:spPr/>
      <dgm:t>
        <a:bodyPr/>
        <a:lstStyle/>
        <a:p>
          <a:pPr rtl="0"/>
          <a:r>
            <a:rPr lang="en-US" smtClean="0"/>
            <a:t>Distributed Resource Scheduler (DRS)</a:t>
          </a:r>
          <a:endParaRPr lang="en-US"/>
        </a:p>
      </dgm:t>
    </dgm:pt>
    <dgm:pt modelId="{1D615FD6-6150-824C-A219-2468B8635068}" type="parTrans" cxnId="{68D8A68F-3865-2A4F-B93C-F856A1604E83}">
      <dgm:prSet/>
      <dgm:spPr/>
      <dgm:t>
        <a:bodyPr/>
        <a:lstStyle/>
        <a:p>
          <a:endParaRPr lang="en-US"/>
        </a:p>
      </dgm:t>
    </dgm:pt>
    <dgm:pt modelId="{0930FB08-72E4-A54F-A62D-EC95C8DAAFB4}" type="sibTrans" cxnId="{68D8A68F-3865-2A4F-B93C-F856A1604E83}">
      <dgm:prSet/>
      <dgm:spPr/>
      <dgm:t>
        <a:bodyPr/>
        <a:lstStyle/>
        <a:p>
          <a:endParaRPr lang="en-US"/>
        </a:p>
      </dgm:t>
    </dgm:pt>
    <dgm:pt modelId="{1D8EA520-BB45-1F42-9F61-31F3B27249AA}">
      <dgm:prSet/>
      <dgm:spPr/>
      <dgm:t>
        <a:bodyPr/>
        <a:lstStyle/>
        <a:p>
          <a:pPr rtl="0"/>
          <a:r>
            <a:rPr lang="en-US" smtClean="0"/>
            <a:t>Intelligently places virtual machines on hosts for startup and can automatically balance the workloads via VMotion based on business policies and resource usage</a:t>
          </a:r>
          <a:endParaRPr lang="en-US"/>
        </a:p>
      </dgm:t>
    </dgm:pt>
    <dgm:pt modelId="{BC999C2A-D9AD-8041-911E-DEFA24DEF22A}" type="parTrans" cxnId="{F585E7F3-7BE5-E04A-9450-A3A1AAA45E7B}">
      <dgm:prSet/>
      <dgm:spPr/>
      <dgm:t>
        <a:bodyPr/>
        <a:lstStyle/>
        <a:p>
          <a:endParaRPr lang="en-US"/>
        </a:p>
      </dgm:t>
    </dgm:pt>
    <dgm:pt modelId="{2C0B7DF0-94B5-074F-8E36-D579497D326C}" type="sibTrans" cxnId="{F585E7F3-7BE5-E04A-9450-A3A1AAA45E7B}">
      <dgm:prSet/>
      <dgm:spPr/>
      <dgm:t>
        <a:bodyPr/>
        <a:lstStyle/>
        <a:p>
          <a:endParaRPr lang="en-US"/>
        </a:p>
      </dgm:t>
    </dgm:pt>
    <dgm:pt modelId="{A56D6322-2C6D-2040-ACDF-88DA9EFE3465}" type="pres">
      <dgm:prSet presAssocID="{A90B55E6-2857-C149-8D90-89CD38B9F29E}" presName="vert0" presStyleCnt="0">
        <dgm:presLayoutVars>
          <dgm:dir/>
          <dgm:animOne val="branch"/>
          <dgm:animLvl val="lvl"/>
        </dgm:presLayoutVars>
      </dgm:prSet>
      <dgm:spPr/>
      <dgm:t>
        <a:bodyPr/>
        <a:lstStyle/>
        <a:p>
          <a:endParaRPr lang="en-US"/>
        </a:p>
      </dgm:t>
    </dgm:pt>
    <dgm:pt modelId="{B2FC98C3-2EAE-5A49-9C79-C487B386D2FB}" type="pres">
      <dgm:prSet presAssocID="{ADE7167A-07EA-CA4A-9BFA-D32E10912372}" presName="thickLine" presStyleLbl="alignNode1" presStyleIdx="0" presStyleCnt="5"/>
      <dgm:spPr/>
    </dgm:pt>
    <dgm:pt modelId="{50F259CD-3EA9-3A47-B992-9D6DBA6E4ABF}" type="pres">
      <dgm:prSet presAssocID="{ADE7167A-07EA-CA4A-9BFA-D32E10912372}" presName="horz1" presStyleCnt="0"/>
      <dgm:spPr/>
    </dgm:pt>
    <dgm:pt modelId="{CD841885-4848-AF4E-940E-007CE3ACE9B9}" type="pres">
      <dgm:prSet presAssocID="{ADE7167A-07EA-CA4A-9BFA-D32E10912372}" presName="tx1" presStyleLbl="revTx" presStyleIdx="0" presStyleCnt="10"/>
      <dgm:spPr/>
      <dgm:t>
        <a:bodyPr/>
        <a:lstStyle/>
        <a:p>
          <a:endParaRPr lang="en-US"/>
        </a:p>
      </dgm:t>
    </dgm:pt>
    <dgm:pt modelId="{A4442CDC-AC2E-814E-A8DE-B6141ADFBF04}" type="pres">
      <dgm:prSet presAssocID="{ADE7167A-07EA-CA4A-9BFA-D32E10912372}" presName="vert1" presStyleCnt="0"/>
      <dgm:spPr/>
    </dgm:pt>
    <dgm:pt modelId="{19CC4500-E438-254A-817A-428958A145F0}" type="pres">
      <dgm:prSet presAssocID="{79EA306B-75CC-1A4A-9E99-3C3A02C06014}" presName="vertSpace2a" presStyleCnt="0"/>
      <dgm:spPr/>
    </dgm:pt>
    <dgm:pt modelId="{083163D1-6304-5249-A8EF-AD233D1B26EE}" type="pres">
      <dgm:prSet presAssocID="{79EA306B-75CC-1A4A-9E99-3C3A02C06014}" presName="horz2" presStyleCnt="0"/>
      <dgm:spPr/>
    </dgm:pt>
    <dgm:pt modelId="{CB2F4DAC-A965-0C43-A232-CBE371FDBF1F}" type="pres">
      <dgm:prSet presAssocID="{79EA306B-75CC-1A4A-9E99-3C3A02C06014}" presName="horzSpace2" presStyleCnt="0"/>
      <dgm:spPr/>
    </dgm:pt>
    <dgm:pt modelId="{C5257FCF-23B4-FF4A-B5DB-0F202F980AA4}" type="pres">
      <dgm:prSet presAssocID="{79EA306B-75CC-1A4A-9E99-3C3A02C06014}" presName="tx2" presStyleLbl="revTx" presStyleIdx="1" presStyleCnt="10"/>
      <dgm:spPr/>
      <dgm:t>
        <a:bodyPr/>
        <a:lstStyle/>
        <a:p>
          <a:endParaRPr lang="en-US"/>
        </a:p>
      </dgm:t>
    </dgm:pt>
    <dgm:pt modelId="{82323C2B-04B6-CB45-9931-0DD27A2F718C}" type="pres">
      <dgm:prSet presAssocID="{79EA306B-75CC-1A4A-9E99-3C3A02C06014}" presName="vert2" presStyleCnt="0"/>
      <dgm:spPr/>
    </dgm:pt>
    <dgm:pt modelId="{E6B9D17D-457B-8949-BB47-700F1D18A2D8}" type="pres">
      <dgm:prSet presAssocID="{79EA306B-75CC-1A4A-9E99-3C3A02C06014}" presName="thinLine2b" presStyleLbl="callout" presStyleIdx="0" presStyleCnt="5"/>
      <dgm:spPr/>
    </dgm:pt>
    <dgm:pt modelId="{56BC51D5-8E46-824A-A134-9DE8DA078DCF}" type="pres">
      <dgm:prSet presAssocID="{79EA306B-75CC-1A4A-9E99-3C3A02C06014}" presName="vertSpace2b" presStyleCnt="0"/>
      <dgm:spPr/>
    </dgm:pt>
    <dgm:pt modelId="{65D59E71-5B09-1E4B-9964-4B98DD249394}" type="pres">
      <dgm:prSet presAssocID="{AF9BF077-BC14-A34A-900A-3A6A93020A79}" presName="thickLine" presStyleLbl="alignNode1" presStyleIdx="1" presStyleCnt="5"/>
      <dgm:spPr/>
    </dgm:pt>
    <dgm:pt modelId="{C2F8220E-0A67-E741-A92F-7DBB5B00DE2C}" type="pres">
      <dgm:prSet presAssocID="{AF9BF077-BC14-A34A-900A-3A6A93020A79}" presName="horz1" presStyleCnt="0"/>
      <dgm:spPr/>
    </dgm:pt>
    <dgm:pt modelId="{2E3263C4-C8AD-CF4F-8F63-9A2C7C5E2E3F}" type="pres">
      <dgm:prSet presAssocID="{AF9BF077-BC14-A34A-900A-3A6A93020A79}" presName="tx1" presStyleLbl="revTx" presStyleIdx="2" presStyleCnt="10"/>
      <dgm:spPr/>
      <dgm:t>
        <a:bodyPr/>
        <a:lstStyle/>
        <a:p>
          <a:endParaRPr lang="en-US"/>
        </a:p>
      </dgm:t>
    </dgm:pt>
    <dgm:pt modelId="{2A77A12D-95E6-3644-92D2-A480A874F070}" type="pres">
      <dgm:prSet presAssocID="{AF9BF077-BC14-A34A-900A-3A6A93020A79}" presName="vert1" presStyleCnt="0"/>
      <dgm:spPr/>
    </dgm:pt>
    <dgm:pt modelId="{717E84DA-E160-2E43-8A42-3A05C8DF732D}" type="pres">
      <dgm:prSet presAssocID="{39583428-CB1D-FD4F-B869-70F9A26371A6}" presName="vertSpace2a" presStyleCnt="0"/>
      <dgm:spPr/>
    </dgm:pt>
    <dgm:pt modelId="{8E7CFDFE-93DC-8D44-8708-5880C59E7686}" type="pres">
      <dgm:prSet presAssocID="{39583428-CB1D-FD4F-B869-70F9A26371A6}" presName="horz2" presStyleCnt="0"/>
      <dgm:spPr/>
    </dgm:pt>
    <dgm:pt modelId="{AAB187CB-B673-E84E-8335-CB204B807E99}" type="pres">
      <dgm:prSet presAssocID="{39583428-CB1D-FD4F-B869-70F9A26371A6}" presName="horzSpace2" presStyleCnt="0"/>
      <dgm:spPr/>
    </dgm:pt>
    <dgm:pt modelId="{FE4ED0F9-2AF5-1841-948B-73454F376AFA}" type="pres">
      <dgm:prSet presAssocID="{39583428-CB1D-FD4F-B869-70F9A26371A6}" presName="tx2" presStyleLbl="revTx" presStyleIdx="3" presStyleCnt="10"/>
      <dgm:spPr/>
      <dgm:t>
        <a:bodyPr/>
        <a:lstStyle/>
        <a:p>
          <a:endParaRPr lang="en-US"/>
        </a:p>
      </dgm:t>
    </dgm:pt>
    <dgm:pt modelId="{AA4FEA59-AC65-214C-A57C-18F53A4BF677}" type="pres">
      <dgm:prSet presAssocID="{39583428-CB1D-FD4F-B869-70F9A26371A6}" presName="vert2" presStyleCnt="0"/>
      <dgm:spPr/>
    </dgm:pt>
    <dgm:pt modelId="{7ECCE2F4-6630-484C-AEB6-50AF917DD5BC}" type="pres">
      <dgm:prSet presAssocID="{39583428-CB1D-FD4F-B869-70F9A26371A6}" presName="thinLine2b" presStyleLbl="callout" presStyleIdx="1" presStyleCnt="5"/>
      <dgm:spPr/>
    </dgm:pt>
    <dgm:pt modelId="{C9FEEE4C-B663-9E46-8169-CEE19DE82D22}" type="pres">
      <dgm:prSet presAssocID="{39583428-CB1D-FD4F-B869-70F9A26371A6}" presName="vertSpace2b" presStyleCnt="0"/>
      <dgm:spPr/>
    </dgm:pt>
    <dgm:pt modelId="{D22DCF51-E117-304F-AC2B-E47AE1CCE4FB}" type="pres">
      <dgm:prSet presAssocID="{F9935331-A56E-DC43-A2D3-F7B5022F3526}" presName="thickLine" presStyleLbl="alignNode1" presStyleIdx="2" presStyleCnt="5"/>
      <dgm:spPr/>
    </dgm:pt>
    <dgm:pt modelId="{24F6BB79-2566-784D-8688-B87BBA4CD064}" type="pres">
      <dgm:prSet presAssocID="{F9935331-A56E-DC43-A2D3-F7B5022F3526}" presName="horz1" presStyleCnt="0"/>
      <dgm:spPr/>
    </dgm:pt>
    <dgm:pt modelId="{AD38451B-DC5D-9D42-998D-48D947B0D0A2}" type="pres">
      <dgm:prSet presAssocID="{F9935331-A56E-DC43-A2D3-F7B5022F3526}" presName="tx1" presStyleLbl="revTx" presStyleIdx="4" presStyleCnt="10"/>
      <dgm:spPr/>
      <dgm:t>
        <a:bodyPr/>
        <a:lstStyle/>
        <a:p>
          <a:endParaRPr lang="en-US"/>
        </a:p>
      </dgm:t>
    </dgm:pt>
    <dgm:pt modelId="{86194EE2-D519-3A4B-B3CF-92185F009D65}" type="pres">
      <dgm:prSet presAssocID="{F9935331-A56E-DC43-A2D3-F7B5022F3526}" presName="vert1" presStyleCnt="0"/>
      <dgm:spPr/>
    </dgm:pt>
    <dgm:pt modelId="{D0B0D652-1025-5743-B332-5CDA67C4AF7D}" type="pres">
      <dgm:prSet presAssocID="{E7ED9545-1365-0240-B6BB-425119624962}" presName="vertSpace2a" presStyleCnt="0"/>
      <dgm:spPr/>
    </dgm:pt>
    <dgm:pt modelId="{52D2DB0A-A690-6745-8012-059347AC1AFF}" type="pres">
      <dgm:prSet presAssocID="{E7ED9545-1365-0240-B6BB-425119624962}" presName="horz2" presStyleCnt="0"/>
      <dgm:spPr/>
    </dgm:pt>
    <dgm:pt modelId="{057A2B7C-39D9-5B4E-951F-DECF88DD51AB}" type="pres">
      <dgm:prSet presAssocID="{E7ED9545-1365-0240-B6BB-425119624962}" presName="horzSpace2" presStyleCnt="0"/>
      <dgm:spPr/>
    </dgm:pt>
    <dgm:pt modelId="{11162238-003F-B64E-B22C-FE594FC0A6B9}" type="pres">
      <dgm:prSet presAssocID="{E7ED9545-1365-0240-B6BB-425119624962}" presName="tx2" presStyleLbl="revTx" presStyleIdx="5" presStyleCnt="10"/>
      <dgm:spPr/>
      <dgm:t>
        <a:bodyPr/>
        <a:lstStyle/>
        <a:p>
          <a:endParaRPr lang="en-US"/>
        </a:p>
      </dgm:t>
    </dgm:pt>
    <dgm:pt modelId="{3E8F5499-C282-AC40-8059-5527646EF99F}" type="pres">
      <dgm:prSet presAssocID="{E7ED9545-1365-0240-B6BB-425119624962}" presName="vert2" presStyleCnt="0"/>
      <dgm:spPr/>
    </dgm:pt>
    <dgm:pt modelId="{30BC9DCD-FF0A-2347-A811-39503D8E7161}" type="pres">
      <dgm:prSet presAssocID="{E7ED9545-1365-0240-B6BB-425119624962}" presName="thinLine2b" presStyleLbl="callout" presStyleIdx="2" presStyleCnt="5"/>
      <dgm:spPr/>
    </dgm:pt>
    <dgm:pt modelId="{D21369E5-5B67-404C-B6C6-6ECC4B2FE1BF}" type="pres">
      <dgm:prSet presAssocID="{E7ED9545-1365-0240-B6BB-425119624962}" presName="vertSpace2b" presStyleCnt="0"/>
      <dgm:spPr/>
    </dgm:pt>
    <dgm:pt modelId="{57359B87-FB7A-6D4D-86FF-49BC9A6AD398}" type="pres">
      <dgm:prSet presAssocID="{2791C893-D3AC-2F4E-984B-EF79F958C0FB}" presName="thickLine" presStyleLbl="alignNode1" presStyleIdx="3" presStyleCnt="5"/>
      <dgm:spPr/>
    </dgm:pt>
    <dgm:pt modelId="{0B183072-BB2C-D74C-B673-FD18B7221249}" type="pres">
      <dgm:prSet presAssocID="{2791C893-D3AC-2F4E-984B-EF79F958C0FB}" presName="horz1" presStyleCnt="0"/>
      <dgm:spPr/>
    </dgm:pt>
    <dgm:pt modelId="{D15CC084-0BAC-714B-9705-247E1D2AB7FA}" type="pres">
      <dgm:prSet presAssocID="{2791C893-D3AC-2F4E-984B-EF79F958C0FB}" presName="tx1" presStyleLbl="revTx" presStyleIdx="6" presStyleCnt="10"/>
      <dgm:spPr/>
      <dgm:t>
        <a:bodyPr/>
        <a:lstStyle/>
        <a:p>
          <a:endParaRPr lang="en-US"/>
        </a:p>
      </dgm:t>
    </dgm:pt>
    <dgm:pt modelId="{682B57D9-87BB-F441-9732-243276E27A67}" type="pres">
      <dgm:prSet presAssocID="{2791C893-D3AC-2F4E-984B-EF79F958C0FB}" presName="vert1" presStyleCnt="0"/>
      <dgm:spPr/>
    </dgm:pt>
    <dgm:pt modelId="{635E1462-F899-C545-8585-25CA9EBB1377}" type="pres">
      <dgm:prSet presAssocID="{1EAD6F5E-E540-2149-B358-3BB43677AA14}" presName="vertSpace2a" presStyleCnt="0"/>
      <dgm:spPr/>
    </dgm:pt>
    <dgm:pt modelId="{39FD2384-CC8C-DD40-B769-6297FA221370}" type="pres">
      <dgm:prSet presAssocID="{1EAD6F5E-E540-2149-B358-3BB43677AA14}" presName="horz2" presStyleCnt="0"/>
      <dgm:spPr/>
    </dgm:pt>
    <dgm:pt modelId="{BCBAF87D-BC1D-D045-B411-6D48D5A58DDD}" type="pres">
      <dgm:prSet presAssocID="{1EAD6F5E-E540-2149-B358-3BB43677AA14}" presName="horzSpace2" presStyleCnt="0"/>
      <dgm:spPr/>
    </dgm:pt>
    <dgm:pt modelId="{BD8253A6-07F6-8845-BFA2-724AB72F52D7}" type="pres">
      <dgm:prSet presAssocID="{1EAD6F5E-E540-2149-B358-3BB43677AA14}" presName="tx2" presStyleLbl="revTx" presStyleIdx="7" presStyleCnt="10"/>
      <dgm:spPr/>
      <dgm:t>
        <a:bodyPr/>
        <a:lstStyle/>
        <a:p>
          <a:endParaRPr lang="en-US"/>
        </a:p>
      </dgm:t>
    </dgm:pt>
    <dgm:pt modelId="{C9E743FD-6035-0B4A-94C5-C293EBDBA1B1}" type="pres">
      <dgm:prSet presAssocID="{1EAD6F5E-E540-2149-B358-3BB43677AA14}" presName="vert2" presStyleCnt="0"/>
      <dgm:spPr/>
    </dgm:pt>
    <dgm:pt modelId="{5565709B-87CC-2444-9BD7-2B9376AC0FD4}" type="pres">
      <dgm:prSet presAssocID="{1EAD6F5E-E540-2149-B358-3BB43677AA14}" presName="thinLine2b" presStyleLbl="callout" presStyleIdx="3" presStyleCnt="5"/>
      <dgm:spPr/>
    </dgm:pt>
    <dgm:pt modelId="{EDFCA749-8574-4E4C-9F35-938D0AB779FD}" type="pres">
      <dgm:prSet presAssocID="{1EAD6F5E-E540-2149-B358-3BB43677AA14}" presName="vertSpace2b" presStyleCnt="0"/>
      <dgm:spPr/>
    </dgm:pt>
    <dgm:pt modelId="{7C39F2B0-1CCC-1844-8042-9B4275B08C39}" type="pres">
      <dgm:prSet presAssocID="{155A2C7C-0D8E-084E-8481-2EDEC2C591DC}" presName="thickLine" presStyleLbl="alignNode1" presStyleIdx="4" presStyleCnt="5"/>
      <dgm:spPr/>
    </dgm:pt>
    <dgm:pt modelId="{83476F66-7C33-A341-B2EF-8330C21CCAC7}" type="pres">
      <dgm:prSet presAssocID="{155A2C7C-0D8E-084E-8481-2EDEC2C591DC}" presName="horz1" presStyleCnt="0"/>
      <dgm:spPr/>
    </dgm:pt>
    <dgm:pt modelId="{2364AE52-F41D-8F40-8F18-091FF9026084}" type="pres">
      <dgm:prSet presAssocID="{155A2C7C-0D8E-084E-8481-2EDEC2C591DC}" presName="tx1" presStyleLbl="revTx" presStyleIdx="8" presStyleCnt="10"/>
      <dgm:spPr/>
      <dgm:t>
        <a:bodyPr/>
        <a:lstStyle/>
        <a:p>
          <a:endParaRPr lang="en-US"/>
        </a:p>
      </dgm:t>
    </dgm:pt>
    <dgm:pt modelId="{687CC0FF-7905-2942-B8A3-CC49787F0606}" type="pres">
      <dgm:prSet presAssocID="{155A2C7C-0D8E-084E-8481-2EDEC2C591DC}" presName="vert1" presStyleCnt="0"/>
      <dgm:spPr/>
    </dgm:pt>
    <dgm:pt modelId="{C9ADF201-C08A-0C43-B0FA-23F611783C8E}" type="pres">
      <dgm:prSet presAssocID="{1D8EA520-BB45-1F42-9F61-31F3B27249AA}" presName="vertSpace2a" presStyleCnt="0"/>
      <dgm:spPr/>
    </dgm:pt>
    <dgm:pt modelId="{8DFB0CEC-FB95-9743-B984-1BBF20074F17}" type="pres">
      <dgm:prSet presAssocID="{1D8EA520-BB45-1F42-9F61-31F3B27249AA}" presName="horz2" presStyleCnt="0"/>
      <dgm:spPr/>
    </dgm:pt>
    <dgm:pt modelId="{7C73211A-81DE-1F46-A3C0-D7084DCD9403}" type="pres">
      <dgm:prSet presAssocID="{1D8EA520-BB45-1F42-9F61-31F3B27249AA}" presName="horzSpace2" presStyleCnt="0"/>
      <dgm:spPr/>
    </dgm:pt>
    <dgm:pt modelId="{57278D73-23E4-9C41-B0D3-9DDD36F1EA90}" type="pres">
      <dgm:prSet presAssocID="{1D8EA520-BB45-1F42-9F61-31F3B27249AA}" presName="tx2" presStyleLbl="revTx" presStyleIdx="9" presStyleCnt="10"/>
      <dgm:spPr/>
      <dgm:t>
        <a:bodyPr/>
        <a:lstStyle/>
        <a:p>
          <a:endParaRPr lang="en-US"/>
        </a:p>
      </dgm:t>
    </dgm:pt>
    <dgm:pt modelId="{E4913EF3-BDB4-6043-A32F-38AB3EB6EF54}" type="pres">
      <dgm:prSet presAssocID="{1D8EA520-BB45-1F42-9F61-31F3B27249AA}" presName="vert2" presStyleCnt="0"/>
      <dgm:spPr/>
    </dgm:pt>
    <dgm:pt modelId="{0DA24710-6C7D-BA48-8F6E-3E951830C710}" type="pres">
      <dgm:prSet presAssocID="{1D8EA520-BB45-1F42-9F61-31F3B27249AA}" presName="thinLine2b" presStyleLbl="callout" presStyleIdx="4" presStyleCnt="5"/>
      <dgm:spPr/>
    </dgm:pt>
    <dgm:pt modelId="{DDB05222-F925-6E4E-B6C3-49AC797E9751}" type="pres">
      <dgm:prSet presAssocID="{1D8EA520-BB45-1F42-9F61-31F3B27249AA}" presName="vertSpace2b" presStyleCnt="0"/>
      <dgm:spPr/>
    </dgm:pt>
  </dgm:ptLst>
  <dgm:cxnLst>
    <dgm:cxn modelId="{E8FE5331-7B94-C943-9118-0039D602647B}" type="presOf" srcId="{1EAD6F5E-E540-2149-B358-3BB43677AA14}" destId="{BD8253A6-07F6-8845-BFA2-724AB72F52D7}" srcOrd="0" destOrd="0" presId="urn:microsoft.com/office/officeart/2008/layout/LinedList"/>
    <dgm:cxn modelId="{2FEDDDCA-D0DD-8D40-BDA3-C49B6E47689E}" srcId="{A90B55E6-2857-C149-8D90-89CD38B9F29E}" destId="{ADE7167A-07EA-CA4A-9BFA-D32E10912372}" srcOrd="0" destOrd="0" parTransId="{7E86FFDD-0205-4743-AB50-0F4C251B1B20}" sibTransId="{8C88D92D-C5EA-9A48-81A1-299D70E48883}"/>
    <dgm:cxn modelId="{68D8A68F-3865-2A4F-B93C-F856A1604E83}" srcId="{A90B55E6-2857-C149-8D90-89CD38B9F29E}" destId="{155A2C7C-0D8E-084E-8481-2EDEC2C591DC}" srcOrd="4" destOrd="0" parTransId="{1D615FD6-6150-824C-A219-2468B8635068}" sibTransId="{0930FB08-72E4-A54F-A62D-EC95C8DAAFB4}"/>
    <dgm:cxn modelId="{4F88CCCC-C6B1-5243-9F9E-37F21E6E17BB}" srcId="{F9935331-A56E-DC43-A2D3-F7B5022F3526}" destId="{E7ED9545-1365-0240-B6BB-425119624962}" srcOrd="0" destOrd="0" parTransId="{12309AA5-A89C-8E47-B8AB-FDA57088246F}" sibTransId="{EEB525F0-842B-5F49-AF58-56B6C747F44F}"/>
    <dgm:cxn modelId="{403637AF-6AAB-6D4F-934C-852C70E7E82D}" type="presOf" srcId="{39583428-CB1D-FD4F-B869-70F9A26371A6}" destId="{FE4ED0F9-2AF5-1841-948B-73454F376AFA}" srcOrd="0" destOrd="0" presId="urn:microsoft.com/office/officeart/2008/layout/LinedList"/>
    <dgm:cxn modelId="{0A2484F5-CDD0-B249-8393-1154C421C55A}" srcId="{A90B55E6-2857-C149-8D90-89CD38B9F29E}" destId="{2791C893-D3AC-2F4E-984B-EF79F958C0FB}" srcOrd="3" destOrd="0" parTransId="{5BA00829-7059-534A-A964-7B094AF99337}" sibTransId="{3FF5DA44-48B1-454C-B121-FDD8E0A5C364}"/>
    <dgm:cxn modelId="{6EDE7F94-4131-C148-9A76-11C30BD3EB8B}" type="presOf" srcId="{A90B55E6-2857-C149-8D90-89CD38B9F29E}" destId="{A56D6322-2C6D-2040-ACDF-88DA9EFE3465}" srcOrd="0" destOrd="0" presId="urn:microsoft.com/office/officeart/2008/layout/LinedList"/>
    <dgm:cxn modelId="{461DE64F-C544-7249-B9B6-8EE4ADD8C693}" type="presOf" srcId="{ADE7167A-07EA-CA4A-9BFA-D32E10912372}" destId="{CD841885-4848-AF4E-940E-007CE3ACE9B9}" srcOrd="0" destOrd="0" presId="urn:microsoft.com/office/officeart/2008/layout/LinedList"/>
    <dgm:cxn modelId="{53EAEE4C-2BF0-6541-A370-040241ECD9E8}" type="presOf" srcId="{E7ED9545-1365-0240-B6BB-425119624962}" destId="{11162238-003F-B64E-B22C-FE594FC0A6B9}" srcOrd="0" destOrd="0" presId="urn:microsoft.com/office/officeart/2008/layout/LinedList"/>
    <dgm:cxn modelId="{142538F1-64B6-D948-97EE-539E87251712}" type="presOf" srcId="{155A2C7C-0D8E-084E-8481-2EDEC2C591DC}" destId="{2364AE52-F41D-8F40-8F18-091FF9026084}" srcOrd="0" destOrd="0" presId="urn:microsoft.com/office/officeart/2008/layout/LinedList"/>
    <dgm:cxn modelId="{6E35EDFB-9C1B-734F-97A5-D5F65748AF2C}" type="presOf" srcId="{F9935331-A56E-DC43-A2D3-F7B5022F3526}" destId="{AD38451B-DC5D-9D42-998D-48D947B0D0A2}" srcOrd="0" destOrd="0" presId="urn:microsoft.com/office/officeart/2008/layout/LinedList"/>
    <dgm:cxn modelId="{890BA1B7-B9E7-9F42-9526-8369749E1E68}" srcId="{2791C893-D3AC-2F4E-984B-EF79F958C0FB}" destId="{1EAD6F5E-E540-2149-B358-3BB43677AA14}" srcOrd="0" destOrd="0" parTransId="{92B034F9-005F-2740-9078-5940E277E0B7}" sibTransId="{AA2DCD8E-76BA-2C48-8B1E-0C377C293237}"/>
    <dgm:cxn modelId="{F585E7F3-7BE5-E04A-9450-A3A1AAA45E7B}" srcId="{155A2C7C-0D8E-084E-8481-2EDEC2C591DC}" destId="{1D8EA520-BB45-1F42-9F61-31F3B27249AA}" srcOrd="0" destOrd="0" parTransId="{BC999C2A-D9AD-8041-911E-DEFA24DEF22A}" sibTransId="{2C0B7DF0-94B5-074F-8E36-D579497D326C}"/>
    <dgm:cxn modelId="{009BBEBF-C5A7-1E45-A970-E1BDCCEFE4C7}" srcId="{A90B55E6-2857-C149-8D90-89CD38B9F29E}" destId="{AF9BF077-BC14-A34A-900A-3A6A93020A79}" srcOrd="1" destOrd="0" parTransId="{A4E2E778-6A70-CC41-B430-A9A08237493E}" sibTransId="{39DFA03F-B534-4943-845C-1E44DCEA3638}"/>
    <dgm:cxn modelId="{4E15DFE8-890A-E349-8E19-8930D589D9C8}" srcId="{A90B55E6-2857-C149-8D90-89CD38B9F29E}" destId="{F9935331-A56E-DC43-A2D3-F7B5022F3526}" srcOrd="2" destOrd="0" parTransId="{84109735-2022-6045-9615-BCEFF65DF79A}" sibTransId="{0CA67360-2547-244A-8330-A043C7B5C090}"/>
    <dgm:cxn modelId="{41BD3053-37BB-2B4F-AABD-EE48AF7A6E09}" srcId="{ADE7167A-07EA-CA4A-9BFA-D32E10912372}" destId="{79EA306B-75CC-1A4A-9E99-3C3A02C06014}" srcOrd="0" destOrd="0" parTransId="{198C0635-8D72-294B-91F0-1678159CCF26}" sibTransId="{A1700630-0B75-A04E-B79D-403792B927C1}"/>
    <dgm:cxn modelId="{177ABFD0-1142-4A4F-BFF4-F54F3505A317}" srcId="{AF9BF077-BC14-A34A-900A-3A6A93020A79}" destId="{39583428-CB1D-FD4F-B869-70F9A26371A6}" srcOrd="0" destOrd="0" parTransId="{8E17D736-D4F4-EF41-8E66-8EE2CA2D296B}" sibTransId="{A5B50D20-82AC-AF43-A9F4-9B63471CDCA5}"/>
    <dgm:cxn modelId="{DCCC067A-28E1-4E4A-8841-E12AC6720432}" type="presOf" srcId="{2791C893-D3AC-2F4E-984B-EF79F958C0FB}" destId="{D15CC084-0BAC-714B-9705-247E1D2AB7FA}" srcOrd="0" destOrd="0" presId="urn:microsoft.com/office/officeart/2008/layout/LinedList"/>
    <dgm:cxn modelId="{1775E547-6A53-B644-A9B0-F444FC75E909}" type="presOf" srcId="{AF9BF077-BC14-A34A-900A-3A6A93020A79}" destId="{2E3263C4-C8AD-CF4F-8F63-9A2C7C5E2E3F}" srcOrd="0" destOrd="0" presId="urn:microsoft.com/office/officeart/2008/layout/LinedList"/>
    <dgm:cxn modelId="{885385DA-6384-B746-BD93-2C89ECEA1DDB}" type="presOf" srcId="{79EA306B-75CC-1A4A-9E99-3C3A02C06014}" destId="{C5257FCF-23B4-FF4A-B5DB-0F202F980AA4}" srcOrd="0" destOrd="0" presId="urn:microsoft.com/office/officeart/2008/layout/LinedList"/>
    <dgm:cxn modelId="{25243D8E-A9EE-B44A-A207-F0D6A04D6BCF}" type="presOf" srcId="{1D8EA520-BB45-1F42-9F61-31F3B27249AA}" destId="{57278D73-23E4-9C41-B0D3-9DDD36F1EA90}" srcOrd="0" destOrd="0" presId="urn:microsoft.com/office/officeart/2008/layout/LinedList"/>
    <dgm:cxn modelId="{061182F2-ADDA-5242-A90C-A45E6C11D40A}" type="presParOf" srcId="{A56D6322-2C6D-2040-ACDF-88DA9EFE3465}" destId="{B2FC98C3-2EAE-5A49-9C79-C487B386D2FB}" srcOrd="0" destOrd="0" presId="urn:microsoft.com/office/officeart/2008/layout/LinedList"/>
    <dgm:cxn modelId="{B43ABDDE-022F-EE41-B9CA-25B29F0731B3}" type="presParOf" srcId="{A56D6322-2C6D-2040-ACDF-88DA9EFE3465}" destId="{50F259CD-3EA9-3A47-B992-9D6DBA6E4ABF}" srcOrd="1" destOrd="0" presId="urn:microsoft.com/office/officeart/2008/layout/LinedList"/>
    <dgm:cxn modelId="{C0A732A9-22E8-BE4A-B0C7-66487B0800B6}" type="presParOf" srcId="{50F259CD-3EA9-3A47-B992-9D6DBA6E4ABF}" destId="{CD841885-4848-AF4E-940E-007CE3ACE9B9}" srcOrd="0" destOrd="0" presId="urn:microsoft.com/office/officeart/2008/layout/LinedList"/>
    <dgm:cxn modelId="{6A948BAC-6912-9044-8308-F9577A1E7BE2}" type="presParOf" srcId="{50F259CD-3EA9-3A47-B992-9D6DBA6E4ABF}" destId="{A4442CDC-AC2E-814E-A8DE-B6141ADFBF04}" srcOrd="1" destOrd="0" presId="urn:microsoft.com/office/officeart/2008/layout/LinedList"/>
    <dgm:cxn modelId="{7045AA5A-3F66-1F4C-8B71-BE7A1878295D}" type="presParOf" srcId="{A4442CDC-AC2E-814E-A8DE-B6141ADFBF04}" destId="{19CC4500-E438-254A-817A-428958A145F0}" srcOrd="0" destOrd="0" presId="urn:microsoft.com/office/officeart/2008/layout/LinedList"/>
    <dgm:cxn modelId="{9EDAA7F0-FCDC-914F-A666-C36728D155EB}" type="presParOf" srcId="{A4442CDC-AC2E-814E-A8DE-B6141ADFBF04}" destId="{083163D1-6304-5249-A8EF-AD233D1B26EE}" srcOrd="1" destOrd="0" presId="urn:microsoft.com/office/officeart/2008/layout/LinedList"/>
    <dgm:cxn modelId="{4F628704-25B5-404D-B268-2082DAB4F001}" type="presParOf" srcId="{083163D1-6304-5249-A8EF-AD233D1B26EE}" destId="{CB2F4DAC-A965-0C43-A232-CBE371FDBF1F}" srcOrd="0" destOrd="0" presId="urn:microsoft.com/office/officeart/2008/layout/LinedList"/>
    <dgm:cxn modelId="{E903FF9B-5B25-D743-98FF-9291F18115D5}" type="presParOf" srcId="{083163D1-6304-5249-A8EF-AD233D1B26EE}" destId="{C5257FCF-23B4-FF4A-B5DB-0F202F980AA4}" srcOrd="1" destOrd="0" presId="urn:microsoft.com/office/officeart/2008/layout/LinedList"/>
    <dgm:cxn modelId="{C2476E41-2815-A64F-A649-DEC1AF8FE719}" type="presParOf" srcId="{083163D1-6304-5249-A8EF-AD233D1B26EE}" destId="{82323C2B-04B6-CB45-9931-0DD27A2F718C}" srcOrd="2" destOrd="0" presId="urn:microsoft.com/office/officeart/2008/layout/LinedList"/>
    <dgm:cxn modelId="{4CBC3336-EB41-E24A-9EFA-1482021B320F}" type="presParOf" srcId="{A4442CDC-AC2E-814E-A8DE-B6141ADFBF04}" destId="{E6B9D17D-457B-8949-BB47-700F1D18A2D8}" srcOrd="2" destOrd="0" presId="urn:microsoft.com/office/officeart/2008/layout/LinedList"/>
    <dgm:cxn modelId="{7205504B-84ED-F848-94FD-306791D78428}" type="presParOf" srcId="{A4442CDC-AC2E-814E-A8DE-B6141ADFBF04}" destId="{56BC51D5-8E46-824A-A134-9DE8DA078DCF}" srcOrd="3" destOrd="0" presId="urn:microsoft.com/office/officeart/2008/layout/LinedList"/>
    <dgm:cxn modelId="{66EE1394-0213-514B-A362-E67207D1415F}" type="presParOf" srcId="{A56D6322-2C6D-2040-ACDF-88DA9EFE3465}" destId="{65D59E71-5B09-1E4B-9964-4B98DD249394}" srcOrd="2" destOrd="0" presId="urn:microsoft.com/office/officeart/2008/layout/LinedList"/>
    <dgm:cxn modelId="{CC7E2AD5-E50F-B548-BC65-F121267842F5}" type="presParOf" srcId="{A56D6322-2C6D-2040-ACDF-88DA9EFE3465}" destId="{C2F8220E-0A67-E741-A92F-7DBB5B00DE2C}" srcOrd="3" destOrd="0" presId="urn:microsoft.com/office/officeart/2008/layout/LinedList"/>
    <dgm:cxn modelId="{0DFCD220-F6CC-064B-8371-160DD8ED5A5D}" type="presParOf" srcId="{C2F8220E-0A67-E741-A92F-7DBB5B00DE2C}" destId="{2E3263C4-C8AD-CF4F-8F63-9A2C7C5E2E3F}" srcOrd="0" destOrd="0" presId="urn:microsoft.com/office/officeart/2008/layout/LinedList"/>
    <dgm:cxn modelId="{39CA2849-DCDD-F545-9E3E-BF67D846AA07}" type="presParOf" srcId="{C2F8220E-0A67-E741-A92F-7DBB5B00DE2C}" destId="{2A77A12D-95E6-3644-92D2-A480A874F070}" srcOrd="1" destOrd="0" presId="urn:microsoft.com/office/officeart/2008/layout/LinedList"/>
    <dgm:cxn modelId="{C235EC3A-9681-274E-ABBE-91D85114DC89}" type="presParOf" srcId="{2A77A12D-95E6-3644-92D2-A480A874F070}" destId="{717E84DA-E160-2E43-8A42-3A05C8DF732D}" srcOrd="0" destOrd="0" presId="urn:microsoft.com/office/officeart/2008/layout/LinedList"/>
    <dgm:cxn modelId="{AEE5EB95-DFF1-9040-85A8-F2EDAB329142}" type="presParOf" srcId="{2A77A12D-95E6-3644-92D2-A480A874F070}" destId="{8E7CFDFE-93DC-8D44-8708-5880C59E7686}" srcOrd="1" destOrd="0" presId="urn:microsoft.com/office/officeart/2008/layout/LinedList"/>
    <dgm:cxn modelId="{835BD260-765D-6545-8A10-33F4C3514197}" type="presParOf" srcId="{8E7CFDFE-93DC-8D44-8708-5880C59E7686}" destId="{AAB187CB-B673-E84E-8335-CB204B807E99}" srcOrd="0" destOrd="0" presId="urn:microsoft.com/office/officeart/2008/layout/LinedList"/>
    <dgm:cxn modelId="{61281F11-9732-9047-B223-2570A24DFEC0}" type="presParOf" srcId="{8E7CFDFE-93DC-8D44-8708-5880C59E7686}" destId="{FE4ED0F9-2AF5-1841-948B-73454F376AFA}" srcOrd="1" destOrd="0" presId="urn:microsoft.com/office/officeart/2008/layout/LinedList"/>
    <dgm:cxn modelId="{45C75C90-A049-C54C-B0A4-12AAF42EE3D3}" type="presParOf" srcId="{8E7CFDFE-93DC-8D44-8708-5880C59E7686}" destId="{AA4FEA59-AC65-214C-A57C-18F53A4BF677}" srcOrd="2" destOrd="0" presId="urn:microsoft.com/office/officeart/2008/layout/LinedList"/>
    <dgm:cxn modelId="{8F7301F0-9D03-2844-A5DB-85FA4A26DDBC}" type="presParOf" srcId="{2A77A12D-95E6-3644-92D2-A480A874F070}" destId="{7ECCE2F4-6630-484C-AEB6-50AF917DD5BC}" srcOrd="2" destOrd="0" presId="urn:microsoft.com/office/officeart/2008/layout/LinedList"/>
    <dgm:cxn modelId="{26D14DBE-2320-844F-86F5-338299C6B30B}" type="presParOf" srcId="{2A77A12D-95E6-3644-92D2-A480A874F070}" destId="{C9FEEE4C-B663-9E46-8169-CEE19DE82D22}" srcOrd="3" destOrd="0" presId="urn:microsoft.com/office/officeart/2008/layout/LinedList"/>
    <dgm:cxn modelId="{A564FC53-1AFE-4045-9C13-BC657F8A070F}" type="presParOf" srcId="{A56D6322-2C6D-2040-ACDF-88DA9EFE3465}" destId="{D22DCF51-E117-304F-AC2B-E47AE1CCE4FB}" srcOrd="4" destOrd="0" presId="urn:microsoft.com/office/officeart/2008/layout/LinedList"/>
    <dgm:cxn modelId="{20A88BEE-FD23-474D-8A9D-665A53FDACCA}" type="presParOf" srcId="{A56D6322-2C6D-2040-ACDF-88DA9EFE3465}" destId="{24F6BB79-2566-784D-8688-B87BBA4CD064}" srcOrd="5" destOrd="0" presId="urn:microsoft.com/office/officeart/2008/layout/LinedList"/>
    <dgm:cxn modelId="{B94F6786-180B-9E43-9996-2889F0D0D041}" type="presParOf" srcId="{24F6BB79-2566-784D-8688-B87BBA4CD064}" destId="{AD38451B-DC5D-9D42-998D-48D947B0D0A2}" srcOrd="0" destOrd="0" presId="urn:microsoft.com/office/officeart/2008/layout/LinedList"/>
    <dgm:cxn modelId="{02CAF9DC-B269-4B47-A8BB-D778CDBE5371}" type="presParOf" srcId="{24F6BB79-2566-784D-8688-B87BBA4CD064}" destId="{86194EE2-D519-3A4B-B3CF-92185F009D65}" srcOrd="1" destOrd="0" presId="urn:microsoft.com/office/officeart/2008/layout/LinedList"/>
    <dgm:cxn modelId="{F2D9CF80-6D65-D94C-A365-37BE90B40452}" type="presParOf" srcId="{86194EE2-D519-3A4B-B3CF-92185F009D65}" destId="{D0B0D652-1025-5743-B332-5CDA67C4AF7D}" srcOrd="0" destOrd="0" presId="urn:microsoft.com/office/officeart/2008/layout/LinedList"/>
    <dgm:cxn modelId="{880E6683-F11B-5141-87E3-33FEFAA5D9CE}" type="presParOf" srcId="{86194EE2-D519-3A4B-B3CF-92185F009D65}" destId="{52D2DB0A-A690-6745-8012-059347AC1AFF}" srcOrd="1" destOrd="0" presId="urn:microsoft.com/office/officeart/2008/layout/LinedList"/>
    <dgm:cxn modelId="{0CF5ED7B-87D3-9443-AAA1-58290EF67761}" type="presParOf" srcId="{52D2DB0A-A690-6745-8012-059347AC1AFF}" destId="{057A2B7C-39D9-5B4E-951F-DECF88DD51AB}" srcOrd="0" destOrd="0" presId="urn:microsoft.com/office/officeart/2008/layout/LinedList"/>
    <dgm:cxn modelId="{DEF884A2-3136-3048-8FF2-66905955437F}" type="presParOf" srcId="{52D2DB0A-A690-6745-8012-059347AC1AFF}" destId="{11162238-003F-B64E-B22C-FE594FC0A6B9}" srcOrd="1" destOrd="0" presId="urn:microsoft.com/office/officeart/2008/layout/LinedList"/>
    <dgm:cxn modelId="{FA84DF82-4184-DD44-A08C-37D9BD7958A4}" type="presParOf" srcId="{52D2DB0A-A690-6745-8012-059347AC1AFF}" destId="{3E8F5499-C282-AC40-8059-5527646EF99F}" srcOrd="2" destOrd="0" presId="urn:microsoft.com/office/officeart/2008/layout/LinedList"/>
    <dgm:cxn modelId="{72F5D101-DAC3-824D-8B96-40348DB717B4}" type="presParOf" srcId="{86194EE2-D519-3A4B-B3CF-92185F009D65}" destId="{30BC9DCD-FF0A-2347-A811-39503D8E7161}" srcOrd="2" destOrd="0" presId="urn:microsoft.com/office/officeart/2008/layout/LinedList"/>
    <dgm:cxn modelId="{392EF2E4-06F3-EA4C-A182-B4AB693B1217}" type="presParOf" srcId="{86194EE2-D519-3A4B-B3CF-92185F009D65}" destId="{D21369E5-5B67-404C-B6C6-6ECC4B2FE1BF}" srcOrd="3" destOrd="0" presId="urn:microsoft.com/office/officeart/2008/layout/LinedList"/>
    <dgm:cxn modelId="{5B657BDC-5016-3C49-B7A4-19F0007D43CC}" type="presParOf" srcId="{A56D6322-2C6D-2040-ACDF-88DA9EFE3465}" destId="{57359B87-FB7A-6D4D-86FF-49BC9A6AD398}" srcOrd="6" destOrd="0" presId="urn:microsoft.com/office/officeart/2008/layout/LinedList"/>
    <dgm:cxn modelId="{36F94A50-A4F6-5247-9E85-E3FDCE20E169}" type="presParOf" srcId="{A56D6322-2C6D-2040-ACDF-88DA9EFE3465}" destId="{0B183072-BB2C-D74C-B673-FD18B7221249}" srcOrd="7" destOrd="0" presId="urn:microsoft.com/office/officeart/2008/layout/LinedList"/>
    <dgm:cxn modelId="{0154C9E0-E1A6-F442-9740-FA69E7BCB46E}" type="presParOf" srcId="{0B183072-BB2C-D74C-B673-FD18B7221249}" destId="{D15CC084-0BAC-714B-9705-247E1D2AB7FA}" srcOrd="0" destOrd="0" presId="urn:microsoft.com/office/officeart/2008/layout/LinedList"/>
    <dgm:cxn modelId="{13703F04-873F-3E49-8DCA-A2B24332C42C}" type="presParOf" srcId="{0B183072-BB2C-D74C-B673-FD18B7221249}" destId="{682B57D9-87BB-F441-9732-243276E27A67}" srcOrd="1" destOrd="0" presId="urn:microsoft.com/office/officeart/2008/layout/LinedList"/>
    <dgm:cxn modelId="{7E681D7B-158A-9342-8701-8661DFA9DA47}" type="presParOf" srcId="{682B57D9-87BB-F441-9732-243276E27A67}" destId="{635E1462-F899-C545-8585-25CA9EBB1377}" srcOrd="0" destOrd="0" presId="urn:microsoft.com/office/officeart/2008/layout/LinedList"/>
    <dgm:cxn modelId="{B5EBB301-FF5F-D64D-A715-CA368C30B12A}" type="presParOf" srcId="{682B57D9-87BB-F441-9732-243276E27A67}" destId="{39FD2384-CC8C-DD40-B769-6297FA221370}" srcOrd="1" destOrd="0" presId="urn:microsoft.com/office/officeart/2008/layout/LinedList"/>
    <dgm:cxn modelId="{FA5AC440-C02E-0D44-ABAB-DB08C0452FDB}" type="presParOf" srcId="{39FD2384-CC8C-DD40-B769-6297FA221370}" destId="{BCBAF87D-BC1D-D045-B411-6D48D5A58DDD}" srcOrd="0" destOrd="0" presId="urn:microsoft.com/office/officeart/2008/layout/LinedList"/>
    <dgm:cxn modelId="{20EC383A-06D3-B54A-B7DF-A5475C617ED3}" type="presParOf" srcId="{39FD2384-CC8C-DD40-B769-6297FA221370}" destId="{BD8253A6-07F6-8845-BFA2-724AB72F52D7}" srcOrd="1" destOrd="0" presId="urn:microsoft.com/office/officeart/2008/layout/LinedList"/>
    <dgm:cxn modelId="{31C7061C-3813-AD43-9D94-0BCAC019218B}" type="presParOf" srcId="{39FD2384-CC8C-DD40-B769-6297FA221370}" destId="{C9E743FD-6035-0B4A-94C5-C293EBDBA1B1}" srcOrd="2" destOrd="0" presId="urn:microsoft.com/office/officeart/2008/layout/LinedList"/>
    <dgm:cxn modelId="{96266F41-8835-1146-A487-9CDBB6CA7C4C}" type="presParOf" srcId="{682B57D9-87BB-F441-9732-243276E27A67}" destId="{5565709B-87CC-2444-9BD7-2B9376AC0FD4}" srcOrd="2" destOrd="0" presId="urn:microsoft.com/office/officeart/2008/layout/LinedList"/>
    <dgm:cxn modelId="{8B591108-5BFE-F24E-A505-4AFC886C4D75}" type="presParOf" srcId="{682B57D9-87BB-F441-9732-243276E27A67}" destId="{EDFCA749-8574-4E4C-9F35-938D0AB779FD}" srcOrd="3" destOrd="0" presId="urn:microsoft.com/office/officeart/2008/layout/LinedList"/>
    <dgm:cxn modelId="{75FDB2FB-11B0-C643-A2E5-0991DE9CF0FF}" type="presParOf" srcId="{A56D6322-2C6D-2040-ACDF-88DA9EFE3465}" destId="{7C39F2B0-1CCC-1844-8042-9B4275B08C39}" srcOrd="8" destOrd="0" presId="urn:microsoft.com/office/officeart/2008/layout/LinedList"/>
    <dgm:cxn modelId="{E375243E-04B1-2947-9034-A15D03B3D891}" type="presParOf" srcId="{A56D6322-2C6D-2040-ACDF-88DA9EFE3465}" destId="{83476F66-7C33-A341-B2EF-8330C21CCAC7}" srcOrd="9" destOrd="0" presId="urn:microsoft.com/office/officeart/2008/layout/LinedList"/>
    <dgm:cxn modelId="{B17C4F50-5CC3-904A-8E79-7BCB22173F64}" type="presParOf" srcId="{83476F66-7C33-A341-B2EF-8330C21CCAC7}" destId="{2364AE52-F41D-8F40-8F18-091FF9026084}" srcOrd="0" destOrd="0" presId="urn:microsoft.com/office/officeart/2008/layout/LinedList"/>
    <dgm:cxn modelId="{41A3F322-F214-6F4F-A6F8-833495EC8451}" type="presParOf" srcId="{83476F66-7C33-A341-B2EF-8330C21CCAC7}" destId="{687CC0FF-7905-2942-B8A3-CC49787F0606}" srcOrd="1" destOrd="0" presId="urn:microsoft.com/office/officeart/2008/layout/LinedList"/>
    <dgm:cxn modelId="{058CE7EC-D1EA-1D41-8D24-CDB35F962AEC}" type="presParOf" srcId="{687CC0FF-7905-2942-B8A3-CC49787F0606}" destId="{C9ADF201-C08A-0C43-B0FA-23F611783C8E}" srcOrd="0" destOrd="0" presId="urn:microsoft.com/office/officeart/2008/layout/LinedList"/>
    <dgm:cxn modelId="{05A1BB98-FEFE-A64C-A677-4CC21C742F72}" type="presParOf" srcId="{687CC0FF-7905-2942-B8A3-CC49787F0606}" destId="{8DFB0CEC-FB95-9743-B984-1BBF20074F17}" srcOrd="1" destOrd="0" presId="urn:microsoft.com/office/officeart/2008/layout/LinedList"/>
    <dgm:cxn modelId="{E84B6F30-B15D-544B-A01B-CEA8721D1650}" type="presParOf" srcId="{8DFB0CEC-FB95-9743-B984-1BBF20074F17}" destId="{7C73211A-81DE-1F46-A3C0-D7084DCD9403}" srcOrd="0" destOrd="0" presId="urn:microsoft.com/office/officeart/2008/layout/LinedList"/>
    <dgm:cxn modelId="{33816C13-C99C-AE43-807C-71FD0300B324}" type="presParOf" srcId="{8DFB0CEC-FB95-9743-B984-1BBF20074F17}" destId="{57278D73-23E4-9C41-B0D3-9DDD36F1EA90}" srcOrd="1" destOrd="0" presId="urn:microsoft.com/office/officeart/2008/layout/LinedList"/>
    <dgm:cxn modelId="{9F9CFA2F-AE45-9B48-AC9B-541FF5181593}" type="presParOf" srcId="{8DFB0CEC-FB95-9743-B984-1BBF20074F17}" destId="{E4913EF3-BDB4-6043-A32F-38AB3EB6EF54}" srcOrd="2" destOrd="0" presId="urn:microsoft.com/office/officeart/2008/layout/LinedList"/>
    <dgm:cxn modelId="{44DDAFA9-87BB-854B-B26C-574C32A25838}" type="presParOf" srcId="{687CC0FF-7905-2942-B8A3-CC49787F0606}" destId="{0DA24710-6C7D-BA48-8F6E-3E951830C710}" srcOrd="2" destOrd="0" presId="urn:microsoft.com/office/officeart/2008/layout/LinedList"/>
    <dgm:cxn modelId="{AA9D1329-5E39-A64D-981A-2316749E140A}" type="presParOf" srcId="{687CC0FF-7905-2942-B8A3-CC49787F0606}" destId="{DDB05222-F925-6E4E-B6C3-49AC797E975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A4C4C-A16F-A54F-A91C-ACEEE50A9C73}">
      <dsp:nvSpPr>
        <dsp:cNvPr id="0" name=""/>
        <dsp:cNvSpPr/>
      </dsp:nvSpPr>
      <dsp:spPr>
        <a:xfrm>
          <a:off x="0" y="0"/>
          <a:ext cx="7848600" cy="41148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2540318" numCol="1" spcCol="1270" anchor="t" anchorCtr="0">
          <a:noAutofit/>
        </a:bodyPr>
        <a:lstStyle/>
        <a:p>
          <a:pPr lvl="0" algn="l" defTabSz="1377950" rtl="0">
            <a:lnSpc>
              <a:spcPct val="90000"/>
            </a:lnSpc>
            <a:spcBef>
              <a:spcPct val="0"/>
            </a:spcBef>
            <a:spcAft>
              <a:spcPct val="35000"/>
            </a:spcAft>
          </a:pPr>
          <a:r>
            <a:rPr lang="en-US" sz="3100" kern="1200" smtClean="0"/>
            <a:t>A Virtual Machine is a software construct that mimics the characteristics of a physical server</a:t>
          </a:r>
          <a:endParaRPr lang="en-US" sz="3100" kern="1200"/>
        </a:p>
      </dsp:txBody>
      <dsp:txXfrm>
        <a:off x="102441" y="102441"/>
        <a:ext cx="7643718" cy="3909918"/>
      </dsp:txXfrm>
    </dsp:sp>
    <dsp:sp modelId="{A374601E-CBC7-5C4E-A04F-EB58B4E19350}">
      <dsp:nvSpPr>
        <dsp:cNvPr id="0" name=""/>
        <dsp:cNvSpPr/>
      </dsp:nvSpPr>
      <dsp:spPr>
        <a:xfrm>
          <a:off x="196215" y="1851660"/>
          <a:ext cx="1842198"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It is configured with some number of processors, some amount of RAM, storage resources, and connectivity through the network ports</a:t>
          </a:r>
          <a:endParaRPr lang="en-US" sz="1300" kern="1200" dirty="0"/>
        </a:p>
      </dsp:txBody>
      <dsp:txXfrm>
        <a:off x="252869" y="1908314"/>
        <a:ext cx="1728890" cy="1738352"/>
      </dsp:txXfrm>
    </dsp:sp>
    <dsp:sp modelId="{3BEC1527-9E94-2F48-AF65-0007E8C91294}">
      <dsp:nvSpPr>
        <dsp:cNvPr id="0" name=""/>
        <dsp:cNvSpPr/>
      </dsp:nvSpPr>
      <dsp:spPr>
        <a:xfrm>
          <a:off x="2067500" y="1851660"/>
          <a:ext cx="1842198"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Once the VM is created it can be powered on like a physical server, loaded with an operating system and software solutions, and utilized in the manner of a physical server</a:t>
          </a:r>
          <a:endParaRPr lang="en-US" sz="1300" kern="1200" dirty="0"/>
        </a:p>
      </dsp:txBody>
      <dsp:txXfrm>
        <a:off x="2124154" y="1908314"/>
        <a:ext cx="1728890" cy="1738352"/>
      </dsp:txXfrm>
    </dsp:sp>
    <dsp:sp modelId="{AD0DB663-7511-EA45-9900-1B69594D3596}">
      <dsp:nvSpPr>
        <dsp:cNvPr id="0" name=""/>
        <dsp:cNvSpPr/>
      </dsp:nvSpPr>
      <dsp:spPr>
        <a:xfrm>
          <a:off x="3938786" y="1851660"/>
          <a:ext cx="1842198"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Unlike a physical server, this virtual server only sees the resources it has been configured with, not all of the resources of the physical host itself</a:t>
          </a:r>
          <a:endParaRPr lang="en-US" sz="1300" kern="1200" dirty="0"/>
        </a:p>
      </dsp:txBody>
      <dsp:txXfrm>
        <a:off x="3995440" y="1908314"/>
        <a:ext cx="1728890" cy="1738352"/>
      </dsp:txXfrm>
    </dsp:sp>
    <dsp:sp modelId="{58592733-DD9D-9949-95A0-6412A4902F7D}">
      <dsp:nvSpPr>
        <dsp:cNvPr id="0" name=""/>
        <dsp:cNvSpPr/>
      </dsp:nvSpPr>
      <dsp:spPr>
        <a:xfrm>
          <a:off x="5810071" y="1851660"/>
          <a:ext cx="1842198"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The hypervisor facilitates the translation and I/O from the virtual machine to the physical server devices and back again to the correct virtual machine</a:t>
          </a:r>
          <a:endParaRPr lang="en-US" sz="1300" kern="1200" dirty="0"/>
        </a:p>
      </dsp:txBody>
      <dsp:txXfrm>
        <a:off x="5866725" y="1908314"/>
        <a:ext cx="1728890" cy="1738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DC6FE-4500-9E4F-ACA9-CEC86EAEDE2E}">
      <dsp:nvSpPr>
        <dsp:cNvPr id="0" name=""/>
        <dsp:cNvSpPr/>
      </dsp:nvSpPr>
      <dsp:spPr>
        <a:xfrm>
          <a:off x="0" y="0"/>
          <a:ext cx="7848600" cy="41148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2540318" numCol="1" spcCol="1270" anchor="t" anchorCtr="0">
          <a:noAutofit/>
        </a:bodyPr>
        <a:lstStyle/>
        <a:p>
          <a:pPr lvl="0" algn="l" defTabSz="2000250" rtl="0">
            <a:lnSpc>
              <a:spcPct val="90000"/>
            </a:lnSpc>
            <a:spcBef>
              <a:spcPct val="0"/>
            </a:spcBef>
            <a:spcAft>
              <a:spcPct val="35000"/>
            </a:spcAft>
          </a:pPr>
          <a:r>
            <a:rPr lang="en-US" sz="4500" kern="1200" dirty="0" smtClean="0"/>
            <a:t>A VM instance is defined in files:</a:t>
          </a:r>
          <a:endParaRPr lang="en-US" sz="4500" kern="1200" dirty="0"/>
        </a:p>
      </dsp:txBody>
      <dsp:txXfrm>
        <a:off x="102441" y="102441"/>
        <a:ext cx="7643718" cy="3909918"/>
      </dsp:txXfrm>
    </dsp:sp>
    <dsp:sp modelId="{9CF1AFFD-6D69-CC48-AFF4-4F6C3BDD85A4}">
      <dsp:nvSpPr>
        <dsp:cNvPr id="0" name=""/>
        <dsp:cNvSpPr/>
      </dsp:nvSpPr>
      <dsp:spPr>
        <a:xfrm>
          <a:off x="196215"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0" i="0" kern="1200" baseline="0" dirty="0" smtClean="0"/>
            <a:t>Configuration file describes the attributes of the virtual machine</a:t>
          </a:r>
          <a:endParaRPr lang="en-US" sz="1000" kern="1200" dirty="0"/>
        </a:p>
      </dsp:txBody>
      <dsp:txXfrm>
        <a:off x="241449" y="1896894"/>
        <a:ext cx="1380378" cy="1761192"/>
      </dsp:txXfrm>
    </dsp:sp>
    <dsp:sp modelId="{47FF568D-DE91-9342-857F-837F372C8F60}">
      <dsp:nvSpPr>
        <dsp:cNvPr id="0" name=""/>
        <dsp:cNvSpPr/>
      </dsp:nvSpPr>
      <dsp:spPr>
        <a:xfrm>
          <a:off x="1690284"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It contains the server definition, how many virtual processors (vCPUs) are allocated to this virtual machine, how much RAM is allocated, which I/O devices the VM has access to, how many network interface cards (NICs) are in the virtual server, and more</a:t>
          </a:r>
          <a:endParaRPr lang="en-US" sz="1000" kern="1200" dirty="0"/>
        </a:p>
      </dsp:txBody>
      <dsp:txXfrm>
        <a:off x="1735518" y="1896894"/>
        <a:ext cx="1380378" cy="1761192"/>
      </dsp:txXfrm>
    </dsp:sp>
    <dsp:sp modelId="{30462B03-EBEC-BE45-A2CC-8E780A4C9A55}">
      <dsp:nvSpPr>
        <dsp:cNvPr id="0" name=""/>
        <dsp:cNvSpPr/>
      </dsp:nvSpPr>
      <dsp:spPr>
        <a:xfrm>
          <a:off x="3184354"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0" i="0" kern="1200" baseline="0" dirty="0" smtClean="0"/>
            <a:t>It also describes the storage that the VM can access</a:t>
          </a:r>
          <a:endParaRPr lang="en-US" sz="1000" kern="1200" dirty="0"/>
        </a:p>
      </dsp:txBody>
      <dsp:txXfrm>
        <a:off x="3229588" y="1896894"/>
        <a:ext cx="1380378" cy="1761192"/>
      </dsp:txXfrm>
    </dsp:sp>
    <dsp:sp modelId="{AF7E60FC-EF3B-6541-94F1-E934E56EF3AF}">
      <dsp:nvSpPr>
        <dsp:cNvPr id="0" name=""/>
        <dsp:cNvSpPr/>
      </dsp:nvSpPr>
      <dsp:spPr>
        <a:xfrm>
          <a:off x="4678424"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When a virtual machine is powered on, or instantiated, additional files are created for logging, for memory paging, and other functions</a:t>
          </a:r>
          <a:endParaRPr lang="en-US" sz="1000" kern="1200" dirty="0"/>
        </a:p>
      </dsp:txBody>
      <dsp:txXfrm>
        <a:off x="4723658" y="1896894"/>
        <a:ext cx="1380378" cy="1761192"/>
      </dsp:txXfrm>
    </dsp:sp>
    <dsp:sp modelId="{7E329E7C-C8E8-B34F-A227-9E122ADAEF04}">
      <dsp:nvSpPr>
        <dsp:cNvPr id="0" name=""/>
        <dsp:cNvSpPr/>
      </dsp:nvSpPr>
      <dsp:spPr>
        <a:xfrm>
          <a:off x="6172494"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0" i="0" kern="1200" baseline="0" dirty="0" smtClean="0"/>
            <a:t>Since VMs are already files, copying them produces not only a backup of the data but also a copy of the entire server, including the operating system, applications, and the hardware configuration itself</a:t>
          </a:r>
          <a:endParaRPr lang="en-US" sz="1000" kern="1200" dirty="0"/>
        </a:p>
      </dsp:txBody>
      <dsp:txXfrm>
        <a:off x="6217728" y="1896894"/>
        <a:ext cx="1380378" cy="1761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42825-FE2D-A748-9775-11062BFE6797}">
      <dsp:nvSpPr>
        <dsp:cNvPr id="0" name=""/>
        <dsp:cNvSpPr/>
      </dsp:nvSpPr>
      <dsp:spPr>
        <a:xfrm>
          <a:off x="0" y="0"/>
          <a:ext cx="7848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D0CEA67A-FDA1-F544-9B0B-F1AEFFB1DE65}">
      <dsp:nvSpPr>
        <dsp:cNvPr id="0" name=""/>
        <dsp:cNvSpPr/>
      </dsp:nvSpPr>
      <dsp:spPr>
        <a:xfrm>
          <a:off x="0" y="0"/>
          <a:ext cx="2105802" cy="3962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dirty="0" smtClean="0"/>
            <a:t>Container virtualization is a relatively recent approach to virtualization</a:t>
          </a:r>
          <a:endParaRPr lang="en-US" sz="2600" kern="1200" dirty="0"/>
        </a:p>
      </dsp:txBody>
      <dsp:txXfrm>
        <a:off x="0" y="0"/>
        <a:ext cx="2105802" cy="3962399"/>
      </dsp:txXfrm>
    </dsp:sp>
    <dsp:sp modelId="{8CD4232C-BEB5-4C47-AC68-808D9DC567A9}">
      <dsp:nvSpPr>
        <dsp:cNvPr id="0" name=""/>
        <dsp:cNvSpPr/>
      </dsp:nvSpPr>
      <dsp:spPr>
        <a:xfrm>
          <a:off x="2213414" y="61912"/>
          <a:ext cx="5631677" cy="1238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smtClean="0"/>
            <a:t>In this approach, software, known as a </a:t>
          </a:r>
          <a:r>
            <a:rPr lang="en-US" sz="2000" b="1" i="1" kern="1200" smtClean="0"/>
            <a:t>virtualization container, </a:t>
          </a:r>
          <a:r>
            <a:rPr lang="en-US" sz="2000" kern="1200" smtClean="0"/>
            <a:t>runs on top of the host OS kernel and provides an isolated execution environment for applications</a:t>
          </a:r>
          <a:endParaRPr lang="en-US" sz="2000" kern="1200"/>
        </a:p>
      </dsp:txBody>
      <dsp:txXfrm>
        <a:off x="2213414" y="61912"/>
        <a:ext cx="5631677" cy="1238249"/>
      </dsp:txXfrm>
    </dsp:sp>
    <dsp:sp modelId="{713E9A83-E937-6A43-918F-495A5910DEAE}">
      <dsp:nvSpPr>
        <dsp:cNvPr id="0" name=""/>
        <dsp:cNvSpPr/>
      </dsp:nvSpPr>
      <dsp:spPr>
        <a:xfrm>
          <a:off x="2105802" y="1300162"/>
          <a:ext cx="5739288"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23D776F8-DDA6-CA42-8EB2-219079B6A337}">
      <dsp:nvSpPr>
        <dsp:cNvPr id="0" name=""/>
        <dsp:cNvSpPr/>
      </dsp:nvSpPr>
      <dsp:spPr>
        <a:xfrm>
          <a:off x="2213414" y="1362074"/>
          <a:ext cx="5631677" cy="1238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smtClean="0"/>
            <a:t>Unlike hypervisor-based VMs, containers do not aim to emulate physical servers; instead, all containerized applications on a host share a common OS kernel</a:t>
          </a:r>
          <a:endParaRPr lang="en-US" sz="2000" kern="1200"/>
        </a:p>
      </dsp:txBody>
      <dsp:txXfrm>
        <a:off x="2213414" y="1362074"/>
        <a:ext cx="5631677" cy="1238249"/>
      </dsp:txXfrm>
    </dsp:sp>
    <dsp:sp modelId="{C5289FE5-BD7D-CE4F-8C58-84FA986BAD09}">
      <dsp:nvSpPr>
        <dsp:cNvPr id="0" name=""/>
        <dsp:cNvSpPr/>
      </dsp:nvSpPr>
      <dsp:spPr>
        <a:xfrm>
          <a:off x="2105802" y="2600324"/>
          <a:ext cx="5739288"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2F0EEE06-0026-BF47-85CE-08385F367529}">
      <dsp:nvSpPr>
        <dsp:cNvPr id="0" name=""/>
        <dsp:cNvSpPr/>
      </dsp:nvSpPr>
      <dsp:spPr>
        <a:xfrm>
          <a:off x="2213414" y="2662236"/>
          <a:ext cx="5631677" cy="1238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smtClean="0"/>
            <a:t>This eliminates the resources needed to run a separate OS for each application and can greatly reduce overhead</a:t>
          </a:r>
          <a:endParaRPr lang="en-US" sz="2000" kern="1200"/>
        </a:p>
      </dsp:txBody>
      <dsp:txXfrm>
        <a:off x="2213414" y="2662236"/>
        <a:ext cx="5631677" cy="1238249"/>
      </dsp:txXfrm>
    </dsp:sp>
    <dsp:sp modelId="{DB1F3040-CFA7-BD4B-B82B-CD63478DF8F2}">
      <dsp:nvSpPr>
        <dsp:cNvPr id="0" name=""/>
        <dsp:cNvSpPr/>
      </dsp:nvSpPr>
      <dsp:spPr>
        <a:xfrm>
          <a:off x="2105802" y="3900486"/>
          <a:ext cx="5739288"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E678-4AA3-6E4D-93D0-29F3938B5018}">
      <dsp:nvSpPr>
        <dsp:cNvPr id="0" name=""/>
        <dsp:cNvSpPr/>
      </dsp:nvSpPr>
      <dsp:spPr>
        <a:xfrm>
          <a:off x="4141939" y="2627531"/>
          <a:ext cx="325496" cy="1092790"/>
        </a:xfrm>
        <a:custGeom>
          <a:avLst/>
          <a:gdLst/>
          <a:ahLst/>
          <a:cxnLst/>
          <a:rect l="0" t="0" r="0" b="0"/>
          <a:pathLst>
            <a:path>
              <a:moveTo>
                <a:pt x="0" y="0"/>
              </a:moveTo>
              <a:lnTo>
                <a:pt x="0" y="1092790"/>
              </a:lnTo>
              <a:lnTo>
                <a:pt x="325496" y="1092790"/>
              </a:lnTo>
            </a:path>
          </a:pathLst>
        </a:custGeom>
        <a:noFill/>
        <a:ln w="349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92FA5-2562-0744-AB2C-DAAD8F86FFF0}">
      <dsp:nvSpPr>
        <dsp:cNvPr id="0" name=""/>
        <dsp:cNvSpPr/>
      </dsp:nvSpPr>
      <dsp:spPr>
        <a:xfrm>
          <a:off x="3540399" y="1086846"/>
          <a:ext cx="1469531" cy="455695"/>
        </a:xfrm>
        <a:custGeom>
          <a:avLst/>
          <a:gdLst/>
          <a:ahLst/>
          <a:cxnLst/>
          <a:rect l="0" t="0" r="0" b="0"/>
          <a:pathLst>
            <a:path>
              <a:moveTo>
                <a:pt x="0" y="0"/>
              </a:moveTo>
              <a:lnTo>
                <a:pt x="0" y="227847"/>
              </a:lnTo>
              <a:lnTo>
                <a:pt x="1469531" y="227847"/>
              </a:lnTo>
              <a:lnTo>
                <a:pt x="1469531" y="455695"/>
              </a:lnTo>
            </a:path>
          </a:pathLst>
        </a:custGeom>
        <a:noFill/>
        <a:ln w="349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8E423-334D-FD4E-8482-1750257A485F}">
      <dsp:nvSpPr>
        <dsp:cNvPr id="0" name=""/>
        <dsp:cNvSpPr/>
      </dsp:nvSpPr>
      <dsp:spPr>
        <a:xfrm>
          <a:off x="1202876" y="2627531"/>
          <a:ext cx="325496" cy="998190"/>
        </a:xfrm>
        <a:custGeom>
          <a:avLst/>
          <a:gdLst/>
          <a:ahLst/>
          <a:cxnLst/>
          <a:rect l="0" t="0" r="0" b="0"/>
          <a:pathLst>
            <a:path>
              <a:moveTo>
                <a:pt x="0" y="0"/>
              </a:moveTo>
              <a:lnTo>
                <a:pt x="0" y="998190"/>
              </a:lnTo>
              <a:lnTo>
                <a:pt x="325496" y="998190"/>
              </a:lnTo>
            </a:path>
          </a:pathLst>
        </a:custGeom>
        <a:noFill/>
        <a:ln w="349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CC1F27-DED7-0A48-B67F-84B0650E9509}">
      <dsp:nvSpPr>
        <dsp:cNvPr id="0" name=""/>
        <dsp:cNvSpPr/>
      </dsp:nvSpPr>
      <dsp:spPr>
        <a:xfrm>
          <a:off x="2070867" y="1086846"/>
          <a:ext cx="1469531" cy="455695"/>
        </a:xfrm>
        <a:custGeom>
          <a:avLst/>
          <a:gdLst/>
          <a:ahLst/>
          <a:cxnLst/>
          <a:rect l="0" t="0" r="0" b="0"/>
          <a:pathLst>
            <a:path>
              <a:moveTo>
                <a:pt x="1469531" y="0"/>
              </a:moveTo>
              <a:lnTo>
                <a:pt x="1469531" y="227847"/>
              </a:lnTo>
              <a:lnTo>
                <a:pt x="0" y="227847"/>
              </a:lnTo>
              <a:lnTo>
                <a:pt x="0" y="455695"/>
              </a:lnTo>
            </a:path>
          </a:pathLst>
        </a:custGeom>
        <a:noFill/>
        <a:ln w="349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0ECDD3-14EC-E446-B7EF-C59F67AA2980}">
      <dsp:nvSpPr>
        <dsp:cNvPr id="0" name=""/>
        <dsp:cNvSpPr/>
      </dsp:nvSpPr>
      <dsp:spPr>
        <a:xfrm>
          <a:off x="2455409" y="1857"/>
          <a:ext cx="2169978" cy="1084989"/>
        </a:xfrm>
        <a:prstGeom prst="rect">
          <a:avLst/>
        </a:prstGeom>
        <a:solidFill>
          <a:schemeClr val="accent1"/>
        </a:solidFill>
        <a:ln>
          <a:noFill/>
        </a:ln>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smtClean="0"/>
            <a:t>Two key advantages of microservices are:</a:t>
          </a:r>
          <a:endParaRPr lang="en-US" sz="1300" kern="1200"/>
        </a:p>
      </dsp:txBody>
      <dsp:txXfrm>
        <a:off x="2455409" y="1857"/>
        <a:ext cx="2169978" cy="1084989"/>
      </dsp:txXfrm>
    </dsp:sp>
    <dsp:sp modelId="{85CCAEFE-9663-5740-A9F4-742FBB971B72}">
      <dsp:nvSpPr>
        <dsp:cNvPr id="0" name=""/>
        <dsp:cNvSpPr/>
      </dsp:nvSpPr>
      <dsp:spPr>
        <a:xfrm>
          <a:off x="985878" y="1542542"/>
          <a:ext cx="2169978" cy="1084989"/>
        </a:xfrm>
        <a:prstGeom prst="rect">
          <a:avLst/>
        </a:prstGeom>
        <a:solidFill>
          <a:schemeClr val="accent3">
            <a:lumMod val="50000"/>
          </a:schemeClr>
        </a:solidFill>
        <a:ln>
          <a:noFill/>
        </a:ln>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dirty="0" err="1" smtClean="0"/>
            <a:t>Microservices</a:t>
          </a:r>
          <a:r>
            <a:rPr lang="en-US" sz="1300" kern="1200" dirty="0" smtClean="0"/>
            <a:t> implement much smaller deployable units, which then enables the user to push out updates or do features and capabilities much more quickly</a:t>
          </a:r>
          <a:endParaRPr lang="en-US" sz="1300" kern="1200" dirty="0"/>
        </a:p>
      </dsp:txBody>
      <dsp:txXfrm>
        <a:off x="985878" y="1542542"/>
        <a:ext cx="2169978" cy="1084989"/>
      </dsp:txXfrm>
    </dsp:sp>
    <dsp:sp modelId="{330A23CB-476C-B84E-A058-FF0C01C48612}">
      <dsp:nvSpPr>
        <dsp:cNvPr id="0" name=""/>
        <dsp:cNvSpPr/>
      </dsp:nvSpPr>
      <dsp:spPr>
        <a:xfrm>
          <a:off x="1528373" y="3083227"/>
          <a:ext cx="2483367" cy="1084989"/>
        </a:xfrm>
        <a:prstGeom prst="rect">
          <a:avLst/>
        </a:prstGeom>
        <a:solidFill>
          <a:schemeClr val="accent3">
            <a:lumMod val="50000"/>
          </a:schemeClr>
        </a:solidFill>
        <a:ln>
          <a:noFill/>
        </a:ln>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dirty="0" smtClean="0"/>
            <a:t>This coincides with continuous delivery practices, where the goal is to push out small units without having to create a monolithic system</a:t>
          </a:r>
          <a:endParaRPr lang="en-US" sz="1300" kern="1200" dirty="0"/>
        </a:p>
      </dsp:txBody>
      <dsp:txXfrm>
        <a:off x="1528373" y="3083227"/>
        <a:ext cx="2483367" cy="1084989"/>
      </dsp:txXfrm>
    </dsp:sp>
    <dsp:sp modelId="{5EC5D7BC-9646-A645-8D03-00F079EBB90C}">
      <dsp:nvSpPr>
        <dsp:cNvPr id="0" name=""/>
        <dsp:cNvSpPr/>
      </dsp:nvSpPr>
      <dsp:spPr>
        <a:xfrm>
          <a:off x="3924941" y="1542542"/>
          <a:ext cx="2169978" cy="1084989"/>
        </a:xfrm>
        <a:prstGeom prst="rect">
          <a:avLst/>
        </a:prstGeom>
        <a:solidFill>
          <a:schemeClr val="accent6">
            <a:lumMod val="75000"/>
          </a:schemeClr>
        </a:solidFill>
        <a:ln>
          <a:noFill/>
        </a:ln>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smtClean="0"/>
            <a:t>Mocroservices also support precise scalability</a:t>
          </a:r>
          <a:endParaRPr lang="en-US" sz="1300" kern="1200"/>
        </a:p>
      </dsp:txBody>
      <dsp:txXfrm>
        <a:off x="3924941" y="1542542"/>
        <a:ext cx="2169978" cy="1084989"/>
      </dsp:txXfrm>
    </dsp:sp>
    <dsp:sp modelId="{B7916F15-8F5E-174B-A27E-3465D8628279}">
      <dsp:nvSpPr>
        <dsp:cNvPr id="0" name=""/>
        <dsp:cNvSpPr/>
      </dsp:nvSpPr>
      <dsp:spPr>
        <a:xfrm>
          <a:off x="4467435" y="3083227"/>
          <a:ext cx="3031872" cy="1274189"/>
        </a:xfrm>
        <a:prstGeom prst="rect">
          <a:avLst/>
        </a:prstGeom>
        <a:solidFill>
          <a:schemeClr val="accent6">
            <a:lumMod val="75000"/>
          </a:schemeClr>
        </a:solidFill>
        <a:ln>
          <a:noFill/>
        </a:ln>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dirty="0" smtClean="0"/>
            <a:t>Because a </a:t>
          </a:r>
          <a:r>
            <a:rPr lang="en-US" sz="1300" kern="1200" dirty="0" err="1" smtClean="0"/>
            <a:t>microservice</a:t>
          </a:r>
          <a:r>
            <a:rPr lang="en-US" sz="1300" kern="1200" dirty="0" smtClean="0"/>
            <a:t> is a section of a much larger application, it can easily be replicated to create multiple instances, and spread the load for just that one small piece of the application</a:t>
          </a:r>
          <a:endParaRPr lang="en-US" sz="1300" kern="1200" dirty="0"/>
        </a:p>
      </dsp:txBody>
      <dsp:txXfrm>
        <a:off x="4467435" y="3083227"/>
        <a:ext cx="3031872" cy="12741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300DD-6476-6144-BFDB-F44FEF768B9C}">
      <dsp:nvSpPr>
        <dsp:cNvPr id="0" name=""/>
        <dsp:cNvSpPr/>
      </dsp:nvSpPr>
      <dsp:spPr>
        <a:xfrm>
          <a:off x="1329690" y="2953512"/>
          <a:ext cx="2145639" cy="13898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rtl="0">
            <a:lnSpc>
              <a:spcPct val="90000"/>
            </a:lnSpc>
            <a:spcBef>
              <a:spcPct val="0"/>
            </a:spcBef>
            <a:spcAft>
              <a:spcPct val="15000"/>
            </a:spcAft>
            <a:buChar char="••"/>
          </a:pPr>
          <a:r>
            <a:rPr lang="en-US" sz="800" kern="1200" dirty="0" smtClean="0"/>
            <a:t>One basic rule during VM creation is to begin with one vCPU and monitor the application’s performance</a:t>
          </a:r>
          <a:endParaRPr lang="en-US" sz="800" kern="1200" dirty="0"/>
        </a:p>
        <a:p>
          <a:pPr marL="57150" lvl="1" indent="-57150" algn="l" defTabSz="355600" rtl="0">
            <a:lnSpc>
              <a:spcPct val="90000"/>
            </a:lnSpc>
            <a:spcBef>
              <a:spcPct val="0"/>
            </a:spcBef>
            <a:spcAft>
              <a:spcPct val="15000"/>
            </a:spcAft>
            <a:buChar char="••"/>
          </a:pPr>
          <a:r>
            <a:rPr lang="en-US" sz="800" kern="1200" dirty="0" smtClean="0"/>
            <a:t>Another good practice is not to </a:t>
          </a:r>
          <a:r>
            <a:rPr lang="en-US" sz="800" kern="1200" dirty="0" err="1" smtClean="0"/>
            <a:t>overallocate</a:t>
          </a:r>
          <a:r>
            <a:rPr lang="en-US" sz="800" kern="1200" dirty="0" smtClean="0"/>
            <a:t> the number of vCPUs in a VM</a:t>
          </a:r>
          <a:endParaRPr lang="en-US" sz="800" kern="1200" dirty="0"/>
        </a:p>
      </dsp:txBody>
      <dsp:txXfrm>
        <a:off x="1360221" y="3331514"/>
        <a:ext cx="1440885" cy="981354"/>
      </dsp:txXfrm>
    </dsp:sp>
    <dsp:sp modelId="{F26C8A1C-5DCA-AD45-A073-5C6507C6C909}">
      <dsp:nvSpPr>
        <dsp:cNvPr id="0" name=""/>
        <dsp:cNvSpPr/>
      </dsp:nvSpPr>
      <dsp:spPr>
        <a:xfrm>
          <a:off x="1329690" y="0"/>
          <a:ext cx="2145639" cy="13898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rtl="0">
            <a:lnSpc>
              <a:spcPct val="90000"/>
            </a:lnSpc>
            <a:spcBef>
              <a:spcPct val="0"/>
            </a:spcBef>
            <a:spcAft>
              <a:spcPct val="15000"/>
            </a:spcAft>
            <a:buChar char="••"/>
          </a:pPr>
          <a:r>
            <a:rPr lang="en-US" sz="800" kern="1200" dirty="0" smtClean="0"/>
            <a:t>When applications are migrated to virtual environments, the number of virtual processors allocated to their virtual machines needs to be determined</a:t>
          </a:r>
          <a:endParaRPr lang="en-US" sz="800" kern="1200" dirty="0"/>
        </a:p>
      </dsp:txBody>
      <dsp:txXfrm>
        <a:off x="1360221" y="30531"/>
        <a:ext cx="1440885" cy="981354"/>
      </dsp:txXfrm>
    </dsp:sp>
    <dsp:sp modelId="{1D86D2E4-DAD5-B74E-8FC4-32C15D903706}">
      <dsp:nvSpPr>
        <dsp:cNvPr id="0" name=""/>
        <dsp:cNvSpPr/>
      </dsp:nvSpPr>
      <dsp:spPr>
        <a:xfrm>
          <a:off x="2228773" y="247573"/>
          <a:ext cx="1880692" cy="1880692"/>
        </a:xfrm>
        <a:prstGeom prst="pieWedg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rtl="0">
            <a:lnSpc>
              <a:spcPct val="90000"/>
            </a:lnSpc>
            <a:spcBef>
              <a:spcPct val="0"/>
            </a:spcBef>
            <a:spcAft>
              <a:spcPct val="35000"/>
            </a:spcAft>
          </a:pPr>
          <a:r>
            <a:rPr lang="en-US" sz="900" kern="1200" smtClean="0"/>
            <a:t>The number of processors a server has is one of the more important metrics when sizing a server</a:t>
          </a:r>
          <a:endParaRPr lang="en-US" sz="900" kern="1200"/>
        </a:p>
      </dsp:txBody>
      <dsp:txXfrm>
        <a:off x="2779615" y="798415"/>
        <a:ext cx="1329850" cy="1329850"/>
      </dsp:txXfrm>
    </dsp:sp>
    <dsp:sp modelId="{AF0C6FC2-5766-D04D-9258-ECDFF337DC36}">
      <dsp:nvSpPr>
        <dsp:cNvPr id="0" name=""/>
        <dsp:cNvSpPr/>
      </dsp:nvSpPr>
      <dsp:spPr>
        <a:xfrm rot="5400000">
          <a:off x="4196334" y="247573"/>
          <a:ext cx="1880692" cy="1880692"/>
        </a:xfrm>
        <a:prstGeom prst="pieWedg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rtl="0">
            <a:lnSpc>
              <a:spcPct val="90000"/>
            </a:lnSpc>
            <a:spcBef>
              <a:spcPct val="0"/>
            </a:spcBef>
            <a:spcAft>
              <a:spcPct val="35000"/>
            </a:spcAft>
          </a:pPr>
          <a:r>
            <a:rPr lang="en-US" sz="900" kern="1200" smtClean="0"/>
            <a:t>Moore’s law provides processors that would be four times faster than those on the original physical server</a:t>
          </a:r>
          <a:endParaRPr lang="en-US" sz="900" kern="1200"/>
        </a:p>
      </dsp:txBody>
      <dsp:txXfrm rot="-5400000">
        <a:off x="4196334" y="798415"/>
        <a:ext cx="1329850" cy="1329850"/>
      </dsp:txXfrm>
    </dsp:sp>
    <dsp:sp modelId="{0241C33E-AB1B-5E4C-AB23-D145A7C8871F}">
      <dsp:nvSpPr>
        <dsp:cNvPr id="0" name=""/>
        <dsp:cNvSpPr/>
      </dsp:nvSpPr>
      <dsp:spPr>
        <a:xfrm rot="10800000">
          <a:off x="4196334" y="2215134"/>
          <a:ext cx="1880692" cy="1880692"/>
        </a:xfrm>
        <a:prstGeom prst="pieWedg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rtl="0">
            <a:lnSpc>
              <a:spcPct val="90000"/>
            </a:lnSpc>
            <a:spcBef>
              <a:spcPct val="0"/>
            </a:spcBef>
            <a:spcAft>
              <a:spcPct val="35000"/>
            </a:spcAft>
          </a:pPr>
          <a:r>
            <a:rPr lang="en-US" sz="900" kern="1200" smtClean="0"/>
            <a:t>There are tools available that will monitor resource (processor, memory, network, and storage I/O) usage on the physical server and then make recommendations for the optimum VM sizing</a:t>
          </a:r>
          <a:endParaRPr lang="en-US" sz="900" kern="1200"/>
        </a:p>
      </dsp:txBody>
      <dsp:txXfrm rot="10800000">
        <a:off x="4196334" y="2215134"/>
        <a:ext cx="1329850" cy="1329850"/>
      </dsp:txXfrm>
    </dsp:sp>
    <dsp:sp modelId="{FE26D4D3-7685-B54E-B7BD-0BA838143F48}">
      <dsp:nvSpPr>
        <dsp:cNvPr id="0" name=""/>
        <dsp:cNvSpPr/>
      </dsp:nvSpPr>
      <dsp:spPr>
        <a:xfrm rot="16200000">
          <a:off x="2228773" y="2215134"/>
          <a:ext cx="1880692" cy="1880692"/>
        </a:xfrm>
        <a:prstGeom prst="pieWedg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rtl="0">
            <a:lnSpc>
              <a:spcPct val="90000"/>
            </a:lnSpc>
            <a:spcBef>
              <a:spcPct val="0"/>
            </a:spcBef>
            <a:spcAft>
              <a:spcPct val="35000"/>
            </a:spcAft>
          </a:pPr>
          <a:r>
            <a:rPr lang="en-US" sz="900" kern="1200" smtClean="0"/>
            <a:t>If the consolidation estimate utility cannot be run, there are a number of good practices in place</a:t>
          </a:r>
          <a:endParaRPr lang="en-US" sz="900" kern="1200"/>
        </a:p>
      </dsp:txBody>
      <dsp:txXfrm rot="5400000">
        <a:off x="2779615" y="2215134"/>
        <a:ext cx="1329850" cy="1329850"/>
      </dsp:txXfrm>
    </dsp:sp>
    <dsp:sp modelId="{C1098991-0FD8-2E4A-84D8-5FB7D4B9176E}">
      <dsp:nvSpPr>
        <dsp:cNvPr id="0" name=""/>
        <dsp:cNvSpPr/>
      </dsp:nvSpPr>
      <dsp:spPr>
        <a:xfrm rot="2429532">
          <a:off x="3828230" y="1780794"/>
          <a:ext cx="649338" cy="564642"/>
        </a:xfrm>
        <a:prstGeom prst="circularArrow">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dsp:style>
    </dsp:sp>
    <dsp:sp modelId="{44520FB1-A3BC-7C40-9E8F-F4C4074FABA0}">
      <dsp:nvSpPr>
        <dsp:cNvPr id="0" name=""/>
        <dsp:cNvSpPr/>
      </dsp:nvSpPr>
      <dsp:spPr>
        <a:xfrm rot="14146484">
          <a:off x="3828230" y="1997964"/>
          <a:ext cx="649338" cy="564642"/>
        </a:xfrm>
        <a:prstGeom prst="circularArrow">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1C275-2CEA-714E-99B1-3CE0BA24C3D0}">
      <dsp:nvSpPr>
        <dsp:cNvPr id="0" name=""/>
        <dsp:cNvSpPr/>
      </dsp:nvSpPr>
      <dsp:spPr>
        <a:xfrm>
          <a:off x="-4996655" y="-765571"/>
          <a:ext cx="5950742" cy="5950742"/>
        </a:xfrm>
        <a:prstGeom prst="blockArc">
          <a:avLst>
            <a:gd name="adj1" fmla="val 18900000"/>
            <a:gd name="adj2" fmla="val 2700000"/>
            <a:gd name="adj3" fmla="val 363"/>
          </a:avLst>
        </a:pr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371B43-2FA1-EA42-B13C-EAAD7BF191D3}">
      <dsp:nvSpPr>
        <dsp:cNvPr id="0" name=""/>
        <dsp:cNvSpPr/>
      </dsp:nvSpPr>
      <dsp:spPr>
        <a:xfrm>
          <a:off x="417397" y="276136"/>
          <a:ext cx="7675199"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Native operating systems manage hardware by acting as the intermediary between application code requests and the hardware</a:t>
          </a:r>
          <a:endParaRPr lang="en-US" sz="1300" kern="1200"/>
        </a:p>
      </dsp:txBody>
      <dsp:txXfrm>
        <a:off x="417397" y="276136"/>
        <a:ext cx="7675199" cy="552626"/>
      </dsp:txXfrm>
    </dsp:sp>
    <dsp:sp modelId="{D1487369-1CD8-504E-9C93-13F8DFC762EB}">
      <dsp:nvSpPr>
        <dsp:cNvPr id="0" name=""/>
        <dsp:cNvSpPr/>
      </dsp:nvSpPr>
      <dsp:spPr>
        <a:xfrm>
          <a:off x="72006" y="207058"/>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ABA755-7A24-9A44-AB5E-54D9B11C8D40}">
      <dsp:nvSpPr>
        <dsp:cNvPr id="0" name=""/>
        <dsp:cNvSpPr/>
      </dsp:nvSpPr>
      <dsp:spPr>
        <a:xfrm>
          <a:off x="813393" y="1104811"/>
          <a:ext cx="7279203"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One key function of the operating system is to help prevent malicious or accidental system calls from disrupting the applications or the operating system itself</a:t>
          </a:r>
          <a:endParaRPr lang="en-US" sz="1300" kern="1200"/>
        </a:p>
      </dsp:txBody>
      <dsp:txXfrm>
        <a:off x="813393" y="1104811"/>
        <a:ext cx="7279203" cy="552626"/>
      </dsp:txXfrm>
    </dsp:sp>
    <dsp:sp modelId="{92FA2CD2-3500-8E4D-ADB7-B8DBC1BD7436}">
      <dsp:nvSpPr>
        <dsp:cNvPr id="0" name=""/>
        <dsp:cNvSpPr/>
      </dsp:nvSpPr>
      <dsp:spPr>
        <a:xfrm>
          <a:off x="468002" y="1035733"/>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31F7034-833A-0B48-B964-205179BC7E40}">
      <dsp:nvSpPr>
        <dsp:cNvPr id="0" name=""/>
        <dsp:cNvSpPr/>
      </dsp:nvSpPr>
      <dsp:spPr>
        <a:xfrm>
          <a:off x="934932" y="1933486"/>
          <a:ext cx="7157664"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Protection rings describe level of access or privilege inside of a computer system and many operating systems and processor architectures take advantage of this security model</a:t>
          </a:r>
          <a:endParaRPr lang="en-US" sz="1300" kern="1200"/>
        </a:p>
      </dsp:txBody>
      <dsp:txXfrm>
        <a:off x="934932" y="1933486"/>
        <a:ext cx="7157664" cy="552626"/>
      </dsp:txXfrm>
    </dsp:sp>
    <dsp:sp modelId="{9609AC98-D2B5-EE45-9A08-0529A99FED44}">
      <dsp:nvSpPr>
        <dsp:cNvPr id="0" name=""/>
        <dsp:cNvSpPr/>
      </dsp:nvSpPr>
      <dsp:spPr>
        <a:xfrm>
          <a:off x="589541" y="1864408"/>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90F6A2-2382-9D48-A92B-C2B7C1FE892B}">
      <dsp:nvSpPr>
        <dsp:cNvPr id="0" name=""/>
        <dsp:cNvSpPr/>
      </dsp:nvSpPr>
      <dsp:spPr>
        <a:xfrm>
          <a:off x="813393" y="2762161"/>
          <a:ext cx="7279203"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The most trusted layer is often called Ring 0 (zero) and is where the operating system kernel works and can interact directly with hardware</a:t>
          </a:r>
          <a:endParaRPr lang="en-US" sz="1300" kern="1200"/>
        </a:p>
      </dsp:txBody>
      <dsp:txXfrm>
        <a:off x="813393" y="2762161"/>
        <a:ext cx="7279203" cy="552626"/>
      </dsp:txXfrm>
    </dsp:sp>
    <dsp:sp modelId="{786D0F87-D93A-BD44-AC27-E9544321541F}">
      <dsp:nvSpPr>
        <dsp:cNvPr id="0" name=""/>
        <dsp:cNvSpPr/>
      </dsp:nvSpPr>
      <dsp:spPr>
        <a:xfrm>
          <a:off x="468002" y="2693083"/>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2B295E-D3D5-FD48-B868-8ADA651C0BB2}">
      <dsp:nvSpPr>
        <dsp:cNvPr id="0" name=""/>
        <dsp:cNvSpPr/>
      </dsp:nvSpPr>
      <dsp:spPr>
        <a:xfrm>
          <a:off x="417397" y="3590836"/>
          <a:ext cx="7675199"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Hypervisors run in Ring 0 controlling hardware access for the virtual machines they host</a:t>
          </a:r>
          <a:endParaRPr lang="en-US" sz="1300" kern="1200"/>
        </a:p>
      </dsp:txBody>
      <dsp:txXfrm>
        <a:off x="417397" y="3590836"/>
        <a:ext cx="7675199" cy="552626"/>
      </dsp:txXfrm>
    </dsp:sp>
    <dsp:sp modelId="{F2C9394F-7479-CC4D-8400-1341B7A27864}">
      <dsp:nvSpPr>
        <dsp:cNvPr id="0" name=""/>
        <dsp:cNvSpPr/>
      </dsp:nvSpPr>
      <dsp:spPr>
        <a:xfrm>
          <a:off x="72006" y="3521758"/>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8C6EC-4F04-6546-931B-29494612B3A1}">
      <dsp:nvSpPr>
        <dsp:cNvPr id="0" name=""/>
        <dsp:cNvSpPr/>
      </dsp:nvSpPr>
      <dsp:spPr>
        <a:xfrm>
          <a:off x="0" y="68254"/>
          <a:ext cx="8153400" cy="1187012"/>
        </a:xfrm>
        <a:prstGeom prst="rightArrow">
          <a:avLst>
            <a:gd name="adj1" fmla="val 50000"/>
            <a:gd name="adj2" fmla="val 50000"/>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8438" numCol="1" spcCol="1270" anchor="ctr" anchorCtr="0">
          <a:noAutofit/>
        </a:bodyPr>
        <a:lstStyle/>
        <a:p>
          <a:pPr lvl="0" algn="l" defTabSz="1022350" rtl="0">
            <a:lnSpc>
              <a:spcPct val="90000"/>
            </a:lnSpc>
            <a:spcBef>
              <a:spcPct val="0"/>
            </a:spcBef>
            <a:spcAft>
              <a:spcPct val="35000"/>
            </a:spcAft>
          </a:pPr>
          <a:r>
            <a:rPr lang="en-US" sz="2300" kern="1200" smtClean="0"/>
            <a:t>I/OAT</a:t>
          </a:r>
          <a:endParaRPr lang="en-US" sz="2300" kern="1200"/>
        </a:p>
      </dsp:txBody>
      <dsp:txXfrm>
        <a:off x="0" y="365007"/>
        <a:ext cx="7856647" cy="593506"/>
      </dsp:txXfrm>
    </dsp:sp>
    <dsp:sp modelId="{9C48F190-3F6E-3C42-8448-F417F7E87C6C}">
      <dsp:nvSpPr>
        <dsp:cNvPr id="0" name=""/>
        <dsp:cNvSpPr/>
      </dsp:nvSpPr>
      <dsp:spPr>
        <a:xfrm>
          <a:off x="0" y="985548"/>
          <a:ext cx="1879358" cy="2195615"/>
        </a:xfrm>
        <a:prstGeom prst="rect">
          <a:avLst/>
        </a:prstGeom>
        <a:solidFill>
          <a:schemeClr val="lt1">
            <a:hueOff val="0"/>
            <a:satOff val="0"/>
            <a:lumOff val="0"/>
            <a:alphaOff val="0"/>
          </a:schemeClr>
        </a:solidFill>
        <a:ln w="1587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I/O Acceleration Technology</a:t>
          </a:r>
          <a:endParaRPr lang="en-US" sz="1300" kern="1200"/>
        </a:p>
        <a:p>
          <a:pPr lvl="0" algn="l" defTabSz="577850" rtl="0">
            <a:lnSpc>
              <a:spcPct val="90000"/>
            </a:lnSpc>
            <a:spcBef>
              <a:spcPct val="0"/>
            </a:spcBef>
            <a:spcAft>
              <a:spcPct val="35000"/>
            </a:spcAft>
          </a:pPr>
          <a:r>
            <a:rPr lang="en-US" sz="1300" kern="1200" dirty="0" smtClean="0"/>
            <a:t>Offered by Intel</a:t>
          </a:r>
          <a:endParaRPr lang="en-US" sz="1300" kern="1200" dirty="0"/>
        </a:p>
        <a:p>
          <a:pPr lvl="0" algn="l" defTabSz="577850" rtl="0">
            <a:lnSpc>
              <a:spcPct val="90000"/>
            </a:lnSpc>
            <a:spcBef>
              <a:spcPct val="0"/>
            </a:spcBef>
            <a:spcAft>
              <a:spcPct val="35000"/>
            </a:spcAft>
          </a:pPr>
          <a:r>
            <a:rPr lang="en-US" sz="1300" kern="1200" dirty="0" smtClean="0"/>
            <a:t>A physical subsystem that moves memory copies via direct memory access (DMA) from the main processor to this specialized portion of the motherboard</a:t>
          </a:r>
          <a:endParaRPr lang="en-US" sz="1300" kern="1200" dirty="0"/>
        </a:p>
      </dsp:txBody>
      <dsp:txXfrm>
        <a:off x="0" y="985548"/>
        <a:ext cx="1879358" cy="2195615"/>
      </dsp:txXfrm>
    </dsp:sp>
    <dsp:sp modelId="{97B87910-C76D-4046-9BB2-482D5772D66F}">
      <dsp:nvSpPr>
        <dsp:cNvPr id="0" name=""/>
        <dsp:cNvSpPr/>
      </dsp:nvSpPr>
      <dsp:spPr>
        <a:xfrm>
          <a:off x="1879358" y="463784"/>
          <a:ext cx="6274041" cy="1187012"/>
        </a:xfrm>
        <a:prstGeom prst="rightArrow">
          <a:avLst>
            <a:gd name="adj1" fmla="val 50000"/>
            <a:gd name="adj2" fmla="val 5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8438" numCol="1" spcCol="1270" anchor="ctr" anchorCtr="0">
          <a:noAutofit/>
        </a:bodyPr>
        <a:lstStyle/>
        <a:p>
          <a:pPr lvl="0" algn="l" defTabSz="1022350" rtl="0">
            <a:lnSpc>
              <a:spcPct val="90000"/>
            </a:lnSpc>
            <a:spcBef>
              <a:spcPct val="0"/>
            </a:spcBef>
            <a:spcAft>
              <a:spcPct val="35000"/>
            </a:spcAft>
          </a:pPr>
          <a:r>
            <a:rPr lang="en-US" sz="2300" kern="1200" dirty="0" smtClean="0"/>
            <a:t>TOE</a:t>
          </a:r>
          <a:endParaRPr lang="en-US" sz="2300" kern="1200" dirty="0"/>
        </a:p>
      </dsp:txBody>
      <dsp:txXfrm>
        <a:off x="1879358" y="760537"/>
        <a:ext cx="5977288" cy="593506"/>
      </dsp:txXfrm>
    </dsp:sp>
    <dsp:sp modelId="{5765D229-4048-FF42-B20F-99043A59CE4D}">
      <dsp:nvSpPr>
        <dsp:cNvPr id="0" name=""/>
        <dsp:cNvSpPr/>
      </dsp:nvSpPr>
      <dsp:spPr>
        <a:xfrm>
          <a:off x="1879358" y="1381079"/>
          <a:ext cx="1879358" cy="2139652"/>
        </a:xfrm>
        <a:prstGeom prst="rect">
          <a:avLst/>
        </a:prstGeom>
        <a:solidFill>
          <a:schemeClr val="lt1">
            <a:hueOff val="0"/>
            <a:satOff val="0"/>
            <a:lumOff val="0"/>
            <a:alphaOff val="0"/>
          </a:schemeClr>
        </a:solidFill>
        <a:ln w="1587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TCP Offload Engine</a:t>
          </a:r>
          <a:endParaRPr lang="en-US" sz="1300" kern="1200"/>
        </a:p>
        <a:p>
          <a:pPr lvl="0" algn="l" defTabSz="577850" rtl="0">
            <a:lnSpc>
              <a:spcPct val="90000"/>
            </a:lnSpc>
            <a:spcBef>
              <a:spcPct val="0"/>
            </a:spcBef>
            <a:spcAft>
              <a:spcPct val="35000"/>
            </a:spcAft>
          </a:pPr>
          <a:r>
            <a:rPr lang="en-US" sz="1300" kern="1200" dirty="0" smtClean="0"/>
            <a:t>Removes the TCP/IP processing from the server processor entirely to the NIC</a:t>
          </a:r>
          <a:endParaRPr lang="en-US" sz="1300" kern="1200" dirty="0"/>
        </a:p>
      </dsp:txBody>
      <dsp:txXfrm>
        <a:off x="1879358" y="1381079"/>
        <a:ext cx="1879358" cy="2139652"/>
      </dsp:txXfrm>
    </dsp:sp>
    <dsp:sp modelId="{7441FA26-7EC0-1B45-B9FB-D7A0BB164D78}">
      <dsp:nvSpPr>
        <dsp:cNvPr id="0" name=""/>
        <dsp:cNvSpPr/>
      </dsp:nvSpPr>
      <dsp:spPr>
        <a:xfrm>
          <a:off x="3758717" y="859315"/>
          <a:ext cx="4394682" cy="1187012"/>
        </a:xfrm>
        <a:prstGeom prst="rightArrow">
          <a:avLst>
            <a:gd name="adj1" fmla="val 50000"/>
            <a:gd name="adj2" fmla="val 5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8438" numCol="1" spcCol="1270" anchor="ctr" anchorCtr="0">
          <a:noAutofit/>
        </a:bodyPr>
        <a:lstStyle/>
        <a:p>
          <a:pPr lvl="0" algn="l" defTabSz="1022350" rtl="0">
            <a:lnSpc>
              <a:spcPct val="90000"/>
            </a:lnSpc>
            <a:spcBef>
              <a:spcPct val="0"/>
            </a:spcBef>
            <a:spcAft>
              <a:spcPct val="35000"/>
            </a:spcAft>
          </a:pPr>
          <a:r>
            <a:rPr lang="en-US" sz="2300" kern="1200" smtClean="0"/>
            <a:t>LRO</a:t>
          </a:r>
          <a:endParaRPr lang="en-US" sz="2300" kern="1200"/>
        </a:p>
      </dsp:txBody>
      <dsp:txXfrm>
        <a:off x="3758717" y="1156068"/>
        <a:ext cx="4097929" cy="593506"/>
      </dsp:txXfrm>
    </dsp:sp>
    <dsp:sp modelId="{82D0DA5D-D636-1D42-84D7-7577D606A9EB}">
      <dsp:nvSpPr>
        <dsp:cNvPr id="0" name=""/>
        <dsp:cNvSpPr/>
      </dsp:nvSpPr>
      <dsp:spPr>
        <a:xfrm>
          <a:off x="3758717" y="1776609"/>
          <a:ext cx="1879358" cy="215395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Large Receive Offload</a:t>
          </a:r>
          <a:endParaRPr lang="en-US" sz="1300" kern="1200"/>
        </a:p>
        <a:p>
          <a:pPr lvl="0" algn="l" defTabSz="577850" rtl="0">
            <a:lnSpc>
              <a:spcPct val="90000"/>
            </a:lnSpc>
            <a:spcBef>
              <a:spcPct val="0"/>
            </a:spcBef>
            <a:spcAft>
              <a:spcPct val="35000"/>
            </a:spcAft>
          </a:pPr>
          <a:r>
            <a:rPr lang="en-US" sz="1300" kern="1200" dirty="0" smtClean="0"/>
            <a:t>Aggregates incoming packets into bundles for more efficient processing</a:t>
          </a:r>
          <a:endParaRPr lang="en-US" sz="1300" kern="1200" dirty="0"/>
        </a:p>
      </dsp:txBody>
      <dsp:txXfrm>
        <a:off x="3758717" y="1776609"/>
        <a:ext cx="1879358" cy="2153958"/>
      </dsp:txXfrm>
    </dsp:sp>
    <dsp:sp modelId="{34F5366F-852E-6D45-A969-E5660F69FD1A}">
      <dsp:nvSpPr>
        <dsp:cNvPr id="0" name=""/>
        <dsp:cNvSpPr/>
      </dsp:nvSpPr>
      <dsp:spPr>
        <a:xfrm>
          <a:off x="5638076" y="1254846"/>
          <a:ext cx="2515323" cy="1187012"/>
        </a:xfrm>
        <a:prstGeom prst="rightArrow">
          <a:avLst>
            <a:gd name="adj1" fmla="val 50000"/>
            <a:gd name="adj2" fmla="val 500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8438" numCol="1" spcCol="1270" anchor="ctr" anchorCtr="0">
          <a:noAutofit/>
        </a:bodyPr>
        <a:lstStyle/>
        <a:p>
          <a:pPr lvl="0" algn="l" defTabSz="1022350" rtl="0">
            <a:lnSpc>
              <a:spcPct val="90000"/>
            </a:lnSpc>
            <a:spcBef>
              <a:spcPct val="0"/>
            </a:spcBef>
            <a:spcAft>
              <a:spcPct val="35000"/>
            </a:spcAft>
          </a:pPr>
          <a:r>
            <a:rPr lang="en-US" sz="2300" kern="1200" smtClean="0"/>
            <a:t>LSO</a:t>
          </a:r>
          <a:endParaRPr lang="en-US" sz="2300" kern="1200"/>
        </a:p>
      </dsp:txBody>
      <dsp:txXfrm>
        <a:off x="5638076" y="1551599"/>
        <a:ext cx="2218570" cy="593506"/>
      </dsp:txXfrm>
    </dsp:sp>
    <dsp:sp modelId="{A1FE8555-D34B-B646-907C-8E702AF88647}">
      <dsp:nvSpPr>
        <dsp:cNvPr id="0" name=""/>
        <dsp:cNvSpPr/>
      </dsp:nvSpPr>
      <dsp:spPr>
        <a:xfrm>
          <a:off x="5638076" y="2172140"/>
          <a:ext cx="1896480" cy="2179205"/>
        </a:xfrm>
        <a:prstGeom prst="rect">
          <a:avLst/>
        </a:prstGeom>
        <a:solidFill>
          <a:schemeClr val="lt1">
            <a:hueOff val="0"/>
            <a:satOff val="0"/>
            <a:lumOff val="0"/>
            <a:alphaOff val="0"/>
          </a:schemeClr>
        </a:solidFill>
        <a:ln w="15875" cap="flat" cmpd="sng" algn="ctr">
          <a:solidFill>
            <a:schemeClr val="accent2">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Large Segment Offload</a:t>
          </a:r>
          <a:endParaRPr lang="en-US" sz="1300" kern="1200"/>
        </a:p>
        <a:p>
          <a:pPr lvl="0" algn="l" defTabSz="577850" rtl="0">
            <a:lnSpc>
              <a:spcPct val="90000"/>
            </a:lnSpc>
            <a:spcBef>
              <a:spcPct val="0"/>
            </a:spcBef>
            <a:spcAft>
              <a:spcPct val="35000"/>
            </a:spcAft>
          </a:pPr>
          <a:r>
            <a:rPr lang="en-US" sz="1300" kern="1200" dirty="0" smtClean="0"/>
            <a:t>Allows the hypervisor to aggregate multiple outgoing TCP/IP packets and has the NIC hardware segment them into separate packets</a:t>
          </a:r>
          <a:endParaRPr lang="en-US" sz="1300" kern="1200" dirty="0"/>
        </a:p>
      </dsp:txBody>
      <dsp:txXfrm>
        <a:off x="5638076" y="2172140"/>
        <a:ext cx="1896480" cy="21792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C98C3-2EAE-5A49-9C79-C487B386D2FB}">
      <dsp:nvSpPr>
        <dsp:cNvPr id="0" name=""/>
        <dsp:cNvSpPr/>
      </dsp:nvSpPr>
      <dsp:spPr>
        <a:xfrm>
          <a:off x="0" y="530"/>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D841885-4848-AF4E-940E-007CE3ACE9B9}">
      <dsp:nvSpPr>
        <dsp:cNvPr id="0" name=""/>
        <dsp:cNvSpPr/>
      </dsp:nvSpPr>
      <dsp:spPr>
        <a:xfrm>
          <a:off x="0" y="530"/>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Storage VMotion</a:t>
          </a:r>
          <a:endParaRPr lang="en-US" sz="1500" kern="1200"/>
        </a:p>
      </dsp:txBody>
      <dsp:txXfrm>
        <a:off x="0" y="530"/>
        <a:ext cx="1569720" cy="868467"/>
      </dsp:txXfrm>
    </dsp:sp>
    <dsp:sp modelId="{C5257FCF-23B4-FF4A-B5DB-0F202F980AA4}">
      <dsp:nvSpPr>
        <dsp:cNvPr id="0" name=""/>
        <dsp:cNvSpPr/>
      </dsp:nvSpPr>
      <dsp:spPr>
        <a:xfrm>
          <a:off x="1687449" y="39967"/>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Permits the relocation of the data files that compose a virtual machine, while that virtual machine is in use</a:t>
          </a:r>
          <a:endParaRPr lang="en-US" sz="1500" kern="1200"/>
        </a:p>
      </dsp:txBody>
      <dsp:txXfrm>
        <a:off x="1687449" y="39967"/>
        <a:ext cx="6161151" cy="788745"/>
      </dsp:txXfrm>
    </dsp:sp>
    <dsp:sp modelId="{E6B9D17D-457B-8949-BB47-700F1D18A2D8}">
      <dsp:nvSpPr>
        <dsp:cNvPr id="0" name=""/>
        <dsp:cNvSpPr/>
      </dsp:nvSpPr>
      <dsp:spPr>
        <a:xfrm>
          <a:off x="1569719" y="828712"/>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5D59E71-5B09-1E4B-9964-4B98DD249394}">
      <dsp:nvSpPr>
        <dsp:cNvPr id="0" name=""/>
        <dsp:cNvSpPr/>
      </dsp:nvSpPr>
      <dsp:spPr>
        <a:xfrm>
          <a:off x="0" y="868998"/>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E3263C4-C8AD-CF4F-8F63-9A2C7C5E2E3F}">
      <dsp:nvSpPr>
        <dsp:cNvPr id="0" name=""/>
        <dsp:cNvSpPr/>
      </dsp:nvSpPr>
      <dsp:spPr>
        <a:xfrm>
          <a:off x="0" y="868998"/>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Fault Tolerance</a:t>
          </a:r>
          <a:endParaRPr lang="en-US" sz="1500" kern="1200"/>
        </a:p>
      </dsp:txBody>
      <dsp:txXfrm>
        <a:off x="0" y="868998"/>
        <a:ext cx="1569720" cy="868467"/>
      </dsp:txXfrm>
    </dsp:sp>
    <dsp:sp modelId="{FE4ED0F9-2AF5-1841-948B-73454F376AFA}">
      <dsp:nvSpPr>
        <dsp:cNvPr id="0" name=""/>
        <dsp:cNvSpPr/>
      </dsp:nvSpPr>
      <dsp:spPr>
        <a:xfrm>
          <a:off x="1687449" y="908435"/>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Creates a lockstep copy of a virtual machine on a different host --- if the original host suffers a failure, the virtual machine’s connections get shifted to the copy without interrupting users or the application they are using</a:t>
          </a:r>
          <a:endParaRPr lang="en-US" sz="1500" kern="1200"/>
        </a:p>
      </dsp:txBody>
      <dsp:txXfrm>
        <a:off x="1687449" y="908435"/>
        <a:ext cx="6161151" cy="788745"/>
      </dsp:txXfrm>
    </dsp:sp>
    <dsp:sp modelId="{7ECCE2F4-6630-484C-AEB6-50AF917DD5BC}">
      <dsp:nvSpPr>
        <dsp:cNvPr id="0" name=""/>
        <dsp:cNvSpPr/>
      </dsp:nvSpPr>
      <dsp:spPr>
        <a:xfrm>
          <a:off x="1569719" y="1697180"/>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22DCF51-E117-304F-AC2B-E47AE1CCE4FB}">
      <dsp:nvSpPr>
        <dsp:cNvPr id="0" name=""/>
        <dsp:cNvSpPr/>
      </dsp:nvSpPr>
      <dsp:spPr>
        <a:xfrm>
          <a:off x="0" y="1737466"/>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D38451B-DC5D-9D42-998D-48D947B0D0A2}">
      <dsp:nvSpPr>
        <dsp:cNvPr id="0" name=""/>
        <dsp:cNvSpPr/>
      </dsp:nvSpPr>
      <dsp:spPr>
        <a:xfrm>
          <a:off x="0" y="1737466"/>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Site Recovery Manager</a:t>
          </a:r>
          <a:endParaRPr lang="en-US" sz="1500" kern="1200"/>
        </a:p>
      </dsp:txBody>
      <dsp:txXfrm>
        <a:off x="0" y="1737466"/>
        <a:ext cx="1569720" cy="868467"/>
      </dsp:txXfrm>
    </dsp:sp>
    <dsp:sp modelId="{11162238-003F-B64E-B22C-FE594FC0A6B9}">
      <dsp:nvSpPr>
        <dsp:cNvPr id="0" name=""/>
        <dsp:cNvSpPr/>
      </dsp:nvSpPr>
      <dsp:spPr>
        <a:xfrm>
          <a:off x="1687449" y="1776903"/>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Uses various replication technologies to copy selected virtual machines to a secondary site in the case of a data center disaster</a:t>
          </a:r>
          <a:endParaRPr lang="en-US" sz="1500" kern="1200"/>
        </a:p>
      </dsp:txBody>
      <dsp:txXfrm>
        <a:off x="1687449" y="1776903"/>
        <a:ext cx="6161151" cy="788745"/>
      </dsp:txXfrm>
    </dsp:sp>
    <dsp:sp modelId="{30BC9DCD-FF0A-2347-A811-39503D8E7161}">
      <dsp:nvSpPr>
        <dsp:cNvPr id="0" name=""/>
        <dsp:cNvSpPr/>
      </dsp:nvSpPr>
      <dsp:spPr>
        <a:xfrm>
          <a:off x="1569719" y="2565648"/>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7359B87-FB7A-6D4D-86FF-49BC9A6AD398}">
      <dsp:nvSpPr>
        <dsp:cNvPr id="0" name=""/>
        <dsp:cNvSpPr/>
      </dsp:nvSpPr>
      <dsp:spPr>
        <a:xfrm>
          <a:off x="0" y="2605933"/>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15CC084-0BAC-714B-9705-247E1D2AB7FA}">
      <dsp:nvSpPr>
        <dsp:cNvPr id="0" name=""/>
        <dsp:cNvSpPr/>
      </dsp:nvSpPr>
      <dsp:spPr>
        <a:xfrm>
          <a:off x="0" y="2605933"/>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Storage and Network I/O Control</a:t>
          </a:r>
          <a:endParaRPr lang="en-US" sz="1500" kern="1200"/>
        </a:p>
      </dsp:txBody>
      <dsp:txXfrm>
        <a:off x="0" y="2605933"/>
        <a:ext cx="1569720" cy="868467"/>
      </dsp:txXfrm>
    </dsp:sp>
    <dsp:sp modelId="{BD8253A6-07F6-8845-BFA2-724AB72F52D7}">
      <dsp:nvSpPr>
        <dsp:cNvPr id="0" name=""/>
        <dsp:cNvSpPr/>
      </dsp:nvSpPr>
      <dsp:spPr>
        <a:xfrm>
          <a:off x="1687449" y="2645371"/>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Allows an administrator to allocate network bandwidth in a virtual network in a very granular manner</a:t>
          </a:r>
          <a:endParaRPr lang="en-US" sz="1500" kern="1200"/>
        </a:p>
      </dsp:txBody>
      <dsp:txXfrm>
        <a:off x="1687449" y="2645371"/>
        <a:ext cx="6161151" cy="788745"/>
      </dsp:txXfrm>
    </dsp:sp>
    <dsp:sp modelId="{5565709B-87CC-2444-9BD7-2B9376AC0FD4}">
      <dsp:nvSpPr>
        <dsp:cNvPr id="0" name=""/>
        <dsp:cNvSpPr/>
      </dsp:nvSpPr>
      <dsp:spPr>
        <a:xfrm>
          <a:off x="1569719" y="3434116"/>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C39F2B0-1CCC-1844-8042-9B4275B08C39}">
      <dsp:nvSpPr>
        <dsp:cNvPr id="0" name=""/>
        <dsp:cNvSpPr/>
      </dsp:nvSpPr>
      <dsp:spPr>
        <a:xfrm>
          <a:off x="0" y="3474401"/>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364AE52-F41D-8F40-8F18-091FF9026084}">
      <dsp:nvSpPr>
        <dsp:cNvPr id="0" name=""/>
        <dsp:cNvSpPr/>
      </dsp:nvSpPr>
      <dsp:spPr>
        <a:xfrm>
          <a:off x="0" y="3474401"/>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Distributed Resource Scheduler (DRS)</a:t>
          </a:r>
          <a:endParaRPr lang="en-US" sz="1500" kern="1200"/>
        </a:p>
      </dsp:txBody>
      <dsp:txXfrm>
        <a:off x="0" y="3474401"/>
        <a:ext cx="1569720" cy="868467"/>
      </dsp:txXfrm>
    </dsp:sp>
    <dsp:sp modelId="{57278D73-23E4-9C41-B0D3-9DDD36F1EA90}">
      <dsp:nvSpPr>
        <dsp:cNvPr id="0" name=""/>
        <dsp:cNvSpPr/>
      </dsp:nvSpPr>
      <dsp:spPr>
        <a:xfrm>
          <a:off x="1687449" y="3513839"/>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Intelligently places virtual machines on hosts for startup and can automatically balance the workloads via VMotion based on business policies and resource usage</a:t>
          </a:r>
          <a:endParaRPr lang="en-US" sz="1500" kern="1200"/>
        </a:p>
      </dsp:txBody>
      <dsp:txXfrm>
        <a:off x="1687449" y="3513839"/>
        <a:ext cx="6161151" cy="788745"/>
      </dsp:txXfrm>
    </dsp:sp>
    <dsp:sp modelId="{0DA24710-6C7D-BA48-8F6E-3E951830C710}">
      <dsp:nvSpPr>
        <dsp:cNvPr id="0" name=""/>
        <dsp:cNvSpPr/>
      </dsp:nvSpPr>
      <dsp:spPr>
        <a:xfrm>
          <a:off x="1569719" y="4302584"/>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849810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14 “</a:t>
            </a:r>
            <a:r>
              <a:rPr kumimoji="1" lang="en-GB" dirty="0" smtClean="0">
                <a:latin typeface="Times New Roman" pitchFamily="-106" charset="0"/>
                <a:ea typeface="ＭＳ Ｐゴシック" pitchFamily="-106" charset="-128"/>
                <a:cs typeface="ＭＳ Ｐゴシック" pitchFamily="-106" charset="-128"/>
              </a:rPr>
              <a:t>Virtual</a:t>
            </a:r>
            <a:r>
              <a:rPr kumimoji="1" lang="en-GB" baseline="0" dirty="0" smtClean="0">
                <a:latin typeface="Times New Roman" pitchFamily="-106" charset="0"/>
                <a:ea typeface="ＭＳ Ｐゴシック" pitchFamily="-106" charset="-128"/>
                <a:cs typeface="ＭＳ Ｐゴシック" pitchFamily="-106" charset="-128"/>
              </a:rPr>
              <a:t> Machines</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385388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Although the details of this approach differ among the various offerings, a general</a:t>
            </a:r>
          </a:p>
          <a:p>
            <a:r>
              <a:rPr lang="en-US" sz="1200" kern="1200" dirty="0" smtClean="0">
                <a:solidFill>
                  <a:schemeClr val="tx1"/>
                </a:solidFill>
                <a:effectLst/>
                <a:latin typeface="+mn-lt"/>
                <a:ea typeface="+mn-ea"/>
                <a:cs typeface="+mn-cs"/>
              </a:rPr>
              <a:t>description is as follows (see Figure 14.3). Without </a:t>
            </a:r>
            <a:r>
              <a:rPr lang="en-US" sz="1200" kern="1200" dirty="0" err="1" smtClean="0">
                <a:solidFill>
                  <a:schemeClr val="tx1"/>
                </a:solidFill>
                <a:effectLst/>
                <a:latin typeface="+mn-lt"/>
                <a:ea typeface="+mn-ea"/>
                <a:cs typeface="+mn-cs"/>
              </a:rPr>
              <a:t>paravirtualization</a:t>
            </a:r>
            <a:r>
              <a:rPr lang="en-US" sz="1200" kern="1200" dirty="0" smtClean="0">
                <a:solidFill>
                  <a:schemeClr val="tx1"/>
                </a:solidFill>
                <a:effectLst/>
                <a:latin typeface="+mn-lt"/>
                <a:ea typeface="+mn-ea"/>
                <a:cs typeface="+mn-cs"/>
              </a:rPr>
              <a:t>, the guest</a:t>
            </a:r>
          </a:p>
          <a:p>
            <a:r>
              <a:rPr lang="en-US" sz="1200" kern="1200" dirty="0" smtClean="0">
                <a:solidFill>
                  <a:schemeClr val="tx1"/>
                </a:solidFill>
                <a:effectLst/>
                <a:latin typeface="+mn-lt"/>
                <a:ea typeface="+mn-ea"/>
                <a:cs typeface="+mn-cs"/>
              </a:rPr>
              <a:t>OS can run without modification if the hypervisor emulates the hardware. In this case,</a:t>
            </a:r>
          </a:p>
          <a:p>
            <a:r>
              <a:rPr lang="en-US" sz="1200" kern="1200" dirty="0" smtClean="0">
                <a:solidFill>
                  <a:schemeClr val="tx1"/>
                </a:solidFill>
                <a:effectLst/>
                <a:latin typeface="+mn-lt"/>
                <a:ea typeface="+mn-ea"/>
                <a:cs typeface="+mn-cs"/>
              </a:rPr>
              <a:t>calls from the guest OS drivers to the hardware are intercepted by the hypervisor,</a:t>
            </a:r>
          </a:p>
          <a:p>
            <a:r>
              <a:rPr lang="en-US" sz="1200" kern="1200" dirty="0" smtClean="0">
                <a:solidFill>
                  <a:schemeClr val="tx1"/>
                </a:solidFill>
                <a:effectLst/>
                <a:latin typeface="+mn-lt"/>
                <a:ea typeface="+mn-ea"/>
                <a:cs typeface="+mn-cs"/>
              </a:rPr>
              <a:t>which does any necessary translation for native hardware and redirects the call to real</a:t>
            </a:r>
          </a:p>
          <a:p>
            <a:r>
              <a:rPr lang="en-US" sz="1200" kern="1200" dirty="0" smtClean="0">
                <a:solidFill>
                  <a:schemeClr val="tx1"/>
                </a:solidFill>
                <a:effectLst/>
                <a:latin typeface="+mn-lt"/>
                <a:ea typeface="+mn-ea"/>
                <a:cs typeface="+mn-cs"/>
              </a:rPr>
              <a:t>driver. With </a:t>
            </a:r>
            <a:r>
              <a:rPr lang="en-US" sz="1200" kern="1200" dirty="0" err="1" smtClean="0">
                <a:solidFill>
                  <a:schemeClr val="tx1"/>
                </a:solidFill>
                <a:effectLst/>
                <a:latin typeface="+mn-lt"/>
                <a:ea typeface="+mn-ea"/>
                <a:cs typeface="+mn-cs"/>
              </a:rPr>
              <a:t>paravirtualization</a:t>
            </a:r>
            <a:r>
              <a:rPr lang="en-US" sz="1200" kern="1200" dirty="0" smtClean="0">
                <a:solidFill>
                  <a:schemeClr val="tx1"/>
                </a:solidFill>
                <a:effectLst/>
                <a:latin typeface="+mn-lt"/>
                <a:ea typeface="+mn-ea"/>
                <a:cs typeface="+mn-cs"/>
              </a:rPr>
              <a:t>, the source code of an OS is modified to run as a guest</a:t>
            </a:r>
          </a:p>
          <a:p>
            <a:r>
              <a:rPr lang="en-US" sz="1200" kern="1200" dirty="0" smtClean="0">
                <a:solidFill>
                  <a:schemeClr val="tx1"/>
                </a:solidFill>
                <a:effectLst/>
                <a:latin typeface="+mn-lt"/>
                <a:ea typeface="+mn-ea"/>
                <a:cs typeface="+mn-cs"/>
              </a:rPr>
              <a:t>OS in a specific virtual machine environment. Calls to the hardware are replaced to</a:t>
            </a:r>
          </a:p>
          <a:p>
            <a:r>
              <a:rPr lang="en-US" sz="1200" kern="1200" dirty="0" smtClean="0">
                <a:solidFill>
                  <a:schemeClr val="tx1"/>
                </a:solidFill>
                <a:effectLst/>
                <a:latin typeface="+mn-lt"/>
                <a:ea typeface="+mn-ea"/>
                <a:cs typeface="+mn-cs"/>
              </a:rPr>
              <a:t>calls to the hypervisor, which is able to accept these calls and redirect them without</a:t>
            </a:r>
          </a:p>
          <a:p>
            <a:r>
              <a:rPr lang="en-US" sz="1200" kern="1200" dirty="0" smtClean="0">
                <a:solidFill>
                  <a:schemeClr val="tx1"/>
                </a:solidFill>
                <a:effectLst/>
                <a:latin typeface="+mn-lt"/>
                <a:ea typeface="+mn-ea"/>
                <a:cs typeface="+mn-cs"/>
              </a:rPr>
              <a:t> modification to the real drivers. This arrangement is faster with less overhead than a</a:t>
            </a:r>
          </a:p>
          <a:p>
            <a:r>
              <a:rPr lang="en-US" sz="1200" kern="1200" dirty="0" smtClean="0">
                <a:solidFill>
                  <a:schemeClr val="tx1"/>
                </a:solidFill>
                <a:effectLst/>
                <a:latin typeface="+mn-lt"/>
                <a:ea typeface="+mn-ea"/>
                <a:cs typeface="+mn-cs"/>
              </a:rPr>
              <a:t>non-</a:t>
            </a:r>
            <a:r>
              <a:rPr lang="en-US" sz="1200" kern="1200" dirty="0" err="1" smtClean="0">
                <a:solidFill>
                  <a:schemeClr val="tx1"/>
                </a:solidFill>
                <a:effectLst/>
                <a:latin typeface="+mn-lt"/>
                <a:ea typeface="+mn-ea"/>
                <a:cs typeface="+mn-cs"/>
              </a:rPr>
              <a:t>paravirtualized</a:t>
            </a:r>
            <a:r>
              <a:rPr lang="en-US" sz="1200" kern="1200" dirty="0" smtClean="0">
                <a:solidFill>
                  <a:schemeClr val="tx1"/>
                </a:solidFill>
                <a:effectLst/>
                <a:latin typeface="+mn-lt"/>
                <a:ea typeface="+mn-ea"/>
                <a:cs typeface="+mn-cs"/>
              </a:rPr>
              <a:t> configuration.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056778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Similarly, processor manufacturers AMD and Intel added functionality to their processors</a:t>
            </a:r>
          </a:p>
          <a:p>
            <a:r>
              <a:rPr lang="en-US" sz="1200" kern="1200" dirty="0" smtClean="0">
                <a:solidFill>
                  <a:schemeClr val="tx1"/>
                </a:solidFill>
                <a:effectLst/>
                <a:latin typeface="+mn-lt"/>
                <a:ea typeface="+mn-ea"/>
                <a:cs typeface="+mn-cs"/>
              </a:rPr>
              <a:t>to enhance performance with hypervisors. AMD-V and Intel’s VT-x designate</a:t>
            </a:r>
          </a:p>
          <a:p>
            <a:r>
              <a:rPr lang="en-US" sz="1200" kern="1200" dirty="0" smtClean="0">
                <a:solidFill>
                  <a:schemeClr val="tx1"/>
                </a:solidFill>
                <a:effectLst/>
                <a:latin typeface="+mn-lt"/>
                <a:ea typeface="+mn-ea"/>
                <a:cs typeface="+mn-cs"/>
              </a:rPr>
              <a:t>the hardware-assisted virtualization extensions that the hypervisors can take</a:t>
            </a:r>
          </a:p>
          <a:p>
            <a:r>
              <a:rPr lang="en-US" sz="1200" kern="1200" dirty="0" smtClean="0">
                <a:solidFill>
                  <a:schemeClr val="tx1"/>
                </a:solidFill>
                <a:effectLst/>
                <a:latin typeface="+mn-lt"/>
                <a:ea typeface="+mn-ea"/>
                <a:cs typeface="+mn-cs"/>
              </a:rPr>
              <a:t>advantage of during processing. Intel processors offer an extra instruction set called</a:t>
            </a:r>
          </a:p>
          <a:p>
            <a:r>
              <a:rPr lang="en-US" sz="1200" kern="1200" dirty="0" smtClean="0">
                <a:solidFill>
                  <a:schemeClr val="tx1"/>
                </a:solidFill>
                <a:effectLst/>
                <a:latin typeface="+mn-lt"/>
                <a:ea typeface="+mn-ea"/>
                <a:cs typeface="+mn-cs"/>
              </a:rPr>
              <a:t>Virtual Machine Extensions (VMX). By having some of these instructions as part</a:t>
            </a:r>
          </a:p>
          <a:p>
            <a:r>
              <a:rPr lang="en-US" sz="1200" kern="1200" dirty="0" smtClean="0">
                <a:solidFill>
                  <a:schemeClr val="tx1"/>
                </a:solidFill>
                <a:effectLst/>
                <a:latin typeface="+mn-lt"/>
                <a:ea typeface="+mn-ea"/>
                <a:cs typeface="+mn-cs"/>
              </a:rPr>
              <a:t>of the processor, the hypervisors no longer need to maintain these functions as part</a:t>
            </a:r>
          </a:p>
          <a:p>
            <a:r>
              <a:rPr lang="en-US" sz="1200" kern="1200" dirty="0" smtClean="0">
                <a:solidFill>
                  <a:schemeClr val="tx1"/>
                </a:solidFill>
                <a:effectLst/>
                <a:latin typeface="+mn-lt"/>
                <a:ea typeface="+mn-ea"/>
                <a:cs typeface="+mn-cs"/>
              </a:rPr>
              <a:t>of their codebase, the code itself can be smaller and more efficient, and the operations</a:t>
            </a:r>
          </a:p>
          <a:p>
            <a:r>
              <a:rPr lang="en-US" sz="1200" kern="1200" dirty="0" smtClean="0">
                <a:solidFill>
                  <a:schemeClr val="tx1"/>
                </a:solidFill>
                <a:effectLst/>
                <a:latin typeface="+mn-lt"/>
                <a:ea typeface="+mn-ea"/>
                <a:cs typeface="+mn-cs"/>
              </a:rPr>
              <a:t>they support are much faster as they occur entirely on the processor. This</a:t>
            </a:r>
          </a:p>
          <a:p>
            <a:r>
              <a:rPr lang="en-US" sz="1200" kern="1200" dirty="0" smtClean="0">
                <a:solidFill>
                  <a:schemeClr val="tx1"/>
                </a:solidFill>
                <a:effectLst/>
                <a:latin typeface="+mn-lt"/>
                <a:ea typeface="+mn-ea"/>
                <a:cs typeface="+mn-cs"/>
              </a:rPr>
              <a:t>hardware-assisted support does not require a modified guest OS in contrast with</a:t>
            </a:r>
          </a:p>
          <a:p>
            <a:r>
              <a:rPr lang="en-US" sz="1200" kern="1200" dirty="0" err="1" smtClean="0">
                <a:solidFill>
                  <a:schemeClr val="tx1"/>
                </a:solidFill>
                <a:effectLst/>
                <a:latin typeface="+mn-lt"/>
                <a:ea typeface="+mn-ea"/>
                <a:cs typeface="+mn-cs"/>
              </a:rPr>
              <a:t>paravirtualization</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321245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 A virtual appliance is standalone software that can be distributed as a virtual machine</a:t>
            </a:r>
          </a:p>
          <a:p>
            <a:r>
              <a:rPr lang="en-US" sz="1200" kern="1200" dirty="0" smtClean="0">
                <a:solidFill>
                  <a:schemeClr val="tx1"/>
                </a:solidFill>
                <a:effectLst/>
                <a:latin typeface="+mn-lt"/>
                <a:ea typeface="+mn-ea"/>
                <a:cs typeface="+mn-cs"/>
              </a:rPr>
              <a:t>image. Thus, it consists of a packaged set of applications and guest OS. It is independent</a:t>
            </a:r>
          </a:p>
          <a:p>
            <a:r>
              <a:rPr lang="en-US" sz="1200" kern="1200" dirty="0" smtClean="0">
                <a:solidFill>
                  <a:schemeClr val="tx1"/>
                </a:solidFill>
                <a:effectLst/>
                <a:latin typeface="+mn-lt"/>
                <a:ea typeface="+mn-ea"/>
                <a:cs typeface="+mn-cs"/>
              </a:rPr>
              <a:t>of hypervisor or processor architecture, and can run on either a type 1 or type</a:t>
            </a:r>
          </a:p>
          <a:p>
            <a:r>
              <a:rPr lang="en-US" sz="1200" kern="1200" dirty="0" smtClean="0">
                <a:solidFill>
                  <a:schemeClr val="tx1"/>
                </a:solidFill>
                <a:effectLst/>
                <a:latin typeface="+mn-lt"/>
                <a:ea typeface="+mn-ea"/>
                <a:cs typeface="+mn-cs"/>
              </a:rPr>
              <a:t>2 hypervisor.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Deploying a pre-installed and pre-configured application appliance is far easier</a:t>
            </a:r>
          </a:p>
          <a:p>
            <a:r>
              <a:rPr lang="en-US" sz="1200" kern="1200" dirty="0" smtClean="0">
                <a:solidFill>
                  <a:schemeClr val="tx1"/>
                </a:solidFill>
                <a:effectLst/>
                <a:latin typeface="+mn-lt"/>
                <a:ea typeface="+mn-ea"/>
                <a:cs typeface="+mn-cs"/>
              </a:rPr>
              <a:t>than preparing a system, installing the app, and configuring and setting it up. Virtual</a:t>
            </a:r>
          </a:p>
          <a:p>
            <a:r>
              <a:rPr lang="en-US" sz="1200" kern="1200" dirty="0" smtClean="0">
                <a:solidFill>
                  <a:schemeClr val="tx1"/>
                </a:solidFill>
                <a:effectLst/>
                <a:latin typeface="+mn-lt"/>
                <a:ea typeface="+mn-ea"/>
                <a:cs typeface="+mn-cs"/>
              </a:rPr>
              <a:t>appliances are becoming a de-facto means of software distribution and have spawned</a:t>
            </a:r>
          </a:p>
          <a:p>
            <a:r>
              <a:rPr lang="en-US" sz="1200" kern="1200" dirty="0" smtClean="0">
                <a:solidFill>
                  <a:schemeClr val="tx1"/>
                </a:solidFill>
                <a:effectLst/>
                <a:latin typeface="+mn-lt"/>
                <a:ea typeface="+mn-ea"/>
                <a:cs typeface="+mn-cs"/>
              </a:rPr>
              <a:t>a new type of business—the virtual appliance vendor.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to many useful application-oriented virtual appliances, a relatively</a:t>
            </a:r>
          </a:p>
          <a:p>
            <a:r>
              <a:rPr lang="en-US" sz="1200" kern="1200" dirty="0" smtClean="0">
                <a:solidFill>
                  <a:schemeClr val="tx1"/>
                </a:solidFill>
                <a:effectLst/>
                <a:latin typeface="+mn-lt"/>
                <a:ea typeface="+mn-ea"/>
                <a:cs typeface="+mn-cs"/>
              </a:rPr>
              <a:t>recent and important development is the security virtual appliance (SVA). The SVA</a:t>
            </a:r>
          </a:p>
          <a:p>
            <a:r>
              <a:rPr lang="en-US" sz="1200" kern="1200" dirty="0" smtClean="0">
                <a:solidFill>
                  <a:schemeClr val="tx1"/>
                </a:solidFill>
                <a:effectLst/>
                <a:latin typeface="+mn-lt"/>
                <a:ea typeface="+mn-ea"/>
                <a:cs typeface="+mn-cs"/>
              </a:rPr>
              <a:t>is a security tool that performs the function of monitoring and protecting the other</a:t>
            </a:r>
          </a:p>
          <a:p>
            <a:r>
              <a:rPr lang="en-US" sz="1200" kern="1200" dirty="0" smtClean="0">
                <a:solidFill>
                  <a:schemeClr val="tx1"/>
                </a:solidFill>
                <a:effectLst/>
                <a:latin typeface="+mn-lt"/>
                <a:ea typeface="+mn-ea"/>
                <a:cs typeface="+mn-cs"/>
              </a:rPr>
              <a:t>VMs (User VMs), and is run outside of those VMs in a specially security-hardened</a:t>
            </a:r>
          </a:p>
          <a:p>
            <a:r>
              <a:rPr lang="en-US" sz="1200" kern="1200" dirty="0" smtClean="0">
                <a:solidFill>
                  <a:schemeClr val="tx1"/>
                </a:solidFill>
                <a:effectLst/>
                <a:latin typeface="+mn-lt"/>
                <a:ea typeface="+mn-ea"/>
                <a:cs typeface="+mn-cs"/>
              </a:rPr>
              <a:t>VM. The SVA obtains its visibility into the state of a VM (including processor state,</a:t>
            </a:r>
          </a:p>
          <a:p>
            <a:r>
              <a:rPr lang="en-US" sz="1200" kern="1200" dirty="0" smtClean="0">
                <a:solidFill>
                  <a:schemeClr val="tx1"/>
                </a:solidFill>
                <a:effectLst/>
                <a:latin typeface="+mn-lt"/>
                <a:ea typeface="+mn-ea"/>
                <a:cs typeface="+mn-cs"/>
              </a:rPr>
              <a:t>registers, and state of memory and I/O devices) as well as the network traffic between</a:t>
            </a:r>
          </a:p>
          <a:p>
            <a:r>
              <a:rPr lang="en-US" sz="1200" kern="1200" dirty="0" smtClean="0">
                <a:solidFill>
                  <a:schemeClr val="tx1"/>
                </a:solidFill>
                <a:effectLst/>
                <a:latin typeface="+mn-lt"/>
                <a:ea typeface="+mn-ea"/>
                <a:cs typeface="+mn-cs"/>
              </a:rPr>
              <a:t>VMs, and between VMs and the hypervisor, through the virtual machine introspection</a:t>
            </a:r>
          </a:p>
          <a:p>
            <a:r>
              <a:rPr lang="en-US" sz="1200" kern="1200" dirty="0" smtClean="0">
                <a:solidFill>
                  <a:schemeClr val="tx1"/>
                </a:solidFill>
                <a:effectLst/>
                <a:latin typeface="+mn-lt"/>
                <a:ea typeface="+mn-ea"/>
                <a:cs typeface="+mn-cs"/>
              </a:rPr>
              <a:t> API of the hypervisor. NIST SP 800-125 (Security Recommendations for Hypervisor</a:t>
            </a:r>
          </a:p>
          <a:p>
            <a:r>
              <a:rPr lang="en-US" sz="1200" kern="1200" dirty="0" smtClean="0">
                <a:solidFill>
                  <a:schemeClr val="tx1"/>
                </a:solidFill>
                <a:effectLst/>
                <a:latin typeface="+mn-lt"/>
                <a:ea typeface="+mn-ea"/>
                <a:cs typeface="+mn-cs"/>
              </a:rPr>
              <a:t>Deployment , October 2014) points out the advantages of this solution. Specifically,</a:t>
            </a:r>
          </a:p>
          <a:p>
            <a:r>
              <a:rPr lang="en-US" sz="1200" kern="1200" dirty="0" smtClean="0">
                <a:solidFill>
                  <a:schemeClr val="tx1"/>
                </a:solidFill>
                <a:effectLst/>
                <a:latin typeface="+mn-lt"/>
                <a:ea typeface="+mn-ea"/>
                <a:cs typeface="+mn-cs"/>
              </a:rPr>
              <a:t>the SVA 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Not vulnerable to a flaw in the Guest 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Independent of the virtual network configuration and does not have to be reconfigured</a:t>
            </a:r>
          </a:p>
          <a:p>
            <a:r>
              <a:rPr lang="en-US" sz="1200" kern="1200" dirty="0" smtClean="0">
                <a:solidFill>
                  <a:schemeClr val="tx1"/>
                </a:solidFill>
                <a:effectLst/>
                <a:latin typeface="+mn-lt"/>
                <a:ea typeface="+mn-ea"/>
                <a:cs typeface="+mn-cs"/>
              </a:rPr>
              <a:t>every time the virtual network configuration changes due to migration</a:t>
            </a:r>
          </a:p>
          <a:p>
            <a:r>
              <a:rPr lang="en-US" sz="1200" kern="1200" dirty="0" smtClean="0">
                <a:solidFill>
                  <a:schemeClr val="tx1"/>
                </a:solidFill>
                <a:effectLst/>
                <a:latin typeface="+mn-lt"/>
                <a:ea typeface="+mn-ea"/>
                <a:cs typeface="+mn-cs"/>
              </a:rPr>
              <a:t>of VMs or change in connectivity among VMs resident on the hypervisor host.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01849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 relatively recent approach to virtualization is known as container virtualization . In</a:t>
            </a:r>
          </a:p>
          <a:p>
            <a:r>
              <a:rPr lang="en-US" sz="1200" kern="1200" dirty="0" smtClean="0">
                <a:solidFill>
                  <a:schemeClr val="tx1"/>
                </a:solidFill>
                <a:effectLst/>
                <a:latin typeface="+mn-lt"/>
                <a:ea typeface="+mn-ea"/>
                <a:cs typeface="+mn-cs"/>
              </a:rPr>
              <a:t>this approach, software, known as a virtualization container , runs on top of the host</a:t>
            </a:r>
          </a:p>
          <a:p>
            <a:r>
              <a:rPr lang="en-US" sz="1200" kern="1200" dirty="0" smtClean="0">
                <a:solidFill>
                  <a:schemeClr val="tx1"/>
                </a:solidFill>
                <a:effectLst/>
                <a:latin typeface="+mn-lt"/>
                <a:ea typeface="+mn-ea"/>
                <a:cs typeface="+mn-cs"/>
              </a:rPr>
              <a:t>OS kernel and provides an isolated execution environment for applications. Unlike</a:t>
            </a:r>
          </a:p>
          <a:p>
            <a:r>
              <a:rPr lang="en-US" sz="1200" kern="1200" dirty="0" smtClean="0">
                <a:solidFill>
                  <a:schemeClr val="tx1"/>
                </a:solidFill>
                <a:effectLst/>
                <a:latin typeface="+mn-lt"/>
                <a:ea typeface="+mn-ea"/>
                <a:cs typeface="+mn-cs"/>
              </a:rPr>
              <a:t>hypervisor-based VMs, containers do not aim to emulate physical servers. Instead, all</a:t>
            </a:r>
          </a:p>
          <a:p>
            <a:r>
              <a:rPr lang="en-US" sz="1200" kern="1200" dirty="0" smtClean="0">
                <a:solidFill>
                  <a:schemeClr val="tx1"/>
                </a:solidFill>
                <a:effectLst/>
                <a:latin typeface="+mn-lt"/>
                <a:ea typeface="+mn-ea"/>
                <a:cs typeface="+mn-cs"/>
              </a:rPr>
              <a:t>containerized applications on a host share a common OS kernel. This eliminates the</a:t>
            </a:r>
          </a:p>
          <a:p>
            <a:r>
              <a:rPr lang="en-US" sz="1200" kern="1200" dirty="0" smtClean="0">
                <a:solidFill>
                  <a:schemeClr val="tx1"/>
                </a:solidFill>
                <a:effectLst/>
                <a:latin typeface="+mn-lt"/>
                <a:ea typeface="+mn-ea"/>
                <a:cs typeface="+mn-cs"/>
              </a:rPr>
              <a:t>resources needed to run a separate OS for each application and can greatly reduce</a:t>
            </a:r>
          </a:p>
          <a:p>
            <a:r>
              <a:rPr lang="en-US" sz="1200" kern="1200" dirty="0" smtClean="0">
                <a:solidFill>
                  <a:schemeClr val="tx1"/>
                </a:solidFill>
                <a:effectLst/>
                <a:latin typeface="+mn-lt"/>
                <a:ea typeface="+mn-ea"/>
                <a:cs typeface="+mn-cs"/>
              </a:rPr>
              <a:t>overhead.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133786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dirty="0" smtClean="0">
                <a:solidFill>
                  <a:schemeClr val="tx1"/>
                </a:solidFill>
                <a:effectLst/>
                <a:latin typeface="+mn-lt"/>
                <a:ea typeface="+mn-ea"/>
                <a:cs typeface="+mn-cs"/>
              </a:rPr>
              <a:t> Figure 14.4 compares container and hypervisor software stacks. For containers,</a:t>
            </a:r>
          </a:p>
          <a:p>
            <a:r>
              <a:rPr lang="en-US" sz="1200" kern="1200" dirty="0" smtClean="0">
                <a:solidFill>
                  <a:schemeClr val="tx1"/>
                </a:solidFill>
                <a:effectLst/>
                <a:latin typeface="+mn-lt"/>
                <a:ea typeface="+mn-ea"/>
                <a:cs typeface="+mn-cs"/>
              </a:rPr>
              <a:t>only a small container engine is required as support for the containers. The container</a:t>
            </a:r>
          </a:p>
          <a:p>
            <a:r>
              <a:rPr lang="en-US" sz="1200" kern="1200" dirty="0" smtClean="0">
                <a:solidFill>
                  <a:schemeClr val="tx1"/>
                </a:solidFill>
                <a:effectLst/>
                <a:latin typeface="+mn-lt"/>
                <a:ea typeface="+mn-ea"/>
                <a:cs typeface="+mn-cs"/>
              </a:rPr>
              <a:t>engine sets up each container as an isolated instance by requesting dedicated</a:t>
            </a:r>
          </a:p>
          <a:p>
            <a:r>
              <a:rPr lang="en-US" sz="1200" kern="1200" dirty="0" smtClean="0">
                <a:solidFill>
                  <a:schemeClr val="tx1"/>
                </a:solidFill>
                <a:effectLst/>
                <a:latin typeface="+mn-lt"/>
                <a:ea typeface="+mn-ea"/>
                <a:cs typeface="+mn-cs"/>
              </a:rPr>
              <a:t>resources from the OS for each container. Each container app then directly uses the</a:t>
            </a:r>
          </a:p>
          <a:p>
            <a:r>
              <a:rPr lang="en-US" sz="1200" kern="1200" dirty="0" smtClean="0">
                <a:solidFill>
                  <a:schemeClr val="tx1"/>
                </a:solidFill>
                <a:effectLst/>
                <a:latin typeface="+mn-lt"/>
                <a:ea typeface="+mn-ea"/>
                <a:cs typeface="+mn-cs"/>
              </a:rPr>
              <a:t>resources of the host OS. Although the details differ from one container product to</a:t>
            </a:r>
          </a:p>
          <a:p>
            <a:r>
              <a:rPr lang="en-US" sz="1200" kern="1200" dirty="0" smtClean="0">
                <a:solidFill>
                  <a:schemeClr val="tx1"/>
                </a:solidFill>
                <a:effectLst/>
                <a:latin typeface="+mn-lt"/>
                <a:ea typeface="+mn-ea"/>
                <a:cs typeface="+mn-cs"/>
              </a:rPr>
              <a:t>another, the following are typical tasks performed by a container engine: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Maintain a lightweight runtime environment and toolchain that manages containers,</a:t>
            </a:r>
          </a:p>
          <a:p>
            <a:r>
              <a:rPr lang="en-US" sz="1200" kern="1200" dirty="0" smtClean="0">
                <a:solidFill>
                  <a:schemeClr val="tx1"/>
                </a:solidFill>
                <a:effectLst/>
                <a:latin typeface="+mn-lt"/>
                <a:ea typeface="+mn-ea"/>
                <a:cs typeface="+mn-cs"/>
              </a:rPr>
              <a:t>images and builds.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Create a process for the container.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Manage file system mount points.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Request resources from kernel, such as memory, I/O devices, and IP addresses.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typical life cycle of Linux-based containers can be understood through different</a:t>
            </a:r>
          </a:p>
          <a:p>
            <a:r>
              <a:rPr lang="en-US" sz="1200" kern="1200" dirty="0" smtClean="0">
                <a:solidFill>
                  <a:schemeClr val="tx1"/>
                </a:solidFill>
                <a:effectLst/>
                <a:latin typeface="+mn-lt"/>
                <a:ea typeface="+mn-ea"/>
                <a:cs typeface="+mn-cs"/>
              </a:rPr>
              <a:t>phases of Linux containers: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Setup: Setup phase includes the environment to create and start the Linux</a:t>
            </a:r>
          </a:p>
          <a:p>
            <a:r>
              <a:rPr lang="en-US" sz="1200" kern="1200" dirty="0" smtClean="0">
                <a:solidFill>
                  <a:schemeClr val="tx1"/>
                </a:solidFill>
                <a:effectLst/>
                <a:latin typeface="+mn-lt"/>
                <a:ea typeface="+mn-ea"/>
                <a:cs typeface="+mn-cs"/>
              </a:rPr>
              <a:t>containers. A typical example of setup phase is Linux kernel enabled with flags</a:t>
            </a:r>
          </a:p>
          <a:p>
            <a:r>
              <a:rPr lang="en-US" sz="1200" kern="1200" dirty="0" smtClean="0">
                <a:solidFill>
                  <a:schemeClr val="tx1"/>
                </a:solidFill>
                <a:effectLst/>
                <a:latin typeface="+mn-lt"/>
                <a:ea typeface="+mn-ea"/>
                <a:cs typeface="+mn-cs"/>
              </a:rPr>
              <a:t>or packages installed so as to allow </a:t>
            </a:r>
            <a:r>
              <a:rPr lang="en-US" sz="1200" kern="1200" dirty="0" err="1" smtClean="0">
                <a:solidFill>
                  <a:schemeClr val="tx1"/>
                </a:solidFill>
                <a:effectLst/>
                <a:latin typeface="+mn-lt"/>
                <a:ea typeface="+mn-ea"/>
                <a:cs typeface="+mn-cs"/>
              </a:rPr>
              <a:t>userspace</a:t>
            </a:r>
            <a:r>
              <a:rPr lang="en-US" sz="1200" kern="1200" dirty="0" smtClean="0">
                <a:solidFill>
                  <a:schemeClr val="tx1"/>
                </a:solidFill>
                <a:effectLst/>
                <a:latin typeface="+mn-lt"/>
                <a:ea typeface="+mn-ea"/>
                <a:cs typeface="+mn-cs"/>
              </a:rPr>
              <a:t> partition. Setup also includes</a:t>
            </a:r>
          </a:p>
          <a:p>
            <a:r>
              <a:rPr lang="en-US" sz="1200" kern="1200" dirty="0" smtClean="0">
                <a:solidFill>
                  <a:schemeClr val="tx1"/>
                </a:solidFill>
                <a:effectLst/>
                <a:latin typeface="+mn-lt"/>
                <a:ea typeface="+mn-ea"/>
                <a:cs typeface="+mn-cs"/>
              </a:rPr>
              <a:t>installation of toolchain and utilities (e.g., </a:t>
            </a:r>
            <a:r>
              <a:rPr lang="en-US" sz="1200" kern="1200" dirty="0" err="1" smtClean="0">
                <a:solidFill>
                  <a:schemeClr val="tx1"/>
                </a:solidFill>
                <a:effectLst/>
                <a:latin typeface="+mn-lt"/>
                <a:ea typeface="+mn-ea"/>
                <a:cs typeface="+mn-cs"/>
              </a:rPr>
              <a:t>lxc</a:t>
            </a:r>
            <a:r>
              <a:rPr lang="en-US" sz="1200" kern="1200" dirty="0" smtClean="0">
                <a:solidFill>
                  <a:schemeClr val="tx1"/>
                </a:solidFill>
                <a:effectLst/>
                <a:latin typeface="+mn-lt"/>
                <a:ea typeface="+mn-ea"/>
                <a:cs typeface="+mn-cs"/>
              </a:rPr>
              <a:t>, bridge </a:t>
            </a:r>
            <a:r>
              <a:rPr lang="en-US" sz="1200" kern="1200" dirty="0" err="1" smtClean="0">
                <a:solidFill>
                  <a:schemeClr val="tx1"/>
                </a:solidFill>
                <a:effectLst/>
                <a:latin typeface="+mn-lt"/>
                <a:ea typeface="+mn-ea"/>
                <a:cs typeface="+mn-cs"/>
              </a:rPr>
              <a:t>utils</a:t>
            </a:r>
            <a:r>
              <a:rPr lang="en-US" sz="1200" kern="1200" dirty="0" smtClean="0">
                <a:solidFill>
                  <a:schemeClr val="tx1"/>
                </a:solidFill>
                <a:effectLst/>
                <a:latin typeface="+mn-lt"/>
                <a:ea typeface="+mn-ea"/>
                <a:cs typeface="+mn-cs"/>
              </a:rPr>
              <a:t>) to instantiate the</a:t>
            </a:r>
          </a:p>
          <a:p>
            <a:r>
              <a:rPr lang="en-US" sz="1200" kern="1200" dirty="0" smtClean="0">
                <a:solidFill>
                  <a:schemeClr val="tx1"/>
                </a:solidFill>
                <a:effectLst/>
                <a:latin typeface="+mn-lt"/>
                <a:ea typeface="+mn-ea"/>
                <a:cs typeface="+mn-cs"/>
              </a:rPr>
              <a:t>container environment and networking configuration into host 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Configuration: Containers are configured to run specific applications or commands.</a:t>
            </a:r>
          </a:p>
          <a:p>
            <a:r>
              <a:rPr lang="en-US" sz="1200" kern="1200" dirty="0" smtClean="0">
                <a:solidFill>
                  <a:schemeClr val="tx1"/>
                </a:solidFill>
                <a:effectLst/>
                <a:latin typeface="+mn-lt"/>
                <a:ea typeface="+mn-ea"/>
                <a:cs typeface="+mn-cs"/>
              </a:rPr>
              <a:t>Linux container configuration includes networking parameters (e.g.,</a:t>
            </a:r>
          </a:p>
          <a:p>
            <a:r>
              <a:rPr lang="en-US" sz="1200" kern="1200" dirty="0" smtClean="0">
                <a:solidFill>
                  <a:schemeClr val="tx1"/>
                </a:solidFill>
                <a:effectLst/>
                <a:latin typeface="+mn-lt"/>
                <a:ea typeface="+mn-ea"/>
                <a:cs typeface="+mn-cs"/>
              </a:rPr>
              <a:t>IP address), root file systems, mount operations, and devices that are allowed</a:t>
            </a:r>
          </a:p>
          <a:p>
            <a:r>
              <a:rPr lang="en-US" sz="1200" kern="1200" dirty="0" smtClean="0">
                <a:solidFill>
                  <a:schemeClr val="tx1"/>
                </a:solidFill>
                <a:effectLst/>
                <a:latin typeface="+mn-lt"/>
                <a:ea typeface="+mn-ea"/>
                <a:cs typeface="+mn-cs"/>
              </a:rPr>
              <a:t>access through the container environment. In general, containers are configured</a:t>
            </a:r>
          </a:p>
          <a:p>
            <a:r>
              <a:rPr lang="en-US" sz="1200" kern="1200" dirty="0" smtClean="0">
                <a:solidFill>
                  <a:schemeClr val="tx1"/>
                </a:solidFill>
                <a:effectLst/>
                <a:latin typeface="+mn-lt"/>
                <a:ea typeface="+mn-ea"/>
                <a:cs typeface="+mn-cs"/>
              </a:rPr>
              <a:t>to allow execution of an application in controlled system resources (such as</a:t>
            </a:r>
          </a:p>
          <a:p>
            <a:r>
              <a:rPr lang="en-US" sz="1200" kern="1200" dirty="0" smtClean="0">
                <a:solidFill>
                  <a:schemeClr val="tx1"/>
                </a:solidFill>
                <a:effectLst/>
                <a:latin typeface="+mn-lt"/>
                <a:ea typeface="+mn-ea"/>
                <a:cs typeface="+mn-cs"/>
              </a:rPr>
              <a:t>upper bound on application memory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Management: Once a container is set up and configured, it has to be managed so</a:t>
            </a:r>
          </a:p>
          <a:p>
            <a:r>
              <a:rPr lang="en-US" sz="1200" kern="1200" dirty="0" smtClean="0">
                <a:solidFill>
                  <a:schemeClr val="tx1"/>
                </a:solidFill>
                <a:effectLst/>
                <a:latin typeface="+mn-lt"/>
                <a:ea typeface="+mn-ea"/>
                <a:cs typeface="+mn-cs"/>
              </a:rPr>
              <a:t>as to allow seamless bootstrap (start up) and shutdown of the container. Typically,</a:t>
            </a:r>
          </a:p>
          <a:p>
            <a:r>
              <a:rPr lang="en-US" sz="1200" kern="1200" dirty="0" smtClean="0">
                <a:solidFill>
                  <a:schemeClr val="tx1"/>
                </a:solidFill>
                <a:effectLst/>
                <a:latin typeface="+mn-lt"/>
                <a:ea typeface="+mn-ea"/>
                <a:cs typeface="+mn-cs"/>
              </a:rPr>
              <a:t>managed operations for a container-based environment include start, stop, freeze,</a:t>
            </a:r>
          </a:p>
          <a:p>
            <a:r>
              <a:rPr lang="en-US" sz="1200" kern="1200" dirty="0" smtClean="0">
                <a:solidFill>
                  <a:schemeClr val="tx1"/>
                </a:solidFill>
                <a:effectLst/>
                <a:latin typeface="+mn-lt"/>
                <a:ea typeface="+mn-ea"/>
                <a:cs typeface="+mn-cs"/>
              </a:rPr>
              <a:t>and migrate. In addition, there are meta commands and toolchains that allows controlled</a:t>
            </a:r>
          </a:p>
          <a:p>
            <a:r>
              <a:rPr lang="en-US" sz="1200" kern="1200" dirty="0" smtClean="0">
                <a:solidFill>
                  <a:schemeClr val="tx1"/>
                </a:solidFill>
                <a:effectLst/>
                <a:latin typeface="+mn-lt"/>
                <a:ea typeface="+mn-ea"/>
                <a:cs typeface="+mn-cs"/>
              </a:rPr>
              <a:t>and managed allocation of containers in a single node for end user access.</a:t>
            </a:r>
          </a:p>
          <a:p>
            <a:r>
              <a:rPr lang="en-US" sz="1200" kern="1200" dirty="0" smtClean="0">
                <a:solidFill>
                  <a:schemeClr val="tx1"/>
                </a:solidFill>
                <a:effectLst/>
                <a:latin typeface="+mn-lt"/>
                <a:ea typeface="+mn-ea"/>
                <a:cs typeface="+mn-cs"/>
              </a:rPr>
              <a:t>Because all the containers on one machine execute on the same kernel, thus</a:t>
            </a:r>
          </a:p>
          <a:p>
            <a:r>
              <a:rPr lang="en-US" sz="1200" kern="1200" dirty="0" smtClean="0">
                <a:solidFill>
                  <a:schemeClr val="tx1"/>
                </a:solidFill>
                <a:effectLst/>
                <a:latin typeface="+mn-lt"/>
                <a:ea typeface="+mn-ea"/>
                <a:cs typeface="+mn-cs"/>
              </a:rPr>
              <a:t>sharing most of the base OS, a configuration with containers is much smaller and</a:t>
            </a:r>
          </a:p>
          <a:p>
            <a:r>
              <a:rPr lang="en-US" sz="1200" kern="1200" dirty="0" smtClean="0">
                <a:solidFill>
                  <a:schemeClr val="tx1"/>
                </a:solidFill>
                <a:effectLst/>
                <a:latin typeface="+mn-lt"/>
                <a:ea typeface="+mn-ea"/>
                <a:cs typeface="+mn-cs"/>
              </a:rPr>
              <a:t>lighter weight compared to a hypervisor/guest OS virtual machine arrangement.</a:t>
            </a:r>
          </a:p>
          <a:p>
            <a:r>
              <a:rPr lang="en-US" sz="1200" kern="1200" dirty="0" smtClean="0">
                <a:solidFill>
                  <a:schemeClr val="tx1"/>
                </a:solidFill>
                <a:effectLst/>
                <a:latin typeface="+mn-lt"/>
                <a:ea typeface="+mn-ea"/>
                <a:cs typeface="+mn-cs"/>
              </a:rPr>
              <a:t>Accordingly, an OS can have many containers running on top of it, compared to the</a:t>
            </a:r>
          </a:p>
          <a:p>
            <a:r>
              <a:rPr lang="en-US" sz="1200" kern="1200" dirty="0" smtClean="0">
                <a:solidFill>
                  <a:schemeClr val="tx1"/>
                </a:solidFill>
                <a:effectLst/>
                <a:latin typeface="+mn-lt"/>
                <a:ea typeface="+mn-ea"/>
                <a:cs typeface="+mn-cs"/>
              </a:rPr>
              <a:t>limited number of hypervisors and guest OSs that can be supported.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756318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dirty="0" smtClean="0">
                <a:solidFill>
                  <a:schemeClr val="tx1"/>
                </a:solidFill>
                <a:effectLst/>
                <a:latin typeface="+mn-lt"/>
                <a:ea typeface="+mn-ea"/>
                <a:cs typeface="+mn-cs"/>
              </a:rPr>
              <a:t> Virtual containers are feasible due to resource control and process isolations</a:t>
            </a:r>
          </a:p>
          <a:p>
            <a:r>
              <a:rPr lang="en-US" sz="1200" kern="1200" dirty="0" smtClean="0">
                <a:solidFill>
                  <a:schemeClr val="tx1"/>
                </a:solidFill>
                <a:effectLst/>
                <a:latin typeface="+mn-lt"/>
                <a:ea typeface="+mn-ea"/>
                <a:cs typeface="+mn-cs"/>
              </a:rPr>
              <a:t>as explained using techniques such as the kernel control group. This approach allows</a:t>
            </a:r>
          </a:p>
          <a:p>
            <a:r>
              <a:rPr lang="en-US" sz="1200" kern="1200" dirty="0" smtClean="0">
                <a:solidFill>
                  <a:schemeClr val="tx1"/>
                </a:solidFill>
                <a:effectLst/>
                <a:latin typeface="+mn-lt"/>
                <a:ea typeface="+mn-ea"/>
                <a:cs typeface="+mn-cs"/>
              </a:rPr>
              <a:t>system resources being shared between multiple instances of isolated containers.</a:t>
            </a:r>
          </a:p>
          <a:p>
            <a:r>
              <a:rPr lang="en-US" sz="1200" kern="1200" dirty="0" err="1" smtClean="0">
                <a:solidFill>
                  <a:schemeClr val="tx1"/>
                </a:solidFill>
                <a:effectLst/>
                <a:latin typeface="+mn-lt"/>
                <a:ea typeface="+mn-ea"/>
                <a:cs typeface="+mn-cs"/>
              </a:rPr>
              <a:t>Cgroups</a:t>
            </a:r>
            <a:r>
              <a:rPr lang="en-US" sz="1200" kern="1200" dirty="0" smtClean="0">
                <a:solidFill>
                  <a:schemeClr val="tx1"/>
                </a:solidFill>
                <a:effectLst/>
                <a:latin typeface="+mn-lt"/>
                <a:ea typeface="+mn-ea"/>
                <a:cs typeface="+mn-cs"/>
              </a:rPr>
              <a:t> provides a mechanism to manage and monitor the system resources. The</a:t>
            </a:r>
          </a:p>
          <a:p>
            <a:r>
              <a:rPr lang="en-US" sz="1200" kern="1200" dirty="0" smtClean="0">
                <a:solidFill>
                  <a:schemeClr val="tx1"/>
                </a:solidFill>
                <a:effectLst/>
                <a:latin typeface="+mn-lt"/>
                <a:ea typeface="+mn-ea"/>
                <a:cs typeface="+mn-cs"/>
              </a:rPr>
              <a:t>application performance is close to native system performance due to single kernel</a:t>
            </a:r>
          </a:p>
          <a:p>
            <a:r>
              <a:rPr lang="en-US" sz="1200" kern="1200" dirty="0" smtClean="0">
                <a:solidFill>
                  <a:schemeClr val="tx1"/>
                </a:solidFill>
                <a:effectLst/>
                <a:latin typeface="+mn-lt"/>
                <a:ea typeface="+mn-ea"/>
                <a:cs typeface="+mn-cs"/>
              </a:rPr>
              <a:t>shared between all </a:t>
            </a:r>
            <a:r>
              <a:rPr lang="en-US" sz="1200" kern="1200" dirty="0" err="1" smtClean="0">
                <a:solidFill>
                  <a:schemeClr val="tx1"/>
                </a:solidFill>
                <a:effectLst/>
                <a:latin typeface="+mn-lt"/>
                <a:ea typeface="+mn-ea"/>
                <a:cs typeface="+mn-cs"/>
              </a:rPr>
              <a:t>userspace</a:t>
            </a:r>
            <a:r>
              <a:rPr lang="en-US" sz="1200" kern="1200" dirty="0" smtClean="0">
                <a:solidFill>
                  <a:schemeClr val="tx1"/>
                </a:solidFill>
                <a:effectLst/>
                <a:latin typeface="+mn-lt"/>
                <a:ea typeface="+mn-ea"/>
                <a:cs typeface="+mn-cs"/>
              </a:rPr>
              <a:t> container instances, and overhead is only to provide</a:t>
            </a:r>
          </a:p>
          <a:p>
            <a:r>
              <a:rPr lang="en-US" sz="1200" kern="1200" dirty="0" smtClean="0">
                <a:solidFill>
                  <a:schemeClr val="tx1"/>
                </a:solidFill>
                <a:effectLst/>
                <a:latin typeface="+mn-lt"/>
                <a:ea typeface="+mn-ea"/>
                <a:cs typeface="+mn-cs"/>
              </a:rPr>
              <a:t>mechanism to isolate the containers via </a:t>
            </a:r>
            <a:r>
              <a:rPr lang="en-US" sz="1200" kern="1200" dirty="0" err="1" smtClean="0">
                <a:solidFill>
                  <a:schemeClr val="tx1"/>
                </a:solidFill>
                <a:effectLst/>
                <a:latin typeface="+mn-lt"/>
                <a:ea typeface="+mn-ea"/>
                <a:cs typeface="+mn-cs"/>
              </a:rPr>
              <a:t>cgroups</a:t>
            </a:r>
            <a:r>
              <a:rPr lang="en-US" sz="1200" kern="1200" dirty="0" smtClean="0">
                <a:solidFill>
                  <a:schemeClr val="tx1"/>
                </a:solidFill>
                <a:effectLst/>
                <a:latin typeface="+mn-lt"/>
                <a:ea typeface="+mn-ea"/>
                <a:cs typeface="+mn-cs"/>
              </a:rPr>
              <a:t>. Linux subsystems partitioned using</a:t>
            </a:r>
          </a:p>
          <a:p>
            <a:r>
              <a:rPr lang="en-US" sz="1200" kern="1200" dirty="0" smtClean="0">
                <a:solidFill>
                  <a:schemeClr val="tx1"/>
                </a:solidFill>
                <a:effectLst/>
                <a:latin typeface="+mn-lt"/>
                <a:ea typeface="+mn-ea"/>
                <a:cs typeface="+mn-cs"/>
              </a:rPr>
              <a:t>control group primitives include filesystem, process namespace, network stack, hostname,</a:t>
            </a:r>
          </a:p>
          <a:p>
            <a:r>
              <a:rPr lang="en-US" sz="1200" kern="1200" dirty="0" smtClean="0">
                <a:solidFill>
                  <a:schemeClr val="tx1"/>
                </a:solidFill>
                <a:effectLst/>
                <a:latin typeface="+mn-lt"/>
                <a:ea typeface="+mn-ea"/>
                <a:cs typeface="+mn-cs"/>
              </a:rPr>
              <a:t>IPC, and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compare virtual machines with containers, consider I/O operation in during</a:t>
            </a:r>
          </a:p>
          <a:p>
            <a:r>
              <a:rPr lang="en-US" sz="1200" kern="1200" dirty="0" smtClean="0">
                <a:solidFill>
                  <a:schemeClr val="tx1"/>
                </a:solidFill>
                <a:effectLst/>
                <a:latin typeface="+mn-lt"/>
                <a:ea typeface="+mn-ea"/>
                <a:cs typeface="+mn-cs"/>
              </a:rPr>
              <a:t>an application with process P in virtualized environment. In classical system virtualization</a:t>
            </a:r>
          </a:p>
          <a:p>
            <a:r>
              <a:rPr lang="en-US" sz="1200" kern="1200" dirty="0" smtClean="0">
                <a:solidFill>
                  <a:schemeClr val="tx1"/>
                </a:solidFill>
                <a:effectLst/>
                <a:latin typeface="+mn-lt"/>
                <a:ea typeface="+mn-ea"/>
                <a:cs typeface="+mn-cs"/>
              </a:rPr>
              <a:t>environment (with no hardware support), process P would be executed</a:t>
            </a:r>
          </a:p>
          <a:p>
            <a:r>
              <a:rPr lang="en-US" sz="1200" kern="1200" dirty="0" smtClean="0">
                <a:solidFill>
                  <a:schemeClr val="tx1"/>
                </a:solidFill>
                <a:effectLst/>
                <a:latin typeface="+mn-lt"/>
                <a:ea typeface="+mn-ea"/>
                <a:cs typeface="+mn-cs"/>
              </a:rPr>
              <a:t>inside a guest virtual machine. I/O operation is routed though guest OS stack to</a:t>
            </a:r>
          </a:p>
          <a:p>
            <a:r>
              <a:rPr lang="en-US" sz="1200" kern="1200" dirty="0" smtClean="0">
                <a:solidFill>
                  <a:schemeClr val="tx1"/>
                </a:solidFill>
                <a:effectLst/>
                <a:latin typeface="+mn-lt"/>
                <a:ea typeface="+mn-ea"/>
                <a:cs typeface="+mn-cs"/>
              </a:rPr>
              <a:t>emulated guest I/O device. I/O call is further intercepted by hypervisor that forward</a:t>
            </a:r>
          </a:p>
          <a:p>
            <a:r>
              <a:rPr lang="en-US" sz="1200" kern="1200" dirty="0" smtClean="0">
                <a:solidFill>
                  <a:schemeClr val="tx1"/>
                </a:solidFill>
                <a:effectLst/>
                <a:latin typeface="+mn-lt"/>
                <a:ea typeface="+mn-ea"/>
                <a:cs typeface="+mn-cs"/>
              </a:rPr>
              <a:t>it through host OS stack to the physical device. In comparison, the container is primarily</a:t>
            </a:r>
          </a:p>
          <a:p>
            <a:r>
              <a:rPr lang="en-US" sz="1200" kern="1200" dirty="0" smtClean="0">
                <a:solidFill>
                  <a:schemeClr val="tx1"/>
                </a:solidFill>
                <a:effectLst/>
                <a:latin typeface="+mn-lt"/>
                <a:ea typeface="+mn-ea"/>
                <a:cs typeface="+mn-cs"/>
              </a:rPr>
              <a:t>based on indirection mechanism provided by container framework extensions</a:t>
            </a:r>
          </a:p>
          <a:p>
            <a:r>
              <a:rPr lang="en-US" sz="1200" kern="1200" dirty="0" smtClean="0">
                <a:solidFill>
                  <a:schemeClr val="tx1"/>
                </a:solidFill>
                <a:effectLst/>
                <a:latin typeface="+mn-lt"/>
                <a:ea typeface="+mn-ea"/>
                <a:cs typeface="+mn-cs"/>
              </a:rPr>
              <a:t>that have been incorporated into main stream kernel. Here, a single kernel is shared</a:t>
            </a:r>
          </a:p>
          <a:p>
            <a:r>
              <a:rPr lang="en-US" sz="1200" kern="1200" dirty="0" smtClean="0">
                <a:solidFill>
                  <a:schemeClr val="tx1"/>
                </a:solidFill>
                <a:effectLst/>
                <a:latin typeface="+mn-lt"/>
                <a:ea typeface="+mn-ea"/>
                <a:cs typeface="+mn-cs"/>
              </a:rPr>
              <a:t>between multiple containers (in comparison with individual OS kernel in system</a:t>
            </a:r>
          </a:p>
          <a:p>
            <a:r>
              <a:rPr lang="en-US" sz="1200" kern="1200" dirty="0" smtClean="0">
                <a:solidFill>
                  <a:schemeClr val="tx1"/>
                </a:solidFill>
                <a:effectLst/>
                <a:latin typeface="+mn-lt"/>
                <a:ea typeface="+mn-ea"/>
                <a:cs typeface="+mn-cs"/>
              </a:rPr>
              <a:t>virtual machines). Figure 14.5 gives an overview of the dataflow of virtual machines</a:t>
            </a:r>
          </a:p>
          <a:p>
            <a:r>
              <a:rPr lang="en-US" sz="1200" kern="1200" dirty="0" smtClean="0">
                <a:solidFill>
                  <a:schemeClr val="tx1"/>
                </a:solidFill>
                <a:effectLst/>
                <a:latin typeface="+mn-lt"/>
                <a:ea typeface="+mn-ea"/>
                <a:cs typeface="+mn-cs"/>
              </a:rPr>
              <a:t>and containers.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two noteworthy characteristics of containers are the following: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There is no need for a guest OS in the container environment. Therefore, containers</a:t>
            </a:r>
          </a:p>
          <a:p>
            <a:r>
              <a:rPr lang="en-US" sz="1200" kern="1200" dirty="0" smtClean="0">
                <a:solidFill>
                  <a:schemeClr val="tx1"/>
                </a:solidFill>
                <a:effectLst/>
                <a:latin typeface="+mn-lt"/>
                <a:ea typeface="+mn-ea"/>
                <a:cs typeface="+mn-cs"/>
              </a:rPr>
              <a:t>are lightweight and have less overhead compared to virtual machines.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Container management software simplifies the procedure for container creation</a:t>
            </a:r>
          </a:p>
          <a:p>
            <a:r>
              <a:rPr lang="en-US" sz="1200" kern="1200" dirty="0" smtClean="0">
                <a:solidFill>
                  <a:schemeClr val="tx1"/>
                </a:solidFill>
                <a:effectLst/>
                <a:latin typeface="+mn-lt"/>
                <a:ea typeface="+mn-ea"/>
                <a:cs typeface="+mn-cs"/>
              </a:rPr>
              <a:t>and management.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they are light weight, containers are an attractive alternative to virtual</a:t>
            </a:r>
          </a:p>
          <a:p>
            <a:r>
              <a:rPr lang="en-US" sz="1200" kern="1200" dirty="0" smtClean="0">
                <a:solidFill>
                  <a:schemeClr val="tx1"/>
                </a:solidFill>
                <a:effectLst/>
                <a:latin typeface="+mn-lt"/>
                <a:ea typeface="+mn-ea"/>
                <a:cs typeface="+mn-cs"/>
              </a:rPr>
              <a:t>machines. An additional attractive feature of containers is that they provide application</a:t>
            </a:r>
          </a:p>
          <a:p>
            <a:r>
              <a:rPr lang="en-US" sz="1200" kern="1200" dirty="0" smtClean="0">
                <a:solidFill>
                  <a:schemeClr val="tx1"/>
                </a:solidFill>
                <a:effectLst/>
                <a:latin typeface="+mn-lt"/>
                <a:ea typeface="+mn-ea"/>
                <a:cs typeface="+mn-cs"/>
              </a:rPr>
              <a:t>portability. Containerized applications can be quickly moved from one system</a:t>
            </a:r>
          </a:p>
          <a:p>
            <a:r>
              <a:rPr lang="en-US" sz="1200" kern="1200" dirty="0" smtClean="0">
                <a:solidFill>
                  <a:schemeClr val="tx1"/>
                </a:solidFill>
                <a:effectLst/>
                <a:latin typeface="+mn-lt"/>
                <a:ea typeface="+mn-ea"/>
                <a:cs typeface="+mn-cs"/>
              </a:rPr>
              <a:t>to another.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container benefits do not mean containers are always a preferred alternative</a:t>
            </a:r>
          </a:p>
          <a:p>
            <a:r>
              <a:rPr lang="en-US" sz="1200" kern="1200" dirty="0" smtClean="0">
                <a:solidFill>
                  <a:schemeClr val="tx1"/>
                </a:solidFill>
                <a:effectLst/>
                <a:latin typeface="+mn-lt"/>
                <a:ea typeface="+mn-ea"/>
                <a:cs typeface="+mn-cs"/>
              </a:rPr>
              <a:t>to virtual machines, as the following considerations show:</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Container applications are only portable across systems that support the same</a:t>
            </a:r>
          </a:p>
          <a:p>
            <a:r>
              <a:rPr lang="en-US" sz="1200" kern="1200" dirty="0" smtClean="0">
                <a:solidFill>
                  <a:schemeClr val="tx1"/>
                </a:solidFill>
                <a:effectLst/>
                <a:latin typeface="+mn-lt"/>
                <a:ea typeface="+mn-ea"/>
                <a:cs typeface="+mn-cs"/>
              </a:rPr>
              <a:t>OS kernel with the same virtualization support features, which typically means</a:t>
            </a:r>
          </a:p>
          <a:p>
            <a:r>
              <a:rPr lang="en-US" sz="1200" kern="1200" dirty="0" smtClean="0">
                <a:solidFill>
                  <a:schemeClr val="tx1"/>
                </a:solidFill>
                <a:effectLst/>
                <a:latin typeface="+mn-lt"/>
                <a:ea typeface="+mn-ea"/>
                <a:cs typeface="+mn-cs"/>
              </a:rPr>
              <a:t>Linux. Thus, a containerized Windows application would only run on Windows</a:t>
            </a:r>
          </a:p>
          <a:p>
            <a:r>
              <a:rPr lang="en-US" sz="1200" kern="1200" dirty="0" smtClean="0">
                <a:solidFill>
                  <a:schemeClr val="tx1"/>
                </a:solidFill>
                <a:effectLst/>
                <a:latin typeface="+mn-lt"/>
                <a:ea typeface="+mn-ea"/>
                <a:cs typeface="+mn-cs"/>
              </a:rPr>
              <a:t>machines.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 virtual machine may require a unique kernel setup that is not applicable </a:t>
            </a:r>
            <a:r>
              <a:rPr lang="en-US" sz="1200" kern="1200" dirty="0" err="1" smtClean="0">
                <a:solidFill>
                  <a:schemeClr val="tx1"/>
                </a:solidFill>
                <a:effectLst/>
                <a:latin typeface="+mn-lt"/>
                <a:ea typeface="+mn-ea"/>
                <a:cs typeface="+mn-cs"/>
              </a:rPr>
              <a:t>toother</a:t>
            </a:r>
            <a:r>
              <a:rPr lang="en-US" sz="1200" kern="1200" dirty="0" smtClean="0">
                <a:solidFill>
                  <a:schemeClr val="tx1"/>
                </a:solidFill>
                <a:effectLst/>
                <a:latin typeface="+mn-lt"/>
                <a:ea typeface="+mn-ea"/>
                <a:cs typeface="+mn-cs"/>
              </a:rPr>
              <a:t> VMs on the host; this requirement is addressed by the use of the guest 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VM virtualization functions at the border of hardware and OS. It’s able to</a:t>
            </a:r>
          </a:p>
          <a:p>
            <a:r>
              <a:rPr lang="en-US" sz="1200" kern="1200" dirty="0" smtClean="0">
                <a:solidFill>
                  <a:schemeClr val="tx1"/>
                </a:solidFill>
                <a:effectLst/>
                <a:latin typeface="+mn-lt"/>
                <a:ea typeface="+mn-ea"/>
                <a:cs typeface="+mn-cs"/>
              </a:rPr>
              <a:t>provide strong performance isolation and security guarantees with the narrowed</a:t>
            </a:r>
          </a:p>
          <a:p>
            <a:r>
              <a:rPr lang="en-US" sz="1200" kern="1200" dirty="0" smtClean="0">
                <a:solidFill>
                  <a:schemeClr val="tx1"/>
                </a:solidFill>
                <a:effectLst/>
                <a:latin typeface="+mn-lt"/>
                <a:ea typeface="+mn-ea"/>
                <a:cs typeface="+mn-cs"/>
              </a:rPr>
              <a:t>interface between VMs and hypervisors. Containerization, which sits</a:t>
            </a:r>
          </a:p>
          <a:p>
            <a:r>
              <a:rPr lang="en-US" sz="1200" kern="1200" dirty="0" smtClean="0">
                <a:solidFill>
                  <a:schemeClr val="tx1"/>
                </a:solidFill>
                <a:effectLst/>
                <a:latin typeface="+mn-lt"/>
                <a:ea typeface="+mn-ea"/>
                <a:cs typeface="+mn-cs"/>
              </a:rPr>
              <a:t>in between the OS and applications, incurs lower overhead, but potentially</a:t>
            </a:r>
          </a:p>
          <a:p>
            <a:r>
              <a:rPr lang="en-US" sz="1200" kern="1200" dirty="0" smtClean="0">
                <a:solidFill>
                  <a:schemeClr val="tx1"/>
                </a:solidFill>
                <a:effectLst/>
                <a:latin typeface="+mn-lt"/>
                <a:ea typeface="+mn-ea"/>
                <a:cs typeface="+mn-cs"/>
              </a:rPr>
              <a:t>introduces greater security vulnerabilities.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potential use case, cited in [KERN16], revolves around Kubernetes, an</a:t>
            </a:r>
          </a:p>
          <a:p>
            <a:r>
              <a:rPr lang="en-US" sz="1200" kern="1200" dirty="0" smtClean="0">
                <a:solidFill>
                  <a:schemeClr val="tx1"/>
                </a:solidFill>
                <a:effectLst/>
                <a:latin typeface="+mn-lt"/>
                <a:ea typeface="+mn-ea"/>
                <a:cs typeface="+mn-cs"/>
              </a:rPr>
              <a:t>open source container orchestration technology built by Google but now managed</a:t>
            </a:r>
          </a:p>
          <a:p>
            <a:r>
              <a:rPr lang="en-US" sz="1200" kern="1200" dirty="0" smtClean="0">
                <a:solidFill>
                  <a:schemeClr val="tx1"/>
                </a:solidFill>
                <a:effectLst/>
                <a:latin typeface="+mn-lt"/>
                <a:ea typeface="+mn-ea"/>
                <a:cs typeface="+mn-cs"/>
              </a:rPr>
              <a:t>by the Cloud Native Computing Foundation (CNCF). The foundation itself operates</a:t>
            </a:r>
          </a:p>
          <a:p>
            <a:r>
              <a:rPr lang="en-US" sz="1200" kern="1200" dirty="0" smtClean="0">
                <a:solidFill>
                  <a:schemeClr val="tx1"/>
                </a:solidFill>
                <a:effectLst/>
                <a:latin typeface="+mn-lt"/>
                <a:ea typeface="+mn-ea"/>
                <a:cs typeface="+mn-cs"/>
              </a:rPr>
              <a:t>as a Linux Foundation Collaborative project. As an example, if an administrator</a:t>
            </a:r>
          </a:p>
          <a:p>
            <a:r>
              <a:rPr lang="en-US" sz="1200" kern="1200" dirty="0" smtClean="0">
                <a:solidFill>
                  <a:schemeClr val="tx1"/>
                </a:solidFill>
                <a:effectLst/>
                <a:latin typeface="+mn-lt"/>
                <a:ea typeface="+mn-ea"/>
                <a:cs typeface="+mn-cs"/>
              </a:rPr>
              <a:t>dedicates 500 Mbps to a particular application running on Kubernetes, then the</a:t>
            </a:r>
          </a:p>
          <a:p>
            <a:r>
              <a:rPr lang="en-US" sz="1200" kern="1200" dirty="0" smtClean="0">
                <a:solidFill>
                  <a:schemeClr val="tx1"/>
                </a:solidFill>
                <a:effectLst/>
                <a:latin typeface="+mn-lt"/>
                <a:ea typeface="+mn-ea"/>
                <a:cs typeface="+mn-cs"/>
              </a:rPr>
              <a:t>networking control plane can be involved in the scheduling of this application to find</a:t>
            </a:r>
          </a:p>
          <a:p>
            <a:r>
              <a:rPr lang="en-US" sz="1200" kern="1200" dirty="0" smtClean="0">
                <a:solidFill>
                  <a:schemeClr val="tx1"/>
                </a:solidFill>
                <a:effectLst/>
                <a:latin typeface="+mn-lt"/>
                <a:ea typeface="+mn-ea"/>
                <a:cs typeface="+mn-cs"/>
              </a:rPr>
              <a:t>the best place to guarantee that bandwidth. Or, by working with the Kubernetes API,</a:t>
            </a:r>
          </a:p>
          <a:p>
            <a:r>
              <a:rPr lang="en-US" sz="1200" kern="1200" dirty="0" smtClean="0">
                <a:solidFill>
                  <a:schemeClr val="tx1"/>
                </a:solidFill>
                <a:effectLst/>
                <a:latin typeface="+mn-lt"/>
                <a:ea typeface="+mn-ea"/>
                <a:cs typeface="+mn-cs"/>
              </a:rPr>
              <a:t>a network control plane can start making ingress firewall rules that are aware of the</a:t>
            </a:r>
          </a:p>
          <a:p>
            <a:r>
              <a:rPr lang="en-US" sz="1200" kern="1200" dirty="0" smtClean="0">
                <a:solidFill>
                  <a:schemeClr val="tx1"/>
                </a:solidFill>
                <a:effectLst/>
                <a:latin typeface="+mn-lt"/>
                <a:ea typeface="+mn-ea"/>
                <a:cs typeface="+mn-cs"/>
              </a:rPr>
              <a:t>container applications.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679398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As part of the isolation of a container, each container must maintain its own isolated</a:t>
            </a:r>
          </a:p>
          <a:p>
            <a:r>
              <a:rPr lang="en-US" sz="1200" kern="1200" dirty="0" smtClean="0">
                <a:solidFill>
                  <a:schemeClr val="tx1"/>
                </a:solidFill>
                <a:effectLst/>
                <a:latin typeface="+mn-lt"/>
                <a:ea typeface="+mn-ea"/>
                <a:cs typeface="+mn-cs"/>
              </a:rPr>
              <a:t>file system. The specific features vary from one container product to another, but the</a:t>
            </a:r>
          </a:p>
          <a:p>
            <a:r>
              <a:rPr lang="en-US" sz="1200" kern="1200" dirty="0" smtClean="0">
                <a:solidFill>
                  <a:schemeClr val="tx1"/>
                </a:solidFill>
                <a:effectLst/>
                <a:latin typeface="+mn-lt"/>
                <a:ea typeface="+mn-ea"/>
                <a:cs typeface="+mn-cs"/>
              </a:rPr>
              <a:t>essential principals are the same.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an example, we look at the container file system used in </a:t>
            </a:r>
            <a:r>
              <a:rPr lang="en-US" sz="1200" kern="1200" dirty="0" err="1" smtClean="0">
                <a:solidFill>
                  <a:schemeClr val="tx1"/>
                </a:solidFill>
                <a:effectLst/>
                <a:latin typeface="+mn-lt"/>
                <a:ea typeface="+mn-ea"/>
                <a:cs typeface="+mn-cs"/>
              </a:rPr>
              <a:t>OpenVZ</a:t>
            </a:r>
            <a:r>
              <a:rPr lang="en-US" sz="1200" kern="1200" dirty="0" smtClean="0">
                <a:solidFill>
                  <a:schemeClr val="tx1"/>
                </a:solidFill>
                <a:effectLst/>
                <a:latin typeface="+mn-lt"/>
                <a:ea typeface="+mn-ea"/>
                <a:cs typeface="+mn-cs"/>
              </a:rPr>
              <a:t>. This is</a:t>
            </a:r>
          </a:p>
          <a:p>
            <a:r>
              <a:rPr lang="en-US" sz="1200" kern="1200" dirty="0" smtClean="0">
                <a:solidFill>
                  <a:schemeClr val="tx1"/>
                </a:solidFill>
                <a:effectLst/>
                <a:latin typeface="+mn-lt"/>
                <a:ea typeface="+mn-ea"/>
                <a:cs typeface="+mn-cs"/>
              </a:rPr>
              <a:t>depicted in Figure 14.6. The scheduler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is run to schedule user applications and</a:t>
            </a:r>
          </a:p>
          <a:p>
            <a:r>
              <a:rPr lang="en-US" sz="1200" kern="1200" dirty="0" smtClean="0">
                <a:solidFill>
                  <a:schemeClr val="tx1"/>
                </a:solidFill>
                <a:effectLst/>
                <a:latin typeface="+mn-lt"/>
                <a:ea typeface="+mn-ea"/>
                <a:cs typeface="+mn-cs"/>
              </a:rPr>
              <a:t>each container has its own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process, which from the hardware nodes perspective</a:t>
            </a:r>
          </a:p>
          <a:p>
            <a:r>
              <a:rPr lang="en-US" sz="1200" kern="1200" dirty="0" smtClean="0">
                <a:solidFill>
                  <a:schemeClr val="tx1"/>
                </a:solidFill>
                <a:effectLst/>
                <a:latin typeface="+mn-lt"/>
                <a:ea typeface="+mn-ea"/>
                <a:cs typeface="+mn-cs"/>
              </a:rPr>
              <a:t>is just another running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multiple containers on a host are most likely running the same processes,</a:t>
            </a:r>
          </a:p>
          <a:p>
            <a:r>
              <a:rPr lang="en-US" sz="1200" kern="1200" dirty="0" smtClean="0">
                <a:solidFill>
                  <a:schemeClr val="tx1"/>
                </a:solidFill>
                <a:effectLst/>
                <a:latin typeface="+mn-lt"/>
                <a:ea typeface="+mn-ea"/>
                <a:cs typeface="+mn-cs"/>
              </a:rPr>
              <a:t>but each of them doesn’t have an individual copy even though the ls command shows</a:t>
            </a:r>
          </a:p>
          <a:p>
            <a:r>
              <a:rPr lang="en-US" sz="1200" kern="1200" dirty="0" smtClean="0">
                <a:solidFill>
                  <a:schemeClr val="tx1"/>
                </a:solidFill>
                <a:effectLst/>
                <a:latin typeface="+mn-lt"/>
                <a:ea typeface="+mn-ea"/>
                <a:cs typeface="+mn-cs"/>
              </a:rPr>
              <a:t>the container’s /bin directory is full of programs. Instead the containers share a template,</a:t>
            </a:r>
          </a:p>
          <a:p>
            <a:r>
              <a:rPr lang="en-US" sz="1200" kern="1200" dirty="0" smtClean="0">
                <a:solidFill>
                  <a:schemeClr val="tx1"/>
                </a:solidFill>
                <a:effectLst/>
                <a:latin typeface="+mn-lt"/>
                <a:ea typeface="+mn-ea"/>
                <a:cs typeface="+mn-cs"/>
              </a:rPr>
              <a:t>a design feature in which all the apps that come with the OS, and many of the</a:t>
            </a:r>
          </a:p>
          <a:p>
            <a:r>
              <a:rPr lang="en-US" sz="1200" kern="1200" dirty="0" smtClean="0">
                <a:solidFill>
                  <a:schemeClr val="tx1"/>
                </a:solidFill>
                <a:effectLst/>
                <a:latin typeface="+mn-lt"/>
                <a:ea typeface="+mn-ea"/>
                <a:cs typeface="+mn-cs"/>
              </a:rPr>
              <a:t> most common applications, are packaged together as groups of files hosted by the</a:t>
            </a:r>
          </a:p>
          <a:p>
            <a:r>
              <a:rPr lang="en-US" sz="1200" kern="1200" dirty="0" smtClean="0">
                <a:solidFill>
                  <a:schemeClr val="tx1"/>
                </a:solidFill>
                <a:effectLst/>
                <a:latin typeface="+mn-lt"/>
                <a:ea typeface="+mn-ea"/>
                <a:cs typeface="+mn-cs"/>
              </a:rPr>
              <a:t>platform’s OS and symbolically linked into each container. This includes configuration</a:t>
            </a:r>
          </a:p>
          <a:p>
            <a:r>
              <a:rPr lang="en-US" sz="1200" kern="1200" dirty="0" smtClean="0">
                <a:solidFill>
                  <a:schemeClr val="tx1"/>
                </a:solidFill>
                <a:effectLst/>
                <a:latin typeface="+mn-lt"/>
                <a:ea typeface="+mn-ea"/>
                <a:cs typeface="+mn-cs"/>
              </a:rPr>
              <a:t>files as well, unless the container modifies them; when that happens, the OS copies</a:t>
            </a:r>
          </a:p>
          <a:p>
            <a:r>
              <a:rPr lang="en-US" sz="1200" kern="1200" dirty="0" smtClean="0">
                <a:solidFill>
                  <a:schemeClr val="tx1"/>
                </a:solidFill>
                <a:effectLst/>
                <a:latin typeface="+mn-lt"/>
                <a:ea typeface="+mn-ea"/>
                <a:cs typeface="+mn-cs"/>
              </a:rPr>
              <a:t>the template file (called copy on write), removes the virtual </a:t>
            </a:r>
            <a:r>
              <a:rPr lang="en-US" sz="1200" kern="1200" dirty="0" err="1" smtClean="0">
                <a:solidFill>
                  <a:schemeClr val="tx1"/>
                </a:solidFill>
                <a:effectLst/>
                <a:latin typeface="+mn-lt"/>
                <a:ea typeface="+mn-ea"/>
                <a:cs typeface="+mn-cs"/>
              </a:rPr>
              <a:t>sym</a:t>
            </a:r>
            <a:r>
              <a:rPr lang="en-US" sz="1200" kern="1200" dirty="0" smtClean="0">
                <a:solidFill>
                  <a:schemeClr val="tx1"/>
                </a:solidFill>
                <a:effectLst/>
                <a:latin typeface="+mn-lt"/>
                <a:ea typeface="+mn-ea"/>
                <a:cs typeface="+mn-cs"/>
              </a:rPr>
              <a:t> link and puts the</a:t>
            </a:r>
          </a:p>
          <a:p>
            <a:r>
              <a:rPr lang="en-US" sz="1200" kern="1200" dirty="0" smtClean="0">
                <a:solidFill>
                  <a:schemeClr val="tx1"/>
                </a:solidFill>
                <a:effectLst/>
                <a:latin typeface="+mn-lt"/>
                <a:ea typeface="+mn-ea"/>
                <a:cs typeface="+mn-cs"/>
              </a:rPr>
              <a:t>modified file in the container’s file system. By using this virtual file sharing scheme, a</a:t>
            </a:r>
          </a:p>
          <a:p>
            <a:r>
              <a:rPr lang="en-US" sz="1200" kern="1200" dirty="0" smtClean="0">
                <a:solidFill>
                  <a:schemeClr val="tx1"/>
                </a:solidFill>
                <a:effectLst/>
                <a:latin typeface="+mn-lt"/>
                <a:ea typeface="+mn-ea"/>
                <a:cs typeface="+mn-cs"/>
              </a:rPr>
              <a:t>considerable space saving is achieved, with only locally created files actually existing</a:t>
            </a:r>
          </a:p>
          <a:p>
            <a:r>
              <a:rPr lang="en-US" sz="1200" kern="1200" dirty="0" smtClean="0">
                <a:solidFill>
                  <a:schemeClr val="tx1"/>
                </a:solidFill>
                <a:effectLst/>
                <a:latin typeface="+mn-lt"/>
                <a:ea typeface="+mn-ea"/>
                <a:cs typeface="+mn-cs"/>
              </a:rPr>
              <a:t>in the container’s file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 disk level, a container is a file, and can easily be scaled up or down. From</a:t>
            </a:r>
          </a:p>
          <a:p>
            <a:r>
              <a:rPr lang="en-US" sz="1200" kern="1200" dirty="0" smtClean="0">
                <a:solidFill>
                  <a:schemeClr val="tx1"/>
                </a:solidFill>
                <a:effectLst/>
                <a:latin typeface="+mn-lt"/>
                <a:ea typeface="+mn-ea"/>
                <a:cs typeface="+mn-cs"/>
              </a:rPr>
              <a:t>a virus checking point of view, the container’s file system is mounted under a special</a:t>
            </a:r>
          </a:p>
          <a:p>
            <a:r>
              <a:rPr lang="en-US" sz="1200" kern="1200" dirty="0" smtClean="0">
                <a:solidFill>
                  <a:schemeClr val="tx1"/>
                </a:solidFill>
                <a:effectLst/>
                <a:latin typeface="+mn-lt"/>
                <a:ea typeface="+mn-ea"/>
                <a:cs typeface="+mn-cs"/>
              </a:rPr>
              <a:t>mount point on the hardware node so system tools at the hardware node level can</a:t>
            </a:r>
          </a:p>
          <a:p>
            <a:r>
              <a:rPr lang="en-US" sz="1200" kern="1200" dirty="0" smtClean="0">
                <a:solidFill>
                  <a:schemeClr val="tx1"/>
                </a:solidFill>
                <a:effectLst/>
                <a:latin typeface="+mn-lt"/>
                <a:ea typeface="+mn-ea"/>
                <a:cs typeface="+mn-cs"/>
              </a:rPr>
              <a:t>safely and securely check every file if needed.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92364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A concept related to containers is that of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NIST SP 800-180 (NIST</a:t>
            </a:r>
          </a:p>
          <a:p>
            <a:r>
              <a:rPr lang="en-US" sz="1200" kern="1200" dirty="0" smtClean="0">
                <a:solidFill>
                  <a:schemeClr val="tx1"/>
                </a:solidFill>
                <a:effectLst/>
                <a:latin typeface="+mn-lt"/>
                <a:ea typeface="+mn-ea"/>
                <a:cs typeface="+mn-cs"/>
              </a:rPr>
              <a:t>Definition of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Application Containers and System Virtual Machines ,</a:t>
            </a:r>
          </a:p>
          <a:p>
            <a:r>
              <a:rPr lang="en-US" sz="1200" kern="1200" dirty="0" smtClean="0">
                <a:solidFill>
                  <a:schemeClr val="tx1"/>
                </a:solidFill>
                <a:effectLst/>
                <a:latin typeface="+mn-lt"/>
                <a:ea typeface="+mn-ea"/>
                <a:cs typeface="+mn-cs"/>
              </a:rPr>
              <a:t>February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2016) defines a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as a basic element that results from the architectural</a:t>
            </a:r>
          </a:p>
          <a:p>
            <a:r>
              <a:rPr lang="en-US" sz="1200" kern="1200" dirty="0" smtClean="0">
                <a:solidFill>
                  <a:schemeClr val="tx1"/>
                </a:solidFill>
                <a:effectLst/>
                <a:latin typeface="+mn-lt"/>
                <a:ea typeface="+mn-ea"/>
                <a:cs typeface="+mn-cs"/>
              </a:rPr>
              <a:t>decomposition of an application’s components into loosely coupled patterns</a:t>
            </a:r>
          </a:p>
          <a:p>
            <a:r>
              <a:rPr lang="en-US" sz="1200" kern="1200" dirty="0" smtClean="0">
                <a:solidFill>
                  <a:schemeClr val="tx1"/>
                </a:solidFill>
                <a:effectLst/>
                <a:latin typeface="+mn-lt"/>
                <a:ea typeface="+mn-ea"/>
                <a:cs typeface="+mn-cs"/>
              </a:rPr>
              <a:t>consisting of self-contained services that communicate with each other using a standard</a:t>
            </a:r>
          </a:p>
          <a:p>
            <a:r>
              <a:rPr lang="en-US" sz="1200" kern="1200" dirty="0" smtClean="0">
                <a:solidFill>
                  <a:schemeClr val="tx1"/>
                </a:solidFill>
                <a:effectLst/>
                <a:latin typeface="+mn-lt"/>
                <a:ea typeface="+mn-ea"/>
                <a:cs typeface="+mn-cs"/>
              </a:rPr>
              <a:t>communications protocol 219 and a set of well-defined APIs, independent of</a:t>
            </a:r>
          </a:p>
          <a:p>
            <a:r>
              <a:rPr lang="en-US" sz="1200" kern="1200" dirty="0" smtClean="0">
                <a:solidFill>
                  <a:schemeClr val="tx1"/>
                </a:solidFill>
                <a:effectLst/>
                <a:latin typeface="+mn-lt"/>
                <a:ea typeface="+mn-ea"/>
                <a:cs typeface="+mn-cs"/>
              </a:rPr>
              <a:t>any vendor, product, or technology.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basic idea behind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is, instead of having a monolithic application</a:t>
            </a:r>
          </a:p>
          <a:p>
            <a:r>
              <a:rPr lang="en-US" sz="1200" kern="1200" dirty="0" smtClean="0">
                <a:solidFill>
                  <a:schemeClr val="tx1"/>
                </a:solidFill>
                <a:effectLst/>
                <a:latin typeface="+mn-lt"/>
                <a:ea typeface="+mn-ea"/>
                <a:cs typeface="+mn-cs"/>
              </a:rPr>
              <a:t>stack, each specific service in an application delivery chain is broken out into</a:t>
            </a:r>
          </a:p>
          <a:p>
            <a:r>
              <a:rPr lang="en-US" sz="1200" kern="1200" dirty="0" smtClean="0">
                <a:solidFill>
                  <a:schemeClr val="tx1"/>
                </a:solidFill>
                <a:effectLst/>
                <a:latin typeface="+mn-lt"/>
                <a:ea typeface="+mn-ea"/>
                <a:cs typeface="+mn-cs"/>
              </a:rPr>
              <a:t>individual parts. When using containers, people are making a conscious effort to</a:t>
            </a:r>
          </a:p>
          <a:p>
            <a:r>
              <a:rPr lang="en-US" sz="1200" kern="1200" dirty="0" smtClean="0">
                <a:solidFill>
                  <a:schemeClr val="tx1"/>
                </a:solidFill>
                <a:effectLst/>
                <a:latin typeface="+mn-lt"/>
                <a:ea typeface="+mn-ea"/>
                <a:cs typeface="+mn-cs"/>
              </a:rPr>
              <a:t>break their infrastructure down into more understandable units. This opens an opportunity</a:t>
            </a:r>
          </a:p>
          <a:p>
            <a:r>
              <a:rPr lang="en-US" sz="1200" kern="1200" dirty="0" smtClean="0">
                <a:solidFill>
                  <a:schemeClr val="tx1"/>
                </a:solidFill>
                <a:effectLst/>
                <a:latin typeface="+mn-lt"/>
                <a:ea typeface="+mn-ea"/>
                <a:cs typeface="+mn-cs"/>
              </a:rPr>
              <a:t>for networking technologies to make decisions on behalf of the user that they</a:t>
            </a:r>
          </a:p>
          <a:p>
            <a:r>
              <a:rPr lang="en-US" sz="1200" kern="1200" dirty="0" smtClean="0">
                <a:solidFill>
                  <a:schemeClr val="tx1"/>
                </a:solidFill>
                <a:effectLst/>
                <a:latin typeface="+mn-lt"/>
                <a:ea typeface="+mn-ea"/>
                <a:cs typeface="+mn-cs"/>
              </a:rPr>
              <a:t>couldn’t make before in a machine-focused world.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key advantages of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are the following: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implement much smaller deployable units, which then enables</a:t>
            </a:r>
          </a:p>
          <a:p>
            <a:r>
              <a:rPr lang="en-US" sz="1200" kern="1200" dirty="0" smtClean="0">
                <a:solidFill>
                  <a:schemeClr val="tx1"/>
                </a:solidFill>
                <a:effectLst/>
                <a:latin typeface="+mn-lt"/>
                <a:ea typeface="+mn-ea"/>
                <a:cs typeface="+mn-cs"/>
              </a:rPr>
              <a:t>the user to push out updates or do features and capabilities much more quickly.</a:t>
            </a:r>
          </a:p>
          <a:p>
            <a:r>
              <a:rPr lang="en-US" sz="1200" kern="1200" dirty="0" smtClean="0">
                <a:solidFill>
                  <a:schemeClr val="tx1"/>
                </a:solidFill>
                <a:effectLst/>
                <a:latin typeface="+mn-lt"/>
                <a:ea typeface="+mn-ea"/>
                <a:cs typeface="+mn-cs"/>
              </a:rPr>
              <a:t>This coincides with continuous delivery practices, where the goal is to push out</a:t>
            </a:r>
          </a:p>
          <a:p>
            <a:r>
              <a:rPr lang="en-US" sz="1200" kern="1200" dirty="0" smtClean="0">
                <a:solidFill>
                  <a:schemeClr val="tx1"/>
                </a:solidFill>
                <a:effectLst/>
                <a:latin typeface="+mn-lt"/>
                <a:ea typeface="+mn-ea"/>
                <a:cs typeface="+mn-cs"/>
              </a:rPr>
              <a:t>small units without having to create a monolithic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also support precise scalability. Because a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is section</a:t>
            </a:r>
          </a:p>
          <a:p>
            <a:r>
              <a:rPr lang="en-US" sz="1200" kern="1200" dirty="0" smtClean="0">
                <a:solidFill>
                  <a:schemeClr val="tx1"/>
                </a:solidFill>
                <a:effectLst/>
                <a:latin typeface="+mn-lt"/>
                <a:ea typeface="+mn-ea"/>
                <a:cs typeface="+mn-cs"/>
              </a:rPr>
              <a:t>of a much larger application, it can easily be replicated to create multiple</a:t>
            </a:r>
          </a:p>
          <a:p>
            <a:r>
              <a:rPr lang="en-US" sz="1200" kern="1200" dirty="0" smtClean="0">
                <a:solidFill>
                  <a:schemeClr val="tx1"/>
                </a:solidFill>
                <a:effectLst/>
                <a:latin typeface="+mn-lt"/>
                <a:ea typeface="+mn-ea"/>
                <a:cs typeface="+mn-cs"/>
              </a:rPr>
              <a:t>instances, and spread the load for just that one small piece of the application</a:t>
            </a:r>
          </a:p>
          <a:p>
            <a:r>
              <a:rPr lang="en-US" sz="1200" kern="1200" dirty="0" smtClean="0">
                <a:solidFill>
                  <a:schemeClr val="tx1"/>
                </a:solidFill>
                <a:effectLst/>
                <a:latin typeface="+mn-lt"/>
                <a:ea typeface="+mn-ea"/>
                <a:cs typeface="+mn-cs"/>
              </a:rPr>
              <a:t>instead of having to do so for the entire application.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410855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mn-lt"/>
                <a:ea typeface="+mn-ea"/>
                <a:cs typeface="+mn-cs"/>
              </a:rPr>
              <a:t>The basic idea behind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is, instead of having a monolithic application</a:t>
            </a:r>
          </a:p>
          <a:p>
            <a:r>
              <a:rPr lang="en-US" sz="1200" kern="1200" dirty="0" smtClean="0">
                <a:solidFill>
                  <a:schemeClr val="tx1"/>
                </a:solidFill>
                <a:effectLst/>
                <a:latin typeface="+mn-lt"/>
                <a:ea typeface="+mn-ea"/>
                <a:cs typeface="+mn-cs"/>
              </a:rPr>
              <a:t>stack, each specific service in an application delivery chain is broken out into</a:t>
            </a:r>
          </a:p>
          <a:p>
            <a:r>
              <a:rPr lang="en-US" sz="1200" kern="1200" dirty="0" smtClean="0">
                <a:solidFill>
                  <a:schemeClr val="tx1"/>
                </a:solidFill>
                <a:effectLst/>
                <a:latin typeface="+mn-lt"/>
                <a:ea typeface="+mn-ea"/>
                <a:cs typeface="+mn-cs"/>
              </a:rPr>
              <a:t>individual parts. When using containers, people are making a conscious effort to</a:t>
            </a:r>
          </a:p>
          <a:p>
            <a:r>
              <a:rPr lang="en-US" sz="1200" kern="1200" dirty="0" smtClean="0">
                <a:solidFill>
                  <a:schemeClr val="tx1"/>
                </a:solidFill>
                <a:effectLst/>
                <a:latin typeface="+mn-lt"/>
                <a:ea typeface="+mn-ea"/>
                <a:cs typeface="+mn-cs"/>
              </a:rPr>
              <a:t>break their infrastructure down into more understandable units. This opens an opportunity</a:t>
            </a:r>
          </a:p>
          <a:p>
            <a:r>
              <a:rPr lang="en-US" sz="1200" kern="1200" dirty="0" smtClean="0">
                <a:solidFill>
                  <a:schemeClr val="tx1"/>
                </a:solidFill>
                <a:effectLst/>
                <a:latin typeface="+mn-lt"/>
                <a:ea typeface="+mn-ea"/>
                <a:cs typeface="+mn-cs"/>
              </a:rPr>
              <a:t>for networking technologies to make decisions on behalf of the user that they</a:t>
            </a:r>
          </a:p>
          <a:p>
            <a:r>
              <a:rPr lang="en-US" sz="1200" kern="1200" dirty="0" smtClean="0">
                <a:solidFill>
                  <a:schemeClr val="tx1"/>
                </a:solidFill>
                <a:effectLst/>
                <a:latin typeface="+mn-lt"/>
                <a:ea typeface="+mn-ea"/>
                <a:cs typeface="+mn-cs"/>
              </a:rPr>
              <a:t>couldn’t make before in a machine-focused world.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key advantages of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are the following: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implement much smaller deployable units, which then enables</a:t>
            </a:r>
          </a:p>
          <a:p>
            <a:r>
              <a:rPr lang="en-US" sz="1200" kern="1200" dirty="0" smtClean="0">
                <a:solidFill>
                  <a:schemeClr val="tx1"/>
                </a:solidFill>
                <a:effectLst/>
                <a:latin typeface="+mn-lt"/>
                <a:ea typeface="+mn-ea"/>
                <a:cs typeface="+mn-cs"/>
              </a:rPr>
              <a:t>the user to push out updates or do features and capabilities much more quickly.</a:t>
            </a:r>
          </a:p>
          <a:p>
            <a:r>
              <a:rPr lang="en-US" sz="1200" kern="1200" dirty="0" smtClean="0">
                <a:solidFill>
                  <a:schemeClr val="tx1"/>
                </a:solidFill>
                <a:effectLst/>
                <a:latin typeface="+mn-lt"/>
                <a:ea typeface="+mn-ea"/>
                <a:cs typeface="+mn-cs"/>
              </a:rPr>
              <a:t>This coincides with continuous delivery practices, where the goal is to push out</a:t>
            </a:r>
          </a:p>
          <a:p>
            <a:r>
              <a:rPr lang="en-US" sz="1200" kern="1200" dirty="0" smtClean="0">
                <a:solidFill>
                  <a:schemeClr val="tx1"/>
                </a:solidFill>
                <a:effectLst/>
                <a:latin typeface="+mn-lt"/>
                <a:ea typeface="+mn-ea"/>
                <a:cs typeface="+mn-cs"/>
              </a:rPr>
              <a:t>small units without having to create a monolithic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also support precise scalability. Because a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is section</a:t>
            </a:r>
          </a:p>
          <a:p>
            <a:r>
              <a:rPr lang="en-US" sz="1200" kern="1200" dirty="0" smtClean="0">
                <a:solidFill>
                  <a:schemeClr val="tx1"/>
                </a:solidFill>
                <a:effectLst/>
                <a:latin typeface="+mn-lt"/>
                <a:ea typeface="+mn-ea"/>
                <a:cs typeface="+mn-cs"/>
              </a:rPr>
              <a:t>of a much larger application, it can easily be replicated to create multiple</a:t>
            </a:r>
          </a:p>
          <a:p>
            <a:r>
              <a:rPr lang="en-US" sz="1200" kern="1200" dirty="0" smtClean="0">
                <a:solidFill>
                  <a:schemeClr val="tx1"/>
                </a:solidFill>
                <a:effectLst/>
                <a:latin typeface="+mn-lt"/>
                <a:ea typeface="+mn-ea"/>
                <a:cs typeface="+mn-cs"/>
              </a:rPr>
              <a:t>instances, and spread the load for just that one small piece of the application</a:t>
            </a:r>
          </a:p>
          <a:p>
            <a:r>
              <a:rPr lang="en-US" sz="1200" kern="1200" dirty="0" smtClean="0">
                <a:solidFill>
                  <a:schemeClr val="tx1"/>
                </a:solidFill>
                <a:effectLst/>
                <a:latin typeface="+mn-lt"/>
                <a:ea typeface="+mn-ea"/>
                <a:cs typeface="+mn-cs"/>
              </a:rPr>
              <a:t>instead of having to do so for the entire application.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784630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dirty="0" smtClean="0">
                <a:solidFill>
                  <a:schemeClr val="tx1"/>
                </a:solidFill>
                <a:effectLst/>
                <a:latin typeface="+mn-lt"/>
                <a:ea typeface="+mn-ea"/>
                <a:cs typeface="+mn-cs"/>
              </a:rPr>
              <a:t> Historically, containers emerged as a way of running applications in a more flexible</a:t>
            </a:r>
          </a:p>
          <a:p>
            <a:r>
              <a:rPr lang="en-US" sz="1200" kern="1200" dirty="0" smtClean="0">
                <a:solidFill>
                  <a:schemeClr val="tx1"/>
                </a:solidFill>
                <a:effectLst/>
                <a:latin typeface="+mn-lt"/>
                <a:ea typeface="+mn-ea"/>
                <a:cs typeface="+mn-cs"/>
              </a:rPr>
              <a:t>and agile way. Linux containers enabled running lightweight applications, within Linux</a:t>
            </a:r>
          </a:p>
          <a:p>
            <a:r>
              <a:rPr lang="en-US" sz="1200" kern="1200" dirty="0" smtClean="0">
                <a:solidFill>
                  <a:schemeClr val="tx1"/>
                </a:solidFill>
                <a:effectLst/>
                <a:latin typeface="+mn-lt"/>
                <a:ea typeface="+mn-ea"/>
                <a:cs typeface="+mn-cs"/>
              </a:rPr>
              <a:t>OS directly. Without a need for the hypervisor and virtual machines, applications can</a:t>
            </a:r>
          </a:p>
          <a:p>
            <a:r>
              <a:rPr lang="en-US" sz="1200" kern="1200" dirty="0" smtClean="0">
                <a:solidFill>
                  <a:schemeClr val="tx1"/>
                </a:solidFill>
                <a:effectLst/>
                <a:latin typeface="+mn-lt"/>
                <a:ea typeface="+mn-ea"/>
                <a:cs typeface="+mn-cs"/>
              </a:rPr>
              <a:t>run in isolation in the same operating system. Google has been using Linux containers</a:t>
            </a:r>
          </a:p>
          <a:p>
            <a:r>
              <a:rPr lang="en-US" sz="1200" kern="1200" dirty="0" smtClean="0">
                <a:solidFill>
                  <a:schemeClr val="tx1"/>
                </a:solidFill>
                <a:effectLst/>
                <a:latin typeface="+mn-lt"/>
                <a:ea typeface="+mn-ea"/>
                <a:cs typeface="+mn-cs"/>
              </a:rPr>
              <a:t>in its data centers since 2006. But the container approach became more popular</a:t>
            </a:r>
          </a:p>
          <a:p>
            <a:r>
              <a:rPr lang="en-US" sz="1200" kern="1200" dirty="0" smtClean="0">
                <a:solidFill>
                  <a:schemeClr val="tx1"/>
                </a:solidFill>
                <a:effectLst/>
                <a:latin typeface="+mn-lt"/>
                <a:ea typeface="+mn-ea"/>
                <a:cs typeface="+mn-cs"/>
              </a:rPr>
              <a:t>with the arrival of Docker containers in 2013. Docker provides a simpler and more</a:t>
            </a:r>
          </a:p>
          <a:p>
            <a:r>
              <a:rPr lang="en-US" sz="1200" kern="1200" dirty="0" smtClean="0">
                <a:solidFill>
                  <a:schemeClr val="tx1"/>
                </a:solidFill>
                <a:effectLst/>
                <a:latin typeface="+mn-lt"/>
                <a:ea typeface="+mn-ea"/>
                <a:cs typeface="+mn-cs"/>
              </a:rPr>
              <a:t>standardized way to run containers compared to earlier version of containers. The</a:t>
            </a:r>
          </a:p>
          <a:p>
            <a:r>
              <a:rPr lang="en-US" sz="1200" kern="1200" dirty="0" smtClean="0">
                <a:solidFill>
                  <a:schemeClr val="tx1"/>
                </a:solidFill>
                <a:effectLst/>
                <a:latin typeface="+mn-lt"/>
                <a:ea typeface="+mn-ea"/>
                <a:cs typeface="+mn-cs"/>
              </a:rPr>
              <a:t>Docker container also runs in Linux. But Docker is not the only way to run containers.</a:t>
            </a:r>
          </a:p>
          <a:p>
            <a:r>
              <a:rPr lang="en-US" sz="1200" kern="1200" dirty="0" smtClean="0">
                <a:solidFill>
                  <a:schemeClr val="tx1"/>
                </a:solidFill>
                <a:effectLst/>
                <a:latin typeface="+mn-lt"/>
                <a:ea typeface="+mn-ea"/>
                <a:cs typeface="+mn-cs"/>
              </a:rPr>
              <a:t>Linux Containers (LXC) is another way to run containers. Both LXC and Docker have</a:t>
            </a:r>
          </a:p>
          <a:p>
            <a:r>
              <a:rPr lang="en-US" sz="1200" kern="1200" dirty="0" smtClean="0">
                <a:solidFill>
                  <a:schemeClr val="tx1"/>
                </a:solidFill>
                <a:effectLst/>
                <a:latin typeface="+mn-lt"/>
                <a:ea typeface="+mn-ea"/>
                <a:cs typeface="+mn-cs"/>
              </a:rPr>
              <a:t>roots in Linux. One of the reasons the Docker container is more popular compared</a:t>
            </a:r>
          </a:p>
          <a:p>
            <a:r>
              <a:rPr lang="en-US" sz="1200" kern="1200" dirty="0" smtClean="0">
                <a:solidFill>
                  <a:schemeClr val="tx1"/>
                </a:solidFill>
                <a:effectLst/>
                <a:latin typeface="+mn-lt"/>
                <a:ea typeface="+mn-ea"/>
                <a:cs typeface="+mn-cs"/>
              </a:rPr>
              <a:t>to competing containers such as LXC is its ability to load a container image on a host</a:t>
            </a:r>
          </a:p>
          <a:p>
            <a:r>
              <a:rPr lang="en-US" sz="1200" kern="1200" dirty="0" smtClean="0">
                <a:solidFill>
                  <a:schemeClr val="tx1"/>
                </a:solidFill>
                <a:effectLst/>
                <a:latin typeface="+mn-lt"/>
                <a:ea typeface="+mn-ea"/>
                <a:cs typeface="+mn-cs"/>
              </a:rPr>
              <a:t>operating system in a simple and quick manner. Docker containers are stored in the</a:t>
            </a:r>
          </a:p>
          <a:p>
            <a:r>
              <a:rPr lang="en-US" sz="1200" kern="1200" dirty="0" smtClean="0">
                <a:solidFill>
                  <a:schemeClr val="tx1"/>
                </a:solidFill>
                <a:effectLst/>
                <a:latin typeface="+mn-lt"/>
                <a:ea typeface="+mn-ea"/>
                <a:cs typeface="+mn-cs"/>
              </a:rPr>
              <a:t>cloud as images and called upon for execution by users when needed in a simple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Docker consists of the following principal components: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Docker image:  Docker images are read-only templates from which Docker</a:t>
            </a:r>
          </a:p>
          <a:p>
            <a:r>
              <a:rPr lang="en-US" sz="1200" kern="1200" dirty="0" smtClean="0">
                <a:solidFill>
                  <a:schemeClr val="tx1"/>
                </a:solidFill>
                <a:effectLst/>
                <a:latin typeface="+mn-lt"/>
                <a:ea typeface="+mn-ea"/>
                <a:cs typeface="+mn-cs"/>
              </a:rPr>
              <a:t>containers are instantiated.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Docker client:  A Docker client request that an image be used to create a new</a:t>
            </a:r>
          </a:p>
          <a:p>
            <a:r>
              <a:rPr lang="en-US" sz="1200" kern="1200" dirty="0" smtClean="0">
                <a:solidFill>
                  <a:schemeClr val="tx1"/>
                </a:solidFill>
                <a:effectLst/>
                <a:latin typeface="+mn-lt"/>
                <a:ea typeface="+mn-ea"/>
                <a:cs typeface="+mn-cs"/>
              </a:rPr>
              <a:t>container. The client can be on the same platform as a Docker host or a Docker</a:t>
            </a:r>
          </a:p>
          <a:p>
            <a:r>
              <a:rPr lang="en-US" sz="1200" kern="1200" dirty="0" smtClean="0">
                <a:solidFill>
                  <a:schemeClr val="tx1"/>
                </a:solidFill>
                <a:effectLst/>
                <a:latin typeface="+mn-lt"/>
                <a:ea typeface="+mn-ea"/>
                <a:cs typeface="+mn-cs"/>
              </a:rPr>
              <a:t>machine.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Docker host: A platform with it own host OS that executes containerized</a:t>
            </a:r>
          </a:p>
          <a:p>
            <a:r>
              <a:rPr lang="en-US" sz="1200" kern="1200" dirty="0" smtClean="0">
                <a:solidFill>
                  <a:schemeClr val="tx1"/>
                </a:solidFill>
                <a:effectLst/>
                <a:latin typeface="+mn-lt"/>
                <a:ea typeface="+mn-ea"/>
                <a:cs typeface="+mn-cs"/>
              </a:rPr>
              <a:t>applications.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Docker engine: This is the lightweight runtime package that builds and runs the</a:t>
            </a:r>
          </a:p>
          <a:p>
            <a:r>
              <a:rPr lang="en-US" sz="1200" kern="1200" dirty="0" smtClean="0">
                <a:solidFill>
                  <a:schemeClr val="tx1"/>
                </a:solidFill>
                <a:effectLst/>
                <a:latin typeface="+mn-lt"/>
                <a:ea typeface="+mn-ea"/>
                <a:cs typeface="+mn-cs"/>
              </a:rPr>
              <a:t>Docker containers on a host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Docker machine: The Docker machine can run on a separate system from the</a:t>
            </a:r>
          </a:p>
          <a:p>
            <a:r>
              <a:rPr lang="en-US" sz="1200" kern="1200" dirty="0" smtClean="0">
                <a:solidFill>
                  <a:schemeClr val="tx1"/>
                </a:solidFill>
                <a:effectLst/>
                <a:latin typeface="+mn-lt"/>
                <a:ea typeface="+mn-ea"/>
                <a:cs typeface="+mn-cs"/>
              </a:rPr>
              <a:t>Docker hosts, used to set up Docker engines. The Docker machine installs the</a:t>
            </a:r>
          </a:p>
          <a:p>
            <a:r>
              <a:rPr lang="en-US" sz="1200" kern="1200" dirty="0" smtClean="0">
                <a:solidFill>
                  <a:schemeClr val="tx1"/>
                </a:solidFill>
                <a:effectLst/>
                <a:latin typeface="+mn-lt"/>
                <a:ea typeface="+mn-ea"/>
                <a:cs typeface="+mn-cs"/>
              </a:rPr>
              <a:t>Docker engine on a host and configures the Docker client to talk to the Docker</a:t>
            </a:r>
          </a:p>
          <a:p>
            <a:r>
              <a:rPr lang="en-US" sz="1200" kern="1200" dirty="0" smtClean="0">
                <a:solidFill>
                  <a:schemeClr val="tx1"/>
                </a:solidFill>
                <a:effectLst/>
                <a:latin typeface="+mn-lt"/>
                <a:ea typeface="+mn-ea"/>
                <a:cs typeface="+mn-cs"/>
              </a:rPr>
              <a:t>engine. The Docker machine can also be used locally to set up a Docker image</a:t>
            </a:r>
          </a:p>
          <a:p>
            <a:r>
              <a:rPr lang="en-US" sz="1200" kern="1200" dirty="0" smtClean="0">
                <a:solidFill>
                  <a:schemeClr val="tx1"/>
                </a:solidFill>
                <a:effectLst/>
                <a:latin typeface="+mn-lt"/>
                <a:ea typeface="+mn-ea"/>
                <a:cs typeface="+mn-cs"/>
              </a:rPr>
              <a:t>on the same host as is running Docker machine.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Docker registry: A Docker registry stores Docker images. After you build a</a:t>
            </a:r>
          </a:p>
          <a:p>
            <a:r>
              <a:rPr lang="en-US" sz="1200" kern="1200" dirty="0" smtClean="0">
                <a:solidFill>
                  <a:schemeClr val="tx1"/>
                </a:solidFill>
                <a:effectLst/>
                <a:latin typeface="+mn-lt"/>
                <a:ea typeface="+mn-ea"/>
                <a:cs typeface="+mn-cs"/>
              </a:rPr>
              <a:t>Docker image, you can push it to a public registry such as Docker hub or to a</a:t>
            </a:r>
          </a:p>
          <a:p>
            <a:r>
              <a:rPr lang="en-US" sz="1200" kern="1200" dirty="0" smtClean="0">
                <a:solidFill>
                  <a:schemeClr val="tx1"/>
                </a:solidFill>
                <a:effectLst/>
                <a:latin typeface="+mn-lt"/>
                <a:ea typeface="+mn-ea"/>
                <a:cs typeface="+mn-cs"/>
              </a:rPr>
              <a:t>private registry running behind your firewall. You can also search for existing</a:t>
            </a:r>
          </a:p>
          <a:p>
            <a:r>
              <a:rPr lang="en-US" sz="1200" kern="1200" dirty="0" smtClean="0">
                <a:solidFill>
                  <a:schemeClr val="tx1"/>
                </a:solidFill>
                <a:effectLst/>
                <a:latin typeface="+mn-lt"/>
                <a:ea typeface="+mn-ea"/>
                <a:cs typeface="+mn-cs"/>
              </a:rPr>
              <a:t>images and pull them from the registry to a host.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Docker hub: This is the collaboration platform, a public repository of Docker</a:t>
            </a:r>
          </a:p>
          <a:p>
            <a:r>
              <a:rPr lang="en-US" sz="1200" kern="1200" dirty="0" smtClean="0">
                <a:solidFill>
                  <a:schemeClr val="tx1"/>
                </a:solidFill>
                <a:effectLst/>
                <a:latin typeface="+mn-lt"/>
                <a:ea typeface="+mn-ea"/>
                <a:cs typeface="+mn-cs"/>
              </a:rPr>
              <a:t>container images. Users can use images stored in a hub that are contributed by</a:t>
            </a:r>
          </a:p>
          <a:p>
            <a:r>
              <a:rPr lang="en-US" sz="1200" kern="1200" dirty="0" smtClean="0">
                <a:solidFill>
                  <a:schemeClr val="tx1"/>
                </a:solidFill>
                <a:effectLst/>
                <a:latin typeface="+mn-lt"/>
                <a:ea typeface="+mn-ea"/>
                <a:cs typeface="+mn-cs"/>
              </a:rPr>
              <a:t>others and contribute their own custom images.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63450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Traditionally, applications have run directly on an operating system (OS) on a personal</a:t>
            </a:r>
          </a:p>
          <a:p>
            <a:r>
              <a:rPr lang="en-US" sz="1200" kern="1200" baseline="0" dirty="0" smtClean="0">
                <a:solidFill>
                  <a:schemeClr val="tx1"/>
                </a:solidFill>
                <a:latin typeface="+mn-lt"/>
                <a:ea typeface="+mn-ea"/>
                <a:cs typeface="+mn-cs"/>
              </a:rPr>
              <a:t>computer (PC) or on a server, with the PC or server running only one OS at</a:t>
            </a:r>
          </a:p>
          <a:p>
            <a:r>
              <a:rPr lang="en-US" sz="1200" kern="1200" baseline="0" dirty="0" smtClean="0">
                <a:solidFill>
                  <a:schemeClr val="tx1"/>
                </a:solidFill>
                <a:latin typeface="+mn-lt"/>
                <a:ea typeface="+mn-ea"/>
                <a:cs typeface="+mn-cs"/>
              </a:rPr>
              <a:t>a time. Thus, the application vendor had to rewrite parts of its applications for each</a:t>
            </a:r>
          </a:p>
          <a:p>
            <a:r>
              <a:rPr lang="en-US" sz="1200" kern="1200" baseline="0" dirty="0" smtClean="0">
                <a:solidFill>
                  <a:schemeClr val="tx1"/>
                </a:solidFill>
                <a:latin typeface="+mn-lt"/>
                <a:ea typeface="+mn-ea"/>
                <a:cs typeface="+mn-cs"/>
              </a:rPr>
              <a:t>OS/platform they would run on and support. To support multiple operating systems,</a:t>
            </a:r>
          </a:p>
          <a:p>
            <a:r>
              <a:rPr lang="en-US" sz="1200" kern="1200" baseline="0" dirty="0" smtClean="0">
                <a:solidFill>
                  <a:schemeClr val="tx1"/>
                </a:solidFill>
                <a:latin typeface="+mn-lt"/>
                <a:ea typeface="+mn-ea"/>
                <a:cs typeface="+mn-cs"/>
              </a:rPr>
              <a:t>application vendors needed to create, manage, and support multiple hardware and operating</a:t>
            </a:r>
          </a:p>
          <a:p>
            <a:r>
              <a:rPr lang="en-US" sz="1200" kern="1200" baseline="0" dirty="0" smtClean="0">
                <a:solidFill>
                  <a:schemeClr val="tx1"/>
                </a:solidFill>
                <a:latin typeface="+mn-lt"/>
                <a:ea typeface="+mn-ea"/>
                <a:cs typeface="+mn-cs"/>
              </a:rPr>
              <a:t>system infrastructures, a costly and resource-intensive process. One effective</a:t>
            </a:r>
          </a:p>
          <a:p>
            <a:r>
              <a:rPr lang="en-US" sz="1200" kern="1200" baseline="0" dirty="0" smtClean="0">
                <a:solidFill>
                  <a:schemeClr val="tx1"/>
                </a:solidFill>
                <a:latin typeface="+mn-lt"/>
                <a:ea typeface="+mn-ea"/>
                <a:cs typeface="+mn-cs"/>
              </a:rPr>
              <a:t>strategy for dealing with this problem is known as </a:t>
            </a:r>
            <a:r>
              <a:rPr lang="en-US" sz="1200" b="1" kern="1200" baseline="0" dirty="0" smtClean="0">
                <a:solidFill>
                  <a:schemeClr val="tx1"/>
                </a:solidFill>
                <a:latin typeface="+mn-lt"/>
                <a:ea typeface="+mn-ea"/>
                <a:cs typeface="+mn-cs"/>
              </a:rPr>
              <a:t>hardware virtualization </a:t>
            </a:r>
            <a:r>
              <a:rPr lang="en-US" sz="1200" kern="1200" baseline="0" dirty="0" smtClean="0">
                <a:solidFill>
                  <a:schemeClr val="tx1"/>
                </a:solidFill>
                <a:latin typeface="+mn-lt"/>
                <a:ea typeface="+mn-ea"/>
                <a:cs typeface="+mn-cs"/>
              </a:rPr>
              <a:t>. Virtualization technology</a:t>
            </a:r>
          </a:p>
          <a:p>
            <a:r>
              <a:rPr lang="en-US" sz="1200" kern="1200" baseline="0" dirty="0" smtClean="0">
                <a:solidFill>
                  <a:schemeClr val="tx1"/>
                </a:solidFill>
                <a:latin typeface="+mn-lt"/>
                <a:ea typeface="+mn-ea"/>
                <a:cs typeface="+mn-cs"/>
              </a:rPr>
              <a:t>enables a single PC or server to simultaneously run multiple OSs</a:t>
            </a:r>
          </a:p>
          <a:p>
            <a:r>
              <a:rPr lang="en-US" sz="1200" kern="1200" baseline="0" dirty="0" smtClean="0">
                <a:solidFill>
                  <a:schemeClr val="tx1"/>
                </a:solidFill>
                <a:latin typeface="+mn-lt"/>
                <a:ea typeface="+mn-ea"/>
                <a:cs typeface="+mn-cs"/>
              </a:rPr>
              <a:t>or multiple sessions of a single OS. A machine with virtualization software can host</a:t>
            </a:r>
          </a:p>
          <a:p>
            <a:r>
              <a:rPr lang="en-US" sz="1200" kern="1200" baseline="0" dirty="0" smtClean="0">
                <a:solidFill>
                  <a:schemeClr val="tx1"/>
                </a:solidFill>
                <a:latin typeface="+mn-lt"/>
                <a:ea typeface="+mn-ea"/>
                <a:cs typeface="+mn-cs"/>
              </a:rPr>
              <a:t>numerous applications, including those that run on different operating systems, on a</a:t>
            </a:r>
          </a:p>
          <a:p>
            <a:r>
              <a:rPr lang="en-US" sz="1200" kern="1200" baseline="0" dirty="0" smtClean="0">
                <a:solidFill>
                  <a:schemeClr val="tx1"/>
                </a:solidFill>
                <a:latin typeface="+mn-lt"/>
                <a:ea typeface="+mn-ea"/>
                <a:cs typeface="+mn-cs"/>
              </a:rPr>
              <a:t>single platform. In essence, the host operating system can support a number of </a:t>
            </a:r>
            <a:r>
              <a:rPr lang="en-US" sz="1200" b="1" kern="1200" baseline="0" dirty="0" smtClean="0">
                <a:solidFill>
                  <a:schemeClr val="tx1"/>
                </a:solidFill>
                <a:latin typeface="+mn-lt"/>
                <a:ea typeface="+mn-ea"/>
                <a:cs typeface="+mn-cs"/>
              </a:rPr>
              <a:t>virtual</a:t>
            </a:r>
          </a:p>
          <a:p>
            <a:r>
              <a:rPr lang="en-US" sz="1200" b="1" kern="1200" baseline="0" dirty="0" smtClean="0">
                <a:solidFill>
                  <a:schemeClr val="tx1"/>
                </a:solidFill>
                <a:latin typeface="+mn-lt"/>
                <a:ea typeface="+mn-ea"/>
                <a:cs typeface="+mn-cs"/>
              </a:rPr>
              <a:t>machines (VMs) </a:t>
            </a:r>
            <a:r>
              <a:rPr lang="en-US" sz="1200" kern="1200" baseline="0" dirty="0" smtClean="0">
                <a:solidFill>
                  <a:schemeClr val="tx1"/>
                </a:solidFill>
                <a:latin typeface="+mn-lt"/>
                <a:ea typeface="+mn-ea"/>
                <a:cs typeface="+mn-cs"/>
              </a:rPr>
              <a:t>, each of which has the characteristics of a particular OS and, in some</a:t>
            </a:r>
          </a:p>
          <a:p>
            <a:r>
              <a:rPr lang="en-US" sz="1200" kern="1200" baseline="0" dirty="0" smtClean="0">
                <a:solidFill>
                  <a:schemeClr val="tx1"/>
                </a:solidFill>
                <a:latin typeface="+mn-lt"/>
                <a:ea typeface="+mn-ea"/>
                <a:cs typeface="+mn-cs"/>
              </a:rPr>
              <a:t>versions of virtualization, the characteristics of a particular hardware platform.</a:t>
            </a:r>
          </a:p>
          <a:p>
            <a:r>
              <a:rPr lang="en-US" sz="1200" kern="1200" dirty="0" smtClean="0">
                <a:solidFill>
                  <a:schemeClr val="tx1"/>
                </a:solidFill>
                <a:effectLst/>
                <a:latin typeface="+mn-lt"/>
                <a:ea typeface="+mn-ea"/>
                <a:cs typeface="+mn-cs"/>
              </a:rPr>
              <a:t> A VM is also referred to as a system virtual machine ,</a:t>
            </a:r>
          </a:p>
          <a:p>
            <a:r>
              <a:rPr lang="en-US" sz="1200" kern="1200" dirty="0" smtClean="0">
                <a:solidFill>
                  <a:schemeClr val="tx1"/>
                </a:solidFill>
                <a:effectLst/>
                <a:latin typeface="+mn-lt"/>
                <a:ea typeface="+mn-ea"/>
                <a:cs typeface="+mn-cs"/>
              </a:rPr>
              <a:t>emphasizing that it is the hardware of the system that is being virtualized.</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Virtualization is not a new technology. During the 1970s IBM mainframe systems</a:t>
            </a:r>
          </a:p>
          <a:p>
            <a:r>
              <a:rPr lang="en-US" sz="1200" kern="1200" baseline="0" dirty="0" smtClean="0">
                <a:solidFill>
                  <a:schemeClr val="tx1"/>
                </a:solidFill>
                <a:latin typeface="+mn-lt"/>
                <a:ea typeface="+mn-ea"/>
                <a:cs typeface="+mn-cs"/>
              </a:rPr>
              <a:t>offered the first capabilities that would allow programs to use only a portion of</a:t>
            </a:r>
          </a:p>
          <a:p>
            <a:r>
              <a:rPr lang="en-US" sz="1200" kern="1200" baseline="0" dirty="0" smtClean="0">
                <a:solidFill>
                  <a:schemeClr val="tx1"/>
                </a:solidFill>
                <a:latin typeface="+mn-lt"/>
                <a:ea typeface="+mn-ea"/>
                <a:cs typeface="+mn-cs"/>
              </a:rPr>
              <a:t>a system’s resources. Various forms of that ability have been available on platforms</a:t>
            </a:r>
          </a:p>
          <a:p>
            <a:r>
              <a:rPr lang="en-US" sz="1200" kern="1200" baseline="0" dirty="0" smtClean="0">
                <a:solidFill>
                  <a:schemeClr val="tx1"/>
                </a:solidFill>
                <a:latin typeface="+mn-lt"/>
                <a:ea typeface="+mn-ea"/>
                <a:cs typeface="+mn-cs"/>
              </a:rPr>
              <a:t>since that time. Virtualization came into mainstream computing in the early 2000s</a:t>
            </a:r>
          </a:p>
          <a:p>
            <a:r>
              <a:rPr lang="en-US" sz="1200" kern="1200" baseline="0" dirty="0" smtClean="0">
                <a:solidFill>
                  <a:schemeClr val="tx1"/>
                </a:solidFill>
                <a:latin typeface="+mn-lt"/>
                <a:ea typeface="+mn-ea"/>
                <a:cs typeface="+mn-cs"/>
              </a:rPr>
              <a:t>when the technology was commercially available on x86 servers. Organizations were</a:t>
            </a:r>
          </a:p>
          <a:p>
            <a:r>
              <a:rPr lang="en-US" sz="1200" kern="1200" baseline="0" dirty="0" smtClean="0">
                <a:solidFill>
                  <a:schemeClr val="tx1"/>
                </a:solidFill>
                <a:latin typeface="+mn-lt"/>
                <a:ea typeface="+mn-ea"/>
                <a:cs typeface="+mn-cs"/>
              </a:rPr>
              <a:t>suffering from a surfeit of servers due to a Microsoft Windows–driven “one application,</a:t>
            </a:r>
          </a:p>
          <a:p>
            <a:r>
              <a:rPr lang="en-US" sz="1200" kern="1200" baseline="0" dirty="0" smtClean="0">
                <a:solidFill>
                  <a:schemeClr val="tx1"/>
                </a:solidFill>
                <a:latin typeface="+mn-lt"/>
                <a:ea typeface="+mn-ea"/>
                <a:cs typeface="+mn-cs"/>
              </a:rPr>
              <a:t>one server” strategy. Moore’s Law drove rapid hardware improvements outpacing</a:t>
            </a:r>
          </a:p>
          <a:p>
            <a:r>
              <a:rPr lang="en-US" sz="1200" kern="1200" baseline="0" dirty="0" smtClean="0">
                <a:solidFill>
                  <a:schemeClr val="tx1"/>
                </a:solidFill>
                <a:latin typeface="+mn-lt"/>
                <a:ea typeface="+mn-ea"/>
                <a:cs typeface="+mn-cs"/>
              </a:rPr>
              <a:t>software’s ability, and most of these servers were vastly underutilized, often</a:t>
            </a:r>
          </a:p>
          <a:p>
            <a:r>
              <a:rPr lang="en-US" sz="1200" kern="1200" baseline="0" dirty="0" smtClean="0">
                <a:solidFill>
                  <a:schemeClr val="tx1"/>
                </a:solidFill>
                <a:latin typeface="+mn-lt"/>
                <a:ea typeface="+mn-ea"/>
                <a:cs typeface="+mn-cs"/>
              </a:rPr>
              <a:t>consuming less than 5% of the available resources in each server. In addition, this</a:t>
            </a:r>
          </a:p>
          <a:p>
            <a:r>
              <a:rPr lang="en-US" sz="1200" kern="1200" baseline="0" dirty="0" smtClean="0">
                <a:solidFill>
                  <a:schemeClr val="tx1"/>
                </a:solidFill>
                <a:latin typeface="+mn-lt"/>
                <a:ea typeface="+mn-ea"/>
                <a:cs typeface="+mn-cs"/>
              </a:rPr>
              <a:t>overabundance of servers filled datacenters and consumed vast amounts of power</a:t>
            </a:r>
          </a:p>
          <a:p>
            <a:r>
              <a:rPr lang="en-US" sz="1200" kern="1200" baseline="0" dirty="0" smtClean="0">
                <a:solidFill>
                  <a:schemeClr val="tx1"/>
                </a:solidFill>
                <a:latin typeface="+mn-lt"/>
                <a:ea typeface="+mn-ea"/>
                <a:cs typeface="+mn-cs"/>
              </a:rPr>
              <a:t>and cooling, straining a corporation’s ability to manage and maintain their infrastructure.</a:t>
            </a:r>
          </a:p>
          <a:p>
            <a:r>
              <a:rPr lang="en-US" sz="1200" kern="1200" baseline="0" dirty="0" smtClean="0">
                <a:solidFill>
                  <a:schemeClr val="tx1"/>
                </a:solidFill>
                <a:latin typeface="+mn-lt"/>
                <a:ea typeface="+mn-ea"/>
                <a:cs typeface="+mn-cs"/>
              </a:rPr>
              <a:t>Virtualization helped relieve this stress.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solution that enables virtualization is a </a:t>
            </a:r>
            <a:r>
              <a:rPr lang="en-US" sz="1200" b="1" kern="1200" baseline="0" dirty="0" smtClean="0">
                <a:solidFill>
                  <a:schemeClr val="tx1"/>
                </a:solidFill>
                <a:latin typeface="+mn-lt"/>
                <a:ea typeface="+mn-ea"/>
                <a:cs typeface="+mn-cs"/>
              </a:rPr>
              <a:t>virtual machine monitor (VMM)</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or commonly known today as a </a:t>
            </a:r>
            <a:r>
              <a:rPr lang="en-US" sz="1200" b="1" kern="1200" baseline="0" dirty="0" smtClean="0">
                <a:solidFill>
                  <a:schemeClr val="tx1"/>
                </a:solidFill>
                <a:latin typeface="+mn-lt"/>
                <a:ea typeface="+mn-ea"/>
                <a:cs typeface="+mn-cs"/>
              </a:rPr>
              <a:t>hypervisor </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716655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In a virtual environment, there are two main strategies for providing processor resources.</a:t>
            </a:r>
          </a:p>
          <a:p>
            <a:r>
              <a:rPr lang="en-US" sz="1200" kern="1200" baseline="0" dirty="0" smtClean="0">
                <a:solidFill>
                  <a:schemeClr val="tx1"/>
                </a:solidFill>
                <a:latin typeface="+mn-lt"/>
                <a:ea typeface="+mn-ea"/>
                <a:cs typeface="+mn-cs"/>
              </a:rPr>
              <a:t>The first is to emulate a chip as software and provide access to that resource.</a:t>
            </a:r>
          </a:p>
          <a:p>
            <a:r>
              <a:rPr lang="en-US" sz="1200" kern="1200" baseline="0" dirty="0" smtClean="0">
                <a:solidFill>
                  <a:schemeClr val="tx1"/>
                </a:solidFill>
                <a:latin typeface="+mn-lt"/>
                <a:ea typeface="+mn-ea"/>
                <a:cs typeface="+mn-cs"/>
              </a:rPr>
              <a:t>Examples of this method are QEMU and the Android Emulator in the Android</a:t>
            </a:r>
          </a:p>
          <a:p>
            <a:r>
              <a:rPr lang="en-US" sz="1200" kern="1200" baseline="0" dirty="0" smtClean="0">
                <a:solidFill>
                  <a:schemeClr val="tx1"/>
                </a:solidFill>
                <a:latin typeface="+mn-lt"/>
                <a:ea typeface="+mn-ea"/>
                <a:cs typeface="+mn-cs"/>
              </a:rPr>
              <a:t>SDK. They have the benefit of being easily transportable since they are not platform</a:t>
            </a:r>
          </a:p>
          <a:p>
            <a:r>
              <a:rPr lang="en-US" sz="1200" kern="1200" baseline="0" dirty="0" smtClean="0">
                <a:solidFill>
                  <a:schemeClr val="tx1"/>
                </a:solidFill>
                <a:latin typeface="+mn-lt"/>
                <a:ea typeface="+mn-ea"/>
                <a:cs typeface="+mn-cs"/>
              </a:rPr>
              <a:t>dependent, but they are not very efficient from a performance standpoint as the</a:t>
            </a:r>
          </a:p>
          <a:p>
            <a:r>
              <a:rPr lang="en-US" sz="1200" kern="1200" baseline="0" dirty="0" smtClean="0">
                <a:solidFill>
                  <a:schemeClr val="tx1"/>
                </a:solidFill>
                <a:latin typeface="+mn-lt"/>
                <a:ea typeface="+mn-ea"/>
                <a:cs typeface="+mn-cs"/>
              </a:rPr>
              <a:t> emulation process is resource intensive. The second model doesn’t actually </a:t>
            </a:r>
            <a:r>
              <a:rPr lang="en-US" sz="1200" kern="1200" baseline="0" dirty="0" err="1" smtClean="0">
                <a:solidFill>
                  <a:schemeClr val="tx1"/>
                </a:solidFill>
                <a:latin typeface="+mn-lt"/>
                <a:ea typeface="+mn-ea"/>
                <a:cs typeface="+mn-cs"/>
              </a:rPr>
              <a:t>virtualize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processors but provides segments of processing time on the physical processors</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pCPUs</a:t>
            </a:r>
            <a:r>
              <a:rPr lang="en-US" sz="1200" kern="1200" baseline="0" dirty="0" smtClean="0">
                <a:solidFill>
                  <a:schemeClr val="tx1"/>
                </a:solidFill>
                <a:latin typeface="+mn-lt"/>
                <a:ea typeface="+mn-ea"/>
                <a:cs typeface="+mn-cs"/>
              </a:rPr>
              <a:t>) of the virtualization host to the virtual processors of the virtual machines</a:t>
            </a:r>
          </a:p>
          <a:p>
            <a:r>
              <a:rPr lang="en-US" sz="1200" kern="1200" baseline="0" dirty="0" smtClean="0">
                <a:solidFill>
                  <a:schemeClr val="tx1"/>
                </a:solidFill>
                <a:latin typeface="+mn-lt"/>
                <a:ea typeface="+mn-ea"/>
                <a:cs typeface="+mn-cs"/>
              </a:rPr>
              <a:t>hosted on the physical server. This is how most of the virtualization hypervisors</a:t>
            </a:r>
          </a:p>
          <a:p>
            <a:r>
              <a:rPr lang="en-US" sz="1200" kern="1200" baseline="0" dirty="0" smtClean="0">
                <a:solidFill>
                  <a:schemeClr val="tx1"/>
                </a:solidFill>
                <a:latin typeface="+mn-lt"/>
                <a:ea typeface="+mn-ea"/>
                <a:cs typeface="+mn-cs"/>
              </a:rPr>
              <a:t>offer processor resources to their guests. When the operating system in a virtual</a:t>
            </a:r>
          </a:p>
          <a:p>
            <a:r>
              <a:rPr lang="en-US" sz="1200" kern="1200" baseline="0" dirty="0" smtClean="0">
                <a:solidFill>
                  <a:schemeClr val="tx1"/>
                </a:solidFill>
                <a:latin typeface="+mn-lt"/>
                <a:ea typeface="+mn-ea"/>
                <a:cs typeface="+mn-cs"/>
              </a:rPr>
              <a:t>machine passes instructions to the processor, the hypervisor intercepts the request.</a:t>
            </a:r>
          </a:p>
          <a:p>
            <a:r>
              <a:rPr lang="en-US" sz="1200" kern="1200" baseline="0" dirty="0" smtClean="0">
                <a:solidFill>
                  <a:schemeClr val="tx1"/>
                </a:solidFill>
                <a:latin typeface="+mn-lt"/>
                <a:ea typeface="+mn-ea"/>
                <a:cs typeface="+mn-cs"/>
              </a:rPr>
              <a:t>It then schedules time on the host’s physical processors, sends the request for execution,</a:t>
            </a:r>
          </a:p>
          <a:p>
            <a:r>
              <a:rPr lang="en-US" sz="1200" kern="1200" baseline="0" dirty="0" smtClean="0">
                <a:solidFill>
                  <a:schemeClr val="tx1"/>
                </a:solidFill>
                <a:latin typeface="+mn-lt"/>
                <a:ea typeface="+mn-ea"/>
                <a:cs typeface="+mn-cs"/>
              </a:rPr>
              <a:t>and returns the results to the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operating system. This insures the most efficient</a:t>
            </a:r>
          </a:p>
          <a:p>
            <a:r>
              <a:rPr lang="en-US" sz="1200" kern="1200" baseline="0" dirty="0" smtClean="0">
                <a:solidFill>
                  <a:schemeClr val="tx1"/>
                </a:solidFill>
                <a:latin typeface="+mn-lt"/>
                <a:ea typeface="+mn-ea"/>
                <a:cs typeface="+mn-cs"/>
              </a:rPr>
              <a:t>use of the available processor resources on the physical server. To add some</a:t>
            </a:r>
          </a:p>
          <a:p>
            <a:r>
              <a:rPr lang="en-US" sz="1200" kern="1200" baseline="0" dirty="0" smtClean="0">
                <a:solidFill>
                  <a:schemeClr val="tx1"/>
                </a:solidFill>
                <a:latin typeface="+mn-lt"/>
                <a:ea typeface="+mn-ea"/>
                <a:cs typeface="+mn-cs"/>
              </a:rPr>
              <a:t>complexity, when multiple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are contending for processor, the hypervisor acts</a:t>
            </a:r>
          </a:p>
          <a:p>
            <a:r>
              <a:rPr lang="en-US" sz="1200" kern="1200" baseline="0" dirty="0" smtClean="0">
                <a:solidFill>
                  <a:schemeClr val="tx1"/>
                </a:solidFill>
                <a:latin typeface="+mn-lt"/>
                <a:ea typeface="+mn-ea"/>
                <a:cs typeface="+mn-cs"/>
              </a:rPr>
              <a:t>as the traffic controller, scheduling processor time for each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request as well as</a:t>
            </a:r>
          </a:p>
          <a:p>
            <a:r>
              <a:rPr lang="en-US" sz="1200" kern="1200" baseline="0" dirty="0" smtClean="0">
                <a:solidFill>
                  <a:schemeClr val="tx1"/>
                </a:solidFill>
                <a:latin typeface="+mn-lt"/>
                <a:ea typeface="+mn-ea"/>
                <a:cs typeface="+mn-cs"/>
              </a:rPr>
              <a:t>directing the requests and data to and from the virtual machines.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674393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Along with memory, the number of processors a server has is one of the more</a:t>
            </a:r>
          </a:p>
          <a:p>
            <a:r>
              <a:rPr lang="en-US" sz="1200" kern="1200" baseline="0" dirty="0" smtClean="0">
                <a:solidFill>
                  <a:schemeClr val="tx1"/>
                </a:solidFill>
                <a:latin typeface="+mn-lt"/>
                <a:ea typeface="+mn-ea"/>
                <a:cs typeface="+mn-cs"/>
              </a:rPr>
              <a:t>important metrics when sizing a server. This is especially true, and in some way more</a:t>
            </a:r>
          </a:p>
          <a:p>
            <a:r>
              <a:rPr lang="en-US" sz="1200" kern="1200" baseline="0" dirty="0" smtClean="0">
                <a:solidFill>
                  <a:schemeClr val="tx1"/>
                </a:solidFill>
                <a:latin typeface="+mn-lt"/>
                <a:ea typeface="+mn-ea"/>
                <a:cs typeface="+mn-cs"/>
              </a:rPr>
              <a:t>critical, in a virtual environment than a physical one. In a physical server, typically</a:t>
            </a:r>
          </a:p>
          <a:p>
            <a:r>
              <a:rPr lang="en-US" sz="1200" kern="1200" baseline="0" dirty="0" smtClean="0">
                <a:solidFill>
                  <a:schemeClr val="tx1"/>
                </a:solidFill>
                <a:latin typeface="+mn-lt"/>
                <a:ea typeface="+mn-ea"/>
                <a:cs typeface="+mn-cs"/>
              </a:rPr>
              <a:t>the application has exclusive use of all the compute resources configured in the system.</a:t>
            </a:r>
          </a:p>
          <a:p>
            <a:r>
              <a:rPr lang="en-US" sz="1200" kern="1200" baseline="0" dirty="0" smtClean="0">
                <a:solidFill>
                  <a:schemeClr val="tx1"/>
                </a:solidFill>
                <a:latin typeface="+mn-lt"/>
                <a:ea typeface="+mn-ea"/>
                <a:cs typeface="+mn-cs"/>
              </a:rPr>
              <a:t>For example, in a server with four quad-core processors, the application can</a:t>
            </a:r>
          </a:p>
          <a:p>
            <a:r>
              <a:rPr lang="en-US" sz="1200" kern="1200" baseline="0" dirty="0" smtClean="0">
                <a:solidFill>
                  <a:schemeClr val="tx1"/>
                </a:solidFill>
                <a:latin typeface="+mn-lt"/>
                <a:ea typeface="+mn-ea"/>
                <a:cs typeface="+mn-cs"/>
              </a:rPr>
              <a:t>utilize sixteen cores of processor. Usually, the application’s requirements are far less</a:t>
            </a:r>
          </a:p>
          <a:p>
            <a:r>
              <a:rPr lang="en-US" sz="1200" kern="1200" baseline="0" dirty="0" smtClean="0">
                <a:solidFill>
                  <a:schemeClr val="tx1"/>
                </a:solidFill>
                <a:latin typeface="+mn-lt"/>
                <a:ea typeface="+mn-ea"/>
                <a:cs typeface="+mn-cs"/>
              </a:rPr>
              <a:t>than that. This is because the physical server has been sized for some possible future</a:t>
            </a:r>
          </a:p>
          <a:p>
            <a:r>
              <a:rPr lang="en-US" sz="1200" kern="1200" baseline="0" dirty="0" smtClean="0">
                <a:solidFill>
                  <a:schemeClr val="tx1"/>
                </a:solidFill>
                <a:latin typeface="+mn-lt"/>
                <a:ea typeface="+mn-ea"/>
                <a:cs typeface="+mn-cs"/>
              </a:rPr>
              <a:t>state of the application that includes growth over three to five years and also incorporates</a:t>
            </a:r>
          </a:p>
          <a:p>
            <a:r>
              <a:rPr lang="en-US" sz="1200" kern="1200" baseline="0" dirty="0" smtClean="0">
                <a:solidFill>
                  <a:schemeClr val="tx1"/>
                </a:solidFill>
                <a:latin typeface="+mn-lt"/>
                <a:ea typeface="+mn-ea"/>
                <a:cs typeface="+mn-cs"/>
              </a:rPr>
              <a:t>some degree of high-water performance spikes. In reality, from a processor</a:t>
            </a:r>
          </a:p>
          <a:p>
            <a:r>
              <a:rPr lang="en-US" sz="1200" kern="1200" baseline="0" dirty="0" smtClean="0">
                <a:solidFill>
                  <a:schemeClr val="tx1"/>
                </a:solidFill>
                <a:latin typeface="+mn-lt"/>
                <a:ea typeface="+mn-ea"/>
                <a:cs typeface="+mn-cs"/>
              </a:rPr>
              <a:t>standpoint, most servers are vastly underutilized, which is a strong driver for consolidation</a:t>
            </a:r>
          </a:p>
          <a:p>
            <a:r>
              <a:rPr lang="en-US" sz="1200" kern="1200" baseline="0" dirty="0" smtClean="0">
                <a:solidFill>
                  <a:schemeClr val="tx1"/>
                </a:solidFill>
                <a:latin typeface="+mn-lt"/>
                <a:ea typeface="+mn-ea"/>
                <a:cs typeface="+mn-cs"/>
              </a:rPr>
              <a:t>through virtualization as was discussed earlier.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applications are migrated to virtual environments, one of the larger topics</a:t>
            </a:r>
          </a:p>
          <a:p>
            <a:r>
              <a:rPr lang="en-US" sz="1200" kern="1200" baseline="0" dirty="0" smtClean="0">
                <a:solidFill>
                  <a:schemeClr val="tx1"/>
                </a:solidFill>
                <a:latin typeface="+mn-lt"/>
                <a:ea typeface="+mn-ea"/>
                <a:cs typeface="+mn-cs"/>
              </a:rPr>
              <a:t>of discussion is how many virtual processors should be allocated to their virtual</a:t>
            </a:r>
          </a:p>
          <a:p>
            <a:r>
              <a:rPr lang="en-US" sz="1200" kern="1200" baseline="0" dirty="0" smtClean="0">
                <a:solidFill>
                  <a:schemeClr val="tx1"/>
                </a:solidFill>
                <a:latin typeface="+mn-lt"/>
                <a:ea typeface="+mn-ea"/>
                <a:cs typeface="+mn-cs"/>
              </a:rPr>
              <a:t>machines. Since the physical server they are vacating had sixteen cores, often the</a:t>
            </a:r>
          </a:p>
          <a:p>
            <a:r>
              <a:rPr lang="en-US" sz="1200" kern="1200" baseline="0" dirty="0" smtClean="0">
                <a:solidFill>
                  <a:schemeClr val="tx1"/>
                </a:solidFill>
                <a:latin typeface="+mn-lt"/>
                <a:ea typeface="+mn-ea"/>
                <a:cs typeface="+mn-cs"/>
              </a:rPr>
              <a:t>request from the application team is to duplicate that in the virtual environment,</a:t>
            </a:r>
          </a:p>
          <a:p>
            <a:r>
              <a:rPr lang="en-US" sz="1200" kern="1200" baseline="0" dirty="0" smtClean="0">
                <a:solidFill>
                  <a:schemeClr val="tx1"/>
                </a:solidFill>
                <a:latin typeface="+mn-lt"/>
                <a:ea typeface="+mn-ea"/>
                <a:cs typeface="+mn-cs"/>
              </a:rPr>
              <a:t>regardless of what their actual usage was. In addition to ignoring the usage on the</a:t>
            </a:r>
          </a:p>
          <a:p>
            <a:r>
              <a:rPr lang="en-US" sz="1200" kern="1200" baseline="0" dirty="0" smtClean="0">
                <a:solidFill>
                  <a:schemeClr val="tx1"/>
                </a:solidFill>
                <a:latin typeface="+mn-lt"/>
                <a:ea typeface="+mn-ea"/>
                <a:cs typeface="+mn-cs"/>
              </a:rPr>
              <a:t>physical server, another overlooked item is the improved capabilities of the processors</a:t>
            </a:r>
          </a:p>
          <a:p>
            <a:r>
              <a:rPr lang="en-US" sz="1200" kern="1200" baseline="0" dirty="0" smtClean="0">
                <a:solidFill>
                  <a:schemeClr val="tx1"/>
                </a:solidFill>
                <a:latin typeface="+mn-lt"/>
                <a:ea typeface="+mn-ea"/>
                <a:cs typeface="+mn-cs"/>
              </a:rPr>
              <a:t>on the newer virtualization server. If the application was migrated at the low</a:t>
            </a:r>
          </a:p>
          <a:p>
            <a:r>
              <a:rPr lang="en-US" sz="1200" kern="1200" baseline="0" dirty="0" smtClean="0">
                <a:solidFill>
                  <a:schemeClr val="tx1"/>
                </a:solidFill>
                <a:latin typeface="+mn-lt"/>
                <a:ea typeface="+mn-ea"/>
                <a:cs typeface="+mn-cs"/>
              </a:rPr>
              <a:t>end of when its server’s life/lease ended, it would be three to five years, and even at</a:t>
            </a:r>
          </a:p>
          <a:p>
            <a:r>
              <a:rPr lang="en-US" sz="1200" kern="1200" baseline="0" dirty="0" smtClean="0">
                <a:solidFill>
                  <a:schemeClr val="tx1"/>
                </a:solidFill>
                <a:latin typeface="+mn-lt"/>
                <a:ea typeface="+mn-ea"/>
                <a:cs typeface="+mn-cs"/>
              </a:rPr>
              <a:t>three years, Moore’s law provides processors that would be four times faster than</a:t>
            </a:r>
          </a:p>
          <a:p>
            <a:r>
              <a:rPr lang="en-US" sz="1200" kern="1200" baseline="0" dirty="0" smtClean="0">
                <a:solidFill>
                  <a:schemeClr val="tx1"/>
                </a:solidFill>
                <a:latin typeface="+mn-lt"/>
                <a:ea typeface="+mn-ea"/>
                <a:cs typeface="+mn-cs"/>
              </a:rPr>
              <a:t>those on the original physical server. In order to help “right-size” the virtual machine</a:t>
            </a:r>
          </a:p>
          <a:p>
            <a:r>
              <a:rPr lang="en-US" sz="1200" kern="1200" baseline="0" dirty="0" smtClean="0">
                <a:solidFill>
                  <a:schemeClr val="tx1"/>
                </a:solidFill>
                <a:latin typeface="+mn-lt"/>
                <a:ea typeface="+mn-ea"/>
                <a:cs typeface="+mn-cs"/>
              </a:rPr>
              <a:t>configurations, there are tools available that will monitor resource (processor,</a:t>
            </a:r>
          </a:p>
          <a:p>
            <a:r>
              <a:rPr lang="en-US" sz="1200" kern="1200" baseline="0" dirty="0" smtClean="0">
                <a:solidFill>
                  <a:schemeClr val="tx1"/>
                </a:solidFill>
                <a:latin typeface="+mn-lt"/>
                <a:ea typeface="+mn-ea"/>
                <a:cs typeface="+mn-cs"/>
              </a:rPr>
              <a:t>memory, network, and storage I/O) usage on the physical servers and then make</a:t>
            </a:r>
          </a:p>
          <a:p>
            <a:r>
              <a:rPr lang="en-US" sz="1200" kern="1200" baseline="0" dirty="0" smtClean="0">
                <a:solidFill>
                  <a:schemeClr val="tx1"/>
                </a:solidFill>
                <a:latin typeface="+mn-lt"/>
                <a:ea typeface="+mn-ea"/>
                <a:cs typeface="+mn-cs"/>
              </a:rPr>
              <a:t>recommendations for the optimum VM sizing. If that consolidation estimate utility</a:t>
            </a:r>
          </a:p>
          <a:p>
            <a:r>
              <a:rPr lang="en-US" sz="1200" kern="1200" baseline="0" dirty="0" smtClean="0">
                <a:solidFill>
                  <a:schemeClr val="tx1"/>
                </a:solidFill>
                <a:latin typeface="+mn-lt"/>
                <a:ea typeface="+mn-ea"/>
                <a:cs typeface="+mn-cs"/>
              </a:rPr>
              <a:t>cannot be run, there are a number of good practices in place. One basic rule during</a:t>
            </a:r>
          </a:p>
          <a:p>
            <a:r>
              <a:rPr lang="en-US" sz="1200" kern="1200" baseline="0" dirty="0" smtClean="0">
                <a:solidFill>
                  <a:schemeClr val="tx1"/>
                </a:solidFill>
                <a:latin typeface="+mn-lt"/>
                <a:ea typeface="+mn-ea"/>
                <a:cs typeface="+mn-cs"/>
              </a:rPr>
              <a:t>VM creation is to begin with one </a:t>
            </a:r>
            <a:r>
              <a:rPr lang="en-US" sz="1200" kern="1200" baseline="0" dirty="0" err="1" smtClean="0">
                <a:solidFill>
                  <a:schemeClr val="tx1"/>
                </a:solidFill>
                <a:latin typeface="+mn-lt"/>
                <a:ea typeface="+mn-ea"/>
                <a:cs typeface="+mn-cs"/>
              </a:rPr>
              <a:t>vCPU</a:t>
            </a:r>
            <a:r>
              <a:rPr lang="en-US" sz="1200" kern="1200" baseline="0" dirty="0" smtClean="0">
                <a:solidFill>
                  <a:schemeClr val="tx1"/>
                </a:solidFill>
                <a:latin typeface="+mn-lt"/>
                <a:ea typeface="+mn-ea"/>
                <a:cs typeface="+mn-cs"/>
              </a:rPr>
              <a:t> and monitor the application’s performance.</a:t>
            </a:r>
          </a:p>
          <a:p>
            <a:r>
              <a:rPr lang="en-US" sz="1200" kern="1200" baseline="0" dirty="0" smtClean="0">
                <a:solidFill>
                  <a:schemeClr val="tx1"/>
                </a:solidFill>
                <a:latin typeface="+mn-lt"/>
                <a:ea typeface="+mn-ea"/>
                <a:cs typeface="+mn-cs"/>
              </a:rPr>
              <a:t>Adding additional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in a VM is simple, requiring an adjustment in the VM</a:t>
            </a:r>
          </a:p>
          <a:p>
            <a:r>
              <a:rPr lang="en-US" sz="1200" kern="1200" baseline="0" dirty="0" smtClean="0">
                <a:solidFill>
                  <a:schemeClr val="tx1"/>
                </a:solidFill>
                <a:latin typeface="+mn-lt"/>
                <a:ea typeface="+mn-ea"/>
                <a:cs typeface="+mn-cs"/>
              </a:rPr>
              <a:t>settings. Most modern operating systems do not even require a reboot before being</a:t>
            </a:r>
          </a:p>
          <a:p>
            <a:r>
              <a:rPr lang="en-US" sz="1200" kern="1200" baseline="0" dirty="0" smtClean="0">
                <a:solidFill>
                  <a:schemeClr val="tx1"/>
                </a:solidFill>
                <a:latin typeface="+mn-lt"/>
                <a:ea typeface="+mn-ea"/>
                <a:cs typeface="+mn-cs"/>
              </a:rPr>
              <a:t>able to recognize and utilize the additional </a:t>
            </a:r>
            <a:r>
              <a:rPr lang="en-US" sz="1200" kern="1200" baseline="0" dirty="0" err="1" smtClean="0">
                <a:solidFill>
                  <a:schemeClr val="tx1"/>
                </a:solidFill>
                <a:latin typeface="+mn-lt"/>
                <a:ea typeface="+mn-ea"/>
                <a:cs typeface="+mn-cs"/>
              </a:rPr>
              <a:t>vCPU</a:t>
            </a:r>
            <a:r>
              <a:rPr lang="en-US" sz="1200" kern="1200" baseline="0" dirty="0" smtClean="0">
                <a:solidFill>
                  <a:schemeClr val="tx1"/>
                </a:solidFill>
                <a:latin typeface="+mn-lt"/>
                <a:ea typeface="+mn-ea"/>
                <a:cs typeface="+mn-cs"/>
              </a:rPr>
              <a:t>. Another good practice is not to</a:t>
            </a:r>
          </a:p>
          <a:p>
            <a:r>
              <a:rPr lang="en-US" sz="1200" kern="1200" baseline="0" dirty="0" err="1" smtClean="0">
                <a:solidFill>
                  <a:schemeClr val="tx1"/>
                </a:solidFill>
                <a:latin typeface="+mn-lt"/>
                <a:ea typeface="+mn-ea"/>
                <a:cs typeface="+mn-cs"/>
              </a:rPr>
              <a:t>overallocate</a:t>
            </a:r>
            <a:r>
              <a:rPr lang="en-US" sz="1200" kern="1200" baseline="0" dirty="0" smtClean="0">
                <a:solidFill>
                  <a:schemeClr val="tx1"/>
                </a:solidFill>
                <a:latin typeface="+mn-lt"/>
                <a:ea typeface="+mn-ea"/>
                <a:cs typeface="+mn-cs"/>
              </a:rPr>
              <a:t> the number of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in a VM. A matching number of </a:t>
            </a:r>
            <a:r>
              <a:rPr lang="en-US" sz="1200" kern="1200" baseline="0" dirty="0" err="1" smtClean="0">
                <a:solidFill>
                  <a:schemeClr val="tx1"/>
                </a:solidFill>
                <a:latin typeface="+mn-lt"/>
                <a:ea typeface="+mn-ea"/>
                <a:cs typeface="+mn-cs"/>
              </a:rPr>
              <a:t>pCPUs</a:t>
            </a:r>
            <a:r>
              <a:rPr lang="en-US" sz="1200" kern="1200" baseline="0" dirty="0" smtClean="0">
                <a:solidFill>
                  <a:schemeClr val="tx1"/>
                </a:solidFill>
                <a:latin typeface="+mn-lt"/>
                <a:ea typeface="+mn-ea"/>
                <a:cs typeface="+mn-cs"/>
              </a:rPr>
              <a:t> need</a:t>
            </a:r>
          </a:p>
          <a:p>
            <a:r>
              <a:rPr lang="en-US" sz="1200" kern="1200" baseline="0" dirty="0" smtClean="0">
                <a:solidFill>
                  <a:schemeClr val="tx1"/>
                </a:solidFill>
                <a:latin typeface="+mn-lt"/>
                <a:ea typeface="+mn-ea"/>
                <a:cs typeface="+mn-cs"/>
              </a:rPr>
              <a:t>to be scheduled for the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in a VM. If you have four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in your VM, the</a:t>
            </a:r>
          </a:p>
          <a:p>
            <a:r>
              <a:rPr lang="en-US" sz="1200" kern="1200" baseline="0" dirty="0" smtClean="0">
                <a:solidFill>
                  <a:schemeClr val="tx1"/>
                </a:solidFill>
                <a:latin typeface="+mn-lt"/>
                <a:ea typeface="+mn-ea"/>
                <a:cs typeface="+mn-cs"/>
              </a:rPr>
              <a:t>hypervisor needs to simultaneously schedule four </a:t>
            </a:r>
            <a:r>
              <a:rPr lang="en-US" sz="1200" kern="1200" baseline="0" dirty="0" err="1" smtClean="0">
                <a:solidFill>
                  <a:schemeClr val="tx1"/>
                </a:solidFill>
                <a:latin typeface="+mn-lt"/>
                <a:ea typeface="+mn-ea"/>
                <a:cs typeface="+mn-cs"/>
              </a:rPr>
              <a:t>pCPUs</a:t>
            </a:r>
            <a:r>
              <a:rPr lang="en-US" sz="1200" kern="1200" baseline="0" dirty="0" smtClean="0">
                <a:solidFill>
                  <a:schemeClr val="tx1"/>
                </a:solidFill>
                <a:latin typeface="+mn-lt"/>
                <a:ea typeface="+mn-ea"/>
                <a:cs typeface="+mn-cs"/>
              </a:rPr>
              <a:t> on the virtualization host</a:t>
            </a:r>
          </a:p>
          <a:p>
            <a:r>
              <a:rPr lang="en-US" sz="1200" kern="1200" baseline="0" dirty="0" smtClean="0">
                <a:solidFill>
                  <a:schemeClr val="tx1"/>
                </a:solidFill>
                <a:latin typeface="+mn-lt"/>
                <a:ea typeface="+mn-ea"/>
                <a:cs typeface="+mn-cs"/>
              </a:rPr>
              <a:t>on behalf of the VM. On a very busy virtualization host, having too many </a:t>
            </a:r>
            <a:r>
              <a:rPr lang="en-US" sz="1200" kern="1200" baseline="0" dirty="0" err="1" smtClean="0">
                <a:solidFill>
                  <a:schemeClr val="tx1"/>
                </a:solidFill>
                <a:latin typeface="+mn-lt"/>
                <a:ea typeface="+mn-ea"/>
                <a:cs typeface="+mn-cs"/>
              </a:rPr>
              <a:t>vCPUs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configured for a VM can actually negatively impact the performance of the </a:t>
            </a:r>
            <a:r>
              <a:rPr lang="en-US" sz="1200" kern="1200" baseline="0" dirty="0" err="1" smtClean="0">
                <a:solidFill>
                  <a:schemeClr val="tx1"/>
                </a:solidFill>
                <a:latin typeface="+mn-lt"/>
                <a:ea typeface="+mn-ea"/>
                <a:cs typeface="+mn-cs"/>
              </a:rPr>
              <a:t>VM’s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application since it is faster to schedule a single </a:t>
            </a:r>
            <a:r>
              <a:rPr lang="en-US" sz="1200" kern="1200" baseline="0" dirty="0" err="1" smtClean="0">
                <a:solidFill>
                  <a:schemeClr val="tx1"/>
                </a:solidFill>
                <a:latin typeface="+mn-lt"/>
                <a:ea typeface="+mn-ea"/>
                <a:cs typeface="+mn-cs"/>
              </a:rPr>
              <a:t>pCPU</a:t>
            </a:r>
            <a:r>
              <a:rPr lang="en-US" sz="1200" kern="1200" baseline="0" dirty="0" smtClean="0">
                <a:solidFill>
                  <a:schemeClr val="tx1"/>
                </a:solidFill>
                <a:latin typeface="+mn-lt"/>
                <a:ea typeface="+mn-ea"/>
                <a:cs typeface="+mn-cs"/>
              </a:rPr>
              <a:t>. This doesn’t mean there are</a:t>
            </a:r>
          </a:p>
          <a:p>
            <a:r>
              <a:rPr lang="en-US" sz="1200" kern="1200" baseline="0" dirty="0" smtClean="0">
                <a:solidFill>
                  <a:schemeClr val="tx1"/>
                </a:solidFill>
                <a:latin typeface="+mn-lt"/>
                <a:ea typeface="+mn-ea"/>
                <a:cs typeface="+mn-cs"/>
              </a:rPr>
              <a:t> not applications that require multiple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there are, and they should be configured</a:t>
            </a:r>
          </a:p>
          <a:p>
            <a:r>
              <a:rPr lang="en-US" sz="1200" kern="1200" baseline="0" dirty="0" smtClean="0">
                <a:solidFill>
                  <a:schemeClr val="tx1"/>
                </a:solidFill>
                <a:latin typeface="+mn-lt"/>
                <a:ea typeface="+mn-ea"/>
                <a:cs typeface="+mn-cs"/>
              </a:rPr>
              <a:t>appropriately, but most do not.</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885990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Native operating systems manage hardware by acting as the intermediary</a:t>
            </a:r>
          </a:p>
          <a:p>
            <a:r>
              <a:rPr lang="en-US" sz="1200" kern="1200" baseline="0" dirty="0" smtClean="0">
                <a:solidFill>
                  <a:schemeClr val="tx1"/>
                </a:solidFill>
                <a:latin typeface="+mn-lt"/>
                <a:ea typeface="+mn-ea"/>
                <a:cs typeface="+mn-cs"/>
              </a:rPr>
              <a:t>between application code requests and the hardware. As requests for data or processing</a:t>
            </a:r>
          </a:p>
          <a:p>
            <a:r>
              <a:rPr lang="en-US" sz="1200" kern="1200" baseline="0" dirty="0" smtClean="0">
                <a:solidFill>
                  <a:schemeClr val="tx1"/>
                </a:solidFill>
                <a:latin typeface="+mn-lt"/>
                <a:ea typeface="+mn-ea"/>
                <a:cs typeface="+mn-cs"/>
              </a:rPr>
              <a:t>are made, the operating system passes these to the correct device drivers,</a:t>
            </a:r>
          </a:p>
          <a:p>
            <a:r>
              <a:rPr lang="en-US" sz="1200" kern="1200" baseline="0" dirty="0" smtClean="0">
                <a:solidFill>
                  <a:schemeClr val="tx1"/>
                </a:solidFill>
                <a:latin typeface="+mn-lt"/>
                <a:ea typeface="+mn-ea"/>
                <a:cs typeface="+mn-cs"/>
              </a:rPr>
              <a:t>through the physical controllers, to the storage or I/O devices, and back again. The</a:t>
            </a:r>
          </a:p>
          <a:p>
            <a:r>
              <a:rPr lang="en-US" sz="1200" kern="1200" baseline="0" dirty="0" smtClean="0">
                <a:solidFill>
                  <a:schemeClr val="tx1"/>
                </a:solidFill>
                <a:latin typeface="+mn-lt"/>
                <a:ea typeface="+mn-ea"/>
                <a:cs typeface="+mn-cs"/>
              </a:rPr>
              <a:t>operating system is the central router of information and controls access to all of the</a:t>
            </a:r>
          </a:p>
          <a:p>
            <a:r>
              <a:rPr lang="en-US" sz="1200" kern="1200" baseline="0" dirty="0" smtClean="0">
                <a:solidFill>
                  <a:schemeClr val="tx1"/>
                </a:solidFill>
                <a:latin typeface="+mn-lt"/>
                <a:ea typeface="+mn-ea"/>
                <a:cs typeface="+mn-cs"/>
              </a:rPr>
              <a:t>physical resources of the hardware. One key function of the operating system is to</a:t>
            </a:r>
          </a:p>
          <a:p>
            <a:r>
              <a:rPr lang="en-US" sz="1200" kern="1200" baseline="0" dirty="0" smtClean="0">
                <a:solidFill>
                  <a:schemeClr val="tx1"/>
                </a:solidFill>
                <a:latin typeface="+mn-lt"/>
                <a:ea typeface="+mn-ea"/>
                <a:cs typeface="+mn-cs"/>
              </a:rPr>
              <a:t>help prevent malicious or accidental system calls from disrupting the applications or</a:t>
            </a:r>
          </a:p>
          <a:p>
            <a:r>
              <a:rPr lang="en-US" sz="1200" kern="1200" baseline="0" dirty="0" smtClean="0">
                <a:solidFill>
                  <a:schemeClr val="tx1"/>
                </a:solidFill>
                <a:latin typeface="+mn-lt"/>
                <a:ea typeface="+mn-ea"/>
                <a:cs typeface="+mn-cs"/>
              </a:rPr>
              <a:t>the operating system itself. Protection rings describe level of access or privilege inside</a:t>
            </a:r>
          </a:p>
          <a:p>
            <a:r>
              <a:rPr lang="en-US" sz="1200" kern="1200" baseline="0" dirty="0" smtClean="0">
                <a:solidFill>
                  <a:schemeClr val="tx1"/>
                </a:solidFill>
                <a:latin typeface="+mn-lt"/>
                <a:ea typeface="+mn-ea"/>
                <a:cs typeface="+mn-cs"/>
              </a:rPr>
              <a:t>of a computer system and many operating systems and processor architectures</a:t>
            </a:r>
          </a:p>
          <a:p>
            <a:r>
              <a:rPr lang="en-US" sz="1200" kern="1200" baseline="0" dirty="0" smtClean="0">
                <a:solidFill>
                  <a:schemeClr val="tx1"/>
                </a:solidFill>
                <a:latin typeface="+mn-lt"/>
                <a:ea typeface="+mn-ea"/>
                <a:cs typeface="+mn-cs"/>
              </a:rPr>
              <a:t>take advantage of this security model. The most trusted layer is often called Ring</a:t>
            </a:r>
          </a:p>
          <a:p>
            <a:r>
              <a:rPr lang="en-US" sz="1200" kern="1200" baseline="0" dirty="0" smtClean="0">
                <a:solidFill>
                  <a:schemeClr val="tx1"/>
                </a:solidFill>
                <a:latin typeface="+mn-lt"/>
                <a:ea typeface="+mn-ea"/>
                <a:cs typeface="+mn-cs"/>
              </a:rPr>
              <a:t>0 (zero) and is where the operating system kernel works and can interact directly</a:t>
            </a:r>
          </a:p>
          <a:p>
            <a:r>
              <a:rPr lang="en-US" sz="1200" kern="1200" baseline="0" dirty="0" smtClean="0">
                <a:solidFill>
                  <a:schemeClr val="tx1"/>
                </a:solidFill>
                <a:latin typeface="+mn-lt"/>
                <a:ea typeface="+mn-ea"/>
                <a:cs typeface="+mn-cs"/>
              </a:rPr>
              <a:t>with hardware. Rings 1 and 2 are where device drivers execute while user applications</a:t>
            </a:r>
          </a:p>
          <a:p>
            <a:r>
              <a:rPr lang="en-US" sz="1200" kern="1200" baseline="0" dirty="0" smtClean="0">
                <a:solidFill>
                  <a:schemeClr val="tx1"/>
                </a:solidFill>
                <a:latin typeface="+mn-lt"/>
                <a:ea typeface="+mn-ea"/>
                <a:cs typeface="+mn-cs"/>
              </a:rPr>
              <a:t>run in the least trusted area, Ring 3. In practice, though, Rings 1 and 2 are</a:t>
            </a:r>
          </a:p>
          <a:p>
            <a:r>
              <a:rPr lang="en-US" sz="1200" kern="1200" baseline="0" dirty="0" smtClean="0">
                <a:solidFill>
                  <a:schemeClr val="tx1"/>
                </a:solidFill>
                <a:latin typeface="+mn-lt"/>
                <a:ea typeface="+mn-ea"/>
                <a:cs typeface="+mn-cs"/>
              </a:rPr>
              <a:t>not often used, simplifying the model to trusted and </a:t>
            </a:r>
            <a:r>
              <a:rPr lang="en-US" sz="1200" kern="1200" baseline="0" dirty="0" err="1" smtClean="0">
                <a:solidFill>
                  <a:schemeClr val="tx1"/>
                </a:solidFill>
                <a:latin typeface="+mn-lt"/>
                <a:ea typeface="+mn-ea"/>
                <a:cs typeface="+mn-cs"/>
              </a:rPr>
              <a:t>untrusted</a:t>
            </a:r>
            <a:r>
              <a:rPr lang="en-US" sz="1200" kern="1200" baseline="0" dirty="0" smtClean="0">
                <a:solidFill>
                  <a:schemeClr val="tx1"/>
                </a:solidFill>
                <a:latin typeface="+mn-lt"/>
                <a:ea typeface="+mn-ea"/>
                <a:cs typeface="+mn-cs"/>
              </a:rPr>
              <a:t> execution spaces.</a:t>
            </a:r>
          </a:p>
          <a:p>
            <a:r>
              <a:rPr lang="en-US" sz="1200" kern="1200" baseline="0" dirty="0" smtClean="0">
                <a:solidFill>
                  <a:schemeClr val="tx1"/>
                </a:solidFill>
                <a:latin typeface="+mn-lt"/>
                <a:ea typeface="+mn-ea"/>
                <a:cs typeface="+mn-cs"/>
              </a:rPr>
              <a:t>Application code cannot directly interact with hardware since it runs in Ring 3 and</a:t>
            </a:r>
          </a:p>
          <a:p>
            <a:r>
              <a:rPr lang="en-US" sz="1200" kern="1200" baseline="0" dirty="0" smtClean="0">
                <a:solidFill>
                  <a:schemeClr val="tx1"/>
                </a:solidFill>
                <a:latin typeface="+mn-lt"/>
                <a:ea typeface="+mn-ea"/>
                <a:cs typeface="+mn-cs"/>
              </a:rPr>
              <a:t>needs the operating system to execute the code on its behalf in Ring 0. This separation</a:t>
            </a:r>
          </a:p>
          <a:p>
            <a:r>
              <a:rPr lang="en-US" sz="1200" kern="1200" baseline="0" dirty="0" smtClean="0">
                <a:solidFill>
                  <a:schemeClr val="tx1"/>
                </a:solidFill>
                <a:latin typeface="+mn-lt"/>
                <a:ea typeface="+mn-ea"/>
                <a:cs typeface="+mn-cs"/>
              </a:rPr>
              <a:t>prevents unprivileged code from causing </a:t>
            </a:r>
            <a:r>
              <a:rPr lang="en-US" sz="1200" kern="1200" baseline="0" dirty="0" err="1" smtClean="0">
                <a:solidFill>
                  <a:schemeClr val="tx1"/>
                </a:solidFill>
                <a:latin typeface="+mn-lt"/>
                <a:ea typeface="+mn-ea"/>
                <a:cs typeface="+mn-cs"/>
              </a:rPr>
              <a:t>untrusted</a:t>
            </a:r>
            <a:r>
              <a:rPr lang="en-US" sz="1200" kern="1200" baseline="0" dirty="0" smtClean="0">
                <a:solidFill>
                  <a:schemeClr val="tx1"/>
                </a:solidFill>
                <a:latin typeface="+mn-lt"/>
                <a:ea typeface="+mn-ea"/>
                <a:cs typeface="+mn-cs"/>
              </a:rPr>
              <a:t> actions like a system shutdown</a:t>
            </a:r>
          </a:p>
          <a:p>
            <a:r>
              <a:rPr lang="en-US" sz="1200" kern="1200" baseline="0" dirty="0" smtClean="0">
                <a:solidFill>
                  <a:schemeClr val="tx1"/>
                </a:solidFill>
                <a:latin typeface="+mn-lt"/>
                <a:ea typeface="+mn-ea"/>
                <a:cs typeface="+mn-cs"/>
              </a:rPr>
              <a:t>or an unauthorized access of data from a disk or network 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Hypervisors run in Ring 0 controlling hardware access for the virtual machines</a:t>
            </a:r>
          </a:p>
          <a:p>
            <a:r>
              <a:rPr lang="en-US" sz="1200" kern="1200" baseline="0" dirty="0" smtClean="0">
                <a:solidFill>
                  <a:schemeClr val="tx1"/>
                </a:solidFill>
                <a:latin typeface="+mn-lt"/>
                <a:ea typeface="+mn-ea"/>
                <a:cs typeface="+mn-cs"/>
              </a:rPr>
              <a:t>they host. The operating systems in those virtual machines also believe that they</a:t>
            </a:r>
          </a:p>
          <a:p>
            <a:r>
              <a:rPr lang="en-US" sz="1200" kern="1200" baseline="0" dirty="0" smtClean="0">
                <a:solidFill>
                  <a:schemeClr val="tx1"/>
                </a:solidFill>
                <a:latin typeface="+mn-lt"/>
                <a:ea typeface="+mn-ea"/>
                <a:cs typeface="+mn-cs"/>
              </a:rPr>
              <a:t>run in Ring 0, and in a way they do, but only on the virtual hardware that is created</a:t>
            </a:r>
          </a:p>
          <a:p>
            <a:r>
              <a:rPr lang="en-US" sz="1200" kern="1200" baseline="0" dirty="0" smtClean="0">
                <a:solidFill>
                  <a:schemeClr val="tx1"/>
                </a:solidFill>
                <a:latin typeface="+mn-lt"/>
                <a:ea typeface="+mn-ea"/>
                <a:cs typeface="+mn-cs"/>
              </a:rPr>
              <a:t>as part of the virtual machine. In the case of a system shutdown, the operating</a:t>
            </a:r>
          </a:p>
          <a:p>
            <a:r>
              <a:rPr lang="en-US" sz="1200" kern="1200" baseline="0" dirty="0" smtClean="0">
                <a:solidFill>
                  <a:schemeClr val="tx1"/>
                </a:solidFill>
                <a:latin typeface="+mn-lt"/>
                <a:ea typeface="+mn-ea"/>
                <a:cs typeface="+mn-cs"/>
              </a:rPr>
              <a:t>system on the guest would request a shutdown command in Ring 0. The hypervisor</a:t>
            </a:r>
          </a:p>
          <a:p>
            <a:r>
              <a:rPr lang="en-US" sz="1200" kern="1200" baseline="0" dirty="0" smtClean="0">
                <a:solidFill>
                  <a:schemeClr val="tx1"/>
                </a:solidFill>
                <a:latin typeface="+mn-lt"/>
                <a:ea typeface="+mn-ea"/>
                <a:cs typeface="+mn-cs"/>
              </a:rPr>
              <a:t>intercepts the request; otherwise the physical server would be shutdown, causing</a:t>
            </a:r>
          </a:p>
          <a:p>
            <a:r>
              <a:rPr lang="en-US" sz="1200" kern="1200" baseline="0" dirty="0" smtClean="0">
                <a:solidFill>
                  <a:schemeClr val="tx1"/>
                </a:solidFill>
                <a:latin typeface="+mn-lt"/>
                <a:ea typeface="+mn-ea"/>
                <a:cs typeface="+mn-cs"/>
              </a:rPr>
              <a:t>havoc for the hypervisor and any other virtual machines being hosted. Instead, the</a:t>
            </a:r>
          </a:p>
          <a:p>
            <a:r>
              <a:rPr lang="en-US" sz="1200" kern="1200" baseline="0" dirty="0" smtClean="0">
                <a:solidFill>
                  <a:schemeClr val="tx1"/>
                </a:solidFill>
                <a:latin typeface="+mn-lt"/>
                <a:ea typeface="+mn-ea"/>
                <a:cs typeface="+mn-cs"/>
              </a:rPr>
              <a:t>hypervisor replies to the guest operating system that the shutdown is proceeding as</a:t>
            </a:r>
          </a:p>
          <a:p>
            <a:r>
              <a:rPr lang="en-US" sz="1200" kern="1200" baseline="0" dirty="0" smtClean="0">
                <a:solidFill>
                  <a:schemeClr val="tx1"/>
                </a:solidFill>
                <a:latin typeface="+mn-lt"/>
                <a:ea typeface="+mn-ea"/>
                <a:cs typeface="+mn-cs"/>
              </a:rPr>
              <a:t>requested, which allows the guest operating system to complete the necessary software</a:t>
            </a:r>
          </a:p>
          <a:p>
            <a:r>
              <a:rPr lang="en-US" sz="1200" kern="1200" baseline="0" dirty="0" smtClean="0">
                <a:solidFill>
                  <a:schemeClr val="tx1"/>
                </a:solidFill>
                <a:latin typeface="+mn-lt"/>
                <a:ea typeface="+mn-ea"/>
                <a:cs typeface="+mn-cs"/>
              </a:rPr>
              <a:t>shutdown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3607443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Like the number of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the amount of memory allocated to a virtual machine</a:t>
            </a:r>
          </a:p>
          <a:p>
            <a:r>
              <a:rPr lang="en-US" sz="1200" kern="1200" baseline="0" dirty="0" smtClean="0">
                <a:solidFill>
                  <a:schemeClr val="tx1"/>
                </a:solidFill>
                <a:latin typeface="+mn-lt"/>
                <a:ea typeface="+mn-ea"/>
                <a:cs typeface="+mn-cs"/>
              </a:rPr>
              <a:t>is one of the more crucial configuration choices; in fact, memory resources are</a:t>
            </a:r>
          </a:p>
          <a:p>
            <a:r>
              <a:rPr lang="en-US" sz="1200" kern="1200" baseline="0" dirty="0" smtClean="0">
                <a:solidFill>
                  <a:schemeClr val="tx1"/>
                </a:solidFill>
                <a:latin typeface="+mn-lt"/>
                <a:ea typeface="+mn-ea"/>
                <a:cs typeface="+mn-cs"/>
              </a:rPr>
              <a:t>usually the first bottleneck that virtual infrastructures reach as they grow. Also,</a:t>
            </a:r>
          </a:p>
          <a:p>
            <a:r>
              <a:rPr lang="en-US" sz="1200" kern="1200" baseline="0" dirty="0" smtClean="0">
                <a:solidFill>
                  <a:schemeClr val="tx1"/>
                </a:solidFill>
                <a:latin typeface="+mn-lt"/>
                <a:ea typeface="+mn-ea"/>
                <a:cs typeface="+mn-cs"/>
              </a:rPr>
              <a:t>like the virtualization of processors, memory usage in virtual environments is</a:t>
            </a:r>
          </a:p>
          <a:p>
            <a:r>
              <a:rPr lang="en-US" sz="1200" kern="1200" baseline="0" dirty="0" smtClean="0">
                <a:solidFill>
                  <a:schemeClr val="tx1"/>
                </a:solidFill>
                <a:latin typeface="+mn-lt"/>
                <a:ea typeface="+mn-ea"/>
                <a:cs typeface="+mn-cs"/>
              </a:rPr>
              <a:t>more about the management of the physical resource rather than the creation of</a:t>
            </a:r>
          </a:p>
          <a:p>
            <a:r>
              <a:rPr lang="en-US" sz="1200" kern="1200" baseline="0" dirty="0" smtClean="0">
                <a:solidFill>
                  <a:schemeClr val="tx1"/>
                </a:solidFill>
                <a:latin typeface="+mn-lt"/>
                <a:ea typeface="+mn-ea"/>
                <a:cs typeface="+mn-cs"/>
              </a:rPr>
              <a:t>a virtual entity. As with a physical server, a virtual machine needs to be configured</a:t>
            </a:r>
          </a:p>
          <a:p>
            <a:r>
              <a:rPr lang="en-US" sz="1200" kern="1200" baseline="0" dirty="0" smtClean="0">
                <a:solidFill>
                  <a:schemeClr val="tx1"/>
                </a:solidFill>
                <a:latin typeface="+mn-lt"/>
                <a:ea typeface="+mn-ea"/>
                <a:cs typeface="+mn-cs"/>
              </a:rPr>
              <a:t>with enough memory to function efficiently by providing space for the operating</a:t>
            </a:r>
          </a:p>
          <a:p>
            <a:r>
              <a:rPr lang="en-US" sz="1200" kern="1200" baseline="0" dirty="0" smtClean="0">
                <a:solidFill>
                  <a:schemeClr val="tx1"/>
                </a:solidFill>
                <a:latin typeface="+mn-lt"/>
                <a:ea typeface="+mn-ea"/>
                <a:cs typeface="+mn-cs"/>
              </a:rPr>
              <a:t>system and applications. Again, the virtual machine is configured with less</a:t>
            </a:r>
          </a:p>
          <a:p>
            <a:r>
              <a:rPr lang="en-US" sz="1200" kern="1200" baseline="0" dirty="0" smtClean="0">
                <a:solidFill>
                  <a:schemeClr val="tx1"/>
                </a:solidFill>
                <a:latin typeface="+mn-lt"/>
                <a:ea typeface="+mn-ea"/>
                <a:cs typeface="+mn-cs"/>
              </a:rPr>
              <a:t>resource than the virtual host contains. A simple example would be a physical</a:t>
            </a:r>
          </a:p>
          <a:p>
            <a:r>
              <a:rPr lang="en-US" sz="1200" kern="1200" baseline="0" dirty="0" smtClean="0">
                <a:solidFill>
                  <a:schemeClr val="tx1"/>
                </a:solidFill>
                <a:latin typeface="+mn-lt"/>
                <a:ea typeface="+mn-ea"/>
                <a:cs typeface="+mn-cs"/>
              </a:rPr>
              <a:t>server with 8GB of RAM. A virtual machine provisioned with 1GB of memory</a:t>
            </a:r>
          </a:p>
          <a:p>
            <a:r>
              <a:rPr lang="en-US" sz="1200" kern="1200" baseline="0" dirty="0" smtClean="0">
                <a:solidFill>
                  <a:schemeClr val="tx1"/>
                </a:solidFill>
                <a:latin typeface="+mn-lt"/>
                <a:ea typeface="+mn-ea"/>
                <a:cs typeface="+mn-cs"/>
              </a:rPr>
              <a:t>would only see 1GB of memory, even though the physical server it is hosted on has</a:t>
            </a:r>
          </a:p>
          <a:p>
            <a:r>
              <a:rPr lang="en-US" sz="1200" kern="1200" baseline="0" dirty="0" smtClean="0">
                <a:solidFill>
                  <a:schemeClr val="tx1"/>
                </a:solidFill>
                <a:latin typeface="+mn-lt"/>
                <a:ea typeface="+mn-ea"/>
                <a:cs typeface="+mn-cs"/>
              </a:rPr>
              <a:t>more. When the virtual machine uses memory resources, the hypervisor manages</a:t>
            </a:r>
          </a:p>
          <a:p>
            <a:r>
              <a:rPr lang="en-US" sz="1200" kern="1200" baseline="0" dirty="0" smtClean="0">
                <a:solidFill>
                  <a:schemeClr val="tx1"/>
                </a:solidFill>
                <a:latin typeface="+mn-lt"/>
                <a:ea typeface="+mn-ea"/>
                <a:cs typeface="+mn-cs"/>
              </a:rPr>
              <a:t>the memory requests through the use of translation tables so that the guest (VM)</a:t>
            </a:r>
          </a:p>
          <a:p>
            <a:r>
              <a:rPr lang="en-US" sz="1200" kern="1200" baseline="0" dirty="0" smtClean="0">
                <a:solidFill>
                  <a:schemeClr val="tx1"/>
                </a:solidFill>
                <a:latin typeface="+mn-lt"/>
                <a:ea typeface="+mn-ea"/>
                <a:cs typeface="+mn-cs"/>
              </a:rPr>
              <a:t> operating system addresses the memory space at the addresses that they expect.</a:t>
            </a:r>
          </a:p>
          <a:p>
            <a:r>
              <a:rPr lang="en-US" sz="1200" kern="1200" baseline="0" dirty="0" smtClean="0">
                <a:solidFill>
                  <a:schemeClr val="tx1"/>
                </a:solidFill>
                <a:latin typeface="+mn-lt"/>
                <a:ea typeface="+mn-ea"/>
                <a:cs typeface="+mn-cs"/>
              </a:rPr>
              <a:t>This is a good first step, but problems remain. Similar to processor, application</a:t>
            </a:r>
          </a:p>
          <a:p>
            <a:r>
              <a:rPr lang="en-US" sz="1200" kern="1200" baseline="0" dirty="0" smtClean="0">
                <a:solidFill>
                  <a:schemeClr val="tx1"/>
                </a:solidFill>
                <a:latin typeface="+mn-lt"/>
                <a:ea typeface="+mn-ea"/>
                <a:cs typeface="+mn-cs"/>
              </a:rPr>
              <a:t>owners ask for memory allocations that mirror the physical infrastructures they</a:t>
            </a:r>
          </a:p>
          <a:p>
            <a:r>
              <a:rPr lang="en-US" sz="1200" kern="1200" baseline="0" dirty="0" smtClean="0">
                <a:solidFill>
                  <a:schemeClr val="tx1"/>
                </a:solidFill>
                <a:latin typeface="+mn-lt"/>
                <a:ea typeface="+mn-ea"/>
                <a:cs typeface="+mn-cs"/>
              </a:rPr>
              <a:t>migrated from, regardless of whether the size of the allocation is warranted or not.</a:t>
            </a:r>
          </a:p>
          <a:p>
            <a:r>
              <a:rPr lang="en-US" sz="1200" kern="1200" baseline="0" dirty="0" smtClean="0">
                <a:solidFill>
                  <a:schemeClr val="tx1"/>
                </a:solidFill>
                <a:latin typeface="+mn-lt"/>
                <a:ea typeface="+mn-ea"/>
                <a:cs typeface="+mn-cs"/>
              </a:rPr>
              <a:t>This leads to </a:t>
            </a:r>
            <a:r>
              <a:rPr lang="en-US" sz="1200" kern="1200" baseline="0" dirty="0" err="1" smtClean="0">
                <a:solidFill>
                  <a:schemeClr val="tx1"/>
                </a:solidFill>
                <a:latin typeface="+mn-lt"/>
                <a:ea typeface="+mn-ea"/>
                <a:cs typeface="+mn-cs"/>
              </a:rPr>
              <a:t>overprovisioned</a:t>
            </a:r>
            <a:r>
              <a:rPr lang="en-US" sz="1200" kern="1200" baseline="0" dirty="0" smtClean="0">
                <a:solidFill>
                  <a:schemeClr val="tx1"/>
                </a:solidFill>
                <a:latin typeface="+mn-lt"/>
                <a:ea typeface="+mn-ea"/>
                <a:cs typeface="+mn-cs"/>
              </a:rPr>
              <a:t> virtual machines and wasted memory resources. In</a:t>
            </a:r>
          </a:p>
          <a:p>
            <a:r>
              <a:rPr lang="en-US" sz="1200" kern="1200" baseline="0" dirty="0" smtClean="0">
                <a:solidFill>
                  <a:schemeClr val="tx1"/>
                </a:solidFill>
                <a:latin typeface="+mn-lt"/>
                <a:ea typeface="+mn-ea"/>
                <a:cs typeface="+mn-cs"/>
              </a:rPr>
              <a:t>the case of our 8GB server, only seven 1GB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could be hosted, with the part</a:t>
            </a:r>
          </a:p>
          <a:p>
            <a:r>
              <a:rPr lang="en-US" sz="1200" kern="1200" baseline="0" dirty="0" smtClean="0">
                <a:solidFill>
                  <a:schemeClr val="tx1"/>
                </a:solidFill>
                <a:latin typeface="+mn-lt"/>
                <a:ea typeface="+mn-ea"/>
                <a:cs typeface="+mn-cs"/>
              </a:rPr>
              <a:t>of the remaining 1GB needed for the hypervisor itself. Aside from “right-sizing”</a:t>
            </a:r>
          </a:p>
          <a:p>
            <a:r>
              <a:rPr lang="en-US" sz="1200" kern="1200" baseline="0" dirty="0" smtClean="0">
                <a:solidFill>
                  <a:schemeClr val="tx1"/>
                </a:solidFill>
                <a:latin typeface="+mn-lt"/>
                <a:ea typeface="+mn-ea"/>
                <a:cs typeface="+mn-cs"/>
              </a:rPr>
              <a:t>the virtual machines based on their actual performance characteristics, there are</a:t>
            </a:r>
          </a:p>
          <a:p>
            <a:r>
              <a:rPr lang="en-US" sz="1200" kern="1200" baseline="0" dirty="0" smtClean="0">
                <a:solidFill>
                  <a:schemeClr val="tx1"/>
                </a:solidFill>
                <a:latin typeface="+mn-lt"/>
                <a:ea typeface="+mn-ea"/>
                <a:cs typeface="+mn-cs"/>
              </a:rPr>
              <a:t>features built into hypervisors that help optimize memory usage. One of these is</a:t>
            </a:r>
          </a:p>
          <a:p>
            <a:r>
              <a:rPr lang="en-US" sz="1200" kern="1200" baseline="0" dirty="0" smtClean="0">
                <a:solidFill>
                  <a:schemeClr val="tx1"/>
                </a:solidFill>
                <a:latin typeface="+mn-lt"/>
                <a:ea typeface="+mn-ea"/>
                <a:cs typeface="+mn-cs"/>
              </a:rPr>
              <a:t>page sharing  (Figure 14.7). Page sharing is similar to data de-duplication, a storage</a:t>
            </a:r>
          </a:p>
          <a:p>
            <a:r>
              <a:rPr lang="en-US" sz="1200" kern="1200" baseline="0" dirty="0" smtClean="0">
                <a:solidFill>
                  <a:schemeClr val="tx1"/>
                </a:solidFill>
                <a:latin typeface="+mn-lt"/>
                <a:ea typeface="+mn-ea"/>
                <a:cs typeface="+mn-cs"/>
              </a:rPr>
              <a:t>technique that reduces the number of storage blocks being used. When a VM</a:t>
            </a:r>
          </a:p>
          <a:p>
            <a:r>
              <a:rPr lang="en-US" sz="1200" kern="1200" baseline="0" dirty="0" smtClean="0">
                <a:solidFill>
                  <a:schemeClr val="tx1"/>
                </a:solidFill>
                <a:latin typeface="+mn-lt"/>
                <a:ea typeface="+mn-ea"/>
                <a:cs typeface="+mn-cs"/>
              </a:rPr>
              <a:t>is instantiated, operating system and application pages are loaded into memory.</a:t>
            </a:r>
          </a:p>
          <a:p>
            <a:r>
              <a:rPr lang="en-US" sz="1200" kern="1200" baseline="0" dirty="0" smtClean="0">
                <a:solidFill>
                  <a:schemeClr val="tx1"/>
                </a:solidFill>
                <a:latin typeface="+mn-lt"/>
                <a:ea typeface="+mn-ea"/>
                <a:cs typeface="+mn-cs"/>
              </a:rPr>
              <a:t>If multiple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are loading the same version of the OS, or running the same applications,</a:t>
            </a:r>
          </a:p>
          <a:p>
            <a:r>
              <a:rPr lang="en-US" sz="1200" kern="1200" baseline="0" dirty="0" smtClean="0">
                <a:solidFill>
                  <a:schemeClr val="tx1"/>
                </a:solidFill>
                <a:latin typeface="+mn-lt"/>
                <a:ea typeface="+mn-ea"/>
                <a:cs typeface="+mn-cs"/>
              </a:rPr>
              <a:t>many of these memory blocks are duplicates. The hypervisor is already</a:t>
            </a:r>
          </a:p>
          <a:p>
            <a:r>
              <a:rPr lang="en-US" sz="1200" kern="1200" baseline="0" dirty="0" smtClean="0">
                <a:solidFill>
                  <a:schemeClr val="tx1"/>
                </a:solidFill>
                <a:latin typeface="+mn-lt"/>
                <a:ea typeface="+mn-ea"/>
                <a:cs typeface="+mn-cs"/>
              </a:rPr>
              <a:t>managing the virtual to physical memory transfers and can determine if a page is</a:t>
            </a:r>
          </a:p>
          <a:p>
            <a:r>
              <a:rPr lang="en-US" sz="1200" kern="1200" baseline="0" dirty="0" smtClean="0">
                <a:solidFill>
                  <a:schemeClr val="tx1"/>
                </a:solidFill>
                <a:latin typeface="+mn-lt"/>
                <a:ea typeface="+mn-ea"/>
                <a:cs typeface="+mn-cs"/>
              </a:rPr>
              <a:t>already loaded into memory. Rather than loading a duplicate page into physical</a:t>
            </a:r>
          </a:p>
          <a:p>
            <a:r>
              <a:rPr lang="en-US" sz="1200" kern="1200" baseline="0" dirty="0" smtClean="0">
                <a:solidFill>
                  <a:schemeClr val="tx1"/>
                </a:solidFill>
                <a:latin typeface="+mn-lt"/>
                <a:ea typeface="+mn-ea"/>
                <a:cs typeface="+mn-cs"/>
              </a:rPr>
              <a:t>memory, the hypervisor provides a link to the shared page in the virtual machine’s</a:t>
            </a:r>
          </a:p>
          <a:p>
            <a:r>
              <a:rPr lang="en-US" sz="1200" kern="1200" baseline="0" dirty="0" smtClean="0">
                <a:solidFill>
                  <a:schemeClr val="tx1"/>
                </a:solidFill>
                <a:latin typeface="+mn-lt"/>
                <a:ea typeface="+mn-ea"/>
                <a:cs typeface="+mn-cs"/>
              </a:rPr>
              <a:t>translation table. On hosts where the guests are running the same operating system</a:t>
            </a:r>
          </a:p>
          <a:p>
            <a:r>
              <a:rPr lang="en-US" sz="1200" kern="1200" baseline="0" dirty="0" smtClean="0">
                <a:solidFill>
                  <a:schemeClr val="tx1"/>
                </a:solidFill>
                <a:latin typeface="+mn-lt"/>
                <a:ea typeface="+mn-ea"/>
                <a:cs typeface="+mn-cs"/>
              </a:rPr>
              <a:t>and the same applications, between 10 and 40% percent of the actual physical</a:t>
            </a:r>
          </a:p>
          <a:p>
            <a:r>
              <a:rPr lang="en-US" sz="1200" kern="1200" baseline="0" dirty="0" smtClean="0">
                <a:solidFill>
                  <a:schemeClr val="tx1"/>
                </a:solidFill>
                <a:latin typeface="+mn-lt"/>
                <a:ea typeface="+mn-ea"/>
                <a:cs typeface="+mn-cs"/>
              </a:rPr>
              <a:t>memory can be reclaimed. At 25%, an 8GB server could</a:t>
            </a:r>
          </a:p>
          <a:p>
            <a:r>
              <a:rPr lang="en-US" sz="1200" kern="1200" baseline="0" dirty="0" smtClean="0">
                <a:solidFill>
                  <a:schemeClr val="tx1"/>
                </a:solidFill>
                <a:latin typeface="+mn-lt"/>
                <a:ea typeface="+mn-ea"/>
                <a:cs typeface="+mn-cs"/>
              </a:rPr>
              <a:t>host two additional 1GB virtual machines.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2868035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Since the hypervisor manages page sharing, the virtual machine operating systems</a:t>
            </a:r>
          </a:p>
          <a:p>
            <a:r>
              <a:rPr lang="en-US" sz="1200" kern="1200" baseline="0" dirty="0" smtClean="0">
                <a:solidFill>
                  <a:schemeClr val="tx1"/>
                </a:solidFill>
                <a:latin typeface="+mn-lt"/>
                <a:ea typeface="+mn-ea"/>
                <a:cs typeface="+mn-cs"/>
              </a:rPr>
              <a:t>are unaware of what is happening in the physical system. Another strategy</a:t>
            </a:r>
          </a:p>
          <a:p>
            <a:r>
              <a:rPr lang="en-US" sz="1200" kern="1200" baseline="0" dirty="0" smtClean="0">
                <a:solidFill>
                  <a:schemeClr val="tx1"/>
                </a:solidFill>
                <a:latin typeface="+mn-lt"/>
                <a:ea typeface="+mn-ea"/>
                <a:cs typeface="+mn-cs"/>
              </a:rPr>
              <a:t>for efficient memory use is akin to thin provisioning in storage management. This allows</a:t>
            </a:r>
          </a:p>
          <a:p>
            <a:r>
              <a:rPr lang="en-US" sz="1200" kern="1200" dirty="0" smtClean="0">
                <a:solidFill>
                  <a:schemeClr val="tx1"/>
                </a:solidFill>
                <a:effectLst/>
                <a:latin typeface="+mn-lt"/>
                <a:ea typeface="+mn-ea"/>
                <a:cs typeface="+mn-cs"/>
              </a:rPr>
              <a:t>an administrator to allocate more storage to a user than is actually present in the</a:t>
            </a:r>
          </a:p>
          <a:p>
            <a:r>
              <a:rPr lang="en-US" sz="1200" kern="1200" dirty="0" smtClean="0">
                <a:solidFill>
                  <a:schemeClr val="tx1"/>
                </a:solidFill>
                <a:effectLst/>
                <a:latin typeface="+mn-lt"/>
                <a:ea typeface="+mn-ea"/>
                <a:cs typeface="+mn-cs"/>
              </a:rPr>
              <a:t>system. The reason is to provide a high water mark that often is never approached.</a:t>
            </a:r>
          </a:p>
          <a:p>
            <a:r>
              <a:rPr lang="en-US" sz="1200" kern="1200" dirty="0" smtClean="0">
                <a:solidFill>
                  <a:schemeClr val="tx1"/>
                </a:solidFill>
                <a:effectLst/>
                <a:latin typeface="+mn-lt"/>
                <a:ea typeface="+mn-ea"/>
                <a:cs typeface="+mn-cs"/>
              </a:rPr>
              <a:t>The same can be done with virtual machine memory. We allocate 1GB of memory</a:t>
            </a:r>
          </a:p>
          <a:p>
            <a:r>
              <a:rPr lang="en-US" sz="1200" kern="1200" dirty="0" smtClean="0">
                <a:solidFill>
                  <a:schemeClr val="tx1"/>
                </a:solidFill>
                <a:effectLst/>
                <a:latin typeface="+mn-lt"/>
                <a:ea typeface="+mn-ea"/>
                <a:cs typeface="+mn-cs"/>
              </a:rPr>
              <a:t>but that is what is seen by the VM operating system. The hypervisor can use some</a:t>
            </a:r>
          </a:p>
          <a:p>
            <a:r>
              <a:rPr lang="en-US" sz="1200" kern="1200" dirty="0" smtClean="0">
                <a:solidFill>
                  <a:schemeClr val="tx1"/>
                </a:solidFill>
                <a:effectLst/>
                <a:latin typeface="+mn-lt"/>
                <a:ea typeface="+mn-ea"/>
                <a:cs typeface="+mn-cs"/>
              </a:rPr>
              <a:t>portion of that allocated memory for another VM by reclaiming older pages that are</a:t>
            </a:r>
          </a:p>
          <a:p>
            <a:r>
              <a:rPr lang="en-US" sz="1200" kern="1200" dirty="0" smtClean="0">
                <a:solidFill>
                  <a:schemeClr val="tx1"/>
                </a:solidFill>
                <a:effectLst/>
                <a:latin typeface="+mn-lt"/>
                <a:ea typeface="+mn-ea"/>
                <a:cs typeface="+mn-cs"/>
              </a:rPr>
              <a:t>not being used. The reclamation process is done through ballooning . The hypervisor</a:t>
            </a:r>
          </a:p>
          <a:p>
            <a:r>
              <a:rPr lang="en-US" sz="1200" kern="1200" dirty="0" smtClean="0">
                <a:solidFill>
                  <a:schemeClr val="tx1"/>
                </a:solidFill>
                <a:effectLst/>
                <a:latin typeface="+mn-lt"/>
                <a:ea typeface="+mn-ea"/>
                <a:cs typeface="+mn-cs"/>
              </a:rPr>
              <a:t>activates a balloon driver that (virtually) inflates and presses the guest operating</a:t>
            </a:r>
          </a:p>
          <a:p>
            <a:r>
              <a:rPr lang="en-US" sz="1200" kern="1200" dirty="0" smtClean="0">
                <a:solidFill>
                  <a:schemeClr val="tx1"/>
                </a:solidFill>
                <a:effectLst/>
                <a:latin typeface="+mn-lt"/>
                <a:ea typeface="+mn-ea"/>
                <a:cs typeface="+mn-cs"/>
              </a:rPr>
              <a:t>system to flush pages to disk. Once the pages are cleared, the balloon driver deflates</a:t>
            </a:r>
          </a:p>
          <a:p>
            <a:r>
              <a:rPr lang="en-US" sz="1200" kern="1200" dirty="0" smtClean="0">
                <a:solidFill>
                  <a:schemeClr val="tx1"/>
                </a:solidFill>
                <a:effectLst/>
                <a:latin typeface="+mn-lt"/>
                <a:ea typeface="+mn-ea"/>
                <a:cs typeface="+mn-cs"/>
              </a:rPr>
              <a:t>and the hypervisor can use the physical memory for other VMs. This process happens</a:t>
            </a:r>
          </a:p>
          <a:p>
            <a:r>
              <a:rPr lang="en-US" sz="1200" kern="1200" dirty="0" smtClean="0">
                <a:solidFill>
                  <a:schemeClr val="tx1"/>
                </a:solidFill>
                <a:effectLst/>
                <a:latin typeface="+mn-lt"/>
                <a:ea typeface="+mn-ea"/>
                <a:cs typeface="+mn-cs"/>
              </a:rPr>
              <a:t>during times of memory contention. If our 1GB VMs used half of their memory on</a:t>
            </a:r>
          </a:p>
          <a:p>
            <a:r>
              <a:rPr lang="en-US" sz="1200" kern="1200" dirty="0" smtClean="0">
                <a:solidFill>
                  <a:schemeClr val="tx1"/>
                </a:solidFill>
                <a:effectLst/>
                <a:latin typeface="+mn-lt"/>
                <a:ea typeface="+mn-ea"/>
                <a:cs typeface="+mn-cs"/>
              </a:rPr>
              <a:t>average, nine VMs would require only 4.5GB with the remainder as a shared pool</a:t>
            </a:r>
          </a:p>
          <a:p>
            <a:r>
              <a:rPr lang="en-US" sz="1200" kern="1200" dirty="0" smtClean="0">
                <a:solidFill>
                  <a:schemeClr val="tx1"/>
                </a:solidFill>
                <a:effectLst/>
                <a:latin typeface="+mn-lt"/>
                <a:ea typeface="+mn-ea"/>
                <a:cs typeface="+mn-cs"/>
              </a:rPr>
              <a:t>managed by the hypervisor and some for the hypervisor overhead. Even if we host</a:t>
            </a:r>
          </a:p>
          <a:p>
            <a:r>
              <a:rPr lang="en-US" sz="1200" kern="1200" dirty="0" smtClean="0">
                <a:solidFill>
                  <a:schemeClr val="tx1"/>
                </a:solidFill>
                <a:effectLst/>
                <a:latin typeface="+mn-lt"/>
                <a:ea typeface="+mn-ea"/>
                <a:cs typeface="+mn-cs"/>
              </a:rPr>
              <a:t>an additional three 1GB VMs, there is still a shared reserve. This capability to allocate</a:t>
            </a:r>
          </a:p>
          <a:p>
            <a:r>
              <a:rPr lang="en-US" sz="1200" kern="1200" dirty="0" smtClean="0">
                <a:solidFill>
                  <a:schemeClr val="tx1"/>
                </a:solidFill>
                <a:effectLst/>
                <a:latin typeface="+mn-lt"/>
                <a:ea typeface="+mn-ea"/>
                <a:cs typeface="+mn-cs"/>
              </a:rPr>
              <a:t>more memory than physically exists on a host is called memory overcommit . It</a:t>
            </a:r>
          </a:p>
          <a:p>
            <a:r>
              <a:rPr lang="en-US" sz="1200" kern="1200" dirty="0" smtClean="0">
                <a:solidFill>
                  <a:schemeClr val="tx1"/>
                </a:solidFill>
                <a:effectLst/>
                <a:latin typeface="+mn-lt"/>
                <a:ea typeface="+mn-ea"/>
                <a:cs typeface="+mn-cs"/>
              </a:rPr>
              <a:t>is not uncommon for virtualized environments to have between 1.2 and 1.5 times the</a:t>
            </a:r>
          </a:p>
          <a:p>
            <a:r>
              <a:rPr lang="en-US" sz="1200" kern="1200" dirty="0" smtClean="0">
                <a:solidFill>
                  <a:schemeClr val="tx1"/>
                </a:solidFill>
                <a:effectLst/>
                <a:latin typeface="+mn-lt"/>
                <a:ea typeface="+mn-ea"/>
                <a:cs typeface="+mn-cs"/>
              </a:rPr>
              <a:t>memory allocated, and in extreme cases, many times more.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additional memory management techniques that provide better</a:t>
            </a:r>
          </a:p>
          <a:p>
            <a:r>
              <a:rPr lang="en-US" sz="1200" kern="1200" dirty="0" smtClean="0">
                <a:solidFill>
                  <a:schemeClr val="tx1"/>
                </a:solidFill>
                <a:effectLst/>
                <a:latin typeface="+mn-lt"/>
                <a:ea typeface="+mn-ea"/>
                <a:cs typeface="+mn-cs"/>
              </a:rPr>
              <a:t>resource utilization. In all cases, the operating systems in the virtual machines see and</a:t>
            </a:r>
          </a:p>
          <a:p>
            <a:r>
              <a:rPr lang="en-US" sz="1200" kern="1200" dirty="0" smtClean="0">
                <a:solidFill>
                  <a:schemeClr val="tx1"/>
                </a:solidFill>
                <a:effectLst/>
                <a:latin typeface="+mn-lt"/>
                <a:ea typeface="+mn-ea"/>
                <a:cs typeface="+mn-cs"/>
              </a:rPr>
              <a:t>have access to the amount of memory that has been allocated to them. The hypervisor</a:t>
            </a:r>
          </a:p>
          <a:p>
            <a:r>
              <a:rPr lang="en-US" sz="1200" kern="1200" dirty="0" smtClean="0">
                <a:solidFill>
                  <a:schemeClr val="tx1"/>
                </a:solidFill>
                <a:effectLst/>
                <a:latin typeface="+mn-lt"/>
                <a:ea typeface="+mn-ea"/>
                <a:cs typeface="+mn-cs"/>
              </a:rPr>
              <a:t>manages that access to the physical memory to Ensure vs. Insure all requests are</a:t>
            </a:r>
          </a:p>
          <a:p>
            <a:r>
              <a:rPr lang="en-US" sz="1200" kern="1200" dirty="0" smtClean="0">
                <a:solidFill>
                  <a:schemeClr val="tx1"/>
                </a:solidFill>
                <a:effectLst/>
                <a:latin typeface="+mn-lt"/>
                <a:ea typeface="+mn-ea"/>
                <a:cs typeface="+mn-cs"/>
              </a:rPr>
              <a:t>serviced in a timely manner without impacting the virtual machines. In cases where</a:t>
            </a:r>
          </a:p>
          <a:p>
            <a:r>
              <a:rPr lang="en-US" sz="1200" kern="1200" dirty="0" smtClean="0">
                <a:solidFill>
                  <a:schemeClr val="tx1"/>
                </a:solidFill>
                <a:effectLst/>
                <a:latin typeface="+mn-lt"/>
                <a:ea typeface="+mn-ea"/>
                <a:cs typeface="+mn-cs"/>
              </a:rPr>
              <a:t>more physical memory is required than is available, the hypervisor will be forced to</a:t>
            </a:r>
          </a:p>
          <a:p>
            <a:r>
              <a:rPr lang="en-US" sz="1200" kern="1200" dirty="0" smtClean="0">
                <a:solidFill>
                  <a:schemeClr val="tx1"/>
                </a:solidFill>
                <a:effectLst/>
                <a:latin typeface="+mn-lt"/>
                <a:ea typeface="+mn-ea"/>
                <a:cs typeface="+mn-cs"/>
              </a:rPr>
              <a:t>resort to paging to disk. In multiple host cluster environments, virtual machines can</a:t>
            </a:r>
          </a:p>
          <a:p>
            <a:r>
              <a:rPr lang="en-US" sz="1200" kern="1200" dirty="0" smtClean="0">
                <a:solidFill>
                  <a:schemeClr val="tx1"/>
                </a:solidFill>
                <a:effectLst/>
                <a:latin typeface="+mn-lt"/>
                <a:ea typeface="+mn-ea"/>
                <a:cs typeface="+mn-cs"/>
              </a:rPr>
              <a:t>be automatically live migrated to other hosts when certain resources become scarce.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627571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 Application performance is often directly linked to the bandwidth that a server</a:t>
            </a:r>
          </a:p>
          <a:p>
            <a:r>
              <a:rPr lang="en-US" sz="1200" kern="1200" baseline="0" dirty="0" smtClean="0">
                <a:solidFill>
                  <a:schemeClr val="tx1"/>
                </a:solidFill>
                <a:latin typeface="+mn-lt"/>
                <a:ea typeface="+mn-ea"/>
                <a:cs typeface="+mn-cs"/>
              </a:rPr>
              <a:t>has been allocated. Whether it is storage access that has been bottlenecked or constrained</a:t>
            </a:r>
          </a:p>
          <a:p>
            <a:r>
              <a:rPr lang="en-US" sz="1200" kern="1200" baseline="0" dirty="0" smtClean="0">
                <a:solidFill>
                  <a:schemeClr val="tx1"/>
                </a:solidFill>
                <a:latin typeface="+mn-lt"/>
                <a:ea typeface="+mn-ea"/>
                <a:cs typeface="+mn-cs"/>
              </a:rPr>
              <a:t>traffic to the network, either case will cause an application to be perceived</a:t>
            </a:r>
          </a:p>
          <a:p>
            <a:r>
              <a:rPr lang="en-US" sz="1200" kern="1200" baseline="0" dirty="0" smtClean="0">
                <a:solidFill>
                  <a:schemeClr val="tx1"/>
                </a:solidFill>
                <a:latin typeface="+mn-lt"/>
                <a:ea typeface="+mn-ea"/>
                <a:cs typeface="+mn-cs"/>
              </a:rPr>
              <a:t>as underperforming. In this way, during the virtualization of workloads, I/O virtualization</a:t>
            </a:r>
          </a:p>
          <a:p>
            <a:r>
              <a:rPr lang="en-US" sz="1200" kern="1200" baseline="0" dirty="0" smtClean="0">
                <a:solidFill>
                  <a:schemeClr val="tx1"/>
                </a:solidFill>
                <a:latin typeface="+mn-lt"/>
                <a:ea typeface="+mn-ea"/>
                <a:cs typeface="+mn-cs"/>
              </a:rPr>
              <a:t>is a critical item. The architecture of how I/O is managed in a virtual environment</a:t>
            </a:r>
          </a:p>
          <a:p>
            <a:r>
              <a:rPr lang="en-US" sz="1200" kern="1200" baseline="0" dirty="0" smtClean="0">
                <a:solidFill>
                  <a:schemeClr val="tx1"/>
                </a:solidFill>
                <a:latin typeface="+mn-lt"/>
                <a:ea typeface="+mn-ea"/>
                <a:cs typeface="+mn-cs"/>
              </a:rPr>
              <a:t>is straightforward (Figure 14.8). In the virtual machine, the operating system</a:t>
            </a:r>
          </a:p>
          <a:p>
            <a:r>
              <a:rPr lang="en-US" sz="1200" kern="1200" baseline="0" dirty="0" smtClean="0">
                <a:solidFill>
                  <a:schemeClr val="tx1"/>
                </a:solidFill>
                <a:latin typeface="+mn-lt"/>
                <a:ea typeface="+mn-ea"/>
                <a:cs typeface="+mn-cs"/>
              </a:rPr>
              <a:t>makes a call to the device driver as it would in a physical server. The device driver</a:t>
            </a:r>
          </a:p>
          <a:p>
            <a:r>
              <a:rPr lang="en-US" sz="1200" kern="1200" baseline="0" dirty="0" smtClean="0">
                <a:solidFill>
                  <a:schemeClr val="tx1"/>
                </a:solidFill>
                <a:latin typeface="+mn-lt"/>
                <a:ea typeface="+mn-ea"/>
                <a:cs typeface="+mn-cs"/>
              </a:rPr>
              <a:t> then connects with the device; though in the case of the virtual server, the device is</a:t>
            </a:r>
          </a:p>
          <a:p>
            <a:r>
              <a:rPr lang="en-US" sz="1200" kern="1200" baseline="0" dirty="0" smtClean="0">
                <a:solidFill>
                  <a:schemeClr val="tx1"/>
                </a:solidFill>
                <a:latin typeface="+mn-lt"/>
                <a:ea typeface="+mn-ea"/>
                <a:cs typeface="+mn-cs"/>
              </a:rPr>
              <a:t>an emulated device that is staged and managed by the hypervisor. These emulated</a:t>
            </a:r>
          </a:p>
          <a:p>
            <a:r>
              <a:rPr lang="en-US" sz="1200" kern="1200" baseline="0" dirty="0" smtClean="0">
                <a:solidFill>
                  <a:schemeClr val="tx1"/>
                </a:solidFill>
                <a:latin typeface="+mn-lt"/>
                <a:ea typeface="+mn-ea"/>
                <a:cs typeface="+mn-cs"/>
              </a:rPr>
              <a:t>devices are usually a common actual device, such as an Intel e1000 network interface</a:t>
            </a:r>
          </a:p>
          <a:p>
            <a:r>
              <a:rPr lang="en-US" sz="1200" kern="1200" baseline="0" dirty="0" smtClean="0">
                <a:solidFill>
                  <a:schemeClr val="tx1"/>
                </a:solidFill>
                <a:latin typeface="+mn-lt"/>
                <a:ea typeface="+mn-ea"/>
                <a:cs typeface="+mn-cs"/>
              </a:rPr>
              <a:t>card or simple generic SGVA or IDE controllers. This virtual device plugs into</a:t>
            </a:r>
          </a:p>
          <a:p>
            <a:r>
              <a:rPr lang="en-US" sz="1200" kern="1200" baseline="0" dirty="0" smtClean="0">
                <a:solidFill>
                  <a:schemeClr val="tx1"/>
                </a:solidFill>
                <a:latin typeface="+mn-lt"/>
                <a:ea typeface="+mn-ea"/>
                <a:cs typeface="+mn-cs"/>
              </a:rPr>
              <a:t>the hypervisor’s I/O stack that communicates with the device driver that is mapped</a:t>
            </a:r>
          </a:p>
          <a:p>
            <a:r>
              <a:rPr lang="en-US" sz="1200" kern="1200" baseline="0" dirty="0" smtClean="0">
                <a:solidFill>
                  <a:schemeClr val="tx1"/>
                </a:solidFill>
                <a:latin typeface="+mn-lt"/>
                <a:ea typeface="+mn-ea"/>
                <a:cs typeface="+mn-cs"/>
              </a:rPr>
              <a:t>to a physical device in the host server, translating guest I/O addresses to the physical</a:t>
            </a:r>
          </a:p>
          <a:p>
            <a:r>
              <a:rPr lang="en-US" sz="1200" kern="1200" baseline="0" dirty="0" smtClean="0">
                <a:solidFill>
                  <a:schemeClr val="tx1"/>
                </a:solidFill>
                <a:latin typeface="+mn-lt"/>
                <a:ea typeface="+mn-ea"/>
                <a:cs typeface="+mn-cs"/>
              </a:rPr>
              <a:t>host I/O addresses. The hypervisor controls and monitors the requests between</a:t>
            </a:r>
          </a:p>
          <a:p>
            <a:r>
              <a:rPr lang="en-US" sz="1200" kern="1200" baseline="0" dirty="0" smtClean="0">
                <a:solidFill>
                  <a:schemeClr val="tx1"/>
                </a:solidFill>
                <a:latin typeface="+mn-lt"/>
                <a:ea typeface="+mn-ea"/>
                <a:cs typeface="+mn-cs"/>
              </a:rPr>
              <a:t>the virtual machine’s device driver, through the I/O stack, out the physical device,</a:t>
            </a:r>
          </a:p>
          <a:p>
            <a:r>
              <a:rPr lang="en-US" sz="1200" kern="1200" baseline="0" dirty="0" smtClean="0">
                <a:solidFill>
                  <a:schemeClr val="tx1"/>
                </a:solidFill>
                <a:latin typeface="+mn-lt"/>
                <a:ea typeface="+mn-ea"/>
                <a:cs typeface="+mn-cs"/>
              </a:rPr>
              <a:t>and back again, routing the I/O calls to the correct devices on the correct virtual</a:t>
            </a:r>
          </a:p>
          <a:p>
            <a:r>
              <a:rPr lang="en-US" sz="1200" kern="1200" baseline="0" dirty="0" smtClean="0">
                <a:solidFill>
                  <a:schemeClr val="tx1"/>
                </a:solidFill>
                <a:latin typeface="+mn-lt"/>
                <a:ea typeface="+mn-ea"/>
                <a:cs typeface="+mn-cs"/>
              </a:rPr>
              <a:t>machines. There are some architectural differences between vendors, but the basic</a:t>
            </a:r>
          </a:p>
          <a:p>
            <a:r>
              <a:rPr lang="en-US" sz="1200" kern="1200" baseline="0" dirty="0" smtClean="0">
                <a:solidFill>
                  <a:schemeClr val="tx1"/>
                </a:solidFill>
                <a:latin typeface="+mn-lt"/>
                <a:ea typeface="+mn-ea"/>
                <a:cs typeface="+mn-cs"/>
              </a:rPr>
              <a:t>model is similar.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307914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advantages of virtualizing the workload’s I/O path are many. It enables</a:t>
            </a:r>
          </a:p>
          <a:p>
            <a:r>
              <a:rPr lang="en-US" sz="1200" kern="1200" baseline="0" dirty="0" smtClean="0">
                <a:solidFill>
                  <a:schemeClr val="tx1"/>
                </a:solidFill>
                <a:latin typeface="+mn-lt"/>
                <a:ea typeface="+mn-ea"/>
                <a:cs typeface="+mn-cs"/>
              </a:rPr>
              <a:t>hardware independence by abstracting vendor-specific drivers to more generalized</a:t>
            </a:r>
          </a:p>
          <a:p>
            <a:r>
              <a:rPr lang="en-US" sz="1200" kern="1200" baseline="0" dirty="0" smtClean="0">
                <a:solidFill>
                  <a:schemeClr val="tx1"/>
                </a:solidFill>
                <a:latin typeface="+mn-lt"/>
                <a:ea typeface="+mn-ea"/>
                <a:cs typeface="+mn-cs"/>
              </a:rPr>
              <a:t>versions that run on the hypervisor. A virtual machine that is running on</a:t>
            </a:r>
          </a:p>
          <a:p>
            <a:r>
              <a:rPr lang="en-US" sz="1200" kern="1200" baseline="0" dirty="0" smtClean="0">
                <a:solidFill>
                  <a:schemeClr val="tx1"/>
                </a:solidFill>
                <a:latin typeface="+mn-lt"/>
                <a:ea typeface="+mn-ea"/>
                <a:cs typeface="+mn-cs"/>
              </a:rPr>
              <a:t>an IBM server as a host can be live migrated to an HP blade server host, without</a:t>
            </a:r>
          </a:p>
          <a:p>
            <a:r>
              <a:rPr lang="en-US" sz="1200" kern="1200" baseline="0" dirty="0" smtClean="0">
                <a:solidFill>
                  <a:schemeClr val="tx1"/>
                </a:solidFill>
                <a:latin typeface="+mn-lt"/>
                <a:ea typeface="+mn-ea"/>
                <a:cs typeface="+mn-cs"/>
              </a:rPr>
              <a:t>worrying about hardware incompatibilities or versioning mismatches. This</a:t>
            </a:r>
          </a:p>
          <a:p>
            <a:r>
              <a:rPr lang="en-US" sz="1200" kern="1200" baseline="0" dirty="0" smtClean="0">
                <a:solidFill>
                  <a:schemeClr val="tx1"/>
                </a:solidFill>
                <a:latin typeface="+mn-lt"/>
                <a:ea typeface="+mn-ea"/>
                <a:cs typeface="+mn-cs"/>
              </a:rPr>
              <a:t>abstraction enables of one of virtualization’s greatest availability strengths, live</a:t>
            </a:r>
          </a:p>
          <a:p>
            <a:r>
              <a:rPr lang="en-US" sz="1200" kern="1200" baseline="0" dirty="0" smtClean="0">
                <a:solidFill>
                  <a:schemeClr val="tx1"/>
                </a:solidFill>
                <a:latin typeface="+mn-lt"/>
                <a:ea typeface="+mn-ea"/>
                <a:cs typeface="+mn-cs"/>
              </a:rPr>
              <a:t>migration. Sharing of aggregate resources, network paths, for example, is also due</a:t>
            </a:r>
          </a:p>
          <a:p>
            <a:r>
              <a:rPr lang="en-US" sz="1200" kern="1200" baseline="0" dirty="0" smtClean="0">
                <a:solidFill>
                  <a:schemeClr val="tx1"/>
                </a:solidFill>
                <a:latin typeface="+mn-lt"/>
                <a:ea typeface="+mn-ea"/>
                <a:cs typeface="+mn-cs"/>
              </a:rPr>
              <a:t>to this abstraction. In more mature solutions, capabilities exist to granularly control</a:t>
            </a:r>
          </a:p>
          <a:p>
            <a:r>
              <a:rPr lang="en-US" sz="1200" kern="1200" baseline="0" dirty="0" smtClean="0">
                <a:solidFill>
                  <a:schemeClr val="tx1"/>
                </a:solidFill>
                <a:latin typeface="+mn-lt"/>
                <a:ea typeface="+mn-ea"/>
                <a:cs typeface="+mn-cs"/>
              </a:rPr>
              <a:t>the types of network traffic and the bandwidth afforded to individual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or</a:t>
            </a:r>
          </a:p>
          <a:p>
            <a:r>
              <a:rPr lang="en-US" sz="1200" kern="1200" baseline="0" dirty="0" smtClean="0">
                <a:solidFill>
                  <a:schemeClr val="tx1"/>
                </a:solidFill>
                <a:latin typeface="+mn-lt"/>
                <a:ea typeface="+mn-ea"/>
                <a:cs typeface="+mn-cs"/>
              </a:rPr>
              <a:t>groups of virtual machines to insure adequate performance in a shared environment</a:t>
            </a:r>
          </a:p>
          <a:p>
            <a:r>
              <a:rPr lang="en-US" sz="1200" kern="1200" baseline="0" dirty="0" smtClean="0">
                <a:solidFill>
                  <a:schemeClr val="tx1"/>
                </a:solidFill>
                <a:latin typeface="+mn-lt"/>
                <a:ea typeface="+mn-ea"/>
                <a:cs typeface="+mn-cs"/>
              </a:rPr>
              <a:t>to guarantee a chosen Quality of Service level. The memory </a:t>
            </a:r>
            <a:r>
              <a:rPr lang="en-US" sz="1200" kern="1200" baseline="0" dirty="0" err="1" smtClean="0">
                <a:solidFill>
                  <a:schemeClr val="tx1"/>
                </a:solidFill>
                <a:latin typeface="+mn-lt"/>
                <a:ea typeface="+mn-ea"/>
                <a:cs typeface="+mn-cs"/>
              </a:rPr>
              <a:t>overcommit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capability is another benefit of virtualizing the I/O of a VM. In addition to these,</a:t>
            </a:r>
          </a:p>
          <a:p>
            <a:r>
              <a:rPr lang="en-US" sz="1200" kern="1200" baseline="0" dirty="0" smtClean="0">
                <a:solidFill>
                  <a:schemeClr val="tx1"/>
                </a:solidFill>
                <a:latin typeface="+mn-lt"/>
                <a:ea typeface="+mn-ea"/>
                <a:cs typeface="+mn-cs"/>
              </a:rPr>
              <a:t>there are other features that enhance security and availability. The trade-off is that</a:t>
            </a:r>
          </a:p>
          <a:p>
            <a:r>
              <a:rPr lang="en-US" sz="1200" kern="1200" baseline="0" dirty="0" smtClean="0">
                <a:solidFill>
                  <a:schemeClr val="tx1"/>
                </a:solidFill>
                <a:latin typeface="+mn-lt"/>
                <a:ea typeface="+mn-ea"/>
                <a:cs typeface="+mn-cs"/>
              </a:rPr>
              <a:t>the hypervisor is managing all the traffic, which it is designed for, but it requires</a:t>
            </a:r>
          </a:p>
          <a:p>
            <a:r>
              <a:rPr lang="en-US" sz="1200" kern="1200" baseline="0" dirty="0" smtClean="0">
                <a:solidFill>
                  <a:schemeClr val="tx1"/>
                </a:solidFill>
                <a:latin typeface="+mn-lt"/>
                <a:ea typeface="+mn-ea"/>
                <a:cs typeface="+mn-cs"/>
              </a:rPr>
              <a:t>processor overhead. In the early days of virtualization this was an issue that could</a:t>
            </a:r>
          </a:p>
          <a:p>
            <a:r>
              <a:rPr lang="en-US" sz="1200" kern="1200" baseline="0" dirty="0" smtClean="0">
                <a:solidFill>
                  <a:schemeClr val="tx1"/>
                </a:solidFill>
                <a:latin typeface="+mn-lt"/>
                <a:ea typeface="+mn-ea"/>
                <a:cs typeface="+mn-cs"/>
              </a:rPr>
              <a:t>be a limiting factor, but faster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processors and sophisticated hypervisors</a:t>
            </a:r>
          </a:p>
          <a:p>
            <a:r>
              <a:rPr lang="en-US" sz="1200" kern="1200" baseline="0" dirty="0" smtClean="0">
                <a:solidFill>
                  <a:schemeClr val="tx1"/>
                </a:solidFill>
                <a:latin typeface="+mn-lt"/>
                <a:ea typeface="+mn-ea"/>
                <a:cs typeface="+mn-cs"/>
              </a:rPr>
              <a:t>have all but removed this concern.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406989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effectLst/>
                <a:latin typeface="+mn-lt"/>
                <a:ea typeface="+mn-ea"/>
                <a:cs typeface="+mn-cs"/>
              </a:rPr>
              <a:t> A faster processor enables the hypervisor to perform its I/O management functions</a:t>
            </a:r>
          </a:p>
          <a:p>
            <a:r>
              <a:rPr lang="en-US" sz="1200" kern="1200" dirty="0" smtClean="0">
                <a:solidFill>
                  <a:schemeClr val="tx1"/>
                </a:solidFill>
                <a:effectLst/>
                <a:latin typeface="+mn-lt"/>
                <a:ea typeface="+mn-ea"/>
                <a:cs typeface="+mn-cs"/>
              </a:rPr>
              <a:t>more quickly, and also speeds the rate at which the guest processor processing is</a:t>
            </a:r>
          </a:p>
          <a:p>
            <a:r>
              <a:rPr lang="en-US" sz="1200" kern="1200" dirty="0" smtClean="0">
                <a:solidFill>
                  <a:schemeClr val="tx1"/>
                </a:solidFill>
                <a:effectLst/>
                <a:latin typeface="+mn-lt"/>
                <a:ea typeface="+mn-ea"/>
                <a:cs typeface="+mn-cs"/>
              </a:rPr>
              <a:t>done. Explicit hardware changes for virtualization support also improve performance.</a:t>
            </a:r>
          </a:p>
          <a:p>
            <a:r>
              <a:rPr lang="en-US" sz="1200" kern="1200" dirty="0" smtClean="0">
                <a:solidFill>
                  <a:schemeClr val="tx1"/>
                </a:solidFill>
                <a:effectLst/>
                <a:latin typeface="+mn-lt"/>
                <a:ea typeface="+mn-ea"/>
                <a:cs typeface="+mn-cs"/>
              </a:rPr>
              <a:t>Intel offers I/O Acceleration Technology (I/OAT), a physical subsystem that moves</a:t>
            </a:r>
          </a:p>
          <a:p>
            <a:r>
              <a:rPr lang="en-US" sz="1200" kern="1200" dirty="0" smtClean="0">
                <a:solidFill>
                  <a:schemeClr val="tx1"/>
                </a:solidFill>
                <a:effectLst/>
                <a:latin typeface="+mn-lt"/>
                <a:ea typeface="+mn-ea"/>
                <a:cs typeface="+mn-cs"/>
              </a:rPr>
              <a:t>memory copies via direct memory access (DMA) from the main processor to this</a:t>
            </a:r>
          </a:p>
          <a:p>
            <a:r>
              <a:rPr lang="en-US" sz="1200" kern="1200" dirty="0" smtClean="0">
                <a:solidFill>
                  <a:schemeClr val="tx1"/>
                </a:solidFill>
                <a:effectLst/>
                <a:latin typeface="+mn-lt"/>
                <a:ea typeface="+mn-ea"/>
                <a:cs typeface="+mn-cs"/>
              </a:rPr>
              <a:t>specialized portion of the motherboard. Though designed for improving network</a:t>
            </a:r>
          </a:p>
          <a:p>
            <a:r>
              <a:rPr lang="en-US" sz="1200" kern="1200" dirty="0" smtClean="0">
                <a:solidFill>
                  <a:schemeClr val="tx1"/>
                </a:solidFill>
                <a:effectLst/>
                <a:latin typeface="+mn-lt"/>
                <a:ea typeface="+mn-ea"/>
                <a:cs typeface="+mn-cs"/>
              </a:rPr>
              <a:t>performance, remote DMA also improves live migration speeds. Offloading work</a:t>
            </a:r>
          </a:p>
          <a:p>
            <a:r>
              <a:rPr lang="en-US" sz="1200" kern="1200" dirty="0" smtClean="0">
                <a:solidFill>
                  <a:schemeClr val="tx1"/>
                </a:solidFill>
                <a:effectLst/>
                <a:latin typeface="+mn-lt"/>
                <a:ea typeface="+mn-ea"/>
                <a:cs typeface="+mn-cs"/>
              </a:rPr>
              <a:t>from the processor to intelligent devices is another path to improved performance.</a:t>
            </a:r>
          </a:p>
          <a:p>
            <a:r>
              <a:rPr lang="en-US" sz="1200" kern="1200" dirty="0" smtClean="0">
                <a:solidFill>
                  <a:schemeClr val="tx1"/>
                </a:solidFill>
                <a:effectLst/>
                <a:latin typeface="+mn-lt"/>
                <a:ea typeface="+mn-ea"/>
                <a:cs typeface="+mn-cs"/>
              </a:rPr>
              <a:t>Intelligent network interface cards support a number of technologies in this space.</a:t>
            </a:r>
          </a:p>
          <a:p>
            <a:r>
              <a:rPr lang="en-US" sz="1200" kern="1200" dirty="0" smtClean="0">
                <a:solidFill>
                  <a:schemeClr val="tx1"/>
                </a:solidFill>
                <a:effectLst/>
                <a:latin typeface="+mn-lt"/>
                <a:ea typeface="+mn-ea"/>
                <a:cs typeface="+mn-cs"/>
              </a:rPr>
              <a:t>TCP Offload Engine (TOE) removes the TCP/IP processing from the server processor</a:t>
            </a:r>
          </a:p>
          <a:p>
            <a:r>
              <a:rPr lang="en-US" sz="1200" kern="1200" dirty="0" smtClean="0">
                <a:solidFill>
                  <a:schemeClr val="tx1"/>
                </a:solidFill>
                <a:effectLst/>
                <a:latin typeface="+mn-lt"/>
                <a:ea typeface="+mn-ea"/>
                <a:cs typeface="+mn-cs"/>
              </a:rPr>
              <a:t>entirely to the NIC. Other variations on this theme are Large Receive Offload</a:t>
            </a:r>
          </a:p>
          <a:p>
            <a:r>
              <a:rPr lang="en-US" sz="1200" kern="1200" dirty="0" smtClean="0">
                <a:solidFill>
                  <a:schemeClr val="tx1"/>
                </a:solidFill>
                <a:effectLst/>
                <a:latin typeface="+mn-lt"/>
                <a:ea typeface="+mn-ea"/>
                <a:cs typeface="+mn-cs"/>
              </a:rPr>
              <a:t>(LRO), which aggregates incoming packets into bundles for more efficient processing,</a:t>
            </a:r>
          </a:p>
          <a:p>
            <a:r>
              <a:rPr lang="en-US" sz="1200" kern="1200" dirty="0" smtClean="0">
                <a:solidFill>
                  <a:schemeClr val="tx1"/>
                </a:solidFill>
                <a:effectLst/>
                <a:latin typeface="+mn-lt"/>
                <a:ea typeface="+mn-ea"/>
                <a:cs typeface="+mn-cs"/>
              </a:rPr>
              <a:t>and its inverse Large Segment Offload (LSO), which allows the hypervisor to</a:t>
            </a:r>
          </a:p>
          <a:p>
            <a:r>
              <a:rPr lang="en-US" sz="1200" kern="1200" dirty="0" smtClean="0">
                <a:solidFill>
                  <a:schemeClr val="tx1"/>
                </a:solidFill>
                <a:effectLst/>
                <a:latin typeface="+mn-lt"/>
                <a:ea typeface="+mn-ea"/>
                <a:cs typeface="+mn-cs"/>
              </a:rPr>
              <a:t>aggregate multiple outgoing TCP/IP packets and has the NIC hardware segment</a:t>
            </a:r>
          </a:p>
          <a:p>
            <a:r>
              <a:rPr lang="en-US" sz="1200" kern="1200" dirty="0" smtClean="0">
                <a:solidFill>
                  <a:schemeClr val="tx1"/>
                </a:solidFill>
                <a:effectLst/>
                <a:latin typeface="+mn-lt"/>
                <a:ea typeface="+mn-ea"/>
                <a:cs typeface="+mn-cs"/>
              </a:rPr>
              <a:t>them into separate packets.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 In addition to the model described earlier, some applications or users will</a:t>
            </a:r>
          </a:p>
          <a:p>
            <a:r>
              <a:rPr lang="en-US" sz="1200" kern="1200" dirty="0" smtClean="0">
                <a:solidFill>
                  <a:schemeClr val="tx1"/>
                </a:solidFill>
                <a:effectLst/>
                <a:latin typeface="+mn-lt"/>
                <a:ea typeface="+mn-ea"/>
                <a:cs typeface="+mn-cs"/>
              </a:rPr>
              <a:t>demand a dedicated path. In this case, there are options to bypass the hypervisor’s</a:t>
            </a:r>
          </a:p>
          <a:p>
            <a:r>
              <a:rPr lang="en-US" sz="1200" kern="1200" dirty="0" smtClean="0">
                <a:solidFill>
                  <a:schemeClr val="tx1"/>
                </a:solidFill>
                <a:effectLst/>
                <a:latin typeface="+mn-lt"/>
                <a:ea typeface="+mn-ea"/>
                <a:cs typeface="+mn-cs"/>
              </a:rPr>
              <a:t>I/O stack and oversight, and directly connect from the virtual machine’s device driver</a:t>
            </a:r>
          </a:p>
          <a:p>
            <a:r>
              <a:rPr lang="en-US" sz="1200" kern="1200" dirty="0" smtClean="0">
                <a:solidFill>
                  <a:schemeClr val="tx1"/>
                </a:solidFill>
                <a:effectLst/>
                <a:latin typeface="+mn-lt"/>
                <a:ea typeface="+mn-ea"/>
                <a:cs typeface="+mn-cs"/>
              </a:rPr>
              <a:t>to physical device on the virtualization host. This provides the virtue of having a</a:t>
            </a:r>
          </a:p>
          <a:p>
            <a:r>
              <a:rPr lang="en-US" sz="1200" kern="1200" dirty="0" smtClean="0">
                <a:solidFill>
                  <a:schemeClr val="tx1"/>
                </a:solidFill>
                <a:effectLst/>
                <a:latin typeface="+mn-lt"/>
                <a:ea typeface="+mn-ea"/>
                <a:cs typeface="+mn-cs"/>
              </a:rPr>
              <a:t>dedicated resource without any overhead delivering the greatest throughput possible.</a:t>
            </a:r>
          </a:p>
          <a:p>
            <a:r>
              <a:rPr lang="en-US" sz="1200" kern="1200" dirty="0" smtClean="0">
                <a:solidFill>
                  <a:schemeClr val="tx1"/>
                </a:solidFill>
                <a:effectLst/>
                <a:latin typeface="+mn-lt"/>
                <a:ea typeface="+mn-ea"/>
                <a:cs typeface="+mn-cs"/>
              </a:rPr>
              <a:t>In addition to better throughput, since the hypervisor is minimally involved, there is</a:t>
            </a:r>
          </a:p>
          <a:p>
            <a:r>
              <a:rPr lang="en-US" sz="1200" kern="1200" dirty="0" smtClean="0">
                <a:solidFill>
                  <a:schemeClr val="tx1"/>
                </a:solidFill>
                <a:effectLst/>
                <a:latin typeface="+mn-lt"/>
                <a:ea typeface="+mn-ea"/>
                <a:cs typeface="+mn-cs"/>
              </a:rPr>
              <a:t>less impact on the host server’s processor. The disadvantage to a directly connected</a:t>
            </a:r>
          </a:p>
          <a:p>
            <a:r>
              <a:rPr lang="en-US" sz="1200" kern="1200" dirty="0" smtClean="0">
                <a:solidFill>
                  <a:schemeClr val="tx1"/>
                </a:solidFill>
                <a:effectLst/>
                <a:latin typeface="+mn-lt"/>
                <a:ea typeface="+mn-ea"/>
                <a:cs typeface="+mn-cs"/>
              </a:rPr>
              <a:t>I/O device is that the virtual machine is tied to the physical server it is running on.</a:t>
            </a:r>
          </a:p>
          <a:p>
            <a:r>
              <a:rPr lang="en-US" sz="1200" kern="1200" dirty="0" smtClean="0">
                <a:solidFill>
                  <a:schemeClr val="tx1"/>
                </a:solidFill>
                <a:effectLst/>
                <a:latin typeface="+mn-lt"/>
                <a:ea typeface="+mn-ea"/>
                <a:cs typeface="+mn-cs"/>
              </a:rPr>
              <a:t>Without the device abstraction, live migration is not easily possible, which can potentially</a:t>
            </a:r>
          </a:p>
          <a:p>
            <a:r>
              <a:rPr lang="en-US" sz="1200" kern="1200" dirty="0" smtClean="0">
                <a:solidFill>
                  <a:schemeClr val="tx1"/>
                </a:solidFill>
                <a:effectLst/>
                <a:latin typeface="+mn-lt"/>
                <a:ea typeface="+mn-ea"/>
                <a:cs typeface="+mn-cs"/>
              </a:rPr>
              <a:t>reduce availability. Features provided by the hypervisor, like memory overcommit</a:t>
            </a:r>
          </a:p>
          <a:p>
            <a:r>
              <a:rPr lang="en-US" sz="1200" kern="1200" dirty="0" smtClean="0">
                <a:solidFill>
                  <a:schemeClr val="tx1"/>
                </a:solidFill>
                <a:effectLst/>
                <a:latin typeface="+mn-lt"/>
                <a:ea typeface="+mn-ea"/>
                <a:cs typeface="+mn-cs"/>
              </a:rPr>
              <a:t>or I/O control, are not available, which could waste underutilized resources</a:t>
            </a:r>
          </a:p>
          <a:p>
            <a:r>
              <a:rPr lang="en-US" sz="1200" kern="1200" dirty="0" smtClean="0">
                <a:solidFill>
                  <a:schemeClr val="tx1"/>
                </a:solidFill>
                <a:effectLst/>
                <a:latin typeface="+mn-lt"/>
                <a:ea typeface="+mn-ea"/>
                <a:cs typeface="+mn-cs"/>
              </a:rPr>
              <a:t>and mitigate the need for virtualization. Though a dedicated device model provides</a:t>
            </a:r>
          </a:p>
          <a:p>
            <a:r>
              <a:rPr lang="en-US" sz="1200" kern="1200" dirty="0" smtClean="0">
                <a:solidFill>
                  <a:schemeClr val="tx1"/>
                </a:solidFill>
                <a:effectLst/>
                <a:latin typeface="+mn-lt"/>
                <a:ea typeface="+mn-ea"/>
                <a:cs typeface="+mn-cs"/>
              </a:rPr>
              <a:t>better performance, today it is rarely used, as datacenters opt for the flexibility that</a:t>
            </a:r>
          </a:p>
          <a:p>
            <a:r>
              <a:rPr lang="en-US" sz="1200" kern="1200" dirty="0" smtClean="0">
                <a:solidFill>
                  <a:schemeClr val="tx1"/>
                </a:solidFill>
                <a:effectLst/>
                <a:latin typeface="+mn-lt"/>
                <a:ea typeface="+mn-ea"/>
                <a:cs typeface="+mn-cs"/>
              </a:rPr>
              <a:t>virtualized I/O provides.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1066047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is a commercially available hypervisor from VMware that provides users a</a:t>
            </a:r>
          </a:p>
          <a:p>
            <a:r>
              <a:rPr lang="en-US" sz="1200" kern="1200" baseline="0" dirty="0" smtClean="0">
                <a:solidFill>
                  <a:schemeClr val="tx1"/>
                </a:solidFill>
                <a:latin typeface="+mn-lt"/>
                <a:ea typeface="+mn-ea"/>
                <a:cs typeface="+mn-cs"/>
              </a:rPr>
              <a:t>Type-1, or bare-metal, hypervisor to host virtual machines on their servers. VMware</a:t>
            </a:r>
          </a:p>
          <a:p>
            <a:r>
              <a:rPr lang="en-US" sz="1200" kern="1200" baseline="0" dirty="0" smtClean="0">
                <a:solidFill>
                  <a:schemeClr val="tx1"/>
                </a:solidFill>
                <a:latin typeface="+mn-lt"/>
                <a:ea typeface="+mn-ea"/>
                <a:cs typeface="+mn-cs"/>
              </a:rPr>
              <a:t>developed their initial x86-based solutions in the late 1990s and were the first to deliver</a:t>
            </a:r>
          </a:p>
          <a:p>
            <a:r>
              <a:rPr lang="en-US" sz="1200" kern="1200" baseline="0" dirty="0" smtClean="0">
                <a:solidFill>
                  <a:schemeClr val="tx1"/>
                </a:solidFill>
                <a:latin typeface="+mn-lt"/>
                <a:ea typeface="+mn-ea"/>
                <a:cs typeface="+mn-cs"/>
              </a:rPr>
              <a:t>a commercial product to the marketplace. This first-to-market timing, coupled</a:t>
            </a:r>
          </a:p>
          <a:p>
            <a:r>
              <a:rPr lang="en-US" sz="1200" kern="1200" baseline="0" dirty="0" smtClean="0">
                <a:solidFill>
                  <a:schemeClr val="tx1"/>
                </a:solidFill>
                <a:latin typeface="+mn-lt"/>
                <a:ea typeface="+mn-ea"/>
                <a:cs typeface="+mn-cs"/>
              </a:rPr>
              <a:t>with continuous innovations, has kept VMware firmly on top of the heap in market</a:t>
            </a:r>
          </a:p>
          <a:p>
            <a:r>
              <a:rPr lang="en-US" sz="1200" kern="1200" baseline="0" dirty="0" smtClean="0">
                <a:solidFill>
                  <a:schemeClr val="tx1"/>
                </a:solidFill>
                <a:latin typeface="+mn-lt"/>
                <a:ea typeface="+mn-ea"/>
                <a:cs typeface="+mn-cs"/>
              </a:rPr>
              <a:t>share, but more importantly in the lead from a breadth of feature and maturity of</a:t>
            </a:r>
          </a:p>
          <a:p>
            <a:r>
              <a:rPr lang="en-US" sz="1200" kern="1200" baseline="0" dirty="0" smtClean="0">
                <a:solidFill>
                  <a:schemeClr val="tx1"/>
                </a:solidFill>
                <a:latin typeface="+mn-lt"/>
                <a:ea typeface="+mn-ea"/>
                <a:cs typeface="+mn-cs"/>
              </a:rPr>
              <a:t>solution standpoint. The growth of the virtualization market and the changes in the</a:t>
            </a:r>
          </a:p>
          <a:p>
            <a:r>
              <a:rPr lang="en-US" sz="1200" kern="1200" baseline="0" dirty="0" smtClean="0">
                <a:solidFill>
                  <a:schemeClr val="tx1"/>
                </a:solidFill>
                <a:latin typeface="+mn-lt"/>
                <a:ea typeface="+mn-ea"/>
                <a:cs typeface="+mn-cs"/>
              </a:rPr>
              <a:t>VMware solutions have been outlined elsewhere, but there are certain fundamental</a:t>
            </a:r>
          </a:p>
          <a:p>
            <a:r>
              <a:rPr lang="en-US" sz="1200" kern="1200" baseline="0" dirty="0" smtClean="0">
                <a:solidFill>
                  <a:schemeClr val="tx1"/>
                </a:solidFill>
                <a:latin typeface="+mn-lt"/>
                <a:ea typeface="+mn-ea"/>
                <a:cs typeface="+mn-cs"/>
              </a:rPr>
              <a:t>differences in the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architecture than in the other available solutions.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684059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virtualization kernel (</a:t>
            </a:r>
            <a:r>
              <a:rPr lang="en-US" sz="1200" kern="1200" baseline="0" dirty="0" err="1" smtClean="0">
                <a:solidFill>
                  <a:schemeClr val="tx1"/>
                </a:solidFill>
                <a:latin typeface="+mn-lt"/>
                <a:ea typeface="+mn-ea"/>
                <a:cs typeface="+mn-cs"/>
              </a:rPr>
              <a:t>VMkernel</a:t>
            </a:r>
            <a:r>
              <a:rPr lang="en-US" sz="1200" kern="1200" baseline="0" dirty="0" smtClean="0">
                <a:solidFill>
                  <a:schemeClr val="tx1"/>
                </a:solidFill>
                <a:latin typeface="+mn-lt"/>
                <a:ea typeface="+mn-ea"/>
                <a:cs typeface="+mn-cs"/>
              </a:rPr>
              <a:t>) is the core of the hypervisor and performs</a:t>
            </a:r>
          </a:p>
          <a:p>
            <a:r>
              <a:rPr lang="en-US" sz="1200" kern="1200" baseline="0" dirty="0" smtClean="0">
                <a:solidFill>
                  <a:schemeClr val="tx1"/>
                </a:solidFill>
                <a:latin typeface="+mn-lt"/>
                <a:ea typeface="+mn-ea"/>
                <a:cs typeface="+mn-cs"/>
              </a:rPr>
              <a:t>all of the virtualization functions. In earlier releases of ESX (Figure 14.9a), the</a:t>
            </a:r>
          </a:p>
          <a:p>
            <a:r>
              <a:rPr lang="en-US" sz="1200" kern="1200" baseline="0" dirty="0" smtClean="0">
                <a:solidFill>
                  <a:schemeClr val="tx1"/>
                </a:solidFill>
                <a:latin typeface="+mn-lt"/>
                <a:ea typeface="+mn-ea"/>
                <a:cs typeface="+mn-cs"/>
              </a:rPr>
              <a:t>hypervisor was deployed alongside a Linux installation that served as a management</a:t>
            </a:r>
          </a:p>
          <a:p>
            <a:r>
              <a:rPr lang="en-US" sz="1200" kern="1200" baseline="0" dirty="0" smtClean="0">
                <a:solidFill>
                  <a:schemeClr val="tx1"/>
                </a:solidFill>
                <a:latin typeface="+mn-lt"/>
                <a:ea typeface="+mn-ea"/>
                <a:cs typeface="+mn-cs"/>
              </a:rPr>
              <a:t>layer. Certain management functions like logging, name services, and often</a:t>
            </a:r>
          </a:p>
          <a:p>
            <a:r>
              <a:rPr lang="en-US" sz="1200" kern="1200" baseline="0" dirty="0" smtClean="0">
                <a:solidFill>
                  <a:schemeClr val="tx1"/>
                </a:solidFill>
                <a:latin typeface="+mn-lt"/>
                <a:ea typeface="+mn-ea"/>
                <a:cs typeface="+mn-cs"/>
              </a:rPr>
              <a:t>third-party agents for backup or hardware monitoring were installed on this service</a:t>
            </a:r>
          </a:p>
          <a:p>
            <a:r>
              <a:rPr lang="en-US" sz="1200" kern="1200" baseline="0" dirty="0" smtClean="0">
                <a:solidFill>
                  <a:schemeClr val="tx1"/>
                </a:solidFill>
                <a:latin typeface="+mn-lt"/>
                <a:ea typeface="+mn-ea"/>
                <a:cs typeface="+mn-cs"/>
              </a:rPr>
              <a:t>console. It also made a great place for administrators to run other scripts and</a:t>
            </a:r>
          </a:p>
          <a:p>
            <a:r>
              <a:rPr lang="en-US" sz="1200" kern="1200" baseline="0" dirty="0" smtClean="0">
                <a:solidFill>
                  <a:schemeClr val="tx1"/>
                </a:solidFill>
                <a:latin typeface="+mn-lt"/>
                <a:ea typeface="+mn-ea"/>
                <a:cs typeface="+mn-cs"/>
              </a:rPr>
              <a:t>programs. The service console had two issues. The first was that it was considerably</a:t>
            </a:r>
          </a:p>
          <a:p>
            <a:r>
              <a:rPr lang="en-US" sz="1200" kern="1200" baseline="0" dirty="0" smtClean="0">
                <a:solidFill>
                  <a:schemeClr val="tx1"/>
                </a:solidFill>
                <a:latin typeface="+mn-lt"/>
                <a:ea typeface="+mn-ea"/>
                <a:cs typeface="+mn-cs"/>
              </a:rPr>
              <a:t>larger than the hypervisor; a typical install required about 32MB for the hypervisor</a:t>
            </a:r>
          </a:p>
          <a:p>
            <a:r>
              <a:rPr lang="en-US" sz="1200" kern="1200" baseline="0" dirty="0" smtClean="0">
                <a:solidFill>
                  <a:schemeClr val="tx1"/>
                </a:solidFill>
                <a:latin typeface="+mn-lt"/>
                <a:ea typeface="+mn-ea"/>
                <a:cs typeface="+mn-cs"/>
              </a:rPr>
              <a:t>and about 900MB for the service console. The second was that the Linux-based</a:t>
            </a:r>
          </a:p>
          <a:p>
            <a:r>
              <a:rPr lang="en-US" sz="1200" kern="1200" baseline="0" dirty="0" smtClean="0">
                <a:solidFill>
                  <a:schemeClr val="tx1"/>
                </a:solidFill>
                <a:latin typeface="+mn-lt"/>
                <a:ea typeface="+mn-ea"/>
                <a:cs typeface="+mn-cs"/>
              </a:rPr>
              <a:t> service console was a well-understood interface and system and was vulnerable to</a:t>
            </a:r>
          </a:p>
          <a:p>
            <a:r>
              <a:rPr lang="en-US" sz="1200" kern="1200" baseline="0" dirty="0" smtClean="0">
                <a:solidFill>
                  <a:schemeClr val="tx1"/>
                </a:solidFill>
                <a:latin typeface="+mn-lt"/>
                <a:ea typeface="+mn-ea"/>
                <a:cs typeface="+mn-cs"/>
              </a:rPr>
              <a:t>attack by malware or people. VMware then re-architected ESX to be installed and</a:t>
            </a:r>
          </a:p>
          <a:p>
            <a:r>
              <a:rPr lang="en-US" sz="1200" kern="1200" baseline="0" dirty="0" smtClean="0">
                <a:solidFill>
                  <a:schemeClr val="tx1"/>
                </a:solidFill>
                <a:latin typeface="+mn-lt"/>
                <a:ea typeface="+mn-ea"/>
                <a:cs typeface="+mn-cs"/>
              </a:rPr>
              <a:t>managed without the service console.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84580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effectLst/>
                <a:latin typeface="+mn-lt"/>
                <a:ea typeface="+mn-ea"/>
                <a:cs typeface="+mn-cs"/>
              </a:rPr>
              <a:t> The solution that enables virtualization is a virtual machine monitor (VMM) ,</a:t>
            </a:r>
          </a:p>
          <a:p>
            <a:r>
              <a:rPr lang="en-US" sz="1200" kern="1200" dirty="0" smtClean="0">
                <a:solidFill>
                  <a:schemeClr val="tx1"/>
                </a:solidFill>
                <a:effectLst/>
                <a:latin typeface="+mn-lt"/>
                <a:ea typeface="+mn-ea"/>
                <a:cs typeface="+mn-cs"/>
              </a:rPr>
              <a:t>or commonly known today as a hypervisor . This software sits between the hardware</a:t>
            </a:r>
          </a:p>
          <a:p>
            <a:r>
              <a:rPr lang="en-US" sz="1200" kern="1200" dirty="0" smtClean="0">
                <a:solidFill>
                  <a:schemeClr val="tx1"/>
                </a:solidFill>
                <a:effectLst/>
                <a:latin typeface="+mn-lt"/>
                <a:ea typeface="+mn-ea"/>
                <a:cs typeface="+mn-cs"/>
              </a:rPr>
              <a:t>and the VMs acting as a resource broker. Simply put, it allows multiple VMs to safely</a:t>
            </a:r>
          </a:p>
          <a:p>
            <a:r>
              <a:rPr lang="en-US" sz="1200" kern="1200" dirty="0" smtClean="0">
                <a:solidFill>
                  <a:schemeClr val="tx1"/>
                </a:solidFill>
                <a:effectLst/>
                <a:latin typeface="+mn-lt"/>
                <a:ea typeface="+mn-ea"/>
                <a:cs typeface="+mn-cs"/>
              </a:rPr>
              <a:t>coexist on a single physical server host and share that host’s resources. Figure 14.1</a:t>
            </a:r>
          </a:p>
          <a:p>
            <a:r>
              <a:rPr lang="en-US" sz="1200" kern="1200" dirty="0" smtClean="0">
                <a:solidFill>
                  <a:schemeClr val="tx1"/>
                </a:solidFill>
                <a:effectLst/>
                <a:latin typeface="+mn-lt"/>
                <a:ea typeface="+mn-ea"/>
                <a:cs typeface="+mn-cs"/>
              </a:rPr>
              <a:t>illustrates this type of virtualization in general terms. On top of the hardware platform</a:t>
            </a:r>
          </a:p>
          <a:p>
            <a:r>
              <a:rPr lang="en-US" sz="1200" kern="1200" dirty="0" smtClean="0">
                <a:solidFill>
                  <a:schemeClr val="tx1"/>
                </a:solidFill>
                <a:effectLst/>
                <a:latin typeface="+mn-lt"/>
                <a:ea typeface="+mn-ea"/>
                <a:cs typeface="+mn-cs"/>
              </a:rPr>
              <a:t>sits some sort of virtualizing software, which may consist of the host OS plus</a:t>
            </a:r>
          </a:p>
          <a:p>
            <a:r>
              <a:rPr lang="en-US" sz="1200" kern="1200" dirty="0" smtClean="0">
                <a:solidFill>
                  <a:schemeClr val="tx1"/>
                </a:solidFill>
                <a:effectLst/>
                <a:latin typeface="+mn-lt"/>
                <a:ea typeface="+mn-ea"/>
                <a:cs typeface="+mn-cs"/>
              </a:rPr>
              <a:t>specialized virtualizing software or a simply a software package that includes host</a:t>
            </a:r>
          </a:p>
          <a:p>
            <a:r>
              <a:rPr lang="en-US" sz="1200" kern="1200" dirty="0" smtClean="0">
                <a:solidFill>
                  <a:schemeClr val="tx1"/>
                </a:solidFill>
                <a:effectLst/>
                <a:latin typeface="+mn-lt"/>
                <a:ea typeface="+mn-ea"/>
                <a:cs typeface="+mn-cs"/>
              </a:rPr>
              <a:t>OS functions and virtualizing functions, as explained subsequently. The virtualizing</a:t>
            </a:r>
          </a:p>
          <a:p>
            <a:r>
              <a:rPr lang="en-US" sz="1200" kern="1200" dirty="0" smtClean="0">
                <a:solidFill>
                  <a:schemeClr val="tx1"/>
                </a:solidFill>
                <a:effectLst/>
                <a:latin typeface="+mn-lt"/>
                <a:ea typeface="+mn-ea"/>
                <a:cs typeface="+mn-cs"/>
              </a:rPr>
              <a:t>software provides abstraction of all physical resources (such as processor, memory,</a:t>
            </a:r>
          </a:p>
          <a:p>
            <a:r>
              <a:rPr lang="en-US" sz="1200" kern="1200" dirty="0" smtClean="0">
                <a:solidFill>
                  <a:schemeClr val="tx1"/>
                </a:solidFill>
                <a:effectLst/>
                <a:latin typeface="+mn-lt"/>
                <a:ea typeface="+mn-ea"/>
                <a:cs typeface="+mn-cs"/>
              </a:rPr>
              <a:t>network, and storage) and thus enables multiple computing stacks, called virtual</a:t>
            </a:r>
          </a:p>
          <a:p>
            <a:r>
              <a:rPr lang="en-US" sz="1200" kern="1200" dirty="0" smtClean="0">
                <a:solidFill>
                  <a:schemeClr val="tx1"/>
                </a:solidFill>
                <a:effectLst/>
                <a:latin typeface="+mn-lt"/>
                <a:ea typeface="+mn-ea"/>
                <a:cs typeface="+mn-cs"/>
              </a:rPr>
              <a:t>machines, to be run on a single physical host.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Each VM includes an OS, called the guest OS. This OS may be the same as the</a:t>
            </a:r>
          </a:p>
          <a:p>
            <a:r>
              <a:rPr lang="en-US" sz="1200" kern="1200" dirty="0" smtClean="0">
                <a:solidFill>
                  <a:schemeClr val="tx1"/>
                </a:solidFill>
                <a:effectLst/>
                <a:latin typeface="+mn-lt"/>
                <a:ea typeface="+mn-ea"/>
                <a:cs typeface="+mn-cs"/>
              </a:rPr>
              <a:t>host OS or a different one. For example, a guest Windows OS could be run in a VM</a:t>
            </a:r>
          </a:p>
          <a:p>
            <a:r>
              <a:rPr lang="en-US" sz="1200" kern="1200" dirty="0" smtClean="0">
                <a:solidFill>
                  <a:schemeClr val="tx1"/>
                </a:solidFill>
                <a:effectLst/>
                <a:latin typeface="+mn-lt"/>
                <a:ea typeface="+mn-ea"/>
                <a:cs typeface="+mn-cs"/>
              </a:rPr>
              <a:t> on top of a Linux host OS. The guest OS, in turn, supports a set of standard library</a:t>
            </a:r>
          </a:p>
          <a:p>
            <a:r>
              <a:rPr lang="en-US" sz="1200" kern="1200" dirty="0" smtClean="0">
                <a:solidFill>
                  <a:schemeClr val="tx1"/>
                </a:solidFill>
                <a:effectLst/>
                <a:latin typeface="+mn-lt"/>
                <a:ea typeface="+mn-ea"/>
                <a:cs typeface="+mn-cs"/>
              </a:rPr>
              <a:t>functions and other binary files and applications. From the point of view of the applications</a:t>
            </a:r>
          </a:p>
          <a:p>
            <a:r>
              <a:rPr lang="en-US" sz="1200" kern="1200" dirty="0" smtClean="0">
                <a:solidFill>
                  <a:schemeClr val="tx1"/>
                </a:solidFill>
                <a:effectLst/>
                <a:latin typeface="+mn-lt"/>
                <a:ea typeface="+mn-ea"/>
                <a:cs typeface="+mn-cs"/>
              </a:rPr>
              <a:t>and the user, this stack appears as an actual machine, with hardware and an</a:t>
            </a:r>
          </a:p>
          <a:p>
            <a:r>
              <a:rPr lang="en-US" sz="1200" kern="1200" dirty="0" smtClean="0">
                <a:solidFill>
                  <a:schemeClr val="tx1"/>
                </a:solidFill>
                <a:effectLst/>
                <a:latin typeface="+mn-lt"/>
                <a:ea typeface="+mn-ea"/>
                <a:cs typeface="+mn-cs"/>
              </a:rPr>
              <a:t>OS; thus, the term virtual machine  is appropriate. In other words, it is the hardware</a:t>
            </a:r>
          </a:p>
          <a:p>
            <a:r>
              <a:rPr lang="en-US" sz="1200" kern="1200" dirty="0" smtClean="0">
                <a:solidFill>
                  <a:schemeClr val="tx1"/>
                </a:solidFill>
                <a:effectLst/>
                <a:latin typeface="+mn-lt"/>
                <a:ea typeface="+mn-ea"/>
                <a:cs typeface="+mn-cs"/>
              </a:rPr>
              <a:t>that is being virtualized.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number of guests that can exist on a single host is measured a consolidation</a:t>
            </a:r>
          </a:p>
          <a:p>
            <a:r>
              <a:rPr lang="en-US" sz="1200" kern="1200" dirty="0" smtClean="0">
                <a:solidFill>
                  <a:schemeClr val="tx1"/>
                </a:solidFill>
                <a:effectLst/>
                <a:latin typeface="+mn-lt"/>
                <a:ea typeface="+mn-ea"/>
                <a:cs typeface="+mn-cs"/>
              </a:rPr>
              <a:t>ratio . For example, a host that is supporting 4 VMs is said to have a consolidation</a:t>
            </a:r>
          </a:p>
          <a:p>
            <a:r>
              <a:rPr lang="en-US" sz="1200" kern="1200" dirty="0" smtClean="0">
                <a:solidFill>
                  <a:schemeClr val="tx1"/>
                </a:solidFill>
                <a:effectLst/>
                <a:latin typeface="+mn-lt"/>
                <a:ea typeface="+mn-ea"/>
                <a:cs typeface="+mn-cs"/>
              </a:rPr>
              <a:t>ratio of 4 to 1, also written as 4:1 (see Figure 14.1). The initial commercially available</a:t>
            </a:r>
          </a:p>
          <a:p>
            <a:r>
              <a:rPr lang="en-US" sz="1200" kern="1200" dirty="0" smtClean="0">
                <a:solidFill>
                  <a:schemeClr val="tx1"/>
                </a:solidFill>
                <a:effectLst/>
                <a:latin typeface="+mn-lt"/>
                <a:ea typeface="+mn-ea"/>
                <a:cs typeface="+mn-cs"/>
              </a:rPr>
              <a:t>hypervisors provided consolidation ratios of between 4:1 and 12:1, but even at the</a:t>
            </a:r>
          </a:p>
          <a:p>
            <a:r>
              <a:rPr lang="en-US" sz="1200" kern="1200" dirty="0" smtClean="0">
                <a:solidFill>
                  <a:schemeClr val="tx1"/>
                </a:solidFill>
                <a:effectLst/>
                <a:latin typeface="+mn-lt"/>
                <a:ea typeface="+mn-ea"/>
                <a:cs typeface="+mn-cs"/>
              </a:rPr>
              <a:t>low end, if a company virtualized all of their servers, they could remove 75% of the</a:t>
            </a:r>
          </a:p>
          <a:p>
            <a:r>
              <a:rPr lang="en-US" sz="1200" kern="1200" dirty="0" smtClean="0">
                <a:solidFill>
                  <a:schemeClr val="tx1"/>
                </a:solidFill>
                <a:effectLst/>
                <a:latin typeface="+mn-lt"/>
                <a:ea typeface="+mn-ea"/>
                <a:cs typeface="+mn-cs"/>
              </a:rPr>
              <a:t>servers from their datacenters. More importantly, they could remove the cost as well,</a:t>
            </a:r>
          </a:p>
          <a:p>
            <a:r>
              <a:rPr lang="en-US" sz="1200" kern="1200" dirty="0" smtClean="0">
                <a:solidFill>
                  <a:schemeClr val="tx1"/>
                </a:solidFill>
                <a:effectLst/>
                <a:latin typeface="+mn-lt"/>
                <a:ea typeface="+mn-ea"/>
                <a:cs typeface="+mn-cs"/>
              </a:rPr>
              <a:t>which often ran into the millions or tens of millions of dollars annually. With fewer</a:t>
            </a:r>
          </a:p>
          <a:p>
            <a:r>
              <a:rPr lang="en-US" sz="1200" kern="1200" dirty="0" smtClean="0">
                <a:solidFill>
                  <a:schemeClr val="tx1"/>
                </a:solidFill>
                <a:effectLst/>
                <a:latin typeface="+mn-lt"/>
                <a:ea typeface="+mn-ea"/>
                <a:cs typeface="+mn-cs"/>
              </a:rPr>
              <a:t>physical servers, less power and less cooling was needed. Also this leads to fewer</a:t>
            </a:r>
          </a:p>
          <a:p>
            <a:r>
              <a:rPr lang="en-US" sz="1200" kern="1200" dirty="0" smtClean="0">
                <a:solidFill>
                  <a:schemeClr val="tx1"/>
                </a:solidFill>
                <a:effectLst/>
                <a:latin typeface="+mn-lt"/>
                <a:ea typeface="+mn-ea"/>
                <a:cs typeface="+mn-cs"/>
              </a:rPr>
              <a:t>cables, fewer network switches, and less floor space. Server consolidation became,</a:t>
            </a:r>
          </a:p>
          <a:p>
            <a:r>
              <a:rPr lang="en-US" sz="1200" kern="1200" dirty="0" smtClean="0">
                <a:solidFill>
                  <a:schemeClr val="tx1"/>
                </a:solidFill>
                <a:effectLst/>
                <a:latin typeface="+mn-lt"/>
                <a:ea typeface="+mn-ea"/>
                <a:cs typeface="+mn-cs"/>
              </a:rPr>
              <a:t>and continues to be, a tremendously valuable way to solve a costly and wasteful</a:t>
            </a:r>
          </a:p>
          <a:p>
            <a:r>
              <a:rPr lang="en-US" sz="1200" kern="1200" dirty="0" smtClean="0">
                <a:solidFill>
                  <a:schemeClr val="tx1"/>
                </a:solidFill>
                <a:effectLst/>
                <a:latin typeface="+mn-lt"/>
                <a:ea typeface="+mn-ea"/>
                <a:cs typeface="+mn-cs"/>
              </a:rPr>
              <a:t>problem. Today, more virtual servers are deployed in the world than physical servers,</a:t>
            </a:r>
          </a:p>
          <a:p>
            <a:r>
              <a:rPr lang="en-US" sz="1200" kern="1200" dirty="0" smtClean="0">
                <a:solidFill>
                  <a:schemeClr val="tx1"/>
                </a:solidFill>
                <a:effectLst/>
                <a:latin typeface="+mn-lt"/>
                <a:ea typeface="+mn-ea"/>
                <a:cs typeface="+mn-cs"/>
              </a:rPr>
              <a:t>and virtual server deployment continues to accelerate.</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3480139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This new architecture, dubbed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for integrated, has all of the management</a:t>
            </a:r>
          </a:p>
          <a:p>
            <a:r>
              <a:rPr lang="en-US" sz="1200" kern="1200" baseline="0" dirty="0" smtClean="0">
                <a:solidFill>
                  <a:schemeClr val="tx1"/>
                </a:solidFill>
                <a:latin typeface="+mn-lt"/>
                <a:ea typeface="+mn-ea"/>
                <a:cs typeface="+mn-cs"/>
              </a:rPr>
              <a:t>services as part of the </a:t>
            </a:r>
            <a:r>
              <a:rPr lang="en-US" sz="1200" kern="1200" baseline="0" dirty="0" err="1" smtClean="0">
                <a:solidFill>
                  <a:schemeClr val="tx1"/>
                </a:solidFill>
                <a:latin typeface="+mn-lt"/>
                <a:ea typeface="+mn-ea"/>
                <a:cs typeface="+mn-cs"/>
              </a:rPr>
              <a:t>VMkernel</a:t>
            </a:r>
            <a:r>
              <a:rPr lang="en-US" sz="1200" kern="1200" baseline="0" dirty="0" smtClean="0">
                <a:solidFill>
                  <a:schemeClr val="tx1"/>
                </a:solidFill>
                <a:latin typeface="+mn-lt"/>
                <a:ea typeface="+mn-ea"/>
                <a:cs typeface="+mn-cs"/>
              </a:rPr>
              <a:t> (Figure 14.9b). This provides a smaller and</a:t>
            </a:r>
          </a:p>
          <a:p>
            <a:r>
              <a:rPr lang="en-US" sz="1200" kern="1200" baseline="0" dirty="0" smtClean="0">
                <a:solidFill>
                  <a:schemeClr val="tx1"/>
                </a:solidFill>
                <a:latin typeface="+mn-lt"/>
                <a:ea typeface="+mn-ea"/>
                <a:cs typeface="+mn-cs"/>
              </a:rPr>
              <a:t>much more secure package than before. Current versions are in the neighborhood of</a:t>
            </a:r>
          </a:p>
          <a:p>
            <a:r>
              <a:rPr lang="en-US" sz="1200" kern="1200" baseline="0" dirty="0" smtClean="0">
                <a:solidFill>
                  <a:schemeClr val="tx1"/>
                </a:solidFill>
                <a:latin typeface="+mn-lt"/>
                <a:ea typeface="+mn-ea"/>
                <a:cs typeface="+mn-cs"/>
              </a:rPr>
              <a:t>about 100MB. This small size allows server vendors to deliver hardware with </a:t>
            </a:r>
            <a:r>
              <a:rPr lang="en-US" sz="1200" kern="1200" baseline="0" dirty="0" err="1" smtClean="0">
                <a:solidFill>
                  <a:schemeClr val="tx1"/>
                </a:solidFill>
                <a:latin typeface="+mn-lt"/>
                <a:ea typeface="+mn-ea"/>
                <a:cs typeface="+mn-cs"/>
              </a:rPr>
              <a:t>ESXi</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already available on flash memory in the server. Configuration management, monitoring,</a:t>
            </a:r>
          </a:p>
          <a:p>
            <a:r>
              <a:rPr lang="en-US" sz="1200" kern="1200" baseline="0" dirty="0" smtClean="0">
                <a:solidFill>
                  <a:schemeClr val="tx1"/>
                </a:solidFill>
                <a:latin typeface="+mn-lt"/>
                <a:ea typeface="+mn-ea"/>
                <a:cs typeface="+mn-cs"/>
              </a:rPr>
              <a:t>and scripting are now all available through command line interface utilities.</a:t>
            </a:r>
          </a:p>
          <a:p>
            <a:r>
              <a:rPr lang="en-US" sz="1200" kern="1200" baseline="0" dirty="0" smtClean="0">
                <a:solidFill>
                  <a:schemeClr val="tx1"/>
                </a:solidFill>
                <a:latin typeface="+mn-lt"/>
                <a:ea typeface="+mn-ea"/>
                <a:cs typeface="+mn-cs"/>
              </a:rPr>
              <a:t>Third-party agents are also run in the </a:t>
            </a:r>
            <a:r>
              <a:rPr lang="en-US" sz="1200" kern="1200" baseline="0" dirty="0" err="1" smtClean="0">
                <a:solidFill>
                  <a:schemeClr val="tx1"/>
                </a:solidFill>
                <a:latin typeface="+mn-lt"/>
                <a:ea typeface="+mn-ea"/>
                <a:cs typeface="+mn-cs"/>
              </a:rPr>
              <a:t>VMkernel</a:t>
            </a:r>
            <a:r>
              <a:rPr lang="en-US" sz="1200" kern="1200" baseline="0" dirty="0" smtClean="0">
                <a:solidFill>
                  <a:schemeClr val="tx1"/>
                </a:solidFill>
                <a:latin typeface="+mn-lt"/>
                <a:ea typeface="+mn-ea"/>
                <a:cs typeface="+mn-cs"/>
              </a:rPr>
              <a:t> after being certified and digitally</a:t>
            </a:r>
          </a:p>
          <a:p>
            <a:r>
              <a:rPr lang="en-US" sz="1200" kern="1200" baseline="0" dirty="0" smtClean="0">
                <a:solidFill>
                  <a:schemeClr val="tx1"/>
                </a:solidFill>
                <a:latin typeface="+mn-lt"/>
                <a:ea typeface="+mn-ea"/>
                <a:cs typeface="+mn-cs"/>
              </a:rPr>
              <a:t>signed. This allows, for example, a server vendor who provides hardware monitoring,</a:t>
            </a:r>
          </a:p>
          <a:p>
            <a:r>
              <a:rPr lang="en-US" sz="1200" kern="1200" baseline="0" dirty="0" smtClean="0">
                <a:solidFill>
                  <a:schemeClr val="tx1"/>
                </a:solidFill>
                <a:latin typeface="+mn-lt"/>
                <a:ea typeface="+mn-ea"/>
                <a:cs typeface="+mn-cs"/>
              </a:rPr>
              <a:t>to include an agent in the </a:t>
            </a:r>
            <a:r>
              <a:rPr lang="en-US" sz="1200" kern="1200" baseline="0" dirty="0" err="1" smtClean="0">
                <a:solidFill>
                  <a:schemeClr val="tx1"/>
                </a:solidFill>
                <a:latin typeface="+mn-lt"/>
                <a:ea typeface="+mn-ea"/>
                <a:cs typeface="+mn-cs"/>
              </a:rPr>
              <a:t>VMkernel</a:t>
            </a:r>
            <a:r>
              <a:rPr lang="en-US" sz="1200" kern="1200" baseline="0" dirty="0" smtClean="0">
                <a:solidFill>
                  <a:schemeClr val="tx1"/>
                </a:solidFill>
                <a:latin typeface="+mn-lt"/>
                <a:ea typeface="+mn-ea"/>
                <a:cs typeface="+mn-cs"/>
              </a:rPr>
              <a:t> that can seamlessly return hardware metrics</a:t>
            </a:r>
          </a:p>
          <a:p>
            <a:r>
              <a:rPr lang="en-US" sz="1200" kern="1200" baseline="0" dirty="0" smtClean="0">
                <a:solidFill>
                  <a:schemeClr val="tx1"/>
                </a:solidFill>
                <a:latin typeface="+mn-lt"/>
                <a:ea typeface="+mn-ea"/>
                <a:cs typeface="+mn-cs"/>
              </a:rPr>
              <a:t>like internal temperature or component statuses to either VMware management</a:t>
            </a:r>
          </a:p>
          <a:p>
            <a:r>
              <a:rPr lang="en-US" sz="1200" kern="1200" baseline="0" dirty="0" smtClean="0">
                <a:solidFill>
                  <a:schemeClr val="tx1"/>
                </a:solidFill>
                <a:latin typeface="+mn-lt"/>
                <a:ea typeface="+mn-ea"/>
                <a:cs typeface="+mn-cs"/>
              </a:rPr>
              <a:t>tools or other management tools.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612734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Though the examples discussed so far are very basic, VMware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provides</a:t>
            </a:r>
          </a:p>
          <a:p>
            <a:r>
              <a:rPr lang="en-US" sz="1200" kern="1200" baseline="0" dirty="0" smtClean="0">
                <a:solidFill>
                  <a:schemeClr val="tx1"/>
                </a:solidFill>
                <a:latin typeface="+mn-lt"/>
                <a:ea typeface="+mn-ea"/>
                <a:cs typeface="+mn-cs"/>
              </a:rPr>
              <a:t>advanced and sophisticated features for availability, scalability, security, manageability,</a:t>
            </a:r>
          </a:p>
          <a:p>
            <a:r>
              <a:rPr lang="en-US" sz="1200" kern="1200" baseline="0" dirty="0" smtClean="0">
                <a:solidFill>
                  <a:schemeClr val="tx1"/>
                </a:solidFill>
                <a:latin typeface="+mn-lt"/>
                <a:ea typeface="+mn-ea"/>
                <a:cs typeface="+mn-cs"/>
              </a:rPr>
              <a:t>and performance. Additional capabilities are introduced with each release,</a:t>
            </a:r>
          </a:p>
          <a:p>
            <a:r>
              <a:rPr lang="en-US" sz="1200" kern="1200" baseline="0" dirty="0" smtClean="0">
                <a:solidFill>
                  <a:schemeClr val="tx1"/>
                </a:solidFill>
                <a:latin typeface="+mn-lt"/>
                <a:ea typeface="+mn-ea"/>
                <a:cs typeface="+mn-cs"/>
              </a:rPr>
              <a:t>improving the capabilities of the platform. Some examples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Storage </a:t>
            </a:r>
            <a:r>
              <a:rPr lang="en-US" sz="1200" kern="1200" baseline="0" dirty="0" err="1" smtClean="0">
                <a:solidFill>
                  <a:schemeClr val="tx1"/>
                </a:solidFill>
                <a:latin typeface="+mn-lt"/>
                <a:ea typeface="+mn-ea"/>
                <a:cs typeface="+mn-cs"/>
              </a:rPr>
              <a:t>VMotion</a:t>
            </a:r>
            <a:r>
              <a:rPr lang="en-US" sz="1200" kern="1200" baseline="0" dirty="0" smtClean="0">
                <a:solidFill>
                  <a:schemeClr val="tx1"/>
                </a:solidFill>
                <a:latin typeface="+mn-lt"/>
                <a:ea typeface="+mn-ea"/>
                <a:cs typeface="+mn-cs"/>
              </a:rPr>
              <a:t>, which permits the relocation of the data files that compose</a:t>
            </a:r>
          </a:p>
          <a:p>
            <a:r>
              <a:rPr lang="en-US" sz="1200" kern="1200" baseline="0" dirty="0" smtClean="0">
                <a:solidFill>
                  <a:schemeClr val="tx1"/>
                </a:solidFill>
                <a:latin typeface="+mn-lt"/>
                <a:ea typeface="+mn-ea"/>
                <a:cs typeface="+mn-cs"/>
              </a:rPr>
              <a:t>a virtual machine, while that virtual machine is in 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Fault Tolerance, which creates a lockstep copy of a virtual machine on a different</a:t>
            </a:r>
          </a:p>
          <a:p>
            <a:r>
              <a:rPr lang="en-US" sz="1200" kern="1200" baseline="0" dirty="0" smtClean="0">
                <a:solidFill>
                  <a:schemeClr val="tx1"/>
                </a:solidFill>
                <a:latin typeface="+mn-lt"/>
                <a:ea typeface="+mn-ea"/>
                <a:cs typeface="+mn-cs"/>
              </a:rPr>
              <a:t>host. If the original host suffers a failure, the virtual machine’s connections</a:t>
            </a:r>
          </a:p>
          <a:p>
            <a:r>
              <a:rPr lang="en-US" sz="1200" kern="1200" baseline="0" dirty="0" smtClean="0">
                <a:solidFill>
                  <a:schemeClr val="tx1"/>
                </a:solidFill>
                <a:latin typeface="+mn-lt"/>
                <a:ea typeface="+mn-ea"/>
                <a:cs typeface="+mn-cs"/>
              </a:rPr>
              <a:t>get shifted to the copy, without interrupting users or the application they are</a:t>
            </a:r>
          </a:p>
          <a:p>
            <a:r>
              <a:rPr lang="en-US" sz="1200" kern="1200" baseline="0" dirty="0" smtClean="0">
                <a:solidFill>
                  <a:schemeClr val="tx1"/>
                </a:solidFill>
                <a:latin typeface="+mn-lt"/>
                <a:ea typeface="+mn-ea"/>
                <a:cs typeface="+mn-cs"/>
              </a:rPr>
              <a:t>using. This differs from High Availability, which would require a virtual machine</a:t>
            </a:r>
          </a:p>
          <a:p>
            <a:r>
              <a:rPr lang="en-US" sz="1200" kern="1200" baseline="0" dirty="0" smtClean="0">
                <a:solidFill>
                  <a:schemeClr val="tx1"/>
                </a:solidFill>
                <a:latin typeface="+mn-lt"/>
                <a:ea typeface="+mn-ea"/>
                <a:cs typeface="+mn-cs"/>
              </a:rPr>
              <a:t>restart on another server.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Site Recovery Manager, which uses various replication technologies to copy</a:t>
            </a:r>
          </a:p>
          <a:p>
            <a:r>
              <a:rPr lang="en-US" sz="1200" kern="1200" baseline="0" dirty="0" smtClean="0">
                <a:solidFill>
                  <a:schemeClr val="tx1"/>
                </a:solidFill>
                <a:latin typeface="+mn-lt"/>
                <a:ea typeface="+mn-ea"/>
                <a:cs typeface="+mn-cs"/>
              </a:rPr>
              <a:t>selected virtual machines to a secondary site in the case of a data center disaster.</a:t>
            </a:r>
          </a:p>
          <a:p>
            <a:r>
              <a:rPr lang="en-US" sz="1200" kern="1200" baseline="0" dirty="0" smtClean="0">
                <a:solidFill>
                  <a:schemeClr val="tx1"/>
                </a:solidFill>
                <a:latin typeface="+mn-lt"/>
                <a:ea typeface="+mn-ea"/>
                <a:cs typeface="+mn-cs"/>
              </a:rPr>
              <a:t>The secondary site can be stood up in a matter of minutes; virtual machines</a:t>
            </a:r>
          </a:p>
          <a:p>
            <a:r>
              <a:rPr lang="en-US" sz="1200" kern="1200" baseline="0" dirty="0" smtClean="0">
                <a:solidFill>
                  <a:schemeClr val="tx1"/>
                </a:solidFill>
                <a:latin typeface="+mn-lt"/>
                <a:ea typeface="+mn-ea"/>
                <a:cs typeface="+mn-cs"/>
              </a:rPr>
              <a:t>power-on in a selected and tiered manner automatically to insure a smooth</a:t>
            </a:r>
          </a:p>
          <a:p>
            <a:r>
              <a:rPr lang="en-US" sz="1200" kern="1200" baseline="0" dirty="0" smtClean="0">
                <a:solidFill>
                  <a:schemeClr val="tx1"/>
                </a:solidFill>
                <a:latin typeface="+mn-lt"/>
                <a:ea typeface="+mn-ea"/>
                <a:cs typeface="+mn-cs"/>
              </a:rPr>
              <a:t>and accurate transition.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Storage and Network I/O Control allow an administrator to allocate network</a:t>
            </a:r>
          </a:p>
          <a:p>
            <a:r>
              <a:rPr lang="en-US" sz="1200" kern="1200" baseline="0" dirty="0" smtClean="0">
                <a:solidFill>
                  <a:schemeClr val="tx1"/>
                </a:solidFill>
                <a:latin typeface="+mn-lt"/>
                <a:ea typeface="+mn-ea"/>
                <a:cs typeface="+mn-cs"/>
              </a:rPr>
              <a:t>bandwidth in a virtual network in a very granular manner. These policies are</a:t>
            </a:r>
          </a:p>
          <a:p>
            <a:r>
              <a:rPr lang="en-US" sz="1200" kern="1200" baseline="0" dirty="0" smtClean="0">
                <a:solidFill>
                  <a:schemeClr val="tx1"/>
                </a:solidFill>
                <a:latin typeface="+mn-lt"/>
                <a:ea typeface="+mn-ea"/>
                <a:cs typeface="+mn-cs"/>
              </a:rPr>
              <a:t>activated when there is contention on the network and can guarantee that specific</a:t>
            </a:r>
          </a:p>
          <a:p>
            <a:r>
              <a:rPr lang="en-US" sz="1200" kern="1200" baseline="0" dirty="0" smtClean="0">
                <a:solidFill>
                  <a:schemeClr val="tx1"/>
                </a:solidFill>
                <a:latin typeface="+mn-lt"/>
                <a:ea typeface="+mn-ea"/>
                <a:cs typeface="+mn-cs"/>
              </a:rPr>
              <a:t>virtual machines, groups of virtual machines that comprise a particular</a:t>
            </a:r>
          </a:p>
          <a:p>
            <a:r>
              <a:rPr lang="en-US" sz="1200" kern="1200" baseline="0" dirty="0" smtClean="0">
                <a:solidFill>
                  <a:schemeClr val="tx1"/>
                </a:solidFill>
                <a:latin typeface="+mn-lt"/>
                <a:ea typeface="+mn-ea"/>
                <a:cs typeface="+mn-cs"/>
              </a:rPr>
              <a:t>application, or classes of data or storage traffic have the required priority and</a:t>
            </a:r>
          </a:p>
          <a:p>
            <a:r>
              <a:rPr lang="en-US" sz="1200" kern="1200" baseline="0" dirty="0" smtClean="0">
                <a:solidFill>
                  <a:schemeClr val="tx1"/>
                </a:solidFill>
                <a:latin typeface="+mn-lt"/>
                <a:ea typeface="+mn-ea"/>
                <a:cs typeface="+mn-cs"/>
              </a:rPr>
              <a:t>bandwidth to operate as desired.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Distributed Resource Scheduler (DRS), which intelligently places virtual machines</a:t>
            </a:r>
          </a:p>
          <a:p>
            <a:r>
              <a:rPr lang="en-US" sz="1200" kern="1200" baseline="0" dirty="0" smtClean="0">
                <a:solidFill>
                  <a:schemeClr val="tx1"/>
                </a:solidFill>
                <a:latin typeface="+mn-lt"/>
                <a:ea typeface="+mn-ea"/>
                <a:cs typeface="+mn-cs"/>
              </a:rPr>
              <a:t>on hosts for startup and can automatically balance the workloads via</a:t>
            </a:r>
          </a:p>
          <a:p>
            <a:r>
              <a:rPr lang="en-US" sz="1200" kern="1200" baseline="0" dirty="0" err="1" smtClean="0">
                <a:solidFill>
                  <a:schemeClr val="tx1"/>
                </a:solidFill>
                <a:latin typeface="+mn-lt"/>
                <a:ea typeface="+mn-ea"/>
                <a:cs typeface="+mn-cs"/>
              </a:rPr>
              <a:t>VMotion</a:t>
            </a:r>
            <a:r>
              <a:rPr lang="en-US" sz="1200" kern="1200" baseline="0" dirty="0" smtClean="0">
                <a:solidFill>
                  <a:schemeClr val="tx1"/>
                </a:solidFill>
                <a:latin typeface="+mn-lt"/>
                <a:ea typeface="+mn-ea"/>
                <a:cs typeface="+mn-cs"/>
              </a:rPr>
              <a:t> based on business policies and resource usage. An aspect of this,</a:t>
            </a:r>
          </a:p>
          <a:p>
            <a:r>
              <a:rPr lang="en-US" sz="1200" kern="1200" baseline="0" dirty="0" smtClean="0">
                <a:solidFill>
                  <a:schemeClr val="tx1"/>
                </a:solidFill>
                <a:latin typeface="+mn-lt"/>
                <a:ea typeface="+mn-ea"/>
                <a:cs typeface="+mn-cs"/>
              </a:rPr>
              <a:t>Distributed Power Management (DPM), can power-off (and on) physical</a:t>
            </a:r>
          </a:p>
          <a:p>
            <a:r>
              <a:rPr lang="en-US" sz="1200" kern="1200" baseline="0" dirty="0" smtClean="0">
                <a:solidFill>
                  <a:schemeClr val="tx1"/>
                </a:solidFill>
                <a:latin typeface="+mn-lt"/>
                <a:ea typeface="+mn-ea"/>
                <a:cs typeface="+mn-cs"/>
              </a:rPr>
              <a:t>hosts as they are needed. Storage DRS can actively migrate virtual machine</a:t>
            </a:r>
          </a:p>
          <a:p>
            <a:r>
              <a:rPr lang="en-US" sz="1200" kern="1200" baseline="0" dirty="0" smtClean="0">
                <a:solidFill>
                  <a:schemeClr val="tx1"/>
                </a:solidFill>
                <a:latin typeface="+mn-lt"/>
                <a:ea typeface="+mn-ea"/>
                <a:cs typeface="+mn-cs"/>
              </a:rPr>
              <a:t>files based on storage capacity and I/O latency, again based on the business</a:t>
            </a:r>
          </a:p>
          <a:p>
            <a:r>
              <a:rPr lang="en-US" sz="1200" kern="1200" baseline="0" dirty="0" smtClean="0">
                <a:solidFill>
                  <a:schemeClr val="tx1"/>
                </a:solidFill>
                <a:latin typeface="+mn-lt"/>
                <a:ea typeface="+mn-ea"/>
                <a:cs typeface="+mn-cs"/>
              </a:rPr>
              <a:t>rules and resource 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are just a few of the features that extend VMware’s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solution past</a:t>
            </a:r>
          </a:p>
          <a:p>
            <a:r>
              <a:rPr lang="en-US" sz="1200" kern="1200" baseline="0" dirty="0" smtClean="0">
                <a:solidFill>
                  <a:schemeClr val="tx1"/>
                </a:solidFill>
                <a:latin typeface="+mn-lt"/>
                <a:ea typeface="+mn-ea"/>
                <a:cs typeface="+mn-cs"/>
              </a:rPr>
              <a:t>being merely a hypervisor that can support virtual machines into a platform for the</a:t>
            </a:r>
          </a:p>
          <a:p>
            <a:r>
              <a:rPr lang="en-US" sz="1200" kern="1200" baseline="0" dirty="0" smtClean="0">
                <a:solidFill>
                  <a:schemeClr val="tx1"/>
                </a:solidFill>
                <a:latin typeface="+mn-lt"/>
                <a:ea typeface="+mn-ea"/>
                <a:cs typeface="+mn-cs"/>
              </a:rPr>
              <a:t>new data center and the foundation for cloud computing.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2497082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 In the early 2000s, an effort based in Cambridge University led to the development</a:t>
            </a:r>
          </a:p>
          <a:p>
            <a:r>
              <a:rPr lang="en-US" sz="1200" kern="1200" dirty="0" smtClean="0">
                <a:solidFill>
                  <a:schemeClr val="tx1"/>
                </a:solidFill>
                <a:effectLst/>
                <a:latin typeface="+mn-lt"/>
                <a:ea typeface="+mn-ea"/>
                <a:cs typeface="+mn-cs"/>
              </a:rPr>
              <a:t>of the Xen, an open-source hypervisor. Over time, and as the need for virtualization</a:t>
            </a:r>
          </a:p>
          <a:p>
            <a:r>
              <a:rPr lang="en-US" sz="1200" kern="1200" dirty="0" smtClean="0">
                <a:solidFill>
                  <a:schemeClr val="tx1"/>
                </a:solidFill>
                <a:effectLst/>
                <a:latin typeface="+mn-lt"/>
                <a:ea typeface="+mn-ea"/>
                <a:cs typeface="+mn-cs"/>
              </a:rPr>
              <a:t>increased, many hypervisor variants have come out of the main Xen branch. Today,</a:t>
            </a:r>
          </a:p>
          <a:p>
            <a:r>
              <a:rPr lang="en-US" sz="1200" kern="1200" dirty="0" smtClean="0">
                <a:solidFill>
                  <a:schemeClr val="tx1"/>
                </a:solidFill>
                <a:effectLst/>
                <a:latin typeface="+mn-lt"/>
                <a:ea typeface="+mn-ea"/>
                <a:cs typeface="+mn-cs"/>
              </a:rPr>
              <a:t>in addition to the open-source hypervisor, there are a number of Xen-based commercial</a:t>
            </a:r>
          </a:p>
          <a:p>
            <a:r>
              <a:rPr lang="en-US" sz="1200" kern="1200" dirty="0" smtClean="0">
                <a:solidFill>
                  <a:schemeClr val="tx1"/>
                </a:solidFill>
                <a:effectLst/>
                <a:latin typeface="+mn-lt"/>
                <a:ea typeface="+mn-ea"/>
                <a:cs typeface="+mn-cs"/>
              </a:rPr>
              <a:t>hypervisor offerings from Citrix, Oracle, and others. Architected differently</a:t>
            </a:r>
          </a:p>
          <a:p>
            <a:r>
              <a:rPr lang="en-US" sz="1200" kern="1200" dirty="0" smtClean="0">
                <a:solidFill>
                  <a:schemeClr val="tx1"/>
                </a:solidFill>
                <a:effectLst/>
                <a:latin typeface="+mn-lt"/>
                <a:ea typeface="+mn-ea"/>
                <a:cs typeface="+mn-cs"/>
              </a:rPr>
              <a:t>than the VMware model, Xen requires a dedicated operating system or domain to</a:t>
            </a:r>
          </a:p>
          <a:p>
            <a:r>
              <a:rPr lang="en-US" sz="1200" kern="1200" dirty="0" smtClean="0">
                <a:solidFill>
                  <a:schemeClr val="tx1"/>
                </a:solidFill>
                <a:effectLst/>
                <a:latin typeface="+mn-lt"/>
                <a:ea typeface="+mn-ea"/>
                <a:cs typeface="+mn-cs"/>
              </a:rPr>
              <a:t>work with the hypervisor, similar to the VMware service console (see Figure 14.10).</a:t>
            </a:r>
          </a:p>
          <a:p>
            <a:r>
              <a:rPr lang="en-US" sz="1200" kern="1200" dirty="0" smtClean="0">
                <a:solidFill>
                  <a:schemeClr val="tx1"/>
                </a:solidFill>
                <a:effectLst/>
                <a:latin typeface="+mn-lt"/>
                <a:ea typeface="+mn-ea"/>
                <a:cs typeface="+mn-cs"/>
              </a:rPr>
              <a:t>This initial domain is known as domain zero (Dom0), runs the Xen tool stack, and</a:t>
            </a:r>
          </a:p>
          <a:p>
            <a:r>
              <a:rPr lang="en-US" sz="1200" kern="1200" dirty="0" smtClean="0">
                <a:solidFill>
                  <a:schemeClr val="tx1"/>
                </a:solidFill>
                <a:effectLst/>
                <a:latin typeface="+mn-lt"/>
                <a:ea typeface="+mn-ea"/>
                <a:cs typeface="+mn-cs"/>
              </a:rPr>
              <a:t>as the privileged area, has direct access to the hardware. Many versions of Linux</a:t>
            </a:r>
          </a:p>
          <a:p>
            <a:r>
              <a:rPr lang="en-US" sz="1200" kern="1200" dirty="0" smtClean="0">
                <a:solidFill>
                  <a:schemeClr val="tx1"/>
                </a:solidFill>
                <a:effectLst/>
                <a:latin typeface="+mn-lt"/>
                <a:ea typeface="+mn-ea"/>
                <a:cs typeface="+mn-cs"/>
              </a:rPr>
              <a:t>contain a Xen hypervisor that is capable of creating a virtual environment. Some of</a:t>
            </a:r>
          </a:p>
          <a:p>
            <a:r>
              <a:rPr lang="en-US" sz="1200" kern="1200" dirty="0" smtClean="0">
                <a:solidFill>
                  <a:schemeClr val="tx1"/>
                </a:solidFill>
                <a:effectLst/>
                <a:latin typeface="+mn-lt"/>
                <a:ea typeface="+mn-ea"/>
                <a:cs typeface="+mn-cs"/>
              </a:rPr>
              <a:t>these are CentOS, </a:t>
            </a:r>
            <a:r>
              <a:rPr lang="en-US" sz="1200" kern="1200" dirty="0" err="1" smtClean="0">
                <a:solidFill>
                  <a:schemeClr val="tx1"/>
                </a:solidFill>
                <a:effectLst/>
                <a:latin typeface="+mn-lt"/>
                <a:ea typeface="+mn-ea"/>
                <a:cs typeface="+mn-cs"/>
              </a:rPr>
              <a:t>Debian</a:t>
            </a:r>
            <a:r>
              <a:rPr lang="en-US" sz="1200" kern="1200" dirty="0" smtClean="0">
                <a:solidFill>
                  <a:schemeClr val="tx1"/>
                </a:solidFill>
                <a:effectLst/>
                <a:latin typeface="+mn-lt"/>
                <a:ea typeface="+mn-ea"/>
                <a:cs typeface="+mn-cs"/>
              </a:rPr>
              <a:t>, Fedora, Ubuntu, </a:t>
            </a:r>
            <a:r>
              <a:rPr lang="en-US" sz="1200" kern="1200" dirty="0" err="1" smtClean="0">
                <a:solidFill>
                  <a:schemeClr val="tx1"/>
                </a:solidFill>
                <a:effectLst/>
                <a:latin typeface="+mn-lt"/>
                <a:ea typeface="+mn-ea"/>
                <a:cs typeface="+mn-cs"/>
              </a:rPr>
              <a:t>OracleVM</a:t>
            </a:r>
            <a:r>
              <a:rPr lang="en-US" sz="1200" kern="1200" dirty="0" smtClean="0">
                <a:solidFill>
                  <a:schemeClr val="tx1"/>
                </a:solidFill>
                <a:effectLst/>
                <a:latin typeface="+mn-lt"/>
                <a:ea typeface="+mn-ea"/>
                <a:cs typeface="+mn-cs"/>
              </a:rPr>
              <a:t>, Red Hat (RHEL), SUSE,</a:t>
            </a:r>
          </a:p>
          <a:p>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XenServer</a:t>
            </a:r>
            <a:r>
              <a:rPr lang="en-US" sz="1200" kern="1200" dirty="0" smtClean="0">
                <a:solidFill>
                  <a:schemeClr val="tx1"/>
                </a:solidFill>
                <a:effectLst/>
                <a:latin typeface="+mn-lt"/>
                <a:ea typeface="+mn-ea"/>
                <a:cs typeface="+mn-cs"/>
              </a:rPr>
              <a:t>. Companies that use Xen-based virtualization solutions do so due to</a:t>
            </a:r>
          </a:p>
          <a:p>
            <a:r>
              <a:rPr lang="en-US" sz="1200" kern="1200" dirty="0" smtClean="0">
                <a:solidFill>
                  <a:schemeClr val="tx1"/>
                </a:solidFill>
                <a:effectLst/>
                <a:latin typeface="+mn-lt"/>
                <a:ea typeface="+mn-ea"/>
                <a:cs typeface="+mn-cs"/>
              </a:rPr>
              <a:t>the lower (or no) cost of the software, or due to their own in-house Linux expertise.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Guests on Xen are unprivileged domains, or sometimes user domains, referred</a:t>
            </a:r>
          </a:p>
          <a:p>
            <a:r>
              <a:rPr lang="en-US" sz="1200" kern="1200" dirty="0" smtClean="0">
                <a:solidFill>
                  <a:schemeClr val="tx1"/>
                </a:solidFill>
                <a:effectLst/>
                <a:latin typeface="+mn-lt"/>
                <a:ea typeface="+mn-ea"/>
                <a:cs typeface="+mn-cs"/>
              </a:rPr>
              <a:t>to as </a:t>
            </a:r>
            <a:r>
              <a:rPr lang="en-US" sz="1200" kern="1200" dirty="0" err="1" smtClean="0">
                <a:solidFill>
                  <a:schemeClr val="tx1"/>
                </a:solidFill>
                <a:effectLst/>
                <a:latin typeface="+mn-lt"/>
                <a:ea typeface="+mn-ea"/>
                <a:cs typeface="+mn-cs"/>
              </a:rPr>
              <a:t>DomU</a:t>
            </a:r>
            <a:r>
              <a:rPr lang="en-US" sz="1200" kern="1200" dirty="0" smtClean="0">
                <a:solidFill>
                  <a:schemeClr val="tx1"/>
                </a:solidFill>
                <a:effectLst/>
                <a:latin typeface="+mn-lt"/>
                <a:ea typeface="+mn-ea"/>
                <a:cs typeface="+mn-cs"/>
              </a:rPr>
              <a:t>. Dom0 provides access to network and storage resources to the guests</a:t>
            </a:r>
          </a:p>
          <a:p>
            <a:r>
              <a:rPr lang="en-US" sz="1200" kern="1200" dirty="0" smtClean="0">
                <a:solidFill>
                  <a:schemeClr val="tx1"/>
                </a:solidFill>
                <a:effectLst/>
                <a:latin typeface="+mn-lt"/>
                <a:ea typeface="+mn-ea"/>
                <a:cs typeface="+mn-cs"/>
              </a:rPr>
              <a:t>via </a:t>
            </a:r>
            <a:r>
              <a:rPr lang="en-US" sz="1200" kern="1200" dirty="0" err="1" smtClean="0">
                <a:solidFill>
                  <a:schemeClr val="tx1"/>
                </a:solidFill>
                <a:effectLst/>
                <a:latin typeface="+mn-lt"/>
                <a:ea typeface="+mn-ea"/>
                <a:cs typeface="+mn-cs"/>
              </a:rPr>
              <a:t>BackEnd</a:t>
            </a:r>
            <a:r>
              <a:rPr lang="en-US" sz="1200" kern="1200" dirty="0" smtClean="0">
                <a:solidFill>
                  <a:schemeClr val="tx1"/>
                </a:solidFill>
                <a:effectLst/>
                <a:latin typeface="+mn-lt"/>
                <a:ea typeface="+mn-ea"/>
                <a:cs typeface="+mn-cs"/>
              </a:rPr>
              <a:t> drivers that communicate with the </a:t>
            </a:r>
            <a:r>
              <a:rPr lang="en-US" sz="1200" kern="1200" dirty="0" err="1" smtClean="0">
                <a:solidFill>
                  <a:schemeClr val="tx1"/>
                </a:solidFill>
                <a:effectLst/>
                <a:latin typeface="+mn-lt"/>
                <a:ea typeface="+mn-ea"/>
                <a:cs typeface="+mn-cs"/>
              </a:rPr>
              <a:t>FrontEnd</a:t>
            </a:r>
            <a:r>
              <a:rPr lang="en-US" sz="1200" kern="1200" dirty="0" smtClean="0">
                <a:solidFill>
                  <a:schemeClr val="tx1"/>
                </a:solidFill>
                <a:effectLst/>
                <a:latin typeface="+mn-lt"/>
                <a:ea typeface="+mn-ea"/>
                <a:cs typeface="+mn-cs"/>
              </a:rPr>
              <a:t> drivers in </a:t>
            </a:r>
            <a:r>
              <a:rPr lang="en-US" sz="1200" kern="1200" dirty="0" err="1" smtClean="0">
                <a:solidFill>
                  <a:schemeClr val="tx1"/>
                </a:solidFill>
                <a:effectLst/>
                <a:latin typeface="+mn-lt"/>
                <a:ea typeface="+mn-ea"/>
                <a:cs typeface="+mn-cs"/>
              </a:rPr>
              <a:t>DomU</a:t>
            </a:r>
            <a:r>
              <a:rPr lang="en-US" sz="1200" kern="1200" dirty="0" smtClean="0">
                <a:solidFill>
                  <a:schemeClr val="tx1"/>
                </a:solidFill>
                <a:effectLst/>
                <a:latin typeface="+mn-lt"/>
                <a:ea typeface="+mn-ea"/>
                <a:cs typeface="+mn-cs"/>
              </a:rPr>
              <a:t>. Unless</a:t>
            </a:r>
          </a:p>
          <a:p>
            <a:r>
              <a:rPr lang="en-US" sz="1200" kern="1200" dirty="0" smtClean="0">
                <a:solidFill>
                  <a:schemeClr val="tx1"/>
                </a:solidFill>
                <a:effectLst/>
                <a:latin typeface="+mn-lt"/>
                <a:ea typeface="+mn-ea"/>
                <a:cs typeface="+mn-cs"/>
              </a:rPr>
              <a:t>there are pass-through devices configured (usually USB), all of the network and</a:t>
            </a:r>
          </a:p>
          <a:p>
            <a:r>
              <a:rPr lang="en-US" sz="1200" kern="1200" dirty="0" smtClean="0">
                <a:solidFill>
                  <a:schemeClr val="tx1"/>
                </a:solidFill>
                <a:effectLst/>
                <a:latin typeface="+mn-lt"/>
                <a:ea typeface="+mn-ea"/>
                <a:cs typeface="+mn-cs"/>
              </a:rPr>
              <a:t>storage I/O is handled through Dom0. Since Dom0 is itself an instance of Linux, if</a:t>
            </a:r>
          </a:p>
          <a:p>
            <a:r>
              <a:rPr lang="en-US" sz="1200" kern="1200" dirty="0" smtClean="0">
                <a:solidFill>
                  <a:schemeClr val="tx1"/>
                </a:solidFill>
                <a:effectLst/>
                <a:latin typeface="+mn-lt"/>
                <a:ea typeface="+mn-ea"/>
                <a:cs typeface="+mn-cs"/>
              </a:rPr>
              <a:t>something unexpected happens to it, all of the virtual machines it supports will be</a:t>
            </a:r>
          </a:p>
          <a:p>
            <a:r>
              <a:rPr lang="en-US" sz="1200" kern="1200" dirty="0" smtClean="0">
                <a:solidFill>
                  <a:schemeClr val="tx1"/>
                </a:solidFill>
                <a:effectLst/>
                <a:latin typeface="+mn-lt"/>
                <a:ea typeface="+mn-ea"/>
                <a:cs typeface="+mn-cs"/>
              </a:rPr>
              <a:t>affected. Standard operating system maintenance like patching also can potentially</a:t>
            </a:r>
          </a:p>
          <a:p>
            <a:r>
              <a:rPr lang="en-US" sz="1200" kern="1200" dirty="0" smtClean="0">
                <a:solidFill>
                  <a:schemeClr val="tx1"/>
                </a:solidFill>
                <a:effectLst/>
                <a:latin typeface="+mn-lt"/>
                <a:ea typeface="+mn-ea"/>
                <a:cs typeface="+mn-cs"/>
              </a:rPr>
              <a:t>affect the overall availability.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Like most open-source offerings, Xen does not contain many of the advanced</a:t>
            </a:r>
          </a:p>
          <a:p>
            <a:r>
              <a:rPr lang="en-US" sz="1200" kern="1200" dirty="0" smtClean="0">
                <a:solidFill>
                  <a:schemeClr val="tx1"/>
                </a:solidFill>
                <a:effectLst/>
                <a:latin typeface="+mn-lt"/>
                <a:ea typeface="+mn-ea"/>
                <a:cs typeface="+mn-cs"/>
              </a:rPr>
              <a:t>capabilities offered by VMware </a:t>
            </a:r>
            <a:r>
              <a:rPr lang="en-US" sz="1200" kern="1200" dirty="0" err="1" smtClean="0">
                <a:solidFill>
                  <a:schemeClr val="tx1"/>
                </a:solidFill>
                <a:effectLst/>
                <a:latin typeface="+mn-lt"/>
                <a:ea typeface="+mn-ea"/>
                <a:cs typeface="+mn-cs"/>
              </a:rPr>
              <a:t>ESXi</a:t>
            </a:r>
            <a:r>
              <a:rPr lang="en-US" sz="1200" kern="1200" dirty="0" smtClean="0">
                <a:solidFill>
                  <a:schemeClr val="tx1"/>
                </a:solidFill>
                <a:effectLst/>
                <a:latin typeface="+mn-lt"/>
                <a:ea typeface="+mn-ea"/>
                <a:cs typeface="+mn-cs"/>
              </a:rPr>
              <a:t>, though with each release, additional features</a:t>
            </a:r>
          </a:p>
          <a:p>
            <a:r>
              <a:rPr lang="en-US" sz="1200" kern="1200" dirty="0" smtClean="0">
                <a:solidFill>
                  <a:schemeClr val="tx1"/>
                </a:solidFill>
                <a:effectLst/>
                <a:latin typeface="+mn-lt"/>
                <a:ea typeface="+mn-ea"/>
                <a:cs typeface="+mn-cs"/>
              </a:rPr>
              <a:t>appear and existing features are enhanced.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955878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 Microsoft has had a number of virtualization technologies, including Virtual</a:t>
            </a:r>
          </a:p>
          <a:p>
            <a:r>
              <a:rPr lang="en-US" sz="1200" kern="1200" dirty="0" smtClean="0">
                <a:solidFill>
                  <a:schemeClr val="tx1"/>
                </a:solidFill>
                <a:effectLst/>
                <a:latin typeface="+mn-lt"/>
                <a:ea typeface="+mn-ea"/>
                <a:cs typeface="+mn-cs"/>
              </a:rPr>
              <a:t>Server, a Type 2 hypervisor offering that was acquired in 2005 and is still available</a:t>
            </a:r>
          </a:p>
          <a:p>
            <a:r>
              <a:rPr lang="en-US" sz="1200" kern="1200" dirty="0" smtClean="0">
                <a:solidFill>
                  <a:schemeClr val="tx1"/>
                </a:solidFill>
                <a:effectLst/>
                <a:latin typeface="+mn-lt"/>
                <a:ea typeface="+mn-ea"/>
                <a:cs typeface="+mn-cs"/>
              </a:rPr>
              <a:t>today at no cost. Microsoft Hyper-V, a Type 1 hypervisor, was first released in 2008</a:t>
            </a:r>
          </a:p>
          <a:p>
            <a:r>
              <a:rPr lang="en-US" sz="1200" kern="1200" dirty="0" smtClean="0">
                <a:solidFill>
                  <a:schemeClr val="tx1"/>
                </a:solidFill>
                <a:effectLst/>
                <a:latin typeface="+mn-lt"/>
                <a:ea typeface="+mn-ea"/>
                <a:cs typeface="+mn-cs"/>
              </a:rPr>
              <a:t>as part of the Windows Server 2008 Operating System release. Similar to the Xen</a:t>
            </a:r>
          </a:p>
          <a:p>
            <a:r>
              <a:rPr lang="en-US" sz="1200" kern="1200" dirty="0" smtClean="0">
                <a:solidFill>
                  <a:schemeClr val="tx1"/>
                </a:solidFill>
                <a:effectLst/>
                <a:latin typeface="+mn-lt"/>
                <a:ea typeface="+mn-ea"/>
                <a:cs typeface="+mn-cs"/>
              </a:rPr>
              <a:t>architecture, Hyper-V has a parent partition that serves as an administrative adjunct</a:t>
            </a:r>
          </a:p>
          <a:p>
            <a:r>
              <a:rPr lang="en-US" sz="1200" kern="1200" dirty="0" smtClean="0">
                <a:solidFill>
                  <a:schemeClr val="tx1"/>
                </a:solidFill>
                <a:effectLst/>
                <a:latin typeface="+mn-lt"/>
                <a:ea typeface="+mn-ea"/>
                <a:cs typeface="+mn-cs"/>
              </a:rPr>
              <a:t>to the Type 1 hypervisor (see Figure 14.11). Guest virtual machines are designated</a:t>
            </a:r>
          </a:p>
          <a:p>
            <a:r>
              <a:rPr lang="en-US" sz="1200" kern="1200" dirty="0" smtClean="0">
                <a:solidFill>
                  <a:schemeClr val="tx1"/>
                </a:solidFill>
                <a:effectLst/>
                <a:latin typeface="+mn-lt"/>
                <a:ea typeface="+mn-ea"/>
                <a:cs typeface="+mn-cs"/>
              </a:rPr>
              <a:t>as child partitions. The parent partition runs the Windows Server operating system</a:t>
            </a:r>
          </a:p>
          <a:p>
            <a:r>
              <a:rPr lang="en-US" sz="1200" kern="1200" dirty="0" smtClean="0">
                <a:solidFill>
                  <a:schemeClr val="tx1"/>
                </a:solidFill>
                <a:effectLst/>
                <a:latin typeface="+mn-lt"/>
                <a:ea typeface="+mn-ea"/>
                <a:cs typeface="+mn-cs"/>
              </a:rPr>
              <a:t>in addition to its functions, such as managing the hypervisor, the guest partitions, and</a:t>
            </a:r>
          </a:p>
          <a:p>
            <a:r>
              <a:rPr lang="en-US" sz="1200" kern="1200" dirty="0" smtClean="0">
                <a:solidFill>
                  <a:schemeClr val="tx1"/>
                </a:solidFill>
                <a:effectLst/>
                <a:latin typeface="+mn-lt"/>
                <a:ea typeface="+mn-ea"/>
                <a:cs typeface="+mn-cs"/>
              </a:rPr>
              <a:t> the devices drivers. Similar to the </a:t>
            </a:r>
            <a:r>
              <a:rPr lang="en-US" sz="1200" kern="1200" dirty="0" err="1" smtClean="0">
                <a:solidFill>
                  <a:schemeClr val="tx1"/>
                </a:solidFill>
                <a:effectLst/>
                <a:latin typeface="+mn-lt"/>
                <a:ea typeface="+mn-ea"/>
                <a:cs typeface="+mn-cs"/>
              </a:rPr>
              <a:t>FrontEnd</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BackEnd</a:t>
            </a:r>
            <a:r>
              <a:rPr lang="en-US" sz="1200" kern="1200" dirty="0" smtClean="0">
                <a:solidFill>
                  <a:schemeClr val="tx1"/>
                </a:solidFill>
                <a:effectLst/>
                <a:latin typeface="+mn-lt"/>
                <a:ea typeface="+mn-ea"/>
                <a:cs typeface="+mn-cs"/>
              </a:rPr>
              <a:t> drivers in Xen, the parent</a:t>
            </a:r>
          </a:p>
          <a:p>
            <a:r>
              <a:rPr lang="en-US" sz="1200" kern="1200" dirty="0" smtClean="0">
                <a:solidFill>
                  <a:schemeClr val="tx1"/>
                </a:solidFill>
                <a:effectLst/>
                <a:latin typeface="+mn-lt"/>
                <a:ea typeface="+mn-ea"/>
                <a:cs typeface="+mn-cs"/>
              </a:rPr>
              <a:t>partition in Hyper-V uses a Virtualization Service Provider (VSP) to provide device</a:t>
            </a:r>
          </a:p>
          <a:p>
            <a:r>
              <a:rPr lang="en-US" sz="1200" kern="1200" dirty="0" smtClean="0">
                <a:solidFill>
                  <a:schemeClr val="tx1"/>
                </a:solidFill>
                <a:effectLst/>
                <a:latin typeface="+mn-lt"/>
                <a:ea typeface="+mn-ea"/>
                <a:cs typeface="+mn-cs"/>
              </a:rPr>
              <a:t>services to the child partitions. The child partitions communicate with the VSPs using</a:t>
            </a:r>
          </a:p>
          <a:p>
            <a:r>
              <a:rPr lang="en-US" sz="1200" kern="1200" dirty="0" smtClean="0">
                <a:solidFill>
                  <a:schemeClr val="tx1"/>
                </a:solidFill>
                <a:effectLst/>
                <a:latin typeface="+mn-lt"/>
                <a:ea typeface="+mn-ea"/>
                <a:cs typeface="+mn-cs"/>
              </a:rPr>
              <a:t>a Virtualization Service Client (or Consumer) (VSC) for their I/O needs.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Microsoft Hyper-V has similar availability challenges to Xen due to the operating</a:t>
            </a:r>
          </a:p>
          <a:p>
            <a:r>
              <a:rPr lang="en-US" sz="1200" kern="1200" dirty="0" smtClean="0">
                <a:solidFill>
                  <a:schemeClr val="tx1"/>
                </a:solidFill>
                <a:effectLst/>
                <a:latin typeface="+mn-lt"/>
                <a:ea typeface="+mn-ea"/>
                <a:cs typeface="+mn-cs"/>
              </a:rPr>
              <a:t>system needs in the parent partition, the resource contention an extra copy of</a:t>
            </a:r>
          </a:p>
          <a:p>
            <a:r>
              <a:rPr lang="en-US" sz="1200" kern="1200" dirty="0" smtClean="0">
                <a:solidFill>
                  <a:schemeClr val="tx1"/>
                </a:solidFill>
                <a:effectLst/>
                <a:latin typeface="+mn-lt"/>
                <a:ea typeface="+mn-ea"/>
                <a:cs typeface="+mn-cs"/>
              </a:rPr>
              <a:t>Windows requires on the server, and the single I/O conduit. From a feature standpoint,</a:t>
            </a:r>
          </a:p>
          <a:p>
            <a:r>
              <a:rPr lang="en-US" sz="1200" kern="1200" dirty="0" smtClean="0">
                <a:solidFill>
                  <a:schemeClr val="tx1"/>
                </a:solidFill>
                <a:effectLst/>
                <a:latin typeface="+mn-lt"/>
                <a:ea typeface="+mn-ea"/>
                <a:cs typeface="+mn-cs"/>
              </a:rPr>
              <a:t>Hyper-V is very robust, though not as widely used as </a:t>
            </a:r>
            <a:r>
              <a:rPr lang="en-US" sz="1200" kern="1200" dirty="0" err="1" smtClean="0">
                <a:solidFill>
                  <a:schemeClr val="tx1"/>
                </a:solidFill>
                <a:effectLst/>
                <a:latin typeface="+mn-lt"/>
                <a:ea typeface="+mn-ea"/>
                <a:cs typeface="+mn-cs"/>
              </a:rPr>
              <a:t>ESXi</a:t>
            </a:r>
            <a:r>
              <a:rPr lang="en-US" sz="1200" kern="1200" dirty="0" smtClean="0">
                <a:solidFill>
                  <a:schemeClr val="tx1"/>
                </a:solidFill>
                <a:effectLst/>
                <a:latin typeface="+mn-lt"/>
                <a:ea typeface="+mn-ea"/>
                <a:cs typeface="+mn-cs"/>
              </a:rPr>
              <a:t> since it is still</a:t>
            </a:r>
          </a:p>
          <a:p>
            <a:r>
              <a:rPr lang="en-US" sz="1200" kern="1200" dirty="0" smtClean="0">
                <a:solidFill>
                  <a:schemeClr val="tx1"/>
                </a:solidFill>
                <a:effectLst/>
                <a:latin typeface="+mn-lt"/>
                <a:ea typeface="+mn-ea"/>
                <a:cs typeface="+mn-cs"/>
              </a:rPr>
              <a:t>relatively new to the marketplace. As time passes and new functionality appears,</a:t>
            </a:r>
          </a:p>
          <a:p>
            <a:r>
              <a:rPr lang="en-US" sz="1200" kern="1200" dirty="0" smtClean="0">
                <a:solidFill>
                  <a:schemeClr val="tx1"/>
                </a:solidFill>
                <a:effectLst/>
                <a:latin typeface="+mn-lt"/>
                <a:ea typeface="+mn-ea"/>
                <a:cs typeface="+mn-cs"/>
              </a:rPr>
              <a:t>adoption will probably increase.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524107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Though the Java Virtual Machine (JVM) has the term virtual machine  as part</a:t>
            </a:r>
          </a:p>
          <a:p>
            <a:r>
              <a:rPr lang="en-US" sz="1200" kern="1200" baseline="0" dirty="0" smtClean="0">
                <a:solidFill>
                  <a:schemeClr val="tx1"/>
                </a:solidFill>
                <a:latin typeface="+mn-lt"/>
                <a:ea typeface="+mn-ea"/>
                <a:cs typeface="+mn-cs"/>
              </a:rPr>
              <a:t>of its name, its implementation and uses are different from the models we have</a:t>
            </a:r>
          </a:p>
          <a:p>
            <a:r>
              <a:rPr lang="en-US" sz="1200" kern="1200" baseline="0" dirty="0" smtClean="0">
                <a:solidFill>
                  <a:schemeClr val="tx1"/>
                </a:solidFill>
                <a:latin typeface="+mn-lt"/>
                <a:ea typeface="+mn-ea"/>
                <a:cs typeface="+mn-cs"/>
              </a:rPr>
              <a:t>covered. Hypervisors support one or more virtual machines on a host. These</a:t>
            </a:r>
          </a:p>
          <a:p>
            <a:r>
              <a:rPr lang="en-US" sz="1200" kern="1200" baseline="0" dirty="0" smtClean="0">
                <a:solidFill>
                  <a:schemeClr val="tx1"/>
                </a:solidFill>
                <a:latin typeface="+mn-lt"/>
                <a:ea typeface="+mn-ea"/>
                <a:cs typeface="+mn-cs"/>
              </a:rPr>
              <a:t>virtual machines are self-contained workloads, supporting an operating system</a:t>
            </a:r>
          </a:p>
          <a:p>
            <a:r>
              <a:rPr lang="en-US" sz="1200" kern="1200" baseline="0" dirty="0" smtClean="0">
                <a:solidFill>
                  <a:schemeClr val="tx1"/>
                </a:solidFill>
                <a:latin typeface="+mn-lt"/>
                <a:ea typeface="+mn-ea"/>
                <a:cs typeface="+mn-cs"/>
              </a:rPr>
              <a:t>and applications, and from their perspective, have access to a set of hardware devices</a:t>
            </a:r>
          </a:p>
          <a:p>
            <a:r>
              <a:rPr lang="en-US" sz="1200" kern="1200" baseline="0" dirty="0" smtClean="0">
                <a:solidFill>
                  <a:schemeClr val="tx1"/>
                </a:solidFill>
                <a:latin typeface="+mn-lt"/>
                <a:ea typeface="+mn-ea"/>
                <a:cs typeface="+mn-cs"/>
              </a:rPr>
              <a:t>that provide compute, storage, and I/O resources. The goal of a Java Virtual</a:t>
            </a:r>
          </a:p>
          <a:p>
            <a:r>
              <a:rPr lang="en-US" sz="1200" kern="1200" baseline="0" dirty="0" smtClean="0">
                <a:solidFill>
                  <a:schemeClr val="tx1"/>
                </a:solidFill>
                <a:latin typeface="+mn-lt"/>
                <a:ea typeface="+mn-ea"/>
                <a:cs typeface="+mn-cs"/>
              </a:rPr>
              <a:t>Machine is to provide a runtime space for a set of Java code to run on any operating</a:t>
            </a:r>
          </a:p>
          <a:p>
            <a:r>
              <a:rPr lang="en-US" sz="1200" kern="1200" baseline="0" dirty="0" smtClean="0">
                <a:solidFill>
                  <a:schemeClr val="tx1"/>
                </a:solidFill>
                <a:latin typeface="+mn-lt"/>
                <a:ea typeface="+mn-ea"/>
                <a:cs typeface="+mn-cs"/>
              </a:rPr>
              <a:t>system staged on any hardware platform, without needing to make code</a:t>
            </a:r>
          </a:p>
          <a:p>
            <a:r>
              <a:rPr lang="en-US" sz="1200" kern="1200" baseline="0" dirty="0" smtClean="0">
                <a:solidFill>
                  <a:schemeClr val="tx1"/>
                </a:solidFill>
                <a:latin typeface="+mn-lt"/>
                <a:ea typeface="+mn-ea"/>
                <a:cs typeface="+mn-cs"/>
              </a:rPr>
              <a:t>changes to accommodate the different operating systems or hardware. Both</a:t>
            </a:r>
          </a:p>
          <a:p>
            <a:r>
              <a:rPr lang="en-US" sz="1200" kern="1200" baseline="0" dirty="0" smtClean="0">
                <a:solidFill>
                  <a:schemeClr val="tx1"/>
                </a:solidFill>
                <a:latin typeface="+mn-lt"/>
                <a:ea typeface="+mn-ea"/>
                <a:cs typeface="+mn-cs"/>
              </a:rPr>
              <a:t>models are aimed at being platform independent through the use of some degree</a:t>
            </a:r>
          </a:p>
          <a:p>
            <a:r>
              <a:rPr lang="en-US" sz="1200" kern="1200" baseline="0" dirty="0" smtClean="0">
                <a:solidFill>
                  <a:schemeClr val="tx1"/>
                </a:solidFill>
                <a:latin typeface="+mn-lt"/>
                <a:ea typeface="+mn-ea"/>
                <a:cs typeface="+mn-cs"/>
              </a:rPr>
              <a:t>of abstraction.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JVM is described as being an abstract computing machine, consisting of</a:t>
            </a:r>
          </a:p>
          <a:p>
            <a:r>
              <a:rPr lang="en-US" sz="1200" kern="1200" baseline="0" dirty="0" smtClean="0">
                <a:solidFill>
                  <a:schemeClr val="tx1"/>
                </a:solidFill>
                <a:latin typeface="+mn-lt"/>
                <a:ea typeface="+mn-ea"/>
                <a:cs typeface="+mn-cs"/>
              </a:rPr>
              <a:t>an </a:t>
            </a:r>
            <a:r>
              <a:rPr lang="en-US" sz="1200" b="1" kern="1200" baseline="0" dirty="0" smtClean="0">
                <a:solidFill>
                  <a:schemeClr val="tx1"/>
                </a:solidFill>
                <a:latin typeface="+mn-lt"/>
                <a:ea typeface="+mn-ea"/>
                <a:cs typeface="+mn-cs"/>
              </a:rPr>
              <a:t>instruction set</a:t>
            </a:r>
            <a:r>
              <a:rPr lang="en-US" sz="1200" kern="1200" baseline="0" dirty="0" smtClean="0">
                <a:solidFill>
                  <a:schemeClr val="tx1"/>
                </a:solidFill>
                <a:latin typeface="+mn-lt"/>
                <a:ea typeface="+mn-ea"/>
                <a:cs typeface="+mn-cs"/>
              </a:rPr>
              <a:t> , a pc (program counter) </a:t>
            </a:r>
            <a:r>
              <a:rPr lang="en-US" sz="1200" b="1" kern="1200" baseline="0" dirty="0" smtClean="0">
                <a:solidFill>
                  <a:schemeClr val="tx1"/>
                </a:solidFill>
                <a:latin typeface="+mn-lt"/>
                <a:ea typeface="+mn-ea"/>
                <a:cs typeface="+mn-cs"/>
              </a:rPr>
              <a:t>register </a:t>
            </a:r>
            <a:r>
              <a:rPr lang="en-US" sz="1200" kern="1200" baseline="0" dirty="0" smtClean="0">
                <a:solidFill>
                  <a:schemeClr val="tx1"/>
                </a:solidFill>
                <a:latin typeface="+mn-lt"/>
                <a:ea typeface="+mn-ea"/>
                <a:cs typeface="+mn-cs"/>
              </a:rPr>
              <a:t>, a </a:t>
            </a:r>
            <a:r>
              <a:rPr lang="en-US" sz="1200" b="1" kern="1200" baseline="0" dirty="0" smtClean="0">
                <a:solidFill>
                  <a:schemeClr val="tx1"/>
                </a:solidFill>
                <a:latin typeface="+mn-lt"/>
                <a:ea typeface="+mn-ea"/>
                <a:cs typeface="+mn-cs"/>
              </a:rPr>
              <a:t>stack </a:t>
            </a:r>
            <a:r>
              <a:rPr lang="en-US" sz="1200" kern="1200" baseline="0" dirty="0" smtClean="0">
                <a:solidFill>
                  <a:schemeClr val="tx1"/>
                </a:solidFill>
                <a:latin typeface="+mn-lt"/>
                <a:ea typeface="+mn-ea"/>
                <a:cs typeface="+mn-cs"/>
              </a:rPr>
              <a:t> to hold variables and</a:t>
            </a:r>
          </a:p>
          <a:p>
            <a:r>
              <a:rPr lang="en-US" sz="1200" kern="1200" baseline="0" dirty="0" smtClean="0">
                <a:solidFill>
                  <a:schemeClr val="tx1"/>
                </a:solidFill>
                <a:latin typeface="+mn-lt"/>
                <a:ea typeface="+mn-ea"/>
                <a:cs typeface="+mn-cs"/>
              </a:rPr>
              <a:t>results, a </a:t>
            </a:r>
            <a:r>
              <a:rPr lang="en-US" sz="1200" b="1" kern="1200" baseline="0" dirty="0" smtClean="0">
                <a:solidFill>
                  <a:schemeClr val="tx1"/>
                </a:solidFill>
                <a:latin typeface="+mn-lt"/>
                <a:ea typeface="+mn-ea"/>
                <a:cs typeface="+mn-cs"/>
              </a:rPr>
              <a:t>heap</a:t>
            </a:r>
            <a:r>
              <a:rPr lang="en-US" sz="1200" kern="1200" baseline="0" dirty="0" smtClean="0">
                <a:solidFill>
                  <a:schemeClr val="tx1"/>
                </a:solidFill>
                <a:latin typeface="+mn-lt"/>
                <a:ea typeface="+mn-ea"/>
                <a:cs typeface="+mn-cs"/>
              </a:rPr>
              <a:t>  for runtime data and garbage collection, and a </a:t>
            </a:r>
            <a:r>
              <a:rPr lang="en-US" sz="1200" b="1" kern="1200" baseline="0" dirty="0" smtClean="0">
                <a:solidFill>
                  <a:schemeClr val="tx1"/>
                </a:solidFill>
                <a:latin typeface="+mn-lt"/>
                <a:ea typeface="+mn-ea"/>
                <a:cs typeface="+mn-cs"/>
              </a:rPr>
              <a:t>method</a:t>
            </a:r>
            <a:r>
              <a:rPr lang="en-US" sz="1200" kern="1200" baseline="0" dirty="0" smtClean="0">
                <a:solidFill>
                  <a:schemeClr val="tx1"/>
                </a:solidFill>
                <a:latin typeface="+mn-lt"/>
                <a:ea typeface="+mn-ea"/>
                <a:cs typeface="+mn-cs"/>
              </a:rPr>
              <a:t>  area for code</a:t>
            </a:r>
          </a:p>
          <a:p>
            <a:r>
              <a:rPr lang="en-US" sz="1200" kern="1200" baseline="0" dirty="0" smtClean="0">
                <a:solidFill>
                  <a:schemeClr val="tx1"/>
                </a:solidFill>
                <a:latin typeface="+mn-lt"/>
                <a:ea typeface="+mn-ea"/>
                <a:cs typeface="+mn-cs"/>
              </a:rPr>
              <a:t>and constants. The JVM can support multiple threads and each thread has its own</a:t>
            </a:r>
          </a:p>
          <a:p>
            <a:r>
              <a:rPr lang="en-US" sz="1200" kern="1200" baseline="0" dirty="0" smtClean="0">
                <a:solidFill>
                  <a:schemeClr val="tx1"/>
                </a:solidFill>
                <a:latin typeface="+mn-lt"/>
                <a:ea typeface="+mn-ea"/>
                <a:cs typeface="+mn-cs"/>
              </a:rPr>
              <a:t>register and stack areas, though the heap and method areas are shared among all of</a:t>
            </a:r>
          </a:p>
          <a:p>
            <a:r>
              <a:rPr lang="en-US" sz="1200" kern="1200" baseline="0" dirty="0" smtClean="0">
                <a:solidFill>
                  <a:schemeClr val="tx1"/>
                </a:solidFill>
                <a:latin typeface="+mn-lt"/>
                <a:ea typeface="+mn-ea"/>
                <a:cs typeface="+mn-cs"/>
              </a:rPr>
              <a:t>the threads. When the JVM is instantiated, the runtime environment is started, the</a:t>
            </a:r>
          </a:p>
          <a:p>
            <a:r>
              <a:rPr lang="en-US" sz="1200" kern="1200" baseline="0" dirty="0" smtClean="0">
                <a:solidFill>
                  <a:schemeClr val="tx1"/>
                </a:solidFill>
                <a:latin typeface="+mn-lt"/>
                <a:ea typeface="+mn-ea"/>
                <a:cs typeface="+mn-cs"/>
              </a:rPr>
              <a:t>memory structures are allocated and populated with the selected method (code)</a:t>
            </a:r>
          </a:p>
          <a:p>
            <a:r>
              <a:rPr lang="en-US" sz="1200" kern="1200" baseline="0" dirty="0" smtClean="0">
                <a:solidFill>
                  <a:schemeClr val="tx1"/>
                </a:solidFill>
                <a:latin typeface="+mn-lt"/>
                <a:ea typeface="+mn-ea"/>
                <a:cs typeface="+mn-cs"/>
              </a:rPr>
              <a:t>and variables, and the program begins. The code that is run in the JVM is interpreted</a:t>
            </a:r>
          </a:p>
          <a:p>
            <a:r>
              <a:rPr lang="en-US" sz="1200" kern="1200" baseline="0" dirty="0" smtClean="0">
                <a:solidFill>
                  <a:schemeClr val="tx1"/>
                </a:solidFill>
                <a:latin typeface="+mn-lt"/>
                <a:ea typeface="+mn-ea"/>
                <a:cs typeface="+mn-cs"/>
              </a:rPr>
              <a:t>in real time from the Java language into the appropriate binary code. If that</a:t>
            </a:r>
          </a:p>
          <a:p>
            <a:r>
              <a:rPr lang="en-US" sz="1200" kern="1200" baseline="0" dirty="0" smtClean="0">
                <a:solidFill>
                  <a:schemeClr val="tx1"/>
                </a:solidFill>
                <a:latin typeface="+mn-lt"/>
                <a:ea typeface="+mn-ea"/>
                <a:cs typeface="+mn-cs"/>
              </a:rPr>
              <a:t>code is valid, and adheres to the expected standards, it will begin processing. If it is</a:t>
            </a:r>
          </a:p>
          <a:p>
            <a:r>
              <a:rPr lang="en-US" sz="1200" kern="1200" baseline="0" dirty="0" smtClean="0">
                <a:solidFill>
                  <a:schemeClr val="tx1"/>
                </a:solidFill>
                <a:latin typeface="+mn-lt"/>
                <a:ea typeface="+mn-ea"/>
                <a:cs typeface="+mn-cs"/>
              </a:rPr>
              <a:t>invalid, and the process fails, an error condition is raised and returned to the JVM</a:t>
            </a:r>
          </a:p>
          <a:p>
            <a:r>
              <a:rPr lang="en-US" sz="1200" kern="1200" baseline="0" dirty="0" smtClean="0">
                <a:solidFill>
                  <a:schemeClr val="tx1"/>
                </a:solidFill>
                <a:latin typeface="+mn-lt"/>
                <a:ea typeface="+mn-ea"/>
                <a:cs typeface="+mn-cs"/>
              </a:rPr>
              <a:t>and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Java and </a:t>
            </a:r>
            <a:r>
              <a:rPr lang="en-US" sz="1200" kern="1200" baseline="0" dirty="0" err="1" smtClean="0">
                <a:solidFill>
                  <a:schemeClr val="tx1"/>
                </a:solidFill>
                <a:latin typeface="+mn-lt"/>
                <a:ea typeface="+mn-ea"/>
                <a:cs typeface="+mn-cs"/>
              </a:rPr>
              <a:t>JVMs</a:t>
            </a:r>
            <a:r>
              <a:rPr lang="en-US" sz="1200" kern="1200" baseline="0" dirty="0" smtClean="0">
                <a:solidFill>
                  <a:schemeClr val="tx1"/>
                </a:solidFill>
                <a:latin typeface="+mn-lt"/>
                <a:ea typeface="+mn-ea"/>
                <a:cs typeface="+mn-cs"/>
              </a:rPr>
              <a:t> are used in a very wide variety of areas including Web applications,</a:t>
            </a:r>
          </a:p>
          <a:p>
            <a:r>
              <a:rPr lang="en-US" sz="1200" kern="1200" baseline="0" dirty="0" smtClean="0">
                <a:solidFill>
                  <a:schemeClr val="tx1"/>
                </a:solidFill>
                <a:latin typeface="+mn-lt"/>
                <a:ea typeface="+mn-ea"/>
                <a:cs typeface="+mn-cs"/>
              </a:rPr>
              <a:t>mobile devices, and smart devices from television set-top boxes to gaming</a:t>
            </a:r>
          </a:p>
          <a:p>
            <a:r>
              <a:rPr lang="en-US" sz="1200" kern="1200" baseline="0" dirty="0" smtClean="0">
                <a:solidFill>
                  <a:schemeClr val="tx1"/>
                </a:solidFill>
                <a:latin typeface="+mn-lt"/>
                <a:ea typeface="+mn-ea"/>
                <a:cs typeface="+mn-cs"/>
              </a:rPr>
              <a:t>devices to Blue-Ray players and other items that use smart cards. Java’s promise</a:t>
            </a:r>
          </a:p>
          <a:p>
            <a:r>
              <a:rPr lang="en-US" sz="1200" kern="1200" baseline="0" dirty="0" smtClean="0">
                <a:solidFill>
                  <a:schemeClr val="tx1"/>
                </a:solidFill>
                <a:latin typeface="+mn-lt"/>
                <a:ea typeface="+mn-ea"/>
                <a:cs typeface="+mn-cs"/>
              </a:rPr>
              <a:t>of “Write Once, Run Anywhere” provides an agile and simple deployment model,</a:t>
            </a:r>
          </a:p>
          <a:p>
            <a:r>
              <a:rPr lang="en-US" sz="1200" kern="1200" baseline="0" dirty="0" smtClean="0">
                <a:solidFill>
                  <a:schemeClr val="tx1"/>
                </a:solidFill>
                <a:latin typeface="+mn-lt"/>
                <a:ea typeface="+mn-ea"/>
                <a:cs typeface="+mn-cs"/>
              </a:rPr>
              <a:t>allowing applications to be developed independent of the execution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4086703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is an open-source, fast, lightweight approach to implementing virtual</a:t>
            </a:r>
          </a:p>
          <a:p>
            <a:r>
              <a:rPr lang="en-US" sz="1200" kern="1200" baseline="0" dirty="0" smtClean="0">
                <a:solidFill>
                  <a:schemeClr val="tx1"/>
                </a:solidFill>
                <a:latin typeface="+mn-lt"/>
                <a:ea typeface="+mn-ea"/>
                <a:cs typeface="+mn-cs"/>
              </a:rPr>
              <a:t>machines on a Linux server [SOLT07, LIGN05]. Only a single copy of the Linux</a:t>
            </a:r>
          </a:p>
          <a:p>
            <a:r>
              <a:rPr lang="en-US" sz="1200" kern="1200" baseline="0" dirty="0" smtClean="0">
                <a:solidFill>
                  <a:schemeClr val="tx1"/>
                </a:solidFill>
                <a:latin typeface="+mn-lt"/>
                <a:ea typeface="+mn-ea"/>
                <a:cs typeface="+mn-cs"/>
              </a:rPr>
              <a:t>kernel is involved.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consists of a relatively modest modification to the kernel</a:t>
            </a:r>
          </a:p>
          <a:p>
            <a:r>
              <a:rPr lang="en-US" sz="1200" kern="1200" baseline="0" dirty="0" smtClean="0">
                <a:solidFill>
                  <a:schemeClr val="tx1"/>
                </a:solidFill>
                <a:latin typeface="+mn-lt"/>
                <a:ea typeface="+mn-ea"/>
                <a:cs typeface="+mn-cs"/>
              </a:rPr>
              <a:t>plus a small set of OS </a:t>
            </a:r>
            <a:r>
              <a:rPr lang="en-US" sz="1200" kern="1200" baseline="0" dirty="0" err="1" smtClean="0">
                <a:solidFill>
                  <a:schemeClr val="tx1"/>
                </a:solidFill>
                <a:latin typeface="+mn-lt"/>
                <a:ea typeface="+mn-ea"/>
                <a:cs typeface="+mn-cs"/>
              </a:rPr>
              <a:t>userland</a:t>
            </a:r>
            <a:r>
              <a:rPr lang="en-US" sz="1200" kern="1200" baseline="0" dirty="0" smtClean="0">
                <a:solidFill>
                  <a:schemeClr val="tx1"/>
                </a:solidFill>
                <a:latin typeface="+mn-lt"/>
                <a:ea typeface="+mn-ea"/>
                <a:cs typeface="+mn-cs"/>
              </a:rPr>
              <a:t>  tools. The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Linux kernel supports a number</a:t>
            </a:r>
          </a:p>
          <a:p>
            <a:r>
              <a:rPr lang="en-US" sz="1200" kern="1200" baseline="0" dirty="0" smtClean="0">
                <a:solidFill>
                  <a:schemeClr val="tx1"/>
                </a:solidFill>
                <a:latin typeface="+mn-lt"/>
                <a:ea typeface="+mn-ea"/>
                <a:cs typeface="+mn-cs"/>
              </a:rPr>
              <a:t>of separate virtual servers . The kernel manages all system resources and tasks, including</a:t>
            </a:r>
          </a:p>
          <a:p>
            <a:r>
              <a:rPr lang="en-US" sz="1200" kern="1200" baseline="0" dirty="0" smtClean="0">
                <a:solidFill>
                  <a:schemeClr val="tx1"/>
                </a:solidFill>
                <a:latin typeface="+mn-lt"/>
                <a:ea typeface="+mn-ea"/>
                <a:cs typeface="+mn-cs"/>
              </a:rPr>
              <a:t>process scheduling, memory, disk space, and 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735482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Each virtual server is isolated from the others using Linux kernel capabilities. This</a:t>
            </a:r>
          </a:p>
          <a:p>
            <a:r>
              <a:rPr lang="en-US" sz="1200" kern="1200" baseline="0" dirty="0" smtClean="0">
                <a:solidFill>
                  <a:schemeClr val="tx1"/>
                </a:solidFill>
                <a:latin typeface="+mn-lt"/>
                <a:ea typeface="+mn-ea"/>
                <a:cs typeface="+mn-cs"/>
              </a:rPr>
              <a:t>provides security and makes it easy to set up multiple virtual machines on a single</a:t>
            </a:r>
          </a:p>
          <a:p>
            <a:r>
              <a:rPr lang="en-US" sz="1200" kern="1200" baseline="0" dirty="0" smtClean="0">
                <a:solidFill>
                  <a:schemeClr val="tx1"/>
                </a:solidFill>
                <a:latin typeface="+mn-lt"/>
                <a:ea typeface="+mn-ea"/>
                <a:cs typeface="+mn-cs"/>
              </a:rPr>
              <a:t>platform. The isolation involves four elements: </a:t>
            </a:r>
            <a:r>
              <a:rPr lang="en-US" sz="1200" kern="1200" baseline="0" dirty="0" err="1" smtClean="0">
                <a:solidFill>
                  <a:schemeClr val="tx1"/>
                </a:solidFill>
                <a:latin typeface="+mn-lt"/>
                <a:ea typeface="+mn-ea"/>
                <a:cs typeface="+mn-cs"/>
              </a:rPr>
              <a:t>chroot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chcontext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chbind</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capabilities.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kern="1200" baseline="0" dirty="0" err="1" smtClean="0">
                <a:solidFill>
                  <a:schemeClr val="tx1"/>
                </a:solidFill>
                <a:latin typeface="+mn-lt"/>
                <a:ea typeface="+mn-ea"/>
                <a:cs typeface="+mn-cs"/>
              </a:rPr>
              <a:t>chroot</a:t>
            </a:r>
            <a:r>
              <a:rPr lang="en-US" sz="1200" kern="1200" baseline="0" dirty="0" smtClean="0">
                <a:solidFill>
                  <a:schemeClr val="tx1"/>
                </a:solidFill>
                <a:latin typeface="+mn-lt"/>
                <a:ea typeface="+mn-ea"/>
                <a:cs typeface="+mn-cs"/>
              </a:rPr>
              <a:t>  command is a UNIX or Linux command to make the root directory</a:t>
            </a:r>
          </a:p>
          <a:p>
            <a:r>
              <a:rPr lang="en-US" sz="1200" kern="1200" baseline="0" dirty="0" smtClean="0">
                <a:solidFill>
                  <a:schemeClr val="tx1"/>
                </a:solidFill>
                <a:latin typeface="+mn-lt"/>
                <a:ea typeface="+mn-ea"/>
                <a:cs typeface="+mn-cs"/>
              </a:rPr>
              <a:t>(/) become something other than its default for the lifetime of the current</a:t>
            </a:r>
          </a:p>
          <a:p>
            <a:r>
              <a:rPr lang="en-US" sz="1200" kern="1200" baseline="0" dirty="0" smtClean="0">
                <a:solidFill>
                  <a:schemeClr val="tx1"/>
                </a:solidFill>
                <a:latin typeface="+mn-lt"/>
                <a:ea typeface="+mn-ea"/>
                <a:cs typeface="+mn-cs"/>
              </a:rPr>
              <a:t>process. It can only be run by privileged users and is used to give a process (commonly</a:t>
            </a:r>
          </a:p>
          <a:p>
            <a:r>
              <a:rPr lang="en-US" sz="1200" kern="1200" baseline="0" dirty="0" smtClean="0">
                <a:solidFill>
                  <a:schemeClr val="tx1"/>
                </a:solidFill>
                <a:latin typeface="+mn-lt"/>
                <a:ea typeface="+mn-ea"/>
                <a:cs typeface="+mn-cs"/>
              </a:rPr>
              <a:t>a network server such as FTP or HTTP) access to a restricted portion</a:t>
            </a:r>
          </a:p>
          <a:p>
            <a:r>
              <a:rPr lang="en-US" sz="1200" kern="1200" baseline="0" dirty="0" smtClean="0">
                <a:solidFill>
                  <a:schemeClr val="tx1"/>
                </a:solidFill>
                <a:latin typeface="+mn-lt"/>
                <a:ea typeface="+mn-ea"/>
                <a:cs typeface="+mn-cs"/>
              </a:rPr>
              <a:t>of the file system. This command provides </a:t>
            </a:r>
            <a:r>
              <a:rPr lang="en-US" sz="1200" b="1" kern="1200" baseline="0" dirty="0" smtClean="0">
                <a:solidFill>
                  <a:schemeClr val="tx1"/>
                </a:solidFill>
                <a:latin typeface="+mn-lt"/>
                <a:ea typeface="+mn-ea"/>
                <a:cs typeface="+mn-cs"/>
              </a:rPr>
              <a:t>file system isolation </a:t>
            </a:r>
            <a:r>
              <a:rPr lang="en-US" sz="1200" kern="1200" baseline="0" dirty="0" smtClean="0">
                <a:solidFill>
                  <a:schemeClr val="tx1"/>
                </a:solidFill>
                <a:latin typeface="+mn-lt"/>
                <a:ea typeface="+mn-ea"/>
                <a:cs typeface="+mn-cs"/>
              </a:rPr>
              <a:t>. All commands</a:t>
            </a:r>
          </a:p>
          <a:p>
            <a:r>
              <a:rPr lang="en-US" sz="1200" kern="1200" baseline="0" dirty="0" smtClean="0">
                <a:solidFill>
                  <a:schemeClr val="tx1"/>
                </a:solidFill>
                <a:latin typeface="+mn-lt"/>
                <a:ea typeface="+mn-ea"/>
                <a:cs typeface="+mn-cs"/>
              </a:rPr>
              <a:t>executed by the virtual server can only affect files that start with the defined root</a:t>
            </a:r>
          </a:p>
          <a:p>
            <a:r>
              <a:rPr lang="en-US" sz="1200" kern="1200" baseline="0" dirty="0" smtClean="0">
                <a:solidFill>
                  <a:schemeClr val="tx1"/>
                </a:solidFill>
                <a:latin typeface="+mn-lt"/>
                <a:ea typeface="+mn-ea"/>
                <a:cs typeface="+mn-cs"/>
              </a:rPr>
              <a:t>for that server.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kern="1200" baseline="0" dirty="0" err="1" smtClean="0">
                <a:solidFill>
                  <a:schemeClr val="tx1"/>
                </a:solidFill>
                <a:latin typeface="+mn-lt"/>
                <a:ea typeface="+mn-ea"/>
                <a:cs typeface="+mn-cs"/>
              </a:rPr>
              <a:t>chcontext</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Linux utility allocates a new security context and executes commands</a:t>
            </a:r>
          </a:p>
          <a:p>
            <a:r>
              <a:rPr lang="en-US" sz="1200" kern="1200" baseline="0" dirty="0" smtClean="0">
                <a:solidFill>
                  <a:schemeClr val="tx1"/>
                </a:solidFill>
                <a:latin typeface="+mn-lt"/>
                <a:ea typeface="+mn-ea"/>
                <a:cs typeface="+mn-cs"/>
              </a:rPr>
              <a:t>in that context. The usual or hosted  security context is the context 0. This context</a:t>
            </a:r>
          </a:p>
          <a:p>
            <a:r>
              <a:rPr lang="en-US" sz="1200" kern="1200" baseline="0" dirty="0" smtClean="0">
                <a:solidFill>
                  <a:schemeClr val="tx1"/>
                </a:solidFill>
                <a:latin typeface="+mn-lt"/>
                <a:ea typeface="+mn-ea"/>
                <a:cs typeface="+mn-cs"/>
              </a:rPr>
              <a:t>has the same privileges as the root user (UID 0): This context can see and kill</a:t>
            </a:r>
          </a:p>
          <a:p>
            <a:r>
              <a:rPr lang="en-US" sz="1200" kern="1200" baseline="0" dirty="0" smtClean="0">
                <a:solidFill>
                  <a:schemeClr val="tx1"/>
                </a:solidFill>
                <a:latin typeface="+mn-lt"/>
                <a:ea typeface="+mn-ea"/>
                <a:cs typeface="+mn-cs"/>
              </a:rPr>
              <a:t>other tasks in the other contexts. Context number 1 is used to view other contexts</a:t>
            </a:r>
          </a:p>
          <a:p>
            <a:r>
              <a:rPr lang="en-US" sz="1200" kern="1200" baseline="0" dirty="0" smtClean="0">
                <a:solidFill>
                  <a:schemeClr val="tx1"/>
                </a:solidFill>
                <a:latin typeface="+mn-lt"/>
                <a:ea typeface="+mn-ea"/>
                <a:cs typeface="+mn-cs"/>
              </a:rPr>
              <a:t>but cannot affect them. All other contexts provide complete isolation: Processes</a:t>
            </a:r>
          </a:p>
          <a:p>
            <a:r>
              <a:rPr lang="en-US" sz="1200" kern="1200" baseline="0" dirty="0" smtClean="0">
                <a:solidFill>
                  <a:schemeClr val="tx1"/>
                </a:solidFill>
                <a:latin typeface="+mn-lt"/>
                <a:ea typeface="+mn-ea"/>
                <a:cs typeface="+mn-cs"/>
              </a:rPr>
              <a:t>from one context can neither see nor interact with processes from another context.</a:t>
            </a:r>
          </a:p>
          <a:p>
            <a:r>
              <a:rPr lang="en-US" sz="1200" kern="1200" baseline="0" dirty="0" smtClean="0">
                <a:solidFill>
                  <a:schemeClr val="tx1"/>
                </a:solidFill>
                <a:latin typeface="+mn-lt"/>
                <a:ea typeface="+mn-ea"/>
                <a:cs typeface="+mn-cs"/>
              </a:rPr>
              <a:t>This provides the ability to run similar contexts on the same computer without any</a:t>
            </a:r>
          </a:p>
          <a:p>
            <a:r>
              <a:rPr lang="en-US" sz="1200" kern="1200" baseline="0" dirty="0" smtClean="0">
                <a:solidFill>
                  <a:schemeClr val="tx1"/>
                </a:solidFill>
                <a:latin typeface="+mn-lt"/>
                <a:ea typeface="+mn-ea"/>
                <a:cs typeface="+mn-cs"/>
              </a:rPr>
              <a:t>interaction possible at the application level. Thus, each virtual server has its own</a:t>
            </a:r>
          </a:p>
          <a:p>
            <a:r>
              <a:rPr lang="en-US" sz="1200" kern="1200" baseline="0" dirty="0" smtClean="0">
                <a:solidFill>
                  <a:schemeClr val="tx1"/>
                </a:solidFill>
                <a:latin typeface="+mn-lt"/>
                <a:ea typeface="+mn-ea"/>
                <a:cs typeface="+mn-cs"/>
              </a:rPr>
              <a:t>execution context that provides </a:t>
            </a:r>
            <a:r>
              <a:rPr lang="en-US" sz="1200" b="1" kern="1200" baseline="0" dirty="0" smtClean="0">
                <a:solidFill>
                  <a:schemeClr val="tx1"/>
                </a:solidFill>
                <a:latin typeface="+mn-lt"/>
                <a:ea typeface="+mn-ea"/>
                <a:cs typeface="+mn-cs"/>
              </a:rPr>
              <a:t>process isolation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kern="1200" baseline="0" dirty="0" err="1" smtClean="0">
                <a:solidFill>
                  <a:schemeClr val="tx1"/>
                </a:solidFill>
                <a:latin typeface="+mn-lt"/>
                <a:ea typeface="+mn-ea"/>
                <a:cs typeface="+mn-cs"/>
              </a:rPr>
              <a:t>chbind</a:t>
            </a:r>
            <a:r>
              <a:rPr lang="en-US" sz="1200" kern="1200" baseline="0" dirty="0" smtClean="0">
                <a:solidFill>
                  <a:schemeClr val="tx1"/>
                </a:solidFill>
                <a:latin typeface="+mn-lt"/>
                <a:ea typeface="+mn-ea"/>
                <a:cs typeface="+mn-cs"/>
              </a:rPr>
              <a:t>  utility executes a command and locks the resulting process and its</a:t>
            </a:r>
          </a:p>
          <a:p>
            <a:r>
              <a:rPr lang="en-US" sz="1200" kern="1200" baseline="0" dirty="0" smtClean="0">
                <a:solidFill>
                  <a:schemeClr val="tx1"/>
                </a:solidFill>
                <a:latin typeface="+mn-lt"/>
                <a:ea typeface="+mn-ea"/>
                <a:cs typeface="+mn-cs"/>
              </a:rPr>
              <a:t>children into using a specific IP address. Once called, all packets sent out by this virtual</a:t>
            </a:r>
          </a:p>
          <a:p>
            <a:r>
              <a:rPr lang="en-US" sz="1200" kern="1200" baseline="0" dirty="0" smtClean="0">
                <a:solidFill>
                  <a:schemeClr val="tx1"/>
                </a:solidFill>
                <a:latin typeface="+mn-lt"/>
                <a:ea typeface="+mn-ea"/>
                <a:cs typeface="+mn-cs"/>
              </a:rPr>
              <a:t>server through the system’s network interface are assigned the sending IP address</a:t>
            </a:r>
          </a:p>
          <a:p>
            <a:r>
              <a:rPr lang="en-US" sz="1200" kern="1200" baseline="0" dirty="0" smtClean="0">
                <a:solidFill>
                  <a:schemeClr val="tx1"/>
                </a:solidFill>
                <a:latin typeface="+mn-lt"/>
                <a:ea typeface="+mn-ea"/>
                <a:cs typeface="+mn-cs"/>
              </a:rPr>
              <a:t>derived from the argument given to </a:t>
            </a:r>
            <a:r>
              <a:rPr lang="en-US" sz="1200" kern="1200" baseline="0" dirty="0" err="1" smtClean="0">
                <a:solidFill>
                  <a:schemeClr val="tx1"/>
                </a:solidFill>
                <a:latin typeface="+mn-lt"/>
                <a:ea typeface="+mn-ea"/>
                <a:cs typeface="+mn-cs"/>
              </a:rPr>
              <a:t>chbind</a:t>
            </a:r>
            <a:r>
              <a:rPr lang="en-US" sz="1200" kern="1200" baseline="0" dirty="0" smtClean="0">
                <a:solidFill>
                  <a:schemeClr val="tx1"/>
                </a:solidFill>
                <a:latin typeface="+mn-lt"/>
                <a:ea typeface="+mn-ea"/>
                <a:cs typeface="+mn-cs"/>
              </a:rPr>
              <a:t>. This system call provides </a:t>
            </a:r>
            <a:r>
              <a:rPr lang="en-US" sz="1200" b="1" kern="1200" baseline="0" dirty="0" smtClean="0">
                <a:solidFill>
                  <a:schemeClr val="tx1"/>
                </a:solidFill>
                <a:latin typeface="+mn-lt"/>
                <a:ea typeface="+mn-ea"/>
                <a:cs typeface="+mn-cs"/>
              </a:rPr>
              <a:t>network</a:t>
            </a:r>
          </a:p>
          <a:p>
            <a:r>
              <a:rPr lang="en-US" sz="1200" b="1" kern="1200" baseline="0" dirty="0" smtClean="0">
                <a:solidFill>
                  <a:schemeClr val="tx1"/>
                </a:solidFill>
                <a:latin typeface="+mn-lt"/>
                <a:ea typeface="+mn-ea"/>
                <a:cs typeface="+mn-cs"/>
              </a:rPr>
              <a:t>isolation</a:t>
            </a:r>
            <a:r>
              <a:rPr lang="en-US" sz="1200" kern="1200" baseline="0" dirty="0" smtClean="0">
                <a:solidFill>
                  <a:schemeClr val="tx1"/>
                </a:solidFill>
                <a:latin typeface="+mn-lt"/>
                <a:ea typeface="+mn-ea"/>
                <a:cs typeface="+mn-cs"/>
              </a:rPr>
              <a:t> : Each virtual server uses a separate and distinct IP address. Incoming traffic</a:t>
            </a:r>
          </a:p>
          <a:p>
            <a:r>
              <a:rPr lang="en-US" sz="1200" kern="1200" baseline="0" dirty="0" smtClean="0">
                <a:solidFill>
                  <a:schemeClr val="tx1"/>
                </a:solidFill>
                <a:latin typeface="+mn-lt"/>
                <a:ea typeface="+mn-ea"/>
                <a:cs typeface="+mn-cs"/>
              </a:rPr>
              <a:t>intended for one virtual server cannot be accessed by other virtual servers.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each virtual server is assigned a set of </a:t>
            </a:r>
            <a:r>
              <a:rPr lang="en-US" sz="1200" b="1" kern="1200" baseline="0" dirty="0" smtClean="0">
                <a:solidFill>
                  <a:schemeClr val="tx1"/>
                </a:solidFill>
                <a:latin typeface="+mn-lt"/>
                <a:ea typeface="+mn-ea"/>
                <a:cs typeface="+mn-cs"/>
              </a:rPr>
              <a:t>capabilities</a:t>
            </a:r>
            <a:r>
              <a:rPr lang="en-US" sz="1200" kern="1200" baseline="0" dirty="0" smtClean="0">
                <a:solidFill>
                  <a:schemeClr val="tx1"/>
                </a:solidFill>
                <a:latin typeface="+mn-lt"/>
                <a:ea typeface="+mn-ea"/>
                <a:cs typeface="+mn-cs"/>
              </a:rPr>
              <a:t> . The concept of capabilities,</a:t>
            </a:r>
          </a:p>
          <a:p>
            <a:r>
              <a:rPr lang="en-US" sz="1200" kern="1200" baseline="0" dirty="0" smtClean="0">
                <a:solidFill>
                  <a:schemeClr val="tx1"/>
                </a:solidFill>
                <a:latin typeface="+mn-lt"/>
                <a:ea typeface="+mn-ea"/>
                <a:cs typeface="+mn-cs"/>
              </a:rPr>
              <a:t>as used in Linux, refers to a partitioning of the privileges available to a</a:t>
            </a:r>
          </a:p>
          <a:p>
            <a:r>
              <a:rPr lang="en-US" sz="1200" kern="1200" baseline="0" dirty="0" smtClean="0">
                <a:solidFill>
                  <a:schemeClr val="tx1"/>
                </a:solidFill>
                <a:latin typeface="+mn-lt"/>
                <a:ea typeface="+mn-ea"/>
                <a:cs typeface="+mn-cs"/>
              </a:rPr>
              <a:t>root user, such as the ability to read files or to trace processes owned by another</a:t>
            </a:r>
          </a:p>
          <a:p>
            <a:r>
              <a:rPr lang="en-US" sz="1200" kern="1200" baseline="0" dirty="0" smtClean="0">
                <a:solidFill>
                  <a:schemeClr val="tx1"/>
                </a:solidFill>
                <a:latin typeface="+mn-lt"/>
                <a:ea typeface="+mn-ea"/>
                <a:cs typeface="+mn-cs"/>
              </a:rPr>
              <a:t>user. Thus, each virtual server can be assigned a limited subset of the root user’s</a:t>
            </a:r>
          </a:p>
          <a:p>
            <a:r>
              <a:rPr lang="en-US" sz="1200" kern="1200" baseline="0" dirty="0" smtClean="0">
                <a:solidFill>
                  <a:schemeClr val="tx1"/>
                </a:solidFill>
                <a:latin typeface="+mn-lt"/>
                <a:ea typeface="+mn-ea"/>
                <a:cs typeface="+mn-cs"/>
              </a:rPr>
              <a:t>privileges. This provides </a:t>
            </a:r>
            <a:r>
              <a:rPr lang="en-US" sz="1200" b="1" kern="1200" baseline="0" dirty="0" smtClean="0">
                <a:solidFill>
                  <a:schemeClr val="tx1"/>
                </a:solidFill>
                <a:latin typeface="+mn-lt"/>
                <a:ea typeface="+mn-ea"/>
                <a:cs typeface="+mn-cs"/>
              </a:rPr>
              <a:t>root isolation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can also set resource limits, such as</a:t>
            </a:r>
          </a:p>
          <a:p>
            <a:r>
              <a:rPr lang="en-US" sz="1200" kern="1200" baseline="0" dirty="0" smtClean="0">
                <a:solidFill>
                  <a:schemeClr val="tx1"/>
                </a:solidFill>
                <a:latin typeface="+mn-lt"/>
                <a:ea typeface="+mn-ea"/>
                <a:cs typeface="+mn-cs"/>
              </a:rPr>
              <a:t>limits to the amount of virtual memory a process may use.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3786945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 Figure 14.12 shows the general architecture of Linux </a:t>
            </a:r>
            <a:r>
              <a:rPr lang="en-US" sz="1200" kern="1200" dirty="0" err="1" smtClean="0">
                <a:solidFill>
                  <a:schemeClr val="tx1"/>
                </a:solidFill>
                <a:effectLst/>
                <a:latin typeface="+mn-lt"/>
                <a:ea typeface="+mn-ea"/>
                <a:cs typeface="+mn-cs"/>
              </a:rPr>
              <a:t>VServer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VServer</a:t>
            </a:r>
            <a:r>
              <a:rPr lang="en-US" sz="1200" kern="1200" dirty="0" smtClean="0">
                <a:solidFill>
                  <a:schemeClr val="tx1"/>
                </a:solidFill>
                <a:effectLst/>
                <a:latin typeface="+mn-lt"/>
                <a:ea typeface="+mn-ea"/>
                <a:cs typeface="+mn-cs"/>
              </a:rPr>
              <a:t> provides</a:t>
            </a:r>
          </a:p>
          <a:p>
            <a:r>
              <a:rPr lang="en-US" sz="1200" kern="1200" dirty="0" smtClean="0">
                <a:solidFill>
                  <a:schemeClr val="tx1"/>
                </a:solidFill>
                <a:effectLst/>
                <a:latin typeface="+mn-lt"/>
                <a:ea typeface="+mn-ea"/>
                <a:cs typeface="+mn-cs"/>
              </a:rPr>
              <a:t>a shared, virtualized OS image, consisting of a root file system, and a shared</a:t>
            </a:r>
          </a:p>
          <a:p>
            <a:r>
              <a:rPr lang="en-US" sz="1200" kern="1200" dirty="0" smtClean="0">
                <a:solidFill>
                  <a:schemeClr val="tx1"/>
                </a:solidFill>
                <a:effectLst/>
                <a:latin typeface="+mn-lt"/>
                <a:ea typeface="+mn-ea"/>
                <a:cs typeface="+mn-cs"/>
              </a:rPr>
              <a:t>set of system libraries and kernel services. Each VM can be booted, shut down, and</a:t>
            </a:r>
          </a:p>
          <a:p>
            <a:r>
              <a:rPr lang="en-US" sz="1200" kern="1200" dirty="0" smtClean="0">
                <a:solidFill>
                  <a:schemeClr val="tx1"/>
                </a:solidFill>
                <a:effectLst/>
                <a:latin typeface="+mn-lt"/>
                <a:ea typeface="+mn-ea"/>
                <a:cs typeface="+mn-cs"/>
              </a:rPr>
              <a:t>rebooted independently. Figure 14.12 shows three groupings of software running on</a:t>
            </a:r>
          </a:p>
          <a:p>
            <a:r>
              <a:rPr lang="en-US" sz="1200" kern="1200" dirty="0" smtClean="0">
                <a:solidFill>
                  <a:schemeClr val="tx1"/>
                </a:solidFill>
                <a:effectLst/>
                <a:latin typeface="+mn-lt"/>
                <a:ea typeface="+mn-ea"/>
                <a:cs typeface="+mn-cs"/>
              </a:rPr>
              <a:t>the computer system. The hosting platform  includes the shared OS image and a privileged</a:t>
            </a:r>
          </a:p>
          <a:p>
            <a:r>
              <a:rPr lang="en-US" sz="1200" kern="1200" dirty="0" smtClean="0">
                <a:solidFill>
                  <a:schemeClr val="tx1"/>
                </a:solidFill>
                <a:effectLst/>
                <a:latin typeface="+mn-lt"/>
                <a:ea typeface="+mn-ea"/>
                <a:cs typeface="+mn-cs"/>
              </a:rPr>
              <a:t>host VM, whose function is to monitor and manage the other VMs. The virtual</a:t>
            </a:r>
          </a:p>
          <a:p>
            <a:r>
              <a:rPr lang="en-US" sz="1200" kern="1200" dirty="0" smtClean="0">
                <a:solidFill>
                  <a:schemeClr val="tx1"/>
                </a:solidFill>
                <a:effectLst/>
                <a:latin typeface="+mn-lt"/>
                <a:ea typeface="+mn-ea"/>
                <a:cs typeface="+mn-cs"/>
              </a:rPr>
              <a:t>platform  creates virtual machines and is the view of the system seen by the applications</a:t>
            </a:r>
          </a:p>
          <a:p>
            <a:r>
              <a:rPr lang="en-US" sz="1200" kern="1200" dirty="0" smtClean="0">
                <a:solidFill>
                  <a:schemeClr val="tx1"/>
                </a:solidFill>
                <a:effectLst/>
                <a:latin typeface="+mn-lt"/>
                <a:ea typeface="+mn-ea"/>
                <a:cs typeface="+mn-cs"/>
              </a:rPr>
              <a:t> running on the individual VMs.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758526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 The Linux </a:t>
            </a:r>
            <a:r>
              <a:rPr lang="en-US" sz="1200" kern="1200" dirty="0" err="1" smtClean="0">
                <a:solidFill>
                  <a:schemeClr val="tx1"/>
                </a:solidFill>
                <a:effectLst/>
                <a:latin typeface="+mn-lt"/>
                <a:ea typeface="+mn-ea"/>
                <a:cs typeface="+mn-cs"/>
              </a:rPr>
              <a:t>VServer</a:t>
            </a:r>
            <a:r>
              <a:rPr lang="en-US" sz="1200" kern="1200" dirty="0" smtClean="0">
                <a:solidFill>
                  <a:schemeClr val="tx1"/>
                </a:solidFill>
                <a:effectLst/>
                <a:latin typeface="+mn-lt"/>
                <a:ea typeface="+mn-ea"/>
                <a:cs typeface="+mn-cs"/>
              </a:rPr>
              <a:t> virtual machine facility provides a way of controlling VM use of</a:t>
            </a:r>
          </a:p>
          <a:p>
            <a:r>
              <a:rPr lang="en-US" sz="1200" kern="1200" dirty="0" smtClean="0">
                <a:solidFill>
                  <a:schemeClr val="tx1"/>
                </a:solidFill>
                <a:effectLst/>
                <a:latin typeface="+mn-lt"/>
                <a:ea typeface="+mn-ea"/>
                <a:cs typeface="+mn-cs"/>
              </a:rPr>
              <a:t>processor time. </a:t>
            </a:r>
            <a:r>
              <a:rPr lang="en-US" sz="1200" kern="1200" dirty="0" err="1" smtClean="0">
                <a:solidFill>
                  <a:schemeClr val="tx1"/>
                </a:solidFill>
                <a:effectLst/>
                <a:latin typeface="+mn-lt"/>
                <a:ea typeface="+mn-ea"/>
                <a:cs typeface="+mn-cs"/>
              </a:rPr>
              <a:t>VServer</a:t>
            </a:r>
            <a:r>
              <a:rPr lang="en-US" sz="1200" kern="1200" dirty="0" smtClean="0">
                <a:solidFill>
                  <a:schemeClr val="tx1"/>
                </a:solidFill>
                <a:effectLst/>
                <a:latin typeface="+mn-lt"/>
                <a:ea typeface="+mn-ea"/>
                <a:cs typeface="+mn-cs"/>
              </a:rPr>
              <a:t> overlays a token bucket filter (TBF) on top of the standard</a:t>
            </a:r>
          </a:p>
          <a:p>
            <a:r>
              <a:rPr lang="en-US" sz="1200" kern="1200" dirty="0" smtClean="0">
                <a:solidFill>
                  <a:schemeClr val="tx1"/>
                </a:solidFill>
                <a:effectLst/>
                <a:latin typeface="+mn-lt"/>
                <a:ea typeface="+mn-ea"/>
                <a:cs typeface="+mn-cs"/>
              </a:rPr>
              <a:t>Linux schedule. The purpose of the TBF is to determine how much of the processor</a:t>
            </a:r>
          </a:p>
          <a:p>
            <a:r>
              <a:rPr lang="en-US" sz="1200" kern="1200" dirty="0" smtClean="0">
                <a:solidFill>
                  <a:schemeClr val="tx1"/>
                </a:solidFill>
                <a:effectLst/>
                <a:latin typeface="+mn-lt"/>
                <a:ea typeface="+mn-ea"/>
                <a:cs typeface="+mn-cs"/>
              </a:rPr>
              <a:t>execution time (single processor, multiprocessor, or multicore) is allocated to each VM.</a:t>
            </a:r>
          </a:p>
          <a:p>
            <a:r>
              <a:rPr lang="en-US" sz="1200" kern="1200" dirty="0" smtClean="0">
                <a:solidFill>
                  <a:schemeClr val="tx1"/>
                </a:solidFill>
                <a:effectLst/>
                <a:latin typeface="+mn-lt"/>
                <a:ea typeface="+mn-ea"/>
                <a:cs typeface="+mn-cs"/>
              </a:rPr>
              <a:t>If only the underlying Linux scheduler is used to globally schedule processes across all</a:t>
            </a:r>
          </a:p>
          <a:p>
            <a:r>
              <a:rPr lang="en-US" sz="1200" kern="1200" dirty="0" smtClean="0">
                <a:solidFill>
                  <a:schemeClr val="tx1"/>
                </a:solidFill>
                <a:effectLst/>
                <a:latin typeface="+mn-lt"/>
                <a:ea typeface="+mn-ea"/>
                <a:cs typeface="+mn-cs"/>
              </a:rPr>
              <a:t>VMs, then resource hunger processes in one VM crowd out processes in other VMs.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Figure 14.13 illustrates the TBF concept. For each VM, a bucket is defined with</a:t>
            </a:r>
          </a:p>
          <a:p>
            <a:r>
              <a:rPr lang="en-US" sz="1200" kern="1200" dirty="0" smtClean="0">
                <a:solidFill>
                  <a:schemeClr val="tx1"/>
                </a:solidFill>
                <a:effectLst/>
                <a:latin typeface="+mn-lt"/>
                <a:ea typeface="+mn-ea"/>
                <a:cs typeface="+mn-cs"/>
              </a:rPr>
              <a:t>a capacity of S  tokens. Tokens are added to the bucket at a rate of R  tokens during</a:t>
            </a:r>
          </a:p>
          <a:p>
            <a:r>
              <a:rPr lang="en-US" sz="1200" kern="1200" dirty="0" smtClean="0">
                <a:solidFill>
                  <a:schemeClr val="tx1"/>
                </a:solidFill>
                <a:effectLst/>
                <a:latin typeface="+mn-lt"/>
                <a:ea typeface="+mn-ea"/>
                <a:cs typeface="+mn-cs"/>
              </a:rPr>
              <a:t>every time interval of length T . When the bucket is full, additional incoming tokens</a:t>
            </a:r>
          </a:p>
          <a:p>
            <a:r>
              <a:rPr lang="en-US" sz="1200" kern="1200" dirty="0" smtClean="0">
                <a:solidFill>
                  <a:schemeClr val="tx1"/>
                </a:solidFill>
                <a:effectLst/>
                <a:latin typeface="+mn-lt"/>
                <a:ea typeface="+mn-ea"/>
                <a:cs typeface="+mn-cs"/>
              </a:rPr>
              <a:t>are simply discarded. When a process is executing on this VM, it consumes one token</a:t>
            </a:r>
          </a:p>
          <a:p>
            <a:r>
              <a:rPr lang="en-US" sz="1200" kern="1200" dirty="0" smtClean="0">
                <a:solidFill>
                  <a:schemeClr val="tx1"/>
                </a:solidFill>
                <a:effectLst/>
                <a:latin typeface="+mn-lt"/>
                <a:ea typeface="+mn-ea"/>
                <a:cs typeface="+mn-cs"/>
              </a:rPr>
              <a:t>for each timer clock tick. If the bucket empties, the process is put in a hold and cannot</a:t>
            </a:r>
          </a:p>
          <a:p>
            <a:r>
              <a:rPr lang="en-US" sz="1200" kern="1200" dirty="0" smtClean="0">
                <a:solidFill>
                  <a:schemeClr val="tx1"/>
                </a:solidFill>
                <a:effectLst/>
                <a:latin typeface="+mn-lt"/>
                <a:ea typeface="+mn-ea"/>
                <a:cs typeface="+mn-cs"/>
              </a:rPr>
              <a:t>be restarted until the bucket is refilled to a minimum threshold value of M  tokens. At</a:t>
            </a:r>
          </a:p>
          <a:p>
            <a:r>
              <a:rPr lang="en-US" sz="1200" kern="1200" dirty="0" smtClean="0">
                <a:solidFill>
                  <a:schemeClr val="tx1"/>
                </a:solidFill>
                <a:effectLst/>
                <a:latin typeface="+mn-lt"/>
                <a:ea typeface="+mn-ea"/>
                <a:cs typeface="+mn-cs"/>
              </a:rPr>
              <a:t>that point, the process is rescheduled. A significant consequence of the TBF approach</a:t>
            </a:r>
          </a:p>
          <a:p>
            <a:r>
              <a:rPr lang="en-US" sz="1200" kern="1200" dirty="0" smtClean="0">
                <a:solidFill>
                  <a:schemeClr val="tx1"/>
                </a:solidFill>
                <a:effectLst/>
                <a:latin typeface="+mn-lt"/>
                <a:ea typeface="+mn-ea"/>
                <a:cs typeface="+mn-cs"/>
              </a:rPr>
              <a:t> is that a VM may accumulate tokens during a period of quiescence, then later use the</a:t>
            </a:r>
          </a:p>
          <a:p>
            <a:r>
              <a:rPr lang="en-US" sz="1200" kern="1200" dirty="0" smtClean="0">
                <a:solidFill>
                  <a:schemeClr val="tx1"/>
                </a:solidFill>
                <a:effectLst/>
                <a:latin typeface="+mn-lt"/>
                <a:ea typeface="+mn-ea"/>
                <a:cs typeface="+mn-cs"/>
              </a:rPr>
              <a:t>tokens in a burst when required.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34049210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14 Summary</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extLst>
      <p:ext uri="{BB962C8B-B14F-4D97-AF65-F5344CB8AC3E}">
        <p14:creationId xmlns:p14="http://schemas.microsoft.com/office/powerpoint/2010/main" val="250389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mn-lt"/>
                <a:ea typeface="+mn-ea"/>
                <a:cs typeface="+mn-cs"/>
              </a:rPr>
              <a:t>We can summarize the key reasons the organizations use virtualization as</a:t>
            </a:r>
          </a:p>
          <a:p>
            <a:r>
              <a:rPr lang="en-US" sz="1200" kern="1200" dirty="0" smtClean="0">
                <a:solidFill>
                  <a:schemeClr val="tx1"/>
                </a:solidFill>
                <a:effectLst/>
                <a:latin typeface="+mn-lt"/>
                <a:ea typeface="+mn-ea"/>
                <a:cs typeface="+mn-cs"/>
              </a:rPr>
              <a:t>follows: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Legacy hardware </a:t>
            </a:r>
            <a:r>
              <a:rPr lang="en-US" sz="1200" kern="1200" dirty="0" smtClean="0">
                <a:solidFill>
                  <a:schemeClr val="tx1"/>
                </a:solidFill>
                <a:effectLst/>
                <a:latin typeface="+mn-lt"/>
                <a:ea typeface="+mn-ea"/>
                <a:cs typeface="+mn-cs"/>
              </a:rPr>
              <a:t>: Applications built for legacy hardware can still be run by</a:t>
            </a:r>
          </a:p>
          <a:p>
            <a:r>
              <a:rPr lang="en-US" sz="1200" kern="1200" dirty="0" smtClean="0">
                <a:solidFill>
                  <a:schemeClr val="tx1"/>
                </a:solidFill>
                <a:effectLst/>
                <a:latin typeface="+mn-lt"/>
                <a:ea typeface="+mn-ea"/>
                <a:cs typeface="+mn-cs"/>
              </a:rPr>
              <a:t>virtualizing (emulating) the legacy hardware, enabling the retirement of the</a:t>
            </a:r>
          </a:p>
          <a:p>
            <a:r>
              <a:rPr lang="en-US" sz="1200" kern="1200" dirty="0" smtClean="0">
                <a:solidFill>
                  <a:schemeClr val="tx1"/>
                </a:solidFill>
                <a:effectLst/>
                <a:latin typeface="+mn-lt"/>
                <a:ea typeface="+mn-ea"/>
                <a:cs typeface="+mn-cs"/>
              </a:rPr>
              <a:t>old hardware.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Rapid deployment </a:t>
            </a:r>
            <a:r>
              <a:rPr lang="en-US" sz="1200" kern="1200" dirty="0" smtClean="0">
                <a:solidFill>
                  <a:schemeClr val="tx1"/>
                </a:solidFill>
                <a:effectLst/>
                <a:latin typeface="+mn-lt"/>
                <a:ea typeface="+mn-ea"/>
                <a:cs typeface="+mn-cs"/>
              </a:rPr>
              <a:t>: As discussed subsequently, whereas it may take weeks or</a:t>
            </a:r>
          </a:p>
          <a:p>
            <a:r>
              <a:rPr lang="en-US" sz="1200" kern="1200" dirty="0" smtClean="0">
                <a:solidFill>
                  <a:schemeClr val="tx1"/>
                </a:solidFill>
                <a:effectLst/>
                <a:latin typeface="+mn-lt"/>
                <a:ea typeface="+mn-ea"/>
                <a:cs typeface="+mn-cs"/>
              </a:rPr>
              <a:t>longer to deploy new servers in an infrastructure, a new VM may be deployed</a:t>
            </a:r>
          </a:p>
          <a:p>
            <a:r>
              <a:rPr lang="en-US" sz="1200" kern="1200" dirty="0" smtClean="0">
                <a:solidFill>
                  <a:schemeClr val="tx1"/>
                </a:solidFill>
                <a:effectLst/>
                <a:latin typeface="+mn-lt"/>
                <a:ea typeface="+mn-ea"/>
                <a:cs typeface="+mn-cs"/>
              </a:rPr>
              <a:t>in a matter of minutes. As explained subsequently, a VM consists of files. By</a:t>
            </a:r>
          </a:p>
          <a:p>
            <a:r>
              <a:rPr lang="en-US" sz="1200" kern="1200" dirty="0" smtClean="0">
                <a:solidFill>
                  <a:schemeClr val="tx1"/>
                </a:solidFill>
                <a:effectLst/>
                <a:latin typeface="+mn-lt"/>
                <a:ea typeface="+mn-ea"/>
                <a:cs typeface="+mn-cs"/>
              </a:rPr>
              <a:t>duplicating those files, in a virtual environment there is a perfect copy of the</a:t>
            </a:r>
          </a:p>
          <a:p>
            <a:r>
              <a:rPr lang="en-US" sz="1200" kern="1200" dirty="0" smtClean="0">
                <a:solidFill>
                  <a:schemeClr val="tx1"/>
                </a:solidFill>
                <a:effectLst/>
                <a:latin typeface="+mn-lt"/>
                <a:ea typeface="+mn-ea"/>
                <a:cs typeface="+mn-cs"/>
              </a:rPr>
              <a:t>server available.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Versatility</a:t>
            </a:r>
            <a:r>
              <a:rPr lang="en-US" sz="1200" kern="1200" dirty="0" smtClean="0">
                <a:solidFill>
                  <a:schemeClr val="tx1"/>
                </a:solidFill>
                <a:effectLst/>
                <a:latin typeface="+mn-lt"/>
                <a:ea typeface="+mn-ea"/>
                <a:cs typeface="+mn-cs"/>
              </a:rPr>
              <a:t> : Hardware usage can be optimized by maximizing the number of</a:t>
            </a:r>
          </a:p>
          <a:p>
            <a:r>
              <a:rPr lang="en-US" sz="1200" kern="1200" dirty="0" smtClean="0">
                <a:solidFill>
                  <a:schemeClr val="tx1"/>
                </a:solidFill>
                <a:effectLst/>
                <a:latin typeface="+mn-lt"/>
                <a:ea typeface="+mn-ea"/>
                <a:cs typeface="+mn-cs"/>
              </a:rPr>
              <a:t>kinds of applications that a single computer can handle.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Consolidation</a:t>
            </a:r>
            <a:r>
              <a:rPr lang="en-US" sz="1200" kern="1200" dirty="0" smtClean="0">
                <a:solidFill>
                  <a:schemeClr val="tx1"/>
                </a:solidFill>
                <a:effectLst/>
                <a:latin typeface="+mn-lt"/>
                <a:ea typeface="+mn-ea"/>
                <a:cs typeface="+mn-cs"/>
              </a:rPr>
              <a:t> : A large-capacity or high-speed resource, such a server can be</a:t>
            </a:r>
          </a:p>
          <a:p>
            <a:r>
              <a:rPr lang="en-US" sz="1200" kern="1200" dirty="0" smtClean="0">
                <a:solidFill>
                  <a:schemeClr val="tx1"/>
                </a:solidFill>
                <a:effectLst/>
                <a:latin typeface="+mn-lt"/>
                <a:ea typeface="+mn-ea"/>
                <a:cs typeface="+mn-cs"/>
              </a:rPr>
              <a:t>used more efficiently by sharing the resource among multiple applications</a:t>
            </a:r>
          </a:p>
          <a:p>
            <a:r>
              <a:rPr lang="en-US" sz="1200" kern="1200" dirty="0" smtClean="0">
                <a:solidFill>
                  <a:schemeClr val="tx1"/>
                </a:solidFill>
                <a:effectLst/>
                <a:latin typeface="+mn-lt"/>
                <a:ea typeface="+mn-ea"/>
                <a:cs typeface="+mn-cs"/>
              </a:rPr>
              <a:t>simultaneously.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Aggregating </a:t>
            </a:r>
            <a:r>
              <a:rPr lang="en-US" sz="1200" kern="1200" dirty="0" smtClean="0">
                <a:solidFill>
                  <a:schemeClr val="tx1"/>
                </a:solidFill>
                <a:effectLst/>
                <a:latin typeface="+mn-lt"/>
                <a:ea typeface="+mn-ea"/>
                <a:cs typeface="+mn-cs"/>
              </a:rPr>
              <a:t>: Virtualization makes it easy to combine multiple resources in to</a:t>
            </a:r>
          </a:p>
          <a:p>
            <a:r>
              <a:rPr lang="en-US" sz="1200" kern="1200" dirty="0" smtClean="0">
                <a:solidFill>
                  <a:schemeClr val="tx1"/>
                </a:solidFill>
                <a:effectLst/>
                <a:latin typeface="+mn-lt"/>
                <a:ea typeface="+mn-ea"/>
                <a:cs typeface="+mn-cs"/>
              </a:rPr>
              <a:t>one virtual resource, such as in the case of storage virtualization.</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Dynamics </a:t>
            </a:r>
            <a:r>
              <a:rPr lang="en-US" sz="1200" kern="1200" dirty="0" smtClean="0">
                <a:solidFill>
                  <a:schemeClr val="tx1"/>
                </a:solidFill>
                <a:effectLst/>
                <a:latin typeface="+mn-lt"/>
                <a:ea typeface="+mn-ea"/>
                <a:cs typeface="+mn-cs"/>
              </a:rPr>
              <a:t>: With the use of virtual machines, hardware resources can be easily</a:t>
            </a:r>
          </a:p>
          <a:p>
            <a:r>
              <a:rPr lang="en-US" sz="1200" kern="1200" dirty="0" smtClean="0">
                <a:solidFill>
                  <a:schemeClr val="tx1"/>
                </a:solidFill>
                <a:effectLst/>
                <a:latin typeface="+mn-lt"/>
                <a:ea typeface="+mn-ea"/>
                <a:cs typeface="+mn-cs"/>
              </a:rPr>
              <a:t>allocated in a dynamic fashion. This enhances load balancing and fault tolerance.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Ease of management </a:t>
            </a:r>
            <a:r>
              <a:rPr lang="en-US" sz="1200" kern="1200" dirty="0" smtClean="0">
                <a:solidFill>
                  <a:schemeClr val="tx1"/>
                </a:solidFill>
                <a:effectLst/>
                <a:latin typeface="+mn-lt"/>
                <a:ea typeface="+mn-ea"/>
                <a:cs typeface="+mn-cs"/>
              </a:rPr>
              <a:t>: Virtual machines facilitate deployment and testing of</a:t>
            </a:r>
          </a:p>
          <a:p>
            <a:r>
              <a:rPr lang="en-US" sz="1200" kern="1200" dirty="0" smtClean="0">
                <a:solidFill>
                  <a:schemeClr val="tx1"/>
                </a:solidFill>
                <a:effectLst/>
                <a:latin typeface="+mn-lt"/>
                <a:ea typeface="+mn-ea"/>
                <a:cs typeface="+mn-cs"/>
              </a:rPr>
              <a:t>software.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Increased availability </a:t>
            </a:r>
            <a:r>
              <a:rPr lang="en-US" sz="1200" kern="1200" dirty="0" smtClean="0">
                <a:solidFill>
                  <a:schemeClr val="tx1"/>
                </a:solidFill>
                <a:effectLst/>
                <a:latin typeface="+mn-lt"/>
                <a:ea typeface="+mn-ea"/>
                <a:cs typeface="+mn-cs"/>
              </a:rPr>
              <a:t>: Virtual machine hosts are clustered together to form pools</a:t>
            </a:r>
          </a:p>
          <a:p>
            <a:r>
              <a:rPr lang="en-US" sz="1200" kern="1200" dirty="0" smtClean="0">
                <a:solidFill>
                  <a:schemeClr val="tx1"/>
                </a:solidFill>
                <a:effectLst/>
                <a:latin typeface="+mn-lt"/>
                <a:ea typeface="+mn-ea"/>
                <a:cs typeface="+mn-cs"/>
              </a:rPr>
              <a:t>of compute resources. Multiple VMs are hosted on each of these servers and, in</a:t>
            </a:r>
          </a:p>
          <a:p>
            <a:r>
              <a:rPr lang="en-US" sz="1200" kern="1200" dirty="0" smtClean="0">
                <a:solidFill>
                  <a:schemeClr val="tx1"/>
                </a:solidFill>
                <a:effectLst/>
                <a:latin typeface="+mn-lt"/>
                <a:ea typeface="+mn-ea"/>
                <a:cs typeface="+mn-cs"/>
              </a:rPr>
              <a:t>the case of a physical server failure, the VMs on the failed host can be quickly</a:t>
            </a:r>
          </a:p>
          <a:p>
            <a:r>
              <a:rPr lang="en-US" sz="1200" kern="1200" dirty="0" smtClean="0">
                <a:solidFill>
                  <a:schemeClr val="tx1"/>
                </a:solidFill>
                <a:effectLst/>
                <a:latin typeface="+mn-lt"/>
                <a:ea typeface="+mn-ea"/>
                <a:cs typeface="+mn-cs"/>
              </a:rPr>
              <a:t>and automatically restarted on another host in the cluster. Compared with providing</a:t>
            </a:r>
          </a:p>
          <a:p>
            <a:r>
              <a:rPr lang="en-US" sz="1200" kern="1200" dirty="0" smtClean="0">
                <a:solidFill>
                  <a:schemeClr val="tx1"/>
                </a:solidFill>
                <a:effectLst/>
                <a:latin typeface="+mn-lt"/>
                <a:ea typeface="+mn-ea"/>
                <a:cs typeface="+mn-cs"/>
              </a:rPr>
              <a:t>this type of availability for a physical server, virtual environments can</a:t>
            </a:r>
          </a:p>
          <a:p>
            <a:r>
              <a:rPr lang="en-US" sz="1200" kern="1200" dirty="0" smtClean="0">
                <a:solidFill>
                  <a:schemeClr val="tx1"/>
                </a:solidFill>
                <a:effectLst/>
                <a:latin typeface="+mn-lt"/>
                <a:ea typeface="+mn-ea"/>
                <a:cs typeface="+mn-cs"/>
              </a:rPr>
              <a:t>provide higher availability at significantly less cost and with less complexity.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29764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effectLst/>
                <a:latin typeface="+mn-lt"/>
                <a:ea typeface="+mn-ea"/>
                <a:cs typeface="+mn-cs"/>
              </a:rPr>
              <a:t>Virtualization is a form of abstraction. Much like an OS abstracts the disk I/O commands</a:t>
            </a:r>
          </a:p>
          <a:p>
            <a:r>
              <a:rPr lang="en-US" sz="1200" kern="1200" dirty="0" smtClean="0">
                <a:solidFill>
                  <a:schemeClr val="tx1"/>
                </a:solidFill>
                <a:effectLst/>
                <a:latin typeface="+mn-lt"/>
                <a:ea typeface="+mn-ea"/>
                <a:cs typeface="+mn-cs"/>
              </a:rPr>
              <a:t>from a user through the use of program layers and interfaces, virtualization</a:t>
            </a:r>
          </a:p>
          <a:p>
            <a:r>
              <a:rPr lang="en-US" sz="1200" kern="1200" dirty="0" smtClean="0">
                <a:solidFill>
                  <a:schemeClr val="tx1"/>
                </a:solidFill>
                <a:effectLst/>
                <a:latin typeface="+mn-lt"/>
                <a:ea typeface="+mn-ea"/>
                <a:cs typeface="+mn-cs"/>
              </a:rPr>
              <a:t>abstracts the physical hardware from the virtual machines it supports. The virtual</a:t>
            </a:r>
          </a:p>
          <a:p>
            <a:r>
              <a:rPr lang="en-US" sz="1200" kern="1200" dirty="0" smtClean="0">
                <a:solidFill>
                  <a:schemeClr val="tx1"/>
                </a:solidFill>
                <a:effectLst/>
                <a:latin typeface="+mn-lt"/>
                <a:ea typeface="+mn-ea"/>
                <a:cs typeface="+mn-cs"/>
              </a:rPr>
              <a:t>machine monitor or hypervisor is the software that provides this abstraction. It acts</a:t>
            </a:r>
          </a:p>
          <a:p>
            <a:r>
              <a:rPr lang="en-US" sz="1200" kern="1200" dirty="0" smtClean="0">
                <a:solidFill>
                  <a:schemeClr val="tx1"/>
                </a:solidFill>
                <a:effectLst/>
                <a:latin typeface="+mn-lt"/>
                <a:ea typeface="+mn-ea"/>
                <a:cs typeface="+mn-cs"/>
              </a:rPr>
              <a:t>as a broker, or traffic cop, acting as a proxy for the guests (VMs) as they request and</a:t>
            </a:r>
          </a:p>
          <a:p>
            <a:r>
              <a:rPr lang="en-US" sz="1200" kern="1200" dirty="0" smtClean="0">
                <a:solidFill>
                  <a:schemeClr val="tx1"/>
                </a:solidFill>
                <a:effectLst/>
                <a:latin typeface="+mn-lt"/>
                <a:ea typeface="+mn-ea"/>
                <a:cs typeface="+mn-cs"/>
              </a:rPr>
              <a:t>consume resources of the physical host.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Virtual Machine is a software construct that mimics the characteristics of a</a:t>
            </a:r>
          </a:p>
          <a:p>
            <a:r>
              <a:rPr lang="en-US" sz="1200" kern="1200" baseline="0" dirty="0" smtClean="0">
                <a:solidFill>
                  <a:schemeClr val="tx1"/>
                </a:solidFill>
                <a:latin typeface="+mn-lt"/>
                <a:ea typeface="+mn-ea"/>
                <a:cs typeface="+mn-cs"/>
              </a:rPr>
              <a:t>physical server. It is configured with some number of processors, some amount of</a:t>
            </a:r>
          </a:p>
          <a:p>
            <a:r>
              <a:rPr lang="en-US" sz="1200" kern="1200" baseline="0" dirty="0" smtClean="0">
                <a:solidFill>
                  <a:schemeClr val="tx1"/>
                </a:solidFill>
                <a:latin typeface="+mn-lt"/>
                <a:ea typeface="+mn-ea"/>
                <a:cs typeface="+mn-cs"/>
              </a:rPr>
              <a:t>RAM, storage resources, and connectivity through the network ports. Once that VM</a:t>
            </a:r>
          </a:p>
          <a:p>
            <a:r>
              <a:rPr lang="en-US" sz="1200" kern="1200" baseline="0" dirty="0" smtClean="0">
                <a:solidFill>
                  <a:schemeClr val="tx1"/>
                </a:solidFill>
                <a:latin typeface="+mn-lt"/>
                <a:ea typeface="+mn-ea"/>
                <a:cs typeface="+mn-cs"/>
              </a:rPr>
              <a:t>is created, it can be powered on like a physical server, loaded with an operating system</a:t>
            </a:r>
          </a:p>
          <a:p>
            <a:r>
              <a:rPr lang="en-US" sz="1200" kern="1200" baseline="0" dirty="0" smtClean="0">
                <a:solidFill>
                  <a:schemeClr val="tx1"/>
                </a:solidFill>
                <a:latin typeface="+mn-lt"/>
                <a:ea typeface="+mn-ea"/>
                <a:cs typeface="+mn-cs"/>
              </a:rPr>
              <a:t>and software solutions, and utilized in the manner of a physical server. Unlike</a:t>
            </a:r>
          </a:p>
          <a:p>
            <a:r>
              <a:rPr lang="en-US" sz="1200" kern="1200" baseline="0" dirty="0" smtClean="0">
                <a:solidFill>
                  <a:schemeClr val="tx1"/>
                </a:solidFill>
                <a:latin typeface="+mn-lt"/>
                <a:ea typeface="+mn-ea"/>
                <a:cs typeface="+mn-cs"/>
              </a:rPr>
              <a:t>a physical server, this virtual server only sees the resources it has been configured</a:t>
            </a:r>
          </a:p>
          <a:p>
            <a:r>
              <a:rPr lang="en-US" sz="1200" kern="1200" baseline="0" dirty="0" smtClean="0">
                <a:solidFill>
                  <a:schemeClr val="tx1"/>
                </a:solidFill>
                <a:latin typeface="+mn-lt"/>
                <a:ea typeface="+mn-ea"/>
                <a:cs typeface="+mn-cs"/>
              </a:rPr>
              <a:t>with, not all of the resources of the physical host itself. This isolation allows a host</a:t>
            </a:r>
          </a:p>
          <a:p>
            <a:r>
              <a:rPr lang="en-US" sz="1200" kern="1200" baseline="0" dirty="0" smtClean="0">
                <a:solidFill>
                  <a:schemeClr val="tx1"/>
                </a:solidFill>
                <a:latin typeface="+mn-lt"/>
                <a:ea typeface="+mn-ea"/>
                <a:cs typeface="+mn-cs"/>
              </a:rPr>
              <a:t>machine to run many virtual machines, each of them running the same or different</a:t>
            </a:r>
          </a:p>
          <a:p>
            <a:r>
              <a:rPr lang="en-US" sz="1200" kern="1200" baseline="0" dirty="0" smtClean="0">
                <a:solidFill>
                  <a:schemeClr val="tx1"/>
                </a:solidFill>
                <a:latin typeface="+mn-lt"/>
                <a:ea typeface="+mn-ea"/>
                <a:cs typeface="+mn-cs"/>
              </a:rPr>
              <a:t>copies of an operating system, sharing RAM, storage, and network bandwidth, without</a:t>
            </a:r>
          </a:p>
          <a:p>
            <a:r>
              <a:rPr lang="en-US" sz="1200" kern="1200" baseline="0" dirty="0" smtClean="0">
                <a:solidFill>
                  <a:schemeClr val="tx1"/>
                </a:solidFill>
                <a:latin typeface="+mn-lt"/>
                <a:ea typeface="+mn-ea"/>
                <a:cs typeface="+mn-cs"/>
              </a:rPr>
              <a:t>problems. An operating system in a virtual machine accesses the resource that</a:t>
            </a:r>
          </a:p>
          <a:p>
            <a:r>
              <a:rPr lang="en-US" sz="1200" kern="1200" baseline="0" dirty="0" smtClean="0">
                <a:solidFill>
                  <a:schemeClr val="tx1"/>
                </a:solidFill>
                <a:latin typeface="+mn-lt"/>
                <a:ea typeface="+mn-ea"/>
                <a:cs typeface="+mn-cs"/>
              </a:rPr>
              <a:t>is presented to it by the hypervisor. The hypervisor facilitates the translation and</a:t>
            </a:r>
          </a:p>
          <a:p>
            <a:r>
              <a:rPr lang="en-US" sz="1200" kern="1200" baseline="0" dirty="0" smtClean="0">
                <a:solidFill>
                  <a:schemeClr val="tx1"/>
                </a:solidFill>
                <a:latin typeface="+mn-lt"/>
                <a:ea typeface="+mn-ea"/>
                <a:cs typeface="+mn-cs"/>
              </a:rPr>
              <a:t>I/O from the virtual machine to the physical server devices, and back again to the</a:t>
            </a:r>
          </a:p>
          <a:p>
            <a:r>
              <a:rPr lang="en-US" sz="1200" kern="1200" baseline="0" dirty="0" smtClean="0">
                <a:solidFill>
                  <a:schemeClr val="tx1"/>
                </a:solidFill>
                <a:latin typeface="+mn-lt"/>
                <a:ea typeface="+mn-ea"/>
                <a:cs typeface="+mn-cs"/>
              </a:rPr>
              <a:t>correct virtual machine. In this way, certain privileged instructions that a “native”</a:t>
            </a:r>
          </a:p>
          <a:p>
            <a:r>
              <a:rPr lang="en-US" sz="1200" kern="1200" baseline="0" dirty="0" smtClean="0">
                <a:solidFill>
                  <a:schemeClr val="tx1"/>
                </a:solidFill>
                <a:latin typeface="+mn-lt"/>
                <a:ea typeface="+mn-ea"/>
                <a:cs typeface="+mn-cs"/>
              </a:rPr>
              <a:t>operating system would be executing on its hosts hardware are trapped and run by</a:t>
            </a:r>
          </a:p>
          <a:p>
            <a:r>
              <a:rPr lang="en-US" sz="1200" kern="1200" baseline="0" dirty="0" smtClean="0">
                <a:solidFill>
                  <a:schemeClr val="tx1"/>
                </a:solidFill>
                <a:latin typeface="+mn-lt"/>
                <a:ea typeface="+mn-ea"/>
                <a:cs typeface="+mn-cs"/>
              </a:rPr>
              <a:t>the hypervisor as a proxy for the virtual machine. This creates some performance</a:t>
            </a:r>
          </a:p>
          <a:p>
            <a:r>
              <a:rPr lang="en-US" sz="1200" kern="1200" baseline="0" dirty="0" smtClean="0">
                <a:solidFill>
                  <a:schemeClr val="tx1"/>
                </a:solidFill>
                <a:latin typeface="+mn-lt"/>
                <a:ea typeface="+mn-ea"/>
                <a:cs typeface="+mn-cs"/>
              </a:rPr>
              <a:t>degradation in the virtualization process, though over time both hardware and software</a:t>
            </a:r>
          </a:p>
          <a:p>
            <a:r>
              <a:rPr lang="en-US" sz="1200" kern="1200" baseline="0" dirty="0" smtClean="0">
                <a:solidFill>
                  <a:schemeClr val="tx1"/>
                </a:solidFill>
                <a:latin typeface="+mn-lt"/>
                <a:ea typeface="+mn-ea"/>
                <a:cs typeface="+mn-cs"/>
              </a:rPr>
              <a:t>improvements have </a:t>
            </a:r>
            <a:r>
              <a:rPr lang="en-US" sz="1200" kern="1200" baseline="0" dirty="0" err="1" smtClean="0">
                <a:solidFill>
                  <a:schemeClr val="tx1"/>
                </a:solidFill>
                <a:latin typeface="+mn-lt"/>
                <a:ea typeface="+mn-ea"/>
                <a:cs typeface="+mn-cs"/>
              </a:rPr>
              <a:t>minimalized</a:t>
            </a:r>
            <a:r>
              <a:rPr lang="en-US" sz="1200" kern="1200" baseline="0" dirty="0" smtClean="0">
                <a:solidFill>
                  <a:schemeClr val="tx1"/>
                </a:solidFill>
                <a:latin typeface="+mn-lt"/>
                <a:ea typeface="+mn-ea"/>
                <a:cs typeface="+mn-cs"/>
              </a:rPr>
              <a:t> this overhead.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058098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 A VM instance is defined in files.</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latin typeface="+mn-lt"/>
                <a:ea typeface="+mn-ea"/>
                <a:cs typeface="+mn-cs"/>
              </a:rPr>
              <a:t> A typical virtual machine can consist of</a:t>
            </a:r>
          </a:p>
          <a:p>
            <a:r>
              <a:rPr lang="en-US" sz="1200" kern="1200" baseline="0" dirty="0" smtClean="0">
                <a:solidFill>
                  <a:schemeClr val="tx1"/>
                </a:solidFill>
                <a:latin typeface="+mn-lt"/>
                <a:ea typeface="+mn-ea"/>
                <a:cs typeface="+mn-cs"/>
              </a:rPr>
              <a:t>just a few files. There is a configuration file that describes the attributes of the virtual</a:t>
            </a:r>
          </a:p>
          <a:p>
            <a:r>
              <a:rPr lang="en-US" sz="1200" kern="1200" baseline="0" dirty="0" smtClean="0">
                <a:solidFill>
                  <a:schemeClr val="tx1"/>
                </a:solidFill>
                <a:latin typeface="+mn-lt"/>
                <a:ea typeface="+mn-ea"/>
                <a:cs typeface="+mn-cs"/>
              </a:rPr>
              <a:t>machine. It contains the server definition, how many virtual processors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are allocated to this virtual machine, how much RAM is allocated, which I/O devices</a:t>
            </a:r>
          </a:p>
          <a:p>
            <a:r>
              <a:rPr lang="en-US" sz="1200" kern="1200" baseline="0" dirty="0" smtClean="0">
                <a:solidFill>
                  <a:schemeClr val="tx1"/>
                </a:solidFill>
                <a:latin typeface="+mn-lt"/>
                <a:ea typeface="+mn-ea"/>
                <a:cs typeface="+mn-cs"/>
              </a:rPr>
              <a:t>the VM has access to, how many network interface cards (</a:t>
            </a:r>
            <a:r>
              <a:rPr lang="en-US" sz="1200" kern="1200" baseline="0" dirty="0" err="1" smtClean="0">
                <a:solidFill>
                  <a:schemeClr val="tx1"/>
                </a:solidFill>
                <a:latin typeface="+mn-lt"/>
                <a:ea typeface="+mn-ea"/>
                <a:cs typeface="+mn-cs"/>
              </a:rPr>
              <a:t>NICs</a:t>
            </a:r>
            <a:r>
              <a:rPr lang="en-US" sz="1200" kern="1200" baseline="0" dirty="0" smtClean="0">
                <a:solidFill>
                  <a:schemeClr val="tx1"/>
                </a:solidFill>
                <a:latin typeface="+mn-lt"/>
                <a:ea typeface="+mn-ea"/>
                <a:cs typeface="+mn-cs"/>
              </a:rPr>
              <a:t>) are in the</a:t>
            </a:r>
          </a:p>
          <a:p>
            <a:r>
              <a:rPr lang="en-US" sz="1200" kern="1200" baseline="0" dirty="0" smtClean="0">
                <a:solidFill>
                  <a:schemeClr val="tx1"/>
                </a:solidFill>
                <a:latin typeface="+mn-lt"/>
                <a:ea typeface="+mn-ea"/>
                <a:cs typeface="+mn-cs"/>
              </a:rPr>
              <a:t>virtual server, and more. It also describes the storage that the VM can access. Often</a:t>
            </a:r>
          </a:p>
          <a:p>
            <a:r>
              <a:rPr lang="en-US" sz="1200" kern="1200" baseline="0" dirty="0" smtClean="0">
                <a:solidFill>
                  <a:schemeClr val="tx1"/>
                </a:solidFill>
                <a:latin typeface="+mn-lt"/>
                <a:ea typeface="+mn-ea"/>
                <a:cs typeface="+mn-cs"/>
              </a:rPr>
              <a:t>that storage is presented as virtual disks that exist as additional files in the physical</a:t>
            </a:r>
          </a:p>
          <a:p>
            <a:r>
              <a:rPr lang="en-US" sz="1200" kern="1200" baseline="0" dirty="0" smtClean="0">
                <a:solidFill>
                  <a:schemeClr val="tx1"/>
                </a:solidFill>
                <a:latin typeface="+mn-lt"/>
                <a:ea typeface="+mn-ea"/>
                <a:cs typeface="+mn-cs"/>
              </a:rPr>
              <a:t>file system. When a virtual machine is powered on, or instantiated, additional files</a:t>
            </a:r>
          </a:p>
          <a:p>
            <a:r>
              <a:rPr lang="en-US" sz="1200" kern="1200" baseline="0" dirty="0" smtClean="0">
                <a:solidFill>
                  <a:schemeClr val="tx1"/>
                </a:solidFill>
                <a:latin typeface="+mn-lt"/>
                <a:ea typeface="+mn-ea"/>
                <a:cs typeface="+mn-cs"/>
              </a:rPr>
              <a:t>are created for logging, for memory paging, and other functions. That a VM consists</a:t>
            </a:r>
          </a:p>
          <a:p>
            <a:r>
              <a:rPr lang="en-US" sz="1200" kern="1200" baseline="0" dirty="0" smtClean="0">
                <a:solidFill>
                  <a:schemeClr val="tx1"/>
                </a:solidFill>
                <a:latin typeface="+mn-lt"/>
                <a:ea typeface="+mn-ea"/>
                <a:cs typeface="+mn-cs"/>
              </a:rPr>
              <a:t>of files makes certain functions in a virtual environment much simpler and quicker</a:t>
            </a:r>
          </a:p>
          <a:p>
            <a:r>
              <a:rPr lang="en-US" sz="1200" kern="1200" baseline="0" dirty="0" smtClean="0">
                <a:solidFill>
                  <a:schemeClr val="tx1"/>
                </a:solidFill>
                <a:latin typeface="+mn-lt"/>
                <a:ea typeface="+mn-ea"/>
                <a:cs typeface="+mn-cs"/>
              </a:rPr>
              <a:t>than in a physical environment. Since the earliest days of computers, backing up</a:t>
            </a:r>
          </a:p>
          <a:p>
            <a:r>
              <a:rPr lang="en-US" sz="1200" kern="1200" baseline="0" dirty="0" smtClean="0">
                <a:solidFill>
                  <a:schemeClr val="tx1"/>
                </a:solidFill>
                <a:latin typeface="+mn-lt"/>
                <a:ea typeface="+mn-ea"/>
                <a:cs typeface="+mn-cs"/>
              </a:rPr>
              <a:t>data has been a critical function. Since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are already files, copying them produces</a:t>
            </a:r>
          </a:p>
          <a:p>
            <a:r>
              <a:rPr lang="en-US" sz="1200" kern="1200" baseline="0" dirty="0" smtClean="0">
                <a:solidFill>
                  <a:schemeClr val="tx1"/>
                </a:solidFill>
                <a:latin typeface="+mn-lt"/>
                <a:ea typeface="+mn-ea"/>
                <a:cs typeface="+mn-cs"/>
              </a:rPr>
              <a:t>not only a backup of the data but also a copy of the entire server, including the</a:t>
            </a:r>
          </a:p>
          <a:p>
            <a:r>
              <a:rPr lang="en-US" sz="1200" kern="1200" baseline="0" dirty="0" smtClean="0">
                <a:solidFill>
                  <a:schemeClr val="tx1"/>
                </a:solidFill>
                <a:latin typeface="+mn-lt"/>
                <a:ea typeface="+mn-ea"/>
                <a:cs typeface="+mn-cs"/>
              </a:rPr>
              <a:t>operating system, applications, and the hardware configuration itself.</a:t>
            </a:r>
          </a:p>
          <a:p>
            <a:endParaRPr lang="en-US" sz="1200"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 A common method to rapidly deploy new VMs is through the use of templates.</a:t>
            </a:r>
          </a:p>
          <a:p>
            <a:r>
              <a:rPr lang="en-US" sz="1200" kern="1200" dirty="0" smtClean="0">
                <a:solidFill>
                  <a:schemeClr val="tx1"/>
                </a:solidFill>
                <a:effectLst/>
                <a:latin typeface="+mn-lt"/>
                <a:ea typeface="+mn-ea"/>
                <a:cs typeface="+mn-cs"/>
              </a:rPr>
              <a:t>A template provides a standardized group of hardware and software settings that can</a:t>
            </a:r>
          </a:p>
          <a:p>
            <a:r>
              <a:rPr lang="en-US" sz="1200" kern="1200" dirty="0" smtClean="0">
                <a:solidFill>
                  <a:schemeClr val="tx1"/>
                </a:solidFill>
                <a:effectLst/>
                <a:latin typeface="+mn-lt"/>
                <a:ea typeface="+mn-ea"/>
                <a:cs typeface="+mn-cs"/>
              </a:rPr>
              <a:t>be used to create new VMs configured with those settings. Creating a new VM from</a:t>
            </a:r>
          </a:p>
          <a:p>
            <a:r>
              <a:rPr lang="en-US" sz="1200" kern="1200" dirty="0" smtClean="0">
                <a:solidFill>
                  <a:schemeClr val="tx1"/>
                </a:solidFill>
                <a:effectLst/>
                <a:latin typeface="+mn-lt"/>
                <a:ea typeface="+mn-ea"/>
                <a:cs typeface="+mn-cs"/>
              </a:rPr>
              <a:t>a template consists of providing unique identifiers for the new VM, and having the</a:t>
            </a:r>
          </a:p>
          <a:p>
            <a:r>
              <a:rPr lang="en-US" sz="1200" kern="1200" dirty="0" smtClean="0">
                <a:solidFill>
                  <a:schemeClr val="tx1"/>
                </a:solidFill>
                <a:effectLst/>
                <a:latin typeface="+mn-lt"/>
                <a:ea typeface="+mn-ea"/>
                <a:cs typeface="+mn-cs"/>
              </a:rPr>
              <a:t>provisioning software build a VM from the template and adding in the configuration</a:t>
            </a:r>
          </a:p>
          <a:p>
            <a:r>
              <a:rPr lang="en-US" sz="1200" kern="1200" dirty="0" smtClean="0">
                <a:solidFill>
                  <a:schemeClr val="tx1"/>
                </a:solidFill>
                <a:effectLst/>
                <a:latin typeface="+mn-lt"/>
                <a:ea typeface="+mn-ea"/>
                <a:cs typeface="+mn-cs"/>
              </a:rPr>
              <a:t>changes as part of the deployment.</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91370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effectLst/>
                <a:latin typeface="+mn-lt"/>
                <a:ea typeface="+mn-ea"/>
                <a:cs typeface="+mn-cs"/>
              </a:rPr>
              <a:t>The principal functions performed by a hypervisor are</a:t>
            </a:r>
          </a:p>
          <a:p>
            <a:r>
              <a:rPr lang="en-US" sz="1200" kern="1200" dirty="0" smtClean="0">
                <a:solidFill>
                  <a:schemeClr val="tx1"/>
                </a:solidFill>
                <a:effectLst/>
                <a:latin typeface="+mn-lt"/>
                <a:ea typeface="+mn-ea"/>
                <a:cs typeface="+mn-cs"/>
              </a:rPr>
              <a:t>the following: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Execution management of VMs : Includes scheduling VMs for execution, virtual</a:t>
            </a:r>
          </a:p>
          <a:p>
            <a:r>
              <a:rPr lang="en-US" sz="1200" kern="1200" dirty="0" smtClean="0">
                <a:solidFill>
                  <a:schemeClr val="tx1"/>
                </a:solidFill>
                <a:effectLst/>
                <a:latin typeface="+mn-lt"/>
                <a:ea typeface="+mn-ea"/>
                <a:cs typeface="+mn-cs"/>
              </a:rPr>
              <a:t>memory management to ensure VM isolation from other VMs, context switching</a:t>
            </a:r>
          </a:p>
          <a:p>
            <a:r>
              <a:rPr lang="en-US" sz="1200" kern="1200" dirty="0" smtClean="0">
                <a:solidFill>
                  <a:schemeClr val="tx1"/>
                </a:solidFill>
                <a:effectLst/>
                <a:latin typeface="+mn-lt"/>
                <a:ea typeface="+mn-ea"/>
                <a:cs typeface="+mn-cs"/>
              </a:rPr>
              <a:t>between various processor states. Also includes isolation of VMs to prevent</a:t>
            </a:r>
          </a:p>
          <a:p>
            <a:r>
              <a:rPr lang="en-US" sz="1200" kern="1200" dirty="0" smtClean="0">
                <a:solidFill>
                  <a:schemeClr val="tx1"/>
                </a:solidFill>
                <a:effectLst/>
                <a:latin typeface="+mn-lt"/>
                <a:ea typeface="+mn-ea"/>
                <a:cs typeface="+mn-cs"/>
              </a:rPr>
              <a:t>conflicts in resource usage and emulation of timer and interrupt mechanisms.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Devices emulation and access control : Emulating all network and storage</a:t>
            </a:r>
          </a:p>
          <a:p>
            <a:r>
              <a:rPr lang="en-US" sz="1200" kern="1200" dirty="0" smtClean="0">
                <a:solidFill>
                  <a:schemeClr val="tx1"/>
                </a:solidFill>
                <a:effectLst/>
                <a:latin typeface="+mn-lt"/>
                <a:ea typeface="+mn-ea"/>
                <a:cs typeface="+mn-cs"/>
              </a:rPr>
              <a:t>(block) devices that different native drivers in VMs are expecting, mediating</a:t>
            </a:r>
          </a:p>
          <a:p>
            <a:r>
              <a:rPr lang="en-US" sz="1200" kern="1200" dirty="0" smtClean="0">
                <a:solidFill>
                  <a:schemeClr val="tx1"/>
                </a:solidFill>
                <a:effectLst/>
                <a:latin typeface="+mn-lt"/>
                <a:ea typeface="+mn-ea"/>
                <a:cs typeface="+mn-cs"/>
              </a:rPr>
              <a:t>access to physical devices by different VMs.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Execution of privileged operations by hypervisor for guest VMs : Certain operations</a:t>
            </a:r>
          </a:p>
          <a:p>
            <a:r>
              <a:rPr lang="en-US" sz="1200" kern="1200" dirty="0" smtClean="0">
                <a:solidFill>
                  <a:schemeClr val="tx1"/>
                </a:solidFill>
                <a:effectLst/>
                <a:latin typeface="+mn-lt"/>
                <a:ea typeface="+mn-ea"/>
                <a:cs typeface="+mn-cs"/>
              </a:rPr>
              <a:t>invoked by guest OSs, instead of being executed directly by the host hardware,</a:t>
            </a:r>
          </a:p>
          <a:p>
            <a:r>
              <a:rPr lang="en-US" sz="1200" kern="1200" dirty="0" smtClean="0">
                <a:solidFill>
                  <a:schemeClr val="tx1"/>
                </a:solidFill>
                <a:effectLst/>
                <a:latin typeface="+mn-lt"/>
                <a:ea typeface="+mn-ea"/>
                <a:cs typeface="+mn-cs"/>
              </a:rPr>
              <a:t>may have to be executed on its behalf by the hypervisor, because of their</a:t>
            </a:r>
          </a:p>
          <a:p>
            <a:r>
              <a:rPr lang="en-US" sz="1200" kern="1200" dirty="0" smtClean="0">
                <a:solidFill>
                  <a:schemeClr val="tx1"/>
                </a:solidFill>
                <a:effectLst/>
                <a:latin typeface="+mn-lt"/>
                <a:ea typeface="+mn-ea"/>
                <a:cs typeface="+mn-cs"/>
              </a:rPr>
              <a:t>privileged 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Management of VMs (also called VM lifecycle management) : Configuring</a:t>
            </a:r>
          </a:p>
          <a:p>
            <a:r>
              <a:rPr lang="en-US" sz="1200" kern="1200" dirty="0" smtClean="0">
                <a:solidFill>
                  <a:schemeClr val="tx1"/>
                </a:solidFill>
                <a:effectLst/>
                <a:latin typeface="+mn-lt"/>
                <a:ea typeface="+mn-ea"/>
                <a:cs typeface="+mn-cs"/>
              </a:rPr>
              <a:t>guest VMs and controlling VM states (e.g., Start, Pause, and Stop).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Administration of hypervisor platform and hypervisor software : Involves setting</a:t>
            </a:r>
          </a:p>
          <a:p>
            <a:r>
              <a:rPr lang="en-US" sz="1200" kern="1200" dirty="0" smtClean="0">
                <a:solidFill>
                  <a:schemeClr val="tx1"/>
                </a:solidFill>
                <a:effectLst/>
                <a:latin typeface="+mn-lt"/>
                <a:ea typeface="+mn-ea"/>
                <a:cs typeface="+mn-cs"/>
              </a:rPr>
              <a:t>of parameters for user interactions with the hypervisor host as well as</a:t>
            </a:r>
          </a:p>
          <a:p>
            <a:r>
              <a:rPr lang="en-US" sz="1200" kern="1200" dirty="0" smtClean="0">
                <a:solidFill>
                  <a:schemeClr val="tx1"/>
                </a:solidFill>
                <a:effectLst/>
                <a:latin typeface="+mn-lt"/>
                <a:ea typeface="+mn-ea"/>
                <a:cs typeface="+mn-cs"/>
              </a:rPr>
              <a:t>hypervisor software.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264204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mn-lt"/>
                <a:ea typeface="+mn-ea"/>
                <a:cs typeface="+mn-cs"/>
              </a:rPr>
              <a:t>There are two types of hypervisors, distinguished by whether</a:t>
            </a:r>
          </a:p>
          <a:p>
            <a:r>
              <a:rPr lang="en-US" sz="1200" kern="1200" dirty="0" smtClean="0">
                <a:solidFill>
                  <a:schemeClr val="tx1"/>
                </a:solidFill>
                <a:effectLst/>
                <a:latin typeface="+mn-lt"/>
                <a:ea typeface="+mn-ea"/>
                <a:cs typeface="+mn-cs"/>
              </a:rPr>
              <a:t>there is an OS between the hypervisor and the host. A type 1 hypervisor (see</a:t>
            </a:r>
          </a:p>
          <a:p>
            <a:r>
              <a:rPr lang="en-US" sz="1200" kern="1200" dirty="0" smtClean="0">
                <a:solidFill>
                  <a:schemeClr val="tx1"/>
                </a:solidFill>
                <a:effectLst/>
                <a:latin typeface="+mn-lt"/>
                <a:ea typeface="+mn-ea"/>
                <a:cs typeface="+mn-cs"/>
              </a:rPr>
              <a:t>Figure 14.2a) is loaded as a software layer directly onto a physical server, much like</a:t>
            </a:r>
          </a:p>
          <a:p>
            <a:r>
              <a:rPr lang="en-US" sz="1200" kern="1200" dirty="0" smtClean="0">
                <a:solidFill>
                  <a:schemeClr val="tx1"/>
                </a:solidFill>
                <a:effectLst/>
                <a:latin typeface="+mn-lt"/>
                <a:ea typeface="+mn-ea"/>
                <a:cs typeface="+mn-cs"/>
              </a:rPr>
              <a:t>an OS is loaded. The type 1 hypervisor can directly control the physical resources of</a:t>
            </a:r>
          </a:p>
          <a:p>
            <a:r>
              <a:rPr lang="en-US" sz="1200" kern="1200" dirty="0" smtClean="0">
                <a:solidFill>
                  <a:schemeClr val="tx1"/>
                </a:solidFill>
                <a:effectLst/>
                <a:latin typeface="+mn-lt"/>
                <a:ea typeface="+mn-ea"/>
                <a:cs typeface="+mn-cs"/>
              </a:rPr>
              <a:t> the host. Once it is installed and configured, the server is then capable of supporting</a:t>
            </a:r>
          </a:p>
          <a:p>
            <a:r>
              <a:rPr lang="en-US" sz="1200" kern="1200" dirty="0" smtClean="0">
                <a:solidFill>
                  <a:schemeClr val="tx1"/>
                </a:solidFill>
                <a:effectLst/>
                <a:latin typeface="+mn-lt"/>
                <a:ea typeface="+mn-ea"/>
                <a:cs typeface="+mn-cs"/>
              </a:rPr>
              <a:t>virtual machines as guests. In mature environments, where virtualization hosts are</a:t>
            </a:r>
          </a:p>
          <a:p>
            <a:r>
              <a:rPr lang="en-US" sz="1200" kern="1200" dirty="0" smtClean="0">
                <a:solidFill>
                  <a:schemeClr val="tx1"/>
                </a:solidFill>
                <a:effectLst/>
                <a:latin typeface="+mn-lt"/>
                <a:ea typeface="+mn-ea"/>
                <a:cs typeface="+mn-cs"/>
              </a:rPr>
              <a:t>clustered together for increased availability and load balancing, a hypervisor can be</a:t>
            </a:r>
          </a:p>
          <a:p>
            <a:r>
              <a:rPr lang="en-US" sz="1200" kern="1200" dirty="0" smtClean="0">
                <a:solidFill>
                  <a:schemeClr val="tx1"/>
                </a:solidFill>
                <a:effectLst/>
                <a:latin typeface="+mn-lt"/>
                <a:ea typeface="+mn-ea"/>
                <a:cs typeface="+mn-cs"/>
              </a:rPr>
              <a:t>staged on a new host. Then, that new host is joined to an existing cluster, and VMs can</a:t>
            </a:r>
          </a:p>
          <a:p>
            <a:r>
              <a:rPr lang="en-US" sz="1200" kern="1200" dirty="0" smtClean="0">
                <a:solidFill>
                  <a:schemeClr val="tx1"/>
                </a:solidFill>
                <a:effectLst/>
                <a:latin typeface="+mn-lt"/>
                <a:ea typeface="+mn-ea"/>
                <a:cs typeface="+mn-cs"/>
              </a:rPr>
              <a:t>be moved to the new host without any interruption of service. Some examples of type</a:t>
            </a:r>
          </a:p>
          <a:p>
            <a:r>
              <a:rPr lang="en-US" sz="1200" kern="1200" dirty="0" smtClean="0">
                <a:solidFill>
                  <a:schemeClr val="tx1"/>
                </a:solidFill>
                <a:effectLst/>
                <a:latin typeface="+mn-lt"/>
                <a:ea typeface="+mn-ea"/>
                <a:cs typeface="+mn-cs"/>
              </a:rPr>
              <a:t>1 hypervisors are VMware </a:t>
            </a:r>
            <a:r>
              <a:rPr lang="en-US" sz="1200" kern="1200" dirty="0" err="1" smtClean="0">
                <a:solidFill>
                  <a:schemeClr val="tx1"/>
                </a:solidFill>
                <a:effectLst/>
                <a:latin typeface="+mn-lt"/>
                <a:ea typeface="+mn-ea"/>
                <a:cs typeface="+mn-cs"/>
              </a:rPr>
              <a:t>ESXi</a:t>
            </a:r>
            <a:r>
              <a:rPr lang="en-US" sz="1200" kern="1200" dirty="0" smtClean="0">
                <a:solidFill>
                  <a:schemeClr val="tx1"/>
                </a:solidFill>
                <a:effectLst/>
                <a:latin typeface="+mn-lt"/>
                <a:ea typeface="+mn-ea"/>
                <a:cs typeface="+mn-cs"/>
              </a:rPr>
              <a:t>, Microsoft Hyper-V, and the various Xen variants.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 A type 2 hypervisor exploits the resources and functions of a</a:t>
            </a:r>
          </a:p>
          <a:p>
            <a:r>
              <a:rPr lang="en-US" sz="1200" kern="1200" dirty="0" smtClean="0">
                <a:solidFill>
                  <a:schemeClr val="tx1"/>
                </a:solidFill>
                <a:effectLst/>
                <a:latin typeface="+mn-lt"/>
                <a:ea typeface="+mn-ea"/>
                <a:cs typeface="+mn-cs"/>
              </a:rPr>
              <a:t>host OS and runs as a software module on top of the OS (see Figure 14.2b). It relies</a:t>
            </a:r>
          </a:p>
          <a:p>
            <a:r>
              <a:rPr lang="en-US" sz="1200" kern="1200" dirty="0" smtClean="0">
                <a:solidFill>
                  <a:schemeClr val="tx1"/>
                </a:solidFill>
                <a:effectLst/>
                <a:latin typeface="+mn-lt"/>
                <a:ea typeface="+mn-ea"/>
                <a:cs typeface="+mn-cs"/>
              </a:rPr>
              <a:t>on the OS to handle all of the hardware interactions on the hypervisor’s behalf. Some</a:t>
            </a:r>
          </a:p>
          <a:p>
            <a:r>
              <a:rPr lang="en-US" sz="1200" kern="1200" dirty="0" smtClean="0">
                <a:solidFill>
                  <a:schemeClr val="tx1"/>
                </a:solidFill>
                <a:effectLst/>
                <a:latin typeface="+mn-lt"/>
                <a:ea typeface="+mn-ea"/>
                <a:cs typeface="+mn-cs"/>
              </a:rPr>
              <a:t>examples of type 2 hypervisors are VMware Workstation and Oracle VM Virtual Box.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Key differences between the two hypervisor types are as follows: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Typically, type 1 hypervisors perform better than type 2 hypervisors. Because</a:t>
            </a:r>
          </a:p>
          <a:p>
            <a:r>
              <a:rPr lang="en-US" sz="1200" kern="1200" dirty="0" smtClean="0">
                <a:solidFill>
                  <a:schemeClr val="tx1"/>
                </a:solidFill>
                <a:effectLst/>
                <a:latin typeface="+mn-lt"/>
                <a:ea typeface="+mn-ea"/>
                <a:cs typeface="+mn-cs"/>
              </a:rPr>
              <a:t>a type 1 hypervisor doesn’t compete for resources with an OS, there are more</a:t>
            </a:r>
          </a:p>
          <a:p>
            <a:r>
              <a:rPr lang="en-US" sz="1200" kern="1200" dirty="0" smtClean="0">
                <a:solidFill>
                  <a:schemeClr val="tx1"/>
                </a:solidFill>
                <a:effectLst/>
                <a:latin typeface="+mn-lt"/>
                <a:ea typeface="+mn-ea"/>
                <a:cs typeface="+mn-cs"/>
              </a:rPr>
              <a:t>resources available on the host, and by extension, more virtual machines can</a:t>
            </a:r>
          </a:p>
          <a:p>
            <a:r>
              <a:rPr lang="en-US" sz="1200" kern="1200" dirty="0" smtClean="0">
                <a:solidFill>
                  <a:schemeClr val="tx1"/>
                </a:solidFill>
                <a:effectLst/>
                <a:latin typeface="+mn-lt"/>
                <a:ea typeface="+mn-ea"/>
                <a:cs typeface="+mn-cs"/>
              </a:rPr>
              <a:t>be hosted on a virtualization server using a type 1 hypervisor.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Type 1 hypervisors are also considered to be more secure than the type 2</a:t>
            </a:r>
          </a:p>
          <a:p>
            <a:r>
              <a:rPr lang="en-US" sz="1200" kern="1200" dirty="0" smtClean="0">
                <a:solidFill>
                  <a:schemeClr val="tx1"/>
                </a:solidFill>
                <a:effectLst/>
                <a:latin typeface="+mn-lt"/>
                <a:ea typeface="+mn-ea"/>
                <a:cs typeface="+mn-cs"/>
              </a:rPr>
              <a:t>hypervisors. Virtual machines on a type 1 hypervisor make resource requests</a:t>
            </a:r>
          </a:p>
          <a:p>
            <a:r>
              <a:rPr lang="en-US" sz="1200" kern="1200" dirty="0" smtClean="0">
                <a:solidFill>
                  <a:schemeClr val="tx1"/>
                </a:solidFill>
                <a:effectLst/>
                <a:latin typeface="+mn-lt"/>
                <a:ea typeface="+mn-ea"/>
                <a:cs typeface="+mn-cs"/>
              </a:rPr>
              <a:t>that are handled external to that guest, and they cannot affect other VMs or</a:t>
            </a:r>
          </a:p>
          <a:p>
            <a:r>
              <a:rPr lang="en-US" sz="1200" kern="1200" dirty="0" smtClean="0">
                <a:solidFill>
                  <a:schemeClr val="tx1"/>
                </a:solidFill>
                <a:effectLst/>
                <a:latin typeface="+mn-lt"/>
                <a:ea typeface="+mn-ea"/>
                <a:cs typeface="+mn-cs"/>
              </a:rPr>
              <a:t>the hypervisor they are supported by. This is not necessarily true for VMs on</a:t>
            </a:r>
          </a:p>
          <a:p>
            <a:r>
              <a:rPr lang="en-US" sz="1200" kern="1200" dirty="0" smtClean="0">
                <a:solidFill>
                  <a:schemeClr val="tx1"/>
                </a:solidFill>
                <a:effectLst/>
                <a:latin typeface="+mn-lt"/>
                <a:ea typeface="+mn-ea"/>
                <a:cs typeface="+mn-cs"/>
              </a:rPr>
              <a:t>a type 2 hypervisor, and a malicious guest could potentially affect more than</a:t>
            </a:r>
          </a:p>
          <a:p>
            <a:r>
              <a:rPr lang="en-US" sz="1200" kern="1200" dirty="0" smtClean="0">
                <a:solidFill>
                  <a:schemeClr val="tx1"/>
                </a:solidFill>
                <a:effectLst/>
                <a:latin typeface="+mn-lt"/>
                <a:ea typeface="+mn-ea"/>
                <a:cs typeface="+mn-cs"/>
              </a:rPr>
              <a:t>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Type 2 hypervisors allow a user to take advantage of virtualization without</a:t>
            </a:r>
          </a:p>
          <a:p>
            <a:r>
              <a:rPr lang="en-US" sz="1200" kern="1200" dirty="0" smtClean="0">
                <a:solidFill>
                  <a:schemeClr val="tx1"/>
                </a:solidFill>
                <a:effectLst/>
                <a:latin typeface="+mn-lt"/>
                <a:ea typeface="+mn-ea"/>
                <a:cs typeface="+mn-cs"/>
              </a:rPr>
              <a:t>needing to dedicate a server to only that function. Developers who need to run</a:t>
            </a:r>
          </a:p>
          <a:p>
            <a:r>
              <a:rPr lang="en-US" sz="1200" kern="1200" dirty="0" smtClean="0">
                <a:solidFill>
                  <a:schemeClr val="tx1"/>
                </a:solidFill>
                <a:effectLst/>
                <a:latin typeface="+mn-lt"/>
                <a:ea typeface="+mn-ea"/>
                <a:cs typeface="+mn-cs"/>
              </a:rPr>
              <a:t>multiple environments as part of their process, in addition to taking advantage</a:t>
            </a:r>
          </a:p>
          <a:p>
            <a:r>
              <a:rPr lang="en-US" sz="1200" kern="1200" dirty="0" smtClean="0">
                <a:solidFill>
                  <a:schemeClr val="tx1"/>
                </a:solidFill>
                <a:effectLst/>
                <a:latin typeface="+mn-lt"/>
                <a:ea typeface="+mn-ea"/>
                <a:cs typeface="+mn-cs"/>
              </a:rPr>
              <a:t>of the personal productive workspace that a PC OS provides, can do both with</a:t>
            </a:r>
          </a:p>
          <a:p>
            <a:r>
              <a:rPr lang="en-US" sz="1200" kern="1200" dirty="0" smtClean="0">
                <a:solidFill>
                  <a:schemeClr val="tx1"/>
                </a:solidFill>
                <a:effectLst/>
                <a:latin typeface="+mn-lt"/>
                <a:ea typeface="+mn-ea"/>
                <a:cs typeface="+mn-cs"/>
              </a:rPr>
              <a:t>a type 2 hypervisor installed as an application on their LINUX or Windows</a:t>
            </a:r>
          </a:p>
          <a:p>
            <a:r>
              <a:rPr lang="en-US" sz="1200" kern="1200" dirty="0" smtClean="0">
                <a:solidFill>
                  <a:schemeClr val="tx1"/>
                </a:solidFill>
                <a:effectLst/>
                <a:latin typeface="+mn-lt"/>
                <a:ea typeface="+mn-ea"/>
                <a:cs typeface="+mn-cs"/>
              </a:rPr>
              <a:t>desktop. The virtual machines that are created and used can be migrated or</a:t>
            </a:r>
          </a:p>
          <a:p>
            <a:r>
              <a:rPr lang="en-US" sz="1200" kern="1200" dirty="0" smtClean="0">
                <a:solidFill>
                  <a:schemeClr val="tx1"/>
                </a:solidFill>
                <a:effectLst/>
                <a:latin typeface="+mn-lt"/>
                <a:ea typeface="+mn-ea"/>
                <a:cs typeface="+mn-cs"/>
              </a:rPr>
              <a:t> copied from one hypervisor environment to another, reducing deployment time</a:t>
            </a:r>
          </a:p>
          <a:p>
            <a:r>
              <a:rPr lang="en-US" sz="1200" kern="1200" dirty="0" smtClean="0">
                <a:solidFill>
                  <a:schemeClr val="tx1"/>
                </a:solidFill>
                <a:effectLst/>
                <a:latin typeface="+mn-lt"/>
                <a:ea typeface="+mn-ea"/>
                <a:cs typeface="+mn-cs"/>
              </a:rPr>
              <a:t>and increasing the accuracy of what is deployed, reducing the time to market</a:t>
            </a:r>
          </a:p>
          <a:p>
            <a:r>
              <a:rPr lang="en-US" sz="1200" kern="1200" dirty="0" smtClean="0">
                <a:solidFill>
                  <a:schemeClr val="tx1"/>
                </a:solidFill>
                <a:effectLst/>
                <a:latin typeface="+mn-lt"/>
                <a:ea typeface="+mn-ea"/>
                <a:cs typeface="+mn-cs"/>
              </a:rPr>
              <a:t>of a project.</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424699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virtualization became more prevalent in corporations, both hardware and</a:t>
            </a:r>
          </a:p>
          <a:p>
            <a:r>
              <a:rPr lang="en-US" sz="1200" kern="1200" baseline="0" dirty="0" smtClean="0">
                <a:solidFill>
                  <a:schemeClr val="tx1"/>
                </a:solidFill>
                <a:latin typeface="+mn-lt"/>
                <a:ea typeface="+mn-ea"/>
                <a:cs typeface="+mn-cs"/>
              </a:rPr>
              <a:t>software vendors looked for ways to provide even more efficiencies. Unsurprisingly,</a:t>
            </a:r>
          </a:p>
          <a:p>
            <a:r>
              <a:rPr lang="en-US" sz="1200" kern="1200" baseline="0" dirty="0" smtClean="0">
                <a:solidFill>
                  <a:schemeClr val="tx1"/>
                </a:solidFill>
                <a:latin typeface="+mn-lt"/>
                <a:ea typeface="+mn-ea"/>
                <a:cs typeface="+mn-cs"/>
              </a:rPr>
              <a:t>these paths led to both software-assisted virtualization and hardware-assisted virtualization.</a:t>
            </a:r>
          </a:p>
          <a:p>
            <a:r>
              <a:rPr lang="en-US" sz="1200" b="1"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  is a software-assisted virtualization technique that uses</a:t>
            </a:r>
          </a:p>
          <a:p>
            <a:r>
              <a:rPr lang="en-US" sz="1200" kern="1200" baseline="0" dirty="0" smtClean="0">
                <a:solidFill>
                  <a:schemeClr val="tx1"/>
                </a:solidFill>
                <a:latin typeface="+mn-lt"/>
                <a:ea typeface="+mn-ea"/>
                <a:cs typeface="+mn-cs"/>
              </a:rPr>
              <a:t>specialized APIs to link virtual machines with the hypervisor to optimize their performance.</a:t>
            </a:r>
          </a:p>
          <a:p>
            <a:r>
              <a:rPr lang="en-US" sz="1200" kern="1200" baseline="0" dirty="0" smtClean="0">
                <a:solidFill>
                  <a:schemeClr val="tx1"/>
                </a:solidFill>
                <a:latin typeface="+mn-lt"/>
                <a:ea typeface="+mn-ea"/>
                <a:cs typeface="+mn-cs"/>
              </a:rPr>
              <a:t>The operating system in the virtual machine, Linux or Microsoft Windows,</a:t>
            </a:r>
          </a:p>
          <a:p>
            <a:r>
              <a:rPr lang="en-US" sz="1200" kern="1200" baseline="0" dirty="0" smtClean="0">
                <a:solidFill>
                  <a:schemeClr val="tx1"/>
                </a:solidFill>
                <a:latin typeface="+mn-lt"/>
                <a:ea typeface="+mn-ea"/>
                <a:cs typeface="+mn-cs"/>
              </a:rPr>
              <a:t>has specialized </a:t>
            </a:r>
            <a:r>
              <a:rPr lang="en-US" sz="1200"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 support as part of the kernel, as well as specific</a:t>
            </a:r>
          </a:p>
          <a:p>
            <a:r>
              <a:rPr lang="en-US" sz="1200"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 drivers that allow the OS and hypervisor to work together more</a:t>
            </a:r>
          </a:p>
          <a:p>
            <a:r>
              <a:rPr lang="en-US" sz="1200" kern="1200" baseline="0" dirty="0" smtClean="0">
                <a:solidFill>
                  <a:schemeClr val="tx1"/>
                </a:solidFill>
                <a:latin typeface="+mn-lt"/>
                <a:ea typeface="+mn-ea"/>
                <a:cs typeface="+mn-cs"/>
              </a:rPr>
              <a:t>efficiently with the overhead of the hypervisor translations. This software-assisted</a:t>
            </a:r>
          </a:p>
          <a:p>
            <a:r>
              <a:rPr lang="en-US" sz="1200" kern="1200" baseline="0" dirty="0" smtClean="0">
                <a:solidFill>
                  <a:schemeClr val="tx1"/>
                </a:solidFill>
                <a:latin typeface="+mn-lt"/>
                <a:ea typeface="+mn-ea"/>
                <a:cs typeface="+mn-cs"/>
              </a:rPr>
              <a:t>virtualization offers optimized virtualization support on servers with or without processors</a:t>
            </a:r>
          </a:p>
          <a:p>
            <a:r>
              <a:rPr lang="en-US" sz="1200" kern="1200" baseline="0" dirty="0" smtClean="0">
                <a:solidFill>
                  <a:schemeClr val="tx1"/>
                </a:solidFill>
                <a:latin typeface="+mn-lt"/>
                <a:ea typeface="+mn-ea"/>
                <a:cs typeface="+mn-cs"/>
              </a:rPr>
              <a:t>that provide virtualization extensions. </a:t>
            </a:r>
            <a:r>
              <a:rPr lang="en-US" sz="1200"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 support has been</a:t>
            </a:r>
          </a:p>
          <a:p>
            <a:r>
              <a:rPr lang="en-US" sz="1200" kern="1200" baseline="0" dirty="0" smtClean="0">
                <a:solidFill>
                  <a:schemeClr val="tx1"/>
                </a:solidFill>
                <a:latin typeface="+mn-lt"/>
                <a:ea typeface="+mn-ea"/>
                <a:cs typeface="+mn-cs"/>
              </a:rPr>
              <a:t>offered as part of many of the general Linux distributions since 2008.</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9291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C0EA3CE-656E-904A-A9F3-B32300846753}"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E0AD4E-0A58-0747-8BA0-2C48291C51D7}"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5DB6CFC-D439-8E49-8D91-C719AF7B60CC}"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5E1C0445-9670-7846-9124-B25C906358B2}" type="datetime1">
              <a:rPr lang="en-US" smtClean="0"/>
              <a:t>5/23/2017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E03DFE-6557-4E40-A8EB-C9405D4FA339}" type="datetime1">
              <a:rPr lang="en-US" smtClean="0"/>
              <a:t>5/23/2017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56CBB0B-71FD-F849-9EEF-8291C7066EDE}" type="datetime1">
              <a:rPr lang="en-US" smtClean="0"/>
              <a:t>5/23/2017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D948E3E-D37A-F848-A709-8F88EC2391F3}"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A700D1A9-D14D-7845-8EAA-D007966CD540}" type="datetime1">
              <a:rPr lang="en-US" smtClean="0"/>
              <a:t>5/23/2017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9D49293-42D1-8A40-BFC2-2C24148835F4}"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CE6BF80-533F-FA45-8F0A-2C6589D74C47}"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47F7D06-402E-6849-9223-825B0C0E11A5}"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29D4BD2-2BC6-ED4C-B1BA-C145F44C1B74}"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8AFAE765-4DD8-1A40-B959-A3CC32257EFF}" type="datetime1">
              <a:rPr lang="en-US" smtClean="0"/>
              <a:t>5/23/2017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839D064A-9847-1C47-96DF-31EC3A05369E}" type="datetime1">
              <a:rPr lang="en-US" smtClean="0"/>
              <a:t>5/23/2017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3D3DEAF-1BC9-E344-8FC1-3DEF318EF33F}"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05FEC83-0BE5-1A4F-8785-FF25068651A8}" type="datetime1">
              <a:rPr lang="en-US" smtClean="0"/>
              <a:t>5/23/2017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A74901F9-B2BA-584D-AE15-2174665409E5}" type="datetime1">
              <a:rPr lang="en-US" smtClean="0"/>
              <a:t>5/23/2017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5D42689A-167A-D04A-B01D-D70D9629B9CA}" type="datetime1">
              <a:rPr lang="en-US" smtClean="0"/>
              <a:t>5/23/2017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B316D42-09B2-A543-96FC-791A0A3D04C3}" type="datetime1">
              <a:rPr lang="en-US" smtClean="0"/>
              <a:t>5/23/2017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F44DCF4-3AB0-1D46-B30E-03AA2F315253}" type="datetime1">
              <a:rPr lang="en-US" smtClean="0"/>
              <a:t>5/23/2017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62D70F5-FBED-F042-AC9D-A30239CB68DE}" type="datetime1">
              <a:rPr lang="en-US" smtClean="0"/>
              <a:t>5/23/2017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27DDBDA-A2B6-E642-BBAB-AB02069B9494}" type="datetime1">
              <a:rPr lang="en-US" smtClean="0"/>
              <a:t>5/23/2017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AAFFF0-1042-A349-AFDB-594278762C11}" type="datetime1">
              <a:rPr lang="en-US" smtClean="0"/>
              <a:t>5/23/2017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AC7101-146C-7443-9F01-1E283A77DA48}" type="datetime1">
              <a:rPr lang="en-US" smtClean="0"/>
              <a:t>5/23/2017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9E55E4-B8E1-264F-96E3-0F3D0847CCDF}" type="datetime1">
              <a:rPr lang="en-US" smtClean="0"/>
              <a:t>5/23/2017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9AAEE01-7198-BA4C-9869-1BEB880A956D}" type="datetime1">
              <a:rPr lang="en-US" smtClean="0"/>
              <a:t>5/23/2017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690044B8-CFEC-994B-9188-BA6C13BD9760}" type="datetime1">
              <a:rPr lang="en-US" smtClean="0"/>
              <a:t>5/23/2017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2209800"/>
            <a:ext cx="6284912" cy="2483467"/>
          </a:xfrm>
        </p:spPr>
        <p:txBody>
          <a:bodyPr/>
          <a:lstStyle/>
          <a:p>
            <a:r>
              <a:rPr lang="en-US" dirty="0" smtClean="0"/>
              <a:t>Chapter 14</a:t>
            </a:r>
            <a:br>
              <a:rPr lang="en-US" dirty="0" smtClean="0"/>
            </a:br>
            <a:r>
              <a:rPr lang="en-US" dirty="0" smtClean="0"/>
              <a:t>Virtual Machines</a:t>
            </a:r>
          </a:p>
        </p:txBody>
      </p:sp>
      <p:sp>
        <p:nvSpPr>
          <p:cNvPr id="3" name="Subtitle 2"/>
          <p:cNvSpPr>
            <a:spLocks noGrp="1"/>
          </p:cNvSpPr>
          <p:nvPr>
            <p:ph type="body" idx="1"/>
          </p:nvPr>
        </p:nvSpPr>
        <p:spPr>
          <a:xfrm>
            <a:off x="3276600" y="4800600"/>
            <a:ext cx="5396671" cy="810904"/>
          </a:xfrm>
        </p:spPr>
        <p:txBody>
          <a:bodyPr rtlCol="0">
            <a:normAutofit/>
          </a:bodyPr>
          <a:lstStyle/>
          <a:p>
            <a:pPr fontAlgn="auto">
              <a:spcAft>
                <a:spcPts val="0"/>
              </a:spcAft>
              <a:defRPr/>
            </a:pPr>
            <a:r>
              <a:rPr lang="en-US" dirty="0" smtClean="0"/>
              <a:t>Ninth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
        <p:nvSpPr>
          <p:cNvPr id="2" name="Footer Placeholder 1"/>
          <p:cNvSpPr>
            <a:spLocks noGrp="1"/>
          </p:cNvSpPr>
          <p:nvPr>
            <p:ph type="ftr" sz="quarter" idx="11"/>
          </p:nvPr>
        </p:nvSpPr>
        <p:spPr>
          <a:xfrm>
            <a:off x="318246" y="6492875"/>
            <a:ext cx="6844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0000" b="23333"/>
          <a:stretch/>
        </p:blipFill>
        <p:spPr>
          <a:xfrm>
            <a:off x="-75938" y="102243"/>
            <a:ext cx="9247910" cy="6781800"/>
          </a:xfrm>
          <a:prstGeom prst="rect">
            <a:avLst/>
          </a:prstGeom>
        </p:spPr>
      </p:pic>
    </p:spTree>
    <p:extLst>
      <p:ext uri="{BB962C8B-B14F-4D97-AF65-F5344CB8AC3E}">
        <p14:creationId xmlns:p14="http://schemas.microsoft.com/office/powerpoint/2010/main" val="44285640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10000"/>
                  </a:schemeClr>
                </a:solidFill>
              </a:rPr>
              <a:t>Hardware-Assisted Virtualization</a:t>
            </a:r>
            <a:endParaRPr lang="en-US" dirty="0">
              <a:solidFill>
                <a:schemeClr val="bg2">
                  <a:lumMod val="10000"/>
                </a:schemeClr>
              </a:solidFill>
            </a:endParaRPr>
          </a:p>
        </p:txBody>
      </p:sp>
      <p:sp>
        <p:nvSpPr>
          <p:cNvPr id="3" name="Content Placeholder 2"/>
          <p:cNvSpPr>
            <a:spLocks noGrp="1"/>
          </p:cNvSpPr>
          <p:nvPr>
            <p:ph sz="half" idx="1"/>
          </p:nvPr>
        </p:nvSpPr>
        <p:spPr>
          <a:xfrm>
            <a:off x="654050" y="2286000"/>
            <a:ext cx="7848600" cy="4038599"/>
          </a:xfrm>
        </p:spPr>
        <p:txBody>
          <a:bodyPr/>
          <a:lstStyle/>
          <a:p>
            <a:r>
              <a:rPr lang="en-US" dirty="0" smtClean="0"/>
              <a:t>Processor manufacturers AMD and Intel added functionality to their processors to enhance performance with hypervisors</a:t>
            </a:r>
          </a:p>
          <a:p>
            <a:r>
              <a:rPr lang="en-US" dirty="0" smtClean="0"/>
              <a:t>AMD-V and Intel’s VT-x designate the hardware assisted virtualization extensions that the hypervisors can take advantage of during processing</a:t>
            </a:r>
          </a:p>
          <a:p>
            <a:r>
              <a:rPr lang="en-US" dirty="0" smtClean="0"/>
              <a:t>Intel processors offer an extra instruction set called Virtual Machine Extensions (VMX)</a:t>
            </a:r>
          </a:p>
          <a:p>
            <a:r>
              <a:rPr lang="en-US" dirty="0" smtClean="0"/>
              <a:t>By having some of these instructions as part of the processor, the hypervisors no longer need to maintain these functions as part of the processor</a:t>
            </a:r>
            <a:endParaRPr lang="en-US" dirty="0"/>
          </a:p>
        </p:txBody>
      </p:sp>
      <p:sp>
        <p:nvSpPr>
          <p:cNvPr id="4" name="Footer Placeholder 3"/>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542102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2">
                    <a:lumMod val="10000"/>
                  </a:schemeClr>
                </a:solidFill>
              </a:rPr>
              <a:t>Virtual Appliance</a:t>
            </a:r>
            <a:endParaRPr lang="en-US" dirty="0">
              <a:solidFill>
                <a:schemeClr val="bg2">
                  <a:lumMod val="10000"/>
                </a:schemeClr>
              </a:solidFill>
            </a:endParaRPr>
          </a:p>
        </p:txBody>
      </p:sp>
      <p:sp>
        <p:nvSpPr>
          <p:cNvPr id="3" name="Content Placeholder 2"/>
          <p:cNvSpPr>
            <a:spLocks noGrp="1"/>
          </p:cNvSpPr>
          <p:nvPr>
            <p:ph sz="half" idx="1"/>
          </p:nvPr>
        </p:nvSpPr>
        <p:spPr>
          <a:xfrm>
            <a:off x="658813" y="2047231"/>
            <a:ext cx="7848600" cy="4628206"/>
          </a:xfrm>
        </p:spPr>
        <p:txBody>
          <a:bodyPr>
            <a:normAutofit fontScale="85000" lnSpcReduction="20000"/>
          </a:bodyPr>
          <a:lstStyle/>
          <a:p>
            <a:pPr>
              <a:spcBef>
                <a:spcPts val="1200"/>
              </a:spcBef>
            </a:pPr>
            <a:r>
              <a:rPr lang="en-US" dirty="0" smtClean="0"/>
              <a:t>A virtual appliance is standalone software that can be distributed as a virtual machine image</a:t>
            </a:r>
          </a:p>
          <a:p>
            <a:pPr>
              <a:spcBef>
                <a:spcPts val="1200"/>
              </a:spcBef>
            </a:pPr>
            <a:r>
              <a:rPr lang="en-US" dirty="0" smtClean="0"/>
              <a:t>It consists of a packaged set of applications and guest OS</a:t>
            </a:r>
          </a:p>
          <a:p>
            <a:pPr>
              <a:spcBef>
                <a:spcPts val="1200"/>
              </a:spcBef>
            </a:pPr>
            <a:r>
              <a:rPr lang="en-US" dirty="0" smtClean="0"/>
              <a:t>It is independent of hypervisor or processor architecture, and can run on either a type 1 or type 2 hypervisor</a:t>
            </a:r>
          </a:p>
          <a:p>
            <a:pPr>
              <a:spcBef>
                <a:spcPts val="1200"/>
              </a:spcBef>
            </a:pPr>
            <a:r>
              <a:rPr lang="en-US" dirty="0" smtClean="0"/>
              <a:t>Virtual appliances are becoming a de-facto means of software distribution and have created a need for “the virtual appliance vendor”</a:t>
            </a:r>
          </a:p>
          <a:p>
            <a:pPr>
              <a:spcBef>
                <a:spcPts val="1200"/>
              </a:spcBef>
            </a:pPr>
            <a:r>
              <a:rPr lang="en-US" dirty="0" smtClean="0"/>
              <a:t>A recent and important development is the </a:t>
            </a:r>
            <a:r>
              <a:rPr lang="en-US" b="1" i="1" dirty="0" smtClean="0"/>
              <a:t>security virtual appliance </a:t>
            </a:r>
            <a:r>
              <a:rPr lang="en-US" dirty="0" smtClean="0"/>
              <a:t>(SVA)</a:t>
            </a:r>
          </a:p>
          <a:p>
            <a:pPr lvl="2"/>
            <a:r>
              <a:rPr lang="en-US" dirty="0" smtClean="0"/>
              <a:t>The SVA is a security tool that performs the function of monitoring and protecting the other VMs and is run outside of those VMs in a specially security-hardened VM</a:t>
            </a:r>
          </a:p>
          <a:p>
            <a:pPr lvl="2"/>
            <a:r>
              <a:rPr lang="en-US" dirty="0" smtClean="0"/>
              <a:t>The SVA obtains its visibility into the state of a VM as well as the network traffic between VMs, and between VMs and the hypervisor, through the </a:t>
            </a:r>
            <a:r>
              <a:rPr lang="en-US" i="1" dirty="0" smtClean="0"/>
              <a:t>virtual machine introspection </a:t>
            </a:r>
            <a:r>
              <a:rPr lang="en-US" dirty="0" smtClean="0"/>
              <a:t>API of the hypervisor</a:t>
            </a:r>
          </a:p>
          <a:p>
            <a:pPr lvl="2"/>
            <a:r>
              <a:rPr lang="en-US" dirty="0" smtClean="0"/>
              <a:t>Advantages of SVA</a:t>
            </a:r>
          </a:p>
          <a:p>
            <a:pPr lvl="4"/>
            <a:r>
              <a:rPr lang="en-US" dirty="0" smtClean="0"/>
              <a:t>Not vulnerable to a flaw in the Guest OS</a:t>
            </a:r>
          </a:p>
          <a:p>
            <a:pPr lvl="4"/>
            <a:r>
              <a:rPr lang="en-US" dirty="0" smtClean="0"/>
              <a:t>Independent of the virtual network configuration and does not have to be reconfigured every time the virtual network configuration changes due to migration of VMs or change in connectivity among VMs resident on the hypervisor host</a:t>
            </a:r>
            <a:endParaRPr lang="en-US" dirty="0"/>
          </a:p>
        </p:txBody>
      </p:sp>
      <p:sp>
        <p:nvSpPr>
          <p:cNvPr id="4" name="Footer Placeholder 3"/>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5778491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10000"/>
                  </a:schemeClr>
                </a:solidFill>
              </a:rPr>
              <a:t>Container Virtualization</a:t>
            </a:r>
            <a:endParaRPr lang="en-US" dirty="0">
              <a:solidFill>
                <a:schemeClr val="bg2">
                  <a:lumMod val="10000"/>
                </a:schemeClr>
              </a:solidFill>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995141782"/>
              </p:ext>
            </p:extLst>
          </p:nvPr>
        </p:nvGraphicFramePr>
        <p:xfrm>
          <a:off x="654050" y="2286000"/>
          <a:ext cx="7848600" cy="3962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9888896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7149353" cy="365125"/>
          </a:xfrm>
        </p:spPr>
        <p:txBody>
          <a:bodyPr/>
          <a:lstStyle/>
          <a:p>
            <a:pPr>
              <a:defRPr/>
            </a:pPr>
            <a:r>
              <a:rPr lang="en-US" dirty="0" smtClean="0"/>
              <a:t>© 2017 Pearson Education, Inc., Hoboken, NJ. All rights reserved.</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5556" b="13333"/>
          <a:stretch/>
        </p:blipFill>
        <p:spPr>
          <a:xfrm>
            <a:off x="990600" y="275250"/>
            <a:ext cx="7086600" cy="6521524"/>
          </a:xfrm>
          <a:prstGeom prst="rect">
            <a:avLst/>
          </a:prstGeom>
        </p:spPr>
      </p:pic>
    </p:spTree>
    <p:extLst>
      <p:ext uri="{BB962C8B-B14F-4D97-AF65-F5344CB8AC3E}">
        <p14:creationId xmlns:p14="http://schemas.microsoft.com/office/powerpoint/2010/main" val="89181517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7777" b="13334"/>
          <a:stretch/>
        </p:blipFill>
        <p:spPr>
          <a:xfrm>
            <a:off x="1062964" y="457200"/>
            <a:ext cx="7008836" cy="6248400"/>
          </a:xfrm>
          <a:prstGeom prst="rect">
            <a:avLst/>
          </a:prstGeom>
        </p:spPr>
      </p:pic>
    </p:spTree>
    <p:extLst>
      <p:ext uri="{BB962C8B-B14F-4D97-AF65-F5344CB8AC3E}">
        <p14:creationId xmlns:p14="http://schemas.microsoft.com/office/powerpoint/2010/main" val="14492233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1111" b="13334"/>
          <a:stretch/>
        </p:blipFill>
        <p:spPr>
          <a:xfrm>
            <a:off x="1295400" y="517031"/>
            <a:ext cx="6172200" cy="6035040"/>
          </a:xfrm>
          <a:prstGeom prst="rect">
            <a:avLst/>
          </a:prstGeom>
        </p:spPr>
      </p:pic>
    </p:spTree>
    <p:extLst>
      <p:ext uri="{BB962C8B-B14F-4D97-AF65-F5344CB8AC3E}">
        <p14:creationId xmlns:p14="http://schemas.microsoft.com/office/powerpoint/2010/main" val="177605849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bg2">
                    <a:lumMod val="10000"/>
                  </a:schemeClr>
                </a:solidFill>
              </a:rPr>
              <a:t>Microservices</a:t>
            </a:r>
            <a:endParaRPr lang="en-US" dirty="0">
              <a:solidFill>
                <a:schemeClr val="bg2">
                  <a:lumMod val="10000"/>
                </a:schemeClr>
              </a:solidFill>
            </a:endParaRPr>
          </a:p>
        </p:txBody>
      </p:sp>
      <p:sp>
        <p:nvSpPr>
          <p:cNvPr id="4" name="Content Placeholder 3"/>
          <p:cNvSpPr>
            <a:spLocks noGrp="1"/>
          </p:cNvSpPr>
          <p:nvPr>
            <p:ph sz="half" idx="1"/>
          </p:nvPr>
        </p:nvSpPr>
        <p:spPr>
          <a:xfrm>
            <a:off x="658813" y="2216002"/>
            <a:ext cx="7113587" cy="3840163"/>
          </a:xfrm>
        </p:spPr>
        <p:txBody>
          <a:bodyPr/>
          <a:lstStyle/>
          <a:p>
            <a:r>
              <a:rPr lang="en-US" dirty="0" smtClean="0"/>
              <a:t>NIST SP 800-180 (</a:t>
            </a:r>
            <a:r>
              <a:rPr lang="en-US" i="1" dirty="0" smtClean="0"/>
              <a:t>NIST Definition of </a:t>
            </a:r>
            <a:r>
              <a:rPr lang="en-US" i="1" dirty="0" err="1" smtClean="0"/>
              <a:t>Microservices</a:t>
            </a:r>
            <a:r>
              <a:rPr lang="en-US" i="1" dirty="0" smtClean="0"/>
              <a:t>, Application Containers and System Virtual Machines) </a:t>
            </a:r>
            <a:r>
              <a:rPr lang="en-US" dirty="0" smtClean="0"/>
              <a:t>defines a </a:t>
            </a:r>
            <a:r>
              <a:rPr lang="en-US" dirty="0" err="1" smtClean="0"/>
              <a:t>microservice</a:t>
            </a:r>
            <a:r>
              <a:rPr lang="en-US" dirty="0" smtClean="0"/>
              <a:t> as:</a:t>
            </a:r>
          </a:p>
          <a:p>
            <a:pPr lvl="2"/>
            <a:endParaRPr lang="en-US" dirty="0" smtClean="0"/>
          </a:p>
          <a:p>
            <a:pPr marL="577850" lvl="2" indent="0">
              <a:buNone/>
            </a:pPr>
            <a:r>
              <a:rPr lang="en-US" dirty="0" smtClean="0"/>
              <a:t>“a basic element that results from the architectural decomposition </a:t>
            </a:r>
          </a:p>
          <a:p>
            <a:pPr marL="577850" lvl="2" indent="0">
              <a:buNone/>
            </a:pPr>
            <a:r>
              <a:rPr lang="en-US" dirty="0" smtClean="0"/>
              <a:t>of an application’s components into loosely coupled patterns </a:t>
            </a:r>
          </a:p>
          <a:p>
            <a:pPr marL="577850" lvl="2" indent="0">
              <a:buNone/>
            </a:pPr>
            <a:r>
              <a:rPr lang="en-US" dirty="0" smtClean="0"/>
              <a:t>consisting of self-contained services that communicate with each </a:t>
            </a:r>
          </a:p>
          <a:p>
            <a:pPr marL="577850" lvl="2" indent="0">
              <a:buNone/>
            </a:pPr>
            <a:r>
              <a:rPr lang="en-US" dirty="0" smtClean="0"/>
              <a:t>other using a standard communication protocol 219 and a set of </a:t>
            </a:r>
          </a:p>
          <a:p>
            <a:pPr marL="577850" lvl="2" indent="0">
              <a:buNone/>
            </a:pPr>
            <a:r>
              <a:rPr lang="en-US" dirty="0" smtClean="0"/>
              <a:t>well-defined APIs, independent of any vendor, product, or technology”</a:t>
            </a:r>
            <a:endParaRPr lang="en-US" dirty="0"/>
          </a:p>
        </p:txBody>
      </p:sp>
      <p:sp>
        <p:nvSpPr>
          <p:cNvPr id="2" name="Footer Placeholder 1"/>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560781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bg2">
                    <a:lumMod val="10000"/>
                  </a:schemeClr>
                </a:solidFill>
              </a:rPr>
              <a:t>Microservices</a:t>
            </a:r>
            <a:endParaRPr lang="en-US" dirty="0">
              <a:solidFill>
                <a:schemeClr val="bg2">
                  <a:lumMod val="10000"/>
                </a:schemeClr>
              </a:solidFill>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444199587"/>
              </p:ext>
            </p:extLst>
          </p:nvPr>
        </p:nvGraphicFramePr>
        <p:xfrm>
          <a:off x="658813" y="2133601"/>
          <a:ext cx="8485187" cy="4359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81455345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solidFill>
                  <a:schemeClr val="bg2">
                    <a:lumMod val="10000"/>
                  </a:schemeClr>
                </a:solidFill>
              </a:rPr>
              <a:t>Docker </a:t>
            </a:r>
            <a:endParaRPr lang="en-US" dirty="0">
              <a:solidFill>
                <a:schemeClr val="bg2">
                  <a:lumMod val="10000"/>
                </a:schemeClr>
              </a:solidFill>
            </a:endParaRPr>
          </a:p>
        </p:txBody>
      </p:sp>
      <p:sp>
        <p:nvSpPr>
          <p:cNvPr id="4" name="Content Placeholder 3"/>
          <p:cNvSpPr>
            <a:spLocks noGrp="1"/>
          </p:cNvSpPr>
          <p:nvPr>
            <p:ph sz="half" idx="1"/>
          </p:nvPr>
        </p:nvSpPr>
        <p:spPr>
          <a:xfrm>
            <a:off x="658903" y="2286000"/>
            <a:ext cx="7824697" cy="4114800"/>
          </a:xfrm>
        </p:spPr>
        <p:txBody>
          <a:bodyPr>
            <a:normAutofit fontScale="85000" lnSpcReduction="20000"/>
          </a:bodyPr>
          <a:lstStyle/>
          <a:p>
            <a:r>
              <a:rPr lang="en-US" dirty="0" smtClean="0"/>
              <a:t>Provides a simpler and more standardized way to run containers</a:t>
            </a:r>
          </a:p>
          <a:p>
            <a:r>
              <a:rPr lang="en-US" dirty="0" smtClean="0"/>
              <a:t>Docker container also runs in Linux</a:t>
            </a:r>
          </a:p>
          <a:p>
            <a:r>
              <a:rPr lang="en-US" dirty="0" smtClean="0"/>
              <a:t>One of the reasons the Docker container is more popular compared to competing containers is its ability to load a container image on a host operating system in a simple and quick manner</a:t>
            </a:r>
          </a:p>
          <a:p>
            <a:r>
              <a:rPr lang="en-US" dirty="0" smtClean="0"/>
              <a:t>Docker containers are stored in the cloud as images and called upon for execution by users when needed in a simple way</a:t>
            </a:r>
          </a:p>
          <a:p>
            <a:r>
              <a:rPr lang="en-US" dirty="0" smtClean="0"/>
              <a:t>The principal components of Docker are:</a:t>
            </a:r>
          </a:p>
          <a:p>
            <a:pPr lvl="2"/>
            <a:r>
              <a:rPr lang="en-US" sz="1300" dirty="0" smtClean="0"/>
              <a:t>Docker image</a:t>
            </a:r>
          </a:p>
          <a:p>
            <a:pPr lvl="2"/>
            <a:r>
              <a:rPr lang="en-US" sz="1300" dirty="0" smtClean="0"/>
              <a:t>Docker client</a:t>
            </a:r>
          </a:p>
          <a:p>
            <a:pPr lvl="2"/>
            <a:r>
              <a:rPr lang="en-US" sz="1300" dirty="0" smtClean="0"/>
              <a:t>Docker host</a:t>
            </a:r>
          </a:p>
          <a:p>
            <a:pPr lvl="2"/>
            <a:r>
              <a:rPr lang="en-US" sz="1300" dirty="0" smtClean="0"/>
              <a:t>Docker engine</a:t>
            </a:r>
          </a:p>
          <a:p>
            <a:pPr lvl="2"/>
            <a:r>
              <a:rPr lang="en-US" sz="1300" dirty="0" smtClean="0"/>
              <a:t>Docker machine</a:t>
            </a:r>
          </a:p>
          <a:p>
            <a:pPr lvl="2"/>
            <a:r>
              <a:rPr lang="en-US" sz="1300" dirty="0" smtClean="0"/>
              <a:t>Docker registry</a:t>
            </a:r>
          </a:p>
          <a:p>
            <a:pPr lvl="2"/>
            <a:r>
              <a:rPr lang="en-US" sz="1300" dirty="0" smtClean="0"/>
              <a:t>Docker hub</a:t>
            </a:r>
          </a:p>
          <a:p>
            <a:pPr lvl="2"/>
            <a:endParaRPr lang="en-US" dirty="0"/>
          </a:p>
        </p:txBody>
      </p:sp>
      <p:sp>
        <p:nvSpPr>
          <p:cNvPr id="2" name="Footer Placeholder 1"/>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12813574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solidFill>
                  <a:schemeClr val="bg2">
                    <a:lumMod val="10000"/>
                  </a:schemeClr>
                </a:solidFill>
              </a:rPr>
              <a:t>Virtual Machines (VM)</a:t>
            </a:r>
          </a:p>
        </p:txBody>
      </p:sp>
      <p:sp>
        <p:nvSpPr>
          <p:cNvPr id="10" name="Content Placeholder 9"/>
          <p:cNvSpPr>
            <a:spLocks noGrp="1"/>
          </p:cNvSpPr>
          <p:nvPr>
            <p:ph sz="half" idx="1"/>
          </p:nvPr>
        </p:nvSpPr>
        <p:spPr>
          <a:xfrm>
            <a:off x="658904" y="2286000"/>
            <a:ext cx="7875496" cy="3886200"/>
          </a:xfrm>
        </p:spPr>
        <p:txBody>
          <a:bodyPr>
            <a:normAutofit lnSpcReduction="10000"/>
          </a:bodyPr>
          <a:lstStyle/>
          <a:p>
            <a:r>
              <a:rPr lang="en-US" dirty="0" smtClean="0"/>
              <a:t>Virtualization technology enables a single PC or server to simultaneously run multiple operating systems or multiple sessions of a single OS</a:t>
            </a:r>
          </a:p>
          <a:p>
            <a:r>
              <a:rPr lang="en-US" dirty="0" smtClean="0"/>
              <a:t>A machine with virtualization software can host numerous applications, including those that run on different operating systems, on a single platform</a:t>
            </a:r>
          </a:p>
          <a:p>
            <a:r>
              <a:rPr lang="en-US" dirty="0" smtClean="0"/>
              <a:t>The host operating system can support a number of virtual machines, each of which has the characteristics of a particular OS and, in some versions of virtualization, the characteristics of a particular hardware platform</a:t>
            </a:r>
          </a:p>
          <a:p>
            <a:r>
              <a:rPr lang="en-US" dirty="0" smtClean="0"/>
              <a:t>The solution that enables virtualization is a </a:t>
            </a:r>
            <a:r>
              <a:rPr lang="en-US" b="1" i="1" dirty="0" smtClean="0"/>
              <a:t>virtual machine monitor (VMM), </a:t>
            </a:r>
            <a:r>
              <a:rPr lang="en-US" dirty="0" smtClean="0"/>
              <a:t>or </a:t>
            </a:r>
            <a:r>
              <a:rPr lang="en-US" b="1" i="1" dirty="0" smtClean="0"/>
              <a:t>hypervisor</a:t>
            </a:r>
          </a:p>
          <a:p>
            <a:r>
              <a:rPr lang="en-US" dirty="0" smtClean="0"/>
              <a:t>This software sits between the hardware and the VMs acting as a resource broker</a:t>
            </a:r>
            <a:endParaRPr lang="en-US" dirty="0"/>
          </a:p>
        </p:txBody>
      </p:sp>
      <p:sp>
        <p:nvSpPr>
          <p:cNvPr id="2" name="Footer Placeholder 1"/>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Processor Issues</a:t>
            </a:r>
          </a:p>
        </p:txBody>
      </p:sp>
      <p:sp>
        <p:nvSpPr>
          <p:cNvPr id="6" name="Text Placeholder 5"/>
          <p:cNvSpPr>
            <a:spLocks noGrp="1"/>
          </p:cNvSpPr>
          <p:nvPr>
            <p:ph type="body" idx="1"/>
          </p:nvPr>
        </p:nvSpPr>
        <p:spPr>
          <a:xfrm>
            <a:off x="228600" y="2438400"/>
            <a:ext cx="7642412" cy="425615"/>
          </a:xfrm>
        </p:spPr>
        <p:txBody>
          <a:bodyPr/>
          <a:lstStyle/>
          <a:p>
            <a:pPr marL="577850" lvl="1" indent="-295275">
              <a:buFont typeface="Wingdings" pitchFamily="2" charset="2"/>
              <a:buChar char="n"/>
            </a:pPr>
            <a:r>
              <a:rPr lang="en-US" sz="1800" b="0" dirty="0" smtClean="0"/>
              <a:t>In a virtual environment there are two main strategies for providing processor resources:</a:t>
            </a:r>
          </a:p>
          <a:p>
            <a:pPr algn="l"/>
            <a:endParaRPr lang="en-US" dirty="0"/>
          </a:p>
        </p:txBody>
      </p:sp>
      <p:sp>
        <p:nvSpPr>
          <p:cNvPr id="3" name="Content Placeholder 2"/>
          <p:cNvSpPr>
            <a:spLocks noGrp="1"/>
          </p:cNvSpPr>
          <p:nvPr>
            <p:ph sz="half" idx="2"/>
          </p:nvPr>
        </p:nvSpPr>
        <p:spPr>
          <a:xfrm>
            <a:off x="381000" y="2971800"/>
            <a:ext cx="3962400" cy="3328988"/>
          </a:xfrm>
        </p:spPr>
        <p:txBody>
          <a:bodyPr>
            <a:normAutofit/>
          </a:bodyPr>
          <a:lstStyle/>
          <a:p>
            <a:pPr lvl="1"/>
            <a:r>
              <a:rPr lang="en-US" dirty="0" smtClean="0"/>
              <a:t>Emulate a chip as software and provide access to that resource</a:t>
            </a:r>
          </a:p>
          <a:p>
            <a:pPr lvl="3"/>
            <a:r>
              <a:rPr lang="en-US" dirty="0"/>
              <a:t>E</a:t>
            </a:r>
            <a:r>
              <a:rPr lang="en-US" dirty="0" smtClean="0"/>
              <a:t>xamples of this method are QEMU and the Android Emulator in the Android SDK</a:t>
            </a:r>
          </a:p>
        </p:txBody>
      </p:sp>
      <p:sp>
        <p:nvSpPr>
          <p:cNvPr id="8" name="Content Placeholder 7"/>
          <p:cNvSpPr>
            <a:spLocks noGrp="1"/>
          </p:cNvSpPr>
          <p:nvPr>
            <p:ph sz="quarter" idx="4"/>
          </p:nvPr>
        </p:nvSpPr>
        <p:spPr/>
        <p:txBody>
          <a:bodyPr/>
          <a:lstStyle/>
          <a:p>
            <a:pPr marL="282575" lvl="1" indent="-282575">
              <a:spcBef>
                <a:spcPts val="1800"/>
              </a:spcBef>
            </a:pPr>
            <a:r>
              <a:rPr lang="en-US" dirty="0" smtClean="0"/>
              <a:t>Provide segments of processing time on the physical processors (</a:t>
            </a:r>
            <a:r>
              <a:rPr lang="en-US" dirty="0" err="1" smtClean="0"/>
              <a:t>pCPUs</a:t>
            </a:r>
            <a:r>
              <a:rPr lang="en-US" dirty="0" smtClean="0"/>
              <a:t>) of the virtualization host to the virtual processors of the virtual machines hosted on the physical server</a:t>
            </a:r>
          </a:p>
          <a:p>
            <a:pPr marL="847725" lvl="3">
              <a:spcBef>
                <a:spcPts val="1800"/>
              </a:spcBef>
            </a:pPr>
            <a:r>
              <a:rPr lang="en-US" dirty="0"/>
              <a:t>T</a:t>
            </a:r>
            <a:r>
              <a:rPr lang="en-US" dirty="0" smtClean="0"/>
              <a:t>his is how most of the virtualization hypervisors offer processor resources to their guests</a:t>
            </a:r>
          </a:p>
          <a:p>
            <a:endParaRPr lang="en-US" dirty="0"/>
          </a:p>
        </p:txBody>
      </p:sp>
      <p:sp>
        <p:nvSpPr>
          <p:cNvPr id="4" name="Footer Placeholder 3"/>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2">
                    <a:lumMod val="10000"/>
                  </a:schemeClr>
                </a:solidFill>
              </a:rPr>
              <a:t>Processor Allocation </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052468193"/>
              </p:ext>
            </p:extLst>
          </p:nvPr>
        </p:nvGraphicFramePr>
        <p:xfrm>
          <a:off x="381000" y="2057400"/>
          <a:ext cx="8305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813" y="456253"/>
            <a:ext cx="7824788" cy="1143948"/>
          </a:xfrm>
        </p:spPr>
        <p:txBody>
          <a:bodyPr/>
          <a:lstStyle/>
          <a:p>
            <a:pPr algn="ctr"/>
            <a:r>
              <a:rPr lang="en-US" dirty="0" smtClean="0">
                <a:solidFill>
                  <a:schemeClr val="bg2">
                    <a:lumMod val="10000"/>
                  </a:schemeClr>
                </a:solidFill>
              </a:rPr>
              <a:t>Ring O</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483046007"/>
              </p:ext>
            </p:extLst>
          </p:nvPr>
        </p:nvGraphicFramePr>
        <p:xfrm>
          <a:off x="457200" y="2057400"/>
          <a:ext cx="815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7778" b="21111"/>
          <a:stretch/>
        </p:blipFill>
        <p:spPr>
          <a:xfrm>
            <a:off x="-762000" y="228600"/>
            <a:ext cx="10253117" cy="6781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2">
                    <a:lumMod val="10000"/>
                  </a:schemeClr>
                </a:solidFill>
              </a:rPr>
              <a:t>Memory Management</a:t>
            </a:r>
          </a:p>
        </p:txBody>
      </p:sp>
      <p:sp>
        <p:nvSpPr>
          <p:cNvPr id="4" name="Content Placeholder 3"/>
          <p:cNvSpPr>
            <a:spLocks noGrp="1"/>
          </p:cNvSpPr>
          <p:nvPr>
            <p:ph sz="half" idx="1"/>
          </p:nvPr>
        </p:nvSpPr>
        <p:spPr>
          <a:xfrm>
            <a:off x="654050" y="2286000"/>
            <a:ext cx="7848600" cy="4114799"/>
          </a:xfrm>
        </p:spPr>
        <p:txBody>
          <a:bodyPr/>
          <a:lstStyle/>
          <a:p>
            <a:r>
              <a:rPr lang="en-US" dirty="0" smtClean="0"/>
              <a:t>Since hypervisor manages page sharing, the virtual machine operating systems are unaware of what is happening in the physical system</a:t>
            </a:r>
          </a:p>
          <a:p>
            <a:r>
              <a:rPr lang="en-US" dirty="0" smtClean="0"/>
              <a:t>Ballooning</a:t>
            </a:r>
          </a:p>
          <a:p>
            <a:pPr lvl="2"/>
            <a:r>
              <a:rPr lang="en-US" dirty="0"/>
              <a:t>T</a:t>
            </a:r>
            <a:r>
              <a:rPr lang="en-US" dirty="0" smtClean="0"/>
              <a:t>he hypervisor activates a balloon driver that (virtually) inflates and presses the guest operating system to flush pages to disk</a:t>
            </a:r>
          </a:p>
          <a:p>
            <a:pPr lvl="2"/>
            <a:r>
              <a:rPr lang="en-US" dirty="0"/>
              <a:t>O</a:t>
            </a:r>
            <a:r>
              <a:rPr lang="en-US" dirty="0" smtClean="0"/>
              <a:t>nce the pages are cleared, the balloon driver deflates and the hypervisor can use the physical memory for other VMs</a:t>
            </a:r>
          </a:p>
          <a:p>
            <a:pPr marL="282575" lvl="2">
              <a:spcBef>
                <a:spcPts val="1800"/>
              </a:spcBef>
            </a:pPr>
            <a:r>
              <a:rPr lang="en-US" dirty="0" smtClean="0"/>
              <a:t>Memory </a:t>
            </a:r>
            <a:r>
              <a:rPr lang="en-US" dirty="0" err="1" smtClean="0"/>
              <a:t>overcommit</a:t>
            </a:r>
            <a:endParaRPr lang="en-US" dirty="0" smtClean="0"/>
          </a:p>
          <a:p>
            <a:pPr lvl="2"/>
            <a:r>
              <a:rPr lang="en-US" dirty="0"/>
              <a:t>T</a:t>
            </a:r>
            <a:r>
              <a:rPr lang="en-US" dirty="0" smtClean="0"/>
              <a:t>he capability to allocate more memory than physically exists on a host</a:t>
            </a:r>
          </a:p>
          <a:p>
            <a:pPr lvl="2"/>
            <a:endParaRPr lang="en-US" dirty="0"/>
          </a:p>
        </p:txBody>
      </p:sp>
      <p:sp>
        <p:nvSpPr>
          <p:cNvPr id="2" name="Footer Placeholder 1"/>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463553" cy="365125"/>
          </a:xfrm>
        </p:spPr>
        <p:txBody>
          <a:bodyPr/>
          <a:lstStyle/>
          <a:p>
            <a:pPr>
              <a:defRPr/>
            </a:pPr>
            <a:r>
              <a:rPr lang="en-US" dirty="0" smtClean="0"/>
              <a:t>© 2017 Pearson Education, Inc., Hoboken, NJ. All rights reserved.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0001" b="13333"/>
          <a:stretch/>
        </p:blipFill>
        <p:spPr>
          <a:xfrm>
            <a:off x="1676400" y="609600"/>
            <a:ext cx="6019800" cy="59725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I/O Management</a:t>
            </a:r>
          </a:p>
        </p:txBody>
      </p:sp>
      <p:sp>
        <p:nvSpPr>
          <p:cNvPr id="3" name="Content Placeholder 2"/>
          <p:cNvSpPr>
            <a:spLocks noGrp="1"/>
          </p:cNvSpPr>
          <p:nvPr>
            <p:ph sz="half" idx="1"/>
          </p:nvPr>
        </p:nvSpPr>
        <p:spPr>
          <a:xfrm>
            <a:off x="654050" y="2286000"/>
            <a:ext cx="7848600" cy="4114799"/>
          </a:xfrm>
        </p:spPr>
        <p:txBody>
          <a:bodyPr>
            <a:normAutofit fontScale="92500" lnSpcReduction="20000"/>
          </a:bodyPr>
          <a:lstStyle/>
          <a:p>
            <a:r>
              <a:rPr lang="en-US" dirty="0" smtClean="0"/>
              <a:t>An advantage of virtualizing the workload’s I/O path enables hardware independence by abstracting vendor-specific drivers to more generalized versions that run on the hypervisor</a:t>
            </a:r>
          </a:p>
          <a:p>
            <a:r>
              <a:rPr lang="en-US" dirty="0" smtClean="0"/>
              <a:t>This abstraction enables:</a:t>
            </a:r>
          </a:p>
          <a:p>
            <a:pPr lvl="2"/>
            <a:r>
              <a:rPr lang="en-US" dirty="0"/>
              <a:t>L</a:t>
            </a:r>
            <a:r>
              <a:rPr lang="en-US" dirty="0" smtClean="0"/>
              <a:t>ive migration, which is one of virtualization’s greatest availability strengths</a:t>
            </a:r>
          </a:p>
          <a:p>
            <a:pPr lvl="2"/>
            <a:r>
              <a:rPr lang="en-US" dirty="0"/>
              <a:t>T</a:t>
            </a:r>
            <a:r>
              <a:rPr lang="en-US" dirty="0" smtClean="0"/>
              <a:t>he sharing of aggregate resources, such as network paths</a:t>
            </a:r>
          </a:p>
          <a:p>
            <a:pPr marL="282575" lvl="2">
              <a:spcBef>
                <a:spcPts val="1800"/>
              </a:spcBef>
            </a:pPr>
            <a:r>
              <a:rPr lang="en-US" dirty="0" smtClean="0"/>
              <a:t>The memory </a:t>
            </a:r>
            <a:r>
              <a:rPr lang="en-US" dirty="0" err="1" smtClean="0"/>
              <a:t>overcommit</a:t>
            </a:r>
            <a:r>
              <a:rPr lang="en-US" dirty="0" smtClean="0"/>
              <a:t> capability is another benefit of virtualizing the I/O of a VM</a:t>
            </a:r>
          </a:p>
          <a:p>
            <a:pPr marL="282575" lvl="2">
              <a:spcBef>
                <a:spcPts val="1800"/>
              </a:spcBef>
            </a:pPr>
            <a:r>
              <a:rPr lang="en-US" dirty="0" smtClean="0"/>
              <a:t>The trade-off for this is that the hypervisor is managing all the traffic and requires processor overhead</a:t>
            </a:r>
          </a:p>
          <a:p>
            <a:pPr marL="847725" lvl="4">
              <a:spcBef>
                <a:spcPts val="1800"/>
              </a:spcBef>
            </a:pPr>
            <a:r>
              <a:rPr lang="en-US" dirty="0"/>
              <a:t>T</a:t>
            </a:r>
            <a:r>
              <a:rPr lang="en-US" dirty="0" smtClean="0"/>
              <a:t>his was an issue in the early days of virtualization but now faster multicore processors and sophisticated hypervisors have addressed this concern</a:t>
            </a:r>
          </a:p>
        </p:txBody>
      </p:sp>
      <p:sp>
        <p:nvSpPr>
          <p:cNvPr id="4" name="Footer Placeholder 3"/>
          <p:cNvSpPr>
            <a:spLocks noGrp="1"/>
          </p:cNvSpPr>
          <p:nvPr>
            <p:ph type="ftr" sz="quarter" idx="11"/>
          </p:nvPr>
        </p:nvSpPr>
        <p:spPr>
          <a:xfrm>
            <a:off x="318246" y="6492875"/>
            <a:ext cx="62349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2">
                    <a:lumMod val="10000"/>
                  </a:schemeClr>
                </a:solidFill>
              </a:rPr>
              <a:t>Performance Technologies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65435080"/>
              </p:ext>
            </p:extLst>
          </p:nvPr>
        </p:nvGraphicFramePr>
        <p:xfrm>
          <a:off x="457200" y="2057400"/>
          <a:ext cx="815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dirty="0" smtClean="0">
                <a:solidFill>
                  <a:schemeClr val="bg2">
                    <a:lumMod val="10000"/>
                  </a:schemeClr>
                </a:solidFill>
              </a:rPr>
              <a:t>VMware </a:t>
            </a:r>
            <a:r>
              <a:rPr lang="en-US" dirty="0" err="1" smtClean="0">
                <a:solidFill>
                  <a:schemeClr val="bg2">
                    <a:lumMod val="10000"/>
                  </a:schemeClr>
                </a:solidFill>
              </a:rPr>
              <a:t>ESXi</a:t>
            </a:r>
            <a:endParaRPr lang="en-US" dirty="0" smtClean="0">
              <a:solidFill>
                <a:schemeClr val="bg2">
                  <a:lumMod val="10000"/>
                </a:schemeClr>
              </a:solidFill>
            </a:endParaRPr>
          </a:p>
        </p:txBody>
      </p:sp>
      <p:sp>
        <p:nvSpPr>
          <p:cNvPr id="3" name="Content Placeholder 2"/>
          <p:cNvSpPr>
            <a:spLocks noGrp="1"/>
          </p:cNvSpPr>
          <p:nvPr>
            <p:ph sz="half" idx="1"/>
          </p:nvPr>
        </p:nvSpPr>
        <p:spPr>
          <a:xfrm>
            <a:off x="654050" y="2286000"/>
            <a:ext cx="7848600" cy="4038599"/>
          </a:xfrm>
        </p:spPr>
        <p:txBody>
          <a:bodyPr/>
          <a:lstStyle/>
          <a:p>
            <a:r>
              <a:rPr lang="en-US" dirty="0" smtClean="0"/>
              <a:t>A commercially available hypervisor from VMware that provides users a Type-1, or bare-metal, hypervisor to host virtual machines on their servers</a:t>
            </a:r>
          </a:p>
          <a:p>
            <a:r>
              <a:rPr lang="en-US" dirty="0" smtClean="0"/>
              <a:t>VMware developed their initial x86-based solutions in the late 1990s and were the first to deliver a commercial product to the marketplace</a:t>
            </a:r>
          </a:p>
          <a:p>
            <a:r>
              <a:rPr lang="en-US" dirty="0" smtClean="0"/>
              <a:t>This first-to-market timing, coupled with continuous innovations, has kept VMware firmly on top in market share</a:t>
            </a:r>
            <a:endParaRPr lang="en-US" dirty="0"/>
          </a:p>
        </p:txBody>
      </p:sp>
      <p:sp>
        <p:nvSpPr>
          <p:cNvPr id="4" name="Footer Placeholder 3"/>
          <p:cNvSpPr>
            <a:spLocks noGrp="1"/>
          </p:cNvSpPr>
          <p:nvPr>
            <p:ph type="ftr" sz="quarter" idx="11"/>
          </p:nvPr>
        </p:nvSpPr>
        <p:spPr>
          <a:xfrm>
            <a:off x="318246" y="6492875"/>
            <a:ext cx="61587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53947"/>
          <a:stretch/>
        </p:blipFill>
        <p:spPr>
          <a:xfrm>
            <a:off x="-266205" y="304800"/>
            <a:ext cx="9589326" cy="571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768353" cy="365125"/>
          </a:xfrm>
        </p:spPr>
        <p:txBody>
          <a:bodyPr/>
          <a:lstStyle/>
          <a:p>
            <a:pPr>
              <a:defRPr/>
            </a:pPr>
            <a:r>
              <a:rPr lang="en-US" smtClean="0"/>
              <a:t>© 2017 Pearson Education, Inc., Hoboken, NJ. </a:t>
            </a:r>
            <a:r>
              <a:rPr lang="en-US" dirty="0" smtClean="0"/>
              <a:t>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700" y="0"/>
            <a:ext cx="5299364"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5556" b="6666"/>
          <a:stretch/>
        </p:blipFill>
        <p:spPr>
          <a:xfrm>
            <a:off x="-76200" y="810089"/>
            <a:ext cx="9448800" cy="5842199"/>
          </a:xfrm>
          <a:prstGeom prst="rect">
            <a:avLst/>
          </a:prstGeom>
        </p:spPr>
      </p:pic>
      <p:sp useBgFill="1">
        <p:nvSpPr>
          <p:cNvPr id="5" name="TextBox 4"/>
          <p:cNvSpPr txBox="1"/>
          <p:nvPr/>
        </p:nvSpPr>
        <p:spPr>
          <a:xfrm>
            <a:off x="3962400" y="5410200"/>
            <a:ext cx="457200" cy="338554"/>
          </a:xfrm>
          <a:prstGeom prst="rect">
            <a:avLst/>
          </a:prstGeom>
        </p:spPr>
        <p:txBody>
          <a:bodyPr wrap="square" rtlCol="0">
            <a:spAutoFit/>
          </a:bodyPr>
          <a:lstStyle/>
          <a:p>
            <a:r>
              <a:rPr lang="en-US" sz="1600" b="1" dirty="0" smtClean="0"/>
              <a:t>(b)</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10000"/>
                  </a:schemeClr>
                </a:solidFill>
              </a:rPr>
              <a:t>VMware </a:t>
            </a:r>
            <a:r>
              <a:rPr lang="en-US" dirty="0" err="1" smtClean="0">
                <a:solidFill>
                  <a:schemeClr val="bg2">
                    <a:lumMod val="10000"/>
                  </a:schemeClr>
                </a:solidFill>
              </a:rPr>
              <a:t>ESXi</a:t>
            </a:r>
            <a:r>
              <a:rPr lang="en-US" dirty="0" smtClean="0">
                <a:solidFill>
                  <a:schemeClr val="bg2">
                    <a:lumMod val="10000"/>
                  </a:schemeClr>
                </a:solidFill>
              </a:rPr>
              <a:t> Features </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888756009"/>
              </p:ext>
            </p:extLst>
          </p:nvPr>
        </p:nvGraphicFramePr>
        <p:xfrm>
          <a:off x="654050" y="2133600"/>
          <a:ext cx="7848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6667" b="21111"/>
          <a:stretch/>
        </p:blipFill>
        <p:spPr>
          <a:xfrm>
            <a:off x="0" y="487362"/>
            <a:ext cx="9156437" cy="6188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77589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5555" b="23333"/>
          <a:stretch/>
        </p:blipFill>
        <p:spPr>
          <a:xfrm>
            <a:off x="0" y="457200"/>
            <a:ext cx="9125082" cy="6035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smtClean="0">
                <a:solidFill>
                  <a:schemeClr val="bg2">
                    <a:lumMod val="10000"/>
                  </a:schemeClr>
                </a:solidFill>
              </a:rPr>
              <a:t>Java VM</a:t>
            </a:r>
          </a:p>
        </p:txBody>
      </p:sp>
      <p:sp>
        <p:nvSpPr>
          <p:cNvPr id="3" name="Content Placeholder 2"/>
          <p:cNvSpPr>
            <a:spLocks noGrp="1"/>
          </p:cNvSpPr>
          <p:nvPr>
            <p:ph sz="half" idx="1"/>
          </p:nvPr>
        </p:nvSpPr>
        <p:spPr/>
        <p:txBody>
          <a:bodyPr>
            <a:normAutofit lnSpcReduction="10000"/>
          </a:bodyPr>
          <a:lstStyle/>
          <a:p>
            <a:r>
              <a:rPr lang="en-US" dirty="0" smtClean="0"/>
              <a:t>The goal of a Java Virtual Machine (JVM) is to provide a runtime space for a set of Java code to run on any operating system staged on any hardware platform without needing to make code changes to accommodate the different operating systems or hardware</a:t>
            </a:r>
          </a:p>
          <a:p>
            <a:r>
              <a:rPr lang="en-US" dirty="0" smtClean="0"/>
              <a:t>The JVM can support multiple threads</a:t>
            </a:r>
          </a:p>
          <a:p>
            <a:r>
              <a:rPr lang="en-US" dirty="0" smtClean="0"/>
              <a:t>Promises “Write Once, Run Anywhere”</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The JVM is described as being an abstract computing machine consisting of:</a:t>
            </a:r>
          </a:p>
          <a:p>
            <a:pPr lvl="2"/>
            <a:r>
              <a:rPr lang="en-US" dirty="0"/>
              <a:t>A</a:t>
            </a:r>
            <a:r>
              <a:rPr lang="en-US" dirty="0" smtClean="0"/>
              <a:t>n instruction set</a:t>
            </a:r>
          </a:p>
          <a:p>
            <a:pPr lvl="2"/>
            <a:r>
              <a:rPr lang="en-US" dirty="0"/>
              <a:t>A</a:t>
            </a:r>
            <a:r>
              <a:rPr lang="en-US" dirty="0" smtClean="0"/>
              <a:t> program counter register</a:t>
            </a:r>
          </a:p>
          <a:p>
            <a:pPr lvl="2"/>
            <a:r>
              <a:rPr lang="en-US" dirty="0"/>
              <a:t>A</a:t>
            </a:r>
            <a:r>
              <a:rPr lang="en-US" dirty="0" smtClean="0"/>
              <a:t> stack to hold variables and results</a:t>
            </a:r>
          </a:p>
          <a:p>
            <a:pPr lvl="2"/>
            <a:r>
              <a:rPr lang="en-US" dirty="0"/>
              <a:t>A</a:t>
            </a:r>
            <a:r>
              <a:rPr lang="en-US" dirty="0" smtClean="0"/>
              <a:t> heap for runtime data and garbage collection</a:t>
            </a:r>
          </a:p>
          <a:p>
            <a:pPr lvl="2"/>
            <a:r>
              <a:rPr lang="en-US" dirty="0"/>
              <a:t>A</a:t>
            </a:r>
            <a:r>
              <a:rPr lang="en-US" dirty="0" smtClean="0"/>
              <a:t> method area for code and constants</a:t>
            </a:r>
            <a:endParaRPr lang="en-US" dirty="0"/>
          </a:p>
        </p:txBody>
      </p:sp>
      <p:sp>
        <p:nvSpPr>
          <p:cNvPr id="5" name="Footer Placeholder 4"/>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20147"/>
          </a:xfrm>
        </p:spPr>
        <p:txBody>
          <a:bodyPr/>
          <a:lstStyle/>
          <a:p>
            <a:r>
              <a:rPr lang="en-US" dirty="0" smtClean="0">
                <a:solidFill>
                  <a:schemeClr val="bg2">
                    <a:lumMod val="10000"/>
                  </a:schemeClr>
                </a:solidFill>
              </a:rPr>
              <a:t>Linux </a:t>
            </a:r>
            <a:r>
              <a:rPr lang="en-US" dirty="0" err="1" smtClean="0">
                <a:solidFill>
                  <a:schemeClr val="bg2">
                    <a:lumMod val="10000"/>
                  </a:schemeClr>
                </a:solidFill>
              </a:rPr>
              <a:t>VServer</a:t>
            </a:r>
            <a:endParaRPr lang="en-US" dirty="0" smtClean="0">
              <a:solidFill>
                <a:schemeClr val="bg2">
                  <a:lumMod val="10000"/>
                </a:schemeClr>
              </a:solidFill>
            </a:endParaRPr>
          </a:p>
        </p:txBody>
      </p:sp>
      <p:sp>
        <p:nvSpPr>
          <p:cNvPr id="3" name="Content Placeholder 2"/>
          <p:cNvSpPr>
            <a:spLocks noGrp="1"/>
          </p:cNvSpPr>
          <p:nvPr>
            <p:ph sz="half" idx="1"/>
          </p:nvPr>
        </p:nvSpPr>
        <p:spPr>
          <a:xfrm>
            <a:off x="654050" y="2286000"/>
            <a:ext cx="7848600" cy="4038599"/>
          </a:xfrm>
        </p:spPr>
        <p:txBody>
          <a:bodyPr/>
          <a:lstStyle/>
          <a:p>
            <a:r>
              <a:rPr lang="en-US" dirty="0" smtClean="0"/>
              <a:t>Linux </a:t>
            </a:r>
            <a:r>
              <a:rPr lang="en-US" dirty="0" err="1" smtClean="0"/>
              <a:t>VServer</a:t>
            </a:r>
            <a:r>
              <a:rPr lang="en-US" dirty="0" smtClean="0"/>
              <a:t> is an open-source, fast, lightweight approach to implementing virtual machines on a Linux server</a:t>
            </a:r>
          </a:p>
          <a:p>
            <a:r>
              <a:rPr lang="en-US" dirty="0" smtClean="0"/>
              <a:t>Only a single copy of the Linux kernel is involved</a:t>
            </a:r>
          </a:p>
          <a:p>
            <a:r>
              <a:rPr lang="en-US" dirty="0" err="1" smtClean="0"/>
              <a:t>VServer</a:t>
            </a:r>
            <a:r>
              <a:rPr lang="en-US" dirty="0" smtClean="0"/>
              <a:t> consists of a relatively modest modification to the kernel plus a small set of OS </a:t>
            </a:r>
            <a:r>
              <a:rPr lang="en-US" dirty="0" err="1" smtClean="0"/>
              <a:t>userland</a:t>
            </a:r>
            <a:r>
              <a:rPr lang="en-US" dirty="0" smtClean="0"/>
              <a:t> tools</a:t>
            </a:r>
          </a:p>
          <a:p>
            <a:r>
              <a:rPr lang="en-US" dirty="0" smtClean="0"/>
              <a:t>The </a:t>
            </a:r>
            <a:r>
              <a:rPr lang="en-US" dirty="0" err="1" smtClean="0"/>
              <a:t>VServer</a:t>
            </a:r>
            <a:r>
              <a:rPr lang="en-US" dirty="0" smtClean="0"/>
              <a:t> Linux kernel supports a number of separate virtual servers</a:t>
            </a:r>
          </a:p>
          <a:p>
            <a:r>
              <a:rPr lang="en-US" dirty="0" smtClean="0"/>
              <a:t>The kernel manages all system resources and tasks, including process scheduling, memory, disk space, and processor time</a:t>
            </a:r>
            <a:endParaRPr lang="en-US" dirty="0"/>
          </a:p>
        </p:txBody>
      </p:sp>
      <p:sp>
        <p:nvSpPr>
          <p:cNvPr id="4" name="Footer Placeholder 3"/>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Architecture</a:t>
            </a:r>
            <a:endParaRPr lang="en-US" dirty="0"/>
          </a:p>
        </p:txBody>
      </p:sp>
      <p:sp>
        <p:nvSpPr>
          <p:cNvPr id="3" name="Content Placeholder 2"/>
          <p:cNvSpPr txBox="1">
            <a:spLocks/>
          </p:cNvSpPr>
          <p:nvPr/>
        </p:nvSpPr>
        <p:spPr>
          <a:xfrm>
            <a:off x="533400" y="2209800"/>
            <a:ext cx="8153400" cy="4267200"/>
          </a:xfrm>
          <a:prstGeom prst="rect">
            <a:avLst/>
          </a:prstGeom>
        </p:spPr>
        <p:txBody>
          <a:bodyPr vert="horz" lIns="91440" tIns="45720" rIns="91440" bIns="45720" rtlCol="0">
            <a:normAutofit fontScale="62500" lnSpcReduction="20000"/>
          </a:bodyPr>
          <a:lstStyle/>
          <a:p>
            <a:pPr marL="282575" marR="0" lvl="0" indent="-282575" algn="l" defTabSz="914400" rtl="0" eaLnBrk="1" fontAlgn="auto" latinLnBrk="0" hangingPunct="1">
              <a:lnSpc>
                <a:spcPct val="100000"/>
              </a:lnSpc>
              <a:spcBef>
                <a:spcPts val="600"/>
              </a:spcBef>
              <a:spcAft>
                <a:spcPts val="0"/>
              </a:spcAft>
              <a:buClr>
                <a:schemeClr val="accent1"/>
              </a:buClr>
              <a:buSzPct val="75000"/>
              <a:buFont typeface="Wingdings" pitchFamily="2" charset="2"/>
              <a:buChar char="n"/>
              <a:tabLst/>
              <a:defRPr/>
            </a:pPr>
            <a:r>
              <a:rPr lang="en-US" sz="2000" dirty="0" smtClean="0">
                <a:solidFill>
                  <a:schemeClr val="tx1">
                    <a:lumMod val="85000"/>
                    <a:lumOff val="15000"/>
                  </a:schemeClr>
                </a:solidFill>
                <a:latin typeface="+mn-lt"/>
              </a:rPr>
              <a:t>Each virtual server is isolated from the others using Linux kernel capabilities</a:t>
            </a:r>
          </a:p>
          <a:p>
            <a:pPr marL="282575" marR="0" lvl="0" indent="-282575" algn="l" defTabSz="914400" rtl="0" eaLnBrk="1" fontAlgn="auto" latinLnBrk="0" hangingPunct="1">
              <a:lnSpc>
                <a:spcPct val="100000"/>
              </a:lnSpc>
              <a:spcBef>
                <a:spcPts val="600"/>
              </a:spcBef>
              <a:spcAft>
                <a:spcPts val="0"/>
              </a:spcAft>
              <a:buClr>
                <a:schemeClr val="accent1"/>
              </a:buClr>
              <a:buSzPct val="75000"/>
              <a:buFont typeface="Wingdings" pitchFamily="2" charset="2"/>
              <a:buChar char="n"/>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The isolation involves four elements:</a:t>
            </a:r>
          </a:p>
          <a:p>
            <a:pPr marL="739775" lvl="1" indent="-282575" fontAlgn="auto">
              <a:spcBef>
                <a:spcPts val="1200"/>
              </a:spcBef>
              <a:spcAft>
                <a:spcPts val="0"/>
              </a:spcAft>
              <a:buClr>
                <a:schemeClr val="accent1"/>
              </a:buClr>
              <a:buSzPct val="75000"/>
              <a:buFont typeface="Wingdings" pitchFamily="2" charset="2"/>
              <a:buChar char="n"/>
            </a:pPr>
            <a:r>
              <a:rPr lang="en-US" sz="2000" dirty="0" err="1" smtClean="0">
                <a:solidFill>
                  <a:schemeClr val="tx1">
                    <a:lumMod val="85000"/>
                    <a:lumOff val="15000"/>
                  </a:schemeClr>
                </a:solidFill>
                <a:latin typeface="+mn-lt"/>
              </a:rPr>
              <a:t>chroot</a:t>
            </a:r>
            <a:endParaRPr lang="en-US" sz="2000" dirty="0" smtClean="0">
              <a:solidFill>
                <a:schemeClr val="tx1">
                  <a:lumMod val="85000"/>
                  <a:lumOff val="15000"/>
                </a:schemeClr>
              </a:solidFill>
              <a:latin typeface="+mn-lt"/>
            </a:endParaRP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a:solidFill>
                  <a:schemeClr val="tx1">
                    <a:lumMod val="85000"/>
                    <a:lumOff val="15000"/>
                  </a:schemeClr>
                </a:solidFill>
                <a:latin typeface="+mn-lt"/>
              </a:rPr>
              <a:t>A</a:t>
            </a:r>
            <a:r>
              <a:rPr lang="en-US" sz="1920" dirty="0" smtClean="0">
                <a:solidFill>
                  <a:schemeClr val="tx1">
                    <a:lumMod val="85000"/>
                    <a:lumOff val="15000"/>
                  </a:schemeClr>
                </a:solidFill>
                <a:latin typeface="+mn-lt"/>
              </a:rPr>
              <a:t> UNIX or Linux command to make the root directory (/) become something other than its default for the lifetime of the current process</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a:solidFill>
                  <a:schemeClr val="tx1">
                    <a:lumMod val="85000"/>
                    <a:lumOff val="15000"/>
                  </a:schemeClr>
                </a:solidFill>
                <a:latin typeface="+mn-lt"/>
              </a:rPr>
              <a:t>T</a:t>
            </a:r>
            <a:r>
              <a:rPr lang="en-US" sz="1920" dirty="0" smtClean="0">
                <a:solidFill>
                  <a:schemeClr val="tx1">
                    <a:lumMod val="85000"/>
                    <a:lumOff val="15000"/>
                  </a:schemeClr>
                </a:solidFill>
                <a:latin typeface="+mn-lt"/>
              </a:rPr>
              <a:t>his command provides file system isolation</a:t>
            </a:r>
          </a:p>
          <a:p>
            <a:pPr marL="739775" lvl="1" indent="-282575" fontAlgn="auto">
              <a:spcBef>
                <a:spcPts val="1200"/>
              </a:spcBef>
              <a:spcAft>
                <a:spcPts val="0"/>
              </a:spcAft>
              <a:buClr>
                <a:schemeClr val="accent1"/>
              </a:buClr>
              <a:buSzPct val="75000"/>
              <a:buFont typeface="Wingdings" pitchFamily="2" charset="2"/>
              <a:buChar char="n"/>
            </a:pPr>
            <a:r>
              <a:rPr lang="en-US" sz="2000" dirty="0" err="1" smtClean="0">
                <a:solidFill>
                  <a:schemeClr val="tx1">
                    <a:lumMod val="85000"/>
                    <a:lumOff val="15000"/>
                  </a:schemeClr>
                </a:solidFill>
                <a:latin typeface="+mn-lt"/>
              </a:rPr>
              <a:t>chcontext</a:t>
            </a:r>
            <a:endParaRPr lang="en-US" sz="2000" dirty="0" smtClean="0">
              <a:solidFill>
                <a:schemeClr val="tx1">
                  <a:lumMod val="85000"/>
                  <a:lumOff val="15000"/>
                </a:schemeClr>
              </a:solidFill>
              <a:latin typeface="+mn-lt"/>
            </a:endParaRP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857" dirty="0" smtClean="0">
                <a:solidFill>
                  <a:schemeClr val="tx1">
                    <a:lumMod val="85000"/>
                    <a:lumOff val="15000"/>
                  </a:schemeClr>
                </a:solidFill>
                <a:latin typeface="+mn-lt"/>
              </a:rPr>
              <a:t>Linux </a:t>
            </a:r>
            <a:r>
              <a:rPr lang="en-US" sz="1857" dirty="0" err="1" smtClean="0">
                <a:solidFill>
                  <a:schemeClr val="tx1">
                    <a:lumMod val="85000"/>
                    <a:lumOff val="15000"/>
                  </a:schemeClr>
                </a:solidFill>
                <a:latin typeface="+mn-lt"/>
              </a:rPr>
              <a:t>utility</a:t>
            </a:r>
            <a:r>
              <a:rPr lang="en-US" sz="1857" dirty="0" smtClean="0">
                <a:solidFill>
                  <a:schemeClr val="tx1">
                    <a:lumMod val="85000"/>
                    <a:lumOff val="15000"/>
                  </a:schemeClr>
                </a:solidFill>
                <a:latin typeface="+mn-lt"/>
              </a:rPr>
              <a:t> that allocates a new security context and executes commands in that context</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857" dirty="0">
                <a:solidFill>
                  <a:schemeClr val="tx1">
                    <a:lumMod val="85000"/>
                    <a:lumOff val="15000"/>
                  </a:schemeClr>
                </a:solidFill>
                <a:latin typeface="+mn-lt"/>
              </a:rPr>
              <a:t>E</a:t>
            </a:r>
            <a:r>
              <a:rPr lang="en-US" sz="1857" dirty="0" smtClean="0">
                <a:solidFill>
                  <a:schemeClr val="tx1">
                    <a:lumMod val="85000"/>
                    <a:lumOff val="15000"/>
                  </a:schemeClr>
                </a:solidFill>
                <a:latin typeface="+mn-lt"/>
              </a:rPr>
              <a:t>ach virtual server has its own execution context that provides process isolation</a:t>
            </a:r>
          </a:p>
          <a:p>
            <a:pPr marL="739775" lvl="1" indent="-282575" fontAlgn="auto">
              <a:spcBef>
                <a:spcPts val="1200"/>
              </a:spcBef>
              <a:spcAft>
                <a:spcPts val="0"/>
              </a:spcAft>
              <a:buClr>
                <a:schemeClr val="accent1"/>
              </a:buClr>
              <a:buSzPct val="75000"/>
              <a:buFont typeface="Wingdings" pitchFamily="2" charset="2"/>
              <a:buChar char="n"/>
            </a:pPr>
            <a:r>
              <a:rPr lang="en-US" sz="2000" dirty="0" err="1" smtClean="0">
                <a:solidFill>
                  <a:schemeClr val="tx1">
                    <a:lumMod val="85000"/>
                    <a:lumOff val="15000"/>
                  </a:schemeClr>
                </a:solidFill>
                <a:latin typeface="+mn-lt"/>
              </a:rPr>
              <a:t>chbind</a:t>
            </a:r>
            <a:endParaRPr lang="en-US" sz="2000" dirty="0" smtClean="0">
              <a:solidFill>
                <a:schemeClr val="tx1">
                  <a:lumMod val="85000"/>
                  <a:lumOff val="15000"/>
                </a:schemeClr>
              </a:solidFill>
              <a:latin typeface="+mn-lt"/>
            </a:endParaRP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a:solidFill>
                  <a:schemeClr val="tx1">
                    <a:lumMod val="85000"/>
                    <a:lumOff val="15000"/>
                  </a:schemeClr>
                </a:solidFill>
                <a:latin typeface="+mn-lt"/>
              </a:rPr>
              <a:t>E</a:t>
            </a:r>
            <a:r>
              <a:rPr lang="en-US" sz="1920" dirty="0" smtClean="0">
                <a:solidFill>
                  <a:schemeClr val="tx1">
                    <a:lumMod val="85000"/>
                    <a:lumOff val="15000"/>
                  </a:schemeClr>
                </a:solidFill>
                <a:latin typeface="+mn-lt"/>
              </a:rPr>
              <a:t>xecutes a command and locks the resulting process and its children into using a specific IP address</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a:solidFill>
                  <a:schemeClr val="tx1">
                    <a:lumMod val="85000"/>
                    <a:lumOff val="15000"/>
                  </a:schemeClr>
                </a:solidFill>
                <a:latin typeface="+mn-lt"/>
              </a:rPr>
              <a:t>S</a:t>
            </a:r>
            <a:r>
              <a:rPr lang="en-US" sz="1920" dirty="0" smtClean="0">
                <a:solidFill>
                  <a:schemeClr val="tx1">
                    <a:lumMod val="85000"/>
                    <a:lumOff val="15000"/>
                  </a:schemeClr>
                </a:solidFill>
                <a:latin typeface="+mn-lt"/>
              </a:rPr>
              <a:t>ystem call provides network isolation</a:t>
            </a:r>
          </a:p>
          <a:p>
            <a:pPr marL="739775" lvl="1" indent="-282575" fontAlgn="auto">
              <a:spcBef>
                <a:spcPts val="1800"/>
              </a:spcBef>
              <a:spcAft>
                <a:spcPts val="0"/>
              </a:spcAft>
              <a:buClr>
                <a:schemeClr val="accent1"/>
              </a:buClr>
              <a:buSzPct val="75000"/>
              <a:buFont typeface="Wingdings" pitchFamily="2" charset="2"/>
              <a:buChar char="n"/>
            </a:pPr>
            <a:r>
              <a:rPr lang="en-US" sz="2000" dirty="0" err="1" smtClean="0">
                <a:solidFill>
                  <a:schemeClr val="tx1">
                    <a:lumMod val="85000"/>
                    <a:lumOff val="15000"/>
                  </a:schemeClr>
                </a:solidFill>
                <a:latin typeface="+mn-lt"/>
              </a:rPr>
              <a:t>capablities</a:t>
            </a:r>
            <a:r>
              <a:rPr kumimoji="0" lang="en-US"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a:solidFill>
                  <a:schemeClr val="tx1">
                    <a:lumMod val="85000"/>
                    <a:lumOff val="15000"/>
                  </a:schemeClr>
                </a:solidFill>
                <a:latin typeface="+mn-lt"/>
              </a:rPr>
              <a:t>R</a:t>
            </a:r>
            <a:r>
              <a:rPr lang="en-US" sz="1920" dirty="0" smtClean="0">
                <a:solidFill>
                  <a:schemeClr val="tx1">
                    <a:lumMod val="85000"/>
                    <a:lumOff val="15000"/>
                  </a:schemeClr>
                </a:solidFill>
                <a:latin typeface="+mn-lt"/>
              </a:rPr>
              <a:t>efers to a partitioning of the privilege available to a root user</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a:solidFill>
                  <a:schemeClr val="tx1">
                    <a:lumMod val="85000"/>
                    <a:lumOff val="15000"/>
                  </a:schemeClr>
                </a:solidFill>
                <a:latin typeface="+mn-lt"/>
              </a:rPr>
              <a:t>E</a:t>
            </a:r>
            <a:r>
              <a:rPr lang="en-US" sz="1920" dirty="0" smtClean="0">
                <a:solidFill>
                  <a:schemeClr val="tx1">
                    <a:lumMod val="85000"/>
                    <a:lumOff val="15000"/>
                  </a:schemeClr>
                </a:solidFill>
                <a:latin typeface="+mn-lt"/>
              </a:rPr>
              <a:t>ach virtual server can be assigned a limited subset of the root user’s privileges which provides root isolation</a:t>
            </a:r>
            <a:endParaRPr lang="en-US" sz="1920" dirty="0">
              <a:solidFill>
                <a:schemeClr val="tx1">
                  <a:lumMod val="85000"/>
                  <a:lumOff val="15000"/>
                </a:schemeClr>
              </a:solidFill>
              <a:latin typeface="+mn-lt"/>
            </a:endParaRPr>
          </a:p>
        </p:txBody>
      </p:sp>
      <p:sp>
        <p:nvSpPr>
          <p:cNvPr id="4" name="Footer Placeholder 3"/>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7778" b="21111"/>
          <a:stretch/>
        </p:blipFill>
        <p:spPr>
          <a:xfrm>
            <a:off x="609599" y="381000"/>
            <a:ext cx="8237493" cy="6514618"/>
          </a:xfrm>
          <a:prstGeom prst="rect">
            <a:avLst/>
          </a:prstGeom>
        </p:spPr>
      </p:pic>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222" b="24444"/>
          <a:stretch/>
        </p:blipFill>
        <p:spPr>
          <a:xfrm>
            <a:off x="609600" y="655637"/>
            <a:ext cx="8721870" cy="6019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smtClean="0">
                <a:solidFill>
                  <a:schemeClr val="accent1">
                    <a:lumMod val="75000"/>
                  </a:schemeClr>
                </a:solidFill>
              </a:rPr>
              <a:t>Summary</a:t>
            </a:r>
            <a:endParaRPr lang="en-US" sz="6000" dirty="0">
              <a:solidFill>
                <a:schemeClr val="accent1">
                  <a:lumMod val="75000"/>
                </a:schemeClr>
              </a:solidFill>
            </a:endParaRPr>
          </a:p>
        </p:txBody>
      </p:sp>
      <p:sp>
        <p:nvSpPr>
          <p:cNvPr id="5" name="Content Placeholder 4"/>
          <p:cNvSpPr>
            <a:spLocks noGrp="1"/>
          </p:cNvSpPr>
          <p:nvPr>
            <p:ph sz="half" idx="1"/>
          </p:nvPr>
        </p:nvSpPr>
        <p:spPr>
          <a:xfrm>
            <a:off x="603832" y="2164530"/>
            <a:ext cx="3891968" cy="4083870"/>
          </a:xfrm>
        </p:spPr>
        <p:txBody>
          <a:bodyPr>
            <a:normAutofit lnSpcReduction="10000"/>
          </a:bodyPr>
          <a:lstStyle/>
          <a:p>
            <a:r>
              <a:rPr lang="en-US" dirty="0" smtClean="0"/>
              <a:t>Virtual machine concepts</a:t>
            </a:r>
          </a:p>
          <a:p>
            <a:r>
              <a:rPr lang="en-US" dirty="0" smtClean="0"/>
              <a:t>Hypervisors</a:t>
            </a:r>
          </a:p>
          <a:p>
            <a:pPr lvl="1"/>
            <a:r>
              <a:rPr lang="en-US" dirty="0" smtClean="0"/>
              <a:t>Hypervisors</a:t>
            </a:r>
          </a:p>
          <a:p>
            <a:pPr lvl="1"/>
            <a:r>
              <a:rPr lang="en-US" dirty="0" err="1" smtClean="0"/>
              <a:t>Paravirtualization</a:t>
            </a:r>
            <a:endParaRPr lang="en-US" dirty="0" smtClean="0"/>
          </a:p>
          <a:p>
            <a:pPr lvl="1"/>
            <a:r>
              <a:rPr lang="en-US" dirty="0" smtClean="0"/>
              <a:t>Hardware-assisted virtualization</a:t>
            </a:r>
          </a:p>
          <a:p>
            <a:pPr lvl="1"/>
            <a:r>
              <a:rPr lang="en-US" dirty="0" smtClean="0"/>
              <a:t>Virtual appliance</a:t>
            </a:r>
          </a:p>
          <a:p>
            <a:r>
              <a:rPr lang="en-US" dirty="0" smtClean="0"/>
              <a:t>Processor issues</a:t>
            </a:r>
          </a:p>
          <a:p>
            <a:r>
              <a:rPr lang="en-US" dirty="0" smtClean="0"/>
              <a:t>Memory management</a:t>
            </a:r>
          </a:p>
          <a:p>
            <a:r>
              <a:rPr lang="en-US" dirty="0" smtClean="0"/>
              <a:t>I/O management</a:t>
            </a:r>
          </a:p>
          <a:p>
            <a:r>
              <a:rPr lang="en-US" dirty="0" smtClean="0"/>
              <a:t>VMware </a:t>
            </a:r>
            <a:r>
              <a:rPr lang="en-US" dirty="0" err="1" smtClean="0"/>
              <a:t>ESXi</a:t>
            </a:r>
            <a:endParaRPr lang="en-US" dirty="0"/>
          </a:p>
        </p:txBody>
      </p:sp>
      <p:sp>
        <p:nvSpPr>
          <p:cNvPr id="6" name="Content Placeholder 5"/>
          <p:cNvSpPr>
            <a:spLocks noGrp="1"/>
          </p:cNvSpPr>
          <p:nvPr>
            <p:ph sz="half" idx="2"/>
          </p:nvPr>
        </p:nvSpPr>
        <p:spPr>
          <a:xfrm>
            <a:off x="4724400" y="2057400"/>
            <a:ext cx="3962400" cy="4800600"/>
          </a:xfrm>
        </p:spPr>
        <p:txBody>
          <a:bodyPr>
            <a:normAutofit lnSpcReduction="10000"/>
          </a:bodyPr>
          <a:lstStyle/>
          <a:p>
            <a:r>
              <a:rPr lang="en-US" dirty="0" smtClean="0"/>
              <a:t>Container virtualization</a:t>
            </a:r>
          </a:p>
          <a:p>
            <a:pPr lvl="1"/>
            <a:r>
              <a:rPr lang="en-US" dirty="0" smtClean="0"/>
              <a:t>Kernel control groups</a:t>
            </a:r>
          </a:p>
          <a:p>
            <a:pPr lvl="1"/>
            <a:r>
              <a:rPr lang="en-US" dirty="0" smtClean="0"/>
              <a:t>Container concepts</a:t>
            </a:r>
          </a:p>
          <a:p>
            <a:pPr lvl="1"/>
            <a:r>
              <a:rPr lang="en-US" dirty="0" smtClean="0"/>
              <a:t>Container file system</a:t>
            </a:r>
          </a:p>
          <a:p>
            <a:pPr lvl="1"/>
            <a:r>
              <a:rPr lang="en-US" dirty="0" err="1" smtClean="0"/>
              <a:t>Microservices</a:t>
            </a:r>
            <a:endParaRPr lang="en-US" dirty="0" smtClean="0"/>
          </a:p>
          <a:p>
            <a:pPr lvl="1"/>
            <a:r>
              <a:rPr lang="en-US" dirty="0" smtClean="0"/>
              <a:t>Docker </a:t>
            </a:r>
          </a:p>
          <a:p>
            <a:r>
              <a:rPr lang="en-US" dirty="0" smtClean="0"/>
              <a:t>Microsoft </a:t>
            </a:r>
            <a:r>
              <a:rPr lang="en-US" dirty="0"/>
              <a:t>H</a:t>
            </a:r>
            <a:r>
              <a:rPr lang="en-US" dirty="0" smtClean="0"/>
              <a:t>yper-V and Xen variants</a:t>
            </a:r>
          </a:p>
          <a:p>
            <a:r>
              <a:rPr lang="en-US" dirty="0" smtClean="0"/>
              <a:t>Java VM</a:t>
            </a:r>
          </a:p>
          <a:p>
            <a:r>
              <a:rPr lang="en-US" dirty="0" smtClean="0"/>
              <a:t>Linux </a:t>
            </a:r>
            <a:r>
              <a:rPr lang="en-US" dirty="0" err="1" smtClean="0"/>
              <a:t>VServer</a:t>
            </a:r>
            <a:r>
              <a:rPr lang="en-US" dirty="0" smtClean="0"/>
              <a:t> virtual machine architecture</a:t>
            </a:r>
          </a:p>
          <a:p>
            <a:pPr lvl="1"/>
            <a:r>
              <a:rPr lang="en-US" dirty="0"/>
              <a:t>A</a:t>
            </a:r>
            <a:r>
              <a:rPr lang="en-US" dirty="0" smtClean="0"/>
              <a:t>rchitecture</a:t>
            </a:r>
          </a:p>
          <a:p>
            <a:pPr lvl="1"/>
            <a:r>
              <a:rPr lang="en-US" dirty="0"/>
              <a:t>P</a:t>
            </a:r>
            <a:r>
              <a:rPr lang="en-US" dirty="0" smtClean="0"/>
              <a:t>rocess scheduling</a:t>
            </a:r>
          </a:p>
        </p:txBody>
      </p:sp>
      <p:sp>
        <p:nvSpPr>
          <p:cNvPr id="3" name="Footer Placeholder 2"/>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solidFill>
                  <a:schemeClr val="bg2">
                    <a:lumMod val="10000"/>
                  </a:schemeClr>
                </a:solidFill>
              </a:rPr>
              <a:t>Key Reasons for Using Virtualization</a:t>
            </a:r>
            <a:endParaRPr lang="en-US" dirty="0">
              <a:solidFill>
                <a:schemeClr val="bg2">
                  <a:lumMod val="10000"/>
                </a:schemeClr>
              </a:solidFill>
            </a:endParaRPr>
          </a:p>
        </p:txBody>
      </p:sp>
      <p:sp>
        <p:nvSpPr>
          <p:cNvPr id="7" name="Content Placeholder 6"/>
          <p:cNvSpPr>
            <a:spLocks noGrp="1"/>
          </p:cNvSpPr>
          <p:nvPr>
            <p:ph sz="half" idx="1"/>
          </p:nvPr>
        </p:nvSpPr>
        <p:spPr>
          <a:xfrm>
            <a:off x="658904" y="2133600"/>
            <a:ext cx="3657600" cy="4359275"/>
          </a:xfrm>
        </p:spPr>
        <p:txBody>
          <a:bodyPr>
            <a:normAutofit fontScale="92500" lnSpcReduction="10000"/>
          </a:bodyPr>
          <a:lstStyle/>
          <a:p>
            <a:r>
              <a:rPr lang="en-US" sz="2000" dirty="0" smtClean="0"/>
              <a:t>We can summarize the key reasons the organizations use virtualization as follows:</a:t>
            </a:r>
          </a:p>
          <a:p>
            <a:pPr>
              <a:spcBef>
                <a:spcPts val="600"/>
              </a:spcBef>
            </a:pPr>
            <a:r>
              <a:rPr lang="en-US" dirty="0" smtClean="0"/>
              <a:t>Legacy hardware</a:t>
            </a:r>
          </a:p>
          <a:p>
            <a:pPr lvl="2"/>
            <a:r>
              <a:rPr lang="en-US" sz="1400" dirty="0" smtClean="0"/>
              <a:t>Applications built for legacy hardware can still be run by virtualizing the legacy hardware, enabling the retirement of the old hardware</a:t>
            </a:r>
          </a:p>
          <a:p>
            <a:pPr>
              <a:spcBef>
                <a:spcPts val="600"/>
              </a:spcBef>
            </a:pPr>
            <a:r>
              <a:rPr lang="en-US" dirty="0" smtClean="0"/>
              <a:t>Rapid deployment</a:t>
            </a:r>
          </a:p>
          <a:p>
            <a:pPr lvl="2"/>
            <a:r>
              <a:rPr lang="en-US" sz="1400" dirty="0"/>
              <a:t>A new VM may be deployed in a matter of minutes</a:t>
            </a:r>
          </a:p>
          <a:p>
            <a:pPr>
              <a:spcBef>
                <a:spcPts val="600"/>
              </a:spcBef>
            </a:pPr>
            <a:r>
              <a:rPr lang="en-US" dirty="0" smtClean="0"/>
              <a:t>Versatility</a:t>
            </a:r>
          </a:p>
          <a:p>
            <a:pPr lvl="2"/>
            <a:r>
              <a:rPr lang="en-US" sz="1400" dirty="0"/>
              <a:t>Hardware usage can be optimized by maximizing the number of kinds of applications that a single computer can handle</a:t>
            </a:r>
          </a:p>
        </p:txBody>
      </p:sp>
      <p:sp>
        <p:nvSpPr>
          <p:cNvPr id="8" name="Content Placeholder 7"/>
          <p:cNvSpPr>
            <a:spLocks noGrp="1"/>
          </p:cNvSpPr>
          <p:nvPr>
            <p:ph sz="half" idx="2"/>
          </p:nvPr>
        </p:nvSpPr>
        <p:spPr>
          <a:xfrm>
            <a:off x="4657162" y="2057400"/>
            <a:ext cx="3953438" cy="4343400"/>
          </a:xfrm>
        </p:spPr>
        <p:txBody>
          <a:bodyPr>
            <a:noAutofit/>
          </a:bodyPr>
          <a:lstStyle/>
          <a:p>
            <a:pPr>
              <a:spcBef>
                <a:spcPts val="600"/>
              </a:spcBef>
            </a:pPr>
            <a:r>
              <a:rPr lang="en-US" sz="1700" dirty="0"/>
              <a:t>Consolidation</a:t>
            </a:r>
          </a:p>
          <a:p>
            <a:pPr lvl="2">
              <a:lnSpc>
                <a:spcPct val="80000"/>
              </a:lnSpc>
            </a:pPr>
            <a:r>
              <a:rPr lang="en-US" sz="1200" dirty="0"/>
              <a:t>A large-capacity or high-speed resource can be used more efficiently by sharing the resource among multiple applications simultaneously</a:t>
            </a:r>
          </a:p>
          <a:p>
            <a:pPr>
              <a:spcBef>
                <a:spcPts val="600"/>
              </a:spcBef>
            </a:pPr>
            <a:r>
              <a:rPr lang="en-US" sz="1700" dirty="0"/>
              <a:t>Aggregating</a:t>
            </a:r>
          </a:p>
          <a:p>
            <a:pPr lvl="2">
              <a:lnSpc>
                <a:spcPct val="80000"/>
              </a:lnSpc>
            </a:pPr>
            <a:r>
              <a:rPr lang="en-US" sz="1200" dirty="0"/>
              <a:t>Virtualization makes it easy to combine multiple resources in to one virtual resource, such as in the case of storage virtualization</a:t>
            </a:r>
          </a:p>
          <a:p>
            <a:pPr>
              <a:spcBef>
                <a:spcPts val="600"/>
              </a:spcBef>
            </a:pPr>
            <a:r>
              <a:rPr lang="en-US" sz="1700" dirty="0"/>
              <a:t>Dynamics</a:t>
            </a:r>
          </a:p>
          <a:p>
            <a:pPr lvl="2">
              <a:lnSpc>
                <a:spcPct val="80000"/>
              </a:lnSpc>
            </a:pPr>
            <a:r>
              <a:rPr lang="en-US" sz="1200" dirty="0"/>
              <a:t>Hardware resources can be easily allocated in a dynamic fashion, enhancing load balancing and fault tolerance</a:t>
            </a:r>
          </a:p>
          <a:p>
            <a:pPr>
              <a:spcBef>
                <a:spcPts val="600"/>
              </a:spcBef>
            </a:pPr>
            <a:r>
              <a:rPr lang="en-US" sz="1700" dirty="0"/>
              <a:t>Ease of management</a:t>
            </a:r>
          </a:p>
          <a:p>
            <a:pPr lvl="2">
              <a:lnSpc>
                <a:spcPct val="80000"/>
              </a:lnSpc>
            </a:pPr>
            <a:r>
              <a:rPr lang="en-US" sz="1200" dirty="0"/>
              <a:t>Virtual machines facilitate deployment and testing of software</a:t>
            </a:r>
          </a:p>
          <a:p>
            <a:pPr>
              <a:spcBef>
                <a:spcPts val="600"/>
              </a:spcBef>
            </a:pPr>
            <a:r>
              <a:rPr lang="en-US" sz="1700" dirty="0"/>
              <a:t>Increased availability</a:t>
            </a:r>
          </a:p>
          <a:p>
            <a:pPr lvl="2">
              <a:lnSpc>
                <a:spcPct val="80000"/>
              </a:lnSpc>
            </a:pPr>
            <a:r>
              <a:rPr lang="en-US" sz="1200" dirty="0"/>
              <a:t>Virtual machine hosts are clustered together to form pools of compute resources</a:t>
            </a:r>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smtClean="0"/>
              <a:t>© 2017 Pearson Education, Inc., Hoboken, NJ. </a:t>
            </a:r>
            <a:r>
              <a:rPr lang="en-US" dirty="0" smtClean="0"/>
              <a:t>All rights reserved.</a:t>
            </a:r>
            <a:endParaRPr lang="en-US" dirty="0"/>
          </a:p>
        </p:txBody>
      </p:sp>
    </p:spTree>
    <p:extLst>
      <p:ext uri="{BB962C8B-B14F-4D97-AF65-F5344CB8AC3E}">
        <p14:creationId xmlns:p14="http://schemas.microsoft.com/office/powerpoint/2010/main" val="7919808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1"/>
            <a:ext cx="8077200" cy="990600"/>
          </a:xfrm>
        </p:spPr>
        <p:txBody>
          <a:bodyPr/>
          <a:lstStyle/>
          <a:p>
            <a:pPr algn="ctr"/>
            <a:r>
              <a:rPr lang="en-US" smtClean="0">
                <a:solidFill>
                  <a:schemeClr val="bg2">
                    <a:lumMod val="10000"/>
                  </a:schemeClr>
                </a:solidFill>
              </a:rPr>
              <a:t>Hypervisors </a:t>
            </a:r>
            <a:endParaRPr lang="en-US" dirty="0">
              <a:solidFill>
                <a:schemeClr val="bg2">
                  <a:lumMod val="10000"/>
                </a:schemeClr>
              </a:solidFill>
            </a:endParaRP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820320695"/>
              </p:ext>
            </p:extLst>
          </p:nvPr>
        </p:nvGraphicFramePr>
        <p:xfrm>
          <a:off x="609600" y="2209800"/>
          <a:ext cx="7848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2">
                    <a:lumMod val="10000"/>
                  </a:schemeClr>
                </a:solidFill>
              </a:rPr>
              <a:t>Hypervisors</a:t>
            </a:r>
          </a:p>
        </p:txBody>
      </p:sp>
      <p:graphicFrame>
        <p:nvGraphicFramePr>
          <p:cNvPr id="6" name="Diagram 5"/>
          <p:cNvGraphicFramePr/>
          <p:nvPr>
            <p:extLst>
              <p:ext uri="{D42A27DB-BD31-4B8C-83A1-F6EECF244321}">
                <p14:modId xmlns:p14="http://schemas.microsoft.com/office/powerpoint/2010/main" val="967536856"/>
              </p:ext>
            </p:extLst>
          </p:nvPr>
        </p:nvGraphicFramePr>
        <p:xfrm>
          <a:off x="609600" y="2209800"/>
          <a:ext cx="7848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3111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143948"/>
          </a:xfrm>
        </p:spPr>
        <p:txBody>
          <a:bodyPr/>
          <a:lstStyle/>
          <a:p>
            <a:pPr algn="ctr"/>
            <a:r>
              <a:rPr lang="en-US" smtClean="0">
                <a:solidFill>
                  <a:schemeClr val="bg2">
                    <a:lumMod val="10000"/>
                  </a:schemeClr>
                </a:solidFill>
              </a:rPr>
              <a:t>Hypervisor Functions</a:t>
            </a:r>
            <a:endParaRPr lang="en-US">
              <a:solidFill>
                <a:schemeClr val="bg2">
                  <a:lumMod val="10000"/>
                </a:schemeClr>
              </a:solidFill>
            </a:endParaRPr>
          </a:p>
        </p:txBody>
      </p:sp>
      <p:sp>
        <p:nvSpPr>
          <p:cNvPr id="5" name="Content Placeholder 4"/>
          <p:cNvSpPr>
            <a:spLocks noGrp="1"/>
          </p:cNvSpPr>
          <p:nvPr>
            <p:ph sz="half" idx="1"/>
          </p:nvPr>
        </p:nvSpPr>
        <p:spPr>
          <a:xfrm>
            <a:off x="658903" y="2286000"/>
            <a:ext cx="7824697" cy="3840163"/>
          </a:xfrm>
        </p:spPr>
        <p:txBody>
          <a:bodyPr>
            <a:normAutofit/>
          </a:bodyPr>
          <a:lstStyle/>
          <a:p>
            <a:r>
              <a:rPr lang="en-US" sz="2400" dirty="0" smtClean="0"/>
              <a:t>The principal functions performed by a hypervisor are:</a:t>
            </a:r>
          </a:p>
          <a:p>
            <a:pPr lvl="2"/>
            <a:r>
              <a:rPr lang="en-US" sz="2400" dirty="0" smtClean="0"/>
              <a:t>Execution management of VMs</a:t>
            </a:r>
          </a:p>
          <a:p>
            <a:pPr lvl="2"/>
            <a:r>
              <a:rPr lang="en-US" sz="2400" dirty="0" smtClean="0"/>
              <a:t>Devices emulation and access control</a:t>
            </a:r>
          </a:p>
          <a:p>
            <a:pPr lvl="2"/>
            <a:r>
              <a:rPr lang="en-US" sz="2400" dirty="0" smtClean="0"/>
              <a:t>Execution of privileged operations by hypervisor for guest VMs</a:t>
            </a:r>
          </a:p>
          <a:p>
            <a:pPr lvl="2"/>
            <a:r>
              <a:rPr lang="en-US" sz="2400" dirty="0" smtClean="0"/>
              <a:t>Management of VMs (also called VM lifecycle management</a:t>
            </a:r>
          </a:p>
          <a:p>
            <a:pPr lvl="2"/>
            <a:r>
              <a:rPr lang="en-US" sz="2400" dirty="0" smtClean="0"/>
              <a:t>Administration of hypervisor platform and hypervisor software</a:t>
            </a:r>
            <a:endParaRPr lang="en-US" sz="2400" dirty="0"/>
          </a:p>
        </p:txBody>
      </p:sp>
      <p:sp>
        <p:nvSpPr>
          <p:cNvPr id="3" name="Footer Placeholder 2"/>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7468694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6844553" cy="365125"/>
          </a:xfrm>
        </p:spPr>
        <p:txBody>
          <a:bodyPr/>
          <a:lstStyle/>
          <a:p>
            <a:pPr>
              <a:defRPr/>
            </a:pPr>
            <a:r>
              <a:rPr lang="en-US" dirty="0" smtClean="0"/>
              <a:t>© 2017 Pearson Education, Inc., Hoboken, NJ. All rights reserved.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6666" b="31111"/>
          <a:stretch/>
        </p:blipFill>
        <p:spPr>
          <a:xfrm>
            <a:off x="152400" y="152400"/>
            <a:ext cx="8765186" cy="5923662"/>
          </a:xfrm>
          <a:prstGeom prst="rect">
            <a:avLst/>
          </a:prstGeom>
        </p:spPr>
      </p:pic>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323041"/>
          </a:xfrm>
        </p:spPr>
        <p:txBody>
          <a:bodyPr/>
          <a:lstStyle/>
          <a:p>
            <a:pPr algn="ctr"/>
            <a:r>
              <a:rPr lang="en-NZ" dirty="0" smtClean="0">
                <a:solidFill>
                  <a:schemeClr val="bg2">
                    <a:lumMod val="10000"/>
                  </a:schemeClr>
                </a:solidFill>
              </a:rPr>
              <a:t>Paravirtualization</a:t>
            </a:r>
            <a:endParaRPr lang="en-NZ" dirty="0">
              <a:solidFill>
                <a:schemeClr val="bg2">
                  <a:lumMod val="10000"/>
                </a:schemeClr>
              </a:solidFill>
            </a:endParaRPr>
          </a:p>
        </p:txBody>
      </p:sp>
      <p:sp>
        <p:nvSpPr>
          <p:cNvPr id="3" name="Content Placeholder 2"/>
          <p:cNvSpPr>
            <a:spLocks noGrp="1"/>
          </p:cNvSpPr>
          <p:nvPr>
            <p:ph idx="4294967295"/>
          </p:nvPr>
        </p:nvSpPr>
        <p:spPr>
          <a:xfrm>
            <a:off x="533400" y="1752600"/>
            <a:ext cx="7924800" cy="4800600"/>
          </a:xfrm>
        </p:spPr>
        <p:txBody>
          <a:bodyPr>
            <a:normAutofit/>
          </a:bodyPr>
          <a:lstStyle/>
          <a:p>
            <a:pPr>
              <a:buNone/>
            </a:pPr>
            <a:endParaRPr lang="en-NZ" dirty="0" smtClean="0"/>
          </a:p>
          <a:p>
            <a:r>
              <a:rPr lang="en-NZ" dirty="0" smtClean="0"/>
              <a:t>A software assisted virtualization technique that uses specialized APIs to link virtual machines with the hypervisor to optimize their performance</a:t>
            </a:r>
          </a:p>
          <a:p>
            <a:r>
              <a:rPr lang="en-NZ" dirty="0" smtClean="0"/>
              <a:t>The operating system in the virtual machine, Linux or Microsoft Windows, has specialized paravirtualization support as part of the kernel, as well as specific paravirtualization drivers that allow the OS and hypervisor to work together more efficiently with the overhead of the hypervisor translations</a:t>
            </a:r>
          </a:p>
          <a:p>
            <a:r>
              <a:rPr lang="en-NZ" dirty="0" smtClean="0"/>
              <a:t>Support has been offered as part of many of the general Linux distributions since 2008</a:t>
            </a:r>
          </a:p>
        </p:txBody>
      </p:sp>
      <p:sp>
        <p:nvSpPr>
          <p:cNvPr id="4" name="Footer Placeholder 3"/>
          <p:cNvSpPr>
            <a:spLocks noGrp="1"/>
          </p:cNvSpPr>
          <p:nvPr>
            <p:ph type="ftr" sz="quarter" idx="11"/>
          </p:nvPr>
        </p:nvSpPr>
        <p:spPr>
          <a:xfrm>
            <a:off x="318246" y="6492875"/>
            <a:ext cx="7149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9021</Words>
  <Application>Microsoft Office PowerPoint</Application>
  <PresentationFormat>On-screen Show (4:3)</PresentationFormat>
  <Paragraphs>1207</Paragraphs>
  <Slides>39</Slides>
  <Notes>39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ＭＳ Ｐゴシック</vt:lpstr>
      <vt:lpstr>Arial</vt:lpstr>
      <vt:lpstr>Calibri</vt:lpstr>
      <vt:lpstr>Calisto MT</vt:lpstr>
      <vt:lpstr>Times New Roman</vt:lpstr>
      <vt:lpstr>Wingdings</vt:lpstr>
      <vt:lpstr>Custom Design</vt:lpstr>
      <vt:lpstr>Codex</vt:lpstr>
      <vt:lpstr>Chapter 14 Virtual Machines</vt:lpstr>
      <vt:lpstr>Virtual Machines (VM)</vt:lpstr>
      <vt:lpstr>PowerPoint Presentation</vt:lpstr>
      <vt:lpstr>Key Reasons for Using Virtualization</vt:lpstr>
      <vt:lpstr>Hypervisors </vt:lpstr>
      <vt:lpstr>Hypervisors</vt:lpstr>
      <vt:lpstr>Hypervisor Functions</vt:lpstr>
      <vt:lpstr>PowerPoint Presentation</vt:lpstr>
      <vt:lpstr>Paravirtualization</vt:lpstr>
      <vt:lpstr>PowerPoint Presentation</vt:lpstr>
      <vt:lpstr>Hardware-Assisted Virtualization</vt:lpstr>
      <vt:lpstr>Virtual Appliance</vt:lpstr>
      <vt:lpstr>Container Virtualization</vt:lpstr>
      <vt:lpstr>PowerPoint Presentation</vt:lpstr>
      <vt:lpstr>PowerPoint Presentation</vt:lpstr>
      <vt:lpstr>PowerPoint Presentation</vt:lpstr>
      <vt:lpstr>Microservices</vt:lpstr>
      <vt:lpstr>Microservices</vt:lpstr>
      <vt:lpstr>Docker </vt:lpstr>
      <vt:lpstr>Processor Issues</vt:lpstr>
      <vt:lpstr>Processor Allocation </vt:lpstr>
      <vt:lpstr>Ring O</vt:lpstr>
      <vt:lpstr>PowerPoint Presentation</vt:lpstr>
      <vt:lpstr>Memory Management</vt:lpstr>
      <vt:lpstr>PowerPoint Presentation</vt:lpstr>
      <vt:lpstr>I/O Management</vt:lpstr>
      <vt:lpstr>Performance Technologies</vt:lpstr>
      <vt:lpstr>VMware ESXi</vt:lpstr>
      <vt:lpstr>PowerPoint Presentation</vt:lpstr>
      <vt:lpstr>PowerPoint Presentation</vt:lpstr>
      <vt:lpstr>VMware ESXi Features </vt:lpstr>
      <vt:lpstr>PowerPoint Presentation</vt:lpstr>
      <vt:lpstr>PowerPoint Presentation</vt:lpstr>
      <vt:lpstr>Java VM</vt:lpstr>
      <vt:lpstr>Linux VServer</vt:lpstr>
      <vt:lpstr>Architecture</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2014-02-05T01:14:32Z</dcterms:created>
  <dcterms:modified xsi:type="dcterms:W3CDTF">2017-05-23T18:31:03Z</dcterms:modified>
</cp:coreProperties>
</file>