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91" r:id="rId1"/>
    <p:sldMasterId id="2147484402" r:id="rId2"/>
    <p:sldMasterId id="2147484408" r:id="rId3"/>
    <p:sldMasterId id="2147484414" r:id="rId4"/>
    <p:sldMasterId id="2147484634" r:id="rId5"/>
  </p:sldMasterIdLst>
  <p:notesMasterIdLst>
    <p:notesMasterId r:id="rId38"/>
  </p:notesMasterIdLst>
  <p:handoutMasterIdLst>
    <p:handoutMasterId r:id="rId39"/>
  </p:handoutMasterIdLst>
  <p:sldIdLst>
    <p:sldId id="256" r:id="rId6"/>
    <p:sldId id="257" r:id="rId7"/>
    <p:sldId id="259" r:id="rId8"/>
    <p:sldId id="260" r:id="rId9"/>
    <p:sldId id="290" r:id="rId10"/>
    <p:sldId id="267" r:id="rId11"/>
    <p:sldId id="274" r:id="rId12"/>
    <p:sldId id="261" r:id="rId13"/>
    <p:sldId id="268" r:id="rId14"/>
    <p:sldId id="289" r:id="rId15"/>
    <p:sldId id="269" r:id="rId16"/>
    <p:sldId id="276" r:id="rId17"/>
    <p:sldId id="262" r:id="rId18"/>
    <p:sldId id="293" r:id="rId19"/>
    <p:sldId id="294" r:id="rId20"/>
    <p:sldId id="295" r:id="rId21"/>
    <p:sldId id="296" r:id="rId22"/>
    <p:sldId id="297" r:id="rId23"/>
    <p:sldId id="286" r:id="rId24"/>
    <p:sldId id="300" r:id="rId25"/>
    <p:sldId id="305" r:id="rId26"/>
    <p:sldId id="263" r:id="rId27"/>
    <p:sldId id="279" r:id="rId28"/>
    <p:sldId id="280" r:id="rId29"/>
    <p:sldId id="281" r:id="rId30"/>
    <p:sldId id="270" r:id="rId31"/>
    <p:sldId id="272" r:id="rId32"/>
    <p:sldId id="273" r:id="rId33"/>
    <p:sldId id="306" r:id="rId34"/>
    <p:sldId id="307" r:id="rId35"/>
    <p:sldId id="308" r:id="rId36"/>
    <p:sldId id="310"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51" autoAdjust="0"/>
    <p:restoredTop sz="63023" autoAdjust="0"/>
  </p:normalViewPr>
  <p:slideViewPr>
    <p:cSldViewPr snapToObjects="1">
      <p:cViewPr>
        <p:scale>
          <a:sx n="59" d="100"/>
          <a:sy n="59" d="100"/>
        </p:scale>
        <p:origin x="-12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18"/>
    </p:cViewPr>
  </p:sorterViewPr>
  <p:notesViewPr>
    <p:cSldViewPr snapToObjects="1">
      <p:cViewPr varScale="1">
        <p:scale>
          <a:sx n="62" d="100"/>
          <a:sy n="62" d="100"/>
        </p:scale>
        <p:origin x="-2626" y="-86"/>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microsoft.com/office/2015/10/relationships/revisionInfo" Target="revisionInfo.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A541E-3787-4DC3-ACAF-F0699F9F9BEA}" type="doc">
      <dgm:prSet loTypeId="urn:microsoft.com/office/officeart/2005/8/layout/list1" loCatId="list" qsTypeId="urn:microsoft.com/office/officeart/2005/8/quickstyle/simple3" qsCatId="simple" csTypeId="urn:microsoft.com/office/officeart/2005/8/colors/colorful5" csCatId="colorful"/>
      <dgm:spPr/>
      <dgm:t>
        <a:bodyPr/>
        <a:lstStyle/>
        <a:p>
          <a:endParaRPr lang="en-US"/>
        </a:p>
      </dgm:t>
    </dgm:pt>
    <dgm:pt modelId="{3303A2F4-3A9E-4912-9C46-85272DC2FB98}">
      <dgm:prSet/>
      <dgm:spPr/>
      <dgm:t>
        <a:bodyPr/>
        <a:lstStyle/>
        <a:p>
          <a:pPr rtl="0"/>
          <a:r>
            <a:rPr lang="en-US" dirty="0"/>
            <a:t>Differentiation Orientation</a:t>
          </a:r>
        </a:p>
      </dgm:t>
    </dgm:pt>
    <dgm:pt modelId="{EB2E436F-8070-46C2-B6D6-C92B94CFF9B4}" type="parTrans" cxnId="{45CA4A7B-87FA-46D2-91EB-3F1020C2E93D}">
      <dgm:prSet/>
      <dgm:spPr/>
      <dgm:t>
        <a:bodyPr/>
        <a:lstStyle/>
        <a:p>
          <a:endParaRPr lang="en-US"/>
        </a:p>
      </dgm:t>
    </dgm:pt>
    <dgm:pt modelId="{DC9A4FE8-2EB4-465A-A8BA-B97BC787E755}" type="sibTrans" cxnId="{45CA4A7B-87FA-46D2-91EB-3F1020C2E93D}">
      <dgm:prSet/>
      <dgm:spPr/>
      <dgm:t>
        <a:bodyPr/>
        <a:lstStyle/>
        <a:p>
          <a:endParaRPr lang="en-US"/>
        </a:p>
      </dgm:t>
    </dgm:pt>
    <dgm:pt modelId="{A3EEB89B-C392-4A4F-85AE-8BE224112F4F}">
      <dgm:prSet/>
      <dgm:spPr/>
      <dgm:t>
        <a:bodyPr/>
        <a:lstStyle/>
        <a:p>
          <a:pPr rtl="0"/>
          <a:r>
            <a:rPr lang="en-US" dirty="0"/>
            <a:t>Market Orientation</a:t>
          </a:r>
        </a:p>
      </dgm:t>
    </dgm:pt>
    <dgm:pt modelId="{FF089DF8-DB41-4F05-A167-25C5576B8E3D}" type="parTrans" cxnId="{F20346FD-6FB4-4926-962B-F9098EA2F779}">
      <dgm:prSet/>
      <dgm:spPr/>
      <dgm:t>
        <a:bodyPr/>
        <a:lstStyle/>
        <a:p>
          <a:endParaRPr lang="en-US"/>
        </a:p>
      </dgm:t>
    </dgm:pt>
    <dgm:pt modelId="{A1554B26-2AC9-479E-8D6A-9912268B3999}" type="sibTrans" cxnId="{F20346FD-6FB4-4926-962B-F9098EA2F779}">
      <dgm:prSet/>
      <dgm:spPr/>
      <dgm:t>
        <a:bodyPr/>
        <a:lstStyle/>
        <a:p>
          <a:endParaRPr lang="en-US"/>
        </a:p>
      </dgm:t>
    </dgm:pt>
    <dgm:pt modelId="{AE1601CA-08F6-4B1C-B259-0EB83AD62841}">
      <dgm:prSet/>
      <dgm:spPr/>
      <dgm:t>
        <a:bodyPr/>
        <a:lstStyle/>
        <a:p>
          <a:pPr rtl="0"/>
          <a:r>
            <a:rPr lang="en-US" dirty="0"/>
            <a:t>Relationship Orientation</a:t>
          </a:r>
        </a:p>
      </dgm:t>
    </dgm:pt>
    <dgm:pt modelId="{597661AA-E09F-4456-8157-EA5C0826C13D}" type="parTrans" cxnId="{72741447-5D56-44A8-9B0C-C75A3CA33FDA}">
      <dgm:prSet/>
      <dgm:spPr/>
      <dgm:t>
        <a:bodyPr/>
        <a:lstStyle/>
        <a:p>
          <a:endParaRPr lang="en-US"/>
        </a:p>
      </dgm:t>
    </dgm:pt>
    <dgm:pt modelId="{A333FC0B-D7BC-4C79-B8AD-F1670CED30BC}" type="sibTrans" cxnId="{72741447-5D56-44A8-9B0C-C75A3CA33FDA}">
      <dgm:prSet/>
      <dgm:spPr/>
      <dgm:t>
        <a:bodyPr/>
        <a:lstStyle/>
        <a:p>
          <a:endParaRPr lang="en-US"/>
        </a:p>
      </dgm:t>
    </dgm:pt>
    <dgm:pt modelId="{FECAA510-E0E6-4465-9C08-2A54F254A6A4}">
      <dgm:prSet/>
      <dgm:spPr/>
      <dgm:t>
        <a:bodyPr/>
        <a:lstStyle/>
        <a:p>
          <a:pPr rtl="0"/>
          <a:r>
            <a:rPr lang="en-US" dirty="0"/>
            <a:t>One-to-One Marketing</a:t>
          </a:r>
        </a:p>
      </dgm:t>
    </dgm:pt>
    <dgm:pt modelId="{CCF2EA9C-90F0-41AF-B7C4-CD87A2BCB150}" type="parTrans" cxnId="{F3E23E40-8C9D-4603-9416-4B07E0287086}">
      <dgm:prSet/>
      <dgm:spPr/>
      <dgm:t>
        <a:bodyPr/>
        <a:lstStyle/>
        <a:p>
          <a:endParaRPr lang="en-US"/>
        </a:p>
      </dgm:t>
    </dgm:pt>
    <dgm:pt modelId="{561A9C1F-1034-4E25-9991-6AF73775883C}" type="sibTrans" cxnId="{F3E23E40-8C9D-4603-9416-4B07E0287086}">
      <dgm:prSet/>
      <dgm:spPr/>
      <dgm:t>
        <a:bodyPr/>
        <a:lstStyle/>
        <a:p>
          <a:endParaRPr lang="en-US"/>
        </a:p>
      </dgm:t>
    </dgm:pt>
    <dgm:pt modelId="{AF36692D-B250-4DB6-AFA6-1F8C07E28480}" type="pres">
      <dgm:prSet presAssocID="{A26A541E-3787-4DC3-ACAF-F0699F9F9BEA}" presName="linear" presStyleCnt="0">
        <dgm:presLayoutVars>
          <dgm:dir/>
          <dgm:animLvl val="lvl"/>
          <dgm:resizeHandles val="exact"/>
        </dgm:presLayoutVars>
      </dgm:prSet>
      <dgm:spPr/>
      <dgm:t>
        <a:bodyPr/>
        <a:lstStyle/>
        <a:p>
          <a:endParaRPr lang="en-US"/>
        </a:p>
      </dgm:t>
    </dgm:pt>
    <dgm:pt modelId="{DE6D9F15-57BA-4412-8732-3EDADB2B09E6}" type="pres">
      <dgm:prSet presAssocID="{3303A2F4-3A9E-4912-9C46-85272DC2FB98}" presName="parentLin" presStyleCnt="0"/>
      <dgm:spPr/>
    </dgm:pt>
    <dgm:pt modelId="{B3BFC235-09D2-4B98-978F-A501DCB289FC}" type="pres">
      <dgm:prSet presAssocID="{3303A2F4-3A9E-4912-9C46-85272DC2FB98}" presName="parentLeftMargin" presStyleLbl="node1" presStyleIdx="0" presStyleCnt="4"/>
      <dgm:spPr/>
      <dgm:t>
        <a:bodyPr/>
        <a:lstStyle/>
        <a:p>
          <a:endParaRPr lang="en-US"/>
        </a:p>
      </dgm:t>
    </dgm:pt>
    <dgm:pt modelId="{D90D7F9E-E26A-4ED4-81F4-1F643788C3A4}" type="pres">
      <dgm:prSet presAssocID="{3303A2F4-3A9E-4912-9C46-85272DC2FB98}" presName="parentText" presStyleLbl="node1" presStyleIdx="0" presStyleCnt="4">
        <dgm:presLayoutVars>
          <dgm:chMax val="0"/>
          <dgm:bulletEnabled val="1"/>
        </dgm:presLayoutVars>
      </dgm:prSet>
      <dgm:spPr/>
      <dgm:t>
        <a:bodyPr/>
        <a:lstStyle/>
        <a:p>
          <a:endParaRPr lang="en-US"/>
        </a:p>
      </dgm:t>
    </dgm:pt>
    <dgm:pt modelId="{008D44D8-1D4A-44D5-A495-41B8B9768A2B}" type="pres">
      <dgm:prSet presAssocID="{3303A2F4-3A9E-4912-9C46-85272DC2FB98}" presName="negativeSpace" presStyleCnt="0"/>
      <dgm:spPr/>
    </dgm:pt>
    <dgm:pt modelId="{F2DFD6E3-AF57-4D15-AA0D-7EC03197889A}" type="pres">
      <dgm:prSet presAssocID="{3303A2F4-3A9E-4912-9C46-85272DC2FB98}" presName="childText" presStyleLbl="conFgAcc1" presStyleIdx="0" presStyleCnt="4">
        <dgm:presLayoutVars>
          <dgm:bulletEnabled val="1"/>
        </dgm:presLayoutVars>
      </dgm:prSet>
      <dgm:spPr/>
    </dgm:pt>
    <dgm:pt modelId="{585FA9C6-5C6B-495B-9D5E-F773609972D0}" type="pres">
      <dgm:prSet presAssocID="{DC9A4FE8-2EB4-465A-A8BA-B97BC787E755}" presName="spaceBetweenRectangles" presStyleCnt="0"/>
      <dgm:spPr/>
    </dgm:pt>
    <dgm:pt modelId="{9C1338D2-F352-4EAF-BCCD-A8200D5E05DF}" type="pres">
      <dgm:prSet presAssocID="{A3EEB89B-C392-4A4F-85AE-8BE224112F4F}" presName="parentLin" presStyleCnt="0"/>
      <dgm:spPr/>
    </dgm:pt>
    <dgm:pt modelId="{31BB0657-6673-48C1-A652-31D2046F7CF4}" type="pres">
      <dgm:prSet presAssocID="{A3EEB89B-C392-4A4F-85AE-8BE224112F4F}" presName="parentLeftMargin" presStyleLbl="node1" presStyleIdx="0" presStyleCnt="4"/>
      <dgm:spPr/>
      <dgm:t>
        <a:bodyPr/>
        <a:lstStyle/>
        <a:p>
          <a:endParaRPr lang="en-US"/>
        </a:p>
      </dgm:t>
    </dgm:pt>
    <dgm:pt modelId="{CEE2FA43-885D-4EB8-9794-B2AC9828C8BE}" type="pres">
      <dgm:prSet presAssocID="{A3EEB89B-C392-4A4F-85AE-8BE224112F4F}" presName="parentText" presStyleLbl="node1" presStyleIdx="1" presStyleCnt="4">
        <dgm:presLayoutVars>
          <dgm:chMax val="0"/>
          <dgm:bulletEnabled val="1"/>
        </dgm:presLayoutVars>
      </dgm:prSet>
      <dgm:spPr/>
      <dgm:t>
        <a:bodyPr/>
        <a:lstStyle/>
        <a:p>
          <a:endParaRPr lang="en-US"/>
        </a:p>
      </dgm:t>
    </dgm:pt>
    <dgm:pt modelId="{E33720F2-9493-4CC5-A4AC-189F8E9A27EB}" type="pres">
      <dgm:prSet presAssocID="{A3EEB89B-C392-4A4F-85AE-8BE224112F4F}" presName="negativeSpace" presStyleCnt="0"/>
      <dgm:spPr/>
    </dgm:pt>
    <dgm:pt modelId="{DB001011-9B24-4E81-9D27-38DDE4CFC4BA}" type="pres">
      <dgm:prSet presAssocID="{A3EEB89B-C392-4A4F-85AE-8BE224112F4F}" presName="childText" presStyleLbl="conFgAcc1" presStyleIdx="1" presStyleCnt="4">
        <dgm:presLayoutVars>
          <dgm:bulletEnabled val="1"/>
        </dgm:presLayoutVars>
      </dgm:prSet>
      <dgm:spPr/>
    </dgm:pt>
    <dgm:pt modelId="{43FF9240-D408-4FFF-9CAA-0D708A638239}" type="pres">
      <dgm:prSet presAssocID="{A1554B26-2AC9-479E-8D6A-9912268B3999}" presName="spaceBetweenRectangles" presStyleCnt="0"/>
      <dgm:spPr/>
    </dgm:pt>
    <dgm:pt modelId="{7B73F12F-FD53-4C2B-8073-EAB444E1964A}" type="pres">
      <dgm:prSet presAssocID="{AE1601CA-08F6-4B1C-B259-0EB83AD62841}" presName="parentLin" presStyleCnt="0"/>
      <dgm:spPr/>
    </dgm:pt>
    <dgm:pt modelId="{627210DB-DE4A-4C9C-9AEE-DDCED71E0EED}" type="pres">
      <dgm:prSet presAssocID="{AE1601CA-08F6-4B1C-B259-0EB83AD62841}" presName="parentLeftMargin" presStyleLbl="node1" presStyleIdx="1" presStyleCnt="4"/>
      <dgm:spPr/>
      <dgm:t>
        <a:bodyPr/>
        <a:lstStyle/>
        <a:p>
          <a:endParaRPr lang="en-US"/>
        </a:p>
      </dgm:t>
    </dgm:pt>
    <dgm:pt modelId="{217AE1C1-80DD-4892-871E-AF414BD345C2}" type="pres">
      <dgm:prSet presAssocID="{AE1601CA-08F6-4B1C-B259-0EB83AD62841}" presName="parentText" presStyleLbl="node1" presStyleIdx="2" presStyleCnt="4">
        <dgm:presLayoutVars>
          <dgm:chMax val="0"/>
          <dgm:bulletEnabled val="1"/>
        </dgm:presLayoutVars>
      </dgm:prSet>
      <dgm:spPr/>
      <dgm:t>
        <a:bodyPr/>
        <a:lstStyle/>
        <a:p>
          <a:endParaRPr lang="en-US"/>
        </a:p>
      </dgm:t>
    </dgm:pt>
    <dgm:pt modelId="{123BAD5B-ECFA-406D-BAAC-763175A3C8EC}" type="pres">
      <dgm:prSet presAssocID="{AE1601CA-08F6-4B1C-B259-0EB83AD62841}" presName="negativeSpace" presStyleCnt="0"/>
      <dgm:spPr/>
    </dgm:pt>
    <dgm:pt modelId="{D13A015C-1288-4951-AE76-2083CF563970}" type="pres">
      <dgm:prSet presAssocID="{AE1601CA-08F6-4B1C-B259-0EB83AD62841}" presName="childText" presStyleLbl="conFgAcc1" presStyleIdx="2" presStyleCnt="4">
        <dgm:presLayoutVars>
          <dgm:bulletEnabled val="1"/>
        </dgm:presLayoutVars>
      </dgm:prSet>
      <dgm:spPr/>
    </dgm:pt>
    <dgm:pt modelId="{E718F147-3974-4172-887A-566E38766FD1}" type="pres">
      <dgm:prSet presAssocID="{A333FC0B-D7BC-4C79-B8AD-F1670CED30BC}" presName="spaceBetweenRectangles" presStyleCnt="0"/>
      <dgm:spPr/>
    </dgm:pt>
    <dgm:pt modelId="{01C1A379-4FBF-4E29-94BF-33D373273CA6}" type="pres">
      <dgm:prSet presAssocID="{FECAA510-E0E6-4465-9C08-2A54F254A6A4}" presName="parentLin" presStyleCnt="0"/>
      <dgm:spPr/>
    </dgm:pt>
    <dgm:pt modelId="{ABBBEEBD-5DF4-465C-9FB4-BEBB6F6FB281}" type="pres">
      <dgm:prSet presAssocID="{FECAA510-E0E6-4465-9C08-2A54F254A6A4}" presName="parentLeftMargin" presStyleLbl="node1" presStyleIdx="2" presStyleCnt="4"/>
      <dgm:spPr/>
      <dgm:t>
        <a:bodyPr/>
        <a:lstStyle/>
        <a:p>
          <a:endParaRPr lang="en-US"/>
        </a:p>
      </dgm:t>
    </dgm:pt>
    <dgm:pt modelId="{C7A97376-E353-4DD3-880E-5323ABDCC2B6}" type="pres">
      <dgm:prSet presAssocID="{FECAA510-E0E6-4465-9C08-2A54F254A6A4}" presName="parentText" presStyleLbl="node1" presStyleIdx="3" presStyleCnt="4">
        <dgm:presLayoutVars>
          <dgm:chMax val="0"/>
          <dgm:bulletEnabled val="1"/>
        </dgm:presLayoutVars>
      </dgm:prSet>
      <dgm:spPr/>
      <dgm:t>
        <a:bodyPr/>
        <a:lstStyle/>
        <a:p>
          <a:endParaRPr lang="en-US"/>
        </a:p>
      </dgm:t>
    </dgm:pt>
    <dgm:pt modelId="{7B2CBE44-8DAD-4138-8846-08B9B5EF3834}" type="pres">
      <dgm:prSet presAssocID="{FECAA510-E0E6-4465-9C08-2A54F254A6A4}" presName="negativeSpace" presStyleCnt="0"/>
      <dgm:spPr/>
    </dgm:pt>
    <dgm:pt modelId="{255E72D7-8CA8-40B2-8618-B6ED63B03D41}" type="pres">
      <dgm:prSet presAssocID="{FECAA510-E0E6-4465-9C08-2A54F254A6A4}" presName="childText" presStyleLbl="conFgAcc1" presStyleIdx="3" presStyleCnt="4">
        <dgm:presLayoutVars>
          <dgm:bulletEnabled val="1"/>
        </dgm:presLayoutVars>
      </dgm:prSet>
      <dgm:spPr/>
    </dgm:pt>
  </dgm:ptLst>
  <dgm:cxnLst>
    <dgm:cxn modelId="{AE7005E4-B1A6-402D-A82D-9D667575B94D}" type="presOf" srcId="{A3EEB89B-C392-4A4F-85AE-8BE224112F4F}" destId="{CEE2FA43-885D-4EB8-9794-B2AC9828C8BE}" srcOrd="1" destOrd="0" presId="urn:microsoft.com/office/officeart/2005/8/layout/list1"/>
    <dgm:cxn modelId="{72741447-5D56-44A8-9B0C-C75A3CA33FDA}" srcId="{A26A541E-3787-4DC3-ACAF-F0699F9F9BEA}" destId="{AE1601CA-08F6-4B1C-B259-0EB83AD62841}" srcOrd="2" destOrd="0" parTransId="{597661AA-E09F-4456-8157-EA5C0826C13D}" sibTransId="{A333FC0B-D7BC-4C79-B8AD-F1670CED30BC}"/>
    <dgm:cxn modelId="{3E7A021A-8285-4DC4-9CC4-968E6E1E5F98}" type="presOf" srcId="{3303A2F4-3A9E-4912-9C46-85272DC2FB98}" destId="{B3BFC235-09D2-4B98-978F-A501DCB289FC}" srcOrd="0" destOrd="0" presId="urn:microsoft.com/office/officeart/2005/8/layout/list1"/>
    <dgm:cxn modelId="{45CA4A7B-87FA-46D2-91EB-3F1020C2E93D}" srcId="{A26A541E-3787-4DC3-ACAF-F0699F9F9BEA}" destId="{3303A2F4-3A9E-4912-9C46-85272DC2FB98}" srcOrd="0" destOrd="0" parTransId="{EB2E436F-8070-46C2-B6D6-C92B94CFF9B4}" sibTransId="{DC9A4FE8-2EB4-465A-A8BA-B97BC787E755}"/>
    <dgm:cxn modelId="{F3E23E40-8C9D-4603-9416-4B07E0287086}" srcId="{A26A541E-3787-4DC3-ACAF-F0699F9F9BEA}" destId="{FECAA510-E0E6-4465-9C08-2A54F254A6A4}" srcOrd="3" destOrd="0" parTransId="{CCF2EA9C-90F0-41AF-B7C4-CD87A2BCB150}" sibTransId="{561A9C1F-1034-4E25-9991-6AF73775883C}"/>
    <dgm:cxn modelId="{C30164E4-82FB-4E84-BC3C-19A19C599AE5}" type="presOf" srcId="{AE1601CA-08F6-4B1C-B259-0EB83AD62841}" destId="{217AE1C1-80DD-4892-871E-AF414BD345C2}" srcOrd="1" destOrd="0" presId="urn:microsoft.com/office/officeart/2005/8/layout/list1"/>
    <dgm:cxn modelId="{3DAFCB81-50A0-47AB-BC88-9259E760BA37}" type="presOf" srcId="{3303A2F4-3A9E-4912-9C46-85272DC2FB98}" destId="{D90D7F9E-E26A-4ED4-81F4-1F643788C3A4}" srcOrd="1" destOrd="0" presId="urn:microsoft.com/office/officeart/2005/8/layout/list1"/>
    <dgm:cxn modelId="{E7FDE84D-35D9-4A98-968E-0BEDA339DF8C}" type="presOf" srcId="{A26A541E-3787-4DC3-ACAF-F0699F9F9BEA}" destId="{AF36692D-B250-4DB6-AFA6-1F8C07E28480}" srcOrd="0" destOrd="0" presId="urn:microsoft.com/office/officeart/2005/8/layout/list1"/>
    <dgm:cxn modelId="{52D571E4-66C9-4435-8833-E5B734CC2580}" type="presOf" srcId="{AE1601CA-08F6-4B1C-B259-0EB83AD62841}" destId="{627210DB-DE4A-4C9C-9AEE-DDCED71E0EED}" srcOrd="0" destOrd="0" presId="urn:microsoft.com/office/officeart/2005/8/layout/list1"/>
    <dgm:cxn modelId="{B916415C-99C9-4B7A-A9E4-19F06238AB39}" type="presOf" srcId="{FECAA510-E0E6-4465-9C08-2A54F254A6A4}" destId="{ABBBEEBD-5DF4-465C-9FB4-BEBB6F6FB281}" srcOrd="0" destOrd="0" presId="urn:microsoft.com/office/officeart/2005/8/layout/list1"/>
    <dgm:cxn modelId="{5281231E-7C67-43C5-88AD-E99131478425}" type="presOf" srcId="{FECAA510-E0E6-4465-9C08-2A54F254A6A4}" destId="{C7A97376-E353-4DD3-880E-5323ABDCC2B6}" srcOrd="1" destOrd="0" presId="urn:microsoft.com/office/officeart/2005/8/layout/list1"/>
    <dgm:cxn modelId="{A7CF8A85-826E-4FA5-8816-2C82CD9DE7B7}" type="presOf" srcId="{A3EEB89B-C392-4A4F-85AE-8BE224112F4F}" destId="{31BB0657-6673-48C1-A652-31D2046F7CF4}" srcOrd="0" destOrd="0" presId="urn:microsoft.com/office/officeart/2005/8/layout/list1"/>
    <dgm:cxn modelId="{F20346FD-6FB4-4926-962B-F9098EA2F779}" srcId="{A26A541E-3787-4DC3-ACAF-F0699F9F9BEA}" destId="{A3EEB89B-C392-4A4F-85AE-8BE224112F4F}" srcOrd="1" destOrd="0" parTransId="{FF089DF8-DB41-4F05-A167-25C5576B8E3D}" sibTransId="{A1554B26-2AC9-479E-8D6A-9912268B3999}"/>
    <dgm:cxn modelId="{E50F62BF-B227-4AFC-BAEB-D0CE7A4BBA8C}" type="presParOf" srcId="{AF36692D-B250-4DB6-AFA6-1F8C07E28480}" destId="{DE6D9F15-57BA-4412-8732-3EDADB2B09E6}" srcOrd="0" destOrd="0" presId="urn:microsoft.com/office/officeart/2005/8/layout/list1"/>
    <dgm:cxn modelId="{92DF8522-E23D-4F45-966B-18B8546A9F05}" type="presParOf" srcId="{DE6D9F15-57BA-4412-8732-3EDADB2B09E6}" destId="{B3BFC235-09D2-4B98-978F-A501DCB289FC}" srcOrd="0" destOrd="0" presId="urn:microsoft.com/office/officeart/2005/8/layout/list1"/>
    <dgm:cxn modelId="{9447875E-1B0B-4245-91EA-5DDBE4F95532}" type="presParOf" srcId="{DE6D9F15-57BA-4412-8732-3EDADB2B09E6}" destId="{D90D7F9E-E26A-4ED4-81F4-1F643788C3A4}" srcOrd="1" destOrd="0" presId="urn:microsoft.com/office/officeart/2005/8/layout/list1"/>
    <dgm:cxn modelId="{C49FF2FC-5AA1-4578-9E63-13BE4A333493}" type="presParOf" srcId="{AF36692D-B250-4DB6-AFA6-1F8C07E28480}" destId="{008D44D8-1D4A-44D5-A495-41B8B9768A2B}" srcOrd="1" destOrd="0" presId="urn:microsoft.com/office/officeart/2005/8/layout/list1"/>
    <dgm:cxn modelId="{109641F4-0D0B-458E-BC85-50A631DD26F5}" type="presParOf" srcId="{AF36692D-B250-4DB6-AFA6-1F8C07E28480}" destId="{F2DFD6E3-AF57-4D15-AA0D-7EC03197889A}" srcOrd="2" destOrd="0" presId="urn:microsoft.com/office/officeart/2005/8/layout/list1"/>
    <dgm:cxn modelId="{DBAF83C2-547C-4625-84BD-BEEFA03074C2}" type="presParOf" srcId="{AF36692D-B250-4DB6-AFA6-1F8C07E28480}" destId="{585FA9C6-5C6B-495B-9D5E-F773609972D0}" srcOrd="3" destOrd="0" presId="urn:microsoft.com/office/officeart/2005/8/layout/list1"/>
    <dgm:cxn modelId="{98601418-72D1-4528-BD3F-B9E8ECC89189}" type="presParOf" srcId="{AF36692D-B250-4DB6-AFA6-1F8C07E28480}" destId="{9C1338D2-F352-4EAF-BCCD-A8200D5E05DF}" srcOrd="4" destOrd="0" presId="urn:microsoft.com/office/officeart/2005/8/layout/list1"/>
    <dgm:cxn modelId="{49324AF2-4E8C-48CA-BE89-373A33093745}" type="presParOf" srcId="{9C1338D2-F352-4EAF-BCCD-A8200D5E05DF}" destId="{31BB0657-6673-48C1-A652-31D2046F7CF4}" srcOrd="0" destOrd="0" presId="urn:microsoft.com/office/officeart/2005/8/layout/list1"/>
    <dgm:cxn modelId="{FB6AE2E1-1696-4618-A1A4-477F1D780FC8}" type="presParOf" srcId="{9C1338D2-F352-4EAF-BCCD-A8200D5E05DF}" destId="{CEE2FA43-885D-4EB8-9794-B2AC9828C8BE}" srcOrd="1" destOrd="0" presId="urn:microsoft.com/office/officeart/2005/8/layout/list1"/>
    <dgm:cxn modelId="{18BB8201-5408-40F6-9F9B-D64AAA6A2115}" type="presParOf" srcId="{AF36692D-B250-4DB6-AFA6-1F8C07E28480}" destId="{E33720F2-9493-4CC5-A4AC-189F8E9A27EB}" srcOrd="5" destOrd="0" presId="urn:microsoft.com/office/officeart/2005/8/layout/list1"/>
    <dgm:cxn modelId="{AED33980-C503-4465-BEB6-974D0DA56C99}" type="presParOf" srcId="{AF36692D-B250-4DB6-AFA6-1F8C07E28480}" destId="{DB001011-9B24-4E81-9D27-38DDE4CFC4BA}" srcOrd="6" destOrd="0" presId="urn:microsoft.com/office/officeart/2005/8/layout/list1"/>
    <dgm:cxn modelId="{0FC22856-62CF-4E3E-8B3F-8C943A237BD1}" type="presParOf" srcId="{AF36692D-B250-4DB6-AFA6-1F8C07E28480}" destId="{43FF9240-D408-4FFF-9CAA-0D708A638239}" srcOrd="7" destOrd="0" presId="urn:microsoft.com/office/officeart/2005/8/layout/list1"/>
    <dgm:cxn modelId="{5EB8B298-857E-40B9-9076-3A353F7F5B85}" type="presParOf" srcId="{AF36692D-B250-4DB6-AFA6-1F8C07E28480}" destId="{7B73F12F-FD53-4C2B-8073-EAB444E1964A}" srcOrd="8" destOrd="0" presId="urn:microsoft.com/office/officeart/2005/8/layout/list1"/>
    <dgm:cxn modelId="{8A4F5345-F987-4442-B51B-C48880C1C867}" type="presParOf" srcId="{7B73F12F-FD53-4C2B-8073-EAB444E1964A}" destId="{627210DB-DE4A-4C9C-9AEE-DDCED71E0EED}" srcOrd="0" destOrd="0" presId="urn:microsoft.com/office/officeart/2005/8/layout/list1"/>
    <dgm:cxn modelId="{49AAAEF3-809B-477A-A224-EA9E525F2428}" type="presParOf" srcId="{7B73F12F-FD53-4C2B-8073-EAB444E1964A}" destId="{217AE1C1-80DD-4892-871E-AF414BD345C2}" srcOrd="1" destOrd="0" presId="urn:microsoft.com/office/officeart/2005/8/layout/list1"/>
    <dgm:cxn modelId="{C00D05B1-3A70-40B0-98C6-CA59019CAD08}" type="presParOf" srcId="{AF36692D-B250-4DB6-AFA6-1F8C07E28480}" destId="{123BAD5B-ECFA-406D-BAAC-763175A3C8EC}" srcOrd="9" destOrd="0" presId="urn:microsoft.com/office/officeart/2005/8/layout/list1"/>
    <dgm:cxn modelId="{2A6C653C-CE36-4C88-8827-2A8C3760FACC}" type="presParOf" srcId="{AF36692D-B250-4DB6-AFA6-1F8C07E28480}" destId="{D13A015C-1288-4951-AE76-2083CF563970}" srcOrd="10" destOrd="0" presId="urn:microsoft.com/office/officeart/2005/8/layout/list1"/>
    <dgm:cxn modelId="{8AF7834C-31C7-46A5-9495-74C6BD639855}" type="presParOf" srcId="{AF36692D-B250-4DB6-AFA6-1F8C07E28480}" destId="{E718F147-3974-4172-887A-566E38766FD1}" srcOrd="11" destOrd="0" presId="urn:microsoft.com/office/officeart/2005/8/layout/list1"/>
    <dgm:cxn modelId="{B373793B-709E-45B7-B6BF-C732FF37ADCE}" type="presParOf" srcId="{AF36692D-B250-4DB6-AFA6-1F8C07E28480}" destId="{01C1A379-4FBF-4E29-94BF-33D373273CA6}" srcOrd="12" destOrd="0" presId="urn:microsoft.com/office/officeart/2005/8/layout/list1"/>
    <dgm:cxn modelId="{C7E0B8FC-63CF-4796-A453-19DA845F4CC8}" type="presParOf" srcId="{01C1A379-4FBF-4E29-94BF-33D373273CA6}" destId="{ABBBEEBD-5DF4-465C-9FB4-BEBB6F6FB281}" srcOrd="0" destOrd="0" presId="urn:microsoft.com/office/officeart/2005/8/layout/list1"/>
    <dgm:cxn modelId="{97929CE6-01DD-4DC1-99F2-CDE91FEF9C38}" type="presParOf" srcId="{01C1A379-4FBF-4E29-94BF-33D373273CA6}" destId="{C7A97376-E353-4DD3-880E-5323ABDCC2B6}" srcOrd="1" destOrd="0" presId="urn:microsoft.com/office/officeart/2005/8/layout/list1"/>
    <dgm:cxn modelId="{114B803E-930B-45F1-BE13-AC51BEA43CA8}" type="presParOf" srcId="{AF36692D-B250-4DB6-AFA6-1F8C07E28480}" destId="{7B2CBE44-8DAD-4138-8846-08B9B5EF3834}" srcOrd="13" destOrd="0" presId="urn:microsoft.com/office/officeart/2005/8/layout/list1"/>
    <dgm:cxn modelId="{86A0AA8A-935E-492E-B2FC-62F79FEAFFC3}" type="presParOf" srcId="{AF36692D-B250-4DB6-AFA6-1F8C07E28480}" destId="{255E72D7-8CA8-40B2-8618-B6ED63B03D4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D7BA5-07D7-4ADA-BC33-599A4BA30D5D}"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85970AA8-27F1-4191-A1F9-888EB890CA90}">
      <dgm:prSet/>
      <dgm:spPr/>
      <dgm:t>
        <a:bodyPr/>
        <a:lstStyle/>
        <a:p>
          <a:pPr rtl="0"/>
          <a:r>
            <a:rPr lang="en-US" dirty="0"/>
            <a:t>Marketing is a fuzzy </a:t>
          </a:r>
          <a:r>
            <a:rPr lang="en-US" dirty="0" smtClean="0"/>
            <a:t>field.</a:t>
          </a:r>
          <a:endParaRPr lang="en-US" dirty="0"/>
        </a:p>
      </dgm:t>
    </dgm:pt>
    <dgm:pt modelId="{26376308-43BD-4450-BD69-2E3D811CF191}" type="parTrans" cxnId="{F8306143-5D74-4310-A067-85424BDE78D3}">
      <dgm:prSet/>
      <dgm:spPr/>
      <dgm:t>
        <a:bodyPr/>
        <a:lstStyle/>
        <a:p>
          <a:endParaRPr lang="en-US"/>
        </a:p>
      </dgm:t>
    </dgm:pt>
    <dgm:pt modelId="{C695B215-F486-4914-9D33-0A3BBB16AC05}" type="sibTrans" cxnId="{F8306143-5D74-4310-A067-85424BDE78D3}">
      <dgm:prSet/>
      <dgm:spPr/>
      <dgm:t>
        <a:bodyPr/>
        <a:lstStyle/>
        <a:p>
          <a:endParaRPr lang="en-US"/>
        </a:p>
      </dgm:t>
    </dgm:pt>
    <dgm:pt modelId="{6D96E1DD-7D14-45CA-9F47-5F37F297C8FD}">
      <dgm:prSet/>
      <dgm:spPr/>
      <dgm:t>
        <a:bodyPr/>
        <a:lstStyle/>
        <a:p>
          <a:pPr rtl="0"/>
          <a:r>
            <a:rPr lang="en-US" dirty="0"/>
            <a:t>If it can’t be measured, it can’t be </a:t>
          </a:r>
          <a:r>
            <a:rPr lang="en-US" dirty="0" smtClean="0"/>
            <a:t>managed.</a:t>
          </a:r>
          <a:endParaRPr lang="en-US" dirty="0"/>
        </a:p>
      </dgm:t>
    </dgm:pt>
    <dgm:pt modelId="{697A544B-7A64-443A-8960-487A26448003}" type="parTrans" cxnId="{7564F21D-074D-4DDB-B66A-9CAB486FC8E7}">
      <dgm:prSet/>
      <dgm:spPr/>
      <dgm:t>
        <a:bodyPr/>
        <a:lstStyle/>
        <a:p>
          <a:endParaRPr lang="en-US"/>
        </a:p>
      </dgm:t>
    </dgm:pt>
    <dgm:pt modelId="{51BC3C9C-8CBE-4AA0-A616-DD04ACDF6E58}" type="sibTrans" cxnId="{7564F21D-074D-4DDB-B66A-9CAB486FC8E7}">
      <dgm:prSet/>
      <dgm:spPr/>
      <dgm:t>
        <a:bodyPr/>
        <a:lstStyle/>
        <a:p>
          <a:endParaRPr lang="en-US"/>
        </a:p>
      </dgm:t>
    </dgm:pt>
    <dgm:pt modelId="{9E39C6D4-DCC7-480A-98E6-9AD38D04483F}">
      <dgm:prSet/>
      <dgm:spPr/>
      <dgm:t>
        <a:bodyPr/>
        <a:lstStyle/>
        <a:p>
          <a:pPr rtl="0"/>
          <a:r>
            <a:rPr lang="en-US" dirty="0"/>
            <a:t>Is marketing an expense or an investment?</a:t>
          </a:r>
        </a:p>
      </dgm:t>
    </dgm:pt>
    <dgm:pt modelId="{3EEEE41E-1089-4941-B491-724DAB1333A5}" type="parTrans" cxnId="{2DBAADD6-01BB-4804-B456-30B899BF374D}">
      <dgm:prSet/>
      <dgm:spPr/>
      <dgm:t>
        <a:bodyPr/>
        <a:lstStyle/>
        <a:p>
          <a:endParaRPr lang="en-US"/>
        </a:p>
      </dgm:t>
    </dgm:pt>
    <dgm:pt modelId="{3E558BDC-1E73-4747-B715-CE330DB6FE59}" type="sibTrans" cxnId="{2DBAADD6-01BB-4804-B456-30B899BF374D}">
      <dgm:prSet/>
      <dgm:spPr/>
      <dgm:t>
        <a:bodyPr/>
        <a:lstStyle/>
        <a:p>
          <a:endParaRPr lang="en-US"/>
        </a:p>
      </dgm:t>
    </dgm:pt>
    <dgm:pt modelId="{F67CCA8F-4B68-4F17-9A08-56B61E088E17}">
      <dgm:prSet/>
      <dgm:spPr/>
      <dgm:t>
        <a:bodyPr/>
        <a:lstStyle/>
        <a:p>
          <a:pPr rtl="0"/>
          <a:r>
            <a:rPr lang="en-US" dirty="0"/>
            <a:t>CEOs and stockholders expect marketing </a:t>
          </a:r>
          <a:r>
            <a:rPr lang="en-US" dirty="0" smtClean="0"/>
            <a:t>accountability.</a:t>
          </a:r>
          <a:endParaRPr lang="en-US" dirty="0"/>
        </a:p>
      </dgm:t>
    </dgm:pt>
    <dgm:pt modelId="{5868CEAB-F8F6-486B-BE74-3C2B13D76703}" type="parTrans" cxnId="{DDEAC9A1-94E9-4172-8B7E-4AF82F78C5F5}">
      <dgm:prSet/>
      <dgm:spPr/>
      <dgm:t>
        <a:bodyPr/>
        <a:lstStyle/>
        <a:p>
          <a:endParaRPr lang="en-US"/>
        </a:p>
      </dgm:t>
    </dgm:pt>
    <dgm:pt modelId="{D5F1A416-4F78-4F0A-8302-1520989A63C0}" type="sibTrans" cxnId="{DDEAC9A1-94E9-4172-8B7E-4AF82F78C5F5}">
      <dgm:prSet/>
      <dgm:spPr/>
      <dgm:t>
        <a:bodyPr/>
        <a:lstStyle/>
        <a:p>
          <a:endParaRPr lang="en-US"/>
        </a:p>
      </dgm:t>
    </dgm:pt>
    <dgm:pt modelId="{E48198E4-6BC7-4185-BD62-7DD462E74952}" type="pres">
      <dgm:prSet presAssocID="{C43D7BA5-07D7-4ADA-BC33-599A4BA30D5D}" presName="linear" presStyleCnt="0">
        <dgm:presLayoutVars>
          <dgm:animLvl val="lvl"/>
          <dgm:resizeHandles val="exact"/>
        </dgm:presLayoutVars>
      </dgm:prSet>
      <dgm:spPr/>
      <dgm:t>
        <a:bodyPr/>
        <a:lstStyle/>
        <a:p>
          <a:endParaRPr lang="en-US"/>
        </a:p>
      </dgm:t>
    </dgm:pt>
    <dgm:pt modelId="{BA273226-175D-4024-8D7B-22FE7F2C3E2F}" type="pres">
      <dgm:prSet presAssocID="{85970AA8-27F1-4191-A1F9-888EB890CA90}" presName="parentText" presStyleLbl="node1" presStyleIdx="0" presStyleCnt="4" custLinFactNeighborY="-27747">
        <dgm:presLayoutVars>
          <dgm:chMax val="0"/>
          <dgm:bulletEnabled val="1"/>
        </dgm:presLayoutVars>
      </dgm:prSet>
      <dgm:spPr/>
      <dgm:t>
        <a:bodyPr/>
        <a:lstStyle/>
        <a:p>
          <a:endParaRPr lang="en-US"/>
        </a:p>
      </dgm:t>
    </dgm:pt>
    <dgm:pt modelId="{E38E1355-35AE-487E-B451-10AC2FADB1C9}" type="pres">
      <dgm:prSet presAssocID="{C695B215-F486-4914-9D33-0A3BBB16AC05}" presName="spacer" presStyleCnt="0"/>
      <dgm:spPr/>
    </dgm:pt>
    <dgm:pt modelId="{454B969D-A387-4DC5-BBC0-4A31D6E71011}" type="pres">
      <dgm:prSet presAssocID="{6D96E1DD-7D14-45CA-9F47-5F37F297C8FD}" presName="parentText" presStyleLbl="node1" presStyleIdx="1" presStyleCnt="4">
        <dgm:presLayoutVars>
          <dgm:chMax val="0"/>
          <dgm:bulletEnabled val="1"/>
        </dgm:presLayoutVars>
      </dgm:prSet>
      <dgm:spPr/>
      <dgm:t>
        <a:bodyPr/>
        <a:lstStyle/>
        <a:p>
          <a:endParaRPr lang="en-US"/>
        </a:p>
      </dgm:t>
    </dgm:pt>
    <dgm:pt modelId="{7DE4F25E-C077-4932-90C1-FD74F354A7E9}" type="pres">
      <dgm:prSet presAssocID="{51BC3C9C-8CBE-4AA0-A616-DD04ACDF6E58}" presName="spacer" presStyleCnt="0"/>
      <dgm:spPr/>
    </dgm:pt>
    <dgm:pt modelId="{0ABB5D56-1AC7-4551-89B9-2DF543962533}" type="pres">
      <dgm:prSet presAssocID="{9E39C6D4-DCC7-480A-98E6-9AD38D04483F}" presName="parentText" presStyleLbl="node1" presStyleIdx="2" presStyleCnt="4">
        <dgm:presLayoutVars>
          <dgm:chMax val="0"/>
          <dgm:bulletEnabled val="1"/>
        </dgm:presLayoutVars>
      </dgm:prSet>
      <dgm:spPr/>
      <dgm:t>
        <a:bodyPr/>
        <a:lstStyle/>
        <a:p>
          <a:endParaRPr lang="en-US"/>
        </a:p>
      </dgm:t>
    </dgm:pt>
    <dgm:pt modelId="{30F88BE4-D5EE-4877-8962-CE3014A2FDDA}" type="pres">
      <dgm:prSet presAssocID="{3E558BDC-1E73-4747-B715-CE330DB6FE59}" presName="spacer" presStyleCnt="0"/>
      <dgm:spPr/>
    </dgm:pt>
    <dgm:pt modelId="{8A34B04A-2E6B-4BFF-8232-441D965BC642}" type="pres">
      <dgm:prSet presAssocID="{F67CCA8F-4B68-4F17-9A08-56B61E088E17}" presName="parentText" presStyleLbl="node1" presStyleIdx="3" presStyleCnt="4">
        <dgm:presLayoutVars>
          <dgm:chMax val="0"/>
          <dgm:bulletEnabled val="1"/>
        </dgm:presLayoutVars>
      </dgm:prSet>
      <dgm:spPr/>
      <dgm:t>
        <a:bodyPr/>
        <a:lstStyle/>
        <a:p>
          <a:endParaRPr lang="en-US"/>
        </a:p>
      </dgm:t>
    </dgm:pt>
  </dgm:ptLst>
  <dgm:cxnLst>
    <dgm:cxn modelId="{F8306143-5D74-4310-A067-85424BDE78D3}" srcId="{C43D7BA5-07D7-4ADA-BC33-599A4BA30D5D}" destId="{85970AA8-27F1-4191-A1F9-888EB890CA90}" srcOrd="0" destOrd="0" parTransId="{26376308-43BD-4450-BD69-2E3D811CF191}" sibTransId="{C695B215-F486-4914-9D33-0A3BBB16AC05}"/>
    <dgm:cxn modelId="{DDEAC9A1-94E9-4172-8B7E-4AF82F78C5F5}" srcId="{C43D7BA5-07D7-4ADA-BC33-599A4BA30D5D}" destId="{F67CCA8F-4B68-4F17-9A08-56B61E088E17}" srcOrd="3" destOrd="0" parTransId="{5868CEAB-F8F6-486B-BE74-3C2B13D76703}" sibTransId="{D5F1A416-4F78-4F0A-8302-1520989A63C0}"/>
    <dgm:cxn modelId="{46266E00-546B-42EB-8ED5-8AC6DE8F68AA}" type="presOf" srcId="{85970AA8-27F1-4191-A1F9-888EB890CA90}" destId="{BA273226-175D-4024-8D7B-22FE7F2C3E2F}" srcOrd="0" destOrd="0" presId="urn:microsoft.com/office/officeart/2005/8/layout/vList2"/>
    <dgm:cxn modelId="{7564F21D-074D-4DDB-B66A-9CAB486FC8E7}" srcId="{C43D7BA5-07D7-4ADA-BC33-599A4BA30D5D}" destId="{6D96E1DD-7D14-45CA-9F47-5F37F297C8FD}" srcOrd="1" destOrd="0" parTransId="{697A544B-7A64-443A-8960-487A26448003}" sibTransId="{51BC3C9C-8CBE-4AA0-A616-DD04ACDF6E58}"/>
    <dgm:cxn modelId="{9C2F09FC-AC9F-458B-A674-7D1A4B7BB198}" type="presOf" srcId="{6D96E1DD-7D14-45CA-9F47-5F37F297C8FD}" destId="{454B969D-A387-4DC5-BBC0-4A31D6E71011}" srcOrd="0" destOrd="0" presId="urn:microsoft.com/office/officeart/2005/8/layout/vList2"/>
    <dgm:cxn modelId="{A1CE66F7-EB74-4C19-938E-3091C174CA07}" type="presOf" srcId="{C43D7BA5-07D7-4ADA-BC33-599A4BA30D5D}" destId="{E48198E4-6BC7-4185-BD62-7DD462E74952}" srcOrd="0" destOrd="0" presId="urn:microsoft.com/office/officeart/2005/8/layout/vList2"/>
    <dgm:cxn modelId="{927A14D0-DE24-4362-84AA-251CB8473D65}" type="presOf" srcId="{9E39C6D4-DCC7-480A-98E6-9AD38D04483F}" destId="{0ABB5D56-1AC7-4551-89B9-2DF543962533}" srcOrd="0" destOrd="0" presId="urn:microsoft.com/office/officeart/2005/8/layout/vList2"/>
    <dgm:cxn modelId="{2DBAADD6-01BB-4804-B456-30B899BF374D}" srcId="{C43D7BA5-07D7-4ADA-BC33-599A4BA30D5D}" destId="{9E39C6D4-DCC7-480A-98E6-9AD38D04483F}" srcOrd="2" destOrd="0" parTransId="{3EEEE41E-1089-4941-B491-724DAB1333A5}" sibTransId="{3E558BDC-1E73-4747-B715-CE330DB6FE59}"/>
    <dgm:cxn modelId="{423C6268-CA0A-4419-AC93-D24F73B60C6E}" type="presOf" srcId="{F67CCA8F-4B68-4F17-9A08-56B61E088E17}" destId="{8A34B04A-2E6B-4BFF-8232-441D965BC642}" srcOrd="0" destOrd="0" presId="urn:microsoft.com/office/officeart/2005/8/layout/vList2"/>
    <dgm:cxn modelId="{EEAC18ED-56F3-4EA9-AA9F-279195A6BEF2}" type="presParOf" srcId="{E48198E4-6BC7-4185-BD62-7DD462E74952}" destId="{BA273226-175D-4024-8D7B-22FE7F2C3E2F}" srcOrd="0" destOrd="0" presId="urn:microsoft.com/office/officeart/2005/8/layout/vList2"/>
    <dgm:cxn modelId="{73169E96-6FEA-421C-9653-0314F93296A1}" type="presParOf" srcId="{E48198E4-6BC7-4185-BD62-7DD462E74952}" destId="{E38E1355-35AE-487E-B451-10AC2FADB1C9}" srcOrd="1" destOrd="0" presId="urn:microsoft.com/office/officeart/2005/8/layout/vList2"/>
    <dgm:cxn modelId="{46FD3966-DD07-4D8D-97DB-AC8A5CA87FE0}" type="presParOf" srcId="{E48198E4-6BC7-4185-BD62-7DD462E74952}" destId="{454B969D-A387-4DC5-BBC0-4A31D6E71011}" srcOrd="2" destOrd="0" presId="urn:microsoft.com/office/officeart/2005/8/layout/vList2"/>
    <dgm:cxn modelId="{A198697B-61F7-4672-97DA-E38D86EC011F}" type="presParOf" srcId="{E48198E4-6BC7-4185-BD62-7DD462E74952}" destId="{7DE4F25E-C077-4932-90C1-FD74F354A7E9}" srcOrd="3" destOrd="0" presId="urn:microsoft.com/office/officeart/2005/8/layout/vList2"/>
    <dgm:cxn modelId="{BCC39B36-1527-4055-BF5F-F43D6FCE4879}" type="presParOf" srcId="{E48198E4-6BC7-4185-BD62-7DD462E74952}" destId="{0ABB5D56-1AC7-4551-89B9-2DF543962533}" srcOrd="4" destOrd="0" presId="urn:microsoft.com/office/officeart/2005/8/layout/vList2"/>
    <dgm:cxn modelId="{66771EAA-1F21-40F8-8BA4-09E51D241684}" type="presParOf" srcId="{E48198E4-6BC7-4185-BD62-7DD462E74952}" destId="{30F88BE4-D5EE-4877-8962-CE3014A2FDDA}" srcOrd="5" destOrd="0" presId="urn:microsoft.com/office/officeart/2005/8/layout/vList2"/>
    <dgm:cxn modelId="{8C98FD0C-B77D-4353-B176-6494C0D66B8F}" type="presParOf" srcId="{E48198E4-6BC7-4185-BD62-7DD462E74952}" destId="{8A34B04A-2E6B-4BFF-8232-441D965BC64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FD6E3-AF57-4D15-AA0D-7EC03197889A}">
      <dsp:nvSpPr>
        <dsp:cNvPr id="0" name=""/>
        <dsp:cNvSpPr/>
      </dsp:nvSpPr>
      <dsp:spPr>
        <a:xfrm>
          <a:off x="0" y="416400"/>
          <a:ext cx="8153400" cy="630000"/>
        </a:xfrm>
        <a:prstGeom prst="rect">
          <a:avLst/>
        </a:prstGeom>
        <a:solidFill>
          <a:schemeClr val="lt1">
            <a:alpha val="90000"/>
            <a:hueOff val="0"/>
            <a:satOff val="0"/>
            <a:lumOff val="0"/>
            <a:alphaOff val="0"/>
          </a:schemeClr>
        </a:solidFill>
        <a:ln w="100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90D7F9E-E26A-4ED4-81F4-1F643788C3A4}">
      <dsp:nvSpPr>
        <dsp:cNvPr id="0" name=""/>
        <dsp:cNvSpPr/>
      </dsp:nvSpPr>
      <dsp:spPr>
        <a:xfrm>
          <a:off x="407670" y="47400"/>
          <a:ext cx="5707380" cy="738000"/>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lvl="0" algn="l" defTabSz="1111250" rtl="0">
            <a:lnSpc>
              <a:spcPct val="90000"/>
            </a:lnSpc>
            <a:spcBef>
              <a:spcPct val="0"/>
            </a:spcBef>
            <a:spcAft>
              <a:spcPct val="35000"/>
            </a:spcAft>
          </a:pPr>
          <a:r>
            <a:rPr lang="en-US" sz="2500" kern="1200" dirty="0"/>
            <a:t>Differentiation Orientation</a:t>
          </a:r>
        </a:p>
      </dsp:txBody>
      <dsp:txXfrm>
        <a:off x="443696" y="83426"/>
        <a:ext cx="5635328" cy="665948"/>
      </dsp:txXfrm>
    </dsp:sp>
    <dsp:sp modelId="{DB001011-9B24-4E81-9D27-38DDE4CFC4BA}">
      <dsp:nvSpPr>
        <dsp:cNvPr id="0" name=""/>
        <dsp:cNvSpPr/>
      </dsp:nvSpPr>
      <dsp:spPr>
        <a:xfrm>
          <a:off x="0" y="1550400"/>
          <a:ext cx="8153400" cy="630000"/>
        </a:xfrm>
        <a:prstGeom prst="rect">
          <a:avLst/>
        </a:prstGeom>
        <a:solidFill>
          <a:schemeClr val="lt1">
            <a:alpha val="90000"/>
            <a:hueOff val="0"/>
            <a:satOff val="0"/>
            <a:lumOff val="0"/>
            <a:alphaOff val="0"/>
          </a:schemeClr>
        </a:solidFill>
        <a:ln w="10000" cap="flat" cmpd="sng" algn="ctr">
          <a:solidFill>
            <a:schemeClr val="accent5">
              <a:hueOff val="2691353"/>
              <a:satOff val="-20602"/>
              <a:lumOff val="-3268"/>
              <a:alphaOff val="0"/>
            </a:schemeClr>
          </a:solidFill>
          <a:prstDash val="solid"/>
        </a:ln>
        <a:effectLst/>
      </dsp:spPr>
      <dsp:style>
        <a:lnRef idx="1">
          <a:scrgbClr r="0" g="0" b="0"/>
        </a:lnRef>
        <a:fillRef idx="1">
          <a:scrgbClr r="0" g="0" b="0"/>
        </a:fillRef>
        <a:effectRef idx="0">
          <a:scrgbClr r="0" g="0" b="0"/>
        </a:effectRef>
        <a:fontRef idx="minor"/>
      </dsp:style>
    </dsp:sp>
    <dsp:sp modelId="{CEE2FA43-885D-4EB8-9794-B2AC9828C8BE}">
      <dsp:nvSpPr>
        <dsp:cNvPr id="0" name=""/>
        <dsp:cNvSpPr/>
      </dsp:nvSpPr>
      <dsp:spPr>
        <a:xfrm>
          <a:off x="407670" y="1181400"/>
          <a:ext cx="5707380" cy="738000"/>
        </a:xfrm>
        <a:prstGeom prst="roundRect">
          <a:avLst/>
        </a:prstGeom>
        <a:solidFill>
          <a:schemeClr val="accent5">
            <a:hueOff val="2691353"/>
            <a:satOff val="-20602"/>
            <a:lumOff val="-3268"/>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lvl="0" algn="l" defTabSz="1111250" rtl="0">
            <a:lnSpc>
              <a:spcPct val="90000"/>
            </a:lnSpc>
            <a:spcBef>
              <a:spcPct val="0"/>
            </a:spcBef>
            <a:spcAft>
              <a:spcPct val="35000"/>
            </a:spcAft>
          </a:pPr>
          <a:r>
            <a:rPr lang="en-US" sz="2500" kern="1200" dirty="0"/>
            <a:t>Market Orientation</a:t>
          </a:r>
        </a:p>
      </dsp:txBody>
      <dsp:txXfrm>
        <a:off x="443696" y="1217426"/>
        <a:ext cx="5635328" cy="665948"/>
      </dsp:txXfrm>
    </dsp:sp>
    <dsp:sp modelId="{D13A015C-1288-4951-AE76-2083CF563970}">
      <dsp:nvSpPr>
        <dsp:cNvPr id="0" name=""/>
        <dsp:cNvSpPr/>
      </dsp:nvSpPr>
      <dsp:spPr>
        <a:xfrm>
          <a:off x="0" y="2684400"/>
          <a:ext cx="8153400" cy="630000"/>
        </a:xfrm>
        <a:prstGeom prst="rect">
          <a:avLst/>
        </a:prstGeom>
        <a:solidFill>
          <a:schemeClr val="lt1">
            <a:alpha val="90000"/>
            <a:hueOff val="0"/>
            <a:satOff val="0"/>
            <a:lumOff val="0"/>
            <a:alphaOff val="0"/>
          </a:schemeClr>
        </a:solidFill>
        <a:ln w="10000" cap="flat" cmpd="sng" algn="ctr">
          <a:solidFill>
            <a:schemeClr val="accent5">
              <a:hueOff val="5382707"/>
              <a:satOff val="-41203"/>
              <a:lumOff val="-6536"/>
              <a:alphaOff val="0"/>
            </a:schemeClr>
          </a:solidFill>
          <a:prstDash val="solid"/>
        </a:ln>
        <a:effectLst/>
      </dsp:spPr>
      <dsp:style>
        <a:lnRef idx="1">
          <a:scrgbClr r="0" g="0" b="0"/>
        </a:lnRef>
        <a:fillRef idx="1">
          <a:scrgbClr r="0" g="0" b="0"/>
        </a:fillRef>
        <a:effectRef idx="0">
          <a:scrgbClr r="0" g="0" b="0"/>
        </a:effectRef>
        <a:fontRef idx="minor"/>
      </dsp:style>
    </dsp:sp>
    <dsp:sp modelId="{217AE1C1-80DD-4892-871E-AF414BD345C2}">
      <dsp:nvSpPr>
        <dsp:cNvPr id="0" name=""/>
        <dsp:cNvSpPr/>
      </dsp:nvSpPr>
      <dsp:spPr>
        <a:xfrm>
          <a:off x="407670" y="2315400"/>
          <a:ext cx="5707380" cy="738000"/>
        </a:xfrm>
        <a:prstGeom prst="roundRect">
          <a:avLst/>
        </a:prstGeom>
        <a:solidFill>
          <a:schemeClr val="accent5">
            <a:hueOff val="5382707"/>
            <a:satOff val="-41203"/>
            <a:lumOff val="-6536"/>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lvl="0" algn="l" defTabSz="1111250" rtl="0">
            <a:lnSpc>
              <a:spcPct val="90000"/>
            </a:lnSpc>
            <a:spcBef>
              <a:spcPct val="0"/>
            </a:spcBef>
            <a:spcAft>
              <a:spcPct val="35000"/>
            </a:spcAft>
          </a:pPr>
          <a:r>
            <a:rPr lang="en-US" sz="2500" kern="1200" dirty="0"/>
            <a:t>Relationship Orientation</a:t>
          </a:r>
        </a:p>
      </dsp:txBody>
      <dsp:txXfrm>
        <a:off x="443696" y="2351426"/>
        <a:ext cx="5635328" cy="665948"/>
      </dsp:txXfrm>
    </dsp:sp>
    <dsp:sp modelId="{255E72D7-8CA8-40B2-8618-B6ED63B03D41}">
      <dsp:nvSpPr>
        <dsp:cNvPr id="0" name=""/>
        <dsp:cNvSpPr/>
      </dsp:nvSpPr>
      <dsp:spPr>
        <a:xfrm>
          <a:off x="0" y="3818400"/>
          <a:ext cx="8153400" cy="630000"/>
        </a:xfrm>
        <a:prstGeom prst="rect">
          <a:avLst/>
        </a:prstGeom>
        <a:solidFill>
          <a:schemeClr val="lt1">
            <a:alpha val="90000"/>
            <a:hueOff val="0"/>
            <a:satOff val="0"/>
            <a:lumOff val="0"/>
            <a:alphaOff val="0"/>
          </a:schemeClr>
        </a:solidFill>
        <a:ln w="10000" cap="flat" cmpd="sng" algn="ctr">
          <a:solidFill>
            <a:schemeClr val="accent5">
              <a:hueOff val="8074059"/>
              <a:satOff val="-61805"/>
              <a:lumOff val="-9804"/>
              <a:alphaOff val="0"/>
            </a:schemeClr>
          </a:solidFill>
          <a:prstDash val="solid"/>
        </a:ln>
        <a:effectLst/>
      </dsp:spPr>
      <dsp:style>
        <a:lnRef idx="1">
          <a:scrgbClr r="0" g="0" b="0"/>
        </a:lnRef>
        <a:fillRef idx="1">
          <a:scrgbClr r="0" g="0" b="0"/>
        </a:fillRef>
        <a:effectRef idx="0">
          <a:scrgbClr r="0" g="0" b="0"/>
        </a:effectRef>
        <a:fontRef idx="minor"/>
      </dsp:style>
    </dsp:sp>
    <dsp:sp modelId="{C7A97376-E353-4DD3-880E-5323ABDCC2B6}">
      <dsp:nvSpPr>
        <dsp:cNvPr id="0" name=""/>
        <dsp:cNvSpPr/>
      </dsp:nvSpPr>
      <dsp:spPr>
        <a:xfrm>
          <a:off x="407670" y="3449400"/>
          <a:ext cx="5707380" cy="738000"/>
        </a:xfrm>
        <a:prstGeom prst="roundRect">
          <a:avLst/>
        </a:prstGeom>
        <a:solidFill>
          <a:schemeClr val="accent5">
            <a:hueOff val="8074059"/>
            <a:satOff val="-61805"/>
            <a:lumOff val="-9804"/>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lvl="0" algn="l" defTabSz="1111250" rtl="0">
            <a:lnSpc>
              <a:spcPct val="90000"/>
            </a:lnSpc>
            <a:spcBef>
              <a:spcPct val="0"/>
            </a:spcBef>
            <a:spcAft>
              <a:spcPct val="35000"/>
            </a:spcAft>
          </a:pPr>
          <a:r>
            <a:rPr lang="en-US" sz="2500" kern="1200" dirty="0"/>
            <a:t>One-to-One Marketing</a:t>
          </a:r>
        </a:p>
      </dsp:txBody>
      <dsp:txXfrm>
        <a:off x="443696" y="3485426"/>
        <a:ext cx="563532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73226-175D-4024-8D7B-22FE7F2C3E2F}">
      <dsp:nvSpPr>
        <dsp:cNvPr id="0" name=""/>
        <dsp:cNvSpPr/>
      </dsp:nvSpPr>
      <dsp:spPr>
        <a:xfrm>
          <a:off x="0" y="57890"/>
          <a:ext cx="6445283" cy="913678"/>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a:t>Marketing is a fuzzy </a:t>
          </a:r>
          <a:r>
            <a:rPr lang="en-US" sz="2300" kern="1200" dirty="0" smtClean="0"/>
            <a:t>field.</a:t>
          </a:r>
          <a:endParaRPr lang="en-US" sz="2300" kern="1200" dirty="0"/>
        </a:p>
      </dsp:txBody>
      <dsp:txXfrm>
        <a:off x="44602" y="102492"/>
        <a:ext cx="6356079" cy="824474"/>
      </dsp:txXfrm>
    </dsp:sp>
    <dsp:sp modelId="{454B969D-A387-4DC5-BBC0-4A31D6E71011}">
      <dsp:nvSpPr>
        <dsp:cNvPr id="0" name=""/>
        <dsp:cNvSpPr/>
      </dsp:nvSpPr>
      <dsp:spPr>
        <a:xfrm>
          <a:off x="0" y="1056188"/>
          <a:ext cx="6445283" cy="913678"/>
        </a:xfrm>
        <a:prstGeom prst="roundRect">
          <a:avLst/>
        </a:prstGeom>
        <a:solidFill>
          <a:schemeClr val="accent4">
            <a:hueOff val="-853456"/>
            <a:satOff val="9444"/>
            <a:lumOff val="2484"/>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a:t>If it can’t be measured, it can’t be </a:t>
          </a:r>
          <a:r>
            <a:rPr lang="en-US" sz="2300" kern="1200" dirty="0" smtClean="0"/>
            <a:t>managed.</a:t>
          </a:r>
          <a:endParaRPr lang="en-US" sz="2300" kern="1200" dirty="0"/>
        </a:p>
      </dsp:txBody>
      <dsp:txXfrm>
        <a:off x="44602" y="1100790"/>
        <a:ext cx="6356079" cy="824474"/>
      </dsp:txXfrm>
    </dsp:sp>
    <dsp:sp modelId="{0ABB5D56-1AC7-4551-89B9-2DF543962533}">
      <dsp:nvSpPr>
        <dsp:cNvPr id="0" name=""/>
        <dsp:cNvSpPr/>
      </dsp:nvSpPr>
      <dsp:spPr>
        <a:xfrm>
          <a:off x="0" y="2036107"/>
          <a:ext cx="6445283" cy="913678"/>
        </a:xfrm>
        <a:prstGeom prst="roundRect">
          <a:avLst/>
        </a:prstGeom>
        <a:solidFill>
          <a:schemeClr val="accent4">
            <a:hueOff val="-1706913"/>
            <a:satOff val="18888"/>
            <a:lumOff val="4967"/>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a:t>Is marketing an expense or an investment?</a:t>
          </a:r>
        </a:p>
      </dsp:txBody>
      <dsp:txXfrm>
        <a:off x="44602" y="2080709"/>
        <a:ext cx="6356079" cy="824474"/>
      </dsp:txXfrm>
    </dsp:sp>
    <dsp:sp modelId="{8A34B04A-2E6B-4BFF-8232-441D965BC642}">
      <dsp:nvSpPr>
        <dsp:cNvPr id="0" name=""/>
        <dsp:cNvSpPr/>
      </dsp:nvSpPr>
      <dsp:spPr>
        <a:xfrm>
          <a:off x="0" y="3016026"/>
          <a:ext cx="6445283" cy="913678"/>
        </a:xfrm>
        <a:prstGeom prst="roundRect">
          <a:avLst/>
        </a:prstGeom>
        <a:solidFill>
          <a:schemeClr val="accent4">
            <a:hueOff val="-2560369"/>
            <a:satOff val="28332"/>
            <a:lumOff val="7451"/>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a:t>CEOs and stockholders expect marketing </a:t>
          </a:r>
          <a:r>
            <a:rPr lang="en-US" sz="2300" kern="1200" dirty="0" smtClean="0"/>
            <a:t>accountability.</a:t>
          </a:r>
          <a:endParaRPr lang="en-US" sz="2300" kern="1200" dirty="0"/>
        </a:p>
      </dsp:txBody>
      <dsp:txXfrm>
        <a:off x="44602" y="3060628"/>
        <a:ext cx="6356079"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B75301E-AA45-4FE7-B558-C6EC757D54F4}" type="datetimeFigureOut">
              <a:rPr lang="en-US"/>
              <a:pPr>
                <a:defRPr/>
              </a:pPr>
              <a:t>3/7/18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81C1D3D-CC4B-481E-B33B-4FB5D16938E8}" type="slidenum">
              <a:rPr lang="en-US"/>
              <a:pPr>
                <a:defRPr/>
              </a:pPr>
              <a:t>‹#›</a:t>
            </a:fld>
            <a:endParaRPr lang="en-US" dirty="0"/>
          </a:p>
        </p:txBody>
      </p:sp>
    </p:spTree>
    <p:extLst>
      <p:ext uri="{BB962C8B-B14F-4D97-AF65-F5344CB8AC3E}">
        <p14:creationId xmlns:p14="http://schemas.microsoft.com/office/powerpoint/2010/main" val="1749563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FC23893-7EC0-4CC1-9D3E-FB104D22B1E4}"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26D2833-9AB6-4031-B806-ACC5F8FEBF88}" type="slidenum">
              <a:rPr lang="en-US"/>
              <a:pPr>
                <a:defRPr/>
              </a:pPr>
              <a:t>‹#›</a:t>
            </a:fld>
            <a:endParaRPr lang="en-US" dirty="0"/>
          </a:p>
        </p:txBody>
      </p:sp>
    </p:spTree>
    <p:extLst>
      <p:ext uri="{BB962C8B-B14F-4D97-AF65-F5344CB8AC3E}">
        <p14:creationId xmlns:p14="http://schemas.microsoft.com/office/powerpoint/2010/main" val="34735040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Internal stakeholders: </a:t>
            </a:r>
            <a:r>
              <a:rPr lang="en-US" sz="1200" kern="1200" dirty="0" smtClean="0">
                <a:solidFill>
                  <a:schemeClr val="tx1"/>
                </a:solidFill>
                <a:latin typeface="+mn-lt"/>
                <a:ea typeface="+mn-ea"/>
                <a:cs typeface="+mn-cs"/>
              </a:rPr>
              <a:t>finance, </a:t>
            </a:r>
            <a:r>
              <a:rPr lang="en-US" sz="1200" kern="1200" dirty="0">
                <a:solidFill>
                  <a:schemeClr val="tx1"/>
                </a:solidFill>
                <a:latin typeface="+mn-lt"/>
                <a:ea typeface="+mn-ea"/>
                <a:cs typeface="+mn-cs"/>
              </a:rPr>
              <a:t>accounting, </a:t>
            </a:r>
            <a:r>
              <a:rPr lang="en-US" sz="1200" kern="1200" dirty="0" smtClean="0">
                <a:solidFill>
                  <a:schemeClr val="tx1"/>
                </a:solidFill>
                <a:latin typeface="+mn-lt"/>
                <a:ea typeface="+mn-ea"/>
                <a:cs typeface="+mn-cs"/>
              </a:rPr>
              <a:t>production</a:t>
            </a:r>
            <a:r>
              <a:rPr lang="en-US" sz="1200" kern="1200" dirty="0">
                <a:solidFill>
                  <a:schemeClr val="tx1"/>
                </a:solidFill>
                <a:latin typeface="+mn-lt"/>
                <a:ea typeface="+mn-ea"/>
                <a:cs typeface="+mn-cs"/>
              </a:rPr>
              <a:t>, </a:t>
            </a:r>
            <a:r>
              <a:rPr lang="en-US" sz="1200" kern="1200" dirty="0" smtClean="0">
                <a:solidFill>
                  <a:schemeClr val="tx1"/>
                </a:solidFill>
                <a:latin typeface="+mn-lt"/>
                <a:ea typeface="+mn-ea"/>
                <a:cs typeface="+mn-cs"/>
              </a:rPr>
              <a:t>quality </a:t>
            </a:r>
            <a:r>
              <a:rPr lang="en-US" sz="1200" kern="1200" dirty="0">
                <a:solidFill>
                  <a:schemeClr val="tx1"/>
                </a:solidFill>
                <a:latin typeface="+mn-lt"/>
                <a:ea typeface="+mn-ea"/>
                <a:cs typeface="+mn-cs"/>
              </a:rPr>
              <a:t>control, engineering, human resources, and many other areas in a </a:t>
            </a:r>
            <a:r>
              <a:rPr lang="en-US" sz="1200" kern="1200" dirty="0" smtClean="0">
                <a:solidFill>
                  <a:schemeClr val="tx1"/>
                </a:solidFill>
                <a:latin typeface="+mn-lt"/>
                <a:ea typeface="+mn-ea"/>
                <a:cs typeface="+mn-cs"/>
              </a:rPr>
              <a:t>firm.</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External stakeholders: </a:t>
            </a:r>
            <a:r>
              <a:rPr lang="en-US" sz="1200" kern="1200" dirty="0" smtClean="0">
                <a:solidFill>
                  <a:schemeClr val="tx1"/>
                </a:solidFill>
                <a:latin typeface="+mn-lt"/>
                <a:ea typeface="+mn-ea"/>
                <a:cs typeface="+mn-cs"/>
              </a:rPr>
              <a:t>customers</a:t>
            </a:r>
            <a:r>
              <a:rPr lang="en-US" sz="1200" kern="1200" dirty="0">
                <a:solidFill>
                  <a:schemeClr val="tx1"/>
                </a:solidFill>
                <a:latin typeface="+mn-lt"/>
                <a:ea typeface="+mn-ea"/>
                <a:cs typeface="+mn-cs"/>
              </a:rPr>
              <a:t>, vendors, governmental bodies, labor unions, and many </a:t>
            </a:r>
            <a:r>
              <a:rPr lang="en-US" sz="1200" kern="1200" dirty="0" smtClean="0">
                <a:solidFill>
                  <a:schemeClr val="tx1"/>
                </a:solidFill>
                <a:latin typeface="+mn-lt"/>
                <a:ea typeface="+mn-ea"/>
                <a:cs typeface="+mn-cs"/>
              </a:rPr>
              <a:t>others.</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smtClean="0">
                <a:solidFill>
                  <a:schemeClr val="tx1"/>
                </a:solidFill>
                <a:latin typeface="+mn-lt"/>
                <a:ea typeface="+mn-ea"/>
                <a:cs typeface="+mn-cs"/>
              </a:rPr>
              <a:t>Sustainability </a:t>
            </a:r>
            <a:r>
              <a:rPr lang="en-US" sz="1200" kern="1200" dirty="0">
                <a:solidFill>
                  <a:schemeClr val="tx1"/>
                </a:solidFill>
                <a:latin typeface="+mn-lt"/>
                <a:ea typeface="+mn-ea"/>
                <a:cs typeface="+mn-cs"/>
              </a:rPr>
              <a:t>practices have helped socially responsible organizations incorporate </a:t>
            </a:r>
            <a:r>
              <a:rPr lang="en-US" sz="1200" i="1" kern="1200" dirty="0">
                <a:solidFill>
                  <a:schemeClr val="tx1"/>
                </a:solidFill>
                <a:latin typeface="+mn-lt"/>
                <a:ea typeface="+mn-ea"/>
                <a:cs typeface="+mn-cs"/>
              </a:rPr>
              <a:t>doing well by doing good </a:t>
            </a:r>
            <a:r>
              <a:rPr lang="en-US" sz="1200" kern="1200" dirty="0">
                <a:solidFill>
                  <a:schemeClr val="tx1"/>
                </a:solidFill>
                <a:latin typeface="+mn-lt"/>
                <a:ea typeface="+mn-ea"/>
                <a:cs typeface="+mn-cs"/>
              </a:rPr>
              <a:t>into their overarching business models so that both the success of the firm and the success of society at large are sustained over the long term.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r>
            <a:br>
              <a:rPr lang="en-US" sz="1200" kern="120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Usually an exchange is facilitated by money, but not always. Sometimes people trade or barter nonmonetary resources such as time, skill, expertise, intellectual capital, and other things of value for something else they want.</a:t>
            </a:r>
          </a:p>
          <a:p>
            <a:r>
              <a:rPr lang="en-US" sz="1200" kern="1200" dirty="0">
                <a:solidFill>
                  <a:schemeClr val="tx1"/>
                </a:solidFill>
                <a:latin typeface="+mn-lt"/>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mn-lt"/>
              </a:rPr>
              <a:t>Each party is capable of communication and delivery. Each party is free to accept or reject the exchange offer. Each party believes it is appropriate or desirable to deal with the other party.   </a:t>
            </a:r>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For the early part of the 20th century, the focus was on this </a:t>
            </a:r>
            <a:r>
              <a:rPr lang="en-US" sz="1200" b="1" kern="1200" dirty="0">
                <a:solidFill>
                  <a:schemeClr val="tx1"/>
                </a:solidFill>
                <a:latin typeface="+mn-lt"/>
                <a:ea typeface="+mn-ea"/>
                <a:cs typeface="+mn-cs"/>
              </a:rPr>
              <a:t>production orientation </a:t>
            </a:r>
            <a:r>
              <a:rPr lang="en-US" sz="1200" kern="1200" dirty="0">
                <a:solidFill>
                  <a:schemeClr val="tx1"/>
                </a:solidFill>
                <a:latin typeface="+mn-lt"/>
                <a:ea typeface="+mn-ea"/>
                <a:cs typeface="+mn-cs"/>
              </a:rPr>
              <a:t>of improving products and production efficiency without much regard for what was going on in the marketplace. In fact, consumers snapped up this new pipeline of reasonably priced goods, even if the products didn’t give much choice in style or function.</a:t>
            </a: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For years, the most vivid image of a salesperson in the public eye was that of the peddler, the classic outside salesperson pushing product on customers with a smile, promise, and handshake. Gradually, customers of all kinds grew wary of high-pressure selling, sparking laws at all levels to protect consumers from unscrupulous salespeople. For many customers, the image of marketing became permanently frozen as that of the pushy salesperson. And just as with the production orientation, to this day some firms still practice mainly a sales-oriented approach to their business.</a:t>
            </a:r>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The </a:t>
            </a:r>
            <a:r>
              <a:rPr lang="en-US" sz="1200" b="1" kern="1200" dirty="0">
                <a:solidFill>
                  <a:schemeClr val="tx1"/>
                </a:solidFill>
                <a:latin typeface="+mn-lt"/>
                <a:ea typeface="+mn-ea"/>
                <a:cs typeface="+mn-cs"/>
              </a:rPr>
              <a:t>marketing concept</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is an organization-wide customer orientation with the objective of achieving long-run profits.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 wrote the following to stockholders in its </a:t>
            </a:r>
            <a:r>
              <a:rPr lang="en-US" sz="1200" i="1" kern="1200" dirty="0">
                <a:solidFill>
                  <a:schemeClr val="tx1"/>
                </a:solidFill>
                <a:latin typeface="+mn-lt"/>
                <a:ea typeface="+mn-ea"/>
                <a:cs typeface="+mn-cs"/>
              </a:rPr>
              <a:t>1952 Annual Report </a:t>
            </a:r>
            <a:r>
              <a:rPr lang="en-US" sz="1200" kern="1200" dirty="0">
                <a:solidFill>
                  <a:schemeClr val="tx1"/>
                </a:solidFill>
                <a:latin typeface="+mn-lt"/>
                <a:ea typeface="+mn-ea"/>
                <a:cs typeface="+mn-cs"/>
              </a:rPr>
              <a:t>(in this historical period, the assumption was that business professionals would be male):</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[The marketing concept]. . .introduces the marketing man at the beginning rather than at the end of the production cycle and integrates marketing into each phase of the business. Thus, marketing, through its studies and research, will establish for the engineer, the design and manufacturing man, what the customer wants in a given product, what price he is willing to pay, and where and when it will be wanted. </a:t>
            </a:r>
            <a:r>
              <a:rPr lang="en-US" sz="1200" kern="1200" dirty="0" smtClean="0">
                <a:solidFill>
                  <a:schemeClr val="tx1"/>
                </a:solidFill>
                <a:latin typeface="+mn-lt"/>
                <a:ea typeface="+mn-ea"/>
                <a:cs typeface="+mn-cs"/>
              </a:rPr>
              <a:t>Marketing </a:t>
            </a:r>
            <a:r>
              <a:rPr lang="en-US" sz="1200" kern="1200" dirty="0">
                <a:solidFill>
                  <a:schemeClr val="tx1"/>
                </a:solidFill>
                <a:latin typeface="+mn-lt"/>
                <a:ea typeface="+mn-ea"/>
                <a:cs typeface="+mn-cs"/>
              </a:rPr>
              <a:t>will have authority in product planning, production scheduling, and inventory control, as well as in sales distribution and servicing of the product.</a:t>
            </a:r>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 the mid-1960s, a convenient way of teaching the key components was developed with the advent of the </a:t>
            </a:r>
            <a:r>
              <a:rPr lang="en-US" sz="1200" b="1" kern="1200" dirty="0">
                <a:solidFill>
                  <a:schemeClr val="tx1"/>
                </a:solidFill>
                <a:latin typeface="+mn-lt"/>
                <a:ea typeface="+mn-ea"/>
                <a:cs typeface="+mn-cs"/>
              </a:rPr>
              <a:t>marketing mix, </a:t>
            </a:r>
            <a:r>
              <a:rPr lang="en-US" sz="1200" kern="1200" dirty="0">
                <a:solidFill>
                  <a:schemeClr val="tx1"/>
                </a:solidFill>
                <a:latin typeface="+mn-lt"/>
                <a:ea typeface="+mn-ea"/>
                <a:cs typeface="+mn-cs"/>
              </a:rPr>
              <a:t>or </a:t>
            </a:r>
            <a:r>
              <a:rPr lang="en-US" sz="1200" b="1" kern="1200" dirty="0">
                <a:solidFill>
                  <a:schemeClr val="tx1"/>
                </a:solidFill>
                <a:latin typeface="+mn-lt"/>
                <a:ea typeface="+mn-ea"/>
                <a:cs typeface="+mn-cs"/>
              </a:rPr>
              <a:t>4Ps of marketing, </a:t>
            </a:r>
            <a:r>
              <a:rPr lang="en-US" sz="1200" kern="1200" dirty="0">
                <a:solidFill>
                  <a:schemeClr val="tx1"/>
                </a:solidFill>
                <a:latin typeface="+mn-lt"/>
                <a:ea typeface="+mn-ea"/>
                <a:cs typeface="+mn-cs"/>
              </a:rPr>
              <a:t>originally for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roduct,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rice,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lace, and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romotion.20 The idea was that these fundamental elements comprise the marketer’s “tool kit” to be applied in carrying out the job. It is referred to as a “mix” because, by developing unique combinations of these elements, marketers set their product or brand apart from the competition. Also, an important rubric in marketing is the following: making a change in any one of the marketing mix elements tends to result in a domino effect on the others.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A </a:t>
            </a:r>
            <a:r>
              <a:rPr lang="en-US" sz="1200" kern="1200" baseline="0" dirty="0">
                <a:solidFill>
                  <a:schemeClr val="tx1"/>
                </a:solidFill>
                <a:latin typeface="+mn-lt"/>
                <a:ea typeface="+mn-ea"/>
                <a:cs typeface="+mn-cs"/>
              </a:rPr>
              <a:t> favorite marketing professor at the University of South Florida referred to “Place” as </a:t>
            </a:r>
            <a:r>
              <a:rPr lang="en-US" sz="1200" kern="1200" baseline="0" dirty="0" err="1">
                <a:solidFill>
                  <a:schemeClr val="tx1"/>
                </a:solidFill>
                <a:latin typeface="+mn-lt"/>
                <a:ea typeface="+mn-ea"/>
                <a:cs typeface="+mn-cs"/>
              </a:rPr>
              <a:t>Pu</a:t>
            </a:r>
            <a:r>
              <a:rPr lang="en-US" sz="1200" kern="1200" baseline="0" dirty="0">
                <a:solidFill>
                  <a:schemeClr val="tx1"/>
                </a:solidFill>
                <a:latin typeface="+mn-lt"/>
                <a:ea typeface="+mn-ea"/>
                <a:cs typeface="+mn-cs"/>
              </a:rPr>
              <a:t>-distribution”.</a:t>
            </a:r>
            <a:endParaRPr lang="en-US" sz="1200" kern="1200" dirty="0">
              <a:solidFill>
                <a:schemeClr val="tx1"/>
              </a:solidFill>
              <a:latin typeface="+mn-lt"/>
              <a:ea typeface="+mn-ea"/>
              <a:cs typeface="+mn-cs"/>
            </a:endParaRPr>
          </a:p>
          <a:p>
            <a:endParaRPr lang="en-US" dirty="0"/>
          </a:p>
          <a:p>
            <a:r>
              <a:rPr lang="en-US" sz="1200" kern="1200" dirty="0">
                <a:solidFill>
                  <a:schemeClr val="tx1"/>
                </a:solidFill>
                <a:latin typeface="+mn-lt"/>
                <a:ea typeface="+mn-ea"/>
                <a:cs typeface="+mn-cs"/>
              </a:rPr>
              <a:t>The product is now regarded broadly in the context of an overall </a:t>
            </a:r>
            <a:r>
              <a:rPr lang="en-US" sz="1200" i="1" kern="1200" dirty="0">
                <a:solidFill>
                  <a:schemeClr val="tx1"/>
                </a:solidFill>
                <a:latin typeface="+mn-lt"/>
                <a:ea typeface="+mn-ea"/>
                <a:cs typeface="+mn-cs"/>
              </a:rPr>
              <a:t>offering, </a:t>
            </a:r>
            <a:r>
              <a:rPr lang="en-US" sz="1200" kern="1200" dirty="0">
                <a:solidFill>
                  <a:schemeClr val="tx1"/>
                </a:solidFill>
                <a:latin typeface="+mn-lt"/>
                <a:ea typeface="+mn-ea"/>
                <a:cs typeface="+mn-cs"/>
              </a:rPr>
              <a:t>which could include a bundle of goods, ser- vices, ideas (for example, intellectual property), and other components, often represented by strong overarching branding. Many marketers today are more focused on </a:t>
            </a:r>
            <a:r>
              <a:rPr lang="en-US" sz="1200" i="1" kern="1200" dirty="0">
                <a:solidFill>
                  <a:schemeClr val="tx1"/>
                </a:solidFill>
                <a:latin typeface="+mn-lt"/>
                <a:ea typeface="+mn-ea"/>
                <a:cs typeface="+mn-cs"/>
              </a:rPr>
              <a:t>solutions </a:t>
            </a:r>
            <a:r>
              <a:rPr lang="en-US" sz="1200" kern="1200" dirty="0">
                <a:solidFill>
                  <a:schemeClr val="tx1"/>
                </a:solidFill>
                <a:latin typeface="+mn-lt"/>
                <a:ea typeface="+mn-ea"/>
                <a:cs typeface="+mn-cs"/>
              </a:rPr>
              <a:t>than products—the characterization of an offering as a solution is nice because of the implication that a solution has been developed in con- junction with specific, well-understood customer wants and needs.21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rice today is largely regarded in relationship to the concept of value.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lace has undergone tremendous change. Rather than just connoting the process of getting goods from Point A to Point B, firms now understand that sophisticated, integrated supply chain approaches are a crucial component of business success. And finally, to grasp the magnitude of changes in </a:t>
            </a:r>
            <a:r>
              <a:rPr lang="en-US" sz="1200" i="1" kern="1200" dirty="0">
                <a:solidFill>
                  <a:schemeClr val="tx1"/>
                </a:solidFill>
                <a:latin typeface="+mn-lt"/>
                <a:ea typeface="+mn-ea"/>
                <a:cs typeface="+mn-cs"/>
              </a:rPr>
              <a:t>p</a:t>
            </a:r>
            <a:r>
              <a:rPr lang="en-US" sz="1200" kern="1200" dirty="0">
                <a:solidFill>
                  <a:schemeClr val="tx1"/>
                </a:solidFill>
                <a:latin typeface="+mn-lt"/>
                <a:ea typeface="+mn-ea"/>
                <a:cs typeface="+mn-cs"/>
              </a:rPr>
              <a:t>romotion since the 1960s one need only consider the proliferation of high-tech media options available to marketers today, from the Internet to cell phones and beyond.</a:t>
            </a: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Differentiation orientation uses different product messages through different media to target very specifically defined customer groups.  </a:t>
            </a:r>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Differentiation orientation uses different product messages through different media to target very specifically defined customer groups.  </a:t>
            </a:r>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a:t>
            </a:fld>
            <a:endParaRPr lang="en-US" dirty="0"/>
          </a:p>
        </p:txBody>
      </p:sp>
    </p:spTree>
    <p:extLst>
      <p:ext uri="{BB962C8B-B14F-4D97-AF65-F5344CB8AC3E}">
        <p14:creationId xmlns:p14="http://schemas.microsoft.com/office/powerpoint/2010/main" val="1582618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Fred </a:t>
            </a:r>
            <a:r>
              <a:rPr lang="en-US" sz="1200" kern="1200" dirty="0" err="1">
                <a:solidFill>
                  <a:schemeClr val="tx1"/>
                </a:solidFill>
                <a:latin typeface="+mn-lt"/>
                <a:ea typeface="+mn-ea"/>
                <a:cs typeface="+mn-cs"/>
              </a:rPr>
              <a:t>Wiersema</a:t>
            </a:r>
            <a:r>
              <a:rPr lang="en-US" sz="1200" kern="1200" dirty="0">
                <a:solidFill>
                  <a:schemeClr val="tx1"/>
                </a:solidFill>
                <a:latin typeface="+mn-lt"/>
                <a:ea typeface="+mn-ea"/>
                <a:cs typeface="+mn-cs"/>
              </a:rPr>
              <a:t>, in his book </a:t>
            </a:r>
            <a:r>
              <a:rPr lang="en-US" sz="1200" i="1" kern="1200" dirty="0">
                <a:solidFill>
                  <a:schemeClr val="tx1"/>
                </a:solidFill>
                <a:latin typeface="+mn-lt"/>
                <a:ea typeface="+mn-ea"/>
                <a:cs typeface="+mn-cs"/>
              </a:rPr>
              <a:t>The New Market Leaders, </a:t>
            </a:r>
            <a:r>
              <a:rPr lang="en-US" sz="1200" kern="1200" dirty="0">
                <a:solidFill>
                  <a:schemeClr val="tx1"/>
                </a:solidFill>
                <a:latin typeface="+mn-lt"/>
                <a:ea typeface="+mn-ea"/>
                <a:cs typeface="+mn-cs"/>
              </a:rPr>
              <a:t>builds a powerful case that the balance of power is shifting between marketers and their customers, both in business-to-consumer (B2C/end user) markets and business-to-business (B2B) markets. He identifies “six new market realities” in support of this trend: Competitors proliferate, all secrets are open secrets, innovation is universal, information overwhelms and depreciates, easy growth makes hard times, and customers have less time than ever.</a:t>
            </a: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Customers are empowered to access boundless information about all kinds of products and services on the Internet.</a:t>
            </a:r>
          </a:p>
          <a:p>
            <a:r>
              <a:rPr lang="en-US" sz="1200" kern="1200" dirty="0">
                <a:solidFill>
                  <a:schemeClr val="tx1"/>
                </a:solidFill>
                <a:latin typeface="+mn-lt"/>
                <a:ea typeface="+mn-ea"/>
                <a:cs typeface="+mn-cs"/>
              </a:rPr>
              <a:t>For competitive reasons, firms have no choice but to be more open about their businesses and products. Even if they wanted to, firms can’t stop chat rooms, independent Web sites, Web logs or blogs, and other customer-generated modes of  communication  from  filling  Web  page  after  Web  page  with  information,</a:t>
            </a:r>
            <a:r>
              <a:rPr lang="en-US" dirty="0"/>
              <a:t> </a:t>
            </a:r>
            <a:r>
              <a:rPr lang="en-US" sz="1200" kern="1200" dirty="0">
                <a:solidFill>
                  <a:schemeClr val="tx1"/>
                </a:solidFill>
                <a:latin typeface="+mn-lt"/>
                <a:ea typeface="+mn-ea"/>
                <a:cs typeface="+mn-cs"/>
              </a:rPr>
              <a:t>disinformation, and opinions about a company’s products, services, and even company dirty laundry.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Gen Y </a:t>
            </a:r>
            <a:r>
              <a:rPr lang="en-US" sz="1200" kern="1200" dirty="0">
                <a:solidFill>
                  <a:schemeClr val="tx1"/>
                </a:solidFill>
                <a:latin typeface="+mn-lt"/>
                <a:ea typeface="+mn-ea"/>
                <a:cs typeface="+mn-cs"/>
              </a:rPr>
              <a:t>consumers tend to be much more receptive to electronic commerce as a primary mode of receiving marketing communication and ultimately purchasing than are prior generations.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Generational differences in attitudes toward work life versus family life, expectations about job satisfaction and rewards, and preferred modes of learning and working (e.g., electronic versus face-to-face) affect the ability of firms to hire people into various marketing-related positions. </a:t>
            </a: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latin typeface="+mn-lt"/>
                <a:ea typeface="+mn-ea"/>
                <a:cs typeface="+mn-cs"/>
              </a:rPr>
              <a:t>Marketing (Big M) </a:t>
            </a:r>
            <a:r>
              <a:rPr lang="en-US" sz="1200" kern="1200" dirty="0">
                <a:solidFill>
                  <a:schemeClr val="tx1"/>
                </a:solidFill>
                <a:latin typeface="+mn-lt"/>
                <a:ea typeface="+mn-ea"/>
                <a:cs typeface="+mn-cs"/>
              </a:rPr>
              <a:t>serves as a core driver of business strategy. That is, an understanding of markets, competitors, and other external forces, coupled with attention to internal capabilities, allows a firm to successfully.</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  Make sure </a:t>
            </a:r>
            <a:r>
              <a:rPr lang="en-US" sz="1200" i="1" kern="1200" dirty="0">
                <a:solidFill>
                  <a:schemeClr val="tx1"/>
                </a:solidFill>
                <a:latin typeface="+mn-lt"/>
                <a:ea typeface="+mn-ea"/>
                <a:cs typeface="+mn-cs"/>
              </a:rPr>
              <a:t>everyone </a:t>
            </a:r>
            <a:r>
              <a:rPr lang="en-US" sz="1200" kern="1200" dirty="0">
                <a:solidFill>
                  <a:schemeClr val="tx1"/>
                </a:solidFill>
                <a:latin typeface="+mn-lt"/>
                <a:ea typeface="+mn-ea"/>
                <a:cs typeface="+mn-cs"/>
              </a:rPr>
              <a:t>in an organization, regardless of their position or title, understands the concept of customer orientation.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  Align all internal organizational processes and systems around the customer.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  Find somebody at the top of the firm to consistently champion this Marketing (Big M) business philosophy.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  Forget the concept that the marketing department is where Marketing (Big M) takes place.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  Create </a:t>
            </a:r>
            <a:r>
              <a:rPr lang="en-US" sz="1200" i="1" kern="1200" dirty="0">
                <a:solidFill>
                  <a:schemeClr val="tx1"/>
                </a:solidFill>
                <a:latin typeface="+mn-lt"/>
                <a:ea typeface="+mn-ea"/>
                <a:cs typeface="+mn-cs"/>
              </a:rPr>
              <a:t>market-driving, </a:t>
            </a:r>
            <a:r>
              <a:rPr lang="en-US" sz="1200" kern="1200" dirty="0">
                <a:solidFill>
                  <a:schemeClr val="tx1"/>
                </a:solidFill>
                <a:latin typeface="+mn-lt"/>
                <a:ea typeface="+mn-ea"/>
                <a:cs typeface="+mn-cs"/>
              </a:rPr>
              <a:t>not just </a:t>
            </a:r>
            <a:r>
              <a:rPr lang="en-US" sz="1200" i="1" kern="1200" dirty="0">
                <a:solidFill>
                  <a:schemeClr val="tx1"/>
                </a:solidFill>
                <a:latin typeface="+mn-lt"/>
                <a:ea typeface="+mn-ea"/>
                <a:cs typeface="+mn-cs"/>
              </a:rPr>
              <a:t>market-driven, </a:t>
            </a:r>
            <a:r>
              <a:rPr lang="en-US" sz="1200" kern="1200" dirty="0">
                <a:solidFill>
                  <a:schemeClr val="tx1"/>
                </a:solidFill>
                <a:latin typeface="+mn-lt"/>
                <a:ea typeface="+mn-ea"/>
                <a:cs typeface="+mn-cs"/>
              </a:rPr>
              <a:t>strategies.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marketing (little m) almost always takes place at the functional or operational level of a firm. Specific programs and tactics aimed at customers and other stakeholder groups tend to emanate from marketing (little m).  But marketing (little m) always needs to be couched within the philosophy, culture, and strategies of the firm’s Marketing (Big M). In this way, Marketing (Big M) and marketing (little m) should be quite naturally connected within a firm, as the latter tends to represent the day-to-day operationalization and implementation of the former. Everything from brand image, to the message salespeople and advertisements deliver, to customer service, to packaging and product features, to the chosen distribution channel—in fact, all elements of the marketing mix and beyond—exemplify marketing (little 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1" kern="1200" dirty="0">
                <a:solidFill>
                  <a:schemeClr val="tx1"/>
                </a:solidFill>
                <a:effectLst/>
                <a:latin typeface="+mn-lt"/>
                <a:ea typeface="+mn-ea"/>
                <a:cs typeface="+mn-cs"/>
              </a:rPr>
              <a:t>Marketing is a fuzzy field. </a:t>
            </a:r>
            <a:r>
              <a:rPr lang="en-US" sz="1200" b="0" kern="1200" dirty="0">
                <a:solidFill>
                  <a:schemeClr val="tx1"/>
                </a:solidFill>
                <a:effectLst/>
                <a:latin typeface="+mn-lt"/>
                <a:ea typeface="+mn-ea"/>
                <a:cs typeface="+mn-cs"/>
              </a:rPr>
              <a:t>Marketing has often historically viewed itself as working within gray area comfort zones of a business. That is, if what marketing contributed was mostly creative in nature, how can the impact of such activities effectively be measured? For the marketer, this can be a somewhat attractive position to be in, and historically many marketers probably took advantage of the idea that their activities were above measurement. Those days are over.</a:t>
            </a:r>
          </a:p>
          <a:p>
            <a:pPr lvl="0"/>
            <a:r>
              <a:rPr lang="en-US" sz="1200" i="1" kern="1200" dirty="0">
                <a:solidFill>
                  <a:schemeClr val="tx1"/>
                </a:solidFill>
                <a:effectLst/>
                <a:latin typeface="+mn-lt"/>
                <a:ea typeface="+mn-ea"/>
                <a:cs typeface="+mn-cs"/>
              </a:rPr>
              <a:t>If it can’t be measured, it can’t be managed. </a:t>
            </a:r>
            <a:r>
              <a:rPr lang="en-US" sz="1200" kern="1200" dirty="0">
                <a:solidFill>
                  <a:schemeClr val="tx1"/>
                </a:solidFill>
                <a:effectLst/>
                <a:latin typeface="+mn-lt"/>
                <a:ea typeface="+mn-ea"/>
                <a:cs typeface="+mn-cs"/>
              </a:rPr>
              <a:t>As with all aspects of business, effective management of the various aspects of marketing requires quantification of objectives and results. The marketing plan is one of the most important elements of a business plan. Effective planning requires metrics.</a:t>
            </a:r>
          </a:p>
          <a:p>
            <a:pPr lvl="0"/>
            <a:r>
              <a:rPr lang="en-US" sz="1200" i="1" kern="1200" dirty="0">
                <a:solidFill>
                  <a:schemeClr val="tx1"/>
                </a:solidFill>
                <a:effectLst/>
                <a:latin typeface="+mn-lt"/>
                <a:ea typeface="+mn-ea"/>
                <a:cs typeface="+mn-cs"/>
              </a:rPr>
              <a:t>Is marketing an expense or an investment? </a:t>
            </a:r>
            <a:r>
              <a:rPr lang="en-US" sz="1200" kern="1200" dirty="0">
                <a:solidFill>
                  <a:schemeClr val="tx1"/>
                </a:solidFill>
                <a:effectLst/>
                <a:latin typeface="+mn-lt"/>
                <a:ea typeface="+mn-ea"/>
                <a:cs typeface="+mn-cs"/>
              </a:rPr>
              <a:t>Practicing marketers tend to pitch marketing internally as an investment in the future success of the organization. As an investment, it is not unreasonable that expected returns be identified and measured.</a:t>
            </a:r>
          </a:p>
          <a:p>
            <a:pPr lvl="0"/>
            <a:r>
              <a:rPr lang="en-US" sz="1200" i="1" kern="1200" dirty="0">
                <a:solidFill>
                  <a:schemeClr val="tx1"/>
                </a:solidFill>
                <a:effectLst/>
                <a:latin typeface="+mn-lt"/>
                <a:ea typeface="+mn-ea"/>
                <a:cs typeface="+mn-cs"/>
              </a:rPr>
              <a:t>CEOs and stockholders expect marketing accountability. </a:t>
            </a:r>
            <a:r>
              <a:rPr lang="en-US" sz="1200" kern="1200" dirty="0">
                <a:solidFill>
                  <a:schemeClr val="tx1"/>
                </a:solidFill>
                <a:effectLst/>
                <a:latin typeface="+mn-lt"/>
                <a:ea typeface="+mn-ea"/>
                <a:cs typeface="+mn-cs"/>
              </a:rPr>
              <a:t>Leading consulting firm McKinsey &amp; Company uses its Marketing Navigator to translate complex Marketing Return on Investment (MROI) data into simplified visualizations to help its clients make better marketing investment decisions. McKinsey believes that better MROI begins with better objectives, and communicating marketing as an investment, not a cost</a:t>
            </a:r>
          </a:p>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28</a:t>
            </a:fld>
            <a:endParaRPr lang="en-US" dirty="0"/>
          </a:p>
        </p:txBody>
      </p:sp>
    </p:spTree>
    <p:extLst>
      <p:ext uri="{BB962C8B-B14F-4D97-AF65-F5344CB8AC3E}">
        <p14:creationId xmlns:p14="http://schemas.microsoft.com/office/powerpoint/2010/main" val="4137720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29</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D176B5-BB84-4FE9-BB7A-7EE6BBB19DF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Realities: </a:t>
            </a:r>
          </a:p>
          <a:p>
            <a:pPr marL="228600" indent="-228600">
              <a:buAutoNum type="arabicPeriod"/>
            </a:pPr>
            <a:r>
              <a:rPr lang="en-US" sz="1200" kern="1200" dirty="0">
                <a:solidFill>
                  <a:schemeClr val="tx1"/>
                </a:solidFill>
                <a:latin typeface="+mn-lt"/>
                <a:ea typeface="+mn-ea"/>
                <a:cs typeface="+mn-cs"/>
              </a:rPr>
              <a:t>Advertising is just one way that marketing is communicated to potential customers. </a:t>
            </a:r>
          </a:p>
          <a:p>
            <a:pPr marL="228600" indent="-228600">
              <a:buAutoNum type="arabicPeriod"/>
            </a:pPr>
            <a:r>
              <a:rPr lang="en-US" sz="1200" kern="1200" dirty="0">
                <a:solidFill>
                  <a:schemeClr val="tx1"/>
                </a:solidFill>
                <a:latin typeface="+mn-lt"/>
                <a:ea typeface="+mn-ea"/>
                <a:cs typeface="+mn-cs"/>
              </a:rPr>
              <a:t>Marketers have to decide on a mix of marketing communication approaches that (in addition to advertising and personal selling) might also include public relations/publicity,  sales promotion, and  direct  marketing. </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kern="1200" dirty="0">
                <a:solidFill>
                  <a:schemeClr val="tx1"/>
                </a:solidFill>
                <a:latin typeface="+mn-lt"/>
                <a:ea typeface="+mn-ea"/>
                <a:cs typeface="+mn-cs"/>
              </a:rPr>
              <a:t>Marketing also has aspects that involve sophisticated research, detailed analysis, careful decision making, and thoughtful development of strategies and plans. For many organizations, marketing represents a major investment and firms are naturally reluctant to invest major resources without a reasonable level of assurance of a satisfactory payback</a:t>
            </a:r>
            <a:r>
              <a:rPr lang="en-US" sz="1200" kern="1200" dirty="0" smtClean="0">
                <a:solidFill>
                  <a:schemeClr val="tx1"/>
                </a:solidFill>
                <a:latin typeface="+mn-lt"/>
                <a:ea typeface="+mn-ea"/>
                <a:cs typeface="+mn-cs"/>
              </a:rPr>
              <a:t>.</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kern="1200" dirty="0" smtClean="0">
                <a:solidFill>
                  <a:schemeClr val="tx1"/>
                </a:solidFill>
                <a:latin typeface="+mn-lt"/>
                <a:ea typeface="+mn-ea"/>
                <a:cs typeface="+mn-cs"/>
              </a:rPr>
              <a:t>Marketing </a:t>
            </a:r>
            <a:r>
              <a:rPr lang="en-US" sz="1200" kern="1200" dirty="0">
                <a:solidFill>
                  <a:schemeClr val="tx1"/>
                </a:solidFill>
                <a:latin typeface="+mn-lt"/>
                <a:ea typeface="+mn-ea"/>
                <a:cs typeface="+mn-cs"/>
              </a:rPr>
              <a:t>is no more inherently unethical than other business areas. The accounting scandals at Enron, WorldCom, and other firms in the </a:t>
            </a:r>
            <a:r>
              <a:rPr lang="en-US" sz="1200" kern="1200" dirty="0" smtClean="0">
                <a:solidFill>
                  <a:schemeClr val="tx1"/>
                </a:solidFill>
                <a:latin typeface="+mn-lt"/>
                <a:ea typeface="+mn-ea"/>
                <a:cs typeface="+mn-cs"/>
              </a:rPr>
              <a:t>early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2000s </a:t>
            </a:r>
            <a:r>
              <a:rPr lang="en-US" sz="1200" kern="1200" dirty="0">
                <a:solidFill>
                  <a:schemeClr val="tx1"/>
                </a:solidFill>
                <a:latin typeface="+mn-lt"/>
                <a:ea typeface="+mn-ea"/>
                <a:cs typeface="+mn-cs"/>
              </a:rPr>
              <a:t>show that to be true. However, when some element of marketing proves to be unethical (or even illegal), it tends to be visible to the general public. </a:t>
            </a:r>
          </a:p>
          <a:p>
            <a:pPr lvl="0"/>
            <a:r>
              <a:rPr lang="en-US" sz="1200" kern="1200" dirty="0">
                <a:solidFill>
                  <a:schemeClr val="tx1"/>
                </a:solidFill>
                <a:latin typeface="+mn-lt"/>
                <a:ea typeface="+mn-ea"/>
                <a:cs typeface="+mn-cs"/>
              </a:rPr>
              <a:t>5.  Everybody has a stake in the success of marketing. Regardless of your position in a firm or job title, learning how to do great marketing is a key professional asset. </a:t>
            </a:r>
            <a:r>
              <a:rPr lang="en-US" sz="1200" kern="1200" baseline="0" dirty="0" smtClean="0">
                <a:solidFill>
                  <a:schemeClr val="tx1"/>
                </a:solidFill>
                <a:latin typeface="+mn-lt"/>
                <a:ea typeface="+mn-ea"/>
                <a:cs typeface="+mn-cs"/>
              </a:rPr>
              <a:t> </a:t>
            </a:r>
          </a:p>
          <a:p>
            <a:pPr lvl="0"/>
            <a:r>
              <a:rPr lang="en-US" sz="1200" kern="1200" dirty="0" smtClean="0">
                <a:solidFill>
                  <a:schemeClr val="tx1"/>
                </a:solidFill>
                <a:latin typeface="+mn-lt"/>
                <a:ea typeface="+mn-ea"/>
                <a:cs typeface="+mn-cs"/>
              </a:rPr>
              <a:t>6</a:t>
            </a:r>
            <a:r>
              <a:rPr lang="en-US" sz="1200" kern="1200" dirty="0">
                <a:solidFill>
                  <a:schemeClr val="tx1"/>
                </a:solidFill>
                <a:latin typeface="+mn-lt"/>
                <a:ea typeface="+mn-ea"/>
                <a:cs typeface="+mn-cs"/>
              </a:rPr>
              <a:t>.  When management doesn’t  view  marketing as  earning its keep—that is, marketing being able to pay back its  investment </a:t>
            </a:r>
            <a:r>
              <a:rPr lang="en-US" sz="1200" kern="1200" dirty="0" smtClean="0">
                <a:solidFill>
                  <a:schemeClr val="tx1"/>
                </a:solidFill>
                <a:latin typeface="+mn-lt"/>
                <a:ea typeface="+mn-ea"/>
                <a:cs typeface="+mn-cs"/>
              </a:rPr>
              <a:t>over the </a:t>
            </a:r>
            <a:r>
              <a:rPr lang="en-US" sz="1200" kern="1200" dirty="0">
                <a:solidFill>
                  <a:schemeClr val="tx1"/>
                </a:solidFill>
                <a:latin typeface="+mn-lt"/>
                <a:ea typeface="+mn-ea"/>
                <a:cs typeface="+mn-cs"/>
              </a:rPr>
              <a:t>long  term—it becomes very </a:t>
            </a:r>
            <a:r>
              <a:rPr lang="en-US" sz="1200" kern="1200" dirty="0" smtClean="0">
                <a:solidFill>
                  <a:schemeClr val="tx1"/>
                </a:solidFill>
                <a:latin typeface="+mn-lt"/>
                <a:ea typeface="+mn-ea"/>
                <a:cs typeface="+mn-cs"/>
              </a:rPr>
              <a:t>easy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a:t>
            </a:r>
            <a:r>
              <a:rPr lang="en-US" sz="1200" kern="1200" dirty="0">
                <a:solidFill>
                  <a:schemeClr val="tx1"/>
                </a:solidFill>
                <a:latin typeface="+mn-lt"/>
                <a:ea typeface="+mn-ea"/>
                <a:cs typeface="+mn-cs"/>
              </a:rPr>
              <a:t>firms to </a:t>
            </a:r>
            <a:r>
              <a:rPr lang="en-US" sz="1200" kern="1200" dirty="0" smtClean="0">
                <a:solidFill>
                  <a:schemeClr val="tx1"/>
                </a:solidFill>
                <a:latin typeface="+mn-lt"/>
                <a:ea typeface="+mn-ea"/>
                <a:cs typeface="+mn-cs"/>
              </a:rPr>
              <a:t>sub-optimize </a:t>
            </a:r>
            <a:r>
              <a:rPr lang="en-US" sz="1200" kern="1200" dirty="0">
                <a:solidFill>
                  <a:schemeClr val="tx1"/>
                </a:solidFill>
                <a:latin typeface="+mn-lt"/>
                <a:ea typeface="+mn-ea"/>
                <a:cs typeface="+mn-cs"/>
              </a:rPr>
              <a:t>their success in the long run by avoiding investment in brand and product development in favor of cutting costs. </a:t>
            </a:r>
          </a:p>
          <a:p>
            <a:pPr marL="228600" marR="0" indent="-22860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dirty="0">
                <a:solidFill>
                  <a:schemeClr val="tx1"/>
                </a:solidFill>
                <a:latin typeface="+mn-lt"/>
                <a:ea typeface="+mn-ea"/>
                <a:cs typeface="+mn-cs"/>
              </a:rPr>
              <a:t>It seems almost anybody is comfortable </a:t>
            </a:r>
            <a:r>
              <a:rPr lang="en-US" sz="1100" kern="1200" dirty="0" smtClean="0">
                <a:solidFill>
                  <a:schemeClr val="tx1"/>
                </a:solidFill>
                <a:latin typeface="+mn-lt"/>
                <a:ea typeface="+mn-ea"/>
                <a:cs typeface="+mn-cs"/>
              </a:rPr>
              <a:t>talking </a:t>
            </a:r>
            <a:r>
              <a:rPr lang="en-US" sz="1100" kern="1200" dirty="0">
                <a:solidFill>
                  <a:schemeClr val="tx1"/>
                </a:solidFill>
                <a:latin typeface="+mn-lt"/>
                <a:ea typeface="+mn-ea"/>
                <a:cs typeface="+mn-cs"/>
              </a:rPr>
              <a:t>or tweeting about elements of marketing—from the week’s advertised specials at the supermarket to this year’s fashion for kids heading back to school to the service received at a favorite vacation hotel—marketing is a topic everyone can discuss!</a:t>
            </a:r>
          </a:p>
          <a:p>
            <a:endParaRPr lang="en-US" sz="1100" kern="1200" dirty="0">
              <a:solidFill>
                <a:schemeClr val="tx1"/>
              </a:solidFill>
              <a:latin typeface="+mn-lt"/>
              <a:ea typeface="+mn-ea"/>
              <a:cs typeface="+mn-cs"/>
            </a:endParaRPr>
          </a:p>
          <a:p>
            <a:r>
              <a:rPr lang="en-US" sz="1100" kern="1200" dirty="0">
                <a:solidFill>
                  <a:schemeClr val="tx1"/>
                </a:solidFill>
                <a:latin typeface="+mn-lt"/>
                <a:ea typeface="+mn-ea"/>
                <a:cs typeface="+mn-cs"/>
              </a:rPr>
              <a:t>In the past, marketing has had few useful metrics or measures to gauge the performance impact of a firm’s marketing investment, while other areas of the firm have historically been much more driven by measurement of results. Today measurement of marketing’s performance and contribution is a focal point in many firms.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With </a:t>
            </a:r>
            <a:r>
              <a:rPr lang="en-US" sz="1200" kern="1200" dirty="0" smtClean="0">
                <a:solidFill>
                  <a:schemeClr val="tx1"/>
                </a:solidFill>
                <a:latin typeface="+mn-lt"/>
                <a:ea typeface="+mn-ea"/>
                <a:cs typeface="+mn-cs"/>
              </a:rPr>
              <a:t>so much ambiguity historically </a:t>
            </a:r>
            <a:r>
              <a:rPr lang="en-US" sz="1200" kern="1200" dirty="0">
                <a:solidFill>
                  <a:schemeClr val="tx1"/>
                </a:solidFill>
                <a:latin typeface="+mn-lt"/>
                <a:ea typeface="+mn-ea"/>
                <a:cs typeface="+mn-cs"/>
              </a:rPr>
              <a:t>surrounding the management and control of marketing consultants and authors look to make a quick buck by selling their latest and greatest ideas complete with their own catchy buzzwords for the program.</a:t>
            </a:r>
          </a:p>
          <a:p>
            <a:endParaRPr lang="en-US" sz="1100"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Effective marketing management isn’t about buzzwords or quick fixes. Nor is the essence of marketing really about the kinds of stereotypical viewpoints identified earlier in this section. In today’s business milieu, marketing is a central function and set of processes essential to any enterprise.</a:t>
            </a:r>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Focuses on the more </a:t>
            </a:r>
            <a:r>
              <a:rPr lang="en-US" sz="1200" i="1" kern="1200" dirty="0">
                <a:solidFill>
                  <a:schemeClr val="tx1"/>
                </a:solidFill>
                <a:latin typeface="+mn-lt"/>
                <a:ea typeface="+mn-ea"/>
                <a:cs typeface="+mn-cs"/>
              </a:rPr>
              <a:t>strategic </a:t>
            </a:r>
            <a:r>
              <a:rPr lang="en-US" sz="1200" kern="1200" dirty="0">
                <a:solidFill>
                  <a:schemeClr val="tx1"/>
                </a:solidFill>
                <a:latin typeface="+mn-lt"/>
                <a:ea typeface="+mn-ea"/>
                <a:cs typeface="+mn-cs"/>
              </a:rPr>
              <a:t>aspects of marketing, which positions marketing as a core contributor to overall firm success.</a:t>
            </a:r>
          </a:p>
          <a:p>
            <a:r>
              <a:rPr lang="en-US" sz="1200" kern="1200" dirty="0">
                <a:solidFill>
                  <a:schemeClr val="tx1"/>
                </a:solidFill>
                <a:latin typeface="+mn-lt"/>
                <a:ea typeface="+mn-ea"/>
                <a:cs typeface="+mn-cs"/>
              </a:rPr>
              <a:t>•  Recognizes marketing as an activity, set of institutions, and processes—that is, marketing is not just a “department” in an organization.</a:t>
            </a:r>
          </a:p>
          <a:p>
            <a:r>
              <a:rPr lang="en-US" sz="1200" kern="1200" dirty="0">
                <a:solidFill>
                  <a:schemeClr val="tx1"/>
                </a:solidFill>
                <a:latin typeface="+mn-lt"/>
                <a:ea typeface="+mn-ea"/>
                <a:cs typeface="+mn-cs"/>
              </a:rPr>
              <a:t>•  Shifts the areas of central focus of marketing to </a:t>
            </a:r>
            <a:r>
              <a:rPr lang="en-US" sz="1200" i="1" kern="1200" dirty="0">
                <a:solidFill>
                  <a:schemeClr val="tx1"/>
                </a:solidFill>
                <a:latin typeface="+mn-lt"/>
                <a:ea typeface="+mn-ea"/>
                <a:cs typeface="+mn-cs"/>
              </a:rPr>
              <a:t>value—</a:t>
            </a:r>
            <a:r>
              <a:rPr lang="en-US" sz="1200" kern="1200" dirty="0">
                <a:solidFill>
                  <a:schemeClr val="tx1"/>
                </a:solidFill>
                <a:latin typeface="+mn-lt"/>
                <a:ea typeface="+mn-ea"/>
                <a:cs typeface="+mn-cs"/>
              </a:rPr>
              <a:t>creating, communicating, delivering, and exchanging offerings of value to various stakeholders</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26D2833-9AB6-4031-B806-ACC5F8FEBF88}"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userDrawn="1"/>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84838261-93DB-4829-9BC0-A594F53C123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EB8B4A44-0B93-47E6-91B7-E9E0CD0745E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1575DB5A-A590-40DC-B7A0-8FF3A7C24A3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210D77FE-620D-4C05-A011-D5CEF42FF9D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211D756D-9D51-4507-A503-B516CC8C613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438A7033-8B55-4088-A232-56AC24AE54F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7158A2CA-584D-4CD8-8FA6-81E2BC39FF1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40466D8C-C354-495E-8173-162F6EEB449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r>
              <a:rPr lang="en-US"/>
              <a:t>1-</a:t>
            </a:r>
            <a:fld id="{4AC17535-5525-4C47-8EA1-88C5F8FE3A7F}" type="slidenum">
              <a:rPr lang="en-US"/>
              <a:pPr/>
              <a:t>‹#›</a:t>
            </a:fld>
            <a:endParaRPr lang="en-US"/>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CC7B0FA7-8055-4E9B-81F9-945AE1F4DC1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728F27CB-A0FE-464C-8840-DCAE24B0E5D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56C405F9-1B3D-40D6-97C7-6923E5BDAAA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08A46FDB-E80A-435F-AEAF-66C77E6FF22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hasCustomPrompt="1"/>
          </p:nvPr>
        </p:nvSpPr>
        <p:spPr>
          <a:xfrm>
            <a:off x="2362200" y="3657600"/>
            <a:ext cx="6477000" cy="2209800"/>
          </a:xfrm>
        </p:spPr>
        <p:txBody>
          <a:bodyPr anchor="b"/>
          <a:lstStyle>
            <a:lvl1pPr>
              <a:defRPr cap="all" baseline="0"/>
            </a:lvl1pPr>
          </a:lstStyle>
          <a:p>
            <a:r>
              <a:rPr kumimoji="0" lang="en-US" dirty="0"/>
              <a:t/>
            </a:r>
            <a:br>
              <a:rPr kumimoji="0" lang="en-US" dirty="0"/>
            </a:br>
            <a:r>
              <a:rPr kumimoji="0" lang="en-US" dirty="0"/>
              <a:t>Marketing </a:t>
            </a:r>
            <a:br>
              <a:rPr kumimoji="0" lang="en-US" dirty="0"/>
            </a:br>
            <a:r>
              <a:rPr kumimoji="0" lang="en-US" dirty="0"/>
              <a:t>in today’s Business milieu</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Marketing Management, 2e, Marshall &amp; Johnson</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01E0C9F-CED6-634F-A905-57D7E5431D6D}" type="datetime1">
              <a:rPr lang="en-US" smtClean="0"/>
              <a:t>3/7/18</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47A824-703C-467D-8EF5-9516C886C4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lvl1pPr>
          </a:lstStyle>
          <a:p>
            <a:r>
              <a:rPr kumimoji="0" lang="en-US" dirty="0"/>
              <a:t>Click to edit Master title style</a:t>
            </a:r>
          </a:p>
        </p:txBody>
      </p:sp>
      <p:sp>
        <p:nvSpPr>
          <p:cNvPr id="4" name="Date Placeholder 3"/>
          <p:cNvSpPr>
            <a:spLocks noGrp="1"/>
          </p:cNvSpPr>
          <p:nvPr>
            <p:ph type="dt" sz="half" idx="10"/>
          </p:nvPr>
        </p:nvSpPr>
        <p:spPr/>
        <p:txBody>
          <a:bodyPr/>
          <a:lstStyle/>
          <a:p>
            <a:fld id="{073213EA-763A-6442-B86D-E58B216F2AC3}" type="datetime1">
              <a:rPr lang="en-US" smtClean="0"/>
              <a:t>3/7/18</a:t>
            </a:fld>
            <a:endParaRPr lang="en-US"/>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CC7B0FA7-8055-4E9B-81F9-945AE1F4DC15}" type="slidenum">
              <a:rPr lang="en-US" smtClean="0"/>
              <a:pPr>
                <a:defRPr/>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4D584883-86CB-0745-8205-F02DD6C4B55A}" type="datetime1">
              <a:rPr lang="en-US" smtClean="0"/>
              <a:t>3/7/18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1EF70A9C-2155-4419-A801-0F65010CCBB6}" type="slidenum">
              <a:rPr lang="en-US" smtClean="0"/>
              <a:pPr>
                <a:defRPr/>
              </a:pPr>
              <a:t>‹#›</a:t>
            </a:fld>
            <a:endParaRPr lang="en-US" dirty="0"/>
          </a:p>
        </p:txBody>
      </p:sp>
      <p:sp>
        <p:nvSpPr>
          <p:cNvPr id="14" name="Footer Placeholder 13"/>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866093E-A831-274F-99DB-D056E50BFE66}" type="datetime1">
              <a:rPr lang="en-US" smtClean="0"/>
              <a:t>3/7/18</a:t>
            </a:fld>
            <a:endParaRPr lang="en-US"/>
          </a:p>
        </p:txBody>
      </p:sp>
      <p:sp>
        <p:nvSpPr>
          <p:cNvPr id="10" name="Slide Number Placeholder 9"/>
          <p:cNvSpPr>
            <a:spLocks noGrp="1"/>
          </p:cNvSpPr>
          <p:nvPr>
            <p:ph type="sldNum" sz="quarter" idx="16"/>
          </p:nvPr>
        </p:nvSpPr>
        <p:spPr/>
        <p:txBody>
          <a:bodyPr rtlCol="0"/>
          <a:lstStyle/>
          <a:p>
            <a:pPr>
              <a:defRPr/>
            </a:pPr>
            <a:fld id="{728F27CB-A0FE-464C-8840-DCAE24B0E5D3}" type="slidenum">
              <a:rPr lang="en-US" smtClean="0"/>
              <a:pPr>
                <a:defRPr/>
              </a:pPr>
              <a:t>‹#›</a:t>
            </a:fld>
            <a:endParaRPr lang="en-US" dirty="0"/>
          </a:p>
        </p:txBody>
      </p:sp>
      <p:sp>
        <p:nvSpPr>
          <p:cNvPr id="12" name="Footer Placeholder 11"/>
          <p:cNvSpPr>
            <a:spLocks noGrp="1"/>
          </p:cNvSpPr>
          <p:nvPr>
            <p:ph type="ftr" sz="quarter" idx="17"/>
          </p:nvPr>
        </p:nvSpPr>
        <p:spPr/>
        <p:txBody>
          <a:bodyPr rtlCol="0"/>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7E6A8C9-FB4D-2248-B49B-A74EB6FAC133}" type="datetime1">
              <a:rPr lang="en-US" smtClean="0"/>
              <a:t>3/7/18</a:t>
            </a:fld>
            <a:endParaRPr lang="en-US"/>
          </a:p>
        </p:txBody>
      </p:sp>
      <p:sp>
        <p:nvSpPr>
          <p:cNvPr id="12" name="Slide Number Placeholder 11"/>
          <p:cNvSpPr>
            <a:spLocks noGrp="1"/>
          </p:cNvSpPr>
          <p:nvPr>
            <p:ph type="sldNum" sz="quarter" idx="16"/>
          </p:nvPr>
        </p:nvSpPr>
        <p:spPr/>
        <p:txBody>
          <a:bodyPr rtlCol="0"/>
          <a:lstStyle/>
          <a:p>
            <a:pPr>
              <a:defRPr/>
            </a:pPr>
            <a:fld id="{1EF70A9C-2155-4419-A801-0F65010CCBB6}" type="slidenum">
              <a:rPr lang="en-US" smtClean="0"/>
              <a:pPr>
                <a:defRPr/>
              </a:pPr>
              <a:t>‹#›</a:t>
            </a:fld>
            <a:endParaRPr lang="en-US" dirty="0"/>
          </a:p>
        </p:txBody>
      </p:sp>
      <p:sp>
        <p:nvSpPr>
          <p:cNvPr id="14" name="Footer Placeholder 13"/>
          <p:cNvSpPr>
            <a:spLocks noGrp="1"/>
          </p:cNvSpPr>
          <p:nvPr>
            <p:ph type="ftr" sz="quarter" idx="17"/>
          </p:nvPr>
        </p:nvSpPr>
        <p:spPr/>
        <p:txBody>
          <a:bodyPr rtlCol="0"/>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r>
              <a:rPr lang="en-US"/>
              <a:t>1-</a:t>
            </a:r>
            <a:fld id="{35344D41-D29B-4A50-B604-F1B69E5BCB21}" type="slidenum">
              <a:rPr lang="en-US"/>
              <a:pPr/>
              <a:t>‹#›</a:t>
            </a:fld>
            <a:endParaRPr lang="en-US"/>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A798CF6-9416-094C-A456-1FFF7D9096B9}" type="datetime1">
              <a:rPr lang="en-US" smtClean="0"/>
              <a:t>3/7/18</a:t>
            </a:fld>
            <a:endParaRPr lang="en-US"/>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56C405F9-1B3D-40D6-97C7-6923E5BDAAA5}"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827DD-99D6-3949-A82F-9D91A68DD441}" type="datetime1">
              <a:rPr lang="en-US" smtClean="0"/>
              <a:t>3/7/18</a:t>
            </a:fld>
            <a:endParaRPr lang="en-US"/>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08A46FDB-E80A-435F-AEAF-66C77E6FF22A}"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648844F-B308-DA4C-846A-66B5143886C9}" type="datetime1">
              <a:rPr lang="en-US" smtClean="0"/>
              <a:t>3/7/18</a:t>
            </a:fld>
            <a:endParaRPr lang="en-US"/>
          </a:p>
        </p:txBody>
      </p:sp>
      <p:sp>
        <p:nvSpPr>
          <p:cNvPr id="6" name="Footer Placeholder 5"/>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1EF70A9C-2155-4419-A801-0F65010CCBB6}" type="slidenum">
              <a:rPr lang="en-US" smtClean="0"/>
              <a:pPr>
                <a:defRPr/>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86CD818-B621-2547-B2EB-DA0BD4479B2E}" type="datetime1">
              <a:rPr lang="en-US" smtClean="0"/>
              <a:t>3/7/18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1EF70A9C-2155-4419-A801-0F65010CCBB6}" type="slidenum">
              <a:rPr lang="en-US" smtClean="0"/>
              <a:pPr>
                <a:defRPr/>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DB4A8B-BE69-174F-A598-7F8CF823139C}" type="datetime1">
              <a:rPr lang="en-US" smtClean="0"/>
              <a:t>3/7/18</a:t>
            </a:fld>
            <a:endParaRPr lang="en-US"/>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a:lstStyle/>
          <a:p>
            <a:pPr>
              <a:defRPr/>
            </a:pPr>
            <a:fld id="{1EF70A9C-2155-4419-A801-0F65010CCBB6}"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97E628B-93D1-CF45-AAC7-BC601E88F9A3}" type="datetime1">
              <a:rPr lang="en-US" smtClean="0"/>
              <a:t>3/7/18</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1EF70A9C-2155-4419-A801-0F65010CCBB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r>
              <a:rPr lang="en-US"/>
              <a:t>1-</a:t>
            </a:r>
            <a:fld id="{9D1D0FC1-7638-4CC4-B8D9-B686B02E2467}" type="slidenum">
              <a:rPr lang="en-US"/>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r>
              <a:rPr lang="en-US"/>
              <a:t>1-</a:t>
            </a:r>
            <a:fld id="{854C7F2B-92C3-43D3-8FDE-DCF6FAC9F973}" type="slidenum">
              <a:rPr lang="en-US"/>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fontAlgn="auto">
              <a:spcBef>
                <a:spcPts val="0"/>
              </a:spcBef>
              <a:spcAft>
                <a:spcPts val="0"/>
              </a:spcAft>
              <a:defRPr>
                <a:latin typeface="+mn-lt"/>
              </a:defRPr>
            </a:lvl1pPr>
          </a:lstStyle>
          <a:p>
            <a:pPr>
              <a:defRPr/>
            </a:pPr>
            <a:fld id="{0C66D50F-2B8D-409B-8F92-E5F2481A93E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8" name="Slide Number Placeholder 3"/>
          <p:cNvSpPr>
            <a:spLocks noGrp="1"/>
          </p:cNvSpPr>
          <p:nvPr>
            <p:ph type="sldNum" sz="quarter" idx="14"/>
          </p:nvPr>
        </p:nvSpPr>
        <p:spPr>
          <a:xfrm>
            <a:off x="8229600" y="6305550"/>
            <a:ext cx="774700" cy="476250"/>
          </a:xfrm>
        </p:spPr>
        <p:txBody>
          <a:bodyPr/>
          <a:lstStyle>
            <a:lvl1pPr>
              <a:defRPr/>
            </a:lvl1pPr>
          </a:lstStyle>
          <a:p>
            <a:r>
              <a:rPr lang="en-US"/>
              <a:t>1-</a:t>
            </a:r>
            <a:fld id="{77167D8E-7655-4A61-8866-A55F2FAAB9CD}" type="slidenum">
              <a:rPr lang="en-US"/>
              <a:pPr/>
              <a:t>‹#›</a:t>
            </a:fld>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theme" Target="../theme/theme4.xml"/><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5.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r>
              <a:rPr lang="en-US"/>
              <a:t>1-</a:t>
            </a:r>
            <a:fld id="{402F1345-6E63-46FF-8DEC-1A70C82AC077}"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597" r:id="rId1"/>
    <p:sldLayoutId id="2147484585" r:id="rId2"/>
    <p:sldLayoutId id="2147484586" r:id="rId3"/>
    <p:sldLayoutId id="2147484587" r:id="rId4"/>
    <p:sldLayoutId id="2147484598" r:id="rId5"/>
    <p:sldLayoutId id="2147484599" r:id="rId6"/>
    <p:sldLayoutId id="2147484600" r:id="rId7"/>
    <p:sldLayoutId id="2147484601" r:id="rId8"/>
    <p:sldLayoutId id="2147484602" r:id="rId9"/>
  </p:sldLayoutIdLst>
  <p:transition xmlns:p14="http://schemas.microsoft.com/office/powerpoint/2010/mai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CBA8606-8F59-4F10-AD4E-361FD40D9B3A}"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604" r:id="rId1"/>
    <p:sldLayoutId id="2147484588" r:id="rId2"/>
    <p:sldLayoutId id="2147484589" r:id="rId3"/>
    <p:sldLayoutId id="2147484590" r:id="rId4"/>
    <p:sldLayoutId id="2147484605" r:id="rId5"/>
  </p:sldLayoutIdLst>
  <p:transition xmlns:p14="http://schemas.microsoft.com/office/powerpoint/2010/mai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5F50598-D1D4-4EEA-A0E8-446483591F71}"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606" r:id="rId1"/>
    <p:sldLayoutId id="2147484591" r:id="rId2"/>
    <p:sldLayoutId id="2147484592" r:id="rId3"/>
    <p:sldLayoutId id="2147484593" r:id="rId4"/>
    <p:sldLayoutId id="2147484607" r:id="rId5"/>
  </p:sldLayoutIdLst>
  <p:transition xmlns:p14="http://schemas.microsoft.com/office/powerpoint/2010/mai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1EF70A9C-2155-4419-A801-0F65010CCBB6}"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608" r:id="rId1"/>
    <p:sldLayoutId id="2147484594" r:id="rId2"/>
    <p:sldLayoutId id="2147484595" r:id="rId3"/>
    <p:sldLayoutId id="2147484596" r:id="rId4"/>
    <p:sldLayoutId id="2147484609" r:id="rId5"/>
  </p:sldLayoutIdLst>
  <p:transition xmlns:p14="http://schemas.microsoft.com/office/powerpoint/2010/mai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9995700-6404-EF4F-BF11-E929FBCAC8E1}" type="datetime1">
              <a:rPr lang="en-US" smtClean="0"/>
              <a:t>3/7/18</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en-US"/>
              <a:t>1-</a:t>
            </a:r>
            <a:fld id="{402F1345-6E63-46FF-8DEC-1A70C82AC0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39" r:id="rId5"/>
    <p:sldLayoutId id="2147484640" r:id="rId6"/>
    <p:sldLayoutId id="2147484641" r:id="rId7"/>
    <p:sldLayoutId id="2147484642" r:id="rId8"/>
    <p:sldLayoutId id="2147484643" r:id="rId9"/>
    <p:sldLayoutId id="2147484644" r:id="rId10"/>
    <p:sldLayoutId id="2147484645" r:id="rId11"/>
  </p:sldLayoutIdLst>
  <p:transition xmlns:p14="http://schemas.microsoft.com/office/powerpoint/2010/main">
    <p:fade/>
  </p:transition>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 Target="slide30.xml"/><Relationship Id="rId4" Type="http://schemas.openxmlformats.org/officeDocument/2006/relationships/image" Target="../media/image7.jpg"/><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6.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slide" Target="slide31.xml"/><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slide" Target="slide32.xml"/><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a:normAutofit fontScale="90000"/>
          </a:bodyPr>
          <a:lstStyle/>
          <a:p>
            <a:pPr eaLnBrk="1" hangingPunct="1">
              <a:defRPr/>
            </a:pPr>
            <a:r>
              <a:rPr lang="en-US" dirty="0"/>
              <a:t>Chapter 1:</a:t>
            </a:r>
            <a:br>
              <a:rPr lang="en-US" dirty="0"/>
            </a:br>
            <a:r>
              <a:rPr lang="en-US" dirty="0"/>
              <a:t>Marketing in Today’s Business</a:t>
            </a:r>
            <a:br>
              <a:rPr lang="en-US" dirty="0"/>
            </a:br>
            <a:r>
              <a:rPr lang="en-US" dirty="0"/>
              <a:t>Milieu</a:t>
            </a:r>
          </a:p>
        </p:txBody>
      </p:sp>
      <p:sp>
        <p:nvSpPr>
          <p:cNvPr id="3" name="Subtitle 2"/>
          <p:cNvSpPr>
            <a:spLocks noGrp="1"/>
          </p:cNvSpPr>
          <p:nvPr>
            <p:ph type="subTitle" idx="1"/>
          </p:nvPr>
        </p:nvSpPr>
        <p:spPr/>
        <p:txBody>
          <a:bodyPr>
            <a:normAutofit/>
          </a:bodyPr>
          <a:lstStyle/>
          <a:p>
            <a:pPr eaLnBrk="1" hangingPunct="1">
              <a:spcBef>
                <a:spcPts val="0"/>
              </a:spcBef>
              <a:defRPr/>
            </a:pPr>
            <a:r>
              <a:rPr lang="en-US" dirty="0" smtClean="0"/>
              <a:t>Part 1: Discover Marketing Management</a:t>
            </a:r>
            <a:endParaRPr lang="en-US" dirty="0"/>
          </a:p>
        </p:txBody>
      </p:sp>
      <p:sp>
        <p:nvSpPr>
          <p:cNvPr id="22537"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dirty="0">
                <a:latin typeface="Times New Roman" pitchFamily="18" charset="0"/>
              </a:rPr>
              <a:t>1-</a:t>
            </a:r>
            <a:fld id="{A0EC7295-12DF-4BEA-8205-102CB431817A}" type="slidenum">
              <a:rPr lang="en-US" sz="1600">
                <a:latin typeface="Times New Roman" pitchFamily="18" charset="0"/>
              </a:rPr>
              <a:pPr algn="r"/>
              <a:t>1</a:t>
            </a:fld>
            <a:endParaRPr lang="en-US" dirty="0"/>
          </a:p>
        </p:txBody>
      </p:sp>
      <p:sp>
        <p:nvSpPr>
          <p:cNvPr id="5" name="TextBox 4"/>
          <p:cNvSpPr txBox="1"/>
          <p:nvPr/>
        </p:nvSpPr>
        <p:spPr>
          <a:xfrm>
            <a:off x="0" y="6083144"/>
            <a:ext cx="2362200" cy="646331"/>
          </a:xfrm>
          <a:prstGeom prst="rect">
            <a:avLst/>
          </a:prstGeom>
          <a:noFill/>
        </p:spPr>
        <p:txBody>
          <a:bodyPr wrap="square" rtlCol="0">
            <a:spAutoFit/>
          </a:bodyPr>
          <a:lstStyle/>
          <a:p>
            <a:r>
              <a:rPr lang="en-US" b="1" i="1" dirty="0" smtClean="0">
                <a:latin typeface="Times New Roman" charset="0"/>
                <a:ea typeface="ＭＳ Ｐゴシック" charset="0"/>
              </a:rPr>
              <a:t>McGraw-Hill Education</a:t>
            </a:r>
            <a:endParaRPr lang="en-US" dirty="0"/>
          </a:p>
        </p:txBody>
      </p:sp>
      <p:sp>
        <p:nvSpPr>
          <p:cNvPr id="4" name="TextBox 3"/>
          <p:cNvSpPr txBox="1"/>
          <p:nvPr/>
        </p:nvSpPr>
        <p:spPr>
          <a:xfrm>
            <a:off x="1463040" y="5623560"/>
            <a:ext cx="6842760" cy="215444"/>
          </a:xfrm>
          <a:prstGeom prst="rect">
            <a:avLst/>
          </a:prstGeom>
          <a:noFill/>
        </p:spPr>
        <p:txBody>
          <a:bodyPr wrap="square" rtlCol="0">
            <a:spAutoFit/>
          </a:bodyPr>
          <a:lstStyle/>
          <a:p>
            <a:pPr eaLnBrk="1" hangingPunct="1"/>
            <a:r>
              <a:rPr lang="en-US" altLang="en-US" sz="800" dirty="0"/>
              <a:t>Copyright © McGraw-Hill Education.  All rights reserved. No reproduction or distribution without the prior written consent of McGraw-Hill Education.</a:t>
            </a:r>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648" y="182880"/>
            <a:ext cx="8153400" cy="990600"/>
          </a:xfrm>
        </p:spPr>
        <p:txBody>
          <a:bodyPr>
            <a:normAutofit fontScale="90000"/>
          </a:bodyPr>
          <a:lstStyle/>
          <a:p>
            <a:pPr algn="ctr" eaLnBrk="1" hangingPunct="1">
              <a:defRPr/>
            </a:pPr>
            <a:r>
              <a:rPr lang="en-US" dirty="0" smtClean="0"/>
              <a:t>Considerations when </a:t>
            </a:r>
            <a:br>
              <a:rPr lang="en-US" dirty="0" smtClean="0"/>
            </a:br>
            <a:r>
              <a:rPr lang="en-US" dirty="0" smtClean="0"/>
              <a:t>Defining </a:t>
            </a:r>
            <a:r>
              <a:rPr lang="en-US" dirty="0"/>
              <a:t>Marketing</a:t>
            </a:r>
          </a:p>
        </p:txBody>
      </p:sp>
      <p:sp>
        <p:nvSpPr>
          <p:cNvPr id="33795" name="Content Placeholder 6"/>
          <p:cNvSpPr>
            <a:spLocks noGrp="1"/>
          </p:cNvSpPr>
          <p:nvPr>
            <p:ph sz="quarter" idx="1"/>
          </p:nvPr>
        </p:nvSpPr>
        <p:spPr>
          <a:xfrm>
            <a:off x="612648" y="1600200"/>
            <a:ext cx="8153400" cy="4495800"/>
          </a:xfrm>
        </p:spPr>
        <p:txBody>
          <a:bodyPr>
            <a:normAutofit/>
          </a:bodyPr>
          <a:lstStyle/>
          <a:p>
            <a:pPr marL="0" indent="0" eaLnBrk="1" hangingPunct="1">
              <a:buNone/>
            </a:pPr>
            <a:r>
              <a:rPr lang="en-US" dirty="0"/>
              <a:t>Marketing’s Stakeholders</a:t>
            </a:r>
          </a:p>
          <a:p>
            <a:pPr lvl="1">
              <a:buFont typeface="Arial"/>
              <a:buChar char="•"/>
            </a:pPr>
            <a:r>
              <a:rPr lang="en-US" dirty="0"/>
              <a:t>Internal and </a:t>
            </a:r>
            <a:r>
              <a:rPr lang="en-US" dirty="0" smtClean="0"/>
              <a:t>external.</a:t>
            </a:r>
            <a:endParaRPr lang="en-US" dirty="0"/>
          </a:p>
          <a:p>
            <a:pPr marL="0" indent="0" eaLnBrk="1" hangingPunct="1">
              <a:buNone/>
            </a:pPr>
            <a:r>
              <a:rPr lang="en-US" dirty="0"/>
              <a:t>Societal Marketing</a:t>
            </a:r>
          </a:p>
          <a:p>
            <a:pPr lvl="1">
              <a:buFont typeface="Arial"/>
              <a:buChar char="•"/>
            </a:pPr>
            <a:r>
              <a:rPr lang="en-US" dirty="0"/>
              <a:t>Members of society at large are </a:t>
            </a:r>
            <a:r>
              <a:rPr lang="en-US" dirty="0" smtClean="0"/>
              <a:t>stakeholders.</a:t>
            </a:r>
            <a:endParaRPr lang="en-US" dirty="0"/>
          </a:p>
          <a:p>
            <a:pPr marL="0" indent="0">
              <a:buNone/>
            </a:pPr>
            <a:r>
              <a:rPr lang="en-US" dirty="0"/>
              <a:t>Green Marketing</a:t>
            </a:r>
          </a:p>
          <a:p>
            <a:pPr lvl="1">
              <a:buFont typeface="Arial"/>
              <a:buChar char="•"/>
            </a:pPr>
            <a:r>
              <a:rPr lang="en-US" dirty="0"/>
              <a:t>Environmentally </a:t>
            </a:r>
            <a:r>
              <a:rPr lang="en-US" dirty="0" smtClean="0"/>
              <a:t>friendly.</a:t>
            </a:r>
            <a:endParaRPr lang="en-US" dirty="0"/>
          </a:p>
          <a:p>
            <a:pPr lvl="1">
              <a:buFont typeface="Arial"/>
              <a:buChar char="•"/>
            </a:pPr>
            <a:r>
              <a:rPr lang="en-US" dirty="0"/>
              <a:t>Sustainability</a:t>
            </a:r>
            <a:r>
              <a:rPr lang="en-US" dirty="0" smtClean="0"/>
              <a:t>: </a:t>
            </a:r>
            <a:r>
              <a:rPr lang="en-US" dirty="0"/>
              <a:t>Meeting needs without harming future </a:t>
            </a:r>
            <a:r>
              <a:rPr lang="en-US" dirty="0" smtClean="0"/>
              <a:t>generations.</a:t>
            </a:r>
            <a:endParaRPr lang="en-US" dirty="0"/>
          </a:p>
        </p:txBody>
      </p:sp>
      <p:sp>
        <p:nvSpPr>
          <p:cNvPr id="3380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D7AFD8D2-F295-4E47-9565-9EF10BB161BC}" type="slidenum">
              <a:rPr lang="en-US" sz="1600">
                <a:latin typeface="Times New Roman" pitchFamily="18" charset="0"/>
              </a:rPr>
              <a:pPr algn="r"/>
              <a:t>10</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Core Marketing Concepts</a:t>
            </a:r>
          </a:p>
        </p:txBody>
      </p:sp>
      <p:sp>
        <p:nvSpPr>
          <p:cNvPr id="34819" name="Content Placeholder 12"/>
          <p:cNvSpPr>
            <a:spLocks noGrp="1"/>
          </p:cNvSpPr>
          <p:nvPr>
            <p:ph sz="quarter" idx="1"/>
          </p:nvPr>
        </p:nvSpPr>
        <p:spPr/>
        <p:txBody>
          <a:bodyPr/>
          <a:lstStyle/>
          <a:p>
            <a:pPr marL="0" indent="0" eaLnBrk="1" hangingPunct="1">
              <a:spcBef>
                <a:spcPts val="2500"/>
              </a:spcBef>
              <a:buNone/>
            </a:pPr>
            <a:r>
              <a:rPr lang="en-US" i="1" dirty="0"/>
              <a:t>Value</a:t>
            </a:r>
            <a:r>
              <a:rPr lang="en-US" dirty="0"/>
              <a:t> is the ratio of the bundle of benefits a customer receives from an offering compared to the costs incurred by the customer in acquiring that bundle of benefits. </a:t>
            </a:r>
          </a:p>
          <a:p>
            <a:pPr marL="0" indent="0" eaLnBrk="1" hangingPunct="1">
              <a:spcBef>
                <a:spcPts val="2500"/>
              </a:spcBef>
              <a:buNone/>
            </a:pPr>
            <a:r>
              <a:rPr lang="en-US" i="1" dirty="0"/>
              <a:t>Exchange</a:t>
            </a:r>
            <a:r>
              <a:rPr lang="en-US" dirty="0"/>
              <a:t> occurs when people give up something of value to them for something else they desire to </a:t>
            </a:r>
            <a:r>
              <a:rPr lang="en-US" dirty="0" smtClean="0"/>
              <a:t>have. Exchange </a:t>
            </a:r>
            <a:r>
              <a:rPr lang="en-US" dirty="0"/>
              <a:t>usually involves money but can involve trade or barter of time, skill, expertise, intellectual capital</a:t>
            </a:r>
            <a:r>
              <a:rPr lang="en-US" dirty="0" smtClean="0"/>
              <a:t>.</a:t>
            </a:r>
            <a:endParaRPr lang="en-US" dirty="0"/>
          </a:p>
        </p:txBody>
      </p:sp>
      <p:sp>
        <p:nvSpPr>
          <p:cNvPr id="34824"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95F1B035-AEDD-4448-804D-13C8907DF284}" type="slidenum">
              <a:rPr lang="en-US" sz="1600">
                <a:latin typeface="Times New Roman" pitchFamily="18" charset="0"/>
              </a:rPr>
              <a:pPr algn="r"/>
              <a:t>11</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For Exchange to Take Place</a:t>
            </a:r>
          </a:p>
        </p:txBody>
      </p:sp>
      <p:sp>
        <p:nvSpPr>
          <p:cNvPr id="35843" name="Content Placeholder 12"/>
          <p:cNvSpPr>
            <a:spLocks noGrp="1"/>
          </p:cNvSpPr>
          <p:nvPr>
            <p:ph sz="quarter" idx="1"/>
          </p:nvPr>
        </p:nvSpPr>
        <p:spPr>
          <a:xfrm>
            <a:off x="612648" y="1600200"/>
            <a:ext cx="4535424" cy="4500563"/>
          </a:xfrm>
        </p:spPr>
        <p:txBody>
          <a:bodyPr>
            <a:normAutofit fontScale="25000" lnSpcReduction="20000"/>
          </a:bodyPr>
          <a:lstStyle/>
          <a:p>
            <a:pPr>
              <a:spcAft>
                <a:spcPts val="1800"/>
              </a:spcAft>
              <a:buSzPct val="59000"/>
              <a:buNone/>
            </a:pPr>
            <a:r>
              <a:rPr lang="en-US" sz="9600" dirty="0" smtClean="0"/>
              <a:t>There </a:t>
            </a:r>
            <a:r>
              <a:rPr lang="en-US" sz="9600" dirty="0"/>
              <a:t>must be at least two parties.</a:t>
            </a:r>
          </a:p>
          <a:p>
            <a:pPr marL="0" indent="0">
              <a:spcAft>
                <a:spcPts val="1800"/>
              </a:spcAft>
              <a:buNone/>
            </a:pPr>
            <a:r>
              <a:rPr lang="en-US" sz="9600" dirty="0"/>
              <a:t>Each party has something that might be of value to the other. </a:t>
            </a:r>
          </a:p>
          <a:p>
            <a:pPr marL="0" indent="0">
              <a:spcAft>
                <a:spcPts val="1800"/>
              </a:spcAft>
              <a:buNone/>
            </a:pPr>
            <a:r>
              <a:rPr lang="en-US" sz="9600" dirty="0"/>
              <a:t>Each party is capable of communication and delivery.</a:t>
            </a:r>
          </a:p>
          <a:p>
            <a:pPr marL="0" indent="0">
              <a:spcAft>
                <a:spcPts val="1800"/>
              </a:spcAft>
              <a:buNone/>
            </a:pPr>
            <a:r>
              <a:rPr lang="en-US" sz="9600" dirty="0"/>
              <a:t>Each party is free to accept or reject the exchange offer.</a:t>
            </a:r>
          </a:p>
          <a:p>
            <a:pPr marL="0" indent="0">
              <a:spcAft>
                <a:spcPts val="1800"/>
              </a:spcAft>
              <a:buNone/>
            </a:pPr>
            <a:r>
              <a:rPr lang="en-US" sz="9600" dirty="0"/>
              <a:t>Each party believes it is appropriate or desirable to deal with the other party</a:t>
            </a:r>
            <a:r>
              <a:rPr lang="en-US" sz="9600" dirty="0" smtClean="0"/>
              <a:t>.</a:t>
            </a:r>
            <a:endParaRPr lang="en-US" sz="2400" dirty="0"/>
          </a:p>
        </p:txBody>
      </p:sp>
      <p:sp>
        <p:nvSpPr>
          <p:cNvPr id="35848"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84F7976D-6A42-4CDC-A572-59E86B16FF92}" type="slidenum">
              <a:rPr lang="en-US" sz="1600">
                <a:latin typeface="Times New Roman" pitchFamily="18" charset="0"/>
              </a:rPr>
              <a:pPr algn="r"/>
              <a:t>12</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1" y="1600200"/>
            <a:ext cx="3276600" cy="4530255"/>
          </a:xfrm>
          <a:prstGeom prst="rect">
            <a:avLst/>
          </a:prstGeom>
        </p:spPr>
      </p:pic>
      <p:sp>
        <p:nvSpPr>
          <p:cNvPr id="9" name="Rectangle 8"/>
          <p:cNvSpPr/>
          <p:nvPr/>
        </p:nvSpPr>
        <p:spPr>
          <a:xfrm>
            <a:off x="5257801" y="6080760"/>
            <a:ext cx="3276600" cy="230832"/>
          </a:xfrm>
          <a:prstGeom prst="rect">
            <a:avLst/>
          </a:prstGeom>
        </p:spPr>
        <p:txBody>
          <a:bodyPr wrap="square">
            <a:spAutoFit/>
          </a:bodyPr>
          <a:lstStyle/>
          <a:p>
            <a:r>
              <a:rPr lang="en-US" sz="900" dirty="0" smtClean="0"/>
              <a:t>Source</a:t>
            </a:r>
            <a:r>
              <a:rPr lang="en-US" sz="900" dirty="0"/>
              <a:t>: Burberry </a:t>
            </a:r>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dirty="0"/>
              <a:t>Marketing’s Roots</a:t>
            </a:r>
            <a:r>
              <a:rPr lang="en-US"/>
              <a:t/>
            </a:r>
            <a:br>
              <a:rPr lang="en-US"/>
            </a:br>
            <a:r>
              <a:rPr lang="en-US" smtClean="0"/>
              <a:t>and </a:t>
            </a:r>
            <a:r>
              <a:rPr lang="en-US" dirty="0"/>
              <a:t>Evolution</a:t>
            </a:r>
          </a:p>
        </p:txBody>
      </p:sp>
      <p:sp>
        <p:nvSpPr>
          <p:cNvPr id="36872"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AE7F4B73-B567-47A8-BAE7-42272C730069}" type="slidenum">
              <a:rPr lang="en-US" sz="1600">
                <a:latin typeface="Times New Roman" pitchFamily="18" charset="0"/>
              </a:rPr>
              <a:pPr algn="r"/>
              <a:t>13</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Rectangle 2">
            <a:hlinkClick r:id="rId3" action="ppaction://hlinksldjump"/>
          </p:cNvPr>
          <p:cNvSpPr/>
          <p:nvPr/>
        </p:nvSpPr>
        <p:spPr>
          <a:xfrm>
            <a:off x="4274820" y="6096000"/>
            <a:ext cx="2240280" cy="276999"/>
          </a:xfrm>
          <a:prstGeom prst="rect">
            <a:avLst/>
          </a:prstGeom>
        </p:spPr>
        <p:txBody>
          <a:bodyPr wrap="square">
            <a:spAutoFit/>
          </a:bodyPr>
          <a:lstStyle/>
          <a:p>
            <a:r>
              <a:rPr lang="en-US" sz="1200" dirty="0" smtClean="0">
                <a:hlinkClick r:id="rId3" action="ppaction://hlinksldjump"/>
              </a:rPr>
              <a:t>Link to long alt text description</a:t>
            </a:r>
            <a:endParaRPr lang="en-US" sz="1200" dirty="0"/>
          </a:p>
        </p:txBody>
      </p:sp>
      <p:pic>
        <p:nvPicPr>
          <p:cNvPr id="5" name="Content Placeholder 4" descr="The five key stages in the evolution of marketing."/>
          <p:cNvPicPr>
            <a:picLocks noGrp="1" noChangeAspect="1"/>
          </p:cNvPicPr>
          <p:nvPr>
            <p:ph sz="quarter" idx="1"/>
          </p:nvPr>
        </p:nvPicPr>
        <p:blipFill>
          <a:blip r:embed="rId4">
            <a:extLst>
              <a:ext uri="{28A0092B-C50C-407E-A947-70E740481C1C}">
                <a14:useLocalDpi xmlns:a14="http://schemas.microsoft.com/office/drawing/2010/main" val="0"/>
              </a:ext>
            </a:extLst>
          </a:blip>
          <a:srcRect t="676" b="676"/>
          <a:stretch>
            <a:fillRect/>
          </a:stretch>
        </p:blipFill>
        <p:spPr/>
      </p:pic>
      <p:sp>
        <p:nvSpPr>
          <p:cNvPr id="4" name="TextBox 3"/>
          <p:cNvSpPr txBox="1"/>
          <p:nvPr/>
        </p:nvSpPr>
        <p:spPr>
          <a:xfrm>
            <a:off x="7556313" y="516570"/>
            <a:ext cx="184666" cy="369332"/>
          </a:xfrm>
          <a:prstGeom prst="rect">
            <a:avLst/>
          </a:prstGeom>
          <a:noFill/>
        </p:spPr>
        <p:txBody>
          <a:bodyPr wrap="none" rtlCol="0">
            <a:spAutoFit/>
          </a:bodyPr>
          <a:lstStyle/>
          <a:p>
            <a:endParaRPr lang="en-US"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Pre-Industrial Revolution</a:t>
            </a:r>
          </a:p>
        </p:txBody>
      </p:sp>
      <p:sp>
        <p:nvSpPr>
          <p:cNvPr id="5" name="Content Placeholder 4"/>
          <p:cNvSpPr>
            <a:spLocks noGrp="1"/>
          </p:cNvSpPr>
          <p:nvPr>
            <p:ph sz="quarter" idx="1"/>
          </p:nvPr>
        </p:nvSpPr>
        <p:spPr>
          <a:xfrm>
            <a:off x="533400" y="2331720"/>
            <a:ext cx="8061960" cy="2971800"/>
          </a:xfrm>
        </p:spPr>
        <p:txBody>
          <a:bodyPr>
            <a:normAutofit/>
          </a:bodyPr>
          <a:lstStyle/>
          <a:p>
            <a:pPr marL="0" indent="0">
              <a:spcBef>
                <a:spcPts val="2500"/>
              </a:spcBef>
              <a:buNone/>
            </a:pPr>
            <a:r>
              <a:rPr lang="en-US" sz="3600" dirty="0"/>
              <a:t>Products were </a:t>
            </a:r>
            <a:r>
              <a:rPr lang="en-US" sz="3600" dirty="0" smtClean="0"/>
              <a:t>customized.</a:t>
            </a:r>
            <a:endParaRPr lang="en-US" sz="3600" dirty="0"/>
          </a:p>
          <a:p>
            <a:pPr marL="0" indent="0">
              <a:spcBef>
                <a:spcPts val="2500"/>
              </a:spcBef>
              <a:buNone/>
            </a:pPr>
            <a:r>
              <a:rPr lang="en-US" sz="3600" dirty="0"/>
              <a:t>One-to-one </a:t>
            </a:r>
            <a:r>
              <a:rPr lang="en-US" sz="3600" dirty="0" smtClean="0"/>
              <a:t>marketing.</a:t>
            </a:r>
            <a:endParaRPr lang="en-US" sz="36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Production Orientation</a:t>
            </a:r>
          </a:p>
        </p:txBody>
      </p:sp>
      <p:sp>
        <p:nvSpPr>
          <p:cNvPr id="5" name="Content Placeholder 4"/>
          <p:cNvSpPr>
            <a:spLocks noGrp="1"/>
          </p:cNvSpPr>
          <p:nvPr>
            <p:ph sz="quarter" idx="1"/>
          </p:nvPr>
        </p:nvSpPr>
        <p:spPr>
          <a:xfrm>
            <a:off x="612648" y="1600200"/>
            <a:ext cx="8153400" cy="3977640"/>
          </a:xfrm>
        </p:spPr>
        <p:txBody>
          <a:bodyPr>
            <a:normAutofit/>
          </a:bodyPr>
          <a:lstStyle/>
          <a:p>
            <a:pPr marL="0" indent="0">
              <a:spcBef>
                <a:spcPts val="2500"/>
              </a:spcBef>
              <a:buNone/>
            </a:pPr>
            <a:r>
              <a:rPr lang="en-US" dirty="0"/>
              <a:t>Maximizing mass production via assembly </a:t>
            </a:r>
            <a:r>
              <a:rPr lang="en-US" dirty="0" smtClean="0"/>
              <a:t>line.</a:t>
            </a:r>
            <a:endParaRPr lang="en-US" dirty="0"/>
          </a:p>
          <a:p>
            <a:pPr marL="0" indent="0">
              <a:spcBef>
                <a:spcPts val="2500"/>
              </a:spcBef>
              <a:buNone/>
            </a:pPr>
            <a:r>
              <a:rPr lang="en-US" dirty="0"/>
              <a:t>Assumes customers will go the </a:t>
            </a:r>
            <a:r>
              <a:rPr lang="en-US" dirty="0" smtClean="0"/>
              <a:t>producer.</a:t>
            </a:r>
            <a:endParaRPr lang="en-US" dirty="0"/>
          </a:p>
          <a:p>
            <a:pPr marL="0" indent="0">
              <a:spcBef>
                <a:spcPts val="2500"/>
              </a:spcBef>
              <a:buNone/>
            </a:pPr>
            <a:r>
              <a:rPr lang="en-US" dirty="0"/>
              <a:t>“If you build it, they will come.”</a:t>
            </a:r>
          </a:p>
          <a:p>
            <a:pPr marL="0" indent="0">
              <a:spcBef>
                <a:spcPts val="2500"/>
              </a:spcBef>
              <a:buNone/>
            </a:pPr>
            <a:r>
              <a:rPr lang="en-US" dirty="0" smtClean="0"/>
              <a:t>As Henry Ford said,  </a:t>
            </a:r>
            <a:r>
              <a:rPr lang="en-US" dirty="0"/>
              <a:t>“People can have the Model T in any color—so long that it’s black.”</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Sales Orientation</a:t>
            </a:r>
          </a:p>
        </p:txBody>
      </p:sp>
      <p:sp>
        <p:nvSpPr>
          <p:cNvPr id="5" name="Content Placeholder 4"/>
          <p:cNvSpPr>
            <a:spLocks noGrp="1"/>
          </p:cNvSpPr>
          <p:nvPr>
            <p:ph sz="quarter" idx="1"/>
          </p:nvPr>
        </p:nvSpPr>
        <p:spPr/>
        <p:txBody>
          <a:bodyPr/>
          <a:lstStyle/>
          <a:p>
            <a:pPr marL="0" indent="0">
              <a:buNone/>
            </a:pPr>
            <a:r>
              <a:rPr lang="en-US" dirty="0"/>
              <a:t>Salespeople need to push the </a:t>
            </a:r>
            <a:r>
              <a:rPr lang="en-US" dirty="0" smtClean="0"/>
              <a:t>product.</a:t>
            </a:r>
            <a:endParaRPr lang="en-US" dirty="0"/>
          </a:p>
          <a:p>
            <a:pPr lvl="1">
              <a:buFont typeface="Arial"/>
              <a:buChar char="•"/>
            </a:pPr>
            <a:r>
              <a:rPr lang="en-US" dirty="0"/>
              <a:t>Production capacity increased post-</a:t>
            </a:r>
            <a:r>
              <a:rPr lang="en-US" dirty="0" smtClean="0"/>
              <a:t>WW1.</a:t>
            </a:r>
            <a:endParaRPr lang="en-US" dirty="0"/>
          </a:p>
          <a:p>
            <a:pPr lvl="1">
              <a:buFont typeface="Arial"/>
              <a:buChar char="•"/>
            </a:pPr>
            <a:r>
              <a:rPr lang="en-US" dirty="0"/>
              <a:t>New competitors flooded the </a:t>
            </a:r>
            <a:r>
              <a:rPr lang="en-US" dirty="0" smtClean="0"/>
              <a:t>market.</a:t>
            </a:r>
            <a:endParaRPr lang="en-US" dirty="0"/>
          </a:p>
          <a:p>
            <a:pPr lvl="1">
              <a:buFont typeface="Arial"/>
              <a:buChar char="•"/>
            </a:pPr>
            <a:r>
              <a:rPr lang="en-US" dirty="0"/>
              <a:t>More sophisticated financial markets pressured firms to increase sales volume and profitability.</a:t>
            </a:r>
          </a:p>
          <a:p>
            <a:pPr marL="0" indent="0">
              <a:buNone/>
            </a:pPr>
            <a:r>
              <a:rPr lang="en-US" dirty="0" smtClean="0"/>
              <a:t>Created </a:t>
            </a:r>
            <a:r>
              <a:rPr lang="en-US" dirty="0"/>
              <a:t>the image of the pushy </a:t>
            </a:r>
            <a:r>
              <a:rPr lang="en-US" dirty="0" smtClean="0"/>
              <a:t>salesperson.</a:t>
            </a:r>
            <a:endParaRPr lang="en-US" dirty="0"/>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Marketing Concept</a:t>
            </a:r>
          </a:p>
        </p:txBody>
      </p:sp>
      <p:sp>
        <p:nvSpPr>
          <p:cNvPr id="5" name="Content Placeholder 4"/>
          <p:cNvSpPr>
            <a:spLocks noGrp="1"/>
          </p:cNvSpPr>
          <p:nvPr>
            <p:ph sz="quarter" idx="1"/>
          </p:nvPr>
        </p:nvSpPr>
        <p:spPr/>
        <p:txBody>
          <a:bodyPr>
            <a:normAutofit/>
          </a:bodyPr>
          <a:lstStyle/>
          <a:p>
            <a:pPr marL="0" indent="0">
              <a:buNone/>
            </a:pPr>
            <a:r>
              <a:rPr lang="en-US" dirty="0" smtClean="0"/>
              <a:t>After </a:t>
            </a:r>
            <a:r>
              <a:rPr lang="en-US" dirty="0"/>
              <a:t>World War </a:t>
            </a:r>
            <a:r>
              <a:rPr lang="en-US" dirty="0" smtClean="0"/>
              <a:t>II:</a:t>
            </a:r>
            <a:endParaRPr lang="en-US" dirty="0"/>
          </a:p>
          <a:p>
            <a:pPr lvl="1">
              <a:buFont typeface="Arial"/>
              <a:buChar char="•"/>
            </a:pPr>
            <a:r>
              <a:rPr lang="en-US" dirty="0"/>
              <a:t>Pent-up demand for consumer goods and </a:t>
            </a:r>
            <a:r>
              <a:rPr lang="en-US" dirty="0" smtClean="0"/>
              <a:t>services.</a:t>
            </a:r>
            <a:endParaRPr lang="en-US" dirty="0"/>
          </a:p>
          <a:p>
            <a:pPr lvl="1">
              <a:buFont typeface="Arial"/>
              <a:buChar char="•"/>
            </a:pPr>
            <a:r>
              <a:rPr lang="en-US" dirty="0"/>
              <a:t>Euphoric focus on family and getting back to </a:t>
            </a:r>
            <a:r>
              <a:rPr lang="en-US" dirty="0" smtClean="0"/>
              <a:t>normal.</a:t>
            </a:r>
            <a:endParaRPr lang="en-US" dirty="0"/>
          </a:p>
          <a:p>
            <a:pPr lvl="1">
              <a:buFont typeface="Arial"/>
              <a:buChar char="•"/>
            </a:pPr>
            <a:r>
              <a:rPr lang="en-US" dirty="0"/>
              <a:t>Increased production for consumer </a:t>
            </a:r>
            <a:r>
              <a:rPr lang="en-US" dirty="0" smtClean="0"/>
              <a:t>goods.</a:t>
            </a:r>
            <a:endParaRPr lang="en-US" dirty="0"/>
          </a:p>
          <a:p>
            <a:pPr lvl="1">
              <a:buFont typeface="Arial"/>
              <a:buChar char="•"/>
            </a:pPr>
            <a:r>
              <a:rPr lang="en-US" dirty="0"/>
              <a:t>Sophisticated marketing research enabled by mainframe </a:t>
            </a:r>
            <a:r>
              <a:rPr lang="en-US" dirty="0" smtClean="0"/>
              <a:t>computers. </a:t>
            </a:r>
            <a:endParaRPr lang="en-US" dirty="0"/>
          </a:p>
          <a:p>
            <a:pPr marL="0" indent="0">
              <a:buNone/>
            </a:pPr>
            <a:r>
              <a:rPr lang="en-US" dirty="0"/>
              <a:t>Marketing concept spread in the 1960s and </a:t>
            </a:r>
            <a:r>
              <a:rPr lang="en-US" dirty="0" smtClean="0"/>
              <a:t>70s:</a:t>
            </a:r>
            <a:endParaRPr lang="en-US" dirty="0"/>
          </a:p>
          <a:p>
            <a:pPr lvl="1">
              <a:buFont typeface="Arial"/>
              <a:buChar char="•"/>
            </a:pPr>
            <a:r>
              <a:rPr lang="en-US" dirty="0"/>
              <a:t>Led to allowing the market to decide what products it wanted which gave rise to marketing </a:t>
            </a:r>
            <a:r>
              <a:rPr lang="en-US" dirty="0" smtClean="0"/>
              <a:t>planning.</a:t>
            </a:r>
            <a:endParaRPr lang="en-US" dirty="0"/>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Marketing Mix</a:t>
            </a:r>
          </a:p>
        </p:txBody>
      </p:sp>
      <p:sp>
        <p:nvSpPr>
          <p:cNvPr id="5" name="Content Placeholder 4"/>
          <p:cNvSpPr>
            <a:spLocks noGrp="1"/>
          </p:cNvSpPr>
          <p:nvPr>
            <p:ph sz="quarter" idx="1"/>
          </p:nvPr>
        </p:nvSpPr>
        <p:spPr/>
        <p:txBody>
          <a:bodyPr/>
          <a:lstStyle/>
          <a:p>
            <a:pPr marL="0" indent="0">
              <a:buNone/>
            </a:pPr>
            <a:r>
              <a:rPr lang="en-US" dirty="0"/>
              <a:t>Mid-</a:t>
            </a:r>
            <a:r>
              <a:rPr lang="en-US" dirty="0" smtClean="0"/>
              <a:t>1960s:  The </a:t>
            </a:r>
            <a:r>
              <a:rPr lang="en-US" dirty="0"/>
              <a:t>4 Ps, or marketing mix </a:t>
            </a:r>
          </a:p>
          <a:p>
            <a:pPr lvl="1">
              <a:buFont typeface="Arial"/>
              <a:buChar char="•"/>
            </a:pPr>
            <a:r>
              <a:rPr lang="en-US" dirty="0"/>
              <a:t>Product,  </a:t>
            </a:r>
            <a:r>
              <a:rPr lang="en-US" dirty="0" smtClean="0"/>
              <a:t>price</a:t>
            </a:r>
            <a:r>
              <a:rPr lang="en-US" dirty="0"/>
              <a:t>,  </a:t>
            </a:r>
            <a:r>
              <a:rPr lang="en-US" dirty="0" smtClean="0"/>
              <a:t>place</a:t>
            </a:r>
            <a:r>
              <a:rPr lang="en-US" dirty="0"/>
              <a:t>,  </a:t>
            </a:r>
            <a:r>
              <a:rPr lang="en-US" dirty="0" smtClean="0"/>
              <a:t>promotion.</a:t>
            </a:r>
            <a:endParaRPr lang="en-US" dirty="0"/>
          </a:p>
          <a:p>
            <a:pPr marL="0" indent="0">
              <a:buNone/>
            </a:pPr>
            <a:r>
              <a:rPr lang="en-US" dirty="0"/>
              <a:t>Today: </a:t>
            </a:r>
            <a:r>
              <a:rPr lang="en-US" dirty="0" smtClean="0"/>
              <a:t>More </a:t>
            </a:r>
            <a:r>
              <a:rPr lang="en-US" dirty="0"/>
              <a:t>sophisticated view of </a:t>
            </a:r>
            <a:r>
              <a:rPr lang="en-US" dirty="0" smtClean="0"/>
              <a:t>4 Ps</a:t>
            </a:r>
            <a:endParaRPr lang="en-US" dirty="0"/>
          </a:p>
          <a:p>
            <a:pPr lvl="1">
              <a:buFont typeface="Arial"/>
              <a:buChar char="•"/>
            </a:pPr>
            <a:r>
              <a:rPr lang="en-US" dirty="0"/>
              <a:t>Products are offerings; focus is on </a:t>
            </a:r>
            <a:r>
              <a:rPr lang="en-US" dirty="0" smtClean="0"/>
              <a:t>solutions.</a:t>
            </a:r>
            <a:endParaRPr lang="en-US" dirty="0"/>
          </a:p>
          <a:p>
            <a:pPr lvl="1">
              <a:buFont typeface="Arial"/>
              <a:buChar char="•"/>
            </a:pPr>
            <a:r>
              <a:rPr lang="en-US" dirty="0"/>
              <a:t>Place is complex supply </a:t>
            </a:r>
            <a:r>
              <a:rPr lang="en-US" dirty="0" smtClean="0"/>
              <a:t>chains.</a:t>
            </a:r>
            <a:endParaRPr lang="en-US" dirty="0"/>
          </a:p>
          <a:p>
            <a:pPr lvl="1">
              <a:buFont typeface="Arial"/>
              <a:buChar char="•"/>
            </a:pPr>
            <a:r>
              <a:rPr lang="en-US" dirty="0"/>
              <a:t>Price is viewed as value; </a:t>
            </a:r>
            <a:r>
              <a:rPr lang="en-US" dirty="0" smtClean="0"/>
              <a:t>benefits</a:t>
            </a:r>
            <a:r>
              <a:rPr lang="en-US" dirty="0"/>
              <a:t>/</a:t>
            </a:r>
            <a:r>
              <a:rPr lang="en-US" dirty="0" smtClean="0"/>
              <a:t>price.</a:t>
            </a:r>
            <a:endParaRPr lang="en-US" dirty="0"/>
          </a:p>
          <a:p>
            <a:pPr lvl="1">
              <a:buFont typeface="Arial"/>
              <a:buChar char="•"/>
            </a:pPr>
            <a:r>
              <a:rPr lang="en-US" dirty="0"/>
              <a:t>Promotion uses high-tech </a:t>
            </a:r>
            <a:r>
              <a:rPr lang="en-US" dirty="0" smtClean="0"/>
              <a:t>media. </a:t>
            </a:r>
            <a:endParaRPr lang="en-US" dirty="0"/>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Beyond the Marketing Concept</a:t>
            </a:r>
          </a:p>
        </p:txBody>
      </p:sp>
      <p:graphicFrame>
        <p:nvGraphicFramePr>
          <p:cNvPr id="6" name="Content Placeholder 5" descr="Differentiation orientation, market orientation, relationship orientation, and one-to-one marketing"/>
          <p:cNvGraphicFramePr>
            <a:graphicFrameLocks noGrp="1"/>
          </p:cNvGraphicFramePr>
          <p:nvPr>
            <p:ph sz="quarter" idx="1"/>
            <p:extLst>
              <p:ext uri="{D42A27DB-BD31-4B8C-83A1-F6EECF244321}">
                <p14:modId xmlns:p14="http://schemas.microsoft.com/office/powerpoint/2010/main" val="4080372869"/>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89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7CD27BB0-AA7D-45F5-BAD3-1ADDA3309059}" type="slidenum">
              <a:rPr lang="en-US" sz="1600">
                <a:latin typeface="Times New Roman" pitchFamily="18" charset="0"/>
              </a:rPr>
              <a:pPr algn="r"/>
              <a:t>19</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Learning Objectives</a:t>
            </a:r>
          </a:p>
        </p:txBody>
      </p:sp>
      <p:sp>
        <p:nvSpPr>
          <p:cNvPr id="23555" name="Content Placeholder 2"/>
          <p:cNvSpPr>
            <a:spLocks noGrp="1"/>
          </p:cNvSpPr>
          <p:nvPr>
            <p:ph sz="quarter" idx="1"/>
          </p:nvPr>
        </p:nvSpPr>
        <p:spPr/>
        <p:txBody>
          <a:bodyPr/>
          <a:lstStyle/>
          <a:p>
            <a:pPr marL="0" indent="0" eaLnBrk="1" hangingPunct="1">
              <a:spcBef>
                <a:spcPts val="2500"/>
              </a:spcBef>
              <a:buNone/>
            </a:pPr>
            <a:r>
              <a:rPr lang="en-US" sz="2400" dirty="0" smtClean="0"/>
              <a:t>Identify typical misconceptions about marketing, why they persist, and the resulting challenges for marketing management.</a:t>
            </a:r>
          </a:p>
          <a:p>
            <a:pPr marL="0" indent="0" eaLnBrk="1" hangingPunct="1">
              <a:spcBef>
                <a:spcPts val="2500"/>
              </a:spcBef>
              <a:buNone/>
            </a:pPr>
            <a:r>
              <a:rPr lang="en-US" sz="2400" dirty="0" smtClean="0"/>
              <a:t>Define what marketing and marketing management really are and how they contribute to firm success.</a:t>
            </a:r>
          </a:p>
          <a:p>
            <a:pPr marL="0" indent="0" eaLnBrk="1" hangingPunct="1">
              <a:spcBef>
                <a:spcPts val="2500"/>
              </a:spcBef>
              <a:buNone/>
            </a:pPr>
            <a:r>
              <a:rPr lang="en-US" sz="2400" dirty="0" smtClean="0"/>
              <a:t>Appreciate how marketing has evolved from its early roots to be practiced as it is today. </a:t>
            </a:r>
          </a:p>
          <a:p>
            <a:pPr marL="0" indent="0" eaLnBrk="1" hangingPunct="1">
              <a:spcBef>
                <a:spcPts val="2500"/>
              </a:spcBef>
              <a:buNone/>
            </a:pPr>
            <a:r>
              <a:rPr lang="en-US" sz="2400" dirty="0" smtClean="0"/>
              <a:t>Recognize the impact of key change drivers on the future of marketing.</a:t>
            </a:r>
            <a:endParaRPr lang="en-US" sz="2400"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A753FF91-1EEC-4918-8AE5-1E0B4ADB3345}" type="slidenum">
              <a:rPr lang="en-US" sz="1600">
                <a:latin typeface="Times New Roman" pitchFamily="18" charset="0"/>
              </a:rPr>
              <a:pPr algn="r"/>
              <a:t>2</a:t>
            </a:fld>
            <a:endParaRPr lang="en-US"/>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r>
              <a:rPr lang="en-US" sz="3600" b="1" dirty="0" smtClean="0"/>
              <a:t>Differentiation and Market Orientation</a:t>
            </a:r>
            <a:endParaRPr lang="en-US" sz="3600" b="1" dirty="0"/>
          </a:p>
        </p:txBody>
      </p:sp>
      <p:sp>
        <p:nvSpPr>
          <p:cNvPr id="8" name="Content Placeholder 7"/>
          <p:cNvSpPr>
            <a:spLocks noGrp="1"/>
          </p:cNvSpPr>
          <p:nvPr>
            <p:ph sz="quarter" idx="2"/>
          </p:nvPr>
        </p:nvSpPr>
        <p:spPr>
          <a:xfrm>
            <a:off x="609600" y="1691640"/>
            <a:ext cx="7665720" cy="4846320"/>
          </a:xfrm>
        </p:spPr>
        <p:txBody>
          <a:bodyPr>
            <a:normAutofit/>
          </a:bodyPr>
          <a:lstStyle/>
          <a:p>
            <a:pPr marL="0" indent="0">
              <a:buNone/>
            </a:pPr>
            <a:r>
              <a:rPr lang="en-US" dirty="0" smtClean="0"/>
              <a:t>Differentiation Orientation</a:t>
            </a:r>
          </a:p>
          <a:p>
            <a:pPr>
              <a:buFont typeface="Arial"/>
              <a:buChar char="•"/>
            </a:pPr>
            <a:r>
              <a:rPr lang="en-US" dirty="0" smtClean="0"/>
              <a:t>Clearly </a:t>
            </a:r>
            <a:r>
              <a:rPr lang="en-US" dirty="0"/>
              <a:t>communicates how the firms products from </a:t>
            </a:r>
            <a:r>
              <a:rPr lang="en-US" dirty="0" smtClean="0"/>
              <a:t>competitors.</a:t>
            </a:r>
          </a:p>
          <a:p>
            <a:pPr marL="0" indent="0">
              <a:buNone/>
            </a:pPr>
            <a:r>
              <a:rPr lang="en-US" dirty="0" smtClean="0"/>
              <a:t>Market Orientation</a:t>
            </a:r>
          </a:p>
          <a:p>
            <a:pPr>
              <a:buFont typeface="Arial"/>
              <a:buChar char="•"/>
            </a:pPr>
            <a:r>
              <a:rPr lang="en-US" dirty="0" smtClean="0"/>
              <a:t>Implementation of the marketing concept.</a:t>
            </a:r>
          </a:p>
          <a:p>
            <a:pPr>
              <a:buFont typeface="Arial"/>
              <a:buChar char="•"/>
            </a:pPr>
            <a:r>
              <a:rPr lang="en-US" dirty="0" smtClean="0">
                <a:solidFill>
                  <a:prstClr val="black"/>
                </a:solidFill>
              </a:rPr>
              <a:t>Includes </a:t>
            </a:r>
            <a:r>
              <a:rPr lang="en-US" dirty="0" smtClean="0"/>
              <a:t>customer </a:t>
            </a:r>
            <a:r>
              <a:rPr lang="en-US" dirty="0"/>
              <a:t>orientation: </a:t>
            </a:r>
            <a:r>
              <a:rPr lang="en-US" dirty="0" smtClean="0"/>
              <a:t> </a:t>
            </a:r>
            <a:r>
              <a:rPr lang="en-US" dirty="0" smtClean="0">
                <a:solidFill>
                  <a:prstClr val="black"/>
                </a:solidFill>
              </a:rPr>
              <a:t>The customer is at the core.</a:t>
            </a:r>
            <a:endParaRPr lang="en-US" dirty="0">
              <a:solidFill>
                <a:prstClr val="black"/>
              </a:solidFill>
            </a:endParaRPr>
          </a:p>
        </p:txBody>
      </p:sp>
      <p:sp>
        <p:nvSpPr>
          <p:cNvPr id="7" name="Footer Placeholder 4"/>
          <p:cNvSpPr txBox="1">
            <a:spLocks/>
          </p:cNvSpPr>
          <p:nvPr/>
        </p:nvSpPr>
        <p:spPr>
          <a:xfrm>
            <a:off x="91440" y="6538595"/>
            <a:ext cx="8674608" cy="365125"/>
          </a:xfrm>
          <a:prstGeom prst="rect">
            <a:avLst/>
          </a:prstGeom>
        </p:spPr>
        <p:txBody>
          <a:bodyPr wrap="none">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r>
              <a:rPr lang="en-US" sz="3600" b="1" dirty="0" smtClean="0"/>
              <a:t>Relationship and One-to-One Marketing</a:t>
            </a:r>
            <a:endParaRPr lang="en-US" sz="3600" b="1" dirty="0"/>
          </a:p>
        </p:txBody>
      </p:sp>
      <p:sp>
        <p:nvSpPr>
          <p:cNvPr id="8" name="Content Placeholder 7"/>
          <p:cNvSpPr>
            <a:spLocks noGrp="1"/>
          </p:cNvSpPr>
          <p:nvPr>
            <p:ph sz="quarter" idx="2"/>
          </p:nvPr>
        </p:nvSpPr>
        <p:spPr>
          <a:xfrm>
            <a:off x="609600" y="1691640"/>
            <a:ext cx="7665720" cy="4846320"/>
          </a:xfrm>
        </p:spPr>
        <p:txBody>
          <a:bodyPr>
            <a:normAutofit/>
          </a:bodyPr>
          <a:lstStyle/>
          <a:p>
            <a:pPr marL="0" indent="0">
              <a:buNone/>
            </a:pPr>
            <a:r>
              <a:rPr lang="en-US" dirty="0" smtClean="0"/>
              <a:t>Relationship Orientation</a:t>
            </a:r>
          </a:p>
          <a:p>
            <a:pPr>
              <a:buFont typeface="Arial"/>
              <a:buChar char="•"/>
            </a:pPr>
            <a:r>
              <a:rPr lang="en-US" dirty="0"/>
              <a:t>Focuses on customer </a:t>
            </a:r>
            <a:r>
              <a:rPr lang="en-US" dirty="0" smtClean="0"/>
              <a:t>retention.</a:t>
            </a:r>
            <a:endParaRPr lang="en-US" dirty="0"/>
          </a:p>
          <a:p>
            <a:pPr>
              <a:buFont typeface="Arial"/>
              <a:buChar char="•"/>
            </a:pPr>
            <a:r>
              <a:rPr lang="en-US" dirty="0"/>
              <a:t>CRM drives customer satisfaction and </a:t>
            </a:r>
            <a:r>
              <a:rPr lang="en-US" dirty="0" smtClean="0"/>
              <a:t>loyalty.</a:t>
            </a:r>
          </a:p>
          <a:p>
            <a:pPr marL="0" indent="0">
              <a:buNone/>
            </a:pPr>
            <a:r>
              <a:rPr lang="en-US" dirty="0" smtClean="0"/>
              <a:t>One-to-One Marketing</a:t>
            </a:r>
            <a:endParaRPr lang="en-US" dirty="0"/>
          </a:p>
          <a:p>
            <a:pPr>
              <a:buFont typeface="Arial"/>
              <a:buChar char="•"/>
            </a:pPr>
            <a:r>
              <a:rPr lang="en-US" dirty="0"/>
              <a:t>Advocates a learning relationship so that the firm can offer customized products and </a:t>
            </a:r>
            <a:r>
              <a:rPr lang="en-US" dirty="0" smtClean="0"/>
              <a:t>services.</a:t>
            </a:r>
            <a:endParaRPr lang="en-US" dirty="0"/>
          </a:p>
          <a:p>
            <a:pPr>
              <a:buFont typeface="Arial"/>
              <a:buChar char="•"/>
            </a:pPr>
            <a:r>
              <a:rPr lang="en-US" dirty="0"/>
              <a:t>Mass </a:t>
            </a:r>
            <a:r>
              <a:rPr lang="en-US" dirty="0" smtClean="0"/>
              <a:t>customization.</a:t>
            </a:r>
            <a:endParaRPr lang="en-US" dirty="0"/>
          </a:p>
        </p:txBody>
      </p:sp>
      <p:sp>
        <p:nvSpPr>
          <p:cNvPr id="7"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913684576"/>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Change Drives Impacting </a:t>
            </a:r>
            <a:r>
              <a:rPr lang="en-US" dirty="0" smtClean="0"/>
              <a:t>the </a:t>
            </a:r>
            <a:r>
              <a:rPr lang="en-US" dirty="0"/>
              <a:t>Future of Marketing</a:t>
            </a:r>
          </a:p>
        </p:txBody>
      </p:sp>
      <p:sp>
        <p:nvSpPr>
          <p:cNvPr id="38915" name="Content Placeholder 2"/>
          <p:cNvSpPr>
            <a:spLocks noGrp="1"/>
          </p:cNvSpPr>
          <p:nvPr>
            <p:ph sz="quarter" idx="1"/>
          </p:nvPr>
        </p:nvSpPr>
        <p:spPr/>
        <p:txBody>
          <a:bodyPr>
            <a:normAutofit/>
          </a:bodyPr>
          <a:lstStyle/>
          <a:p>
            <a:pPr marL="0" indent="0" eaLnBrk="1" hangingPunct="1">
              <a:spcBef>
                <a:spcPts val="2500"/>
              </a:spcBef>
              <a:buNone/>
            </a:pPr>
            <a:r>
              <a:rPr lang="en-US" dirty="0"/>
              <a:t>Shift to product glut and customer </a:t>
            </a:r>
            <a:r>
              <a:rPr lang="en-US" dirty="0" smtClean="0"/>
              <a:t>shortage.</a:t>
            </a:r>
            <a:endParaRPr lang="en-US" dirty="0"/>
          </a:p>
          <a:p>
            <a:pPr marL="0" indent="0" eaLnBrk="1" hangingPunct="1">
              <a:spcBef>
                <a:spcPts val="2500"/>
              </a:spcBef>
              <a:buNone/>
            </a:pPr>
            <a:r>
              <a:rPr lang="en-US" dirty="0"/>
              <a:t>Shift in information power from marketer to </a:t>
            </a:r>
            <a:r>
              <a:rPr lang="en-US" dirty="0" smtClean="0"/>
              <a:t>customer.</a:t>
            </a:r>
            <a:endParaRPr lang="en-US" dirty="0"/>
          </a:p>
          <a:p>
            <a:pPr marL="0" indent="0" eaLnBrk="1" hangingPunct="1">
              <a:spcBef>
                <a:spcPts val="2500"/>
              </a:spcBef>
              <a:buNone/>
            </a:pPr>
            <a:r>
              <a:rPr lang="en-US" dirty="0"/>
              <a:t>Shift in generational values and </a:t>
            </a:r>
            <a:r>
              <a:rPr lang="en-US" dirty="0" smtClean="0"/>
              <a:t>preferences.</a:t>
            </a:r>
            <a:endParaRPr lang="en-US" dirty="0"/>
          </a:p>
          <a:p>
            <a:pPr marL="0" indent="0" eaLnBrk="1" hangingPunct="1">
              <a:spcBef>
                <a:spcPts val="2500"/>
              </a:spcBef>
              <a:buNone/>
            </a:pPr>
            <a:r>
              <a:rPr lang="en-US" dirty="0"/>
              <a:t>Shift to distinguishing Marketing (“Big M”) from marketing (“little m”</a:t>
            </a:r>
            <a:r>
              <a:rPr lang="en-US" dirty="0" smtClean="0"/>
              <a:t>).</a:t>
            </a:r>
            <a:endParaRPr lang="en-US" dirty="0"/>
          </a:p>
          <a:p>
            <a:pPr marL="0" indent="0">
              <a:spcBef>
                <a:spcPts val="2500"/>
              </a:spcBef>
              <a:buNone/>
            </a:pPr>
            <a:r>
              <a:rPr lang="en-US" dirty="0"/>
              <a:t>Shift to demanding return on marketing </a:t>
            </a:r>
            <a:r>
              <a:rPr lang="en-US" dirty="0" smtClean="0"/>
              <a:t>investment.</a:t>
            </a:r>
            <a:endParaRPr lang="en-US" dirty="0"/>
          </a:p>
        </p:txBody>
      </p:sp>
      <p:sp>
        <p:nvSpPr>
          <p:cNvPr id="38920"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19719638-2EB5-4051-9EAF-8583A94002F7}" type="slidenum">
              <a:rPr lang="en-US" sz="1600">
                <a:latin typeface="Times New Roman" pitchFamily="18" charset="0"/>
              </a:rPr>
              <a:pPr algn="r"/>
              <a:t>22</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Shift to Product Glut and Customer Shortage</a:t>
            </a:r>
          </a:p>
        </p:txBody>
      </p:sp>
      <p:sp>
        <p:nvSpPr>
          <p:cNvPr id="39939" name="Content Placeholder 2"/>
          <p:cNvSpPr>
            <a:spLocks noGrp="1"/>
          </p:cNvSpPr>
          <p:nvPr>
            <p:ph sz="quarter" idx="1"/>
          </p:nvPr>
        </p:nvSpPr>
        <p:spPr/>
        <p:txBody>
          <a:bodyPr>
            <a:normAutofit lnSpcReduction="10000"/>
          </a:bodyPr>
          <a:lstStyle/>
          <a:p>
            <a:pPr marL="0" indent="0" eaLnBrk="1" hangingPunct="1">
              <a:spcBef>
                <a:spcPts val="2500"/>
              </a:spcBef>
              <a:buNone/>
            </a:pPr>
            <a:r>
              <a:rPr lang="en-US" dirty="0"/>
              <a:t>The balance of power is shifting between marketers and their customers, both in B2C and B2B markets.</a:t>
            </a:r>
          </a:p>
          <a:p>
            <a:pPr marL="0" indent="0" eaLnBrk="1" hangingPunct="1">
              <a:spcBef>
                <a:spcPts val="2500"/>
              </a:spcBef>
              <a:buNone/>
            </a:pPr>
            <a:r>
              <a:rPr lang="en-US" dirty="0"/>
              <a:t>Not only is a customer orientation desirable, but also in today’s market it is a </a:t>
            </a:r>
            <a:r>
              <a:rPr lang="en-US" i="1" dirty="0"/>
              <a:t>necessity for survival.</a:t>
            </a:r>
          </a:p>
          <a:p>
            <a:pPr marL="0" indent="0" eaLnBrk="1" hangingPunct="1">
              <a:spcBef>
                <a:spcPts val="2500"/>
              </a:spcBef>
              <a:buNone/>
            </a:pPr>
            <a:r>
              <a:rPr lang="en-US" dirty="0"/>
              <a:t>New Market Realities: competitors proliferate, all secrets are open secrets, innovation is universal, information overwhelms and depreciates, easy growth makes hard times, and customers have less time than ever</a:t>
            </a:r>
            <a:r>
              <a:rPr lang="en-US" dirty="0" smtClean="0"/>
              <a:t>.</a:t>
            </a:r>
            <a:endParaRPr lang="en-US" dirty="0"/>
          </a:p>
        </p:txBody>
      </p:sp>
      <p:sp>
        <p:nvSpPr>
          <p:cNvPr id="39944"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AE513661-0F40-43DD-9FF5-83B932D373FF}" type="slidenum">
              <a:rPr lang="en-US" sz="1600">
                <a:latin typeface="Times New Roman" pitchFamily="18" charset="0"/>
              </a:rPr>
              <a:pPr algn="r"/>
              <a:t>23</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Shift in Information Power from Marketer to Customer</a:t>
            </a:r>
          </a:p>
        </p:txBody>
      </p:sp>
      <p:sp>
        <p:nvSpPr>
          <p:cNvPr id="41987" name="Content Placeholder 2"/>
          <p:cNvSpPr>
            <a:spLocks noGrp="1"/>
          </p:cNvSpPr>
          <p:nvPr>
            <p:ph sz="quarter" idx="1"/>
          </p:nvPr>
        </p:nvSpPr>
        <p:spPr>
          <a:xfrm>
            <a:off x="612648" y="1600200"/>
            <a:ext cx="8153400" cy="4495800"/>
          </a:xfrm>
        </p:spPr>
        <p:txBody>
          <a:bodyPr>
            <a:normAutofit/>
          </a:bodyPr>
          <a:lstStyle/>
          <a:p>
            <a:pPr marL="0" indent="0" eaLnBrk="1" hangingPunct="1">
              <a:buNone/>
            </a:pPr>
            <a:r>
              <a:rPr lang="en-US" sz="3600" dirty="0"/>
              <a:t>Customers of all kinds have nearly limitless access to information about companies, products, competitors, other customers, and even detailed elements of marketing plans and strategies</a:t>
            </a:r>
            <a:r>
              <a:rPr lang="en-US" sz="3600" dirty="0" smtClean="0"/>
              <a:t>.</a:t>
            </a:r>
            <a:endParaRPr lang="en-US" sz="3600" dirty="0"/>
          </a:p>
        </p:txBody>
      </p:sp>
      <p:sp>
        <p:nvSpPr>
          <p:cNvPr id="41992"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EA9B2A29-4F29-46AD-B98B-4B76EA6373E5}" type="slidenum">
              <a:rPr lang="en-US" sz="1600">
                <a:latin typeface="Times New Roman" pitchFamily="18" charset="0"/>
              </a:rPr>
              <a:pPr algn="r"/>
              <a:t>24</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Shift in Generational Values and Preferences</a:t>
            </a:r>
          </a:p>
        </p:txBody>
      </p:sp>
      <p:sp>
        <p:nvSpPr>
          <p:cNvPr id="43011" name="Content Placeholder 2"/>
          <p:cNvSpPr>
            <a:spLocks noGrp="1"/>
          </p:cNvSpPr>
          <p:nvPr>
            <p:ph sz="quarter" idx="1"/>
          </p:nvPr>
        </p:nvSpPr>
        <p:spPr>
          <a:xfrm>
            <a:off x="612648" y="1661159"/>
            <a:ext cx="3730752" cy="4820603"/>
          </a:xfrm>
        </p:spPr>
        <p:txBody>
          <a:bodyPr/>
          <a:lstStyle/>
          <a:p>
            <a:pPr marL="0" indent="0" eaLnBrk="1" hangingPunct="1">
              <a:buNone/>
            </a:pPr>
            <a:r>
              <a:rPr lang="en-US" dirty="0"/>
              <a:t>Impacts the firm’s message and the method by which that message is communicated. </a:t>
            </a:r>
          </a:p>
          <a:p>
            <a:pPr marL="0" indent="0" eaLnBrk="1" hangingPunct="1">
              <a:buNone/>
            </a:pPr>
            <a:r>
              <a:rPr lang="en-US" dirty="0"/>
              <a:t>Impacts marketing in terms of human resources.</a:t>
            </a:r>
          </a:p>
          <a:p>
            <a:pPr marL="0" indent="0" eaLnBrk="1" hangingPunct="1">
              <a:buNone/>
            </a:pPr>
            <a:r>
              <a:rPr lang="en-US" dirty="0"/>
              <a:t>Generational changes are nothing new. </a:t>
            </a:r>
          </a:p>
        </p:txBody>
      </p:sp>
      <p:sp>
        <p:nvSpPr>
          <p:cNvPr id="4301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61BBA3C7-5307-4EAF-92AE-74804A3CF6FD}" type="slidenum">
              <a:rPr lang="en-US" sz="1600">
                <a:latin typeface="Times New Roman" pitchFamily="18" charset="0"/>
              </a:rPr>
              <a:pPr algn="r"/>
              <a:t>25</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120" y="2286000"/>
            <a:ext cx="4430085" cy="3093635"/>
          </a:xfrm>
          <a:prstGeom prst="rect">
            <a:avLst/>
          </a:prstGeom>
        </p:spPr>
      </p:pic>
      <p:sp>
        <p:nvSpPr>
          <p:cNvPr id="9" name="Rectangle 8"/>
          <p:cNvSpPr/>
          <p:nvPr/>
        </p:nvSpPr>
        <p:spPr>
          <a:xfrm>
            <a:off x="4434840" y="5303520"/>
            <a:ext cx="4572000" cy="230832"/>
          </a:xfrm>
          <a:prstGeom prst="rect">
            <a:avLst/>
          </a:prstGeom>
        </p:spPr>
        <p:txBody>
          <a:bodyPr>
            <a:spAutoFit/>
          </a:bodyPr>
          <a:lstStyle/>
          <a:p>
            <a:r>
              <a:rPr lang="en-US" sz="900" dirty="0" smtClean="0"/>
              <a:t>©</a:t>
            </a:r>
            <a:r>
              <a:rPr lang="en-US" sz="900" dirty="0" err="1"/>
              <a:t>Imeh</a:t>
            </a:r>
            <a:r>
              <a:rPr lang="en-US" sz="900" dirty="0"/>
              <a:t> </a:t>
            </a:r>
            <a:r>
              <a:rPr lang="en-US" sz="900" dirty="0" err="1"/>
              <a:t>Akpanudosen</a:t>
            </a:r>
            <a:r>
              <a:rPr lang="en-US" sz="900" dirty="0"/>
              <a:t>/Getty Images </a:t>
            </a:r>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200" dirty="0"/>
              <a:t>Distinguishing Between Marketing </a:t>
            </a:r>
            <a:br>
              <a:rPr lang="en-US" sz="3200" dirty="0"/>
            </a:br>
            <a:r>
              <a:rPr lang="en-US" sz="3200" dirty="0"/>
              <a:t>(“Big M”) and marketing (“little m”)</a:t>
            </a:r>
          </a:p>
        </p:txBody>
      </p:sp>
      <p:sp>
        <p:nvSpPr>
          <p:cNvPr id="44035" name="Content Placeholder 2"/>
          <p:cNvSpPr>
            <a:spLocks noGrp="1"/>
          </p:cNvSpPr>
          <p:nvPr>
            <p:ph sz="quarter" idx="1"/>
          </p:nvPr>
        </p:nvSpPr>
        <p:spPr/>
        <p:txBody>
          <a:bodyPr>
            <a:normAutofit/>
          </a:bodyPr>
          <a:lstStyle/>
          <a:p>
            <a:pPr marL="0" indent="0">
              <a:buNone/>
            </a:pPr>
            <a:r>
              <a:rPr lang="en-US" dirty="0"/>
              <a:t>Marketing (Big M) </a:t>
            </a:r>
          </a:p>
          <a:p>
            <a:pPr lvl="1">
              <a:buFont typeface="Arial"/>
              <a:buChar char="•"/>
            </a:pPr>
            <a:r>
              <a:rPr lang="en-US" dirty="0"/>
              <a:t>Strategic marketing, means a long-term, firm-level commitment to investing in marketing – supported at the highest organization level – for the purpose of enhancing organizational performance.  </a:t>
            </a:r>
          </a:p>
          <a:p>
            <a:pPr marL="0" indent="0">
              <a:buNone/>
            </a:pPr>
            <a:r>
              <a:rPr lang="en-US" dirty="0" smtClean="0"/>
              <a:t>marketing </a:t>
            </a:r>
            <a:r>
              <a:rPr lang="en-US" dirty="0"/>
              <a:t>(little m)</a:t>
            </a:r>
          </a:p>
          <a:p>
            <a:pPr lvl="1">
              <a:buFont typeface="Arial"/>
              <a:buChar char="•"/>
            </a:pPr>
            <a:r>
              <a:rPr lang="en-US" dirty="0"/>
              <a:t>Tactical marketing, which serves </a:t>
            </a:r>
            <a:br>
              <a:rPr lang="en-US" dirty="0"/>
            </a:br>
            <a:r>
              <a:rPr lang="en-US" dirty="0"/>
              <a:t>the firm and its stakeholders at </a:t>
            </a:r>
            <a:br>
              <a:rPr lang="en-US" dirty="0"/>
            </a:br>
            <a:r>
              <a:rPr lang="en-US" dirty="0"/>
              <a:t>a functional or operational level.  </a:t>
            </a:r>
          </a:p>
        </p:txBody>
      </p:sp>
      <p:pic>
        <p:nvPicPr>
          <p:cNvPr id="44038" name="Picture 3" descr="Marketing (Big M) and marketing (little m) work together around the customer."/>
          <p:cNvPicPr>
            <a:picLocks noChangeAspect="1" noChangeArrowheads="1"/>
          </p:cNvPicPr>
          <p:nvPr/>
        </p:nvPicPr>
        <p:blipFill>
          <a:blip r:embed="rId3" cstate="print"/>
          <a:srcRect/>
          <a:stretch>
            <a:fillRect/>
          </a:stretch>
        </p:blipFill>
        <p:spPr bwMode="auto">
          <a:xfrm>
            <a:off x="5852160" y="3624161"/>
            <a:ext cx="2955290" cy="2816327"/>
          </a:xfrm>
          <a:prstGeom prst="rect">
            <a:avLst/>
          </a:prstGeom>
          <a:noFill/>
          <a:ln w="9525">
            <a:noFill/>
            <a:miter lim="800000"/>
            <a:headEnd/>
            <a:tailEnd/>
          </a:ln>
        </p:spPr>
      </p:pic>
      <p:sp>
        <p:nvSpPr>
          <p:cNvPr id="4404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CF8A072F-A442-4CC7-A0EC-716A74CB7767}" type="slidenum">
              <a:rPr lang="en-US" sz="1600">
                <a:latin typeface="Times New Roman" pitchFamily="18" charset="0"/>
              </a:rPr>
              <a:pPr algn="r"/>
              <a:t>26</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7" name="Rectangle 6">
            <a:hlinkClick r:id="rId4" action="ppaction://hlinksldjump"/>
          </p:cNvPr>
          <p:cNvSpPr/>
          <p:nvPr/>
        </p:nvSpPr>
        <p:spPr>
          <a:xfrm>
            <a:off x="4480560" y="6234499"/>
            <a:ext cx="2240280" cy="276999"/>
          </a:xfrm>
          <a:prstGeom prst="rect">
            <a:avLst/>
          </a:prstGeom>
        </p:spPr>
        <p:txBody>
          <a:bodyPr wrap="square">
            <a:spAutoFit/>
          </a:bodyPr>
          <a:lstStyle/>
          <a:p>
            <a:r>
              <a:rPr lang="en-US" sz="1200" dirty="0" smtClean="0">
                <a:hlinkClick r:id="rId4" action="ppaction://hlinksldjump"/>
              </a:rPr>
              <a:t>Link to long alt text description</a:t>
            </a:r>
            <a:endParaRPr lang="en-US" sz="1200" dirty="0"/>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defRPr/>
            </a:pPr>
            <a:r>
              <a:rPr lang="en-US" sz="3200" dirty="0"/>
              <a:t>Shift to Justifying the Relevance and Payback of the Marketing Investment</a:t>
            </a:r>
          </a:p>
        </p:txBody>
      </p:sp>
      <p:sp>
        <p:nvSpPr>
          <p:cNvPr id="45059" name="Content Placeholder 2"/>
          <p:cNvSpPr>
            <a:spLocks noGrp="1"/>
          </p:cNvSpPr>
          <p:nvPr>
            <p:ph sz="quarter" idx="1"/>
          </p:nvPr>
        </p:nvSpPr>
        <p:spPr>
          <a:xfrm>
            <a:off x="594598" y="1783080"/>
            <a:ext cx="8153400" cy="4495800"/>
          </a:xfrm>
        </p:spPr>
        <p:txBody>
          <a:bodyPr/>
          <a:lstStyle/>
          <a:p>
            <a:pPr marL="0" indent="0" eaLnBrk="1" hangingPunct="1">
              <a:spcBef>
                <a:spcPts val="2500"/>
              </a:spcBef>
              <a:buNone/>
            </a:pPr>
            <a:r>
              <a:rPr lang="en-US" dirty="0"/>
              <a:t>How can management effectively measure and assess the level of success a firm’s investment in various aspects of </a:t>
            </a:r>
            <a:r>
              <a:rPr lang="en-US" dirty="0" smtClean="0"/>
              <a:t>marketing? </a:t>
            </a:r>
            <a:endParaRPr lang="en-US" dirty="0"/>
          </a:p>
          <a:p>
            <a:pPr marL="0" indent="0" eaLnBrk="1" hangingPunct="1">
              <a:spcBef>
                <a:spcPts val="2500"/>
              </a:spcBef>
              <a:buNone/>
            </a:pPr>
            <a:r>
              <a:rPr lang="en-US" dirty="0"/>
              <a:t>Metrics must be designed for key benchmarks for improvement.</a:t>
            </a:r>
          </a:p>
        </p:txBody>
      </p:sp>
      <p:sp>
        <p:nvSpPr>
          <p:cNvPr id="45064"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206EFC92-2E2F-49D6-B4FB-E0ABD67BD150}" type="slidenum">
              <a:rPr lang="en-US" sz="1600">
                <a:latin typeface="Times New Roman" pitchFamily="18" charset="0"/>
              </a:rPr>
              <a:pPr algn="r"/>
              <a:t>27</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Marketing Metrics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224076249"/>
              </p:ext>
            </p:extLst>
          </p:nvPr>
        </p:nvGraphicFramePr>
        <p:xfrm>
          <a:off x="1625605" y="1771632"/>
          <a:ext cx="6445283" cy="400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090"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68010432-C24B-407F-A460-C52E77E6AEB9}" type="slidenum">
              <a:rPr lang="en-US" sz="1600">
                <a:latin typeface="Times New Roman" pitchFamily="18" charset="0"/>
              </a:rPr>
              <a:pPr algn="r"/>
              <a:t>28</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8" name="Rectangle 7">
            <a:hlinkClick r:id="rId8" action="ppaction://hlinksldjump"/>
          </p:cNvPr>
          <p:cNvSpPr/>
          <p:nvPr/>
        </p:nvSpPr>
        <p:spPr>
          <a:xfrm>
            <a:off x="3657600" y="5777607"/>
            <a:ext cx="2240280" cy="276999"/>
          </a:xfrm>
          <a:prstGeom prst="rect">
            <a:avLst/>
          </a:prstGeom>
        </p:spPr>
        <p:txBody>
          <a:bodyPr wrap="square">
            <a:spAutoFit/>
          </a:bodyPr>
          <a:lstStyle/>
          <a:p>
            <a:r>
              <a:rPr lang="en-US" sz="1200" dirty="0" smtClean="0">
                <a:hlinkClick r:id="rId8" action="ppaction://hlinksldjump"/>
              </a:rPr>
              <a:t>Link to long alt text description</a:t>
            </a:r>
            <a:endParaRPr lang="en-US" sz="1200" dirty="0"/>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Alt Text Appendix</a:t>
            </a:r>
            <a:endParaRPr lang="en-US" dirty="0"/>
          </a:p>
        </p:txBody>
      </p:sp>
      <p:sp>
        <p:nvSpPr>
          <p:cNvPr id="19459" name="Content Placeholder 2"/>
          <p:cNvSpPr>
            <a:spLocks noGrp="1"/>
          </p:cNvSpPr>
          <p:nvPr>
            <p:ph sz="quarter" idx="1"/>
          </p:nvPr>
        </p:nvSpPr>
        <p:spPr>
          <a:xfrm>
            <a:off x="411480" y="1739610"/>
            <a:ext cx="8354568" cy="986556"/>
          </a:xfrm>
        </p:spPr>
        <p:txBody>
          <a:bodyPr/>
          <a:lstStyle/>
          <a:p>
            <a:pPr marL="0" indent="0">
              <a:spcAft>
                <a:spcPts val="1800"/>
              </a:spcAft>
              <a:buNone/>
            </a:pPr>
            <a:r>
              <a:rPr lang="en-US" sz="2000" dirty="0" smtClean="0"/>
              <a:t>All long alt text descriptions are included in this appendix.</a:t>
            </a:r>
            <a:endParaRPr lang="en-US" sz="22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261600030"/>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0"/>
            <a:ext cx="8153400" cy="990600"/>
          </a:xfrm>
        </p:spPr>
        <p:txBody>
          <a:bodyPr>
            <a:normAutofit fontScale="90000"/>
          </a:bodyPr>
          <a:lstStyle/>
          <a:p>
            <a:pPr algn="ctr" eaLnBrk="1" hangingPunct="1">
              <a:defRPr/>
            </a:pPr>
            <a:r>
              <a:rPr lang="en-US" dirty="0"/>
              <a:t>Welcome to </a:t>
            </a:r>
            <a:br>
              <a:rPr lang="en-US" dirty="0"/>
            </a:br>
            <a:r>
              <a:rPr lang="en-US" dirty="0"/>
              <a:t>Marketing Management</a:t>
            </a:r>
          </a:p>
        </p:txBody>
      </p:sp>
      <p:sp>
        <p:nvSpPr>
          <p:cNvPr id="24579" name="Content Placeholder 32"/>
          <p:cNvSpPr>
            <a:spLocks noGrp="1"/>
          </p:cNvSpPr>
          <p:nvPr>
            <p:ph sz="quarter" idx="1"/>
          </p:nvPr>
        </p:nvSpPr>
        <p:spPr>
          <a:xfrm>
            <a:off x="457200" y="1775191"/>
            <a:ext cx="3337560" cy="4625609"/>
          </a:xfrm>
        </p:spPr>
        <p:txBody>
          <a:bodyPr/>
          <a:lstStyle/>
          <a:p>
            <a:pPr marL="0" indent="0" eaLnBrk="1" hangingPunct="1">
              <a:spcBef>
                <a:spcPts val="2500"/>
              </a:spcBef>
              <a:buNone/>
            </a:pPr>
            <a:r>
              <a:rPr lang="en-US" dirty="0"/>
              <a:t>Marketing is relevant to everyone across all business functions.  </a:t>
            </a:r>
          </a:p>
          <a:p>
            <a:pPr marL="0" indent="0" eaLnBrk="1" hangingPunct="1">
              <a:spcBef>
                <a:spcPts val="2500"/>
              </a:spcBef>
              <a:buNone/>
            </a:pPr>
            <a:r>
              <a:rPr lang="en-US" dirty="0"/>
              <a:t>Marketing your “personal brand” helps you land a job or promotion. </a:t>
            </a:r>
          </a:p>
        </p:txBody>
      </p:sp>
      <p:sp>
        <p:nvSpPr>
          <p:cNvPr id="24587" name="Rectangle 11"/>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5E0F7162-7355-491F-8DDD-F51AA63E7C2E}" type="slidenum">
              <a:rPr lang="en-US" sz="1600">
                <a:latin typeface="Times New Roman" pitchFamily="18" charset="0"/>
              </a:rPr>
              <a:pPr algn="r"/>
              <a:t>3</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7" name="Picture 6"/>
          <p:cNvPicPr>
            <a:picLocks noChangeAspect="1"/>
          </p:cNvPicPr>
          <p:nvPr/>
        </p:nvPicPr>
        <p:blipFill>
          <a:blip r:embed="rId3"/>
          <a:stretch>
            <a:fillRect/>
          </a:stretch>
        </p:blipFill>
        <p:spPr>
          <a:xfrm>
            <a:off x="3703320" y="2032001"/>
            <a:ext cx="5352348" cy="3500119"/>
          </a:xfrm>
          <a:prstGeom prst="rect">
            <a:avLst/>
          </a:prstGeom>
        </p:spPr>
      </p:pic>
      <p:sp>
        <p:nvSpPr>
          <p:cNvPr id="9" name="Rectangle 8"/>
          <p:cNvSpPr/>
          <p:nvPr/>
        </p:nvSpPr>
        <p:spPr>
          <a:xfrm>
            <a:off x="3703320" y="5486400"/>
            <a:ext cx="4572000" cy="230832"/>
          </a:xfrm>
          <a:prstGeom prst="rect">
            <a:avLst/>
          </a:prstGeom>
        </p:spPr>
        <p:txBody>
          <a:bodyPr anchor="t">
            <a:spAutoFit/>
          </a:bodyPr>
          <a:lstStyle/>
          <a:p>
            <a:r>
              <a:rPr lang="en-US" sz="900" dirty="0" smtClean="0"/>
              <a:t>Source</a:t>
            </a:r>
            <a:r>
              <a:rPr lang="en-US" sz="900" dirty="0"/>
              <a:t>: Toyota Motor Sales, U.S.A., Inc.</a:t>
            </a:r>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200" dirty="0" smtClean="0"/>
              <a:t>Marketing’s Roots and Evolution</a:t>
            </a:r>
            <a:endParaRPr lang="en-US" sz="3200" dirty="0"/>
          </a:p>
        </p:txBody>
      </p:sp>
      <p:sp>
        <p:nvSpPr>
          <p:cNvPr id="44035"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pre-Industrial Revolution led to a focus on production and products. The focus then shifted to selling, which marked the advent of the marketing concept. This led to post-marketing concept approaches. </a:t>
            </a:r>
            <a:endParaRPr lang="en-US" dirty="0"/>
          </a:p>
        </p:txBody>
      </p:sp>
      <p:sp>
        <p:nvSpPr>
          <p:cNvPr id="4404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CF8A072F-A442-4CC7-A0EC-716A74CB7767}" type="slidenum">
              <a:rPr lang="en-US" sz="1600">
                <a:latin typeface="Times New Roman" pitchFamily="18" charset="0"/>
              </a:rPr>
              <a:pPr algn="r"/>
              <a:t>30</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016567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200" dirty="0"/>
              <a:t>Distinguishing Between Marketing </a:t>
            </a:r>
            <a:br>
              <a:rPr lang="en-US" sz="3200" dirty="0"/>
            </a:br>
            <a:r>
              <a:rPr lang="en-US" sz="3200" dirty="0"/>
              <a:t>(“Big M”) and marketing (“little m”)</a:t>
            </a:r>
          </a:p>
        </p:txBody>
      </p:sp>
      <p:sp>
        <p:nvSpPr>
          <p:cNvPr id="44035"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Marketing (Big M), which is strategic marketing, and marketing (little m), which is tactical marketing, work </a:t>
            </a:r>
            <a:r>
              <a:rPr lang="en-US" sz="3200" dirty="0" smtClean="0">
                <a:solidFill>
                  <a:srgbClr val="000000"/>
                </a:solidFill>
                <a:latin typeface="Calibri"/>
                <a:ea typeface="Calibri"/>
                <a:cs typeface="Calibri"/>
              </a:rPr>
              <a:t>together</a:t>
            </a:r>
            <a:r>
              <a:rPr lang="en-US" sz="3200" dirty="0">
                <a:solidFill>
                  <a:srgbClr val="000000"/>
                </a:solidFill>
                <a:latin typeface="Calibri"/>
                <a:ea typeface="Calibri"/>
                <a:cs typeface="Calibri"/>
              </a:rPr>
              <a:t>. The customer remains at the core.</a:t>
            </a:r>
            <a:endParaRPr lang="en-US" dirty="0"/>
          </a:p>
        </p:txBody>
      </p:sp>
      <p:sp>
        <p:nvSpPr>
          <p:cNvPr id="4404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CF8A072F-A442-4CC7-A0EC-716A74CB7767}" type="slidenum">
              <a:rPr lang="en-US" sz="1600">
                <a:latin typeface="Times New Roman" pitchFamily="18" charset="0"/>
              </a:rPr>
              <a:pPr algn="r"/>
              <a:t>31</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047226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200" dirty="0" smtClean="0"/>
              <a:t>Marketing Metrics</a:t>
            </a:r>
            <a:endParaRPr lang="en-US" sz="3200" dirty="0"/>
          </a:p>
        </p:txBody>
      </p:sp>
      <p:sp>
        <p:nvSpPr>
          <p:cNvPr id="44035"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1. Marketing is a fuzzy field. 2. If it can’t be measured, it can’t be managed. 3. Is marketing an expense or an investment? 4. CEOs and stockholders expect marketing accountability.</a:t>
            </a:r>
            <a:endParaRPr lang="en-US" dirty="0"/>
          </a:p>
        </p:txBody>
      </p:sp>
      <p:sp>
        <p:nvSpPr>
          <p:cNvPr id="4404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CF8A072F-A442-4CC7-A0EC-716A74CB7767}" type="slidenum">
              <a:rPr lang="en-US" sz="1600">
                <a:latin typeface="Times New Roman" pitchFamily="18" charset="0"/>
              </a:rPr>
              <a:pPr algn="r"/>
              <a:t>32</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97669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53400" cy="990600"/>
          </a:xfrm>
        </p:spPr>
        <p:txBody>
          <a:bodyPr>
            <a:normAutofit/>
          </a:bodyPr>
          <a:lstStyle/>
          <a:p>
            <a:pPr algn="ctr">
              <a:defRPr/>
            </a:pPr>
            <a:r>
              <a:rPr lang="en-US" dirty="0"/>
              <a:t>Marketing Misconceptions</a:t>
            </a:r>
          </a:p>
        </p:txBody>
      </p:sp>
      <p:sp>
        <p:nvSpPr>
          <p:cNvPr id="25610"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20705EE9-D37C-471A-B4C0-1D9B16E5C0ED}" type="slidenum">
              <a:rPr lang="en-US" sz="1600">
                <a:latin typeface="Times New Roman" pitchFamily="18" charset="0"/>
              </a:rPr>
              <a:pPr algn="r"/>
              <a:t>4</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9" name="Content Placeholder 2"/>
          <p:cNvSpPr>
            <a:spLocks noGrp="1"/>
          </p:cNvSpPr>
          <p:nvPr>
            <p:ph sz="quarter" idx="1"/>
          </p:nvPr>
        </p:nvSpPr>
        <p:spPr/>
        <p:txBody>
          <a:bodyPr>
            <a:normAutofit/>
          </a:bodyPr>
          <a:lstStyle/>
          <a:p>
            <a:pPr marL="0" indent="0" eaLnBrk="1" hangingPunct="1">
              <a:spcBef>
                <a:spcPts val="1000"/>
              </a:spcBef>
              <a:buNone/>
            </a:pPr>
            <a:r>
              <a:rPr lang="en-US" dirty="0"/>
              <a:t>Catchy and entertaining </a:t>
            </a:r>
            <a:r>
              <a:rPr lang="en-US" dirty="0" smtClean="0"/>
              <a:t>advertisements.</a:t>
            </a:r>
            <a:endParaRPr lang="en-US" dirty="0"/>
          </a:p>
          <a:p>
            <a:pPr marL="0" indent="0" eaLnBrk="1" hangingPunct="1">
              <a:spcBef>
                <a:spcPts val="1000"/>
              </a:spcBef>
              <a:buNone/>
            </a:pPr>
            <a:r>
              <a:rPr lang="en-US" dirty="0"/>
              <a:t>Pushy </a:t>
            </a:r>
            <a:r>
              <a:rPr lang="en-US" dirty="0" smtClean="0"/>
              <a:t>salespeople.</a:t>
            </a:r>
            <a:endParaRPr lang="en-US" dirty="0"/>
          </a:p>
          <a:p>
            <a:pPr marL="0" indent="0" eaLnBrk="1" hangingPunct="1">
              <a:spcBef>
                <a:spcPts val="1000"/>
              </a:spcBef>
              <a:buNone/>
            </a:pPr>
            <a:r>
              <a:rPr lang="en-US" dirty="0"/>
              <a:t>Spam to your e-mail or </a:t>
            </a:r>
            <a:r>
              <a:rPr lang="en-US" dirty="0" smtClean="0"/>
              <a:t>smartphone.</a:t>
            </a:r>
            <a:endParaRPr lang="en-US" dirty="0"/>
          </a:p>
          <a:p>
            <a:pPr marL="0" indent="0" eaLnBrk="1" hangingPunct="1">
              <a:spcBef>
                <a:spcPts val="1000"/>
              </a:spcBef>
              <a:buNone/>
            </a:pPr>
            <a:r>
              <a:rPr lang="en-US" dirty="0"/>
              <a:t>Famous brands and their celebrity </a:t>
            </a:r>
            <a:r>
              <a:rPr lang="en-US" dirty="0" smtClean="0"/>
              <a:t>spokespeople.</a:t>
            </a:r>
            <a:endParaRPr lang="en-US" dirty="0"/>
          </a:p>
          <a:p>
            <a:pPr marL="0" indent="0" eaLnBrk="1" hangingPunct="1">
              <a:spcBef>
                <a:spcPts val="1000"/>
              </a:spcBef>
              <a:buNone/>
            </a:pPr>
            <a:r>
              <a:rPr lang="en-US" dirty="0"/>
              <a:t>Product claims that turn out to be overstated or just plain </a:t>
            </a:r>
            <a:r>
              <a:rPr lang="en-US" dirty="0" smtClean="0"/>
              <a:t>false.</a:t>
            </a:r>
            <a:endParaRPr lang="en-US" dirty="0"/>
          </a:p>
          <a:p>
            <a:pPr marL="0" indent="0" eaLnBrk="1" hangingPunct="1">
              <a:spcBef>
                <a:spcPts val="1000"/>
              </a:spcBef>
              <a:buNone/>
            </a:pPr>
            <a:r>
              <a:rPr lang="en-US" dirty="0"/>
              <a:t>Marketing departments “own” the marketing </a:t>
            </a:r>
            <a:r>
              <a:rPr lang="en-US" dirty="0" smtClean="0"/>
              <a:t>initiative.</a:t>
            </a:r>
            <a:endParaRPr lang="en-US" dirty="0"/>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600" dirty="0"/>
              <a:t>More Marketing Misconceptions</a:t>
            </a:r>
            <a:endParaRPr lang="en-US" sz="3600" i="1" dirty="0"/>
          </a:p>
        </p:txBody>
      </p:sp>
      <p:sp>
        <p:nvSpPr>
          <p:cNvPr id="26627" name="Content Placeholder 2"/>
          <p:cNvSpPr>
            <a:spLocks noGrp="1"/>
          </p:cNvSpPr>
          <p:nvPr>
            <p:ph sz="quarter" idx="1"/>
          </p:nvPr>
        </p:nvSpPr>
        <p:spPr>
          <a:xfrm>
            <a:off x="612648" y="1527175"/>
            <a:ext cx="7772400" cy="4664075"/>
          </a:xfrm>
        </p:spPr>
        <p:txBody>
          <a:bodyPr/>
          <a:lstStyle/>
          <a:p>
            <a:pPr marL="596900" indent="-514350" eaLnBrk="1" hangingPunct="1">
              <a:buFont typeface="Franklin Gothic Demi Cond" pitchFamily="34" charset="0"/>
              <a:buAutoNum type="arabicPeriod"/>
            </a:pPr>
            <a:r>
              <a:rPr lang="en-US" dirty="0" smtClean="0"/>
              <a:t>Marketing is all about advertising. </a:t>
            </a:r>
          </a:p>
          <a:p>
            <a:pPr marL="596900" indent="-514350" eaLnBrk="1" hangingPunct="1">
              <a:buFont typeface="Franklin Gothic Demi Cond" pitchFamily="34" charset="0"/>
              <a:buAutoNum type="arabicPeriod"/>
            </a:pPr>
            <a:r>
              <a:rPr lang="en-US" dirty="0" smtClean="0"/>
              <a:t>Marketing is all about selling. </a:t>
            </a:r>
          </a:p>
          <a:p>
            <a:pPr marL="596900" indent="-514350" eaLnBrk="1" hangingPunct="1">
              <a:buFont typeface="Franklin Gothic Demi Cond" pitchFamily="34" charset="0"/>
              <a:buAutoNum type="arabicPeriod"/>
            </a:pPr>
            <a:r>
              <a:rPr lang="en-US" dirty="0" smtClean="0"/>
              <a:t>Marketing is all about the sizzle. </a:t>
            </a:r>
          </a:p>
          <a:p>
            <a:pPr marL="596900" indent="-514350" eaLnBrk="1" hangingPunct="1">
              <a:buFont typeface="Franklin Gothic Demi Cond" pitchFamily="34" charset="0"/>
              <a:buAutoNum type="arabicPeriod"/>
            </a:pPr>
            <a:r>
              <a:rPr lang="en-US" dirty="0" smtClean="0"/>
              <a:t>Marketing is inherently unethical and harmful to society. </a:t>
            </a:r>
          </a:p>
          <a:p>
            <a:pPr marL="596900" indent="-514350" eaLnBrk="1" hangingPunct="1">
              <a:buFont typeface="Franklin Gothic Demi Cond" pitchFamily="34" charset="0"/>
              <a:buAutoNum type="arabicPeriod"/>
            </a:pPr>
            <a:r>
              <a:rPr lang="en-US" dirty="0" smtClean="0"/>
              <a:t>Only marketers market. </a:t>
            </a:r>
          </a:p>
          <a:p>
            <a:pPr marL="596900" indent="-514350" eaLnBrk="1" hangingPunct="1">
              <a:buFont typeface="Franklin Gothic Demi Cond" pitchFamily="34" charset="0"/>
              <a:buAutoNum type="arabicPeriod"/>
            </a:pPr>
            <a:r>
              <a:rPr lang="en-US" dirty="0" smtClean="0"/>
              <a:t>Marketing is just another cost center in a firm. </a:t>
            </a:r>
            <a:endParaRPr lang="en-US" dirty="0"/>
          </a:p>
        </p:txBody>
      </p:sp>
      <p:sp>
        <p:nvSpPr>
          <p:cNvPr id="26632"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7E66ADCC-2AE5-49F6-85DD-90AE3E99432C}" type="slidenum">
              <a:rPr lang="en-US" sz="1600">
                <a:latin typeface="Times New Roman" pitchFamily="18" charset="0"/>
              </a:rPr>
              <a:pPr algn="r"/>
              <a:t>5</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Behind the Misconceptions</a:t>
            </a:r>
          </a:p>
        </p:txBody>
      </p:sp>
      <p:sp>
        <p:nvSpPr>
          <p:cNvPr id="27651" name="Content Placeholder 2"/>
          <p:cNvSpPr>
            <a:spLocks noGrp="1"/>
          </p:cNvSpPr>
          <p:nvPr>
            <p:ph sz="quarter" idx="1"/>
          </p:nvPr>
        </p:nvSpPr>
        <p:spPr/>
        <p:txBody>
          <a:bodyPr>
            <a:normAutofit/>
          </a:bodyPr>
          <a:lstStyle/>
          <a:p>
            <a:pPr marL="0" indent="0" eaLnBrk="1" hangingPunct="1">
              <a:buNone/>
            </a:pPr>
            <a:r>
              <a:rPr lang="en-US" dirty="0"/>
              <a:t>Marketing is </a:t>
            </a:r>
            <a:r>
              <a:rPr lang="en-US" dirty="0" smtClean="0"/>
              <a:t>highly visible </a:t>
            </a:r>
            <a:r>
              <a:rPr lang="en-US" dirty="0"/>
              <a:t>by </a:t>
            </a:r>
            <a:r>
              <a:rPr lang="en-US" dirty="0" smtClean="0"/>
              <a:t>nature.</a:t>
            </a:r>
            <a:endParaRPr lang="en-US" dirty="0"/>
          </a:p>
          <a:p>
            <a:pPr lvl="1">
              <a:buFont typeface="Arial"/>
              <a:buChar char="•"/>
            </a:pPr>
            <a:r>
              <a:rPr lang="en-US" dirty="0"/>
              <a:t>Advertising and </a:t>
            </a:r>
            <a:r>
              <a:rPr lang="en-US" dirty="0" smtClean="0"/>
              <a:t>sales promotion </a:t>
            </a:r>
            <a:r>
              <a:rPr lang="en-US" dirty="0"/>
              <a:t>seen by </a:t>
            </a:r>
            <a:r>
              <a:rPr lang="en-US" dirty="0" smtClean="0"/>
              <a:t>all. </a:t>
            </a:r>
            <a:endParaRPr lang="en-US" dirty="0"/>
          </a:p>
          <a:p>
            <a:pPr lvl="1">
              <a:buFont typeface="Arial"/>
              <a:buChar char="•"/>
            </a:pPr>
            <a:r>
              <a:rPr lang="en-US" dirty="0"/>
              <a:t>Marketing </a:t>
            </a:r>
            <a:r>
              <a:rPr lang="en-US" dirty="0" smtClean="0"/>
              <a:t>metrics: Gauging </a:t>
            </a:r>
            <a:r>
              <a:rPr lang="en-US" dirty="0"/>
              <a:t>performance to drive </a:t>
            </a:r>
            <a:r>
              <a:rPr lang="en-US" dirty="0" smtClean="0"/>
              <a:t>results.</a:t>
            </a:r>
            <a:endParaRPr lang="en-US" dirty="0"/>
          </a:p>
          <a:p>
            <a:pPr lvl="1">
              <a:buFont typeface="Arial"/>
              <a:buChar char="•"/>
            </a:pPr>
            <a:r>
              <a:rPr lang="en-US" dirty="0" smtClean="0"/>
              <a:t> “</a:t>
            </a:r>
            <a:r>
              <a:rPr lang="en-US" dirty="0"/>
              <a:t>If it can’t be measured, it can’t be managed.”</a:t>
            </a:r>
          </a:p>
          <a:p>
            <a:pPr marL="0" indent="0" eaLnBrk="1" hangingPunct="1">
              <a:buNone/>
            </a:pPr>
            <a:r>
              <a:rPr lang="en-US" dirty="0"/>
              <a:t>Marketing is </a:t>
            </a:r>
            <a:r>
              <a:rPr lang="en-US" dirty="0" smtClean="0"/>
              <a:t>more than buzzwords.</a:t>
            </a:r>
            <a:endParaRPr lang="en-US" dirty="0"/>
          </a:p>
          <a:p>
            <a:pPr lvl="1">
              <a:buFont typeface="Arial"/>
              <a:buChar char="•"/>
            </a:pPr>
            <a:r>
              <a:rPr lang="en-US" dirty="0"/>
              <a:t>Often viewed as a “necessary </a:t>
            </a:r>
            <a:r>
              <a:rPr lang="en-US" dirty="0" smtClean="0"/>
              <a:t>evil.”</a:t>
            </a:r>
            <a:endParaRPr lang="en-US" dirty="0"/>
          </a:p>
          <a:p>
            <a:pPr lvl="1">
              <a:buFont typeface="Arial"/>
              <a:buChar char="•"/>
            </a:pPr>
            <a:r>
              <a:rPr lang="en-US" dirty="0"/>
              <a:t>Too many quick-fix </a:t>
            </a:r>
            <a:r>
              <a:rPr lang="en-US" dirty="0" smtClean="0"/>
              <a:t>approaches.</a:t>
            </a:r>
            <a:endParaRPr lang="en-US" dirty="0"/>
          </a:p>
          <a:p>
            <a:pPr marL="0" indent="0">
              <a:buNone/>
            </a:pPr>
            <a:r>
              <a:rPr lang="en-US" dirty="0"/>
              <a:t>Need to position marketing as a respectable </a:t>
            </a:r>
            <a:r>
              <a:rPr lang="en-US" dirty="0" smtClean="0"/>
              <a:t>field.</a:t>
            </a:r>
            <a:endParaRPr lang="en-US" dirty="0"/>
          </a:p>
        </p:txBody>
      </p:sp>
      <p:sp>
        <p:nvSpPr>
          <p:cNvPr id="2765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3C2A7FB4-4C74-4BB1-8BEE-8EEAA2F4FB31}" type="slidenum">
              <a:rPr lang="en-US" sz="1600">
                <a:latin typeface="Times New Roman" pitchFamily="18" charset="0"/>
              </a:rPr>
              <a:pPr algn="r"/>
              <a:t>6</a:t>
            </a:fld>
            <a:endParaRPr lang="en-US"/>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Toward the </a:t>
            </a:r>
            <a:r>
              <a:rPr lang="en-US" i="1" dirty="0"/>
              <a:t>Reality</a:t>
            </a:r>
            <a:r>
              <a:rPr lang="en-US" dirty="0"/>
              <a:t> </a:t>
            </a:r>
            <a:br>
              <a:rPr lang="en-US" dirty="0"/>
            </a:br>
            <a:r>
              <a:rPr lang="en-US" dirty="0"/>
              <a:t>of Modern Marketing</a:t>
            </a:r>
          </a:p>
        </p:txBody>
      </p:sp>
      <p:sp>
        <p:nvSpPr>
          <p:cNvPr id="28675" name="Content Placeholder 2"/>
          <p:cNvSpPr>
            <a:spLocks noGrp="1"/>
          </p:cNvSpPr>
          <p:nvPr>
            <p:ph sz="quarter" idx="1"/>
          </p:nvPr>
        </p:nvSpPr>
        <p:spPr>
          <a:xfrm>
            <a:off x="304800" y="1985963"/>
            <a:ext cx="4114800" cy="4495800"/>
          </a:xfrm>
        </p:spPr>
        <p:txBody>
          <a:bodyPr/>
          <a:lstStyle/>
          <a:p>
            <a:pPr marL="0" indent="0" eaLnBrk="1" hangingPunct="1">
              <a:spcBef>
                <a:spcPts val="2500"/>
              </a:spcBef>
              <a:buNone/>
            </a:pPr>
            <a:r>
              <a:rPr lang="en-US" dirty="0"/>
              <a:t>Marketing is a central function and set of processes essential to any enterprise.</a:t>
            </a:r>
          </a:p>
          <a:p>
            <a:pPr marL="0" indent="0" eaLnBrk="1" hangingPunct="1">
              <a:spcBef>
                <a:spcPts val="2500"/>
              </a:spcBef>
              <a:buNone/>
            </a:pPr>
            <a:r>
              <a:rPr lang="en-US" dirty="0"/>
              <a:t>Leading and managing the facets of marketing is a core business activity</a:t>
            </a:r>
            <a:r>
              <a:rPr lang="en-US" dirty="0" smtClean="0"/>
              <a:t>.</a:t>
            </a:r>
            <a:endParaRPr lang="en-US" dirty="0"/>
          </a:p>
        </p:txBody>
      </p:sp>
      <p:sp>
        <p:nvSpPr>
          <p:cNvPr id="28680"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E4FC8369-09E4-4F98-906E-243C2F4E6273}" type="slidenum">
              <a:rPr lang="en-US" sz="1600">
                <a:latin typeface="Times New Roman" pitchFamily="18" charset="0"/>
              </a:rPr>
              <a:pPr algn="r"/>
              <a:t>7</a:t>
            </a:fld>
            <a:endParaRPr lang="en-US"/>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821" y="1928198"/>
            <a:ext cx="3837939" cy="3741082"/>
          </a:xfrm>
          <a:prstGeom prst="rect">
            <a:avLst/>
          </a:prstGeom>
        </p:spPr>
      </p:pic>
      <p:sp>
        <p:nvSpPr>
          <p:cNvPr id="9" name="Rectangle 8"/>
          <p:cNvSpPr/>
          <p:nvPr/>
        </p:nvSpPr>
        <p:spPr>
          <a:xfrm>
            <a:off x="4572000" y="5623560"/>
            <a:ext cx="4067839" cy="230832"/>
          </a:xfrm>
          <a:prstGeom prst="rect">
            <a:avLst/>
          </a:prstGeom>
        </p:spPr>
        <p:txBody>
          <a:bodyPr wrap="square">
            <a:spAutoFit/>
          </a:bodyPr>
          <a:lstStyle/>
          <a:p>
            <a:r>
              <a:rPr lang="en-US" sz="900" dirty="0" smtClean="0"/>
              <a:t>Source</a:t>
            </a:r>
            <a:r>
              <a:rPr lang="en-US" sz="900" dirty="0"/>
              <a:t>: GEICO </a:t>
            </a:r>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Defining Marketing: </a:t>
            </a:r>
            <a:br>
              <a:rPr lang="en-US" dirty="0" smtClean="0"/>
            </a:br>
            <a:r>
              <a:rPr lang="en-US" dirty="0" smtClean="0"/>
              <a:t>Peter </a:t>
            </a:r>
            <a:r>
              <a:rPr lang="en-US" dirty="0" err="1" smtClean="0"/>
              <a:t>Drucker</a:t>
            </a:r>
            <a:endParaRPr lang="en-US" dirty="0"/>
          </a:p>
        </p:txBody>
      </p:sp>
      <p:sp>
        <p:nvSpPr>
          <p:cNvPr id="29699" name="Content Placeholder 2"/>
          <p:cNvSpPr>
            <a:spLocks noGrp="1"/>
          </p:cNvSpPr>
          <p:nvPr>
            <p:ph sz="quarter" idx="1"/>
          </p:nvPr>
        </p:nvSpPr>
        <p:spPr/>
        <p:txBody>
          <a:bodyPr/>
          <a:lstStyle/>
          <a:p>
            <a:pPr marL="0" indent="0" eaLnBrk="1" hangingPunct="1">
              <a:buNone/>
            </a:pPr>
            <a:r>
              <a:rPr lang="en-US" dirty="0"/>
              <a:t>Peter </a:t>
            </a:r>
            <a:r>
              <a:rPr lang="en-US" dirty="0" err="1"/>
              <a:t>Drucker</a:t>
            </a:r>
            <a:r>
              <a:rPr lang="en-US" dirty="0"/>
              <a:t>, circa 1954</a:t>
            </a:r>
          </a:p>
          <a:p>
            <a:pPr marL="365760" lvl="1" indent="0" eaLnBrk="1" hangingPunct="1">
              <a:buNone/>
            </a:pPr>
            <a:r>
              <a:rPr lang="en-US" dirty="0"/>
              <a:t>“There is only one valid definition of business purpose: to create a customer.….the business enterprise has two—and only two—business functions</a:t>
            </a:r>
            <a:r>
              <a:rPr lang="en-US" i="1" dirty="0"/>
              <a:t>:  marketing and innovation.</a:t>
            </a:r>
          </a:p>
          <a:p>
            <a:pPr marL="0" indent="0" eaLnBrk="1" hangingPunct="1">
              <a:buNone/>
            </a:pPr>
            <a:r>
              <a:rPr lang="en-US" dirty="0"/>
              <a:t>Peter </a:t>
            </a:r>
            <a:r>
              <a:rPr lang="en-US" dirty="0" err="1"/>
              <a:t>Drucker</a:t>
            </a:r>
            <a:r>
              <a:rPr lang="en-US" dirty="0"/>
              <a:t>, circa 1973</a:t>
            </a:r>
          </a:p>
          <a:p>
            <a:pPr marL="365760" lvl="1" indent="0" eaLnBrk="1" hangingPunct="1">
              <a:buNone/>
            </a:pPr>
            <a:r>
              <a:rPr lang="en-US" dirty="0"/>
              <a:t>“Marketing is so basic that it cannot be considered a separate function (i.e., a separate skill or work) within the business…  It is the </a:t>
            </a:r>
            <a:r>
              <a:rPr lang="en-US" i="1" dirty="0"/>
              <a:t>whole business </a:t>
            </a:r>
            <a:r>
              <a:rPr lang="en-US" dirty="0"/>
              <a:t>seen from the </a:t>
            </a:r>
            <a:r>
              <a:rPr lang="en-US" i="1" dirty="0"/>
              <a:t>customer’s</a:t>
            </a:r>
            <a:r>
              <a:rPr lang="en-US" dirty="0"/>
              <a:t> point of view.</a:t>
            </a:r>
            <a:r>
              <a:rPr lang="en-US" dirty="0" smtClean="0"/>
              <a:t>”</a:t>
            </a:r>
            <a:endParaRPr lang="en-US" dirty="0"/>
          </a:p>
        </p:txBody>
      </p:sp>
      <p:sp>
        <p:nvSpPr>
          <p:cNvPr id="29704"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57D13A2D-A970-4BB9-8429-2B43CBF0BC9F}" type="slidenum">
              <a:rPr lang="en-US" sz="1600">
                <a:latin typeface="Times New Roman" pitchFamily="18" charset="0"/>
              </a:rPr>
              <a:pPr algn="r"/>
              <a:t>8</a:t>
            </a:fld>
            <a:endParaRPr lang="en-US"/>
          </a:p>
        </p:txBody>
      </p:sp>
      <p:sp>
        <p:nvSpPr>
          <p:cNvPr id="7" name="Footer Placeholder 4"/>
          <p:cNvSpPr txBox="1">
            <a:spLocks/>
          </p:cNvSpPr>
          <p:nvPr/>
        </p:nvSpPr>
        <p:spPr>
          <a:xfrm>
            <a:off x="91440" y="6538595"/>
            <a:ext cx="8674608" cy="365125"/>
          </a:xfrm>
          <a:prstGeom prst="rect">
            <a:avLst/>
          </a:prstGeom>
        </p:spPr>
        <p:txBody>
          <a:bodyPr vert="horz" wrap="none" anchor="ctr">
            <a:noAutofit/>
          </a:bodyPr>
          <a:lstStyle>
            <a:defPPr>
              <a:defRPr lang="en-US"/>
            </a:defPPr>
            <a:lvl1pPr algn="r" rtl="0" eaLnBrk="1" fontAlgn="base" latinLnBrk="0" hangingPunct="1">
              <a:spcBef>
                <a:spcPct val="0"/>
              </a:spcBef>
              <a:spcAft>
                <a:spcPct val="0"/>
              </a:spcAft>
              <a:defRPr kumimoji="0" sz="14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80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smtClean="0"/>
              <a:t>. </a:t>
            </a:r>
            <a:endParaRPr lang="en-US" sz="80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eaLnBrk="1" hangingPunct="1">
              <a:defRPr/>
            </a:pPr>
            <a:r>
              <a:rPr lang="en-US" dirty="0" smtClean="0"/>
              <a:t>Defining Marketing: AMA</a:t>
            </a:r>
            <a:endParaRPr lang="en-US" dirty="0"/>
          </a:p>
        </p:txBody>
      </p:sp>
      <p:sp>
        <p:nvSpPr>
          <p:cNvPr id="30728"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1-</a:t>
            </a:r>
            <a:fld id="{2722E584-2153-4922-BFB7-09801BC902F4}" type="slidenum">
              <a:rPr lang="en-US" sz="1600">
                <a:latin typeface="Times New Roman" pitchFamily="18" charset="0"/>
              </a:rPr>
              <a:pPr algn="r"/>
              <a:t>9</a:t>
            </a:fld>
            <a:endParaRPr lang="en-US"/>
          </a:p>
        </p:txBody>
      </p:sp>
      <p:sp>
        <p:nvSpPr>
          <p:cNvPr id="11"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12" name="Text Placeholder 6"/>
          <p:cNvSpPr>
            <a:spLocks noGrp="1"/>
          </p:cNvSpPr>
          <p:nvPr>
            <p:ph sz="quarter" idx="1"/>
          </p:nvPr>
        </p:nvSpPr>
        <p:spPr/>
        <p:txBody>
          <a:bodyPr anchor="ctr">
            <a:normAutofit/>
          </a:bodyPr>
          <a:lstStyle/>
          <a:p>
            <a:pPr marL="0" indent="0" eaLnBrk="1" hangingPunct="1">
              <a:buNone/>
            </a:pPr>
            <a:r>
              <a:rPr lang="en-US" dirty="0"/>
              <a:t>“Marketing is the activity, set of institutions, and processes for creating, communicating, delivering, and exchanging offerings that have value for customers, clients, partners and society at large.”</a:t>
            </a:r>
          </a:p>
          <a:p>
            <a:pPr algn="r" eaLnBrk="1" hangingPunct="1">
              <a:buNone/>
            </a:pPr>
            <a:r>
              <a:rPr lang="en-US" dirty="0"/>
              <a:t>American Marketing Association,  2007</a:t>
            </a:r>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edian">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 1e</Template>
  <TotalTime>2775</TotalTime>
  <Words>4161</Words>
  <Application>Microsoft Macintosh PowerPoint</Application>
  <PresentationFormat>On-screen Show (4:3)</PresentationFormat>
  <Paragraphs>306</Paragraphs>
  <Slides>32</Slides>
  <Notes>28</Notes>
  <HiddenSlides>0</HiddenSlides>
  <MMClips>0</MMClip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MM 1e</vt:lpstr>
      <vt:lpstr>MM 1e part 2</vt:lpstr>
      <vt:lpstr>MM 1e part 3</vt:lpstr>
      <vt:lpstr>MM 1e part 4</vt:lpstr>
      <vt:lpstr>Median</vt:lpstr>
      <vt:lpstr>Chapter 1: Marketing in Today’s Business Milieu</vt:lpstr>
      <vt:lpstr>Learning Objectives</vt:lpstr>
      <vt:lpstr>Welcome to  Marketing Management</vt:lpstr>
      <vt:lpstr>Marketing Misconceptions</vt:lpstr>
      <vt:lpstr>More Marketing Misconceptions</vt:lpstr>
      <vt:lpstr>Behind the Misconceptions</vt:lpstr>
      <vt:lpstr>Toward the Reality  of Modern Marketing</vt:lpstr>
      <vt:lpstr>Defining Marketing:  Peter Drucker</vt:lpstr>
      <vt:lpstr>Defining Marketing: AMA</vt:lpstr>
      <vt:lpstr>Considerations when  Defining Marketing</vt:lpstr>
      <vt:lpstr>Core Marketing Concepts</vt:lpstr>
      <vt:lpstr>For Exchange to Take Place</vt:lpstr>
      <vt:lpstr>Marketing’s Roots and Evolution</vt:lpstr>
      <vt:lpstr>Pre-Industrial Revolution</vt:lpstr>
      <vt:lpstr>Production Orientation</vt:lpstr>
      <vt:lpstr>Sales Orientation</vt:lpstr>
      <vt:lpstr>Marketing Concept</vt:lpstr>
      <vt:lpstr>Marketing Mix</vt:lpstr>
      <vt:lpstr>Beyond the Marketing Concept</vt:lpstr>
      <vt:lpstr>Differentiation and Market Orientation</vt:lpstr>
      <vt:lpstr>Relationship and One-to-One Marketing</vt:lpstr>
      <vt:lpstr>Change Drives Impacting the Future of Marketing</vt:lpstr>
      <vt:lpstr>Shift to Product Glut and Customer Shortage</vt:lpstr>
      <vt:lpstr>Shift in Information Power from Marketer to Customer</vt:lpstr>
      <vt:lpstr>Shift in Generational Values and Preferences</vt:lpstr>
      <vt:lpstr>Distinguishing Between Marketing  (“Big M”) and marketing (“little m”)</vt:lpstr>
      <vt:lpstr>Shift to Justifying the Relevance and Payback of the Marketing Investment</vt:lpstr>
      <vt:lpstr>Marketing Metrics</vt:lpstr>
      <vt:lpstr>Alt Text Appendix</vt:lpstr>
      <vt:lpstr>Marketing’s Roots and Evolution</vt:lpstr>
      <vt:lpstr>Distinguishing Between Marketing  (“Big M”) and marketing (“little m”)</vt:lpstr>
      <vt:lpstr>Marketing Metrics</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Solomon</dc:creator>
  <cp:lastModifiedBy>C V</cp:lastModifiedBy>
  <cp:revision>413</cp:revision>
  <dcterms:created xsi:type="dcterms:W3CDTF">2008-06-13T17:52:22Z</dcterms:created>
  <dcterms:modified xsi:type="dcterms:W3CDTF">2018-03-07T17:48:54Z</dcterms:modified>
</cp:coreProperties>
</file>