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9" r:id="rId1"/>
    <p:sldMasterId id="2147484182" r:id="rId2"/>
    <p:sldMasterId id="2147484193" r:id="rId3"/>
    <p:sldMasterId id="2147484199" r:id="rId4"/>
  </p:sldMasterIdLst>
  <p:notesMasterIdLst>
    <p:notesMasterId r:id="rId50"/>
  </p:notesMasterIdLst>
  <p:sldIdLst>
    <p:sldId id="256" r:id="rId5"/>
    <p:sldId id="257" r:id="rId6"/>
    <p:sldId id="297" r:id="rId7"/>
    <p:sldId id="309" r:id="rId8"/>
    <p:sldId id="299" r:id="rId9"/>
    <p:sldId id="300" r:id="rId10"/>
    <p:sldId id="301" r:id="rId11"/>
    <p:sldId id="302" r:id="rId12"/>
    <p:sldId id="261" r:id="rId13"/>
    <p:sldId id="259" r:id="rId14"/>
    <p:sldId id="303" r:id="rId15"/>
    <p:sldId id="263" r:id="rId16"/>
    <p:sldId id="279" r:id="rId17"/>
    <p:sldId id="260" r:id="rId18"/>
    <p:sldId id="264"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310" r:id="rId35"/>
    <p:sldId id="311" r:id="rId36"/>
    <p:sldId id="312" r:id="rId37"/>
    <p:sldId id="313" r:id="rId38"/>
    <p:sldId id="314" r:id="rId39"/>
    <p:sldId id="315" r:id="rId40"/>
    <p:sldId id="316" r:id="rId41"/>
    <p:sldId id="317" r:id="rId42"/>
    <p:sldId id="320" r:id="rId43"/>
    <p:sldId id="321" r:id="rId44"/>
    <p:sldId id="304" r:id="rId45"/>
    <p:sldId id="306" r:id="rId46"/>
    <p:sldId id="307" r:id="rId47"/>
    <p:sldId id="308" r:id="rId48"/>
    <p:sldId id="322"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38" autoAdjust="0"/>
    <p:restoredTop sz="89673" autoAdjust="0"/>
  </p:normalViewPr>
  <p:slideViewPr>
    <p:cSldViewPr snapToObjects="1">
      <p:cViewPr varScale="1">
        <p:scale>
          <a:sx n="87" d="100"/>
          <a:sy n="87" d="100"/>
        </p:scale>
        <p:origin x="-160" y="-112"/>
      </p:cViewPr>
      <p:guideLst>
        <p:guide orient="horz" pos="2160"/>
        <p:guide pos="2880"/>
      </p:guideLst>
    </p:cSldViewPr>
  </p:slideViewPr>
  <p:outlineViewPr>
    <p:cViewPr>
      <p:scale>
        <a:sx n="33" d="100"/>
        <a:sy n="33" d="100"/>
      </p:scale>
      <p:origin x="0" y="38448"/>
    </p:cViewPr>
  </p:outlin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57" Type="http://schemas.microsoft.com/office/2015/10/relationships/revisionInfo" Target="revisionInfo.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69D1BED-5DCB-4104-A021-0A298049B632}"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58B0D58-38CF-4143-9C77-CFBC006881A1}" type="slidenum">
              <a:rPr lang="en-US"/>
              <a:pPr>
                <a:defRPr/>
              </a:pPr>
              <a:t>‹#›</a:t>
            </a:fld>
            <a:endParaRPr lang="en-US" dirty="0"/>
          </a:p>
        </p:txBody>
      </p:sp>
    </p:spTree>
    <p:extLst>
      <p:ext uri="{BB962C8B-B14F-4D97-AF65-F5344CB8AC3E}">
        <p14:creationId xmlns:p14="http://schemas.microsoft.com/office/powerpoint/2010/main" val="36861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latin typeface="+mn-lt"/>
                <a:ea typeface="+mn-ea"/>
                <a:cs typeface="+mn-cs"/>
              </a:rPr>
              <a:t>Economic </a:t>
            </a:r>
            <a:r>
              <a:rPr lang="en-US" sz="1200" b="1" kern="1200" dirty="0" smtClean="0">
                <a:solidFill>
                  <a:schemeClr val="tx1"/>
                </a:solidFill>
                <a:latin typeface="+mn-lt"/>
                <a:ea typeface="+mn-ea"/>
                <a:cs typeface="+mn-cs"/>
              </a:rPr>
              <a:t>environment.</a:t>
            </a:r>
            <a:r>
              <a:rPr lang="en-US" sz="1200" b="1"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a:t>
            </a:r>
            <a:r>
              <a:rPr lang="en-US" sz="1200" kern="1200" dirty="0">
                <a:solidFill>
                  <a:schemeClr val="tx1"/>
                </a:solidFill>
                <a:latin typeface="+mn-lt"/>
                <a:ea typeface="+mn-ea"/>
                <a:cs typeface="+mn-cs"/>
              </a:rPr>
              <a:t>accurate understanding of the current economic environment, such as gross domestic product (GDP) growth, inflation, strength of the currency, and business cycle trends, is essential. Also, depending on the company’s target markets (consumer or business), additional economic data on consumer spending per capita (consumer products) or industrial purchasing trends (business products) are also needed to facilitate decision making.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Culture, </a:t>
            </a:r>
            <a:r>
              <a:rPr lang="en-US" sz="1200" b="1" kern="1200" dirty="0" smtClean="0">
                <a:solidFill>
                  <a:schemeClr val="tx1"/>
                </a:solidFill>
                <a:latin typeface="+mn-lt"/>
                <a:ea typeface="+mn-ea"/>
                <a:cs typeface="+mn-cs"/>
              </a:rPr>
              <a:t>societal trends. </a:t>
            </a:r>
            <a:r>
              <a:rPr lang="en-US" sz="1200" kern="1200" dirty="0">
                <a:solidFill>
                  <a:schemeClr val="tx1"/>
                </a:solidFill>
                <a:latin typeface="+mn-lt"/>
                <a:ea typeface="+mn-ea"/>
                <a:cs typeface="+mn-cs"/>
              </a:rPr>
              <a:t>Understanding a global market’s culture and social trends is fundamental for consumer products and helpful for business-to-business marketers. Cultural values, symbols and rituals, and cultural differences affect people’s perception of products while B2B companies must learn local cultural practices to recruit employees and establish good business relationships.</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Business </a:t>
            </a:r>
            <a:r>
              <a:rPr lang="en-US" sz="1200" b="1" kern="1200" dirty="0" smtClean="0">
                <a:solidFill>
                  <a:schemeClr val="tx1"/>
                </a:solidFill>
                <a:latin typeface="+mn-lt"/>
                <a:ea typeface="+mn-ea"/>
                <a:cs typeface="+mn-cs"/>
              </a:rPr>
              <a:t>environment. </a:t>
            </a:r>
            <a:r>
              <a:rPr lang="en-US" sz="1200" kern="1200" dirty="0">
                <a:solidFill>
                  <a:schemeClr val="tx1"/>
                </a:solidFill>
                <a:latin typeface="+mn-lt"/>
                <a:ea typeface="+mn-ea"/>
                <a:cs typeface="+mn-cs"/>
              </a:rPr>
              <a:t>Knowledge of the business environment is essential for companies moving into foreign markets where they will invest significant resources.  Ethical  standards, management styles, degree of formality, and gender or other biases are all critical factors that management needs to know before entering a new market.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Political and </a:t>
            </a:r>
            <a:r>
              <a:rPr lang="en-US" sz="1200" b="1" kern="1200" dirty="0" smtClean="0">
                <a:solidFill>
                  <a:schemeClr val="tx1"/>
                </a:solidFill>
                <a:latin typeface="+mn-lt"/>
                <a:ea typeface="+mn-ea"/>
                <a:cs typeface="+mn-cs"/>
              </a:rPr>
              <a:t>legal changes. </a:t>
            </a:r>
            <a:r>
              <a:rPr lang="en-US" sz="1200" kern="1200" dirty="0">
                <a:solidFill>
                  <a:schemeClr val="tx1"/>
                </a:solidFill>
                <a:latin typeface="+mn-lt"/>
                <a:ea typeface="+mn-ea"/>
                <a:cs typeface="+mn-cs"/>
              </a:rPr>
              <a:t>Local political changes can create significant </a:t>
            </a:r>
            <a:r>
              <a:rPr lang="en-US" sz="1200" kern="1200" dirty="0" smtClean="0">
                <a:solidFill>
                  <a:schemeClr val="tx1"/>
                </a:solidFill>
                <a:latin typeface="+mn-lt"/>
                <a:ea typeface="+mn-ea"/>
                <a:cs typeface="+mn-cs"/>
              </a:rPr>
              <a:t>uncertainties </a:t>
            </a:r>
            <a:r>
              <a:rPr lang="en-US" sz="1200" kern="1200" dirty="0">
                <a:solidFill>
                  <a:schemeClr val="tx1"/>
                </a:solidFill>
                <a:latin typeface="+mn-lt"/>
                <a:ea typeface="+mn-ea"/>
                <a:cs typeface="+mn-cs"/>
              </a:rPr>
              <a:t>for a business. </a:t>
            </a:r>
            <a:r>
              <a:rPr lang="en-US" sz="1200" kern="1200" dirty="0">
                <a:solidFill>
                  <a:schemeClr val="tx1"/>
                </a:solidFill>
                <a:effectLst/>
                <a:latin typeface="+mn-lt"/>
                <a:ea typeface="+mn-ea"/>
                <a:cs typeface="+mn-cs"/>
              </a:rPr>
              <a:t>Developing countries frequently limit the flow of money out of a country, making it harder for a foreign company to transfer money back home. Labor laws also vary widely around the world</a:t>
            </a: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Specific </a:t>
            </a:r>
            <a:r>
              <a:rPr lang="en-US" sz="1200" b="1" kern="1200" dirty="0" smtClean="0">
                <a:solidFill>
                  <a:schemeClr val="tx1"/>
                </a:solidFill>
                <a:latin typeface="+mn-lt"/>
                <a:ea typeface="+mn-ea"/>
                <a:cs typeface="+mn-cs"/>
              </a:rPr>
              <a:t>market conditions. </a:t>
            </a:r>
            <a:r>
              <a:rPr lang="en-US" sz="1200" kern="1200" dirty="0">
                <a:solidFill>
                  <a:schemeClr val="tx1"/>
                </a:solidFill>
                <a:latin typeface="+mn-lt"/>
                <a:ea typeface="+mn-ea"/>
                <a:cs typeface="+mn-cs"/>
              </a:rPr>
              <a:t>Before entering a foreign market, a company has some understanding of the specific market conditions for its own products as a result of its existing business knowledge. However, it is unlikely a company has in-depth knowledge about market trends, competitors, and unique market characteristics. </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Economic </a:t>
            </a:r>
            <a:r>
              <a:rPr lang="en-US" dirty="0"/>
              <a:t> </a:t>
            </a:r>
            <a:r>
              <a:rPr lang="en-US" sz="1200" kern="1200" dirty="0">
                <a:solidFill>
                  <a:schemeClr val="tx1"/>
                </a:solidFill>
                <a:latin typeface="+mn-lt"/>
                <a:ea typeface="+mn-ea"/>
                <a:cs typeface="+mn-cs"/>
              </a:rPr>
              <a:t>By enlarging the trading area and creating a market zone, each country benefits economically and the market zone has more power in the global marketplace.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mn-lt"/>
                <a:ea typeface="+mn-ea"/>
                <a:cs typeface="+mn-cs"/>
              </a:rPr>
              <a:t>Geographic proximity </a:t>
            </a:r>
            <a:r>
              <a:rPr lang="en-US" sz="1200" kern="1200" dirty="0">
                <a:solidFill>
                  <a:schemeClr val="tx1"/>
                </a:solidFill>
                <a:latin typeface="+mn-lt"/>
                <a:ea typeface="+mn-ea"/>
                <a:cs typeface="+mn-cs"/>
              </a:rPr>
              <a:t>Transportation and communication networks are more likely to connect countries close to one another, making it easier to facilitate market zone activities. Other issues such as immigration also tend to be handled more effectively when the distance between partners is minimized.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mn-lt"/>
                <a:ea typeface="+mn-ea"/>
                <a:cs typeface="+mn-cs"/>
              </a:rPr>
              <a:t>Political</a:t>
            </a:r>
            <a:r>
              <a:rPr lang="en-US" sz="1200" b="1" i="0" kern="1200" baseline="0" dirty="0">
                <a:solidFill>
                  <a:schemeClr val="tx1"/>
                </a:solidFill>
                <a:latin typeface="+mn-lt"/>
                <a:ea typeface="+mn-ea"/>
                <a:cs typeface="+mn-cs"/>
              </a:rPr>
              <a:t> </a:t>
            </a:r>
            <a:r>
              <a:rPr lang="en-US" sz="1200" b="1" i="0" kern="1200" dirty="0">
                <a:solidFill>
                  <a:schemeClr val="tx1"/>
                </a:solidFill>
                <a:latin typeface="+mn-lt"/>
                <a:ea typeface="+mn-ea"/>
                <a:cs typeface="+mn-cs"/>
              </a:rPr>
              <a:t> </a:t>
            </a:r>
            <a:r>
              <a:rPr lang="en-US" sz="1200" kern="1200" dirty="0">
                <a:solidFill>
                  <a:schemeClr val="tx1"/>
                </a:solidFill>
                <a:latin typeface="+mn-lt"/>
                <a:ea typeface="+mn-ea"/>
                <a:cs typeface="+mn-cs"/>
              </a:rPr>
              <a:t>Closely related to increased economic power is increased political clout, particularly as smaller countries form broad political alliances. A prerequisite for effective political alliances among countries is general agreement on government policies. Countries with widely disparate political structures find it difficult to accommodate those differences in a political alliance.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mn-lt"/>
                <a:ea typeface="+mn-ea"/>
                <a:cs typeface="+mn-cs"/>
              </a:rPr>
              <a:t>Culture similarities</a:t>
            </a:r>
            <a:r>
              <a:rPr lang="en-US" sz="1200" i="1" kern="1200" dirty="0">
                <a:solidFill>
                  <a:schemeClr val="tx1"/>
                </a:solidFill>
                <a:latin typeface="+mn-lt"/>
                <a:ea typeface="+mn-ea"/>
                <a:cs typeface="+mn-cs"/>
              </a:rPr>
              <a:t>, </a:t>
            </a:r>
            <a:r>
              <a:rPr lang="en-US" sz="1200" kern="1200" dirty="0">
                <a:solidFill>
                  <a:schemeClr val="tx1"/>
                </a:solidFill>
                <a:latin typeface="+mn-lt"/>
                <a:ea typeface="+mn-ea"/>
                <a:cs typeface="+mn-cs"/>
              </a:rPr>
              <a:t>such as having a shared language, among alliance partners also facilitate markets zones as shared cultural experiences encourage greater cooperation and minimize possible conflicts from cultural disparities.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kern="1200" smtClean="0">
                <a:solidFill>
                  <a:schemeClr val="tx1"/>
                </a:solidFill>
                <a:latin typeface="+mn-lt"/>
                <a:ea typeface="+mn-ea"/>
                <a:cs typeface="+mn-cs"/>
              </a:rPr>
              <a:t>Mercosur</a:t>
            </a:r>
            <a:r>
              <a:rPr lang="en-US" sz="1200" kern="1200" smtClean="0">
                <a:solidFill>
                  <a:schemeClr val="tx1"/>
                </a:solidFill>
                <a:latin typeface="+mn-lt"/>
                <a:ea typeface="+mn-ea"/>
                <a:cs typeface="+mn-cs"/>
              </a:rPr>
              <a:t>, </a:t>
            </a:r>
            <a:r>
              <a:rPr lang="en-US" sz="1200" kern="1200" dirty="0">
                <a:solidFill>
                  <a:schemeClr val="tx1"/>
                </a:solidFill>
                <a:latin typeface="+mn-lt"/>
                <a:ea typeface="+mn-ea"/>
                <a:cs typeface="+mn-cs"/>
              </a:rPr>
              <a:t>the most powerful market zone in South America, was inaugurated in 1995 and includes the economies of South America: Argentina, Bolivia, Brazil, Chile, Paraguay, and Uruguay. With over 200 million people and a combined GDP of more than $1 trillion, it is currently the third-largest free trade area in the world.</a:t>
            </a: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ASEAN </a:t>
            </a:r>
            <a:r>
              <a:rPr lang="en-US" sz="1200" b="1" kern="1200" dirty="0" smtClean="0">
                <a:solidFill>
                  <a:schemeClr val="tx1"/>
                </a:solidFill>
                <a:latin typeface="+mn-lt"/>
                <a:ea typeface="+mn-ea"/>
                <a:cs typeface="+mn-cs"/>
              </a:rPr>
              <a:t>(Association of</a:t>
            </a:r>
            <a:r>
              <a:rPr lang="en-US" sz="1200" b="1" kern="1200" baseline="0" dirty="0" smtClean="0">
                <a:solidFill>
                  <a:schemeClr val="tx1"/>
                </a:solidFill>
                <a:latin typeface="+mn-lt"/>
                <a:ea typeface="+mn-ea"/>
                <a:cs typeface="+mn-cs"/>
              </a:rPr>
              <a:t> Southeast Asian Nations) </a:t>
            </a:r>
            <a:r>
              <a:rPr lang="en-US" sz="1200" kern="1200" dirty="0" smtClean="0">
                <a:solidFill>
                  <a:schemeClr val="tx1"/>
                </a:solidFill>
                <a:latin typeface="+mn-lt"/>
                <a:ea typeface="+mn-ea"/>
                <a:cs typeface="+mn-cs"/>
              </a:rPr>
              <a:t>was </a:t>
            </a:r>
            <a:r>
              <a:rPr lang="en-US" sz="1200" kern="1200" dirty="0">
                <a:solidFill>
                  <a:schemeClr val="tx1"/>
                </a:solidFill>
                <a:latin typeface="+mn-lt"/>
                <a:ea typeface="+mn-ea"/>
                <a:cs typeface="+mn-cs"/>
              </a:rPr>
              <a:t>founded in 1967 and comprises 10 countries in the Pacific Rim (Brunei Darussalam, Indonesia, Malaysia, Philippines, Cambodia, Laos, Myanmar, Singapore, Thailand, and Vietnam). After the 1997–1998 Asian financial crisis, the group added China, Japan, and South Korea. While the relationships with these “plus 3” countries are less developed than the full member countries, the combined economic activity of all participants makes ASEAN a powerful global economic force. </a:t>
            </a:r>
          </a:p>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Europe </a:t>
            </a:r>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European Union </a:t>
            </a:r>
            <a:r>
              <a:rPr lang="en-US" sz="1200" kern="1200" dirty="0">
                <a:solidFill>
                  <a:schemeClr val="tx1"/>
                </a:solidFill>
                <a:latin typeface="+mn-lt"/>
                <a:ea typeface="+mn-ea"/>
                <a:cs typeface="+mn-cs"/>
              </a:rPr>
              <a:t>is the most successful regional market zone and it is also one of the oldest. Founded more than 50 years ago by six countries (Belgium, France, Italy, Luxembourg, the Netherlands, and West Germany) with the Treaty of Rome, the EU now includes 28 countries spanning all of Europe. One of the most difficult challenges for many member states is meeting targeted government spending and total debt limits. The EU has become one of the most dominant economic entities in the world, with economic output exceeded only by the United States, and its currency, the euro, is one of the leading world currencies. The European Union’s influence extends far beyond economics because member countries grant the EU significant political and social power to enact laws, create taxes, and exert tremendous social influence in the lives of citizens.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Americas </a:t>
            </a:r>
            <a:r>
              <a:rPr lang="en-US" sz="1200" kern="1200" dirty="0">
                <a:solidFill>
                  <a:schemeClr val="tx1"/>
                </a:solidFill>
                <a:latin typeface="+mn-lt"/>
                <a:ea typeface="+mn-ea"/>
                <a:cs typeface="+mn-cs"/>
              </a:rPr>
              <a:t>The most significant market zone in the Americas is the alliance of the United States, Canada, and Mexico, which is commonly referred to by the treaty that created the alliance, </a:t>
            </a:r>
            <a:r>
              <a:rPr lang="en-US" sz="1200" b="1" kern="1200" dirty="0">
                <a:solidFill>
                  <a:schemeClr val="tx1"/>
                </a:solidFill>
                <a:latin typeface="+mn-lt"/>
                <a:ea typeface="+mn-ea"/>
                <a:cs typeface="+mn-cs"/>
              </a:rPr>
              <a:t>NAFTA (North American Free Trade Agreement)</a:t>
            </a:r>
            <a:r>
              <a:rPr lang="en-US" sz="1200" kern="1200" dirty="0">
                <a:solidFill>
                  <a:schemeClr val="tx1"/>
                </a:solidFill>
                <a:latin typeface="+mn-lt"/>
                <a:ea typeface="+mn-ea"/>
                <a:cs typeface="+mn-cs"/>
              </a:rPr>
              <a:t>. NAFTA created the single largest economic alliance and has eliminated tariffs between the member countries for more than 19 years. </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Market selection criteria incorporate the nature of the competitive environment, including both local and global competitors, as well as target market size and future growth rates. Marketing managers need to know which markets will be the easiest and which will be the most difficult to enter. In addition, the size and future growth potential of international markets is critical in making the long-term commitment to manufacture in an international market.</a:t>
            </a:r>
          </a:p>
          <a:p>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Moving into new foreign markets brings greater risk to the company. As a result, decision makers must consider whether their company philosophy, personnel skill sets (principally in critical areas such as marketing and logistics), organizational structure, management expertise, and financial resources support the move into new countries </a:t>
            </a: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Comparing  </a:t>
            </a:r>
            <a:r>
              <a:rPr lang="en-US" sz="1200" kern="1200" dirty="0">
                <a:solidFill>
                  <a:schemeClr val="tx1"/>
                </a:solidFill>
                <a:effectLst/>
                <a:latin typeface="+mn-lt"/>
                <a:ea typeface="+mn-ea"/>
                <a:cs typeface="+mn-cs"/>
              </a:rPr>
              <a:t>the  analysis  of  market opportunities with company characteristics drives the final selection as management looks for the best fit between each country’s mix of opportunities/threats and the company’s strengths/weaknesses.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1" kern="1200" dirty="0">
                <a:solidFill>
                  <a:schemeClr val="tx1"/>
                </a:solidFill>
                <a:effectLst/>
                <a:latin typeface="+mn-lt"/>
                <a:ea typeface="+mn-ea"/>
                <a:cs typeface="+mn-cs"/>
              </a:rPr>
              <a:t>Exporter and Distributor. </a:t>
            </a:r>
            <a:r>
              <a:rPr lang="en-US" sz="1200" kern="1200" dirty="0">
                <a:solidFill>
                  <a:schemeClr val="tx1"/>
                </a:solidFill>
                <a:effectLst/>
                <a:latin typeface="+mn-lt"/>
                <a:ea typeface="+mn-ea"/>
                <a:cs typeface="+mn-cs"/>
              </a:rPr>
              <a:t>The next of level of exporting involves having country representation, which can take several forms. </a:t>
            </a:r>
            <a:r>
              <a:rPr lang="en-US" sz="1200" b="1" kern="1200" dirty="0">
                <a:solidFill>
                  <a:schemeClr val="tx1"/>
                </a:solidFill>
                <a:effectLst/>
                <a:latin typeface="+mn-lt"/>
                <a:ea typeface="+mn-ea"/>
                <a:cs typeface="+mn-cs"/>
              </a:rPr>
              <a:t>Exporters </a:t>
            </a:r>
            <a:r>
              <a:rPr lang="en-US" sz="1200" kern="1200" dirty="0">
                <a:solidFill>
                  <a:schemeClr val="tx1"/>
                </a:solidFill>
                <a:effectLst/>
                <a:latin typeface="+mn-lt"/>
                <a:ea typeface="+mn-ea"/>
                <a:cs typeface="+mn-cs"/>
              </a:rPr>
              <a:t>are international market specialists that help companies by acting as the export marketing department. They generally do not have much contact with the company, but exporters provide a valuable service with their knowledge of policies and procedures for shipping to foreign markets. For small companies with little or no international experience, exporters expedite the process of getting the product to a foreign customer</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Distributors </a:t>
            </a:r>
            <a:r>
              <a:rPr lang="en-US" sz="1200" kern="1200" dirty="0">
                <a:solidFill>
                  <a:schemeClr val="tx1"/>
                </a:solidFill>
                <a:effectLst/>
                <a:latin typeface="+mn-lt"/>
                <a:ea typeface="+mn-ea"/>
                <a:cs typeface="+mn-cs"/>
              </a:rPr>
              <a:t>represent the company and often many others in foreign markets. These organizations become the face of the company in that country, servicing customers, selling products, and receiving payments. In many cases, they take title to the goods and then resell them. The primary advantages are that </a:t>
            </a:r>
            <a:r>
              <a:rPr lang="en-US" sz="1200" kern="1200" dirty="0" smtClean="0">
                <a:solidFill>
                  <a:schemeClr val="tx1"/>
                </a:solidFill>
                <a:effectLst/>
                <a:latin typeface="+mn-lt"/>
                <a:ea typeface="+mn-ea"/>
                <a:cs typeface="+mn-cs"/>
              </a:rPr>
              <a:t>distributors </a:t>
            </a:r>
            <a:r>
              <a:rPr lang="en-US" sz="1200" kern="1200" dirty="0">
                <a:solidFill>
                  <a:schemeClr val="tx1"/>
                </a:solidFill>
                <a:effectLst/>
                <a:latin typeface="+mn-lt"/>
                <a:ea typeface="+mn-ea"/>
                <a:cs typeface="+mn-cs"/>
              </a:rPr>
              <a:t>know their own local markets and offer a company physical representation in a global market, saving the company from committing major resources to hire and staff its own operations. The disadvantages are lack of control since distributors do not work directly for the company and lower profitability resulting from the distributor’s markup</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Direct Sales Force. </a:t>
            </a:r>
            <a:r>
              <a:rPr lang="en-US" sz="1200" kern="1200" dirty="0">
                <a:solidFill>
                  <a:schemeClr val="tx1"/>
                </a:solidFill>
                <a:effectLst/>
                <a:latin typeface="+mn-lt"/>
                <a:ea typeface="+mn-ea"/>
                <a:cs typeface="+mn-cs"/>
              </a:rPr>
              <a:t>Staffing a direct sales force in foreign markets is a significant step for a company moving into global markets. It is expensive to staff and maintain a local sales team in a foreign market; however, companies will often make the </a:t>
            </a:r>
            <a:r>
              <a:rPr lang="en-US" sz="1200" kern="1200" dirty="0" smtClean="0">
                <a:solidFill>
                  <a:schemeClr val="tx1"/>
                </a:solidFill>
                <a:effectLst/>
                <a:latin typeface="+mn-lt"/>
                <a:ea typeface="+mn-ea"/>
                <a:cs typeface="+mn-cs"/>
              </a:rPr>
              <a:t>commitment </a:t>
            </a:r>
            <a:r>
              <a:rPr lang="en-US" sz="1200" kern="1200" dirty="0">
                <a:solidFill>
                  <a:schemeClr val="tx1"/>
                </a:solidFill>
                <a:effectLst/>
                <a:latin typeface="+mn-lt"/>
                <a:ea typeface="+mn-ea"/>
                <a:cs typeface="+mn-cs"/>
              </a:rPr>
              <a:t>because of the level of control and expertise offered by company-trained salespeople. For some industries, creating a direct sales force is required because customers will demand that company salespeople be in the country. This is often the case in the technology and high-end industrial product industries.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16</a:t>
            </a:fld>
            <a:endParaRPr lang="en-US" dirty="0"/>
          </a:p>
        </p:txBody>
      </p:sp>
    </p:spTree>
    <p:extLst>
      <p:ext uri="{BB962C8B-B14F-4D97-AF65-F5344CB8AC3E}">
        <p14:creationId xmlns:p14="http://schemas.microsoft.com/office/powerpoint/2010/main" val="281305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Contractual agreements </a:t>
            </a:r>
            <a:r>
              <a:rPr lang="en-US" sz="1200" kern="1200" dirty="0">
                <a:solidFill>
                  <a:schemeClr val="tx1"/>
                </a:solidFill>
                <a:effectLst/>
                <a:latin typeface="+mn-lt"/>
                <a:ea typeface="+mn-ea"/>
                <a:cs typeface="+mn-cs"/>
              </a:rPr>
              <a:t>allow a company to expand participation in a market by creating enduring, nonequity relationships with another company, often a local company in that market. Most often these agreements transmit something of value such as technology, a trademark, a patent, or a unique manufacturing process in return for financial compensation in the form of a licensing fee or percentage of sales</a:t>
            </a:r>
            <a:r>
              <a:rPr lang="en-US" sz="1200" kern="1200" dirty="0" smtClean="0">
                <a:solidFill>
                  <a:schemeClr val="tx1"/>
                </a:solidFill>
                <a:effectLst/>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1" kern="1200" dirty="0">
                <a:solidFill>
                  <a:schemeClr val="tx1"/>
                </a:solidFill>
                <a:effectLst/>
                <a:latin typeface="+mn-lt"/>
                <a:ea typeface="+mn-ea"/>
                <a:cs typeface="+mn-cs"/>
              </a:rPr>
              <a:t>Licensing. </a:t>
            </a:r>
            <a:r>
              <a:rPr lang="en-US" sz="1200" kern="1200" dirty="0">
                <a:solidFill>
                  <a:schemeClr val="tx1"/>
                </a:solidFill>
                <a:effectLst/>
                <a:latin typeface="+mn-lt"/>
                <a:ea typeface="+mn-ea"/>
                <a:cs typeface="+mn-cs"/>
              </a:rPr>
              <a:t>Companies choose </a:t>
            </a:r>
            <a:r>
              <a:rPr lang="en-US" sz="1200" b="1" kern="1200" dirty="0">
                <a:solidFill>
                  <a:schemeClr val="tx1"/>
                </a:solidFill>
                <a:effectLst/>
                <a:latin typeface="+mn-lt"/>
                <a:ea typeface="+mn-ea"/>
                <a:cs typeface="+mn-cs"/>
              </a:rPr>
              <a:t>licensing </a:t>
            </a:r>
            <a:r>
              <a:rPr lang="en-US" sz="1200" kern="1200" dirty="0">
                <a:solidFill>
                  <a:schemeClr val="tx1"/>
                </a:solidFill>
                <a:effectLst/>
                <a:latin typeface="+mn-lt"/>
                <a:ea typeface="+mn-ea"/>
                <a:cs typeface="+mn-cs"/>
              </a:rPr>
              <a:t>when local partnerships are required by law, legal restrictions prohibit direct importing of the product, or the company’s limited financial resources limit more active foreign participation. Companies seeking to establish greater presence in a market without committing significant resources can choose to license their key asset (patent, trademark) to another </a:t>
            </a:r>
            <a:r>
              <a:rPr lang="en-US" sz="1200" kern="1200" dirty="0" smtClean="0">
                <a:solidFill>
                  <a:schemeClr val="tx1"/>
                </a:solidFill>
                <a:effectLst/>
                <a:latin typeface="+mn-lt"/>
                <a:ea typeface="+mn-ea"/>
                <a:cs typeface="+mn-cs"/>
              </a:rPr>
              <a:t>company</a:t>
            </a:r>
            <a:r>
              <a:rPr lang="en-US" sz="1200" kern="1200" dirty="0">
                <a:solidFill>
                  <a:schemeClr val="tx1"/>
                </a:solidFill>
                <a:effectLst/>
                <a:latin typeface="+mn-lt"/>
                <a:ea typeface="+mn-ea"/>
                <a:cs typeface="+mn-cs"/>
              </a:rPr>
              <a:t>, effectively giving the company the right to use that asset in that market. Small and medium-sized companies with a specific product competence that lack the willingness or expertise to invest heavily in foreign operations can identify   a license partner in a particular foreign market to manufacture products or provide critical services such as local distribution. </a:t>
            </a:r>
            <a:endParaRPr lang="en-US"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Franchising</a:t>
            </a:r>
            <a:r>
              <a:rPr lang="en-US" sz="1200" kern="1200" dirty="0">
                <a:solidFill>
                  <a:schemeClr val="tx1"/>
                </a:solidFill>
                <a:effectLst/>
                <a:latin typeface="+mn-lt"/>
                <a:ea typeface="+mn-ea"/>
                <a:cs typeface="+mn-cs"/>
              </a:rPr>
              <a:t>, as a global market entry strategy, really took off in the 1990s and has been the first point of entry for many retailers looking to expand international operations. McDonald’s, Burger King, KFC, and others have created large franchising networks around the world. Nearly two-thirds of McDonald’s restaurants are outside the United States. Combining low capital investments, rapid expansion opportunities, and local market expertise, franchising offers many advantages as a market entry strategy. However, there are also challenges. Worldwide, consumer tastes vary significantly and franchisors need sufficient resources to create products that will meet demands of global customers while maintaining quality control.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17</a:t>
            </a:fld>
            <a:endParaRPr lang="en-US" dirty="0"/>
          </a:p>
        </p:txBody>
      </p:sp>
    </p:spTree>
    <p:extLst>
      <p:ext uri="{BB962C8B-B14F-4D97-AF65-F5344CB8AC3E}">
        <p14:creationId xmlns:p14="http://schemas.microsoft.com/office/powerpoint/2010/main" val="1500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i="1" kern="1200" dirty="0">
                <a:solidFill>
                  <a:schemeClr val="tx1"/>
                </a:solidFill>
                <a:latin typeface="+mn-lt"/>
                <a:ea typeface="+mn-ea"/>
                <a:cs typeface="+mn-cs"/>
              </a:rPr>
              <a:t>Timing—</a:t>
            </a:r>
            <a:r>
              <a:rPr lang="en-US" sz="1200" kern="1200" dirty="0">
                <a:solidFill>
                  <a:schemeClr val="tx1"/>
                </a:solidFill>
                <a:latin typeface="+mn-lt"/>
                <a:ea typeface="+mn-ea"/>
                <a:cs typeface="+mn-cs"/>
              </a:rPr>
              <a:t>unknown political or social events, competitor activity.</a:t>
            </a:r>
          </a:p>
          <a:p>
            <a:pPr lvl="0"/>
            <a:r>
              <a:rPr lang="en-US" sz="1200" i="1" kern="1200" dirty="0">
                <a:solidFill>
                  <a:schemeClr val="tx1"/>
                </a:solidFill>
                <a:latin typeface="+mn-lt"/>
                <a:ea typeface="+mn-ea"/>
                <a:cs typeface="+mn-cs"/>
              </a:rPr>
              <a:t>Legal issues—</a:t>
            </a:r>
            <a:r>
              <a:rPr lang="en-US" sz="1200" kern="1200" dirty="0">
                <a:solidFill>
                  <a:schemeClr val="tx1"/>
                </a:solidFill>
                <a:latin typeface="+mn-lt"/>
                <a:ea typeface="+mn-ea"/>
                <a:cs typeface="+mn-cs"/>
              </a:rPr>
              <a:t>growing complexity of international contracts, asset protection.</a:t>
            </a:r>
          </a:p>
          <a:p>
            <a:pPr lvl="0"/>
            <a:r>
              <a:rPr lang="en-US" sz="1200" i="1" kern="1200" dirty="0">
                <a:solidFill>
                  <a:schemeClr val="tx1"/>
                </a:solidFill>
                <a:latin typeface="+mn-lt"/>
                <a:ea typeface="+mn-ea"/>
                <a:cs typeface="+mn-cs"/>
              </a:rPr>
              <a:t>Transaction costs—</a:t>
            </a:r>
            <a:r>
              <a:rPr lang="en-US" sz="1200" kern="1200" dirty="0">
                <a:solidFill>
                  <a:schemeClr val="tx1"/>
                </a:solidFill>
                <a:latin typeface="+mn-lt"/>
                <a:ea typeface="+mn-ea"/>
                <a:cs typeface="+mn-cs"/>
              </a:rPr>
              <a:t>production and other costs stated in various currencies.</a:t>
            </a:r>
          </a:p>
          <a:p>
            <a:pPr lvl="0"/>
            <a:r>
              <a:rPr lang="en-US" sz="1200" i="1" kern="1200" dirty="0">
                <a:solidFill>
                  <a:schemeClr val="tx1"/>
                </a:solidFill>
                <a:latin typeface="+mn-lt"/>
                <a:ea typeface="+mn-ea"/>
                <a:cs typeface="+mn-cs"/>
              </a:rPr>
              <a:t>Technology transfer</a:t>
            </a:r>
            <a:r>
              <a:rPr lang="en-US" sz="1200" kern="1200" dirty="0">
                <a:solidFill>
                  <a:schemeClr val="tx1"/>
                </a:solidFill>
                <a:latin typeface="+mn-lt"/>
                <a:ea typeface="+mn-ea"/>
                <a:cs typeface="+mn-cs"/>
              </a:rPr>
              <a:t>—key technologies are more easily copied in foreign markets.</a:t>
            </a:r>
          </a:p>
          <a:p>
            <a:pPr lvl="0"/>
            <a:r>
              <a:rPr lang="en-US" sz="1200" i="1" kern="1200" dirty="0">
                <a:solidFill>
                  <a:schemeClr val="tx1"/>
                </a:solidFill>
                <a:latin typeface="+mn-lt"/>
                <a:ea typeface="+mn-ea"/>
                <a:cs typeface="+mn-cs"/>
              </a:rPr>
              <a:t>Product differentiation—</a:t>
            </a:r>
            <a:r>
              <a:rPr lang="en-US" sz="1200" kern="1200" dirty="0">
                <a:solidFill>
                  <a:schemeClr val="tx1"/>
                </a:solidFill>
                <a:latin typeface="+mn-lt"/>
                <a:ea typeface="+mn-ea"/>
                <a:cs typeface="+mn-cs"/>
              </a:rPr>
              <a:t>differentiating a product without increasing cost.</a:t>
            </a:r>
          </a:p>
          <a:p>
            <a:pPr lvl="0"/>
            <a:r>
              <a:rPr lang="en-US" sz="1200" i="1" kern="1200" dirty="0">
                <a:solidFill>
                  <a:schemeClr val="tx1"/>
                </a:solidFill>
                <a:latin typeface="+mn-lt"/>
                <a:ea typeface="+mn-ea"/>
                <a:cs typeface="+mn-cs"/>
              </a:rPr>
              <a:t>Marketing communication barriers—</a:t>
            </a:r>
            <a:r>
              <a:rPr lang="en-US" sz="1200" kern="1200" dirty="0">
                <a:solidFill>
                  <a:schemeClr val="tx1"/>
                </a:solidFill>
                <a:latin typeface="+mn-lt"/>
                <a:ea typeface="+mn-ea"/>
                <a:cs typeface="+mn-cs"/>
              </a:rPr>
              <a:t>local market practices vary a great deal.</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primary advantages of a more centralized structure include greater control and, as a result, more consistency across the organization. It is also more efficient in creating centers of expertise that bring together knowledgeable people to address key organizational issues (for example, R&amp;D, legal, and IT). Decentralized organizations, on the other hand, offer a hands-on management approach that facilitates rapid response to changing market conditions. The regional organization seeks to combine advantages of both approaches by centralizing key functions while pushing decision making closer to the global market.</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Quality </a:t>
            </a:r>
            <a:r>
              <a:rPr lang="en-US" sz="1200" kern="1200" dirty="0">
                <a:solidFill>
                  <a:schemeClr val="tx1"/>
                </a:solidFill>
                <a:effectLst/>
                <a:latin typeface="+mn-lt"/>
                <a:ea typeface="+mn-ea"/>
                <a:cs typeface="+mn-cs"/>
              </a:rPr>
              <a:t>The perception of quality varies drastically around the world, which makes it hard for   a company developing or adapting a product for    a global market. What works in one market may fail in another, as cell phone manufacturers have learned. In Europe, Japan, and the United Sates, cell phones must have a roaming capability to be successful, but Chinese consumers do not consider it an important feature.</a:t>
            </a:r>
          </a:p>
          <a:p>
            <a:r>
              <a:rPr lang="en-US" sz="1200" b="1" kern="1200" dirty="0">
                <a:solidFill>
                  <a:schemeClr val="tx1"/>
                </a:solidFill>
                <a:effectLst/>
                <a:latin typeface="+mn-lt"/>
                <a:ea typeface="+mn-ea"/>
                <a:cs typeface="+mn-cs"/>
              </a:rPr>
              <a:t>Fitting the Product </a:t>
            </a:r>
            <a:r>
              <a:rPr lang="en-US" sz="1200" kern="1200" dirty="0">
                <a:solidFill>
                  <a:schemeClr val="tx1"/>
                </a:solidFill>
                <a:effectLst/>
                <a:latin typeface="+mn-lt"/>
                <a:ea typeface="+mn-ea"/>
                <a:cs typeface="+mn-cs"/>
              </a:rPr>
              <a:t>Language differences have created unique and occasionally humorous examples of marketing mistakes. When Coca-Cola introduced Diet Coke in Japan, initial sales were disappointing until the company realized that Japanese women do not like the concept of dieting and the Japanese culture relates dieting to sickness (not a desired connection with a product). The company changed the name to Coke Light, which has been much more effective around the world.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Brand Strategy  </a:t>
            </a:r>
            <a:r>
              <a:rPr lang="en-US" sz="1200" b="0"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ompanies often seek to create a unified branding strategy around the world. In some cases this is effective. Coca- Cola, Caterpillar, Apple, Kellogg, BMW, and others have created powerful global brands. As companies acquire local brands, one of the first decisions is whether to fold a local brand into a global brand. Companies have to consider local conditions, but, when possible, companies are harmonizing brands to build brand awareness and extend marketing communication dollars.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country-of-origin effect </a:t>
            </a:r>
            <a:r>
              <a:rPr lang="en-US" sz="1200" kern="1200" dirty="0">
                <a:solidFill>
                  <a:schemeClr val="tx1"/>
                </a:solidFill>
                <a:effectLst/>
                <a:latin typeface="+mn-lt"/>
                <a:ea typeface="+mn-ea"/>
                <a:cs typeface="+mn-cs"/>
              </a:rPr>
              <a:t>is the influence of the country of manufacture, assembly, or design on a customer’s positive or negative perception of a product.31 “Made in Japan,” “Made in Italy,” “Made in the United States”—each has meaning to customers and infers that a product has certain qualities based on its country of origin. Such perceptions can change over time.</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23</a:t>
            </a:fld>
            <a:endParaRPr lang="en-US" dirty="0"/>
          </a:p>
        </p:txBody>
      </p:sp>
    </p:spTree>
    <p:extLst>
      <p:ext uri="{BB962C8B-B14F-4D97-AF65-F5344CB8AC3E}">
        <p14:creationId xmlns:p14="http://schemas.microsoft.com/office/powerpoint/2010/main" val="363217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1" kern="1200" dirty="0">
                <a:solidFill>
                  <a:schemeClr val="tx1"/>
                </a:solidFill>
                <a:latin typeface="+mn-lt"/>
                <a:ea typeface="+mn-ea"/>
                <a:cs typeface="+mn-cs"/>
              </a:rPr>
              <a:t>Cost  </a:t>
            </a:r>
            <a:r>
              <a:rPr lang="en-US" sz="1200" kern="1200" dirty="0">
                <a:solidFill>
                  <a:schemeClr val="tx1"/>
                </a:solidFill>
                <a:latin typeface="+mn-lt"/>
                <a:ea typeface="+mn-ea"/>
                <a:cs typeface="+mn-cs"/>
              </a:rPr>
              <a:t>Estimating channel costs includes: (1) the initial investment in creating the channel and (2) the cost of maintaining the channel. As companies expand into new markets, many search for ways to increase the efficiency of local distribution systems by eliminating unnecessary middlemen, thereby shortening the channel to the customer.</a:t>
            </a:r>
          </a:p>
          <a:p>
            <a:r>
              <a:rPr lang="en-US" sz="1200" kern="1200" dirty="0">
                <a:solidFill>
                  <a:schemeClr val="tx1"/>
                </a:solidFill>
                <a:latin typeface="+mn-lt"/>
                <a:ea typeface="+mn-ea"/>
                <a:cs typeface="+mn-cs"/>
              </a:rPr>
              <a:t> </a:t>
            </a:r>
          </a:p>
          <a:p>
            <a:r>
              <a:rPr lang="en-US" sz="1200" b="1" i="1" kern="1200" dirty="0">
                <a:solidFill>
                  <a:schemeClr val="tx1"/>
                </a:solidFill>
                <a:latin typeface="+mn-lt"/>
                <a:ea typeface="+mn-ea"/>
                <a:cs typeface="+mn-cs"/>
              </a:rPr>
              <a:t>Capital  </a:t>
            </a:r>
            <a:r>
              <a:rPr lang="en-US" sz="1200" kern="1200" dirty="0">
                <a:solidFill>
                  <a:schemeClr val="tx1"/>
                </a:solidFill>
                <a:latin typeface="+mn-lt"/>
                <a:ea typeface="+mn-ea"/>
                <a:cs typeface="+mn-cs"/>
              </a:rPr>
              <a:t>An inadequate global market distribution system is expensive both in terms of adding cost to the product and creating long-term damage to the brand and the company’s reputation. If a channel network is already in place, the investment is low; however, if the company needs to develop or greatly improve an existing system, the cost can be very high.</a:t>
            </a:r>
          </a:p>
          <a:p>
            <a:endParaRPr lang="en-US" sz="1200" kern="1200" dirty="0">
              <a:solidFill>
                <a:schemeClr val="tx1"/>
              </a:solidFill>
              <a:latin typeface="+mn-lt"/>
              <a:ea typeface="+mn-ea"/>
              <a:cs typeface="+mn-cs"/>
            </a:endParaRPr>
          </a:p>
          <a:p>
            <a:r>
              <a:rPr lang="en-US" sz="1200" b="1" i="1" kern="1200" dirty="0">
                <a:solidFill>
                  <a:schemeClr val="tx1"/>
                </a:solidFill>
                <a:latin typeface="+mn-lt"/>
                <a:ea typeface="+mn-ea"/>
                <a:cs typeface="+mn-cs"/>
              </a:rPr>
              <a:t>Control  </a:t>
            </a:r>
            <a:r>
              <a:rPr lang="en-US" sz="1200" kern="1200" dirty="0">
                <a:solidFill>
                  <a:schemeClr val="tx1"/>
                </a:solidFill>
                <a:latin typeface="+mn-lt"/>
                <a:ea typeface="+mn-ea"/>
                <a:cs typeface="+mn-cs"/>
              </a:rPr>
              <a:t>The more control the company wants in the channel the more expensive it is to maintain. As a result, companies generally look for a balance between channel control and cost. The complexity of global supply chains coupled with lack of local market knowledge make the task of creating a distribution system so expensive that all but the most accomplished global marketers rely on local distribution networks in foreign markets.</a:t>
            </a:r>
          </a:p>
          <a:p>
            <a:r>
              <a:rPr lang="en-US" sz="1200" kern="1200" dirty="0">
                <a:solidFill>
                  <a:schemeClr val="tx1"/>
                </a:solidFill>
                <a:latin typeface="+mn-lt"/>
                <a:ea typeface="+mn-ea"/>
                <a:cs typeface="+mn-cs"/>
              </a:rPr>
              <a:t> </a:t>
            </a:r>
          </a:p>
          <a:p>
            <a:r>
              <a:rPr lang="en-US" sz="1200" b="1" i="1" kern="1200" dirty="0">
                <a:solidFill>
                  <a:schemeClr val="tx1"/>
                </a:solidFill>
                <a:latin typeface="+mn-lt"/>
                <a:ea typeface="+mn-ea"/>
                <a:cs typeface="+mn-cs"/>
              </a:rPr>
              <a:t>Coverage  </a:t>
            </a:r>
            <a:r>
              <a:rPr lang="en-US" sz="1200" kern="1200" dirty="0">
                <a:solidFill>
                  <a:schemeClr val="tx1"/>
                </a:solidFill>
                <a:latin typeface="+mn-lt"/>
                <a:ea typeface="+mn-ea"/>
                <a:cs typeface="+mn-cs"/>
              </a:rPr>
              <a:t>Local distribution networks around the world may lack full exposure to a given market. Even in the United States, for example, complete coverage of a consumer market necessitates multiple distribution channels. As a result, it is necessary to evaluate which distribution network best reaches the target customers, which may not necessarily be the network with the widest distribution. Targeting upper- and middle-class consumers in China requires extensive distribution in cities along the coast (Beijing, Shanghai, and Guangzhou) but minimal distribution in the rest of the country.</a:t>
            </a:r>
          </a:p>
          <a:p>
            <a:r>
              <a:rPr lang="en-US" sz="1200" kern="1200" dirty="0">
                <a:solidFill>
                  <a:schemeClr val="tx1"/>
                </a:solidFill>
                <a:latin typeface="+mn-lt"/>
                <a:ea typeface="+mn-ea"/>
                <a:cs typeface="+mn-cs"/>
              </a:rPr>
              <a:t> </a:t>
            </a:r>
          </a:p>
          <a:p>
            <a:r>
              <a:rPr lang="en-US" sz="1200" b="1" i="1" kern="1200" dirty="0">
                <a:solidFill>
                  <a:schemeClr val="tx1"/>
                </a:solidFill>
                <a:latin typeface="+mn-lt"/>
                <a:ea typeface="+mn-ea"/>
                <a:cs typeface="+mn-cs"/>
              </a:rPr>
              <a:t>Character  </a:t>
            </a:r>
            <a:r>
              <a:rPr lang="en-US" sz="1200" kern="1200" dirty="0">
                <a:solidFill>
                  <a:schemeClr val="tx1"/>
                </a:solidFill>
                <a:latin typeface="+mn-lt"/>
                <a:ea typeface="+mn-ea"/>
                <a:cs typeface="+mn-cs"/>
              </a:rPr>
              <a:t>The long-term nature of channel decisions makes character an issue in selecting the best channel partner. The capabilities, reputation, and skills of the local channel partner should match the company’s characteristics. A service-oriented company should look for local channel partners with a reputation for excellent service and high customer satisfaction.</a:t>
            </a:r>
          </a:p>
          <a:p>
            <a:r>
              <a:rPr lang="en-US" sz="1200" kern="1200" dirty="0">
                <a:solidFill>
                  <a:schemeClr val="tx1"/>
                </a:solidFill>
                <a:latin typeface="+mn-lt"/>
                <a:ea typeface="+mn-ea"/>
                <a:cs typeface="+mn-cs"/>
              </a:rPr>
              <a:t> </a:t>
            </a:r>
          </a:p>
          <a:p>
            <a:r>
              <a:rPr lang="en-US" sz="1200" b="1" i="1" kern="1200" dirty="0">
                <a:solidFill>
                  <a:schemeClr val="tx1"/>
                </a:solidFill>
                <a:latin typeface="+mn-lt"/>
                <a:ea typeface="+mn-ea"/>
                <a:cs typeface="+mn-cs"/>
              </a:rPr>
              <a:t>Continuity  </a:t>
            </a:r>
            <a:r>
              <a:rPr lang="en-US" sz="1200" kern="1200" dirty="0">
                <a:solidFill>
                  <a:schemeClr val="tx1"/>
                </a:solidFill>
                <a:latin typeface="+mn-lt"/>
                <a:ea typeface="+mn-ea"/>
                <a:cs typeface="+mn-cs"/>
              </a:rPr>
              <a:t>Changing a distribution system creates anxiety among customers and gives competitors an opportunity to take advantage of inevitable inefficiencies and disruption of service. Identifying channel partners with a long-standing presence in the market provides some security; however, the best local partners are also the most difficult to establish a relationship with as they frequently already have established involvement with competitors.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first strategy creates </a:t>
            </a:r>
            <a:r>
              <a:rPr lang="en-US" sz="1200" b="1" kern="1200" dirty="0">
                <a:solidFill>
                  <a:schemeClr val="tx1"/>
                </a:solidFill>
                <a:latin typeface="+mn-lt"/>
                <a:ea typeface="+mn-ea"/>
                <a:cs typeface="+mn-cs"/>
              </a:rPr>
              <a:t>global marketing themes </a:t>
            </a:r>
            <a:r>
              <a:rPr lang="en-US" sz="1200" kern="1200" dirty="0">
                <a:solidFill>
                  <a:schemeClr val="tx1"/>
                </a:solidFill>
                <a:latin typeface="+mn-lt"/>
                <a:ea typeface="+mn-ea"/>
                <a:cs typeface="+mn-cs"/>
              </a:rPr>
              <a:t>adjusting only the color and language to local market conditions. The basic ad template remains unchanged throughout the world. A second strategy, </a:t>
            </a:r>
            <a:r>
              <a:rPr lang="en-US" sz="1200" b="1" kern="1200" dirty="0">
                <a:solidFill>
                  <a:schemeClr val="tx1"/>
                </a:solidFill>
                <a:latin typeface="+mn-lt"/>
                <a:ea typeface="+mn-ea"/>
                <a:cs typeface="+mn-cs"/>
              </a:rPr>
              <a:t>global marketing with local content</a:t>
            </a:r>
            <a:r>
              <a:rPr lang="en-US" sz="1200" kern="1200" dirty="0">
                <a:solidFill>
                  <a:schemeClr val="tx1"/>
                </a:solidFill>
                <a:latin typeface="+mn-lt"/>
                <a:ea typeface="+mn-ea"/>
                <a:cs typeface="+mn-cs"/>
              </a:rPr>
              <a:t>, keeps the same global marketing theme as the home market but adapts it with local content. Local content is incorporated in a standardized template to encourage a local look and feel to the </a:t>
            </a:r>
            <a:r>
              <a:rPr lang="en-US" sz="1200" kern="1200" dirty="0" err="1">
                <a:solidFill>
                  <a:schemeClr val="tx1"/>
                </a:solidFill>
                <a:latin typeface="+mn-lt"/>
                <a:ea typeface="+mn-ea"/>
                <a:cs typeface="+mn-cs"/>
              </a:rPr>
              <a:t>ad.</a:t>
            </a:r>
            <a:r>
              <a:rPr lang="en-US" sz="1200" kern="1200" dirty="0">
                <a:solidFill>
                  <a:schemeClr val="tx1"/>
                </a:solidFill>
                <a:latin typeface="+mn-lt"/>
                <a:ea typeface="+mn-ea"/>
                <a:cs typeface="+mn-cs"/>
              </a:rPr>
              <a:t> This includes images as well as written copy, but the ad still relates to the same global marketing message. A third approach is a </a:t>
            </a:r>
            <a:r>
              <a:rPr lang="en-US" sz="1200" b="1" kern="1200" dirty="0">
                <a:solidFill>
                  <a:schemeClr val="tx1"/>
                </a:solidFill>
                <a:latin typeface="+mn-lt"/>
                <a:ea typeface="+mn-ea"/>
                <a:cs typeface="+mn-cs"/>
              </a:rPr>
              <a:t>basket of global advertising themes</a:t>
            </a:r>
            <a:r>
              <a:rPr lang="en-US" sz="1200" kern="1200" dirty="0">
                <a:solidFill>
                  <a:schemeClr val="tx1"/>
                </a:solidFill>
                <a:latin typeface="+mn-lt"/>
                <a:ea typeface="+mn-ea"/>
                <a:cs typeface="+mn-cs"/>
              </a:rPr>
              <a:t>. Here related but distinct ads built around several marketing messages are generated, often by the company’s lead advertising agency, and local marketers select the ads that best fit their specific market situation. Finally, some companies allow </a:t>
            </a:r>
            <a:r>
              <a:rPr lang="en-US" sz="1200" b="1" kern="1200" dirty="0">
                <a:solidFill>
                  <a:schemeClr val="tx1"/>
                </a:solidFill>
                <a:latin typeface="+mn-lt"/>
                <a:ea typeface="+mn-ea"/>
                <a:cs typeface="+mn-cs"/>
              </a:rPr>
              <a:t>local market ad generation</a:t>
            </a:r>
            <a:r>
              <a:rPr lang="en-US" sz="1200" kern="1200" dirty="0">
                <a:solidFill>
                  <a:schemeClr val="tx1"/>
                </a:solidFill>
                <a:latin typeface="+mn-lt"/>
                <a:ea typeface="+mn-ea"/>
                <a:cs typeface="+mn-cs"/>
              </a:rPr>
              <a:t>. Marketers have the authorization to create local ads that do not necessarily coordinate with global marketing messages. However, this strategy still requires coordination at higher levels in the company to ensure consistent quality. </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mn-ea"/>
                <a:cs typeface="+mn-cs"/>
              </a:rPr>
              <a:t>Personal Selling </a:t>
            </a:r>
            <a:r>
              <a:rPr lang="en-US" sz="1200" kern="1200" dirty="0">
                <a:solidFill>
                  <a:schemeClr val="tx1"/>
                </a:solidFill>
                <a:effectLst/>
                <a:latin typeface="+mn-lt"/>
                <a:ea typeface="+mn-ea"/>
                <a:cs typeface="+mn-cs"/>
              </a:rPr>
              <a:t>The salesperson–customer relationship is dramatically different around the world. In the United States, the relationship is very business- focused and less personal. In Latin America and Asia, the relationship is much more personal. Actual business negotiations often do not begin until a personal relationship has been established. Companies need sensitivity in selecting, hiring, and training their global sales force to accommodate local business cultures.</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Sales Promotion </a:t>
            </a:r>
            <a:r>
              <a:rPr lang="en-US" sz="1200" kern="1200" dirty="0">
                <a:solidFill>
                  <a:schemeClr val="tx1"/>
                </a:solidFill>
                <a:effectLst/>
                <a:latin typeface="+mn-lt"/>
                <a:ea typeface="+mn-ea"/>
                <a:cs typeface="+mn-cs"/>
              </a:rPr>
              <a:t>A relatively small part of U.S. marketing communication budgets is allocated to sales promotion; however, this can be a significant component of marketing communication strategy in global markets. The need to stimulate consumer trial and purchase can be greater. Both PepsiCo and Coca-Cola sponsor traveling carnivals to outlying villages in Latin America with the purpose of encouraging product trial.38</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Public Relations </a:t>
            </a:r>
            <a:r>
              <a:rPr lang="en-US" sz="1200" kern="1200" dirty="0">
                <a:solidFill>
                  <a:schemeClr val="tx1"/>
                </a:solidFill>
                <a:effectLst/>
                <a:latin typeface="+mn-lt"/>
                <a:ea typeface="+mn-ea"/>
                <a:cs typeface="+mn-cs"/>
              </a:rPr>
              <a:t>The expansion of global communications has greatly increased the importance of international public relations. Companies realize that dealing with crises must be done quickly and effectively as global news organizations move instantly on stories around the world. Getting the company’s perspective on a story requires coordination by the company and public relations consultants before release to the public. Public relations can also enhance other elements of a marketing communications strategy. When companies introduce new products, they frequently schedule them to coincide with press conferences and news cycles in other countries.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One World Price </a:t>
            </a:r>
            <a:r>
              <a:rPr lang="en-US" sz="1200" kern="1200" dirty="0">
                <a:solidFill>
                  <a:schemeClr val="tx1"/>
                </a:solidFill>
                <a:effectLst/>
                <a:latin typeface="+mn-lt"/>
                <a:ea typeface="+mn-ea"/>
                <a:cs typeface="+mn-cs"/>
              </a:rPr>
              <a:t>The company assigns one price for its products in every global market. In theory, this approach enables a company to standardize other elements in the marketing mix and simplifies financial forecasting. In reality, this strategy is not followed very often. While price is constant, the cost to produce, distribute, and market the product varies dramatically, creating wide fluctuations in profit margins.</a:t>
            </a:r>
          </a:p>
          <a:p>
            <a:r>
              <a:rPr lang="en-US" sz="1200" b="1" kern="1200" dirty="0">
                <a:solidFill>
                  <a:schemeClr val="tx1"/>
                </a:solidFill>
                <a:effectLst/>
                <a:latin typeface="+mn-lt"/>
                <a:ea typeface="+mn-ea"/>
                <a:cs typeface="+mn-cs"/>
              </a:rPr>
              <a:t>Local Market Conditions Price </a:t>
            </a:r>
            <a:r>
              <a:rPr lang="en-US" sz="1200" kern="1200" dirty="0">
                <a:solidFill>
                  <a:schemeClr val="tx1"/>
                </a:solidFill>
                <a:effectLst/>
                <a:latin typeface="+mn-lt"/>
                <a:ea typeface="+mn-ea"/>
                <a:cs typeface="+mn-cs"/>
              </a:rPr>
              <a:t>The company assigns a price based on local market conditions with minimal consideration for the actual cost of putting the product into the market. Responding to the market is certainly vital in assigning the final price, but local conditions may not reflect the reality of bringing the product to market for an international company. Local competitors do not incur the transportation costs, potential tariffs, and other related expenses of bringing   a product in a foreign market. As a result, companies must be particularly sensitive to local market pricing when setting their price.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Cost-Based Price </a:t>
            </a:r>
            <a:r>
              <a:rPr lang="en-US" sz="1200" kern="1200" dirty="0">
                <a:solidFill>
                  <a:schemeClr val="tx1"/>
                </a:solidFill>
                <a:effectLst/>
                <a:latin typeface="+mn-lt"/>
                <a:ea typeface="+mn-ea"/>
                <a:cs typeface="+mn-cs"/>
              </a:rPr>
              <a:t>This strategy considers cost plus markup to arrive at a final price. While the focus on costs precludes charging an unprofitable price, it does not consider actual market conditions. If costs are high as a result of tariffs or transportation, the final price may be too high for the market.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28</a:t>
            </a:fld>
            <a:endParaRPr lang="en-US" dirty="0"/>
          </a:p>
        </p:txBody>
      </p:sp>
    </p:spTree>
    <p:extLst>
      <p:ext uri="{BB962C8B-B14F-4D97-AF65-F5344CB8AC3E}">
        <p14:creationId xmlns:p14="http://schemas.microsoft.com/office/powerpoint/2010/main" val="339681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Price escalation occurs when products are moved from the</a:t>
            </a:r>
            <a:r>
              <a:rPr lang="en-US" baseline="0" dirty="0"/>
              <a:t> home market to the target country.</a:t>
            </a:r>
          </a:p>
          <a:p>
            <a:pPr lvl="0"/>
            <a:r>
              <a:rPr lang="en-US" sz="1200" b="1" kern="1200" dirty="0">
                <a:solidFill>
                  <a:schemeClr val="tx1"/>
                </a:solidFill>
                <a:effectLst/>
                <a:latin typeface="+mn-lt"/>
                <a:ea typeface="+mn-ea"/>
                <a:cs typeface="+mn-cs"/>
              </a:rPr>
              <a:t>Product export costs: </a:t>
            </a:r>
            <a:r>
              <a:rPr lang="en-US" sz="1200" kern="1200" dirty="0">
                <a:solidFill>
                  <a:schemeClr val="tx1"/>
                </a:solidFill>
                <a:effectLst/>
                <a:latin typeface="+mn-lt"/>
                <a:ea typeface="+mn-ea"/>
                <a:cs typeface="+mn-cs"/>
              </a:rPr>
              <a:t>Differences in the product configuration, packaging, and documentation raise the cost of many products for international markets. A key internal cost issue is </a:t>
            </a:r>
            <a:r>
              <a:rPr lang="en-US" sz="1200" b="1" kern="1200" dirty="0">
                <a:solidFill>
                  <a:schemeClr val="tx1"/>
                </a:solidFill>
                <a:effectLst/>
                <a:latin typeface="+mn-lt"/>
                <a:ea typeface="+mn-ea"/>
                <a:cs typeface="+mn-cs"/>
              </a:rPr>
              <a:t>transfer pricing</a:t>
            </a:r>
            <a:r>
              <a:rPr lang="en-US" sz="1200" kern="1200" dirty="0">
                <a:solidFill>
                  <a:schemeClr val="tx1"/>
                </a:solidFill>
                <a:effectLst/>
                <a:latin typeface="+mn-lt"/>
                <a:ea typeface="+mn-ea"/>
                <a:cs typeface="+mn-cs"/>
              </a:rPr>
              <a:t>, or the cost companies charge internally to move products between subsidiaries or divisions. If companies charge too high a price internally, it can make the final product price uncompetitive because the local subsidiary must add a markup to arrive at a final price.</a:t>
            </a:r>
          </a:p>
          <a:p>
            <a:pPr lvl="0"/>
            <a:r>
              <a:rPr lang="en-US" sz="1200" b="1" kern="1200" dirty="0">
                <a:solidFill>
                  <a:schemeClr val="tx1"/>
                </a:solidFill>
                <a:effectLst/>
                <a:latin typeface="+mn-lt"/>
                <a:ea typeface="+mn-ea"/>
                <a:cs typeface="+mn-cs"/>
              </a:rPr>
              <a:t>Tariffs, import fees, taxes: </a:t>
            </a:r>
            <a:r>
              <a:rPr lang="en-US" sz="1200" kern="1200" dirty="0">
                <a:solidFill>
                  <a:schemeClr val="tx1"/>
                </a:solidFill>
                <a:effectLst/>
                <a:latin typeface="+mn-lt"/>
                <a:ea typeface="+mn-ea"/>
                <a:cs typeface="+mn-cs"/>
              </a:rPr>
              <a:t>Governments all around the world impose tariffs, fees, and taxes on imported products to protect industries in their home market and increase their revenue.</a:t>
            </a:r>
          </a:p>
          <a:p>
            <a:r>
              <a:rPr lang="en-US" sz="1200" b="1" kern="1200" dirty="0">
                <a:solidFill>
                  <a:schemeClr val="tx1"/>
                </a:solidFill>
                <a:effectLst/>
                <a:latin typeface="+mn-lt"/>
                <a:ea typeface="+mn-ea"/>
                <a:cs typeface="+mn-cs"/>
              </a:rPr>
              <a:t>Exchange rate fluctuations: </a:t>
            </a:r>
            <a:r>
              <a:rPr lang="en-US" sz="1200" kern="1200" dirty="0">
                <a:solidFill>
                  <a:schemeClr val="tx1"/>
                </a:solidFill>
                <a:effectLst/>
                <a:latin typeface="+mn-lt"/>
                <a:ea typeface="+mn-ea"/>
                <a:cs typeface="+mn-cs"/>
              </a:rPr>
              <a:t>For many years, the U.S. dollar was the standard for all international contracts, which tended to minimize currency fluctuations as everything was priced in dollars. Now, currencies float and products are priced using a market basket of currencies. Since currencies can easily float 15 to 20 percent against each other, the assigning of currency values in international contracts is critical. Increasingly, companies want contracts written in their home currency to protect their risk of loss due to currency fluctuations.</a:t>
            </a:r>
          </a:p>
          <a:p>
            <a:pPr lvl="0"/>
            <a:r>
              <a:rPr lang="en-US" sz="1200" b="1" kern="1200" dirty="0">
                <a:solidFill>
                  <a:schemeClr val="tx1"/>
                </a:solidFill>
                <a:effectLst/>
                <a:latin typeface="+mn-lt"/>
                <a:ea typeface="+mn-ea"/>
                <a:cs typeface="+mn-cs"/>
              </a:rPr>
              <a:t>Middlemen and transportation costs: </a:t>
            </a:r>
            <a:r>
              <a:rPr lang="en-US" sz="1200" kern="1200" dirty="0">
                <a:solidFill>
                  <a:schemeClr val="tx1"/>
                </a:solidFill>
                <a:effectLst/>
                <a:latin typeface="+mn-lt"/>
                <a:ea typeface="+mn-ea"/>
                <a:cs typeface="+mn-cs"/>
              </a:rPr>
              <a:t>Creating a channel for global markets extends the number of channel members and increases costs. Each channel partner requires compensation, which raises the final price to the customer. Moreover, transportation costs increase as the distance to a local market increases.</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Global </a:t>
            </a:r>
            <a:r>
              <a:rPr lang="en-US" sz="1200" b="1" kern="1200" dirty="0" smtClean="0">
                <a:solidFill>
                  <a:schemeClr val="tx1"/>
                </a:solidFill>
                <a:effectLst/>
                <a:latin typeface="+mn-lt"/>
                <a:ea typeface="+mn-ea"/>
                <a:cs typeface="+mn-cs"/>
              </a:rPr>
              <a:t>pricing issues </a:t>
            </a:r>
            <a:r>
              <a:rPr lang="en-US" sz="1200" kern="1200" dirty="0">
                <a:solidFill>
                  <a:schemeClr val="tx1"/>
                </a:solidFill>
                <a:effectLst/>
                <a:latin typeface="+mn-lt"/>
                <a:ea typeface="+mn-ea"/>
                <a:cs typeface="+mn-cs"/>
              </a:rPr>
              <a:t>In addition to price escalation, there are two other  global pricing issues. The first, </a:t>
            </a:r>
            <a:r>
              <a:rPr lang="en-US" sz="1200" b="1" kern="1200" dirty="0">
                <a:solidFill>
                  <a:schemeClr val="tx1"/>
                </a:solidFill>
                <a:effectLst/>
                <a:latin typeface="+mn-lt"/>
                <a:ea typeface="+mn-ea"/>
                <a:cs typeface="+mn-cs"/>
              </a:rPr>
              <a:t>dumping</a:t>
            </a:r>
            <a:r>
              <a:rPr lang="en-US" sz="1200" kern="1200" dirty="0">
                <a:solidFill>
                  <a:schemeClr val="tx1"/>
                </a:solidFill>
                <a:effectLst/>
                <a:latin typeface="+mn-lt"/>
                <a:ea typeface="+mn-ea"/>
                <a:cs typeface="+mn-cs"/>
              </a:rPr>
              <a:t>, refers to the practice of charging less than actual costs or less than the product price in the company’s home markets. The World Trade Organization and most national governments have outlawed this practice and, if dumping is proven, a government can impose a tax on those products. Dumping is generally not a problem when global markets are strong; however, the willingness to price export goods based on marginal costs rather than full costs increases when markets weaken. The second major issue is the </a:t>
            </a:r>
            <a:r>
              <a:rPr lang="en-US" sz="1200" b="1" kern="1200" dirty="0">
                <a:solidFill>
                  <a:schemeClr val="tx1"/>
                </a:solidFill>
                <a:effectLst/>
                <a:latin typeface="+mn-lt"/>
                <a:ea typeface="+mn-ea"/>
                <a:cs typeface="+mn-cs"/>
              </a:rPr>
              <a:t>gray market</a:t>
            </a:r>
            <a:r>
              <a:rPr lang="en-US" sz="1200" kern="1200" dirty="0">
                <a:solidFill>
                  <a:schemeClr val="tx1"/>
                </a:solidFill>
                <a:effectLst/>
                <a:latin typeface="+mn-lt"/>
                <a:ea typeface="+mn-ea"/>
                <a:cs typeface="+mn-cs"/>
              </a:rPr>
              <a:t>, which involves the unauthorized diversion of branded products  into global markets. Gray market distributors (who are often authorized distributors) divert products from low-price to high-price markets. Companies should carefully watch unusual order patterns among their distributors because that </a:t>
            </a:r>
            <a:r>
              <a:rPr lang="en-US" sz="1200" kern="1200" dirty="0" smtClean="0">
                <a:solidFill>
                  <a:schemeClr val="tx1"/>
                </a:solidFill>
                <a:effectLst/>
                <a:latin typeface="+mn-lt"/>
                <a:ea typeface="+mn-ea"/>
                <a:cs typeface="+mn-cs"/>
              </a:rPr>
              <a:t>can </a:t>
            </a:r>
            <a:r>
              <a:rPr lang="en-US" sz="1200" kern="1200" dirty="0">
                <a:solidFill>
                  <a:schemeClr val="tx1"/>
                </a:solidFill>
                <a:effectLst/>
                <a:latin typeface="+mn-lt"/>
                <a:ea typeface="+mn-ea"/>
                <a:cs typeface="+mn-cs"/>
              </a:rPr>
              <a:t>signal a gray market problem.</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30</a:t>
            </a:fld>
            <a:endParaRPr lang="en-US" dirty="0"/>
          </a:p>
        </p:txBody>
      </p:sp>
    </p:spTree>
    <p:extLst>
      <p:ext uri="{BB962C8B-B14F-4D97-AF65-F5344CB8AC3E}">
        <p14:creationId xmlns:p14="http://schemas.microsoft.com/office/powerpoint/2010/main" val="981566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argue that companies only need to meet legal obligations in their marketing activities. However, successful marketers today understand that the law is only the “baseline” of expected behavior and generally lags behind societal norms and opinion. In some respects, this is good, as opinions can change quickly and companies need stability in strategic planning and implementation. However, following the law does not mean the company is doing all it can do or even should do in its marketing efforts. On the other hand, marketing ethics encompasses a societal and professional standard of right and fair practices that are </a:t>
            </a:r>
            <a:r>
              <a:rPr lang="en-US" dirty="0" smtClean="0"/>
              <a:t>expected.</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31</a:t>
            </a:fld>
            <a:endParaRPr lang="en-US" dirty="0"/>
          </a:p>
        </p:txBody>
      </p:sp>
    </p:spTree>
    <p:extLst>
      <p:ext uri="{BB962C8B-B14F-4D97-AF65-F5344CB8AC3E}">
        <p14:creationId xmlns:p14="http://schemas.microsoft.com/office/powerpoint/2010/main" val="4114634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recall that value is the net benefits (or costs) associated with a product or service. The buyer considers all the benefits, then subtracts all the costs, and arrives at a value for the product. One of the key considerations is the buyer’s trust or belief that the company will keep its promises with regard to the product experience, warranty, service, and a host of other interactions. When the customer does trust the company, that is a major benefit, but when trust does not exist, it is a significant cost. </a:t>
            </a:r>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32</a:t>
            </a:fld>
            <a:endParaRPr lang="en-US" dirty="0"/>
          </a:p>
        </p:txBody>
      </p:sp>
    </p:spTree>
    <p:extLst>
      <p:ext uri="{BB962C8B-B14F-4D97-AF65-F5344CB8AC3E}">
        <p14:creationId xmlns:p14="http://schemas.microsoft.com/office/powerpoint/2010/main" val="23628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the opportunities have never been greater, the risks have also never been higher. Global marketing mistakes are expensive. The international competitive landscape includes sophisticated global companies as well as successful local organizations. The operating environment varies dramatically around the world creating real challenges for companies moving into new markets. Global customers demand different products, which means that successful products in a company’s local market frequently have to be adapted to new markets.</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a:t>
            </a:fld>
            <a:endParaRPr lang="en-US" dirty="0"/>
          </a:p>
        </p:txBody>
      </p:sp>
    </p:spTree>
    <p:extLst>
      <p:ext uri="{BB962C8B-B14F-4D97-AF65-F5344CB8AC3E}">
        <p14:creationId xmlns:p14="http://schemas.microsoft.com/office/powerpoint/2010/main" val="806056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embrace ethical values similar to AMA’s in their corporate codes of ethics. At the same time, companies increasingly see a need to supplement their corporate codes of ethics with a discussion of specific ethical marketing practices. The goal is to provide clarity for marketing managers as they make critical marketing decisions that frequently involve an ethical component. The focus on ethics in marketing speaks to the essential role of marketing in the organization and the impact of ethical (and unethical) decisions on organizational performance.</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37</a:t>
            </a:fld>
            <a:endParaRPr lang="en-US" dirty="0"/>
          </a:p>
        </p:txBody>
      </p:sp>
    </p:spTree>
    <p:extLst>
      <p:ext uri="{BB962C8B-B14F-4D97-AF65-F5344CB8AC3E}">
        <p14:creationId xmlns:p14="http://schemas.microsoft.com/office/powerpoint/2010/main" val="1317838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38</a:t>
            </a:fld>
            <a:endParaRPr lang="en-US" dirty="0"/>
          </a:p>
        </p:txBody>
      </p:sp>
    </p:spTree>
    <p:extLst>
      <p:ext uri="{BB962C8B-B14F-4D97-AF65-F5344CB8AC3E}">
        <p14:creationId xmlns:p14="http://schemas.microsoft.com/office/powerpoint/2010/main" val="306958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Chapter 1 we identified the various groups, called marketing stakeholders, that interact with or are impacted by marketing, and they are key to understanding the triple bottom line. These stakeholders are shown again in Exhibit 2.13. Originally presented by John </a:t>
            </a:r>
            <a:r>
              <a:rPr lang="en-US" dirty="0" err="1" smtClean="0"/>
              <a:t>Elkington</a:t>
            </a:r>
            <a:r>
              <a:rPr lang="en-US" dirty="0" smtClean="0"/>
              <a:t> in his book </a:t>
            </a:r>
            <a:r>
              <a:rPr lang="en-US" i="1" dirty="0" smtClean="0"/>
              <a:t>Cannibals with Forks: The Triple Bottom Line of 21st Century Business</a:t>
            </a:r>
            <a:r>
              <a:rPr lang="en-US" dirty="0" smtClean="0"/>
              <a:t>, the triple bottom line brings accountability to the various interests of marketing (business) stakeholders. The traditional approach, financial accounting, was useful for shareholders, but what about customers, suppliers, government agencies, and many others? The triple bottom line (TBL) is a metric for evaluating not only the financial results of the company but the broader social equity, economic, and environmental considerations as well. Consider the impact of the TBL in marketing management using the people, planet, and profit approach outlined graphically in Exhibit 2.14. </a:t>
            </a:r>
          </a:p>
          <a:p>
            <a:r>
              <a:rPr lang="en-US" dirty="0" smtClean="0"/>
              <a:t> Many, if not most, organizations still focus exclusively on profit as the sole metric of success. However, companies are increasingly realizing that success needs to include other metrics, like people. This type of change begins with management acknowledging that there are success objectives beyond profit, then creating metrics, strategies, and tactical plans to implement that change. From there, training and education is needed to raise employee awareness that, over time, leads to a change in culture. As marketing employees (sales, customer service, and others) are often the customer’s point of contact with the company, this becomes an important first step. Ultimately, companies today now actively look for ways to “give back” to the community. Disney, for example, allows employees time off to work with community organizations of their choice. In addition, the company will match donations from employees to community organizations.</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39</a:t>
            </a:fld>
            <a:endParaRPr lang="en-US" dirty="0"/>
          </a:p>
        </p:txBody>
      </p:sp>
    </p:spTree>
    <p:extLst>
      <p:ext uri="{BB962C8B-B14F-4D97-AF65-F5344CB8AC3E}">
        <p14:creationId xmlns:p14="http://schemas.microsoft.com/office/powerpoint/2010/main" val="4178245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second TBL metric is the planet, and marketers are very involved in decisions that impact the planet. From sustainable sourcing of materials to efficient, environmentally sensitive supply chains, marketers are evaluating critical processes to maximize the environmental impact while meeting corporate objectives related to cost and product quality. Over time, companies like Starbucks have been successful in developing “ethically sourced” coffee that is socially responsible and environmentally safe. The company was instrumental in creating the C.A.F.E. (Coffee and Farmer Equity) practices, which set forth guidelines around four key areas: quality, economic accountability and transparency, social responsibility, and economic leadership. Companies are accepting greater responsibility not only for their own manufacturing but for their suppliers’ business practices as well. In some cases, such as Nike, this was the result of public pressure to reduce unhealthy employee work conditions at their suppliers. Nike and others are now proactively evaluating their suppliers to maintain the same environmental standards and working conditions as they themselves do. Finally, profit remains an important metric in a sustainable company. While considering the impact of marketing decisions on people and the planet, marketing managers must still meet financial objectives for the company to be successful. For example, consider the impact of a company’s sustainability decisions on customer product choice decisions. Some target markets, such as Millennials, consider sustainability an important factor in their decision making. This means companies have to adapt their products, distribution, marketing communications, and pricing to incorporate sustainability into their overall marketing strategy. The challenge is not limited to B2C markets, but is increasingly prevalent in B2B markets as well. IBM, for example, invests heavily in a variety of sustainable activities and has won awards for its focus on the environment and sustainable development. Customers, employees, and other stakeholders—not to mention shareholders—expect companies to be able to balance profit goals and objectives with people and planet objectives.</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40</a:t>
            </a:fld>
            <a:endParaRPr lang="en-US" dirty="0"/>
          </a:p>
        </p:txBody>
      </p:sp>
    </p:spTree>
    <p:extLst>
      <p:ext uri="{BB962C8B-B14F-4D97-AF65-F5344CB8AC3E}">
        <p14:creationId xmlns:p14="http://schemas.microsoft.com/office/powerpoint/2010/main" val="4178245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42</a:t>
            </a:fld>
            <a:endParaRPr lang="en-US"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44</a:t>
            </a:fld>
            <a:endParaRPr lang="en-US"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45</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global experience learning curve moves a company through four distinct stages: no foreign marketing, foreign marketing, international marketing, and global marketing. The process is not always linear; companies may, for example, move directly from no foreign marketing to international marketing without necessarily engaging in foreign marketing. In addition, the amount of time spent in any stage can vary; some companies remain in a stage for many years.</a:t>
            </a:r>
            <a:r>
              <a:rPr lang="en-US" dirty="0">
                <a:effectLst/>
              </a:rPr>
              <a:t> </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4</a:t>
            </a:fld>
            <a:endParaRPr lang="en-US" dirty="0"/>
          </a:p>
        </p:txBody>
      </p:sp>
    </p:spTree>
    <p:extLst>
      <p:ext uri="{BB962C8B-B14F-4D97-AF65-F5344CB8AC3E}">
        <p14:creationId xmlns:p14="http://schemas.microsoft.com/office/powerpoint/2010/main" val="1276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Of course, any company with a </a:t>
            </a:r>
            <a:r>
              <a:rPr lang="en-US" sz="1200" kern="1200" dirty="0" smtClean="0">
                <a:solidFill>
                  <a:schemeClr val="tx1"/>
                </a:solidFill>
                <a:effectLst/>
                <a:latin typeface="+mn-lt"/>
                <a:ea typeface="+mn-ea"/>
                <a:cs typeface="+mn-cs"/>
              </a:rPr>
              <a:t>website </a:t>
            </a:r>
            <a:r>
              <a:rPr lang="en-US" sz="1200" kern="1200" dirty="0">
                <a:solidFill>
                  <a:schemeClr val="tx1"/>
                </a:solidFill>
                <a:effectLst/>
                <a:latin typeface="+mn-lt"/>
                <a:ea typeface="+mn-ea"/>
                <a:cs typeface="+mn-cs"/>
              </a:rPr>
              <a:t>is now a global company as someone can visit the site from anywhere in the world, but companies with no foreign marketing consider any sales to an international customer as incidental.</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5</a:t>
            </a:fld>
            <a:endParaRPr lang="en-US" dirty="0"/>
          </a:p>
        </p:txBody>
      </p:sp>
    </p:spTree>
    <p:extLst>
      <p:ext uri="{BB962C8B-B14F-4D97-AF65-F5344CB8AC3E}">
        <p14:creationId xmlns:p14="http://schemas.microsoft.com/office/powerpoint/2010/main" val="323997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Global markets are important enough for management to build international sales forecasts, and manufacturing allocates time specifically to international production. At this point, international markets are no longer an afterthought but, rather, an integral, albeit small, part of the company’s growth model.</a:t>
            </a:r>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6</a:t>
            </a:fld>
            <a:endParaRPr lang="en-US" dirty="0"/>
          </a:p>
        </p:txBody>
      </p:sp>
    </p:spTree>
    <p:extLst>
      <p:ext uri="{BB962C8B-B14F-4D97-AF65-F5344CB8AC3E}">
        <p14:creationId xmlns:p14="http://schemas.microsoft.com/office/powerpoint/2010/main" val="380347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International marketing aligns the company’s assets and resources with global markets, but, in the vast majority of companies, management still takes a “domestic first” approach to the business. As a result, the corporate structure still divides international and domestic markets.</a:t>
            </a:r>
          </a:p>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7</a:t>
            </a:fld>
            <a:endParaRPr lang="en-US" dirty="0"/>
          </a:p>
        </p:txBody>
      </p:sp>
    </p:spTree>
    <p:extLst>
      <p:ext uri="{BB962C8B-B14F-4D97-AF65-F5344CB8AC3E}">
        <p14:creationId xmlns:p14="http://schemas.microsoft.com/office/powerpoint/2010/main" val="46426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8</a:t>
            </a:fld>
            <a:endParaRPr lang="en-US" dirty="0"/>
          </a:p>
        </p:txBody>
      </p:sp>
    </p:spTree>
    <p:extLst>
      <p:ext uri="{BB962C8B-B14F-4D97-AF65-F5344CB8AC3E}">
        <p14:creationId xmlns:p14="http://schemas.microsoft.com/office/powerpoint/2010/main" val="260243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pPr>
                <a:defRPr/>
              </a:pPr>
              <a:t>9</a:t>
            </a:fld>
            <a:endParaRPr lang="en-US" dirty="0"/>
          </a:p>
        </p:txBody>
      </p:sp>
    </p:spTree>
    <p:extLst>
      <p:ext uri="{BB962C8B-B14F-4D97-AF65-F5344CB8AC3E}">
        <p14:creationId xmlns:p14="http://schemas.microsoft.com/office/powerpoint/2010/main" val="359214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a:t>McGraw Hill/Irwin  Copyright © The McGraw Hill Companies, Inc.  All rights reserved</a:t>
            </a:r>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a:t>McGraw Hill/Irwin  Copyright © The McGraw Hill Companies, Inc.  All rights reserved</a:t>
            </a: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r>
              <a:rPr lang="en-US"/>
              <a:t>3-</a:t>
            </a:r>
            <a:fld id="{C843C1AC-476B-4393-BEDF-3BC88F3F5E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McGraw Hill/Irwin  Copyright © The McGraw Hill Companies, Inc.  All rights reserved</a:t>
            </a:r>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r>
              <a:rPr lang="en-US"/>
              <a:t>3-</a:t>
            </a:r>
            <a:fld id="{C843C1AC-476B-4393-BEDF-3BC88F3F5E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a:t>McGraw Hill/Irwin  Copyright © The McGraw Hill Companies, Inc.  All rights reserved</a:t>
            </a:r>
          </a:p>
        </p:txBody>
      </p:sp>
      <p:sp>
        <p:nvSpPr>
          <p:cNvPr id="5" name="Slide Number Placeholder 3"/>
          <p:cNvSpPr>
            <a:spLocks noGrp="1"/>
          </p:cNvSpPr>
          <p:nvPr>
            <p:ph type="sldNum" sz="quarter" idx="14"/>
          </p:nvPr>
        </p:nvSpPr>
        <p:spPr/>
        <p:txBody>
          <a:bodyPr/>
          <a:lstStyle>
            <a:lvl1pPr>
              <a:defRPr/>
            </a:lvl1pPr>
          </a:lstStyle>
          <a:p>
            <a:pPr>
              <a:defRPr/>
            </a:pPr>
            <a:fld id="{8D35FC70-35B1-440B-8E7A-28CE5D06D4B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a:t>McGraw Hill/Irwin  Copyright © The McGraw Hill Companies, Inc.  All rights reserved</a:t>
            </a:r>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3"/>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F97863-C525-4F79-B90E-345349946A88}"/>
              </a:ext>
            </a:extLst>
          </p:cNvPr>
          <p:cNvSpPr>
            <a:spLocks noGrp="1"/>
          </p:cNvSpPr>
          <p:nvPr>
            <p:ph type="dt" sz="half" idx="10"/>
          </p:nvPr>
        </p:nvSpPr>
        <p:spPr/>
        <p:txBody>
          <a:bodyPr/>
          <a:lstStyle/>
          <a:p>
            <a:endParaRPr lang="en-US"/>
          </a:p>
        </p:txBody>
      </p:sp>
      <p:sp>
        <p:nvSpPr>
          <p:cNvPr id="7" name="Footer Placeholder 6">
            <a:extLst>
              <a:ext uri="{FF2B5EF4-FFF2-40B4-BE49-F238E27FC236}">
                <a16:creationId xmlns="" xmlns:a16="http://schemas.microsoft.com/office/drawing/2014/main" id="{714FA0E4-3AF3-41C0-96EB-E7BBA164856F}"/>
              </a:ext>
            </a:extLst>
          </p:cNvPr>
          <p:cNvSpPr>
            <a:spLocks noGrp="1"/>
          </p:cNvSpPr>
          <p:nvPr>
            <p:ph type="ftr" sz="quarter" idx="11"/>
          </p:nvPr>
        </p:nvSpPr>
        <p:spPr/>
        <p:txBody>
          <a:bodyPr/>
          <a:lstStyle/>
          <a:p>
            <a:pPr>
              <a:defRPr/>
            </a:pPr>
            <a:r>
              <a:rPr lang="en-US"/>
              <a:t>McGraw Hill/Irwin  Copyright © The McGraw Hill Companies, Inc.  All rights reserved</a:t>
            </a:r>
          </a:p>
        </p:txBody>
      </p:sp>
      <p:sp>
        <p:nvSpPr>
          <p:cNvPr id="9" name="Slide Number Placeholder 8">
            <a:extLst>
              <a:ext uri="{FF2B5EF4-FFF2-40B4-BE49-F238E27FC236}">
                <a16:creationId xmlns="" xmlns:a16="http://schemas.microsoft.com/office/drawing/2014/main" id="{9CC5AAE4-EFF4-4F99-A7E3-9FDCD659D377}"/>
              </a:ext>
            </a:extLst>
          </p:cNvPr>
          <p:cNvSpPr>
            <a:spLocks noGrp="1"/>
          </p:cNvSpPr>
          <p:nvPr>
            <p:ph type="sldNum" sz="quarter" idx="12"/>
          </p:nvPr>
        </p:nvSpPr>
        <p:spPr/>
        <p:txBody>
          <a:bodyPr/>
          <a:lstStyle/>
          <a:p>
            <a:fld id="{C843C1AC-476B-4393-BEDF-3BC88F3F5E3E}" type="slidenum">
              <a:rPr lang="en-US" smtClean="0"/>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fld id="{C843C1AC-476B-4393-BEDF-3BC88F3F5E3E}" type="slidenum">
              <a:rPr lang="en-US" smtClean="0"/>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McGraw Hill/Irwin  Copyright © The McGraw Hill Companies, Inc.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a:t>McGraw Hill/Irwin  Copyright © The McGraw Hill Companies, Inc.  All rights reserved</a:t>
            </a:r>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B0E291C1-19D6-4B00-802A-61CB0D8DD323}" type="slidenum">
              <a:rPr lang="en-US" smtClean="0"/>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a:t>McGraw Hill/Irwin  Copyright © The McGraw Hill Companies, Inc.  All rights reserved</a:t>
            </a:r>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a:lstStyle>
            <a:lvl1pPr>
              <a:defRPr/>
            </a:lvl1pPr>
          </a:lstStyle>
          <a:p>
            <a:endParaRPr lang="en-US"/>
          </a:p>
        </p:txBody>
      </p:sp>
      <p:sp>
        <p:nvSpPr>
          <p:cNvPr id="9" name="Footer Placeholder 13"/>
          <p:cNvSpPr>
            <a:spLocks noGrp="1"/>
          </p:cNvSpPr>
          <p:nvPr>
            <p:ph type="ftr" sz="quarter" idx="12"/>
          </p:nvPr>
        </p:nvSpPr>
        <p:spPr/>
        <p:txBody>
          <a:bodyPr/>
          <a:lstStyle>
            <a:lvl1pPr>
              <a:defRPr/>
            </a:lvl1pPr>
          </a:lstStyle>
          <a:p>
            <a:pPr>
              <a:defRPr/>
            </a:pPr>
            <a:r>
              <a:rPr lang="en-US"/>
              <a:t>McGraw Hill/Irwin  Copyright © The McGraw Hill Companies,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a:t>McGraw Hill/Irwin  Copyright © The McGraw Hill Companies, Inc.  All rights reserved</a:t>
            </a:r>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fld id="{C75EED75-175B-4BAC-8BD5-48A7E6C48EC3}" type="slidenum">
              <a:rPr lang="en-US" smtClean="0"/>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a:t>McGraw Hill/Irwin  Copyright © The McGraw Hill Companies, Inc.  All rights reserved</a:t>
            </a:r>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A2410823-425A-42AF-9C95-A489596555C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a:t>McGraw Hill/Irwin  Copyright © The McGraw Hill Companies, Inc.  All rights reserved</a:t>
            </a:r>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r>
              <a:rPr lang="en-US"/>
              <a:t>3-</a:t>
            </a:r>
            <a:fld id="{C843C1AC-476B-4393-BEDF-3BC88F3F5E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r>
              <a:rPr lang="en-US"/>
              <a:t>3-</a:t>
            </a:r>
            <a:fld id="{C843C1AC-476B-4393-BEDF-3BC88F3F5E3E}" type="slidenum">
              <a:rPr lang="en-US" smtClean="0"/>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a:t>McGraw Hill/Irwin  Copyright © The McGraw Hill Companies, Inc.  All rights reserved</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theme" Target="../theme/theme4.xml"/><Relationship Id="rId1" Type="http://schemas.openxmlformats.org/officeDocument/2006/relationships/slideLayout" Target="../slideLayouts/slideLayout28.xml"/><Relationship Id="rId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defRPr>
            </a:lvl1pPr>
          </a:lstStyle>
          <a:p>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pPr>
              <a:defRPr/>
            </a:pPr>
            <a:r>
              <a:rPr lang="en-US"/>
              <a:t>McGraw Hill/Irwin  Copyright © The McGraw Hill Companies, Inc.  All rights reserved</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fld id="{C843C1AC-476B-4393-BEDF-3BC88F3F5E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Lst>
  <p:transition xmlns:p14="http://schemas.microsoft.com/office/powerpoint/2010/main">
    <p:fade/>
  </p:transition>
  <p:hf hdr="0" ftr="0" dt="0"/>
  <p:txStyles>
    <p:titleStyle>
      <a:lvl1pPr algn="l" rtl="0" eaLnBrk="1" fontAlgn="base" hangingPunct="1">
        <a:spcBef>
          <a:spcPct val="0"/>
        </a:spcBef>
        <a:spcAft>
          <a:spcPct val="0"/>
        </a:spcAft>
        <a:defRPr sz="4400" b="1" kern="1200">
          <a:solidFill>
            <a:schemeClr val="accent3"/>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a:t>McGraw Hill/Irwin  Copyright © The McGraw Hill Companies, Inc.  All rights reserved</a:t>
            </a:r>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Lst>
  <p:transition xmlns:p14="http://schemas.microsoft.com/office/powerpoint/2010/main">
    <p:fade/>
  </p:transition>
  <p:hf hdr="0" ft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42.xml"/><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slide" Target="slide43.xml"/><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slide" Target="slide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slide" Target="slide45.xml"/><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375" y="1600200"/>
            <a:ext cx="5683250" cy="3657600"/>
          </a:xfrm>
        </p:spPr>
        <p:txBody>
          <a:bodyPr>
            <a:noAutofit/>
          </a:bodyPr>
          <a:lstStyle/>
          <a:p>
            <a:pPr eaLnBrk="1" hangingPunct="1">
              <a:defRPr/>
            </a:pPr>
            <a:r>
              <a:rPr lang="en-US" sz="4000" b="0" dirty="0">
                <a:solidFill>
                  <a:schemeClr val="tx2"/>
                </a:solidFill>
              </a:rPr>
              <a:t>CHAPTER 2:</a:t>
            </a:r>
            <a:br>
              <a:rPr lang="en-US" sz="4000" b="0" dirty="0">
                <a:solidFill>
                  <a:schemeClr val="tx2"/>
                </a:solidFill>
              </a:rPr>
            </a:br>
            <a:r>
              <a:rPr lang="en-US" sz="4000" b="0" dirty="0">
                <a:solidFill>
                  <a:schemeClr val="tx2"/>
                </a:solidFill>
              </a:rPr>
              <a:t>Marketing Foundations: Global, Ethical,  sustainable</a:t>
            </a:r>
          </a:p>
        </p:txBody>
      </p:sp>
      <p:sp>
        <p:nvSpPr>
          <p:cNvPr id="18439" name="Rectangle 7"/>
          <p:cNvSpPr>
            <a:spLocks noChangeArrowheads="1"/>
          </p:cNvSpPr>
          <p:nvPr/>
        </p:nvSpPr>
        <p:spPr bwMode="auto">
          <a:xfrm>
            <a:off x="0" y="6050037"/>
            <a:ext cx="2362200" cy="685800"/>
          </a:xfrm>
          <a:prstGeom prst="rect">
            <a:avLst/>
          </a:prstGeom>
          <a:noFill/>
          <a:ln w="9525">
            <a:noFill/>
            <a:miter lim="800000"/>
            <a:headEnd/>
            <a:tailEnd/>
          </a:ln>
          <a:effectLst/>
        </p:spPr>
        <p:txBody>
          <a:bodyPr/>
          <a:lstStyle/>
          <a:p>
            <a:r>
              <a:rPr lang="en-US" sz="2000" b="1" i="1" dirty="0">
                <a:latin typeface="Times New Roman" pitchFamily="18" charset="0"/>
              </a:rPr>
              <a:t>McGraw-Hill Education</a:t>
            </a:r>
            <a:endParaRPr lang="en-US" altLang="en-US" sz="1000" b="1" i="1" dirty="0">
              <a:latin typeface="Times New Roman" pitchFamily="18" charset="0"/>
            </a:endParaRPr>
          </a:p>
        </p:txBody>
      </p:sp>
      <p:sp>
        <p:nvSpPr>
          <p:cNvPr id="6" name="Subtitle 2"/>
          <p:cNvSpPr>
            <a:spLocks noGrp="1"/>
          </p:cNvSpPr>
          <p:nvPr>
            <p:ph type="subTitle" idx="1"/>
          </p:nvPr>
        </p:nvSpPr>
        <p:spPr/>
        <p:txBody>
          <a:bodyPr>
            <a:normAutofit/>
          </a:bodyPr>
          <a:lstStyle/>
          <a:p>
            <a:pPr eaLnBrk="1" hangingPunct="1">
              <a:spcBef>
                <a:spcPts val="0"/>
              </a:spcBef>
              <a:defRPr/>
            </a:pPr>
            <a:r>
              <a:rPr lang="en-US" dirty="0" smtClean="0"/>
              <a:t>Part 1: Discover Marketing Management</a:t>
            </a:r>
            <a:endParaRPr lang="en-US" dirty="0"/>
          </a:p>
        </p:txBody>
      </p:sp>
      <p:sp>
        <p:nvSpPr>
          <p:cNvPr id="7" name="TextBox 6"/>
          <p:cNvSpPr txBox="1"/>
          <p:nvPr/>
        </p:nvSpPr>
        <p:spPr>
          <a:xfrm>
            <a:off x="1463040" y="5623560"/>
            <a:ext cx="6842760" cy="215444"/>
          </a:xfrm>
          <a:prstGeom prst="rect">
            <a:avLst/>
          </a:prstGeom>
          <a:noFill/>
        </p:spPr>
        <p:txBody>
          <a:bodyPr wrap="square" rtlCol="0">
            <a:spAutoFit/>
          </a:bodyPr>
          <a:lstStyle/>
          <a:p>
            <a:pPr eaLnBrk="1" hangingPunct="1"/>
            <a:r>
              <a:rPr lang="en-US" altLang="en-US" sz="800" dirty="0"/>
              <a:t>Copyright © McGraw-Hill Education.  All rights reserved. No reproduction or distribution without the prior written consent of McGraw-Hill Education.</a:t>
            </a:r>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2800" dirty="0"/>
              <a:t>The Global Experience Learning Curve</a:t>
            </a:r>
          </a:p>
        </p:txBody>
      </p:sp>
      <p:sp>
        <p:nvSpPr>
          <p:cNvPr id="22531" name="Content Placeholder 20"/>
          <p:cNvSpPr>
            <a:spLocks noGrp="1"/>
          </p:cNvSpPr>
          <p:nvPr>
            <p:ph sz="quarter" idx="1"/>
          </p:nvPr>
        </p:nvSpPr>
        <p:spPr/>
        <p:txBody>
          <a:bodyPr/>
          <a:lstStyle/>
          <a:p>
            <a:pPr marL="0" indent="0" eaLnBrk="1" hangingPunct="1">
              <a:buNone/>
            </a:pPr>
            <a:r>
              <a:rPr lang="en-US" dirty="0" smtClean="0"/>
              <a:t>There are five components of essential information that relate to global marketing experience and international expansion:</a:t>
            </a:r>
          </a:p>
          <a:p>
            <a:pPr marL="514350" indent="-514350" eaLnBrk="1" hangingPunct="1">
              <a:buFont typeface="+mj-lt"/>
              <a:buAutoNum type="arabicPeriod"/>
            </a:pPr>
            <a:r>
              <a:rPr lang="en-US" dirty="0" smtClean="0"/>
              <a:t>Economic environment</a:t>
            </a:r>
          </a:p>
          <a:p>
            <a:pPr marL="514350" indent="-514350" eaLnBrk="1" hangingPunct="1">
              <a:buFont typeface="+mj-lt"/>
              <a:buAutoNum type="arabicPeriod"/>
            </a:pPr>
            <a:r>
              <a:rPr lang="en-US" dirty="0" smtClean="0"/>
              <a:t>Culture and societal trends</a:t>
            </a:r>
          </a:p>
          <a:p>
            <a:pPr marL="514350" indent="-514350" eaLnBrk="1" hangingPunct="1">
              <a:buFont typeface="+mj-lt"/>
              <a:buAutoNum type="arabicPeriod"/>
            </a:pPr>
            <a:r>
              <a:rPr lang="en-US" dirty="0" smtClean="0"/>
              <a:t>Business environment</a:t>
            </a:r>
          </a:p>
          <a:p>
            <a:pPr marL="514350" indent="-514350" eaLnBrk="1" hangingPunct="1">
              <a:buFont typeface="+mj-lt"/>
              <a:buAutoNum type="arabicPeriod"/>
            </a:pPr>
            <a:r>
              <a:rPr lang="en-US" dirty="0" smtClean="0"/>
              <a:t>Political and legal changes</a:t>
            </a:r>
          </a:p>
          <a:p>
            <a:pPr marL="514350" indent="-514350" eaLnBrk="1" hangingPunct="1">
              <a:buFont typeface="+mj-lt"/>
              <a:buAutoNum type="arabicPeriod"/>
            </a:pPr>
            <a:r>
              <a:rPr lang="en-US" dirty="0" smtClean="0"/>
              <a:t>Specific market conditions</a:t>
            </a:r>
            <a:endParaRPr lang="en-US" dirty="0"/>
          </a:p>
        </p:txBody>
      </p:sp>
      <p:sp>
        <p:nvSpPr>
          <p:cNvPr id="9" name="Slide Number Placeholder 8"/>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10</a:t>
            </a:fld>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B9DCD-D4E7-4CC4-8008-915603AB1EEB}"/>
              </a:ext>
            </a:extLst>
          </p:cNvPr>
          <p:cNvSpPr>
            <a:spLocks noGrp="1"/>
          </p:cNvSpPr>
          <p:nvPr>
            <p:ph type="title"/>
          </p:nvPr>
        </p:nvSpPr>
        <p:spPr/>
        <p:txBody>
          <a:bodyPr/>
          <a:lstStyle/>
          <a:p>
            <a:pPr algn="ctr"/>
            <a:r>
              <a:rPr lang="en-US" dirty="0"/>
              <a:t>Emerging Markets</a:t>
            </a:r>
          </a:p>
        </p:txBody>
      </p:sp>
      <p:sp>
        <p:nvSpPr>
          <p:cNvPr id="3" name="Content Placeholder 2">
            <a:extLst>
              <a:ext uri="{FF2B5EF4-FFF2-40B4-BE49-F238E27FC236}">
                <a16:creationId xmlns="" xmlns:a16="http://schemas.microsoft.com/office/drawing/2014/main" id="{14C77BA5-2018-4442-9DE2-B5CB40CA40A4}"/>
              </a:ext>
            </a:extLst>
          </p:cNvPr>
          <p:cNvSpPr>
            <a:spLocks noGrp="1"/>
          </p:cNvSpPr>
          <p:nvPr>
            <p:ph sz="quarter" idx="1"/>
          </p:nvPr>
        </p:nvSpPr>
        <p:spPr/>
        <p:txBody>
          <a:bodyPr/>
          <a:lstStyle/>
          <a:p>
            <a:pPr marL="0" indent="0">
              <a:buNone/>
            </a:pPr>
            <a:r>
              <a:rPr lang="en-US" dirty="0"/>
              <a:t>For most of the </a:t>
            </a:r>
            <a:r>
              <a:rPr lang="en-US" dirty="0" smtClean="0"/>
              <a:t>Twentieth Century</a:t>
            </a:r>
            <a:r>
              <a:rPr lang="en-US" dirty="0"/>
              <a:t>, world economic growth came from the Triad (Western Europe, the </a:t>
            </a:r>
            <a:r>
              <a:rPr lang="en-US" dirty="0" smtClean="0"/>
              <a:t>United States, </a:t>
            </a:r>
            <a:r>
              <a:rPr lang="en-US" dirty="0"/>
              <a:t>and Japan</a:t>
            </a:r>
            <a:r>
              <a:rPr lang="en-US" dirty="0" smtClean="0"/>
              <a:t>).</a:t>
            </a:r>
            <a:endParaRPr lang="en-US" dirty="0"/>
          </a:p>
          <a:p>
            <a:pPr marL="0" indent="0">
              <a:buNone/>
            </a:pPr>
            <a:r>
              <a:rPr lang="en-US" dirty="0"/>
              <a:t>For the past 25 years, growth has been in emerging </a:t>
            </a:r>
            <a:r>
              <a:rPr lang="en-US" dirty="0" smtClean="0"/>
              <a:t>markets.</a:t>
            </a:r>
            <a:endParaRPr lang="en-US" dirty="0"/>
          </a:p>
          <a:p>
            <a:pPr marL="0" indent="0">
              <a:buNone/>
            </a:pPr>
            <a:r>
              <a:rPr lang="en-US" dirty="0" smtClean="0"/>
              <a:t>Seventy-five percent of </a:t>
            </a:r>
            <a:r>
              <a:rPr lang="en-US" dirty="0"/>
              <a:t>growth will come from emerging markets, mainly China and </a:t>
            </a:r>
            <a:r>
              <a:rPr lang="en-US" dirty="0" smtClean="0"/>
              <a:t>India.</a:t>
            </a:r>
            <a:endParaRPr lang="en-US" dirty="0"/>
          </a:p>
        </p:txBody>
      </p:sp>
      <p:sp>
        <p:nvSpPr>
          <p:cNvPr id="4" name="Slide Number Placeholder 3">
            <a:extLst>
              <a:ext uri="{FF2B5EF4-FFF2-40B4-BE49-F238E27FC236}">
                <a16:creationId xmlns="" xmlns:a16="http://schemas.microsoft.com/office/drawing/2014/main" id="{AE3D56CC-228F-4D17-B46F-829B12E3A479}"/>
              </a:ext>
            </a:extLst>
          </p:cNvPr>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11</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0940751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2800" dirty="0" smtClean="0"/>
              <a:t>Multinational Regional Market Zones</a:t>
            </a:r>
            <a:endParaRPr lang="en-US" sz="2800" dirty="0"/>
          </a:p>
        </p:txBody>
      </p:sp>
      <p:sp>
        <p:nvSpPr>
          <p:cNvPr id="24579" name="Content Placeholder 20"/>
          <p:cNvSpPr>
            <a:spLocks noGrp="1"/>
          </p:cNvSpPr>
          <p:nvPr>
            <p:ph sz="quarter" idx="1"/>
          </p:nvPr>
        </p:nvSpPr>
        <p:spPr/>
        <p:txBody>
          <a:bodyPr/>
          <a:lstStyle/>
          <a:p>
            <a:pPr marL="0" indent="0">
              <a:buNone/>
            </a:pPr>
            <a:r>
              <a:rPr lang="en-US" sz="2400" b="1" dirty="0"/>
              <a:t>Multinational </a:t>
            </a:r>
            <a:r>
              <a:rPr lang="en-US" sz="2400" b="1" dirty="0" smtClean="0"/>
              <a:t>regional market zones </a:t>
            </a:r>
            <a:r>
              <a:rPr lang="en-US" sz="2400" dirty="0"/>
              <a:t>consists of a group of countries that create formal relationships for mutual economic benefit through lower tariffs and reduced trade </a:t>
            </a:r>
            <a:r>
              <a:rPr lang="en-US" sz="2400" dirty="0" smtClean="0"/>
              <a:t>barriers (for example, NAFTA and </a:t>
            </a:r>
            <a:r>
              <a:rPr lang="en-US" sz="2400" dirty="0"/>
              <a:t>the </a:t>
            </a:r>
            <a:r>
              <a:rPr lang="en-US" sz="2400" dirty="0" smtClean="0"/>
              <a:t>European Union).</a:t>
            </a:r>
          </a:p>
          <a:p>
            <a:pPr marL="0" indent="0">
              <a:buNone/>
            </a:pPr>
            <a:r>
              <a:rPr lang="en-US" sz="2400" dirty="0" smtClean="0"/>
              <a:t>They usually form as a result of four forces: economic factors, geographic proximity, political factors, and cultural similarities.</a:t>
            </a:r>
            <a:endParaRPr lang="en-US" dirty="0"/>
          </a:p>
        </p:txBody>
      </p:sp>
      <p:sp>
        <p:nvSpPr>
          <p:cNvPr id="9" name="Slide Number Placeholder 8"/>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12</a:t>
            </a:fld>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pPr eaLnBrk="1" hangingPunct="1">
              <a:defRPr/>
            </a:pPr>
            <a:r>
              <a:rPr lang="en-US" sz="2400" dirty="0"/>
              <a:t>Top Four Regional Market Zones</a:t>
            </a:r>
          </a:p>
        </p:txBody>
      </p:sp>
      <p:sp>
        <p:nvSpPr>
          <p:cNvPr id="3" name="Text Placeholder 2"/>
          <p:cNvSpPr>
            <a:spLocks noGrp="1"/>
          </p:cNvSpPr>
          <p:nvPr>
            <p:ph type="body" sz="quarter" idx="12"/>
          </p:nvPr>
        </p:nvSpPr>
        <p:spPr>
          <a:solidFill>
            <a:schemeClr val="accent2"/>
          </a:solidFill>
        </p:spPr>
        <p:txBody>
          <a:bodyPr/>
          <a:lstStyle/>
          <a:p>
            <a:pPr eaLnBrk="1" hangingPunct="1">
              <a:defRPr/>
            </a:pPr>
            <a:r>
              <a:rPr lang="en-US" dirty="0">
                <a:solidFill>
                  <a:schemeClr val="bg1"/>
                </a:solidFill>
              </a:rPr>
              <a:t>EXHIBIT 2.7</a:t>
            </a:r>
          </a:p>
        </p:txBody>
      </p:sp>
      <p:sp>
        <p:nvSpPr>
          <p:cNvPr id="6" name="Rectangle 5"/>
          <p:cNvSpPr/>
          <p:nvPr/>
        </p:nvSpPr>
        <p:spPr>
          <a:xfrm>
            <a:off x="228600" y="1173163"/>
            <a:ext cx="8640763" cy="5132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5607" name="Picture 2" descr="The top four regional market zones are Mercosur, ASEAN, European Union, NAFTA."/>
          <p:cNvPicPr>
            <a:picLocks noChangeAspect="1" noChangeArrowheads="1"/>
          </p:cNvPicPr>
          <p:nvPr/>
        </p:nvPicPr>
        <p:blipFill>
          <a:blip r:embed="rId3" cstate="print"/>
          <a:srcRect/>
          <a:stretch>
            <a:fillRect/>
          </a:stretch>
        </p:blipFill>
        <p:spPr bwMode="auto">
          <a:xfrm>
            <a:off x="1106488" y="1633538"/>
            <a:ext cx="6931025" cy="3959225"/>
          </a:xfrm>
          <a:prstGeom prst="rect">
            <a:avLst/>
          </a:prstGeom>
          <a:noFill/>
          <a:ln w="9525">
            <a:noFill/>
            <a:miter lim="800000"/>
            <a:headEnd/>
            <a:tailEnd/>
          </a:ln>
        </p:spPr>
      </p:pic>
      <p:sp>
        <p:nvSpPr>
          <p:cNvPr id="9" name="Rectangle 8"/>
          <p:cNvSpPr/>
          <p:nvPr/>
        </p:nvSpPr>
        <p:spPr>
          <a:xfrm>
            <a:off x="228600" y="6021388"/>
            <a:ext cx="8640763" cy="261937"/>
          </a:xfrm>
          <a:prstGeom prst="rect">
            <a:avLst/>
          </a:prstGeom>
        </p:spPr>
        <p:txBody>
          <a:bodyPr>
            <a:spAutoFit/>
          </a:bodyPr>
          <a:lstStyle/>
          <a:p>
            <a:pPr>
              <a:defRPr/>
            </a:pPr>
            <a:r>
              <a:rPr lang="en-US" sz="1100" dirty="0">
                <a:latin typeface="+mn-lt"/>
              </a:rPr>
              <a:t>Reprinted Courtesy of European Commission</a:t>
            </a:r>
          </a:p>
        </p:txBody>
      </p:sp>
      <p:sp>
        <p:nvSpPr>
          <p:cNvPr id="11" name="Slide Number Placeholder 10"/>
          <p:cNvSpPr>
            <a:spLocks noGrp="1"/>
          </p:cNvSpPr>
          <p:nvPr>
            <p:ph type="sldNum" sz="quarter" idx="14"/>
          </p:nvPr>
        </p:nvSpPr>
        <p:spPr>
          <a:xfrm>
            <a:off x="198438" y="1271587"/>
            <a:ext cx="533400" cy="244475"/>
          </a:xfrm>
        </p:spPr>
        <p:txBody>
          <a:bodyPr>
            <a:normAutofit fontScale="85000" lnSpcReduction="20000"/>
          </a:bodyPr>
          <a:lstStyle/>
          <a:p>
            <a:pPr>
              <a:defRPr/>
            </a:pPr>
            <a:fld id="{8D35FC70-35B1-440B-8E7A-28CE5D06D4B9}" type="slidenum">
              <a:rPr lang="en-US" smtClean="0"/>
              <a:pPr>
                <a:defRPr/>
              </a:pPr>
              <a:t>13</a:t>
            </a:fld>
            <a:endParaRPr lang="en-US" dirty="0"/>
          </a:p>
        </p:txBody>
      </p:sp>
      <p:sp>
        <p:nvSpPr>
          <p:cNvPr id="8"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10" name="Rectangle 9">
            <a:hlinkClick r:id="rId4" action="ppaction://hlinksldjump"/>
          </p:cNvPr>
          <p:cNvSpPr/>
          <p:nvPr/>
        </p:nvSpPr>
        <p:spPr>
          <a:xfrm>
            <a:off x="3655820" y="5639107"/>
            <a:ext cx="2240280" cy="276999"/>
          </a:xfrm>
          <a:prstGeom prst="rect">
            <a:avLst/>
          </a:prstGeom>
        </p:spPr>
        <p:txBody>
          <a:bodyPr wrap="square">
            <a:spAutoFit/>
          </a:bodyPr>
          <a:lstStyle/>
          <a:p>
            <a:r>
              <a:rPr lang="en-US" sz="1200" dirty="0" smtClean="0">
                <a:hlinkClick r:id="rId4" action="ppaction://hlinksldjump"/>
              </a:rPr>
              <a:t>Link to long alt text description</a:t>
            </a:r>
            <a:endParaRPr lang="en-US" sz="1200"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sz="3600" dirty="0" smtClean="0"/>
              <a:t>Select the Global Market</a:t>
            </a:r>
            <a:endParaRPr lang="en-US" sz="3600" dirty="0"/>
          </a:p>
        </p:txBody>
      </p:sp>
      <p:sp>
        <p:nvSpPr>
          <p:cNvPr id="27651" name="Content Placeholder 10"/>
          <p:cNvSpPr>
            <a:spLocks noGrp="1"/>
          </p:cNvSpPr>
          <p:nvPr>
            <p:ph sz="quarter" idx="1"/>
          </p:nvPr>
        </p:nvSpPr>
        <p:spPr>
          <a:xfrm>
            <a:off x="612648" y="1600200"/>
            <a:ext cx="8153400" cy="4754880"/>
          </a:xfrm>
        </p:spPr>
        <p:txBody>
          <a:bodyPr/>
          <a:lstStyle/>
          <a:p>
            <a:pPr marL="0" indent="0" eaLnBrk="1" hangingPunct="1">
              <a:buNone/>
            </a:pPr>
            <a:r>
              <a:rPr lang="en-US" dirty="0"/>
              <a:t>Deciding which countries to enter can be high risk as poor decisions lead to high costs and poor long-term investments.</a:t>
            </a:r>
          </a:p>
          <a:p>
            <a:pPr marL="0" indent="0" eaLnBrk="1" hangingPunct="1">
              <a:buNone/>
            </a:pPr>
            <a:r>
              <a:rPr lang="en-US" b="1" dirty="0"/>
              <a:t>Identify Selection </a:t>
            </a:r>
            <a:r>
              <a:rPr lang="en-US" b="1" dirty="0" smtClean="0"/>
              <a:t>Criteria: </a:t>
            </a:r>
            <a:r>
              <a:rPr lang="en-US" dirty="0" smtClean="0"/>
              <a:t>View </a:t>
            </a:r>
            <a:r>
              <a:rPr lang="en-US" dirty="0"/>
              <a:t>competition, target market </a:t>
            </a:r>
            <a:r>
              <a:rPr lang="en-US" dirty="0" smtClean="0"/>
              <a:t>size, </a:t>
            </a:r>
            <a:r>
              <a:rPr lang="en-US" dirty="0"/>
              <a:t>and growth </a:t>
            </a:r>
            <a:r>
              <a:rPr lang="en-US" dirty="0" smtClean="0"/>
              <a:t>rate. What </a:t>
            </a:r>
            <a:r>
              <a:rPr lang="en-US" dirty="0"/>
              <a:t>is the size of investment</a:t>
            </a:r>
            <a:r>
              <a:rPr lang="en-US" dirty="0" smtClean="0"/>
              <a:t>? How </a:t>
            </a:r>
            <a:r>
              <a:rPr lang="en-US" dirty="0"/>
              <a:t>long will it take to become profitable?</a:t>
            </a:r>
          </a:p>
          <a:p>
            <a:pPr marL="0" indent="0" eaLnBrk="1" hangingPunct="1">
              <a:buNone/>
            </a:pPr>
            <a:r>
              <a:rPr lang="en-US" b="1" dirty="0"/>
              <a:t>Company </a:t>
            </a:r>
            <a:r>
              <a:rPr lang="en-US" b="1" dirty="0" smtClean="0"/>
              <a:t>Review: </a:t>
            </a:r>
            <a:r>
              <a:rPr lang="en-US" dirty="0" smtClean="0"/>
              <a:t>Does </a:t>
            </a:r>
            <a:r>
              <a:rPr lang="en-US" dirty="0"/>
              <a:t>the company have the personnel, managerial,  and financial resources to enter the market</a:t>
            </a:r>
            <a:r>
              <a:rPr lang="en-US" dirty="0" smtClean="0"/>
              <a:t>?</a:t>
            </a:r>
            <a:endParaRPr lang="en-US" dirty="0"/>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14</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28600" y="1173163"/>
            <a:ext cx="8640763"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hangingPunct="1">
              <a:defRPr/>
            </a:pPr>
            <a:r>
              <a:rPr lang="en-US" sz="2000" dirty="0"/>
              <a:t>Key Company Characteristics in Global Market Expansion</a:t>
            </a:r>
          </a:p>
        </p:txBody>
      </p:sp>
      <p:sp>
        <p:nvSpPr>
          <p:cNvPr id="4" name="Text Placeholder 3"/>
          <p:cNvSpPr>
            <a:spLocks noGrp="1"/>
          </p:cNvSpPr>
          <p:nvPr>
            <p:ph type="body" sz="quarter" idx="12"/>
          </p:nvPr>
        </p:nvSpPr>
        <p:spPr>
          <a:solidFill>
            <a:schemeClr val="accent2"/>
          </a:solidFill>
        </p:spPr>
        <p:txBody>
          <a:bodyPr/>
          <a:lstStyle/>
          <a:p>
            <a:pPr eaLnBrk="1" hangingPunct="1">
              <a:defRPr/>
            </a:pPr>
            <a:r>
              <a:rPr lang="en-US" dirty="0">
                <a:solidFill>
                  <a:schemeClr val="bg1"/>
                </a:solidFill>
              </a:rPr>
              <a:t>EXHIBIT 2.10</a:t>
            </a:r>
          </a:p>
        </p:txBody>
      </p:sp>
      <p:sp>
        <p:nvSpPr>
          <p:cNvPr id="28679" name="Rectangle 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9" name="Slide Number Placeholder 28"/>
          <p:cNvSpPr>
            <a:spLocks noGrp="1"/>
          </p:cNvSpPr>
          <p:nvPr>
            <p:ph type="sldNum" sz="quarter" idx="14"/>
          </p:nvPr>
        </p:nvSpPr>
        <p:spPr>
          <a:xfrm>
            <a:off x="228601" y="1271587"/>
            <a:ext cx="533400" cy="244475"/>
          </a:xfrm>
        </p:spPr>
        <p:txBody>
          <a:bodyPr>
            <a:normAutofit fontScale="85000" lnSpcReduction="20000"/>
          </a:bodyPr>
          <a:lstStyle/>
          <a:p>
            <a:pPr>
              <a:defRPr/>
            </a:pPr>
            <a:fld id="{8D35FC70-35B1-440B-8E7A-28CE5D06D4B9}" type="slidenum">
              <a:rPr lang="en-US" smtClean="0"/>
              <a:pPr>
                <a:defRPr/>
              </a:pPr>
              <a:t>15</a:t>
            </a:fld>
            <a:endParaRPr lang="en-US" dirty="0"/>
          </a:p>
        </p:txBody>
      </p:sp>
      <p:grpSp>
        <p:nvGrpSpPr>
          <p:cNvPr id="1035" name="Group 11" descr="Key company characteristics in global market expansion are depicted as spokes in a wheel."/>
          <p:cNvGrpSpPr>
            <a:grpSpLocks/>
          </p:cNvGrpSpPr>
          <p:nvPr/>
        </p:nvGrpSpPr>
        <p:grpSpPr bwMode="auto">
          <a:xfrm>
            <a:off x="1671606" y="1276350"/>
            <a:ext cx="5323554" cy="5029200"/>
            <a:chOff x="1877" y="142"/>
            <a:chExt cx="4645" cy="4428"/>
          </a:xfrm>
        </p:grpSpPr>
        <p:grpSp>
          <p:nvGrpSpPr>
            <p:cNvPr id="1036" name="Group 12"/>
            <p:cNvGrpSpPr>
              <a:grpSpLocks/>
            </p:cNvGrpSpPr>
            <p:nvPr/>
          </p:nvGrpSpPr>
          <p:grpSpPr bwMode="auto">
            <a:xfrm>
              <a:off x="4200" y="683"/>
              <a:ext cx="2" cy="3345"/>
              <a:chOff x="4200" y="683"/>
              <a:chExt cx="2" cy="3345"/>
            </a:xfrm>
          </p:grpSpPr>
          <p:sp>
            <p:nvSpPr>
              <p:cNvPr id="1037" name="Freeform 13"/>
              <p:cNvSpPr>
                <a:spLocks/>
              </p:cNvSpPr>
              <p:nvPr/>
            </p:nvSpPr>
            <p:spPr bwMode="auto">
              <a:xfrm>
                <a:off x="4200" y="683"/>
                <a:ext cx="2" cy="3345"/>
              </a:xfrm>
              <a:custGeom>
                <a:avLst/>
                <a:gdLst/>
                <a:ahLst/>
                <a:cxnLst>
                  <a:cxn ang="0">
                    <a:pos x="0" y="0"/>
                  </a:cxn>
                  <a:cxn ang="0">
                    <a:pos x="0" y="3345"/>
                  </a:cxn>
                </a:cxnLst>
                <a:rect l="0" t="0" r="r" b="b"/>
                <a:pathLst>
                  <a:path h="3345">
                    <a:moveTo>
                      <a:pt x="0" y="0"/>
                    </a:moveTo>
                    <a:lnTo>
                      <a:pt x="0" y="3345"/>
                    </a:lnTo>
                  </a:path>
                </a:pathLst>
              </a:custGeom>
              <a:noFill/>
              <a:ln w="12700">
                <a:solidFill>
                  <a:srgbClr val="231F2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38" name="Group 14"/>
            <p:cNvGrpSpPr>
              <a:grpSpLocks/>
            </p:cNvGrpSpPr>
            <p:nvPr/>
          </p:nvGrpSpPr>
          <p:grpSpPr bwMode="auto">
            <a:xfrm>
              <a:off x="4200" y="2356"/>
              <a:ext cx="1259" cy="1182"/>
              <a:chOff x="4200" y="2356"/>
              <a:chExt cx="1259" cy="1182"/>
            </a:xfrm>
          </p:grpSpPr>
          <p:sp>
            <p:nvSpPr>
              <p:cNvPr id="1039" name="Freeform 15"/>
              <p:cNvSpPr>
                <a:spLocks/>
              </p:cNvSpPr>
              <p:nvPr/>
            </p:nvSpPr>
            <p:spPr bwMode="auto">
              <a:xfrm>
                <a:off x="4200" y="2356"/>
                <a:ext cx="1259" cy="1182"/>
              </a:xfrm>
              <a:custGeom>
                <a:avLst/>
                <a:gdLst/>
                <a:ahLst/>
                <a:cxnLst>
                  <a:cxn ang="0">
                    <a:pos x="0" y="0"/>
                  </a:cxn>
                  <a:cxn ang="0">
                    <a:pos x="1259" y="1182"/>
                  </a:cxn>
                </a:cxnLst>
                <a:rect l="0" t="0" r="r" b="b"/>
                <a:pathLst>
                  <a:path w="1259" h="1182">
                    <a:moveTo>
                      <a:pt x="0" y="0"/>
                    </a:moveTo>
                    <a:lnTo>
                      <a:pt x="1259" y="1182"/>
                    </a:lnTo>
                  </a:path>
                </a:pathLst>
              </a:custGeom>
              <a:noFill/>
              <a:ln w="12700">
                <a:solidFill>
                  <a:srgbClr val="231F2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40" name="Group 16"/>
            <p:cNvGrpSpPr>
              <a:grpSpLocks/>
            </p:cNvGrpSpPr>
            <p:nvPr/>
          </p:nvGrpSpPr>
          <p:grpSpPr bwMode="auto">
            <a:xfrm>
              <a:off x="2419" y="2356"/>
              <a:ext cx="3562" cy="2"/>
              <a:chOff x="2419" y="2356"/>
              <a:chExt cx="3562" cy="2"/>
            </a:xfrm>
          </p:grpSpPr>
          <p:sp>
            <p:nvSpPr>
              <p:cNvPr id="1041" name="Freeform 17"/>
              <p:cNvSpPr>
                <a:spLocks/>
              </p:cNvSpPr>
              <p:nvPr/>
            </p:nvSpPr>
            <p:spPr bwMode="auto">
              <a:xfrm>
                <a:off x="2419" y="2356"/>
                <a:ext cx="3562" cy="2"/>
              </a:xfrm>
              <a:custGeom>
                <a:avLst/>
                <a:gdLst/>
                <a:ahLst/>
                <a:cxnLst>
                  <a:cxn ang="0">
                    <a:pos x="0" y="0"/>
                  </a:cxn>
                  <a:cxn ang="0">
                    <a:pos x="3562" y="0"/>
                  </a:cxn>
                </a:cxnLst>
                <a:rect l="0" t="0" r="r" b="b"/>
                <a:pathLst>
                  <a:path w="3562">
                    <a:moveTo>
                      <a:pt x="0" y="0"/>
                    </a:moveTo>
                    <a:lnTo>
                      <a:pt x="3562" y="0"/>
                    </a:lnTo>
                  </a:path>
                </a:pathLst>
              </a:custGeom>
              <a:noFill/>
              <a:ln w="12700">
                <a:solidFill>
                  <a:srgbClr val="231F2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42" name="Picture 18"/>
              <p:cNvPicPr>
                <a:picLocks noChangeAspect="1" noChangeArrowheads="1"/>
              </p:cNvPicPr>
              <p:nvPr/>
            </p:nvPicPr>
            <p:blipFill>
              <a:blip r:embed="rId3" cstate="print"/>
              <a:srcRect/>
              <a:stretch>
                <a:fillRect/>
              </a:stretch>
            </p:blipFill>
            <p:spPr bwMode="auto">
              <a:xfrm>
                <a:off x="1877" y="142"/>
                <a:ext cx="4645" cy="4428"/>
              </a:xfrm>
              <a:prstGeom prst="rect">
                <a:avLst/>
              </a:prstGeom>
              <a:noFill/>
            </p:spPr>
          </p:pic>
        </p:grpSp>
      </p:grpSp>
      <p:sp>
        <p:nvSpPr>
          <p:cNvPr id="46" name="TextBox 45"/>
          <p:cNvSpPr txBox="1"/>
          <p:nvPr/>
        </p:nvSpPr>
        <p:spPr>
          <a:xfrm>
            <a:off x="3604728" y="3560117"/>
            <a:ext cx="1463040" cy="461665"/>
          </a:xfrm>
          <a:prstGeom prst="rect">
            <a:avLst/>
          </a:prstGeom>
          <a:noFill/>
        </p:spPr>
        <p:txBody>
          <a:bodyPr wrap="square" rtlCol="0">
            <a:spAutoFit/>
          </a:bodyPr>
          <a:lstStyle/>
          <a:p>
            <a:pPr algn="ctr"/>
            <a:r>
              <a:rPr lang="en-US" sz="1200" b="1" dirty="0"/>
              <a:t>Company </a:t>
            </a:r>
          </a:p>
          <a:p>
            <a:pPr algn="ctr"/>
            <a:r>
              <a:rPr lang="en-US" sz="1200" b="1" dirty="0"/>
              <a:t>Characteristics</a:t>
            </a:r>
          </a:p>
        </p:txBody>
      </p:sp>
      <p:sp>
        <p:nvSpPr>
          <p:cNvPr id="47" name="TextBox 46"/>
          <p:cNvSpPr txBox="1"/>
          <p:nvPr/>
        </p:nvSpPr>
        <p:spPr>
          <a:xfrm>
            <a:off x="3825643" y="1752303"/>
            <a:ext cx="1016625" cy="276999"/>
          </a:xfrm>
          <a:prstGeom prst="rect">
            <a:avLst/>
          </a:prstGeom>
          <a:noFill/>
        </p:spPr>
        <p:txBody>
          <a:bodyPr wrap="none" rtlCol="0">
            <a:spAutoFit/>
          </a:bodyPr>
          <a:lstStyle/>
          <a:p>
            <a:r>
              <a:rPr lang="en-US" sz="1200" b="1" dirty="0"/>
              <a:t>Philosophy</a:t>
            </a:r>
            <a:endParaRPr lang="en-US" sz="1100" b="1" dirty="0"/>
          </a:p>
        </p:txBody>
      </p:sp>
      <p:sp>
        <p:nvSpPr>
          <p:cNvPr id="48" name="TextBox 47"/>
          <p:cNvSpPr txBox="1"/>
          <p:nvPr/>
        </p:nvSpPr>
        <p:spPr>
          <a:xfrm>
            <a:off x="5295812" y="2286000"/>
            <a:ext cx="962123" cy="276999"/>
          </a:xfrm>
          <a:prstGeom prst="rect">
            <a:avLst/>
          </a:prstGeom>
          <a:noFill/>
        </p:spPr>
        <p:txBody>
          <a:bodyPr wrap="none" rtlCol="0">
            <a:spAutoFit/>
          </a:bodyPr>
          <a:lstStyle/>
          <a:p>
            <a:pPr algn="ctr"/>
            <a:r>
              <a:rPr lang="en-US" sz="1200" b="1" dirty="0"/>
              <a:t>Objectives</a:t>
            </a:r>
          </a:p>
        </p:txBody>
      </p:sp>
      <p:sp>
        <p:nvSpPr>
          <p:cNvPr id="49" name="TextBox 48"/>
          <p:cNvSpPr txBox="1"/>
          <p:nvPr/>
        </p:nvSpPr>
        <p:spPr>
          <a:xfrm>
            <a:off x="2486045" y="2286000"/>
            <a:ext cx="851515" cy="276999"/>
          </a:xfrm>
          <a:prstGeom prst="rect">
            <a:avLst/>
          </a:prstGeom>
          <a:noFill/>
        </p:spPr>
        <p:txBody>
          <a:bodyPr wrap="none" rtlCol="0">
            <a:spAutoFit/>
          </a:bodyPr>
          <a:lstStyle/>
          <a:p>
            <a:pPr algn="ctr"/>
            <a:r>
              <a:rPr lang="en-US" sz="1200" b="1" dirty="0"/>
              <a:t>Products</a:t>
            </a:r>
          </a:p>
        </p:txBody>
      </p:sp>
      <p:sp>
        <p:nvSpPr>
          <p:cNvPr id="50" name="TextBox 49"/>
          <p:cNvSpPr txBox="1"/>
          <p:nvPr/>
        </p:nvSpPr>
        <p:spPr>
          <a:xfrm>
            <a:off x="1709129" y="3470056"/>
            <a:ext cx="1167307" cy="646331"/>
          </a:xfrm>
          <a:prstGeom prst="rect">
            <a:avLst/>
          </a:prstGeom>
          <a:noFill/>
        </p:spPr>
        <p:txBody>
          <a:bodyPr wrap="none" rtlCol="0">
            <a:spAutoFit/>
          </a:bodyPr>
          <a:lstStyle/>
          <a:p>
            <a:pPr algn="ctr"/>
            <a:r>
              <a:rPr lang="en-US" sz="1200" b="1" dirty="0"/>
              <a:t>Management/</a:t>
            </a:r>
          </a:p>
          <a:p>
            <a:pPr algn="ctr"/>
            <a:r>
              <a:rPr lang="en-US" sz="1200" b="1" dirty="0"/>
              <a:t>Marketing </a:t>
            </a:r>
          </a:p>
          <a:p>
            <a:pPr algn="ctr"/>
            <a:r>
              <a:rPr lang="en-US" sz="1200" b="1" dirty="0"/>
              <a:t>Skills</a:t>
            </a:r>
          </a:p>
        </p:txBody>
      </p:sp>
      <p:sp>
        <p:nvSpPr>
          <p:cNvPr id="51" name="TextBox 50"/>
          <p:cNvSpPr txBox="1"/>
          <p:nvPr/>
        </p:nvSpPr>
        <p:spPr>
          <a:xfrm>
            <a:off x="5889321" y="3652450"/>
            <a:ext cx="971615" cy="276999"/>
          </a:xfrm>
          <a:prstGeom prst="rect">
            <a:avLst/>
          </a:prstGeom>
          <a:noFill/>
        </p:spPr>
        <p:txBody>
          <a:bodyPr wrap="none" rtlCol="0">
            <a:spAutoFit/>
          </a:bodyPr>
          <a:lstStyle/>
          <a:p>
            <a:pPr algn="ctr"/>
            <a:r>
              <a:rPr lang="en-US" sz="1200" b="1" dirty="0"/>
              <a:t>Resources </a:t>
            </a:r>
          </a:p>
        </p:txBody>
      </p:sp>
      <p:sp>
        <p:nvSpPr>
          <p:cNvPr id="52" name="TextBox 51"/>
          <p:cNvSpPr txBox="1"/>
          <p:nvPr/>
        </p:nvSpPr>
        <p:spPr>
          <a:xfrm>
            <a:off x="2408882" y="4902600"/>
            <a:ext cx="1007007" cy="461665"/>
          </a:xfrm>
          <a:prstGeom prst="rect">
            <a:avLst/>
          </a:prstGeom>
          <a:noFill/>
        </p:spPr>
        <p:txBody>
          <a:bodyPr wrap="none" rtlCol="0">
            <a:spAutoFit/>
          </a:bodyPr>
          <a:lstStyle/>
          <a:p>
            <a:pPr algn="ctr"/>
            <a:r>
              <a:rPr lang="en-US" sz="1200" b="1" dirty="0"/>
              <a:t>Financial </a:t>
            </a:r>
          </a:p>
          <a:p>
            <a:pPr algn="ctr"/>
            <a:r>
              <a:rPr lang="en-US" sz="1200" b="1" dirty="0"/>
              <a:t>Limitations</a:t>
            </a:r>
          </a:p>
        </p:txBody>
      </p:sp>
      <p:sp>
        <p:nvSpPr>
          <p:cNvPr id="53" name="TextBox 52"/>
          <p:cNvSpPr txBox="1"/>
          <p:nvPr/>
        </p:nvSpPr>
        <p:spPr>
          <a:xfrm>
            <a:off x="3770340" y="5551462"/>
            <a:ext cx="1127232" cy="276999"/>
          </a:xfrm>
          <a:prstGeom prst="rect">
            <a:avLst/>
          </a:prstGeom>
          <a:noFill/>
        </p:spPr>
        <p:txBody>
          <a:bodyPr wrap="none" rtlCol="0">
            <a:spAutoFit/>
          </a:bodyPr>
          <a:lstStyle/>
          <a:p>
            <a:r>
              <a:rPr lang="en-US" sz="1200" b="1" dirty="0"/>
              <a:t>Organization</a:t>
            </a:r>
          </a:p>
        </p:txBody>
      </p:sp>
      <p:sp>
        <p:nvSpPr>
          <p:cNvPr id="54" name="TextBox 53"/>
          <p:cNvSpPr txBox="1"/>
          <p:nvPr/>
        </p:nvSpPr>
        <p:spPr>
          <a:xfrm>
            <a:off x="5207822" y="4902600"/>
            <a:ext cx="1167307" cy="461665"/>
          </a:xfrm>
          <a:prstGeom prst="rect">
            <a:avLst/>
          </a:prstGeom>
          <a:noFill/>
        </p:spPr>
        <p:txBody>
          <a:bodyPr wrap="none" rtlCol="0">
            <a:spAutoFit/>
          </a:bodyPr>
          <a:lstStyle/>
          <a:p>
            <a:pPr algn="ctr"/>
            <a:r>
              <a:rPr lang="en-US" sz="1200" b="1" dirty="0"/>
              <a:t>Management </a:t>
            </a:r>
          </a:p>
          <a:p>
            <a:pPr algn="ctr"/>
            <a:r>
              <a:rPr lang="en-US" sz="1200" b="1" dirty="0"/>
              <a:t>Style</a:t>
            </a:r>
          </a:p>
        </p:txBody>
      </p:sp>
      <p:sp>
        <p:nvSpPr>
          <p:cNvPr id="24"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25" name="Rectangle 24">
            <a:hlinkClick r:id="rId4" action="ppaction://hlinksldjump"/>
          </p:cNvPr>
          <p:cNvSpPr/>
          <p:nvPr/>
        </p:nvSpPr>
        <p:spPr>
          <a:xfrm>
            <a:off x="4897572" y="5916106"/>
            <a:ext cx="2240280" cy="276999"/>
          </a:xfrm>
          <a:prstGeom prst="rect">
            <a:avLst/>
          </a:prstGeom>
        </p:spPr>
        <p:txBody>
          <a:bodyPr wrap="square">
            <a:spAutoFit/>
          </a:bodyPr>
          <a:lstStyle/>
          <a:p>
            <a:r>
              <a:rPr lang="en-US" sz="1200" dirty="0" smtClean="0">
                <a:hlinkClick r:id="rId4" action="ppaction://hlinksldjump"/>
              </a:rPr>
              <a:t>Link to long alt text description</a:t>
            </a:r>
            <a:endParaRPr lang="en-US" sz="1200"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Develop Global Market Strategies: Exporting</a:t>
            </a:r>
            <a:endParaRPr lang="en-US" dirty="0"/>
          </a:p>
        </p:txBody>
      </p:sp>
      <p:sp>
        <p:nvSpPr>
          <p:cNvPr id="29699" name="Content Placeholder 18"/>
          <p:cNvSpPr>
            <a:spLocks noGrp="1"/>
          </p:cNvSpPr>
          <p:nvPr>
            <p:ph sz="quarter" idx="1"/>
          </p:nvPr>
        </p:nvSpPr>
        <p:spPr/>
        <p:txBody>
          <a:bodyPr/>
          <a:lstStyle/>
          <a:p>
            <a:pPr marL="0" indent="0" eaLnBrk="1" hangingPunct="1">
              <a:buNone/>
            </a:pPr>
            <a:r>
              <a:rPr lang="en-US" sz="2400" b="1" dirty="0" smtClean="0"/>
              <a:t>Exporting</a:t>
            </a:r>
            <a:r>
              <a:rPr lang="en-US" sz="2400" dirty="0" smtClean="0"/>
              <a:t> </a:t>
            </a:r>
            <a:r>
              <a:rPr lang="en-US" sz="2400" dirty="0"/>
              <a:t>requires minimal investment and </a:t>
            </a:r>
            <a:r>
              <a:rPr lang="en-US" sz="2400" dirty="0" smtClean="0"/>
              <a:t>risk.</a:t>
            </a:r>
            <a:endParaRPr lang="en-US" sz="2400" dirty="0"/>
          </a:p>
          <a:p>
            <a:pPr marL="0" indent="0" eaLnBrk="1" hangingPunct="1">
              <a:buNone/>
            </a:pPr>
            <a:r>
              <a:rPr lang="en-US" sz="2400" dirty="0" smtClean="0"/>
              <a:t>Ten percent </a:t>
            </a:r>
            <a:r>
              <a:rPr lang="en-US" sz="2400" dirty="0"/>
              <a:t>of all global economic </a:t>
            </a:r>
            <a:r>
              <a:rPr lang="en-US" sz="2400" dirty="0" smtClean="0"/>
              <a:t>activity.</a:t>
            </a:r>
            <a:endParaRPr lang="en-US" sz="2400" dirty="0"/>
          </a:p>
          <a:p>
            <a:pPr marL="0" indent="0" eaLnBrk="1" hangingPunct="1">
              <a:buNone/>
            </a:pPr>
            <a:r>
              <a:rPr lang="en-US" sz="2400" dirty="0" smtClean="0"/>
              <a:t>The</a:t>
            </a:r>
            <a:r>
              <a:rPr lang="en-US" sz="2400" b="1" dirty="0" smtClean="0"/>
              <a:t> </a:t>
            </a:r>
            <a:r>
              <a:rPr lang="en-US" sz="2400" b="1" dirty="0"/>
              <a:t>Internet </a:t>
            </a:r>
            <a:r>
              <a:rPr lang="en-US" sz="2400" dirty="0"/>
              <a:t>has increased both domestic and international sales through the use of credit cards and other payment systems plus global delivery systems like FedEx and UPS and DHL</a:t>
            </a:r>
            <a:r>
              <a:rPr lang="en-US" sz="2400" dirty="0" smtClean="0"/>
              <a:t>. Amazon </a:t>
            </a:r>
            <a:r>
              <a:rPr lang="en-US" sz="2400" dirty="0"/>
              <a:t>has gone </a:t>
            </a:r>
            <a:r>
              <a:rPr lang="en-US" sz="2400" dirty="0" smtClean="0"/>
              <a:t>global.</a:t>
            </a:r>
            <a:endParaRPr lang="en-US" sz="2400" b="1" dirty="0"/>
          </a:p>
          <a:p>
            <a:pPr marL="0" indent="0" eaLnBrk="1" hangingPunct="1">
              <a:buNone/>
            </a:pPr>
            <a:r>
              <a:rPr lang="en-US" sz="2400" b="1" dirty="0" smtClean="0"/>
              <a:t>Exporters</a:t>
            </a:r>
            <a:r>
              <a:rPr lang="en-US" sz="2400" dirty="0" smtClean="0"/>
              <a:t> </a:t>
            </a:r>
            <a:r>
              <a:rPr lang="en-US" sz="2400" dirty="0"/>
              <a:t>provide expertise in global </a:t>
            </a:r>
            <a:r>
              <a:rPr lang="en-US" sz="2400" dirty="0" smtClean="0"/>
              <a:t>shipping.</a:t>
            </a:r>
            <a:endParaRPr lang="en-US" sz="2400" b="1" dirty="0"/>
          </a:p>
          <a:p>
            <a:pPr marL="0" indent="0" eaLnBrk="1" hangingPunct="1">
              <a:buNone/>
            </a:pPr>
            <a:r>
              <a:rPr lang="en-US" sz="2400" b="1" dirty="0" smtClean="0"/>
              <a:t>Distributors </a:t>
            </a:r>
            <a:r>
              <a:rPr lang="en-US" sz="2400" dirty="0"/>
              <a:t>know local market conditions </a:t>
            </a:r>
            <a:r>
              <a:rPr lang="en-US" sz="2400" dirty="0" smtClean="0"/>
              <a:t>best.</a:t>
            </a:r>
          </a:p>
          <a:p>
            <a:pPr marL="0" indent="0" eaLnBrk="1" hangingPunct="1">
              <a:buNone/>
            </a:pPr>
            <a:r>
              <a:rPr lang="en-US" sz="2400" b="1" dirty="0" smtClean="0"/>
              <a:t>Direct sales force </a:t>
            </a:r>
            <a:r>
              <a:rPr lang="en-US" sz="2400" dirty="0"/>
              <a:t>is expensive but needed with technology </a:t>
            </a:r>
            <a:r>
              <a:rPr lang="en-US" sz="2400" dirty="0" smtClean="0"/>
              <a:t>or </a:t>
            </a:r>
            <a:r>
              <a:rPr lang="en-US" sz="2400" dirty="0"/>
              <a:t>high-</a:t>
            </a:r>
            <a:r>
              <a:rPr lang="en-US" sz="2400" dirty="0" smtClean="0"/>
              <a:t>end </a:t>
            </a:r>
            <a:r>
              <a:rPr lang="en-US" sz="2400" dirty="0"/>
              <a:t>industrial products.</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r>
              <a:rPr lang="en-US" dirty="0"/>
              <a:t>14</a:t>
            </a:r>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Market Entry Strategy: Contractual Agreements</a:t>
            </a:r>
            <a:endParaRPr lang="en-US" dirty="0"/>
          </a:p>
        </p:txBody>
      </p:sp>
      <p:sp>
        <p:nvSpPr>
          <p:cNvPr id="30723" name="Content Placeholder 18"/>
          <p:cNvSpPr>
            <a:spLocks noGrp="1"/>
          </p:cNvSpPr>
          <p:nvPr>
            <p:ph sz="quarter" idx="1"/>
          </p:nvPr>
        </p:nvSpPr>
        <p:spPr/>
        <p:txBody>
          <a:bodyPr/>
          <a:lstStyle/>
          <a:p>
            <a:pPr marL="0" indent="0">
              <a:buNone/>
            </a:pPr>
            <a:r>
              <a:rPr lang="en-US" b="1" dirty="0"/>
              <a:t>Contractual </a:t>
            </a:r>
            <a:r>
              <a:rPr lang="en-US" b="1" dirty="0" smtClean="0"/>
              <a:t>agreements </a:t>
            </a:r>
            <a:r>
              <a:rPr lang="en-US" dirty="0"/>
              <a:t>are non-equity relationships with another company, often in the target </a:t>
            </a:r>
            <a:r>
              <a:rPr lang="en-US" dirty="0" smtClean="0"/>
              <a:t>country.</a:t>
            </a:r>
          </a:p>
          <a:p>
            <a:pPr marL="0" indent="0">
              <a:buNone/>
            </a:pPr>
            <a:r>
              <a:rPr lang="en-US" b="1" dirty="0" smtClean="0"/>
              <a:t>Licensing: </a:t>
            </a:r>
            <a:r>
              <a:rPr lang="en-US" dirty="0" smtClean="0"/>
              <a:t>May </a:t>
            </a:r>
            <a:r>
              <a:rPr lang="en-US" dirty="0"/>
              <a:t>be required by law, direct importing may be restricted, or the company has limited financial </a:t>
            </a:r>
            <a:r>
              <a:rPr lang="en-US" dirty="0" smtClean="0"/>
              <a:t>resources.</a:t>
            </a:r>
          </a:p>
          <a:p>
            <a:pPr marL="0" indent="0">
              <a:buNone/>
            </a:pPr>
            <a:r>
              <a:rPr lang="en-US" b="1" dirty="0" smtClean="0"/>
              <a:t>Franchising: </a:t>
            </a:r>
            <a:r>
              <a:rPr lang="en-US" dirty="0" smtClean="0"/>
              <a:t>Franchise </a:t>
            </a:r>
            <a:r>
              <a:rPr lang="en-US" dirty="0"/>
              <a:t>agreements allow the firm to retain control of </a:t>
            </a:r>
            <a:r>
              <a:rPr lang="en-US" dirty="0" smtClean="0"/>
              <a:t>quality. It has low </a:t>
            </a:r>
            <a:r>
              <a:rPr lang="en-US" dirty="0"/>
              <a:t>capital investment,  rapid expansion, </a:t>
            </a:r>
            <a:r>
              <a:rPr lang="en-US" dirty="0" smtClean="0"/>
              <a:t>local </a:t>
            </a:r>
            <a:r>
              <a:rPr lang="en-US" dirty="0"/>
              <a:t>market </a:t>
            </a:r>
            <a:r>
              <a:rPr lang="en-US" dirty="0" smtClean="0"/>
              <a:t>knowledge.</a:t>
            </a:r>
            <a:endParaRPr lang="en-US" dirty="0"/>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17</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Market Entry </a:t>
            </a:r>
            <a:r>
              <a:rPr lang="en-US" dirty="0" smtClean="0"/>
              <a:t>Strategy: Strategic Alliances</a:t>
            </a:r>
            <a:endParaRPr lang="en-US" dirty="0"/>
          </a:p>
        </p:txBody>
      </p:sp>
      <p:sp>
        <p:nvSpPr>
          <p:cNvPr id="31747" name="Content Placeholder 18"/>
          <p:cNvSpPr>
            <a:spLocks noGrp="1"/>
          </p:cNvSpPr>
          <p:nvPr>
            <p:ph sz="quarter" idx="1"/>
          </p:nvPr>
        </p:nvSpPr>
        <p:spPr>
          <a:xfrm>
            <a:off x="612648" y="1600199"/>
            <a:ext cx="8153400" cy="4938395"/>
          </a:xfrm>
        </p:spPr>
        <p:txBody>
          <a:bodyPr>
            <a:normAutofit lnSpcReduction="10000"/>
          </a:bodyPr>
          <a:lstStyle/>
          <a:p>
            <a:pPr marL="0" indent="0" eaLnBrk="1" hangingPunct="1">
              <a:buNone/>
            </a:pPr>
            <a:r>
              <a:rPr lang="en-US" b="1" dirty="0"/>
              <a:t>Strategic </a:t>
            </a:r>
            <a:r>
              <a:rPr lang="en-US" b="1" dirty="0" smtClean="0"/>
              <a:t>alliances </a:t>
            </a:r>
            <a:r>
              <a:rPr lang="en-US" dirty="0"/>
              <a:t>spread risk of foreign investment among partners. </a:t>
            </a:r>
            <a:r>
              <a:rPr lang="en-US" dirty="0" smtClean="0"/>
              <a:t>For example, they dominate </a:t>
            </a:r>
            <a:r>
              <a:rPr lang="en-US" dirty="0"/>
              <a:t>the airline industry with </a:t>
            </a:r>
            <a:r>
              <a:rPr lang="en-US" dirty="0" err="1"/>
              <a:t>oneworld</a:t>
            </a:r>
            <a:r>
              <a:rPr lang="en-US" dirty="0"/>
              <a:t>, </a:t>
            </a:r>
            <a:r>
              <a:rPr lang="en-US" dirty="0" err="1"/>
              <a:t>Skyteam</a:t>
            </a:r>
            <a:r>
              <a:rPr lang="en-US" dirty="0"/>
              <a:t>, and </a:t>
            </a:r>
            <a:r>
              <a:rPr lang="en-US" dirty="0" smtClean="0"/>
              <a:t>Star.</a:t>
            </a:r>
          </a:p>
          <a:p>
            <a:pPr marL="0" indent="0" eaLnBrk="1" hangingPunct="1">
              <a:buNone/>
            </a:pPr>
            <a:r>
              <a:rPr lang="en-US" b="1" dirty="0" smtClean="0"/>
              <a:t>International joint ventures </a:t>
            </a:r>
            <a:r>
              <a:rPr lang="en-US" dirty="0" smtClean="0"/>
              <a:t>allow </a:t>
            </a:r>
            <a:r>
              <a:rPr lang="en-US" dirty="0"/>
              <a:t>companies to enter markets that would be closed because of legal restrictions or cultural </a:t>
            </a:r>
            <a:r>
              <a:rPr lang="en-US" dirty="0" smtClean="0"/>
              <a:t>barriers.</a:t>
            </a:r>
            <a:r>
              <a:rPr lang="en-US" dirty="0"/>
              <a:t> </a:t>
            </a:r>
            <a:r>
              <a:rPr lang="en-US" dirty="0" smtClean="0"/>
              <a:t>They are formed by two </a:t>
            </a:r>
            <a:r>
              <a:rPr lang="en-US" dirty="0"/>
              <a:t>or more companies </a:t>
            </a:r>
            <a:r>
              <a:rPr lang="en-US" dirty="0" smtClean="0"/>
              <a:t>that share </a:t>
            </a:r>
            <a:r>
              <a:rPr lang="en-US" dirty="0"/>
              <a:t>management duties in a defined </a:t>
            </a:r>
            <a:r>
              <a:rPr lang="en-US" dirty="0" smtClean="0"/>
              <a:t>structure and also hold </a:t>
            </a:r>
            <a:r>
              <a:rPr lang="en-US" dirty="0"/>
              <a:t>equal equity </a:t>
            </a:r>
            <a:r>
              <a:rPr lang="en-US" dirty="0" smtClean="0"/>
              <a:t>positions. They cannot be formed by individuals.</a:t>
            </a:r>
            <a:endParaRPr lang="en-US" dirty="0"/>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18</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Market Entry </a:t>
            </a:r>
            <a:r>
              <a:rPr lang="en-US" dirty="0" smtClean="0"/>
              <a:t>Strategy: Direct Foreign Investment</a:t>
            </a:r>
            <a:endParaRPr lang="en-US" dirty="0"/>
          </a:p>
        </p:txBody>
      </p:sp>
      <p:sp>
        <p:nvSpPr>
          <p:cNvPr id="32771" name="Content Placeholder 18"/>
          <p:cNvSpPr>
            <a:spLocks noGrp="1"/>
          </p:cNvSpPr>
          <p:nvPr>
            <p:ph sz="quarter" idx="1"/>
          </p:nvPr>
        </p:nvSpPr>
        <p:spPr>
          <a:xfrm>
            <a:off x="612648" y="1600200"/>
            <a:ext cx="8153400" cy="2971800"/>
          </a:xfrm>
        </p:spPr>
        <p:txBody>
          <a:bodyPr/>
          <a:lstStyle/>
          <a:p>
            <a:pPr marL="0" indent="0" eaLnBrk="1" hangingPunct="1">
              <a:buNone/>
            </a:pPr>
            <a:r>
              <a:rPr lang="en-US" b="1" dirty="0"/>
              <a:t>Direct </a:t>
            </a:r>
            <a:r>
              <a:rPr lang="en-US" b="1" dirty="0" smtClean="0"/>
              <a:t>foreign investment </a:t>
            </a:r>
            <a:r>
              <a:rPr lang="en-US" dirty="0" smtClean="0"/>
              <a:t>is the riskiest strategy, but it offers potential for long-term growth. </a:t>
            </a:r>
          </a:p>
          <a:p>
            <a:pPr marL="0" indent="0" eaLnBrk="1" hangingPunct="1">
              <a:buNone/>
            </a:pPr>
            <a:r>
              <a:rPr lang="en-US" dirty="0" smtClean="0"/>
              <a:t>The following factors are important to consider: timing, legal issues, transaction costs, technology transfer, product differentiation, and marketing communication barriers. </a:t>
            </a:r>
            <a:endParaRPr lang="en-US" dirty="0"/>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19</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19459" name="Content Placeholder 2"/>
          <p:cNvSpPr>
            <a:spLocks noGrp="1"/>
          </p:cNvSpPr>
          <p:nvPr>
            <p:ph sz="quarter" idx="1"/>
          </p:nvPr>
        </p:nvSpPr>
        <p:spPr>
          <a:xfrm>
            <a:off x="411480" y="1600200"/>
            <a:ext cx="8354568" cy="4937760"/>
          </a:xfrm>
        </p:spPr>
        <p:txBody>
          <a:bodyPr>
            <a:normAutofit lnSpcReduction="10000"/>
          </a:bodyPr>
          <a:lstStyle/>
          <a:p>
            <a:pPr marL="0" indent="0" eaLnBrk="1" hangingPunct="1">
              <a:spcAft>
                <a:spcPts val="1800"/>
              </a:spcAft>
              <a:buNone/>
            </a:pPr>
            <a:r>
              <a:rPr lang="en-US" sz="2000" dirty="0"/>
              <a:t>Identify the various levels in the Global Marketing Experience </a:t>
            </a:r>
            <a:r>
              <a:rPr lang="en-US" sz="2000" dirty="0" smtClean="0"/>
              <a:t>Curve.</a:t>
            </a:r>
            <a:endParaRPr lang="en-US" sz="2000" dirty="0"/>
          </a:p>
          <a:p>
            <a:pPr marL="0" indent="0" eaLnBrk="1" hangingPunct="1">
              <a:spcAft>
                <a:spcPts val="1800"/>
              </a:spcAft>
              <a:buNone/>
            </a:pPr>
            <a:r>
              <a:rPr lang="en-US" sz="2000" dirty="0"/>
              <a:t>Learn the essential information components for assessing a global market </a:t>
            </a:r>
            <a:r>
              <a:rPr lang="en-US" sz="2000" dirty="0" smtClean="0"/>
              <a:t>opportunity.</a:t>
            </a:r>
            <a:endParaRPr lang="en-US" sz="2000" dirty="0"/>
          </a:p>
          <a:p>
            <a:pPr marL="0" indent="0" eaLnBrk="1" hangingPunct="1">
              <a:spcAft>
                <a:spcPts val="1800"/>
              </a:spcAft>
              <a:buNone/>
            </a:pPr>
            <a:r>
              <a:rPr lang="en-US" sz="2000" dirty="0"/>
              <a:t>Define the key regional market zones and their marketing </a:t>
            </a:r>
            <a:r>
              <a:rPr lang="en-US" sz="2000" dirty="0" smtClean="0"/>
              <a:t>challenges.</a:t>
            </a:r>
            <a:endParaRPr lang="en-US" sz="2000" dirty="0"/>
          </a:p>
          <a:p>
            <a:pPr marL="0" indent="0" eaLnBrk="1" hangingPunct="1">
              <a:spcAft>
                <a:spcPts val="1800"/>
              </a:spcAft>
              <a:buNone/>
            </a:pPr>
            <a:r>
              <a:rPr lang="en-US" sz="2000" dirty="0"/>
              <a:t>Describe the strategies for entering new global </a:t>
            </a:r>
            <a:r>
              <a:rPr lang="en-US" sz="2000" dirty="0" smtClean="0"/>
              <a:t>markets.</a:t>
            </a:r>
            <a:endParaRPr lang="en-US" sz="2000" dirty="0"/>
          </a:p>
          <a:p>
            <a:pPr marL="0" indent="0" eaLnBrk="1" hangingPunct="1">
              <a:spcAft>
                <a:spcPts val="1800"/>
              </a:spcAft>
              <a:buNone/>
            </a:pPr>
            <a:r>
              <a:rPr lang="en-US" sz="2000" dirty="0"/>
              <a:t>Recognize key factors in creating a global product </a:t>
            </a:r>
            <a:r>
              <a:rPr lang="en-US" sz="2000" dirty="0" smtClean="0"/>
              <a:t>strategy.</a:t>
            </a:r>
            <a:endParaRPr lang="en-US" sz="2000" dirty="0"/>
          </a:p>
          <a:p>
            <a:pPr marL="0" indent="0">
              <a:spcAft>
                <a:spcPts val="1800"/>
              </a:spcAft>
              <a:buNone/>
            </a:pPr>
            <a:r>
              <a:rPr lang="en-US" sz="2000" dirty="0"/>
              <a:t>Learn the importance of ethics in marketing strategy, the value proposition, and the elements of the marketing mix.</a:t>
            </a:r>
          </a:p>
          <a:p>
            <a:pPr marL="0" indent="0">
              <a:spcAft>
                <a:spcPts val="1800"/>
              </a:spcAft>
              <a:buNone/>
            </a:pPr>
            <a:r>
              <a:rPr lang="en-US" sz="2000" dirty="0"/>
              <a:t>Recognize the significance of sustainability as part of marketing strategy and the use of the triple bottom line as a metric for evaluating corporate performance</a:t>
            </a:r>
            <a:r>
              <a:rPr lang="en-US" sz="2000" dirty="0" smtClean="0"/>
              <a:t>.</a:t>
            </a:r>
            <a:endParaRPr lang="en-US" sz="2200" dirty="0"/>
          </a:p>
        </p:txBody>
      </p:sp>
      <p:sp>
        <p:nvSpPr>
          <p:cNvPr id="9" name="Slide Number Placeholder 8"/>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sz="3600" dirty="0"/>
              <a:t>Organizational Structure Choices</a:t>
            </a:r>
          </a:p>
        </p:txBody>
      </p:sp>
      <p:sp>
        <p:nvSpPr>
          <p:cNvPr id="34819" name="Content Placeholder 18"/>
          <p:cNvSpPr>
            <a:spLocks noGrp="1"/>
          </p:cNvSpPr>
          <p:nvPr>
            <p:ph sz="quarter" idx="1"/>
          </p:nvPr>
        </p:nvSpPr>
        <p:spPr/>
        <p:txBody>
          <a:bodyPr/>
          <a:lstStyle/>
          <a:p>
            <a:pPr marL="0" indent="0" eaLnBrk="1" hangingPunct="1">
              <a:buNone/>
            </a:pPr>
            <a:r>
              <a:rPr lang="en-US" b="1" dirty="0"/>
              <a:t>Decision</a:t>
            </a:r>
            <a:r>
              <a:rPr lang="en-US" b="1" dirty="0" smtClean="0"/>
              <a:t>-making authority </a:t>
            </a:r>
            <a:r>
              <a:rPr lang="en-US" dirty="0"/>
              <a:t>becomes more complicated with added layers of authority and differences in global time zones. </a:t>
            </a:r>
            <a:r>
              <a:rPr lang="en-US" dirty="0" smtClean="0"/>
              <a:t>Clearly </a:t>
            </a:r>
            <a:r>
              <a:rPr lang="en-US" dirty="0"/>
              <a:t>defined protocols for decision-making are needed.</a:t>
            </a:r>
            <a:endParaRPr lang="en-US" b="1" dirty="0"/>
          </a:p>
          <a:p>
            <a:pPr marL="0" indent="0" eaLnBrk="1" hangingPunct="1">
              <a:buNone/>
            </a:pPr>
            <a:r>
              <a:rPr lang="en-US" dirty="0"/>
              <a:t>The </a:t>
            </a:r>
            <a:r>
              <a:rPr lang="en-US" b="1" dirty="0" smtClean="0"/>
              <a:t>degree of centralization </a:t>
            </a:r>
            <a:r>
              <a:rPr lang="en-US" dirty="0"/>
              <a:t>affects resource allocation and personnel</a:t>
            </a:r>
            <a:r>
              <a:rPr lang="en-US" dirty="0" smtClean="0"/>
              <a:t>. Organizational structure can be centralized, decentralized, or regionalized. </a:t>
            </a:r>
            <a:endParaRPr lang="en-US" b="1" dirty="0"/>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20</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Choose Structure</a:t>
            </a:r>
          </a:p>
        </p:txBody>
      </p:sp>
      <p:sp>
        <p:nvSpPr>
          <p:cNvPr id="35843" name="Content Placeholder 18"/>
          <p:cNvSpPr>
            <a:spLocks noGrp="1"/>
          </p:cNvSpPr>
          <p:nvPr>
            <p:ph sz="quarter" idx="1"/>
          </p:nvPr>
        </p:nvSpPr>
        <p:spPr/>
        <p:txBody>
          <a:bodyPr/>
          <a:lstStyle/>
          <a:p>
            <a:pPr marL="0" indent="0" eaLnBrk="1" hangingPunct="1">
              <a:buNone/>
            </a:pPr>
            <a:r>
              <a:rPr lang="en-US" b="1" dirty="0"/>
              <a:t>Global </a:t>
            </a:r>
            <a:r>
              <a:rPr lang="en-US" b="1" dirty="0" smtClean="0"/>
              <a:t>product lines </a:t>
            </a:r>
            <a:r>
              <a:rPr lang="en-US" dirty="0"/>
              <a:t>works for firms with a broad, diverse range of </a:t>
            </a:r>
            <a:r>
              <a:rPr lang="en-US" dirty="0" smtClean="0"/>
              <a:t>products; for example, Siemens.</a:t>
            </a:r>
            <a:endParaRPr lang="en-US" dirty="0"/>
          </a:p>
          <a:p>
            <a:pPr marL="0" indent="0" eaLnBrk="1" hangingPunct="1">
              <a:buNone/>
            </a:pPr>
            <a:r>
              <a:rPr lang="en-US" b="1" dirty="0"/>
              <a:t>Geographic </a:t>
            </a:r>
            <a:r>
              <a:rPr lang="en-US" b="1" dirty="0" smtClean="0"/>
              <a:t>regions </a:t>
            </a:r>
            <a:r>
              <a:rPr lang="en-US" dirty="0"/>
              <a:t>builds autonomous regional organizations that work well when local government relationships are </a:t>
            </a:r>
            <a:r>
              <a:rPr lang="en-US" dirty="0" smtClean="0"/>
              <a:t>critical; for example, Halliburton.</a:t>
            </a:r>
            <a:endParaRPr lang="en-US" dirty="0"/>
          </a:p>
          <a:p>
            <a:pPr marL="0" indent="0" eaLnBrk="1" hangingPunct="1">
              <a:buNone/>
            </a:pPr>
            <a:r>
              <a:rPr lang="en-US" b="1" dirty="0"/>
              <a:t>Matrix </a:t>
            </a:r>
            <a:r>
              <a:rPr lang="en-US" b="1" dirty="0" smtClean="0"/>
              <a:t>structure </a:t>
            </a:r>
            <a:r>
              <a:rPr lang="en-US" dirty="0"/>
              <a:t>is a hybrid of the first two and is used by most global firms.</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21</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Product Choices</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r>
              <a:rPr lang="en-US" dirty="0"/>
              <a:t>21</a:t>
            </a:r>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2" name="Content Placeholder 1"/>
          <p:cNvSpPr>
            <a:spLocks noGrp="1"/>
          </p:cNvSpPr>
          <p:nvPr>
            <p:ph sz="quarter" idx="1"/>
          </p:nvPr>
        </p:nvSpPr>
        <p:spPr/>
        <p:txBody>
          <a:bodyPr>
            <a:normAutofit fontScale="92500"/>
          </a:bodyPr>
          <a:lstStyle/>
          <a:p>
            <a:pPr marL="0" indent="0">
              <a:buNone/>
            </a:pPr>
            <a:r>
              <a:rPr lang="en-US" b="1" dirty="0" smtClean="0"/>
              <a:t>Direct product extension </a:t>
            </a:r>
            <a:r>
              <a:rPr lang="en-US" dirty="0" smtClean="0"/>
              <a:t>means no changes in the product. There are no extra R&amp;D or manufacturing costs</a:t>
            </a:r>
          </a:p>
          <a:p>
            <a:pPr marL="0" indent="0">
              <a:buNone/>
            </a:pPr>
            <a:r>
              <a:rPr lang="en-US" b="1" dirty="0" smtClean="0"/>
              <a:t>Product adaptation </a:t>
            </a:r>
            <a:r>
              <a:rPr lang="en-US" dirty="0" smtClean="0"/>
              <a:t>means the product is changes to meet local market needs and legal requirements. Product changes range from regional to city levels.</a:t>
            </a:r>
          </a:p>
          <a:p>
            <a:pPr marL="0" indent="0">
              <a:buNone/>
            </a:pPr>
            <a:r>
              <a:rPr lang="en-US" b="1" dirty="0" smtClean="0"/>
              <a:t>Backward product invention </a:t>
            </a:r>
            <a:r>
              <a:rPr lang="en-US" dirty="0" smtClean="0"/>
              <a:t>takes a discontinued product from one market and introduces it into another.</a:t>
            </a:r>
          </a:p>
          <a:p>
            <a:pPr marL="0" indent="0">
              <a:buNone/>
            </a:pPr>
            <a:r>
              <a:rPr lang="en-US" b="1" dirty="0" smtClean="0"/>
              <a:t>Forward product invention </a:t>
            </a:r>
            <a:r>
              <a:rPr lang="en-US" dirty="0" smtClean="0"/>
              <a:t>creates new products for new markets.</a:t>
            </a:r>
            <a:endParaRPr lang="en-US"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Consumer Issues</a:t>
            </a:r>
          </a:p>
        </p:txBody>
      </p:sp>
      <p:sp>
        <p:nvSpPr>
          <p:cNvPr id="37891" name="Content Placeholder 18"/>
          <p:cNvSpPr>
            <a:spLocks noGrp="1"/>
          </p:cNvSpPr>
          <p:nvPr>
            <p:ph sz="quarter" idx="1"/>
          </p:nvPr>
        </p:nvSpPr>
        <p:spPr/>
        <p:txBody>
          <a:bodyPr/>
          <a:lstStyle/>
          <a:p>
            <a:pPr marL="0" indent="0" eaLnBrk="1" hangingPunct="1">
              <a:buNone/>
            </a:pPr>
            <a:r>
              <a:rPr lang="en-US" b="1" dirty="0"/>
              <a:t>Quality</a:t>
            </a:r>
            <a:r>
              <a:rPr lang="en-US" dirty="0"/>
              <a:t> is viewed differently around the world.</a:t>
            </a:r>
          </a:p>
          <a:p>
            <a:pPr marL="0" indent="0" eaLnBrk="1" hangingPunct="1">
              <a:buNone/>
            </a:pPr>
            <a:r>
              <a:rPr lang="en-US" b="1" dirty="0"/>
              <a:t>Fitting the </a:t>
            </a:r>
            <a:r>
              <a:rPr lang="en-US" b="1" dirty="0" smtClean="0"/>
              <a:t>product </a:t>
            </a:r>
            <a:r>
              <a:rPr lang="en-US" b="1" dirty="0"/>
              <a:t>to the </a:t>
            </a:r>
            <a:r>
              <a:rPr lang="en-US" b="1" dirty="0" smtClean="0"/>
              <a:t>culture </a:t>
            </a:r>
            <a:r>
              <a:rPr lang="en-US" dirty="0"/>
              <a:t>is a challenge with brand names, product colors and features.</a:t>
            </a:r>
          </a:p>
          <a:p>
            <a:pPr marL="0" indent="0" eaLnBrk="1" hangingPunct="1">
              <a:buNone/>
            </a:pPr>
            <a:r>
              <a:rPr lang="en-US" b="1" dirty="0"/>
              <a:t>Brand </a:t>
            </a:r>
            <a:r>
              <a:rPr lang="en-US" b="1" dirty="0" smtClean="0"/>
              <a:t>strategy </a:t>
            </a:r>
            <a:r>
              <a:rPr lang="en-US" dirty="0"/>
              <a:t>decisions reflect either a global, regional, or local brand.</a:t>
            </a:r>
          </a:p>
          <a:p>
            <a:pPr marL="0" indent="0" eaLnBrk="1" hangingPunct="1">
              <a:buNone/>
            </a:pPr>
            <a:r>
              <a:rPr lang="en-US" dirty="0"/>
              <a:t>The</a:t>
            </a:r>
            <a:r>
              <a:rPr lang="en-US" b="1" dirty="0"/>
              <a:t> </a:t>
            </a:r>
            <a:r>
              <a:rPr lang="en-US" b="1" dirty="0" smtClean="0"/>
              <a:t>country</a:t>
            </a:r>
            <a:r>
              <a:rPr lang="en-US" b="1" dirty="0"/>
              <a:t>-of</a:t>
            </a:r>
            <a:r>
              <a:rPr lang="en-US" b="1" dirty="0" smtClean="0"/>
              <a:t>-origin </a:t>
            </a:r>
            <a:r>
              <a:rPr lang="en-US" dirty="0"/>
              <a:t>effect is the positive or negative perception of the product based on the producing country.</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23</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7030A0"/>
          </a:solidFill>
        </p:spPr>
        <p:txBody>
          <a:bodyPr/>
          <a:lstStyle/>
          <a:p>
            <a:pPr eaLnBrk="1" hangingPunct="1">
              <a:defRPr/>
            </a:pPr>
            <a:r>
              <a:rPr lang="en-US" sz="2000" dirty="0" smtClean="0"/>
              <a:t>International </a:t>
            </a:r>
            <a:r>
              <a:rPr lang="en-US" sz="2000" dirty="0"/>
              <a:t>Channel Structures</a:t>
            </a:r>
          </a:p>
        </p:txBody>
      </p:sp>
      <p:sp>
        <p:nvSpPr>
          <p:cNvPr id="38915" name="Content Placeholder 18"/>
          <p:cNvSpPr>
            <a:spLocks noGrp="1"/>
          </p:cNvSpPr>
          <p:nvPr>
            <p:ph type="body" sz="quarter" idx="12"/>
          </p:nvPr>
        </p:nvSpPr>
        <p:spPr>
          <a:solidFill>
            <a:schemeClr val="accent2"/>
          </a:solidFill>
        </p:spPr>
        <p:txBody>
          <a:bodyPr/>
          <a:lstStyle/>
          <a:p>
            <a:pPr eaLnBrk="1" hangingPunct="1">
              <a:defRPr/>
            </a:pPr>
            <a:r>
              <a:rPr lang="en-US" dirty="0">
                <a:solidFill>
                  <a:schemeClr val="bg1"/>
                </a:solidFill>
              </a:rPr>
              <a:t>EXHIBIT 2.11</a:t>
            </a:r>
          </a:p>
        </p:txBody>
      </p:sp>
      <p:sp>
        <p:nvSpPr>
          <p:cNvPr id="7" name="Rectangle 6"/>
          <p:cNvSpPr/>
          <p:nvPr/>
        </p:nvSpPr>
        <p:spPr>
          <a:xfrm>
            <a:off x="228600" y="6230303"/>
            <a:ext cx="8640763" cy="261937"/>
          </a:xfrm>
          <a:prstGeom prst="rect">
            <a:avLst/>
          </a:prstGeom>
        </p:spPr>
        <p:txBody>
          <a:bodyPr>
            <a:spAutoFit/>
          </a:bodyPr>
          <a:lstStyle/>
          <a:p>
            <a:pPr>
              <a:defRPr/>
            </a:pPr>
            <a:r>
              <a:rPr lang="en-US" sz="1100" dirty="0">
                <a:latin typeface="+mn-lt"/>
              </a:rPr>
              <a:t>Reprinted from Philip R. Cateora and John L. Graham, International Marketing, 13e, 2007. </a:t>
            </a:r>
          </a:p>
        </p:txBody>
      </p:sp>
      <p:pic>
        <p:nvPicPr>
          <p:cNvPr id="38920" name="Picture 10" descr="There are many channels for reaching consumers in other countries."/>
          <p:cNvPicPr>
            <a:picLocks noChangeAspect="1" noChangeArrowheads="1"/>
          </p:cNvPicPr>
          <p:nvPr/>
        </p:nvPicPr>
        <p:blipFill>
          <a:blip r:embed="rId2" cstate="print"/>
          <a:srcRect/>
          <a:stretch>
            <a:fillRect/>
          </a:stretch>
        </p:blipFill>
        <p:spPr bwMode="auto">
          <a:xfrm>
            <a:off x="1384300" y="1645603"/>
            <a:ext cx="6375400" cy="4389437"/>
          </a:xfrm>
          <a:prstGeom prst="rect">
            <a:avLst/>
          </a:prstGeom>
          <a:noFill/>
          <a:ln w="9525">
            <a:noFill/>
            <a:miter lim="800000"/>
            <a:headEnd/>
            <a:tailEnd/>
          </a:ln>
        </p:spPr>
      </p:pic>
      <p:sp>
        <p:nvSpPr>
          <p:cNvPr id="11" name="Slide Number Placeholder 10"/>
          <p:cNvSpPr>
            <a:spLocks noGrp="1"/>
          </p:cNvSpPr>
          <p:nvPr>
            <p:ph type="sldNum" sz="quarter" idx="14"/>
          </p:nvPr>
        </p:nvSpPr>
        <p:spPr>
          <a:xfrm>
            <a:off x="266700" y="1271588"/>
            <a:ext cx="533400" cy="244475"/>
          </a:xfrm>
        </p:spPr>
        <p:txBody>
          <a:bodyPr>
            <a:normAutofit fontScale="85000" lnSpcReduction="20000"/>
          </a:bodyPr>
          <a:lstStyle/>
          <a:p>
            <a:pPr>
              <a:defRPr/>
            </a:pPr>
            <a:fld id="{8D35FC70-35B1-440B-8E7A-28CE5D06D4B9}" type="slidenum">
              <a:rPr lang="en-US" smtClean="0"/>
              <a:pPr>
                <a:defRPr/>
              </a:pPr>
              <a:t>24</a:t>
            </a:fld>
            <a:endParaRPr lang="en-US" dirty="0"/>
          </a:p>
        </p:txBody>
      </p:sp>
      <p:sp>
        <p:nvSpPr>
          <p:cNvPr id="8"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10" name="Rectangle 9">
            <a:hlinkClick r:id="rId3" action="ppaction://hlinksldjump"/>
          </p:cNvPr>
          <p:cNvSpPr/>
          <p:nvPr/>
        </p:nvSpPr>
        <p:spPr>
          <a:xfrm>
            <a:off x="1393378" y="5971699"/>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Market Channel Issues</a:t>
            </a:r>
          </a:p>
        </p:txBody>
      </p:sp>
      <p:sp>
        <p:nvSpPr>
          <p:cNvPr id="39939" name="Content Placeholder 18"/>
          <p:cNvSpPr>
            <a:spLocks noGrp="1"/>
          </p:cNvSpPr>
          <p:nvPr>
            <p:ph sz="quarter" idx="1"/>
          </p:nvPr>
        </p:nvSpPr>
        <p:spPr/>
        <p:txBody>
          <a:bodyPr/>
          <a:lstStyle/>
          <a:p>
            <a:pPr marL="0" indent="0" eaLnBrk="1" hangingPunct="1">
              <a:buNone/>
            </a:pPr>
            <a:r>
              <a:rPr lang="en-US" b="1" dirty="0"/>
              <a:t>Channel </a:t>
            </a:r>
            <a:r>
              <a:rPr lang="en-US" b="1" dirty="0" smtClean="0"/>
              <a:t>factors </a:t>
            </a:r>
            <a:r>
              <a:rPr lang="en-US" dirty="0" smtClean="0"/>
              <a:t>include cost, capital, control, coverage, character, and continuity.</a:t>
            </a:r>
            <a:endParaRPr lang="en-US" dirty="0"/>
          </a:p>
        </p:txBody>
      </p:sp>
      <p:sp>
        <p:nvSpPr>
          <p:cNvPr id="10" name="Slide Number Placeholder 9"/>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25</a:t>
            </a:fld>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defRPr/>
            </a:pPr>
            <a:r>
              <a:rPr lang="en-US" dirty="0"/>
              <a:t>Marketing </a:t>
            </a:r>
            <a:r>
              <a:rPr lang="en-US" dirty="0" smtClean="0"/>
              <a:t>Communications: Advertising</a:t>
            </a:r>
            <a:endParaRPr lang="en-US" dirty="0"/>
          </a:p>
        </p:txBody>
      </p:sp>
      <p:sp>
        <p:nvSpPr>
          <p:cNvPr id="40963" name="Content Placeholder 18"/>
          <p:cNvSpPr>
            <a:spLocks noGrp="1"/>
          </p:cNvSpPr>
          <p:nvPr>
            <p:ph sz="quarter" idx="1"/>
          </p:nvPr>
        </p:nvSpPr>
        <p:spPr/>
        <p:txBody>
          <a:bodyPr/>
          <a:lstStyle/>
          <a:p>
            <a:pPr marL="0" indent="0">
              <a:buNone/>
            </a:pPr>
            <a:r>
              <a:rPr lang="en-US" dirty="0" smtClean="0"/>
              <a:t>Four advertising strategies:</a:t>
            </a:r>
          </a:p>
          <a:p>
            <a:pPr marL="514350" indent="-514350">
              <a:buFont typeface="+mj-lt"/>
              <a:buAutoNum type="arabicPeriod"/>
            </a:pPr>
            <a:r>
              <a:rPr lang="en-US" dirty="0" smtClean="0"/>
              <a:t>Global marketing themes.</a:t>
            </a:r>
          </a:p>
          <a:p>
            <a:pPr marL="514350" indent="-514350">
              <a:buFont typeface="+mj-lt"/>
              <a:buAutoNum type="arabicPeriod"/>
            </a:pPr>
            <a:r>
              <a:rPr lang="en-US" dirty="0" smtClean="0"/>
              <a:t>Global marketing with local content.</a:t>
            </a:r>
          </a:p>
          <a:p>
            <a:pPr marL="514350" indent="-514350">
              <a:buFont typeface="+mj-lt"/>
              <a:buAutoNum type="arabicPeriod"/>
            </a:pPr>
            <a:r>
              <a:rPr lang="en-US" dirty="0" smtClean="0"/>
              <a:t>Basket of global advertising themes.</a:t>
            </a:r>
          </a:p>
          <a:p>
            <a:pPr marL="514350" indent="-514350">
              <a:buFont typeface="+mj-lt"/>
              <a:buAutoNum type="arabicPeriod"/>
            </a:pPr>
            <a:r>
              <a:rPr lang="en-US" dirty="0" smtClean="0"/>
              <a:t>Local market ad generation.</a:t>
            </a:r>
            <a:endParaRPr lang="en-US" dirty="0"/>
          </a:p>
        </p:txBody>
      </p:sp>
      <p:sp>
        <p:nvSpPr>
          <p:cNvPr id="10" name="Slide Number Placeholder 9"/>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26</a:t>
            </a:fld>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defRPr/>
            </a:pPr>
            <a:r>
              <a:rPr lang="en-US" dirty="0" smtClean="0"/>
              <a:t>Other Marketing </a:t>
            </a:r>
            <a:r>
              <a:rPr lang="en-US" dirty="0"/>
              <a:t>Communications</a:t>
            </a:r>
          </a:p>
        </p:txBody>
      </p:sp>
      <p:sp>
        <p:nvSpPr>
          <p:cNvPr id="41987" name="Content Placeholder 18"/>
          <p:cNvSpPr>
            <a:spLocks noGrp="1"/>
          </p:cNvSpPr>
          <p:nvPr>
            <p:ph sz="quarter" idx="1"/>
          </p:nvPr>
        </p:nvSpPr>
        <p:spPr/>
        <p:txBody>
          <a:bodyPr/>
          <a:lstStyle/>
          <a:p>
            <a:pPr marL="0" indent="0" eaLnBrk="1" hangingPunct="1">
              <a:buNone/>
            </a:pPr>
            <a:r>
              <a:rPr lang="en-US" sz="2800" b="1" dirty="0"/>
              <a:t>Personal </a:t>
            </a:r>
            <a:r>
              <a:rPr lang="en-US" sz="2800" b="1" dirty="0" smtClean="0"/>
              <a:t>selling: </a:t>
            </a:r>
            <a:r>
              <a:rPr lang="en-US" sz="2400" dirty="0" smtClean="0"/>
              <a:t>Companies </a:t>
            </a:r>
            <a:r>
              <a:rPr lang="en-US" sz="2400" dirty="0"/>
              <a:t>need sensitivity in selecting, hiring, and training their global sales force to accommodate local business cultures.</a:t>
            </a:r>
          </a:p>
          <a:p>
            <a:pPr marL="0" indent="0" eaLnBrk="1" hangingPunct="1">
              <a:buNone/>
            </a:pPr>
            <a:r>
              <a:rPr lang="en-US" sz="2800" b="1" dirty="0"/>
              <a:t>Sales </a:t>
            </a:r>
            <a:r>
              <a:rPr lang="en-US" sz="2800" b="1" dirty="0" smtClean="0"/>
              <a:t>promotion: </a:t>
            </a:r>
            <a:r>
              <a:rPr lang="en-US" sz="2400" dirty="0" smtClean="0"/>
              <a:t>The </a:t>
            </a:r>
            <a:r>
              <a:rPr lang="en-US" sz="2400" dirty="0"/>
              <a:t>need to stimulate consumer trial and purchase can be greater outside the U.S.</a:t>
            </a:r>
          </a:p>
          <a:p>
            <a:pPr marL="0" indent="0" eaLnBrk="1" hangingPunct="1">
              <a:buNone/>
            </a:pPr>
            <a:r>
              <a:rPr lang="en-US" sz="2800" b="1" dirty="0"/>
              <a:t>Public </a:t>
            </a:r>
            <a:r>
              <a:rPr lang="en-US" sz="2800" b="1" dirty="0" smtClean="0"/>
              <a:t>relations: </a:t>
            </a:r>
            <a:r>
              <a:rPr lang="en-US" sz="2400" dirty="0" smtClean="0"/>
              <a:t>The </a:t>
            </a:r>
            <a:r>
              <a:rPr lang="en-US" sz="2400" dirty="0"/>
              <a:t>expansion of global communications has greatly increased the importance of international public relations. </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27</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Pricing</a:t>
            </a:r>
          </a:p>
        </p:txBody>
      </p:sp>
      <p:sp>
        <p:nvSpPr>
          <p:cNvPr id="43011" name="Content Placeholder 18"/>
          <p:cNvSpPr>
            <a:spLocks noGrp="1"/>
          </p:cNvSpPr>
          <p:nvPr>
            <p:ph sz="quarter" idx="1"/>
          </p:nvPr>
        </p:nvSpPr>
        <p:spPr/>
        <p:txBody>
          <a:bodyPr/>
          <a:lstStyle/>
          <a:p>
            <a:pPr marL="0" indent="0">
              <a:buNone/>
            </a:pPr>
            <a:r>
              <a:rPr lang="en-US" dirty="0"/>
              <a:t>With a </a:t>
            </a:r>
            <a:r>
              <a:rPr lang="en-US" b="1" dirty="0" smtClean="0"/>
              <a:t>one-world price</a:t>
            </a:r>
            <a:r>
              <a:rPr lang="en-US" dirty="0"/>
              <a:t>, the company assigns one price for its products in every global </a:t>
            </a:r>
            <a:r>
              <a:rPr lang="en-US" dirty="0" smtClean="0"/>
              <a:t>market.</a:t>
            </a:r>
            <a:r>
              <a:rPr lang="en-US" baseline="0" dirty="0" smtClean="0"/>
              <a:t> </a:t>
            </a:r>
            <a:r>
              <a:rPr lang="en-US" dirty="0" smtClean="0"/>
              <a:t>Examples include oil</a:t>
            </a:r>
            <a:r>
              <a:rPr lang="en-US" dirty="0"/>
              <a:t> </a:t>
            </a:r>
            <a:r>
              <a:rPr lang="en-US" dirty="0" smtClean="0"/>
              <a:t>and diamonds.</a:t>
            </a:r>
            <a:endParaRPr lang="en-US" dirty="0"/>
          </a:p>
          <a:p>
            <a:pPr marL="0" indent="0" eaLnBrk="1" hangingPunct="1">
              <a:buNone/>
            </a:pPr>
            <a:r>
              <a:rPr lang="en-US" dirty="0"/>
              <a:t>A </a:t>
            </a:r>
            <a:r>
              <a:rPr lang="en-US" b="1" dirty="0" smtClean="0"/>
              <a:t>local-market-conditions price </a:t>
            </a:r>
            <a:r>
              <a:rPr lang="en-US" dirty="0"/>
              <a:t>reflects the response to competitors in the local area. </a:t>
            </a:r>
          </a:p>
          <a:p>
            <a:pPr marL="0" indent="0" eaLnBrk="1" hangingPunct="1">
              <a:buNone/>
            </a:pPr>
            <a:r>
              <a:rPr lang="en-US" dirty="0"/>
              <a:t>A </a:t>
            </a:r>
            <a:r>
              <a:rPr lang="en-US" b="1" dirty="0" smtClean="0"/>
              <a:t>cost-based price </a:t>
            </a:r>
            <a:r>
              <a:rPr lang="en-US" dirty="0"/>
              <a:t>does not reflect local conditions and is based on </a:t>
            </a:r>
            <a:r>
              <a:rPr lang="en-US" i="1" dirty="0" smtClean="0"/>
              <a:t>cost-plus-final </a:t>
            </a:r>
            <a:r>
              <a:rPr lang="en-US" i="1" dirty="0"/>
              <a:t>markup.</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28</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Price Escalation</a:t>
            </a:r>
            <a:endParaRPr lang="en-US" dirty="0"/>
          </a:p>
        </p:txBody>
      </p:sp>
      <p:sp>
        <p:nvSpPr>
          <p:cNvPr id="44035" name="Content Placeholder 18"/>
          <p:cNvSpPr>
            <a:spLocks noGrp="1"/>
          </p:cNvSpPr>
          <p:nvPr>
            <p:ph sz="quarter" idx="1"/>
          </p:nvPr>
        </p:nvSpPr>
        <p:spPr/>
        <p:txBody>
          <a:bodyPr/>
          <a:lstStyle/>
          <a:p>
            <a:pPr marL="0" indent="0" eaLnBrk="1" hangingPunct="1">
              <a:buNone/>
            </a:pPr>
            <a:r>
              <a:rPr lang="en-US" dirty="0" smtClean="0"/>
              <a:t>Product export costs.</a:t>
            </a:r>
          </a:p>
          <a:p>
            <a:pPr marL="0" indent="0" eaLnBrk="1" hangingPunct="1">
              <a:buNone/>
            </a:pPr>
            <a:r>
              <a:rPr lang="en-US" dirty="0" smtClean="0"/>
              <a:t>Tariffs, import fees, taxes.</a:t>
            </a:r>
          </a:p>
          <a:p>
            <a:pPr marL="0" indent="0" eaLnBrk="1" hangingPunct="1">
              <a:buNone/>
            </a:pPr>
            <a:r>
              <a:rPr lang="en-US" dirty="0" smtClean="0"/>
              <a:t>Exchange-rate fluctuations.</a:t>
            </a:r>
          </a:p>
          <a:p>
            <a:pPr marL="0" indent="0" eaLnBrk="1" hangingPunct="1">
              <a:buNone/>
            </a:pPr>
            <a:r>
              <a:rPr lang="en-US" dirty="0" smtClean="0"/>
              <a:t>Middlemen and transportation costs.</a:t>
            </a:r>
            <a:endParaRPr lang="en-US" dirty="0"/>
          </a:p>
        </p:txBody>
      </p:sp>
      <p:sp>
        <p:nvSpPr>
          <p:cNvPr id="10" name="Slide Number Placeholder 9"/>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29</a:t>
            </a:fld>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Marketing Is Not Limited By Borders</a:t>
            </a:r>
          </a:p>
        </p:txBody>
      </p:sp>
      <p:sp>
        <p:nvSpPr>
          <p:cNvPr id="3" name="Content Placeholder 2"/>
          <p:cNvSpPr>
            <a:spLocks noGrp="1"/>
          </p:cNvSpPr>
          <p:nvPr>
            <p:ph sz="quarter" idx="1"/>
          </p:nvPr>
        </p:nvSpPr>
        <p:spPr/>
        <p:txBody>
          <a:bodyPr/>
          <a:lstStyle/>
          <a:p>
            <a:pPr marL="0" indent="0">
              <a:buNone/>
            </a:pPr>
            <a:r>
              <a:rPr lang="en-US" dirty="0"/>
              <a:t>Worldwide distribution networks, sophisticated communication tools, greater product standardization, and the Internet have opened world markets.</a:t>
            </a:r>
          </a:p>
          <a:p>
            <a:pPr marL="0" indent="0">
              <a:buNone/>
            </a:pPr>
            <a:r>
              <a:rPr lang="en-US" dirty="0"/>
              <a:t>Large and small companies do business globally.</a:t>
            </a:r>
          </a:p>
          <a:p>
            <a:pPr marL="0" indent="0">
              <a:buNone/>
            </a:pPr>
            <a:r>
              <a:rPr lang="en-US" dirty="0"/>
              <a:t>Opportunities are greater than ever but so are risks.</a:t>
            </a:r>
          </a:p>
          <a:p>
            <a:pPr marL="0" indent="0">
              <a:buNone/>
            </a:pPr>
            <a:r>
              <a:rPr lang="en-US" dirty="0"/>
              <a:t>Global customers needs may lead to product adaptation.</a:t>
            </a:r>
          </a:p>
        </p:txBody>
      </p:sp>
      <p:sp>
        <p:nvSpPr>
          <p:cNvPr id="7" name="Slide Number Placeholder 6"/>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3</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Global Pricing Issues</a:t>
            </a:r>
            <a:endParaRPr lang="en-US" dirty="0"/>
          </a:p>
        </p:txBody>
      </p:sp>
      <p:sp>
        <p:nvSpPr>
          <p:cNvPr id="45059" name="Content Placeholder 18"/>
          <p:cNvSpPr>
            <a:spLocks noGrp="1"/>
          </p:cNvSpPr>
          <p:nvPr>
            <p:ph sz="quarter" idx="1"/>
          </p:nvPr>
        </p:nvSpPr>
        <p:spPr/>
        <p:txBody>
          <a:bodyPr/>
          <a:lstStyle/>
          <a:p>
            <a:pPr marL="366713" lvl="1" indent="0">
              <a:buNone/>
            </a:pPr>
            <a:r>
              <a:rPr lang="en-US" b="1" dirty="0" smtClean="0"/>
              <a:t>Dumping</a:t>
            </a:r>
            <a:r>
              <a:rPr lang="en-US" dirty="0" smtClean="0"/>
              <a:t> </a:t>
            </a:r>
            <a:r>
              <a:rPr lang="en-US" dirty="0"/>
              <a:t>refers to the practice of charging less than actual costs or less than the product price in the company’s home markets.</a:t>
            </a:r>
          </a:p>
          <a:p>
            <a:pPr marL="366713" lvl="1" indent="0">
              <a:buNone/>
            </a:pPr>
            <a:r>
              <a:rPr lang="en-US" b="1" dirty="0"/>
              <a:t>Gray Marketing </a:t>
            </a:r>
            <a:r>
              <a:rPr lang="en-US" dirty="0"/>
              <a:t>involves the unauthorized diversion of branded products into global markets. Gray markets distributors (who are often authorized distributors) divert products from low-price to high-price markets. </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30</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447B2-1916-4D33-8163-D67E6B99DFEC}"/>
              </a:ext>
            </a:extLst>
          </p:cNvPr>
          <p:cNvSpPr>
            <a:spLocks noGrp="1"/>
          </p:cNvSpPr>
          <p:nvPr>
            <p:ph type="title"/>
          </p:nvPr>
        </p:nvSpPr>
        <p:spPr/>
        <p:txBody>
          <a:bodyPr/>
          <a:lstStyle/>
          <a:p>
            <a:pPr algn="ctr"/>
            <a:r>
              <a:rPr lang="en-US" sz="3600" dirty="0"/>
              <a:t>Ethics: At the Core of Successful Marketing Management</a:t>
            </a:r>
          </a:p>
        </p:txBody>
      </p:sp>
      <p:sp>
        <p:nvSpPr>
          <p:cNvPr id="3" name="Content Placeholder 2">
            <a:extLst>
              <a:ext uri="{FF2B5EF4-FFF2-40B4-BE49-F238E27FC236}">
                <a16:creationId xmlns="" xmlns:a16="http://schemas.microsoft.com/office/drawing/2014/main" id="{081A192D-CD84-4DBD-843C-2CEA8C4037B2}"/>
              </a:ext>
            </a:extLst>
          </p:cNvPr>
          <p:cNvSpPr>
            <a:spLocks noGrp="1"/>
          </p:cNvSpPr>
          <p:nvPr>
            <p:ph sz="quarter" idx="1"/>
          </p:nvPr>
        </p:nvSpPr>
        <p:spPr/>
        <p:txBody>
          <a:bodyPr/>
          <a:lstStyle/>
          <a:p>
            <a:pPr marL="0" indent="0">
              <a:buNone/>
            </a:pPr>
            <a:r>
              <a:rPr lang="en-US" dirty="0"/>
              <a:t>Ethical leadership, culture, and policies are essential for ethical </a:t>
            </a:r>
            <a:r>
              <a:rPr lang="en-US" dirty="0" smtClean="0"/>
              <a:t>decision making. One example of ethical failure is </a:t>
            </a:r>
            <a:r>
              <a:rPr lang="en-US" dirty="0" err="1" smtClean="0"/>
              <a:t>Volkwagen’s</a:t>
            </a:r>
            <a:r>
              <a:rPr lang="en-US" dirty="0" smtClean="0"/>
              <a:t> </a:t>
            </a:r>
            <a:r>
              <a:rPr lang="en-US" dirty="0"/>
              <a:t>deception of emission reporting cost the firm billions of dollars.</a:t>
            </a:r>
          </a:p>
          <a:p>
            <a:pPr marL="0" indent="0">
              <a:buNone/>
            </a:pPr>
            <a:r>
              <a:rPr lang="en-US" dirty="0"/>
              <a:t>Ethics in </a:t>
            </a:r>
            <a:r>
              <a:rPr lang="en-US" dirty="0" smtClean="0"/>
              <a:t>marketing </a:t>
            </a:r>
            <a:r>
              <a:rPr lang="en-US" dirty="0"/>
              <a:t>is key to establishing </a:t>
            </a:r>
            <a:r>
              <a:rPr lang="en-US" dirty="0" smtClean="0"/>
              <a:t>and </a:t>
            </a:r>
            <a:r>
              <a:rPr lang="en-US" dirty="0"/>
              <a:t>maintaining customer relationships.</a:t>
            </a:r>
          </a:p>
          <a:p>
            <a:pPr marL="0" indent="0">
              <a:buNone/>
            </a:pPr>
            <a:r>
              <a:rPr lang="en-US" dirty="0"/>
              <a:t>Legal requirements are the baseline for marketing ethics</a:t>
            </a:r>
            <a:r>
              <a:rPr lang="en-US" dirty="0" smtClean="0"/>
              <a:t>.</a:t>
            </a:r>
            <a:endParaRPr lang="en-US" dirty="0"/>
          </a:p>
        </p:txBody>
      </p:sp>
      <p:sp>
        <p:nvSpPr>
          <p:cNvPr id="4" name="Slide Number Placeholder 3">
            <a:extLst>
              <a:ext uri="{FF2B5EF4-FFF2-40B4-BE49-F238E27FC236}">
                <a16:creationId xmlns="" xmlns:a16="http://schemas.microsoft.com/office/drawing/2014/main" id="{DF0C2DD2-187C-407D-B9F5-5500A1F48251}"/>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31</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596100361"/>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07EF1-C1C0-4AD3-9D12-032288A50EB1}"/>
              </a:ext>
            </a:extLst>
          </p:cNvPr>
          <p:cNvSpPr>
            <a:spLocks noGrp="1"/>
          </p:cNvSpPr>
          <p:nvPr>
            <p:ph type="title"/>
          </p:nvPr>
        </p:nvSpPr>
        <p:spPr>
          <a:xfrm>
            <a:off x="182880" y="228600"/>
            <a:ext cx="8583168" cy="990600"/>
          </a:xfrm>
        </p:spPr>
        <p:txBody>
          <a:bodyPr>
            <a:normAutofit fontScale="90000"/>
          </a:bodyPr>
          <a:lstStyle/>
          <a:p>
            <a:pPr algn="ctr"/>
            <a:r>
              <a:rPr lang="en-US" sz="4000" dirty="0"/>
              <a:t>Ethics </a:t>
            </a:r>
            <a:r>
              <a:rPr lang="en-US" sz="4000" dirty="0" smtClean="0"/>
              <a:t>and </a:t>
            </a:r>
            <a:r>
              <a:rPr lang="en-US" sz="4000" dirty="0"/>
              <a:t>the Value Proposition</a:t>
            </a:r>
          </a:p>
        </p:txBody>
      </p:sp>
      <p:sp>
        <p:nvSpPr>
          <p:cNvPr id="3" name="Content Placeholder 2">
            <a:extLst>
              <a:ext uri="{FF2B5EF4-FFF2-40B4-BE49-F238E27FC236}">
                <a16:creationId xmlns="" xmlns:a16="http://schemas.microsoft.com/office/drawing/2014/main" id="{0DAC5658-30DA-48ED-BC5C-338D554154F8}"/>
              </a:ext>
            </a:extLst>
          </p:cNvPr>
          <p:cNvSpPr>
            <a:spLocks noGrp="1"/>
          </p:cNvSpPr>
          <p:nvPr>
            <p:ph sz="quarter" idx="1"/>
          </p:nvPr>
        </p:nvSpPr>
        <p:spPr/>
        <p:txBody>
          <a:bodyPr/>
          <a:lstStyle/>
          <a:p>
            <a:pPr marL="0" indent="0">
              <a:buNone/>
            </a:pPr>
            <a:r>
              <a:rPr lang="en-US" dirty="0"/>
              <a:t>Value </a:t>
            </a:r>
            <a:r>
              <a:rPr lang="en-US" dirty="0" smtClean="0"/>
              <a:t>equals benefits divided by price.</a:t>
            </a:r>
            <a:endParaRPr lang="en-US" dirty="0"/>
          </a:p>
          <a:p>
            <a:pPr marL="0" indent="0">
              <a:buNone/>
            </a:pPr>
            <a:r>
              <a:rPr lang="en-US" dirty="0"/>
              <a:t>How customers view a company’s ethics is key in evaluating the value proposition.</a:t>
            </a:r>
          </a:p>
          <a:p>
            <a:pPr marL="0" indent="0">
              <a:buNone/>
            </a:pPr>
            <a:r>
              <a:rPr lang="en-US" dirty="0"/>
              <a:t>Once trust is broken, it is very difficult to get it back</a:t>
            </a:r>
            <a:r>
              <a:rPr lang="en-US" dirty="0" smtClean="0"/>
              <a:t>. Consider Wells Fargo’s fake accounts and Johnson &amp; Johnson’s talcum powder being linked to ovarian cancer.</a:t>
            </a:r>
            <a:endParaRPr lang="en-US" dirty="0"/>
          </a:p>
        </p:txBody>
      </p:sp>
      <p:sp>
        <p:nvSpPr>
          <p:cNvPr id="4" name="Slide Number Placeholder 3">
            <a:extLst>
              <a:ext uri="{FF2B5EF4-FFF2-40B4-BE49-F238E27FC236}">
                <a16:creationId xmlns="" xmlns:a16="http://schemas.microsoft.com/office/drawing/2014/main" id="{FCDE6582-DC27-42E0-ADB4-F5D8F53ACC7D}"/>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32</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777268708"/>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8179D-89AF-48C4-8341-0733CA5B43D9}"/>
              </a:ext>
            </a:extLst>
          </p:cNvPr>
          <p:cNvSpPr>
            <a:spLocks noGrp="1"/>
          </p:cNvSpPr>
          <p:nvPr>
            <p:ph type="title"/>
          </p:nvPr>
        </p:nvSpPr>
        <p:spPr/>
        <p:txBody>
          <a:bodyPr>
            <a:normAutofit fontScale="90000"/>
          </a:bodyPr>
          <a:lstStyle/>
          <a:p>
            <a:pPr algn="ctr"/>
            <a:r>
              <a:rPr lang="en-US" dirty="0"/>
              <a:t>Ethics </a:t>
            </a:r>
            <a:r>
              <a:rPr lang="en-US" dirty="0" smtClean="0"/>
              <a:t>and </a:t>
            </a:r>
            <a:r>
              <a:rPr lang="en-US" dirty="0"/>
              <a:t>Elements of the Marketing </a:t>
            </a:r>
            <a:r>
              <a:rPr lang="en-US" dirty="0" smtClean="0"/>
              <a:t>Mix: Product</a:t>
            </a:r>
            <a:endParaRPr lang="en-US" dirty="0"/>
          </a:p>
        </p:txBody>
      </p:sp>
      <p:sp>
        <p:nvSpPr>
          <p:cNvPr id="3" name="Content Placeholder 2">
            <a:extLst>
              <a:ext uri="{FF2B5EF4-FFF2-40B4-BE49-F238E27FC236}">
                <a16:creationId xmlns="" xmlns:a16="http://schemas.microsoft.com/office/drawing/2014/main" id="{50EA7D66-B16D-420E-B7A3-3497C6B210D4}"/>
              </a:ext>
            </a:extLst>
          </p:cNvPr>
          <p:cNvSpPr>
            <a:spLocks noGrp="1"/>
          </p:cNvSpPr>
          <p:nvPr>
            <p:ph sz="quarter" idx="1"/>
          </p:nvPr>
        </p:nvSpPr>
        <p:spPr>
          <a:xfrm>
            <a:off x="612648" y="1600200"/>
            <a:ext cx="8153400" cy="4892040"/>
          </a:xfrm>
        </p:spPr>
        <p:txBody>
          <a:bodyPr>
            <a:normAutofit/>
          </a:bodyPr>
          <a:lstStyle/>
          <a:p>
            <a:pPr marL="0" indent="0">
              <a:buNone/>
            </a:pPr>
            <a:r>
              <a:rPr lang="en-US" sz="2500" kern="0" dirty="0" smtClean="0"/>
              <a:t>Use marketing</a:t>
            </a:r>
            <a:r>
              <a:rPr lang="en-US" sz="2500" kern="0" dirty="0"/>
              <a:t> </a:t>
            </a:r>
            <a:r>
              <a:rPr lang="en-US" sz="2500" kern="0" dirty="0" smtClean="0"/>
              <a:t>research</a:t>
            </a:r>
            <a:r>
              <a:rPr lang="en-US" sz="2500" kern="0" dirty="0"/>
              <a:t> </a:t>
            </a:r>
            <a:r>
              <a:rPr lang="en-US" sz="2500" kern="0" dirty="0" smtClean="0"/>
              <a:t>data</a:t>
            </a:r>
            <a:r>
              <a:rPr lang="en-US" sz="2500" kern="0" dirty="0"/>
              <a:t> </a:t>
            </a:r>
            <a:r>
              <a:rPr lang="en-US" sz="2500" kern="0" dirty="0" smtClean="0"/>
              <a:t>that</a:t>
            </a:r>
            <a:r>
              <a:rPr lang="en-US" sz="2500" kern="0" dirty="0"/>
              <a:t> </a:t>
            </a:r>
            <a:r>
              <a:rPr lang="en-US" sz="2500" kern="0" dirty="0" smtClean="0"/>
              <a:t>ensures</a:t>
            </a:r>
            <a:r>
              <a:rPr lang="en-US" sz="2500" kern="0" dirty="0"/>
              <a:t> </a:t>
            </a:r>
            <a:r>
              <a:rPr lang="en-US" sz="2500" kern="0" dirty="0" smtClean="0"/>
              <a:t>privacy and confidentiality</a:t>
            </a:r>
            <a:r>
              <a:rPr lang="en-US" sz="2500" kern="0" dirty="0"/>
              <a:t>.</a:t>
            </a:r>
          </a:p>
          <a:p>
            <a:pPr marL="0" indent="0">
              <a:buNone/>
            </a:pPr>
            <a:r>
              <a:rPr lang="en-US" sz="2500" kern="0" dirty="0" smtClean="0"/>
              <a:t>Define</a:t>
            </a:r>
            <a:r>
              <a:rPr lang="en-US" sz="2500" kern="0" dirty="0"/>
              <a:t> </a:t>
            </a:r>
            <a:r>
              <a:rPr lang="en-US" sz="2500" kern="0" dirty="0" smtClean="0"/>
              <a:t>market</a:t>
            </a:r>
            <a:r>
              <a:rPr lang="en-US" sz="2500" kern="0" dirty="0"/>
              <a:t> </a:t>
            </a:r>
            <a:r>
              <a:rPr lang="en-US" sz="2500" kern="0" dirty="0" smtClean="0"/>
              <a:t>segments</a:t>
            </a:r>
            <a:r>
              <a:rPr lang="en-US" sz="2500" kern="0" dirty="0"/>
              <a:t> </a:t>
            </a:r>
            <a:r>
              <a:rPr lang="en-US" sz="2500" kern="0" dirty="0" smtClean="0"/>
              <a:t>that</a:t>
            </a:r>
            <a:r>
              <a:rPr lang="en-US" sz="2500" kern="0" dirty="0"/>
              <a:t> </a:t>
            </a:r>
            <a:r>
              <a:rPr lang="en-US" sz="2500" kern="0" dirty="0" smtClean="0"/>
              <a:t>do</a:t>
            </a:r>
            <a:r>
              <a:rPr lang="en-US" sz="2500" kern="0" dirty="0"/>
              <a:t> </a:t>
            </a:r>
            <a:r>
              <a:rPr lang="en-US" sz="2500" kern="0" dirty="0" smtClean="0"/>
              <a:t>not</a:t>
            </a:r>
            <a:r>
              <a:rPr lang="en-US" sz="2500" kern="0" dirty="0"/>
              <a:t> </a:t>
            </a:r>
            <a:r>
              <a:rPr lang="en-US" sz="2500" kern="0" dirty="0" smtClean="0"/>
              <a:t>discriminate</a:t>
            </a:r>
            <a:r>
              <a:rPr lang="en-US" sz="2500" kern="0" dirty="0"/>
              <a:t> </a:t>
            </a:r>
            <a:r>
              <a:rPr lang="en-US" sz="2500" kern="0" dirty="0" smtClean="0"/>
              <a:t>against </a:t>
            </a:r>
            <a:r>
              <a:rPr lang="en-US" sz="2500" kern="0" dirty="0"/>
              <a:t>any particular segment.</a:t>
            </a:r>
          </a:p>
          <a:p>
            <a:pPr marL="0" indent="0">
              <a:buNone/>
            </a:pPr>
            <a:r>
              <a:rPr lang="en-US" sz="2500" kern="0" dirty="0" smtClean="0"/>
              <a:t>Develop</a:t>
            </a:r>
            <a:r>
              <a:rPr lang="en-US" sz="2500" kern="0" dirty="0"/>
              <a:t> </a:t>
            </a:r>
            <a:r>
              <a:rPr lang="en-US" sz="2500" kern="0" dirty="0" smtClean="0"/>
              <a:t>products</a:t>
            </a:r>
            <a:r>
              <a:rPr lang="en-US" sz="2500" kern="0" dirty="0"/>
              <a:t> </a:t>
            </a:r>
            <a:r>
              <a:rPr lang="en-US" sz="2500" kern="0" dirty="0" smtClean="0"/>
              <a:t>that</a:t>
            </a:r>
            <a:r>
              <a:rPr lang="en-US" sz="2500" kern="0" dirty="0"/>
              <a:t> </a:t>
            </a:r>
            <a:r>
              <a:rPr lang="en-US" sz="2500" kern="0" dirty="0" smtClean="0"/>
              <a:t>are</a:t>
            </a:r>
            <a:r>
              <a:rPr lang="en-US" sz="2500" kern="0" dirty="0"/>
              <a:t> </a:t>
            </a:r>
            <a:r>
              <a:rPr lang="en-US" sz="2500" kern="0" dirty="0" smtClean="0"/>
              <a:t>safe</a:t>
            </a:r>
            <a:r>
              <a:rPr lang="en-US" sz="2500" kern="0" dirty="0"/>
              <a:t> </a:t>
            </a:r>
            <a:r>
              <a:rPr lang="en-US" sz="2500" kern="0" dirty="0" smtClean="0"/>
              <a:t>and</a:t>
            </a:r>
            <a:r>
              <a:rPr lang="en-US" sz="2500" kern="0" dirty="0"/>
              <a:t> </a:t>
            </a:r>
            <a:r>
              <a:rPr lang="en-US" sz="2500" kern="0" dirty="0" smtClean="0"/>
              <a:t>select</a:t>
            </a:r>
            <a:r>
              <a:rPr lang="en-US" sz="2500" kern="0" dirty="0"/>
              <a:t> </a:t>
            </a:r>
            <a:r>
              <a:rPr lang="en-US" sz="2500" kern="0" dirty="0" smtClean="0"/>
              <a:t>materials </a:t>
            </a:r>
            <a:r>
              <a:rPr lang="en-US" sz="2500" kern="0" dirty="0"/>
              <a:t>that are not harmful to users. </a:t>
            </a:r>
          </a:p>
          <a:p>
            <a:pPr marL="0" indent="0">
              <a:buNone/>
            </a:pPr>
            <a:r>
              <a:rPr lang="en-US" sz="2500" kern="0" dirty="0" smtClean="0"/>
              <a:t>Manufacture</a:t>
            </a:r>
            <a:r>
              <a:rPr lang="en-US" sz="2500" kern="0" dirty="0"/>
              <a:t> </a:t>
            </a:r>
            <a:r>
              <a:rPr lang="en-US" sz="2500" kern="0" dirty="0" smtClean="0"/>
              <a:t>products</a:t>
            </a:r>
            <a:r>
              <a:rPr lang="en-US" sz="2500" kern="0" dirty="0"/>
              <a:t> </a:t>
            </a:r>
            <a:r>
              <a:rPr lang="en-US" sz="2500" kern="0" dirty="0" smtClean="0"/>
              <a:t>using</a:t>
            </a:r>
            <a:r>
              <a:rPr lang="en-US" sz="2500" kern="0" dirty="0"/>
              <a:t> </a:t>
            </a:r>
            <a:r>
              <a:rPr lang="en-US" sz="2500" kern="0" dirty="0" smtClean="0"/>
              <a:t>materials</a:t>
            </a:r>
            <a:r>
              <a:rPr lang="en-US" sz="2500" kern="0" dirty="0"/>
              <a:t> </a:t>
            </a:r>
            <a:r>
              <a:rPr lang="en-US" sz="2500" kern="0" dirty="0" smtClean="0"/>
              <a:t>that</a:t>
            </a:r>
            <a:r>
              <a:rPr lang="en-US" sz="2500" kern="0" dirty="0"/>
              <a:t> </a:t>
            </a:r>
            <a:r>
              <a:rPr lang="en-US" sz="2500" kern="0" dirty="0" smtClean="0"/>
              <a:t>are </a:t>
            </a:r>
            <a:r>
              <a:rPr lang="en-US" sz="2500" kern="0" dirty="0"/>
              <a:t>safe for users, in conditions that are safe for employees. </a:t>
            </a:r>
          </a:p>
          <a:p>
            <a:pPr marL="0" indent="0">
              <a:buNone/>
            </a:pPr>
            <a:r>
              <a:rPr lang="en-US" sz="2500" kern="0" dirty="0" smtClean="0"/>
              <a:t>Clearly define</a:t>
            </a:r>
            <a:r>
              <a:rPr lang="en-US" sz="2500" kern="0" dirty="0"/>
              <a:t> </a:t>
            </a:r>
            <a:r>
              <a:rPr lang="en-US" sz="2500" kern="0" dirty="0" smtClean="0"/>
              <a:t>and</a:t>
            </a:r>
            <a:r>
              <a:rPr lang="en-US" sz="2500" kern="0" dirty="0"/>
              <a:t> </a:t>
            </a:r>
            <a:r>
              <a:rPr lang="en-US" sz="2500" kern="0" dirty="0" smtClean="0"/>
              <a:t>honor</a:t>
            </a:r>
            <a:r>
              <a:rPr lang="en-US" sz="2500" kern="0" dirty="0"/>
              <a:t> </a:t>
            </a:r>
            <a:r>
              <a:rPr lang="en-US" sz="2500" kern="0" dirty="0" smtClean="0"/>
              <a:t>warranties</a:t>
            </a:r>
            <a:r>
              <a:rPr lang="en-US" sz="2500" kern="0" dirty="0"/>
              <a:t> </a:t>
            </a:r>
            <a:r>
              <a:rPr lang="en-US" sz="2500" kern="0" dirty="0" smtClean="0"/>
              <a:t>and</a:t>
            </a:r>
            <a:r>
              <a:rPr lang="en-US" sz="2500" kern="0" dirty="0"/>
              <a:t> </a:t>
            </a:r>
            <a:r>
              <a:rPr lang="en-US" sz="2500" kern="0" dirty="0" smtClean="0"/>
              <a:t>service</a:t>
            </a:r>
            <a:r>
              <a:rPr lang="en-US" sz="2500" kern="0" dirty="0"/>
              <a:t> </a:t>
            </a:r>
            <a:r>
              <a:rPr lang="en-US" sz="2500" kern="0" dirty="0" smtClean="0"/>
              <a:t>agreements</a:t>
            </a:r>
            <a:r>
              <a:rPr lang="en-US" sz="2500" kern="0" dirty="0"/>
              <a:t>.</a:t>
            </a:r>
          </a:p>
        </p:txBody>
      </p:sp>
      <p:sp>
        <p:nvSpPr>
          <p:cNvPr id="4" name="Slide Number Placeholder 3">
            <a:extLst>
              <a:ext uri="{FF2B5EF4-FFF2-40B4-BE49-F238E27FC236}">
                <a16:creationId xmlns="" xmlns:a16="http://schemas.microsoft.com/office/drawing/2014/main" id="{D5245972-6653-45F5-B69C-98DFD25B371F}"/>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33</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548158241"/>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27DB09-4DA5-475A-9F30-D1C84A53FAC1}"/>
              </a:ext>
            </a:extLst>
          </p:cNvPr>
          <p:cNvSpPr>
            <a:spLocks noGrp="1"/>
          </p:cNvSpPr>
          <p:nvPr>
            <p:ph type="title"/>
          </p:nvPr>
        </p:nvSpPr>
        <p:spPr/>
        <p:txBody>
          <a:bodyPr>
            <a:normAutofit fontScale="90000"/>
          </a:bodyPr>
          <a:lstStyle/>
          <a:p>
            <a:pPr algn="ctr"/>
            <a:r>
              <a:rPr lang="en-US" dirty="0"/>
              <a:t>Ethics </a:t>
            </a:r>
            <a:r>
              <a:rPr lang="en-US" dirty="0" smtClean="0"/>
              <a:t>and </a:t>
            </a:r>
            <a:r>
              <a:rPr lang="en-US" dirty="0"/>
              <a:t>Elements of the Marketing </a:t>
            </a:r>
            <a:r>
              <a:rPr lang="en-US" dirty="0" smtClean="0"/>
              <a:t>Mix: Price</a:t>
            </a:r>
            <a:endParaRPr lang="en-US" dirty="0"/>
          </a:p>
        </p:txBody>
      </p:sp>
      <p:sp>
        <p:nvSpPr>
          <p:cNvPr id="3" name="Content Placeholder 2">
            <a:extLst>
              <a:ext uri="{FF2B5EF4-FFF2-40B4-BE49-F238E27FC236}">
                <a16:creationId xmlns="" xmlns:a16="http://schemas.microsoft.com/office/drawing/2014/main" id="{EF181A9C-7E71-4808-A1B5-5B0CFBDD76F1}"/>
              </a:ext>
            </a:extLst>
          </p:cNvPr>
          <p:cNvSpPr>
            <a:spLocks noGrp="1"/>
          </p:cNvSpPr>
          <p:nvPr>
            <p:ph sz="quarter" idx="1"/>
          </p:nvPr>
        </p:nvSpPr>
        <p:spPr/>
        <p:txBody>
          <a:bodyPr/>
          <a:lstStyle/>
          <a:p>
            <a:pPr marL="0" indent="0">
              <a:buNone/>
            </a:pPr>
            <a:r>
              <a:rPr lang="en-US" dirty="0" smtClean="0"/>
              <a:t>Disclose the</a:t>
            </a:r>
            <a:r>
              <a:rPr lang="en-US" dirty="0"/>
              <a:t> </a:t>
            </a:r>
            <a:r>
              <a:rPr lang="en-US" dirty="0" smtClean="0"/>
              <a:t>full</a:t>
            </a:r>
            <a:r>
              <a:rPr lang="en-US" dirty="0"/>
              <a:t> </a:t>
            </a:r>
            <a:r>
              <a:rPr lang="en-US" dirty="0" smtClean="0"/>
              <a:t>price</a:t>
            </a:r>
            <a:r>
              <a:rPr lang="en-US" dirty="0"/>
              <a:t> </a:t>
            </a:r>
            <a:r>
              <a:rPr lang="en-US" dirty="0" smtClean="0"/>
              <a:t>to</a:t>
            </a:r>
            <a:r>
              <a:rPr lang="en-US" dirty="0"/>
              <a:t> </a:t>
            </a:r>
            <a:r>
              <a:rPr lang="en-US" dirty="0" smtClean="0"/>
              <a:t>customers</a:t>
            </a:r>
            <a:r>
              <a:rPr lang="en-US" dirty="0"/>
              <a:t> </a:t>
            </a:r>
            <a:r>
              <a:rPr lang="en-US" dirty="0" smtClean="0"/>
              <a:t>before</a:t>
            </a:r>
            <a:r>
              <a:rPr lang="en-US" dirty="0"/>
              <a:t> </a:t>
            </a:r>
            <a:r>
              <a:rPr lang="en-US" dirty="0" smtClean="0"/>
              <a:t>purchase</a:t>
            </a:r>
            <a:r>
              <a:rPr lang="en-US" dirty="0"/>
              <a:t>. </a:t>
            </a:r>
          </a:p>
          <a:p>
            <a:pPr marL="0" indent="0">
              <a:buNone/>
            </a:pPr>
            <a:r>
              <a:rPr lang="en-US" dirty="0" smtClean="0"/>
              <a:t>Do not</a:t>
            </a:r>
            <a:r>
              <a:rPr lang="en-US" dirty="0"/>
              <a:t> </a:t>
            </a:r>
            <a:r>
              <a:rPr lang="en-US" dirty="0" smtClean="0"/>
              <a:t>engage</a:t>
            </a:r>
            <a:r>
              <a:rPr lang="en-US" dirty="0"/>
              <a:t> </a:t>
            </a:r>
            <a:r>
              <a:rPr lang="en-US" dirty="0" smtClean="0"/>
              <a:t>in</a:t>
            </a:r>
            <a:r>
              <a:rPr lang="en-US" dirty="0"/>
              <a:t> </a:t>
            </a:r>
            <a:r>
              <a:rPr lang="en-US" dirty="0" smtClean="0"/>
              <a:t>unethical</a:t>
            </a:r>
            <a:r>
              <a:rPr lang="en-US" dirty="0"/>
              <a:t> </a:t>
            </a:r>
            <a:r>
              <a:rPr lang="en-US" dirty="0" smtClean="0"/>
              <a:t>pricing</a:t>
            </a:r>
            <a:r>
              <a:rPr lang="en-US" dirty="0"/>
              <a:t> </a:t>
            </a:r>
            <a:r>
              <a:rPr lang="en-US" dirty="0" smtClean="0"/>
              <a:t>practices</a:t>
            </a:r>
            <a:r>
              <a:rPr lang="en-US" dirty="0"/>
              <a:t> </a:t>
            </a:r>
            <a:r>
              <a:rPr lang="en-US" dirty="0" smtClean="0"/>
              <a:t>such</a:t>
            </a:r>
            <a:r>
              <a:rPr lang="en-US" dirty="0"/>
              <a:t> </a:t>
            </a:r>
            <a:r>
              <a:rPr lang="en-US" dirty="0" smtClean="0"/>
              <a:t>as price </a:t>
            </a:r>
            <a:r>
              <a:rPr lang="en-US" dirty="0"/>
              <a:t>discrimination, price fixing, or predatory pricing. </a:t>
            </a:r>
          </a:p>
          <a:p>
            <a:pPr marL="0" indent="0">
              <a:buNone/>
            </a:pPr>
            <a:r>
              <a:rPr lang="en-US" dirty="0" smtClean="0"/>
              <a:t>Fully disclose</a:t>
            </a:r>
            <a:r>
              <a:rPr lang="en-US" dirty="0"/>
              <a:t> </a:t>
            </a:r>
            <a:r>
              <a:rPr lang="en-US" dirty="0" smtClean="0"/>
              <a:t>any</a:t>
            </a:r>
            <a:r>
              <a:rPr lang="en-US" dirty="0"/>
              <a:t> </a:t>
            </a:r>
            <a:r>
              <a:rPr lang="en-US" dirty="0" smtClean="0"/>
              <a:t>other</a:t>
            </a:r>
            <a:r>
              <a:rPr lang="en-US" dirty="0"/>
              <a:t> </a:t>
            </a:r>
            <a:r>
              <a:rPr lang="en-US" dirty="0" smtClean="0"/>
              <a:t>bundled</a:t>
            </a:r>
            <a:r>
              <a:rPr lang="en-US" dirty="0"/>
              <a:t> </a:t>
            </a:r>
            <a:r>
              <a:rPr lang="en-US" dirty="0" smtClean="0"/>
              <a:t>pricing</a:t>
            </a:r>
            <a:r>
              <a:rPr lang="en-US" dirty="0"/>
              <a:t> </a:t>
            </a:r>
            <a:r>
              <a:rPr lang="en-US" dirty="0" smtClean="0"/>
              <a:t>before</a:t>
            </a:r>
            <a:r>
              <a:rPr lang="en-US" dirty="0"/>
              <a:t> </a:t>
            </a:r>
            <a:r>
              <a:rPr lang="en-US" dirty="0" smtClean="0"/>
              <a:t>customer’s purchase.</a:t>
            </a:r>
            <a:endParaRPr lang="en-US" dirty="0"/>
          </a:p>
        </p:txBody>
      </p:sp>
      <p:sp>
        <p:nvSpPr>
          <p:cNvPr id="4" name="Slide Number Placeholder 3">
            <a:extLst>
              <a:ext uri="{FF2B5EF4-FFF2-40B4-BE49-F238E27FC236}">
                <a16:creationId xmlns="" xmlns:a16="http://schemas.microsoft.com/office/drawing/2014/main" id="{11A9B0A2-6100-4EF6-93AF-DE8A0887AF16}"/>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34</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799780538"/>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6CE78-5777-43B3-A1E2-4D8EFC6F7ECA}"/>
              </a:ext>
            </a:extLst>
          </p:cNvPr>
          <p:cNvSpPr>
            <a:spLocks noGrp="1"/>
          </p:cNvSpPr>
          <p:nvPr>
            <p:ph type="title"/>
          </p:nvPr>
        </p:nvSpPr>
        <p:spPr/>
        <p:txBody>
          <a:bodyPr>
            <a:normAutofit fontScale="90000"/>
          </a:bodyPr>
          <a:lstStyle/>
          <a:p>
            <a:pPr algn="ctr"/>
            <a:r>
              <a:rPr lang="en-US" sz="4000" dirty="0" smtClean="0"/>
              <a:t>Ethics and Elements </a:t>
            </a:r>
            <a:r>
              <a:rPr lang="en-US" sz="4000" dirty="0"/>
              <a:t>of the Marketing Mix:  Distribution</a:t>
            </a:r>
          </a:p>
        </p:txBody>
      </p:sp>
      <p:sp>
        <p:nvSpPr>
          <p:cNvPr id="3" name="Content Placeholder 2">
            <a:extLst>
              <a:ext uri="{FF2B5EF4-FFF2-40B4-BE49-F238E27FC236}">
                <a16:creationId xmlns="" xmlns:a16="http://schemas.microsoft.com/office/drawing/2014/main" id="{ED2C8BDB-604A-4423-84E4-5D5AF34BCE9F}"/>
              </a:ext>
            </a:extLst>
          </p:cNvPr>
          <p:cNvSpPr>
            <a:spLocks noGrp="1"/>
          </p:cNvSpPr>
          <p:nvPr>
            <p:ph sz="quarter" idx="1"/>
          </p:nvPr>
        </p:nvSpPr>
        <p:spPr>
          <a:xfrm>
            <a:off x="612648" y="1600200"/>
            <a:ext cx="8153400" cy="4754880"/>
          </a:xfrm>
        </p:spPr>
        <p:txBody>
          <a:bodyPr/>
          <a:lstStyle/>
          <a:p>
            <a:pPr marL="0" indent="0">
              <a:buNone/>
            </a:pPr>
            <a:r>
              <a:rPr lang="en-US" dirty="0" smtClean="0"/>
              <a:t>Unfair pressure</a:t>
            </a:r>
            <a:r>
              <a:rPr lang="en-US" dirty="0"/>
              <a:t> </a:t>
            </a:r>
            <a:r>
              <a:rPr lang="en-US" dirty="0" smtClean="0"/>
              <a:t>should</a:t>
            </a:r>
            <a:r>
              <a:rPr lang="en-US" dirty="0"/>
              <a:t> </a:t>
            </a:r>
            <a:r>
              <a:rPr lang="en-US" dirty="0" smtClean="0"/>
              <a:t>not</a:t>
            </a:r>
            <a:r>
              <a:rPr lang="en-US" dirty="0"/>
              <a:t> </a:t>
            </a:r>
            <a:r>
              <a:rPr lang="en-US" dirty="0" smtClean="0"/>
              <a:t>be</a:t>
            </a:r>
            <a:r>
              <a:rPr lang="en-US" dirty="0"/>
              <a:t> </a:t>
            </a:r>
            <a:r>
              <a:rPr lang="en-US" dirty="0" smtClean="0"/>
              <a:t>put</a:t>
            </a:r>
            <a:r>
              <a:rPr lang="en-US" dirty="0"/>
              <a:t> </a:t>
            </a:r>
            <a:r>
              <a:rPr lang="en-US" dirty="0" smtClean="0"/>
              <a:t>on</a:t>
            </a:r>
            <a:r>
              <a:rPr lang="en-US" dirty="0"/>
              <a:t> </a:t>
            </a:r>
            <a:r>
              <a:rPr lang="en-US" dirty="0" smtClean="0"/>
              <a:t>channel </a:t>
            </a:r>
            <a:r>
              <a:rPr lang="en-US" dirty="0"/>
              <a:t>members. </a:t>
            </a:r>
          </a:p>
          <a:p>
            <a:pPr marL="0" indent="0">
              <a:buNone/>
            </a:pPr>
            <a:r>
              <a:rPr lang="en-US" dirty="0" smtClean="0"/>
              <a:t>Channel members</a:t>
            </a:r>
            <a:r>
              <a:rPr lang="en-US" dirty="0"/>
              <a:t> </a:t>
            </a:r>
            <a:r>
              <a:rPr lang="en-US" dirty="0" smtClean="0"/>
              <a:t>should</a:t>
            </a:r>
            <a:r>
              <a:rPr lang="en-US" dirty="0"/>
              <a:t> </a:t>
            </a:r>
            <a:r>
              <a:rPr lang="en-US" dirty="0" smtClean="0"/>
              <a:t>not</a:t>
            </a:r>
            <a:r>
              <a:rPr lang="en-US" dirty="0"/>
              <a:t> </a:t>
            </a:r>
            <a:r>
              <a:rPr lang="en-US" dirty="0" smtClean="0"/>
              <a:t>use</a:t>
            </a:r>
            <a:r>
              <a:rPr lang="en-US" dirty="0"/>
              <a:t> </a:t>
            </a:r>
            <a:r>
              <a:rPr lang="en-US" dirty="0" smtClean="0"/>
              <a:t>manipulative</a:t>
            </a:r>
            <a:r>
              <a:rPr lang="en-US" dirty="0"/>
              <a:t> </a:t>
            </a:r>
            <a:r>
              <a:rPr lang="en-US" dirty="0" smtClean="0"/>
              <a:t>sales</a:t>
            </a:r>
            <a:r>
              <a:rPr lang="en-US" dirty="0"/>
              <a:t> </a:t>
            </a:r>
            <a:r>
              <a:rPr lang="en-US" dirty="0" smtClean="0"/>
              <a:t>techniques</a:t>
            </a:r>
            <a:r>
              <a:rPr lang="en-US" dirty="0"/>
              <a:t> </a:t>
            </a:r>
            <a:r>
              <a:rPr lang="en-US" dirty="0" smtClean="0"/>
              <a:t>on</a:t>
            </a:r>
            <a:r>
              <a:rPr lang="en-US" dirty="0"/>
              <a:t> </a:t>
            </a:r>
            <a:r>
              <a:rPr lang="en-US" dirty="0" smtClean="0"/>
              <a:t>other</a:t>
            </a:r>
            <a:r>
              <a:rPr lang="en-US" dirty="0"/>
              <a:t> </a:t>
            </a:r>
            <a:r>
              <a:rPr lang="en-US" dirty="0" smtClean="0"/>
              <a:t>channel</a:t>
            </a:r>
            <a:r>
              <a:rPr lang="en-US" dirty="0"/>
              <a:t> </a:t>
            </a:r>
            <a:r>
              <a:rPr lang="en-US" dirty="0" smtClean="0"/>
              <a:t>members</a:t>
            </a:r>
            <a:r>
              <a:rPr lang="en-US" dirty="0"/>
              <a:t>. </a:t>
            </a:r>
          </a:p>
          <a:p>
            <a:pPr marL="0" indent="0">
              <a:buNone/>
            </a:pPr>
            <a:r>
              <a:rPr lang="en-US" dirty="0" smtClean="0"/>
              <a:t>Data privacy</a:t>
            </a:r>
            <a:r>
              <a:rPr lang="en-US" dirty="0"/>
              <a:t> </a:t>
            </a:r>
            <a:r>
              <a:rPr lang="en-US" dirty="0" smtClean="0"/>
              <a:t>confidentiality</a:t>
            </a:r>
            <a:r>
              <a:rPr lang="en-US" dirty="0"/>
              <a:t> </a:t>
            </a:r>
            <a:r>
              <a:rPr lang="en-US" dirty="0" smtClean="0"/>
              <a:t>should</a:t>
            </a:r>
            <a:r>
              <a:rPr lang="en-US" dirty="0"/>
              <a:t> </a:t>
            </a:r>
            <a:r>
              <a:rPr lang="en-US" dirty="0" smtClean="0"/>
              <a:t>occur </a:t>
            </a:r>
            <a:r>
              <a:rPr lang="en-US" dirty="0"/>
              <a:t>throughout the channel. </a:t>
            </a:r>
          </a:p>
          <a:p>
            <a:pPr marL="0" indent="0">
              <a:buNone/>
            </a:pPr>
            <a:r>
              <a:rPr lang="en-US" dirty="0" smtClean="0"/>
              <a:t>No channel</a:t>
            </a:r>
            <a:r>
              <a:rPr lang="en-US" dirty="0"/>
              <a:t> </a:t>
            </a:r>
            <a:r>
              <a:rPr lang="en-US" dirty="0" smtClean="0"/>
              <a:t>members</a:t>
            </a:r>
            <a:r>
              <a:rPr lang="en-US" dirty="0"/>
              <a:t> </a:t>
            </a:r>
            <a:r>
              <a:rPr lang="en-US" dirty="0" smtClean="0"/>
              <a:t>should</a:t>
            </a:r>
            <a:r>
              <a:rPr lang="en-US" dirty="0"/>
              <a:t> </a:t>
            </a:r>
            <a:r>
              <a:rPr lang="en-US" dirty="0" smtClean="0"/>
              <a:t>exert</a:t>
            </a:r>
            <a:r>
              <a:rPr lang="en-US" dirty="0"/>
              <a:t> </a:t>
            </a:r>
            <a:r>
              <a:rPr lang="en-US" dirty="0" smtClean="0"/>
              <a:t>undue</a:t>
            </a:r>
            <a:r>
              <a:rPr lang="en-US" dirty="0"/>
              <a:t> </a:t>
            </a:r>
            <a:r>
              <a:rPr lang="en-US" dirty="0" smtClean="0"/>
              <a:t>pressure </a:t>
            </a:r>
            <a:r>
              <a:rPr lang="en-US" dirty="0"/>
              <a:t>on customers to purchase products that are unnecessary or not needed.</a:t>
            </a:r>
          </a:p>
        </p:txBody>
      </p:sp>
      <p:sp>
        <p:nvSpPr>
          <p:cNvPr id="4" name="Slide Number Placeholder 3">
            <a:extLst>
              <a:ext uri="{FF2B5EF4-FFF2-40B4-BE49-F238E27FC236}">
                <a16:creationId xmlns="" xmlns:a16="http://schemas.microsoft.com/office/drawing/2014/main" id="{7BC98000-4B8F-4210-8943-4FF2B7DCA512}"/>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35</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446285887"/>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468A54-51D1-419D-8686-9D8CE08C4D5C}"/>
              </a:ext>
            </a:extLst>
          </p:cNvPr>
          <p:cNvSpPr>
            <a:spLocks noGrp="1"/>
          </p:cNvSpPr>
          <p:nvPr>
            <p:ph type="title"/>
          </p:nvPr>
        </p:nvSpPr>
        <p:spPr/>
        <p:txBody>
          <a:bodyPr>
            <a:normAutofit fontScale="90000"/>
          </a:bodyPr>
          <a:lstStyle/>
          <a:p>
            <a:pPr algn="ctr"/>
            <a:r>
              <a:rPr lang="en-US" sz="3200" dirty="0"/>
              <a:t>Ethics </a:t>
            </a:r>
            <a:r>
              <a:rPr lang="en-US" sz="3200" dirty="0" smtClean="0"/>
              <a:t>and </a:t>
            </a:r>
            <a:r>
              <a:rPr lang="en-US" sz="3200" dirty="0"/>
              <a:t>Elements of the Marketing Mix: Marketing Communications</a:t>
            </a:r>
          </a:p>
        </p:txBody>
      </p:sp>
      <p:sp>
        <p:nvSpPr>
          <p:cNvPr id="3" name="Content Placeholder 2">
            <a:extLst>
              <a:ext uri="{FF2B5EF4-FFF2-40B4-BE49-F238E27FC236}">
                <a16:creationId xmlns="" xmlns:a16="http://schemas.microsoft.com/office/drawing/2014/main" id="{63B1E09F-DDDA-481C-A147-DE3A905EE470}"/>
              </a:ext>
            </a:extLst>
          </p:cNvPr>
          <p:cNvSpPr>
            <a:spLocks noGrp="1"/>
          </p:cNvSpPr>
          <p:nvPr>
            <p:ph sz="quarter" idx="1"/>
          </p:nvPr>
        </p:nvSpPr>
        <p:spPr/>
        <p:txBody>
          <a:bodyPr/>
          <a:lstStyle/>
          <a:p>
            <a:pPr marL="0" indent="0">
              <a:buNone/>
            </a:pPr>
            <a:r>
              <a:rPr lang="en-US" dirty="0" smtClean="0"/>
              <a:t>No deception </a:t>
            </a:r>
            <a:r>
              <a:rPr lang="en-US" dirty="0"/>
              <a:t>or misrepresentation </a:t>
            </a:r>
            <a:r>
              <a:rPr lang="en-US" dirty="0" smtClean="0"/>
              <a:t>should occur </a:t>
            </a:r>
            <a:r>
              <a:rPr lang="en-US" dirty="0"/>
              <a:t>in any marketing communications to any stakeholders (customers, investors, employees). </a:t>
            </a:r>
          </a:p>
          <a:p>
            <a:pPr marL="0" indent="0">
              <a:buNone/>
            </a:pPr>
            <a:r>
              <a:rPr lang="en-US" dirty="0"/>
              <a:t>High-pressure or manipulative </a:t>
            </a:r>
            <a:r>
              <a:rPr lang="en-US"/>
              <a:t>sales </a:t>
            </a:r>
            <a:r>
              <a:rPr lang="en-US" smtClean="0"/>
              <a:t>techniques</a:t>
            </a:r>
            <a:r>
              <a:rPr lang="en-US" baseline="0"/>
              <a:t> </a:t>
            </a:r>
            <a:r>
              <a:rPr lang="en-US" smtClean="0"/>
              <a:t>should </a:t>
            </a:r>
            <a:r>
              <a:rPr lang="en-US" dirty="0"/>
              <a:t>not be used by salespeople or messaged in </a:t>
            </a:r>
            <a:r>
              <a:rPr lang="en-US" dirty="0" smtClean="0"/>
              <a:t>advertising.</a:t>
            </a:r>
            <a:endParaRPr lang="en-US" dirty="0"/>
          </a:p>
        </p:txBody>
      </p:sp>
      <p:sp>
        <p:nvSpPr>
          <p:cNvPr id="4" name="Slide Number Placeholder 3">
            <a:extLst>
              <a:ext uri="{FF2B5EF4-FFF2-40B4-BE49-F238E27FC236}">
                <a16:creationId xmlns="" xmlns:a16="http://schemas.microsoft.com/office/drawing/2014/main" id="{9B81B508-A69E-4A97-92E3-C651227E07A2}"/>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36</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014974734"/>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1CAD0-96C3-4F3D-9A68-6BB3A980CFC9}"/>
              </a:ext>
            </a:extLst>
          </p:cNvPr>
          <p:cNvSpPr>
            <a:spLocks noGrp="1"/>
          </p:cNvSpPr>
          <p:nvPr>
            <p:ph type="title"/>
          </p:nvPr>
        </p:nvSpPr>
        <p:spPr/>
        <p:txBody>
          <a:bodyPr/>
          <a:lstStyle/>
          <a:p>
            <a:r>
              <a:rPr lang="en-US" dirty="0"/>
              <a:t>Code of Marketing Ethics</a:t>
            </a:r>
          </a:p>
        </p:txBody>
      </p:sp>
      <p:sp>
        <p:nvSpPr>
          <p:cNvPr id="3" name="Content Placeholder 2">
            <a:extLst>
              <a:ext uri="{FF2B5EF4-FFF2-40B4-BE49-F238E27FC236}">
                <a16:creationId xmlns="" xmlns:a16="http://schemas.microsoft.com/office/drawing/2014/main" id="{B1D57D38-3BA9-413E-AF44-3F8358B9DB0A}"/>
              </a:ext>
            </a:extLst>
          </p:cNvPr>
          <p:cNvSpPr>
            <a:spLocks noGrp="1"/>
          </p:cNvSpPr>
          <p:nvPr>
            <p:ph sz="quarter" idx="1"/>
          </p:nvPr>
        </p:nvSpPr>
        <p:spPr/>
        <p:txBody>
          <a:bodyPr/>
          <a:lstStyle/>
          <a:p>
            <a:pPr marL="0" indent="0">
              <a:buNone/>
            </a:pPr>
            <a:r>
              <a:rPr lang="en-US" dirty="0"/>
              <a:t>Most companies today create a </a:t>
            </a:r>
            <a:r>
              <a:rPr lang="en-US" dirty="0" smtClean="0"/>
              <a:t>code </a:t>
            </a:r>
            <a:r>
              <a:rPr lang="en-US" dirty="0"/>
              <a:t>of </a:t>
            </a:r>
            <a:r>
              <a:rPr lang="en-US" dirty="0" smtClean="0"/>
              <a:t>ethics </a:t>
            </a:r>
            <a:r>
              <a:rPr lang="en-US" dirty="0"/>
              <a:t>that defines the company’s values.</a:t>
            </a:r>
          </a:p>
          <a:p>
            <a:pPr marL="0" indent="0">
              <a:buNone/>
            </a:pPr>
            <a:r>
              <a:rPr lang="en-US" dirty="0"/>
              <a:t>The American Marketing Association’s </a:t>
            </a:r>
            <a:r>
              <a:rPr lang="en-US" dirty="0" smtClean="0"/>
              <a:t>code </a:t>
            </a:r>
            <a:r>
              <a:rPr lang="en-US" dirty="0"/>
              <a:t>of </a:t>
            </a:r>
            <a:r>
              <a:rPr lang="en-US" dirty="0" smtClean="0"/>
              <a:t>ethics </a:t>
            </a:r>
            <a:r>
              <a:rPr lang="en-US" dirty="0"/>
              <a:t>refers to six values: honesty, responsibility, fairness, respect, transparency, and citizenship.</a:t>
            </a:r>
          </a:p>
        </p:txBody>
      </p:sp>
      <p:sp>
        <p:nvSpPr>
          <p:cNvPr id="4" name="Slide Number Placeholder 3">
            <a:extLst>
              <a:ext uri="{FF2B5EF4-FFF2-40B4-BE49-F238E27FC236}">
                <a16:creationId xmlns="" xmlns:a16="http://schemas.microsoft.com/office/drawing/2014/main" id="{5B3EBDF6-925D-4B2D-8430-C18BED45920E}"/>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37</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168977281"/>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6B437-41C0-4FF1-BCFB-AEBA512AA2A9}"/>
              </a:ext>
            </a:extLst>
          </p:cNvPr>
          <p:cNvSpPr>
            <a:spLocks noGrp="1"/>
          </p:cNvSpPr>
          <p:nvPr>
            <p:ph type="title"/>
          </p:nvPr>
        </p:nvSpPr>
        <p:spPr/>
        <p:txBody>
          <a:bodyPr>
            <a:normAutofit fontScale="90000"/>
          </a:bodyPr>
          <a:lstStyle/>
          <a:p>
            <a:pPr algn="ctr"/>
            <a:r>
              <a:rPr lang="en-US" dirty="0"/>
              <a:t>Sustainability: </a:t>
            </a:r>
            <a:br>
              <a:rPr lang="en-US" dirty="0"/>
            </a:br>
            <a:r>
              <a:rPr lang="en-US" dirty="0"/>
              <a:t>Right </a:t>
            </a:r>
            <a:r>
              <a:rPr lang="en-US" dirty="0" smtClean="0"/>
              <a:t>and the </a:t>
            </a:r>
            <a:r>
              <a:rPr lang="en-US" dirty="0"/>
              <a:t>Good Strategy</a:t>
            </a:r>
          </a:p>
        </p:txBody>
      </p:sp>
      <p:sp>
        <p:nvSpPr>
          <p:cNvPr id="3" name="Content Placeholder 2">
            <a:extLst>
              <a:ext uri="{FF2B5EF4-FFF2-40B4-BE49-F238E27FC236}">
                <a16:creationId xmlns="" xmlns:a16="http://schemas.microsoft.com/office/drawing/2014/main" id="{0C4242F1-D8E2-4978-9C96-2C0931073FD5}"/>
              </a:ext>
            </a:extLst>
          </p:cNvPr>
          <p:cNvSpPr>
            <a:spLocks noGrp="1"/>
          </p:cNvSpPr>
          <p:nvPr>
            <p:ph sz="quarter" idx="1"/>
          </p:nvPr>
        </p:nvSpPr>
        <p:spPr/>
        <p:txBody>
          <a:bodyPr/>
          <a:lstStyle/>
          <a:p>
            <a:pPr marL="0" indent="0">
              <a:buNone/>
            </a:pPr>
            <a:r>
              <a:rPr lang="en-US" dirty="0"/>
              <a:t>Doing </a:t>
            </a:r>
            <a:r>
              <a:rPr lang="en-US" dirty="0" smtClean="0"/>
              <a:t>well by doing good.</a:t>
            </a:r>
            <a:endParaRPr lang="en-US" dirty="0"/>
          </a:p>
          <a:p>
            <a:pPr marL="0" indent="0">
              <a:buNone/>
            </a:pPr>
            <a:r>
              <a:rPr lang="en-US" dirty="0"/>
              <a:t>Environmental </a:t>
            </a:r>
            <a:r>
              <a:rPr lang="en-US" dirty="0" smtClean="0"/>
              <a:t>laws </a:t>
            </a:r>
            <a:r>
              <a:rPr lang="en-US" dirty="0"/>
              <a:t>grew out of the problems of the Great Depression of the </a:t>
            </a:r>
            <a:r>
              <a:rPr lang="en-US" dirty="0" smtClean="0"/>
              <a:t>1930s.</a:t>
            </a:r>
            <a:endParaRPr lang="en-US" dirty="0"/>
          </a:p>
          <a:p>
            <a:pPr marL="0" indent="0">
              <a:buNone/>
            </a:pPr>
            <a:r>
              <a:rPr lang="en-US" dirty="0"/>
              <a:t>The Green </a:t>
            </a:r>
            <a:r>
              <a:rPr lang="en-US" dirty="0" smtClean="0"/>
              <a:t>movement </a:t>
            </a:r>
            <a:r>
              <a:rPr lang="en-US" dirty="0"/>
              <a:t>was founded on environmental concerns and resource utilization issues and came to be known as sustainability.</a:t>
            </a:r>
          </a:p>
          <a:p>
            <a:pPr marL="0" indent="0">
              <a:buNone/>
            </a:pPr>
            <a:r>
              <a:rPr lang="en-US" dirty="0"/>
              <a:t>Today sustainability includes issues like an educated workforce, greater </a:t>
            </a:r>
            <a:r>
              <a:rPr lang="en-US" dirty="0" smtClean="0"/>
              <a:t>connection and support </a:t>
            </a:r>
            <a:r>
              <a:rPr lang="en-US" dirty="0"/>
              <a:t>of local communities, and linking policies and strategy.</a:t>
            </a:r>
          </a:p>
        </p:txBody>
      </p:sp>
      <p:sp>
        <p:nvSpPr>
          <p:cNvPr id="4" name="Slide Number Placeholder 3">
            <a:extLst>
              <a:ext uri="{FF2B5EF4-FFF2-40B4-BE49-F238E27FC236}">
                <a16:creationId xmlns="" xmlns:a16="http://schemas.microsoft.com/office/drawing/2014/main" id="{EA2B690B-725F-4950-8052-03719FFA0FAD}"/>
              </a:ext>
            </a:extLst>
          </p:cNvPr>
          <p:cNvSpPr>
            <a:spLocks noGrp="1"/>
          </p:cNvSpPr>
          <p:nvPr>
            <p:ph type="sldNum" sz="quarter" idx="12"/>
          </p:nvPr>
        </p:nvSpPr>
        <p:spPr/>
        <p:txBody>
          <a:bodyPr>
            <a:normAutofit fontScale="85000" lnSpcReduction="20000"/>
          </a:bodyPr>
          <a:lstStyle/>
          <a:p>
            <a:fld id="{C843C1AC-476B-4393-BEDF-3BC88F3F5E3E}" type="slidenum">
              <a:rPr lang="en-US" smtClean="0"/>
              <a:pPr/>
              <a:t>38</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435393667"/>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1173163"/>
            <a:ext cx="8640763" cy="513238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solidFill>
            <a:srgbClr val="7030A0"/>
          </a:solidFill>
        </p:spPr>
        <p:txBody>
          <a:bodyPr/>
          <a:lstStyle/>
          <a:p>
            <a:pPr eaLnBrk="1" hangingPunct="1">
              <a:defRPr/>
            </a:pPr>
            <a:r>
              <a:rPr lang="en-US" sz="2000" dirty="0" smtClean="0"/>
              <a:t>Triple Bottom Line: Stakeholders</a:t>
            </a:r>
            <a:endParaRPr lang="en-US" sz="2000" dirty="0"/>
          </a:p>
        </p:txBody>
      </p:sp>
      <p:sp>
        <p:nvSpPr>
          <p:cNvPr id="38915" name="Content Placeholder 18"/>
          <p:cNvSpPr>
            <a:spLocks noGrp="1"/>
          </p:cNvSpPr>
          <p:nvPr>
            <p:ph type="body" sz="quarter" idx="12"/>
          </p:nvPr>
        </p:nvSpPr>
        <p:spPr>
          <a:solidFill>
            <a:schemeClr val="accent2"/>
          </a:solidFill>
        </p:spPr>
        <p:txBody>
          <a:bodyPr/>
          <a:lstStyle/>
          <a:p>
            <a:pPr eaLnBrk="1" hangingPunct="1">
              <a:defRPr/>
            </a:pPr>
            <a:r>
              <a:rPr lang="en-US" dirty="0">
                <a:solidFill>
                  <a:schemeClr val="bg1"/>
                </a:solidFill>
              </a:rPr>
              <a:t>EXHIBIT </a:t>
            </a:r>
            <a:r>
              <a:rPr lang="en-US" dirty="0" smtClean="0">
                <a:solidFill>
                  <a:schemeClr val="bg1"/>
                </a:solidFill>
              </a:rPr>
              <a:t>2.13</a:t>
            </a:r>
            <a:endParaRPr lang="en-US" dirty="0">
              <a:solidFill>
                <a:schemeClr val="bg1"/>
              </a:solidFill>
            </a:endParaRPr>
          </a:p>
        </p:txBody>
      </p:sp>
      <p:sp>
        <p:nvSpPr>
          <p:cNvPr id="11" name="Slide Number Placeholder 10"/>
          <p:cNvSpPr>
            <a:spLocks noGrp="1"/>
          </p:cNvSpPr>
          <p:nvPr>
            <p:ph type="sldNum" sz="quarter" idx="14"/>
          </p:nvPr>
        </p:nvSpPr>
        <p:spPr>
          <a:xfrm>
            <a:off x="266700" y="1271588"/>
            <a:ext cx="533400" cy="244475"/>
          </a:xfrm>
        </p:spPr>
        <p:txBody>
          <a:bodyPr>
            <a:normAutofit fontScale="85000" lnSpcReduction="20000"/>
          </a:bodyPr>
          <a:lstStyle/>
          <a:p>
            <a:pPr>
              <a:defRPr/>
            </a:pPr>
            <a:fld id="{8D35FC70-35B1-440B-8E7A-28CE5D06D4B9}" type="slidenum">
              <a:rPr lang="en-US" smtClean="0"/>
              <a:pPr>
                <a:defRPr/>
              </a:pPr>
              <a:t>39</a:t>
            </a:fld>
            <a:endParaRPr lang="en-US" dirty="0"/>
          </a:p>
        </p:txBody>
      </p:sp>
      <p:sp>
        <p:nvSpPr>
          <p:cNvPr id="8"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10" name="Picture 9" descr="Stakeholders are employees, suppliers, stockholders, customers, government, local communities, and society as a whole.">
            <a:extLst>
              <a:ext uri="{FF2B5EF4-FFF2-40B4-BE49-F238E27FC236}">
                <a16:creationId xmlns="" xmlns:a16="http://schemas.microsoft.com/office/drawing/2014/main" id="{5356F835-4A7D-4484-9480-FA4DDF01362C}"/>
              </a:ext>
            </a:extLst>
          </p:cNvPr>
          <p:cNvPicPr>
            <a:picLocks noChangeAspect="1"/>
          </p:cNvPicPr>
          <p:nvPr/>
        </p:nvPicPr>
        <p:blipFill>
          <a:blip r:embed="rId3"/>
          <a:stretch>
            <a:fillRect/>
          </a:stretch>
        </p:blipFill>
        <p:spPr>
          <a:xfrm>
            <a:off x="1600200" y="1290227"/>
            <a:ext cx="5212079" cy="4769386"/>
          </a:xfrm>
          <a:prstGeom prst="rect">
            <a:avLst/>
          </a:prstGeom>
        </p:spPr>
      </p:pic>
    </p:spTree>
    <p:extLst>
      <p:ext uri="{BB962C8B-B14F-4D97-AF65-F5344CB8AC3E}">
        <p14:creationId xmlns:p14="http://schemas.microsoft.com/office/powerpoint/2010/main" val="636289773"/>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2800" dirty="0"/>
              <a:t>The Global Experience Learning Curve</a:t>
            </a:r>
          </a:p>
        </p:txBody>
      </p:sp>
      <p:sp>
        <p:nvSpPr>
          <p:cNvPr id="8" name="Slide Number Placeholder 7"/>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4</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Content Placeholder 2"/>
          <p:cNvSpPr>
            <a:spLocks noGrp="1"/>
          </p:cNvSpPr>
          <p:nvPr>
            <p:ph sz="quarter" idx="1"/>
          </p:nvPr>
        </p:nvSpPr>
        <p:spPr/>
        <p:txBody>
          <a:bodyPr/>
          <a:lstStyle/>
          <a:p>
            <a:pPr marL="0" indent="0">
              <a:buNone/>
            </a:pPr>
            <a:r>
              <a:rPr lang="en-US" dirty="0" smtClean="0"/>
              <a:t>Four distinct stages:</a:t>
            </a:r>
          </a:p>
          <a:p>
            <a:pPr marL="514350" indent="-514350">
              <a:buFont typeface="+mj-lt"/>
              <a:buAutoNum type="arabicPeriod"/>
            </a:pPr>
            <a:r>
              <a:rPr lang="en-US" dirty="0" smtClean="0"/>
              <a:t>No foreign marketing</a:t>
            </a:r>
          </a:p>
          <a:p>
            <a:pPr marL="514350" indent="-514350">
              <a:buFont typeface="+mj-lt"/>
              <a:buAutoNum type="arabicPeriod"/>
            </a:pPr>
            <a:r>
              <a:rPr lang="en-US" dirty="0" smtClean="0"/>
              <a:t>Foreign marketing</a:t>
            </a:r>
          </a:p>
          <a:p>
            <a:pPr marL="514350" indent="-514350">
              <a:buFont typeface="+mj-lt"/>
              <a:buAutoNum type="arabicPeriod"/>
            </a:pPr>
            <a:r>
              <a:rPr lang="en-US" dirty="0" smtClean="0"/>
              <a:t>International marketing</a:t>
            </a:r>
          </a:p>
          <a:p>
            <a:pPr marL="514350" indent="-514350">
              <a:buFont typeface="+mj-lt"/>
              <a:buAutoNum type="arabicPeriod"/>
            </a:pPr>
            <a:r>
              <a:rPr lang="en-US" dirty="0" smtClean="0"/>
              <a:t>Global marketing</a:t>
            </a:r>
            <a:endParaRPr lang="en-US" dirty="0"/>
          </a:p>
        </p:txBody>
      </p:sp>
    </p:spTree>
    <p:extLst>
      <p:ext uri="{BB962C8B-B14F-4D97-AF65-F5344CB8AC3E}">
        <p14:creationId xmlns:p14="http://schemas.microsoft.com/office/powerpoint/2010/main" val="3275270678"/>
      </p:ext>
    </p:extLst>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7030A0"/>
          </a:solidFill>
        </p:spPr>
        <p:txBody>
          <a:bodyPr/>
          <a:lstStyle/>
          <a:p>
            <a:pPr eaLnBrk="1" hangingPunct="1">
              <a:defRPr/>
            </a:pPr>
            <a:r>
              <a:rPr lang="en-US" sz="2000" dirty="0" smtClean="0"/>
              <a:t>Triple Bottom Line</a:t>
            </a:r>
            <a:endParaRPr lang="en-US" sz="2000" dirty="0"/>
          </a:p>
        </p:txBody>
      </p:sp>
      <p:sp>
        <p:nvSpPr>
          <p:cNvPr id="38915" name="Content Placeholder 18"/>
          <p:cNvSpPr>
            <a:spLocks noGrp="1"/>
          </p:cNvSpPr>
          <p:nvPr>
            <p:ph type="body" sz="quarter" idx="12"/>
          </p:nvPr>
        </p:nvSpPr>
        <p:spPr>
          <a:solidFill>
            <a:schemeClr val="accent2"/>
          </a:solidFill>
        </p:spPr>
        <p:txBody>
          <a:bodyPr/>
          <a:lstStyle/>
          <a:p>
            <a:pPr eaLnBrk="1" hangingPunct="1">
              <a:defRPr/>
            </a:pPr>
            <a:r>
              <a:rPr lang="en-US" dirty="0">
                <a:solidFill>
                  <a:schemeClr val="bg1"/>
                </a:solidFill>
              </a:rPr>
              <a:t>EXHIBIT </a:t>
            </a:r>
            <a:r>
              <a:rPr lang="en-US" dirty="0" smtClean="0">
                <a:solidFill>
                  <a:schemeClr val="bg1"/>
                </a:solidFill>
              </a:rPr>
              <a:t>2.14</a:t>
            </a:r>
            <a:endParaRPr lang="en-US" dirty="0">
              <a:solidFill>
                <a:schemeClr val="bg1"/>
              </a:solidFill>
            </a:endParaRPr>
          </a:p>
        </p:txBody>
      </p:sp>
      <p:sp>
        <p:nvSpPr>
          <p:cNvPr id="11" name="Slide Number Placeholder 10"/>
          <p:cNvSpPr>
            <a:spLocks noGrp="1"/>
          </p:cNvSpPr>
          <p:nvPr>
            <p:ph type="sldNum" sz="quarter" idx="14"/>
          </p:nvPr>
        </p:nvSpPr>
        <p:spPr>
          <a:xfrm>
            <a:off x="0" y="1271588"/>
            <a:ext cx="533400" cy="244475"/>
          </a:xfrm>
        </p:spPr>
        <p:txBody>
          <a:bodyPr>
            <a:normAutofit fontScale="85000" lnSpcReduction="20000"/>
          </a:bodyPr>
          <a:lstStyle/>
          <a:p>
            <a:pPr>
              <a:defRPr/>
            </a:pPr>
            <a:fld id="{8D35FC70-35B1-440B-8E7A-28CE5D06D4B9}" type="slidenum">
              <a:rPr lang="en-US" smtClean="0"/>
              <a:pPr>
                <a:defRPr/>
              </a:pPr>
              <a:t>40</a:t>
            </a:fld>
            <a:endParaRPr lang="en-US" dirty="0"/>
          </a:p>
        </p:txBody>
      </p:sp>
      <p:sp>
        <p:nvSpPr>
          <p:cNvPr id="8"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3" name="Picture 2" descr="A Venn diagram illustrates the relationship between profit, planet, and people, with sustainability at the cen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1516063"/>
            <a:ext cx="8092440" cy="5089888"/>
          </a:xfrm>
          <a:prstGeom prst="rect">
            <a:avLst/>
          </a:prstGeom>
        </p:spPr>
      </p:pic>
      <p:sp>
        <p:nvSpPr>
          <p:cNvPr id="7" name="Rectangle 6">
            <a:hlinkClick r:id="rId4" action="ppaction://hlinksldjump"/>
          </p:cNvPr>
          <p:cNvSpPr/>
          <p:nvPr/>
        </p:nvSpPr>
        <p:spPr>
          <a:xfrm>
            <a:off x="6126480" y="6292374"/>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1339626319"/>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Alt Text Appendix</a:t>
            </a:r>
            <a:endParaRPr lang="en-US" dirty="0"/>
          </a:p>
        </p:txBody>
      </p:sp>
      <p:sp>
        <p:nvSpPr>
          <p:cNvPr id="19459" name="Content Placeholder 2"/>
          <p:cNvSpPr>
            <a:spLocks noGrp="1"/>
          </p:cNvSpPr>
          <p:nvPr>
            <p:ph sz="quarter" idx="1"/>
          </p:nvPr>
        </p:nvSpPr>
        <p:spPr>
          <a:xfrm>
            <a:off x="411480" y="1739610"/>
            <a:ext cx="8354568" cy="986556"/>
          </a:xfrm>
        </p:spPr>
        <p:txBody>
          <a:bodyPr/>
          <a:lstStyle/>
          <a:p>
            <a:pPr marL="0" indent="0">
              <a:spcAft>
                <a:spcPts val="1800"/>
              </a:spcAft>
              <a:buNone/>
            </a:pPr>
            <a:r>
              <a:rPr lang="en-US" sz="2000" dirty="0" smtClean="0"/>
              <a:t>All long alt text descriptions are included in this appendix.</a:t>
            </a:r>
            <a:endParaRPr lang="en-US" sz="22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880297336"/>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The Top Four Regional Market Zones</a:t>
            </a:r>
            <a:endParaRPr lang="en-US" dirty="0"/>
          </a:p>
        </p:txBody>
      </p:sp>
      <p:sp>
        <p:nvSpPr>
          <p:cNvPr id="19459" name="Content Placeholder 2"/>
          <p:cNvSpPr>
            <a:spLocks noGrp="1"/>
          </p:cNvSpPr>
          <p:nvPr>
            <p:ph sz="quarter" idx="1"/>
          </p:nvPr>
        </p:nvSpPr>
        <p:spPr>
          <a:xfrm>
            <a:off x="411480" y="1739610"/>
            <a:ext cx="8354568" cy="2466630"/>
          </a:xfrm>
        </p:spPr>
        <p:txBody>
          <a:bodyPr/>
          <a:lstStyle/>
          <a:p>
            <a:pPr marL="0" indent="0">
              <a:spcAft>
                <a:spcPts val="1800"/>
              </a:spcAft>
              <a:buNone/>
            </a:pPr>
            <a:r>
              <a:rPr lang="en-US" sz="2200" dirty="0">
                <a:solidFill>
                  <a:srgbClr val="000000"/>
                </a:solidFill>
                <a:latin typeface="Calibri"/>
                <a:ea typeface="Calibri"/>
                <a:cs typeface="Calibri"/>
              </a:rPr>
              <a:t>Four quadrants represent the top four regional market zones showing: 1) the logo for </a:t>
            </a:r>
            <a:r>
              <a:rPr lang="en-US" sz="2200" dirty="0" err="1">
                <a:solidFill>
                  <a:srgbClr val="000000"/>
                </a:solidFill>
                <a:latin typeface="Calibri"/>
                <a:ea typeface="Calibri"/>
                <a:cs typeface="Calibri"/>
              </a:rPr>
              <a:t>Mercosur</a:t>
            </a:r>
            <a:r>
              <a:rPr lang="en-US" sz="2200" dirty="0">
                <a:solidFill>
                  <a:srgbClr val="000000"/>
                </a:solidFill>
                <a:latin typeface="Calibri"/>
                <a:ea typeface="Calibri"/>
                <a:cs typeface="Calibri"/>
              </a:rPr>
              <a:t>, 2) the logo for the Association of Southeast Asian Nations (ASEAN), 3) the flag for the European Union, and 4) a flag representing all three nations of NAFTA (the United States, Mexico, and Canada).</a:t>
            </a:r>
            <a:endParaRPr lang="en-US" sz="22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086394881"/>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Key Company Characteristics in Global Market Expansion</a:t>
            </a:r>
            <a:endParaRPr lang="en-US" dirty="0"/>
          </a:p>
        </p:txBody>
      </p:sp>
      <p:sp>
        <p:nvSpPr>
          <p:cNvPr id="19459" name="Content Placeholder 2"/>
          <p:cNvSpPr>
            <a:spLocks noGrp="1"/>
          </p:cNvSpPr>
          <p:nvPr>
            <p:ph sz="quarter" idx="1"/>
          </p:nvPr>
        </p:nvSpPr>
        <p:spPr>
          <a:xfrm>
            <a:off x="411480" y="1739610"/>
            <a:ext cx="8354568" cy="2466630"/>
          </a:xfrm>
        </p:spPr>
        <p:txBody>
          <a:bodyPr/>
          <a:lstStyle/>
          <a:p>
            <a:pPr marL="0" indent="0">
              <a:spcAft>
                <a:spcPts val="1800"/>
              </a:spcAft>
              <a:buNone/>
            </a:pPr>
            <a:r>
              <a:rPr lang="en-US" sz="2400" dirty="0"/>
              <a:t>Key company characteristics in global market expansion include: philosophy, objectives, resources, management style, organization, financial limitations, management and marketing skills, and products</a:t>
            </a:r>
            <a:r>
              <a:rPr lang="en-US" sz="2400" dirty="0" smtClean="0"/>
              <a:t>.</a:t>
            </a:r>
            <a:endParaRPr lang="en-US" sz="24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212953621"/>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smtClean="0"/>
              <a:t>International Channel Structures</a:t>
            </a:r>
            <a:endParaRPr lang="en-US" dirty="0"/>
          </a:p>
        </p:txBody>
      </p:sp>
      <p:sp>
        <p:nvSpPr>
          <p:cNvPr id="19459" name="Content Placeholder 2"/>
          <p:cNvSpPr>
            <a:spLocks noGrp="1"/>
          </p:cNvSpPr>
          <p:nvPr>
            <p:ph sz="quarter" idx="1"/>
          </p:nvPr>
        </p:nvSpPr>
        <p:spPr>
          <a:xfrm>
            <a:off x="411480" y="1739610"/>
            <a:ext cx="8354568" cy="4661190"/>
          </a:xfrm>
        </p:spPr>
        <p:txBody>
          <a:bodyPr>
            <a:normAutofit fontScale="92500" lnSpcReduction="10000"/>
          </a:bodyPr>
          <a:lstStyle/>
          <a:p>
            <a:pPr marL="0" indent="0">
              <a:spcAft>
                <a:spcPts val="1800"/>
              </a:spcAft>
              <a:buNone/>
            </a:pPr>
            <a:r>
              <a:rPr lang="en-US" sz="2400" dirty="0">
                <a:solidFill>
                  <a:srgbClr val="000000"/>
                </a:solidFill>
                <a:latin typeface="Calibri"/>
                <a:ea typeface="Calibri"/>
                <a:cs typeface="Calibri"/>
              </a:rPr>
              <a:t>There are many channels that businesses can use to reach consumers in other countries. First, a domestic producer or marketer in the home country can sell directly to foreign consumers.  Alternately, an organization in the home country can work through a foreign marketer or producer located in the country home to the target foreign consumer. A domestic producer or marketer can also opt for open distribution via domestic wholesale middlemen who rely on exporters, importers, foreign agents, merchant wholesalers, or foreign retailers.  There are many different combinations of middlemen that can be used to reach global consumers. Another common option is for a domestic producer or marketer to hire an export management company or hire a company sales force to sell to consumers in another country.  An export management company or company sales force may or may not rely on wholesale middlemen.</a:t>
            </a:r>
            <a:endParaRPr lang="en-US" sz="24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75757057"/>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smtClean="0"/>
              <a:t>Triple Bottom Line</a:t>
            </a:r>
            <a:endParaRPr lang="en-US" dirty="0"/>
          </a:p>
        </p:txBody>
      </p:sp>
      <p:sp>
        <p:nvSpPr>
          <p:cNvPr id="19459" name="Content Placeholder 2"/>
          <p:cNvSpPr>
            <a:spLocks noGrp="1"/>
          </p:cNvSpPr>
          <p:nvPr>
            <p:ph sz="quarter" idx="1"/>
          </p:nvPr>
        </p:nvSpPr>
        <p:spPr>
          <a:xfrm>
            <a:off x="411480" y="1739610"/>
            <a:ext cx="8354568" cy="4661190"/>
          </a:xfrm>
        </p:spPr>
        <p:txBody>
          <a:bodyPr>
            <a:normAutofit fontScale="70000" lnSpcReduction="20000"/>
          </a:bodyPr>
          <a:lstStyle/>
          <a:p>
            <a:pPr marL="0" indent="0">
              <a:spcAft>
                <a:spcPts val="1800"/>
              </a:spcAft>
              <a:buNone/>
            </a:pPr>
            <a:r>
              <a:rPr lang="en-US" sz="2400" dirty="0">
                <a:solidFill>
                  <a:srgbClr val="000000"/>
                </a:solidFill>
                <a:latin typeface="Calibri"/>
                <a:ea typeface="Calibri"/>
                <a:cs typeface="Calibri"/>
              </a:rPr>
              <a:t>The top circle of the Venn diagram lists metrics related to profit. These metrics are shareholder returns, growth, risk management, and innovation. The lower-left part of the profit circle intersects with the people circle. This is where profit and people metrics overlap. These are called socio-economic metrics, and they include job creation, enhanced skills, and social investment. Socio-economic metrics support both profit and people. The lower-right part of the profit circle intersects with the planet circle. This is where profit and planet metrics overlap. This identifies the eco-efficiency metric, which is value chain resource efficiency. The eco-efficiency metric supports both profit and planet. The lower-left circle of the Venn diagram lists metrics related to people. These metrics address human rights, diversity, community outreach, and labor relations. The people circle also includes the socio-economic metrics, which support both people and profit. Moving to the third circle, at the lower-right of the Venn diagram, we find metrics related to the planet. Planet metrics measure clean air, clean water, and biodiversity. The planet circle also includes the eco-efficiency metric, which supports both planet and profit. At the center of the bottom is an area where the people and planet circles intersect. This area contains socio-environmental metrics, which relate to safety and health and environmental crisis management. Sustainability is at the center of the diagram, at the point where the profit, planet, and people circles overlap. It encompasses all of the different types of metrics depicted in the Venn diagram.</a:t>
            </a:r>
            <a:endParaRPr lang="en-US" sz="24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3786613460"/>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25D84-14E5-4898-84C1-D11E692709C9}"/>
              </a:ext>
            </a:extLst>
          </p:cNvPr>
          <p:cNvSpPr>
            <a:spLocks noGrp="1"/>
          </p:cNvSpPr>
          <p:nvPr>
            <p:ph type="title"/>
          </p:nvPr>
        </p:nvSpPr>
        <p:spPr/>
        <p:txBody>
          <a:bodyPr/>
          <a:lstStyle/>
          <a:p>
            <a:pPr algn="ctr"/>
            <a:r>
              <a:rPr lang="en-US" sz="4000" dirty="0"/>
              <a:t>Companies with</a:t>
            </a:r>
            <a:br>
              <a:rPr lang="en-US" sz="4000" dirty="0"/>
            </a:br>
            <a:r>
              <a:rPr lang="en-US" sz="4000" dirty="0"/>
              <a:t> No Foreign Marketing</a:t>
            </a:r>
          </a:p>
        </p:txBody>
      </p:sp>
      <p:sp>
        <p:nvSpPr>
          <p:cNvPr id="3" name="Content Placeholder 2">
            <a:extLst>
              <a:ext uri="{FF2B5EF4-FFF2-40B4-BE49-F238E27FC236}">
                <a16:creationId xmlns="" xmlns:a16="http://schemas.microsoft.com/office/drawing/2014/main" id="{33163F21-71DA-4CFD-B771-AF3550FDEC36}"/>
              </a:ext>
            </a:extLst>
          </p:cNvPr>
          <p:cNvSpPr>
            <a:spLocks noGrp="1"/>
          </p:cNvSpPr>
          <p:nvPr>
            <p:ph sz="quarter" idx="1"/>
          </p:nvPr>
        </p:nvSpPr>
        <p:spPr/>
        <p:txBody>
          <a:bodyPr/>
          <a:lstStyle/>
          <a:p>
            <a:pPr marL="0" indent="0">
              <a:buNone/>
            </a:pPr>
            <a:r>
              <a:rPr lang="en-US" dirty="0"/>
              <a:t>Companies with no direct foreign marketing may still do business with international customers through intermediaries or limited direct contact.</a:t>
            </a:r>
          </a:p>
          <a:p>
            <a:pPr marL="0" indent="0">
              <a:buNone/>
            </a:pPr>
            <a:r>
              <a:rPr lang="en-US" dirty="0" smtClean="0"/>
              <a:t>They </a:t>
            </a:r>
            <a:r>
              <a:rPr lang="en-US" dirty="0"/>
              <a:t>may fulfill unsolicited orders but these are incidental</a:t>
            </a:r>
            <a:r>
              <a:rPr lang="en-US" dirty="0" smtClean="0"/>
              <a:t>.</a:t>
            </a:r>
            <a:endParaRPr lang="en-US" dirty="0"/>
          </a:p>
        </p:txBody>
      </p:sp>
      <p:sp>
        <p:nvSpPr>
          <p:cNvPr id="4" name="Slide Number Placeholder 3">
            <a:extLst>
              <a:ext uri="{FF2B5EF4-FFF2-40B4-BE49-F238E27FC236}">
                <a16:creationId xmlns="" xmlns:a16="http://schemas.microsoft.com/office/drawing/2014/main" id="{AFB26528-DE2A-4701-BBBC-B1BB366C6213}"/>
              </a:ext>
            </a:extLst>
          </p:cNvPr>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5</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4130321745"/>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5A04E8-526B-422C-815E-017EA39D9AAB}"/>
              </a:ext>
            </a:extLst>
          </p:cNvPr>
          <p:cNvSpPr>
            <a:spLocks noGrp="1"/>
          </p:cNvSpPr>
          <p:nvPr>
            <p:ph type="title"/>
          </p:nvPr>
        </p:nvSpPr>
        <p:spPr/>
        <p:txBody>
          <a:bodyPr>
            <a:normAutofit fontScale="90000"/>
          </a:bodyPr>
          <a:lstStyle/>
          <a:p>
            <a:pPr algn="ctr"/>
            <a:r>
              <a:rPr lang="en-US" dirty="0"/>
              <a:t>Companies with </a:t>
            </a:r>
            <a:br>
              <a:rPr lang="en-US" dirty="0"/>
            </a:br>
            <a:r>
              <a:rPr lang="en-US" dirty="0"/>
              <a:t>Foreign Marketing</a:t>
            </a:r>
          </a:p>
        </p:txBody>
      </p:sp>
      <p:sp>
        <p:nvSpPr>
          <p:cNvPr id="5" name="Content Placeholder 4">
            <a:extLst>
              <a:ext uri="{FF2B5EF4-FFF2-40B4-BE49-F238E27FC236}">
                <a16:creationId xmlns="" xmlns:a16="http://schemas.microsoft.com/office/drawing/2014/main" id="{7D98DF83-D88A-4F54-9AF9-20B0653CAA15}"/>
              </a:ext>
            </a:extLst>
          </p:cNvPr>
          <p:cNvSpPr>
            <a:spLocks noGrp="1"/>
          </p:cNvSpPr>
          <p:nvPr>
            <p:ph sz="quarter" idx="1"/>
          </p:nvPr>
        </p:nvSpPr>
        <p:spPr/>
        <p:txBody>
          <a:bodyPr/>
          <a:lstStyle/>
          <a:p>
            <a:pPr marL="0" indent="0">
              <a:buNone/>
            </a:pPr>
            <a:r>
              <a:rPr lang="en-US" dirty="0"/>
              <a:t>Company follow existing customers into foreign markets.</a:t>
            </a:r>
          </a:p>
          <a:p>
            <a:pPr marL="0" indent="0">
              <a:buNone/>
            </a:pPr>
            <a:r>
              <a:rPr lang="en-US" dirty="0"/>
              <a:t>Develops local distribution and service </a:t>
            </a:r>
            <a:r>
              <a:rPr lang="en-US" dirty="0" smtClean="0"/>
              <a:t>representation:</a:t>
            </a:r>
            <a:endParaRPr lang="en-US" dirty="0"/>
          </a:p>
          <a:p>
            <a:pPr lvl="1">
              <a:buFont typeface="Arial"/>
              <a:buChar char="•"/>
            </a:pPr>
            <a:r>
              <a:rPr lang="en-US" dirty="0"/>
              <a:t>By using local </a:t>
            </a:r>
            <a:r>
              <a:rPr lang="en-US" dirty="0" smtClean="0"/>
              <a:t>intermediaries. </a:t>
            </a:r>
            <a:endParaRPr lang="en-US" dirty="0"/>
          </a:p>
          <a:p>
            <a:pPr lvl="1">
              <a:buFont typeface="Arial"/>
              <a:buChar char="•"/>
            </a:pPr>
            <a:r>
              <a:rPr lang="en-US" dirty="0"/>
              <a:t>Or by establishing its own direct sales </a:t>
            </a:r>
            <a:r>
              <a:rPr lang="en-US" dirty="0" smtClean="0"/>
              <a:t>force.</a:t>
            </a:r>
            <a:endParaRPr lang="en-US" dirty="0"/>
          </a:p>
          <a:p>
            <a:pPr marL="0" indent="0">
              <a:buNone/>
            </a:pPr>
            <a:r>
              <a:rPr lang="en-US" dirty="0"/>
              <a:t>Key activities are done in the home country but modified for international </a:t>
            </a:r>
            <a:r>
              <a:rPr lang="en-US" dirty="0" smtClean="0"/>
              <a:t>markets.</a:t>
            </a:r>
            <a:endParaRPr lang="en-US" dirty="0"/>
          </a:p>
        </p:txBody>
      </p:sp>
      <p:sp>
        <p:nvSpPr>
          <p:cNvPr id="3" name="Slide Number Placeholder 2">
            <a:extLst>
              <a:ext uri="{FF2B5EF4-FFF2-40B4-BE49-F238E27FC236}">
                <a16:creationId xmlns="" xmlns:a16="http://schemas.microsoft.com/office/drawing/2014/main" id="{46482A49-0E0B-4694-AFA6-27D09E64D07E}"/>
              </a:ext>
            </a:extLst>
          </p:cNvPr>
          <p:cNvSpPr>
            <a:spLocks noGrp="1"/>
          </p:cNvSpPr>
          <p:nvPr>
            <p:ph type="sldNum" sz="quarter" idx="12"/>
          </p:nvPr>
        </p:nvSpPr>
        <p:spPr>
          <a:xfrm>
            <a:off x="0" y="1271588"/>
            <a:ext cx="533400" cy="244475"/>
          </a:xfrm>
        </p:spPr>
        <p:txBody>
          <a:bodyPr>
            <a:normAutofit fontScale="85000" lnSpcReduction="20000"/>
          </a:bodyPr>
          <a:lstStyle/>
          <a:p>
            <a:fld id="{C75EED75-175B-4BAC-8BD5-48A7E6C48EC3}" type="slidenum">
              <a:rPr lang="en-US" smtClean="0"/>
              <a:pPr/>
              <a:t>6</a:t>
            </a:fld>
            <a:endParaRPr lang="en-US" dirty="0"/>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704396464"/>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13FBE6-4E7B-492F-88BE-4428D566749C}"/>
              </a:ext>
            </a:extLst>
          </p:cNvPr>
          <p:cNvSpPr>
            <a:spLocks noGrp="1"/>
          </p:cNvSpPr>
          <p:nvPr>
            <p:ph type="title"/>
          </p:nvPr>
        </p:nvSpPr>
        <p:spPr/>
        <p:txBody>
          <a:bodyPr/>
          <a:lstStyle/>
          <a:p>
            <a:pPr algn="ctr"/>
            <a:r>
              <a:rPr lang="en-US" dirty="0"/>
              <a:t>International Marketing</a:t>
            </a:r>
          </a:p>
        </p:txBody>
      </p:sp>
      <p:sp>
        <p:nvSpPr>
          <p:cNvPr id="3" name="Content Placeholder 2">
            <a:extLst>
              <a:ext uri="{FF2B5EF4-FFF2-40B4-BE49-F238E27FC236}">
                <a16:creationId xmlns="" xmlns:a16="http://schemas.microsoft.com/office/drawing/2014/main" id="{E62E294B-2E37-43A8-92A0-CEF91E1ED4C7}"/>
              </a:ext>
            </a:extLst>
          </p:cNvPr>
          <p:cNvSpPr>
            <a:spLocks noGrp="1"/>
          </p:cNvSpPr>
          <p:nvPr>
            <p:ph sz="quarter" idx="1"/>
          </p:nvPr>
        </p:nvSpPr>
        <p:spPr/>
        <p:txBody>
          <a:bodyPr/>
          <a:lstStyle/>
          <a:p>
            <a:pPr marL="0" indent="0">
              <a:buNone/>
            </a:pPr>
            <a:r>
              <a:rPr lang="en-US" dirty="0"/>
              <a:t>Firm begins to manufacture products outside the home </a:t>
            </a:r>
            <a:r>
              <a:rPr lang="en-US" dirty="0" smtClean="0"/>
              <a:t>market.</a:t>
            </a:r>
            <a:endParaRPr lang="en-US" dirty="0"/>
          </a:p>
          <a:p>
            <a:pPr marL="0" indent="0">
              <a:buNone/>
            </a:pPr>
            <a:r>
              <a:rPr lang="en-US" dirty="0"/>
              <a:t>Global markets are essential to corporate </a:t>
            </a:r>
            <a:r>
              <a:rPr lang="en-US" dirty="0" smtClean="0"/>
              <a:t>growth.</a:t>
            </a:r>
            <a:endParaRPr lang="en-US" dirty="0"/>
          </a:p>
          <a:p>
            <a:pPr marL="0" indent="0">
              <a:buNone/>
            </a:pPr>
            <a:r>
              <a:rPr lang="en-US" dirty="0"/>
              <a:t>Firm establishes an international business division or </a:t>
            </a:r>
            <a:r>
              <a:rPr lang="en-US" dirty="0" smtClean="0"/>
              <a:t>unit. </a:t>
            </a:r>
            <a:endParaRPr lang="en-US" dirty="0"/>
          </a:p>
          <a:p>
            <a:pPr marL="0" indent="0">
              <a:buNone/>
            </a:pPr>
            <a:r>
              <a:rPr lang="en-US" dirty="0"/>
              <a:t>Management may still have a “domestic first” </a:t>
            </a:r>
            <a:r>
              <a:rPr lang="en-US" dirty="0" smtClean="0"/>
              <a:t>mindset.</a:t>
            </a:r>
            <a:endParaRPr lang="en-US" dirty="0"/>
          </a:p>
        </p:txBody>
      </p:sp>
      <p:sp>
        <p:nvSpPr>
          <p:cNvPr id="4" name="Slide Number Placeholder 3">
            <a:extLst>
              <a:ext uri="{FF2B5EF4-FFF2-40B4-BE49-F238E27FC236}">
                <a16:creationId xmlns="" xmlns:a16="http://schemas.microsoft.com/office/drawing/2014/main" id="{67DBC411-DB0C-42EB-8276-D519D8AA1F35}"/>
              </a:ext>
            </a:extLst>
          </p:cNvPr>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7</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26651508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1789EB-EEAE-4AED-9EAB-A0AF452FED31}"/>
              </a:ext>
            </a:extLst>
          </p:cNvPr>
          <p:cNvSpPr>
            <a:spLocks noGrp="1"/>
          </p:cNvSpPr>
          <p:nvPr>
            <p:ph type="title"/>
          </p:nvPr>
        </p:nvSpPr>
        <p:spPr/>
        <p:txBody>
          <a:bodyPr/>
          <a:lstStyle/>
          <a:p>
            <a:pPr algn="ctr"/>
            <a:r>
              <a:rPr lang="en-US" dirty="0"/>
              <a:t>Global Marketing</a:t>
            </a:r>
          </a:p>
        </p:txBody>
      </p:sp>
      <p:sp>
        <p:nvSpPr>
          <p:cNvPr id="3" name="Content Placeholder 2">
            <a:extLst>
              <a:ext uri="{FF2B5EF4-FFF2-40B4-BE49-F238E27FC236}">
                <a16:creationId xmlns="" xmlns:a16="http://schemas.microsoft.com/office/drawing/2014/main" id="{B989AFD5-7530-4BCC-8119-45F008E1FD5D}"/>
              </a:ext>
            </a:extLst>
          </p:cNvPr>
          <p:cNvSpPr>
            <a:spLocks noGrp="1"/>
          </p:cNvSpPr>
          <p:nvPr>
            <p:ph sz="quarter" idx="1"/>
          </p:nvPr>
        </p:nvSpPr>
        <p:spPr>
          <a:xfrm>
            <a:off x="612648" y="1600200"/>
            <a:ext cx="8153400" cy="4937760"/>
          </a:xfrm>
        </p:spPr>
        <p:txBody>
          <a:bodyPr/>
          <a:lstStyle/>
          <a:p>
            <a:pPr marL="0" indent="0">
              <a:buNone/>
            </a:pPr>
            <a:r>
              <a:rPr lang="en-US" dirty="0"/>
              <a:t>Global marketing firm views the world as a single market with many different </a:t>
            </a:r>
            <a:r>
              <a:rPr lang="en-US" dirty="0" smtClean="0"/>
              <a:t>segments.</a:t>
            </a:r>
            <a:endParaRPr lang="en-US" dirty="0"/>
          </a:p>
          <a:p>
            <a:pPr marL="0" indent="0">
              <a:buNone/>
            </a:pPr>
            <a:r>
              <a:rPr lang="en-US" dirty="0" smtClean="0"/>
              <a:t>Fifty percent or </a:t>
            </a:r>
            <a:r>
              <a:rPr lang="en-US" dirty="0"/>
              <a:t>more of revenue comes from international </a:t>
            </a:r>
            <a:r>
              <a:rPr lang="en-US" dirty="0" smtClean="0"/>
              <a:t>markets.</a:t>
            </a:r>
            <a:endParaRPr lang="en-US" dirty="0"/>
          </a:p>
          <a:p>
            <a:pPr marL="0" indent="0">
              <a:buNone/>
            </a:pPr>
            <a:r>
              <a:rPr lang="en-US" dirty="0"/>
              <a:t>Global marketing firms see segments that may or may not align with country </a:t>
            </a:r>
            <a:r>
              <a:rPr lang="en-US" dirty="0" smtClean="0"/>
              <a:t>boundaries. International </a:t>
            </a:r>
            <a:r>
              <a:rPr lang="en-US" dirty="0"/>
              <a:t>marketing firms define markets along traditional political </a:t>
            </a:r>
            <a:r>
              <a:rPr lang="en-US" dirty="0" smtClean="0"/>
              <a:t>boundaries.</a:t>
            </a:r>
            <a:endParaRPr lang="en-US" dirty="0"/>
          </a:p>
          <a:p>
            <a:pPr marL="0" indent="0">
              <a:buNone/>
            </a:pPr>
            <a:r>
              <a:rPr lang="en-US" dirty="0"/>
              <a:t>Moving to global marketing depends on research critical for decision </a:t>
            </a:r>
            <a:r>
              <a:rPr lang="en-US" dirty="0" smtClean="0"/>
              <a:t>makers.</a:t>
            </a:r>
            <a:endParaRPr lang="en-US" dirty="0"/>
          </a:p>
        </p:txBody>
      </p:sp>
      <p:sp>
        <p:nvSpPr>
          <p:cNvPr id="4" name="Slide Number Placeholder 3">
            <a:extLst>
              <a:ext uri="{FF2B5EF4-FFF2-40B4-BE49-F238E27FC236}">
                <a16:creationId xmlns="" xmlns:a16="http://schemas.microsoft.com/office/drawing/2014/main" id="{49E08FA1-C67F-4F6A-9E20-903DA376207C}"/>
              </a:ext>
            </a:extLst>
          </p:cNvPr>
          <p:cNvSpPr>
            <a:spLocks noGrp="1"/>
          </p:cNvSpPr>
          <p:nvPr>
            <p:ph type="sldNum" sz="quarter" idx="12"/>
          </p:nvPr>
        </p:nvSpPr>
        <p:spPr>
          <a:xfrm>
            <a:off x="0" y="1271588"/>
            <a:ext cx="533400" cy="244475"/>
          </a:xfrm>
        </p:spPr>
        <p:txBody>
          <a:bodyPr>
            <a:normAutofit fontScale="85000" lnSpcReduction="20000"/>
          </a:bodyPr>
          <a:lstStyle/>
          <a:p>
            <a:fld id="{581D1811-F9E1-4FE3-8711-430BD8C3320E}" type="slidenum">
              <a:rPr lang="en-US" smtClean="0"/>
              <a:pPr/>
              <a:t>8</a:t>
            </a:fld>
            <a:endParaRPr lang="en-US" dirty="0"/>
          </a:p>
        </p:txBody>
      </p:sp>
      <p:sp>
        <p:nvSpPr>
          <p:cNvPr id="5"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extLst>
      <p:ext uri="{BB962C8B-B14F-4D97-AF65-F5344CB8AC3E}">
        <p14:creationId xmlns:p14="http://schemas.microsoft.com/office/powerpoint/2010/main" val="1852046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2943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hangingPunct="1">
              <a:defRPr/>
            </a:pPr>
            <a:r>
              <a:rPr lang="en-US" dirty="0"/>
              <a:t>Ten Examples of Global Companies and their Expansion in Global Markets</a:t>
            </a:r>
          </a:p>
        </p:txBody>
      </p:sp>
      <p:sp>
        <p:nvSpPr>
          <p:cNvPr id="4" name="Text Placeholder 3"/>
          <p:cNvSpPr>
            <a:spLocks noGrp="1"/>
          </p:cNvSpPr>
          <p:nvPr>
            <p:ph type="body" sz="quarter" idx="12"/>
          </p:nvPr>
        </p:nvSpPr>
        <p:spPr>
          <a:solidFill>
            <a:schemeClr val="accent2"/>
          </a:solidFill>
        </p:spPr>
        <p:txBody>
          <a:bodyPr/>
          <a:lstStyle/>
          <a:p>
            <a:pPr eaLnBrk="1" hangingPunct="1">
              <a:defRPr/>
            </a:pPr>
            <a:r>
              <a:rPr lang="en-US" dirty="0"/>
              <a:t>EXHIBIT 2.2</a:t>
            </a:r>
          </a:p>
        </p:txBody>
      </p:sp>
      <p:graphicFrame>
        <p:nvGraphicFramePr>
          <p:cNvPr id="19" name="Table 18" descr="A table showing ten examples of global companies, the number of years to expansion, and their first expansion event."/>
          <p:cNvGraphicFramePr>
            <a:graphicFrameLocks noGrp="1"/>
          </p:cNvGraphicFramePr>
          <p:nvPr>
            <p:extLst>
              <p:ext uri="{D42A27DB-BD31-4B8C-83A1-F6EECF244321}">
                <p14:modId xmlns:p14="http://schemas.microsoft.com/office/powerpoint/2010/main" val="4229485518"/>
              </p:ext>
            </p:extLst>
          </p:nvPr>
        </p:nvGraphicFramePr>
        <p:xfrm>
          <a:off x="350838" y="1311275"/>
          <a:ext cx="8364536" cy="4994301"/>
        </p:xfrm>
        <a:graphic>
          <a:graphicData uri="http://schemas.openxmlformats.org/drawingml/2006/table">
            <a:tbl>
              <a:tblPr/>
              <a:tblGrid>
                <a:gridCol w="1174045">
                  <a:extLst>
                    <a:ext uri="{9D8B030D-6E8A-4147-A177-3AD203B41FA5}">
                      <a16:colId xmlns="" xmlns:a16="http://schemas.microsoft.com/office/drawing/2014/main" val="20000"/>
                    </a:ext>
                  </a:extLst>
                </a:gridCol>
                <a:gridCol w="2365440">
                  <a:extLst>
                    <a:ext uri="{9D8B030D-6E8A-4147-A177-3AD203B41FA5}">
                      <a16:colId xmlns="" xmlns:a16="http://schemas.microsoft.com/office/drawing/2014/main" val="20001"/>
                    </a:ext>
                  </a:extLst>
                </a:gridCol>
                <a:gridCol w="4825051">
                  <a:extLst>
                    <a:ext uri="{9D8B030D-6E8A-4147-A177-3AD203B41FA5}">
                      <a16:colId xmlns="" xmlns:a16="http://schemas.microsoft.com/office/drawing/2014/main" val="20002"/>
                    </a:ext>
                  </a:extLst>
                </a:gridCol>
              </a:tblGrid>
              <a:tr h="483248">
                <a:tc>
                  <a:txBody>
                    <a:bodyPr/>
                    <a:lstStyle/>
                    <a:p>
                      <a:pPr marL="0" marR="0" algn="ctr">
                        <a:spcBef>
                          <a:spcPts val="0"/>
                        </a:spcBef>
                        <a:spcAft>
                          <a:spcPts val="0"/>
                        </a:spcAft>
                      </a:pPr>
                      <a:r>
                        <a:rPr lang="en-US" sz="1200" b="1" dirty="0">
                          <a:latin typeface="+mn-lt"/>
                          <a:ea typeface="Times New Roman"/>
                          <a:cs typeface="Times New Roman"/>
                        </a:rPr>
                        <a:t>Years to Expansion</a:t>
                      </a:r>
                      <a:endParaRPr lang="en-US" sz="1200" dirty="0">
                        <a:latin typeface="+mn-lt"/>
                        <a:ea typeface="Times New Roman"/>
                        <a:cs typeface="Times New Roman"/>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spcBef>
                          <a:spcPts val="0"/>
                        </a:spcBef>
                        <a:spcAft>
                          <a:spcPts val="0"/>
                        </a:spcAft>
                      </a:pPr>
                      <a:r>
                        <a:rPr lang="en-US" sz="1200" b="1" dirty="0">
                          <a:latin typeface="+mn-lt"/>
                          <a:ea typeface="Times New Roman"/>
                          <a:cs typeface="Times New Roman"/>
                        </a:rPr>
                        <a:t>U. S. Company</a:t>
                      </a:r>
                      <a:endParaRPr lang="en-US" sz="1200" dirty="0">
                        <a:latin typeface="+mn-lt"/>
                        <a:ea typeface="Times New Roman"/>
                        <a:cs typeface="Times New Roman"/>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spcBef>
                          <a:spcPts val="0"/>
                        </a:spcBef>
                        <a:spcAft>
                          <a:spcPts val="0"/>
                        </a:spcAft>
                      </a:pPr>
                      <a:r>
                        <a:rPr lang="en-US" sz="1200" b="1" dirty="0">
                          <a:latin typeface="+mn-lt"/>
                          <a:ea typeface="Times New Roman"/>
                          <a:cs typeface="Times New Roman"/>
                        </a:rPr>
                        <a:t>First Expansion</a:t>
                      </a:r>
                      <a:endParaRPr lang="en-US" sz="1200" dirty="0">
                        <a:latin typeface="+mn-lt"/>
                        <a:ea typeface="Times New Roman"/>
                        <a:cs typeface="Times New Roman"/>
                      </a:endParaRPr>
                    </a:p>
                  </a:txBody>
                  <a:tcPr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 xmlns:a16="http://schemas.microsoft.com/office/drawing/2014/main" val="10000"/>
                  </a:ext>
                </a:extLst>
              </a:tr>
              <a:tr h="443162">
                <a:tc>
                  <a:txBody>
                    <a:bodyPr/>
                    <a:lstStyle/>
                    <a:p>
                      <a:pPr marL="0" marR="0" algn="ctr">
                        <a:spcBef>
                          <a:spcPts val="0"/>
                        </a:spcBef>
                        <a:spcAft>
                          <a:spcPts val="0"/>
                        </a:spcAft>
                      </a:pPr>
                      <a:r>
                        <a:rPr lang="en-US" sz="1400" dirty="0">
                          <a:latin typeface="+mn-lt"/>
                          <a:ea typeface="Times New Roman"/>
                          <a:cs typeface="Times New Roman"/>
                        </a:rPr>
                        <a:t>29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Wal-Mart (est. 1962)</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1991 - </a:t>
                      </a:r>
                      <a:r>
                        <a:rPr kumimoji="0" lang="en-US" sz="1400" kern="1200" baseline="0" dirty="0">
                          <a:solidFill>
                            <a:schemeClr val="tx1"/>
                          </a:solidFill>
                          <a:latin typeface="+mn-lt"/>
                          <a:ea typeface="+mn-ea"/>
                          <a:cs typeface="+mn-cs"/>
                        </a:rPr>
                        <a:t>Wal-Mart opens two units in Mexico City.</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 xmlns:a16="http://schemas.microsoft.com/office/drawing/2014/main" val="10001"/>
                  </a:ext>
                </a:extLst>
              </a:tr>
              <a:tr h="547681">
                <a:tc>
                  <a:txBody>
                    <a:bodyPr/>
                    <a:lstStyle/>
                    <a:p>
                      <a:pPr marL="0" marR="0" algn="ctr">
                        <a:spcBef>
                          <a:spcPts val="0"/>
                        </a:spcBef>
                        <a:spcAft>
                          <a:spcPts val="0"/>
                        </a:spcAft>
                      </a:pPr>
                      <a:r>
                        <a:rPr lang="en-US" sz="1400" dirty="0">
                          <a:latin typeface="+mn-lt"/>
                          <a:ea typeface="Times New Roman"/>
                          <a:cs typeface="Times New Roman"/>
                        </a:rPr>
                        <a:t>20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dirty="0">
                          <a:latin typeface="+mn-lt"/>
                          <a:ea typeface="Times New Roman"/>
                          <a:cs typeface="Times New Roman"/>
                        </a:rPr>
                        <a:t>Hewlett-Packard (est. 1939)</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mn-lt"/>
                          <a:ea typeface="Times New Roman"/>
                          <a:cs typeface="Times New Roman"/>
                        </a:rPr>
                        <a:t>1959 – </a:t>
                      </a:r>
                      <a:r>
                        <a:rPr kumimoji="0" lang="en-US" sz="1400" kern="1200" baseline="0" dirty="0">
                          <a:solidFill>
                            <a:schemeClr val="tx1"/>
                          </a:solidFill>
                          <a:latin typeface="+mn-lt"/>
                          <a:ea typeface="+mn-ea"/>
                          <a:cs typeface="+mn-cs"/>
                        </a:rPr>
                        <a:t>HP sets up a European marketing organization in Geneva, Switzerland, and a manufacturing plant in Germany.</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547681">
                <a:tc>
                  <a:txBody>
                    <a:bodyPr/>
                    <a:lstStyle/>
                    <a:p>
                      <a:pPr marL="0" marR="0" algn="ctr">
                        <a:spcBef>
                          <a:spcPts val="0"/>
                        </a:spcBef>
                        <a:spcAft>
                          <a:spcPts val="0"/>
                        </a:spcAft>
                      </a:pPr>
                      <a:r>
                        <a:rPr lang="en-US" sz="1400" dirty="0">
                          <a:latin typeface="+mn-lt"/>
                          <a:ea typeface="Times New Roman"/>
                          <a:cs typeface="Times New Roman"/>
                        </a:rPr>
                        <a:t>26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Tyson Foods (est. 1963)</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1989 - Tyson establishes a partnership with a Mexican poultry company, to create an international partnership.</a:t>
                      </a:r>
                      <a:r>
                        <a:rPr lang="en-US" sz="1400" baseline="0" dirty="0">
                          <a:latin typeface="+mn-lt"/>
                          <a:ea typeface="Times New Roman"/>
                          <a:cs typeface="Times New Roman"/>
                        </a:rPr>
                        <a:t> </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 xmlns:a16="http://schemas.microsoft.com/office/drawing/2014/main" val="10003"/>
                  </a:ext>
                </a:extLst>
              </a:tr>
              <a:tr h="547681">
                <a:tc>
                  <a:txBody>
                    <a:bodyPr/>
                    <a:lstStyle/>
                    <a:p>
                      <a:pPr marL="0" marR="0" algn="ctr">
                        <a:spcBef>
                          <a:spcPts val="0"/>
                        </a:spcBef>
                        <a:spcAft>
                          <a:spcPts val="0"/>
                        </a:spcAft>
                      </a:pPr>
                      <a:r>
                        <a:rPr lang="en-US" sz="1400" dirty="0">
                          <a:latin typeface="+mn-lt"/>
                          <a:ea typeface="Times New Roman"/>
                          <a:cs typeface="Times New Roman"/>
                        </a:rPr>
                        <a:t>25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dirty="0">
                          <a:latin typeface="+mn-lt"/>
                          <a:ea typeface="Times New Roman"/>
                          <a:cs typeface="Times New Roman"/>
                        </a:rPr>
                        <a:t>Caterpillar (est. 1925)</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mn-lt"/>
                          <a:ea typeface="Times New Roman"/>
                          <a:cs typeface="Times New Roman"/>
                        </a:rPr>
                        <a:t>1950 – </a:t>
                      </a:r>
                      <a:r>
                        <a:rPr kumimoji="0" lang="en-US" sz="1400" kern="1200" baseline="0" dirty="0">
                          <a:solidFill>
                            <a:schemeClr val="tx1"/>
                          </a:solidFill>
                          <a:latin typeface="+mn-lt"/>
                          <a:ea typeface="+mn-ea"/>
                          <a:cs typeface="+mn-cs"/>
                        </a:rPr>
                        <a:t>Caterpillar Tractor Co. Ltd. in Great Britain is</a:t>
                      </a:r>
                    </a:p>
                    <a:p>
                      <a:r>
                        <a:rPr kumimoji="0" lang="en-US" sz="1400" kern="1200" baseline="0" dirty="0">
                          <a:solidFill>
                            <a:schemeClr val="tx1"/>
                          </a:solidFill>
                          <a:latin typeface="+mn-lt"/>
                          <a:ea typeface="+mn-ea"/>
                          <a:cs typeface="+mn-cs"/>
                        </a:rPr>
                        <a:t>founded.</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547681">
                <a:tc>
                  <a:txBody>
                    <a:bodyPr/>
                    <a:lstStyle/>
                    <a:p>
                      <a:pPr marL="0" marR="0" algn="ctr">
                        <a:spcBef>
                          <a:spcPts val="0"/>
                        </a:spcBef>
                        <a:spcAft>
                          <a:spcPts val="0"/>
                        </a:spcAft>
                      </a:pPr>
                      <a:r>
                        <a:rPr lang="en-US" sz="1400" dirty="0">
                          <a:latin typeface="+mn-lt"/>
                          <a:ea typeface="Times New Roman"/>
                          <a:cs typeface="Times New Roman"/>
                        </a:rPr>
                        <a:t>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Home Depot (est. 1979)</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r>
                        <a:rPr lang="en-US" sz="1400" dirty="0">
                          <a:latin typeface="+mn-lt"/>
                          <a:ea typeface="Times New Roman"/>
                          <a:cs typeface="Times New Roman"/>
                        </a:rPr>
                        <a:t>1998 – </a:t>
                      </a:r>
                      <a:r>
                        <a:rPr kumimoji="0" lang="en-US" sz="1400" kern="1200" baseline="0" dirty="0">
                          <a:solidFill>
                            <a:schemeClr val="tx1"/>
                          </a:solidFill>
                          <a:latin typeface="+mn-lt"/>
                          <a:ea typeface="+mn-ea"/>
                          <a:cs typeface="+mn-cs"/>
                        </a:rPr>
                        <a:t>Home Depot enters the Puerto Rican market</a:t>
                      </a:r>
                    </a:p>
                    <a:p>
                      <a:r>
                        <a:rPr kumimoji="0" lang="en-US" sz="1400" kern="1200" baseline="0" dirty="0">
                          <a:solidFill>
                            <a:schemeClr val="tx1"/>
                          </a:solidFill>
                          <a:latin typeface="+mn-lt"/>
                          <a:ea typeface="+mn-ea"/>
                          <a:cs typeface="+mn-cs"/>
                        </a:rPr>
                        <a:t>followed by Argentina.</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 xmlns:a16="http://schemas.microsoft.com/office/drawing/2014/main" val="10005"/>
                  </a:ext>
                </a:extLst>
              </a:tr>
              <a:tr h="547681">
                <a:tc>
                  <a:txBody>
                    <a:bodyPr/>
                    <a:lstStyle/>
                    <a:p>
                      <a:pPr marL="0" marR="0" algn="ctr">
                        <a:spcBef>
                          <a:spcPts val="0"/>
                        </a:spcBef>
                        <a:spcAft>
                          <a:spcPts val="0"/>
                        </a:spcAft>
                      </a:pPr>
                      <a:r>
                        <a:rPr lang="en-US" sz="1400" dirty="0">
                          <a:latin typeface="+mn-lt"/>
                          <a:ea typeface="Times New Roman"/>
                          <a:cs typeface="Times New Roman"/>
                        </a:rPr>
                        <a:t>18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dirty="0">
                          <a:latin typeface="+mn-lt"/>
                          <a:ea typeface="Times New Roman"/>
                          <a:cs typeface="Times New Roman"/>
                        </a:rPr>
                        <a:t>Gap (est. 1969)</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mn-lt"/>
                          <a:ea typeface="Times New Roman"/>
                          <a:cs typeface="Times New Roman"/>
                        </a:rPr>
                        <a:t>1987 - </a:t>
                      </a:r>
                      <a:r>
                        <a:rPr kumimoji="0" lang="en-US" sz="1400" kern="1200" baseline="0" dirty="0">
                          <a:solidFill>
                            <a:schemeClr val="tx1"/>
                          </a:solidFill>
                          <a:latin typeface="+mn-lt"/>
                          <a:ea typeface="+mn-ea"/>
                          <a:cs typeface="+mn-cs"/>
                        </a:rPr>
                        <a:t>The first Gap store outside the United States</a:t>
                      </a:r>
                    </a:p>
                    <a:p>
                      <a:r>
                        <a:rPr kumimoji="0" lang="en-US" sz="1400" kern="1200" baseline="0" dirty="0">
                          <a:solidFill>
                            <a:schemeClr val="tx1"/>
                          </a:solidFill>
                          <a:latin typeface="+mn-lt"/>
                          <a:ea typeface="+mn-ea"/>
                          <a:cs typeface="+mn-cs"/>
                        </a:rPr>
                        <a:t>opens in London on George Street.</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443162">
                <a:tc>
                  <a:txBody>
                    <a:bodyPr/>
                    <a:lstStyle/>
                    <a:p>
                      <a:pPr marL="0" marR="0" algn="ctr">
                        <a:spcBef>
                          <a:spcPts val="0"/>
                        </a:spcBef>
                        <a:spcAft>
                          <a:spcPts val="0"/>
                        </a:spcAft>
                      </a:pPr>
                      <a:r>
                        <a:rPr lang="en-US" sz="1400" dirty="0">
                          <a:latin typeface="+mn-lt"/>
                          <a:ea typeface="Times New Roman"/>
                          <a:cs typeface="Times New Roman"/>
                        </a:rPr>
                        <a:t>12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Goodyear (est. 1898)</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1910 - Goodyear’s Canadian plant opens. </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 xmlns:a16="http://schemas.microsoft.com/office/drawing/2014/main" val="10007"/>
                  </a:ext>
                </a:extLst>
              </a:tr>
              <a:tr h="443162">
                <a:tc>
                  <a:txBody>
                    <a:bodyPr/>
                    <a:lstStyle/>
                    <a:p>
                      <a:pPr marL="0" marR="0" algn="ctr">
                        <a:spcBef>
                          <a:spcPts val="0"/>
                        </a:spcBef>
                        <a:spcAft>
                          <a:spcPts val="0"/>
                        </a:spcAft>
                      </a:pPr>
                      <a:r>
                        <a:rPr lang="en-US" sz="1400" dirty="0">
                          <a:latin typeface="+mn-lt"/>
                          <a:ea typeface="Times New Roman"/>
                          <a:cs typeface="Times New Roman"/>
                        </a:rPr>
                        <a:t>10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dirty="0">
                          <a:latin typeface="+mn-lt"/>
                          <a:ea typeface="Times New Roman"/>
                          <a:cs typeface="Times New Roman"/>
                        </a:rPr>
                        <a:t>FedEx (est. 1971)</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400" dirty="0">
                          <a:latin typeface="+mn-lt"/>
                          <a:ea typeface="Times New Roman"/>
                          <a:cs typeface="Times New Roman"/>
                        </a:rPr>
                        <a:t>1981 - International delivery begins with service to </a:t>
                      </a:r>
                      <a:r>
                        <a:rPr kumimoji="0" lang="en-US" sz="1400" kern="1200" baseline="0" dirty="0">
                          <a:solidFill>
                            <a:schemeClr val="tx1"/>
                          </a:solidFill>
                          <a:latin typeface="+mn-lt"/>
                          <a:ea typeface="+mn-ea"/>
                          <a:cs typeface="+mn-cs"/>
                        </a:rPr>
                        <a:t>Canada.</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r h="443162">
                <a:tc>
                  <a:txBody>
                    <a:bodyPr/>
                    <a:lstStyle/>
                    <a:p>
                      <a:pPr marL="0" marR="0" algn="ctr">
                        <a:spcBef>
                          <a:spcPts val="0"/>
                        </a:spcBef>
                        <a:spcAft>
                          <a:spcPts val="0"/>
                        </a:spcAft>
                      </a:pPr>
                      <a:r>
                        <a:rPr lang="en-US" sz="1400" dirty="0">
                          <a:latin typeface="+mn-lt"/>
                          <a:ea typeface="Times New Roman"/>
                          <a:cs typeface="Times New Roman"/>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PepsiCo (est. 1965)</a:t>
                      </a: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tc>
                  <a:txBody>
                    <a:bodyPr/>
                    <a:lstStyle/>
                    <a:p>
                      <a:pPr marL="0" marR="0">
                        <a:spcBef>
                          <a:spcPts val="0"/>
                        </a:spcBef>
                        <a:spcAft>
                          <a:spcPts val="0"/>
                        </a:spcAft>
                      </a:pPr>
                      <a:r>
                        <a:rPr lang="en-US" sz="1400" dirty="0">
                          <a:latin typeface="+mn-lt"/>
                          <a:ea typeface="Times New Roman"/>
                          <a:cs typeface="Times New Roman"/>
                        </a:rPr>
                        <a:t>1966 - Pepsi enters </a:t>
                      </a:r>
                      <a:r>
                        <a:rPr kumimoji="0" lang="en-US" sz="1400" kern="1200" baseline="0" dirty="0">
                          <a:solidFill>
                            <a:schemeClr val="tx1"/>
                          </a:solidFill>
                          <a:latin typeface="+mn-lt"/>
                          <a:ea typeface="+mn-ea"/>
                          <a:cs typeface="+mn-cs"/>
                        </a:rPr>
                        <a:t>Japan and Eastern Europe.</a:t>
                      </a:r>
                      <a:endParaRPr lang="en-US" sz="1400" dirty="0">
                        <a:latin typeface="+mn-lt"/>
                        <a:ea typeface="Times New Roman"/>
                        <a:cs typeface="Times New Roman"/>
                      </a:endParaRPr>
                    </a:p>
                  </a:txBody>
                  <a:tcPr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F8FE"/>
                    </a:solidFill>
                  </a:tcPr>
                </a:tc>
                <a:extLst>
                  <a:ext uri="{0D108BD9-81ED-4DB2-BD59-A6C34878D82A}">
                    <a16:rowId xmlns="" xmlns:a16="http://schemas.microsoft.com/office/drawing/2014/main" val="10009"/>
                  </a:ext>
                </a:extLst>
              </a:tr>
            </a:tbl>
          </a:graphicData>
        </a:graphic>
      </p:graphicFrame>
      <p:sp>
        <p:nvSpPr>
          <p:cNvPr id="8"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h 12">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4977</TotalTime>
  <Words>7894</Words>
  <Application>Microsoft Macintosh PowerPoint</Application>
  <PresentationFormat>On-screen Show (4:3)</PresentationFormat>
  <Paragraphs>436</Paragraphs>
  <Slides>45</Slides>
  <Notes>38</Notes>
  <HiddenSlides>0</HiddenSlides>
  <MMClips>0</MMClips>
  <ScaleCrop>false</ScaleCrop>
  <HeadingPairs>
    <vt:vector size="4" baseType="variant">
      <vt:variant>
        <vt:lpstr>Theme</vt:lpstr>
      </vt:variant>
      <vt:variant>
        <vt:i4>4</vt:i4>
      </vt:variant>
      <vt:variant>
        <vt:lpstr>Slide Titles</vt:lpstr>
      </vt:variant>
      <vt:variant>
        <vt:i4>45</vt:i4>
      </vt:variant>
    </vt:vector>
  </HeadingPairs>
  <TitlesOfParts>
    <vt:vector size="49" baseType="lpstr">
      <vt:lpstr>Ch 12</vt:lpstr>
      <vt:lpstr>1_MM 1e</vt:lpstr>
      <vt:lpstr>1_MM 1e part 3</vt:lpstr>
      <vt:lpstr>1_MM 1e part 4</vt:lpstr>
      <vt:lpstr>CHAPTER 2: Marketing Foundations: Global, Ethical,  sustainable</vt:lpstr>
      <vt:lpstr>Learning Objectives</vt:lpstr>
      <vt:lpstr>Marketing Is Not Limited By Borders</vt:lpstr>
      <vt:lpstr>The Global Experience Learning Curve</vt:lpstr>
      <vt:lpstr>Companies with  No Foreign Marketing</vt:lpstr>
      <vt:lpstr>Companies with  Foreign Marketing</vt:lpstr>
      <vt:lpstr>International Marketing</vt:lpstr>
      <vt:lpstr>Global Marketing</vt:lpstr>
      <vt:lpstr>Ten Examples of Global Companies and their Expansion in Global Markets</vt:lpstr>
      <vt:lpstr>The Global Experience Learning Curve</vt:lpstr>
      <vt:lpstr>Emerging Markets</vt:lpstr>
      <vt:lpstr>Multinational Regional Market Zones</vt:lpstr>
      <vt:lpstr>Top Four Regional Market Zones</vt:lpstr>
      <vt:lpstr>Select the Global Market</vt:lpstr>
      <vt:lpstr>Key Company Characteristics in Global Market Expansion</vt:lpstr>
      <vt:lpstr>Develop Global Market Strategies: Exporting</vt:lpstr>
      <vt:lpstr>Market Entry Strategy: Contractual Agreements</vt:lpstr>
      <vt:lpstr>Market Entry Strategy: Strategic Alliances</vt:lpstr>
      <vt:lpstr>Market Entry Strategy: Direct Foreign Investment</vt:lpstr>
      <vt:lpstr>Organizational Structure Choices</vt:lpstr>
      <vt:lpstr>Choose Structure</vt:lpstr>
      <vt:lpstr>Product Choices</vt:lpstr>
      <vt:lpstr>Consumer Issues</vt:lpstr>
      <vt:lpstr>International Channel Structures</vt:lpstr>
      <vt:lpstr>Market Channel Issues</vt:lpstr>
      <vt:lpstr>Marketing Communications: Advertising</vt:lpstr>
      <vt:lpstr>Other Marketing Communications</vt:lpstr>
      <vt:lpstr>Pricing</vt:lpstr>
      <vt:lpstr>Price Escalation</vt:lpstr>
      <vt:lpstr>Global Pricing Issues</vt:lpstr>
      <vt:lpstr>Ethics: At the Core of Successful Marketing Management</vt:lpstr>
      <vt:lpstr>Ethics and the Value Proposition</vt:lpstr>
      <vt:lpstr>Ethics and Elements of the Marketing Mix: Product</vt:lpstr>
      <vt:lpstr>Ethics and Elements of the Marketing Mix: Price</vt:lpstr>
      <vt:lpstr>Ethics and Elements of the Marketing Mix:  Distribution</vt:lpstr>
      <vt:lpstr>Ethics and Elements of the Marketing Mix: Marketing Communications</vt:lpstr>
      <vt:lpstr>Code of Marketing Ethics</vt:lpstr>
      <vt:lpstr>Sustainability:  Right and the Good Strategy</vt:lpstr>
      <vt:lpstr>Triple Bottom Line: Stakeholders</vt:lpstr>
      <vt:lpstr>Triple Bottom Line</vt:lpstr>
      <vt:lpstr>Alt Text Appendix</vt:lpstr>
      <vt:lpstr>The Top Four Regional Market Zones</vt:lpstr>
      <vt:lpstr>Key Company Characteristics in Global Market Expansion</vt:lpstr>
      <vt:lpstr>International Channel Structures</vt:lpstr>
      <vt:lpstr>Triple Bottom Line</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264</cp:revision>
  <dcterms:created xsi:type="dcterms:W3CDTF">2008-07-02T15:22:33Z</dcterms:created>
  <dcterms:modified xsi:type="dcterms:W3CDTF">2018-03-07T17:50:49Z</dcterms:modified>
</cp:coreProperties>
</file>