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3" r:id="rId1"/>
    <p:sldMasterId id="2147484064" r:id="rId2"/>
    <p:sldMasterId id="2147484070" r:id="rId3"/>
    <p:sldMasterId id="2147484076" r:id="rId4"/>
    <p:sldMasterId id="2147484421" r:id="rId5"/>
    <p:sldMasterId id="2147484434" r:id="rId6"/>
    <p:sldMasterId id="2147484444" r:id="rId7"/>
    <p:sldMasterId id="2147484450" r:id="rId8"/>
    <p:sldMasterId id="2147484456" r:id="rId9"/>
  </p:sldMasterIdLst>
  <p:notesMasterIdLst>
    <p:notesMasterId r:id="rId55"/>
  </p:notesMasterIdLst>
  <p:handoutMasterIdLst>
    <p:handoutMasterId r:id="rId56"/>
  </p:handoutMasterIdLst>
  <p:sldIdLst>
    <p:sldId id="256" r:id="rId10"/>
    <p:sldId id="257" r:id="rId11"/>
    <p:sldId id="258" r:id="rId12"/>
    <p:sldId id="262" r:id="rId13"/>
    <p:sldId id="296" r:id="rId14"/>
    <p:sldId id="264" r:id="rId15"/>
    <p:sldId id="263" r:id="rId16"/>
    <p:sldId id="266" r:id="rId17"/>
    <p:sldId id="265" r:id="rId18"/>
    <p:sldId id="293" r:id="rId19"/>
    <p:sldId id="259" r:id="rId20"/>
    <p:sldId id="267" r:id="rId21"/>
    <p:sldId id="260" r:id="rId22"/>
    <p:sldId id="268" r:id="rId23"/>
    <p:sldId id="272" r:id="rId24"/>
    <p:sldId id="271" r:id="rId25"/>
    <p:sldId id="273" r:id="rId26"/>
    <p:sldId id="269" r:id="rId27"/>
    <p:sldId id="270" r:id="rId28"/>
    <p:sldId id="274" r:id="rId29"/>
    <p:sldId id="308" r:id="rId30"/>
    <p:sldId id="275" r:id="rId31"/>
    <p:sldId id="294" r:id="rId32"/>
    <p:sldId id="280" r:id="rId33"/>
    <p:sldId id="277" r:id="rId34"/>
    <p:sldId id="283" r:id="rId35"/>
    <p:sldId id="278" r:id="rId36"/>
    <p:sldId id="281" r:id="rId37"/>
    <p:sldId id="285" r:id="rId38"/>
    <p:sldId id="282" r:id="rId39"/>
    <p:sldId id="286" r:id="rId40"/>
    <p:sldId id="306" r:id="rId41"/>
    <p:sldId id="287" r:id="rId42"/>
    <p:sldId id="291" r:id="rId43"/>
    <p:sldId id="307" r:id="rId44"/>
    <p:sldId id="289" r:id="rId45"/>
    <p:sldId id="295" r:id="rId46"/>
    <p:sldId id="261" r:id="rId47"/>
    <p:sldId id="300" r:id="rId48"/>
    <p:sldId id="299" r:id="rId49"/>
    <p:sldId id="301" r:id="rId50"/>
    <p:sldId id="302" r:id="rId51"/>
    <p:sldId id="303" r:id="rId52"/>
    <p:sldId id="304" r:id="rId53"/>
    <p:sldId id="305"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B143"/>
    <a:srgbClr val="E8B23D"/>
    <a:srgbClr val="EDF0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6" autoAdjust="0"/>
    <p:restoredTop sz="98472" autoAdjust="0"/>
  </p:normalViewPr>
  <p:slideViewPr>
    <p:cSldViewPr snapToObjects="1">
      <p:cViewPr varScale="1">
        <p:scale>
          <a:sx n="100" d="100"/>
          <a:sy n="100" d="100"/>
        </p:scale>
        <p:origin x="-296" y="-96"/>
      </p:cViewPr>
      <p:guideLst>
        <p:guide orient="horz" pos="2160"/>
        <p:guide pos="2880"/>
      </p:guideLst>
    </p:cSldViewPr>
  </p:slideViewPr>
  <p:outlineViewPr>
    <p:cViewPr>
      <p:scale>
        <a:sx n="33" d="100"/>
        <a:sy n="33" d="100"/>
      </p:scale>
      <p:origin x="0" y="31632"/>
    </p:cViewPr>
  </p:outlin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microsoft.com/office/2015/10/relationships/revisionInfo" Target="revisionInfo.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025D76-1876-4A4B-95A5-3791872BC6E7}" type="doc">
      <dgm:prSet loTypeId="urn:microsoft.com/office/officeart/2005/8/layout/hProcess9" loCatId="process" qsTypeId="urn:microsoft.com/office/officeart/2005/8/quickstyle/simple1" qsCatId="simple" csTypeId="urn:microsoft.com/office/officeart/2005/8/colors/accent1_2" csCatId="accent1" phldr="1"/>
      <dgm:spPr/>
    </dgm:pt>
    <dgm:pt modelId="{53A3BD56-7CFF-450A-BD1D-91FA630F89D0}">
      <dgm:prSet phldrT="[Text]"/>
      <dgm:spPr/>
      <dgm:t>
        <a:bodyPr/>
        <a:lstStyle/>
        <a:p>
          <a:r>
            <a:rPr lang="en-US" dirty="0"/>
            <a:t>Customer satisfaction</a:t>
          </a:r>
        </a:p>
      </dgm:t>
    </dgm:pt>
    <dgm:pt modelId="{B1104096-B1C7-4D0C-A9BF-D982C835FC71}" type="parTrans" cxnId="{CD397A10-86AE-43EC-9CC6-A1A171A8552C}">
      <dgm:prSet/>
      <dgm:spPr/>
      <dgm:t>
        <a:bodyPr/>
        <a:lstStyle/>
        <a:p>
          <a:endParaRPr lang="en-US"/>
        </a:p>
      </dgm:t>
    </dgm:pt>
    <dgm:pt modelId="{5D86C3B7-05E6-466E-8C2F-4C2091CDF07E}" type="sibTrans" cxnId="{CD397A10-86AE-43EC-9CC6-A1A171A8552C}">
      <dgm:prSet/>
      <dgm:spPr/>
      <dgm:t>
        <a:bodyPr/>
        <a:lstStyle/>
        <a:p>
          <a:endParaRPr lang="en-US"/>
        </a:p>
      </dgm:t>
    </dgm:pt>
    <dgm:pt modelId="{55D8E3B8-CE00-4698-86AB-7E7860F4AA6F}">
      <dgm:prSet phldrT="[Text]"/>
      <dgm:spPr/>
      <dgm:t>
        <a:bodyPr/>
        <a:lstStyle/>
        <a:p>
          <a:r>
            <a:rPr lang="en-US" dirty="0"/>
            <a:t>Customer Loyalty	</a:t>
          </a:r>
        </a:p>
      </dgm:t>
    </dgm:pt>
    <dgm:pt modelId="{733D829A-FBF0-4CF1-90D7-AC6FBB6480A5}" type="parTrans" cxnId="{56429B63-0F99-4AD2-BD38-008CE2CA753C}">
      <dgm:prSet/>
      <dgm:spPr/>
      <dgm:t>
        <a:bodyPr/>
        <a:lstStyle/>
        <a:p>
          <a:endParaRPr lang="en-US"/>
        </a:p>
      </dgm:t>
    </dgm:pt>
    <dgm:pt modelId="{F754BB7D-2F04-4510-929E-8B98BA90F041}" type="sibTrans" cxnId="{56429B63-0F99-4AD2-BD38-008CE2CA753C}">
      <dgm:prSet/>
      <dgm:spPr/>
      <dgm:t>
        <a:bodyPr/>
        <a:lstStyle/>
        <a:p>
          <a:endParaRPr lang="en-US"/>
        </a:p>
      </dgm:t>
    </dgm:pt>
    <dgm:pt modelId="{58C5E74E-F19B-407C-90D8-068294D72341}">
      <dgm:prSet phldrT="[Text]"/>
      <dgm:spPr/>
      <dgm:t>
        <a:bodyPr/>
        <a:lstStyle/>
        <a:p>
          <a:r>
            <a:rPr lang="en-US" dirty="0"/>
            <a:t>Customer Retention Increases</a:t>
          </a:r>
        </a:p>
      </dgm:t>
    </dgm:pt>
    <dgm:pt modelId="{BEA85103-6E7F-4E34-BAD8-BFBD53F4BBD7}" type="parTrans" cxnId="{31D11DF2-8931-4D5A-8C7A-D11201E7B283}">
      <dgm:prSet/>
      <dgm:spPr/>
      <dgm:t>
        <a:bodyPr/>
        <a:lstStyle/>
        <a:p>
          <a:endParaRPr lang="en-US"/>
        </a:p>
      </dgm:t>
    </dgm:pt>
    <dgm:pt modelId="{62C0751E-4E76-485D-89BA-E174EB116C42}" type="sibTrans" cxnId="{31D11DF2-8931-4D5A-8C7A-D11201E7B283}">
      <dgm:prSet/>
      <dgm:spPr/>
      <dgm:t>
        <a:bodyPr/>
        <a:lstStyle/>
        <a:p>
          <a:endParaRPr lang="en-US"/>
        </a:p>
      </dgm:t>
    </dgm:pt>
    <dgm:pt modelId="{8F6F9F8F-0933-4443-AE5D-221337ADAF00}">
      <dgm:prSet/>
      <dgm:spPr/>
      <dgm:t>
        <a:bodyPr/>
        <a:lstStyle/>
        <a:p>
          <a:endParaRPr lang="en-US"/>
        </a:p>
      </dgm:t>
    </dgm:pt>
    <dgm:pt modelId="{A2D68356-9178-4E5F-8EF7-13A9218C30EA}" type="parTrans" cxnId="{93F05412-BB71-4F6E-8FD1-13BF0C328618}">
      <dgm:prSet/>
      <dgm:spPr/>
      <dgm:t>
        <a:bodyPr/>
        <a:lstStyle/>
        <a:p>
          <a:endParaRPr lang="en-US"/>
        </a:p>
      </dgm:t>
    </dgm:pt>
    <dgm:pt modelId="{E2193646-FEFD-43FA-BA46-6F67430B38BA}" type="sibTrans" cxnId="{93F05412-BB71-4F6E-8FD1-13BF0C328618}">
      <dgm:prSet/>
      <dgm:spPr/>
      <dgm:t>
        <a:bodyPr/>
        <a:lstStyle/>
        <a:p>
          <a:endParaRPr lang="en-US"/>
        </a:p>
      </dgm:t>
    </dgm:pt>
    <dgm:pt modelId="{056EBA4A-EE27-47C2-8E84-124A8D57349F}" type="pres">
      <dgm:prSet presAssocID="{85025D76-1876-4A4B-95A5-3791872BC6E7}" presName="CompostProcess" presStyleCnt="0">
        <dgm:presLayoutVars>
          <dgm:dir/>
          <dgm:resizeHandles val="exact"/>
        </dgm:presLayoutVars>
      </dgm:prSet>
      <dgm:spPr/>
    </dgm:pt>
    <dgm:pt modelId="{3D6D4184-3AD3-4BB0-8576-70D64D502EDE}" type="pres">
      <dgm:prSet presAssocID="{85025D76-1876-4A4B-95A5-3791872BC6E7}" presName="arrow" presStyleLbl="bgShp" presStyleIdx="0" presStyleCnt="1" custLinFactNeighborX="588" custLinFactNeighborY="19370"/>
      <dgm:spPr/>
    </dgm:pt>
    <dgm:pt modelId="{5B35DD1A-9623-40BA-BB48-0614E21D78C5}" type="pres">
      <dgm:prSet presAssocID="{85025D76-1876-4A4B-95A5-3791872BC6E7}" presName="linearProcess" presStyleCnt="0"/>
      <dgm:spPr/>
    </dgm:pt>
    <dgm:pt modelId="{3E7FC0D0-F8E3-4F09-8248-BDDF9B394D22}" type="pres">
      <dgm:prSet presAssocID="{53A3BD56-7CFF-450A-BD1D-91FA630F89D0}" presName="textNode" presStyleLbl="node1" presStyleIdx="0" presStyleCnt="4">
        <dgm:presLayoutVars>
          <dgm:bulletEnabled val="1"/>
        </dgm:presLayoutVars>
      </dgm:prSet>
      <dgm:spPr/>
      <dgm:t>
        <a:bodyPr/>
        <a:lstStyle/>
        <a:p>
          <a:endParaRPr lang="en-US"/>
        </a:p>
      </dgm:t>
    </dgm:pt>
    <dgm:pt modelId="{35A1C1DA-50B5-49EA-B337-F7D5635E95DE}" type="pres">
      <dgm:prSet presAssocID="{5D86C3B7-05E6-466E-8C2F-4C2091CDF07E}" presName="sibTrans" presStyleCnt="0"/>
      <dgm:spPr/>
    </dgm:pt>
    <dgm:pt modelId="{F4B275B6-DCA5-44D5-BE8C-9E504C7BCF26}" type="pres">
      <dgm:prSet presAssocID="{55D8E3B8-CE00-4698-86AB-7E7860F4AA6F}" presName="textNode" presStyleLbl="node1" presStyleIdx="1" presStyleCnt="4">
        <dgm:presLayoutVars>
          <dgm:bulletEnabled val="1"/>
        </dgm:presLayoutVars>
      </dgm:prSet>
      <dgm:spPr/>
      <dgm:t>
        <a:bodyPr/>
        <a:lstStyle/>
        <a:p>
          <a:endParaRPr lang="en-US"/>
        </a:p>
      </dgm:t>
    </dgm:pt>
    <dgm:pt modelId="{6FEE0CA5-CE25-417A-915E-E229E2F92443}" type="pres">
      <dgm:prSet presAssocID="{F754BB7D-2F04-4510-929E-8B98BA90F041}" presName="sibTrans" presStyleCnt="0"/>
      <dgm:spPr/>
    </dgm:pt>
    <dgm:pt modelId="{F3327309-1669-4DB4-AF41-C158E2D02ABB}" type="pres">
      <dgm:prSet presAssocID="{58C5E74E-F19B-407C-90D8-068294D72341}" presName="textNode" presStyleLbl="node1" presStyleIdx="2" presStyleCnt="4">
        <dgm:presLayoutVars>
          <dgm:bulletEnabled val="1"/>
        </dgm:presLayoutVars>
      </dgm:prSet>
      <dgm:spPr/>
      <dgm:t>
        <a:bodyPr/>
        <a:lstStyle/>
        <a:p>
          <a:endParaRPr lang="en-US"/>
        </a:p>
      </dgm:t>
    </dgm:pt>
    <dgm:pt modelId="{DE7628E4-19D2-4D43-B9B0-22F32EC81A25}" type="pres">
      <dgm:prSet presAssocID="{62C0751E-4E76-485D-89BA-E174EB116C42}" presName="sibTrans" presStyleCnt="0"/>
      <dgm:spPr/>
    </dgm:pt>
    <dgm:pt modelId="{0C15B47B-F463-4687-86E3-192435646D5D}" type="pres">
      <dgm:prSet presAssocID="{8F6F9F8F-0933-4443-AE5D-221337ADAF00}" presName="textNode" presStyleLbl="node1" presStyleIdx="3" presStyleCnt="4">
        <dgm:presLayoutVars>
          <dgm:bulletEnabled val="1"/>
        </dgm:presLayoutVars>
      </dgm:prSet>
      <dgm:spPr/>
      <dgm:t>
        <a:bodyPr/>
        <a:lstStyle/>
        <a:p>
          <a:endParaRPr lang="en-US"/>
        </a:p>
      </dgm:t>
    </dgm:pt>
  </dgm:ptLst>
  <dgm:cxnLst>
    <dgm:cxn modelId="{56429B63-0F99-4AD2-BD38-008CE2CA753C}" srcId="{85025D76-1876-4A4B-95A5-3791872BC6E7}" destId="{55D8E3B8-CE00-4698-86AB-7E7860F4AA6F}" srcOrd="1" destOrd="0" parTransId="{733D829A-FBF0-4CF1-90D7-AC6FBB6480A5}" sibTransId="{F754BB7D-2F04-4510-929E-8B98BA90F041}"/>
    <dgm:cxn modelId="{93F05412-BB71-4F6E-8FD1-13BF0C328618}" srcId="{85025D76-1876-4A4B-95A5-3791872BC6E7}" destId="{8F6F9F8F-0933-4443-AE5D-221337ADAF00}" srcOrd="3" destOrd="0" parTransId="{A2D68356-9178-4E5F-8EF7-13A9218C30EA}" sibTransId="{E2193646-FEFD-43FA-BA46-6F67430B38BA}"/>
    <dgm:cxn modelId="{68232567-0579-4A79-9721-134AA37B4A8C}" type="presOf" srcId="{58C5E74E-F19B-407C-90D8-068294D72341}" destId="{F3327309-1669-4DB4-AF41-C158E2D02ABB}" srcOrd="0" destOrd="0" presId="urn:microsoft.com/office/officeart/2005/8/layout/hProcess9"/>
    <dgm:cxn modelId="{1C45BD5D-6BF4-44EF-B585-62C0FC62B97D}" type="presOf" srcId="{8F6F9F8F-0933-4443-AE5D-221337ADAF00}" destId="{0C15B47B-F463-4687-86E3-192435646D5D}" srcOrd="0" destOrd="0" presId="urn:microsoft.com/office/officeart/2005/8/layout/hProcess9"/>
    <dgm:cxn modelId="{31D11DF2-8931-4D5A-8C7A-D11201E7B283}" srcId="{85025D76-1876-4A4B-95A5-3791872BC6E7}" destId="{58C5E74E-F19B-407C-90D8-068294D72341}" srcOrd="2" destOrd="0" parTransId="{BEA85103-6E7F-4E34-BAD8-BFBD53F4BBD7}" sibTransId="{62C0751E-4E76-485D-89BA-E174EB116C42}"/>
    <dgm:cxn modelId="{AE6EBE45-C1CD-4DDC-BC83-099DEC16CC59}" type="presOf" srcId="{85025D76-1876-4A4B-95A5-3791872BC6E7}" destId="{056EBA4A-EE27-47C2-8E84-124A8D57349F}" srcOrd="0" destOrd="0" presId="urn:microsoft.com/office/officeart/2005/8/layout/hProcess9"/>
    <dgm:cxn modelId="{CD397A10-86AE-43EC-9CC6-A1A171A8552C}" srcId="{85025D76-1876-4A4B-95A5-3791872BC6E7}" destId="{53A3BD56-7CFF-450A-BD1D-91FA630F89D0}" srcOrd="0" destOrd="0" parTransId="{B1104096-B1C7-4D0C-A9BF-D982C835FC71}" sibTransId="{5D86C3B7-05E6-466E-8C2F-4C2091CDF07E}"/>
    <dgm:cxn modelId="{CC5DF7C9-80DA-4AEA-AE07-FCB3E8832C65}" type="presOf" srcId="{55D8E3B8-CE00-4698-86AB-7E7860F4AA6F}" destId="{F4B275B6-DCA5-44D5-BE8C-9E504C7BCF26}" srcOrd="0" destOrd="0" presId="urn:microsoft.com/office/officeart/2005/8/layout/hProcess9"/>
    <dgm:cxn modelId="{7038F3FA-23AA-4023-914A-15E307FCDB77}" type="presOf" srcId="{53A3BD56-7CFF-450A-BD1D-91FA630F89D0}" destId="{3E7FC0D0-F8E3-4F09-8248-BDDF9B394D22}" srcOrd="0" destOrd="0" presId="urn:microsoft.com/office/officeart/2005/8/layout/hProcess9"/>
    <dgm:cxn modelId="{AA6440ED-3EBF-4122-9AB3-A125815F959A}" type="presParOf" srcId="{056EBA4A-EE27-47C2-8E84-124A8D57349F}" destId="{3D6D4184-3AD3-4BB0-8576-70D64D502EDE}" srcOrd="0" destOrd="0" presId="urn:microsoft.com/office/officeart/2005/8/layout/hProcess9"/>
    <dgm:cxn modelId="{F307FBC1-D911-452C-BED3-888265D56662}" type="presParOf" srcId="{056EBA4A-EE27-47C2-8E84-124A8D57349F}" destId="{5B35DD1A-9623-40BA-BB48-0614E21D78C5}" srcOrd="1" destOrd="0" presId="urn:microsoft.com/office/officeart/2005/8/layout/hProcess9"/>
    <dgm:cxn modelId="{A43B880B-2093-4A19-9893-BFB8114F0851}" type="presParOf" srcId="{5B35DD1A-9623-40BA-BB48-0614E21D78C5}" destId="{3E7FC0D0-F8E3-4F09-8248-BDDF9B394D22}" srcOrd="0" destOrd="0" presId="urn:microsoft.com/office/officeart/2005/8/layout/hProcess9"/>
    <dgm:cxn modelId="{172AC67F-6B68-4B79-99C0-C653E49B36C7}" type="presParOf" srcId="{5B35DD1A-9623-40BA-BB48-0614E21D78C5}" destId="{35A1C1DA-50B5-49EA-B337-F7D5635E95DE}" srcOrd="1" destOrd="0" presId="urn:microsoft.com/office/officeart/2005/8/layout/hProcess9"/>
    <dgm:cxn modelId="{67A5528A-B137-4B79-9208-B2D964E91028}" type="presParOf" srcId="{5B35DD1A-9623-40BA-BB48-0614E21D78C5}" destId="{F4B275B6-DCA5-44D5-BE8C-9E504C7BCF26}" srcOrd="2" destOrd="0" presId="urn:microsoft.com/office/officeart/2005/8/layout/hProcess9"/>
    <dgm:cxn modelId="{731FFF34-CC3F-452B-A3E3-78E5A0C3E780}" type="presParOf" srcId="{5B35DD1A-9623-40BA-BB48-0614E21D78C5}" destId="{6FEE0CA5-CE25-417A-915E-E229E2F92443}" srcOrd="3" destOrd="0" presId="urn:microsoft.com/office/officeart/2005/8/layout/hProcess9"/>
    <dgm:cxn modelId="{538CBD15-8BDA-4AF3-BDA6-F196DF21018E}" type="presParOf" srcId="{5B35DD1A-9623-40BA-BB48-0614E21D78C5}" destId="{F3327309-1669-4DB4-AF41-C158E2D02ABB}" srcOrd="4" destOrd="0" presId="urn:microsoft.com/office/officeart/2005/8/layout/hProcess9"/>
    <dgm:cxn modelId="{130274C6-A688-4E8D-AD14-DA5D3ABED878}" type="presParOf" srcId="{5B35DD1A-9623-40BA-BB48-0614E21D78C5}" destId="{DE7628E4-19D2-4D43-B9B0-22F32EC81A25}" srcOrd="5" destOrd="0" presId="urn:microsoft.com/office/officeart/2005/8/layout/hProcess9"/>
    <dgm:cxn modelId="{FA90C801-85BF-4094-83B2-8CF3D0F2008C}" type="presParOf" srcId="{5B35DD1A-9623-40BA-BB48-0614E21D78C5}" destId="{0C15B47B-F463-4687-86E3-192435646D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18BF4-9BF5-4362-ADF4-C95705ACED59}" type="doc">
      <dgm:prSet loTypeId="urn:microsoft.com/office/officeart/2005/8/layout/process4" loCatId="list" qsTypeId="urn:microsoft.com/office/officeart/2005/8/quickstyle/simple3" qsCatId="simple" csTypeId="urn:microsoft.com/office/officeart/2005/8/colors/colorful1#3" csCatId="colorful"/>
      <dgm:spPr/>
      <dgm:t>
        <a:bodyPr/>
        <a:lstStyle/>
        <a:p>
          <a:endParaRPr lang="en-US"/>
        </a:p>
      </dgm:t>
    </dgm:pt>
    <dgm:pt modelId="{8B505FB0-0EB1-4957-B42F-89044DAAB12D}">
      <dgm:prSet/>
      <dgm:spPr/>
      <dgm:t>
        <a:bodyPr/>
        <a:lstStyle/>
        <a:p>
          <a:pPr rtl="0"/>
          <a:r>
            <a:rPr lang="en-US" dirty="0">
              <a:solidFill>
                <a:schemeClr val="bg1"/>
              </a:solidFill>
            </a:rPr>
            <a:t>Inbound Logistics</a:t>
          </a:r>
        </a:p>
      </dgm:t>
    </dgm:pt>
    <dgm:pt modelId="{2C07AB53-4C2A-48FD-8271-F226BA6D9434}" type="parTrans" cxnId="{9B0BB44E-37B1-471C-9277-FDA3EE47F0C1}">
      <dgm:prSet/>
      <dgm:spPr/>
      <dgm:t>
        <a:bodyPr/>
        <a:lstStyle/>
        <a:p>
          <a:endParaRPr lang="en-US"/>
        </a:p>
      </dgm:t>
    </dgm:pt>
    <dgm:pt modelId="{571AA8F6-D42D-416F-9025-6EC7146640EB}" type="sibTrans" cxnId="{9B0BB44E-37B1-471C-9277-FDA3EE47F0C1}">
      <dgm:prSet/>
      <dgm:spPr/>
      <dgm:t>
        <a:bodyPr/>
        <a:lstStyle/>
        <a:p>
          <a:endParaRPr lang="en-US"/>
        </a:p>
      </dgm:t>
    </dgm:pt>
    <dgm:pt modelId="{A60D05F4-7227-4428-86EF-C547904D6650}">
      <dgm:prSet/>
      <dgm:spPr/>
      <dgm:t>
        <a:bodyPr/>
        <a:lstStyle/>
        <a:p>
          <a:pPr rtl="0"/>
          <a:r>
            <a:rPr lang="en-US" dirty="0">
              <a:solidFill>
                <a:schemeClr val="bg1"/>
              </a:solidFill>
            </a:rPr>
            <a:t>Operations</a:t>
          </a:r>
        </a:p>
      </dgm:t>
    </dgm:pt>
    <dgm:pt modelId="{1F074551-023F-4378-90CD-5B406260684F}" type="parTrans" cxnId="{468064EC-EDDC-484D-90EF-41B65CEB2CE9}">
      <dgm:prSet/>
      <dgm:spPr/>
      <dgm:t>
        <a:bodyPr/>
        <a:lstStyle/>
        <a:p>
          <a:endParaRPr lang="en-US"/>
        </a:p>
      </dgm:t>
    </dgm:pt>
    <dgm:pt modelId="{F4AFFEF2-6AA6-4AD4-AC23-960680693D12}" type="sibTrans" cxnId="{468064EC-EDDC-484D-90EF-41B65CEB2CE9}">
      <dgm:prSet/>
      <dgm:spPr/>
      <dgm:t>
        <a:bodyPr/>
        <a:lstStyle/>
        <a:p>
          <a:endParaRPr lang="en-US"/>
        </a:p>
      </dgm:t>
    </dgm:pt>
    <dgm:pt modelId="{1FEC7893-9F09-47FD-95FC-2E66D07D8A2A}">
      <dgm:prSet/>
      <dgm:spPr/>
      <dgm:t>
        <a:bodyPr/>
        <a:lstStyle/>
        <a:p>
          <a:pPr rtl="0"/>
          <a:r>
            <a:rPr lang="en-US" dirty="0"/>
            <a:t>Outbound Logistics</a:t>
          </a:r>
        </a:p>
      </dgm:t>
    </dgm:pt>
    <dgm:pt modelId="{480DF540-4BB6-4E28-BB21-347DEA3F8C7A}" type="parTrans" cxnId="{FC7A756F-0288-4E9C-BA8C-74464ED3BDA4}">
      <dgm:prSet/>
      <dgm:spPr/>
      <dgm:t>
        <a:bodyPr/>
        <a:lstStyle/>
        <a:p>
          <a:endParaRPr lang="en-US"/>
        </a:p>
      </dgm:t>
    </dgm:pt>
    <dgm:pt modelId="{CC034D04-A6DD-474F-A08A-6762DF7C2F3D}" type="sibTrans" cxnId="{FC7A756F-0288-4E9C-BA8C-74464ED3BDA4}">
      <dgm:prSet/>
      <dgm:spPr/>
      <dgm:t>
        <a:bodyPr/>
        <a:lstStyle/>
        <a:p>
          <a:endParaRPr lang="en-US"/>
        </a:p>
      </dgm:t>
    </dgm:pt>
    <dgm:pt modelId="{EE2A2582-53A5-439C-B55B-2BEA829ECE34}">
      <dgm:prSet/>
      <dgm:spPr/>
      <dgm:t>
        <a:bodyPr/>
        <a:lstStyle/>
        <a:p>
          <a:pPr rtl="0"/>
          <a:r>
            <a:rPr lang="en-US" dirty="0">
              <a:solidFill>
                <a:schemeClr val="bg1"/>
              </a:solidFill>
            </a:rPr>
            <a:t>Marketing and Sales</a:t>
          </a:r>
        </a:p>
      </dgm:t>
    </dgm:pt>
    <dgm:pt modelId="{8C486EF8-C941-436E-A67C-6CF3FA265017}" type="parTrans" cxnId="{E2BAA271-8B2B-4637-918C-D964425242B2}">
      <dgm:prSet/>
      <dgm:spPr/>
      <dgm:t>
        <a:bodyPr/>
        <a:lstStyle/>
        <a:p>
          <a:endParaRPr lang="en-US"/>
        </a:p>
      </dgm:t>
    </dgm:pt>
    <dgm:pt modelId="{516C249F-C39E-4587-95E0-EC128A9D81EF}" type="sibTrans" cxnId="{E2BAA271-8B2B-4637-918C-D964425242B2}">
      <dgm:prSet/>
      <dgm:spPr/>
      <dgm:t>
        <a:bodyPr/>
        <a:lstStyle/>
        <a:p>
          <a:endParaRPr lang="en-US"/>
        </a:p>
      </dgm:t>
    </dgm:pt>
    <dgm:pt modelId="{B638967E-DED8-4B2E-9B5C-AF2D6607DBBD}">
      <dgm:prSet/>
      <dgm:spPr/>
      <dgm:t>
        <a:bodyPr/>
        <a:lstStyle/>
        <a:p>
          <a:pPr rtl="0"/>
          <a:r>
            <a:rPr lang="en-US" dirty="0">
              <a:solidFill>
                <a:schemeClr val="bg1"/>
              </a:solidFill>
            </a:rPr>
            <a:t>Service</a:t>
          </a:r>
        </a:p>
      </dgm:t>
    </dgm:pt>
    <dgm:pt modelId="{A6FE6073-34F4-4CA0-AB61-F75EA2E54ECC}" type="parTrans" cxnId="{BDD30B6E-897C-4A84-A8F3-950D36943EFF}">
      <dgm:prSet/>
      <dgm:spPr/>
      <dgm:t>
        <a:bodyPr/>
        <a:lstStyle/>
        <a:p>
          <a:endParaRPr lang="en-US"/>
        </a:p>
      </dgm:t>
    </dgm:pt>
    <dgm:pt modelId="{DADDB046-5617-4549-8361-0CDB5570496C}" type="sibTrans" cxnId="{BDD30B6E-897C-4A84-A8F3-950D36943EFF}">
      <dgm:prSet/>
      <dgm:spPr/>
      <dgm:t>
        <a:bodyPr/>
        <a:lstStyle/>
        <a:p>
          <a:endParaRPr lang="en-US"/>
        </a:p>
      </dgm:t>
    </dgm:pt>
    <dgm:pt modelId="{671D4370-F2C5-4E85-AA87-85B16B87A915}" type="pres">
      <dgm:prSet presAssocID="{FDE18BF4-9BF5-4362-ADF4-C95705ACED59}" presName="Name0" presStyleCnt="0">
        <dgm:presLayoutVars>
          <dgm:dir/>
          <dgm:animLvl val="lvl"/>
          <dgm:resizeHandles val="exact"/>
        </dgm:presLayoutVars>
      </dgm:prSet>
      <dgm:spPr/>
      <dgm:t>
        <a:bodyPr/>
        <a:lstStyle/>
        <a:p>
          <a:endParaRPr lang="en-US"/>
        </a:p>
      </dgm:t>
    </dgm:pt>
    <dgm:pt modelId="{927AE933-6C7C-4B4E-A285-DD345C540AB8}" type="pres">
      <dgm:prSet presAssocID="{B638967E-DED8-4B2E-9B5C-AF2D6607DBBD}" presName="boxAndChildren" presStyleCnt="0"/>
      <dgm:spPr/>
    </dgm:pt>
    <dgm:pt modelId="{EDEA8355-09E6-4107-9FFF-480E57475A57}" type="pres">
      <dgm:prSet presAssocID="{B638967E-DED8-4B2E-9B5C-AF2D6607DBBD}" presName="parentTextBox" presStyleLbl="node1" presStyleIdx="0" presStyleCnt="5"/>
      <dgm:spPr/>
      <dgm:t>
        <a:bodyPr/>
        <a:lstStyle/>
        <a:p>
          <a:endParaRPr lang="en-US"/>
        </a:p>
      </dgm:t>
    </dgm:pt>
    <dgm:pt modelId="{44BFFA2E-9B48-4084-91F9-3C506EA62128}" type="pres">
      <dgm:prSet presAssocID="{516C249F-C39E-4587-95E0-EC128A9D81EF}" presName="sp" presStyleCnt="0"/>
      <dgm:spPr/>
    </dgm:pt>
    <dgm:pt modelId="{25832F84-A24D-4FAE-9F60-DC54D856FA4B}" type="pres">
      <dgm:prSet presAssocID="{EE2A2582-53A5-439C-B55B-2BEA829ECE34}" presName="arrowAndChildren" presStyleCnt="0"/>
      <dgm:spPr/>
    </dgm:pt>
    <dgm:pt modelId="{E1ECB659-3E4F-4C2F-BC91-B54B2B54F360}" type="pres">
      <dgm:prSet presAssocID="{EE2A2582-53A5-439C-B55B-2BEA829ECE34}" presName="parentTextArrow" presStyleLbl="node1" presStyleIdx="1" presStyleCnt="5"/>
      <dgm:spPr/>
      <dgm:t>
        <a:bodyPr/>
        <a:lstStyle/>
        <a:p>
          <a:endParaRPr lang="en-US"/>
        </a:p>
      </dgm:t>
    </dgm:pt>
    <dgm:pt modelId="{BBB1B424-7822-4876-A7A1-2C31655619B9}" type="pres">
      <dgm:prSet presAssocID="{CC034D04-A6DD-474F-A08A-6762DF7C2F3D}" presName="sp" presStyleCnt="0"/>
      <dgm:spPr/>
    </dgm:pt>
    <dgm:pt modelId="{0F2318D0-0E8B-4850-8025-C388FB84A462}" type="pres">
      <dgm:prSet presAssocID="{1FEC7893-9F09-47FD-95FC-2E66D07D8A2A}" presName="arrowAndChildren" presStyleCnt="0"/>
      <dgm:spPr/>
    </dgm:pt>
    <dgm:pt modelId="{DEEF62EB-ECA6-4751-9B3F-E45BA3B19FE9}" type="pres">
      <dgm:prSet presAssocID="{1FEC7893-9F09-47FD-95FC-2E66D07D8A2A}" presName="parentTextArrow" presStyleLbl="node1" presStyleIdx="2" presStyleCnt="5"/>
      <dgm:spPr/>
      <dgm:t>
        <a:bodyPr/>
        <a:lstStyle/>
        <a:p>
          <a:endParaRPr lang="en-US"/>
        </a:p>
      </dgm:t>
    </dgm:pt>
    <dgm:pt modelId="{575FC446-38D6-4B04-9D27-011363108999}" type="pres">
      <dgm:prSet presAssocID="{F4AFFEF2-6AA6-4AD4-AC23-960680693D12}" presName="sp" presStyleCnt="0"/>
      <dgm:spPr/>
    </dgm:pt>
    <dgm:pt modelId="{B9B5B2F7-6E79-4F6C-B5E9-0A1D1859FB40}" type="pres">
      <dgm:prSet presAssocID="{A60D05F4-7227-4428-86EF-C547904D6650}" presName="arrowAndChildren" presStyleCnt="0"/>
      <dgm:spPr/>
    </dgm:pt>
    <dgm:pt modelId="{DA0194C4-43E6-4224-B410-2269034CF78D}" type="pres">
      <dgm:prSet presAssocID="{A60D05F4-7227-4428-86EF-C547904D6650}" presName="parentTextArrow" presStyleLbl="node1" presStyleIdx="3" presStyleCnt="5"/>
      <dgm:spPr/>
      <dgm:t>
        <a:bodyPr/>
        <a:lstStyle/>
        <a:p>
          <a:endParaRPr lang="en-US"/>
        </a:p>
      </dgm:t>
    </dgm:pt>
    <dgm:pt modelId="{5D84E056-A4FF-4890-AF4B-56FD520639F8}" type="pres">
      <dgm:prSet presAssocID="{571AA8F6-D42D-416F-9025-6EC7146640EB}" presName="sp" presStyleCnt="0"/>
      <dgm:spPr/>
    </dgm:pt>
    <dgm:pt modelId="{F2A14531-6E10-473E-9545-FBA7E1FA0074}" type="pres">
      <dgm:prSet presAssocID="{8B505FB0-0EB1-4957-B42F-89044DAAB12D}" presName="arrowAndChildren" presStyleCnt="0"/>
      <dgm:spPr/>
    </dgm:pt>
    <dgm:pt modelId="{96082FE5-DF52-4BBE-BC03-316DA3CE2333}" type="pres">
      <dgm:prSet presAssocID="{8B505FB0-0EB1-4957-B42F-89044DAAB12D}" presName="parentTextArrow" presStyleLbl="node1" presStyleIdx="4" presStyleCnt="5" custLinFactNeighborX="-18491" custLinFactNeighborY="-11760"/>
      <dgm:spPr/>
      <dgm:t>
        <a:bodyPr/>
        <a:lstStyle/>
        <a:p>
          <a:endParaRPr lang="en-US"/>
        </a:p>
      </dgm:t>
    </dgm:pt>
  </dgm:ptLst>
  <dgm:cxnLst>
    <dgm:cxn modelId="{31E9EF72-3E89-4DB6-92CC-EA927DD3A601}" type="presOf" srcId="{1FEC7893-9F09-47FD-95FC-2E66D07D8A2A}" destId="{DEEF62EB-ECA6-4751-9B3F-E45BA3B19FE9}" srcOrd="0" destOrd="0" presId="urn:microsoft.com/office/officeart/2005/8/layout/process4"/>
    <dgm:cxn modelId="{E2BAA271-8B2B-4637-918C-D964425242B2}" srcId="{FDE18BF4-9BF5-4362-ADF4-C95705ACED59}" destId="{EE2A2582-53A5-439C-B55B-2BEA829ECE34}" srcOrd="3" destOrd="0" parTransId="{8C486EF8-C941-436E-A67C-6CF3FA265017}" sibTransId="{516C249F-C39E-4587-95E0-EC128A9D81EF}"/>
    <dgm:cxn modelId="{DE25252A-4095-4E3B-B3B1-ED7300769757}" type="presOf" srcId="{B638967E-DED8-4B2E-9B5C-AF2D6607DBBD}" destId="{EDEA8355-09E6-4107-9FFF-480E57475A57}" srcOrd="0" destOrd="0" presId="urn:microsoft.com/office/officeart/2005/8/layout/process4"/>
    <dgm:cxn modelId="{BDD30B6E-897C-4A84-A8F3-950D36943EFF}" srcId="{FDE18BF4-9BF5-4362-ADF4-C95705ACED59}" destId="{B638967E-DED8-4B2E-9B5C-AF2D6607DBBD}" srcOrd="4" destOrd="0" parTransId="{A6FE6073-34F4-4CA0-AB61-F75EA2E54ECC}" sibTransId="{DADDB046-5617-4549-8361-0CDB5570496C}"/>
    <dgm:cxn modelId="{1A750C84-2C97-486D-90C4-173E82E0E9BB}" type="presOf" srcId="{EE2A2582-53A5-439C-B55B-2BEA829ECE34}" destId="{E1ECB659-3E4F-4C2F-BC91-B54B2B54F360}" srcOrd="0" destOrd="0" presId="urn:microsoft.com/office/officeart/2005/8/layout/process4"/>
    <dgm:cxn modelId="{FC7A756F-0288-4E9C-BA8C-74464ED3BDA4}" srcId="{FDE18BF4-9BF5-4362-ADF4-C95705ACED59}" destId="{1FEC7893-9F09-47FD-95FC-2E66D07D8A2A}" srcOrd="2" destOrd="0" parTransId="{480DF540-4BB6-4E28-BB21-347DEA3F8C7A}" sibTransId="{CC034D04-A6DD-474F-A08A-6762DF7C2F3D}"/>
    <dgm:cxn modelId="{9B0BB44E-37B1-471C-9277-FDA3EE47F0C1}" srcId="{FDE18BF4-9BF5-4362-ADF4-C95705ACED59}" destId="{8B505FB0-0EB1-4957-B42F-89044DAAB12D}" srcOrd="0" destOrd="0" parTransId="{2C07AB53-4C2A-48FD-8271-F226BA6D9434}" sibTransId="{571AA8F6-D42D-416F-9025-6EC7146640EB}"/>
    <dgm:cxn modelId="{EC43B677-D87C-4802-8B88-35D98180DC76}" type="presOf" srcId="{FDE18BF4-9BF5-4362-ADF4-C95705ACED59}" destId="{671D4370-F2C5-4E85-AA87-85B16B87A915}" srcOrd="0" destOrd="0" presId="urn:microsoft.com/office/officeart/2005/8/layout/process4"/>
    <dgm:cxn modelId="{468064EC-EDDC-484D-90EF-41B65CEB2CE9}" srcId="{FDE18BF4-9BF5-4362-ADF4-C95705ACED59}" destId="{A60D05F4-7227-4428-86EF-C547904D6650}" srcOrd="1" destOrd="0" parTransId="{1F074551-023F-4378-90CD-5B406260684F}" sibTransId="{F4AFFEF2-6AA6-4AD4-AC23-960680693D12}"/>
    <dgm:cxn modelId="{147AE8FF-A7E0-41F3-A97E-8289929C8E21}" type="presOf" srcId="{8B505FB0-0EB1-4957-B42F-89044DAAB12D}" destId="{96082FE5-DF52-4BBE-BC03-316DA3CE2333}" srcOrd="0" destOrd="0" presId="urn:microsoft.com/office/officeart/2005/8/layout/process4"/>
    <dgm:cxn modelId="{5A1AFDD5-0D79-4104-9BBC-0B76FDC9E331}" type="presOf" srcId="{A60D05F4-7227-4428-86EF-C547904D6650}" destId="{DA0194C4-43E6-4224-B410-2269034CF78D}" srcOrd="0" destOrd="0" presId="urn:microsoft.com/office/officeart/2005/8/layout/process4"/>
    <dgm:cxn modelId="{4E624E8C-7BC8-48C5-9AD9-889714F8AE88}" type="presParOf" srcId="{671D4370-F2C5-4E85-AA87-85B16B87A915}" destId="{927AE933-6C7C-4B4E-A285-DD345C540AB8}" srcOrd="0" destOrd="0" presId="urn:microsoft.com/office/officeart/2005/8/layout/process4"/>
    <dgm:cxn modelId="{FA2CE7FC-A55E-41E4-908B-03C571082924}" type="presParOf" srcId="{927AE933-6C7C-4B4E-A285-DD345C540AB8}" destId="{EDEA8355-09E6-4107-9FFF-480E57475A57}" srcOrd="0" destOrd="0" presId="urn:microsoft.com/office/officeart/2005/8/layout/process4"/>
    <dgm:cxn modelId="{4E1DEED6-1264-4954-850E-46B914A4A052}" type="presParOf" srcId="{671D4370-F2C5-4E85-AA87-85B16B87A915}" destId="{44BFFA2E-9B48-4084-91F9-3C506EA62128}" srcOrd="1" destOrd="0" presId="urn:microsoft.com/office/officeart/2005/8/layout/process4"/>
    <dgm:cxn modelId="{F838525F-BEBF-436C-9CA5-C0948264CA5B}" type="presParOf" srcId="{671D4370-F2C5-4E85-AA87-85B16B87A915}" destId="{25832F84-A24D-4FAE-9F60-DC54D856FA4B}" srcOrd="2" destOrd="0" presId="urn:microsoft.com/office/officeart/2005/8/layout/process4"/>
    <dgm:cxn modelId="{EC8EEAFE-E999-4394-8BDA-119301C47F1F}" type="presParOf" srcId="{25832F84-A24D-4FAE-9F60-DC54D856FA4B}" destId="{E1ECB659-3E4F-4C2F-BC91-B54B2B54F360}" srcOrd="0" destOrd="0" presId="urn:microsoft.com/office/officeart/2005/8/layout/process4"/>
    <dgm:cxn modelId="{D519A8DF-2D5C-495E-9476-60271FE71C4B}" type="presParOf" srcId="{671D4370-F2C5-4E85-AA87-85B16B87A915}" destId="{BBB1B424-7822-4876-A7A1-2C31655619B9}" srcOrd="3" destOrd="0" presId="urn:microsoft.com/office/officeart/2005/8/layout/process4"/>
    <dgm:cxn modelId="{E0F1D60D-625F-4D97-B592-D04D220BF5B1}" type="presParOf" srcId="{671D4370-F2C5-4E85-AA87-85B16B87A915}" destId="{0F2318D0-0E8B-4850-8025-C388FB84A462}" srcOrd="4" destOrd="0" presId="urn:microsoft.com/office/officeart/2005/8/layout/process4"/>
    <dgm:cxn modelId="{BC80C551-CC5E-40EF-B473-F2624CDBB98C}" type="presParOf" srcId="{0F2318D0-0E8B-4850-8025-C388FB84A462}" destId="{DEEF62EB-ECA6-4751-9B3F-E45BA3B19FE9}" srcOrd="0" destOrd="0" presId="urn:microsoft.com/office/officeart/2005/8/layout/process4"/>
    <dgm:cxn modelId="{053798F0-E13F-475C-BC33-05683823FAF3}" type="presParOf" srcId="{671D4370-F2C5-4E85-AA87-85B16B87A915}" destId="{575FC446-38D6-4B04-9D27-011363108999}" srcOrd="5" destOrd="0" presId="urn:microsoft.com/office/officeart/2005/8/layout/process4"/>
    <dgm:cxn modelId="{0E8B6ECA-A992-4AD2-9150-97BC3F8CE056}" type="presParOf" srcId="{671D4370-F2C5-4E85-AA87-85B16B87A915}" destId="{B9B5B2F7-6E79-4F6C-B5E9-0A1D1859FB40}" srcOrd="6" destOrd="0" presId="urn:microsoft.com/office/officeart/2005/8/layout/process4"/>
    <dgm:cxn modelId="{B8823204-5F7A-450E-B6DD-7B8634B02825}" type="presParOf" srcId="{B9B5B2F7-6E79-4F6C-B5E9-0A1D1859FB40}" destId="{DA0194C4-43E6-4224-B410-2269034CF78D}" srcOrd="0" destOrd="0" presId="urn:microsoft.com/office/officeart/2005/8/layout/process4"/>
    <dgm:cxn modelId="{96207CDF-81A0-4FD2-942D-AC66DE17B445}" type="presParOf" srcId="{671D4370-F2C5-4E85-AA87-85B16B87A915}" destId="{5D84E056-A4FF-4890-AF4B-56FD520639F8}" srcOrd="7" destOrd="0" presId="urn:microsoft.com/office/officeart/2005/8/layout/process4"/>
    <dgm:cxn modelId="{62E5FD08-8C18-49BB-8596-F91A8197D060}" type="presParOf" srcId="{671D4370-F2C5-4E85-AA87-85B16B87A915}" destId="{F2A14531-6E10-473E-9545-FBA7E1FA0074}" srcOrd="8" destOrd="0" presId="urn:microsoft.com/office/officeart/2005/8/layout/process4"/>
    <dgm:cxn modelId="{D6DB5242-8DF6-400D-9E76-DB484C676075}" type="presParOf" srcId="{F2A14531-6E10-473E-9545-FBA7E1FA0074}" destId="{96082FE5-DF52-4BBE-BC03-316DA3CE233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5C7711-8917-40FF-B7B4-DD47F6BF0A64}" type="doc">
      <dgm:prSet loTypeId="urn:microsoft.com/office/officeart/2005/8/layout/process4" loCatId="list" qsTypeId="urn:microsoft.com/office/officeart/2005/8/quickstyle/simple3" qsCatId="simple" csTypeId="urn:microsoft.com/office/officeart/2005/8/colors/colorful4" csCatId="colorful"/>
      <dgm:spPr/>
      <dgm:t>
        <a:bodyPr/>
        <a:lstStyle/>
        <a:p>
          <a:endParaRPr lang="en-US"/>
        </a:p>
      </dgm:t>
    </dgm:pt>
    <dgm:pt modelId="{CFB29F9C-D299-4492-85ED-4BAD512CE7A6}">
      <dgm:prSet/>
      <dgm:spPr/>
      <dgm:t>
        <a:bodyPr/>
        <a:lstStyle/>
        <a:p>
          <a:pPr rtl="0"/>
          <a:r>
            <a:rPr lang="en-US" dirty="0"/>
            <a:t>Firm Infrastructure</a:t>
          </a:r>
        </a:p>
      </dgm:t>
    </dgm:pt>
    <dgm:pt modelId="{7CF5E9D7-6F48-4FBD-95B1-6C28AA24C9F0}" type="parTrans" cxnId="{4E0C9953-0D5F-4150-A55D-31C1971D546B}">
      <dgm:prSet/>
      <dgm:spPr/>
      <dgm:t>
        <a:bodyPr/>
        <a:lstStyle/>
        <a:p>
          <a:endParaRPr lang="en-US"/>
        </a:p>
      </dgm:t>
    </dgm:pt>
    <dgm:pt modelId="{C83862FA-94B3-4903-B855-3CA67C3B7F6B}" type="sibTrans" cxnId="{4E0C9953-0D5F-4150-A55D-31C1971D546B}">
      <dgm:prSet/>
      <dgm:spPr/>
      <dgm:t>
        <a:bodyPr/>
        <a:lstStyle/>
        <a:p>
          <a:endParaRPr lang="en-US"/>
        </a:p>
      </dgm:t>
    </dgm:pt>
    <dgm:pt modelId="{D1FCE872-DF5C-4E92-9BFD-6E9A5012021E}">
      <dgm:prSet/>
      <dgm:spPr/>
      <dgm:t>
        <a:bodyPr/>
        <a:lstStyle/>
        <a:p>
          <a:pPr rtl="0"/>
          <a:r>
            <a:rPr lang="en-US" dirty="0"/>
            <a:t>Human Resource Management</a:t>
          </a:r>
        </a:p>
      </dgm:t>
    </dgm:pt>
    <dgm:pt modelId="{86935615-0E75-4D35-868D-8AE2AF96D339}" type="parTrans" cxnId="{BBD773E6-1B34-40BA-B927-FB92EA0A1314}">
      <dgm:prSet/>
      <dgm:spPr/>
      <dgm:t>
        <a:bodyPr/>
        <a:lstStyle/>
        <a:p>
          <a:endParaRPr lang="en-US"/>
        </a:p>
      </dgm:t>
    </dgm:pt>
    <dgm:pt modelId="{BD221F4B-3A29-4610-AB5E-2E4D7D7058B0}" type="sibTrans" cxnId="{BBD773E6-1B34-40BA-B927-FB92EA0A1314}">
      <dgm:prSet/>
      <dgm:spPr/>
      <dgm:t>
        <a:bodyPr/>
        <a:lstStyle/>
        <a:p>
          <a:endParaRPr lang="en-US"/>
        </a:p>
      </dgm:t>
    </dgm:pt>
    <dgm:pt modelId="{EC856B84-C726-4CBB-9778-95D11C85F90D}">
      <dgm:prSet/>
      <dgm:spPr/>
      <dgm:t>
        <a:bodyPr/>
        <a:lstStyle/>
        <a:p>
          <a:pPr rtl="0"/>
          <a:r>
            <a:rPr lang="en-US" dirty="0"/>
            <a:t>Technology Development</a:t>
          </a:r>
        </a:p>
      </dgm:t>
    </dgm:pt>
    <dgm:pt modelId="{0E261B6E-5C20-4D95-AD54-748DB27168D0}" type="parTrans" cxnId="{123AB92D-112F-4496-8F3C-3E85F1BD1F96}">
      <dgm:prSet/>
      <dgm:spPr/>
      <dgm:t>
        <a:bodyPr/>
        <a:lstStyle/>
        <a:p>
          <a:endParaRPr lang="en-US"/>
        </a:p>
      </dgm:t>
    </dgm:pt>
    <dgm:pt modelId="{1A9477DB-E409-47FA-812D-D0B4BCE39A98}" type="sibTrans" cxnId="{123AB92D-112F-4496-8F3C-3E85F1BD1F96}">
      <dgm:prSet/>
      <dgm:spPr/>
      <dgm:t>
        <a:bodyPr/>
        <a:lstStyle/>
        <a:p>
          <a:endParaRPr lang="en-US"/>
        </a:p>
      </dgm:t>
    </dgm:pt>
    <dgm:pt modelId="{D776954A-9122-480B-BC96-F4EA1A8D5E92}">
      <dgm:prSet/>
      <dgm:spPr/>
      <dgm:t>
        <a:bodyPr/>
        <a:lstStyle/>
        <a:p>
          <a:pPr rtl="0"/>
          <a:r>
            <a:rPr lang="en-US" dirty="0"/>
            <a:t>Procurement</a:t>
          </a:r>
        </a:p>
      </dgm:t>
    </dgm:pt>
    <dgm:pt modelId="{EE98438C-E585-4B37-91EF-C1C4C8C29D07}" type="parTrans" cxnId="{578A9733-54A9-48D7-B6A9-C61ABCE89048}">
      <dgm:prSet/>
      <dgm:spPr/>
      <dgm:t>
        <a:bodyPr/>
        <a:lstStyle/>
        <a:p>
          <a:endParaRPr lang="en-US"/>
        </a:p>
      </dgm:t>
    </dgm:pt>
    <dgm:pt modelId="{D854BC99-40F5-4DD6-8FB6-332E0346E701}" type="sibTrans" cxnId="{578A9733-54A9-48D7-B6A9-C61ABCE89048}">
      <dgm:prSet/>
      <dgm:spPr/>
      <dgm:t>
        <a:bodyPr/>
        <a:lstStyle/>
        <a:p>
          <a:endParaRPr lang="en-US"/>
        </a:p>
      </dgm:t>
    </dgm:pt>
    <dgm:pt modelId="{EFEE2A4B-4DDE-4D5D-89C1-9B2E78E36A39}" type="pres">
      <dgm:prSet presAssocID="{6C5C7711-8917-40FF-B7B4-DD47F6BF0A64}" presName="Name0" presStyleCnt="0">
        <dgm:presLayoutVars>
          <dgm:dir/>
          <dgm:animLvl val="lvl"/>
          <dgm:resizeHandles val="exact"/>
        </dgm:presLayoutVars>
      </dgm:prSet>
      <dgm:spPr/>
      <dgm:t>
        <a:bodyPr/>
        <a:lstStyle/>
        <a:p>
          <a:endParaRPr lang="en-US"/>
        </a:p>
      </dgm:t>
    </dgm:pt>
    <dgm:pt modelId="{55F0EA3F-D5D0-4EDA-AFC2-A760BBFF6578}" type="pres">
      <dgm:prSet presAssocID="{D776954A-9122-480B-BC96-F4EA1A8D5E92}" presName="boxAndChildren" presStyleCnt="0"/>
      <dgm:spPr/>
    </dgm:pt>
    <dgm:pt modelId="{7C772C0D-28C7-447C-A91A-1FF31CE9D696}" type="pres">
      <dgm:prSet presAssocID="{D776954A-9122-480B-BC96-F4EA1A8D5E92}" presName="parentTextBox" presStyleLbl="node1" presStyleIdx="0" presStyleCnt="4"/>
      <dgm:spPr/>
      <dgm:t>
        <a:bodyPr/>
        <a:lstStyle/>
        <a:p>
          <a:endParaRPr lang="en-US"/>
        </a:p>
      </dgm:t>
    </dgm:pt>
    <dgm:pt modelId="{3B5C2541-B688-494D-8B2C-0FF01C3FEE4B}" type="pres">
      <dgm:prSet presAssocID="{1A9477DB-E409-47FA-812D-D0B4BCE39A98}" presName="sp" presStyleCnt="0"/>
      <dgm:spPr/>
    </dgm:pt>
    <dgm:pt modelId="{C19B448C-A60D-4D33-9B00-F58636C6A6B6}" type="pres">
      <dgm:prSet presAssocID="{EC856B84-C726-4CBB-9778-95D11C85F90D}" presName="arrowAndChildren" presStyleCnt="0"/>
      <dgm:spPr/>
    </dgm:pt>
    <dgm:pt modelId="{F596065D-79B1-47E1-90B6-EAE1E1DC1E5C}" type="pres">
      <dgm:prSet presAssocID="{EC856B84-C726-4CBB-9778-95D11C85F90D}" presName="parentTextArrow" presStyleLbl="node1" presStyleIdx="1" presStyleCnt="4"/>
      <dgm:spPr/>
      <dgm:t>
        <a:bodyPr/>
        <a:lstStyle/>
        <a:p>
          <a:endParaRPr lang="en-US"/>
        </a:p>
      </dgm:t>
    </dgm:pt>
    <dgm:pt modelId="{30BC9002-EFAD-437F-9B7A-3AA2B9504499}" type="pres">
      <dgm:prSet presAssocID="{BD221F4B-3A29-4610-AB5E-2E4D7D7058B0}" presName="sp" presStyleCnt="0"/>
      <dgm:spPr/>
    </dgm:pt>
    <dgm:pt modelId="{D8B5FEA1-C4AB-40D0-B214-5CDA3E246994}" type="pres">
      <dgm:prSet presAssocID="{D1FCE872-DF5C-4E92-9BFD-6E9A5012021E}" presName="arrowAndChildren" presStyleCnt="0"/>
      <dgm:spPr/>
    </dgm:pt>
    <dgm:pt modelId="{EFD66142-0D8E-4F20-84DD-8075C32ACB31}" type="pres">
      <dgm:prSet presAssocID="{D1FCE872-DF5C-4E92-9BFD-6E9A5012021E}" presName="parentTextArrow" presStyleLbl="node1" presStyleIdx="2" presStyleCnt="4"/>
      <dgm:spPr/>
      <dgm:t>
        <a:bodyPr/>
        <a:lstStyle/>
        <a:p>
          <a:endParaRPr lang="en-US"/>
        </a:p>
      </dgm:t>
    </dgm:pt>
    <dgm:pt modelId="{7A0352BE-4864-47EC-81B1-CB46DCE75572}" type="pres">
      <dgm:prSet presAssocID="{C83862FA-94B3-4903-B855-3CA67C3B7F6B}" presName="sp" presStyleCnt="0"/>
      <dgm:spPr/>
    </dgm:pt>
    <dgm:pt modelId="{27521708-56D3-4ED4-8A4C-BC34B65DCA10}" type="pres">
      <dgm:prSet presAssocID="{CFB29F9C-D299-4492-85ED-4BAD512CE7A6}" presName="arrowAndChildren" presStyleCnt="0"/>
      <dgm:spPr/>
    </dgm:pt>
    <dgm:pt modelId="{7132FA0C-B054-4A27-9BFA-EBA6E216CE7B}" type="pres">
      <dgm:prSet presAssocID="{CFB29F9C-D299-4492-85ED-4BAD512CE7A6}" presName="parentTextArrow" presStyleLbl="node1" presStyleIdx="3" presStyleCnt="4"/>
      <dgm:spPr/>
      <dgm:t>
        <a:bodyPr/>
        <a:lstStyle/>
        <a:p>
          <a:endParaRPr lang="en-US"/>
        </a:p>
      </dgm:t>
    </dgm:pt>
  </dgm:ptLst>
  <dgm:cxnLst>
    <dgm:cxn modelId="{123AB92D-112F-4496-8F3C-3E85F1BD1F96}" srcId="{6C5C7711-8917-40FF-B7B4-DD47F6BF0A64}" destId="{EC856B84-C726-4CBB-9778-95D11C85F90D}" srcOrd="2" destOrd="0" parTransId="{0E261B6E-5C20-4D95-AD54-748DB27168D0}" sibTransId="{1A9477DB-E409-47FA-812D-D0B4BCE39A98}"/>
    <dgm:cxn modelId="{60151F07-8B74-4345-B75F-7DD6C8813F5C}" type="presOf" srcId="{D1FCE872-DF5C-4E92-9BFD-6E9A5012021E}" destId="{EFD66142-0D8E-4F20-84DD-8075C32ACB31}" srcOrd="0" destOrd="0" presId="urn:microsoft.com/office/officeart/2005/8/layout/process4"/>
    <dgm:cxn modelId="{E133DBE5-09E7-403F-A2DB-E88886A273EB}" type="presOf" srcId="{D776954A-9122-480B-BC96-F4EA1A8D5E92}" destId="{7C772C0D-28C7-447C-A91A-1FF31CE9D696}" srcOrd="0" destOrd="0" presId="urn:microsoft.com/office/officeart/2005/8/layout/process4"/>
    <dgm:cxn modelId="{BBD773E6-1B34-40BA-B927-FB92EA0A1314}" srcId="{6C5C7711-8917-40FF-B7B4-DD47F6BF0A64}" destId="{D1FCE872-DF5C-4E92-9BFD-6E9A5012021E}" srcOrd="1" destOrd="0" parTransId="{86935615-0E75-4D35-868D-8AE2AF96D339}" sibTransId="{BD221F4B-3A29-4610-AB5E-2E4D7D7058B0}"/>
    <dgm:cxn modelId="{ABCF87F4-9E73-439F-8378-66F0D318CB7B}" type="presOf" srcId="{6C5C7711-8917-40FF-B7B4-DD47F6BF0A64}" destId="{EFEE2A4B-4DDE-4D5D-89C1-9B2E78E36A39}" srcOrd="0" destOrd="0" presId="urn:microsoft.com/office/officeart/2005/8/layout/process4"/>
    <dgm:cxn modelId="{FF6E2E70-EF85-4920-934D-C203AF0BB7CF}" type="presOf" srcId="{EC856B84-C726-4CBB-9778-95D11C85F90D}" destId="{F596065D-79B1-47E1-90B6-EAE1E1DC1E5C}" srcOrd="0" destOrd="0" presId="urn:microsoft.com/office/officeart/2005/8/layout/process4"/>
    <dgm:cxn modelId="{4E0C9953-0D5F-4150-A55D-31C1971D546B}" srcId="{6C5C7711-8917-40FF-B7B4-DD47F6BF0A64}" destId="{CFB29F9C-D299-4492-85ED-4BAD512CE7A6}" srcOrd="0" destOrd="0" parTransId="{7CF5E9D7-6F48-4FBD-95B1-6C28AA24C9F0}" sibTransId="{C83862FA-94B3-4903-B855-3CA67C3B7F6B}"/>
    <dgm:cxn modelId="{578A9733-54A9-48D7-B6A9-C61ABCE89048}" srcId="{6C5C7711-8917-40FF-B7B4-DD47F6BF0A64}" destId="{D776954A-9122-480B-BC96-F4EA1A8D5E92}" srcOrd="3" destOrd="0" parTransId="{EE98438C-E585-4B37-91EF-C1C4C8C29D07}" sibTransId="{D854BC99-40F5-4DD6-8FB6-332E0346E701}"/>
    <dgm:cxn modelId="{B62580BD-860D-4457-9148-A68853A799EE}" type="presOf" srcId="{CFB29F9C-D299-4492-85ED-4BAD512CE7A6}" destId="{7132FA0C-B054-4A27-9BFA-EBA6E216CE7B}" srcOrd="0" destOrd="0" presId="urn:microsoft.com/office/officeart/2005/8/layout/process4"/>
    <dgm:cxn modelId="{FC3335AC-67A5-4797-926A-B037697FCB6B}" type="presParOf" srcId="{EFEE2A4B-4DDE-4D5D-89C1-9B2E78E36A39}" destId="{55F0EA3F-D5D0-4EDA-AFC2-A760BBFF6578}" srcOrd="0" destOrd="0" presId="urn:microsoft.com/office/officeart/2005/8/layout/process4"/>
    <dgm:cxn modelId="{0E2D5FC8-3C55-4251-B9FD-8C404A1E348D}" type="presParOf" srcId="{55F0EA3F-D5D0-4EDA-AFC2-A760BBFF6578}" destId="{7C772C0D-28C7-447C-A91A-1FF31CE9D696}" srcOrd="0" destOrd="0" presId="urn:microsoft.com/office/officeart/2005/8/layout/process4"/>
    <dgm:cxn modelId="{E006EEF2-DC1F-44AB-858D-83D3FE43CAF9}" type="presParOf" srcId="{EFEE2A4B-4DDE-4D5D-89C1-9B2E78E36A39}" destId="{3B5C2541-B688-494D-8B2C-0FF01C3FEE4B}" srcOrd="1" destOrd="0" presId="urn:microsoft.com/office/officeart/2005/8/layout/process4"/>
    <dgm:cxn modelId="{7B89C6F3-3EA8-45B1-87FC-021E44591032}" type="presParOf" srcId="{EFEE2A4B-4DDE-4D5D-89C1-9B2E78E36A39}" destId="{C19B448C-A60D-4D33-9B00-F58636C6A6B6}" srcOrd="2" destOrd="0" presId="urn:microsoft.com/office/officeart/2005/8/layout/process4"/>
    <dgm:cxn modelId="{8DFA8713-CBAE-4843-B250-1FBCEF75A936}" type="presParOf" srcId="{C19B448C-A60D-4D33-9B00-F58636C6A6B6}" destId="{F596065D-79B1-47E1-90B6-EAE1E1DC1E5C}" srcOrd="0" destOrd="0" presId="urn:microsoft.com/office/officeart/2005/8/layout/process4"/>
    <dgm:cxn modelId="{AC0E7540-064D-42CA-B376-FE52AEEE64CB}" type="presParOf" srcId="{EFEE2A4B-4DDE-4D5D-89C1-9B2E78E36A39}" destId="{30BC9002-EFAD-437F-9B7A-3AA2B9504499}" srcOrd="3" destOrd="0" presId="urn:microsoft.com/office/officeart/2005/8/layout/process4"/>
    <dgm:cxn modelId="{D567B7FA-D143-4B16-BFF6-72E636D09601}" type="presParOf" srcId="{EFEE2A4B-4DDE-4D5D-89C1-9B2E78E36A39}" destId="{D8B5FEA1-C4AB-40D0-B214-5CDA3E246994}" srcOrd="4" destOrd="0" presId="urn:microsoft.com/office/officeart/2005/8/layout/process4"/>
    <dgm:cxn modelId="{C7104556-1459-481D-8714-C872F2E58290}" type="presParOf" srcId="{D8B5FEA1-C4AB-40D0-B214-5CDA3E246994}" destId="{EFD66142-0D8E-4F20-84DD-8075C32ACB31}" srcOrd="0" destOrd="0" presId="urn:microsoft.com/office/officeart/2005/8/layout/process4"/>
    <dgm:cxn modelId="{ACE9D596-6DD0-4659-93BC-1958D2BF0E87}" type="presParOf" srcId="{EFEE2A4B-4DDE-4D5D-89C1-9B2E78E36A39}" destId="{7A0352BE-4864-47EC-81B1-CB46DCE75572}" srcOrd="5" destOrd="0" presId="urn:microsoft.com/office/officeart/2005/8/layout/process4"/>
    <dgm:cxn modelId="{69734553-04F4-45E8-8ED7-AE7C89C4F6A6}" type="presParOf" srcId="{EFEE2A4B-4DDE-4D5D-89C1-9B2E78E36A39}" destId="{27521708-56D3-4ED4-8A4C-BC34B65DCA10}" srcOrd="6" destOrd="0" presId="urn:microsoft.com/office/officeart/2005/8/layout/process4"/>
    <dgm:cxn modelId="{7674D958-E405-42ED-A13C-A5F3E95D3FF5}" type="presParOf" srcId="{27521708-56D3-4ED4-8A4C-BC34B65DCA10}" destId="{7132FA0C-B054-4A27-9BFA-EBA6E216CE7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D2DB4A-24C6-4AF6-B0F1-131343CBEE62}" type="doc">
      <dgm:prSet loTypeId="urn:microsoft.com/office/officeart/2005/8/layout/radial6" loCatId="relationship" qsTypeId="urn:microsoft.com/office/officeart/2005/8/quickstyle/simple3" qsCatId="simple" csTypeId="urn:microsoft.com/office/officeart/2005/8/colors/colorful1#4" csCatId="colorful" phldr="1"/>
      <dgm:spPr/>
      <dgm:t>
        <a:bodyPr/>
        <a:lstStyle/>
        <a:p>
          <a:endParaRPr lang="en-US"/>
        </a:p>
      </dgm:t>
    </dgm:pt>
    <dgm:pt modelId="{E0BFBD3F-7EA8-4B82-A442-55CFB88D8F1E}">
      <dgm:prSet/>
      <dgm:spPr/>
      <dgm:t>
        <a:bodyPr/>
        <a:lstStyle/>
        <a:p>
          <a:pPr rtl="0"/>
          <a:r>
            <a:rPr lang="en-US" dirty="0"/>
            <a:t>Generic Business Strategies</a:t>
          </a:r>
        </a:p>
      </dgm:t>
    </dgm:pt>
    <dgm:pt modelId="{D0C61682-0145-45E1-8548-E165323A8613}" type="parTrans" cxnId="{BBB439EB-C2A0-4988-ACC9-14556EDAD170}">
      <dgm:prSet/>
      <dgm:spPr/>
      <dgm:t>
        <a:bodyPr/>
        <a:lstStyle/>
        <a:p>
          <a:endParaRPr lang="en-US"/>
        </a:p>
      </dgm:t>
    </dgm:pt>
    <dgm:pt modelId="{738440FF-8BB3-4AA2-9C30-B753E116AA1E}" type="sibTrans" cxnId="{BBB439EB-C2A0-4988-ACC9-14556EDAD170}">
      <dgm:prSet/>
      <dgm:spPr/>
      <dgm:t>
        <a:bodyPr/>
        <a:lstStyle/>
        <a:p>
          <a:endParaRPr lang="en-US"/>
        </a:p>
      </dgm:t>
    </dgm:pt>
    <dgm:pt modelId="{1800FE34-DA84-4393-9DB9-40710FDE6A8C}">
      <dgm:prSet custT="1"/>
      <dgm:spPr/>
      <dgm:t>
        <a:bodyPr/>
        <a:lstStyle/>
        <a:p>
          <a:pPr rtl="0"/>
          <a:r>
            <a:rPr lang="en-US" sz="1800" dirty="0"/>
            <a:t>Growth</a:t>
          </a:r>
          <a:endParaRPr lang="en-US" sz="1000" dirty="0"/>
        </a:p>
      </dgm:t>
    </dgm:pt>
    <dgm:pt modelId="{52C8143E-B0C0-4EBC-9DBD-76A24C6FF304}" type="parTrans" cxnId="{70D80BD8-EBD0-4402-9397-FE1937E19F82}">
      <dgm:prSet/>
      <dgm:spPr/>
      <dgm:t>
        <a:bodyPr/>
        <a:lstStyle/>
        <a:p>
          <a:endParaRPr lang="en-US"/>
        </a:p>
      </dgm:t>
    </dgm:pt>
    <dgm:pt modelId="{4E511BC9-5A86-4E6F-9356-316DB23F26A1}" type="sibTrans" cxnId="{70D80BD8-EBD0-4402-9397-FE1937E19F82}">
      <dgm:prSet/>
      <dgm:spPr/>
      <dgm:t>
        <a:bodyPr/>
        <a:lstStyle/>
        <a:p>
          <a:endParaRPr lang="en-US"/>
        </a:p>
      </dgm:t>
    </dgm:pt>
    <dgm:pt modelId="{7B6ECC5A-B79B-4E5E-8C0A-29B079E6AFB3}">
      <dgm:prSet custT="1"/>
      <dgm:spPr/>
      <dgm:t>
        <a:bodyPr/>
        <a:lstStyle/>
        <a:p>
          <a:pPr rtl="0"/>
          <a:r>
            <a:rPr lang="en-US" sz="1800" dirty="0" err="1">
              <a:solidFill>
                <a:schemeClr val="bg1"/>
              </a:solidFill>
            </a:rPr>
            <a:t>Concent</a:t>
          </a:r>
          <a:r>
            <a:rPr lang="en-US" sz="1800" dirty="0">
              <a:solidFill>
                <a:schemeClr val="bg1"/>
              </a:solidFill>
            </a:rPr>
            <a:t>-ration</a:t>
          </a:r>
          <a:endParaRPr lang="en-US" sz="1000" dirty="0">
            <a:solidFill>
              <a:schemeClr val="bg1"/>
            </a:solidFill>
          </a:endParaRPr>
        </a:p>
      </dgm:t>
    </dgm:pt>
    <dgm:pt modelId="{9EEDE40B-3F82-4471-B608-AD1CCF56EF0B}" type="parTrans" cxnId="{F9180A24-EA7C-4E60-8A62-0F914AE36720}">
      <dgm:prSet/>
      <dgm:spPr/>
      <dgm:t>
        <a:bodyPr/>
        <a:lstStyle/>
        <a:p>
          <a:endParaRPr lang="en-US"/>
        </a:p>
      </dgm:t>
    </dgm:pt>
    <dgm:pt modelId="{8FEB8535-75A0-45DF-9243-FBCCA667695C}" type="sibTrans" cxnId="{F9180A24-EA7C-4E60-8A62-0F914AE36720}">
      <dgm:prSet/>
      <dgm:spPr/>
      <dgm:t>
        <a:bodyPr/>
        <a:lstStyle/>
        <a:p>
          <a:endParaRPr lang="en-US"/>
        </a:p>
      </dgm:t>
    </dgm:pt>
    <dgm:pt modelId="{D668380D-BCF6-4526-97EE-D9665D6E091D}">
      <dgm:prSet/>
      <dgm:spPr/>
      <dgm:t>
        <a:bodyPr/>
        <a:lstStyle/>
        <a:p>
          <a:pPr rtl="0"/>
          <a:r>
            <a:rPr lang="en-US" dirty="0" err="1"/>
            <a:t>Diversi</a:t>
          </a:r>
          <a:r>
            <a:rPr lang="en-US" dirty="0"/>
            <a:t>-</a:t>
          </a:r>
        </a:p>
        <a:p>
          <a:pPr rtl="0"/>
          <a:r>
            <a:rPr lang="en-US" dirty="0" err="1"/>
            <a:t>fication</a:t>
          </a:r>
          <a:r>
            <a:rPr lang="en-US" dirty="0"/>
            <a:t> </a:t>
          </a:r>
        </a:p>
      </dgm:t>
    </dgm:pt>
    <dgm:pt modelId="{31217467-BC01-4433-831C-20C5D963CF53}" type="parTrans" cxnId="{9EB4CCC9-0BD6-4270-850E-02A0AF38C609}">
      <dgm:prSet/>
      <dgm:spPr/>
      <dgm:t>
        <a:bodyPr/>
        <a:lstStyle/>
        <a:p>
          <a:endParaRPr lang="en-US"/>
        </a:p>
      </dgm:t>
    </dgm:pt>
    <dgm:pt modelId="{18315647-608B-4F1D-A374-3DA76BB3F071}" type="sibTrans" cxnId="{9EB4CCC9-0BD6-4270-850E-02A0AF38C609}">
      <dgm:prSet/>
      <dgm:spPr/>
      <dgm:t>
        <a:bodyPr/>
        <a:lstStyle/>
        <a:p>
          <a:endParaRPr lang="en-US"/>
        </a:p>
      </dgm:t>
    </dgm:pt>
    <dgm:pt modelId="{BC2E7982-AD85-42D4-9ED1-22826078DDCF}">
      <dgm:prSet custT="1"/>
      <dgm:spPr/>
      <dgm:t>
        <a:bodyPr/>
        <a:lstStyle/>
        <a:p>
          <a:pPr rtl="0"/>
          <a:r>
            <a:rPr lang="en-US" sz="1800" dirty="0">
              <a:solidFill>
                <a:schemeClr val="tx1"/>
              </a:solidFill>
            </a:rPr>
            <a:t>Stability</a:t>
          </a:r>
          <a:endParaRPr lang="en-US" sz="1100" dirty="0">
            <a:solidFill>
              <a:schemeClr val="tx1"/>
            </a:solidFill>
          </a:endParaRPr>
        </a:p>
      </dgm:t>
    </dgm:pt>
    <dgm:pt modelId="{9D4ACC9D-F9A8-4DFD-8B65-F7BDB3E054D3}" type="parTrans" cxnId="{E5BAB3BA-4040-450F-B920-CCAC2F6B1956}">
      <dgm:prSet/>
      <dgm:spPr/>
      <dgm:t>
        <a:bodyPr/>
        <a:lstStyle/>
        <a:p>
          <a:endParaRPr lang="en-US"/>
        </a:p>
      </dgm:t>
    </dgm:pt>
    <dgm:pt modelId="{AA4B7DFA-AC2F-433C-A97C-F154ACFC42C9}" type="sibTrans" cxnId="{E5BAB3BA-4040-450F-B920-CCAC2F6B1956}">
      <dgm:prSet/>
      <dgm:spPr/>
      <dgm:t>
        <a:bodyPr/>
        <a:lstStyle/>
        <a:p>
          <a:endParaRPr lang="en-US"/>
        </a:p>
      </dgm:t>
    </dgm:pt>
    <dgm:pt modelId="{9CB8C65D-1EF0-46AC-923B-F2359DCB721F}">
      <dgm:prSet custT="1"/>
      <dgm:spPr/>
      <dgm:t>
        <a:bodyPr/>
        <a:lstStyle/>
        <a:p>
          <a:pPr rtl="0"/>
          <a:r>
            <a:rPr lang="en-US" sz="1800" smtClean="0"/>
            <a:t>Retrench-ment</a:t>
          </a:r>
          <a:endParaRPr lang="en-US" sz="1800" dirty="0"/>
        </a:p>
      </dgm:t>
    </dgm:pt>
    <dgm:pt modelId="{F6023AF4-7DB8-4E6C-8B72-70772028E956}" type="parTrans" cxnId="{1A420D1B-9CF3-4849-850B-8DB64C824630}">
      <dgm:prSet/>
      <dgm:spPr/>
      <dgm:t>
        <a:bodyPr/>
        <a:lstStyle/>
        <a:p>
          <a:endParaRPr lang="en-US"/>
        </a:p>
      </dgm:t>
    </dgm:pt>
    <dgm:pt modelId="{B2F7AE77-2E45-4E46-B31E-9133B40CE478}" type="sibTrans" cxnId="{1A420D1B-9CF3-4849-850B-8DB64C824630}">
      <dgm:prSet/>
      <dgm:spPr/>
      <dgm:t>
        <a:bodyPr/>
        <a:lstStyle/>
        <a:p>
          <a:endParaRPr lang="en-US"/>
        </a:p>
      </dgm:t>
    </dgm:pt>
    <dgm:pt modelId="{CC5B89CE-C182-42F3-80DE-C96A2F45199C}" type="pres">
      <dgm:prSet presAssocID="{F2D2DB4A-24C6-4AF6-B0F1-131343CBEE62}" presName="Name0" presStyleCnt="0">
        <dgm:presLayoutVars>
          <dgm:chMax val="1"/>
          <dgm:dir/>
          <dgm:animLvl val="ctr"/>
          <dgm:resizeHandles val="exact"/>
        </dgm:presLayoutVars>
      </dgm:prSet>
      <dgm:spPr/>
      <dgm:t>
        <a:bodyPr/>
        <a:lstStyle/>
        <a:p>
          <a:endParaRPr lang="en-US"/>
        </a:p>
      </dgm:t>
    </dgm:pt>
    <dgm:pt modelId="{CB238635-E21E-417F-849A-A48D14AB35BB}" type="pres">
      <dgm:prSet presAssocID="{E0BFBD3F-7EA8-4B82-A442-55CFB88D8F1E}" presName="centerShape" presStyleLbl="node0" presStyleIdx="0" presStyleCnt="1"/>
      <dgm:spPr/>
      <dgm:t>
        <a:bodyPr/>
        <a:lstStyle/>
        <a:p>
          <a:endParaRPr lang="en-US"/>
        </a:p>
      </dgm:t>
    </dgm:pt>
    <dgm:pt modelId="{90BD63D0-A888-4ADD-9E31-CD314F858427}" type="pres">
      <dgm:prSet presAssocID="{1800FE34-DA84-4393-9DB9-40710FDE6A8C}" presName="node" presStyleLbl="node1" presStyleIdx="0" presStyleCnt="5">
        <dgm:presLayoutVars>
          <dgm:bulletEnabled val="1"/>
        </dgm:presLayoutVars>
      </dgm:prSet>
      <dgm:spPr/>
      <dgm:t>
        <a:bodyPr/>
        <a:lstStyle/>
        <a:p>
          <a:endParaRPr lang="en-US"/>
        </a:p>
      </dgm:t>
    </dgm:pt>
    <dgm:pt modelId="{65F2A795-0F7A-48AA-BB25-5244E8F297A2}" type="pres">
      <dgm:prSet presAssocID="{1800FE34-DA84-4393-9DB9-40710FDE6A8C}" presName="dummy" presStyleCnt="0"/>
      <dgm:spPr/>
    </dgm:pt>
    <dgm:pt modelId="{F4375170-2251-4946-AB8E-93E3E1D49CE8}" type="pres">
      <dgm:prSet presAssocID="{4E511BC9-5A86-4E6F-9356-316DB23F26A1}" presName="sibTrans" presStyleLbl="sibTrans2D1" presStyleIdx="0" presStyleCnt="5"/>
      <dgm:spPr/>
      <dgm:t>
        <a:bodyPr/>
        <a:lstStyle/>
        <a:p>
          <a:endParaRPr lang="en-US"/>
        </a:p>
      </dgm:t>
    </dgm:pt>
    <dgm:pt modelId="{FF5BBC2D-F56E-4655-8500-6D021F72F05D}" type="pres">
      <dgm:prSet presAssocID="{7B6ECC5A-B79B-4E5E-8C0A-29B079E6AFB3}" presName="node" presStyleLbl="node1" presStyleIdx="1" presStyleCnt="5" custScaleX="114329">
        <dgm:presLayoutVars>
          <dgm:bulletEnabled val="1"/>
        </dgm:presLayoutVars>
      </dgm:prSet>
      <dgm:spPr/>
      <dgm:t>
        <a:bodyPr/>
        <a:lstStyle/>
        <a:p>
          <a:endParaRPr lang="en-US"/>
        </a:p>
      </dgm:t>
    </dgm:pt>
    <dgm:pt modelId="{A3ED2DD8-6502-4A54-B093-18EA14401EBB}" type="pres">
      <dgm:prSet presAssocID="{7B6ECC5A-B79B-4E5E-8C0A-29B079E6AFB3}" presName="dummy" presStyleCnt="0"/>
      <dgm:spPr/>
    </dgm:pt>
    <dgm:pt modelId="{F4D02DCF-B16B-48BB-A90E-F0384B310372}" type="pres">
      <dgm:prSet presAssocID="{8FEB8535-75A0-45DF-9243-FBCCA667695C}" presName="sibTrans" presStyleLbl="sibTrans2D1" presStyleIdx="1" presStyleCnt="5"/>
      <dgm:spPr/>
      <dgm:t>
        <a:bodyPr/>
        <a:lstStyle/>
        <a:p>
          <a:endParaRPr lang="en-US"/>
        </a:p>
      </dgm:t>
    </dgm:pt>
    <dgm:pt modelId="{545644D2-8FD6-4B60-AEC9-A5A993CE4041}" type="pres">
      <dgm:prSet presAssocID="{D668380D-BCF6-4526-97EE-D9665D6E091D}" presName="node" presStyleLbl="node1" presStyleIdx="2" presStyleCnt="5" custScaleX="106039" custScaleY="101878" custRadScaleRad="98598" custRadScaleInc="12443">
        <dgm:presLayoutVars>
          <dgm:bulletEnabled val="1"/>
        </dgm:presLayoutVars>
      </dgm:prSet>
      <dgm:spPr/>
      <dgm:t>
        <a:bodyPr/>
        <a:lstStyle/>
        <a:p>
          <a:endParaRPr lang="en-US"/>
        </a:p>
      </dgm:t>
    </dgm:pt>
    <dgm:pt modelId="{B42B18E4-FCA8-4D5D-B2A4-5E3317B0B6E9}" type="pres">
      <dgm:prSet presAssocID="{D668380D-BCF6-4526-97EE-D9665D6E091D}" presName="dummy" presStyleCnt="0"/>
      <dgm:spPr/>
    </dgm:pt>
    <dgm:pt modelId="{B712F2FA-2660-489F-8139-77DE0C3F8CBD}" type="pres">
      <dgm:prSet presAssocID="{18315647-608B-4F1D-A374-3DA76BB3F071}" presName="sibTrans" presStyleLbl="sibTrans2D1" presStyleIdx="2" presStyleCnt="5"/>
      <dgm:spPr/>
      <dgm:t>
        <a:bodyPr/>
        <a:lstStyle/>
        <a:p>
          <a:endParaRPr lang="en-US"/>
        </a:p>
      </dgm:t>
    </dgm:pt>
    <dgm:pt modelId="{0C3656B9-3C4F-406D-BF42-37DF69DD2D1B}" type="pres">
      <dgm:prSet presAssocID="{BC2E7982-AD85-42D4-9ED1-22826078DDCF}" presName="node" presStyleLbl="node1" presStyleIdx="3" presStyleCnt="5">
        <dgm:presLayoutVars>
          <dgm:bulletEnabled val="1"/>
        </dgm:presLayoutVars>
      </dgm:prSet>
      <dgm:spPr/>
      <dgm:t>
        <a:bodyPr/>
        <a:lstStyle/>
        <a:p>
          <a:endParaRPr lang="en-US"/>
        </a:p>
      </dgm:t>
    </dgm:pt>
    <dgm:pt modelId="{A1F2B5C0-2ECF-45B0-A5D1-A77E425552E2}" type="pres">
      <dgm:prSet presAssocID="{BC2E7982-AD85-42D4-9ED1-22826078DDCF}" presName="dummy" presStyleCnt="0"/>
      <dgm:spPr/>
    </dgm:pt>
    <dgm:pt modelId="{2CB89CDF-8440-4942-8DEC-01F4D940BD4C}" type="pres">
      <dgm:prSet presAssocID="{AA4B7DFA-AC2F-433C-A97C-F154ACFC42C9}" presName="sibTrans" presStyleLbl="sibTrans2D1" presStyleIdx="3" presStyleCnt="5"/>
      <dgm:spPr/>
      <dgm:t>
        <a:bodyPr/>
        <a:lstStyle/>
        <a:p>
          <a:endParaRPr lang="en-US"/>
        </a:p>
      </dgm:t>
    </dgm:pt>
    <dgm:pt modelId="{3CE5619A-DEF1-47B8-88AC-B623DB1670EC}" type="pres">
      <dgm:prSet presAssocID="{9CB8C65D-1EF0-46AC-923B-F2359DCB721F}" presName="node" presStyleLbl="node1" presStyleIdx="4" presStyleCnt="5" custScaleX="114713">
        <dgm:presLayoutVars>
          <dgm:bulletEnabled val="1"/>
        </dgm:presLayoutVars>
      </dgm:prSet>
      <dgm:spPr/>
      <dgm:t>
        <a:bodyPr/>
        <a:lstStyle/>
        <a:p>
          <a:endParaRPr lang="en-US"/>
        </a:p>
      </dgm:t>
    </dgm:pt>
    <dgm:pt modelId="{960F9520-98A7-4A1E-8391-192303836C80}" type="pres">
      <dgm:prSet presAssocID="{9CB8C65D-1EF0-46AC-923B-F2359DCB721F}" presName="dummy" presStyleCnt="0"/>
      <dgm:spPr/>
    </dgm:pt>
    <dgm:pt modelId="{407E0FCA-2B68-420F-B19B-3F83129260BF}" type="pres">
      <dgm:prSet presAssocID="{B2F7AE77-2E45-4E46-B31E-9133B40CE478}" presName="sibTrans" presStyleLbl="sibTrans2D1" presStyleIdx="4" presStyleCnt="5"/>
      <dgm:spPr/>
      <dgm:t>
        <a:bodyPr/>
        <a:lstStyle/>
        <a:p>
          <a:endParaRPr lang="en-US"/>
        </a:p>
      </dgm:t>
    </dgm:pt>
  </dgm:ptLst>
  <dgm:cxnLst>
    <dgm:cxn modelId="{9EB4CCC9-0BD6-4270-850E-02A0AF38C609}" srcId="{E0BFBD3F-7EA8-4B82-A442-55CFB88D8F1E}" destId="{D668380D-BCF6-4526-97EE-D9665D6E091D}" srcOrd="2" destOrd="0" parTransId="{31217467-BC01-4433-831C-20C5D963CF53}" sibTransId="{18315647-608B-4F1D-A374-3DA76BB3F071}"/>
    <dgm:cxn modelId="{5146FD44-7205-40D4-B547-90CB578C254C}" type="presOf" srcId="{8FEB8535-75A0-45DF-9243-FBCCA667695C}" destId="{F4D02DCF-B16B-48BB-A90E-F0384B310372}" srcOrd="0" destOrd="0" presId="urn:microsoft.com/office/officeart/2005/8/layout/radial6"/>
    <dgm:cxn modelId="{72D79532-1CEC-41D2-B862-0221AF941940}" type="presOf" srcId="{9CB8C65D-1EF0-46AC-923B-F2359DCB721F}" destId="{3CE5619A-DEF1-47B8-88AC-B623DB1670EC}" srcOrd="0" destOrd="0" presId="urn:microsoft.com/office/officeart/2005/8/layout/radial6"/>
    <dgm:cxn modelId="{E41F9259-3F7B-4B25-8E41-74DC34C47FE0}" type="presOf" srcId="{18315647-608B-4F1D-A374-3DA76BB3F071}" destId="{B712F2FA-2660-489F-8139-77DE0C3F8CBD}" srcOrd="0" destOrd="0" presId="urn:microsoft.com/office/officeart/2005/8/layout/radial6"/>
    <dgm:cxn modelId="{9900DE48-F424-4E92-81A1-AED4650DC431}" type="presOf" srcId="{F2D2DB4A-24C6-4AF6-B0F1-131343CBEE62}" destId="{CC5B89CE-C182-42F3-80DE-C96A2F45199C}" srcOrd="0" destOrd="0" presId="urn:microsoft.com/office/officeart/2005/8/layout/radial6"/>
    <dgm:cxn modelId="{B3C012CF-8100-4743-8B97-32B6808E73DC}" type="presOf" srcId="{B2F7AE77-2E45-4E46-B31E-9133B40CE478}" destId="{407E0FCA-2B68-420F-B19B-3F83129260BF}" srcOrd="0" destOrd="0" presId="urn:microsoft.com/office/officeart/2005/8/layout/radial6"/>
    <dgm:cxn modelId="{D2D7084F-E312-4FAE-95D0-BE2D603D5D07}" type="presOf" srcId="{4E511BC9-5A86-4E6F-9356-316DB23F26A1}" destId="{F4375170-2251-4946-AB8E-93E3E1D49CE8}" srcOrd="0" destOrd="0" presId="urn:microsoft.com/office/officeart/2005/8/layout/radial6"/>
    <dgm:cxn modelId="{9F0C5B12-350D-466A-95CA-7B94E3495E4F}" type="presOf" srcId="{1800FE34-DA84-4393-9DB9-40710FDE6A8C}" destId="{90BD63D0-A888-4ADD-9E31-CD314F858427}" srcOrd="0" destOrd="0" presId="urn:microsoft.com/office/officeart/2005/8/layout/radial6"/>
    <dgm:cxn modelId="{45339425-836C-4ED9-8877-F0B351FA7F29}" type="presOf" srcId="{D668380D-BCF6-4526-97EE-D9665D6E091D}" destId="{545644D2-8FD6-4B60-AEC9-A5A993CE4041}" srcOrd="0" destOrd="0" presId="urn:microsoft.com/office/officeart/2005/8/layout/radial6"/>
    <dgm:cxn modelId="{FBF0B3ED-EDD1-4015-BE30-855E1500B40C}" type="presOf" srcId="{E0BFBD3F-7EA8-4B82-A442-55CFB88D8F1E}" destId="{CB238635-E21E-417F-849A-A48D14AB35BB}" srcOrd="0" destOrd="0" presId="urn:microsoft.com/office/officeart/2005/8/layout/radial6"/>
    <dgm:cxn modelId="{1A420D1B-9CF3-4849-850B-8DB64C824630}" srcId="{E0BFBD3F-7EA8-4B82-A442-55CFB88D8F1E}" destId="{9CB8C65D-1EF0-46AC-923B-F2359DCB721F}" srcOrd="4" destOrd="0" parTransId="{F6023AF4-7DB8-4E6C-8B72-70772028E956}" sibTransId="{B2F7AE77-2E45-4E46-B31E-9133B40CE478}"/>
    <dgm:cxn modelId="{E5BAB3BA-4040-450F-B920-CCAC2F6B1956}" srcId="{E0BFBD3F-7EA8-4B82-A442-55CFB88D8F1E}" destId="{BC2E7982-AD85-42D4-9ED1-22826078DDCF}" srcOrd="3" destOrd="0" parTransId="{9D4ACC9D-F9A8-4DFD-8B65-F7BDB3E054D3}" sibTransId="{AA4B7DFA-AC2F-433C-A97C-F154ACFC42C9}"/>
    <dgm:cxn modelId="{170261B5-9F23-4BF2-8246-575667E6CB33}" type="presOf" srcId="{7B6ECC5A-B79B-4E5E-8C0A-29B079E6AFB3}" destId="{FF5BBC2D-F56E-4655-8500-6D021F72F05D}" srcOrd="0" destOrd="0" presId="urn:microsoft.com/office/officeart/2005/8/layout/radial6"/>
    <dgm:cxn modelId="{BBB439EB-C2A0-4988-ACC9-14556EDAD170}" srcId="{F2D2DB4A-24C6-4AF6-B0F1-131343CBEE62}" destId="{E0BFBD3F-7EA8-4B82-A442-55CFB88D8F1E}" srcOrd="0" destOrd="0" parTransId="{D0C61682-0145-45E1-8548-E165323A8613}" sibTransId="{738440FF-8BB3-4AA2-9C30-B753E116AA1E}"/>
    <dgm:cxn modelId="{F9180A24-EA7C-4E60-8A62-0F914AE36720}" srcId="{E0BFBD3F-7EA8-4B82-A442-55CFB88D8F1E}" destId="{7B6ECC5A-B79B-4E5E-8C0A-29B079E6AFB3}" srcOrd="1" destOrd="0" parTransId="{9EEDE40B-3F82-4471-B608-AD1CCF56EF0B}" sibTransId="{8FEB8535-75A0-45DF-9243-FBCCA667695C}"/>
    <dgm:cxn modelId="{62A9A4AF-E589-49F7-AB7F-EFE6253A30F7}" type="presOf" srcId="{AA4B7DFA-AC2F-433C-A97C-F154ACFC42C9}" destId="{2CB89CDF-8440-4942-8DEC-01F4D940BD4C}" srcOrd="0" destOrd="0" presId="urn:microsoft.com/office/officeart/2005/8/layout/radial6"/>
    <dgm:cxn modelId="{70D80BD8-EBD0-4402-9397-FE1937E19F82}" srcId="{E0BFBD3F-7EA8-4B82-A442-55CFB88D8F1E}" destId="{1800FE34-DA84-4393-9DB9-40710FDE6A8C}" srcOrd="0" destOrd="0" parTransId="{52C8143E-B0C0-4EBC-9DBD-76A24C6FF304}" sibTransId="{4E511BC9-5A86-4E6F-9356-316DB23F26A1}"/>
    <dgm:cxn modelId="{3E7C70DB-27F3-4104-A848-3A81ECA3C753}" type="presOf" srcId="{BC2E7982-AD85-42D4-9ED1-22826078DDCF}" destId="{0C3656B9-3C4F-406D-BF42-37DF69DD2D1B}" srcOrd="0" destOrd="0" presId="urn:microsoft.com/office/officeart/2005/8/layout/radial6"/>
    <dgm:cxn modelId="{53F395B8-CE5F-4A4E-9DAA-75C19124F8C1}" type="presParOf" srcId="{CC5B89CE-C182-42F3-80DE-C96A2F45199C}" destId="{CB238635-E21E-417F-849A-A48D14AB35BB}" srcOrd="0" destOrd="0" presId="urn:microsoft.com/office/officeart/2005/8/layout/radial6"/>
    <dgm:cxn modelId="{5409DA80-A049-446A-9AF9-C7235BEF5815}" type="presParOf" srcId="{CC5B89CE-C182-42F3-80DE-C96A2F45199C}" destId="{90BD63D0-A888-4ADD-9E31-CD314F858427}" srcOrd="1" destOrd="0" presId="urn:microsoft.com/office/officeart/2005/8/layout/radial6"/>
    <dgm:cxn modelId="{A78C6E75-8359-494F-A50E-7736ACF8B456}" type="presParOf" srcId="{CC5B89CE-C182-42F3-80DE-C96A2F45199C}" destId="{65F2A795-0F7A-48AA-BB25-5244E8F297A2}" srcOrd="2" destOrd="0" presId="urn:microsoft.com/office/officeart/2005/8/layout/radial6"/>
    <dgm:cxn modelId="{7FDFCC77-F3F8-4354-8114-581FDEB6D214}" type="presParOf" srcId="{CC5B89CE-C182-42F3-80DE-C96A2F45199C}" destId="{F4375170-2251-4946-AB8E-93E3E1D49CE8}" srcOrd="3" destOrd="0" presId="urn:microsoft.com/office/officeart/2005/8/layout/radial6"/>
    <dgm:cxn modelId="{35E393D4-7523-493B-9948-B6D19460E13A}" type="presParOf" srcId="{CC5B89CE-C182-42F3-80DE-C96A2F45199C}" destId="{FF5BBC2D-F56E-4655-8500-6D021F72F05D}" srcOrd="4" destOrd="0" presId="urn:microsoft.com/office/officeart/2005/8/layout/radial6"/>
    <dgm:cxn modelId="{7504095F-068F-4B2A-9379-54457ACAD784}" type="presParOf" srcId="{CC5B89CE-C182-42F3-80DE-C96A2F45199C}" destId="{A3ED2DD8-6502-4A54-B093-18EA14401EBB}" srcOrd="5" destOrd="0" presId="urn:microsoft.com/office/officeart/2005/8/layout/radial6"/>
    <dgm:cxn modelId="{A88B3326-1CF4-4BDD-909C-77A8BF3106BD}" type="presParOf" srcId="{CC5B89CE-C182-42F3-80DE-C96A2F45199C}" destId="{F4D02DCF-B16B-48BB-A90E-F0384B310372}" srcOrd="6" destOrd="0" presId="urn:microsoft.com/office/officeart/2005/8/layout/radial6"/>
    <dgm:cxn modelId="{1AC5148F-4450-4557-8DAB-8975A08D4130}" type="presParOf" srcId="{CC5B89CE-C182-42F3-80DE-C96A2F45199C}" destId="{545644D2-8FD6-4B60-AEC9-A5A993CE4041}" srcOrd="7" destOrd="0" presId="urn:microsoft.com/office/officeart/2005/8/layout/radial6"/>
    <dgm:cxn modelId="{1983D58F-CC47-4155-893D-A5AF6541F154}" type="presParOf" srcId="{CC5B89CE-C182-42F3-80DE-C96A2F45199C}" destId="{B42B18E4-FCA8-4D5D-B2A4-5E3317B0B6E9}" srcOrd="8" destOrd="0" presId="urn:microsoft.com/office/officeart/2005/8/layout/radial6"/>
    <dgm:cxn modelId="{C2B30EED-D1DF-4476-896B-8E2DDC6EA1A1}" type="presParOf" srcId="{CC5B89CE-C182-42F3-80DE-C96A2F45199C}" destId="{B712F2FA-2660-489F-8139-77DE0C3F8CBD}" srcOrd="9" destOrd="0" presId="urn:microsoft.com/office/officeart/2005/8/layout/radial6"/>
    <dgm:cxn modelId="{A957D972-A49B-4C32-873F-236844D18865}" type="presParOf" srcId="{CC5B89CE-C182-42F3-80DE-C96A2F45199C}" destId="{0C3656B9-3C4F-406D-BF42-37DF69DD2D1B}" srcOrd="10" destOrd="0" presId="urn:microsoft.com/office/officeart/2005/8/layout/radial6"/>
    <dgm:cxn modelId="{06C2EF8A-5FFE-4982-9039-C343E749DAD6}" type="presParOf" srcId="{CC5B89CE-C182-42F3-80DE-C96A2F45199C}" destId="{A1F2B5C0-2ECF-45B0-A5D1-A77E425552E2}" srcOrd="11" destOrd="0" presId="urn:microsoft.com/office/officeart/2005/8/layout/radial6"/>
    <dgm:cxn modelId="{723E5096-24A1-4139-BA16-79CE6C8866B0}" type="presParOf" srcId="{CC5B89CE-C182-42F3-80DE-C96A2F45199C}" destId="{2CB89CDF-8440-4942-8DEC-01F4D940BD4C}" srcOrd="12" destOrd="0" presId="urn:microsoft.com/office/officeart/2005/8/layout/radial6"/>
    <dgm:cxn modelId="{37F12FE8-BD5F-4891-BB31-8240DAE76EC9}" type="presParOf" srcId="{CC5B89CE-C182-42F3-80DE-C96A2F45199C}" destId="{3CE5619A-DEF1-47B8-88AC-B623DB1670EC}" srcOrd="13" destOrd="0" presId="urn:microsoft.com/office/officeart/2005/8/layout/radial6"/>
    <dgm:cxn modelId="{0754C9F8-AC96-4427-B39B-FB749DBB42B7}" type="presParOf" srcId="{CC5B89CE-C182-42F3-80DE-C96A2F45199C}" destId="{960F9520-98A7-4A1E-8391-192303836C80}" srcOrd="14" destOrd="0" presId="urn:microsoft.com/office/officeart/2005/8/layout/radial6"/>
    <dgm:cxn modelId="{A5BC350F-9C80-4F27-909D-D61AB31A2D86}" type="presParOf" srcId="{CC5B89CE-C182-42F3-80DE-C96A2F45199C}" destId="{407E0FCA-2B68-420F-B19B-3F83129260B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517B50-50ED-4C82-B8E4-D95159745ED4}" type="doc">
      <dgm:prSet loTypeId="urn:microsoft.com/office/officeart/2005/8/layout/radial1" loCatId="relationship" qsTypeId="urn:microsoft.com/office/officeart/2005/8/quickstyle/simple3" qsCatId="simple" csTypeId="urn:microsoft.com/office/officeart/2005/8/colors/colorful1#5" csCatId="colorful" phldr="1"/>
      <dgm:spPr/>
      <dgm:t>
        <a:bodyPr/>
        <a:lstStyle/>
        <a:p>
          <a:endParaRPr lang="en-US"/>
        </a:p>
      </dgm:t>
    </dgm:pt>
    <dgm:pt modelId="{2782B0D9-250C-4CD7-895D-354D95120604}">
      <dgm:prSet custT="1"/>
      <dgm:spPr/>
      <dgm:t>
        <a:bodyPr/>
        <a:lstStyle/>
        <a:p>
          <a:pPr rtl="0"/>
          <a:r>
            <a:rPr lang="en-US" sz="1800" b="0" dirty="0">
              <a:solidFill>
                <a:schemeClr val="bg1"/>
              </a:solidFill>
            </a:rPr>
            <a:t>Strategic Types</a:t>
          </a:r>
        </a:p>
      </dgm:t>
    </dgm:pt>
    <dgm:pt modelId="{DF655ED5-6884-4369-BDB3-069EFF097E7E}" type="parTrans" cxnId="{B604D5CD-139C-46E6-8C44-58FC5EADBE69}">
      <dgm:prSet/>
      <dgm:spPr/>
      <dgm:t>
        <a:bodyPr/>
        <a:lstStyle/>
        <a:p>
          <a:endParaRPr lang="en-US">
            <a:solidFill>
              <a:schemeClr val="tx1"/>
            </a:solidFill>
          </a:endParaRPr>
        </a:p>
      </dgm:t>
    </dgm:pt>
    <dgm:pt modelId="{875499B7-4111-4078-A7FE-894EAFB024D3}" type="sibTrans" cxnId="{B604D5CD-139C-46E6-8C44-58FC5EADBE69}">
      <dgm:prSet/>
      <dgm:spPr/>
      <dgm:t>
        <a:bodyPr/>
        <a:lstStyle/>
        <a:p>
          <a:endParaRPr lang="en-US">
            <a:solidFill>
              <a:schemeClr val="tx1"/>
            </a:solidFill>
          </a:endParaRPr>
        </a:p>
      </dgm:t>
    </dgm:pt>
    <dgm:pt modelId="{6FEF60A6-0BAE-4489-872F-C9FBF757E99C}">
      <dgm:prSet custT="1"/>
      <dgm:spPr/>
      <dgm:t>
        <a:bodyPr/>
        <a:lstStyle/>
        <a:p>
          <a:pPr rtl="0"/>
          <a:r>
            <a:rPr lang="en-US" sz="1600" dirty="0">
              <a:solidFill>
                <a:schemeClr val="bg1"/>
              </a:solidFill>
            </a:rPr>
            <a:t>Prospectors</a:t>
          </a:r>
          <a:endParaRPr lang="en-US" sz="1400" dirty="0">
            <a:solidFill>
              <a:schemeClr val="bg1"/>
            </a:solidFill>
          </a:endParaRPr>
        </a:p>
      </dgm:t>
    </dgm:pt>
    <dgm:pt modelId="{5357E946-B1E2-4084-BC14-DA738065B220}" type="parTrans" cxnId="{1A42D714-5492-445B-B5A8-01FF088A2BBB}">
      <dgm:prSet/>
      <dgm:spPr/>
      <dgm:t>
        <a:bodyPr/>
        <a:lstStyle/>
        <a:p>
          <a:endParaRPr lang="en-US">
            <a:solidFill>
              <a:schemeClr val="tx1"/>
            </a:solidFill>
          </a:endParaRPr>
        </a:p>
      </dgm:t>
    </dgm:pt>
    <dgm:pt modelId="{B4C506C7-1B31-4EF3-BE5E-BD46C570D186}" type="sibTrans" cxnId="{1A42D714-5492-445B-B5A8-01FF088A2BBB}">
      <dgm:prSet/>
      <dgm:spPr/>
      <dgm:t>
        <a:bodyPr/>
        <a:lstStyle/>
        <a:p>
          <a:endParaRPr lang="en-US">
            <a:solidFill>
              <a:schemeClr val="tx1"/>
            </a:solidFill>
          </a:endParaRPr>
        </a:p>
      </dgm:t>
    </dgm:pt>
    <dgm:pt modelId="{E6C6F525-F4DF-4FCB-A881-F728B09B92FE}">
      <dgm:prSet custT="1"/>
      <dgm:spPr/>
      <dgm:t>
        <a:bodyPr/>
        <a:lstStyle/>
        <a:p>
          <a:pPr rtl="0"/>
          <a:r>
            <a:rPr lang="en-US" sz="1600" baseline="0" dirty="0">
              <a:solidFill>
                <a:schemeClr val="bg1"/>
              </a:solidFill>
            </a:rPr>
            <a:t>Analyzers</a:t>
          </a:r>
          <a:endParaRPr lang="en-US" sz="1300" baseline="0" dirty="0">
            <a:solidFill>
              <a:schemeClr val="bg1"/>
            </a:solidFill>
          </a:endParaRPr>
        </a:p>
      </dgm:t>
    </dgm:pt>
    <dgm:pt modelId="{87BECA7F-6230-414B-A86F-F7BB2CF09EBD}" type="parTrans" cxnId="{5FDF9690-92D6-4C84-8CA5-632768C3B5D7}">
      <dgm:prSet/>
      <dgm:spPr/>
      <dgm:t>
        <a:bodyPr/>
        <a:lstStyle/>
        <a:p>
          <a:endParaRPr lang="en-US">
            <a:solidFill>
              <a:schemeClr val="tx1"/>
            </a:solidFill>
          </a:endParaRPr>
        </a:p>
      </dgm:t>
    </dgm:pt>
    <dgm:pt modelId="{5CAA0F08-FE8F-479B-B77D-4779B5A15CE5}" type="sibTrans" cxnId="{5FDF9690-92D6-4C84-8CA5-632768C3B5D7}">
      <dgm:prSet/>
      <dgm:spPr/>
      <dgm:t>
        <a:bodyPr/>
        <a:lstStyle/>
        <a:p>
          <a:endParaRPr lang="en-US">
            <a:solidFill>
              <a:schemeClr val="tx1"/>
            </a:solidFill>
          </a:endParaRPr>
        </a:p>
      </dgm:t>
    </dgm:pt>
    <dgm:pt modelId="{DCBC2CA0-5E7C-4D11-8467-70C9345312BA}">
      <dgm:prSet custT="1"/>
      <dgm:spPr/>
      <dgm:t>
        <a:bodyPr/>
        <a:lstStyle/>
        <a:p>
          <a:pPr rtl="0"/>
          <a:r>
            <a:rPr lang="en-US" sz="1800" dirty="0">
              <a:solidFill>
                <a:schemeClr val="bg1"/>
              </a:solidFill>
            </a:rPr>
            <a:t>Defenders</a:t>
          </a:r>
          <a:endParaRPr lang="en-US" sz="1600" dirty="0">
            <a:solidFill>
              <a:schemeClr val="bg1"/>
            </a:solidFill>
          </a:endParaRPr>
        </a:p>
      </dgm:t>
    </dgm:pt>
    <dgm:pt modelId="{AB74B00F-F6F3-4521-B279-E3CCDB06274A}" type="parTrans" cxnId="{0BE5EF77-836A-4DCE-973E-75C93645313C}">
      <dgm:prSet/>
      <dgm:spPr/>
      <dgm:t>
        <a:bodyPr/>
        <a:lstStyle/>
        <a:p>
          <a:endParaRPr lang="en-US">
            <a:solidFill>
              <a:schemeClr val="tx1"/>
            </a:solidFill>
          </a:endParaRPr>
        </a:p>
      </dgm:t>
    </dgm:pt>
    <dgm:pt modelId="{5D571ACB-65B3-431D-812D-E3475AF5CD99}" type="sibTrans" cxnId="{0BE5EF77-836A-4DCE-973E-75C93645313C}">
      <dgm:prSet/>
      <dgm:spPr/>
      <dgm:t>
        <a:bodyPr/>
        <a:lstStyle/>
        <a:p>
          <a:endParaRPr lang="en-US">
            <a:solidFill>
              <a:schemeClr val="tx1"/>
            </a:solidFill>
          </a:endParaRPr>
        </a:p>
      </dgm:t>
    </dgm:pt>
    <dgm:pt modelId="{7D0C6171-3DCE-4C5F-B928-1EFA9B9A3A2E}">
      <dgm:prSet custT="1"/>
      <dgm:spPr>
        <a:solidFill>
          <a:schemeClr val="accent2"/>
        </a:solidFill>
      </dgm:spPr>
      <dgm:t>
        <a:bodyPr/>
        <a:lstStyle/>
        <a:p>
          <a:pPr rtl="0"/>
          <a:r>
            <a:rPr lang="en-US" sz="1800" dirty="0">
              <a:solidFill>
                <a:schemeClr val="bg1"/>
              </a:solidFill>
            </a:rPr>
            <a:t>Reactors</a:t>
          </a:r>
          <a:r>
            <a:rPr lang="en-US" sz="1600" dirty="0">
              <a:solidFill>
                <a:schemeClr val="bg1"/>
              </a:solidFill>
            </a:rPr>
            <a:t> </a:t>
          </a:r>
        </a:p>
      </dgm:t>
    </dgm:pt>
    <dgm:pt modelId="{9941AE41-0200-42CF-9BFF-14B956300919}" type="parTrans" cxnId="{00985BFD-D3CE-49BB-8485-6B2459990FDD}">
      <dgm:prSet/>
      <dgm:spPr/>
      <dgm:t>
        <a:bodyPr/>
        <a:lstStyle/>
        <a:p>
          <a:endParaRPr lang="en-US">
            <a:solidFill>
              <a:schemeClr val="tx1"/>
            </a:solidFill>
          </a:endParaRPr>
        </a:p>
      </dgm:t>
    </dgm:pt>
    <dgm:pt modelId="{A4168798-439A-4718-80F9-ED7BF7EB1F3C}" type="sibTrans" cxnId="{00985BFD-D3CE-49BB-8485-6B2459990FDD}">
      <dgm:prSet/>
      <dgm:spPr/>
      <dgm:t>
        <a:bodyPr/>
        <a:lstStyle/>
        <a:p>
          <a:endParaRPr lang="en-US">
            <a:solidFill>
              <a:schemeClr val="tx1"/>
            </a:solidFill>
          </a:endParaRPr>
        </a:p>
      </dgm:t>
    </dgm:pt>
    <dgm:pt modelId="{7CCBA978-6EA5-4C88-90F1-09F98510187A}" type="pres">
      <dgm:prSet presAssocID="{30517B50-50ED-4C82-B8E4-D95159745ED4}" presName="cycle" presStyleCnt="0">
        <dgm:presLayoutVars>
          <dgm:chMax val="1"/>
          <dgm:dir/>
          <dgm:animLvl val="ctr"/>
          <dgm:resizeHandles val="exact"/>
        </dgm:presLayoutVars>
      </dgm:prSet>
      <dgm:spPr/>
      <dgm:t>
        <a:bodyPr/>
        <a:lstStyle/>
        <a:p>
          <a:endParaRPr lang="en-US"/>
        </a:p>
      </dgm:t>
    </dgm:pt>
    <dgm:pt modelId="{F1A2522A-4581-4658-B493-D105BF8D9DB9}" type="pres">
      <dgm:prSet presAssocID="{2782B0D9-250C-4CD7-895D-354D95120604}" presName="centerShape" presStyleLbl="node0" presStyleIdx="0" presStyleCnt="1"/>
      <dgm:spPr/>
      <dgm:t>
        <a:bodyPr/>
        <a:lstStyle/>
        <a:p>
          <a:endParaRPr lang="en-US"/>
        </a:p>
      </dgm:t>
    </dgm:pt>
    <dgm:pt modelId="{33061517-9FFD-489C-AEBE-EEEAD20AFCBA}" type="pres">
      <dgm:prSet presAssocID="{5357E946-B1E2-4084-BC14-DA738065B220}" presName="Name9" presStyleLbl="parChTrans1D2" presStyleIdx="0" presStyleCnt="4"/>
      <dgm:spPr/>
      <dgm:t>
        <a:bodyPr/>
        <a:lstStyle/>
        <a:p>
          <a:endParaRPr lang="en-US"/>
        </a:p>
      </dgm:t>
    </dgm:pt>
    <dgm:pt modelId="{C9CF521A-EBA9-4029-9048-5D4F75C6D5BE}" type="pres">
      <dgm:prSet presAssocID="{5357E946-B1E2-4084-BC14-DA738065B220}" presName="connTx" presStyleLbl="parChTrans1D2" presStyleIdx="0" presStyleCnt="4"/>
      <dgm:spPr/>
      <dgm:t>
        <a:bodyPr/>
        <a:lstStyle/>
        <a:p>
          <a:endParaRPr lang="en-US"/>
        </a:p>
      </dgm:t>
    </dgm:pt>
    <dgm:pt modelId="{DA467B0F-776A-44AC-A74C-7E8E18D83A7F}" type="pres">
      <dgm:prSet presAssocID="{6FEF60A6-0BAE-4489-872F-C9FBF757E99C}" presName="node" presStyleLbl="node1" presStyleIdx="0" presStyleCnt="4" custScaleX="120569">
        <dgm:presLayoutVars>
          <dgm:bulletEnabled val="1"/>
        </dgm:presLayoutVars>
      </dgm:prSet>
      <dgm:spPr/>
      <dgm:t>
        <a:bodyPr/>
        <a:lstStyle/>
        <a:p>
          <a:endParaRPr lang="en-US"/>
        </a:p>
      </dgm:t>
    </dgm:pt>
    <dgm:pt modelId="{13BA519A-1D02-4D86-A95E-77DF515674BC}" type="pres">
      <dgm:prSet presAssocID="{87BECA7F-6230-414B-A86F-F7BB2CF09EBD}" presName="Name9" presStyleLbl="parChTrans1D2" presStyleIdx="1" presStyleCnt="4"/>
      <dgm:spPr/>
      <dgm:t>
        <a:bodyPr/>
        <a:lstStyle/>
        <a:p>
          <a:endParaRPr lang="en-US"/>
        </a:p>
      </dgm:t>
    </dgm:pt>
    <dgm:pt modelId="{06AFD208-216B-480A-9A9F-DE3C4FFDDBF3}" type="pres">
      <dgm:prSet presAssocID="{87BECA7F-6230-414B-A86F-F7BB2CF09EBD}" presName="connTx" presStyleLbl="parChTrans1D2" presStyleIdx="1" presStyleCnt="4"/>
      <dgm:spPr/>
      <dgm:t>
        <a:bodyPr/>
        <a:lstStyle/>
        <a:p>
          <a:endParaRPr lang="en-US"/>
        </a:p>
      </dgm:t>
    </dgm:pt>
    <dgm:pt modelId="{B51565A5-8203-4D4A-9505-6192B0DB31E0}" type="pres">
      <dgm:prSet presAssocID="{E6C6F525-F4DF-4FCB-A881-F728B09B92FE}" presName="node" presStyleLbl="node1" presStyleIdx="1" presStyleCnt="4" custScaleX="113733">
        <dgm:presLayoutVars>
          <dgm:bulletEnabled val="1"/>
        </dgm:presLayoutVars>
      </dgm:prSet>
      <dgm:spPr/>
      <dgm:t>
        <a:bodyPr/>
        <a:lstStyle/>
        <a:p>
          <a:endParaRPr lang="en-US"/>
        </a:p>
      </dgm:t>
    </dgm:pt>
    <dgm:pt modelId="{6CCDA705-D562-46C2-B1E8-9BE7BBC9FC89}" type="pres">
      <dgm:prSet presAssocID="{AB74B00F-F6F3-4521-B279-E3CCDB06274A}" presName="Name9" presStyleLbl="parChTrans1D2" presStyleIdx="2" presStyleCnt="4"/>
      <dgm:spPr/>
      <dgm:t>
        <a:bodyPr/>
        <a:lstStyle/>
        <a:p>
          <a:endParaRPr lang="en-US"/>
        </a:p>
      </dgm:t>
    </dgm:pt>
    <dgm:pt modelId="{9E424BC4-A2DE-40AB-BDDD-50FA911F7E62}" type="pres">
      <dgm:prSet presAssocID="{AB74B00F-F6F3-4521-B279-E3CCDB06274A}" presName="connTx" presStyleLbl="parChTrans1D2" presStyleIdx="2" presStyleCnt="4"/>
      <dgm:spPr/>
      <dgm:t>
        <a:bodyPr/>
        <a:lstStyle/>
        <a:p>
          <a:endParaRPr lang="en-US"/>
        </a:p>
      </dgm:t>
    </dgm:pt>
    <dgm:pt modelId="{7E2FAF66-92CF-40C8-82CF-CF2FAF1E6B77}" type="pres">
      <dgm:prSet presAssocID="{DCBC2CA0-5E7C-4D11-8467-70C9345312BA}" presName="node" presStyleLbl="node1" presStyleIdx="2" presStyleCnt="4" custScaleX="121588">
        <dgm:presLayoutVars>
          <dgm:bulletEnabled val="1"/>
        </dgm:presLayoutVars>
      </dgm:prSet>
      <dgm:spPr/>
      <dgm:t>
        <a:bodyPr/>
        <a:lstStyle/>
        <a:p>
          <a:endParaRPr lang="en-US"/>
        </a:p>
      </dgm:t>
    </dgm:pt>
    <dgm:pt modelId="{84AD2ADC-E095-4D96-AFCA-B00F5C6AEC96}" type="pres">
      <dgm:prSet presAssocID="{9941AE41-0200-42CF-9BFF-14B956300919}" presName="Name9" presStyleLbl="parChTrans1D2" presStyleIdx="3" presStyleCnt="4"/>
      <dgm:spPr/>
      <dgm:t>
        <a:bodyPr/>
        <a:lstStyle/>
        <a:p>
          <a:endParaRPr lang="en-US"/>
        </a:p>
      </dgm:t>
    </dgm:pt>
    <dgm:pt modelId="{400D1E15-2B37-4C27-A869-EED450B65AC9}" type="pres">
      <dgm:prSet presAssocID="{9941AE41-0200-42CF-9BFF-14B956300919}" presName="connTx" presStyleLbl="parChTrans1D2" presStyleIdx="3" presStyleCnt="4"/>
      <dgm:spPr/>
      <dgm:t>
        <a:bodyPr/>
        <a:lstStyle/>
        <a:p>
          <a:endParaRPr lang="en-US"/>
        </a:p>
      </dgm:t>
    </dgm:pt>
    <dgm:pt modelId="{58FC2F8C-DE37-4908-A081-C4420A050B58}" type="pres">
      <dgm:prSet presAssocID="{7D0C6171-3DCE-4C5F-B928-1EFA9B9A3A2E}" presName="node" presStyleLbl="node1" presStyleIdx="3" presStyleCnt="4" custScaleX="117257" custRadScaleRad="98515" custRadScaleInc="1964">
        <dgm:presLayoutVars>
          <dgm:bulletEnabled val="1"/>
        </dgm:presLayoutVars>
      </dgm:prSet>
      <dgm:spPr/>
      <dgm:t>
        <a:bodyPr/>
        <a:lstStyle/>
        <a:p>
          <a:endParaRPr lang="en-US"/>
        </a:p>
      </dgm:t>
    </dgm:pt>
  </dgm:ptLst>
  <dgm:cxnLst>
    <dgm:cxn modelId="{29E95B34-DA36-4904-8AA9-8A346CE656E3}" type="presOf" srcId="{87BECA7F-6230-414B-A86F-F7BB2CF09EBD}" destId="{06AFD208-216B-480A-9A9F-DE3C4FFDDBF3}" srcOrd="1" destOrd="0" presId="urn:microsoft.com/office/officeart/2005/8/layout/radial1"/>
    <dgm:cxn modelId="{613851F2-A405-4F1C-94C9-6AD598296034}" type="presOf" srcId="{2782B0D9-250C-4CD7-895D-354D95120604}" destId="{F1A2522A-4581-4658-B493-D105BF8D9DB9}" srcOrd="0" destOrd="0" presId="urn:microsoft.com/office/officeart/2005/8/layout/radial1"/>
    <dgm:cxn modelId="{C369F8B3-3965-44E3-B233-3709D72C77D7}" type="presOf" srcId="{5357E946-B1E2-4084-BC14-DA738065B220}" destId="{C9CF521A-EBA9-4029-9048-5D4F75C6D5BE}" srcOrd="1" destOrd="0" presId="urn:microsoft.com/office/officeart/2005/8/layout/radial1"/>
    <dgm:cxn modelId="{682B2338-A672-40F7-998A-BA22DD8FBE2E}" type="presOf" srcId="{AB74B00F-F6F3-4521-B279-E3CCDB06274A}" destId="{6CCDA705-D562-46C2-B1E8-9BE7BBC9FC89}" srcOrd="0" destOrd="0" presId="urn:microsoft.com/office/officeart/2005/8/layout/radial1"/>
    <dgm:cxn modelId="{B604D5CD-139C-46E6-8C44-58FC5EADBE69}" srcId="{30517B50-50ED-4C82-B8E4-D95159745ED4}" destId="{2782B0D9-250C-4CD7-895D-354D95120604}" srcOrd="0" destOrd="0" parTransId="{DF655ED5-6884-4369-BDB3-069EFF097E7E}" sibTransId="{875499B7-4111-4078-A7FE-894EAFB024D3}"/>
    <dgm:cxn modelId="{726AC424-99EC-4002-90C3-7FA8FAE65262}" type="presOf" srcId="{7D0C6171-3DCE-4C5F-B928-1EFA9B9A3A2E}" destId="{58FC2F8C-DE37-4908-A081-C4420A050B58}" srcOrd="0" destOrd="0" presId="urn:microsoft.com/office/officeart/2005/8/layout/radial1"/>
    <dgm:cxn modelId="{F46F2A3D-43F0-44A8-B686-2ED915392C84}" type="presOf" srcId="{6FEF60A6-0BAE-4489-872F-C9FBF757E99C}" destId="{DA467B0F-776A-44AC-A74C-7E8E18D83A7F}" srcOrd="0" destOrd="0" presId="urn:microsoft.com/office/officeart/2005/8/layout/radial1"/>
    <dgm:cxn modelId="{5FDF9690-92D6-4C84-8CA5-632768C3B5D7}" srcId="{2782B0D9-250C-4CD7-895D-354D95120604}" destId="{E6C6F525-F4DF-4FCB-A881-F728B09B92FE}" srcOrd="1" destOrd="0" parTransId="{87BECA7F-6230-414B-A86F-F7BB2CF09EBD}" sibTransId="{5CAA0F08-FE8F-479B-B77D-4779B5A15CE5}"/>
    <dgm:cxn modelId="{01D6DD57-55CD-4BFB-9CDC-098890F8A83E}" type="presOf" srcId="{5357E946-B1E2-4084-BC14-DA738065B220}" destId="{33061517-9FFD-489C-AEBE-EEEAD20AFCBA}" srcOrd="0" destOrd="0" presId="urn:microsoft.com/office/officeart/2005/8/layout/radial1"/>
    <dgm:cxn modelId="{FEFD9DC2-8F0D-44CB-9B65-4458BD99AC3E}" type="presOf" srcId="{AB74B00F-F6F3-4521-B279-E3CCDB06274A}" destId="{9E424BC4-A2DE-40AB-BDDD-50FA911F7E62}" srcOrd="1" destOrd="0" presId="urn:microsoft.com/office/officeart/2005/8/layout/radial1"/>
    <dgm:cxn modelId="{4DC67658-0C52-4496-8052-F19460C6E100}" type="presOf" srcId="{E6C6F525-F4DF-4FCB-A881-F728B09B92FE}" destId="{B51565A5-8203-4D4A-9505-6192B0DB31E0}" srcOrd="0" destOrd="0" presId="urn:microsoft.com/office/officeart/2005/8/layout/radial1"/>
    <dgm:cxn modelId="{6F7C7D45-61F6-47D1-81B0-129FD8B0DC30}" type="presOf" srcId="{9941AE41-0200-42CF-9BFF-14B956300919}" destId="{84AD2ADC-E095-4D96-AFCA-B00F5C6AEC96}" srcOrd="0" destOrd="0" presId="urn:microsoft.com/office/officeart/2005/8/layout/radial1"/>
    <dgm:cxn modelId="{1A42D714-5492-445B-B5A8-01FF088A2BBB}" srcId="{2782B0D9-250C-4CD7-895D-354D95120604}" destId="{6FEF60A6-0BAE-4489-872F-C9FBF757E99C}" srcOrd="0" destOrd="0" parTransId="{5357E946-B1E2-4084-BC14-DA738065B220}" sibTransId="{B4C506C7-1B31-4EF3-BE5E-BD46C570D186}"/>
    <dgm:cxn modelId="{00985BFD-D3CE-49BB-8485-6B2459990FDD}" srcId="{2782B0D9-250C-4CD7-895D-354D95120604}" destId="{7D0C6171-3DCE-4C5F-B928-1EFA9B9A3A2E}" srcOrd="3" destOrd="0" parTransId="{9941AE41-0200-42CF-9BFF-14B956300919}" sibTransId="{A4168798-439A-4718-80F9-ED7BF7EB1F3C}"/>
    <dgm:cxn modelId="{4799BBC1-35DA-42CE-B97B-38C2E066367E}" type="presOf" srcId="{30517B50-50ED-4C82-B8E4-D95159745ED4}" destId="{7CCBA978-6EA5-4C88-90F1-09F98510187A}" srcOrd="0" destOrd="0" presId="urn:microsoft.com/office/officeart/2005/8/layout/radial1"/>
    <dgm:cxn modelId="{5822CB41-36BE-4100-B7A9-8E82228B8755}" type="presOf" srcId="{9941AE41-0200-42CF-9BFF-14B956300919}" destId="{400D1E15-2B37-4C27-A869-EED450B65AC9}" srcOrd="1" destOrd="0" presId="urn:microsoft.com/office/officeart/2005/8/layout/radial1"/>
    <dgm:cxn modelId="{0BE5EF77-836A-4DCE-973E-75C93645313C}" srcId="{2782B0D9-250C-4CD7-895D-354D95120604}" destId="{DCBC2CA0-5E7C-4D11-8467-70C9345312BA}" srcOrd="2" destOrd="0" parTransId="{AB74B00F-F6F3-4521-B279-E3CCDB06274A}" sibTransId="{5D571ACB-65B3-431D-812D-E3475AF5CD99}"/>
    <dgm:cxn modelId="{9DA0DC16-0164-4603-A385-E7427BDA244E}" type="presOf" srcId="{87BECA7F-6230-414B-A86F-F7BB2CF09EBD}" destId="{13BA519A-1D02-4D86-A95E-77DF515674BC}" srcOrd="0" destOrd="0" presId="urn:microsoft.com/office/officeart/2005/8/layout/radial1"/>
    <dgm:cxn modelId="{A7418E44-7CBF-42B1-AD1F-B8F1B29FA7F0}" type="presOf" srcId="{DCBC2CA0-5E7C-4D11-8467-70C9345312BA}" destId="{7E2FAF66-92CF-40C8-82CF-CF2FAF1E6B77}" srcOrd="0" destOrd="0" presId="urn:microsoft.com/office/officeart/2005/8/layout/radial1"/>
    <dgm:cxn modelId="{303F0D04-2591-486E-93CE-EE7071C5F8CB}" type="presParOf" srcId="{7CCBA978-6EA5-4C88-90F1-09F98510187A}" destId="{F1A2522A-4581-4658-B493-D105BF8D9DB9}" srcOrd="0" destOrd="0" presId="urn:microsoft.com/office/officeart/2005/8/layout/radial1"/>
    <dgm:cxn modelId="{FB355154-5BFA-4F96-940F-75497FFE5BC5}" type="presParOf" srcId="{7CCBA978-6EA5-4C88-90F1-09F98510187A}" destId="{33061517-9FFD-489C-AEBE-EEEAD20AFCBA}" srcOrd="1" destOrd="0" presId="urn:microsoft.com/office/officeart/2005/8/layout/radial1"/>
    <dgm:cxn modelId="{47D18189-247A-4F67-9FB0-1A937A0AE6FE}" type="presParOf" srcId="{33061517-9FFD-489C-AEBE-EEEAD20AFCBA}" destId="{C9CF521A-EBA9-4029-9048-5D4F75C6D5BE}" srcOrd="0" destOrd="0" presId="urn:microsoft.com/office/officeart/2005/8/layout/radial1"/>
    <dgm:cxn modelId="{58F6967B-580F-4E84-AC15-D7EE5FBDBAD6}" type="presParOf" srcId="{7CCBA978-6EA5-4C88-90F1-09F98510187A}" destId="{DA467B0F-776A-44AC-A74C-7E8E18D83A7F}" srcOrd="2" destOrd="0" presId="urn:microsoft.com/office/officeart/2005/8/layout/radial1"/>
    <dgm:cxn modelId="{8BAA7982-567F-4380-B0E8-01E574EFFB28}" type="presParOf" srcId="{7CCBA978-6EA5-4C88-90F1-09F98510187A}" destId="{13BA519A-1D02-4D86-A95E-77DF515674BC}" srcOrd="3" destOrd="0" presId="urn:microsoft.com/office/officeart/2005/8/layout/radial1"/>
    <dgm:cxn modelId="{CAAFBBFD-B9BD-440C-8627-C57AD08840DF}" type="presParOf" srcId="{13BA519A-1D02-4D86-A95E-77DF515674BC}" destId="{06AFD208-216B-480A-9A9F-DE3C4FFDDBF3}" srcOrd="0" destOrd="0" presId="urn:microsoft.com/office/officeart/2005/8/layout/radial1"/>
    <dgm:cxn modelId="{1789AB88-2C03-49D4-BDE7-1AF1F0997F8D}" type="presParOf" srcId="{7CCBA978-6EA5-4C88-90F1-09F98510187A}" destId="{B51565A5-8203-4D4A-9505-6192B0DB31E0}" srcOrd="4" destOrd="0" presId="urn:microsoft.com/office/officeart/2005/8/layout/radial1"/>
    <dgm:cxn modelId="{AE7FBA15-A288-4E64-8B13-616E1FD1F237}" type="presParOf" srcId="{7CCBA978-6EA5-4C88-90F1-09F98510187A}" destId="{6CCDA705-D562-46C2-B1E8-9BE7BBC9FC89}" srcOrd="5" destOrd="0" presId="urn:microsoft.com/office/officeart/2005/8/layout/radial1"/>
    <dgm:cxn modelId="{9C2042C1-B794-445B-9430-61D9962C776F}" type="presParOf" srcId="{6CCDA705-D562-46C2-B1E8-9BE7BBC9FC89}" destId="{9E424BC4-A2DE-40AB-BDDD-50FA911F7E62}" srcOrd="0" destOrd="0" presId="urn:microsoft.com/office/officeart/2005/8/layout/radial1"/>
    <dgm:cxn modelId="{9182E71F-3CA3-418C-8836-DAA46DF3F505}" type="presParOf" srcId="{7CCBA978-6EA5-4C88-90F1-09F98510187A}" destId="{7E2FAF66-92CF-40C8-82CF-CF2FAF1E6B77}" srcOrd="6" destOrd="0" presId="urn:microsoft.com/office/officeart/2005/8/layout/radial1"/>
    <dgm:cxn modelId="{C1FF08E6-65E0-4B3C-AEF5-4FCFF25BF603}" type="presParOf" srcId="{7CCBA978-6EA5-4C88-90F1-09F98510187A}" destId="{84AD2ADC-E095-4D96-AFCA-B00F5C6AEC96}" srcOrd="7" destOrd="0" presId="urn:microsoft.com/office/officeart/2005/8/layout/radial1"/>
    <dgm:cxn modelId="{93E1D502-3721-4EAF-B783-54C0778E3735}" type="presParOf" srcId="{84AD2ADC-E095-4D96-AFCA-B00F5C6AEC96}" destId="{400D1E15-2B37-4C27-A869-EED450B65AC9}" srcOrd="0" destOrd="0" presId="urn:microsoft.com/office/officeart/2005/8/layout/radial1"/>
    <dgm:cxn modelId="{50474767-1485-40FA-8636-AB653F4D7633}" type="presParOf" srcId="{7CCBA978-6EA5-4C88-90F1-09F98510187A}" destId="{58FC2F8C-DE37-4908-A081-C4420A050B58}"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B19930-8AC1-4D94-89E1-267F3EFFB17A}" type="doc">
      <dgm:prSet loTypeId="urn:microsoft.com/office/officeart/2005/8/layout/process4" loCatId="list" qsTypeId="urn:microsoft.com/office/officeart/2005/8/quickstyle/simple5" qsCatId="simple" csTypeId="urn:microsoft.com/office/officeart/2005/8/colors/colorful1#6" csCatId="colorful" phldr="1"/>
      <dgm:spPr/>
      <dgm:t>
        <a:bodyPr/>
        <a:lstStyle/>
        <a:p>
          <a:endParaRPr lang="en-US"/>
        </a:p>
      </dgm:t>
    </dgm:pt>
    <dgm:pt modelId="{F007E359-78E1-4576-8E24-02496BC45225}">
      <dgm:prSet custT="1"/>
      <dgm:spPr/>
      <dgm:t>
        <a:bodyPr/>
        <a:lstStyle/>
        <a:p>
          <a:pPr rtl="0"/>
          <a:r>
            <a:rPr lang="en-US" sz="3600" dirty="0">
              <a:solidFill>
                <a:schemeClr val="bg1"/>
              </a:solidFill>
            </a:rPr>
            <a:t>Macro-Level External Environment</a:t>
          </a:r>
        </a:p>
      </dgm:t>
    </dgm:pt>
    <dgm:pt modelId="{5079A12E-B7E6-4F50-94FD-6E5120EA48FE}" type="parTrans" cxnId="{E81906ED-24B0-49DA-B67C-BDABFF295779}">
      <dgm:prSet/>
      <dgm:spPr/>
      <dgm:t>
        <a:bodyPr/>
        <a:lstStyle/>
        <a:p>
          <a:endParaRPr lang="en-US">
            <a:solidFill>
              <a:schemeClr val="tx1"/>
            </a:solidFill>
          </a:endParaRPr>
        </a:p>
      </dgm:t>
    </dgm:pt>
    <dgm:pt modelId="{F18E8C92-E1C6-4DD8-AA00-72A15B76293A}" type="sibTrans" cxnId="{E81906ED-24B0-49DA-B67C-BDABFF295779}">
      <dgm:prSet/>
      <dgm:spPr/>
      <dgm:t>
        <a:bodyPr/>
        <a:lstStyle/>
        <a:p>
          <a:endParaRPr lang="en-US">
            <a:solidFill>
              <a:schemeClr val="tx1"/>
            </a:solidFill>
          </a:endParaRPr>
        </a:p>
      </dgm:t>
    </dgm:pt>
    <dgm:pt modelId="{7BF667D9-1F06-40FB-93E1-F0A37F4036F8}">
      <dgm:prSet custT="1"/>
      <dgm:spPr/>
      <dgm:t>
        <a:bodyPr/>
        <a:lstStyle/>
        <a:p>
          <a:pPr rtl="0"/>
          <a:r>
            <a:rPr lang="en-US" sz="2000" dirty="0">
              <a:solidFill>
                <a:schemeClr val="tx1"/>
              </a:solidFill>
            </a:rPr>
            <a:t>Political, Legal, and Ethical</a:t>
          </a:r>
        </a:p>
      </dgm:t>
    </dgm:pt>
    <dgm:pt modelId="{2CC2AEC5-A1AB-41AC-96A2-0C29287BEA04}" type="parTrans" cxnId="{842B2FDC-870D-4325-AEAC-FA533603035A}">
      <dgm:prSet/>
      <dgm:spPr/>
      <dgm:t>
        <a:bodyPr/>
        <a:lstStyle/>
        <a:p>
          <a:endParaRPr lang="en-US">
            <a:solidFill>
              <a:schemeClr val="tx1"/>
            </a:solidFill>
          </a:endParaRPr>
        </a:p>
      </dgm:t>
    </dgm:pt>
    <dgm:pt modelId="{C91D545C-4E46-4E1F-A3D0-FFECB4BF97BD}" type="sibTrans" cxnId="{842B2FDC-870D-4325-AEAC-FA533603035A}">
      <dgm:prSet/>
      <dgm:spPr/>
      <dgm:t>
        <a:bodyPr/>
        <a:lstStyle/>
        <a:p>
          <a:endParaRPr lang="en-US">
            <a:solidFill>
              <a:schemeClr val="tx1"/>
            </a:solidFill>
          </a:endParaRPr>
        </a:p>
      </dgm:t>
    </dgm:pt>
    <dgm:pt modelId="{B2CEDE9D-CDF1-47EC-92A0-2000A5B6E166}">
      <dgm:prSet custT="1"/>
      <dgm:spPr/>
      <dgm:t>
        <a:bodyPr/>
        <a:lstStyle/>
        <a:p>
          <a:pPr rtl="0"/>
          <a:r>
            <a:rPr lang="en-US" sz="2000" dirty="0">
              <a:solidFill>
                <a:schemeClr val="tx1"/>
              </a:solidFill>
            </a:rPr>
            <a:t>Socio-Cultural/ Demographic</a:t>
          </a:r>
        </a:p>
      </dgm:t>
    </dgm:pt>
    <dgm:pt modelId="{1131E7F1-4574-43A2-820D-2E5FBAC49242}" type="parTrans" cxnId="{5EA1AEFE-AE93-446F-B9FD-FC5934CEADE0}">
      <dgm:prSet/>
      <dgm:spPr/>
      <dgm:t>
        <a:bodyPr/>
        <a:lstStyle/>
        <a:p>
          <a:endParaRPr lang="en-US">
            <a:solidFill>
              <a:schemeClr val="tx1"/>
            </a:solidFill>
          </a:endParaRPr>
        </a:p>
      </dgm:t>
    </dgm:pt>
    <dgm:pt modelId="{C8B511B5-9924-46C9-8E38-D6E07CCEF2BA}" type="sibTrans" cxnId="{5EA1AEFE-AE93-446F-B9FD-FC5934CEADE0}">
      <dgm:prSet/>
      <dgm:spPr/>
      <dgm:t>
        <a:bodyPr/>
        <a:lstStyle/>
        <a:p>
          <a:endParaRPr lang="en-US">
            <a:solidFill>
              <a:schemeClr val="tx1"/>
            </a:solidFill>
          </a:endParaRPr>
        </a:p>
      </dgm:t>
    </dgm:pt>
    <dgm:pt modelId="{44C8AA26-7C59-43EE-BD21-29784E29EC5B}">
      <dgm:prSet custT="1"/>
      <dgm:spPr/>
      <dgm:t>
        <a:bodyPr/>
        <a:lstStyle/>
        <a:p>
          <a:pPr rtl="0"/>
          <a:r>
            <a:rPr lang="en-US" sz="2000" dirty="0">
              <a:solidFill>
                <a:schemeClr val="tx1"/>
              </a:solidFill>
            </a:rPr>
            <a:t>Technological</a:t>
          </a:r>
          <a:endParaRPr lang="en-US" sz="1600" dirty="0">
            <a:solidFill>
              <a:schemeClr val="tx1"/>
            </a:solidFill>
          </a:endParaRPr>
        </a:p>
      </dgm:t>
    </dgm:pt>
    <dgm:pt modelId="{F8CA8C55-D446-4FA2-AFEF-0C8E5D1E3BBB}" type="parTrans" cxnId="{0325E813-0AFB-48CE-85D9-F25B8272A29D}">
      <dgm:prSet/>
      <dgm:spPr/>
      <dgm:t>
        <a:bodyPr/>
        <a:lstStyle/>
        <a:p>
          <a:endParaRPr lang="en-US">
            <a:solidFill>
              <a:schemeClr val="tx1"/>
            </a:solidFill>
          </a:endParaRPr>
        </a:p>
      </dgm:t>
    </dgm:pt>
    <dgm:pt modelId="{5367F1A7-6819-47FC-B668-607E36924CD5}" type="sibTrans" cxnId="{0325E813-0AFB-48CE-85D9-F25B8272A29D}">
      <dgm:prSet/>
      <dgm:spPr/>
      <dgm:t>
        <a:bodyPr/>
        <a:lstStyle/>
        <a:p>
          <a:endParaRPr lang="en-US">
            <a:solidFill>
              <a:schemeClr val="tx1"/>
            </a:solidFill>
          </a:endParaRPr>
        </a:p>
      </dgm:t>
    </dgm:pt>
    <dgm:pt modelId="{1C377AF7-ED83-43C9-ADFE-B1B002E35A1E}">
      <dgm:prSet custT="1"/>
      <dgm:spPr/>
      <dgm:t>
        <a:bodyPr/>
        <a:lstStyle/>
        <a:p>
          <a:pPr rtl="0"/>
          <a:r>
            <a:rPr lang="en-US" sz="2000" dirty="0">
              <a:solidFill>
                <a:schemeClr val="tx1"/>
              </a:solidFill>
            </a:rPr>
            <a:t>Economic</a:t>
          </a:r>
          <a:endParaRPr lang="en-US" sz="1600" dirty="0">
            <a:solidFill>
              <a:schemeClr val="tx1"/>
            </a:solidFill>
          </a:endParaRPr>
        </a:p>
      </dgm:t>
    </dgm:pt>
    <dgm:pt modelId="{C87B3167-A240-4231-8743-F88089EA94F1}" type="parTrans" cxnId="{4DBECB5B-8268-45C7-9428-E97A9D580C58}">
      <dgm:prSet/>
      <dgm:spPr/>
      <dgm:t>
        <a:bodyPr/>
        <a:lstStyle/>
        <a:p>
          <a:endParaRPr lang="en-US">
            <a:solidFill>
              <a:schemeClr val="tx1"/>
            </a:solidFill>
          </a:endParaRPr>
        </a:p>
      </dgm:t>
    </dgm:pt>
    <dgm:pt modelId="{CBF75FC2-4CE0-44C3-80A1-02864CB03C3F}" type="sibTrans" cxnId="{4DBECB5B-8268-45C7-9428-E97A9D580C58}">
      <dgm:prSet/>
      <dgm:spPr/>
      <dgm:t>
        <a:bodyPr/>
        <a:lstStyle/>
        <a:p>
          <a:endParaRPr lang="en-US">
            <a:solidFill>
              <a:schemeClr val="tx1"/>
            </a:solidFill>
          </a:endParaRPr>
        </a:p>
      </dgm:t>
    </dgm:pt>
    <dgm:pt modelId="{CB5A3090-2636-4E41-AFC0-D8EB407E0FE0}">
      <dgm:prSet custT="1"/>
      <dgm:spPr/>
      <dgm:t>
        <a:bodyPr/>
        <a:lstStyle/>
        <a:p>
          <a:pPr rtl="0"/>
          <a:r>
            <a:rPr lang="en-US" sz="2000" dirty="0">
              <a:solidFill>
                <a:schemeClr val="tx1"/>
              </a:solidFill>
            </a:rPr>
            <a:t>Natural</a:t>
          </a:r>
          <a:endParaRPr lang="en-US" sz="1600" dirty="0">
            <a:solidFill>
              <a:schemeClr val="tx1"/>
            </a:solidFill>
          </a:endParaRPr>
        </a:p>
      </dgm:t>
    </dgm:pt>
    <dgm:pt modelId="{59CFD8C1-1EE9-468A-A46E-9BB01A05F6F4}" type="parTrans" cxnId="{C0F360AC-F180-4929-9B1E-D101B4110DEE}">
      <dgm:prSet/>
      <dgm:spPr/>
      <dgm:t>
        <a:bodyPr/>
        <a:lstStyle/>
        <a:p>
          <a:endParaRPr lang="en-US">
            <a:solidFill>
              <a:schemeClr val="tx1"/>
            </a:solidFill>
          </a:endParaRPr>
        </a:p>
      </dgm:t>
    </dgm:pt>
    <dgm:pt modelId="{F64B6081-01CF-45EA-9A70-6010D508FA23}" type="sibTrans" cxnId="{C0F360AC-F180-4929-9B1E-D101B4110DEE}">
      <dgm:prSet/>
      <dgm:spPr/>
      <dgm:t>
        <a:bodyPr/>
        <a:lstStyle/>
        <a:p>
          <a:endParaRPr lang="en-US">
            <a:solidFill>
              <a:schemeClr val="tx1"/>
            </a:solidFill>
          </a:endParaRPr>
        </a:p>
      </dgm:t>
    </dgm:pt>
    <dgm:pt modelId="{38EE2AD3-AD28-4A8E-9640-4E24FF19A85C}" type="pres">
      <dgm:prSet presAssocID="{04B19930-8AC1-4D94-89E1-267F3EFFB17A}" presName="Name0" presStyleCnt="0">
        <dgm:presLayoutVars>
          <dgm:dir/>
          <dgm:animLvl val="lvl"/>
          <dgm:resizeHandles val="exact"/>
        </dgm:presLayoutVars>
      </dgm:prSet>
      <dgm:spPr/>
      <dgm:t>
        <a:bodyPr/>
        <a:lstStyle/>
        <a:p>
          <a:endParaRPr lang="en-US"/>
        </a:p>
      </dgm:t>
    </dgm:pt>
    <dgm:pt modelId="{D11E2E1B-F969-4794-8F33-94397AF1A666}" type="pres">
      <dgm:prSet presAssocID="{F007E359-78E1-4576-8E24-02496BC45225}" presName="boxAndChildren" presStyleCnt="0"/>
      <dgm:spPr/>
    </dgm:pt>
    <dgm:pt modelId="{92C557C7-0842-4EA8-9A73-9AC20B1C234A}" type="pres">
      <dgm:prSet presAssocID="{F007E359-78E1-4576-8E24-02496BC45225}" presName="parentTextBox" presStyleLbl="node1" presStyleIdx="0" presStyleCnt="1"/>
      <dgm:spPr/>
      <dgm:t>
        <a:bodyPr/>
        <a:lstStyle/>
        <a:p>
          <a:endParaRPr lang="en-US"/>
        </a:p>
      </dgm:t>
    </dgm:pt>
    <dgm:pt modelId="{06462A05-8FDA-4D00-B5FE-ED1641D56ED8}" type="pres">
      <dgm:prSet presAssocID="{F007E359-78E1-4576-8E24-02496BC45225}" presName="entireBox" presStyleLbl="node1" presStyleIdx="0" presStyleCnt="1"/>
      <dgm:spPr/>
      <dgm:t>
        <a:bodyPr/>
        <a:lstStyle/>
        <a:p>
          <a:endParaRPr lang="en-US"/>
        </a:p>
      </dgm:t>
    </dgm:pt>
    <dgm:pt modelId="{7E6C87EF-2EEB-4AA8-844F-BF15A7D2C33F}" type="pres">
      <dgm:prSet presAssocID="{F007E359-78E1-4576-8E24-02496BC45225}" presName="descendantBox" presStyleCnt="0"/>
      <dgm:spPr/>
    </dgm:pt>
    <dgm:pt modelId="{68A6996E-10B1-4DC7-99E3-49576E934879}" type="pres">
      <dgm:prSet presAssocID="{7BF667D9-1F06-40FB-93E1-F0A37F4036F8}" presName="childTextBox" presStyleLbl="fgAccFollowNode1" presStyleIdx="0" presStyleCnt="5">
        <dgm:presLayoutVars>
          <dgm:bulletEnabled val="1"/>
        </dgm:presLayoutVars>
      </dgm:prSet>
      <dgm:spPr/>
      <dgm:t>
        <a:bodyPr/>
        <a:lstStyle/>
        <a:p>
          <a:endParaRPr lang="en-US"/>
        </a:p>
      </dgm:t>
    </dgm:pt>
    <dgm:pt modelId="{6EC08EDD-E8B3-496F-9346-3C6BE39A0287}" type="pres">
      <dgm:prSet presAssocID="{B2CEDE9D-CDF1-47EC-92A0-2000A5B6E166}" presName="childTextBox" presStyleLbl="fgAccFollowNode1" presStyleIdx="1" presStyleCnt="5" custScaleX="120508">
        <dgm:presLayoutVars>
          <dgm:bulletEnabled val="1"/>
        </dgm:presLayoutVars>
      </dgm:prSet>
      <dgm:spPr/>
      <dgm:t>
        <a:bodyPr/>
        <a:lstStyle/>
        <a:p>
          <a:endParaRPr lang="en-US"/>
        </a:p>
      </dgm:t>
    </dgm:pt>
    <dgm:pt modelId="{D47FCFD5-2714-4503-AA13-EA1B235D0EB6}" type="pres">
      <dgm:prSet presAssocID="{44C8AA26-7C59-43EE-BD21-29784E29EC5B}" presName="childTextBox" presStyleLbl="fgAccFollowNode1" presStyleIdx="2" presStyleCnt="5" custScaleX="113270">
        <dgm:presLayoutVars>
          <dgm:bulletEnabled val="1"/>
        </dgm:presLayoutVars>
      </dgm:prSet>
      <dgm:spPr/>
      <dgm:t>
        <a:bodyPr/>
        <a:lstStyle/>
        <a:p>
          <a:endParaRPr lang="en-US"/>
        </a:p>
      </dgm:t>
    </dgm:pt>
    <dgm:pt modelId="{E288DBF7-0F56-4D02-8118-F267457886F3}" type="pres">
      <dgm:prSet presAssocID="{1C377AF7-ED83-43C9-ADFE-B1B002E35A1E}" presName="childTextBox" presStyleLbl="fgAccFollowNode1" presStyleIdx="3" presStyleCnt="5">
        <dgm:presLayoutVars>
          <dgm:bulletEnabled val="1"/>
        </dgm:presLayoutVars>
      </dgm:prSet>
      <dgm:spPr/>
      <dgm:t>
        <a:bodyPr/>
        <a:lstStyle/>
        <a:p>
          <a:endParaRPr lang="en-US"/>
        </a:p>
      </dgm:t>
    </dgm:pt>
    <dgm:pt modelId="{A24E3659-944E-4F1C-9935-D286F3425B57}" type="pres">
      <dgm:prSet presAssocID="{CB5A3090-2636-4E41-AFC0-D8EB407E0FE0}" presName="childTextBox" presStyleLbl="fgAccFollowNode1" presStyleIdx="4" presStyleCnt="5">
        <dgm:presLayoutVars>
          <dgm:bulletEnabled val="1"/>
        </dgm:presLayoutVars>
      </dgm:prSet>
      <dgm:spPr/>
      <dgm:t>
        <a:bodyPr/>
        <a:lstStyle/>
        <a:p>
          <a:endParaRPr lang="en-US"/>
        </a:p>
      </dgm:t>
    </dgm:pt>
  </dgm:ptLst>
  <dgm:cxnLst>
    <dgm:cxn modelId="{4DBECB5B-8268-45C7-9428-E97A9D580C58}" srcId="{F007E359-78E1-4576-8E24-02496BC45225}" destId="{1C377AF7-ED83-43C9-ADFE-B1B002E35A1E}" srcOrd="3" destOrd="0" parTransId="{C87B3167-A240-4231-8743-F88089EA94F1}" sibTransId="{CBF75FC2-4CE0-44C3-80A1-02864CB03C3F}"/>
    <dgm:cxn modelId="{CEA48DCD-8B1E-4C6B-B7A1-C7C9D7B10879}" type="presOf" srcId="{1C377AF7-ED83-43C9-ADFE-B1B002E35A1E}" destId="{E288DBF7-0F56-4D02-8118-F267457886F3}" srcOrd="0" destOrd="0" presId="urn:microsoft.com/office/officeart/2005/8/layout/process4"/>
    <dgm:cxn modelId="{0083488F-31B9-40E5-A718-33A262A75A31}" type="presOf" srcId="{04B19930-8AC1-4D94-89E1-267F3EFFB17A}" destId="{38EE2AD3-AD28-4A8E-9640-4E24FF19A85C}" srcOrd="0" destOrd="0" presId="urn:microsoft.com/office/officeart/2005/8/layout/process4"/>
    <dgm:cxn modelId="{5EA1AEFE-AE93-446F-B9FD-FC5934CEADE0}" srcId="{F007E359-78E1-4576-8E24-02496BC45225}" destId="{B2CEDE9D-CDF1-47EC-92A0-2000A5B6E166}" srcOrd="1" destOrd="0" parTransId="{1131E7F1-4574-43A2-820D-2E5FBAC49242}" sibTransId="{C8B511B5-9924-46C9-8E38-D6E07CCEF2BA}"/>
    <dgm:cxn modelId="{842B2FDC-870D-4325-AEAC-FA533603035A}" srcId="{F007E359-78E1-4576-8E24-02496BC45225}" destId="{7BF667D9-1F06-40FB-93E1-F0A37F4036F8}" srcOrd="0" destOrd="0" parTransId="{2CC2AEC5-A1AB-41AC-96A2-0C29287BEA04}" sibTransId="{C91D545C-4E46-4E1F-A3D0-FFECB4BF97BD}"/>
    <dgm:cxn modelId="{E81906ED-24B0-49DA-B67C-BDABFF295779}" srcId="{04B19930-8AC1-4D94-89E1-267F3EFFB17A}" destId="{F007E359-78E1-4576-8E24-02496BC45225}" srcOrd="0" destOrd="0" parTransId="{5079A12E-B7E6-4F50-94FD-6E5120EA48FE}" sibTransId="{F18E8C92-E1C6-4DD8-AA00-72A15B76293A}"/>
    <dgm:cxn modelId="{C0F360AC-F180-4929-9B1E-D101B4110DEE}" srcId="{F007E359-78E1-4576-8E24-02496BC45225}" destId="{CB5A3090-2636-4E41-AFC0-D8EB407E0FE0}" srcOrd="4" destOrd="0" parTransId="{59CFD8C1-1EE9-468A-A46E-9BB01A05F6F4}" sibTransId="{F64B6081-01CF-45EA-9A70-6010D508FA23}"/>
    <dgm:cxn modelId="{7487FAB3-196F-40DD-9824-959A842D8346}" type="presOf" srcId="{CB5A3090-2636-4E41-AFC0-D8EB407E0FE0}" destId="{A24E3659-944E-4F1C-9935-D286F3425B57}" srcOrd="0" destOrd="0" presId="urn:microsoft.com/office/officeart/2005/8/layout/process4"/>
    <dgm:cxn modelId="{0325E813-0AFB-48CE-85D9-F25B8272A29D}" srcId="{F007E359-78E1-4576-8E24-02496BC45225}" destId="{44C8AA26-7C59-43EE-BD21-29784E29EC5B}" srcOrd="2" destOrd="0" parTransId="{F8CA8C55-D446-4FA2-AFEF-0C8E5D1E3BBB}" sibTransId="{5367F1A7-6819-47FC-B668-607E36924CD5}"/>
    <dgm:cxn modelId="{6DB30D78-EE85-424E-A116-DCE42058B512}" type="presOf" srcId="{F007E359-78E1-4576-8E24-02496BC45225}" destId="{06462A05-8FDA-4D00-B5FE-ED1641D56ED8}" srcOrd="1" destOrd="0" presId="urn:microsoft.com/office/officeart/2005/8/layout/process4"/>
    <dgm:cxn modelId="{BE23D823-CAE1-496F-BE1A-D09269524B1E}" type="presOf" srcId="{44C8AA26-7C59-43EE-BD21-29784E29EC5B}" destId="{D47FCFD5-2714-4503-AA13-EA1B235D0EB6}" srcOrd="0" destOrd="0" presId="urn:microsoft.com/office/officeart/2005/8/layout/process4"/>
    <dgm:cxn modelId="{463A069A-B956-4824-BEED-E8BAC9891533}" type="presOf" srcId="{B2CEDE9D-CDF1-47EC-92A0-2000A5B6E166}" destId="{6EC08EDD-E8B3-496F-9346-3C6BE39A0287}" srcOrd="0" destOrd="0" presId="urn:microsoft.com/office/officeart/2005/8/layout/process4"/>
    <dgm:cxn modelId="{6ECD8694-F04F-4C4D-B2EC-B268D6BCD2BA}" type="presOf" srcId="{F007E359-78E1-4576-8E24-02496BC45225}" destId="{92C557C7-0842-4EA8-9A73-9AC20B1C234A}" srcOrd="0" destOrd="0" presId="urn:microsoft.com/office/officeart/2005/8/layout/process4"/>
    <dgm:cxn modelId="{13D8F3F1-36FD-4DEA-A3BB-E4770D0B9707}" type="presOf" srcId="{7BF667D9-1F06-40FB-93E1-F0A37F4036F8}" destId="{68A6996E-10B1-4DC7-99E3-49576E934879}" srcOrd="0" destOrd="0" presId="urn:microsoft.com/office/officeart/2005/8/layout/process4"/>
    <dgm:cxn modelId="{360EDB10-1157-453A-94F2-D9F844C39AC0}" type="presParOf" srcId="{38EE2AD3-AD28-4A8E-9640-4E24FF19A85C}" destId="{D11E2E1B-F969-4794-8F33-94397AF1A666}" srcOrd="0" destOrd="0" presId="urn:microsoft.com/office/officeart/2005/8/layout/process4"/>
    <dgm:cxn modelId="{3AEB9BD2-3344-47DD-B14A-435C4669E201}" type="presParOf" srcId="{D11E2E1B-F969-4794-8F33-94397AF1A666}" destId="{92C557C7-0842-4EA8-9A73-9AC20B1C234A}" srcOrd="0" destOrd="0" presId="urn:microsoft.com/office/officeart/2005/8/layout/process4"/>
    <dgm:cxn modelId="{06CD19A3-12C7-4F28-81E1-26DD9E9D2157}" type="presParOf" srcId="{D11E2E1B-F969-4794-8F33-94397AF1A666}" destId="{06462A05-8FDA-4D00-B5FE-ED1641D56ED8}" srcOrd="1" destOrd="0" presId="urn:microsoft.com/office/officeart/2005/8/layout/process4"/>
    <dgm:cxn modelId="{5E29693E-6724-4C05-80CD-1BBDF9BEF64A}" type="presParOf" srcId="{D11E2E1B-F969-4794-8F33-94397AF1A666}" destId="{7E6C87EF-2EEB-4AA8-844F-BF15A7D2C33F}" srcOrd="2" destOrd="0" presId="urn:microsoft.com/office/officeart/2005/8/layout/process4"/>
    <dgm:cxn modelId="{89199A54-5489-4E63-81B5-D56FBF0AF5CA}" type="presParOf" srcId="{7E6C87EF-2EEB-4AA8-844F-BF15A7D2C33F}" destId="{68A6996E-10B1-4DC7-99E3-49576E934879}" srcOrd="0" destOrd="0" presId="urn:microsoft.com/office/officeart/2005/8/layout/process4"/>
    <dgm:cxn modelId="{2C899421-590E-40B3-BBCB-3813B9D1C5CB}" type="presParOf" srcId="{7E6C87EF-2EEB-4AA8-844F-BF15A7D2C33F}" destId="{6EC08EDD-E8B3-496F-9346-3C6BE39A0287}" srcOrd="1" destOrd="0" presId="urn:microsoft.com/office/officeart/2005/8/layout/process4"/>
    <dgm:cxn modelId="{82293BCA-7655-4144-AAEF-EE0BFC8039A4}" type="presParOf" srcId="{7E6C87EF-2EEB-4AA8-844F-BF15A7D2C33F}" destId="{D47FCFD5-2714-4503-AA13-EA1B235D0EB6}" srcOrd="2" destOrd="0" presId="urn:microsoft.com/office/officeart/2005/8/layout/process4"/>
    <dgm:cxn modelId="{B2CEE429-CA9B-4A58-9FFA-8468300A55B5}" type="presParOf" srcId="{7E6C87EF-2EEB-4AA8-844F-BF15A7D2C33F}" destId="{E288DBF7-0F56-4D02-8118-F267457886F3}" srcOrd="3" destOrd="0" presId="urn:microsoft.com/office/officeart/2005/8/layout/process4"/>
    <dgm:cxn modelId="{5E5A855D-EB0F-4E28-A2B7-64C29F09F67A}" type="presParOf" srcId="{7E6C87EF-2EEB-4AA8-844F-BF15A7D2C33F}" destId="{A24E3659-944E-4F1C-9935-D286F3425B57}"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400E33-3CAF-40C9-8563-41DC5FE9BEE4}" type="doc">
      <dgm:prSet loTypeId="urn:microsoft.com/office/officeart/2005/8/layout/process4" loCatId="list" qsTypeId="urn:microsoft.com/office/officeart/2005/8/quickstyle/simple5" qsCatId="simple" csTypeId="urn:microsoft.com/office/officeart/2005/8/colors/colorful5" csCatId="colorful"/>
      <dgm:spPr/>
      <dgm:t>
        <a:bodyPr/>
        <a:lstStyle/>
        <a:p>
          <a:endParaRPr lang="en-US"/>
        </a:p>
      </dgm:t>
    </dgm:pt>
    <dgm:pt modelId="{4D816CB1-DCA7-4535-A1B8-FAE097D7AB13}">
      <dgm:prSet custT="1"/>
      <dgm:spPr/>
      <dgm:t>
        <a:bodyPr/>
        <a:lstStyle/>
        <a:p>
          <a:pPr rtl="0"/>
          <a:r>
            <a:rPr lang="en-US" sz="3600" dirty="0">
              <a:solidFill>
                <a:schemeClr val="tx1"/>
              </a:solidFill>
            </a:rPr>
            <a:t>Competitive Environmental Factors</a:t>
          </a:r>
        </a:p>
      </dgm:t>
    </dgm:pt>
    <dgm:pt modelId="{316BF315-CBC1-4088-86A4-50168644D722}" type="parTrans" cxnId="{09EBF7E9-04AF-47D3-BEEE-C0FF3D976388}">
      <dgm:prSet/>
      <dgm:spPr/>
      <dgm:t>
        <a:bodyPr/>
        <a:lstStyle/>
        <a:p>
          <a:endParaRPr lang="en-US">
            <a:solidFill>
              <a:schemeClr val="tx1"/>
            </a:solidFill>
          </a:endParaRPr>
        </a:p>
      </dgm:t>
    </dgm:pt>
    <dgm:pt modelId="{631FD9C0-7025-4FEF-B10E-4CE7308C0A16}" type="sibTrans" cxnId="{09EBF7E9-04AF-47D3-BEEE-C0FF3D976388}">
      <dgm:prSet/>
      <dgm:spPr/>
      <dgm:t>
        <a:bodyPr/>
        <a:lstStyle/>
        <a:p>
          <a:endParaRPr lang="en-US">
            <a:solidFill>
              <a:schemeClr val="tx1"/>
            </a:solidFill>
          </a:endParaRPr>
        </a:p>
      </dgm:t>
    </dgm:pt>
    <dgm:pt modelId="{B8B1AD12-D349-49E7-B0D3-43FD92D02364}">
      <dgm:prSet custT="1"/>
      <dgm:spPr/>
      <dgm:t>
        <a:bodyPr/>
        <a:lstStyle/>
        <a:p>
          <a:pPr rtl="0"/>
          <a:r>
            <a:rPr lang="en-US" sz="1600" dirty="0">
              <a:solidFill>
                <a:schemeClr val="tx1"/>
              </a:solidFill>
            </a:rPr>
            <a:t>Threat of new entrants</a:t>
          </a:r>
        </a:p>
      </dgm:t>
    </dgm:pt>
    <dgm:pt modelId="{E3E99282-56B1-4464-A2BF-AB5EEADECD51}" type="parTrans" cxnId="{425AEFAE-2F3A-486E-8D0F-507D500D81FE}">
      <dgm:prSet/>
      <dgm:spPr/>
      <dgm:t>
        <a:bodyPr/>
        <a:lstStyle/>
        <a:p>
          <a:endParaRPr lang="en-US">
            <a:solidFill>
              <a:schemeClr val="tx1"/>
            </a:solidFill>
          </a:endParaRPr>
        </a:p>
      </dgm:t>
    </dgm:pt>
    <dgm:pt modelId="{0A13DEF1-BE32-4B42-87D2-A572189C296D}" type="sibTrans" cxnId="{425AEFAE-2F3A-486E-8D0F-507D500D81FE}">
      <dgm:prSet/>
      <dgm:spPr/>
      <dgm:t>
        <a:bodyPr/>
        <a:lstStyle/>
        <a:p>
          <a:endParaRPr lang="en-US">
            <a:solidFill>
              <a:schemeClr val="tx1"/>
            </a:solidFill>
          </a:endParaRPr>
        </a:p>
      </dgm:t>
    </dgm:pt>
    <dgm:pt modelId="{4DAC5BE2-BA7A-4242-98FF-9E93C6DD038E}">
      <dgm:prSet custT="1"/>
      <dgm:spPr/>
      <dgm:t>
        <a:bodyPr/>
        <a:lstStyle/>
        <a:p>
          <a:pPr rtl="0"/>
          <a:r>
            <a:rPr lang="en-US" sz="1600" dirty="0">
              <a:solidFill>
                <a:schemeClr val="tx1"/>
              </a:solidFill>
            </a:rPr>
            <a:t>Rivalry among existing firms</a:t>
          </a:r>
        </a:p>
      </dgm:t>
    </dgm:pt>
    <dgm:pt modelId="{4F6C907A-7983-44F7-A21C-6226F52EAAF5}" type="parTrans" cxnId="{1D176C76-9074-46F4-AF34-95033D1DAFB7}">
      <dgm:prSet/>
      <dgm:spPr/>
      <dgm:t>
        <a:bodyPr/>
        <a:lstStyle/>
        <a:p>
          <a:endParaRPr lang="en-US">
            <a:solidFill>
              <a:schemeClr val="tx1"/>
            </a:solidFill>
          </a:endParaRPr>
        </a:p>
      </dgm:t>
    </dgm:pt>
    <dgm:pt modelId="{2CA5BD33-C44A-4E53-BF49-F31D8D751A7E}" type="sibTrans" cxnId="{1D176C76-9074-46F4-AF34-95033D1DAFB7}">
      <dgm:prSet/>
      <dgm:spPr/>
      <dgm:t>
        <a:bodyPr/>
        <a:lstStyle/>
        <a:p>
          <a:endParaRPr lang="en-US">
            <a:solidFill>
              <a:schemeClr val="tx1"/>
            </a:solidFill>
          </a:endParaRPr>
        </a:p>
      </dgm:t>
    </dgm:pt>
    <dgm:pt modelId="{7AE2927F-A370-48D8-9B91-B4C70F0F1C0D}">
      <dgm:prSet custT="1"/>
      <dgm:spPr/>
      <dgm:t>
        <a:bodyPr/>
        <a:lstStyle/>
        <a:p>
          <a:pPr rtl="0"/>
          <a:r>
            <a:rPr lang="en-US" sz="1600" dirty="0">
              <a:solidFill>
                <a:schemeClr val="tx1"/>
              </a:solidFill>
            </a:rPr>
            <a:t>Threat of substitute products</a:t>
          </a:r>
        </a:p>
      </dgm:t>
    </dgm:pt>
    <dgm:pt modelId="{C8D3459D-19F3-4823-AF50-8C2FC55CE762}" type="parTrans" cxnId="{86AD6F72-9973-40D6-BEA4-8D8800E3A24B}">
      <dgm:prSet/>
      <dgm:spPr/>
      <dgm:t>
        <a:bodyPr/>
        <a:lstStyle/>
        <a:p>
          <a:endParaRPr lang="en-US">
            <a:solidFill>
              <a:schemeClr val="tx1"/>
            </a:solidFill>
          </a:endParaRPr>
        </a:p>
      </dgm:t>
    </dgm:pt>
    <dgm:pt modelId="{059CD12B-B501-4E47-96EA-F3AC0FD4EBAD}" type="sibTrans" cxnId="{86AD6F72-9973-40D6-BEA4-8D8800E3A24B}">
      <dgm:prSet/>
      <dgm:spPr/>
      <dgm:t>
        <a:bodyPr/>
        <a:lstStyle/>
        <a:p>
          <a:endParaRPr lang="en-US">
            <a:solidFill>
              <a:schemeClr val="tx1"/>
            </a:solidFill>
          </a:endParaRPr>
        </a:p>
      </dgm:t>
    </dgm:pt>
    <dgm:pt modelId="{537C07FD-472E-4C90-942F-3C85CB7ACF19}">
      <dgm:prSet custT="1"/>
      <dgm:spPr/>
      <dgm:t>
        <a:bodyPr/>
        <a:lstStyle/>
        <a:p>
          <a:pPr rtl="0"/>
          <a:r>
            <a:rPr lang="en-US" sz="1600" dirty="0">
              <a:solidFill>
                <a:schemeClr val="tx1"/>
              </a:solidFill>
            </a:rPr>
            <a:t>Bargaining power of buyers</a:t>
          </a:r>
        </a:p>
      </dgm:t>
    </dgm:pt>
    <dgm:pt modelId="{F67BBACE-DAD1-41FE-AED4-74ED29259F08}" type="parTrans" cxnId="{1BC3CA04-6CE3-4CDD-A84A-B6981A0A57BD}">
      <dgm:prSet/>
      <dgm:spPr/>
      <dgm:t>
        <a:bodyPr/>
        <a:lstStyle/>
        <a:p>
          <a:endParaRPr lang="en-US">
            <a:solidFill>
              <a:schemeClr val="tx1"/>
            </a:solidFill>
          </a:endParaRPr>
        </a:p>
      </dgm:t>
    </dgm:pt>
    <dgm:pt modelId="{ABAF5412-D914-4111-935E-CBC770D9ABB3}" type="sibTrans" cxnId="{1BC3CA04-6CE3-4CDD-A84A-B6981A0A57BD}">
      <dgm:prSet/>
      <dgm:spPr/>
      <dgm:t>
        <a:bodyPr/>
        <a:lstStyle/>
        <a:p>
          <a:endParaRPr lang="en-US">
            <a:solidFill>
              <a:schemeClr val="tx1"/>
            </a:solidFill>
          </a:endParaRPr>
        </a:p>
      </dgm:t>
    </dgm:pt>
    <dgm:pt modelId="{ADA38990-7ADD-41D3-A85A-75A755967146}">
      <dgm:prSet custT="1"/>
      <dgm:spPr/>
      <dgm:t>
        <a:bodyPr/>
        <a:lstStyle/>
        <a:p>
          <a:pPr rtl="0"/>
          <a:r>
            <a:rPr lang="en-US" sz="1600" dirty="0">
              <a:solidFill>
                <a:schemeClr val="tx1"/>
              </a:solidFill>
            </a:rPr>
            <a:t>Bargaining power of suppliers </a:t>
          </a:r>
        </a:p>
      </dgm:t>
    </dgm:pt>
    <dgm:pt modelId="{69DF6791-0879-49C7-8F7B-3B186E593855}" type="parTrans" cxnId="{6B6ECF75-87B6-4294-9D57-07DC3333853A}">
      <dgm:prSet/>
      <dgm:spPr/>
      <dgm:t>
        <a:bodyPr/>
        <a:lstStyle/>
        <a:p>
          <a:endParaRPr lang="en-US">
            <a:solidFill>
              <a:schemeClr val="tx1"/>
            </a:solidFill>
          </a:endParaRPr>
        </a:p>
      </dgm:t>
    </dgm:pt>
    <dgm:pt modelId="{40C07877-BA47-4D86-B357-CCC1A5AA8D75}" type="sibTrans" cxnId="{6B6ECF75-87B6-4294-9D57-07DC3333853A}">
      <dgm:prSet/>
      <dgm:spPr/>
      <dgm:t>
        <a:bodyPr/>
        <a:lstStyle/>
        <a:p>
          <a:endParaRPr lang="en-US">
            <a:solidFill>
              <a:schemeClr val="tx1"/>
            </a:solidFill>
          </a:endParaRPr>
        </a:p>
      </dgm:t>
    </dgm:pt>
    <dgm:pt modelId="{7D6E98AD-AA17-4B76-A6A6-8E812E786A0B}" type="pres">
      <dgm:prSet presAssocID="{7F400E33-3CAF-40C9-8563-41DC5FE9BEE4}" presName="Name0" presStyleCnt="0">
        <dgm:presLayoutVars>
          <dgm:dir/>
          <dgm:animLvl val="lvl"/>
          <dgm:resizeHandles val="exact"/>
        </dgm:presLayoutVars>
      </dgm:prSet>
      <dgm:spPr/>
      <dgm:t>
        <a:bodyPr/>
        <a:lstStyle/>
        <a:p>
          <a:endParaRPr lang="en-US"/>
        </a:p>
      </dgm:t>
    </dgm:pt>
    <dgm:pt modelId="{A94D3E85-0069-4080-8E22-7BFB9858163D}" type="pres">
      <dgm:prSet presAssocID="{4D816CB1-DCA7-4535-A1B8-FAE097D7AB13}" presName="boxAndChildren" presStyleCnt="0"/>
      <dgm:spPr/>
    </dgm:pt>
    <dgm:pt modelId="{D0E97FAD-E05C-47D7-843E-0F8175315656}" type="pres">
      <dgm:prSet presAssocID="{4D816CB1-DCA7-4535-A1B8-FAE097D7AB13}" presName="parentTextBox" presStyleLbl="node1" presStyleIdx="0" presStyleCnt="1"/>
      <dgm:spPr/>
      <dgm:t>
        <a:bodyPr/>
        <a:lstStyle/>
        <a:p>
          <a:endParaRPr lang="en-US"/>
        </a:p>
      </dgm:t>
    </dgm:pt>
    <dgm:pt modelId="{16B796E5-B8D7-4748-A437-10D7AEC1163A}" type="pres">
      <dgm:prSet presAssocID="{4D816CB1-DCA7-4535-A1B8-FAE097D7AB13}" presName="entireBox" presStyleLbl="node1" presStyleIdx="0" presStyleCnt="1"/>
      <dgm:spPr/>
      <dgm:t>
        <a:bodyPr/>
        <a:lstStyle/>
        <a:p>
          <a:endParaRPr lang="en-US"/>
        </a:p>
      </dgm:t>
    </dgm:pt>
    <dgm:pt modelId="{14B4BAA8-C71E-43CD-828D-F8E21E885DE5}" type="pres">
      <dgm:prSet presAssocID="{4D816CB1-DCA7-4535-A1B8-FAE097D7AB13}" presName="descendantBox" presStyleCnt="0"/>
      <dgm:spPr/>
    </dgm:pt>
    <dgm:pt modelId="{0B8CE91C-41B6-4A70-86F5-DDC4CD81B538}" type="pres">
      <dgm:prSet presAssocID="{B8B1AD12-D349-49E7-B0D3-43FD92D02364}" presName="childTextBox" presStyleLbl="fgAccFollowNode1" presStyleIdx="0" presStyleCnt="5">
        <dgm:presLayoutVars>
          <dgm:bulletEnabled val="1"/>
        </dgm:presLayoutVars>
      </dgm:prSet>
      <dgm:spPr/>
      <dgm:t>
        <a:bodyPr/>
        <a:lstStyle/>
        <a:p>
          <a:endParaRPr lang="en-US"/>
        </a:p>
      </dgm:t>
    </dgm:pt>
    <dgm:pt modelId="{10C31811-2E2C-484A-B6C0-41F09897167C}" type="pres">
      <dgm:prSet presAssocID="{4DAC5BE2-BA7A-4242-98FF-9E93C6DD038E}" presName="childTextBox" presStyleLbl="fgAccFollowNode1" presStyleIdx="1" presStyleCnt="5">
        <dgm:presLayoutVars>
          <dgm:bulletEnabled val="1"/>
        </dgm:presLayoutVars>
      </dgm:prSet>
      <dgm:spPr/>
      <dgm:t>
        <a:bodyPr/>
        <a:lstStyle/>
        <a:p>
          <a:endParaRPr lang="en-US"/>
        </a:p>
      </dgm:t>
    </dgm:pt>
    <dgm:pt modelId="{6CE28AA6-6B80-4000-B269-51F1844B5C93}" type="pres">
      <dgm:prSet presAssocID="{7AE2927F-A370-48D8-9B91-B4C70F0F1C0D}" presName="childTextBox" presStyleLbl="fgAccFollowNode1" presStyleIdx="2" presStyleCnt="5">
        <dgm:presLayoutVars>
          <dgm:bulletEnabled val="1"/>
        </dgm:presLayoutVars>
      </dgm:prSet>
      <dgm:spPr/>
      <dgm:t>
        <a:bodyPr/>
        <a:lstStyle/>
        <a:p>
          <a:endParaRPr lang="en-US"/>
        </a:p>
      </dgm:t>
    </dgm:pt>
    <dgm:pt modelId="{0EA65021-FA52-4C23-855F-A46C411EFA42}" type="pres">
      <dgm:prSet presAssocID="{537C07FD-472E-4C90-942F-3C85CB7ACF19}" presName="childTextBox" presStyleLbl="fgAccFollowNode1" presStyleIdx="3" presStyleCnt="5">
        <dgm:presLayoutVars>
          <dgm:bulletEnabled val="1"/>
        </dgm:presLayoutVars>
      </dgm:prSet>
      <dgm:spPr/>
      <dgm:t>
        <a:bodyPr/>
        <a:lstStyle/>
        <a:p>
          <a:endParaRPr lang="en-US"/>
        </a:p>
      </dgm:t>
    </dgm:pt>
    <dgm:pt modelId="{11CD2130-7898-4714-AC0A-6F1766424495}" type="pres">
      <dgm:prSet presAssocID="{ADA38990-7ADD-41D3-A85A-75A755967146}" presName="childTextBox" presStyleLbl="fgAccFollowNode1" presStyleIdx="4" presStyleCnt="5">
        <dgm:presLayoutVars>
          <dgm:bulletEnabled val="1"/>
        </dgm:presLayoutVars>
      </dgm:prSet>
      <dgm:spPr/>
      <dgm:t>
        <a:bodyPr/>
        <a:lstStyle/>
        <a:p>
          <a:endParaRPr lang="en-US"/>
        </a:p>
      </dgm:t>
    </dgm:pt>
  </dgm:ptLst>
  <dgm:cxnLst>
    <dgm:cxn modelId="{1D176C76-9074-46F4-AF34-95033D1DAFB7}" srcId="{4D816CB1-DCA7-4535-A1B8-FAE097D7AB13}" destId="{4DAC5BE2-BA7A-4242-98FF-9E93C6DD038E}" srcOrd="1" destOrd="0" parTransId="{4F6C907A-7983-44F7-A21C-6226F52EAAF5}" sibTransId="{2CA5BD33-C44A-4E53-BF49-F31D8D751A7E}"/>
    <dgm:cxn modelId="{F39F9F1F-9372-456C-B522-ED97FD79BDF8}" type="presOf" srcId="{537C07FD-472E-4C90-942F-3C85CB7ACF19}" destId="{0EA65021-FA52-4C23-855F-A46C411EFA42}" srcOrd="0" destOrd="0" presId="urn:microsoft.com/office/officeart/2005/8/layout/process4"/>
    <dgm:cxn modelId="{CA024B49-68D5-48F8-8164-08C4D4423958}" type="presOf" srcId="{7AE2927F-A370-48D8-9B91-B4C70F0F1C0D}" destId="{6CE28AA6-6B80-4000-B269-51F1844B5C93}" srcOrd="0" destOrd="0" presId="urn:microsoft.com/office/officeart/2005/8/layout/process4"/>
    <dgm:cxn modelId="{2C43E63F-45A2-425F-8EDC-757AE5030E53}" type="presOf" srcId="{B8B1AD12-D349-49E7-B0D3-43FD92D02364}" destId="{0B8CE91C-41B6-4A70-86F5-DDC4CD81B538}" srcOrd="0" destOrd="0" presId="urn:microsoft.com/office/officeart/2005/8/layout/process4"/>
    <dgm:cxn modelId="{1BC3CA04-6CE3-4CDD-A84A-B6981A0A57BD}" srcId="{4D816CB1-DCA7-4535-A1B8-FAE097D7AB13}" destId="{537C07FD-472E-4C90-942F-3C85CB7ACF19}" srcOrd="3" destOrd="0" parTransId="{F67BBACE-DAD1-41FE-AED4-74ED29259F08}" sibTransId="{ABAF5412-D914-4111-935E-CBC770D9ABB3}"/>
    <dgm:cxn modelId="{6B6ECF75-87B6-4294-9D57-07DC3333853A}" srcId="{4D816CB1-DCA7-4535-A1B8-FAE097D7AB13}" destId="{ADA38990-7ADD-41D3-A85A-75A755967146}" srcOrd="4" destOrd="0" parTransId="{69DF6791-0879-49C7-8F7B-3B186E593855}" sibTransId="{40C07877-BA47-4D86-B357-CCC1A5AA8D75}"/>
    <dgm:cxn modelId="{425AEFAE-2F3A-486E-8D0F-507D500D81FE}" srcId="{4D816CB1-DCA7-4535-A1B8-FAE097D7AB13}" destId="{B8B1AD12-D349-49E7-B0D3-43FD92D02364}" srcOrd="0" destOrd="0" parTransId="{E3E99282-56B1-4464-A2BF-AB5EEADECD51}" sibTransId="{0A13DEF1-BE32-4B42-87D2-A572189C296D}"/>
    <dgm:cxn modelId="{835768A3-9131-418E-AA9A-7D3E87A14DD7}" type="presOf" srcId="{4D816CB1-DCA7-4535-A1B8-FAE097D7AB13}" destId="{16B796E5-B8D7-4748-A437-10D7AEC1163A}" srcOrd="1" destOrd="0" presId="urn:microsoft.com/office/officeart/2005/8/layout/process4"/>
    <dgm:cxn modelId="{86AD6F72-9973-40D6-BEA4-8D8800E3A24B}" srcId="{4D816CB1-DCA7-4535-A1B8-FAE097D7AB13}" destId="{7AE2927F-A370-48D8-9B91-B4C70F0F1C0D}" srcOrd="2" destOrd="0" parTransId="{C8D3459D-19F3-4823-AF50-8C2FC55CE762}" sibTransId="{059CD12B-B501-4E47-96EA-F3AC0FD4EBAD}"/>
    <dgm:cxn modelId="{0B88A0E9-A5F3-4297-A91A-0A74AEA88776}" type="presOf" srcId="{ADA38990-7ADD-41D3-A85A-75A755967146}" destId="{11CD2130-7898-4714-AC0A-6F1766424495}" srcOrd="0" destOrd="0" presId="urn:microsoft.com/office/officeart/2005/8/layout/process4"/>
    <dgm:cxn modelId="{1A7B8535-C803-4608-A4CD-19E5D9009970}" type="presOf" srcId="{7F400E33-3CAF-40C9-8563-41DC5FE9BEE4}" destId="{7D6E98AD-AA17-4B76-A6A6-8E812E786A0B}" srcOrd="0" destOrd="0" presId="urn:microsoft.com/office/officeart/2005/8/layout/process4"/>
    <dgm:cxn modelId="{09EBF7E9-04AF-47D3-BEEE-C0FF3D976388}" srcId="{7F400E33-3CAF-40C9-8563-41DC5FE9BEE4}" destId="{4D816CB1-DCA7-4535-A1B8-FAE097D7AB13}" srcOrd="0" destOrd="0" parTransId="{316BF315-CBC1-4088-86A4-50168644D722}" sibTransId="{631FD9C0-7025-4FEF-B10E-4CE7308C0A16}"/>
    <dgm:cxn modelId="{D1B25C71-98CC-4D88-8587-CE9BD71D8AF0}" type="presOf" srcId="{4DAC5BE2-BA7A-4242-98FF-9E93C6DD038E}" destId="{10C31811-2E2C-484A-B6C0-41F09897167C}" srcOrd="0" destOrd="0" presId="urn:microsoft.com/office/officeart/2005/8/layout/process4"/>
    <dgm:cxn modelId="{D5F8EE05-4BFD-4705-AF0C-8C11D6A6C116}" type="presOf" srcId="{4D816CB1-DCA7-4535-A1B8-FAE097D7AB13}" destId="{D0E97FAD-E05C-47D7-843E-0F8175315656}" srcOrd="0" destOrd="0" presId="urn:microsoft.com/office/officeart/2005/8/layout/process4"/>
    <dgm:cxn modelId="{6CBBA58F-2058-4CDD-99B3-335D39DF8172}" type="presParOf" srcId="{7D6E98AD-AA17-4B76-A6A6-8E812E786A0B}" destId="{A94D3E85-0069-4080-8E22-7BFB9858163D}" srcOrd="0" destOrd="0" presId="urn:microsoft.com/office/officeart/2005/8/layout/process4"/>
    <dgm:cxn modelId="{2CA63CBA-A715-4DA3-8C22-A9500754746C}" type="presParOf" srcId="{A94D3E85-0069-4080-8E22-7BFB9858163D}" destId="{D0E97FAD-E05C-47D7-843E-0F8175315656}" srcOrd="0" destOrd="0" presId="urn:microsoft.com/office/officeart/2005/8/layout/process4"/>
    <dgm:cxn modelId="{339897A1-76DD-439A-AD76-B4DB8807451A}" type="presParOf" srcId="{A94D3E85-0069-4080-8E22-7BFB9858163D}" destId="{16B796E5-B8D7-4748-A437-10D7AEC1163A}" srcOrd="1" destOrd="0" presId="urn:microsoft.com/office/officeart/2005/8/layout/process4"/>
    <dgm:cxn modelId="{61DDABEC-62AB-48EB-964E-7069AE78B7B1}" type="presParOf" srcId="{A94D3E85-0069-4080-8E22-7BFB9858163D}" destId="{14B4BAA8-C71E-43CD-828D-F8E21E885DE5}" srcOrd="2" destOrd="0" presId="urn:microsoft.com/office/officeart/2005/8/layout/process4"/>
    <dgm:cxn modelId="{B3777983-E076-47D2-A0F0-CF8D6AB0389C}" type="presParOf" srcId="{14B4BAA8-C71E-43CD-828D-F8E21E885DE5}" destId="{0B8CE91C-41B6-4A70-86F5-DDC4CD81B538}" srcOrd="0" destOrd="0" presId="urn:microsoft.com/office/officeart/2005/8/layout/process4"/>
    <dgm:cxn modelId="{D68C668C-3BB3-4781-86EC-254028DC762F}" type="presParOf" srcId="{14B4BAA8-C71E-43CD-828D-F8E21E885DE5}" destId="{10C31811-2E2C-484A-B6C0-41F09897167C}" srcOrd="1" destOrd="0" presId="urn:microsoft.com/office/officeart/2005/8/layout/process4"/>
    <dgm:cxn modelId="{7AD878DF-2094-42E3-91A4-FFDA14823363}" type="presParOf" srcId="{14B4BAA8-C71E-43CD-828D-F8E21E885DE5}" destId="{6CE28AA6-6B80-4000-B269-51F1844B5C93}" srcOrd="2" destOrd="0" presId="urn:microsoft.com/office/officeart/2005/8/layout/process4"/>
    <dgm:cxn modelId="{6812F44E-4453-4075-8519-FB48A4E5F6B1}" type="presParOf" srcId="{14B4BAA8-C71E-43CD-828D-F8E21E885DE5}" destId="{0EA65021-FA52-4C23-855F-A46C411EFA42}" srcOrd="3" destOrd="0" presId="urn:microsoft.com/office/officeart/2005/8/layout/process4"/>
    <dgm:cxn modelId="{446A1064-0694-4B4C-879D-58A2CDB36CD7}" type="presParOf" srcId="{14B4BAA8-C71E-43CD-828D-F8E21E885DE5}" destId="{11CD2130-7898-4714-AC0A-6F1766424495}"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275718-4ACC-49D3-AC6C-780815810B29}" type="doc">
      <dgm:prSet loTypeId="urn:microsoft.com/office/officeart/2005/8/layout/process4" loCatId="list" qsTypeId="urn:microsoft.com/office/officeart/2005/8/quickstyle/simple5" qsCatId="simple" csTypeId="urn:microsoft.com/office/officeart/2005/8/colors/colorful4" csCatId="colorful"/>
      <dgm:spPr/>
      <dgm:t>
        <a:bodyPr/>
        <a:lstStyle/>
        <a:p>
          <a:endParaRPr lang="en-US"/>
        </a:p>
      </dgm:t>
    </dgm:pt>
    <dgm:pt modelId="{CA88E292-BE7B-492C-B890-E5D4B74FB55B}">
      <dgm:prSet custT="1"/>
      <dgm:spPr/>
      <dgm:t>
        <a:bodyPr/>
        <a:lstStyle/>
        <a:p>
          <a:pPr rtl="0"/>
          <a:r>
            <a:rPr lang="en-US" sz="3600" dirty="0">
              <a:solidFill>
                <a:schemeClr val="tx1"/>
              </a:solidFill>
            </a:rPr>
            <a:t>Internal Environmental Factors</a:t>
          </a:r>
        </a:p>
      </dgm:t>
    </dgm:pt>
    <dgm:pt modelId="{669185F4-08E3-43A1-9750-2C06D4D8964A}" type="parTrans" cxnId="{8EECB0EF-7231-4731-A9B4-AF7B72768754}">
      <dgm:prSet/>
      <dgm:spPr/>
      <dgm:t>
        <a:bodyPr/>
        <a:lstStyle/>
        <a:p>
          <a:endParaRPr lang="en-US">
            <a:solidFill>
              <a:schemeClr val="tx1"/>
            </a:solidFill>
          </a:endParaRPr>
        </a:p>
      </dgm:t>
    </dgm:pt>
    <dgm:pt modelId="{AC8C4853-62D0-4ECF-ADA4-BAD7513FD309}" type="sibTrans" cxnId="{8EECB0EF-7231-4731-A9B4-AF7B72768754}">
      <dgm:prSet/>
      <dgm:spPr/>
      <dgm:t>
        <a:bodyPr/>
        <a:lstStyle/>
        <a:p>
          <a:endParaRPr lang="en-US">
            <a:solidFill>
              <a:schemeClr val="tx1"/>
            </a:solidFill>
          </a:endParaRPr>
        </a:p>
      </dgm:t>
    </dgm:pt>
    <dgm:pt modelId="{9B8F93E6-92DF-408D-8A1B-2C4D84DE7C2A}">
      <dgm:prSet custT="1"/>
      <dgm:spPr/>
      <dgm:t>
        <a:bodyPr/>
        <a:lstStyle/>
        <a:p>
          <a:pPr rtl="0"/>
          <a:r>
            <a:rPr lang="en-US" sz="2000" dirty="0">
              <a:solidFill>
                <a:schemeClr val="tx1"/>
              </a:solidFill>
            </a:rPr>
            <a:t>Firm structure and systems</a:t>
          </a:r>
        </a:p>
      </dgm:t>
    </dgm:pt>
    <dgm:pt modelId="{E8DCD6B0-D601-4E09-B76D-B860A174A53D}" type="parTrans" cxnId="{1BC62B44-F625-416F-9342-D4F57F87E1E6}">
      <dgm:prSet/>
      <dgm:spPr/>
      <dgm:t>
        <a:bodyPr/>
        <a:lstStyle/>
        <a:p>
          <a:endParaRPr lang="en-US">
            <a:solidFill>
              <a:schemeClr val="tx1"/>
            </a:solidFill>
          </a:endParaRPr>
        </a:p>
      </dgm:t>
    </dgm:pt>
    <dgm:pt modelId="{D6DCD11F-1EA8-4710-A7FF-A1C1F2E646E7}" type="sibTrans" cxnId="{1BC62B44-F625-416F-9342-D4F57F87E1E6}">
      <dgm:prSet/>
      <dgm:spPr/>
      <dgm:t>
        <a:bodyPr/>
        <a:lstStyle/>
        <a:p>
          <a:endParaRPr lang="en-US">
            <a:solidFill>
              <a:schemeClr val="tx1"/>
            </a:solidFill>
          </a:endParaRPr>
        </a:p>
      </dgm:t>
    </dgm:pt>
    <dgm:pt modelId="{48870607-5472-487D-BC8C-D6B0653FA810}">
      <dgm:prSet custT="1"/>
      <dgm:spPr/>
      <dgm:t>
        <a:bodyPr/>
        <a:lstStyle/>
        <a:p>
          <a:pPr rtl="0"/>
          <a:r>
            <a:rPr lang="en-US" sz="2000" dirty="0">
              <a:solidFill>
                <a:schemeClr val="tx1"/>
              </a:solidFill>
            </a:rPr>
            <a:t>Firm culture</a:t>
          </a:r>
        </a:p>
      </dgm:t>
    </dgm:pt>
    <dgm:pt modelId="{C897FE07-28BF-43E7-9B74-D7FC7D9A90B7}" type="parTrans" cxnId="{B311C4F1-34E7-4E25-ABEE-17B38CBB498E}">
      <dgm:prSet/>
      <dgm:spPr/>
      <dgm:t>
        <a:bodyPr/>
        <a:lstStyle/>
        <a:p>
          <a:endParaRPr lang="en-US">
            <a:solidFill>
              <a:schemeClr val="tx1"/>
            </a:solidFill>
          </a:endParaRPr>
        </a:p>
      </dgm:t>
    </dgm:pt>
    <dgm:pt modelId="{F51A64C6-DAEF-4CF6-8833-B23658101E58}" type="sibTrans" cxnId="{B311C4F1-34E7-4E25-ABEE-17B38CBB498E}">
      <dgm:prSet/>
      <dgm:spPr/>
      <dgm:t>
        <a:bodyPr/>
        <a:lstStyle/>
        <a:p>
          <a:endParaRPr lang="en-US">
            <a:solidFill>
              <a:schemeClr val="tx1"/>
            </a:solidFill>
          </a:endParaRPr>
        </a:p>
      </dgm:t>
    </dgm:pt>
    <dgm:pt modelId="{E58C207A-B4E4-43C5-B987-BBFF398FF752}">
      <dgm:prSet custT="1"/>
      <dgm:spPr/>
      <dgm:t>
        <a:bodyPr/>
        <a:lstStyle/>
        <a:p>
          <a:pPr rtl="0"/>
          <a:r>
            <a:rPr lang="en-US" sz="2000" dirty="0">
              <a:solidFill>
                <a:schemeClr val="tx1"/>
              </a:solidFill>
            </a:rPr>
            <a:t>Firm leadership</a:t>
          </a:r>
        </a:p>
      </dgm:t>
    </dgm:pt>
    <dgm:pt modelId="{9E874F7B-B5B1-4618-BCCB-A3650386FF3F}" type="parTrans" cxnId="{7AF2C0C4-F868-4B15-85AF-DBF426640A0D}">
      <dgm:prSet/>
      <dgm:spPr/>
      <dgm:t>
        <a:bodyPr/>
        <a:lstStyle/>
        <a:p>
          <a:endParaRPr lang="en-US">
            <a:solidFill>
              <a:schemeClr val="tx1"/>
            </a:solidFill>
          </a:endParaRPr>
        </a:p>
      </dgm:t>
    </dgm:pt>
    <dgm:pt modelId="{9DFA89B1-2553-4918-80AF-EFBEFCE71768}" type="sibTrans" cxnId="{7AF2C0C4-F868-4B15-85AF-DBF426640A0D}">
      <dgm:prSet/>
      <dgm:spPr/>
      <dgm:t>
        <a:bodyPr/>
        <a:lstStyle/>
        <a:p>
          <a:endParaRPr lang="en-US">
            <a:solidFill>
              <a:schemeClr val="tx1"/>
            </a:solidFill>
          </a:endParaRPr>
        </a:p>
      </dgm:t>
    </dgm:pt>
    <dgm:pt modelId="{E45D119A-1C42-44D5-B4C7-EF5F4CC08091}">
      <dgm:prSet custT="1"/>
      <dgm:spPr/>
      <dgm:t>
        <a:bodyPr/>
        <a:lstStyle/>
        <a:p>
          <a:pPr rtl="0"/>
          <a:r>
            <a:rPr lang="en-US" sz="2000" dirty="0">
              <a:solidFill>
                <a:schemeClr val="tx1"/>
              </a:solidFill>
            </a:rPr>
            <a:t>Firm resources</a:t>
          </a:r>
        </a:p>
      </dgm:t>
    </dgm:pt>
    <dgm:pt modelId="{3245C297-A7A6-4081-BDB0-010A2719B526}" type="parTrans" cxnId="{73959C4E-DA34-4B86-B36A-1FBCF308450A}">
      <dgm:prSet/>
      <dgm:spPr/>
      <dgm:t>
        <a:bodyPr/>
        <a:lstStyle/>
        <a:p>
          <a:endParaRPr lang="en-US">
            <a:solidFill>
              <a:schemeClr val="tx1"/>
            </a:solidFill>
          </a:endParaRPr>
        </a:p>
      </dgm:t>
    </dgm:pt>
    <dgm:pt modelId="{93A9D63D-71A3-4014-8346-C47C422A26A3}" type="sibTrans" cxnId="{73959C4E-DA34-4B86-B36A-1FBCF308450A}">
      <dgm:prSet/>
      <dgm:spPr/>
      <dgm:t>
        <a:bodyPr/>
        <a:lstStyle/>
        <a:p>
          <a:endParaRPr lang="en-US">
            <a:solidFill>
              <a:schemeClr val="tx1"/>
            </a:solidFill>
          </a:endParaRPr>
        </a:p>
      </dgm:t>
    </dgm:pt>
    <dgm:pt modelId="{4EBF166D-505D-4A80-8645-EC818F0B367D}" type="pres">
      <dgm:prSet presAssocID="{3A275718-4ACC-49D3-AC6C-780815810B29}" presName="Name0" presStyleCnt="0">
        <dgm:presLayoutVars>
          <dgm:dir/>
          <dgm:animLvl val="lvl"/>
          <dgm:resizeHandles val="exact"/>
        </dgm:presLayoutVars>
      </dgm:prSet>
      <dgm:spPr/>
      <dgm:t>
        <a:bodyPr/>
        <a:lstStyle/>
        <a:p>
          <a:endParaRPr lang="en-US"/>
        </a:p>
      </dgm:t>
    </dgm:pt>
    <dgm:pt modelId="{01D1B6C6-F118-4108-B307-94391AC237C5}" type="pres">
      <dgm:prSet presAssocID="{CA88E292-BE7B-492C-B890-E5D4B74FB55B}" presName="boxAndChildren" presStyleCnt="0"/>
      <dgm:spPr/>
    </dgm:pt>
    <dgm:pt modelId="{8DE1630D-BF9A-4431-8FC8-7EB5F9630DBA}" type="pres">
      <dgm:prSet presAssocID="{CA88E292-BE7B-492C-B890-E5D4B74FB55B}" presName="parentTextBox" presStyleLbl="node1" presStyleIdx="0" presStyleCnt="1"/>
      <dgm:spPr/>
      <dgm:t>
        <a:bodyPr/>
        <a:lstStyle/>
        <a:p>
          <a:endParaRPr lang="en-US"/>
        </a:p>
      </dgm:t>
    </dgm:pt>
    <dgm:pt modelId="{306FC18A-B214-4A99-82DF-31A3FDD2C600}" type="pres">
      <dgm:prSet presAssocID="{CA88E292-BE7B-492C-B890-E5D4B74FB55B}" presName="entireBox" presStyleLbl="node1" presStyleIdx="0" presStyleCnt="1"/>
      <dgm:spPr/>
      <dgm:t>
        <a:bodyPr/>
        <a:lstStyle/>
        <a:p>
          <a:endParaRPr lang="en-US"/>
        </a:p>
      </dgm:t>
    </dgm:pt>
    <dgm:pt modelId="{8672440D-EE36-4A94-BBCD-C02CF43210FF}" type="pres">
      <dgm:prSet presAssocID="{CA88E292-BE7B-492C-B890-E5D4B74FB55B}" presName="descendantBox" presStyleCnt="0"/>
      <dgm:spPr/>
    </dgm:pt>
    <dgm:pt modelId="{C12794B6-F1B5-4468-A86D-7FC0B12A97CF}" type="pres">
      <dgm:prSet presAssocID="{9B8F93E6-92DF-408D-8A1B-2C4D84DE7C2A}" presName="childTextBox" presStyleLbl="fgAccFollowNode1" presStyleIdx="0" presStyleCnt="4">
        <dgm:presLayoutVars>
          <dgm:bulletEnabled val="1"/>
        </dgm:presLayoutVars>
      </dgm:prSet>
      <dgm:spPr/>
      <dgm:t>
        <a:bodyPr/>
        <a:lstStyle/>
        <a:p>
          <a:endParaRPr lang="en-US"/>
        </a:p>
      </dgm:t>
    </dgm:pt>
    <dgm:pt modelId="{79014E80-E9AF-450E-BF63-664A654B1B57}" type="pres">
      <dgm:prSet presAssocID="{48870607-5472-487D-BC8C-D6B0653FA810}" presName="childTextBox" presStyleLbl="fgAccFollowNode1" presStyleIdx="1" presStyleCnt="4">
        <dgm:presLayoutVars>
          <dgm:bulletEnabled val="1"/>
        </dgm:presLayoutVars>
      </dgm:prSet>
      <dgm:spPr/>
      <dgm:t>
        <a:bodyPr/>
        <a:lstStyle/>
        <a:p>
          <a:endParaRPr lang="en-US"/>
        </a:p>
      </dgm:t>
    </dgm:pt>
    <dgm:pt modelId="{4EFE4AC9-C74B-4D66-9C26-FD8797C9072D}" type="pres">
      <dgm:prSet presAssocID="{E58C207A-B4E4-43C5-B987-BBFF398FF752}" presName="childTextBox" presStyleLbl="fgAccFollowNode1" presStyleIdx="2" presStyleCnt="4">
        <dgm:presLayoutVars>
          <dgm:bulletEnabled val="1"/>
        </dgm:presLayoutVars>
      </dgm:prSet>
      <dgm:spPr/>
      <dgm:t>
        <a:bodyPr/>
        <a:lstStyle/>
        <a:p>
          <a:endParaRPr lang="en-US"/>
        </a:p>
      </dgm:t>
    </dgm:pt>
    <dgm:pt modelId="{360C87C8-5A3C-4C01-99AA-6FE15675279D}" type="pres">
      <dgm:prSet presAssocID="{E45D119A-1C42-44D5-B4C7-EF5F4CC08091}" presName="childTextBox" presStyleLbl="fgAccFollowNode1" presStyleIdx="3" presStyleCnt="4">
        <dgm:presLayoutVars>
          <dgm:bulletEnabled val="1"/>
        </dgm:presLayoutVars>
      </dgm:prSet>
      <dgm:spPr/>
      <dgm:t>
        <a:bodyPr/>
        <a:lstStyle/>
        <a:p>
          <a:endParaRPr lang="en-US"/>
        </a:p>
      </dgm:t>
    </dgm:pt>
  </dgm:ptLst>
  <dgm:cxnLst>
    <dgm:cxn modelId="{5F1A5380-D4CA-4B2B-82BD-9CDD3A5FD461}" type="presOf" srcId="{CA88E292-BE7B-492C-B890-E5D4B74FB55B}" destId="{306FC18A-B214-4A99-82DF-31A3FDD2C600}" srcOrd="1" destOrd="0" presId="urn:microsoft.com/office/officeart/2005/8/layout/process4"/>
    <dgm:cxn modelId="{B30E3F10-BC27-4485-8322-C1BEE7E57F4D}" type="presOf" srcId="{E58C207A-B4E4-43C5-B987-BBFF398FF752}" destId="{4EFE4AC9-C74B-4D66-9C26-FD8797C9072D}" srcOrd="0" destOrd="0" presId="urn:microsoft.com/office/officeart/2005/8/layout/process4"/>
    <dgm:cxn modelId="{1BC62B44-F625-416F-9342-D4F57F87E1E6}" srcId="{CA88E292-BE7B-492C-B890-E5D4B74FB55B}" destId="{9B8F93E6-92DF-408D-8A1B-2C4D84DE7C2A}" srcOrd="0" destOrd="0" parTransId="{E8DCD6B0-D601-4E09-B76D-B860A174A53D}" sibTransId="{D6DCD11F-1EA8-4710-A7FF-A1C1F2E646E7}"/>
    <dgm:cxn modelId="{8EECB0EF-7231-4731-A9B4-AF7B72768754}" srcId="{3A275718-4ACC-49D3-AC6C-780815810B29}" destId="{CA88E292-BE7B-492C-B890-E5D4B74FB55B}" srcOrd="0" destOrd="0" parTransId="{669185F4-08E3-43A1-9750-2C06D4D8964A}" sibTransId="{AC8C4853-62D0-4ECF-ADA4-BAD7513FD309}"/>
    <dgm:cxn modelId="{A26C56B7-0402-409C-AFAE-2A8EFE27F1EA}" type="presOf" srcId="{E45D119A-1C42-44D5-B4C7-EF5F4CC08091}" destId="{360C87C8-5A3C-4C01-99AA-6FE15675279D}" srcOrd="0" destOrd="0" presId="urn:microsoft.com/office/officeart/2005/8/layout/process4"/>
    <dgm:cxn modelId="{7AF2C0C4-F868-4B15-85AF-DBF426640A0D}" srcId="{CA88E292-BE7B-492C-B890-E5D4B74FB55B}" destId="{E58C207A-B4E4-43C5-B987-BBFF398FF752}" srcOrd="2" destOrd="0" parTransId="{9E874F7B-B5B1-4618-BCCB-A3650386FF3F}" sibTransId="{9DFA89B1-2553-4918-80AF-EFBEFCE71768}"/>
    <dgm:cxn modelId="{24CB5B0A-B10F-43F4-90C0-5C84F36EDA6B}" type="presOf" srcId="{48870607-5472-487D-BC8C-D6B0653FA810}" destId="{79014E80-E9AF-450E-BF63-664A654B1B57}" srcOrd="0" destOrd="0" presId="urn:microsoft.com/office/officeart/2005/8/layout/process4"/>
    <dgm:cxn modelId="{73959C4E-DA34-4B86-B36A-1FBCF308450A}" srcId="{CA88E292-BE7B-492C-B890-E5D4B74FB55B}" destId="{E45D119A-1C42-44D5-B4C7-EF5F4CC08091}" srcOrd="3" destOrd="0" parTransId="{3245C297-A7A6-4081-BDB0-010A2719B526}" sibTransId="{93A9D63D-71A3-4014-8346-C47C422A26A3}"/>
    <dgm:cxn modelId="{B311C4F1-34E7-4E25-ABEE-17B38CBB498E}" srcId="{CA88E292-BE7B-492C-B890-E5D4B74FB55B}" destId="{48870607-5472-487D-BC8C-D6B0653FA810}" srcOrd="1" destOrd="0" parTransId="{C897FE07-28BF-43E7-9B74-D7FC7D9A90B7}" sibTransId="{F51A64C6-DAEF-4CF6-8833-B23658101E58}"/>
    <dgm:cxn modelId="{2C19E9E8-F6B5-43AD-A4B8-8CC1A00F481B}" type="presOf" srcId="{9B8F93E6-92DF-408D-8A1B-2C4D84DE7C2A}" destId="{C12794B6-F1B5-4468-A86D-7FC0B12A97CF}" srcOrd="0" destOrd="0" presId="urn:microsoft.com/office/officeart/2005/8/layout/process4"/>
    <dgm:cxn modelId="{2DDCB3EB-500A-4BC7-8E0B-C113EDEDA1C8}" type="presOf" srcId="{3A275718-4ACC-49D3-AC6C-780815810B29}" destId="{4EBF166D-505D-4A80-8645-EC818F0B367D}" srcOrd="0" destOrd="0" presId="urn:microsoft.com/office/officeart/2005/8/layout/process4"/>
    <dgm:cxn modelId="{7EB6FD34-FBA2-46A8-94FA-56FAF12A8B94}" type="presOf" srcId="{CA88E292-BE7B-492C-B890-E5D4B74FB55B}" destId="{8DE1630D-BF9A-4431-8FC8-7EB5F9630DBA}" srcOrd="0" destOrd="0" presId="urn:microsoft.com/office/officeart/2005/8/layout/process4"/>
    <dgm:cxn modelId="{3C11CD0F-BD0F-4AE8-9FDD-B39ED6AEC3A3}" type="presParOf" srcId="{4EBF166D-505D-4A80-8645-EC818F0B367D}" destId="{01D1B6C6-F118-4108-B307-94391AC237C5}" srcOrd="0" destOrd="0" presId="urn:microsoft.com/office/officeart/2005/8/layout/process4"/>
    <dgm:cxn modelId="{3CC1488A-2DAF-4641-8D88-9861D8C692FC}" type="presParOf" srcId="{01D1B6C6-F118-4108-B307-94391AC237C5}" destId="{8DE1630D-BF9A-4431-8FC8-7EB5F9630DBA}" srcOrd="0" destOrd="0" presId="urn:microsoft.com/office/officeart/2005/8/layout/process4"/>
    <dgm:cxn modelId="{522E12AB-8F6E-449C-81B1-945A44889B12}" type="presParOf" srcId="{01D1B6C6-F118-4108-B307-94391AC237C5}" destId="{306FC18A-B214-4A99-82DF-31A3FDD2C600}" srcOrd="1" destOrd="0" presId="urn:microsoft.com/office/officeart/2005/8/layout/process4"/>
    <dgm:cxn modelId="{3C4CCF3D-6779-4B36-A999-424528F06DD3}" type="presParOf" srcId="{01D1B6C6-F118-4108-B307-94391AC237C5}" destId="{8672440D-EE36-4A94-BBCD-C02CF43210FF}" srcOrd="2" destOrd="0" presId="urn:microsoft.com/office/officeart/2005/8/layout/process4"/>
    <dgm:cxn modelId="{BD9BCA2C-A05D-41FB-A324-0E04144AA5C8}" type="presParOf" srcId="{8672440D-EE36-4A94-BBCD-C02CF43210FF}" destId="{C12794B6-F1B5-4468-A86D-7FC0B12A97CF}" srcOrd="0" destOrd="0" presId="urn:microsoft.com/office/officeart/2005/8/layout/process4"/>
    <dgm:cxn modelId="{CB090B38-59F7-41C5-93FA-C26E04D22E7C}" type="presParOf" srcId="{8672440D-EE36-4A94-BBCD-C02CF43210FF}" destId="{79014E80-E9AF-450E-BF63-664A654B1B57}" srcOrd="1" destOrd="0" presId="urn:microsoft.com/office/officeart/2005/8/layout/process4"/>
    <dgm:cxn modelId="{E653BCFC-1308-40A8-9045-79F1CE0076D6}" type="presParOf" srcId="{8672440D-EE36-4A94-BBCD-C02CF43210FF}" destId="{4EFE4AC9-C74B-4D66-9C26-FD8797C9072D}" srcOrd="2" destOrd="0" presId="urn:microsoft.com/office/officeart/2005/8/layout/process4"/>
    <dgm:cxn modelId="{0E87B1F8-EB89-434F-91AD-B3498AF5E627}" type="presParOf" srcId="{8672440D-EE36-4A94-BBCD-C02CF43210FF}" destId="{360C87C8-5A3C-4C01-99AA-6FE15675279D}"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A8F07-EA06-442F-9808-8A11DA9D306F}" type="doc">
      <dgm:prSet loTypeId="urn:microsoft.com/office/officeart/2005/8/layout/vProcess5" loCatId="process" qsTypeId="urn:microsoft.com/office/officeart/2005/8/quickstyle/simple3" qsCatId="simple" csTypeId="urn:microsoft.com/office/officeart/2005/8/colors/colorful5" csCatId="colorful" phldr="1"/>
      <dgm:spPr/>
      <dgm:t>
        <a:bodyPr/>
        <a:lstStyle/>
        <a:p>
          <a:endParaRPr lang="en-US"/>
        </a:p>
      </dgm:t>
    </dgm:pt>
    <dgm:pt modelId="{5BAF695F-B246-48E8-B2E6-D8811799982A}">
      <dgm:prSet/>
      <dgm:spPr/>
      <dgm:t>
        <a:bodyPr/>
        <a:lstStyle/>
        <a:p>
          <a:pPr rtl="0"/>
          <a:r>
            <a:rPr lang="en-US" dirty="0"/>
            <a:t>Forecast</a:t>
          </a:r>
        </a:p>
      </dgm:t>
    </dgm:pt>
    <dgm:pt modelId="{09E3B10A-C4A6-4D30-AA6F-9347B682F7BE}" type="parTrans" cxnId="{97462D5F-E71E-461D-A652-F07EC6E04257}">
      <dgm:prSet/>
      <dgm:spPr/>
      <dgm:t>
        <a:bodyPr/>
        <a:lstStyle/>
        <a:p>
          <a:endParaRPr lang="en-US"/>
        </a:p>
      </dgm:t>
    </dgm:pt>
    <dgm:pt modelId="{549B0A39-3F98-4168-80B9-930F6207388E}" type="sibTrans" cxnId="{97462D5F-E71E-461D-A652-F07EC6E04257}">
      <dgm:prSet/>
      <dgm:spPr>
        <a:ln w="28575">
          <a:solidFill>
            <a:schemeClr val="accent1">
              <a:alpha val="90000"/>
            </a:schemeClr>
          </a:solidFill>
        </a:ln>
      </dgm:spPr>
      <dgm:t>
        <a:bodyPr/>
        <a:lstStyle/>
        <a:p>
          <a:endParaRPr lang="en-US"/>
        </a:p>
      </dgm:t>
    </dgm:pt>
    <dgm:pt modelId="{C39EDC31-BD2D-465F-B762-BD616285E3E2}">
      <dgm:prSet/>
      <dgm:spPr>
        <a:solidFill>
          <a:schemeClr val="accent4"/>
        </a:solidFill>
      </dgm:spPr>
      <dgm:t>
        <a:bodyPr/>
        <a:lstStyle/>
        <a:p>
          <a:pPr rtl="0"/>
          <a:r>
            <a:rPr lang="en-US" dirty="0"/>
            <a:t>Budget</a:t>
          </a:r>
        </a:p>
      </dgm:t>
    </dgm:pt>
    <dgm:pt modelId="{BC504582-16B3-4B25-9883-D1A3690BD166}" type="parTrans" cxnId="{0C6C300C-9DA1-4A64-8AB2-007EE972D250}">
      <dgm:prSet/>
      <dgm:spPr/>
      <dgm:t>
        <a:bodyPr/>
        <a:lstStyle/>
        <a:p>
          <a:endParaRPr lang="en-US"/>
        </a:p>
      </dgm:t>
    </dgm:pt>
    <dgm:pt modelId="{CAFDF7CB-6188-4F37-9748-68CAB1F9EAF2}" type="sibTrans" cxnId="{0C6C300C-9DA1-4A64-8AB2-007EE972D250}">
      <dgm:prSet/>
      <dgm:spPr>
        <a:ln w="28575">
          <a:solidFill>
            <a:schemeClr val="accent1">
              <a:alpha val="90000"/>
            </a:schemeClr>
          </a:solidFill>
        </a:ln>
      </dgm:spPr>
      <dgm:t>
        <a:bodyPr/>
        <a:lstStyle/>
        <a:p>
          <a:endParaRPr lang="en-US"/>
        </a:p>
      </dgm:t>
    </dgm:pt>
    <dgm:pt modelId="{A6AEFAD0-B997-4B63-AC1F-9F46DEB561AB}">
      <dgm:prSet/>
      <dgm:spPr>
        <a:solidFill>
          <a:schemeClr val="bg2"/>
        </a:solidFill>
      </dgm:spPr>
      <dgm:t>
        <a:bodyPr/>
        <a:lstStyle/>
        <a:p>
          <a:pPr rtl="0"/>
          <a:r>
            <a:rPr lang="en-US" dirty="0"/>
            <a:t>Appropriate Marketing Metrics</a:t>
          </a:r>
        </a:p>
      </dgm:t>
    </dgm:pt>
    <dgm:pt modelId="{549675C7-2A95-4BD1-A944-D422F75DB41E}" type="parTrans" cxnId="{B6EDE97F-4837-49C7-9DD1-B74010D7C19C}">
      <dgm:prSet/>
      <dgm:spPr/>
      <dgm:t>
        <a:bodyPr/>
        <a:lstStyle/>
        <a:p>
          <a:endParaRPr lang="en-US"/>
        </a:p>
      </dgm:t>
    </dgm:pt>
    <dgm:pt modelId="{B469B523-7326-4A2E-A32B-D451739FB662}" type="sibTrans" cxnId="{B6EDE97F-4837-49C7-9DD1-B74010D7C19C}">
      <dgm:prSet/>
      <dgm:spPr/>
      <dgm:t>
        <a:bodyPr/>
        <a:lstStyle/>
        <a:p>
          <a:endParaRPr lang="en-US"/>
        </a:p>
      </dgm:t>
    </dgm:pt>
    <dgm:pt modelId="{B3EB923C-26F1-4F8D-9174-054631C8DFFB}" type="pres">
      <dgm:prSet presAssocID="{897A8F07-EA06-442F-9808-8A11DA9D306F}" presName="outerComposite" presStyleCnt="0">
        <dgm:presLayoutVars>
          <dgm:chMax val="5"/>
          <dgm:dir/>
          <dgm:resizeHandles val="exact"/>
        </dgm:presLayoutVars>
      </dgm:prSet>
      <dgm:spPr/>
      <dgm:t>
        <a:bodyPr/>
        <a:lstStyle/>
        <a:p>
          <a:endParaRPr lang="en-US"/>
        </a:p>
      </dgm:t>
    </dgm:pt>
    <dgm:pt modelId="{8BD5164F-CAD0-415A-8081-32C99306961A}" type="pres">
      <dgm:prSet presAssocID="{897A8F07-EA06-442F-9808-8A11DA9D306F}" presName="dummyMaxCanvas" presStyleCnt="0">
        <dgm:presLayoutVars/>
      </dgm:prSet>
      <dgm:spPr/>
    </dgm:pt>
    <dgm:pt modelId="{C1911720-0897-4EA3-88E7-1E8A85B9F3A0}" type="pres">
      <dgm:prSet presAssocID="{897A8F07-EA06-442F-9808-8A11DA9D306F}" presName="ThreeNodes_1" presStyleLbl="node1" presStyleIdx="0" presStyleCnt="3">
        <dgm:presLayoutVars>
          <dgm:bulletEnabled val="1"/>
        </dgm:presLayoutVars>
      </dgm:prSet>
      <dgm:spPr/>
      <dgm:t>
        <a:bodyPr/>
        <a:lstStyle/>
        <a:p>
          <a:endParaRPr lang="en-US"/>
        </a:p>
      </dgm:t>
    </dgm:pt>
    <dgm:pt modelId="{A63A593B-8CAF-4FB8-ABAF-864676A4E3C8}" type="pres">
      <dgm:prSet presAssocID="{897A8F07-EA06-442F-9808-8A11DA9D306F}" presName="ThreeNodes_2" presStyleLbl="node1" presStyleIdx="1" presStyleCnt="3">
        <dgm:presLayoutVars>
          <dgm:bulletEnabled val="1"/>
        </dgm:presLayoutVars>
      </dgm:prSet>
      <dgm:spPr/>
      <dgm:t>
        <a:bodyPr/>
        <a:lstStyle/>
        <a:p>
          <a:endParaRPr lang="en-US"/>
        </a:p>
      </dgm:t>
    </dgm:pt>
    <dgm:pt modelId="{4F3DCFEF-9598-499B-9E32-8AC95D03EE0C}" type="pres">
      <dgm:prSet presAssocID="{897A8F07-EA06-442F-9808-8A11DA9D306F}" presName="ThreeNodes_3" presStyleLbl="node1" presStyleIdx="2" presStyleCnt="3">
        <dgm:presLayoutVars>
          <dgm:bulletEnabled val="1"/>
        </dgm:presLayoutVars>
      </dgm:prSet>
      <dgm:spPr/>
      <dgm:t>
        <a:bodyPr/>
        <a:lstStyle/>
        <a:p>
          <a:endParaRPr lang="en-US"/>
        </a:p>
      </dgm:t>
    </dgm:pt>
    <dgm:pt modelId="{5A0FC196-A10D-4C68-B475-C69722C48011}" type="pres">
      <dgm:prSet presAssocID="{897A8F07-EA06-442F-9808-8A11DA9D306F}" presName="ThreeConn_1-2" presStyleLbl="fgAccFollowNode1" presStyleIdx="0" presStyleCnt="2">
        <dgm:presLayoutVars>
          <dgm:bulletEnabled val="1"/>
        </dgm:presLayoutVars>
      </dgm:prSet>
      <dgm:spPr/>
      <dgm:t>
        <a:bodyPr/>
        <a:lstStyle/>
        <a:p>
          <a:endParaRPr lang="en-US"/>
        </a:p>
      </dgm:t>
    </dgm:pt>
    <dgm:pt modelId="{8B1A9BE0-A5A5-4505-AA75-A386D340E7A3}" type="pres">
      <dgm:prSet presAssocID="{897A8F07-EA06-442F-9808-8A11DA9D306F}" presName="ThreeConn_2-3" presStyleLbl="fgAccFollowNode1" presStyleIdx="1" presStyleCnt="2">
        <dgm:presLayoutVars>
          <dgm:bulletEnabled val="1"/>
        </dgm:presLayoutVars>
      </dgm:prSet>
      <dgm:spPr/>
      <dgm:t>
        <a:bodyPr/>
        <a:lstStyle/>
        <a:p>
          <a:endParaRPr lang="en-US"/>
        </a:p>
      </dgm:t>
    </dgm:pt>
    <dgm:pt modelId="{2470BF05-1506-4D09-B9E2-4C348E4D39CF}" type="pres">
      <dgm:prSet presAssocID="{897A8F07-EA06-442F-9808-8A11DA9D306F}" presName="ThreeNodes_1_text" presStyleLbl="node1" presStyleIdx="2" presStyleCnt="3">
        <dgm:presLayoutVars>
          <dgm:bulletEnabled val="1"/>
        </dgm:presLayoutVars>
      </dgm:prSet>
      <dgm:spPr/>
      <dgm:t>
        <a:bodyPr/>
        <a:lstStyle/>
        <a:p>
          <a:endParaRPr lang="en-US"/>
        </a:p>
      </dgm:t>
    </dgm:pt>
    <dgm:pt modelId="{FCE6BF72-2B31-41D3-BF59-77634623FDA0}" type="pres">
      <dgm:prSet presAssocID="{897A8F07-EA06-442F-9808-8A11DA9D306F}" presName="ThreeNodes_2_text" presStyleLbl="node1" presStyleIdx="2" presStyleCnt="3">
        <dgm:presLayoutVars>
          <dgm:bulletEnabled val="1"/>
        </dgm:presLayoutVars>
      </dgm:prSet>
      <dgm:spPr/>
      <dgm:t>
        <a:bodyPr/>
        <a:lstStyle/>
        <a:p>
          <a:endParaRPr lang="en-US"/>
        </a:p>
      </dgm:t>
    </dgm:pt>
    <dgm:pt modelId="{FB1836BE-0AC4-4F82-9B95-E4508DF2F3BC}" type="pres">
      <dgm:prSet presAssocID="{897A8F07-EA06-442F-9808-8A11DA9D306F}" presName="ThreeNodes_3_text" presStyleLbl="node1" presStyleIdx="2" presStyleCnt="3">
        <dgm:presLayoutVars>
          <dgm:bulletEnabled val="1"/>
        </dgm:presLayoutVars>
      </dgm:prSet>
      <dgm:spPr/>
      <dgm:t>
        <a:bodyPr/>
        <a:lstStyle/>
        <a:p>
          <a:endParaRPr lang="en-US"/>
        </a:p>
      </dgm:t>
    </dgm:pt>
  </dgm:ptLst>
  <dgm:cxnLst>
    <dgm:cxn modelId="{6159271B-D903-4DA3-9E37-BE413881B751}" type="presOf" srcId="{5BAF695F-B246-48E8-B2E6-D8811799982A}" destId="{C1911720-0897-4EA3-88E7-1E8A85B9F3A0}" srcOrd="0" destOrd="0" presId="urn:microsoft.com/office/officeart/2005/8/layout/vProcess5"/>
    <dgm:cxn modelId="{1CA79676-B3B8-4A90-9BFE-1A0CB91E9090}" type="presOf" srcId="{897A8F07-EA06-442F-9808-8A11DA9D306F}" destId="{B3EB923C-26F1-4F8D-9174-054631C8DFFB}" srcOrd="0" destOrd="0" presId="urn:microsoft.com/office/officeart/2005/8/layout/vProcess5"/>
    <dgm:cxn modelId="{FE3BD11D-9434-4BDE-992D-089BA2072F6B}" type="presOf" srcId="{C39EDC31-BD2D-465F-B762-BD616285E3E2}" destId="{FCE6BF72-2B31-41D3-BF59-77634623FDA0}" srcOrd="1" destOrd="0" presId="urn:microsoft.com/office/officeart/2005/8/layout/vProcess5"/>
    <dgm:cxn modelId="{53614F38-C250-4384-A384-77DB3002CDB0}" type="presOf" srcId="{C39EDC31-BD2D-465F-B762-BD616285E3E2}" destId="{A63A593B-8CAF-4FB8-ABAF-864676A4E3C8}" srcOrd="0" destOrd="0" presId="urn:microsoft.com/office/officeart/2005/8/layout/vProcess5"/>
    <dgm:cxn modelId="{B6EDE97F-4837-49C7-9DD1-B74010D7C19C}" srcId="{897A8F07-EA06-442F-9808-8A11DA9D306F}" destId="{A6AEFAD0-B997-4B63-AC1F-9F46DEB561AB}" srcOrd="2" destOrd="0" parTransId="{549675C7-2A95-4BD1-A944-D422F75DB41E}" sibTransId="{B469B523-7326-4A2E-A32B-D451739FB662}"/>
    <dgm:cxn modelId="{617CD7FC-F451-43A1-9A34-6132E83D9661}" type="presOf" srcId="{549B0A39-3F98-4168-80B9-930F6207388E}" destId="{5A0FC196-A10D-4C68-B475-C69722C48011}" srcOrd="0" destOrd="0" presId="urn:microsoft.com/office/officeart/2005/8/layout/vProcess5"/>
    <dgm:cxn modelId="{AF9DD12C-B3F8-4DA9-831E-1F5BA82CE70E}" type="presOf" srcId="{5BAF695F-B246-48E8-B2E6-D8811799982A}" destId="{2470BF05-1506-4D09-B9E2-4C348E4D39CF}" srcOrd="1" destOrd="0" presId="urn:microsoft.com/office/officeart/2005/8/layout/vProcess5"/>
    <dgm:cxn modelId="{97462D5F-E71E-461D-A652-F07EC6E04257}" srcId="{897A8F07-EA06-442F-9808-8A11DA9D306F}" destId="{5BAF695F-B246-48E8-B2E6-D8811799982A}" srcOrd="0" destOrd="0" parTransId="{09E3B10A-C4A6-4D30-AA6F-9347B682F7BE}" sibTransId="{549B0A39-3F98-4168-80B9-930F6207388E}"/>
    <dgm:cxn modelId="{BEC0A4C9-EBB2-49DF-8EDF-06252A3B7EEF}" type="presOf" srcId="{A6AEFAD0-B997-4B63-AC1F-9F46DEB561AB}" destId="{4F3DCFEF-9598-499B-9E32-8AC95D03EE0C}" srcOrd="0" destOrd="0" presId="urn:microsoft.com/office/officeart/2005/8/layout/vProcess5"/>
    <dgm:cxn modelId="{92880613-F06D-4ACF-8DDC-D29ACD83B6DB}" type="presOf" srcId="{CAFDF7CB-6188-4F37-9748-68CAB1F9EAF2}" destId="{8B1A9BE0-A5A5-4505-AA75-A386D340E7A3}" srcOrd="0" destOrd="0" presId="urn:microsoft.com/office/officeart/2005/8/layout/vProcess5"/>
    <dgm:cxn modelId="{94FA4C95-3559-4B11-A6B2-5F85AD3D0CA6}" type="presOf" srcId="{A6AEFAD0-B997-4B63-AC1F-9F46DEB561AB}" destId="{FB1836BE-0AC4-4F82-9B95-E4508DF2F3BC}" srcOrd="1" destOrd="0" presId="urn:microsoft.com/office/officeart/2005/8/layout/vProcess5"/>
    <dgm:cxn modelId="{0C6C300C-9DA1-4A64-8AB2-007EE972D250}" srcId="{897A8F07-EA06-442F-9808-8A11DA9D306F}" destId="{C39EDC31-BD2D-465F-B762-BD616285E3E2}" srcOrd="1" destOrd="0" parTransId="{BC504582-16B3-4B25-9883-D1A3690BD166}" sibTransId="{CAFDF7CB-6188-4F37-9748-68CAB1F9EAF2}"/>
    <dgm:cxn modelId="{9972BE66-D26C-4A0B-8CB4-FE746410C15F}" type="presParOf" srcId="{B3EB923C-26F1-4F8D-9174-054631C8DFFB}" destId="{8BD5164F-CAD0-415A-8081-32C99306961A}" srcOrd="0" destOrd="0" presId="urn:microsoft.com/office/officeart/2005/8/layout/vProcess5"/>
    <dgm:cxn modelId="{EE4FA075-C737-4EB6-9FB3-D82AABD14838}" type="presParOf" srcId="{B3EB923C-26F1-4F8D-9174-054631C8DFFB}" destId="{C1911720-0897-4EA3-88E7-1E8A85B9F3A0}" srcOrd="1" destOrd="0" presId="urn:microsoft.com/office/officeart/2005/8/layout/vProcess5"/>
    <dgm:cxn modelId="{A7BC625B-72F4-4261-8EB8-C9A50F7FE0F6}" type="presParOf" srcId="{B3EB923C-26F1-4F8D-9174-054631C8DFFB}" destId="{A63A593B-8CAF-4FB8-ABAF-864676A4E3C8}" srcOrd="2" destOrd="0" presId="urn:microsoft.com/office/officeart/2005/8/layout/vProcess5"/>
    <dgm:cxn modelId="{F8BFF21F-5ADB-400A-A9FA-ED3850678AD5}" type="presParOf" srcId="{B3EB923C-26F1-4F8D-9174-054631C8DFFB}" destId="{4F3DCFEF-9598-499B-9E32-8AC95D03EE0C}" srcOrd="3" destOrd="0" presId="urn:microsoft.com/office/officeart/2005/8/layout/vProcess5"/>
    <dgm:cxn modelId="{09FD763E-0F1A-4506-99A4-62BB3B694A3E}" type="presParOf" srcId="{B3EB923C-26F1-4F8D-9174-054631C8DFFB}" destId="{5A0FC196-A10D-4C68-B475-C69722C48011}" srcOrd="4" destOrd="0" presId="urn:microsoft.com/office/officeart/2005/8/layout/vProcess5"/>
    <dgm:cxn modelId="{69A624F7-993D-4B85-89EB-DA118A1CF16F}" type="presParOf" srcId="{B3EB923C-26F1-4F8D-9174-054631C8DFFB}" destId="{8B1A9BE0-A5A5-4505-AA75-A386D340E7A3}" srcOrd="5" destOrd="0" presId="urn:microsoft.com/office/officeart/2005/8/layout/vProcess5"/>
    <dgm:cxn modelId="{62AE1A52-54B2-46CF-99C8-70D96A09AF6F}" type="presParOf" srcId="{B3EB923C-26F1-4F8D-9174-054631C8DFFB}" destId="{2470BF05-1506-4D09-B9E2-4C348E4D39CF}" srcOrd="6" destOrd="0" presId="urn:microsoft.com/office/officeart/2005/8/layout/vProcess5"/>
    <dgm:cxn modelId="{91FEAAE9-9030-487F-B81F-3F65878E8366}" type="presParOf" srcId="{B3EB923C-26F1-4F8D-9174-054631C8DFFB}" destId="{FCE6BF72-2B31-41D3-BF59-77634623FDA0}" srcOrd="7" destOrd="0" presId="urn:microsoft.com/office/officeart/2005/8/layout/vProcess5"/>
    <dgm:cxn modelId="{4C8D0D7D-C007-47F9-A189-5F2B8F028125}" type="presParOf" srcId="{B3EB923C-26F1-4F8D-9174-054631C8DFFB}" destId="{FB1836BE-0AC4-4F82-9B95-E4508DF2F3B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D4184-3AD3-4BB0-8576-70D64D502EDE}">
      <dsp:nvSpPr>
        <dsp:cNvPr id="0" name=""/>
        <dsp:cNvSpPr/>
      </dsp:nvSpPr>
      <dsp:spPr>
        <a:xfrm>
          <a:off x="487667"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FC0D0-F8E3-4F09-8248-BDDF9B394D22}">
      <dsp:nvSpPr>
        <dsp:cNvPr id="0" name=""/>
        <dsp:cNvSpPr/>
      </dsp:nvSpPr>
      <dsp:spPr>
        <a:xfrm>
          <a:off x="3050"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Customer satisfaction</a:t>
          </a:r>
        </a:p>
      </dsp:txBody>
      <dsp:txXfrm>
        <a:off x="74685" y="1290834"/>
        <a:ext cx="1324175" cy="1482330"/>
      </dsp:txXfrm>
    </dsp:sp>
    <dsp:sp modelId="{F4B275B6-DCA5-44D5-BE8C-9E504C7BCF26}">
      <dsp:nvSpPr>
        <dsp:cNvPr id="0" name=""/>
        <dsp:cNvSpPr/>
      </dsp:nvSpPr>
      <dsp:spPr>
        <a:xfrm>
          <a:off x="1543868"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Customer Loyalty	</a:t>
          </a:r>
        </a:p>
      </dsp:txBody>
      <dsp:txXfrm>
        <a:off x="1615503" y="1290834"/>
        <a:ext cx="1324175" cy="1482330"/>
      </dsp:txXfrm>
    </dsp:sp>
    <dsp:sp modelId="{F3327309-1669-4DB4-AF41-C158E2D02ABB}">
      <dsp:nvSpPr>
        <dsp:cNvPr id="0" name=""/>
        <dsp:cNvSpPr/>
      </dsp:nvSpPr>
      <dsp:spPr>
        <a:xfrm>
          <a:off x="3084686"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Customer Retention Increases</a:t>
          </a:r>
        </a:p>
      </dsp:txBody>
      <dsp:txXfrm>
        <a:off x="3156321" y="1290834"/>
        <a:ext cx="1324175" cy="1482330"/>
      </dsp:txXfrm>
    </dsp:sp>
    <dsp:sp modelId="{0C15B47B-F463-4687-86E3-192435646D5D}">
      <dsp:nvSpPr>
        <dsp:cNvPr id="0" name=""/>
        <dsp:cNvSpPr/>
      </dsp:nvSpPr>
      <dsp:spPr>
        <a:xfrm>
          <a:off x="4625503"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a:p>
      </dsp:txBody>
      <dsp:txXfrm>
        <a:off x="4697138" y="1290834"/>
        <a:ext cx="1324175" cy="1482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A8355-09E6-4107-9FFF-480E57475A57}">
      <dsp:nvSpPr>
        <dsp:cNvPr id="0" name=""/>
        <dsp:cNvSpPr/>
      </dsp:nvSpPr>
      <dsp:spPr>
        <a:xfrm>
          <a:off x="0" y="2748032"/>
          <a:ext cx="6400800" cy="450837"/>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a:solidFill>
                <a:schemeClr val="bg1"/>
              </a:solidFill>
            </a:rPr>
            <a:t>Service</a:t>
          </a:r>
        </a:p>
      </dsp:txBody>
      <dsp:txXfrm>
        <a:off x="0" y="2748032"/>
        <a:ext cx="6400800" cy="450837"/>
      </dsp:txXfrm>
    </dsp:sp>
    <dsp:sp modelId="{E1ECB659-3E4F-4C2F-BC91-B54B2B54F360}">
      <dsp:nvSpPr>
        <dsp:cNvPr id="0" name=""/>
        <dsp:cNvSpPr/>
      </dsp:nvSpPr>
      <dsp:spPr>
        <a:xfrm rot="10800000">
          <a:off x="0" y="2061406"/>
          <a:ext cx="6400800" cy="693388"/>
        </a:xfrm>
        <a:prstGeom prst="upArrowCallou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a:solidFill>
                <a:schemeClr val="bg1"/>
              </a:solidFill>
            </a:rPr>
            <a:t>Marketing and Sales</a:t>
          </a:r>
        </a:p>
      </dsp:txBody>
      <dsp:txXfrm rot="10800000">
        <a:off x="0" y="2061406"/>
        <a:ext cx="6400800" cy="450543"/>
      </dsp:txXfrm>
    </dsp:sp>
    <dsp:sp modelId="{DEEF62EB-ECA6-4751-9B3F-E45BA3B19FE9}">
      <dsp:nvSpPr>
        <dsp:cNvPr id="0" name=""/>
        <dsp:cNvSpPr/>
      </dsp:nvSpPr>
      <dsp:spPr>
        <a:xfrm rot="10800000">
          <a:off x="0" y="1374781"/>
          <a:ext cx="6400800" cy="693388"/>
        </a:xfrm>
        <a:prstGeom prst="upArrowCallou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a:t>Outbound Logistics</a:t>
          </a:r>
        </a:p>
      </dsp:txBody>
      <dsp:txXfrm rot="10800000">
        <a:off x="0" y="1374781"/>
        <a:ext cx="6400800" cy="450543"/>
      </dsp:txXfrm>
    </dsp:sp>
    <dsp:sp modelId="{DA0194C4-43E6-4224-B410-2269034CF78D}">
      <dsp:nvSpPr>
        <dsp:cNvPr id="0" name=""/>
        <dsp:cNvSpPr/>
      </dsp:nvSpPr>
      <dsp:spPr>
        <a:xfrm rot="10800000">
          <a:off x="0" y="688155"/>
          <a:ext cx="6400800" cy="693388"/>
        </a:xfrm>
        <a:prstGeom prst="upArrowCallou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a:solidFill>
                <a:schemeClr val="bg1"/>
              </a:solidFill>
            </a:rPr>
            <a:t>Operations</a:t>
          </a:r>
        </a:p>
      </dsp:txBody>
      <dsp:txXfrm rot="10800000">
        <a:off x="0" y="688155"/>
        <a:ext cx="6400800" cy="450543"/>
      </dsp:txXfrm>
    </dsp:sp>
    <dsp:sp modelId="{96082FE5-DF52-4BBE-BC03-316DA3CE2333}">
      <dsp:nvSpPr>
        <dsp:cNvPr id="0" name=""/>
        <dsp:cNvSpPr/>
      </dsp:nvSpPr>
      <dsp:spPr>
        <a:xfrm rot="10800000">
          <a:off x="0" y="0"/>
          <a:ext cx="6400800" cy="693388"/>
        </a:xfrm>
        <a:prstGeom prst="upArrowCallout">
          <a:avLst/>
        </a:prstGeom>
        <a:solidFill>
          <a:schemeClr val="accent6">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a:solidFill>
                <a:schemeClr val="bg1"/>
              </a:solidFill>
            </a:rPr>
            <a:t>Inbound Logistics</a:t>
          </a:r>
        </a:p>
      </dsp:txBody>
      <dsp:txXfrm rot="10800000">
        <a:off x="0" y="0"/>
        <a:ext cx="6400800" cy="450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72C0D-28C7-447C-A91A-1FF31CE9D696}">
      <dsp:nvSpPr>
        <dsp:cNvPr id="0" name=""/>
        <dsp:cNvSpPr/>
      </dsp:nvSpPr>
      <dsp:spPr>
        <a:xfrm>
          <a:off x="0" y="2100017"/>
          <a:ext cx="6400800" cy="459432"/>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a:t>Procurement</a:t>
          </a:r>
        </a:p>
      </dsp:txBody>
      <dsp:txXfrm>
        <a:off x="0" y="2100017"/>
        <a:ext cx="6400800" cy="459432"/>
      </dsp:txXfrm>
    </dsp:sp>
    <dsp:sp modelId="{F596065D-79B1-47E1-90B6-EAE1E1DC1E5C}">
      <dsp:nvSpPr>
        <dsp:cNvPr id="0" name=""/>
        <dsp:cNvSpPr/>
      </dsp:nvSpPr>
      <dsp:spPr>
        <a:xfrm rot="10800000">
          <a:off x="0" y="1400301"/>
          <a:ext cx="6400800" cy="706607"/>
        </a:xfrm>
        <a:prstGeom prst="upArrowCallout">
          <a:avLst/>
        </a:prstGeom>
        <a:solidFill>
          <a:schemeClr val="accent4">
            <a:hueOff val="2494993"/>
            <a:satOff val="-13796"/>
            <a:lumOff val="-1176"/>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a:t>Technology Development</a:t>
          </a:r>
        </a:p>
      </dsp:txBody>
      <dsp:txXfrm rot="10800000">
        <a:off x="0" y="1400301"/>
        <a:ext cx="6400800" cy="459132"/>
      </dsp:txXfrm>
    </dsp:sp>
    <dsp:sp modelId="{EFD66142-0D8E-4F20-84DD-8075C32ACB31}">
      <dsp:nvSpPr>
        <dsp:cNvPr id="0" name=""/>
        <dsp:cNvSpPr/>
      </dsp:nvSpPr>
      <dsp:spPr>
        <a:xfrm rot="10800000">
          <a:off x="0" y="700585"/>
          <a:ext cx="6400800" cy="706607"/>
        </a:xfrm>
        <a:prstGeom prst="upArrowCallout">
          <a:avLst/>
        </a:prstGeom>
        <a:solidFill>
          <a:schemeClr val="accent4">
            <a:hueOff val="4989987"/>
            <a:satOff val="-27591"/>
            <a:lumOff val="-2353"/>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a:t>Human Resource Management</a:t>
          </a:r>
        </a:p>
      </dsp:txBody>
      <dsp:txXfrm rot="10800000">
        <a:off x="0" y="700585"/>
        <a:ext cx="6400800" cy="459132"/>
      </dsp:txXfrm>
    </dsp:sp>
    <dsp:sp modelId="{7132FA0C-B054-4A27-9BFA-EBA6E216CE7B}">
      <dsp:nvSpPr>
        <dsp:cNvPr id="0" name=""/>
        <dsp:cNvSpPr/>
      </dsp:nvSpPr>
      <dsp:spPr>
        <a:xfrm rot="10800000">
          <a:off x="0" y="870"/>
          <a:ext cx="6400800" cy="706607"/>
        </a:xfrm>
        <a:prstGeom prst="upArrowCallout">
          <a:avLst/>
        </a:prstGeom>
        <a:solidFill>
          <a:schemeClr val="accent4">
            <a:hueOff val="7484980"/>
            <a:satOff val="-41387"/>
            <a:lumOff val="-3529"/>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a:t>Firm Infrastructure</a:t>
          </a:r>
        </a:p>
      </dsp:txBody>
      <dsp:txXfrm rot="10800000">
        <a:off x="0" y="870"/>
        <a:ext cx="6400800" cy="459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E0FCA-2B68-420F-B19B-3F83129260BF}">
      <dsp:nvSpPr>
        <dsp:cNvPr id="0" name=""/>
        <dsp:cNvSpPr/>
      </dsp:nvSpPr>
      <dsp:spPr>
        <a:xfrm>
          <a:off x="2227204" y="554198"/>
          <a:ext cx="3701280" cy="3701280"/>
        </a:xfrm>
        <a:prstGeom prst="blockArc">
          <a:avLst>
            <a:gd name="adj1" fmla="val 11880000"/>
            <a:gd name="adj2" fmla="val 16200000"/>
            <a:gd name="adj3" fmla="val 4640"/>
          </a:avLst>
        </a:prstGeom>
        <a:solidFill>
          <a:schemeClr val="accent6">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2CB89CDF-8440-4942-8DEC-01F4D940BD4C}">
      <dsp:nvSpPr>
        <dsp:cNvPr id="0" name=""/>
        <dsp:cNvSpPr/>
      </dsp:nvSpPr>
      <dsp:spPr>
        <a:xfrm>
          <a:off x="2227204" y="554198"/>
          <a:ext cx="3701280" cy="3701280"/>
        </a:xfrm>
        <a:prstGeom prst="blockArc">
          <a:avLst>
            <a:gd name="adj1" fmla="val 7560000"/>
            <a:gd name="adj2" fmla="val 11880000"/>
            <a:gd name="adj3" fmla="val 4640"/>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B712F2FA-2660-489F-8139-77DE0C3F8CBD}">
      <dsp:nvSpPr>
        <dsp:cNvPr id="0" name=""/>
        <dsp:cNvSpPr/>
      </dsp:nvSpPr>
      <dsp:spPr>
        <a:xfrm>
          <a:off x="2196860" y="532626"/>
          <a:ext cx="3701280" cy="3701280"/>
        </a:xfrm>
        <a:prstGeom prst="blockArc">
          <a:avLst>
            <a:gd name="adj1" fmla="val 3381543"/>
            <a:gd name="adj2" fmla="val 7489196"/>
            <a:gd name="adj3" fmla="val 464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F4D02DCF-B16B-48BB-A90E-F0384B310372}">
      <dsp:nvSpPr>
        <dsp:cNvPr id="0" name=""/>
        <dsp:cNvSpPr/>
      </dsp:nvSpPr>
      <dsp:spPr>
        <a:xfrm>
          <a:off x="2216406" y="519801"/>
          <a:ext cx="3701280" cy="3701280"/>
        </a:xfrm>
        <a:prstGeom prst="blockArc">
          <a:avLst>
            <a:gd name="adj1" fmla="val 20588563"/>
            <a:gd name="adj2" fmla="val 3426001"/>
            <a:gd name="adj3" fmla="val 464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F4375170-2251-4946-AB8E-93E3E1D49CE8}">
      <dsp:nvSpPr>
        <dsp:cNvPr id="0" name=""/>
        <dsp:cNvSpPr/>
      </dsp:nvSpPr>
      <dsp:spPr>
        <a:xfrm>
          <a:off x="2227204" y="554198"/>
          <a:ext cx="3701280" cy="3701280"/>
        </a:xfrm>
        <a:prstGeom prst="blockArc">
          <a:avLst>
            <a:gd name="adj1" fmla="val 16200000"/>
            <a:gd name="adj2" fmla="val 20520000"/>
            <a:gd name="adj3" fmla="val 464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2">
          <a:scrgbClr r="0" g="0" b="0"/>
        </a:fillRef>
        <a:effectRef idx="1">
          <a:scrgbClr r="0" g="0" b="0"/>
        </a:effectRef>
        <a:fontRef idx="minor">
          <a:schemeClr val="dk1"/>
        </a:fontRef>
      </dsp:style>
    </dsp:sp>
    <dsp:sp modelId="{CB238635-E21E-417F-849A-A48D14AB35BB}">
      <dsp:nvSpPr>
        <dsp:cNvPr id="0" name=""/>
        <dsp:cNvSpPr/>
      </dsp:nvSpPr>
      <dsp:spPr>
        <a:xfrm>
          <a:off x="3225878" y="1552872"/>
          <a:ext cx="1703933" cy="1703933"/>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dirty="0"/>
            <a:t>Generic Business Strategies</a:t>
          </a:r>
        </a:p>
      </dsp:txBody>
      <dsp:txXfrm>
        <a:off x="3475413" y="1802407"/>
        <a:ext cx="1204863" cy="1204863"/>
      </dsp:txXfrm>
    </dsp:sp>
    <dsp:sp modelId="{90BD63D0-A888-4ADD-9E31-CD314F858427}">
      <dsp:nvSpPr>
        <dsp:cNvPr id="0" name=""/>
        <dsp:cNvSpPr/>
      </dsp:nvSpPr>
      <dsp:spPr>
        <a:xfrm>
          <a:off x="3481468" y="761"/>
          <a:ext cx="1192753" cy="1192753"/>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t>Growth</a:t>
          </a:r>
          <a:endParaRPr lang="en-US" sz="1000" kern="1200" dirty="0"/>
        </a:p>
      </dsp:txBody>
      <dsp:txXfrm>
        <a:off x="3656143" y="175436"/>
        <a:ext cx="843403" cy="843403"/>
      </dsp:txXfrm>
    </dsp:sp>
    <dsp:sp modelId="{FF5BBC2D-F56E-4655-8500-6D021F72F05D}">
      <dsp:nvSpPr>
        <dsp:cNvPr id="0" name=""/>
        <dsp:cNvSpPr/>
      </dsp:nvSpPr>
      <dsp:spPr>
        <a:xfrm>
          <a:off x="5115239" y="1249851"/>
          <a:ext cx="1363662" cy="1192753"/>
        </a:xfrm>
        <a:prstGeom prst="ellips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err="1">
              <a:solidFill>
                <a:schemeClr val="bg1"/>
              </a:solidFill>
            </a:rPr>
            <a:t>Concent</a:t>
          </a:r>
          <a:r>
            <a:rPr lang="en-US" sz="1800" kern="1200" dirty="0">
              <a:solidFill>
                <a:schemeClr val="bg1"/>
              </a:solidFill>
            </a:rPr>
            <a:t>-ration</a:t>
          </a:r>
          <a:endParaRPr lang="en-US" sz="1000" kern="1200" dirty="0">
            <a:solidFill>
              <a:schemeClr val="bg1"/>
            </a:solidFill>
          </a:endParaRPr>
        </a:p>
      </dsp:txBody>
      <dsp:txXfrm>
        <a:off x="5314943" y="1424526"/>
        <a:ext cx="964254" cy="843403"/>
      </dsp:txXfrm>
    </dsp:sp>
    <dsp:sp modelId="{545644D2-8FD6-4B60-AEC9-A5A993CE4041}">
      <dsp:nvSpPr>
        <dsp:cNvPr id="0" name=""/>
        <dsp:cNvSpPr/>
      </dsp:nvSpPr>
      <dsp:spPr>
        <a:xfrm>
          <a:off x="4416551" y="3280646"/>
          <a:ext cx="1264783" cy="1215153"/>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err="1"/>
            <a:t>Diversi</a:t>
          </a:r>
          <a:r>
            <a:rPr lang="en-US" sz="2000" kern="1200" dirty="0"/>
            <a:t>-</a:t>
          </a:r>
        </a:p>
        <a:p>
          <a:pPr lvl="0" algn="ctr" defTabSz="889000" rtl="0">
            <a:lnSpc>
              <a:spcPct val="90000"/>
            </a:lnSpc>
            <a:spcBef>
              <a:spcPct val="0"/>
            </a:spcBef>
            <a:spcAft>
              <a:spcPct val="35000"/>
            </a:spcAft>
          </a:pPr>
          <a:r>
            <a:rPr lang="en-US" sz="2000" kern="1200" dirty="0" err="1"/>
            <a:t>fication</a:t>
          </a:r>
          <a:r>
            <a:rPr lang="en-US" sz="2000" kern="1200" dirty="0"/>
            <a:t> </a:t>
          </a:r>
        </a:p>
      </dsp:txBody>
      <dsp:txXfrm>
        <a:off x="4601774" y="3458601"/>
        <a:ext cx="894337" cy="859243"/>
      </dsp:txXfrm>
    </dsp:sp>
    <dsp:sp modelId="{0C3656B9-3C4F-406D-BF42-37DF69DD2D1B}">
      <dsp:nvSpPr>
        <dsp:cNvPr id="0" name=""/>
        <dsp:cNvSpPr/>
      </dsp:nvSpPr>
      <dsp:spPr>
        <a:xfrm>
          <a:off x="2418928" y="3270922"/>
          <a:ext cx="1192753" cy="1192753"/>
        </a:xfrm>
        <a:prstGeom prst="ellipse">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solidFill>
                <a:schemeClr val="tx1"/>
              </a:solidFill>
            </a:rPr>
            <a:t>Stability</a:t>
          </a:r>
          <a:endParaRPr lang="en-US" sz="1100" kern="1200" dirty="0">
            <a:solidFill>
              <a:schemeClr val="tx1"/>
            </a:solidFill>
          </a:endParaRPr>
        </a:p>
      </dsp:txBody>
      <dsp:txXfrm>
        <a:off x="2593603" y="3445597"/>
        <a:ext cx="843403" cy="843403"/>
      </dsp:txXfrm>
    </dsp:sp>
    <dsp:sp modelId="{3CE5619A-DEF1-47B8-88AC-B623DB1670EC}">
      <dsp:nvSpPr>
        <dsp:cNvPr id="0" name=""/>
        <dsp:cNvSpPr/>
      </dsp:nvSpPr>
      <dsp:spPr>
        <a:xfrm>
          <a:off x="1674497" y="1249851"/>
          <a:ext cx="1368243" cy="1192753"/>
        </a:xfrm>
        <a:prstGeom prst="ellipse">
          <a:avLst/>
        </a:prstGeom>
        <a:solidFill>
          <a:schemeClr val="accent6">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smtClean="0"/>
            <a:t>Retrench-ment</a:t>
          </a:r>
          <a:endParaRPr lang="en-US" sz="1800" kern="1200" dirty="0"/>
        </a:p>
      </dsp:txBody>
      <dsp:txXfrm>
        <a:off x="1874872" y="1424526"/>
        <a:ext cx="967493" cy="843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2522A-4581-4658-B493-D105BF8D9DB9}">
      <dsp:nvSpPr>
        <dsp:cNvPr id="0" name=""/>
        <dsp:cNvSpPr/>
      </dsp:nvSpPr>
      <dsp:spPr>
        <a:xfrm>
          <a:off x="3464627" y="1624849"/>
          <a:ext cx="1246100" cy="1246100"/>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b="0" kern="1200" dirty="0">
              <a:solidFill>
                <a:schemeClr val="bg1"/>
              </a:solidFill>
            </a:rPr>
            <a:t>Strategic Types</a:t>
          </a:r>
        </a:p>
      </dsp:txBody>
      <dsp:txXfrm>
        <a:off x="3647114" y="1807336"/>
        <a:ext cx="881126" cy="881126"/>
      </dsp:txXfrm>
    </dsp:sp>
    <dsp:sp modelId="{33061517-9FFD-489C-AEBE-EEEAD20AFCBA}">
      <dsp:nvSpPr>
        <dsp:cNvPr id="0" name=""/>
        <dsp:cNvSpPr/>
      </dsp:nvSpPr>
      <dsp:spPr>
        <a:xfrm rot="16200000">
          <a:off x="3900612" y="1424029"/>
          <a:ext cx="374130" cy="27509"/>
        </a:xfrm>
        <a:custGeom>
          <a:avLst/>
          <a:gdLst/>
          <a:ahLst/>
          <a:cxnLst/>
          <a:rect l="0" t="0" r="0" b="0"/>
          <a:pathLst>
            <a:path>
              <a:moveTo>
                <a:pt x="0" y="13754"/>
              </a:moveTo>
              <a:lnTo>
                <a:pt x="374130" y="13754"/>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4078324" y="1428430"/>
        <a:ext cx="18706" cy="18706"/>
      </dsp:txXfrm>
    </dsp:sp>
    <dsp:sp modelId="{DA467B0F-776A-44AC-A74C-7E8E18D83A7F}">
      <dsp:nvSpPr>
        <dsp:cNvPr id="0" name=""/>
        <dsp:cNvSpPr/>
      </dsp:nvSpPr>
      <dsp:spPr>
        <a:xfrm>
          <a:off x="3336472" y="4618"/>
          <a:ext cx="1502411" cy="1246100"/>
        </a:xfrm>
        <a:prstGeom prst="ellipse">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a:solidFill>
                <a:schemeClr val="bg1"/>
              </a:solidFill>
            </a:rPr>
            <a:t>Prospectors</a:t>
          </a:r>
          <a:endParaRPr lang="en-US" sz="1400" kern="1200" dirty="0">
            <a:solidFill>
              <a:schemeClr val="bg1"/>
            </a:solidFill>
          </a:endParaRPr>
        </a:p>
      </dsp:txBody>
      <dsp:txXfrm>
        <a:off x="3556495" y="187105"/>
        <a:ext cx="1062365" cy="881126"/>
      </dsp:txXfrm>
    </dsp:sp>
    <dsp:sp modelId="{13BA519A-1D02-4D86-A95E-77DF515674BC}">
      <dsp:nvSpPr>
        <dsp:cNvPr id="0" name=""/>
        <dsp:cNvSpPr/>
      </dsp:nvSpPr>
      <dsp:spPr>
        <a:xfrm>
          <a:off x="4710728" y="2234145"/>
          <a:ext cx="288567" cy="27509"/>
        </a:xfrm>
        <a:custGeom>
          <a:avLst/>
          <a:gdLst/>
          <a:ahLst/>
          <a:cxnLst/>
          <a:rect l="0" t="0" r="0" b="0"/>
          <a:pathLst>
            <a:path>
              <a:moveTo>
                <a:pt x="0" y="13754"/>
              </a:moveTo>
              <a:lnTo>
                <a:pt x="288567" y="13754"/>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4847798" y="2240685"/>
        <a:ext cx="14428" cy="14428"/>
      </dsp:txXfrm>
    </dsp:sp>
    <dsp:sp modelId="{B51565A5-8203-4D4A-9505-6192B0DB31E0}">
      <dsp:nvSpPr>
        <dsp:cNvPr id="0" name=""/>
        <dsp:cNvSpPr/>
      </dsp:nvSpPr>
      <dsp:spPr>
        <a:xfrm>
          <a:off x="4999295" y="1624849"/>
          <a:ext cx="1417227" cy="1246100"/>
        </a:xfrm>
        <a:prstGeom prst="ellipse">
          <a:avLst/>
        </a:prstGeom>
        <a:solidFill>
          <a:schemeClr val="accent3">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baseline="0" dirty="0">
              <a:solidFill>
                <a:schemeClr val="bg1"/>
              </a:solidFill>
            </a:rPr>
            <a:t>Analyzers</a:t>
          </a:r>
          <a:endParaRPr lang="en-US" sz="1300" kern="1200" baseline="0" dirty="0">
            <a:solidFill>
              <a:schemeClr val="bg1"/>
            </a:solidFill>
          </a:endParaRPr>
        </a:p>
      </dsp:txBody>
      <dsp:txXfrm>
        <a:off x="5206843" y="1807336"/>
        <a:ext cx="1002131" cy="881126"/>
      </dsp:txXfrm>
    </dsp:sp>
    <dsp:sp modelId="{6CCDA705-D562-46C2-B1E8-9BE7BBC9FC89}">
      <dsp:nvSpPr>
        <dsp:cNvPr id="0" name=""/>
        <dsp:cNvSpPr/>
      </dsp:nvSpPr>
      <dsp:spPr>
        <a:xfrm rot="5400000">
          <a:off x="3900612" y="3044260"/>
          <a:ext cx="374130" cy="27509"/>
        </a:xfrm>
        <a:custGeom>
          <a:avLst/>
          <a:gdLst/>
          <a:ahLst/>
          <a:cxnLst/>
          <a:rect l="0" t="0" r="0" b="0"/>
          <a:pathLst>
            <a:path>
              <a:moveTo>
                <a:pt x="0" y="13754"/>
              </a:moveTo>
              <a:lnTo>
                <a:pt x="374130" y="13754"/>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a:off x="4078324" y="3048662"/>
        <a:ext cx="18706" cy="18706"/>
      </dsp:txXfrm>
    </dsp:sp>
    <dsp:sp modelId="{7E2FAF66-92CF-40C8-82CF-CF2FAF1E6B77}">
      <dsp:nvSpPr>
        <dsp:cNvPr id="0" name=""/>
        <dsp:cNvSpPr/>
      </dsp:nvSpPr>
      <dsp:spPr>
        <a:xfrm>
          <a:off x="3330123" y="3245081"/>
          <a:ext cx="1515108" cy="1246100"/>
        </a:xfrm>
        <a:prstGeom prst="ellipse">
          <a:avLst/>
        </a:prstGeom>
        <a:solidFill>
          <a:schemeClr val="accent4">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a:solidFill>
                <a:schemeClr val="bg1"/>
              </a:solidFill>
            </a:rPr>
            <a:t>Defenders</a:t>
          </a:r>
          <a:endParaRPr lang="en-US" sz="1600" kern="1200" dirty="0">
            <a:solidFill>
              <a:schemeClr val="bg1"/>
            </a:solidFill>
          </a:endParaRPr>
        </a:p>
      </dsp:txBody>
      <dsp:txXfrm>
        <a:off x="3552005" y="3427568"/>
        <a:ext cx="1071344" cy="881126"/>
      </dsp:txXfrm>
    </dsp:sp>
    <dsp:sp modelId="{84AD2ADC-E095-4D96-AFCA-B00F5C6AEC96}">
      <dsp:nvSpPr>
        <dsp:cNvPr id="0" name=""/>
        <dsp:cNvSpPr/>
      </dsp:nvSpPr>
      <dsp:spPr>
        <a:xfrm rot="10853028">
          <a:off x="3222133" y="2222663"/>
          <a:ext cx="242583" cy="27509"/>
        </a:xfrm>
        <a:custGeom>
          <a:avLst/>
          <a:gdLst/>
          <a:ahLst/>
          <a:cxnLst/>
          <a:rect l="0" t="0" r="0" b="0"/>
          <a:pathLst>
            <a:path>
              <a:moveTo>
                <a:pt x="0" y="13754"/>
              </a:moveTo>
              <a:lnTo>
                <a:pt x="242583" y="13754"/>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dsp:txBody>
      <dsp:txXfrm rot="10800000">
        <a:off x="3337360" y="2230354"/>
        <a:ext cx="12129" cy="12129"/>
      </dsp:txXfrm>
    </dsp:sp>
    <dsp:sp modelId="{58FC2F8C-DE37-4908-A081-C4420A050B58}">
      <dsp:nvSpPr>
        <dsp:cNvPr id="0" name=""/>
        <dsp:cNvSpPr/>
      </dsp:nvSpPr>
      <dsp:spPr>
        <a:xfrm>
          <a:off x="1761126" y="1600229"/>
          <a:ext cx="1461140" cy="1246100"/>
        </a:xfrm>
        <a:prstGeom prst="ellipse">
          <a:avLst/>
        </a:prstGeom>
        <a:solidFill>
          <a:schemeClr val="accent2"/>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a:solidFill>
                <a:schemeClr val="bg1"/>
              </a:solidFill>
            </a:rPr>
            <a:t>Reactors</a:t>
          </a:r>
          <a:r>
            <a:rPr lang="en-US" sz="1600" kern="1200" dirty="0">
              <a:solidFill>
                <a:schemeClr val="bg1"/>
              </a:solidFill>
            </a:rPr>
            <a:t> </a:t>
          </a:r>
        </a:p>
      </dsp:txBody>
      <dsp:txXfrm>
        <a:off x="1975105" y="1782716"/>
        <a:ext cx="1033182" cy="881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62A05-8FDA-4D00-B5FE-ED1641D56ED8}">
      <dsp:nvSpPr>
        <dsp:cNvPr id="0" name=""/>
        <dsp:cNvSpPr/>
      </dsp:nvSpPr>
      <dsp:spPr>
        <a:xfrm>
          <a:off x="0" y="0"/>
          <a:ext cx="8153400" cy="4495800"/>
        </a:xfrm>
        <a:prstGeom prst="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2">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lang="en-US" sz="3600" kern="1200" dirty="0">
              <a:solidFill>
                <a:schemeClr val="bg1"/>
              </a:solidFill>
            </a:rPr>
            <a:t>Macro-Level External Environment</a:t>
          </a:r>
        </a:p>
      </dsp:txBody>
      <dsp:txXfrm>
        <a:off x="0" y="0"/>
        <a:ext cx="8153400" cy="2427732"/>
      </dsp:txXfrm>
    </dsp:sp>
    <dsp:sp modelId="{68A6996E-10B1-4DC7-99E3-49576E934879}">
      <dsp:nvSpPr>
        <dsp:cNvPr id="0" name=""/>
        <dsp:cNvSpPr/>
      </dsp:nvSpPr>
      <dsp:spPr>
        <a:xfrm>
          <a:off x="1913" y="2337815"/>
          <a:ext cx="1526771" cy="2068068"/>
        </a:xfrm>
        <a:prstGeom prst="rect">
          <a:avLst/>
        </a:prstGeom>
        <a:solidFill>
          <a:schemeClr val="accent2">
            <a:tint val="40000"/>
            <a:alpha val="90000"/>
            <a:hueOff val="0"/>
            <a:satOff val="0"/>
            <a:lumOff val="0"/>
            <a:alphaOff val="0"/>
          </a:schemeClr>
        </a:solidFill>
        <a:ln w="10000" cap="flat" cmpd="sng" algn="ctr">
          <a:solidFill>
            <a:schemeClr val="accent2">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Political, Legal, and Ethical</a:t>
          </a:r>
        </a:p>
      </dsp:txBody>
      <dsp:txXfrm>
        <a:off x="1913" y="2337815"/>
        <a:ext cx="1526771" cy="2068068"/>
      </dsp:txXfrm>
    </dsp:sp>
    <dsp:sp modelId="{6EC08EDD-E8B3-496F-9346-3C6BE39A0287}">
      <dsp:nvSpPr>
        <dsp:cNvPr id="0" name=""/>
        <dsp:cNvSpPr/>
      </dsp:nvSpPr>
      <dsp:spPr>
        <a:xfrm>
          <a:off x="1528685" y="2337815"/>
          <a:ext cx="1839882" cy="2068068"/>
        </a:xfrm>
        <a:prstGeom prst="rect">
          <a:avLst/>
        </a:prstGeom>
        <a:solidFill>
          <a:schemeClr val="accent3">
            <a:tint val="40000"/>
            <a:alpha val="90000"/>
            <a:hueOff val="0"/>
            <a:satOff val="0"/>
            <a:lumOff val="0"/>
            <a:alphaOff val="0"/>
          </a:schemeClr>
        </a:solidFill>
        <a:ln w="10000" cap="flat" cmpd="sng" algn="ctr">
          <a:solidFill>
            <a:schemeClr val="accent3">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Socio-Cultural/ Demographic</a:t>
          </a:r>
        </a:p>
      </dsp:txBody>
      <dsp:txXfrm>
        <a:off x="1528685" y="2337815"/>
        <a:ext cx="1839882" cy="2068068"/>
      </dsp:txXfrm>
    </dsp:sp>
    <dsp:sp modelId="{D47FCFD5-2714-4503-AA13-EA1B235D0EB6}">
      <dsp:nvSpPr>
        <dsp:cNvPr id="0" name=""/>
        <dsp:cNvSpPr/>
      </dsp:nvSpPr>
      <dsp:spPr>
        <a:xfrm>
          <a:off x="3368567" y="2337815"/>
          <a:ext cx="1729374" cy="2068068"/>
        </a:xfrm>
        <a:prstGeom prst="rect">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Technological</a:t>
          </a:r>
          <a:endParaRPr lang="en-US" sz="1600" kern="1200" dirty="0">
            <a:solidFill>
              <a:schemeClr val="tx1"/>
            </a:solidFill>
          </a:endParaRPr>
        </a:p>
      </dsp:txBody>
      <dsp:txXfrm>
        <a:off x="3368567" y="2337815"/>
        <a:ext cx="1729374" cy="2068068"/>
      </dsp:txXfrm>
    </dsp:sp>
    <dsp:sp modelId="{E288DBF7-0F56-4D02-8118-F267457886F3}">
      <dsp:nvSpPr>
        <dsp:cNvPr id="0" name=""/>
        <dsp:cNvSpPr/>
      </dsp:nvSpPr>
      <dsp:spPr>
        <a:xfrm>
          <a:off x="5097942" y="2337815"/>
          <a:ext cx="1526771" cy="2068068"/>
        </a:xfrm>
        <a:prstGeom prst="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Economic</a:t>
          </a:r>
          <a:endParaRPr lang="en-US" sz="1600" kern="1200" dirty="0">
            <a:solidFill>
              <a:schemeClr val="tx1"/>
            </a:solidFill>
          </a:endParaRPr>
        </a:p>
      </dsp:txBody>
      <dsp:txXfrm>
        <a:off x="5097942" y="2337815"/>
        <a:ext cx="1526771" cy="2068068"/>
      </dsp:txXfrm>
    </dsp:sp>
    <dsp:sp modelId="{A24E3659-944E-4F1C-9935-D286F3425B57}">
      <dsp:nvSpPr>
        <dsp:cNvPr id="0" name=""/>
        <dsp:cNvSpPr/>
      </dsp:nvSpPr>
      <dsp:spPr>
        <a:xfrm>
          <a:off x="6624714" y="2337815"/>
          <a:ext cx="1526771" cy="2068068"/>
        </a:xfrm>
        <a:prstGeom prst="rect">
          <a:avLst/>
        </a:prstGeom>
        <a:solidFill>
          <a:schemeClr val="accent6">
            <a:tint val="40000"/>
            <a:alpha val="90000"/>
            <a:hueOff val="0"/>
            <a:satOff val="0"/>
            <a:lumOff val="0"/>
            <a:alphaOff val="0"/>
          </a:schemeClr>
        </a:solidFill>
        <a:ln w="10000" cap="flat" cmpd="sng" algn="ctr">
          <a:solidFill>
            <a:schemeClr val="accent6">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Natural</a:t>
          </a:r>
          <a:endParaRPr lang="en-US" sz="1600" kern="1200" dirty="0">
            <a:solidFill>
              <a:schemeClr val="tx1"/>
            </a:solidFill>
          </a:endParaRPr>
        </a:p>
      </dsp:txBody>
      <dsp:txXfrm>
        <a:off x="6624714" y="2337815"/>
        <a:ext cx="1526771" cy="20680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796E5-B8D7-4748-A437-10D7AEC1163A}">
      <dsp:nvSpPr>
        <dsp:cNvPr id="0" name=""/>
        <dsp:cNvSpPr/>
      </dsp:nvSpPr>
      <dsp:spPr>
        <a:xfrm>
          <a:off x="0" y="0"/>
          <a:ext cx="8153400" cy="4495800"/>
        </a:xfrm>
        <a:prstGeom prst="rect">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lang="en-US" sz="3600" kern="1200" dirty="0">
              <a:solidFill>
                <a:schemeClr val="tx1"/>
              </a:solidFill>
            </a:rPr>
            <a:t>Competitive Environmental Factors</a:t>
          </a:r>
        </a:p>
      </dsp:txBody>
      <dsp:txXfrm>
        <a:off x="0" y="0"/>
        <a:ext cx="8153400" cy="2427732"/>
      </dsp:txXfrm>
    </dsp:sp>
    <dsp:sp modelId="{0B8CE91C-41B6-4A70-86F5-DDC4CD81B538}">
      <dsp:nvSpPr>
        <dsp:cNvPr id="0" name=""/>
        <dsp:cNvSpPr/>
      </dsp:nvSpPr>
      <dsp:spPr>
        <a:xfrm>
          <a:off x="995" y="2337815"/>
          <a:ext cx="1630281" cy="2068068"/>
        </a:xfrm>
        <a:prstGeom prst="rect">
          <a:avLst/>
        </a:prstGeom>
        <a:solidFill>
          <a:schemeClr val="accent5">
            <a:tint val="40000"/>
            <a:alpha val="90000"/>
            <a:hueOff val="0"/>
            <a:satOff val="0"/>
            <a:lumOff val="0"/>
            <a:alphaOff val="0"/>
          </a:schemeClr>
        </a:solidFill>
        <a:ln w="10000" cap="flat" cmpd="sng" algn="ctr">
          <a:solidFill>
            <a:schemeClr val="accent5">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a:solidFill>
                <a:schemeClr val="tx1"/>
              </a:solidFill>
            </a:rPr>
            <a:t>Threat of new entrants</a:t>
          </a:r>
        </a:p>
      </dsp:txBody>
      <dsp:txXfrm>
        <a:off x="995" y="2337815"/>
        <a:ext cx="1630281" cy="2068068"/>
      </dsp:txXfrm>
    </dsp:sp>
    <dsp:sp modelId="{10C31811-2E2C-484A-B6C0-41F09897167C}">
      <dsp:nvSpPr>
        <dsp:cNvPr id="0" name=""/>
        <dsp:cNvSpPr/>
      </dsp:nvSpPr>
      <dsp:spPr>
        <a:xfrm>
          <a:off x="1631277" y="2337815"/>
          <a:ext cx="1630281" cy="2068068"/>
        </a:xfrm>
        <a:prstGeom prst="rect">
          <a:avLst/>
        </a:prstGeom>
        <a:solidFill>
          <a:schemeClr val="accent5">
            <a:tint val="40000"/>
            <a:alpha val="90000"/>
            <a:hueOff val="-2469810"/>
            <a:satOff val="-2847"/>
            <a:lumOff val="-39"/>
            <a:alphaOff val="0"/>
          </a:schemeClr>
        </a:solidFill>
        <a:ln w="10000" cap="flat" cmpd="sng" algn="ctr">
          <a:solidFill>
            <a:schemeClr val="accent5">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a:solidFill>
                <a:schemeClr val="tx1"/>
              </a:solidFill>
            </a:rPr>
            <a:t>Rivalry among existing firms</a:t>
          </a:r>
        </a:p>
      </dsp:txBody>
      <dsp:txXfrm>
        <a:off x="1631277" y="2337815"/>
        <a:ext cx="1630281" cy="2068068"/>
      </dsp:txXfrm>
    </dsp:sp>
    <dsp:sp modelId="{6CE28AA6-6B80-4000-B269-51F1844B5C93}">
      <dsp:nvSpPr>
        <dsp:cNvPr id="0" name=""/>
        <dsp:cNvSpPr/>
      </dsp:nvSpPr>
      <dsp:spPr>
        <a:xfrm>
          <a:off x="3261559" y="2337815"/>
          <a:ext cx="1630281" cy="2068068"/>
        </a:xfrm>
        <a:prstGeom prst="rect">
          <a:avLst/>
        </a:prstGeom>
        <a:solidFill>
          <a:schemeClr val="accent5">
            <a:tint val="40000"/>
            <a:alpha val="90000"/>
            <a:hueOff val="-4939620"/>
            <a:satOff val="-5693"/>
            <a:lumOff val="-78"/>
            <a:alphaOff val="0"/>
          </a:schemeClr>
        </a:solidFill>
        <a:ln w="10000" cap="flat" cmpd="sng" algn="ctr">
          <a:solidFill>
            <a:schemeClr val="accent5">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a:solidFill>
                <a:schemeClr val="tx1"/>
              </a:solidFill>
            </a:rPr>
            <a:t>Threat of substitute products</a:t>
          </a:r>
        </a:p>
      </dsp:txBody>
      <dsp:txXfrm>
        <a:off x="3261559" y="2337815"/>
        <a:ext cx="1630281" cy="2068068"/>
      </dsp:txXfrm>
    </dsp:sp>
    <dsp:sp modelId="{0EA65021-FA52-4C23-855F-A46C411EFA42}">
      <dsp:nvSpPr>
        <dsp:cNvPr id="0" name=""/>
        <dsp:cNvSpPr/>
      </dsp:nvSpPr>
      <dsp:spPr>
        <a:xfrm>
          <a:off x="4891840" y="2337815"/>
          <a:ext cx="1630281" cy="2068068"/>
        </a:xfrm>
        <a:prstGeom prst="rect">
          <a:avLst/>
        </a:prstGeom>
        <a:solidFill>
          <a:schemeClr val="accent5">
            <a:tint val="40000"/>
            <a:alpha val="90000"/>
            <a:hueOff val="-7409431"/>
            <a:satOff val="-8540"/>
            <a:lumOff val="-116"/>
            <a:alphaOff val="0"/>
          </a:schemeClr>
        </a:solidFill>
        <a:ln w="10000" cap="flat" cmpd="sng" algn="ctr">
          <a:solidFill>
            <a:schemeClr val="accent5">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a:solidFill>
                <a:schemeClr val="tx1"/>
              </a:solidFill>
            </a:rPr>
            <a:t>Bargaining power of buyers</a:t>
          </a:r>
        </a:p>
      </dsp:txBody>
      <dsp:txXfrm>
        <a:off x="4891840" y="2337815"/>
        <a:ext cx="1630281" cy="2068068"/>
      </dsp:txXfrm>
    </dsp:sp>
    <dsp:sp modelId="{11CD2130-7898-4714-AC0A-6F1766424495}">
      <dsp:nvSpPr>
        <dsp:cNvPr id="0" name=""/>
        <dsp:cNvSpPr/>
      </dsp:nvSpPr>
      <dsp:spPr>
        <a:xfrm>
          <a:off x="6522122" y="2337815"/>
          <a:ext cx="1630281" cy="2068068"/>
        </a:xfrm>
        <a:prstGeom prst="rect">
          <a:avLst/>
        </a:prstGeom>
        <a:solidFill>
          <a:schemeClr val="accent5">
            <a:tint val="40000"/>
            <a:alpha val="90000"/>
            <a:hueOff val="-9879240"/>
            <a:satOff val="-11387"/>
            <a:lumOff val="-155"/>
            <a:alphaOff val="0"/>
          </a:schemeClr>
        </a:solidFill>
        <a:ln w="10000" cap="flat" cmpd="sng" algn="ctr">
          <a:solidFill>
            <a:schemeClr val="accent5">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a:solidFill>
                <a:schemeClr val="tx1"/>
              </a:solidFill>
            </a:rPr>
            <a:t>Bargaining power of suppliers </a:t>
          </a:r>
        </a:p>
      </dsp:txBody>
      <dsp:txXfrm>
        <a:off x="6522122" y="2337815"/>
        <a:ext cx="1630281" cy="20680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FC18A-B214-4A99-82DF-31A3FDD2C600}">
      <dsp:nvSpPr>
        <dsp:cNvPr id="0" name=""/>
        <dsp:cNvSpPr/>
      </dsp:nvSpPr>
      <dsp:spPr>
        <a:xfrm>
          <a:off x="0" y="0"/>
          <a:ext cx="8153400" cy="4495800"/>
        </a:xfrm>
        <a:prstGeom prst="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rtl="0">
            <a:lnSpc>
              <a:spcPct val="90000"/>
            </a:lnSpc>
            <a:spcBef>
              <a:spcPct val="0"/>
            </a:spcBef>
            <a:spcAft>
              <a:spcPct val="35000"/>
            </a:spcAft>
          </a:pPr>
          <a:r>
            <a:rPr lang="en-US" sz="3600" kern="1200" dirty="0">
              <a:solidFill>
                <a:schemeClr val="tx1"/>
              </a:solidFill>
            </a:rPr>
            <a:t>Internal Environmental Factors</a:t>
          </a:r>
        </a:p>
      </dsp:txBody>
      <dsp:txXfrm>
        <a:off x="0" y="0"/>
        <a:ext cx="8153400" cy="2427732"/>
      </dsp:txXfrm>
    </dsp:sp>
    <dsp:sp modelId="{C12794B6-F1B5-4468-A86D-7FC0B12A97CF}">
      <dsp:nvSpPr>
        <dsp:cNvPr id="0" name=""/>
        <dsp:cNvSpPr/>
      </dsp:nvSpPr>
      <dsp:spPr>
        <a:xfrm>
          <a:off x="0" y="2337815"/>
          <a:ext cx="2038350" cy="2068068"/>
        </a:xfrm>
        <a:prstGeom prst="rect">
          <a:avLst/>
        </a:prstGeom>
        <a:solidFill>
          <a:schemeClr val="accent4">
            <a:tint val="40000"/>
            <a:alpha val="90000"/>
            <a:hueOff val="0"/>
            <a:satOff val="0"/>
            <a:lumOff val="0"/>
            <a:alphaOff val="0"/>
          </a:schemeClr>
        </a:solidFill>
        <a:ln w="10000" cap="flat" cmpd="sng" algn="ctr">
          <a:solidFill>
            <a:schemeClr val="accent4">
              <a:tint val="40000"/>
              <a:alpha val="90000"/>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Firm structure and systems</a:t>
          </a:r>
        </a:p>
      </dsp:txBody>
      <dsp:txXfrm>
        <a:off x="0" y="2337815"/>
        <a:ext cx="2038350" cy="2068068"/>
      </dsp:txXfrm>
    </dsp:sp>
    <dsp:sp modelId="{79014E80-E9AF-450E-BF63-664A654B1B57}">
      <dsp:nvSpPr>
        <dsp:cNvPr id="0" name=""/>
        <dsp:cNvSpPr/>
      </dsp:nvSpPr>
      <dsp:spPr>
        <a:xfrm>
          <a:off x="2038349" y="2337815"/>
          <a:ext cx="2038350" cy="2068068"/>
        </a:xfrm>
        <a:prstGeom prst="rect">
          <a:avLst/>
        </a:prstGeom>
        <a:solidFill>
          <a:schemeClr val="accent4">
            <a:tint val="40000"/>
            <a:alpha val="90000"/>
            <a:hueOff val="2567252"/>
            <a:satOff val="-12173"/>
            <a:lumOff val="-653"/>
            <a:alphaOff val="0"/>
          </a:schemeClr>
        </a:solidFill>
        <a:ln w="10000" cap="flat" cmpd="sng" algn="ctr">
          <a:solidFill>
            <a:schemeClr val="accent4">
              <a:tint val="40000"/>
              <a:alpha val="90000"/>
              <a:hueOff val="2567252"/>
              <a:satOff val="-12173"/>
              <a:lumOff val="-653"/>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Firm culture</a:t>
          </a:r>
        </a:p>
      </dsp:txBody>
      <dsp:txXfrm>
        <a:off x="2038349" y="2337815"/>
        <a:ext cx="2038350" cy="2068068"/>
      </dsp:txXfrm>
    </dsp:sp>
    <dsp:sp modelId="{4EFE4AC9-C74B-4D66-9C26-FD8797C9072D}">
      <dsp:nvSpPr>
        <dsp:cNvPr id="0" name=""/>
        <dsp:cNvSpPr/>
      </dsp:nvSpPr>
      <dsp:spPr>
        <a:xfrm>
          <a:off x="4076700" y="2337815"/>
          <a:ext cx="2038350" cy="2068068"/>
        </a:xfrm>
        <a:prstGeom prst="rect">
          <a:avLst/>
        </a:prstGeom>
        <a:solidFill>
          <a:schemeClr val="accent4">
            <a:tint val="40000"/>
            <a:alpha val="90000"/>
            <a:hueOff val="5134503"/>
            <a:satOff val="-24345"/>
            <a:lumOff val="-1306"/>
            <a:alphaOff val="0"/>
          </a:schemeClr>
        </a:solidFill>
        <a:ln w="10000" cap="flat" cmpd="sng" algn="ctr">
          <a:solidFill>
            <a:schemeClr val="accent4">
              <a:tint val="40000"/>
              <a:alpha val="90000"/>
              <a:hueOff val="5134503"/>
              <a:satOff val="-24345"/>
              <a:lumOff val="-1306"/>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Firm leadership</a:t>
          </a:r>
        </a:p>
      </dsp:txBody>
      <dsp:txXfrm>
        <a:off x="4076700" y="2337815"/>
        <a:ext cx="2038350" cy="2068068"/>
      </dsp:txXfrm>
    </dsp:sp>
    <dsp:sp modelId="{360C87C8-5A3C-4C01-99AA-6FE15675279D}">
      <dsp:nvSpPr>
        <dsp:cNvPr id="0" name=""/>
        <dsp:cNvSpPr/>
      </dsp:nvSpPr>
      <dsp:spPr>
        <a:xfrm>
          <a:off x="6115050" y="2337815"/>
          <a:ext cx="2038350" cy="2068068"/>
        </a:xfrm>
        <a:prstGeom prst="rect">
          <a:avLst/>
        </a:prstGeom>
        <a:solidFill>
          <a:schemeClr val="accent4">
            <a:tint val="40000"/>
            <a:alpha val="90000"/>
            <a:hueOff val="7701755"/>
            <a:satOff val="-36518"/>
            <a:lumOff val="-1959"/>
            <a:alphaOff val="0"/>
          </a:schemeClr>
        </a:solidFill>
        <a:ln w="10000" cap="flat" cmpd="sng" algn="ctr">
          <a:solidFill>
            <a:schemeClr val="accent4">
              <a:tint val="40000"/>
              <a:alpha val="90000"/>
              <a:hueOff val="7701755"/>
              <a:satOff val="-36518"/>
              <a:lumOff val="-1959"/>
              <a:alphaOff val="0"/>
            </a:schemeClr>
          </a:solidFill>
          <a:prstDash val="solid"/>
        </a:ln>
        <a:effectLst>
          <a:outerShdw blurRad="38100" dist="300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42240" tIns="25400" rIns="142240" bIns="25400" numCol="1" spcCol="1270" anchor="ctr" anchorCtr="0">
          <a:noAutofit/>
        </a:bodyPr>
        <a:lstStyle/>
        <a:p>
          <a:pPr lvl="0" algn="ctr" defTabSz="889000" rtl="0">
            <a:lnSpc>
              <a:spcPct val="90000"/>
            </a:lnSpc>
            <a:spcBef>
              <a:spcPct val="0"/>
            </a:spcBef>
            <a:spcAft>
              <a:spcPct val="35000"/>
            </a:spcAft>
          </a:pPr>
          <a:r>
            <a:rPr lang="en-US" sz="2000" kern="1200" dirty="0">
              <a:solidFill>
                <a:schemeClr val="tx1"/>
              </a:solidFill>
            </a:rPr>
            <a:t>Firm resources</a:t>
          </a:r>
        </a:p>
      </dsp:txBody>
      <dsp:txXfrm>
        <a:off x="6115050" y="2337815"/>
        <a:ext cx="2038350" cy="20680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11720-0897-4EA3-88E7-1E8A85B9F3A0}">
      <dsp:nvSpPr>
        <dsp:cNvPr id="0" name=""/>
        <dsp:cNvSpPr/>
      </dsp:nvSpPr>
      <dsp:spPr>
        <a:xfrm>
          <a:off x="0" y="0"/>
          <a:ext cx="5791580" cy="842495"/>
        </a:xfrm>
        <a:prstGeom prst="roundRect">
          <a:avLst>
            <a:gd name="adj" fmla="val 10000"/>
          </a:avLst>
        </a:prstGeom>
        <a:solidFill>
          <a:schemeClr val="accent5">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Forecast</a:t>
          </a:r>
        </a:p>
      </dsp:txBody>
      <dsp:txXfrm>
        <a:off x="24676" y="24676"/>
        <a:ext cx="4882461" cy="793143"/>
      </dsp:txXfrm>
    </dsp:sp>
    <dsp:sp modelId="{A63A593B-8CAF-4FB8-ABAF-864676A4E3C8}">
      <dsp:nvSpPr>
        <dsp:cNvPr id="0" name=""/>
        <dsp:cNvSpPr/>
      </dsp:nvSpPr>
      <dsp:spPr>
        <a:xfrm>
          <a:off x="511021" y="982911"/>
          <a:ext cx="5791580" cy="842495"/>
        </a:xfrm>
        <a:prstGeom prst="roundRect">
          <a:avLst>
            <a:gd name="adj" fmla="val 10000"/>
          </a:avLst>
        </a:prstGeom>
        <a:solidFill>
          <a:schemeClr val="accent4"/>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Budget</a:t>
          </a:r>
        </a:p>
      </dsp:txBody>
      <dsp:txXfrm>
        <a:off x="535697" y="1007587"/>
        <a:ext cx="4683584" cy="793143"/>
      </dsp:txXfrm>
    </dsp:sp>
    <dsp:sp modelId="{4F3DCFEF-9598-499B-9E32-8AC95D03EE0C}">
      <dsp:nvSpPr>
        <dsp:cNvPr id="0" name=""/>
        <dsp:cNvSpPr/>
      </dsp:nvSpPr>
      <dsp:spPr>
        <a:xfrm>
          <a:off x="1022043" y="1965822"/>
          <a:ext cx="5791580" cy="842495"/>
        </a:xfrm>
        <a:prstGeom prst="roundRect">
          <a:avLst>
            <a:gd name="adj" fmla="val 10000"/>
          </a:avLst>
        </a:prstGeom>
        <a:solidFill>
          <a:schemeClr val="bg2"/>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Appropriate Marketing Metrics</a:t>
          </a:r>
        </a:p>
      </dsp:txBody>
      <dsp:txXfrm>
        <a:off x="1046719" y="1990498"/>
        <a:ext cx="4683584" cy="793143"/>
      </dsp:txXfrm>
    </dsp:sp>
    <dsp:sp modelId="{5A0FC196-A10D-4C68-B475-C69722C48011}">
      <dsp:nvSpPr>
        <dsp:cNvPr id="0" name=""/>
        <dsp:cNvSpPr/>
      </dsp:nvSpPr>
      <dsp:spPr>
        <a:xfrm>
          <a:off x="5243958" y="638892"/>
          <a:ext cx="547622" cy="547622"/>
        </a:xfrm>
        <a:prstGeom prst="downArrow">
          <a:avLst>
            <a:gd name="adj1" fmla="val 55000"/>
            <a:gd name="adj2" fmla="val 45000"/>
          </a:avLst>
        </a:prstGeom>
        <a:solidFill>
          <a:schemeClr val="accent5">
            <a:tint val="40000"/>
            <a:alpha val="90000"/>
            <a:hueOff val="0"/>
            <a:satOff val="0"/>
            <a:lumOff val="0"/>
            <a:alphaOff val="0"/>
          </a:schemeClr>
        </a:solidFill>
        <a:ln w="28575" cap="flat" cmpd="sng" algn="ctr">
          <a:solidFill>
            <a:schemeClr val="accent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367173" y="638892"/>
        <a:ext cx="301192" cy="412086"/>
      </dsp:txXfrm>
    </dsp:sp>
    <dsp:sp modelId="{8B1A9BE0-A5A5-4505-AA75-A386D340E7A3}">
      <dsp:nvSpPr>
        <dsp:cNvPr id="0" name=""/>
        <dsp:cNvSpPr/>
      </dsp:nvSpPr>
      <dsp:spPr>
        <a:xfrm>
          <a:off x="5754980" y="1616187"/>
          <a:ext cx="547622" cy="547622"/>
        </a:xfrm>
        <a:prstGeom prst="downArrow">
          <a:avLst>
            <a:gd name="adj1" fmla="val 55000"/>
            <a:gd name="adj2" fmla="val 45000"/>
          </a:avLst>
        </a:prstGeom>
        <a:solidFill>
          <a:schemeClr val="accent5">
            <a:tint val="40000"/>
            <a:alpha val="90000"/>
            <a:hueOff val="-9879240"/>
            <a:satOff val="-11387"/>
            <a:lumOff val="-155"/>
            <a:alphaOff val="0"/>
          </a:schemeClr>
        </a:solidFill>
        <a:ln w="28575" cap="flat" cmpd="sng" algn="ctr">
          <a:solidFill>
            <a:schemeClr val="accent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878195" y="1616187"/>
        <a:ext cx="301192" cy="4120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CA7E5B-29C6-F241-A46F-EBF57828CF4C}" type="datetime1">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FB593-EF6B-2D41-875A-FA3E30982AC9}" type="slidenum">
              <a:rPr lang="en-US" smtClean="0"/>
              <a:t>‹#›</a:t>
            </a:fld>
            <a:endParaRPr lang="en-US"/>
          </a:p>
        </p:txBody>
      </p:sp>
    </p:spTree>
    <p:extLst>
      <p:ext uri="{BB962C8B-B14F-4D97-AF65-F5344CB8AC3E}">
        <p14:creationId xmlns:p14="http://schemas.microsoft.com/office/powerpoint/2010/main" val="34920474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718138C-AA5B-0443-8106-580D9917BB7C}" type="datetime1">
              <a:rPr lang="en-US" smtClean="0"/>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800E2F70-FADE-4A9D-9EBA-033B0B0604FA}" type="slidenum">
              <a:rPr lang="en-US"/>
              <a:pPr>
                <a:defRPr/>
              </a:pPr>
              <a:t>‹#›</a:t>
            </a:fld>
            <a:endParaRPr lang="en-US" dirty="0"/>
          </a:p>
        </p:txBody>
      </p:sp>
    </p:spTree>
    <p:extLst>
      <p:ext uri="{BB962C8B-B14F-4D97-AF65-F5344CB8AC3E}">
        <p14:creationId xmlns:p14="http://schemas.microsoft.com/office/powerpoint/2010/main" val="38242226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00E2F70-FADE-4A9D-9EBA-033B0B0604F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i="1" dirty="0" smtClean="0"/>
              <a:t>Everyone </a:t>
            </a:r>
            <a:r>
              <a:rPr lang="en-US" dirty="0"/>
              <a:t>in an organization, regardless of their position or title, must understand and support the concept of customer orientation, which places the customer at the core of all aspects of the enterprise. Firms who promote and practice a high level of customer focus are often referred to as </a:t>
            </a:r>
            <a:r>
              <a:rPr lang="en-US" i="1" dirty="0"/>
              <a:t>customer</a:t>
            </a:r>
            <a:r>
              <a:rPr lang="en-US" i="1" dirty="0" smtClean="0"/>
              <a:t>-centric </a:t>
            </a:r>
            <a:r>
              <a:rPr lang="en-US" dirty="0"/>
              <a:t>organizations.</a:t>
            </a:r>
          </a:p>
          <a:p>
            <a:endParaRPr lang="en-US" dirty="0" smtClean="0"/>
          </a:p>
          <a:p>
            <a:r>
              <a:rPr lang="en-US" dirty="0" smtClean="0"/>
              <a:t>To </a:t>
            </a:r>
            <a:r>
              <a:rPr lang="en-US" dirty="0"/>
              <a:t>operationalize a customer-centric approach, all internal organizational processes and systems must be aligned around the customer. A firm’s internal structure and systems cannot be allowed to become an impediment to a customer orientation.  Anyone who has ever placed a phone call for service and been driven through a maze of phone transfers with a string of people (or machines) unable to help knows how poor structure and systems can impact customer satisfaction and loyalty!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CEO and others at the top of the organization must consistently set the tone for market-driven strategic planning through the customer-centric business philosophy. As with a firm’s internal structure and systems, its culture must be supportive of such an approach in order for a marketing plan to be successful. Upper management must also support the process through consistent investment of resources necessary to make it work. </a:t>
            </a:r>
            <a:endParaRPr lang="en-US" dirty="0"/>
          </a:p>
          <a:p>
            <a:endParaRPr lang="en-US" dirty="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B9DD7B-2444-4771-AC81-157A0999961F}"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US" sz="1200" kern="1200" dirty="0">
                <a:solidFill>
                  <a:schemeClr val="tx1"/>
                </a:solidFill>
                <a:effectLst/>
                <a:latin typeface="+mn-lt"/>
                <a:ea typeface="+mn-ea"/>
                <a:cs typeface="+mn-cs"/>
              </a:rPr>
              <a:t>Ensure the marketing plan is connected to the firm’s business plan including organizational- level mission, vision, goals, objectives, and strategies.</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Conduct a situation analysis.</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Macro-level external environment</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Competitive environment</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Internal environment</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Perform any needed market research.</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Establish marketing goals and objectives.</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Develop marketing strategies.</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Product-market combinations</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Market segmentation, target marketing, </a:t>
            </a:r>
            <a:r>
              <a:rPr lang="en-US" sz="1200" kern="1200" dirty="0" smtClean="0">
                <a:solidFill>
                  <a:schemeClr val="tx1"/>
                </a:solidFill>
                <a:effectLst/>
                <a:latin typeface="+mn-lt"/>
                <a:ea typeface="+mn-ea"/>
                <a:cs typeface="+mn-cs"/>
              </a:rPr>
              <a:t>positioning</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20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00E2F70-FADE-4A9D-9EBA-033B0B0604FA}" type="slidenum">
              <a:rPr lang="en-US" smtClean="0"/>
              <a:pPr>
                <a:defRPr/>
              </a:pPr>
              <a:t>13</a:t>
            </a:fld>
            <a:endParaRPr lang="en-US" dirty="0"/>
          </a:p>
        </p:txBody>
      </p:sp>
    </p:spTree>
    <p:extLst>
      <p:ext uri="{BB962C8B-B14F-4D97-AF65-F5344CB8AC3E}">
        <p14:creationId xmlns:p14="http://schemas.microsoft.com/office/powerpoint/2010/main" val="248573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A great example of how these levels of planning fit together is General Electric. GE contains numerous SBUs that compete in very different markets, from lighting to jet engines to financial services. CEO Jeff Immelt oversees a </a:t>
            </a:r>
            <a:r>
              <a:rPr lang="en-US" b="1"/>
              <a:t>corporate-level strategic plan </a:t>
            </a:r>
            <a:r>
              <a:rPr lang="en-US"/>
              <a:t>to serve as an umbrella plan for the overall direction of the corpo- ration, but the real action in marketing planning at GE is at the individual SBU level. Each GE business has its own </a:t>
            </a:r>
            <a:r>
              <a:rPr lang="en-US" b="1"/>
              <a:t>SBU-level strategic plan, </a:t>
            </a:r>
            <a:r>
              <a:rPr lang="en-US"/>
              <a:t>and part of GE’s historical leadership culture has been to turn SBU management loose to run their own businesses under their own plans, so long as they meet their performance requirements and contribute satisfactorily to the overall corporate plan.</a:t>
            </a:r>
          </a:p>
          <a:p>
            <a:endParaRPr lang="en-US"/>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A258EE-0BDB-4D9D-9E9E-C3F5AC08419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a:t>The concept of the BCG approach to portfolio analysis is to position each SBU within a firm on the two-dimensional matrix shown in Exhibit </a:t>
            </a:r>
            <a:r>
              <a:rPr lang="en-US" dirty="0" smtClean="0"/>
              <a:t>3.3</a:t>
            </a:r>
            <a:r>
              <a:rPr lang="en-US" dirty="0"/>
              <a:t>. The competitive market-share dimension is the ratio of share to that of the largest competitor. The growth dimension is intended as a strong indicator of overall market </a:t>
            </a:r>
            <a:r>
              <a:rPr lang="en-US" dirty="0" smtClean="0"/>
              <a:t>attractiveness</a:t>
            </a:r>
            <a:r>
              <a:rPr lang="en-US" dirty="0"/>
              <a:t>. Within the BCG matrix you find four cells, each representing strategy recommendations:</a:t>
            </a:r>
          </a:p>
          <a:p>
            <a:pPr>
              <a:defRPr/>
            </a:pPr>
            <a:r>
              <a:rPr lang="en-US" dirty="0"/>
              <a:t> </a:t>
            </a:r>
          </a:p>
          <a:p>
            <a:pPr>
              <a:defRPr/>
            </a:pPr>
            <a:r>
              <a:rPr lang="en-US" dirty="0"/>
              <a:t>•  </a:t>
            </a:r>
            <a:r>
              <a:rPr lang="en-US" i="1" dirty="0"/>
              <a:t>Stars </a:t>
            </a:r>
            <a:r>
              <a:rPr lang="en-US" dirty="0"/>
              <a:t>(high share, high growth): important to building the future of the </a:t>
            </a:r>
            <a:r>
              <a:rPr lang="en-US" dirty="0" smtClean="0"/>
              <a:t>business </a:t>
            </a:r>
            <a:r>
              <a:rPr lang="en-US" dirty="0"/>
              <a:t>and deserving any needed investment.</a:t>
            </a:r>
          </a:p>
          <a:p>
            <a:pPr>
              <a:defRPr/>
            </a:pPr>
            <a:r>
              <a:rPr lang="en-US" dirty="0"/>
              <a:t>•  </a:t>
            </a:r>
            <a:r>
              <a:rPr lang="en-US" i="1" dirty="0"/>
              <a:t>Cash Cows </a:t>
            </a:r>
            <a:r>
              <a:rPr lang="en-US" dirty="0"/>
              <a:t>(high share, low growth): key sources of internal cash generation for the firm.</a:t>
            </a:r>
          </a:p>
          <a:p>
            <a:pPr>
              <a:defRPr/>
            </a:pPr>
            <a:r>
              <a:rPr lang="en-US" dirty="0"/>
              <a:t>•  </a:t>
            </a:r>
            <a:r>
              <a:rPr lang="en-US" i="1" dirty="0"/>
              <a:t>Dogs </a:t>
            </a:r>
            <a:r>
              <a:rPr lang="en-US" dirty="0"/>
              <a:t>(low share, low growth): potential high cash users and prime candidates for liquidation.</a:t>
            </a:r>
          </a:p>
          <a:p>
            <a:pPr>
              <a:defRPr/>
            </a:pPr>
            <a:r>
              <a:rPr lang="en-US" dirty="0"/>
              <a:t>•  </a:t>
            </a:r>
            <a:r>
              <a:rPr lang="en-US" i="1" dirty="0"/>
              <a:t>Problem Children, </a:t>
            </a:r>
            <a:r>
              <a:rPr lang="en-US" dirty="0"/>
              <a:t>or Question Marks (low share, high growth): high cash needs that, if properly nurtured, can convert into stars.</a:t>
            </a:r>
          </a:p>
          <a:p>
            <a:pPr>
              <a:defRPr/>
            </a:pPr>
            <a:r>
              <a:rPr lang="en-US" dirty="0"/>
              <a:t> </a:t>
            </a:r>
          </a:p>
          <a:p>
            <a:pPr>
              <a:defRPr/>
            </a:pPr>
            <a:r>
              <a:rPr lang="en-US" dirty="0"/>
              <a:t>For purposes of strategy development, the BCG matrix approach is seductively simple and has contributed to decision making about internal cash generation and usage across SBUs. It has also morphed in application downward to often be applied to product lines and product groups, which is nominally possible so long as costs and returns can be properly isolated for investment decisions. But by nature of simplicity, BCG ignores other important factors that should go into this decision making and also ignores the viability of generating cash externally.</a:t>
            </a:r>
          </a:p>
          <a:p>
            <a:pPr>
              <a:defRPr/>
            </a:pPr>
            <a:endParaRPr lang="en-US" dirty="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2CC72B-1CA9-4C16-A39B-6CC361B3868F}"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  </a:t>
            </a:r>
          </a:p>
          <a:p>
            <a:r>
              <a:rPr lang="en-US" dirty="0"/>
              <a:t>The GE Business Screen, shown in Exhibit </a:t>
            </a:r>
            <a:r>
              <a:rPr lang="en-US" dirty="0" smtClean="0"/>
              <a:t>3.4</a:t>
            </a:r>
            <a:r>
              <a:rPr lang="en-US" dirty="0"/>
              <a:t>, is a more realistic and complex portfolio model. It also evaluates the business on two dimensions—market attractiveness and business position, which refers to its ability to compete. The investment decision is again suggested by the position on a matrix. A business that is favorable on both dimensions should usually be a candidate to grow. When both market attractiveness and business position evaluations are unfavorable, the harvest or divest options should be raised. When the matrix position is neither unambiguously </a:t>
            </a:r>
          </a:p>
          <a:p>
            <a:endParaRPr lang="en-US" dirty="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D2FEE6-7E79-46B4-868F-64591C76D48C}"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C42E9F-9119-4628-A918-50D6241CED40}"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Strategy is like a road map to get the organization where it wants to go, based on good information gathered in advance. The choice of which direction a firm should go ultimately boils down to a </a:t>
            </a:r>
            <a:r>
              <a:rPr lang="en-US" i="1" dirty="0"/>
              <a:t>decision </a:t>
            </a:r>
            <a:r>
              <a:rPr lang="en-US" dirty="0"/>
              <a:t>by a firm and its managers. Strategy has two key phases: formulation (or development) and execution. And it occurs at multiple levels in the firm: corporate level, SBU (or business) level, and functional level (marketing, finance, operations, etc.). As we have discussed,  the  strategies  developed  and  executed at each of these levels must be aligned and directed toward the overall organizational mission and goals.</a:t>
            </a:r>
          </a:p>
          <a:p>
            <a:pPr>
              <a:defRPr/>
            </a:pPr>
            <a:r>
              <a:rPr lang="en-US" dirty="0"/>
              <a:t>A firm’s </a:t>
            </a:r>
            <a:r>
              <a:rPr lang="en-US" b="1" dirty="0"/>
              <a:t>generic strategy </a:t>
            </a:r>
            <a:r>
              <a:rPr lang="en-US" dirty="0"/>
              <a:t>is its overall directional strategy at the business level. </a:t>
            </a:r>
            <a:r>
              <a:rPr lang="en-US" dirty="0" smtClean="0"/>
              <a:t>Fundamentally</a:t>
            </a:r>
            <a:r>
              <a:rPr lang="en-US" dirty="0"/>
              <a:t>, all firms must decide whether they wish to (or are able to) </a:t>
            </a:r>
            <a:r>
              <a:rPr lang="en-US" i="1" dirty="0"/>
              <a:t>grow, </a:t>
            </a:r>
            <a:r>
              <a:rPr lang="en-US" dirty="0"/>
              <a:t>and if not, how they can survive through </a:t>
            </a:r>
            <a:r>
              <a:rPr lang="en-US" i="1" dirty="0"/>
              <a:t>stability </a:t>
            </a:r>
            <a:r>
              <a:rPr lang="en-US" dirty="0"/>
              <a:t>or </a:t>
            </a:r>
            <a:r>
              <a:rPr lang="en-US" i="1" dirty="0"/>
              <a:t>retrenchment. </a:t>
            </a:r>
            <a:r>
              <a:rPr lang="en-US" dirty="0"/>
              <a:t>Exhibit 2.5 provides options for generic strategies for each of these three directions. The choice of generic strategy is usually driven by resource capabilities of the firm, as well as the competitive landscape. In the growth-oriented business culture in the United States, stockholders and financial analysts are constantly interested in knowing a firm’s next growth strategy and can become quickly disenchanted, even with firms that are growing but at a slower than predicted rate. Yet, sometimes for reasons related to the competitive landscape or resource constraints, the best generic strategy for a firm may not actually be growth but be stability or retrenchment instead. Interestingly, the pressure to constantly achieve accelerated growth is much less intense in many business cultures outside the United States. </a:t>
            </a:r>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179435-5398-41F1-B14C-DA6FB7B5457D}"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Cost Leadership</a:t>
            </a:r>
            <a:endParaRPr lang="en-US" dirty="0"/>
          </a:p>
          <a:p>
            <a:r>
              <a:rPr lang="en-US" dirty="0"/>
              <a:t>•  The organization strives to have the lowest costs in its industry and produces goods or services for a broad customer base. Note the emphasis on </a:t>
            </a:r>
            <a:r>
              <a:rPr lang="en-US" i="1" dirty="0"/>
              <a:t>costs </a:t>
            </a:r>
            <a:r>
              <a:rPr lang="en-US" dirty="0"/>
              <a:t>not </a:t>
            </a:r>
            <a:r>
              <a:rPr lang="en-US" i="1" dirty="0"/>
              <a:t>prices.</a:t>
            </a:r>
            <a:endParaRPr lang="en-US" dirty="0"/>
          </a:p>
          <a:p>
            <a:r>
              <a:rPr lang="en-US" dirty="0"/>
              <a:t> </a:t>
            </a:r>
          </a:p>
          <a:p>
            <a:r>
              <a:rPr lang="en-US" b="1" dirty="0"/>
              <a:t>Differentiation</a:t>
            </a:r>
            <a:endParaRPr lang="en-US" dirty="0"/>
          </a:p>
          <a:p>
            <a:r>
              <a:rPr lang="en-US" dirty="0"/>
              <a:t>•  The organization competes on the basis of pro- viding unique goods or services with </a:t>
            </a:r>
            <a:r>
              <a:rPr lang="en-US" dirty="0" smtClean="0"/>
              <a:t>features</a:t>
            </a:r>
            <a:r>
              <a:rPr lang="en-US" baseline="0" dirty="0" smtClean="0"/>
              <a:t> </a:t>
            </a:r>
            <a:r>
              <a:rPr lang="en-US" dirty="0" smtClean="0"/>
              <a:t>that </a:t>
            </a:r>
            <a:r>
              <a:rPr lang="en-US" dirty="0"/>
              <a:t>customers value, perceive as different, and for which they are willing to pay a premium.</a:t>
            </a:r>
          </a:p>
          <a:p>
            <a:r>
              <a:rPr lang="en-US" dirty="0"/>
              <a:t> </a:t>
            </a:r>
          </a:p>
          <a:p>
            <a:r>
              <a:rPr lang="en-US" b="1" dirty="0"/>
              <a:t>Focus (or Niche)</a:t>
            </a:r>
            <a:endParaRPr lang="en-US" dirty="0"/>
          </a:p>
          <a:p>
            <a:r>
              <a:rPr lang="en-US" dirty="0"/>
              <a:t>•  The organization pursues either a cost or </a:t>
            </a:r>
            <a:r>
              <a:rPr lang="en-US" dirty="0" smtClean="0"/>
              <a:t>differentiation </a:t>
            </a:r>
            <a:r>
              <a:rPr lang="en-US" dirty="0"/>
              <a:t>advantage, but in a limited (narrow) customer group. A focus strategy concentrates on serving a specific market niche.</a:t>
            </a:r>
          </a:p>
          <a:p>
            <a:endParaRPr lang="en-US" dirty="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8685B3-1491-4AE2-9C23-1CCDFDAEDE54}"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dirty="0"/>
              <a:t>Growth</a:t>
            </a:r>
            <a:endParaRPr lang="en-US" dirty="0"/>
          </a:p>
          <a:p>
            <a:pPr>
              <a:defRPr/>
            </a:pPr>
            <a:r>
              <a:rPr lang="en-US" dirty="0"/>
              <a:t>•  Organizations that do business in dynamic competitive environments generally experience pressure to grow in order to survive. Growth may be in the form of sales, market share, assets, profits, or some combination of these and other factors. Categories of growth strategies include:</a:t>
            </a:r>
          </a:p>
          <a:p>
            <a:pPr>
              <a:defRPr/>
            </a:pPr>
            <a:r>
              <a:rPr lang="en-US" b="1" dirty="0"/>
              <a:t>Concentration—</a:t>
            </a:r>
            <a:r>
              <a:rPr lang="en-US" dirty="0"/>
              <a:t>via vertical or horizontal integration. </a:t>
            </a:r>
            <a:endParaRPr lang="en-US" dirty="0" smtClean="0"/>
          </a:p>
          <a:p>
            <a:pPr>
              <a:defRPr/>
            </a:pPr>
            <a:r>
              <a:rPr lang="en-US" b="1" dirty="0" smtClean="0"/>
              <a:t>Diversification</a:t>
            </a:r>
            <a:r>
              <a:rPr lang="en-US" b="1" dirty="0"/>
              <a:t>—</a:t>
            </a:r>
            <a:r>
              <a:rPr lang="en-US" dirty="0"/>
              <a:t>via concentric or conglomerate means.</a:t>
            </a:r>
          </a:p>
          <a:p>
            <a:pPr>
              <a:defRPr/>
            </a:pPr>
            <a:r>
              <a:rPr lang="en-US" dirty="0"/>
              <a:t> </a:t>
            </a:r>
          </a:p>
          <a:p>
            <a:pPr>
              <a:defRPr/>
            </a:pPr>
            <a:r>
              <a:rPr lang="en-US" b="1" dirty="0"/>
              <a:t>Stability</a:t>
            </a:r>
            <a:endParaRPr lang="en-US" dirty="0"/>
          </a:p>
          <a:p>
            <a:pPr>
              <a:defRPr/>
            </a:pPr>
            <a:r>
              <a:rPr lang="en-US" dirty="0"/>
              <a:t>•  The strategy to continue current activities with little significant change in direction may </a:t>
            </a:r>
            <a:r>
              <a:rPr lang="en-US" dirty="0" smtClean="0"/>
              <a:t>be</a:t>
            </a:r>
            <a:r>
              <a:rPr lang="en-US" baseline="0" dirty="0" smtClean="0"/>
              <a:t> </a:t>
            </a:r>
            <a:r>
              <a:rPr lang="en-US" dirty="0" smtClean="0"/>
              <a:t>appropriate </a:t>
            </a:r>
            <a:r>
              <a:rPr lang="en-US" dirty="0"/>
              <a:t>for a successful organization </a:t>
            </a:r>
            <a:r>
              <a:rPr lang="en-US" dirty="0" smtClean="0"/>
              <a:t>operating </a:t>
            </a:r>
            <a:r>
              <a:rPr lang="en-US" dirty="0"/>
              <a:t>in a reasonably predictable </a:t>
            </a:r>
            <a:r>
              <a:rPr lang="en-US" dirty="0" smtClean="0"/>
              <a:t>environment.</a:t>
            </a:r>
            <a:r>
              <a:rPr lang="en-US" baseline="0" dirty="0" smtClean="0"/>
              <a:t> </a:t>
            </a:r>
            <a:r>
              <a:rPr lang="en-US" dirty="0" smtClean="0"/>
              <a:t>It </a:t>
            </a:r>
            <a:r>
              <a:rPr lang="en-US" dirty="0"/>
              <a:t>can be useful in the short term but potentially dangerous in the long term, especially if the competitive landscape changes.</a:t>
            </a:r>
          </a:p>
          <a:p>
            <a:pPr>
              <a:defRPr/>
            </a:pPr>
            <a:r>
              <a:rPr lang="en-US" dirty="0"/>
              <a:t> </a:t>
            </a:r>
          </a:p>
          <a:p>
            <a:pPr>
              <a:defRPr/>
            </a:pPr>
            <a:r>
              <a:rPr lang="en-US" b="1" dirty="0"/>
              <a:t>Retrenchment</a:t>
            </a:r>
            <a:endParaRPr lang="en-US" dirty="0"/>
          </a:p>
          <a:p>
            <a:pPr>
              <a:defRPr/>
            </a:pPr>
            <a:r>
              <a:rPr lang="en-US" dirty="0"/>
              <a:t>•  An organization in a weak competitive position in some or all of its product lines, resulting in poor performance and pressure on management to quickly improve, may pursue retrenchment.</a:t>
            </a:r>
          </a:p>
          <a:p>
            <a:pPr>
              <a:defRPr/>
            </a:pPr>
            <a:r>
              <a:rPr lang="en-US" dirty="0"/>
              <a:t>•  Essentially, retrenchment involves pulling assets out of underperforming parts of the business and reinvesting in aspects of the business with greater future performance potential.</a:t>
            </a:r>
          </a:p>
          <a:p>
            <a:pPr>
              <a:defRPr/>
            </a:pPr>
            <a:endParaRPr lang="en-US" dirty="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6F1C9F-1756-400C-8DFF-0FBC953D3CA9}"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Cost </a:t>
            </a:r>
            <a:r>
              <a:rPr lang="en-US" sz="1200" b="1" kern="1200" dirty="0" smtClean="0">
                <a:solidFill>
                  <a:schemeClr val="tx1"/>
                </a:solidFill>
                <a:effectLst/>
                <a:latin typeface="+mn-lt"/>
                <a:ea typeface="+mn-ea"/>
                <a:cs typeface="+mn-cs"/>
              </a:rPr>
              <a:t>Leadership:</a:t>
            </a:r>
            <a:r>
              <a:rPr lang="en-US" sz="1600" b="1"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 organization strives to have the lowest costs in its industry and produces goods or services for a broad customer base. Note the emphasis on </a:t>
            </a:r>
            <a:r>
              <a:rPr lang="en-US" sz="1200" i="1" kern="1200" dirty="0">
                <a:solidFill>
                  <a:schemeClr val="tx1"/>
                </a:solidFill>
                <a:effectLst/>
                <a:latin typeface="+mn-lt"/>
                <a:ea typeface="+mn-ea"/>
                <a:cs typeface="+mn-cs"/>
              </a:rPr>
              <a:t>costs</a:t>
            </a:r>
            <a:r>
              <a:rPr lang="en-US" sz="1200" kern="1200" dirty="0">
                <a:solidFill>
                  <a:schemeClr val="tx1"/>
                </a:solidFill>
                <a:effectLst/>
                <a:latin typeface="+mn-lt"/>
                <a:ea typeface="+mn-ea"/>
                <a:cs typeface="+mn-cs"/>
              </a:rPr>
              <a:t>, not </a:t>
            </a:r>
            <a:r>
              <a:rPr lang="en-US" sz="1200" i="1" kern="1200" dirty="0">
                <a:solidFill>
                  <a:schemeClr val="tx1"/>
                </a:solidFill>
                <a:effectLst/>
                <a:latin typeface="+mn-lt"/>
                <a:ea typeface="+mn-ea"/>
                <a:cs typeface="+mn-cs"/>
              </a:rPr>
              <a:t>prices.</a:t>
            </a:r>
            <a:endParaRPr lang="en-US" sz="1600" kern="1200" dirty="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Differentiation: </a:t>
            </a:r>
            <a:r>
              <a:rPr lang="en-US" sz="1200" kern="1200" dirty="0">
                <a:solidFill>
                  <a:schemeClr val="tx1"/>
                </a:solidFill>
                <a:effectLst/>
                <a:latin typeface="+mn-lt"/>
                <a:ea typeface="+mn-ea"/>
                <a:cs typeface="+mn-cs"/>
              </a:rPr>
              <a:t>The organization competes on the basis of providing unique goods or services with features that customers value, that they perceive as different, and for which they are willing to pay a premium.</a:t>
            </a:r>
          </a:p>
          <a:p>
            <a:pPr lvl="0"/>
            <a:r>
              <a:rPr lang="en-US" sz="1200" b="1" kern="1200" dirty="0">
                <a:solidFill>
                  <a:schemeClr val="tx1"/>
                </a:solidFill>
                <a:effectLst/>
                <a:latin typeface="+mn-lt"/>
                <a:ea typeface="+mn-ea"/>
                <a:cs typeface="+mn-cs"/>
              </a:rPr>
              <a:t>Focus (or Niche</a:t>
            </a:r>
            <a:r>
              <a:rPr lang="en-US" sz="1200" b="1" kern="1200" dirty="0" smtClean="0">
                <a:solidFill>
                  <a:schemeClr val="tx1"/>
                </a:solidFill>
                <a:effectLst/>
                <a:latin typeface="+mn-lt"/>
                <a:ea typeface="+mn-ea"/>
                <a:cs typeface="+mn-cs"/>
              </a:rPr>
              <a:t>):</a:t>
            </a:r>
            <a:r>
              <a:rPr lang="en-US" dirty="0" smtClean="0">
                <a:effectLst/>
              </a:rPr>
              <a:t> </a:t>
            </a:r>
            <a:r>
              <a:rPr lang="en-US" sz="1200" kern="1200" dirty="0">
                <a:solidFill>
                  <a:schemeClr val="tx1"/>
                </a:solidFill>
                <a:effectLst/>
                <a:latin typeface="+mn-lt"/>
                <a:ea typeface="+mn-ea"/>
                <a:cs typeface="+mn-cs"/>
              </a:rPr>
              <a:t>The organization pursues either a cost or differentiation advantage, but in a limited (narrow) customer group. A focus strategy concentrates on serving a specific</a:t>
            </a:r>
            <a:endParaRPr lang="en-US" sz="16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 niche.</a:t>
            </a:r>
          </a:p>
          <a:p>
            <a:pPr lvl="1"/>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00E2F70-FADE-4A9D-9EBA-033B0B0604FA}" type="slidenum">
              <a:rPr lang="en-US" smtClean="0"/>
              <a:pPr>
                <a:defRPr/>
              </a:pPr>
              <a:t>24</a:t>
            </a:fld>
            <a:endParaRPr lang="en-US" dirty="0"/>
          </a:p>
        </p:txBody>
      </p:sp>
    </p:spTree>
    <p:extLst>
      <p:ext uri="{BB962C8B-B14F-4D97-AF65-F5344CB8AC3E}">
        <p14:creationId xmlns:p14="http://schemas.microsoft.com/office/powerpoint/2010/main" val="3873078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 A </a:t>
            </a:r>
            <a:r>
              <a:rPr lang="en-US" b="1" dirty="0"/>
              <a:t>benefit </a:t>
            </a:r>
            <a:r>
              <a:rPr lang="en-US" dirty="0"/>
              <a:t>is some type of utility that a company and its products (and services) provide its customers. </a:t>
            </a:r>
            <a:r>
              <a:rPr lang="en-US" b="1" dirty="0"/>
              <a:t>Utility </a:t>
            </a:r>
            <a:r>
              <a:rPr lang="en-US" dirty="0"/>
              <a:t>is the want-satisfying power of a good or service.  Four major kinds of utility exist: form, time, place, and ownership. </a:t>
            </a:r>
            <a:r>
              <a:rPr lang="en-US" i="1" dirty="0"/>
              <a:t>Form utility </a:t>
            </a:r>
            <a:r>
              <a:rPr lang="en-US" dirty="0"/>
              <a:t>is created when the firm converts raw materials into finished products that are desired by the market. The other three utilities—</a:t>
            </a:r>
            <a:r>
              <a:rPr lang="en-US" i="1" dirty="0"/>
              <a:t>time, place, </a:t>
            </a:r>
            <a:r>
              <a:rPr lang="en-US" dirty="0"/>
              <a:t>and </a:t>
            </a:r>
            <a:r>
              <a:rPr lang="en-US" i="1" dirty="0"/>
              <a:t>ownership</a:t>
            </a:r>
            <a:r>
              <a:rPr lang="en-US" dirty="0"/>
              <a:t>—are created by marketing. They are created when products are available to customers at a convenient location when they want to purchase them, and facilities of </a:t>
            </a:r>
            <a:r>
              <a:rPr lang="en-US" i="1" dirty="0"/>
              <a:t>exchange </a:t>
            </a:r>
            <a:r>
              <a:rPr lang="en-US" dirty="0"/>
              <a:t>are available that allow for transfer of the product ownership from seller to buyer.</a:t>
            </a:r>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906AC7-CDB8-4D52-8A05-AD353045BC46}"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Michael Porter identifies three primary categories of </a:t>
            </a:r>
            <a:r>
              <a:rPr lang="en-US" b="1" dirty="0"/>
              <a:t>competitive strategy: </a:t>
            </a:r>
            <a:r>
              <a:rPr lang="en-US" dirty="0"/>
              <a:t>low cost, differentiation, and focus (or niche). </a:t>
            </a:r>
            <a:r>
              <a:rPr lang="en-US" dirty="0" smtClean="0"/>
              <a:t>Porter </a:t>
            </a:r>
            <a:r>
              <a:rPr lang="en-US" dirty="0"/>
              <a:t>’s overarching premise is that firms must first identify their </a:t>
            </a:r>
            <a:r>
              <a:rPr lang="en-US" b="1" dirty="0"/>
              <a:t>core competencies, </a:t>
            </a:r>
            <a:r>
              <a:rPr lang="en-US" dirty="0"/>
              <a:t>or the activities the firm can do exceedingly well. When these core competencies are superior to those of competitors, they are called </a:t>
            </a:r>
            <a:r>
              <a:rPr lang="en-US" b="1" dirty="0"/>
              <a:t>distinctive competencies. </a:t>
            </a:r>
            <a:r>
              <a:rPr lang="en-US" dirty="0"/>
              <a:t>Firms should invest in distinctive competencies, as they offer opportunity for </a:t>
            </a:r>
            <a:r>
              <a:rPr lang="en-US" b="1" dirty="0"/>
              <a:t>sustainable competitive advantage </a:t>
            </a:r>
            <a:r>
              <a:rPr lang="en-US" dirty="0"/>
              <a:t>in the marketplace, especially if the competencies cannot be easily duplicated or usurped by competitors. </a:t>
            </a:r>
          </a:p>
          <a:p>
            <a:endParaRPr lang="en-US" dirty="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75FD16-665A-4FB3-90E1-2BBDFDD1D447}"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  </a:t>
            </a:r>
            <a:r>
              <a:rPr lang="en-US" b="1" dirty="0"/>
              <a:t>Prospector: </a:t>
            </a:r>
            <a:r>
              <a:rPr lang="en-US" dirty="0"/>
              <a:t>Firm exhibits continual innovation by finding and exploiting new product and market opportunities.</a:t>
            </a:r>
          </a:p>
          <a:p>
            <a:r>
              <a:rPr lang="en-US" dirty="0"/>
              <a:t>•  </a:t>
            </a:r>
            <a:r>
              <a:rPr lang="en-US" b="1" dirty="0"/>
              <a:t>Analyzer: </a:t>
            </a:r>
            <a:r>
              <a:rPr lang="en-US" dirty="0"/>
              <a:t>Firm heavily relies on analysis and imitation of the successes of other organizations, especially prospectors.</a:t>
            </a:r>
          </a:p>
          <a:p>
            <a:r>
              <a:rPr lang="en-US" dirty="0"/>
              <a:t>•  </a:t>
            </a:r>
            <a:r>
              <a:rPr lang="en-US" b="1" dirty="0"/>
              <a:t>Defender: </a:t>
            </a:r>
            <a:r>
              <a:rPr lang="en-US" dirty="0"/>
              <a:t>Firm searches for market stability and production of only a limited product </a:t>
            </a:r>
            <a:r>
              <a:rPr lang="en-US" dirty="0" smtClean="0"/>
              <a:t>line directed </a:t>
            </a:r>
            <a:r>
              <a:rPr lang="en-US" dirty="0"/>
              <a:t>at a narrow market segment, focusing on protecting established turf.</a:t>
            </a:r>
          </a:p>
          <a:p>
            <a:r>
              <a:rPr lang="en-US" dirty="0"/>
              <a:t>•  </a:t>
            </a:r>
            <a:r>
              <a:rPr lang="en-US" b="1" dirty="0"/>
              <a:t>Reactor: </a:t>
            </a:r>
            <a:r>
              <a:rPr lang="en-US" dirty="0"/>
              <a:t>Firm lacks any coherent strategic plan or apparent means of effectively competing; reactors do well to merely survive in the competitive marketplace.</a:t>
            </a:r>
          </a:p>
          <a:p>
            <a:endParaRPr lang="en-US" dirty="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8F5812-F7C9-438A-84E9-F163D6FD7759}"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a:defRPr/>
            </a:pPr>
            <a:r>
              <a:rPr lang="en-US" dirty="0"/>
              <a:t>•  </a:t>
            </a:r>
            <a:r>
              <a:rPr lang="en-US" i="1" dirty="0"/>
              <a:t>Political, legal, and ethical. </a:t>
            </a:r>
            <a:r>
              <a:rPr lang="en-US" dirty="0"/>
              <a:t>All firms operate within certain rules, laws, and norms of operating behavior. For example, JetBlue has myriad regulations administered by the Federal Aviation Administration, the National Transportation Safety Board, and the Transportation Security Administration. In the airline industry, the regulatory environment is a particularly strong external influence on firms’ marketing planning.</a:t>
            </a:r>
          </a:p>
          <a:p>
            <a:pPr>
              <a:defRPr/>
            </a:pPr>
            <a:r>
              <a:rPr lang="en-US" dirty="0"/>
              <a:t>•  </a:t>
            </a:r>
            <a:r>
              <a:rPr lang="en-US" i="1" dirty="0" err="1"/>
              <a:t>Sociocultural</a:t>
            </a:r>
            <a:r>
              <a:rPr lang="en-US" i="1" dirty="0"/>
              <a:t>/demographic. </a:t>
            </a:r>
            <a:r>
              <a:rPr lang="en-US" dirty="0"/>
              <a:t>Trends among consumers and in society as a whole impact marketing planning greatly. Many such trends are demographic in nature, including changing generational preferences and the rising buying power of minority groups domestically and consumers in developing nations in the global marketplace.38  Speaking of generational preferences, JetBlue jumped on the video game trend among children and teens by providing in- seat games, much to the delight of parents who no longer have to entertain the kids for the duration of the flight.</a:t>
            </a:r>
          </a:p>
          <a:p>
            <a:pPr>
              <a:defRPr/>
            </a:pPr>
            <a:r>
              <a:rPr lang="en-US" dirty="0"/>
              <a:t>•  </a:t>
            </a:r>
            <a:r>
              <a:rPr lang="en-US" i="1" dirty="0"/>
              <a:t>Technological. </a:t>
            </a:r>
            <a:r>
              <a:rPr lang="en-US" dirty="0"/>
              <a:t>Constantly emerging and evolving technologies impact business in many ways. The goal is to try to understand the future impact of technological change so a firm’s products will continue to be fresh and viable. JetBlue ordered a number of new downsized “regional jets,” planes that carry about 50 passengers and allow for entry into smaller, underserved markets. The airline is banking on these attractive, comfortable new aircraft to provide a market edge over the competition.</a:t>
            </a:r>
          </a:p>
          <a:p>
            <a:pPr>
              <a:defRPr/>
            </a:pPr>
            <a:r>
              <a:rPr lang="en-US" dirty="0"/>
              <a:t>•  </a:t>
            </a:r>
            <a:r>
              <a:rPr lang="en-US" i="1" dirty="0"/>
              <a:t>Economic. </a:t>
            </a:r>
            <a:r>
              <a:rPr lang="en-US" dirty="0"/>
              <a:t>The economy plays a role in all marketing planning. Part of a marketing plan is a forecast and accompanying budget, and forecasts are impacted by the degree to which predicted economic conditions actually </a:t>
            </a:r>
            <a:r>
              <a:rPr lang="en-US" dirty="0" smtClean="0"/>
              <a:t>materialize. Fuel </a:t>
            </a:r>
            <a:r>
              <a:rPr lang="en-US" dirty="0"/>
              <a:t>prices are a major economic cost element for any airline. JetBlue was a pioneer in hedging against rising fuel prices—that is, making speculative long- term purchase commitments betting on fuel prices going up.</a:t>
            </a:r>
          </a:p>
          <a:p>
            <a:pPr>
              <a:defRPr/>
            </a:pPr>
            <a:r>
              <a:rPr lang="en-US" dirty="0"/>
              <a:t>•  </a:t>
            </a:r>
            <a:r>
              <a:rPr lang="en-US" i="1" dirty="0"/>
              <a:t>Natural. </a:t>
            </a:r>
            <a:r>
              <a:rPr lang="en-US" dirty="0"/>
              <a:t>The natural environment also frequently affects marketing planning.  JetBlue’s highly publicized winter weather fiasco at JFK airport in 2007 prompted immediate changes in the way the company communicates with its customers. And on a broader scope, the concept of environmentally friendly marketing, or </a:t>
            </a:r>
            <a:r>
              <a:rPr lang="en-US" i="1" dirty="0"/>
              <a:t>green marketing, </a:t>
            </a:r>
            <a:r>
              <a:rPr lang="en-US" dirty="0"/>
              <a:t>has been a growing trend in socially responsible companies. </a:t>
            </a:r>
            <a:r>
              <a:rPr lang="en-US" i="1" dirty="0"/>
              <a:t>Sustainability, </a:t>
            </a:r>
            <a:r>
              <a:rPr lang="en-US" dirty="0"/>
              <a:t>which refers to business practices that meet humanity’s needs without harming future generations, has evolved into a part of the philosophical and strategic core of many firms.</a:t>
            </a:r>
          </a:p>
          <a:p>
            <a:pPr>
              <a:defRPr/>
            </a:pPr>
            <a:endParaRPr lang="en-US" dirty="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BE9DFE-C57A-49A2-B560-8571E6C5780E}"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a:defRPr/>
            </a:pPr>
            <a:r>
              <a:rPr lang="en-US" dirty="0"/>
              <a:t>• </a:t>
            </a:r>
            <a:r>
              <a:rPr lang="en-US" i="1" dirty="0"/>
              <a:t>Threat of new entrants. </a:t>
            </a:r>
            <a:r>
              <a:rPr lang="en-US" dirty="0"/>
              <a:t>How strong are entry barriers based on capital requirements or other factors? A cornerstone of JetBlue’s initial market entry success was the fact that it was exceptionally well-capitalized. Not many new airlines are.</a:t>
            </a:r>
          </a:p>
          <a:p>
            <a:pPr>
              <a:defRPr/>
            </a:pPr>
            <a:r>
              <a:rPr lang="en-US" dirty="0"/>
              <a:t>•  </a:t>
            </a:r>
            <a:r>
              <a:rPr lang="en-US" i="1" dirty="0"/>
              <a:t>Rivalry among existing firms. </a:t>
            </a:r>
            <a:r>
              <a:rPr lang="en-US" dirty="0"/>
              <a:t>How much direct competition is there? How much indirect competition? How strong are the firms in both categories? JetBlue’s industry contains a number of firms that are much larger,  but based on JetBlue’s unique value proposition few of them can deliver the same customer experience that JetBlue can.</a:t>
            </a:r>
          </a:p>
          <a:p>
            <a:pPr>
              <a:defRPr/>
            </a:pPr>
            <a:r>
              <a:rPr lang="en-US" dirty="0"/>
              <a:t>• </a:t>
            </a:r>
            <a:r>
              <a:rPr lang="en-US" i="1" dirty="0"/>
              <a:t>Threat of substitute products. </a:t>
            </a:r>
            <a:r>
              <a:rPr lang="en-US" dirty="0"/>
              <a:t>Substitutes appear to be different but actually can satisfy much or all of the same customer need as another product. Will teleconferencing PC-to-PC (using products such as Skype) reach a point in the near future such that business travel is seriously threatened, thus impacting JetBlue and other airlines?</a:t>
            </a:r>
          </a:p>
          <a:p>
            <a:pPr>
              <a:defRPr/>
            </a:pPr>
            <a:r>
              <a:rPr lang="en-US" dirty="0"/>
              <a:t>•  </a:t>
            </a:r>
            <a:r>
              <a:rPr lang="en-US" i="1" dirty="0"/>
              <a:t>Bargaining power of buyers. </a:t>
            </a:r>
            <a:r>
              <a:rPr lang="en-US" dirty="0"/>
              <a:t>To what degree can customers affect prices or product offerings? So far, JetBlue has not been in much head-to-head competition with Southwest, </a:t>
            </a:r>
            <a:r>
              <a:rPr lang="en-US" dirty="0" err="1"/>
              <a:t>AirTran</a:t>
            </a:r>
            <a:r>
              <a:rPr lang="en-US" dirty="0"/>
              <a:t> Airways, Frontier Airlines, or other low- fare carriers in its primary markets. Should this change, passengers will have more power to demand even lower fares and/or additional services from JetBlue. </a:t>
            </a:r>
          </a:p>
          <a:p>
            <a:pPr>
              <a:defRPr/>
            </a:pPr>
            <a:r>
              <a:rPr lang="en-US" dirty="0"/>
              <a:t>•  </a:t>
            </a:r>
            <a:r>
              <a:rPr lang="en-US" i="1" dirty="0"/>
              <a:t>Bargaining power of suppliers. </a:t>
            </a:r>
            <a:r>
              <a:rPr lang="en-US" dirty="0"/>
              <a:t>Suppliers impact the competitive nature of an industry through their ability to raise prices or affect the quality of inbound goods and services. Jet fuel literally fires the airline industry’s economic engine. Also, few manufacturers of commercial aircraft still exist. Both of these factors point to a competitive environment with strong supplier power.</a:t>
            </a:r>
          </a:p>
          <a:p>
            <a:pPr>
              <a:defRPr/>
            </a:pPr>
            <a:r>
              <a:rPr lang="en-US" dirty="0"/>
              <a:t> </a:t>
            </a:r>
          </a:p>
          <a:p>
            <a:pPr>
              <a:defRPr/>
            </a:pPr>
            <a:endParaRPr lang="en-US" dirty="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D3C7B1-97C5-446D-8E7E-36464953B9CD}"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a:defRPr/>
            </a:pPr>
            <a:r>
              <a:rPr lang="en-US" dirty="0"/>
              <a:t> </a:t>
            </a:r>
          </a:p>
          <a:p>
            <a:pPr>
              <a:defRPr/>
            </a:pPr>
            <a:r>
              <a:rPr lang="en-US" dirty="0"/>
              <a:t>•  </a:t>
            </a:r>
            <a:r>
              <a:rPr lang="en-US" i="1" dirty="0"/>
              <a:t>Firm structure and systems. </a:t>
            </a:r>
            <a:r>
              <a:rPr lang="en-US" dirty="0"/>
              <a:t>To what degree does the present organizational structure facilitate or impede successful market-driven strategic planning? Are the firm’s internal systems set up and properly aligned to effectively serve customers? David </a:t>
            </a:r>
            <a:r>
              <a:rPr lang="en-US" dirty="0" err="1"/>
              <a:t>Neeleman</a:t>
            </a:r>
            <a:r>
              <a:rPr lang="en-US" dirty="0"/>
              <a:t> had his organizational chart right on the company Web site and talked openly about being a lean and mean operation. It’s hard to find much evidence that JetBlue’s structure and systems offer impediments to its marketing planning.</a:t>
            </a:r>
          </a:p>
          <a:p>
            <a:pPr>
              <a:defRPr/>
            </a:pPr>
            <a:r>
              <a:rPr lang="en-US" dirty="0"/>
              <a:t>•  </a:t>
            </a:r>
            <a:r>
              <a:rPr lang="en-US" i="1" dirty="0"/>
              <a:t>Firm culture. </a:t>
            </a:r>
            <a:r>
              <a:rPr lang="en-US" dirty="0"/>
              <a:t>As discussed previously, successful marketing planning requires a culture that includes customer orientation as a core value. If a firm’s culture does not value and support a customer orientation and customer-centric approach to the overall business, marketing planning will likely disappoint.</a:t>
            </a:r>
          </a:p>
          <a:p>
            <a:pPr>
              <a:defRPr/>
            </a:pPr>
            <a:r>
              <a:rPr lang="en-US" dirty="0"/>
              <a:t>A close review of the communication with customers on JetBlue’s Web site provides evidence that customer orientation is a core value at the company.</a:t>
            </a:r>
          </a:p>
          <a:p>
            <a:pPr>
              <a:defRPr/>
            </a:pPr>
            <a:r>
              <a:rPr lang="en-US" dirty="0"/>
              <a:t>•  </a:t>
            </a:r>
            <a:r>
              <a:rPr lang="en-US" i="1" dirty="0"/>
              <a:t>Firm leadership. </a:t>
            </a:r>
            <a:r>
              <a:rPr lang="en-US" dirty="0"/>
              <a:t>Of course, the CEO must believe in and continuously sup- port (financially and otherwise) the structure, systems, and culture necessary for market-driven strategic planning. JetBlue’s employee-friendly—and customer-friendly—approach epitomizes such leadership and commitment.</a:t>
            </a:r>
          </a:p>
          <a:p>
            <a:pPr>
              <a:defRPr/>
            </a:pPr>
            <a:r>
              <a:rPr lang="en-US" dirty="0"/>
              <a:t>•  </a:t>
            </a:r>
            <a:r>
              <a:rPr lang="en-US" i="1" dirty="0"/>
              <a:t>Firm resources. </a:t>
            </a:r>
            <a:r>
              <a:rPr lang="en-US" dirty="0"/>
              <a:t>Finally, internal analysis involves taking an honest look at all aspects of a firm’s functional/operational-level resources and capabilities and how they play into the ability to develop and execute market-driven strategies. </a:t>
            </a:r>
          </a:p>
          <a:p>
            <a:pPr>
              <a:defRPr/>
            </a:pPr>
            <a:r>
              <a:rPr lang="en-US" dirty="0"/>
              <a:t> </a:t>
            </a:r>
          </a:p>
          <a:p>
            <a:pPr>
              <a:defRPr/>
            </a:pPr>
            <a:endParaRPr lang="en-US" dirty="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FCA665-8A7C-46B8-A9BE-F690E5C54BF5}"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Besides helping a marketing manager organize the results of a situation analysis, the SWOT analysis template is also useful in beginning to brainstorm marketing strategies that might be appropriate depending on which of four possible </a:t>
            </a:r>
            <a:r>
              <a:rPr lang="en-US" dirty="0" smtClean="0"/>
              <a:t>combination </a:t>
            </a:r>
            <a:r>
              <a:rPr lang="en-US" dirty="0"/>
              <a:t>scenarios predominate in a firm’s situation: internal strengths/external opportunities, internal strengths/external  threats, internal weaknesses/external opportunities, or internal weaknesses/external  threats. During the situation </a:t>
            </a:r>
            <a:r>
              <a:rPr lang="en-US" dirty="0" smtClean="0"/>
              <a:t>analysis </a:t>
            </a:r>
            <a:r>
              <a:rPr lang="en-US" dirty="0"/>
              <a:t>it is essential to begin to critically and realistically examine the degree to which a firm’s external and internal environment will impact its ability to develop </a:t>
            </a:r>
            <a:r>
              <a:rPr lang="en-US" dirty="0" smtClean="0"/>
              <a:t>marketing </a:t>
            </a:r>
            <a:r>
              <a:rPr lang="en-US" dirty="0"/>
              <a:t>strategy.</a:t>
            </a:r>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F5037B-5D27-43FA-B641-4024B8AED3AB}"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  </a:t>
            </a:r>
            <a:r>
              <a:rPr lang="en-US" b="1"/>
              <a:t>Market penetration strategies </a:t>
            </a:r>
            <a:r>
              <a:rPr lang="en-US"/>
              <a:t>involve investing in existing customers to gain additional usage of existing products.</a:t>
            </a:r>
          </a:p>
          <a:p>
            <a:r>
              <a:rPr lang="en-US"/>
              <a:t>•  </a:t>
            </a:r>
            <a:r>
              <a:rPr lang="en-US" b="1"/>
              <a:t>Product development strategies </a:t>
            </a:r>
            <a:r>
              <a:rPr lang="en-US"/>
              <a:t>recognize the opportunity to invest in new products that will increase usage from the current customer base.</a:t>
            </a:r>
          </a:p>
          <a:p>
            <a:r>
              <a:rPr lang="en-US"/>
              <a:t>•  </a:t>
            </a:r>
            <a:r>
              <a:rPr lang="en-US" b="1"/>
              <a:t>Market development strategies </a:t>
            </a:r>
            <a:r>
              <a:rPr lang="en-US"/>
              <a:t>allow for expansion of the firm’s product line into heretofore untapped markets, often internationally.</a:t>
            </a:r>
          </a:p>
          <a:p>
            <a:r>
              <a:rPr lang="en-US"/>
              <a:t>•  </a:t>
            </a:r>
            <a:r>
              <a:rPr lang="en-US" b="1"/>
              <a:t>Diversification strategies </a:t>
            </a:r>
            <a:r>
              <a:rPr lang="en-US"/>
              <a:t>seize on opportunities to serve new markets with new products</a:t>
            </a:r>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8F54EE-6C69-44B5-856E-749ABF4E72CF}"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As pointed out earlier, strategy </a:t>
            </a:r>
            <a:r>
              <a:rPr lang="en-US" i="1" dirty="0"/>
              <a:t>development </a:t>
            </a:r>
            <a:r>
              <a:rPr lang="en-US" dirty="0"/>
              <a:t>is only part of marketing planning. The other part is strategy </a:t>
            </a:r>
            <a:r>
              <a:rPr lang="en-US" i="1" dirty="0"/>
              <a:t>implementation, </a:t>
            </a:r>
            <a:r>
              <a:rPr lang="en-US" dirty="0"/>
              <a:t>including measuring results. The process of measuring marketing results and adjusting the marketing plan as needed is called </a:t>
            </a:r>
            <a:r>
              <a:rPr lang="en-US" b="1" dirty="0"/>
              <a:t>marketing control</a:t>
            </a:r>
            <a:r>
              <a:rPr lang="en-US" b="1" dirty="0" smtClean="0"/>
              <a:t>.</a:t>
            </a:r>
          </a:p>
          <a:p>
            <a:endParaRPr lang="en-US" dirty="0"/>
          </a:p>
          <a:p>
            <a:r>
              <a:rPr lang="en-US" dirty="0"/>
              <a:t>In a marketing plan, every strategy must include an implementation element. Sometimes these are called action plans or programs. Each must discuss timing, assign persons responsible for various aspects of implementation, and assign resources necessary to make the strategy happen. Forecasts and their accompanying budgets must be provided. Then, appropriate metrics must be identified to assess along the way to what degree the plan is on track and the strategies are contributing to achievement of the stated marketing objectives</a:t>
            </a:r>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F115D0-6207-495C-BF9B-06898BD0F4BF}" type="slidenum">
              <a:rPr lang="en-US" smtClean="0"/>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Contingency plans are often described in terms of a separate plan for a worst-case, best-case, and expected</a:t>
            </a:r>
            <a:r>
              <a:rPr lang="en-US" dirty="0" smtClean="0"/>
              <a:t>-case </a:t>
            </a:r>
            <a:r>
              <a:rPr lang="en-US" dirty="0"/>
              <a:t>performance against the forecast. That is, the implementation of the marketing strategies would be different depending on how performance against the forecast actually materializes. If better, the firm could quickly shift to a best-case implementation scenario. If worse, then the shift would be to a worst-case scenario. Having these contingency plans in place avoids scrambling to decide how to adjust marketing strategies when performance against a forecast is higher or lower than expected. </a:t>
            </a:r>
          </a:p>
          <a:p>
            <a:endParaRPr lang="en-US" dirty="0"/>
          </a:p>
        </p:txBody>
      </p:sp>
      <p:sp>
        <p:nvSpPr>
          <p:cNvPr id="4" name="Slide Number Placeholder 3"/>
          <p:cNvSpPr>
            <a:spLocks noGrp="1"/>
          </p:cNvSpPr>
          <p:nvPr>
            <p:ph type="sldNum" sz="quarter" idx="10"/>
          </p:nvPr>
        </p:nvSpPr>
        <p:spPr/>
        <p:txBody>
          <a:bodyPr/>
          <a:lstStyle/>
          <a:p>
            <a:pPr>
              <a:defRPr/>
            </a:pPr>
            <a:fld id="{800E2F70-FADE-4A9D-9EBA-033B0B0604FA}" type="slidenum">
              <a:rPr lang="en-US" smtClean="0"/>
              <a:pPr>
                <a:defRPr/>
              </a:pPr>
              <a:t>37</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mn-lt"/>
                <a:ea typeface="+mn-ea"/>
                <a:cs typeface="+mn-cs"/>
              </a:rPr>
              <a:t>1. </a:t>
            </a:r>
            <a:r>
              <a:rPr lang="en-US" sz="1200" i="1" kern="1200" dirty="0">
                <a:solidFill>
                  <a:schemeClr val="tx1"/>
                </a:solidFill>
                <a:latin typeface="+mn-lt"/>
                <a:ea typeface="+mn-ea"/>
                <a:cs typeface="+mn-cs"/>
              </a:rPr>
              <a:t>Stay flexible. </a:t>
            </a:r>
            <a:r>
              <a:rPr lang="en-US" sz="1200" kern="1200" dirty="0">
                <a:solidFill>
                  <a:schemeClr val="tx1"/>
                </a:solidFill>
                <a:latin typeface="+mn-lt"/>
                <a:ea typeface="+mn-ea"/>
                <a:cs typeface="+mn-cs"/>
              </a:rPr>
              <a:t>Don’t forget that marketing plans are not set in stone. Markets and customers change, competitors do unexpected things, and the external environment has a nasty habit of creating unexpected surprises. Great marketing managers understand when to adjust a plan. Nimble organizations tend to be much more successful in their marketing strategies.</a:t>
            </a:r>
          </a:p>
          <a:p>
            <a:r>
              <a:rPr lang="en-US" sz="1200" kern="1200" dirty="0">
                <a:solidFill>
                  <a:schemeClr val="tx1"/>
                </a:solidFill>
                <a:latin typeface="+mn-lt"/>
                <a:ea typeface="+mn-ea"/>
                <a:cs typeface="+mn-cs"/>
              </a:rPr>
              <a:t>In his provocative book, </a:t>
            </a:r>
            <a:r>
              <a:rPr lang="en-US" sz="1200" i="1" kern="1200" dirty="0">
                <a:solidFill>
                  <a:schemeClr val="tx1"/>
                </a:solidFill>
                <a:latin typeface="+mn-lt"/>
                <a:ea typeface="+mn-ea"/>
                <a:cs typeface="+mn-cs"/>
              </a:rPr>
              <a:t>The Rise and Fall of Strategic Planning, </a:t>
            </a:r>
            <a:r>
              <a:rPr lang="en-US" sz="1200" kern="1200" dirty="0">
                <a:solidFill>
                  <a:schemeClr val="tx1"/>
                </a:solidFill>
                <a:latin typeface="+mn-lt"/>
                <a:ea typeface="+mn-ea"/>
                <a:cs typeface="+mn-cs"/>
              </a:rPr>
              <a:t>strategy expert Henry </a:t>
            </a:r>
            <a:r>
              <a:rPr lang="en-US" sz="1200" kern="1200" dirty="0" err="1">
                <a:solidFill>
                  <a:schemeClr val="tx1"/>
                </a:solidFill>
                <a:latin typeface="+mn-lt"/>
                <a:ea typeface="+mn-ea"/>
                <a:cs typeface="+mn-cs"/>
              </a:rPr>
              <a:t>Mintzberg</a:t>
            </a:r>
            <a:r>
              <a:rPr lang="en-US" sz="1200" kern="1200" dirty="0">
                <a:solidFill>
                  <a:schemeClr val="tx1"/>
                </a:solidFill>
                <a:latin typeface="+mn-lt"/>
                <a:ea typeface="+mn-ea"/>
                <a:cs typeface="+mn-cs"/>
              </a:rPr>
              <a:t> builds the case that organizations sometimes spend so much time focused on planning for the long term that they miss the opportunities presented by the next customer who walks through the door.</a:t>
            </a:r>
          </a:p>
          <a:p>
            <a:r>
              <a:rPr lang="en-US" sz="1200" kern="1200" dirty="0" err="1">
                <a:solidFill>
                  <a:schemeClr val="tx1"/>
                </a:solidFill>
                <a:latin typeface="+mn-lt"/>
                <a:ea typeface="+mn-ea"/>
                <a:cs typeface="+mn-cs"/>
              </a:rPr>
              <a:t>Mintzberg’s</a:t>
            </a:r>
            <a:r>
              <a:rPr lang="en-US" sz="1200" kern="1200" dirty="0">
                <a:solidFill>
                  <a:schemeClr val="tx1"/>
                </a:solidFill>
                <a:latin typeface="+mn-lt"/>
                <a:ea typeface="+mn-ea"/>
                <a:cs typeface="+mn-cs"/>
              </a:rPr>
              <a:t> concern is valid and points to the need for viewing planning as an ongoing, organic process in which managers exhibit flexibility and adaptability to changing market conditions. Marketing plans are not written in stone— that is, after a plan is prepared myriad changes in the firm’s external and internal environment may create a need for marketing managers to quickly alter their strategies in the marketplace. The more nimble a company is in changing course to address new conditions  as they arise, the more successful its marketing strategies will be.</a:t>
            </a:r>
          </a:p>
          <a:p>
            <a:r>
              <a:rPr lang="en-US" sz="1200" kern="1200" dirty="0">
                <a:solidFill>
                  <a:schemeClr val="tx1"/>
                </a:solidFill>
                <a:latin typeface="+mn-lt"/>
                <a:ea typeface="+mn-ea"/>
                <a:cs typeface="+mn-cs"/>
              </a:rPr>
              <a:t>2. </a:t>
            </a:r>
            <a:r>
              <a:rPr lang="en-US" sz="1200" i="1" kern="1200" dirty="0">
                <a:solidFill>
                  <a:schemeClr val="tx1"/>
                </a:solidFill>
                <a:latin typeface="+mn-lt"/>
                <a:ea typeface="+mn-ea"/>
                <a:cs typeface="+mn-cs"/>
              </a:rPr>
              <a:t>Utilize input, but don’t become paralyzed by information and analysis. </a:t>
            </a:r>
            <a:r>
              <a:rPr lang="en-US" sz="1200" kern="1200" dirty="0">
                <a:solidFill>
                  <a:schemeClr val="tx1"/>
                </a:solidFill>
                <a:latin typeface="+mn-lt"/>
                <a:ea typeface="+mn-ea"/>
                <a:cs typeface="+mn-cs"/>
              </a:rPr>
              <a:t>Great marketing managers value research and analytics, but also know when to move forward with action.</a:t>
            </a:r>
          </a:p>
          <a:p>
            <a:r>
              <a:rPr lang="en-US" sz="1200" kern="1200" dirty="0">
                <a:solidFill>
                  <a:schemeClr val="tx1"/>
                </a:solidFill>
                <a:latin typeface="+mn-lt"/>
                <a:ea typeface="+mn-ea"/>
                <a:cs typeface="+mn-cs"/>
              </a:rPr>
              <a:t>3. </a:t>
            </a:r>
            <a:r>
              <a:rPr lang="en-US" sz="1200" i="1" kern="1200" dirty="0">
                <a:solidFill>
                  <a:schemeClr val="tx1"/>
                </a:solidFill>
                <a:latin typeface="+mn-lt"/>
                <a:ea typeface="+mn-ea"/>
                <a:cs typeface="+mn-cs"/>
              </a:rPr>
              <a:t>Don’t underestimate the implementation part of the plan. </a:t>
            </a:r>
            <a:r>
              <a:rPr lang="en-US" sz="1200" kern="1200" dirty="0">
                <a:solidFill>
                  <a:schemeClr val="tx1"/>
                </a:solidFill>
                <a:latin typeface="+mn-lt"/>
                <a:ea typeface="+mn-ea"/>
                <a:cs typeface="+mn-cs"/>
              </a:rPr>
              <a:t>This is such a common mistake it is nearly synonymous with poor marketing planning. The quality of the action plans and metrics often make or break the success of the plan. Put another way, a good plan on paper is useless without effective implementation.</a:t>
            </a:r>
          </a:p>
          <a:p>
            <a:r>
              <a:rPr lang="en-US" sz="1200" kern="1200" dirty="0">
                <a:solidFill>
                  <a:schemeClr val="tx1"/>
                </a:solidFill>
                <a:latin typeface="+mn-lt"/>
                <a:ea typeface="+mn-ea"/>
                <a:cs typeface="+mn-cs"/>
              </a:rPr>
              <a:t>4. </a:t>
            </a:r>
            <a:r>
              <a:rPr lang="en-US" sz="1200" i="1" kern="1200" dirty="0">
                <a:solidFill>
                  <a:schemeClr val="tx1"/>
                </a:solidFill>
                <a:latin typeface="+mn-lt"/>
                <a:ea typeface="+mn-ea"/>
                <a:cs typeface="+mn-cs"/>
              </a:rPr>
              <a:t>Stay strategic, but also stay on top of the tactical. </a:t>
            </a:r>
            <a:r>
              <a:rPr lang="en-US" sz="1200" kern="1200" dirty="0">
                <a:solidFill>
                  <a:schemeClr val="tx1"/>
                </a:solidFill>
                <a:latin typeface="+mn-lt"/>
                <a:ea typeface="+mn-ea"/>
                <a:cs typeface="+mn-cs"/>
              </a:rPr>
              <a:t>Remember that marketing has these two levels of interrelated issues, and both the strategic and tactical elements have to be right for the plan to be successful.</a:t>
            </a:r>
          </a:p>
          <a:p>
            <a:r>
              <a:rPr lang="en-US" sz="1200" kern="1200" dirty="0">
                <a:solidFill>
                  <a:schemeClr val="tx1"/>
                </a:solidFill>
                <a:latin typeface="+mn-lt"/>
                <a:ea typeface="+mn-ea"/>
                <a:cs typeface="+mn-cs"/>
              </a:rPr>
              <a:t>5. </a:t>
            </a:r>
            <a:r>
              <a:rPr lang="en-US" sz="1200" i="1" kern="1200" dirty="0">
                <a:solidFill>
                  <a:schemeClr val="tx1"/>
                </a:solidFill>
                <a:latin typeface="+mn-lt"/>
                <a:ea typeface="+mn-ea"/>
                <a:cs typeface="+mn-cs"/>
              </a:rPr>
              <a:t>Give yourself and your people room to fail and try again. </a:t>
            </a:r>
            <a:r>
              <a:rPr lang="en-US" sz="1200" kern="1200" dirty="0">
                <a:solidFill>
                  <a:schemeClr val="tx1"/>
                </a:solidFill>
                <a:latin typeface="+mn-lt"/>
                <a:ea typeface="+mn-ea"/>
                <a:cs typeface="+mn-cs"/>
              </a:rPr>
              <a:t>Marketing planning is by no means a predictable science. It is more realistic to think of it as both science and art, and creativity and risk-taking are to be rewarded. All great marketing managers have experienced both success and failures in marketing planning. As in baseball, it’s not one or two times at bat but rather the long- term batting average that separates the great from the average performer.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r>
            <a:br>
              <a:rPr lang="en-US" sz="1200" kern="120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pPr>
              <a:defRPr/>
            </a:pPr>
            <a:fld id="{800E2F70-FADE-4A9D-9EBA-033B0B0604FA}" type="slidenum">
              <a:rPr lang="en-US" smtClean="0"/>
              <a:pPr>
                <a:defRPr/>
              </a:pPr>
              <a:t>38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Recall that marketing is charged not just with </a:t>
            </a:r>
            <a:r>
              <a:rPr lang="en-US" i="1"/>
              <a:t>creating </a:t>
            </a:r>
            <a:r>
              <a:rPr lang="en-US"/>
              <a:t>offerings that have value, but also with </a:t>
            </a:r>
            <a:r>
              <a:rPr lang="en-US" i="1"/>
              <a:t>communicating, delivering, </a:t>
            </a:r>
            <a:r>
              <a:rPr lang="en-US"/>
              <a:t>and </a:t>
            </a:r>
            <a:r>
              <a:rPr lang="en-US" i="1"/>
              <a:t>exchanging </a:t>
            </a:r>
            <a:r>
              <a:rPr lang="en-US"/>
              <a:t>those offerings. When a firm communicates the </a:t>
            </a:r>
            <a:r>
              <a:rPr lang="en-US" b="1"/>
              <a:t>value proposition </a:t>
            </a:r>
            <a:r>
              <a:rPr lang="en-US"/>
              <a:t>of its products to customers, the value message may include the whole bundle of benefits the company promises to deliver, not just the benefits of the product itself.</a:t>
            </a:r>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96877D-778C-487D-94F1-32833E24ED84}"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58B0D58-38CF-4143-9C77-CFBC006881A1}"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 firm’s value proposition must be strong enough to move customers past mere satisfaction and into a commitment to a company and its products and brands for the long run. Such a commitment reflects a high level of </a:t>
            </a:r>
            <a:r>
              <a:rPr lang="en-US" b="1" dirty="0"/>
              <a:t>customer loyalty, </a:t>
            </a:r>
            <a:r>
              <a:rPr lang="en-US" dirty="0"/>
              <a:t>which increases </a:t>
            </a:r>
            <a:r>
              <a:rPr lang="en-US" b="1" dirty="0"/>
              <a:t>customer retention </a:t>
            </a:r>
            <a:r>
              <a:rPr lang="en-US" dirty="0"/>
              <a:t>and reduces </a:t>
            </a:r>
            <a:r>
              <a:rPr lang="en-US" b="1" dirty="0"/>
              <a:t>customer switching.</a:t>
            </a:r>
          </a:p>
          <a:p>
            <a:endParaRPr lang="en-US" b="1" dirty="0"/>
          </a:p>
          <a:p>
            <a:r>
              <a:rPr lang="en-US" dirty="0"/>
              <a:t>Customer loyalty almost always is directly related to the various sources of value the customer is presently deriving from the relationship with the company and its brands. Except in situations of monopoly (which creates forced loyalty), loyal customers by definition tend to also experience a high level of satisfaction.</a:t>
            </a:r>
          </a:p>
          <a:p>
            <a:r>
              <a:rPr lang="en-US" dirty="0"/>
              <a:t>However, not all satisfied customers are loyal. If a competitor comes along with a better value proposition, or if a value proposition begins to slip or is not effectively communicated, customers who are presently satisfied become good candidates for switching to another company’s products.</a:t>
            </a:r>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6AAC6E-5D6E-4660-834C-7649C02E4B4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Basically, the value chain concept holds that every organization represents a synthesis of activities involved in designing, producing, marketing, delivering, and supporting its products. The value chain identifies nine relevant strategic activities the organization can engage in that create/impact both sides of the value equation: benefits and costs. </a:t>
            </a:r>
            <a:r>
              <a:rPr lang="en-US" dirty="0" smtClean="0"/>
              <a:t>Porter’s </a:t>
            </a:r>
            <a:r>
              <a:rPr lang="en-US" dirty="0"/>
              <a:t>nine </a:t>
            </a:r>
            <a:r>
              <a:rPr lang="en-US" b="1" dirty="0"/>
              <a:t>value-creating activities </a:t>
            </a:r>
            <a:r>
              <a:rPr lang="en-US" dirty="0"/>
              <a:t>include five primary activities and four support activities.</a:t>
            </a:r>
          </a:p>
          <a:p>
            <a:pPr>
              <a:defRPr/>
            </a:pPr>
            <a:endParaRPr lang="en-US" dirty="0"/>
          </a:p>
          <a:p>
            <a:pPr>
              <a:defRPr/>
            </a:pPr>
            <a:endParaRPr lang="en-US" dirty="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87F93B-7D27-43E3-BBB4-83217262BE5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1. </a:t>
            </a:r>
            <a:r>
              <a:rPr lang="en-US" i="1"/>
              <a:t>Inbound logistics—</a:t>
            </a:r>
            <a:r>
              <a:rPr lang="en-US"/>
              <a:t>how  the firm goes about sourcing raw materials for production.</a:t>
            </a:r>
          </a:p>
          <a:p>
            <a:r>
              <a:rPr lang="en-US"/>
              <a:t>2. </a:t>
            </a:r>
            <a:r>
              <a:rPr lang="en-US" i="1"/>
              <a:t>Operations—</a:t>
            </a:r>
            <a:r>
              <a:rPr lang="en-US"/>
              <a:t>how the firm converts the raw materials into final products.</a:t>
            </a:r>
          </a:p>
          <a:p>
            <a:r>
              <a:rPr lang="en-US"/>
              <a:t>3. </a:t>
            </a:r>
            <a:r>
              <a:rPr lang="en-US" i="1"/>
              <a:t>Outbound logistics—</a:t>
            </a:r>
            <a:r>
              <a:rPr lang="en-US"/>
              <a:t>how the firm transports and distributes the final prod- ucts to the marketplace.</a:t>
            </a:r>
          </a:p>
          <a:p>
            <a:r>
              <a:rPr lang="en-US"/>
              <a:t>4. </a:t>
            </a:r>
            <a:r>
              <a:rPr lang="en-US" i="1"/>
              <a:t>Marketing and sales—</a:t>
            </a:r>
            <a:r>
              <a:rPr lang="en-US"/>
              <a:t>how the firm communicates the value proposition to the marketplace.</a:t>
            </a:r>
          </a:p>
          <a:p>
            <a:r>
              <a:rPr lang="en-US"/>
              <a:t>5. </a:t>
            </a:r>
            <a:r>
              <a:rPr lang="en-US" i="1"/>
              <a:t>Service—</a:t>
            </a:r>
            <a:r>
              <a:rPr lang="en-US"/>
              <a:t>how the firm supports customers during and after the sale.</a:t>
            </a:r>
          </a:p>
          <a:p>
            <a:r>
              <a:rPr lang="en-US"/>
              <a:t> </a:t>
            </a:r>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B8A88E-EF63-4A4A-9480-C81A96F96CD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The four </a:t>
            </a:r>
            <a:r>
              <a:rPr lang="en-US" i="1"/>
              <a:t>support activities </a:t>
            </a:r>
            <a:r>
              <a:rPr lang="en-US"/>
              <a:t>in the value chain are:</a:t>
            </a:r>
          </a:p>
          <a:p>
            <a:r>
              <a:rPr lang="en-US"/>
              <a:t> </a:t>
            </a:r>
          </a:p>
          <a:p>
            <a:r>
              <a:rPr lang="en-US"/>
              <a:t>1. </a:t>
            </a:r>
            <a:r>
              <a:rPr lang="en-US" i="1"/>
              <a:t>Firm infrastructure—</a:t>
            </a:r>
            <a:r>
              <a:rPr lang="en-US"/>
              <a:t>how the firm is set up for doing business; are the internal processes aligned and efficient.</a:t>
            </a:r>
          </a:p>
          <a:p>
            <a:r>
              <a:rPr lang="en-US"/>
              <a:t>2. </a:t>
            </a:r>
            <a:r>
              <a:rPr lang="en-US" i="1"/>
              <a:t>Human resource management—</a:t>
            </a:r>
            <a:r>
              <a:rPr lang="en-US"/>
              <a:t>how the firm ensures it has the right people in place, trains them, and keeps them.</a:t>
            </a:r>
          </a:p>
          <a:p>
            <a:r>
              <a:rPr lang="en-US"/>
              <a:t>3. </a:t>
            </a:r>
            <a:r>
              <a:rPr lang="en-US" i="1"/>
              <a:t>Technology development—</a:t>
            </a:r>
            <a:r>
              <a:rPr lang="en-US"/>
              <a:t>how the firm embraces technology usage for the benefit of customers.</a:t>
            </a:r>
          </a:p>
          <a:p>
            <a:r>
              <a:rPr lang="en-US"/>
              <a:t>4. </a:t>
            </a:r>
            <a:r>
              <a:rPr lang="en-US" i="1"/>
              <a:t>Procurement</a:t>
            </a:r>
            <a:r>
              <a:rPr lang="en-US"/>
              <a:t>—how the firm deals with vendors and quality issues.</a:t>
            </a:r>
          </a:p>
          <a:p>
            <a:endParaRPr lang="en-US"/>
          </a:p>
          <a:p>
            <a:endParaRPr lang="en-US"/>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7D804B-3AF5-4075-B216-CBF520DE581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00E2F70-FADE-4A9D-9EBA-033B0B0604F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dirty="0"/>
              <a:t>Marketing (Big M) serves as a core driver of business strategy. That is, an understanding of markets, competitors, and other external forces, coupled with attention to internal capabilities, allows a firm to successfully develop strategies for the future. At the functional or operational level, marketing (little m) represents the specific programs and tactics aimed at customers and other stakeholder groups and includes everything from brand image, to the message salespeople and advertisements deliver, to customer service, to packaging and product </a:t>
            </a:r>
            <a:r>
              <a:rPr lang="en-US" dirty="0" smtClean="0"/>
              <a:t>features—</a:t>
            </a:r>
            <a:r>
              <a:rPr lang="en-US" dirty="0"/>
              <a:t>in fact, all elements of operationalizing the marketing mix and beyond.</a:t>
            </a:r>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8C2035-7D4B-45A7-BD0B-72433272732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4"/>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02</a:t>
            </a:r>
          </a:p>
        </p:txBody>
      </p:sp>
      <p:sp>
        <p:nvSpPr>
          <p:cNvPr id="6" name="Rectangle 5"/>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11"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2"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3"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B9E27B4C-7804-4B8A-91D1-FCF00A04410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6FED5CAB-8431-41E4-99CA-C2364FBA70F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3879B585-33C1-4330-B3C5-67E0FB68596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E66100B7-3BDB-4CE0-99E9-0AFEA6B6B10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FF0FCF8D-DF0E-4E93-A155-7FA7C8008BF0}"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DBF641F2-E0F4-4F87-9BA2-58E90DDAE34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506DA151-A0AD-477F-9CA6-8347A09476D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D3F562ED-DF93-4FC0-AC4D-FE30A265F290}"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78559FB7-EA77-4787-8E46-A98D1EDF64D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8C761722-446E-4ADB-A326-82F22BE0638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261596AE-5BB8-42F8-A2CF-A3C6FA4965E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B3F224E6-E49B-403E-9D91-144FD62FF756}"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9355B9D7-9F90-2445-93A5-8CC84E521043}" type="datetime1">
              <a:rPr lang="en-US" smtClean="0"/>
              <a:t>3/7/18</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825D17DD-ADED-4E92-8E94-3F0F1CED4DB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lvl1pPr>
          </a:lstStyle>
          <a:p>
            <a:r>
              <a:rPr kumimoji="0" lang="en-US" dirty="0"/>
              <a:t>Click to edit Master title style</a:t>
            </a:r>
          </a:p>
        </p:txBody>
      </p:sp>
      <p:sp>
        <p:nvSpPr>
          <p:cNvPr id="4" name="Date Placeholder 3"/>
          <p:cNvSpPr>
            <a:spLocks noGrp="1"/>
          </p:cNvSpPr>
          <p:nvPr>
            <p:ph type="dt" sz="half" idx="10"/>
          </p:nvPr>
        </p:nvSpPr>
        <p:spPr/>
        <p:txBody>
          <a:bodyPr/>
          <a:lstStyle/>
          <a:p>
            <a:pPr>
              <a:defRPr/>
            </a:pPr>
            <a:fld id="{4F21D02E-3EE7-0546-8B10-5480FEEC0139}" type="datetime1">
              <a:rPr lang="en-US" smtClean="0"/>
              <a:t>3/7/18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52A9B158-F72C-4B6E-BFF4-0461899B0FC6}" type="slidenum">
              <a:rPr lang="en-US" smtClean="0"/>
              <a:pPr>
                <a:defRPr/>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a:defRPr/>
            </a:pPr>
            <a:fld id="{495404F0-6784-2B45-86B2-B783520EB1B7}" type="datetime1">
              <a:rPr lang="en-US" smtClean="0"/>
              <a:t>3/7/18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F71FB46D-02C9-4543-8AF0-E86DDEF6A38D}" type="slidenum">
              <a:rPr lang="en-US" smtClean="0"/>
              <a:pPr>
                <a:defRPr/>
              </a:pPr>
              <a:t>‹#›</a:t>
            </a:fld>
            <a:endParaRPr lang="en-US" dirty="0"/>
          </a:p>
        </p:txBody>
      </p:sp>
      <p:sp>
        <p:nvSpPr>
          <p:cNvPr id="14" name="Footer Placeholder 13"/>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a:defRPr/>
            </a:pPr>
            <a:fld id="{C9D60897-4D2D-4C49-ABAA-BBBBC0F52DCD}" type="datetime1">
              <a:rPr lang="en-US" smtClean="0"/>
              <a:t>3/7/18</a:t>
            </a:fld>
            <a:endParaRPr lang="en-US"/>
          </a:p>
        </p:txBody>
      </p:sp>
      <p:sp>
        <p:nvSpPr>
          <p:cNvPr id="10" name="Slide Number Placeholder 9"/>
          <p:cNvSpPr>
            <a:spLocks noGrp="1"/>
          </p:cNvSpPr>
          <p:nvPr>
            <p:ph type="sldNum" sz="quarter" idx="16"/>
          </p:nvPr>
        </p:nvSpPr>
        <p:spPr/>
        <p:txBody>
          <a:bodyPr rtlCol="0"/>
          <a:lstStyle/>
          <a:p>
            <a:pPr>
              <a:defRPr/>
            </a:pPr>
            <a:fld id="{162A4C28-9786-4F64-ADD7-B18BB2F118E0}"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a:defRPr/>
            </a:pPr>
            <a:fld id="{2224DEE8-B514-9F49-ADA5-68F09674A991}" type="datetime1">
              <a:rPr lang="en-US" smtClean="0"/>
              <a:t>3/7/18</a:t>
            </a:fld>
            <a:endParaRPr lang="en-US"/>
          </a:p>
        </p:txBody>
      </p:sp>
      <p:sp>
        <p:nvSpPr>
          <p:cNvPr id="12" name="Slide Number Placeholder 11"/>
          <p:cNvSpPr>
            <a:spLocks noGrp="1"/>
          </p:cNvSpPr>
          <p:nvPr>
            <p:ph type="sldNum" sz="quarter" idx="16"/>
          </p:nvPr>
        </p:nvSpPr>
        <p:spPr/>
        <p:txBody>
          <a:bodyPr rtlCol="0"/>
          <a:lstStyle/>
          <a:p>
            <a:pPr>
              <a:defRPr/>
            </a:pPr>
            <a:fld id="{846C1602-8570-47F0-B104-2D2770C4B7D5}"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1BD30F77-5421-084C-A435-E76536CDB3EB}" type="datetime1">
              <a:rPr lang="en-US" smtClean="0"/>
              <a:t>3/7/18</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A093BF55-1E93-4584-84DF-695494109A69}"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510AC59-A9B6-F04C-AD08-05C4EE24752E}" type="datetime1">
              <a:rPr lang="en-US" smtClean="0"/>
              <a:t>3/7/18</a:t>
            </a:fld>
            <a:endParaRPr lang="en-US"/>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0405B3F0-5A80-4CFC-88D5-818E32DA149D}"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3A1CDBA0-DFA5-994C-8201-66E4A0625877}" type="datetime1">
              <a:rPr lang="en-US" smtClean="0"/>
              <a:t>3/7/18</a:t>
            </a:fld>
            <a:endParaRPr lang="en-US" dirty="0"/>
          </a:p>
        </p:txBody>
      </p:sp>
      <p:sp>
        <p:nvSpPr>
          <p:cNvPr id="6" name="Footer Placeholder 5"/>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DFD37C29-4FA0-453E-8ADB-26C54A8C2A0C}" type="slidenum">
              <a:rPr lang="en-US" smtClean="0"/>
              <a:pPr>
                <a:defRPr/>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fld id="{652041E9-0948-204E-8B0D-FD39538A769B}" type="datetime1">
              <a:rPr lang="en-US" smtClean="0"/>
              <a:t>3/7/18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F2C70DE5-0DC7-4FAE-A8D2-0D4429EB7250}" type="slidenum">
              <a:rPr lang="en-US" smtClean="0"/>
              <a:pPr>
                <a:defRPr/>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0C47CC3-DBE2-3B4E-AD1D-07723A582670}" type="datetime1">
              <a:rPr lang="en-US" smtClean="0"/>
              <a:t>3/7/18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a:lstStyle/>
          <a:p>
            <a:pPr>
              <a:defRPr/>
            </a:pPr>
            <a:fld id="{45F1DA98-9F63-4D38-8905-E92A14EA5D07}" type="slidenum">
              <a:rPr lang="en-US" smtClean="0"/>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fld id="{56D82547-7B4E-964C-AF1D-82FC213B4AED}" type="datetime1">
              <a:rPr lang="en-US" smtClean="0"/>
              <a:t>3/7/18</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6DE10547-DF5B-4E43-8363-F374927DB8F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Exhibit">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a:xfrm>
            <a:off x="8208963" y="6305550"/>
            <a:ext cx="774700" cy="476250"/>
          </a:xfrm>
        </p:spPr>
        <p:txBody>
          <a:bodyPr anchor="b"/>
          <a:lstStyle>
            <a:lvl1pPr algn="r" fontAlgn="auto">
              <a:spcBef>
                <a:spcPts val="0"/>
              </a:spcBef>
              <a:spcAft>
                <a:spcPts val="0"/>
              </a:spcAft>
              <a:defRPr sz="1200">
                <a:latin typeface="+mn-lt"/>
              </a:defRPr>
            </a:lvl1pPr>
          </a:lstStyle>
          <a:p>
            <a:pPr>
              <a:defRPr/>
            </a:pPr>
            <a:fld id="{E658217F-6C8D-4774-A060-E92A8B43D96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userDrawn="1"/>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r>
              <a:rPr lang="en-US"/>
              <a:t>1-</a:t>
            </a:r>
            <a:fld id="{4AC17535-5525-4C47-8EA1-88C5F8FE3A7F}"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r>
              <a:rPr lang="en-US"/>
              <a:t>1-</a:t>
            </a:r>
            <a:fld id="{35344D41-D29B-4A50-B604-F1B69E5BCB21}"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r>
              <a:rPr lang="en-US"/>
              <a:t>1-</a:t>
            </a:r>
            <a:fld id="{9D1D0FC1-7638-4CC4-B8D9-B686B02E2467}"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r>
              <a:rPr lang="en-US"/>
              <a:t>1-</a:t>
            </a:r>
            <a:fld id="{854C7F2B-92C3-43D3-8FDE-DCF6FAC9F973}" type="slidenum">
              <a:rPr lang="en-US"/>
              <a:pPr/>
              <a:t>‹#›</a:t>
            </a:fld>
            <a:endParaRPr lang="en-US"/>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fontAlgn="auto">
              <a:spcBef>
                <a:spcPts val="0"/>
              </a:spcBef>
              <a:spcAft>
                <a:spcPts val="0"/>
              </a:spcAft>
              <a:defRPr>
                <a:latin typeface="+mn-lt"/>
              </a:defRPr>
            </a:lvl1pPr>
          </a:lstStyle>
          <a:p>
            <a:pPr>
              <a:defRPr/>
            </a:pPr>
            <a:fld id="{0C66D50F-2B8D-409B-8F92-E5F2481A93E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8" name="Slide Number Placeholder 3"/>
          <p:cNvSpPr>
            <a:spLocks noGrp="1"/>
          </p:cNvSpPr>
          <p:nvPr>
            <p:ph type="sldNum" sz="quarter" idx="14"/>
          </p:nvPr>
        </p:nvSpPr>
        <p:spPr>
          <a:xfrm>
            <a:off x="8229600" y="6305550"/>
            <a:ext cx="774700" cy="476250"/>
          </a:xfrm>
        </p:spPr>
        <p:txBody>
          <a:bodyPr/>
          <a:lstStyle>
            <a:lvl1pPr>
              <a:defRPr/>
            </a:lvl1pPr>
          </a:lstStyle>
          <a:p>
            <a:r>
              <a:rPr lang="en-US"/>
              <a:t>1-</a:t>
            </a:r>
            <a:fld id="{77167D8E-7655-4A61-8866-A55F2FAAB9CD}" type="slidenum">
              <a:rPr lang="en-US"/>
              <a:pPr/>
              <a:t>‹#›</a:t>
            </a:fld>
            <a:endParaRPr lang="en-US"/>
          </a:p>
        </p:txBody>
      </p:sp>
    </p:spTree>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84838261-93DB-4829-9BC0-A594F53C123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EB8B4A44-0B93-47E6-91B7-E9E0CD0745E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Box 2"/>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02</a:t>
            </a:r>
          </a:p>
        </p:txBody>
      </p:sp>
      <p:sp>
        <p:nvSpPr>
          <p:cNvPr id="4" name="Rectangle 3"/>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3"/>
          <p:cNvSpPr>
            <a:spLocks noGrp="1"/>
          </p:cNvSpPr>
          <p:nvPr>
            <p:ph type="sldNum" sz="quarter" idx="11"/>
          </p:nvPr>
        </p:nvSpPr>
        <p:spPr>
          <a:xfrm>
            <a:off x="8208963" y="6305550"/>
            <a:ext cx="774700" cy="476250"/>
          </a:xfrm>
          <a:prstGeom prst="rect">
            <a:avLst/>
          </a:prstGeom>
        </p:spPr>
        <p:txBody>
          <a:bodyPr anchor="b"/>
          <a:lstStyle>
            <a:lvl1pPr algn="r" fontAlgn="auto">
              <a:spcBef>
                <a:spcPts val="0"/>
              </a:spcBef>
              <a:spcAft>
                <a:spcPts val="0"/>
              </a:spcAft>
              <a:defRPr sz="1200">
                <a:latin typeface="+mn-lt"/>
              </a:defRPr>
            </a:lvl1pPr>
            <a:extLst/>
          </a:lstStyle>
          <a:p>
            <a:pPr>
              <a:defRPr/>
            </a:pPr>
            <a:fld id="{F0ACC571-AE2F-49E1-9647-F6BC92C9D836}"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1575DB5A-A590-40DC-B7A0-8FF3A7C24A3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210D77FE-620D-4C05-A011-D5CEF42FF9DF}"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211D756D-9D51-4507-A503-B516CC8C613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438A7033-8B55-4088-A232-56AC24AE54F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7158A2CA-584D-4CD8-8FA6-81E2BC39FF1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40466D8C-C354-495E-8173-162F6EEB449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CC7B0FA7-8055-4E9B-81F9-945AE1F4DC1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728F27CB-A0FE-464C-8840-DCAE24B0E5D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hibit">
    <p:bg>
      <p:bgRef idx="1001">
        <a:schemeClr val="bg1"/>
      </p:bgRef>
    </p:bg>
    <p:spTree>
      <p:nvGrpSpPr>
        <p:cNvPr id="1" name=""/>
        <p:cNvGrpSpPr/>
        <p:nvPr/>
      </p:nvGrpSpPr>
      <p:grpSpPr>
        <a:xfrm>
          <a:off x="0" y="0"/>
          <a:ext cx="0" cy="0"/>
          <a:chOff x="0" y="0"/>
          <a:chExt cx="0" cy="0"/>
        </a:xfrm>
      </p:grpSpPr>
      <p:sp>
        <p:nvSpPr>
          <p:cNvPr id="4" name="Rectangle 3"/>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4"/>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02</a:t>
            </a:r>
          </a:p>
        </p:txBody>
      </p:sp>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8"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Slide Number Placeholder 3"/>
          <p:cNvSpPr>
            <a:spLocks noGrp="1"/>
          </p:cNvSpPr>
          <p:nvPr>
            <p:ph type="sldNum" sz="quarter" idx="14"/>
          </p:nvPr>
        </p:nvSpPr>
        <p:spPr>
          <a:xfrm>
            <a:off x="8208963" y="6305550"/>
            <a:ext cx="774700" cy="476250"/>
          </a:xfrm>
          <a:prstGeom prst="rect">
            <a:avLst/>
          </a:prstGeom>
        </p:spPr>
        <p:txBody>
          <a:bodyPr anchor="b"/>
          <a:lstStyle>
            <a:lvl1pPr algn="r" fontAlgn="auto">
              <a:spcBef>
                <a:spcPts val="0"/>
              </a:spcBef>
              <a:spcAft>
                <a:spcPts val="0"/>
              </a:spcAft>
              <a:defRPr sz="1200">
                <a:latin typeface="+mn-lt"/>
              </a:defRPr>
            </a:lvl1pPr>
          </a:lstStyle>
          <a:p>
            <a:pPr>
              <a:defRPr/>
            </a:pPr>
            <a:fld id="{6EB50974-28E8-4698-9729-883EC2F86C2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56C405F9-1B3D-40D6-97C7-6923E5BDAAA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08A46FDB-E80A-435F-AEAF-66C77E6FF22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theme" Target="../theme/theme5.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theme" Target="../theme/theme6.xml"/><Relationship Id="rId1" Type="http://schemas.openxmlformats.org/officeDocument/2006/relationships/slideLayout" Target="../slideLayouts/slideLayout38.xml"/><Relationship Id="rId2"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theme" Target="../theme/theme7.xml"/><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theme" Target="../theme/theme8.xml"/><Relationship Id="rId1" Type="http://schemas.openxmlformats.org/officeDocument/2006/relationships/slideLayout" Target="../slideLayouts/slideLayout52.xml"/><Relationship Id="rId2" Type="http://schemas.openxmlformats.org/officeDocument/2006/relationships/slideLayout" Target="../slideLayouts/slideLayout5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theme" Target="../theme/theme9.xml"/><Relationship Id="rId1" Type="http://schemas.openxmlformats.org/officeDocument/2006/relationships/slideLayout" Target="../slideLayouts/slideLayout57.xml"/><Relationship Id="rId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635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02</a:t>
            </a:r>
          </a:p>
        </p:txBody>
      </p:sp>
    </p:spTree>
  </p:cSld>
  <p:clrMap bg1="lt1" tx1="dk1" bg2="lt2" tx2="dk2" accent1="accent1" accent2="accent2" accent3="accent3" accent4="accent4" accent5="accent5" accent6="accent6" hlink="hlink" folHlink="folHlink"/>
  <p:sldLayoutIdLst>
    <p:sldLayoutId id="2147484400" r:id="rId1"/>
    <p:sldLayoutId id="2147484384" r:id="rId2"/>
    <p:sldLayoutId id="2147484385" r:id="rId3"/>
    <p:sldLayoutId id="2147484386" r:id="rId4"/>
    <p:sldLayoutId id="2147484401" r:id="rId5"/>
    <p:sldLayoutId id="2147484402" r:id="rId6"/>
    <p:sldLayoutId id="2147484403" r:id="rId7"/>
    <p:sldLayoutId id="2147484404" r:id="rId8"/>
    <p:sldLayoutId id="2147484405" r:id="rId9"/>
    <p:sldLayoutId id="2147484406"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D346B042-2BB3-4192-97DA-963DF33EB86E}"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407" r:id="rId1"/>
    <p:sldLayoutId id="2147484387" r:id="rId2"/>
    <p:sldLayoutId id="2147484388" r:id="rId3"/>
    <p:sldLayoutId id="2147484389" r:id="rId4"/>
    <p:sldLayoutId id="2147484408"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372BDDA4-5C91-4945-874A-004EF68F82F3}"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409" r:id="rId1"/>
    <p:sldLayoutId id="2147484390" r:id="rId2"/>
    <p:sldLayoutId id="2147484391" r:id="rId3"/>
    <p:sldLayoutId id="2147484392" r:id="rId4"/>
    <p:sldLayoutId id="2147484410"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8C5C57CE-E599-4C94-8157-E090D0294E8E}"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411" r:id="rId1"/>
    <p:sldLayoutId id="2147484393" r:id="rId2"/>
    <p:sldLayoutId id="2147484394" r:id="rId3"/>
    <p:sldLayoutId id="2147484395" r:id="rId4"/>
    <p:sldLayoutId id="2147484412"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2D4355A-CF8E-834F-9A5F-2DFBA8C93A6A}" type="datetime1">
              <a:rPr lang="en-US" smtClean="0"/>
              <a:t>3/7/18</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en-US"/>
              <a:t>1-</a:t>
            </a:r>
            <a:fld id="{402F1345-6E63-46FF-8DEC-1A70C82AC077}" type="slidenum">
              <a:rPr lang="en-US" smtClean="0"/>
              <a:pPr/>
              <a:t>‹#›</a:t>
            </a:fld>
            <a:endParaRPr lang="en-US"/>
          </a:p>
        </p:txBody>
      </p:sp>
      <p:sp>
        <p:nvSpPr>
          <p:cNvPr id="10" name="Rectangle 8"/>
          <p:cNvSpPr>
            <a:spLocks noChangeArrowheads="1"/>
          </p:cNvSpPr>
          <p:nvPr userDrawn="1"/>
        </p:nvSpPr>
        <p:spPr bwMode="auto">
          <a:xfrm>
            <a:off x="8534400" y="6481763"/>
            <a:ext cx="609600" cy="381000"/>
          </a:xfrm>
          <a:prstGeom prst="rect">
            <a:avLst/>
          </a:prstGeom>
          <a:noFill/>
          <a:ln w="9525">
            <a:noFill/>
            <a:miter lim="800000"/>
            <a:headEnd/>
            <a:tailEnd/>
          </a:ln>
          <a:effectLst/>
        </p:spPr>
        <p:txBody>
          <a:bodyPr anchor="b"/>
          <a:lstStyle/>
          <a:p>
            <a:pPr algn="r">
              <a:defRPr/>
            </a:pPr>
            <a:r>
              <a:rPr lang="en-US" sz="1600" dirty="0">
                <a:latin typeface="Times New Roman" pitchFamily="18" charset="0"/>
              </a:rPr>
              <a:t>3</a:t>
            </a:r>
            <a:r>
              <a:rPr lang="en-US" sz="1600" dirty="0" smtClean="0">
                <a:latin typeface="Times New Roman" pitchFamily="18" charset="0"/>
              </a:rPr>
              <a:t>-</a:t>
            </a:r>
            <a:fld id="{60C63EF6-F841-4581-B8E3-E5F329525A07}" type="slidenum">
              <a:rPr lang="en-US" sz="1600">
                <a:latin typeface="Times New Roman" pitchFamily="18" charset="0"/>
              </a:rPr>
              <a:pPr algn="r">
                <a:defRPr/>
              </a:pPr>
              <a:t>‹#›</a:t>
            </a:fld>
            <a:endParaRPr lang="en-US" dirty="0"/>
          </a:p>
        </p:txBody>
      </p:sp>
    </p:spTree>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Lst>
  <p:transition xmlns:p14="http://schemas.microsoft.com/office/powerpoint/2010/main">
    <p:fade/>
  </p:transition>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r>
              <a:rPr lang="en-US"/>
              <a:t>1-</a:t>
            </a:r>
            <a:fld id="{402F1345-6E63-46FF-8DEC-1A70C82AC077}"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CBA8606-8F59-4F10-AD4E-361FD40D9B3A}"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5F50598-D1D4-4EEA-A0E8-446483591F71}"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1EF70A9C-2155-4419-A801-0F65010CCBB6}"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42.xml"/><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hyperlink" Target="http://www.brs-inc.com/pwxcharts.asp?32" TargetMode="External"/><Relationship Id="rId4" Type="http://schemas.openxmlformats.org/officeDocument/2006/relationships/slide" Target="slide43.xml"/><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 Id="rId3" Type="http://schemas.openxmlformats.org/officeDocument/2006/relationships/slide" Target="slide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slide" Target="slide40.xml"/><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slide" Target="slide41.xml"/><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3532" y="1600200"/>
            <a:ext cx="5976937" cy="3657600"/>
          </a:xfrm>
        </p:spPr>
        <p:txBody>
          <a:bodyPr>
            <a:normAutofit/>
          </a:bodyPr>
          <a:lstStyle/>
          <a:p>
            <a:pPr eaLnBrk="1" fontAlgn="auto" hangingPunct="1">
              <a:spcAft>
                <a:spcPts val="0"/>
              </a:spcAft>
              <a:defRPr/>
            </a:pPr>
            <a:r>
              <a:rPr lang="en-US" sz="4000" dirty="0"/>
              <a:t>Chapter 3:</a:t>
            </a:r>
            <a:br>
              <a:rPr lang="en-US" sz="4000" dirty="0"/>
            </a:br>
            <a:r>
              <a:rPr lang="en-US" sz="4000" dirty="0"/>
              <a:t>Elements of Marketing Strategy and Planning</a:t>
            </a:r>
          </a:p>
        </p:txBody>
      </p:sp>
      <p:sp>
        <p:nvSpPr>
          <p:cNvPr id="27651" name="Subtitle 2"/>
          <p:cNvSpPr>
            <a:spLocks noGrp="1"/>
          </p:cNvSpPr>
          <p:nvPr>
            <p:ph type="subTitle" idx="1"/>
          </p:nvPr>
        </p:nvSpPr>
        <p:spPr/>
        <p:txBody>
          <a:bodyPr>
            <a:normAutofit/>
          </a:bodyPr>
          <a:lstStyle/>
          <a:p>
            <a:pPr>
              <a:spcBef>
                <a:spcPts val="0"/>
              </a:spcBef>
              <a:defRPr/>
            </a:pPr>
            <a:r>
              <a:rPr lang="en-US" dirty="0"/>
              <a:t>Part 1: Discover Marketing Management</a:t>
            </a:r>
          </a:p>
        </p:txBody>
      </p:sp>
      <p:sp>
        <p:nvSpPr>
          <p:cNvPr id="27652" name="Rectangle 6"/>
          <p:cNvSpPr>
            <a:spLocks noChangeArrowheads="1"/>
          </p:cNvSpPr>
          <p:nvPr/>
        </p:nvSpPr>
        <p:spPr bwMode="auto">
          <a:xfrm>
            <a:off x="4069080" y="411480"/>
            <a:ext cx="4343400" cy="457200"/>
          </a:xfrm>
          <a:prstGeom prst="rect">
            <a:avLst/>
          </a:prstGeom>
          <a:noFill/>
          <a:ln w="9525">
            <a:noFill/>
            <a:miter lim="800000"/>
            <a:headEnd/>
            <a:tailEnd/>
          </a:ln>
        </p:spPr>
        <p:txBody>
          <a:bodyPr/>
          <a:lstStyle/>
          <a:p>
            <a:pPr algn="r"/>
            <a:endParaRPr lang="en-US" altLang="en-US" sz="1000" dirty="0"/>
          </a:p>
        </p:txBody>
      </p:sp>
      <p:sp>
        <p:nvSpPr>
          <p:cNvPr id="27653" name="Rectangle 7"/>
          <p:cNvSpPr>
            <a:spLocks noChangeArrowheads="1"/>
          </p:cNvSpPr>
          <p:nvPr/>
        </p:nvSpPr>
        <p:spPr bwMode="auto">
          <a:xfrm>
            <a:off x="0" y="6076080"/>
            <a:ext cx="2133600" cy="457200"/>
          </a:xfrm>
          <a:prstGeom prst="rect">
            <a:avLst/>
          </a:prstGeom>
          <a:noFill/>
          <a:ln w="9525">
            <a:noFill/>
            <a:miter lim="800000"/>
            <a:headEnd/>
            <a:tailEnd/>
          </a:ln>
        </p:spPr>
        <p:txBody>
          <a:bodyPr/>
          <a:lstStyle/>
          <a:p>
            <a:r>
              <a:rPr lang="en-US" b="1" i="1" dirty="0">
                <a:latin typeface="Times New Roman" pitchFamily="18" charset="0"/>
              </a:rPr>
              <a:t>McGraw-Hill</a:t>
            </a:r>
            <a:r>
              <a:rPr lang="en-US" sz="1000" b="1" i="1" dirty="0">
                <a:latin typeface="Times New Roman" pitchFamily="18" charset="0"/>
              </a:rPr>
              <a:t> </a:t>
            </a:r>
            <a:r>
              <a:rPr lang="en-US" b="1" i="1" dirty="0">
                <a:latin typeface="Times New Roman" pitchFamily="18" charset="0"/>
              </a:rPr>
              <a:t>Education</a:t>
            </a:r>
            <a:endParaRPr lang="en-US" altLang="en-US" b="1" i="1" dirty="0">
              <a:latin typeface="Times New Roman" pitchFamily="18" charset="0"/>
            </a:endParaRPr>
          </a:p>
        </p:txBody>
      </p:sp>
      <p:sp>
        <p:nvSpPr>
          <p:cNvPr id="3" name="TextBox 2"/>
          <p:cNvSpPr txBox="1"/>
          <p:nvPr/>
        </p:nvSpPr>
        <p:spPr>
          <a:xfrm>
            <a:off x="1280160" y="5732621"/>
            <a:ext cx="722376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eaLnBrk="1" hangingPunct="1"/>
            <a:r>
              <a:rPr lang="en-US" dirty="0"/>
              <a:t>Marketing Planning</a:t>
            </a:r>
          </a:p>
        </p:txBody>
      </p:sp>
      <p:sp>
        <p:nvSpPr>
          <p:cNvPr id="36867" name="Content Placeholder 12"/>
          <p:cNvSpPr>
            <a:spLocks noGrp="1"/>
          </p:cNvSpPr>
          <p:nvPr>
            <p:ph sz="quarter" idx="1"/>
          </p:nvPr>
        </p:nvSpPr>
        <p:spPr>
          <a:xfrm>
            <a:off x="612775" y="1600200"/>
            <a:ext cx="8153400" cy="4389120"/>
          </a:xfrm>
        </p:spPr>
        <p:txBody>
          <a:bodyPr>
            <a:noAutofit/>
          </a:bodyPr>
          <a:lstStyle/>
          <a:p>
            <a:pPr marL="0" indent="0" eaLnBrk="1" hangingPunct="1">
              <a:spcBef>
                <a:spcPts val="1900"/>
              </a:spcBef>
              <a:buNone/>
            </a:pPr>
            <a:r>
              <a:rPr lang="en-US" sz="3600" i="1" dirty="0"/>
              <a:t>Marketing planning </a:t>
            </a:r>
            <a:r>
              <a:rPr lang="en-US" sz="3600" dirty="0"/>
              <a:t>is the ongoing process of developing and implementing market-driven strategies for an organization.  </a:t>
            </a:r>
            <a:endParaRPr lang="en-US" sz="3600" dirty="0" smtClean="0"/>
          </a:p>
          <a:p>
            <a:pPr marL="0" indent="0">
              <a:spcBef>
                <a:spcPts val="1900"/>
              </a:spcBef>
              <a:buNone/>
            </a:pPr>
            <a:r>
              <a:rPr lang="en-US" sz="3600" dirty="0">
                <a:cs typeface="Gill Sans MT"/>
              </a:rPr>
              <a:t>The resulting document that records the marketing planning process in a useful framework is the </a:t>
            </a:r>
            <a:r>
              <a:rPr lang="en-US" sz="3600" i="1" dirty="0">
                <a:cs typeface="Gill Sans MT"/>
              </a:rPr>
              <a:t>marketing plan</a:t>
            </a:r>
            <a:r>
              <a:rPr lang="en-US" sz="3600" dirty="0" smtClean="0">
                <a:cs typeface="Gill Sans MT"/>
              </a:rPr>
              <a:t>.</a:t>
            </a:r>
            <a:endParaRPr lang="en-US" sz="3600" dirty="0"/>
          </a:p>
        </p:txBody>
      </p:sp>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10</a:t>
            </a:fld>
            <a:endParaRPr lang="en-US"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fontScale="90000"/>
          </a:bodyPr>
          <a:lstStyle/>
          <a:p>
            <a:pPr algn="ctr" eaLnBrk="1" fontAlgn="auto" hangingPunct="1">
              <a:spcAft>
                <a:spcPts val="0"/>
              </a:spcAft>
              <a:defRPr/>
            </a:pPr>
            <a:r>
              <a:rPr lang="en-US" dirty="0"/>
              <a:t>Marketing Planning Is Both </a:t>
            </a:r>
            <a:br>
              <a:rPr lang="en-US" dirty="0"/>
            </a:br>
            <a:r>
              <a:rPr lang="en-US" dirty="0"/>
              <a:t>Strategic </a:t>
            </a:r>
            <a:r>
              <a:rPr lang="en-US" dirty="0" smtClean="0"/>
              <a:t>and </a:t>
            </a:r>
            <a:r>
              <a:rPr lang="en-US" dirty="0"/>
              <a:t>Tactical</a:t>
            </a:r>
          </a:p>
        </p:txBody>
      </p:sp>
      <p:sp>
        <p:nvSpPr>
          <p:cNvPr id="37891" name="Content Placeholder 10"/>
          <p:cNvSpPr>
            <a:spLocks noGrp="1"/>
          </p:cNvSpPr>
          <p:nvPr>
            <p:ph sz="quarter" idx="1"/>
          </p:nvPr>
        </p:nvSpPr>
        <p:spPr/>
        <p:txBody>
          <a:bodyPr/>
          <a:lstStyle/>
          <a:p>
            <a:pPr marL="0" indent="0" eaLnBrk="1" hangingPunct="1">
              <a:buNone/>
            </a:pPr>
            <a:r>
              <a:rPr lang="en-US" sz="3600" i="1" dirty="0"/>
              <a:t>Marketing</a:t>
            </a:r>
            <a:r>
              <a:rPr lang="en-US" sz="3600" dirty="0"/>
              <a:t> (Big M) serves as a core driver of business strategy.</a:t>
            </a:r>
          </a:p>
          <a:p>
            <a:pPr marL="0" indent="0" eaLnBrk="1" hangingPunct="1">
              <a:buNone/>
            </a:pPr>
            <a:r>
              <a:rPr lang="en-US" sz="3600" i="1" dirty="0"/>
              <a:t>marketing</a:t>
            </a:r>
            <a:r>
              <a:rPr lang="en-US" sz="3600" dirty="0"/>
              <a:t> (little m) represents the specific programs and tactics aimed at customers and other stakeholder groups</a:t>
            </a:r>
            <a:r>
              <a:rPr lang="en-US" sz="3600" dirty="0" smtClean="0"/>
              <a:t>.</a:t>
            </a:r>
            <a:endParaRPr lang="en-US"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11</a:t>
            </a:fld>
            <a:endParaRPr lang="en-US" dirty="0"/>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648" y="137160"/>
            <a:ext cx="8153400" cy="1082040"/>
          </a:xfrm>
        </p:spPr>
        <p:txBody>
          <a:bodyPr>
            <a:normAutofit fontScale="90000"/>
          </a:bodyPr>
          <a:lstStyle/>
          <a:p>
            <a:pPr algn="ctr" eaLnBrk="1" hangingPunct="1"/>
            <a:r>
              <a:rPr lang="en-US" dirty="0"/>
              <a:t>Effective Marketing Planning Must </a:t>
            </a:r>
            <a:r>
              <a:rPr lang="en-US" dirty="0" smtClean="0"/>
              <a:t>Be </a:t>
            </a:r>
            <a:r>
              <a:rPr lang="en-US" dirty="0"/>
              <a:t>Customer-Centric</a:t>
            </a:r>
          </a:p>
        </p:txBody>
      </p:sp>
      <p:sp>
        <p:nvSpPr>
          <p:cNvPr id="38915" name="Content Placeholder 10"/>
          <p:cNvSpPr>
            <a:spLocks noGrp="1"/>
          </p:cNvSpPr>
          <p:nvPr>
            <p:ph sz="quarter" idx="1"/>
          </p:nvPr>
        </p:nvSpPr>
        <p:spPr>
          <a:xfrm>
            <a:off x="4257675" y="1828800"/>
            <a:ext cx="4508500" cy="4495800"/>
          </a:xfrm>
        </p:spPr>
        <p:txBody>
          <a:bodyPr>
            <a:normAutofit/>
          </a:bodyPr>
          <a:lstStyle/>
          <a:p>
            <a:pPr marL="0" indent="0" eaLnBrk="1" hangingPunct="1">
              <a:buNone/>
            </a:pPr>
            <a:r>
              <a:rPr lang="en-US" dirty="0"/>
              <a:t>Everyone in an organization must understand and support the concept of customer orientation.</a:t>
            </a:r>
          </a:p>
          <a:p>
            <a:pPr marL="0" indent="0" eaLnBrk="1" hangingPunct="1">
              <a:buNone/>
            </a:pPr>
            <a:r>
              <a:rPr lang="en-US" dirty="0"/>
              <a:t>All internal organizational processes and systems must be aligned around the customer. </a:t>
            </a:r>
          </a:p>
          <a:p>
            <a:pPr marL="0" indent="0" eaLnBrk="1" hangingPunct="1">
              <a:buNone/>
            </a:pPr>
            <a:r>
              <a:rPr lang="en-US" dirty="0"/>
              <a:t>The C-Suite sets the tone. </a:t>
            </a:r>
          </a:p>
        </p:txBody>
      </p:sp>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12</a:t>
            </a:fld>
            <a:endParaRPr lang="en-US" dirty="0"/>
          </a:p>
        </p:txBody>
      </p:sp>
      <p:pic>
        <p:nvPicPr>
          <p:cNvPr id="2" name="Picture 1" descr="Screen Shot 2018-03-07 at 11.45.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34" y="1516698"/>
            <a:ext cx="3735406" cy="4929822"/>
          </a:xfrm>
          <a:prstGeom prst="rect">
            <a:avLst/>
          </a:prstGeom>
        </p:spPr>
      </p:pic>
      <p:sp>
        <p:nvSpPr>
          <p:cNvPr id="9" name="Rectangle 8"/>
          <p:cNvSpPr/>
          <p:nvPr/>
        </p:nvSpPr>
        <p:spPr>
          <a:xfrm>
            <a:off x="457200" y="6352848"/>
            <a:ext cx="1600200" cy="230832"/>
          </a:xfrm>
          <a:prstGeom prst="rect">
            <a:avLst/>
          </a:prstGeom>
        </p:spPr>
        <p:txBody>
          <a:bodyPr wrap="square">
            <a:spAutoFit/>
          </a:bodyPr>
          <a:lstStyle/>
          <a:p>
            <a:r>
              <a:rPr lang="en-US" sz="900" dirty="0" smtClean="0"/>
              <a:t>Source</a:t>
            </a:r>
            <a:r>
              <a:rPr lang="en-US" sz="900" dirty="0"/>
              <a:t>: US Army</a:t>
            </a:r>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0"/>
            <a:ext cx="8153400" cy="1143000"/>
          </a:xfrm>
        </p:spPr>
        <p:txBody>
          <a:bodyPr>
            <a:normAutofit fontScale="90000"/>
          </a:bodyPr>
          <a:lstStyle/>
          <a:p>
            <a:pPr algn="ctr" eaLnBrk="1" hangingPunct="1"/>
            <a:r>
              <a:rPr lang="en-US" dirty="0"/>
              <a:t>Framework for</a:t>
            </a:r>
            <a:br>
              <a:rPr lang="en-US" dirty="0"/>
            </a:br>
            <a:r>
              <a:rPr lang="en-US" dirty="0"/>
              <a:t> Marketing Planning</a:t>
            </a:r>
          </a:p>
        </p:txBody>
      </p:sp>
      <p:sp>
        <p:nvSpPr>
          <p:cNvPr id="39939" name="Text Placeholder 3"/>
          <p:cNvSpPr>
            <a:spLocks noGrp="1"/>
          </p:cNvSpPr>
          <p:nvPr>
            <p:ph sz="quarter" idx="1"/>
          </p:nvPr>
        </p:nvSpPr>
        <p:spPr/>
        <p:txBody>
          <a:bodyPr>
            <a:normAutofit lnSpcReduction="10000"/>
          </a:bodyPr>
          <a:lstStyle/>
          <a:p>
            <a:pPr marL="0" indent="0" eaLnBrk="1" hangingPunct="1">
              <a:buNone/>
            </a:pPr>
            <a:r>
              <a:rPr lang="en-US" dirty="0"/>
              <a:t>Marketing plan is connected to the firm’s business </a:t>
            </a:r>
            <a:r>
              <a:rPr lang="en-US" dirty="0" smtClean="0"/>
              <a:t>plan.</a:t>
            </a:r>
            <a:endParaRPr lang="en-US" dirty="0"/>
          </a:p>
          <a:p>
            <a:pPr marL="0" indent="0" eaLnBrk="1" hangingPunct="1">
              <a:buNone/>
            </a:pPr>
            <a:r>
              <a:rPr lang="en-US" dirty="0"/>
              <a:t>Conduct a situation </a:t>
            </a:r>
            <a:r>
              <a:rPr lang="en-US" dirty="0" smtClean="0"/>
              <a:t>analysis.</a:t>
            </a:r>
            <a:endParaRPr lang="en-US" dirty="0"/>
          </a:p>
          <a:p>
            <a:pPr marL="0" indent="0" eaLnBrk="1" hangingPunct="1">
              <a:buNone/>
            </a:pPr>
            <a:r>
              <a:rPr lang="en-US" dirty="0"/>
              <a:t>Perform any needed market </a:t>
            </a:r>
            <a:r>
              <a:rPr lang="en-US" dirty="0" smtClean="0"/>
              <a:t>research.</a:t>
            </a:r>
            <a:endParaRPr lang="en-US" dirty="0"/>
          </a:p>
          <a:p>
            <a:pPr marL="0" indent="0" eaLnBrk="1" hangingPunct="1">
              <a:buNone/>
            </a:pPr>
            <a:r>
              <a:rPr lang="en-US" dirty="0"/>
              <a:t>Establish marketing goals and </a:t>
            </a:r>
            <a:r>
              <a:rPr lang="en-US" dirty="0" smtClean="0"/>
              <a:t>objectives.</a:t>
            </a:r>
            <a:endParaRPr lang="en-US" dirty="0"/>
          </a:p>
          <a:p>
            <a:pPr marL="0" indent="0" eaLnBrk="1" hangingPunct="1">
              <a:buNone/>
            </a:pPr>
            <a:r>
              <a:rPr lang="en-US" dirty="0"/>
              <a:t>Develop marketing </a:t>
            </a:r>
            <a:r>
              <a:rPr lang="en-US" dirty="0" smtClean="0"/>
              <a:t>strategies.</a:t>
            </a:r>
            <a:endParaRPr lang="en-US" dirty="0"/>
          </a:p>
          <a:p>
            <a:pPr marL="0" indent="0" eaLnBrk="1" hangingPunct="1">
              <a:buNone/>
            </a:pPr>
            <a:r>
              <a:rPr lang="en-US" dirty="0"/>
              <a:t>Marketing mix </a:t>
            </a:r>
            <a:r>
              <a:rPr lang="en-US" dirty="0" smtClean="0"/>
              <a:t>strategies.</a:t>
            </a:r>
            <a:endParaRPr lang="en-US" dirty="0"/>
          </a:p>
          <a:p>
            <a:pPr marL="0" indent="0" eaLnBrk="1" hangingPunct="1">
              <a:buNone/>
            </a:pPr>
            <a:r>
              <a:rPr lang="en-US" dirty="0"/>
              <a:t>Develop implementation </a:t>
            </a:r>
            <a:r>
              <a:rPr lang="en-US" dirty="0" smtClean="0"/>
              <a:t>plans.</a:t>
            </a:r>
            <a:endParaRPr lang="en-US" dirty="0"/>
          </a:p>
          <a:p>
            <a:pPr marL="0" indent="0" eaLnBrk="1" hangingPunct="1">
              <a:buNone/>
            </a:pPr>
            <a:r>
              <a:rPr lang="en-US" dirty="0"/>
              <a:t>Provide for contingency </a:t>
            </a:r>
            <a:r>
              <a:rPr lang="en-US" dirty="0" smtClean="0"/>
              <a:t>planning.</a:t>
            </a:r>
            <a:endParaRPr lang="en-US"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13</a:t>
            </a:fld>
            <a:endParaRPr lang="en-US" dirty="0"/>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28600"/>
            <a:ext cx="8491728" cy="990600"/>
          </a:xfrm>
        </p:spPr>
        <p:txBody>
          <a:bodyPr>
            <a:normAutofit fontScale="90000"/>
          </a:bodyPr>
          <a:lstStyle/>
          <a:p>
            <a:pPr algn="ctr" eaLnBrk="1" fontAlgn="auto" hangingPunct="1">
              <a:spcAft>
                <a:spcPts val="0"/>
              </a:spcAft>
              <a:defRPr/>
            </a:pPr>
            <a:r>
              <a:rPr lang="en-US" dirty="0"/>
              <a:t>Connecting the Marketing Plan to the Firm’s Business Plan</a:t>
            </a:r>
          </a:p>
        </p:txBody>
      </p:sp>
      <p:sp>
        <p:nvSpPr>
          <p:cNvPr id="40963" name="Content Placeholder 2"/>
          <p:cNvSpPr>
            <a:spLocks noGrp="1"/>
          </p:cNvSpPr>
          <p:nvPr>
            <p:ph sz="quarter" idx="1"/>
          </p:nvPr>
        </p:nvSpPr>
        <p:spPr/>
        <p:txBody>
          <a:bodyPr/>
          <a:lstStyle/>
          <a:p>
            <a:pPr marL="0" indent="0" eaLnBrk="1" hangingPunct="1">
              <a:buNone/>
            </a:pPr>
            <a:r>
              <a:rPr lang="en-US" sz="3600" i="1" dirty="0"/>
              <a:t>Market-driven strategic planning </a:t>
            </a:r>
            <a:r>
              <a:rPr lang="en-US" sz="3600" dirty="0"/>
              <a:t>is often used to describe the process at the corporate or strategic business unit (SBU) level of marshaling the various resource and functional areas of the firm toward a central purpose around the customer.  </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14</a:t>
            </a:fld>
            <a:endParaRPr lang="en-US"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sz="quarter" idx="1"/>
          </p:nvPr>
        </p:nvSpPr>
        <p:spPr/>
        <p:txBody>
          <a:bodyPr/>
          <a:lstStyle/>
          <a:p>
            <a:pPr marL="0" indent="0" eaLnBrk="1" hangingPunct="1">
              <a:buNone/>
            </a:pPr>
            <a:r>
              <a:rPr lang="en-US" sz="3600" dirty="0"/>
              <a:t>Portfolio analysis views SBUs and sometimes even product lines as a series of investments from which it expects maximization of returns. </a:t>
            </a:r>
          </a:p>
          <a:p>
            <a:pPr lvl="1" eaLnBrk="1" hangingPunct="1">
              <a:buFont typeface="Arial"/>
              <a:buChar char="•"/>
            </a:pPr>
            <a:r>
              <a:rPr lang="en-US" sz="3200" dirty="0"/>
              <a:t>Boston Consulting Group (BCG) Growth-Share Matrix </a:t>
            </a:r>
          </a:p>
          <a:p>
            <a:pPr lvl="1" eaLnBrk="1" hangingPunct="1">
              <a:buFont typeface="Arial"/>
              <a:buChar char="•"/>
            </a:pPr>
            <a:r>
              <a:rPr lang="en-US" sz="3200" dirty="0"/>
              <a:t>GE Business Screen</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15</a:t>
            </a:fld>
            <a:endParaRPr lang="en-US" dirty="0"/>
          </a:p>
        </p:txBody>
      </p:sp>
      <p:sp>
        <p:nvSpPr>
          <p:cNvPr id="4" name="Title 3"/>
          <p:cNvSpPr>
            <a:spLocks noGrp="1"/>
          </p:cNvSpPr>
          <p:nvPr>
            <p:ph type="title"/>
          </p:nvPr>
        </p:nvSpPr>
        <p:spPr/>
        <p:txBody>
          <a:bodyPr>
            <a:normAutofit fontScale="90000"/>
          </a:bodyPr>
          <a:lstStyle/>
          <a:p>
            <a:pPr algn="ctr"/>
            <a:r>
              <a:rPr lang="en-US" dirty="0" smtClean="0"/>
              <a:t>Elements of Marketing Planning: Portfolio Analysis</a:t>
            </a:r>
            <a:endParaRPr lang="en-US" dirty="0"/>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173163"/>
            <a:ext cx="8640763" cy="51323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eaLnBrk="1" fontAlgn="auto" hangingPunct="1">
              <a:spcAft>
                <a:spcPts val="0"/>
              </a:spcAft>
              <a:defRPr/>
            </a:pPr>
            <a:r>
              <a:rPr lang="en-US" dirty="0"/>
              <a:t>Boston Consulting Group Growth-Share Matrix</a:t>
            </a:r>
          </a:p>
        </p:txBody>
      </p:sp>
      <p:sp>
        <p:nvSpPr>
          <p:cNvPr id="4" name="Text Placeholder 3"/>
          <p:cNvSpPr>
            <a:spLocks noGrp="1"/>
          </p:cNvSpPr>
          <p:nvPr>
            <p:ph type="body" sz="quarter" idx="12"/>
          </p:nvPr>
        </p:nvSpPr>
        <p:spPr/>
        <p:txBody>
          <a:bodyPr>
            <a:normAutofit lnSpcReduction="10000"/>
          </a:bodyPr>
          <a:lstStyle/>
          <a:p>
            <a:pPr eaLnBrk="1" fontAlgn="auto" hangingPunct="1">
              <a:spcAft>
                <a:spcPts val="0"/>
              </a:spcAft>
              <a:buFont typeface="Wingdings"/>
              <a:buNone/>
              <a:defRPr/>
            </a:pPr>
            <a:r>
              <a:rPr lang="en-US" dirty="0"/>
              <a:t>EXHIBIT 3.3</a:t>
            </a:r>
          </a:p>
        </p:txBody>
      </p:sp>
      <p:pic>
        <p:nvPicPr>
          <p:cNvPr id="43013" name="Picture 8" descr="Four quadrants depict market growth rate as it relates to competitive position."/>
          <p:cNvPicPr>
            <a:picLocks noChangeAspect="1" noChangeArrowheads="1"/>
          </p:cNvPicPr>
          <p:nvPr/>
        </p:nvPicPr>
        <p:blipFill>
          <a:blip r:embed="rId3" cstate="print"/>
          <a:srcRect/>
          <a:stretch>
            <a:fillRect/>
          </a:stretch>
        </p:blipFill>
        <p:spPr bwMode="auto">
          <a:xfrm>
            <a:off x="1541463" y="1662113"/>
            <a:ext cx="6061075" cy="4114800"/>
          </a:xfrm>
          <a:prstGeom prst="rect">
            <a:avLst/>
          </a:prstGeom>
          <a:noFill/>
          <a:ln w="9525">
            <a:noFill/>
            <a:miter lim="800000"/>
            <a:headEnd/>
            <a:tailEnd/>
          </a:ln>
        </p:spPr>
      </p:pic>
      <p:sp>
        <p:nvSpPr>
          <p:cNvPr id="43014" name="Rectangle 9"/>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dirty="0" smtClean="0">
                <a:latin typeface="Times New Roman" pitchFamily="18" charset="0"/>
              </a:rPr>
              <a:t>3-</a:t>
            </a:r>
            <a:fld id="{AAB27D43-9BD3-4BD3-88FE-8C3013C4E146}" type="slidenum">
              <a:rPr lang="en-US" sz="1600">
                <a:latin typeface="Times New Roman" pitchFamily="18" charset="0"/>
              </a:rPr>
              <a:pPr algn="r"/>
              <a:t>16</a:t>
            </a:fld>
            <a:endParaRPr lang="en-US" dirty="0"/>
          </a:p>
        </p:txBody>
      </p:sp>
      <p:sp>
        <p:nvSpPr>
          <p:cNvPr id="9"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4"/>
          </p:nvPr>
        </p:nvSpPr>
        <p:spPr/>
        <p:txBody>
          <a:bodyPr/>
          <a:lstStyle/>
          <a:p>
            <a:pPr>
              <a:defRPr/>
            </a:pPr>
            <a:fld id="{E658217F-6C8D-4774-A060-E92A8B43D96B}" type="slidenum">
              <a:rPr lang="en-US" smtClean="0"/>
              <a:pPr>
                <a:defRPr/>
              </a:pPr>
              <a:t>16</a:t>
            </a:fld>
            <a:endParaRPr lang="en-US" dirty="0"/>
          </a:p>
        </p:txBody>
      </p:sp>
      <p:sp>
        <p:nvSpPr>
          <p:cNvPr id="10" name="Rectangle 9">
            <a:hlinkClick r:id="rId4" action="ppaction://hlinksldjump"/>
          </p:cNvPr>
          <p:cNvSpPr/>
          <p:nvPr/>
        </p:nvSpPr>
        <p:spPr>
          <a:xfrm>
            <a:off x="4206240" y="5776913"/>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8438" y="1182688"/>
            <a:ext cx="8640762" cy="51323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eaLnBrk="1" fontAlgn="auto" hangingPunct="1">
              <a:spcAft>
                <a:spcPts val="0"/>
              </a:spcAft>
              <a:defRPr/>
            </a:pPr>
            <a:r>
              <a:rPr lang="en-US" dirty="0"/>
              <a:t>GE Business Screen</a:t>
            </a:r>
          </a:p>
        </p:txBody>
      </p:sp>
      <p:sp>
        <p:nvSpPr>
          <p:cNvPr id="4" name="Text Placeholder 3"/>
          <p:cNvSpPr>
            <a:spLocks noGrp="1"/>
          </p:cNvSpPr>
          <p:nvPr>
            <p:ph type="body" sz="quarter" idx="12"/>
          </p:nvPr>
        </p:nvSpPr>
        <p:spPr/>
        <p:txBody>
          <a:bodyPr>
            <a:normAutofit lnSpcReduction="10000"/>
          </a:bodyPr>
          <a:lstStyle/>
          <a:p>
            <a:pPr eaLnBrk="1" fontAlgn="auto" hangingPunct="1">
              <a:spcAft>
                <a:spcPts val="0"/>
              </a:spcAft>
              <a:buFont typeface="Wingdings"/>
              <a:buNone/>
              <a:defRPr/>
            </a:pPr>
            <a:r>
              <a:rPr lang="en-US" dirty="0"/>
              <a:t>EXHIBIT 3.4</a:t>
            </a:r>
          </a:p>
        </p:txBody>
      </p:sp>
      <p:sp>
        <p:nvSpPr>
          <p:cNvPr id="44037" name="Rectangle 8"/>
          <p:cNvSpPr>
            <a:spLocks noChangeArrowheads="1"/>
          </p:cNvSpPr>
          <p:nvPr/>
        </p:nvSpPr>
        <p:spPr bwMode="auto">
          <a:xfrm>
            <a:off x="228600" y="6053138"/>
            <a:ext cx="8532813" cy="261937"/>
          </a:xfrm>
          <a:prstGeom prst="rect">
            <a:avLst/>
          </a:prstGeom>
          <a:noFill/>
          <a:ln w="9525">
            <a:noFill/>
            <a:miter lim="800000"/>
            <a:headEnd/>
            <a:tailEnd/>
          </a:ln>
        </p:spPr>
        <p:txBody>
          <a:bodyPr>
            <a:spAutoFit/>
          </a:bodyPr>
          <a:lstStyle/>
          <a:p>
            <a:r>
              <a:rPr lang="en-US" sz="1100">
                <a:latin typeface="Franklin Gothic Book" pitchFamily="34" charset="0"/>
              </a:rPr>
              <a:t>“GE Business Screen,” </a:t>
            </a:r>
            <a:r>
              <a:rPr lang="en-US" sz="1100" i="1">
                <a:latin typeface="Franklin Gothic Book" pitchFamily="34" charset="0"/>
              </a:rPr>
              <a:t>Business Resource Software Online, </a:t>
            </a:r>
            <a:r>
              <a:rPr lang="en-US" sz="1100" i="1">
                <a:latin typeface="Franklin Gothic Book" pitchFamily="34" charset="0"/>
                <a:hlinkClick r:id="rId3"/>
              </a:rPr>
              <a:t>www.brs-inc.com/pwxcharts.asp?32</a:t>
            </a:r>
            <a:r>
              <a:rPr lang="en-US" sz="1100" i="1">
                <a:latin typeface="Franklin Gothic Book" pitchFamily="34" charset="0"/>
              </a:rPr>
              <a:t>, accessed May 16, 2008.</a:t>
            </a:r>
            <a:endParaRPr lang="en-US" sz="1100">
              <a:latin typeface="Franklin Gothic Book" pitchFamily="34" charset="0"/>
            </a:endParaRPr>
          </a:p>
        </p:txBody>
      </p:sp>
      <p:grpSp>
        <p:nvGrpSpPr>
          <p:cNvPr id="44038" name="Group 37" descr="A nine-square matrix relates business position to market attractiveness."/>
          <p:cNvGrpSpPr>
            <a:grpSpLocks/>
          </p:cNvGrpSpPr>
          <p:nvPr/>
        </p:nvGrpSpPr>
        <p:grpSpPr bwMode="auto">
          <a:xfrm>
            <a:off x="1671638" y="1865313"/>
            <a:ext cx="5800725" cy="3571875"/>
            <a:chOff x="1855758" y="1865299"/>
            <a:chExt cx="5800788" cy="3572524"/>
          </a:xfrm>
        </p:grpSpPr>
        <p:sp>
          <p:nvSpPr>
            <p:cNvPr id="52" name="TextBox 51"/>
            <p:cNvSpPr txBox="1"/>
            <p:nvPr/>
          </p:nvSpPr>
          <p:spPr bwMode="auto">
            <a:xfrm>
              <a:off x="2551091" y="2278124"/>
              <a:ext cx="1143012" cy="228642"/>
            </a:xfrm>
            <a:prstGeom prst="rect">
              <a:avLst/>
            </a:prstGeom>
            <a:noFill/>
          </p:spPr>
          <p:txBody>
            <a:bodyPr lIns="0" tIns="0" rIns="0" bIns="0">
              <a:spAutoFit/>
            </a:bodyPr>
            <a:lstStyle/>
            <a:p>
              <a:pPr algn="ctr">
                <a:defRPr/>
              </a:pPr>
              <a:r>
                <a:rPr lang="en-US" sz="1600" dirty="0">
                  <a:latin typeface="+mn-lt"/>
                </a:rPr>
                <a:t>High</a:t>
              </a:r>
            </a:p>
          </p:txBody>
        </p:sp>
        <p:sp>
          <p:nvSpPr>
            <p:cNvPr id="53" name="TextBox 52"/>
            <p:cNvSpPr txBox="1"/>
            <p:nvPr/>
          </p:nvSpPr>
          <p:spPr bwMode="auto">
            <a:xfrm>
              <a:off x="3697278" y="2278124"/>
              <a:ext cx="1143012" cy="228642"/>
            </a:xfrm>
            <a:prstGeom prst="rect">
              <a:avLst/>
            </a:prstGeom>
            <a:noFill/>
          </p:spPr>
          <p:txBody>
            <a:bodyPr lIns="0" tIns="0" rIns="0" bIns="0">
              <a:spAutoFit/>
            </a:bodyPr>
            <a:lstStyle/>
            <a:p>
              <a:pPr algn="ctr">
                <a:defRPr/>
              </a:pPr>
              <a:r>
                <a:rPr lang="en-US" sz="1600" dirty="0">
                  <a:latin typeface="+mn-lt"/>
                </a:rPr>
                <a:t>Med</a:t>
              </a:r>
            </a:p>
          </p:txBody>
        </p:sp>
        <p:sp>
          <p:nvSpPr>
            <p:cNvPr id="54" name="TextBox 53"/>
            <p:cNvSpPr txBox="1"/>
            <p:nvPr/>
          </p:nvSpPr>
          <p:spPr bwMode="auto">
            <a:xfrm>
              <a:off x="4837115" y="2278124"/>
              <a:ext cx="1143012" cy="228642"/>
            </a:xfrm>
            <a:prstGeom prst="rect">
              <a:avLst/>
            </a:prstGeom>
            <a:noFill/>
          </p:spPr>
          <p:txBody>
            <a:bodyPr lIns="0" tIns="0" rIns="0" bIns="0">
              <a:spAutoFit/>
            </a:bodyPr>
            <a:lstStyle/>
            <a:p>
              <a:pPr algn="ctr">
                <a:defRPr/>
              </a:pPr>
              <a:r>
                <a:rPr lang="en-US" sz="1600" dirty="0">
                  <a:latin typeface="+mn-lt"/>
                </a:rPr>
                <a:t>Low</a:t>
              </a:r>
            </a:p>
          </p:txBody>
        </p:sp>
        <p:sp>
          <p:nvSpPr>
            <p:cNvPr id="64" name="TextBox 63"/>
            <p:cNvSpPr txBox="1"/>
            <p:nvPr/>
          </p:nvSpPr>
          <p:spPr bwMode="auto">
            <a:xfrm rot="16200000">
              <a:off x="1928706" y="2900557"/>
              <a:ext cx="914566" cy="228602"/>
            </a:xfrm>
            <a:prstGeom prst="rect">
              <a:avLst/>
            </a:prstGeom>
            <a:noFill/>
          </p:spPr>
          <p:txBody>
            <a:bodyPr lIns="0" tIns="0" rIns="0" bIns="0">
              <a:spAutoFit/>
            </a:bodyPr>
            <a:lstStyle/>
            <a:p>
              <a:pPr algn="ctr">
                <a:defRPr/>
              </a:pPr>
              <a:r>
                <a:rPr lang="en-US" sz="1600" dirty="0">
                  <a:latin typeface="+mn-lt"/>
                </a:rPr>
                <a:t>High</a:t>
              </a:r>
            </a:p>
          </p:txBody>
        </p:sp>
        <p:sp>
          <p:nvSpPr>
            <p:cNvPr id="65" name="TextBox 64"/>
            <p:cNvSpPr txBox="1"/>
            <p:nvPr/>
          </p:nvSpPr>
          <p:spPr bwMode="auto">
            <a:xfrm rot="16200000">
              <a:off x="1916006" y="3815123"/>
              <a:ext cx="914566" cy="228602"/>
            </a:xfrm>
            <a:prstGeom prst="rect">
              <a:avLst/>
            </a:prstGeom>
            <a:noFill/>
          </p:spPr>
          <p:txBody>
            <a:bodyPr lIns="0" tIns="0" rIns="0" bIns="0">
              <a:spAutoFit/>
            </a:bodyPr>
            <a:lstStyle/>
            <a:p>
              <a:pPr algn="ctr">
                <a:defRPr/>
              </a:pPr>
              <a:r>
                <a:rPr lang="en-US" sz="1600" dirty="0">
                  <a:latin typeface="+mn-lt"/>
                </a:rPr>
                <a:t>Med</a:t>
              </a:r>
            </a:p>
          </p:txBody>
        </p:sp>
        <p:sp>
          <p:nvSpPr>
            <p:cNvPr id="66" name="TextBox 65"/>
            <p:cNvSpPr txBox="1"/>
            <p:nvPr/>
          </p:nvSpPr>
          <p:spPr bwMode="auto">
            <a:xfrm rot="16200000">
              <a:off x="1916006" y="4729689"/>
              <a:ext cx="914566" cy="228602"/>
            </a:xfrm>
            <a:prstGeom prst="rect">
              <a:avLst/>
            </a:prstGeom>
            <a:noFill/>
          </p:spPr>
          <p:txBody>
            <a:bodyPr lIns="0" tIns="0" rIns="0" bIns="0">
              <a:spAutoFit/>
            </a:bodyPr>
            <a:lstStyle/>
            <a:p>
              <a:pPr algn="ctr">
                <a:defRPr/>
              </a:pPr>
              <a:r>
                <a:rPr lang="en-US" sz="1600" dirty="0">
                  <a:latin typeface="+mn-lt"/>
                </a:rPr>
                <a:t>Low</a:t>
              </a:r>
            </a:p>
          </p:txBody>
        </p:sp>
        <p:sp>
          <p:nvSpPr>
            <p:cNvPr id="67" name="TextBox 66"/>
            <p:cNvSpPr txBox="1"/>
            <p:nvPr/>
          </p:nvSpPr>
          <p:spPr bwMode="auto">
            <a:xfrm>
              <a:off x="3190859" y="1865299"/>
              <a:ext cx="2286025" cy="320733"/>
            </a:xfrm>
            <a:prstGeom prst="rect">
              <a:avLst/>
            </a:prstGeom>
            <a:solidFill>
              <a:schemeClr val="accent1"/>
            </a:solidFill>
          </p:spPr>
          <p:txBody>
            <a:bodyPr lIns="0" tIns="0" rIns="0" bIns="0" anchor="ctr" anchorCtr="1"/>
            <a:lstStyle/>
            <a:p>
              <a:pPr algn="ctr">
                <a:defRPr/>
              </a:pPr>
              <a:r>
                <a:rPr lang="en-US" sz="1600" b="1" dirty="0">
                  <a:solidFill>
                    <a:schemeClr val="bg1"/>
                  </a:solidFill>
                  <a:latin typeface="+mn-lt"/>
                </a:rPr>
                <a:t>Market Attractiveness</a:t>
              </a:r>
            </a:p>
          </p:txBody>
        </p:sp>
        <p:sp>
          <p:nvSpPr>
            <p:cNvPr id="68" name="TextBox 67"/>
            <p:cNvSpPr txBox="1"/>
            <p:nvPr/>
          </p:nvSpPr>
          <p:spPr bwMode="auto">
            <a:xfrm rot="16200000">
              <a:off x="1055485" y="3769084"/>
              <a:ext cx="1921224" cy="320678"/>
            </a:xfrm>
            <a:prstGeom prst="rect">
              <a:avLst/>
            </a:prstGeom>
            <a:solidFill>
              <a:schemeClr val="accent1"/>
            </a:solidFill>
          </p:spPr>
          <p:txBody>
            <a:bodyPr lIns="0" tIns="0" rIns="0" bIns="0" anchor="ctr" anchorCtr="1"/>
            <a:lstStyle/>
            <a:p>
              <a:pPr algn="ctr">
                <a:defRPr/>
              </a:pPr>
              <a:r>
                <a:rPr lang="en-US" sz="1600" b="1" dirty="0">
                  <a:solidFill>
                    <a:schemeClr val="bg1"/>
                  </a:solidFill>
                  <a:latin typeface="+mn-lt"/>
                </a:rPr>
                <a:t>Business Position</a:t>
              </a:r>
            </a:p>
          </p:txBody>
        </p:sp>
        <p:sp>
          <p:nvSpPr>
            <p:cNvPr id="69" name="Oval 68"/>
            <p:cNvSpPr/>
            <p:nvPr/>
          </p:nvSpPr>
          <p:spPr bwMode="auto">
            <a:xfrm>
              <a:off x="6284931" y="2692536"/>
              <a:ext cx="1371615" cy="778016"/>
            </a:xfrm>
            <a:prstGeom prst="ellipse">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sz="1400" b="1" dirty="0">
                  <a:solidFill>
                    <a:schemeClr val="tx1"/>
                  </a:solidFill>
                </a:rPr>
                <a:t>Invest/</a:t>
              </a:r>
            </a:p>
            <a:p>
              <a:pPr algn="ctr">
                <a:defRPr/>
              </a:pPr>
              <a:r>
                <a:rPr lang="en-US" sz="1400" b="1" dirty="0">
                  <a:solidFill>
                    <a:schemeClr val="tx1"/>
                  </a:solidFill>
                </a:rPr>
                <a:t>Grow</a:t>
              </a:r>
              <a:endParaRPr lang="en-US" sz="1400" dirty="0">
                <a:solidFill>
                  <a:schemeClr val="tx1"/>
                </a:solidFill>
              </a:endParaRPr>
            </a:p>
          </p:txBody>
        </p:sp>
        <p:sp>
          <p:nvSpPr>
            <p:cNvPr id="70" name="Oval 69"/>
            <p:cNvSpPr/>
            <p:nvPr/>
          </p:nvSpPr>
          <p:spPr bwMode="auto">
            <a:xfrm>
              <a:off x="6284931" y="3607102"/>
              <a:ext cx="1371615" cy="778016"/>
            </a:xfrm>
            <a:prstGeom prst="ellipse">
              <a:avLst/>
            </a:prstGeom>
            <a:solidFill>
              <a:schemeClr val="bg2">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sz="1400" b="1" dirty="0">
                  <a:solidFill>
                    <a:schemeClr val="tx1"/>
                  </a:solidFill>
                </a:rPr>
                <a:t>Selective</a:t>
              </a:r>
            </a:p>
            <a:p>
              <a:pPr algn="ctr">
                <a:defRPr/>
              </a:pPr>
              <a:r>
                <a:rPr lang="en-US" sz="1400" b="1" dirty="0">
                  <a:solidFill>
                    <a:schemeClr val="tx1"/>
                  </a:solidFill>
                </a:rPr>
                <a:t>Investment</a:t>
              </a:r>
              <a:endParaRPr lang="en-US" sz="1400" dirty="0">
                <a:solidFill>
                  <a:schemeClr val="tx1"/>
                </a:solidFill>
              </a:endParaRPr>
            </a:p>
          </p:txBody>
        </p:sp>
        <p:sp>
          <p:nvSpPr>
            <p:cNvPr id="71" name="Oval 70"/>
            <p:cNvSpPr/>
            <p:nvPr/>
          </p:nvSpPr>
          <p:spPr bwMode="auto">
            <a:xfrm>
              <a:off x="6284931" y="4521669"/>
              <a:ext cx="1371615" cy="778016"/>
            </a:xfrm>
            <a:prstGeom prst="ellipse">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sz="1400" b="1" dirty="0">
                  <a:solidFill>
                    <a:schemeClr val="tx1"/>
                  </a:solidFill>
                </a:rPr>
                <a:t>Harvest/</a:t>
              </a:r>
            </a:p>
            <a:p>
              <a:pPr algn="ctr">
                <a:defRPr/>
              </a:pPr>
              <a:r>
                <a:rPr lang="en-US" sz="1400" b="1" dirty="0">
                  <a:solidFill>
                    <a:schemeClr val="tx1"/>
                  </a:solidFill>
                </a:rPr>
                <a:t>Divest</a:t>
              </a:r>
              <a:endParaRPr lang="en-US" sz="1400" dirty="0">
                <a:solidFill>
                  <a:schemeClr val="tx1"/>
                </a:solidFill>
              </a:endParaRPr>
            </a:p>
          </p:txBody>
        </p:sp>
        <p:sp>
          <p:nvSpPr>
            <p:cNvPr id="84" name="TextBox 83"/>
            <p:cNvSpPr txBox="1"/>
            <p:nvPr/>
          </p:nvSpPr>
          <p:spPr bwMode="auto">
            <a:xfrm>
              <a:off x="4710114" y="3395927"/>
              <a:ext cx="1143012" cy="914566"/>
            </a:xfrm>
            <a:prstGeom prst="rect">
              <a:avLst/>
            </a:prstGeom>
            <a:solidFill>
              <a:schemeClr val="accent1"/>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87" name="TextBox 86"/>
            <p:cNvSpPr txBox="1"/>
            <p:nvPr/>
          </p:nvSpPr>
          <p:spPr bwMode="auto">
            <a:xfrm>
              <a:off x="4710114" y="4310493"/>
              <a:ext cx="1143012" cy="914566"/>
            </a:xfrm>
            <a:prstGeom prst="rect">
              <a:avLst/>
            </a:prstGeom>
            <a:solidFill>
              <a:schemeClr val="accent1"/>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5" name="TextBox 34"/>
            <p:cNvSpPr txBox="1"/>
            <p:nvPr/>
          </p:nvSpPr>
          <p:spPr bwMode="auto">
            <a:xfrm rot="5400000">
              <a:off x="2665302" y="2443363"/>
              <a:ext cx="1051116" cy="1279539"/>
            </a:xfrm>
            <a:prstGeom prst="cube">
              <a:avLst>
                <a:gd name="adj" fmla="val 13190"/>
              </a:avLst>
            </a:prstGeom>
            <a:solidFill>
              <a:schemeClr val="accent4">
                <a:lumMod val="75000"/>
              </a:schemeClr>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6" name="TextBox 35"/>
            <p:cNvSpPr txBox="1"/>
            <p:nvPr/>
          </p:nvSpPr>
          <p:spPr bwMode="auto">
            <a:xfrm rot="5400000">
              <a:off x="2665302" y="3357929"/>
              <a:ext cx="1051116" cy="1279539"/>
            </a:xfrm>
            <a:prstGeom prst="cube">
              <a:avLst>
                <a:gd name="adj" fmla="val 13190"/>
              </a:avLst>
            </a:prstGeom>
            <a:solidFill>
              <a:schemeClr val="accent4">
                <a:lumMod val="75000"/>
              </a:schemeClr>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7" name="TextBox 36"/>
            <p:cNvSpPr txBox="1"/>
            <p:nvPr/>
          </p:nvSpPr>
          <p:spPr bwMode="auto">
            <a:xfrm rot="5400000">
              <a:off x="2665302" y="4272496"/>
              <a:ext cx="1051116" cy="1279539"/>
            </a:xfrm>
            <a:prstGeom prst="cube">
              <a:avLst>
                <a:gd name="adj" fmla="val 13190"/>
              </a:avLst>
            </a:prstGeom>
            <a:solidFill>
              <a:schemeClr val="bg2">
                <a:lumMod val="75000"/>
              </a:schemeClr>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2" name="TextBox 31"/>
            <p:cNvSpPr txBox="1"/>
            <p:nvPr/>
          </p:nvSpPr>
          <p:spPr bwMode="auto">
            <a:xfrm rot="5400000">
              <a:off x="3811489" y="2443363"/>
              <a:ext cx="1051116" cy="1279539"/>
            </a:xfrm>
            <a:prstGeom prst="cube">
              <a:avLst>
                <a:gd name="adj" fmla="val 13190"/>
              </a:avLst>
            </a:prstGeom>
            <a:solidFill>
              <a:schemeClr val="accent4">
                <a:lumMod val="75000"/>
              </a:schemeClr>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3" name="TextBox 32"/>
            <p:cNvSpPr txBox="1"/>
            <p:nvPr/>
          </p:nvSpPr>
          <p:spPr bwMode="auto">
            <a:xfrm rot="5400000">
              <a:off x="3811489" y="3357929"/>
              <a:ext cx="1051116" cy="1279539"/>
            </a:xfrm>
            <a:prstGeom prst="cube">
              <a:avLst>
                <a:gd name="adj" fmla="val 13190"/>
              </a:avLst>
            </a:prstGeom>
            <a:solidFill>
              <a:schemeClr val="bg2">
                <a:lumMod val="75000"/>
              </a:schemeClr>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4" name="TextBox 33"/>
            <p:cNvSpPr txBox="1"/>
            <p:nvPr/>
          </p:nvSpPr>
          <p:spPr bwMode="auto">
            <a:xfrm rot="5400000">
              <a:off x="3811489" y="4272496"/>
              <a:ext cx="1051116" cy="1279539"/>
            </a:xfrm>
            <a:prstGeom prst="cube">
              <a:avLst>
                <a:gd name="adj" fmla="val 13190"/>
              </a:avLst>
            </a:prstGeom>
            <a:solidFill>
              <a:schemeClr val="accent1"/>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82" name="TextBox 81"/>
            <p:cNvSpPr txBox="1"/>
            <p:nvPr/>
          </p:nvSpPr>
          <p:spPr bwMode="auto">
            <a:xfrm rot="5400000">
              <a:off x="4951327" y="2443363"/>
              <a:ext cx="1051116" cy="1279539"/>
            </a:xfrm>
            <a:prstGeom prst="cube">
              <a:avLst>
                <a:gd name="adj" fmla="val 13190"/>
              </a:avLst>
            </a:prstGeom>
            <a:solidFill>
              <a:schemeClr val="bg2">
                <a:lumMod val="75000"/>
              </a:schemeClr>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0" name="TextBox 29"/>
            <p:cNvSpPr txBox="1"/>
            <p:nvPr/>
          </p:nvSpPr>
          <p:spPr bwMode="auto">
            <a:xfrm rot="5400000">
              <a:off x="4951327" y="3357929"/>
              <a:ext cx="1051116" cy="1279539"/>
            </a:xfrm>
            <a:prstGeom prst="cube">
              <a:avLst>
                <a:gd name="adj" fmla="val 13190"/>
              </a:avLst>
            </a:prstGeom>
            <a:solidFill>
              <a:schemeClr val="accent1"/>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sp>
          <p:nvSpPr>
            <p:cNvPr id="31" name="TextBox 30"/>
            <p:cNvSpPr txBox="1"/>
            <p:nvPr/>
          </p:nvSpPr>
          <p:spPr bwMode="auto">
            <a:xfrm rot="5400000">
              <a:off x="4951327" y="4272496"/>
              <a:ext cx="1051116" cy="1279539"/>
            </a:xfrm>
            <a:prstGeom prst="cube">
              <a:avLst>
                <a:gd name="adj" fmla="val 13190"/>
              </a:avLst>
            </a:prstGeom>
            <a:solidFill>
              <a:schemeClr val="accent1"/>
            </a:solidFill>
            <a:ln>
              <a:solidFill>
                <a:schemeClr val="tx1"/>
              </a:solidFill>
            </a:ln>
          </p:spPr>
          <p:txBody>
            <a:bodyPr lIns="0" tIns="0" rIns="0" bIns="0" anchor="ctr" anchorCtr="1"/>
            <a:lstStyle/>
            <a:p>
              <a:pPr algn="ctr">
                <a:defRPr/>
              </a:pPr>
              <a:endParaRPr lang="en-US" sz="1600" b="1" dirty="0">
                <a:solidFill>
                  <a:schemeClr val="bg1"/>
                </a:solidFill>
                <a:latin typeface="+mn-lt"/>
              </a:endParaRPr>
            </a:p>
          </p:txBody>
        </p:sp>
      </p:grpSp>
      <p:sp>
        <p:nvSpPr>
          <p:cNvPr id="44039" name="Rectangle 32"/>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dirty="0" smtClean="0">
                <a:latin typeface="Times New Roman" pitchFamily="18" charset="0"/>
              </a:rPr>
              <a:t>3-</a:t>
            </a:r>
            <a:fld id="{30955B2C-39CB-44D9-902C-19B5FE48EA5E}" type="slidenum">
              <a:rPr lang="en-US" sz="1600">
                <a:latin typeface="Times New Roman" pitchFamily="18" charset="0"/>
              </a:rPr>
              <a:pPr algn="r"/>
              <a:t>17</a:t>
            </a:fld>
            <a:endParaRPr lang="en-US" dirty="0"/>
          </a:p>
        </p:txBody>
      </p:sp>
      <p:sp>
        <p:nvSpPr>
          <p:cNvPr id="39"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4"/>
          </p:nvPr>
        </p:nvSpPr>
        <p:spPr/>
        <p:txBody>
          <a:bodyPr/>
          <a:lstStyle/>
          <a:p>
            <a:pPr>
              <a:defRPr/>
            </a:pPr>
            <a:fld id="{E658217F-6C8D-4774-A060-E92A8B43D96B}" type="slidenum">
              <a:rPr lang="en-US" smtClean="0"/>
              <a:pPr>
                <a:defRPr/>
              </a:pPr>
              <a:t>17</a:t>
            </a:fld>
            <a:endParaRPr lang="en-US" dirty="0"/>
          </a:p>
        </p:txBody>
      </p:sp>
      <p:sp>
        <p:nvSpPr>
          <p:cNvPr id="38" name="Rectangle 37">
            <a:hlinkClick r:id="rId4" action="ppaction://hlinksldjump"/>
          </p:cNvPr>
          <p:cNvSpPr/>
          <p:nvPr/>
        </p:nvSpPr>
        <p:spPr>
          <a:xfrm>
            <a:off x="3063668" y="5437188"/>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Autofit/>
          </a:bodyPr>
          <a:lstStyle/>
          <a:p>
            <a:pPr algn="ctr" eaLnBrk="1" hangingPunct="1"/>
            <a:r>
              <a:rPr lang="en-US" sz="4000" dirty="0"/>
              <a:t>Elements </a:t>
            </a:r>
            <a:r>
              <a:rPr lang="en-US" sz="4000" dirty="0" smtClean="0"/>
              <a:t>of Marketing Planning: Mission Statement</a:t>
            </a:r>
            <a:endParaRPr lang="en-US" sz="4000" dirty="0"/>
          </a:p>
        </p:txBody>
      </p:sp>
      <p:sp>
        <p:nvSpPr>
          <p:cNvPr id="45059" name="Content Placeholder 2"/>
          <p:cNvSpPr>
            <a:spLocks noGrp="1"/>
          </p:cNvSpPr>
          <p:nvPr>
            <p:ph sz="quarter" idx="1"/>
          </p:nvPr>
        </p:nvSpPr>
        <p:spPr>
          <a:xfrm>
            <a:off x="612648" y="1874520"/>
            <a:ext cx="8153400" cy="4495800"/>
          </a:xfrm>
        </p:spPr>
        <p:txBody>
          <a:bodyPr/>
          <a:lstStyle/>
          <a:p>
            <a:pPr marL="0" indent="0" eaLnBrk="1" hangingPunct="1">
              <a:buNone/>
            </a:pPr>
            <a:r>
              <a:rPr lang="en-US" sz="3200" dirty="0"/>
              <a:t>Marketing planning does not occur in a </a:t>
            </a:r>
            <a:r>
              <a:rPr lang="en-US" sz="3200" dirty="0" smtClean="0"/>
              <a:t>vacuum. </a:t>
            </a:r>
            <a:endParaRPr lang="en-US" sz="3200" dirty="0"/>
          </a:p>
          <a:p>
            <a:pPr lvl="1" eaLnBrk="1" hangingPunct="1">
              <a:buFont typeface="Arial"/>
              <a:buChar char="•"/>
            </a:pPr>
            <a:r>
              <a:rPr lang="en-US" sz="2800" dirty="0" smtClean="0"/>
              <a:t>A </a:t>
            </a:r>
            <a:r>
              <a:rPr lang="en-US" sz="2800" i="1" dirty="0"/>
              <a:t>mission statement </a:t>
            </a:r>
            <a:r>
              <a:rPr lang="en-US" sz="2800" dirty="0"/>
              <a:t>articulates an organization’s purpose, or reason for existence. </a:t>
            </a:r>
          </a:p>
          <a:p>
            <a:pPr lvl="1" eaLnBrk="1" hangingPunct="1">
              <a:buFont typeface="Arial"/>
              <a:buChar char="•"/>
            </a:pPr>
            <a:r>
              <a:rPr lang="en-US" sz="2800" dirty="0"/>
              <a:t>Most mission statements also include a discussion of what the company would like to become in the </a:t>
            </a:r>
            <a:r>
              <a:rPr lang="en-US" sz="2800" dirty="0" smtClean="0"/>
              <a:t>future–its </a:t>
            </a:r>
            <a:r>
              <a:rPr lang="en-US" sz="2800" i="1" dirty="0"/>
              <a:t>strategic vision</a:t>
            </a:r>
            <a:r>
              <a:rPr lang="en-US" sz="2800" dirty="0"/>
              <a:t>. </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18</a:t>
            </a:fld>
            <a:endParaRPr lang="en-US"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pPr algn="ctr" eaLnBrk="1" hangingPunct="1"/>
            <a:r>
              <a:rPr lang="en-US" dirty="0"/>
              <a:t>Elements </a:t>
            </a:r>
            <a:r>
              <a:rPr lang="en-US" dirty="0" smtClean="0"/>
              <a:t>of </a:t>
            </a:r>
            <a:r>
              <a:rPr lang="en-US" dirty="0"/>
              <a:t>Marketing </a:t>
            </a:r>
            <a:r>
              <a:rPr lang="en-US" dirty="0" smtClean="0"/>
              <a:t>Planning: Goals</a:t>
            </a:r>
            <a:endParaRPr lang="en-US" dirty="0"/>
          </a:p>
        </p:txBody>
      </p:sp>
      <p:sp>
        <p:nvSpPr>
          <p:cNvPr id="46083" name="Content Placeholder 2"/>
          <p:cNvSpPr>
            <a:spLocks noGrp="1"/>
          </p:cNvSpPr>
          <p:nvPr>
            <p:ph sz="quarter" idx="1"/>
          </p:nvPr>
        </p:nvSpPr>
        <p:spPr>
          <a:xfrm>
            <a:off x="612775" y="1600199"/>
            <a:ext cx="3867785" cy="4715225"/>
          </a:xfrm>
        </p:spPr>
        <p:txBody>
          <a:bodyPr>
            <a:normAutofit lnSpcReduction="10000"/>
          </a:bodyPr>
          <a:lstStyle/>
          <a:p>
            <a:pPr marL="0" indent="0" eaLnBrk="1" hangingPunct="1">
              <a:spcBef>
                <a:spcPts val="1900"/>
              </a:spcBef>
              <a:buNone/>
            </a:pPr>
            <a:r>
              <a:rPr lang="en-US" i="1" dirty="0"/>
              <a:t>Goals</a:t>
            </a:r>
            <a:r>
              <a:rPr lang="en-US" dirty="0"/>
              <a:t> eventually become refined into specific, measurable, and (hopefully) attainable </a:t>
            </a:r>
            <a:r>
              <a:rPr lang="en-US" i="1" dirty="0"/>
              <a:t>objectives</a:t>
            </a:r>
            <a:r>
              <a:rPr lang="en-US" dirty="0"/>
              <a:t> for the firm</a:t>
            </a:r>
            <a:r>
              <a:rPr lang="en-US" dirty="0" smtClean="0"/>
              <a:t>.</a:t>
            </a:r>
          </a:p>
          <a:p>
            <a:pPr marL="0" indent="0">
              <a:spcBef>
                <a:spcPts val="1900"/>
              </a:spcBef>
              <a:buNone/>
            </a:pPr>
            <a:r>
              <a:rPr lang="en-US" dirty="0"/>
              <a:t>Jet Blue’s goal “to fly new planes” may be refined into an objective “to purchase 15 new aircraft over two years.</a:t>
            </a:r>
            <a:r>
              <a:rPr lang="en-US" dirty="0" smtClean="0"/>
              <a:t>”  </a:t>
            </a:r>
            <a:endParaRPr lang="en-US" dirty="0"/>
          </a:p>
          <a:p>
            <a:pPr eaLnBrk="1" hangingPunct="1">
              <a:spcBef>
                <a:spcPts val="1900"/>
              </a:spcBef>
            </a:pPr>
            <a:endParaRPr lang="en-US" dirty="0"/>
          </a:p>
        </p:txBody>
      </p:sp>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19</a:t>
            </a:fld>
            <a:endParaRPr lang="en-US" dirty="0"/>
          </a:p>
        </p:txBody>
      </p:sp>
      <p:sp>
        <p:nvSpPr>
          <p:cNvPr id="10" name="Content Placeholder 2"/>
          <p:cNvSpPr txBox="1">
            <a:spLocks/>
          </p:cNvSpPr>
          <p:nvPr/>
        </p:nvSpPr>
        <p:spPr>
          <a:xfrm>
            <a:off x="731520" y="3154679"/>
            <a:ext cx="3657600" cy="304768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endParaRPr lang="en-US" dirty="0" smtClean="0"/>
          </a:p>
        </p:txBody>
      </p:sp>
      <p:sp>
        <p:nvSpPr>
          <p:cNvPr id="2" name="Rectangle 1"/>
          <p:cNvSpPr/>
          <p:nvPr/>
        </p:nvSpPr>
        <p:spPr>
          <a:xfrm>
            <a:off x="5486400" y="6263640"/>
            <a:ext cx="1645920" cy="230832"/>
          </a:xfrm>
          <a:prstGeom prst="rect">
            <a:avLst/>
          </a:prstGeom>
        </p:spPr>
        <p:txBody>
          <a:bodyPr wrap="square">
            <a:spAutoFit/>
          </a:bodyPr>
          <a:lstStyle/>
          <a:p>
            <a:r>
              <a:rPr lang="en-US" sz="900" dirty="0" smtClean="0"/>
              <a:t>Source</a:t>
            </a:r>
            <a:r>
              <a:rPr lang="en-US" sz="900" dirty="0"/>
              <a:t>: JetBlue Airways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00200"/>
            <a:ext cx="2697480" cy="4715224"/>
          </a:xfrm>
          <a:prstGeom prst="rect">
            <a:avLst/>
          </a:prstGeom>
        </p:spPr>
      </p:pic>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eaLnBrk="1" hangingPunct="1"/>
            <a:r>
              <a:rPr lang="en-US" dirty="0"/>
              <a:t>Learning Objectives</a:t>
            </a:r>
          </a:p>
        </p:txBody>
      </p:sp>
      <p:sp>
        <p:nvSpPr>
          <p:cNvPr id="28675" name="Content Placeholder 2"/>
          <p:cNvSpPr>
            <a:spLocks noGrp="1"/>
          </p:cNvSpPr>
          <p:nvPr>
            <p:ph sz="quarter" idx="1"/>
          </p:nvPr>
        </p:nvSpPr>
        <p:spPr/>
        <p:txBody>
          <a:bodyPr/>
          <a:lstStyle/>
          <a:p>
            <a:pPr marL="0" indent="0" eaLnBrk="1" hangingPunct="1">
              <a:buNone/>
            </a:pPr>
            <a:r>
              <a:rPr lang="en-US" sz="2400" dirty="0"/>
              <a:t>Examine the concept of value and the elements and role of the value chain.</a:t>
            </a:r>
          </a:p>
          <a:p>
            <a:pPr marL="0" indent="0" eaLnBrk="1" hangingPunct="1">
              <a:buNone/>
            </a:pPr>
            <a:r>
              <a:rPr lang="en-US" sz="2400" dirty="0"/>
              <a:t>Understand the conditions required for successful marketing planning, that marketing planning is focused on the value. proposition, and that marketing planning is a dynamic process.</a:t>
            </a:r>
          </a:p>
          <a:p>
            <a:pPr marL="0" indent="0" eaLnBrk="1" hangingPunct="1">
              <a:buNone/>
            </a:pPr>
            <a:r>
              <a:rPr lang="en-US" sz="2400" dirty="0"/>
              <a:t>Identify various types of organizational strategies.</a:t>
            </a:r>
          </a:p>
          <a:p>
            <a:pPr marL="0" indent="0" eaLnBrk="1" hangingPunct="1">
              <a:buNone/>
            </a:pPr>
            <a:r>
              <a:rPr lang="en-US" sz="2400" dirty="0"/>
              <a:t>Conduct a situation analysis. </a:t>
            </a:r>
          </a:p>
          <a:p>
            <a:pPr marL="0" indent="0" eaLnBrk="1" hangingPunct="1">
              <a:buNone/>
            </a:pPr>
            <a:r>
              <a:rPr lang="en-US" sz="2400" dirty="0" smtClean="0"/>
              <a:t>Use the framework provided for marketing planning, along with the content in future chapters, to build a marketing plan.</a:t>
            </a:r>
            <a:endParaRPr lang="en-US" sz="2400" dirty="0"/>
          </a:p>
        </p:txBody>
      </p:sp>
      <p:sp>
        <p:nvSpPr>
          <p:cNvPr id="7" name="Footer Placeholder 4"/>
          <p:cNvSpPr>
            <a:spLocks noGrp="1"/>
          </p:cNvSpPr>
          <p:nvPr>
            <p:ph type="ftr" sz="quarter" idx="11"/>
          </p:nvPr>
        </p:nvSpPr>
        <p:spPr>
          <a:xfrm>
            <a:off x="91440" y="6538595"/>
            <a:ext cx="8229600"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a:t>
            </a:fld>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2648" y="137160"/>
            <a:ext cx="8153400" cy="1082040"/>
          </a:xfrm>
        </p:spPr>
        <p:txBody>
          <a:bodyPr>
            <a:normAutofit fontScale="90000"/>
          </a:bodyPr>
          <a:lstStyle/>
          <a:p>
            <a:pPr algn="ctr" eaLnBrk="1" hangingPunct="1"/>
            <a:r>
              <a:rPr lang="en-US" dirty="0"/>
              <a:t>Elements </a:t>
            </a:r>
            <a:r>
              <a:rPr lang="en-US" dirty="0" smtClean="0"/>
              <a:t>of </a:t>
            </a:r>
            <a:r>
              <a:rPr lang="en-US" dirty="0"/>
              <a:t>M</a:t>
            </a:r>
            <a:r>
              <a:rPr lang="en-US" dirty="0" smtClean="0"/>
              <a:t>arketing Planning: Strategy</a:t>
            </a:r>
            <a:endParaRPr lang="en-US" dirty="0"/>
          </a:p>
        </p:txBody>
      </p:sp>
      <p:sp>
        <p:nvSpPr>
          <p:cNvPr id="47107" name="Content Placeholder 2"/>
          <p:cNvSpPr>
            <a:spLocks noGrp="1"/>
          </p:cNvSpPr>
          <p:nvPr>
            <p:ph sz="quarter" idx="1"/>
          </p:nvPr>
        </p:nvSpPr>
        <p:spPr>
          <a:xfrm>
            <a:off x="612648" y="1965960"/>
            <a:ext cx="8153400" cy="4495800"/>
          </a:xfrm>
        </p:spPr>
        <p:txBody>
          <a:bodyPr/>
          <a:lstStyle/>
          <a:p>
            <a:pPr marL="0" indent="0" eaLnBrk="1" hangingPunct="1">
              <a:buNone/>
            </a:pPr>
            <a:r>
              <a:rPr lang="en-US" sz="3600" dirty="0"/>
              <a:t>Organizational s</a:t>
            </a:r>
            <a:r>
              <a:rPr lang="en-US" sz="3600" dirty="0" smtClean="0"/>
              <a:t>trategies</a:t>
            </a:r>
            <a:endParaRPr lang="en-US" sz="3600" dirty="0"/>
          </a:p>
          <a:p>
            <a:pPr lvl="1" eaLnBrk="1" hangingPunct="1">
              <a:buFont typeface="Arial"/>
              <a:buChar char="•"/>
            </a:pPr>
            <a:r>
              <a:rPr lang="en-US" sz="3200" dirty="0"/>
              <a:t>A </a:t>
            </a:r>
            <a:r>
              <a:rPr lang="en-US" sz="3200" i="1" dirty="0"/>
              <a:t>strategy</a:t>
            </a:r>
            <a:r>
              <a:rPr lang="en-US" sz="3200" dirty="0"/>
              <a:t> is a comprehensive plan stating how the organization will achieve its mission and objectives.</a:t>
            </a:r>
          </a:p>
          <a:p>
            <a:pPr lvl="1" eaLnBrk="1" hangingPunct="1">
              <a:buFont typeface="Arial"/>
              <a:buChar char="•"/>
            </a:pPr>
            <a:r>
              <a:rPr lang="en-US" sz="3200" dirty="0"/>
              <a:t>A firm’s </a:t>
            </a:r>
            <a:r>
              <a:rPr lang="en-US" sz="3200" i="1" dirty="0"/>
              <a:t>generic strategy </a:t>
            </a:r>
            <a:r>
              <a:rPr lang="en-US" sz="3200" dirty="0"/>
              <a:t>is its overall directional strategy at the business level.  </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20</a:t>
            </a:fld>
            <a:endParaRPr lang="en-US"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375896-43BD-4E41-956C-6B928249A70B}"/>
              </a:ext>
            </a:extLst>
          </p:cNvPr>
          <p:cNvSpPr>
            <a:spLocks noGrp="1"/>
          </p:cNvSpPr>
          <p:nvPr>
            <p:ph type="title"/>
          </p:nvPr>
        </p:nvSpPr>
        <p:spPr/>
        <p:txBody>
          <a:bodyPr>
            <a:normAutofit fontScale="90000"/>
          </a:bodyPr>
          <a:lstStyle/>
          <a:p>
            <a:r>
              <a:rPr lang="en-US" dirty="0"/>
              <a:t>Generic Business Strategies</a:t>
            </a:r>
          </a:p>
        </p:txBody>
      </p:sp>
      <p:sp>
        <p:nvSpPr>
          <p:cNvPr id="6"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21</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3480593"/>
              </p:ext>
            </p:extLst>
          </p:nvPr>
        </p:nvGraphicFramePr>
        <p:xfrm>
          <a:off x="685800" y="1867361"/>
          <a:ext cx="7818120" cy="4365800"/>
        </p:xfrm>
        <a:graphic>
          <a:graphicData uri="http://schemas.openxmlformats.org/drawingml/2006/table">
            <a:tbl>
              <a:tblPr firstRow="1" bandRow="1">
                <a:tableStyleId>{284E427A-3D55-4303-BF80-6455036E1DE7}</a:tableStyleId>
              </a:tblPr>
              <a:tblGrid>
                <a:gridCol w="2606040"/>
                <a:gridCol w="2606040"/>
                <a:gridCol w="2606040"/>
              </a:tblGrid>
              <a:tr h="563880">
                <a:tc>
                  <a:txBody>
                    <a:bodyPr/>
                    <a:lstStyle/>
                    <a:p>
                      <a:pPr algn="ctr"/>
                      <a:endParaRPr lang="en-US" sz="2400" b="0" dirty="0" smtClean="0">
                        <a:solidFill>
                          <a:schemeClr val="bg1"/>
                        </a:solidFill>
                      </a:endParaRPr>
                    </a:p>
                    <a:p>
                      <a:pPr algn="ctr"/>
                      <a:r>
                        <a:rPr lang="en-US" sz="2400" b="0" dirty="0" smtClean="0">
                          <a:solidFill>
                            <a:schemeClr val="bg1"/>
                          </a:solidFill>
                        </a:rPr>
                        <a:t>Growth</a:t>
                      </a:r>
                      <a:endParaRPr lang="en-US" sz="2400" b="0" dirty="0">
                        <a:solidFill>
                          <a:schemeClr val="bg1"/>
                        </a:solidFill>
                      </a:endParaRPr>
                    </a:p>
                  </a:txBody>
                  <a:tcPr marL="110259" marR="110259" marT="55130" marB="5513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smtClean="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bg1"/>
                          </a:solidFill>
                        </a:rPr>
                        <a:t>Stability</a:t>
                      </a:r>
                    </a:p>
                    <a:p>
                      <a:pPr lvl="0" algn="ctr"/>
                      <a:endParaRPr lang="en-US" sz="2400" b="0" dirty="0" smtClean="0">
                        <a:solidFill>
                          <a:schemeClr val="bg1"/>
                        </a:solidFill>
                      </a:endParaRPr>
                    </a:p>
                  </a:txBody>
                  <a:tcPr marL="110259" marR="110259" marT="55130" marB="5513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75000"/>
                      </a:schemeClr>
                    </a:solidFill>
                  </a:tcPr>
                </a:tc>
                <a:tc>
                  <a:txBody>
                    <a:bodyPr/>
                    <a:lstStyle/>
                    <a:p>
                      <a:pPr lvl="0" algn="ctr"/>
                      <a:endParaRPr lang="en-US" sz="2400" b="0" dirty="0" smtClean="0">
                        <a:solidFill>
                          <a:schemeClr val="bg1"/>
                        </a:solidFill>
                      </a:endParaRPr>
                    </a:p>
                    <a:p>
                      <a:pPr lvl="0" algn="ctr"/>
                      <a:r>
                        <a:rPr lang="en-US" sz="2400" b="0" dirty="0" smtClean="0">
                          <a:solidFill>
                            <a:schemeClr val="bg1"/>
                          </a:solidFill>
                        </a:rPr>
                        <a:t>Retrenchment</a:t>
                      </a:r>
                    </a:p>
                  </a:txBody>
                  <a:tcPr marL="110259" marR="110259" marT="55130" marB="5513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75000"/>
                      </a:schemeClr>
                    </a:solidFill>
                  </a:tcPr>
                </a:tc>
              </a:tr>
              <a:tr h="1433372">
                <a:tc>
                  <a:txBody>
                    <a:bodyPr/>
                    <a:lstStyle/>
                    <a:p>
                      <a:pPr marL="342900" lvl="0" indent="-342900">
                        <a:spcBef>
                          <a:spcPts val="1200"/>
                        </a:spcBef>
                        <a:buFont typeface="Arial"/>
                        <a:buChar char="•"/>
                      </a:pPr>
                      <a:r>
                        <a:rPr lang="en-US" sz="2000" b="0" dirty="0" smtClean="0">
                          <a:solidFill>
                            <a:srgbClr val="000000"/>
                          </a:solidFill>
                        </a:rPr>
                        <a:t>Concentration via vertical or horizontal integration.</a:t>
                      </a:r>
                    </a:p>
                    <a:p>
                      <a:pPr marL="342900" lvl="0" indent="-342900">
                        <a:spcBef>
                          <a:spcPts val="1200"/>
                        </a:spcBef>
                        <a:buFont typeface="Arial"/>
                        <a:buChar char="•"/>
                      </a:pPr>
                      <a:r>
                        <a:rPr lang="en-US" sz="2000" b="0" dirty="0" smtClean="0">
                          <a:solidFill>
                            <a:srgbClr val="000000"/>
                          </a:solidFill>
                        </a:rPr>
                        <a:t>Diversification via concentric or</a:t>
                      </a:r>
                      <a:r>
                        <a:rPr lang="en-US" sz="2000" b="0" baseline="0" dirty="0" smtClean="0">
                          <a:solidFill>
                            <a:srgbClr val="000000"/>
                          </a:solidFill>
                        </a:rPr>
                        <a:t> </a:t>
                      </a:r>
                      <a:r>
                        <a:rPr lang="en-US" sz="2000" b="0" dirty="0" smtClean="0">
                          <a:solidFill>
                            <a:srgbClr val="000000"/>
                          </a:solidFill>
                        </a:rPr>
                        <a:t>conglomerate means.</a:t>
                      </a:r>
                    </a:p>
                    <a:p>
                      <a:pPr marL="342900" indent="-342900">
                        <a:spcBef>
                          <a:spcPts val="1200"/>
                        </a:spcBef>
                        <a:buFont typeface="Arial"/>
                        <a:buChar char="•"/>
                      </a:pPr>
                      <a:endParaRPr lang="en-US" sz="2000" b="0" dirty="0">
                        <a:solidFill>
                          <a:srgbClr val="000000"/>
                        </a:solidFill>
                      </a:endParaRPr>
                    </a:p>
                  </a:txBody>
                  <a:tcPr marL="110259" marR="110259" marT="55130" marB="5513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20000"/>
                        <a:lumOff val="80000"/>
                        <a:alpha val="40000"/>
                      </a:schemeClr>
                    </a:solidFill>
                  </a:tcPr>
                </a:tc>
                <a:tc>
                  <a:txBody>
                    <a:bodyPr/>
                    <a:lstStyle/>
                    <a:p>
                      <a:pPr marL="342900" lvl="0" indent="-342900">
                        <a:spcBef>
                          <a:spcPts val="1200"/>
                        </a:spcBef>
                        <a:buFont typeface="Arial"/>
                        <a:buChar char="•"/>
                      </a:pPr>
                      <a:r>
                        <a:rPr lang="en-US" sz="2000" b="0" dirty="0" smtClean="0">
                          <a:solidFill>
                            <a:srgbClr val="000000"/>
                          </a:solidFill>
                        </a:rPr>
                        <a:t>Continue current activities.</a:t>
                      </a:r>
                    </a:p>
                    <a:p>
                      <a:pPr marL="342900" lvl="0" indent="-342900">
                        <a:spcBef>
                          <a:spcPts val="1200"/>
                        </a:spcBef>
                        <a:buFont typeface="Arial"/>
                        <a:buChar char="•"/>
                      </a:pPr>
                      <a:r>
                        <a:rPr lang="en-US" sz="2000" b="0" dirty="0" smtClean="0">
                          <a:solidFill>
                            <a:srgbClr val="000000"/>
                          </a:solidFill>
                        </a:rPr>
                        <a:t>Useful short-term strategy.</a:t>
                      </a:r>
                    </a:p>
                    <a:p>
                      <a:pPr marL="342900" lvl="0" indent="-342900">
                        <a:spcBef>
                          <a:spcPts val="1200"/>
                        </a:spcBef>
                        <a:buFont typeface="Arial"/>
                        <a:buChar char="•"/>
                      </a:pPr>
                      <a:r>
                        <a:rPr lang="en-US" sz="2000" b="0" dirty="0" smtClean="0">
                          <a:solidFill>
                            <a:srgbClr val="000000"/>
                          </a:solidFill>
                        </a:rPr>
                        <a:t>Dangerous in the long-run if competition changes.</a:t>
                      </a:r>
                    </a:p>
                  </a:txBody>
                  <a:tcPr marL="110259" marR="110259" marT="55130" marB="5513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20000"/>
                        <a:lumOff val="80000"/>
                        <a:alpha val="40000"/>
                      </a:schemeClr>
                    </a:solidFill>
                  </a:tcPr>
                </a:tc>
                <a:tc>
                  <a:txBody>
                    <a:bodyPr/>
                    <a:lstStyle/>
                    <a:p>
                      <a:pPr marL="342900" lvl="0" indent="-342900">
                        <a:spcBef>
                          <a:spcPts val="1200"/>
                        </a:spcBef>
                        <a:buFont typeface="Arial"/>
                        <a:buChar char="•"/>
                      </a:pPr>
                      <a:r>
                        <a:rPr lang="en-US" sz="2000" b="0" dirty="0" smtClean="0">
                          <a:solidFill>
                            <a:srgbClr val="000000"/>
                          </a:solidFill>
                        </a:rPr>
                        <a:t>A weak competitive position may force.</a:t>
                      </a:r>
                    </a:p>
                    <a:p>
                      <a:pPr marL="342900" lvl="0" indent="-342900">
                        <a:spcBef>
                          <a:spcPts val="1200"/>
                        </a:spcBef>
                        <a:buFont typeface="Arial"/>
                        <a:buChar char="•"/>
                      </a:pPr>
                      <a:r>
                        <a:rPr lang="en-US" sz="2000" b="0" dirty="0" smtClean="0">
                          <a:solidFill>
                            <a:srgbClr val="000000"/>
                          </a:solidFill>
                        </a:rPr>
                        <a:t>Focuses assets where there is greater potential.</a:t>
                      </a:r>
                    </a:p>
                  </a:txBody>
                  <a:tcPr marL="110259" marR="110259" marT="55130" marB="5513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chemeClr val="accent1">
                        <a:lumMod val="20000"/>
                        <a:lumOff val="80000"/>
                        <a:alpha val="40000"/>
                      </a:schemeClr>
                    </a:solidFill>
                  </a:tcPr>
                </a:tc>
              </a:tr>
            </a:tbl>
          </a:graphicData>
        </a:graphic>
      </p:graphicFrame>
    </p:spTree>
    <p:extLst>
      <p:ext uri="{BB962C8B-B14F-4D97-AF65-F5344CB8AC3E}">
        <p14:creationId xmlns:p14="http://schemas.microsoft.com/office/powerpoint/2010/main" val="24921769"/>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pPr algn="ctr" eaLnBrk="1" hangingPunct="1"/>
            <a:r>
              <a:rPr lang="en-US" dirty="0"/>
              <a:t>Elements </a:t>
            </a:r>
            <a:r>
              <a:rPr lang="en-US" dirty="0" smtClean="0"/>
              <a:t>of</a:t>
            </a:r>
            <a:r>
              <a:rPr lang="en-US" dirty="0"/>
              <a:t> </a:t>
            </a:r>
            <a:r>
              <a:rPr lang="en-US" dirty="0" smtClean="0"/>
              <a:t>Marketing Planning: Strategy Categories</a:t>
            </a:r>
            <a:endParaRPr lang="en-US" dirty="0"/>
          </a:p>
        </p:txBody>
      </p:sp>
      <p:sp>
        <p:nvSpPr>
          <p:cNvPr id="48131" name="Content Placeholder 2"/>
          <p:cNvSpPr>
            <a:spLocks noGrp="1"/>
          </p:cNvSpPr>
          <p:nvPr>
            <p:ph sz="quarter" idx="1"/>
          </p:nvPr>
        </p:nvSpPr>
        <p:spPr>
          <a:xfrm>
            <a:off x="685800" y="1600200"/>
            <a:ext cx="7955280" cy="4114800"/>
          </a:xfrm>
        </p:spPr>
        <p:txBody>
          <a:bodyPr/>
          <a:lstStyle/>
          <a:p>
            <a:pPr marL="0" indent="0" eaLnBrk="1" hangingPunct="1">
              <a:buNone/>
            </a:pPr>
            <a:r>
              <a:rPr lang="en-US" sz="2800" dirty="0"/>
              <a:t>Three primary categories of competitive strategy: </a:t>
            </a:r>
          </a:p>
          <a:p>
            <a:pPr marL="860425" lvl="1" indent="-457200" eaLnBrk="1" hangingPunct="1">
              <a:buFont typeface="Franklin Gothic Demi Cond" pitchFamily="34" charset="0"/>
              <a:buAutoNum type="arabicPeriod"/>
            </a:pPr>
            <a:r>
              <a:rPr lang="en-US" sz="2800" dirty="0"/>
              <a:t>Cost </a:t>
            </a:r>
            <a:r>
              <a:rPr lang="en-US" sz="2800" dirty="0" smtClean="0"/>
              <a:t>leadership—low cost</a:t>
            </a:r>
            <a:endParaRPr lang="en-US" sz="2800" dirty="0"/>
          </a:p>
          <a:p>
            <a:pPr marL="860425" lvl="1" indent="-457200" eaLnBrk="1" hangingPunct="1">
              <a:buFont typeface="Franklin Gothic Demi Cond" pitchFamily="34" charset="0"/>
              <a:buAutoNum type="arabicPeriod"/>
            </a:pPr>
            <a:r>
              <a:rPr lang="en-US" sz="2800" dirty="0"/>
              <a:t>Differentiation</a:t>
            </a:r>
          </a:p>
          <a:p>
            <a:pPr marL="860425" lvl="1" indent="-457200" eaLnBrk="1" hangingPunct="1">
              <a:buFont typeface="Franklin Gothic Demi Cond" pitchFamily="34" charset="0"/>
              <a:buAutoNum type="arabicPeriod"/>
            </a:pPr>
            <a:r>
              <a:rPr lang="en-US" sz="2800" dirty="0"/>
              <a:t>Focus (or </a:t>
            </a:r>
            <a:r>
              <a:rPr lang="en-US" sz="2800" dirty="0" smtClean="0"/>
              <a:t>niche</a:t>
            </a:r>
            <a:r>
              <a:rPr lang="en-US" sz="2800" dirty="0"/>
              <a:t>)</a:t>
            </a: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22</a:t>
            </a:fld>
            <a:endParaRPr lang="en-US" dirty="0"/>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pPr algn="ctr" eaLnBrk="1" hangingPunct="1"/>
            <a:r>
              <a:rPr lang="en-US" dirty="0"/>
              <a:t>Generic Business Strategies</a:t>
            </a:r>
          </a:p>
        </p:txBody>
      </p:sp>
      <p:graphicFrame>
        <p:nvGraphicFramePr>
          <p:cNvPr id="8" name="Content Placeholder 7" descr="In a circle are the five generic business strategies: growth, concentration, diversification, stability, and retrenchment."/>
          <p:cNvGraphicFramePr>
            <a:graphicFrameLocks noGrp="1"/>
          </p:cNvGraphicFramePr>
          <p:nvPr>
            <p:ph sz="quarter" idx="1"/>
            <p:extLst>
              <p:ext uri="{D42A27DB-BD31-4B8C-83A1-F6EECF244321}">
                <p14:modId xmlns:p14="http://schemas.microsoft.com/office/powerpoint/2010/main" val="1258143930"/>
              </p:ext>
            </p:extLst>
          </p:nvPr>
        </p:nvGraphicFramePr>
        <p:xfrm>
          <a:off x="612648" y="169164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23</a:t>
            </a:fld>
            <a:endParaRPr lang="en-US" dirty="0"/>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1173163"/>
            <a:ext cx="8640763" cy="51323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eaLnBrk="1" fontAlgn="auto" hangingPunct="1">
              <a:spcAft>
                <a:spcPts val="0"/>
              </a:spcAft>
              <a:defRPr/>
            </a:pPr>
            <a:r>
              <a:rPr lang="en-US" dirty="0"/>
              <a:t>Competitive Strategy Options</a:t>
            </a:r>
          </a:p>
        </p:txBody>
      </p:sp>
      <p:sp>
        <p:nvSpPr>
          <p:cNvPr id="4" name="Text Placeholder 3"/>
          <p:cNvSpPr>
            <a:spLocks noGrp="1"/>
          </p:cNvSpPr>
          <p:nvPr>
            <p:ph type="body" sz="quarter" idx="12"/>
          </p:nvPr>
        </p:nvSpPr>
        <p:spPr/>
        <p:txBody>
          <a:bodyPr>
            <a:normAutofit lnSpcReduction="10000"/>
          </a:bodyPr>
          <a:lstStyle/>
          <a:p>
            <a:pPr eaLnBrk="1" fontAlgn="auto" hangingPunct="1">
              <a:spcAft>
                <a:spcPts val="0"/>
              </a:spcAft>
              <a:buFont typeface="Wingdings"/>
              <a:buNone/>
              <a:defRPr/>
            </a:pPr>
            <a:r>
              <a:rPr lang="en-US" dirty="0"/>
              <a:t>EXHIBIT 3.7</a:t>
            </a:r>
          </a:p>
        </p:txBody>
      </p:sp>
      <p:sp>
        <p:nvSpPr>
          <p:cNvPr id="8" name="Rectangle 7"/>
          <p:cNvSpPr/>
          <p:nvPr/>
        </p:nvSpPr>
        <p:spPr>
          <a:xfrm>
            <a:off x="228600" y="5995988"/>
            <a:ext cx="8194675" cy="261937"/>
          </a:xfrm>
          <a:prstGeom prst="rect">
            <a:avLst/>
          </a:prstGeom>
        </p:spPr>
        <p:txBody>
          <a:bodyPr>
            <a:spAutoFit/>
          </a:bodyPr>
          <a:lstStyle/>
          <a:p>
            <a:pPr>
              <a:defRPr/>
            </a:pPr>
            <a:r>
              <a:rPr lang="en-US" sz="1100" dirty="0">
                <a:latin typeface="+mn-lt"/>
              </a:rPr>
              <a:t>Source: Michael E. Porter, </a:t>
            </a:r>
            <a:r>
              <a:rPr lang="en-US" sz="1100" i="1" dirty="0">
                <a:latin typeface="+mn-lt"/>
              </a:rPr>
              <a:t>Competitive Advantage (New York: Simon &amp; Schuster, 1985).</a:t>
            </a:r>
            <a:endParaRPr lang="en-US" sz="1100" dirty="0">
              <a:latin typeface="+mn-lt"/>
            </a:endParaRPr>
          </a:p>
        </p:txBody>
      </p:sp>
      <p:grpSp>
        <p:nvGrpSpPr>
          <p:cNvPr id="50182" name="Group 20" descr="Four quadrants relate advantage and scope in different competitive strategy options."/>
          <p:cNvGrpSpPr>
            <a:grpSpLocks/>
          </p:cNvGrpSpPr>
          <p:nvPr/>
        </p:nvGrpSpPr>
        <p:grpSpPr bwMode="auto">
          <a:xfrm>
            <a:off x="1878013" y="1541463"/>
            <a:ext cx="5387975" cy="4051300"/>
            <a:chOff x="1878013" y="1541463"/>
            <a:chExt cx="5387975" cy="4051300"/>
          </a:xfrm>
        </p:grpSpPr>
        <p:sp>
          <p:nvSpPr>
            <p:cNvPr id="10" name="TextBox 9"/>
            <p:cNvSpPr txBox="1"/>
            <p:nvPr/>
          </p:nvSpPr>
          <p:spPr bwMode="auto">
            <a:xfrm>
              <a:off x="2692400" y="2300288"/>
              <a:ext cx="2287588" cy="1646237"/>
            </a:xfrm>
            <a:prstGeom prst="rect">
              <a:avLst/>
            </a:prstGeom>
            <a:solidFill>
              <a:schemeClr val="accent2"/>
            </a:solidFill>
            <a:ln>
              <a:solidFill>
                <a:schemeClr val="tx1"/>
              </a:solidFill>
            </a:ln>
          </p:spPr>
          <p:txBody>
            <a:bodyPr lIns="0" tIns="0" rIns="0" bIns="0" anchor="ctr" anchorCtr="1"/>
            <a:lstStyle/>
            <a:p>
              <a:pPr>
                <a:defRPr/>
              </a:pPr>
              <a:r>
                <a:rPr lang="en-US" sz="1600" b="1" dirty="0">
                  <a:solidFill>
                    <a:schemeClr val="bg1"/>
                  </a:solidFill>
                  <a:latin typeface="+mn-lt"/>
                </a:rPr>
                <a:t>Cost Leadership</a:t>
              </a:r>
            </a:p>
          </p:txBody>
        </p:sp>
        <p:sp>
          <p:nvSpPr>
            <p:cNvPr id="11" name="TextBox 10"/>
            <p:cNvSpPr txBox="1"/>
            <p:nvPr/>
          </p:nvSpPr>
          <p:spPr bwMode="auto">
            <a:xfrm>
              <a:off x="4979988" y="2300288"/>
              <a:ext cx="2286000" cy="1646237"/>
            </a:xfrm>
            <a:prstGeom prst="rect">
              <a:avLst/>
            </a:prstGeom>
            <a:solidFill>
              <a:schemeClr val="accent2"/>
            </a:solidFill>
            <a:ln>
              <a:solidFill>
                <a:schemeClr val="tx1"/>
              </a:solidFill>
            </a:ln>
          </p:spPr>
          <p:txBody>
            <a:bodyPr lIns="0" tIns="0" rIns="0" bIns="0" anchor="ctr" anchorCtr="1"/>
            <a:lstStyle/>
            <a:p>
              <a:pPr>
                <a:defRPr/>
              </a:pPr>
              <a:r>
                <a:rPr lang="en-US" sz="1600" b="1" dirty="0">
                  <a:solidFill>
                    <a:schemeClr val="bg1"/>
                  </a:solidFill>
                  <a:latin typeface="+mn-lt"/>
                </a:rPr>
                <a:t>Differentiation</a:t>
              </a:r>
            </a:p>
          </p:txBody>
        </p:sp>
        <p:sp>
          <p:nvSpPr>
            <p:cNvPr id="12" name="TextBox 11"/>
            <p:cNvSpPr txBox="1"/>
            <p:nvPr/>
          </p:nvSpPr>
          <p:spPr bwMode="auto">
            <a:xfrm>
              <a:off x="2692400" y="3946525"/>
              <a:ext cx="2287588" cy="1646238"/>
            </a:xfrm>
            <a:prstGeom prst="rect">
              <a:avLst/>
            </a:prstGeom>
            <a:solidFill>
              <a:schemeClr val="accent2"/>
            </a:solidFill>
            <a:ln>
              <a:solidFill>
                <a:schemeClr val="tx1"/>
              </a:solidFill>
            </a:ln>
          </p:spPr>
          <p:txBody>
            <a:bodyPr lIns="0" tIns="0" rIns="0" bIns="0" anchor="ctr" anchorCtr="1"/>
            <a:lstStyle/>
            <a:p>
              <a:pPr>
                <a:defRPr/>
              </a:pPr>
              <a:r>
                <a:rPr lang="en-US" sz="1600" b="1" dirty="0">
                  <a:solidFill>
                    <a:schemeClr val="bg1"/>
                  </a:solidFill>
                  <a:latin typeface="+mn-lt"/>
                </a:rPr>
                <a:t>Cost Focus</a:t>
              </a:r>
            </a:p>
          </p:txBody>
        </p:sp>
        <p:sp>
          <p:nvSpPr>
            <p:cNvPr id="13" name="TextBox 12"/>
            <p:cNvSpPr txBox="1"/>
            <p:nvPr/>
          </p:nvSpPr>
          <p:spPr bwMode="auto">
            <a:xfrm>
              <a:off x="4979988" y="3946525"/>
              <a:ext cx="2286000" cy="1646238"/>
            </a:xfrm>
            <a:prstGeom prst="rect">
              <a:avLst/>
            </a:prstGeom>
            <a:solidFill>
              <a:schemeClr val="accent2"/>
            </a:solidFill>
            <a:ln>
              <a:solidFill>
                <a:schemeClr val="tx1"/>
              </a:solidFill>
            </a:ln>
          </p:spPr>
          <p:txBody>
            <a:bodyPr lIns="0" tIns="0" rIns="0" bIns="0" anchor="ctr" anchorCtr="1"/>
            <a:lstStyle/>
            <a:p>
              <a:pPr algn="ctr">
                <a:defRPr/>
              </a:pPr>
              <a:r>
                <a:rPr lang="en-US" sz="1600" b="1" dirty="0">
                  <a:solidFill>
                    <a:schemeClr val="bg1"/>
                  </a:solidFill>
                </a:rPr>
                <a:t>Focus </a:t>
              </a:r>
            </a:p>
            <a:p>
              <a:pPr algn="ctr">
                <a:defRPr/>
              </a:pPr>
              <a:r>
                <a:rPr lang="en-US" sz="1600" b="1" dirty="0">
                  <a:solidFill>
                    <a:schemeClr val="bg1"/>
                  </a:solidFill>
                </a:rPr>
                <a:t>Differentiation</a:t>
              </a:r>
              <a:endParaRPr lang="en-US" sz="1600" b="1" dirty="0">
                <a:solidFill>
                  <a:schemeClr val="bg1"/>
                </a:solidFill>
                <a:latin typeface="+mn-lt"/>
              </a:endParaRPr>
            </a:p>
          </p:txBody>
        </p:sp>
        <p:sp>
          <p:nvSpPr>
            <p:cNvPr id="14" name="TextBox 13"/>
            <p:cNvSpPr txBox="1"/>
            <p:nvPr/>
          </p:nvSpPr>
          <p:spPr bwMode="auto">
            <a:xfrm>
              <a:off x="2692400" y="1931988"/>
              <a:ext cx="2287588" cy="368300"/>
            </a:xfrm>
            <a:prstGeom prst="rect">
              <a:avLst/>
            </a:prstGeom>
            <a:solidFill>
              <a:schemeClr val="accent3"/>
            </a:solidFill>
            <a:ln>
              <a:solidFill>
                <a:schemeClr val="tx1"/>
              </a:solidFill>
            </a:ln>
          </p:spPr>
          <p:txBody>
            <a:bodyPr lIns="0" tIns="0" rIns="0" bIns="0" anchor="ctr" anchorCtr="1"/>
            <a:lstStyle/>
            <a:p>
              <a:pPr>
                <a:defRPr/>
              </a:pPr>
              <a:r>
                <a:rPr lang="en-US" sz="1600" b="1" dirty="0">
                  <a:solidFill>
                    <a:schemeClr val="bg1"/>
                  </a:solidFill>
                  <a:latin typeface="+mn-lt"/>
                </a:rPr>
                <a:t>Lower Cost</a:t>
              </a:r>
            </a:p>
          </p:txBody>
        </p:sp>
        <p:sp>
          <p:nvSpPr>
            <p:cNvPr id="15" name="TextBox 14"/>
            <p:cNvSpPr txBox="1"/>
            <p:nvPr/>
          </p:nvSpPr>
          <p:spPr bwMode="auto">
            <a:xfrm>
              <a:off x="4979988" y="1931988"/>
              <a:ext cx="2286000" cy="368300"/>
            </a:xfrm>
            <a:prstGeom prst="rect">
              <a:avLst/>
            </a:prstGeom>
            <a:solidFill>
              <a:schemeClr val="accent3"/>
            </a:solidFill>
            <a:ln>
              <a:solidFill>
                <a:schemeClr val="tx1"/>
              </a:solidFill>
            </a:ln>
          </p:spPr>
          <p:txBody>
            <a:bodyPr lIns="0" tIns="0" rIns="0" bIns="0" anchor="ctr" anchorCtr="1"/>
            <a:lstStyle/>
            <a:p>
              <a:pPr>
                <a:defRPr/>
              </a:pPr>
              <a:r>
                <a:rPr lang="en-US" sz="1600" b="1" dirty="0">
                  <a:solidFill>
                    <a:schemeClr val="bg1"/>
                  </a:solidFill>
                  <a:latin typeface="+mn-lt"/>
                </a:rPr>
                <a:t>Differentiation</a:t>
              </a:r>
            </a:p>
          </p:txBody>
        </p:sp>
        <p:sp>
          <p:nvSpPr>
            <p:cNvPr id="16" name="TextBox 15"/>
            <p:cNvSpPr txBox="1"/>
            <p:nvPr/>
          </p:nvSpPr>
          <p:spPr bwMode="auto">
            <a:xfrm>
              <a:off x="2692400" y="1541463"/>
              <a:ext cx="4573588" cy="368300"/>
            </a:xfrm>
            <a:prstGeom prst="rect">
              <a:avLst/>
            </a:prstGeom>
            <a:noFill/>
            <a:ln>
              <a:noFill/>
            </a:ln>
          </p:spPr>
          <p:txBody>
            <a:bodyPr lIns="0" tIns="0" rIns="0" bIns="0" anchor="ctr" anchorCtr="1"/>
            <a:lstStyle/>
            <a:p>
              <a:pPr>
                <a:defRPr/>
              </a:pPr>
              <a:r>
                <a:rPr lang="en-US" sz="1600" b="1" dirty="0">
                  <a:latin typeface="+mn-lt"/>
                </a:rPr>
                <a:t>Competitive Advantage</a:t>
              </a:r>
            </a:p>
          </p:txBody>
        </p:sp>
        <p:sp>
          <p:nvSpPr>
            <p:cNvPr id="17" name="TextBox 16"/>
            <p:cNvSpPr txBox="1"/>
            <p:nvPr/>
          </p:nvSpPr>
          <p:spPr bwMode="auto">
            <a:xfrm rot="16200000">
              <a:off x="1686719" y="4587081"/>
              <a:ext cx="1646238" cy="365125"/>
            </a:xfrm>
            <a:prstGeom prst="rect">
              <a:avLst/>
            </a:prstGeom>
            <a:solidFill>
              <a:schemeClr val="accent3"/>
            </a:solidFill>
            <a:ln>
              <a:solidFill>
                <a:schemeClr val="tx1"/>
              </a:solidFill>
            </a:ln>
          </p:spPr>
          <p:txBody>
            <a:bodyPr lIns="0" tIns="0" rIns="0" bIns="0" anchor="ctr" anchorCtr="1"/>
            <a:lstStyle/>
            <a:p>
              <a:pPr>
                <a:defRPr/>
              </a:pPr>
              <a:r>
                <a:rPr lang="en-US" sz="1600" b="1" dirty="0">
                  <a:solidFill>
                    <a:schemeClr val="bg1"/>
                  </a:solidFill>
                  <a:latin typeface="+mn-lt"/>
                </a:rPr>
                <a:t>Narrow Target</a:t>
              </a:r>
            </a:p>
          </p:txBody>
        </p:sp>
        <p:sp>
          <p:nvSpPr>
            <p:cNvPr id="19" name="TextBox 18"/>
            <p:cNvSpPr txBox="1"/>
            <p:nvPr/>
          </p:nvSpPr>
          <p:spPr bwMode="auto">
            <a:xfrm rot="16200000">
              <a:off x="430213" y="3736975"/>
              <a:ext cx="3292475" cy="396875"/>
            </a:xfrm>
            <a:prstGeom prst="rect">
              <a:avLst/>
            </a:prstGeom>
            <a:noFill/>
            <a:ln>
              <a:noFill/>
            </a:ln>
          </p:spPr>
          <p:txBody>
            <a:bodyPr lIns="0" tIns="0" rIns="0" bIns="0" anchor="ctr" anchorCtr="1"/>
            <a:lstStyle/>
            <a:p>
              <a:pPr>
                <a:defRPr/>
              </a:pPr>
              <a:r>
                <a:rPr lang="en-US" sz="1600" b="1" dirty="0">
                  <a:latin typeface="+mn-lt"/>
                </a:rPr>
                <a:t>Competitive Scope</a:t>
              </a:r>
            </a:p>
          </p:txBody>
        </p:sp>
        <p:sp>
          <p:nvSpPr>
            <p:cNvPr id="20" name="TextBox 19"/>
            <p:cNvSpPr txBox="1"/>
            <p:nvPr/>
          </p:nvSpPr>
          <p:spPr bwMode="auto">
            <a:xfrm rot="16200000">
              <a:off x="1686719" y="2940844"/>
              <a:ext cx="1646237" cy="365125"/>
            </a:xfrm>
            <a:prstGeom prst="rect">
              <a:avLst/>
            </a:prstGeom>
            <a:solidFill>
              <a:schemeClr val="accent3"/>
            </a:solidFill>
            <a:ln>
              <a:solidFill>
                <a:schemeClr val="tx1"/>
              </a:solidFill>
            </a:ln>
          </p:spPr>
          <p:txBody>
            <a:bodyPr lIns="0" tIns="0" rIns="0" bIns="0" anchor="ctr" anchorCtr="1"/>
            <a:lstStyle/>
            <a:p>
              <a:pPr>
                <a:defRPr/>
              </a:pPr>
              <a:r>
                <a:rPr lang="en-US" sz="1600" b="1" dirty="0">
                  <a:solidFill>
                    <a:schemeClr val="bg1"/>
                  </a:solidFill>
                </a:rPr>
                <a:t>Broad Target</a:t>
              </a:r>
            </a:p>
          </p:txBody>
        </p:sp>
      </p:grpSp>
      <p:sp>
        <p:nvSpPr>
          <p:cNvPr id="50183" name="Rectangle 20"/>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a:latin typeface="Times New Roman" pitchFamily="18" charset="0"/>
              </a:rPr>
              <a:t>2-</a:t>
            </a:r>
            <a:fld id="{D796E714-56D9-4FB2-A95D-046FA71A8F34}" type="slidenum">
              <a:rPr lang="en-US" sz="1600">
                <a:latin typeface="Times New Roman" pitchFamily="18" charset="0"/>
              </a:rPr>
              <a:pPr algn="r"/>
              <a:t>24</a:t>
            </a:fld>
            <a:endParaRPr lang="en-US"/>
          </a:p>
        </p:txBody>
      </p:sp>
      <p:sp>
        <p:nvSpPr>
          <p:cNvPr id="21"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4"/>
          </p:nvPr>
        </p:nvSpPr>
        <p:spPr/>
        <p:txBody>
          <a:bodyPr/>
          <a:lstStyle/>
          <a:p>
            <a:pPr>
              <a:defRPr/>
            </a:pPr>
            <a:fld id="{E658217F-6C8D-4774-A060-E92A8B43D96B}" type="slidenum">
              <a:rPr lang="en-US" smtClean="0"/>
              <a:pPr>
                <a:defRPr/>
              </a:pPr>
              <a:t>24</a:t>
            </a:fld>
            <a:endParaRPr lang="en-US" dirty="0"/>
          </a:p>
        </p:txBody>
      </p:sp>
      <p:sp>
        <p:nvSpPr>
          <p:cNvPr id="22" name="Rectangle 21">
            <a:hlinkClick r:id="rId3" action="ppaction://hlinksldjump"/>
          </p:cNvPr>
          <p:cNvSpPr/>
          <p:nvPr/>
        </p:nvSpPr>
        <p:spPr>
          <a:xfrm>
            <a:off x="4023360" y="5549529"/>
            <a:ext cx="2240280" cy="246221"/>
          </a:xfrm>
          <a:prstGeom prst="rect">
            <a:avLst/>
          </a:prstGeom>
        </p:spPr>
        <p:txBody>
          <a:bodyPr wrap="square">
            <a:spAutoFit/>
          </a:bodyPr>
          <a:lstStyle/>
          <a:p>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pPr algn="ctr" eaLnBrk="1" hangingPunct="1"/>
            <a:r>
              <a:rPr lang="en-US" dirty="0"/>
              <a:t>Elements </a:t>
            </a:r>
            <a:r>
              <a:rPr lang="en-US" dirty="0" smtClean="0"/>
              <a:t>of</a:t>
            </a:r>
            <a:r>
              <a:rPr lang="en-US" dirty="0"/>
              <a:t> </a:t>
            </a:r>
            <a:r>
              <a:rPr lang="en-US" dirty="0" smtClean="0"/>
              <a:t>Marketing Planning: Competencies</a:t>
            </a:r>
            <a:endParaRPr lang="en-US" dirty="0"/>
          </a:p>
        </p:txBody>
      </p:sp>
      <p:sp>
        <p:nvSpPr>
          <p:cNvPr id="51203" name="Content Placeholder 2"/>
          <p:cNvSpPr>
            <a:spLocks noGrp="1"/>
          </p:cNvSpPr>
          <p:nvPr>
            <p:ph sz="quarter" idx="1"/>
          </p:nvPr>
        </p:nvSpPr>
        <p:spPr>
          <a:xfrm>
            <a:off x="612648" y="1600200"/>
            <a:ext cx="8153400" cy="4495800"/>
          </a:xfrm>
        </p:spPr>
        <p:txBody>
          <a:bodyPr>
            <a:normAutofit/>
          </a:bodyPr>
          <a:lstStyle/>
          <a:p>
            <a:pPr marL="0" indent="0" eaLnBrk="1" hangingPunct="1">
              <a:buNone/>
            </a:pPr>
            <a:r>
              <a:rPr lang="en-US" sz="3600" dirty="0"/>
              <a:t>Core </a:t>
            </a:r>
            <a:r>
              <a:rPr lang="en-US" sz="3600" dirty="0" smtClean="0"/>
              <a:t>competencies: Activities </a:t>
            </a:r>
            <a:r>
              <a:rPr lang="en-US" sz="3600" dirty="0"/>
              <a:t>the firm does </a:t>
            </a:r>
            <a:r>
              <a:rPr lang="en-US" sz="3600" dirty="0" smtClean="0"/>
              <a:t>well.</a:t>
            </a:r>
            <a:endParaRPr lang="en-US" sz="3600" dirty="0"/>
          </a:p>
          <a:p>
            <a:pPr marL="0" indent="0" eaLnBrk="1" hangingPunct="1">
              <a:buNone/>
            </a:pPr>
            <a:r>
              <a:rPr lang="en-US" sz="3600" dirty="0"/>
              <a:t>Distinctive </a:t>
            </a:r>
            <a:r>
              <a:rPr lang="en-US" sz="3600" dirty="0" smtClean="0"/>
              <a:t>competencies: Core </a:t>
            </a:r>
            <a:r>
              <a:rPr lang="en-US" sz="3600" dirty="0"/>
              <a:t>competencies that are superior to </a:t>
            </a:r>
            <a:r>
              <a:rPr lang="en-US" sz="3600" dirty="0" smtClean="0"/>
              <a:t>competitors.</a:t>
            </a:r>
            <a:endParaRPr lang="en-US" sz="3600" dirty="0"/>
          </a:p>
          <a:p>
            <a:pPr marL="0" indent="0" eaLnBrk="1" hangingPunct="1">
              <a:buNone/>
            </a:pPr>
            <a:r>
              <a:rPr lang="en-US" sz="3600" dirty="0"/>
              <a:t>Sustainable competitive </a:t>
            </a:r>
            <a:r>
              <a:rPr lang="en-US" sz="3600" dirty="0" smtClean="0"/>
              <a:t>advantage: Cannot </a:t>
            </a:r>
            <a:r>
              <a:rPr lang="en-US" sz="3600" dirty="0"/>
              <a:t>be easily duplicated by </a:t>
            </a:r>
            <a:r>
              <a:rPr lang="en-US" sz="3600" dirty="0" smtClean="0"/>
              <a:t>competitors.</a:t>
            </a:r>
            <a:endParaRPr lang="en-US" sz="36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25</a:t>
            </a:fld>
            <a:endParaRPr lang="en-US" dirty="0"/>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fontScale="90000"/>
          </a:bodyPr>
          <a:lstStyle/>
          <a:p>
            <a:pPr algn="ctr" eaLnBrk="1" hangingPunct="1"/>
            <a:r>
              <a:rPr lang="en-US" b="1" dirty="0"/>
              <a:t>Miles and Snow’s </a:t>
            </a:r>
            <a:br>
              <a:rPr lang="en-US" b="1" dirty="0"/>
            </a:br>
            <a:r>
              <a:rPr lang="en-US" b="1" dirty="0"/>
              <a:t>Strategy Types</a:t>
            </a:r>
            <a:endParaRPr lang="en-US" dirty="0"/>
          </a:p>
        </p:txBody>
      </p:sp>
      <p:graphicFrame>
        <p:nvGraphicFramePr>
          <p:cNvPr id="6" name="Content Placeholder 5" descr="Miles and Snow’s four strategy types are prospectors, analyzers, defenders, and reactors."/>
          <p:cNvGraphicFramePr>
            <a:graphicFrameLocks noGrp="1"/>
          </p:cNvGraphicFramePr>
          <p:nvPr>
            <p:ph sz="quarter" idx="1"/>
            <p:extLst>
              <p:ext uri="{D42A27DB-BD31-4B8C-83A1-F6EECF244321}">
                <p14:modId xmlns:p14="http://schemas.microsoft.com/office/powerpoint/2010/main" val="2998013454"/>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26</a:t>
            </a:fld>
            <a:endParaRPr lang="en-US" dirty="0"/>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Autofit/>
          </a:bodyPr>
          <a:lstStyle/>
          <a:p>
            <a:pPr algn="ctr" eaLnBrk="1" hangingPunct="1"/>
            <a:r>
              <a:rPr lang="en-US" sz="3600" dirty="0"/>
              <a:t>Situation </a:t>
            </a:r>
            <a:r>
              <a:rPr lang="en-US" sz="3600" dirty="0" smtClean="0"/>
              <a:t>Analysis: Macro-Level External Environment  </a:t>
            </a:r>
            <a:endParaRPr lang="en-US" sz="3600" dirty="0"/>
          </a:p>
        </p:txBody>
      </p:sp>
      <p:graphicFrame>
        <p:nvGraphicFramePr>
          <p:cNvPr id="6" name="Content Placeholder 5" descr="A figure identifies the five forces of the macro-level external environment."/>
          <p:cNvGraphicFramePr>
            <a:graphicFrameLocks noGrp="1"/>
          </p:cNvGraphicFramePr>
          <p:nvPr>
            <p:ph sz="quarter" idx="1"/>
            <p:extLst>
              <p:ext uri="{D42A27DB-BD31-4B8C-83A1-F6EECF244321}">
                <p14:modId xmlns:p14="http://schemas.microsoft.com/office/powerpoint/2010/main" val="456078354"/>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27</a:t>
            </a:fld>
            <a:endParaRPr lang="en-US" dirty="0"/>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Autofit/>
          </a:bodyPr>
          <a:lstStyle/>
          <a:p>
            <a:pPr algn="ctr" eaLnBrk="1" hangingPunct="1"/>
            <a:r>
              <a:rPr lang="en-US" sz="3600" dirty="0"/>
              <a:t>Situation </a:t>
            </a:r>
            <a:r>
              <a:rPr lang="en-US" sz="3600" dirty="0" smtClean="0"/>
              <a:t>Analysis: Competitive Environmental Factors </a:t>
            </a:r>
            <a:endParaRPr lang="en-US" sz="3600" dirty="0"/>
          </a:p>
        </p:txBody>
      </p:sp>
      <p:graphicFrame>
        <p:nvGraphicFramePr>
          <p:cNvPr id="6" name="Content Placeholder 5"/>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28</a:t>
            </a:fld>
            <a:endParaRPr lang="en-US" dirty="0"/>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descr="A figure shows the forces driving industry competition. They are potential entrants, buyers, substitutes, and suppliers."/>
          <p:cNvSpPr/>
          <p:nvPr/>
        </p:nvSpPr>
        <p:spPr>
          <a:xfrm>
            <a:off x="228600" y="1173163"/>
            <a:ext cx="8640763" cy="52117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eaLnBrk="1" fontAlgn="auto" hangingPunct="1">
              <a:spcAft>
                <a:spcPts val="0"/>
              </a:spcAft>
              <a:defRPr/>
            </a:pPr>
            <a:r>
              <a:rPr lang="en-US" dirty="0"/>
              <a:t>Forces Driving Industry Competition</a:t>
            </a:r>
          </a:p>
        </p:txBody>
      </p:sp>
      <p:sp>
        <p:nvSpPr>
          <p:cNvPr id="4" name="Text Placeholder 3"/>
          <p:cNvSpPr>
            <a:spLocks noGrp="1"/>
          </p:cNvSpPr>
          <p:nvPr>
            <p:ph type="body" sz="quarter" idx="12"/>
          </p:nvPr>
        </p:nvSpPr>
        <p:spPr/>
        <p:txBody>
          <a:bodyPr>
            <a:normAutofit lnSpcReduction="10000"/>
          </a:bodyPr>
          <a:lstStyle/>
          <a:p>
            <a:pPr eaLnBrk="1" fontAlgn="auto" hangingPunct="1">
              <a:spcAft>
                <a:spcPts val="0"/>
              </a:spcAft>
              <a:buFont typeface="Wingdings"/>
              <a:buNone/>
              <a:defRPr/>
            </a:pPr>
            <a:r>
              <a:rPr lang="en-US" dirty="0"/>
              <a:t>EXHIBIT </a:t>
            </a:r>
            <a:r>
              <a:rPr lang="en-US" dirty="0" smtClean="0"/>
              <a:t>3.9</a:t>
            </a:r>
            <a:endParaRPr lang="en-US" dirty="0"/>
          </a:p>
        </p:txBody>
      </p:sp>
      <p:sp>
        <p:nvSpPr>
          <p:cNvPr id="10" name="Rectangle 9"/>
          <p:cNvSpPr/>
          <p:nvPr/>
        </p:nvSpPr>
        <p:spPr>
          <a:xfrm>
            <a:off x="198438" y="6043613"/>
            <a:ext cx="8640762" cy="261937"/>
          </a:xfrm>
          <a:prstGeom prst="rect">
            <a:avLst/>
          </a:prstGeom>
        </p:spPr>
        <p:txBody>
          <a:bodyPr>
            <a:spAutoFit/>
          </a:bodyPr>
          <a:lstStyle/>
          <a:p>
            <a:pPr>
              <a:defRPr/>
            </a:pPr>
            <a:r>
              <a:rPr lang="en-US" sz="1100" dirty="0">
                <a:latin typeface="+mn-lt"/>
              </a:rPr>
              <a:t>Source: Michael E. Porter, </a:t>
            </a:r>
            <a:r>
              <a:rPr lang="en-US" sz="1100" i="1" dirty="0">
                <a:latin typeface="+mn-lt"/>
              </a:rPr>
              <a:t>Competitive Strategy: Techniques for Analyzing Industries and Competitors </a:t>
            </a:r>
            <a:r>
              <a:rPr lang="en-US" sz="1100" dirty="0">
                <a:latin typeface="+mn-lt"/>
              </a:rPr>
              <a:t>(Boston: The Free Press, 1980).</a:t>
            </a:r>
          </a:p>
        </p:txBody>
      </p:sp>
      <p:grpSp>
        <p:nvGrpSpPr>
          <p:cNvPr id="55302" name="Group 19" descr="A figure identifies the relationships between the forces driving industry competition."/>
          <p:cNvGrpSpPr>
            <a:grpSpLocks/>
          </p:cNvGrpSpPr>
          <p:nvPr/>
        </p:nvGrpSpPr>
        <p:grpSpPr bwMode="auto">
          <a:xfrm>
            <a:off x="2171700" y="1516063"/>
            <a:ext cx="4800600" cy="4389437"/>
            <a:chOff x="2171700" y="1516063"/>
            <a:chExt cx="4800600" cy="4389437"/>
          </a:xfrm>
        </p:grpSpPr>
        <p:sp>
          <p:nvSpPr>
            <p:cNvPr id="11" name="TextBox 10"/>
            <p:cNvSpPr txBox="1"/>
            <p:nvPr/>
          </p:nvSpPr>
          <p:spPr bwMode="auto">
            <a:xfrm>
              <a:off x="3776663" y="1516063"/>
              <a:ext cx="1595437" cy="1463675"/>
            </a:xfrm>
            <a:prstGeom prst="rect">
              <a:avLst/>
            </a:prstGeom>
            <a:solidFill>
              <a:schemeClr val="accent5">
                <a:lumMod val="75000"/>
              </a:schemeClr>
            </a:solidFill>
            <a:ln>
              <a:solidFill>
                <a:schemeClr val="tx1"/>
              </a:solidFill>
            </a:ln>
            <a:effectLst>
              <a:outerShdw blurRad="76200" dist="101600" dir="2700000" algn="tl" rotWithShape="0">
                <a:prstClr val="black">
                  <a:alpha val="35000"/>
                </a:prstClr>
              </a:outerShdw>
            </a:effectLst>
          </p:spPr>
          <p:txBody>
            <a:bodyPr lIns="0" tIns="182880" rIns="0" bIns="0"/>
            <a:lstStyle/>
            <a:p>
              <a:pPr algn="ctr">
                <a:defRPr/>
              </a:pPr>
              <a:r>
                <a:rPr lang="en-US" sz="1400" b="1" dirty="0">
                  <a:latin typeface="+mn-lt"/>
                </a:rPr>
                <a:t>Potential entrants</a:t>
              </a:r>
            </a:p>
            <a:p>
              <a:pPr algn="ctr">
                <a:defRPr/>
              </a:pPr>
              <a:r>
                <a:rPr lang="en-US" sz="1400" dirty="0">
                  <a:latin typeface="+mn-lt"/>
                </a:rPr>
                <a:t>(Threat of</a:t>
              </a:r>
            </a:p>
            <a:p>
              <a:pPr algn="ctr">
                <a:defRPr/>
              </a:pPr>
              <a:r>
                <a:rPr lang="en-US" sz="1400" dirty="0">
                  <a:latin typeface="+mn-lt"/>
                </a:rPr>
                <a:t>mobility)</a:t>
              </a:r>
            </a:p>
          </p:txBody>
        </p:sp>
        <p:sp>
          <p:nvSpPr>
            <p:cNvPr id="14" name="TextBox 13"/>
            <p:cNvSpPr txBox="1"/>
            <p:nvPr/>
          </p:nvSpPr>
          <p:spPr bwMode="auto">
            <a:xfrm>
              <a:off x="2171700" y="2979738"/>
              <a:ext cx="1600200" cy="1462087"/>
            </a:xfrm>
            <a:prstGeom prst="rect">
              <a:avLst/>
            </a:prstGeom>
            <a:solidFill>
              <a:schemeClr val="accent2">
                <a:lumMod val="40000"/>
                <a:lumOff val="60000"/>
              </a:schemeClr>
            </a:solidFill>
            <a:ln>
              <a:solidFill>
                <a:schemeClr val="tx1"/>
              </a:solidFill>
            </a:ln>
            <a:effectLst>
              <a:outerShdw blurRad="76200" dist="101600" dir="2700000" algn="tl" rotWithShape="0">
                <a:prstClr val="black">
                  <a:alpha val="35000"/>
                </a:prstClr>
              </a:outerShdw>
            </a:effectLst>
          </p:spPr>
          <p:txBody>
            <a:bodyPr lIns="182880" tIns="365760" rIns="0" bIns="0"/>
            <a:lstStyle/>
            <a:p>
              <a:pPr>
                <a:defRPr/>
              </a:pPr>
              <a:r>
                <a:rPr lang="en-US" sz="1400" b="1" dirty="0">
                  <a:latin typeface="+mn-lt"/>
                </a:rPr>
                <a:t>Supplier</a:t>
              </a:r>
            </a:p>
            <a:p>
              <a:pPr>
                <a:defRPr/>
              </a:pPr>
              <a:r>
                <a:rPr lang="en-US" sz="1400" dirty="0">
                  <a:latin typeface="+mn-lt"/>
                </a:rPr>
                <a:t>(Supplier</a:t>
              </a:r>
            </a:p>
            <a:p>
              <a:pPr>
                <a:defRPr/>
              </a:pPr>
              <a:r>
                <a:rPr lang="en-US" sz="1400" dirty="0">
                  <a:latin typeface="+mn-lt"/>
                </a:rPr>
                <a:t>power)</a:t>
              </a:r>
            </a:p>
          </p:txBody>
        </p:sp>
        <p:cxnSp>
          <p:nvCxnSpPr>
            <p:cNvPr id="23" name="Straight Arrow Connector 22"/>
            <p:cNvCxnSpPr/>
            <p:nvPr/>
          </p:nvCxnSpPr>
          <p:spPr bwMode="auto">
            <a:xfrm>
              <a:off x="3081338" y="3705225"/>
              <a:ext cx="549275" cy="1588"/>
            </a:xfrm>
            <a:prstGeom prst="straightConnector1">
              <a:avLst/>
            </a:prstGeom>
            <a:ln w="317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bwMode="auto">
            <a:xfrm rot="5400000">
              <a:off x="4325144" y="2601119"/>
              <a:ext cx="457200" cy="1588"/>
            </a:xfrm>
            <a:prstGeom prst="straightConnector1">
              <a:avLst/>
            </a:prstGeom>
            <a:ln w="31750">
              <a:solidFill>
                <a:schemeClr val="bg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bwMode="auto">
            <a:xfrm>
              <a:off x="3771900" y="2979738"/>
              <a:ext cx="1600200" cy="1462087"/>
            </a:xfrm>
            <a:prstGeom prst="rect">
              <a:avLst/>
            </a:prstGeom>
            <a:solidFill>
              <a:schemeClr val="accent3">
                <a:lumMod val="40000"/>
                <a:lumOff val="60000"/>
              </a:schemeClr>
            </a:solidFill>
            <a:ln>
              <a:solidFill>
                <a:schemeClr val="tx1"/>
              </a:solidFill>
            </a:ln>
            <a:effectLst>
              <a:outerShdw blurRad="76200" dist="101600" dir="2700000" algn="tl" rotWithShape="0">
                <a:prstClr val="black">
                  <a:alpha val="35000"/>
                </a:prstClr>
              </a:outerShdw>
            </a:effectLst>
          </p:spPr>
          <p:txBody>
            <a:bodyPr lIns="0" tIns="274320" rIns="0" bIns="0"/>
            <a:lstStyle/>
            <a:p>
              <a:pPr algn="ctr">
                <a:defRPr/>
              </a:pPr>
              <a:r>
                <a:rPr lang="en-US" sz="1400" b="1" dirty="0">
                  <a:latin typeface="+mn-lt"/>
                </a:rPr>
                <a:t>Industry</a:t>
              </a:r>
            </a:p>
            <a:p>
              <a:pPr algn="ctr">
                <a:defRPr/>
              </a:pPr>
              <a:r>
                <a:rPr lang="en-US" sz="1400" b="1" dirty="0">
                  <a:latin typeface="+mn-lt"/>
                </a:rPr>
                <a:t>competitors</a:t>
              </a:r>
            </a:p>
            <a:p>
              <a:pPr algn="ctr">
                <a:defRPr/>
              </a:pPr>
              <a:r>
                <a:rPr lang="en-US" sz="1400" dirty="0">
                  <a:latin typeface="+mn-lt"/>
                </a:rPr>
                <a:t>(Segment rivalry)</a:t>
              </a:r>
            </a:p>
          </p:txBody>
        </p:sp>
        <p:sp>
          <p:nvSpPr>
            <p:cNvPr id="13" name="TextBox 12"/>
            <p:cNvSpPr txBox="1"/>
            <p:nvPr/>
          </p:nvSpPr>
          <p:spPr bwMode="auto">
            <a:xfrm>
              <a:off x="5372100" y="2979738"/>
              <a:ext cx="1600200" cy="1462087"/>
            </a:xfrm>
            <a:prstGeom prst="rect">
              <a:avLst/>
            </a:prstGeom>
            <a:solidFill>
              <a:schemeClr val="accent4">
                <a:lumMod val="40000"/>
                <a:lumOff val="60000"/>
              </a:schemeClr>
            </a:solidFill>
            <a:ln>
              <a:solidFill>
                <a:schemeClr val="tx1"/>
              </a:solidFill>
            </a:ln>
            <a:effectLst>
              <a:outerShdw blurRad="76200" dist="101600" dir="2700000" algn="tl" rotWithShape="0">
                <a:prstClr val="black">
                  <a:alpha val="35000"/>
                </a:prstClr>
              </a:outerShdw>
            </a:effectLst>
          </p:spPr>
          <p:txBody>
            <a:bodyPr lIns="0" tIns="365760" rIns="274320" bIns="0"/>
            <a:lstStyle/>
            <a:p>
              <a:pPr algn="r">
                <a:defRPr/>
              </a:pPr>
              <a:r>
                <a:rPr lang="en-US" sz="1400" b="1" dirty="0">
                  <a:latin typeface="+mn-lt"/>
                </a:rPr>
                <a:t>Buyers</a:t>
              </a:r>
            </a:p>
            <a:p>
              <a:pPr algn="r">
                <a:defRPr/>
              </a:pPr>
              <a:r>
                <a:rPr lang="en-US" sz="1400" dirty="0">
                  <a:latin typeface="+mn-lt"/>
                </a:rPr>
                <a:t>(Buyer</a:t>
              </a:r>
            </a:p>
            <a:p>
              <a:pPr algn="r">
                <a:defRPr/>
              </a:pPr>
              <a:r>
                <a:rPr lang="en-US" sz="1400" dirty="0">
                  <a:latin typeface="+mn-lt"/>
                </a:rPr>
                <a:t>power)</a:t>
              </a:r>
            </a:p>
          </p:txBody>
        </p:sp>
        <p:cxnSp>
          <p:nvCxnSpPr>
            <p:cNvPr id="24" name="Straight Arrow Connector 23"/>
            <p:cNvCxnSpPr/>
            <p:nvPr/>
          </p:nvCxnSpPr>
          <p:spPr bwMode="auto">
            <a:xfrm rot="10800000">
              <a:off x="5521325" y="3706813"/>
              <a:ext cx="549275" cy="1587"/>
            </a:xfrm>
            <a:prstGeom prst="straightConnector1">
              <a:avLst/>
            </a:prstGeom>
            <a:ln w="317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3771900" y="4441825"/>
              <a:ext cx="1600200" cy="1463675"/>
            </a:xfrm>
            <a:prstGeom prst="rect">
              <a:avLst/>
            </a:prstGeom>
            <a:solidFill>
              <a:schemeClr val="tx2">
                <a:lumMod val="20000"/>
                <a:lumOff val="80000"/>
              </a:schemeClr>
            </a:solidFill>
            <a:ln>
              <a:solidFill>
                <a:schemeClr val="tx1"/>
              </a:solidFill>
            </a:ln>
            <a:effectLst>
              <a:outerShdw blurRad="76200" dist="101600" dir="2700000" algn="tl" rotWithShape="0">
                <a:prstClr val="black">
                  <a:alpha val="35000"/>
                </a:prstClr>
              </a:outerShdw>
            </a:effectLst>
          </p:spPr>
          <p:txBody>
            <a:bodyPr lIns="0" tIns="0" rIns="0" bIns="274320" anchor="b"/>
            <a:lstStyle/>
            <a:p>
              <a:pPr algn="ctr">
                <a:defRPr/>
              </a:pPr>
              <a:r>
                <a:rPr lang="en-US" sz="1400" b="1" dirty="0">
                  <a:latin typeface="+mn-lt"/>
                </a:rPr>
                <a:t>Substitutes</a:t>
              </a:r>
            </a:p>
            <a:p>
              <a:pPr algn="ctr">
                <a:defRPr/>
              </a:pPr>
              <a:r>
                <a:rPr lang="en-US" sz="1400" dirty="0">
                  <a:latin typeface="+mn-lt"/>
                </a:rPr>
                <a:t>(Threat of</a:t>
              </a:r>
            </a:p>
            <a:p>
              <a:pPr algn="ctr">
                <a:defRPr/>
              </a:pPr>
              <a:r>
                <a:rPr lang="en-US" sz="1400" dirty="0">
                  <a:latin typeface="+mn-lt"/>
                </a:rPr>
                <a:t>substitutes)</a:t>
              </a:r>
            </a:p>
          </p:txBody>
        </p:sp>
        <p:cxnSp>
          <p:nvCxnSpPr>
            <p:cNvPr id="26" name="Straight Arrow Connector 25"/>
            <p:cNvCxnSpPr/>
            <p:nvPr/>
          </p:nvCxnSpPr>
          <p:spPr bwMode="auto">
            <a:xfrm rot="16200000">
              <a:off x="4325144" y="4761706"/>
              <a:ext cx="457200" cy="1588"/>
            </a:xfrm>
            <a:prstGeom prst="straightConnector1">
              <a:avLst/>
            </a:prstGeom>
            <a:ln w="3175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Arc 29"/>
            <p:cNvSpPr>
              <a:spLocks noChangeAspect="1"/>
            </p:cNvSpPr>
            <p:nvPr/>
          </p:nvSpPr>
          <p:spPr bwMode="auto">
            <a:xfrm rot="7980000">
              <a:off x="3737769" y="2653506"/>
              <a:ext cx="1633538" cy="1635125"/>
            </a:xfrm>
            <a:prstGeom prst="arc">
              <a:avLst>
                <a:gd name="adj1" fmla="val 16092215"/>
                <a:gd name="adj2" fmla="val 127107"/>
              </a:avLst>
            </a:prstGeom>
            <a:ln w="31750">
              <a:solidFill>
                <a:schemeClr val="tx1">
                  <a:lumMod val="50000"/>
                  <a:lumOff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sp>
        <p:nvSpPr>
          <p:cNvPr id="55303" name="Rectangle 20"/>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a:latin typeface="Times New Roman" pitchFamily="18" charset="0"/>
              </a:rPr>
              <a:t>2-</a:t>
            </a:r>
            <a:fld id="{459B6CD9-8588-4E64-AD8B-25E60F415FEB}" type="slidenum">
              <a:rPr lang="en-US" sz="1600">
                <a:latin typeface="Times New Roman" pitchFamily="18" charset="0"/>
              </a:rPr>
              <a:pPr algn="r"/>
              <a:t>29</a:t>
            </a:fld>
            <a:endParaRPr lang="en-US"/>
          </a:p>
        </p:txBody>
      </p:sp>
      <p:sp>
        <p:nvSpPr>
          <p:cNvPr id="27"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4"/>
          </p:nvPr>
        </p:nvSpPr>
        <p:spPr/>
        <p:txBody>
          <a:bodyPr/>
          <a:lstStyle/>
          <a:p>
            <a:pPr>
              <a:defRPr/>
            </a:pPr>
            <a:fld id="{E658217F-6C8D-4774-A060-E92A8B43D96B}" type="slidenum">
              <a:rPr lang="en-US" smtClean="0"/>
              <a:pPr>
                <a:defRPr/>
              </a:pPr>
              <a:t>29</a:t>
            </a:fld>
            <a:endParaRPr lang="en-US" dirty="0"/>
          </a:p>
        </p:txBody>
      </p:sp>
      <p:sp>
        <p:nvSpPr>
          <p:cNvPr id="20" name="Rectangle 19">
            <a:hlinkClick r:id="rId2" action="ppaction://hlinksldjump"/>
          </p:cNvPr>
          <p:cNvSpPr/>
          <p:nvPr/>
        </p:nvSpPr>
        <p:spPr>
          <a:xfrm>
            <a:off x="5521325" y="5684064"/>
            <a:ext cx="2240280" cy="246221"/>
          </a:xfrm>
          <a:prstGeom prst="rect">
            <a:avLst/>
          </a:prstGeom>
        </p:spPr>
        <p:txBody>
          <a:bodyPr wrap="square">
            <a:spAutoFit/>
          </a:bodyPr>
          <a:lstStyle/>
          <a:p>
            <a:r>
              <a:rPr lang="en-US" sz="1000" dirty="0" smtClean="0">
                <a:hlinkClick r:id="rId2"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a:bodyPr>
          <a:lstStyle/>
          <a:p>
            <a:pPr algn="ctr" eaLnBrk="1" fontAlgn="auto" hangingPunct="1">
              <a:spcAft>
                <a:spcPts val="0"/>
              </a:spcAft>
              <a:defRPr/>
            </a:pPr>
            <a:r>
              <a:rPr lang="en-US" dirty="0"/>
              <a:t>Value </a:t>
            </a:r>
            <a:r>
              <a:rPr lang="en-US" dirty="0" smtClean="0"/>
              <a:t>and Utility</a:t>
            </a:r>
            <a:endParaRPr lang="en-US" dirty="0"/>
          </a:p>
        </p:txBody>
      </p:sp>
      <p:sp>
        <p:nvSpPr>
          <p:cNvPr id="29699" name="Content Placeholder 12"/>
          <p:cNvSpPr>
            <a:spLocks noGrp="1"/>
          </p:cNvSpPr>
          <p:nvPr>
            <p:ph sz="quarter" idx="1"/>
          </p:nvPr>
        </p:nvSpPr>
        <p:spPr/>
        <p:txBody>
          <a:bodyPr/>
          <a:lstStyle/>
          <a:p>
            <a:pPr marL="0" indent="0" eaLnBrk="1" hangingPunct="1">
              <a:buNone/>
            </a:pPr>
            <a:r>
              <a:rPr lang="en-US" i="1" dirty="0" smtClean="0"/>
              <a:t>Value</a:t>
            </a:r>
            <a:r>
              <a:rPr lang="en-US" dirty="0" smtClean="0"/>
              <a:t> is a ratio of benefits to costs, as viewed from the eyes of the beholder (the customer). </a:t>
            </a:r>
          </a:p>
          <a:p>
            <a:pPr marL="0" indent="0" eaLnBrk="1" hangingPunct="1">
              <a:buNone/>
            </a:pPr>
            <a:r>
              <a:rPr lang="en-US" dirty="0" smtClean="0"/>
              <a:t>The four major types of utility are:</a:t>
            </a:r>
          </a:p>
          <a:p>
            <a:pPr marL="514350" indent="-514350" eaLnBrk="1" hangingPunct="1">
              <a:buFont typeface="+mj-lt"/>
              <a:buAutoNum type="arabicPeriod"/>
            </a:pPr>
            <a:r>
              <a:rPr lang="en-US" dirty="0" smtClean="0"/>
              <a:t>Form utility</a:t>
            </a:r>
          </a:p>
          <a:p>
            <a:pPr marL="514350" indent="-514350" eaLnBrk="1" hangingPunct="1">
              <a:buFont typeface="+mj-lt"/>
              <a:buAutoNum type="arabicPeriod"/>
            </a:pPr>
            <a:r>
              <a:rPr lang="en-US" dirty="0" smtClean="0"/>
              <a:t>Time utility</a:t>
            </a:r>
          </a:p>
          <a:p>
            <a:pPr marL="514350" indent="-514350" eaLnBrk="1" hangingPunct="1">
              <a:buFont typeface="+mj-lt"/>
              <a:buAutoNum type="arabicPeriod"/>
            </a:pPr>
            <a:r>
              <a:rPr lang="en-US" dirty="0" smtClean="0"/>
              <a:t>Place utility</a:t>
            </a:r>
          </a:p>
          <a:p>
            <a:pPr marL="514350" indent="-514350" eaLnBrk="1" hangingPunct="1">
              <a:buFont typeface="+mj-lt"/>
              <a:buAutoNum type="arabicPeriod"/>
            </a:pPr>
            <a:r>
              <a:rPr lang="en-US" dirty="0" smtClean="0"/>
              <a:t>Ownership utility</a:t>
            </a:r>
            <a:endParaRPr lang="en-US" dirty="0"/>
          </a:p>
        </p:txBody>
      </p:sp>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a:t>
            </a:fld>
            <a:endParaRPr lang="en-US" dirty="0"/>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pPr algn="ctr" eaLnBrk="1" hangingPunct="1"/>
            <a:r>
              <a:rPr lang="en-US" dirty="0"/>
              <a:t>Situation </a:t>
            </a:r>
            <a:r>
              <a:rPr lang="en-US" dirty="0" smtClean="0"/>
              <a:t>Analysis: Internal Environmental Factors </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922766170"/>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30</a:t>
            </a:fld>
            <a:endParaRPr lang="en-US" dirty="0"/>
          </a:p>
        </p:txBody>
      </p:sp>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2648" y="137160"/>
            <a:ext cx="8153400" cy="1082040"/>
          </a:xfrm>
        </p:spPr>
        <p:txBody>
          <a:bodyPr>
            <a:normAutofit fontScale="90000"/>
          </a:bodyPr>
          <a:lstStyle/>
          <a:p>
            <a:pPr algn="ctr" eaLnBrk="1" hangingPunct="1"/>
            <a:r>
              <a:rPr lang="en-US" dirty="0"/>
              <a:t>Elements </a:t>
            </a:r>
            <a:r>
              <a:rPr lang="en-US" dirty="0" smtClean="0"/>
              <a:t>of Marketing Planning: SWOT Analysis</a:t>
            </a:r>
            <a:endParaRPr lang="en-US" dirty="0"/>
          </a:p>
        </p:txBody>
      </p:sp>
      <p:sp>
        <p:nvSpPr>
          <p:cNvPr id="57347" name="Content Placeholder 2"/>
          <p:cNvSpPr>
            <a:spLocks noGrp="1"/>
          </p:cNvSpPr>
          <p:nvPr>
            <p:ph sz="quarter" idx="1"/>
          </p:nvPr>
        </p:nvSpPr>
        <p:spPr/>
        <p:txBody>
          <a:bodyPr/>
          <a:lstStyle/>
          <a:p>
            <a:pPr marL="0" indent="0" eaLnBrk="1" hangingPunct="1">
              <a:buNone/>
            </a:pPr>
            <a:r>
              <a:rPr lang="en-US" dirty="0"/>
              <a:t>Summarize the situation analysis into a SWOT analysis:</a:t>
            </a:r>
          </a:p>
          <a:p>
            <a:pPr lvl="1" eaLnBrk="1" hangingPunct="1">
              <a:buFont typeface="Arial"/>
              <a:buChar char="•"/>
            </a:pPr>
            <a:r>
              <a:rPr lang="en-US" dirty="0"/>
              <a:t>A convenient way to summarize key findings into a matrix of strengths, weaknesses, opportunities, and threats.</a:t>
            </a:r>
          </a:p>
          <a:p>
            <a:pPr lvl="1" eaLnBrk="1" hangingPunct="1">
              <a:buFont typeface="Arial"/>
              <a:buChar char="•"/>
            </a:pPr>
            <a:r>
              <a:rPr lang="en-US" dirty="0"/>
              <a:t>Internal analysis reveals strengths and weaknesses, while external analysis points to potential opportunities and threats. </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31</a:t>
            </a:fld>
            <a:endParaRPr lang="en-US" dirty="0"/>
          </a:p>
        </p:txBody>
      </p:sp>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1173163"/>
            <a:ext cx="8640763" cy="51323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eaLnBrk="1" fontAlgn="auto" hangingPunct="1">
              <a:spcAft>
                <a:spcPts val="0"/>
              </a:spcAft>
              <a:defRPr/>
            </a:pPr>
            <a:r>
              <a:rPr lang="en-US" dirty="0"/>
              <a:t>SWOT Analysis Template</a:t>
            </a:r>
          </a:p>
        </p:txBody>
      </p:sp>
      <p:sp>
        <p:nvSpPr>
          <p:cNvPr id="4" name="Text Placeholder 3"/>
          <p:cNvSpPr>
            <a:spLocks noGrp="1"/>
          </p:cNvSpPr>
          <p:nvPr>
            <p:ph type="body" sz="quarter" idx="12"/>
          </p:nvPr>
        </p:nvSpPr>
        <p:spPr/>
        <p:txBody>
          <a:bodyPr>
            <a:normAutofit lnSpcReduction="10000"/>
          </a:bodyPr>
          <a:lstStyle/>
          <a:p>
            <a:pPr eaLnBrk="1" fontAlgn="auto" hangingPunct="1">
              <a:spcAft>
                <a:spcPts val="0"/>
              </a:spcAft>
              <a:buFont typeface="Wingdings"/>
              <a:buNone/>
              <a:defRPr/>
            </a:pPr>
            <a:r>
              <a:rPr lang="en-US" dirty="0"/>
              <a:t>EXHIBIT 3.10</a:t>
            </a:r>
          </a:p>
        </p:txBody>
      </p:sp>
      <p:sp>
        <p:nvSpPr>
          <p:cNvPr id="7" name="Rectangle 6"/>
          <p:cNvSpPr/>
          <p:nvPr/>
        </p:nvSpPr>
        <p:spPr>
          <a:xfrm>
            <a:off x="228600" y="5961063"/>
            <a:ext cx="8640763" cy="261937"/>
          </a:xfrm>
          <a:prstGeom prst="rect">
            <a:avLst/>
          </a:prstGeom>
        </p:spPr>
        <p:txBody>
          <a:bodyPr>
            <a:spAutoFit/>
          </a:bodyPr>
          <a:lstStyle/>
          <a:p>
            <a:pPr>
              <a:defRPr/>
            </a:pPr>
            <a:r>
              <a:rPr lang="en-US" sz="1100" dirty="0">
                <a:latin typeface="+mn-lt"/>
              </a:rPr>
              <a:t>Source: J. David Hunger and Thomas H. Wheelen, </a:t>
            </a:r>
            <a:r>
              <a:rPr lang="en-US" sz="1100" i="1" dirty="0">
                <a:latin typeface="+mn-lt"/>
              </a:rPr>
              <a:t>Essentials of Strategic Management, 4th ed. (Upper </a:t>
            </a:r>
            <a:r>
              <a:rPr lang="en-US" sz="1100" dirty="0">
                <a:latin typeface="+mn-lt"/>
              </a:rPr>
              <a:t>Saddle River, NJ: Prentice Hall, 2007).</a:t>
            </a:r>
          </a:p>
        </p:txBody>
      </p:sp>
      <p:sp>
        <p:nvSpPr>
          <p:cNvPr id="58375" name="Rectangle 22"/>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a:latin typeface="Times New Roman" pitchFamily="18" charset="0"/>
              </a:rPr>
              <a:t>2-</a:t>
            </a:r>
            <a:fld id="{24BF5269-A5E3-4A18-B709-2951332AC3B1}" type="slidenum">
              <a:rPr lang="en-US" sz="1600">
                <a:latin typeface="Times New Roman" pitchFamily="18" charset="0"/>
              </a:rPr>
              <a:pPr algn="r"/>
              <a:t>32</a:t>
            </a:fld>
            <a:endParaRPr lang="en-US"/>
          </a:p>
        </p:txBody>
      </p:sp>
      <p:sp>
        <p:nvSpPr>
          <p:cNvPr id="30"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4"/>
          </p:nvPr>
        </p:nvSpPr>
        <p:spPr/>
        <p:txBody>
          <a:bodyPr/>
          <a:lstStyle/>
          <a:p>
            <a:pPr>
              <a:defRPr/>
            </a:pPr>
            <a:fld id="{E658217F-6C8D-4774-A060-E92A8B43D96B}" type="slidenum">
              <a:rPr lang="en-US" smtClean="0"/>
              <a:pPr>
                <a:defRPr/>
              </a:pPr>
              <a:t>32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93012141"/>
              </p:ext>
            </p:extLst>
          </p:nvPr>
        </p:nvGraphicFramePr>
        <p:xfrm>
          <a:off x="868680" y="1508760"/>
          <a:ext cx="7498082" cy="4307794"/>
        </p:xfrm>
        <a:graphic>
          <a:graphicData uri="http://schemas.openxmlformats.org/drawingml/2006/table">
            <a:tbl>
              <a:tblPr firstRow="1" bandRow="1">
                <a:tableStyleId>{775DCB02-9BB8-47FD-8907-85C794F793BA}</a:tableStyleId>
              </a:tblPr>
              <a:tblGrid>
                <a:gridCol w="411480"/>
                <a:gridCol w="1783080"/>
                <a:gridCol w="2651761"/>
                <a:gridCol w="2651761"/>
              </a:tblGrid>
              <a:tr h="359398">
                <a:tc rowSpan="2" gridSpan="2">
                  <a:txBody>
                    <a:bodyPr/>
                    <a:lstStyle/>
                    <a:p>
                      <a:endParaRPr lang="en-US" sz="1400" dirty="0"/>
                    </a:p>
                  </a:txBody>
                  <a:tcPr marL="77329" marR="77329" marT="38664" marB="38664">
                    <a:lnL w="28575" cap="flat" cmpd="sng" algn="ctr">
                      <a:solidFill>
                        <a:srgbClr val="00000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rowSpan="2" hMerge="1">
                  <a:txBody>
                    <a:bodyPr/>
                    <a:lstStyle/>
                    <a:p>
                      <a:endParaRPr lang="en-US" sz="1400" b="1" dirty="0">
                        <a:solidFill>
                          <a:schemeClr val="tx1"/>
                        </a:solidFill>
                      </a:endParaRPr>
                    </a:p>
                  </a:txBody>
                  <a:tcP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gridSpan="2">
                  <a:txBody>
                    <a:bodyPr/>
                    <a:lstStyle/>
                    <a:p>
                      <a:pPr algn="ctr">
                        <a:defRPr/>
                      </a:pPr>
                      <a:r>
                        <a:rPr lang="en-US" sz="1400" b="1" dirty="0" smtClean="0">
                          <a:solidFill>
                            <a:schemeClr val="tx1"/>
                          </a:solidFill>
                          <a:latin typeface="+mn-lt"/>
                        </a:rPr>
                        <a:t>Internal Factors (IFAS)</a:t>
                      </a:r>
                    </a:p>
                  </a:txBody>
                  <a:tcPr marL="77329" marR="77329" marT="38664" marB="38664">
                    <a:lnL w="28575" cap="flat" cmpd="sng" algn="ctr">
                      <a:solidFill>
                        <a:scrgbClr r="0" g="0" b="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hMerge="1">
                  <a:txBody>
                    <a:bodyPr/>
                    <a:lstStyle/>
                    <a:p>
                      <a:pPr>
                        <a:defRPr/>
                      </a:pPr>
                      <a:endParaRPr lang="en-US" sz="1400" b="0" dirty="0" smtClean="0">
                        <a:solidFill>
                          <a:srgbClr val="000000"/>
                        </a:solidFill>
                        <a:latin typeface="+mn-lt"/>
                      </a:endParaRPr>
                    </a:p>
                  </a:txBody>
                  <a:tcPr>
                    <a:lnL w="28575" cap="flat" cmpd="sng" algn="ctr">
                      <a:solidFill>
                        <a:scrgbClr r="0" g="0" b="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r>
              <a:tr h="980176">
                <a:tc gridSpan="2" v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hMerge="1" vMerge="1">
                  <a:txBody>
                    <a:bodyPr/>
                    <a:lstStyle/>
                    <a:p>
                      <a:endParaRPr lang="en-US" dirty="0"/>
                    </a:p>
                  </a:txBody>
                  <a:tcP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defRPr/>
                      </a:pPr>
                      <a:r>
                        <a:rPr lang="en-US" sz="1400" b="1" dirty="0" smtClean="0">
                          <a:solidFill>
                            <a:schemeClr val="tx1"/>
                          </a:solidFill>
                          <a:latin typeface="+mn-lt"/>
                        </a:rPr>
                        <a:t>Strengths (S)</a:t>
                      </a:r>
                    </a:p>
                    <a:p>
                      <a:pPr>
                        <a:defRPr/>
                      </a:pPr>
                      <a:endParaRPr lang="en-US" sz="1400" b="1" dirty="0" smtClean="0">
                        <a:solidFill>
                          <a:schemeClr val="tx1"/>
                        </a:solidFill>
                        <a:latin typeface="+mn-lt"/>
                      </a:endParaRPr>
                    </a:p>
                    <a:p>
                      <a:pPr>
                        <a:defRPr/>
                      </a:pPr>
                      <a:r>
                        <a:rPr lang="en-US" sz="1400" b="0" dirty="0" smtClean="0">
                          <a:solidFill>
                            <a:schemeClr val="tx1"/>
                          </a:solidFill>
                          <a:latin typeface="+mn-lt"/>
                        </a:rPr>
                        <a:t>List 5–10 </a:t>
                      </a:r>
                      <a:r>
                        <a:rPr lang="en-US" sz="1400" b="0" i="1" dirty="0" smtClean="0">
                          <a:solidFill>
                            <a:schemeClr val="tx1"/>
                          </a:solidFill>
                          <a:latin typeface="+mn-lt"/>
                        </a:rPr>
                        <a:t>internal</a:t>
                      </a:r>
                    </a:p>
                    <a:p>
                      <a:pPr>
                        <a:defRPr/>
                      </a:pPr>
                      <a:r>
                        <a:rPr lang="en-US" sz="1400" b="0" dirty="0" smtClean="0">
                          <a:solidFill>
                            <a:schemeClr val="tx1"/>
                          </a:solidFill>
                          <a:latin typeface="+mn-lt"/>
                        </a:rPr>
                        <a:t>strengths here.</a:t>
                      </a:r>
                    </a:p>
                  </a:txBody>
                  <a:tcPr marL="77329" marR="77329" marT="38664" marB="38664">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defRPr/>
                      </a:pPr>
                      <a:r>
                        <a:rPr lang="en-US" sz="1400" b="1" dirty="0" smtClean="0">
                          <a:solidFill>
                            <a:srgbClr val="000000"/>
                          </a:solidFill>
                          <a:latin typeface="+mn-lt"/>
                        </a:rPr>
                        <a:t>Weaknesses (W)</a:t>
                      </a:r>
                    </a:p>
                    <a:p>
                      <a:pPr>
                        <a:defRPr/>
                      </a:pPr>
                      <a:endParaRPr lang="en-US" sz="1400" b="1" dirty="0" smtClean="0">
                        <a:solidFill>
                          <a:srgbClr val="000000"/>
                        </a:solidFill>
                        <a:latin typeface="+mn-lt"/>
                      </a:endParaRPr>
                    </a:p>
                    <a:p>
                      <a:pPr>
                        <a:defRPr/>
                      </a:pPr>
                      <a:r>
                        <a:rPr lang="en-US" sz="1400" b="0" dirty="0" smtClean="0">
                          <a:solidFill>
                            <a:srgbClr val="000000"/>
                          </a:solidFill>
                          <a:latin typeface="+mn-lt"/>
                        </a:rPr>
                        <a:t>List 5–10 </a:t>
                      </a:r>
                      <a:r>
                        <a:rPr lang="en-US" sz="1400" b="0" i="1" dirty="0" smtClean="0">
                          <a:solidFill>
                            <a:srgbClr val="000000"/>
                          </a:solidFill>
                          <a:latin typeface="+mn-lt"/>
                        </a:rPr>
                        <a:t>internal</a:t>
                      </a:r>
                    </a:p>
                    <a:p>
                      <a:pPr>
                        <a:defRPr/>
                      </a:pPr>
                      <a:r>
                        <a:rPr lang="en-US" sz="1400" b="0" dirty="0" smtClean="0">
                          <a:solidFill>
                            <a:srgbClr val="000000"/>
                          </a:solidFill>
                          <a:latin typeface="+mn-lt"/>
                        </a:rPr>
                        <a:t>weaknesses here</a:t>
                      </a:r>
                      <a:r>
                        <a:rPr lang="en-US" sz="1400" b="0" dirty="0" smtClean="0">
                          <a:solidFill>
                            <a:schemeClr val="tx1"/>
                          </a:solidFill>
                          <a:latin typeface="+mn-lt"/>
                        </a:rPr>
                        <a:t>.</a:t>
                      </a:r>
                      <a:endParaRPr lang="en-US" sz="1400" b="0" dirty="0" smtClean="0">
                        <a:solidFill>
                          <a:srgbClr val="000000"/>
                        </a:solidFill>
                        <a:latin typeface="+mn-lt"/>
                      </a:endParaRPr>
                    </a:p>
                  </a:txBody>
                  <a:tcPr marL="77329" marR="77329" marT="38664" marB="38664">
                    <a:lnL w="28575" cap="flat" cmpd="sng" algn="ctr">
                      <a:solidFill>
                        <a:scrgbClr r="0" g="0" b="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r>
              <a:tr h="1610732">
                <a:tc rowSpan="2">
                  <a:txBody>
                    <a:bodyPr/>
                    <a:lstStyle/>
                    <a:p>
                      <a:pPr algn="ctr"/>
                      <a:r>
                        <a:rPr lang="en-US" sz="1400" b="1" dirty="0" smtClean="0"/>
                        <a:t>External Factors (EFAS)</a:t>
                      </a:r>
                      <a:endParaRPr lang="en-US" sz="1400" b="1" dirty="0"/>
                    </a:p>
                  </a:txBody>
                  <a:tcPr marL="77329" marR="77329" marT="38664" marB="38664" vert="vert270">
                    <a:lnL w="28575" cap="flat" cmpd="sng" algn="ctr">
                      <a:solidFill>
                        <a:srgbClr val="00000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defRPr/>
                      </a:pPr>
                      <a:r>
                        <a:rPr lang="en-US" sz="1400" b="1" dirty="0" smtClean="0">
                          <a:latin typeface="+mn-lt"/>
                        </a:rPr>
                        <a:t>Opportunities (O)</a:t>
                      </a:r>
                    </a:p>
                    <a:p>
                      <a:pPr>
                        <a:defRPr/>
                      </a:pPr>
                      <a:endParaRPr lang="en-US" sz="1400" b="1" dirty="0" smtClean="0">
                        <a:latin typeface="+mn-lt"/>
                      </a:endParaRPr>
                    </a:p>
                    <a:p>
                      <a:pPr>
                        <a:defRPr/>
                      </a:pPr>
                      <a:r>
                        <a:rPr lang="en-US" sz="1400" dirty="0" smtClean="0">
                          <a:latin typeface="+mn-lt"/>
                        </a:rPr>
                        <a:t>List 5–10 </a:t>
                      </a:r>
                      <a:r>
                        <a:rPr lang="en-US" sz="1400" i="1" dirty="0" smtClean="0">
                          <a:latin typeface="+mn-lt"/>
                        </a:rPr>
                        <a:t>external</a:t>
                      </a:r>
                    </a:p>
                    <a:p>
                      <a:pPr>
                        <a:defRPr/>
                      </a:pPr>
                      <a:r>
                        <a:rPr lang="en-US" sz="1400" dirty="0" smtClean="0">
                          <a:latin typeface="+mn-lt"/>
                        </a:rPr>
                        <a:t>opportunities here</a:t>
                      </a:r>
                      <a:r>
                        <a:rPr lang="en-US" sz="1400" dirty="0">
                          <a:latin typeface="+mn-lt"/>
                        </a:rPr>
                        <a:t>.</a:t>
                      </a:r>
                      <a:endParaRPr lang="en-US" sz="1400" dirty="0" smtClean="0">
                        <a:latin typeface="+mn-lt"/>
                      </a:endParaRPr>
                    </a:p>
                  </a:txBody>
                  <a:tcPr marL="77329" marR="77329" marT="38664" marB="38664">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defRPr/>
                      </a:pPr>
                      <a:r>
                        <a:rPr lang="en-US" sz="1400" b="1" dirty="0" smtClean="0">
                          <a:latin typeface="+mn-lt"/>
                        </a:rPr>
                        <a:t>S/O Based</a:t>
                      </a:r>
                      <a:r>
                        <a:rPr lang="en-US" sz="1400" b="1" dirty="0" smtClean="0"/>
                        <a:t> </a:t>
                      </a:r>
                      <a:r>
                        <a:rPr lang="en-US" sz="1400" b="1" dirty="0" smtClean="0">
                          <a:latin typeface="+mn-lt"/>
                        </a:rPr>
                        <a:t>Strategies</a:t>
                      </a:r>
                    </a:p>
                    <a:p>
                      <a:pPr>
                        <a:defRPr/>
                      </a:pPr>
                      <a:endParaRPr lang="en-US" sz="1400" b="1" dirty="0" smtClean="0">
                        <a:latin typeface="+mn-lt"/>
                      </a:endParaRPr>
                    </a:p>
                    <a:p>
                      <a:pPr>
                        <a:defRPr/>
                      </a:pPr>
                      <a:r>
                        <a:rPr lang="en-US" sz="1400" dirty="0" smtClean="0">
                          <a:latin typeface="+mn-lt"/>
                        </a:rPr>
                        <a:t>Generate strategies here</a:t>
                      </a:r>
                    </a:p>
                    <a:p>
                      <a:pPr>
                        <a:defRPr/>
                      </a:pPr>
                      <a:r>
                        <a:rPr lang="en-US" sz="1400" dirty="0" smtClean="0">
                          <a:latin typeface="+mn-lt"/>
                        </a:rPr>
                        <a:t>that use </a:t>
                      </a:r>
                      <a:r>
                        <a:rPr lang="en-US" sz="1400" b="1" dirty="0" smtClean="0">
                          <a:latin typeface="+mn-lt"/>
                        </a:rPr>
                        <a:t>strengths to take</a:t>
                      </a:r>
                    </a:p>
                    <a:p>
                      <a:pPr>
                        <a:defRPr/>
                      </a:pPr>
                      <a:r>
                        <a:rPr lang="en-US" sz="1400" b="1" dirty="0" smtClean="0">
                          <a:latin typeface="+mn-lt"/>
                        </a:rPr>
                        <a:t>advantage of opportunities</a:t>
                      </a:r>
                      <a:r>
                        <a:rPr lang="en-US" sz="1400" b="0" dirty="0" smtClean="0">
                          <a:latin typeface="+mn-lt"/>
                        </a:rPr>
                        <a:t>.</a:t>
                      </a:r>
                      <a:endParaRPr lang="en-US" sz="1400" b="1" dirty="0" smtClean="0">
                        <a:latin typeface="+mn-lt"/>
                      </a:endParaRPr>
                    </a:p>
                  </a:txBody>
                  <a:tcPr marL="77329" marR="77329" marT="38664" marB="38664">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D3B143"/>
                    </a:solidFill>
                  </a:tcPr>
                </a:tc>
                <a:tc>
                  <a:txBody>
                    <a:bodyPr/>
                    <a:lstStyle/>
                    <a:p>
                      <a:pPr>
                        <a:defRPr/>
                      </a:pPr>
                      <a:r>
                        <a:rPr lang="en-US" sz="1400" b="1" dirty="0" smtClean="0">
                          <a:latin typeface="+mn-lt"/>
                        </a:rPr>
                        <a:t>W/O </a:t>
                      </a:r>
                      <a:r>
                        <a:rPr lang="en-US" sz="1400" b="1" smtClean="0"/>
                        <a:t>Based </a:t>
                      </a:r>
                      <a:r>
                        <a:rPr lang="en-US" sz="1400" b="1" smtClean="0">
                          <a:latin typeface="+mn-lt"/>
                        </a:rPr>
                        <a:t>Strategies</a:t>
                      </a:r>
                      <a:endParaRPr lang="en-US" sz="1400" b="1" dirty="0" smtClean="0">
                        <a:latin typeface="+mn-lt"/>
                      </a:endParaRPr>
                    </a:p>
                    <a:p>
                      <a:pPr>
                        <a:defRPr/>
                      </a:pPr>
                      <a:endParaRPr lang="en-US" sz="1400" b="1" dirty="0" smtClean="0">
                        <a:latin typeface="+mn-lt"/>
                      </a:endParaRPr>
                    </a:p>
                    <a:p>
                      <a:pPr>
                        <a:defRPr/>
                      </a:pPr>
                      <a:r>
                        <a:rPr lang="en-US" sz="1400" dirty="0" smtClean="0">
                          <a:latin typeface="+mn-lt"/>
                        </a:rPr>
                        <a:t>Generate strategies here</a:t>
                      </a:r>
                    </a:p>
                    <a:p>
                      <a:pPr>
                        <a:defRPr/>
                      </a:pPr>
                      <a:r>
                        <a:rPr lang="en-US" sz="1400" dirty="0" smtClean="0">
                          <a:latin typeface="+mn-lt"/>
                        </a:rPr>
                        <a:t>that take </a:t>
                      </a:r>
                      <a:r>
                        <a:rPr lang="en-US" sz="1400" b="1" dirty="0" smtClean="0">
                          <a:latin typeface="+mn-lt"/>
                        </a:rPr>
                        <a:t>advantage of</a:t>
                      </a:r>
                    </a:p>
                    <a:p>
                      <a:pPr>
                        <a:defRPr/>
                      </a:pPr>
                      <a:r>
                        <a:rPr lang="en-US" sz="1400" b="1" dirty="0" smtClean="0">
                          <a:latin typeface="+mn-lt"/>
                        </a:rPr>
                        <a:t>opportunities by</a:t>
                      </a:r>
                    </a:p>
                    <a:p>
                      <a:pPr>
                        <a:defRPr/>
                      </a:pPr>
                      <a:r>
                        <a:rPr lang="en-US" sz="1400" b="1" dirty="0" smtClean="0">
                          <a:latin typeface="+mn-lt"/>
                        </a:rPr>
                        <a:t>overcoming weaknesses</a:t>
                      </a:r>
                      <a:r>
                        <a:rPr lang="en-US" sz="1400" b="0" dirty="0" smtClean="0">
                          <a:latin typeface="+mn-lt"/>
                        </a:rPr>
                        <a:t>.</a:t>
                      </a:r>
                      <a:endParaRPr lang="en-US" sz="1400" dirty="0" smtClean="0">
                        <a:latin typeface="+mn-lt"/>
                      </a:endParaRPr>
                    </a:p>
                  </a:txBody>
                  <a:tcPr marL="77329" marR="77329" marT="38664" marB="38664">
                    <a:lnL w="28575" cap="flat" cmpd="sng" algn="ctr">
                      <a:solidFill>
                        <a:scrgbClr r="0" g="0" b="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D3B143"/>
                    </a:solidFill>
                  </a:tcPr>
                </a:tc>
              </a:tr>
              <a:tr h="1301654">
                <a:tc vMerge="1">
                  <a:txBody>
                    <a:bodyPr/>
                    <a:lstStyle/>
                    <a:p>
                      <a:endParaRPr lang="en-US" sz="1400" dirty="0"/>
                    </a:p>
                  </a:txBody>
                  <a:tcPr>
                    <a:lnL w="28575" cap="flat" cmpd="sng" algn="ctr">
                      <a:solidFill>
                        <a:srgbClr val="00000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defRPr/>
                      </a:pPr>
                      <a:r>
                        <a:rPr lang="en-US" sz="1400" b="1" dirty="0" smtClean="0">
                          <a:latin typeface="+mn-lt"/>
                        </a:rPr>
                        <a:t>Threats (T)</a:t>
                      </a:r>
                    </a:p>
                    <a:p>
                      <a:pPr>
                        <a:defRPr/>
                      </a:pPr>
                      <a:endParaRPr lang="en-US" sz="1400" dirty="0" smtClean="0">
                        <a:latin typeface="+mn-lt"/>
                      </a:endParaRPr>
                    </a:p>
                    <a:p>
                      <a:pPr>
                        <a:defRPr/>
                      </a:pPr>
                      <a:r>
                        <a:rPr lang="en-US" sz="1400" dirty="0" smtClean="0">
                          <a:latin typeface="+mn-lt"/>
                        </a:rPr>
                        <a:t>List 5–10 </a:t>
                      </a:r>
                      <a:r>
                        <a:rPr lang="en-US" sz="1400" i="1" dirty="0" smtClean="0">
                          <a:latin typeface="+mn-lt"/>
                        </a:rPr>
                        <a:t>external</a:t>
                      </a:r>
                    </a:p>
                    <a:p>
                      <a:pPr>
                        <a:defRPr/>
                      </a:pPr>
                      <a:r>
                        <a:rPr lang="en-US" sz="1400" dirty="0" smtClean="0">
                          <a:latin typeface="+mn-lt"/>
                        </a:rPr>
                        <a:t>threats here.</a:t>
                      </a:r>
                    </a:p>
                    <a:p>
                      <a:endParaRPr lang="en-US" sz="1400" dirty="0"/>
                    </a:p>
                  </a:txBody>
                  <a:tcPr marL="77329" marR="77329" marT="38664" marB="38664">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accent6">
                        <a:lumMod val="40000"/>
                        <a:lumOff val="60000"/>
                      </a:schemeClr>
                    </a:solidFill>
                  </a:tcPr>
                </a:tc>
                <a:tc>
                  <a:txBody>
                    <a:bodyPr/>
                    <a:lstStyle/>
                    <a:p>
                      <a:pPr>
                        <a:defRPr/>
                      </a:pPr>
                      <a:r>
                        <a:rPr lang="en-US" sz="1400" b="1" dirty="0" smtClean="0">
                          <a:latin typeface="+mn-lt"/>
                        </a:rPr>
                        <a:t>S/T </a:t>
                      </a:r>
                      <a:r>
                        <a:rPr lang="en-US" sz="1400" b="1" dirty="0" smtClean="0"/>
                        <a:t>Based </a:t>
                      </a:r>
                      <a:r>
                        <a:rPr lang="en-US" sz="1400" b="1" dirty="0" smtClean="0">
                          <a:latin typeface="+mn-lt"/>
                        </a:rPr>
                        <a:t>Strategies</a:t>
                      </a:r>
                    </a:p>
                    <a:p>
                      <a:pPr>
                        <a:defRPr/>
                      </a:pPr>
                      <a:endParaRPr lang="en-US" sz="1400" b="1" dirty="0" smtClean="0">
                        <a:latin typeface="+mn-lt"/>
                      </a:endParaRPr>
                    </a:p>
                    <a:p>
                      <a:pPr>
                        <a:defRPr/>
                      </a:pPr>
                      <a:r>
                        <a:rPr lang="en-US" sz="1400" dirty="0" smtClean="0">
                          <a:latin typeface="+mn-lt"/>
                        </a:rPr>
                        <a:t>Generate strategies here</a:t>
                      </a:r>
                      <a:r>
                        <a:rPr lang="en-US" sz="1400" baseline="0" dirty="0" smtClean="0">
                          <a:latin typeface="+mn-lt"/>
                        </a:rPr>
                        <a:t> </a:t>
                      </a:r>
                      <a:r>
                        <a:rPr lang="en-US" sz="1400" dirty="0" smtClean="0">
                          <a:latin typeface="+mn-lt"/>
                        </a:rPr>
                        <a:t>that use </a:t>
                      </a:r>
                      <a:r>
                        <a:rPr lang="en-US" sz="1400" b="1" dirty="0" smtClean="0">
                          <a:latin typeface="+mn-lt"/>
                        </a:rPr>
                        <a:t>strengths to</a:t>
                      </a:r>
                      <a:r>
                        <a:rPr lang="en-US" sz="1400" b="1" baseline="0" dirty="0" smtClean="0">
                          <a:latin typeface="+mn-lt"/>
                        </a:rPr>
                        <a:t> </a:t>
                      </a:r>
                      <a:r>
                        <a:rPr lang="en-US" sz="1400" b="1" dirty="0" smtClean="0">
                          <a:latin typeface="+mn-lt"/>
                        </a:rPr>
                        <a:t>avoid threats.</a:t>
                      </a:r>
                      <a:endParaRPr lang="en-US" sz="1400" dirty="0" smtClean="0">
                        <a:latin typeface="+mn-lt"/>
                      </a:endParaRPr>
                    </a:p>
                  </a:txBody>
                  <a:tcPr marL="77329" marR="77329" marT="38664" marB="38664">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D3B143"/>
                    </a:solidFill>
                  </a:tcPr>
                </a:tc>
                <a:tc>
                  <a:txBody>
                    <a:bodyPr/>
                    <a:lstStyle/>
                    <a:p>
                      <a:pPr>
                        <a:defRPr/>
                      </a:pPr>
                      <a:r>
                        <a:rPr lang="en-US" sz="1400" b="1" dirty="0" smtClean="0">
                          <a:latin typeface="+mn-lt"/>
                        </a:rPr>
                        <a:t>W/T </a:t>
                      </a:r>
                      <a:r>
                        <a:rPr lang="en-US" sz="1400" b="1" dirty="0" smtClean="0"/>
                        <a:t>Based </a:t>
                      </a:r>
                      <a:r>
                        <a:rPr lang="en-US" sz="1400" b="1" dirty="0" smtClean="0">
                          <a:latin typeface="+mn-lt"/>
                        </a:rPr>
                        <a:t>Strategies</a:t>
                      </a:r>
                    </a:p>
                    <a:p>
                      <a:pPr>
                        <a:defRPr/>
                      </a:pPr>
                      <a:endParaRPr lang="en-US" sz="1400" b="1" dirty="0" smtClean="0">
                        <a:latin typeface="+mn-lt"/>
                      </a:endParaRPr>
                    </a:p>
                    <a:p>
                      <a:pPr>
                        <a:defRPr/>
                      </a:pPr>
                      <a:r>
                        <a:rPr lang="en-US" sz="1400" dirty="0" smtClean="0">
                          <a:latin typeface="+mn-lt"/>
                        </a:rPr>
                        <a:t>Generate strategies here</a:t>
                      </a:r>
                      <a:r>
                        <a:rPr lang="en-US" sz="1400" baseline="0" dirty="0" smtClean="0">
                          <a:latin typeface="+mn-lt"/>
                        </a:rPr>
                        <a:t> </a:t>
                      </a:r>
                      <a:r>
                        <a:rPr lang="en-US" sz="1400" dirty="0" smtClean="0">
                          <a:latin typeface="+mn-lt"/>
                        </a:rPr>
                        <a:t>that </a:t>
                      </a:r>
                      <a:r>
                        <a:rPr lang="en-US" sz="1400" b="1" dirty="0" smtClean="0">
                          <a:latin typeface="+mn-lt"/>
                        </a:rPr>
                        <a:t>minimize weaknesses</a:t>
                      </a:r>
                      <a:r>
                        <a:rPr lang="en-US" sz="1400" b="1" baseline="0" dirty="0" smtClean="0">
                          <a:latin typeface="+mn-lt"/>
                        </a:rPr>
                        <a:t> </a:t>
                      </a:r>
                      <a:r>
                        <a:rPr lang="en-US" sz="1400" dirty="0" smtClean="0">
                          <a:latin typeface="+mn-lt"/>
                        </a:rPr>
                        <a:t>and </a:t>
                      </a:r>
                      <a:r>
                        <a:rPr lang="en-US" sz="1400" b="1" dirty="0" smtClean="0">
                          <a:latin typeface="+mn-lt"/>
                        </a:rPr>
                        <a:t>avoid threats.</a:t>
                      </a:r>
                      <a:endParaRPr lang="en-US" sz="1400" dirty="0" smtClean="0">
                        <a:latin typeface="+mn-lt"/>
                      </a:endParaRPr>
                    </a:p>
                    <a:p>
                      <a:endParaRPr lang="en-US" sz="1400" dirty="0"/>
                    </a:p>
                  </a:txBody>
                  <a:tcPr marL="77329" marR="77329" marT="38664" marB="38664">
                    <a:lnL w="28575" cap="flat" cmpd="sng" algn="ctr">
                      <a:solidFill>
                        <a:scrgbClr r="0" g="0" b="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3B143"/>
                    </a:solidFill>
                  </a:tcPr>
                </a:tc>
              </a:tr>
            </a:tbl>
          </a:graphicData>
        </a:graphic>
      </p:graphicFrame>
    </p:spTree>
    <p:extLst>
      <p:ext uri="{BB962C8B-B14F-4D97-AF65-F5344CB8AC3E}">
        <p14:creationId xmlns:p14="http://schemas.microsoft.com/office/powerpoint/2010/main" val="2591740457"/>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12648" y="0"/>
            <a:ext cx="8153400" cy="1219200"/>
          </a:xfrm>
        </p:spPr>
        <p:txBody>
          <a:bodyPr>
            <a:normAutofit fontScale="90000"/>
          </a:bodyPr>
          <a:lstStyle/>
          <a:p>
            <a:pPr algn="ctr" eaLnBrk="1" hangingPunct="1"/>
            <a:r>
              <a:rPr lang="en-US" dirty="0"/>
              <a:t>Elements </a:t>
            </a:r>
            <a:r>
              <a:rPr lang="en-US" dirty="0" smtClean="0"/>
              <a:t>of </a:t>
            </a:r>
            <a:r>
              <a:rPr lang="en-US" dirty="0"/>
              <a:t>Marketing </a:t>
            </a:r>
            <a:r>
              <a:rPr lang="en-US" dirty="0" smtClean="0"/>
              <a:t>Planning: Market Research</a:t>
            </a:r>
            <a:endParaRPr lang="en-US" dirty="0"/>
          </a:p>
        </p:txBody>
      </p:sp>
      <p:sp>
        <p:nvSpPr>
          <p:cNvPr id="59395" name="Content Placeholder 2"/>
          <p:cNvSpPr>
            <a:spLocks noGrp="1"/>
          </p:cNvSpPr>
          <p:nvPr>
            <p:ph sz="quarter" idx="1"/>
          </p:nvPr>
        </p:nvSpPr>
        <p:spPr/>
        <p:txBody>
          <a:bodyPr/>
          <a:lstStyle/>
          <a:p>
            <a:pPr marL="365760" lvl="1" indent="0" eaLnBrk="1" hangingPunct="1">
              <a:buNone/>
            </a:pPr>
            <a:r>
              <a:rPr lang="en-US" sz="3600" dirty="0" smtClean="0"/>
              <a:t>Perform any needed market research.</a:t>
            </a:r>
            <a:endParaRPr lang="en-US" sz="3600" dirty="0"/>
          </a:p>
          <a:p>
            <a:pPr marL="365760" lvl="1" indent="0" eaLnBrk="1" hangingPunct="1">
              <a:buNone/>
            </a:pPr>
            <a:r>
              <a:rPr lang="en-US" sz="3600" dirty="0"/>
              <a:t>Establish </a:t>
            </a:r>
            <a:r>
              <a:rPr lang="en-US" sz="3600" dirty="0" smtClean="0"/>
              <a:t>marketing goals </a:t>
            </a:r>
            <a:r>
              <a:rPr lang="en-US" sz="3600" dirty="0"/>
              <a:t>and </a:t>
            </a:r>
            <a:r>
              <a:rPr lang="en-US" sz="3600" dirty="0" smtClean="0"/>
              <a:t>objectives.</a:t>
            </a:r>
            <a:endParaRPr lang="en-US" sz="3600" dirty="0"/>
          </a:p>
          <a:p>
            <a:pPr lvl="2" eaLnBrk="1" hangingPunct="1">
              <a:buFont typeface="Arial"/>
              <a:buChar char="•"/>
            </a:pPr>
            <a:r>
              <a:rPr lang="en-US" sz="3200" dirty="0"/>
              <a:t>Goals are </a:t>
            </a:r>
            <a:r>
              <a:rPr lang="en-US" sz="3200" u="sng" dirty="0" smtClean="0"/>
              <a:t>qualitative.</a:t>
            </a:r>
            <a:endParaRPr lang="en-US" sz="3200" u="sng" dirty="0"/>
          </a:p>
          <a:p>
            <a:pPr lvl="2" eaLnBrk="1" hangingPunct="1">
              <a:buFont typeface="Arial"/>
              <a:buChar char="•"/>
            </a:pPr>
            <a:r>
              <a:rPr lang="en-US" sz="3200" dirty="0"/>
              <a:t>Objectives are </a:t>
            </a:r>
            <a:r>
              <a:rPr lang="en-US" sz="3200" u="sng" dirty="0" smtClean="0"/>
              <a:t>quantitative.</a:t>
            </a:r>
            <a:endParaRPr lang="en-US" sz="3200" u="sng"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33</a:t>
            </a:fld>
            <a:endParaRPr lang="en-US" dirty="0"/>
          </a:p>
        </p:txBody>
      </p:sp>
    </p:spTree>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2648" y="0"/>
            <a:ext cx="8153400" cy="1219200"/>
          </a:xfrm>
        </p:spPr>
        <p:txBody>
          <a:bodyPr>
            <a:noAutofit/>
          </a:bodyPr>
          <a:lstStyle/>
          <a:p>
            <a:pPr algn="ctr" eaLnBrk="1" hangingPunct="1"/>
            <a:r>
              <a:rPr lang="en-US" sz="4000" dirty="0"/>
              <a:t>Elements </a:t>
            </a:r>
            <a:r>
              <a:rPr lang="en-US" sz="4000" dirty="0" smtClean="0"/>
              <a:t>of Marketing Planning: Additional Aspects</a:t>
            </a:r>
            <a:endParaRPr lang="en-US" sz="4000" dirty="0"/>
          </a:p>
        </p:txBody>
      </p:sp>
      <p:sp>
        <p:nvSpPr>
          <p:cNvPr id="60419" name="Content Placeholder 2"/>
          <p:cNvSpPr>
            <a:spLocks noGrp="1"/>
          </p:cNvSpPr>
          <p:nvPr>
            <p:ph sz="quarter" idx="1"/>
          </p:nvPr>
        </p:nvSpPr>
        <p:spPr/>
        <p:txBody>
          <a:bodyPr/>
          <a:lstStyle/>
          <a:p>
            <a:pPr marL="0" indent="0" eaLnBrk="1" hangingPunct="1">
              <a:buNone/>
            </a:pPr>
            <a:r>
              <a:rPr lang="en-US" sz="4000" dirty="0"/>
              <a:t>Additional </a:t>
            </a:r>
            <a:r>
              <a:rPr lang="en-US" sz="4000" dirty="0" smtClean="0"/>
              <a:t>aspects </a:t>
            </a:r>
            <a:r>
              <a:rPr lang="en-US" sz="4000" dirty="0"/>
              <a:t>of </a:t>
            </a:r>
            <a:r>
              <a:rPr lang="en-US" sz="4000" dirty="0" smtClean="0"/>
              <a:t>marketing planning.</a:t>
            </a:r>
          </a:p>
          <a:p>
            <a:pPr marL="0" indent="0" eaLnBrk="1" hangingPunct="1">
              <a:buNone/>
            </a:pPr>
            <a:r>
              <a:rPr lang="en-US" sz="3600" dirty="0" smtClean="0"/>
              <a:t>Develop marketing strategies.</a:t>
            </a:r>
            <a:endParaRPr lang="en-US" sz="3600" dirty="0"/>
          </a:p>
          <a:p>
            <a:pPr lvl="2" eaLnBrk="1" hangingPunct="1">
              <a:buFont typeface="Arial"/>
              <a:buChar char="•"/>
            </a:pPr>
            <a:r>
              <a:rPr lang="en-US" sz="3200" dirty="0"/>
              <a:t>Market penetration strategies</a:t>
            </a:r>
          </a:p>
          <a:p>
            <a:pPr lvl="2" eaLnBrk="1" hangingPunct="1">
              <a:buFont typeface="Arial"/>
              <a:buChar char="•"/>
            </a:pPr>
            <a:r>
              <a:rPr lang="en-US" sz="3200" dirty="0"/>
              <a:t>Product development strategies</a:t>
            </a:r>
          </a:p>
          <a:p>
            <a:pPr lvl="2" eaLnBrk="1" hangingPunct="1">
              <a:buFont typeface="Arial"/>
              <a:buChar char="•"/>
            </a:pPr>
            <a:r>
              <a:rPr lang="en-US" sz="3200" dirty="0"/>
              <a:t>Market development strategies</a:t>
            </a:r>
          </a:p>
          <a:p>
            <a:pPr lvl="2" eaLnBrk="1" hangingPunct="1">
              <a:buFont typeface="Arial"/>
              <a:buChar char="•"/>
            </a:pPr>
            <a:r>
              <a:rPr lang="en-US" sz="3200" dirty="0"/>
              <a:t>Diversification strategies</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34</a:t>
            </a:fld>
            <a:endParaRPr lang="en-US" dirty="0"/>
          </a:p>
        </p:txBody>
      </p:sp>
    </p:spTree>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173163"/>
            <a:ext cx="8640763" cy="5132387"/>
          </a:xfrm>
          <a:prstGeom prst="rect">
            <a:avLst/>
          </a:prstGeom>
          <a:gradFill>
            <a:gsLst>
              <a:gs pos="0">
                <a:schemeClr val="accent2"/>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solidFill>
            <a:schemeClr val="accent1"/>
          </a:solidFill>
        </p:spPr>
        <p:txBody>
          <a:bodyPr/>
          <a:lstStyle/>
          <a:p>
            <a:pPr eaLnBrk="1" fontAlgn="auto" hangingPunct="1">
              <a:spcAft>
                <a:spcPts val="0"/>
              </a:spcAft>
              <a:defRPr/>
            </a:pPr>
            <a:r>
              <a:rPr lang="en-US" dirty="0"/>
              <a:t>Product – Market Combinations</a:t>
            </a:r>
          </a:p>
        </p:txBody>
      </p:sp>
      <p:sp>
        <p:nvSpPr>
          <p:cNvPr id="4" name="Text Placeholder 3"/>
          <p:cNvSpPr>
            <a:spLocks noGrp="1"/>
          </p:cNvSpPr>
          <p:nvPr>
            <p:ph type="body" sz="quarter" idx="12"/>
          </p:nvPr>
        </p:nvSpPr>
        <p:spPr>
          <a:solidFill>
            <a:schemeClr val="accent2"/>
          </a:solidFill>
        </p:spPr>
        <p:txBody>
          <a:bodyPr>
            <a:normAutofit lnSpcReduction="10000"/>
          </a:bodyPr>
          <a:lstStyle/>
          <a:p>
            <a:pPr eaLnBrk="1" fontAlgn="auto" hangingPunct="1">
              <a:spcAft>
                <a:spcPts val="0"/>
              </a:spcAft>
              <a:buFont typeface="Wingdings"/>
              <a:buNone/>
              <a:defRPr/>
            </a:pPr>
            <a:r>
              <a:rPr lang="en-US" dirty="0">
                <a:solidFill>
                  <a:schemeClr val="bg1"/>
                </a:solidFill>
              </a:rPr>
              <a:t>EXHIBIT 3.11</a:t>
            </a:r>
          </a:p>
        </p:txBody>
      </p:sp>
      <p:sp>
        <p:nvSpPr>
          <p:cNvPr id="8" name="Rectangle 7"/>
          <p:cNvSpPr/>
          <p:nvPr/>
        </p:nvSpPr>
        <p:spPr>
          <a:xfrm>
            <a:off x="228600" y="5961063"/>
            <a:ext cx="8640763" cy="261937"/>
          </a:xfrm>
          <a:prstGeom prst="rect">
            <a:avLst/>
          </a:prstGeom>
        </p:spPr>
        <p:txBody>
          <a:bodyPr>
            <a:spAutoFit/>
          </a:bodyPr>
          <a:lstStyle/>
          <a:p>
            <a:pPr>
              <a:defRPr/>
            </a:pPr>
            <a:r>
              <a:rPr lang="en-US" sz="1100" dirty="0">
                <a:latin typeface="+mn-lt"/>
              </a:rPr>
              <a:t>Source: H. Igor Ansoff, </a:t>
            </a:r>
            <a:r>
              <a:rPr lang="en-US" sz="1100" i="1" dirty="0">
                <a:latin typeface="+mn-lt"/>
              </a:rPr>
              <a:t>The New Corporate Strategy (New York: John Wiley &amp; Sons, 1988).</a:t>
            </a:r>
            <a:endParaRPr lang="en-US" sz="1100" dirty="0">
              <a:latin typeface="+mn-lt"/>
            </a:endParaRPr>
          </a:p>
        </p:txBody>
      </p:sp>
      <p:sp>
        <p:nvSpPr>
          <p:cNvPr id="61447" name="Rectangle 20"/>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a:latin typeface="Times New Roman" pitchFamily="18" charset="0"/>
              </a:rPr>
              <a:t>2-</a:t>
            </a:r>
            <a:fld id="{83FF1170-2E4B-417D-9803-95559F483367}" type="slidenum">
              <a:rPr lang="en-US" sz="1600">
                <a:latin typeface="Times New Roman" pitchFamily="18" charset="0"/>
              </a:rPr>
              <a:pPr algn="r"/>
              <a:t>35</a:t>
            </a:fld>
            <a:endParaRPr lang="en-US"/>
          </a:p>
        </p:txBody>
      </p:sp>
      <p:sp>
        <p:nvSpPr>
          <p:cNvPr id="20"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5" name="Slide Number Placeholder 4"/>
          <p:cNvSpPr>
            <a:spLocks noGrp="1"/>
          </p:cNvSpPr>
          <p:nvPr>
            <p:ph type="sldNum" sz="quarter" idx="14"/>
          </p:nvPr>
        </p:nvSpPr>
        <p:spPr/>
        <p:txBody>
          <a:bodyPr/>
          <a:lstStyle/>
          <a:p>
            <a:pPr>
              <a:defRPr/>
            </a:pPr>
            <a:fld id="{E658217F-6C8D-4774-A060-E92A8B43D96B}" type="slidenum">
              <a:rPr lang="en-US" smtClean="0"/>
              <a:pPr>
                <a:defRPr/>
              </a:pPr>
              <a:t>35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77604404"/>
              </p:ext>
            </p:extLst>
          </p:nvPr>
        </p:nvGraphicFramePr>
        <p:xfrm>
          <a:off x="1005839" y="1534160"/>
          <a:ext cx="7203124" cy="4043680"/>
        </p:xfrm>
        <a:graphic>
          <a:graphicData uri="http://schemas.openxmlformats.org/drawingml/2006/table">
            <a:tbl>
              <a:tblPr firstRow="1" bandRow="1">
                <a:tableStyleId>{3C2FFA5D-87B4-456A-9821-1D502468CF0F}</a:tableStyleId>
              </a:tblPr>
              <a:tblGrid>
                <a:gridCol w="476677"/>
                <a:gridCol w="423713"/>
                <a:gridCol w="3151367"/>
                <a:gridCol w="3151367"/>
              </a:tblGrid>
              <a:tr h="411480">
                <a:tc rowSpan="2" gridSpan="2">
                  <a:txBody>
                    <a:bodyPr/>
                    <a:lstStyle/>
                    <a:p>
                      <a:pPr algn="ctr"/>
                      <a:endParaRPr lang="en-US" sz="15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rowSpan="2" h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gridSpan="2">
                  <a:txBody>
                    <a:bodyPr/>
                    <a:lstStyle/>
                    <a:p>
                      <a:pPr algn="ctr"/>
                      <a:r>
                        <a:rPr lang="en-US" sz="1500" dirty="0" smtClean="0">
                          <a:solidFill>
                            <a:srgbClr val="000000"/>
                          </a:solidFill>
                        </a:rPr>
                        <a:t>Product Emphasis</a:t>
                      </a:r>
                      <a:endParaRPr lang="en-US" sz="1500"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320040">
                <a:tc gridSpan="2" v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hMerge="1" v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r>
                        <a:rPr lang="en-US" sz="1500" b="1" dirty="0" smtClean="0"/>
                        <a:t>Existing Products</a:t>
                      </a:r>
                      <a:endParaRPr lang="en-US" sz="1500" b="1"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r>
                        <a:rPr lang="en-US" sz="1500" b="1" dirty="0" smtClean="0"/>
                        <a:t>New Products</a:t>
                      </a:r>
                      <a:endParaRPr lang="en-US" sz="1500" b="1"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1656080">
                <a:tc rowSpan="2">
                  <a:txBody>
                    <a:bodyPr/>
                    <a:lstStyle/>
                    <a:p>
                      <a:pPr algn="ctr"/>
                      <a:r>
                        <a:rPr lang="en-US" sz="1500" b="1" dirty="0" smtClean="0"/>
                        <a:t>Market</a:t>
                      </a:r>
                      <a:r>
                        <a:rPr lang="en-US" sz="1500" b="1" baseline="0" dirty="0" smtClean="0"/>
                        <a:t> Emphasis</a:t>
                      </a:r>
                      <a:endParaRPr lang="en-US" sz="1500" b="1" dirty="0"/>
                    </a:p>
                  </a:txBody>
                  <a:tcPr vert="vert27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r>
                        <a:rPr lang="en-US" sz="1500" b="1" dirty="0" smtClean="0"/>
                        <a:t>Existing Markets</a:t>
                      </a:r>
                      <a:endParaRPr lang="en-US" sz="1500" b="1" dirty="0"/>
                    </a:p>
                  </a:txBody>
                  <a:tcPr vert="vert27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defRPr/>
                      </a:pPr>
                      <a:r>
                        <a:rPr lang="en-US" sz="1600" b="1" dirty="0" smtClean="0">
                          <a:latin typeface="+mn-lt"/>
                        </a:rPr>
                        <a:t>Strategy =</a:t>
                      </a:r>
                      <a:r>
                        <a:rPr lang="en-US" sz="1600" b="1" baseline="0" dirty="0" smtClean="0">
                          <a:latin typeface="+mn-lt"/>
                        </a:rPr>
                        <a:t> </a:t>
                      </a:r>
                    </a:p>
                    <a:p>
                      <a:pPr algn="ctr">
                        <a:defRPr/>
                      </a:pPr>
                      <a:r>
                        <a:rPr lang="en-US" sz="1600" b="1" dirty="0" smtClean="0">
                          <a:latin typeface="+mn-lt"/>
                        </a:rPr>
                        <a:t>Market</a:t>
                      </a:r>
                      <a:r>
                        <a:rPr lang="en-US" sz="1600" b="1" baseline="0" dirty="0" smtClean="0">
                          <a:latin typeface="+mn-lt"/>
                        </a:rPr>
                        <a:t> </a:t>
                      </a:r>
                      <a:r>
                        <a:rPr lang="en-US" sz="1600" b="1" dirty="0" smtClean="0">
                          <a:latin typeface="+mn-lt"/>
                        </a:rPr>
                        <a:t>Penetration</a:t>
                      </a:r>
                    </a:p>
                    <a:p>
                      <a:pPr algn="ctr">
                        <a:defRPr/>
                      </a:pPr>
                      <a:endParaRPr lang="en-US" sz="1600" dirty="0" smtClean="0">
                        <a:latin typeface="+mn-lt"/>
                      </a:endParaRPr>
                    </a:p>
                    <a:p>
                      <a:pPr algn="ctr">
                        <a:defRPr/>
                      </a:pPr>
                      <a:r>
                        <a:rPr lang="en-US" sz="1600" dirty="0" smtClean="0">
                          <a:latin typeface="+mn-lt"/>
                        </a:rPr>
                        <a:t>Seek to increase</a:t>
                      </a:r>
                      <a:r>
                        <a:rPr lang="en-US" sz="1600" baseline="0" dirty="0" smtClean="0">
                          <a:latin typeface="+mn-lt"/>
                        </a:rPr>
                        <a:t> </a:t>
                      </a:r>
                      <a:r>
                        <a:rPr lang="en-US" sz="1600" dirty="0" smtClean="0">
                          <a:latin typeface="+mn-lt"/>
                        </a:rPr>
                        <a:t>sales of existing</a:t>
                      </a:r>
                      <a:r>
                        <a:rPr lang="en-US" sz="1600" baseline="0" dirty="0" smtClean="0">
                          <a:latin typeface="+mn-lt"/>
                        </a:rPr>
                        <a:t> </a:t>
                      </a:r>
                      <a:r>
                        <a:rPr lang="en-US" sz="1600" dirty="0" smtClean="0">
                          <a:latin typeface="+mn-lt"/>
                        </a:rPr>
                        <a:t>products to</a:t>
                      </a:r>
                      <a:r>
                        <a:rPr lang="en-US" sz="1600" baseline="0" dirty="0" smtClean="0">
                          <a:latin typeface="+mn-lt"/>
                        </a:rPr>
                        <a:t> </a:t>
                      </a:r>
                      <a:r>
                        <a:rPr lang="en-US" sz="1600" dirty="0" smtClean="0">
                          <a:latin typeface="+mn-lt"/>
                        </a:rPr>
                        <a:t>existing markets.</a:t>
                      </a: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defRPr/>
                      </a:pPr>
                      <a:r>
                        <a:rPr lang="en-US" sz="1600" b="1" dirty="0" smtClean="0">
                          <a:latin typeface="+mn-lt"/>
                        </a:rPr>
                        <a:t>Strategy =</a:t>
                      </a:r>
                      <a:r>
                        <a:rPr lang="en-US" sz="1600" b="1" baseline="0" dirty="0" smtClean="0">
                          <a:latin typeface="+mn-lt"/>
                        </a:rPr>
                        <a:t> </a:t>
                      </a:r>
                    </a:p>
                    <a:p>
                      <a:pPr algn="ctr">
                        <a:defRPr/>
                      </a:pPr>
                      <a:r>
                        <a:rPr lang="en-US" sz="1600" b="1" dirty="0" smtClean="0">
                          <a:latin typeface="+mn-lt"/>
                        </a:rPr>
                        <a:t>Product</a:t>
                      </a:r>
                      <a:r>
                        <a:rPr lang="en-US" sz="1600" b="1" baseline="0" dirty="0" smtClean="0">
                          <a:latin typeface="+mn-lt"/>
                        </a:rPr>
                        <a:t> </a:t>
                      </a:r>
                      <a:r>
                        <a:rPr lang="en-US" sz="1600" b="1" dirty="0" smtClean="0">
                          <a:latin typeface="+mn-lt"/>
                        </a:rPr>
                        <a:t>Development</a:t>
                      </a:r>
                    </a:p>
                    <a:p>
                      <a:pPr algn="ctr">
                        <a:defRPr/>
                      </a:pPr>
                      <a:endParaRPr lang="en-US" sz="1600" dirty="0" smtClean="0">
                        <a:latin typeface="+mn-lt"/>
                      </a:endParaRPr>
                    </a:p>
                    <a:p>
                      <a:pPr algn="ctr">
                        <a:defRPr/>
                      </a:pPr>
                      <a:r>
                        <a:rPr lang="en-US" sz="1600" dirty="0" smtClean="0">
                          <a:latin typeface="+mn-lt"/>
                        </a:rPr>
                        <a:t>Create growth</a:t>
                      </a:r>
                      <a:r>
                        <a:rPr lang="en-US" sz="1600" baseline="0" dirty="0" smtClean="0">
                          <a:latin typeface="+mn-lt"/>
                        </a:rPr>
                        <a:t> </a:t>
                      </a:r>
                      <a:r>
                        <a:rPr lang="en-US" sz="1600" dirty="0" smtClean="0">
                          <a:latin typeface="+mn-lt"/>
                        </a:rPr>
                        <a:t>by selling new</a:t>
                      </a:r>
                      <a:r>
                        <a:rPr lang="en-US" sz="1600" baseline="0" dirty="0" smtClean="0">
                          <a:latin typeface="+mn-lt"/>
                        </a:rPr>
                        <a:t> </a:t>
                      </a:r>
                      <a:r>
                        <a:rPr lang="en-US" sz="1600" dirty="0" smtClean="0">
                          <a:latin typeface="+mn-lt"/>
                        </a:rPr>
                        <a:t>products in</a:t>
                      </a:r>
                      <a:r>
                        <a:rPr lang="en-US" sz="1600" baseline="0" dirty="0" smtClean="0">
                          <a:latin typeface="+mn-lt"/>
                        </a:rPr>
                        <a:t> </a:t>
                      </a:r>
                      <a:r>
                        <a:rPr lang="en-US" sz="1600" dirty="0" smtClean="0">
                          <a:latin typeface="+mn-lt"/>
                        </a:rPr>
                        <a:t>existing markets.</a:t>
                      </a:r>
                    </a:p>
                    <a:p>
                      <a:pPr algn="ctr"/>
                      <a:endParaRPr lang="en-US" sz="15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r h="1656080">
                <a:tc vMerge="1">
                  <a:txBody>
                    <a:bodyPr/>
                    <a:lstStyle/>
                    <a:p>
                      <a:endParaRPr lang="en-US"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r>
                        <a:rPr lang="en-US" sz="1500" b="1" dirty="0" smtClean="0"/>
                        <a:t>New Markets</a:t>
                      </a:r>
                      <a:endParaRPr lang="en-US" sz="1500" b="1" dirty="0"/>
                    </a:p>
                  </a:txBody>
                  <a:tcPr vert="vert27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defRPr/>
                      </a:pPr>
                      <a:r>
                        <a:rPr lang="en-US" sz="1600" b="1" dirty="0" smtClean="0">
                          <a:latin typeface="+mn-lt"/>
                        </a:rPr>
                        <a:t>Strategy =</a:t>
                      </a:r>
                      <a:r>
                        <a:rPr lang="en-US" sz="1600" b="1" baseline="0" dirty="0" smtClean="0">
                          <a:latin typeface="+mn-lt"/>
                        </a:rPr>
                        <a:t> </a:t>
                      </a:r>
                    </a:p>
                    <a:p>
                      <a:pPr algn="ctr">
                        <a:defRPr/>
                      </a:pPr>
                      <a:r>
                        <a:rPr lang="en-US" sz="1600" b="1" dirty="0" smtClean="0">
                          <a:latin typeface="+mn-lt"/>
                        </a:rPr>
                        <a:t>Market</a:t>
                      </a:r>
                      <a:r>
                        <a:rPr lang="en-US" sz="1600" b="1" baseline="0" dirty="0" smtClean="0">
                          <a:latin typeface="+mn-lt"/>
                        </a:rPr>
                        <a:t> </a:t>
                      </a:r>
                      <a:r>
                        <a:rPr lang="en-US" sz="1600" b="1" dirty="0" smtClean="0">
                          <a:latin typeface="+mn-lt"/>
                        </a:rPr>
                        <a:t>Development</a:t>
                      </a:r>
                    </a:p>
                    <a:p>
                      <a:pPr>
                        <a:defRPr/>
                      </a:pPr>
                      <a:endParaRPr lang="en-US" sz="1600" dirty="0" smtClean="0">
                        <a:latin typeface="+mn-lt"/>
                      </a:endParaRPr>
                    </a:p>
                    <a:p>
                      <a:pPr>
                        <a:defRPr/>
                      </a:pPr>
                      <a:r>
                        <a:rPr lang="en-US" sz="1600" dirty="0" smtClean="0">
                          <a:latin typeface="+mn-lt"/>
                        </a:rPr>
                        <a:t>Introduce existing</a:t>
                      </a:r>
                      <a:r>
                        <a:rPr lang="en-US" sz="1600" baseline="0" dirty="0" smtClean="0">
                          <a:latin typeface="+mn-lt"/>
                        </a:rPr>
                        <a:t> </a:t>
                      </a:r>
                      <a:r>
                        <a:rPr lang="en-US" sz="1600" dirty="0" smtClean="0">
                          <a:latin typeface="+mn-lt"/>
                        </a:rPr>
                        <a:t>products to new</a:t>
                      </a:r>
                      <a:r>
                        <a:rPr lang="en-US" sz="1600" baseline="0" dirty="0" smtClean="0">
                          <a:latin typeface="+mn-lt"/>
                        </a:rPr>
                        <a:t> m</a:t>
                      </a:r>
                      <a:r>
                        <a:rPr lang="en-US" sz="1600" dirty="0" smtClean="0">
                          <a:latin typeface="+mn-lt"/>
                        </a:rPr>
                        <a:t>arkets.</a:t>
                      </a:r>
                    </a:p>
                    <a:p>
                      <a:pPr algn="ctr"/>
                      <a:endParaRPr lang="en-US" sz="15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defRPr/>
                      </a:pPr>
                      <a:r>
                        <a:rPr lang="en-US" sz="1600" b="1" dirty="0" smtClean="0">
                          <a:latin typeface="+mn-lt"/>
                        </a:rPr>
                        <a:t>Strategy =</a:t>
                      </a:r>
                    </a:p>
                    <a:p>
                      <a:pPr algn="ctr">
                        <a:defRPr/>
                      </a:pPr>
                      <a:r>
                        <a:rPr lang="en-US" sz="1600" b="1" dirty="0" smtClean="0">
                          <a:latin typeface="+mn-lt"/>
                        </a:rPr>
                        <a:t>Diversification</a:t>
                      </a:r>
                    </a:p>
                    <a:p>
                      <a:pPr>
                        <a:defRPr/>
                      </a:pPr>
                      <a:endParaRPr lang="en-US" sz="1600" dirty="0" smtClean="0">
                        <a:latin typeface="+mn-lt"/>
                      </a:endParaRPr>
                    </a:p>
                    <a:p>
                      <a:pPr>
                        <a:defRPr/>
                      </a:pPr>
                      <a:r>
                        <a:rPr lang="en-US" sz="1600" dirty="0" smtClean="0">
                          <a:latin typeface="+mn-lt"/>
                        </a:rPr>
                        <a:t>Emphasize both</a:t>
                      </a:r>
                      <a:r>
                        <a:rPr lang="en-US" sz="1600" baseline="0" dirty="0" smtClean="0">
                          <a:latin typeface="+mn-lt"/>
                        </a:rPr>
                        <a:t> </a:t>
                      </a:r>
                      <a:r>
                        <a:rPr lang="en-US" sz="1600" dirty="0" smtClean="0">
                          <a:latin typeface="+mn-lt"/>
                        </a:rPr>
                        <a:t>new products and</a:t>
                      </a:r>
                      <a:r>
                        <a:rPr lang="en-US" sz="1600" baseline="0" dirty="0" smtClean="0">
                          <a:latin typeface="+mn-lt"/>
                        </a:rPr>
                        <a:t> </a:t>
                      </a:r>
                      <a:r>
                        <a:rPr lang="en-US" sz="1600" dirty="0" smtClean="0">
                          <a:latin typeface="+mn-lt"/>
                        </a:rPr>
                        <a:t>new markets to</a:t>
                      </a:r>
                      <a:r>
                        <a:rPr lang="en-US" sz="1600" baseline="0" dirty="0" smtClean="0">
                          <a:latin typeface="+mn-lt"/>
                        </a:rPr>
                        <a:t> </a:t>
                      </a:r>
                      <a:r>
                        <a:rPr lang="en-US" sz="1600" dirty="0" smtClean="0">
                          <a:latin typeface="+mn-lt"/>
                        </a:rPr>
                        <a:t>achieve growth</a:t>
                      </a:r>
                      <a:r>
                        <a:rPr lang="en-US" sz="1500" dirty="0" smtClean="0">
                          <a:latin typeface="+mn-lt"/>
                        </a:rPr>
                        <a:t>.</a:t>
                      </a:r>
                      <a:endParaRPr lang="en-US" sz="1600" dirty="0" smtClean="0">
                        <a:latin typeface="+mn-lt"/>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272064898"/>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331830" y="228600"/>
            <a:ext cx="8153400" cy="990600"/>
          </a:xfrm>
        </p:spPr>
        <p:txBody>
          <a:bodyPr>
            <a:noAutofit/>
          </a:bodyPr>
          <a:lstStyle/>
          <a:p>
            <a:pPr algn="ctr" eaLnBrk="1" hangingPunct="1"/>
            <a:r>
              <a:rPr lang="en-US" sz="4000" dirty="0"/>
              <a:t>Elements </a:t>
            </a:r>
            <a:r>
              <a:rPr lang="en-US" sz="4000" dirty="0" smtClean="0"/>
              <a:t>of Marketing Planning: Implementation</a:t>
            </a:r>
            <a:endParaRPr lang="en-US" sz="4000" dirty="0"/>
          </a:p>
        </p:txBody>
      </p:sp>
      <p:sp>
        <p:nvSpPr>
          <p:cNvPr id="62467" name="Content Placeholder 2"/>
          <p:cNvSpPr>
            <a:spLocks noGrp="1"/>
          </p:cNvSpPr>
          <p:nvPr>
            <p:ph sz="quarter" idx="1"/>
          </p:nvPr>
        </p:nvSpPr>
        <p:spPr/>
        <p:txBody>
          <a:bodyPr/>
          <a:lstStyle/>
          <a:p>
            <a:pPr marL="0" indent="0" eaLnBrk="1" hangingPunct="1">
              <a:buNone/>
            </a:pPr>
            <a:r>
              <a:rPr lang="en-US" dirty="0"/>
              <a:t>Implementation Plan </a:t>
            </a:r>
          </a:p>
        </p:txBody>
      </p:sp>
      <p:graphicFrame>
        <p:nvGraphicFramePr>
          <p:cNvPr id="7" name="Diagram 6"/>
          <p:cNvGraphicFramePr/>
          <p:nvPr/>
        </p:nvGraphicFramePr>
        <p:xfrm>
          <a:off x="1671606" y="2416164"/>
          <a:ext cx="6813624" cy="2808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36</a:t>
            </a:fld>
            <a:endParaRPr lang="en-US" dirty="0"/>
          </a:p>
        </p:txBody>
      </p:sp>
    </p:spTree>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pPr algn="ctr" eaLnBrk="1" hangingPunct="1"/>
            <a:r>
              <a:rPr lang="en-US" sz="4000" dirty="0" smtClean="0"/>
              <a:t>Elements of</a:t>
            </a:r>
            <a:r>
              <a:rPr lang="en-US" sz="4000" dirty="0"/>
              <a:t> </a:t>
            </a:r>
            <a:r>
              <a:rPr lang="en-US" sz="4000" dirty="0" smtClean="0"/>
              <a:t>Marketing Planning: Control and Plans</a:t>
            </a:r>
            <a:endParaRPr lang="en-US" sz="4000" dirty="0"/>
          </a:p>
        </p:txBody>
      </p:sp>
      <p:sp>
        <p:nvSpPr>
          <p:cNvPr id="63491" name="Content Placeholder 2"/>
          <p:cNvSpPr>
            <a:spLocks noGrp="1"/>
          </p:cNvSpPr>
          <p:nvPr>
            <p:ph sz="quarter" idx="1"/>
          </p:nvPr>
        </p:nvSpPr>
        <p:spPr>
          <a:xfrm>
            <a:off x="612648" y="1874520"/>
            <a:ext cx="8153400" cy="4495800"/>
          </a:xfrm>
        </p:spPr>
        <p:txBody>
          <a:bodyPr>
            <a:normAutofit/>
          </a:bodyPr>
          <a:lstStyle/>
          <a:p>
            <a:pPr marL="0" indent="0" eaLnBrk="1" hangingPunct="1">
              <a:spcBef>
                <a:spcPts val="1900"/>
              </a:spcBef>
              <a:buNone/>
            </a:pPr>
            <a:r>
              <a:rPr lang="en-US" dirty="0"/>
              <a:t>Marketing </a:t>
            </a:r>
            <a:r>
              <a:rPr lang="en-US" dirty="0" smtClean="0"/>
              <a:t>control:</a:t>
            </a:r>
            <a:r>
              <a:rPr lang="en-US" dirty="0"/>
              <a:t> </a:t>
            </a:r>
            <a:r>
              <a:rPr lang="en-US" dirty="0" smtClean="0"/>
              <a:t>Process </a:t>
            </a:r>
            <a:r>
              <a:rPr lang="en-US" dirty="0"/>
              <a:t>of measuring marketing results and adjusting the marketing plan as needed.</a:t>
            </a:r>
          </a:p>
          <a:p>
            <a:pPr marL="0" indent="0">
              <a:spcBef>
                <a:spcPts val="1900"/>
              </a:spcBef>
              <a:buNone/>
            </a:pPr>
            <a:r>
              <a:rPr lang="en-US" dirty="0"/>
              <a:t>Action </a:t>
            </a:r>
            <a:r>
              <a:rPr lang="en-US" dirty="0" smtClean="0"/>
              <a:t>plans:</a:t>
            </a:r>
            <a:r>
              <a:rPr lang="en-US" dirty="0"/>
              <a:t> </a:t>
            </a:r>
            <a:r>
              <a:rPr lang="en-US" dirty="0" smtClean="0"/>
              <a:t>Implementation </a:t>
            </a:r>
            <a:r>
              <a:rPr lang="en-US" dirty="0"/>
              <a:t>strategy that describes specific tasks and the resources needed, who is responsible, and metrics to track success.</a:t>
            </a:r>
          </a:p>
          <a:p>
            <a:pPr marL="0" indent="0">
              <a:spcBef>
                <a:spcPts val="1900"/>
              </a:spcBef>
              <a:buNone/>
            </a:pPr>
            <a:r>
              <a:rPr lang="en-US" dirty="0"/>
              <a:t>Contingency </a:t>
            </a:r>
            <a:r>
              <a:rPr lang="en-US" dirty="0" smtClean="0"/>
              <a:t>plans:</a:t>
            </a:r>
            <a:r>
              <a:rPr lang="en-US" dirty="0"/>
              <a:t> </a:t>
            </a:r>
            <a:r>
              <a:rPr lang="en-US" dirty="0" smtClean="0"/>
              <a:t>Plans </a:t>
            </a:r>
            <a:r>
              <a:rPr lang="en-US" dirty="0"/>
              <a:t>that can be implemented should something happen that negates the viability of the marketing plan</a:t>
            </a:r>
            <a:r>
              <a:rPr lang="en-US" dirty="0" smtClean="0"/>
              <a:t>.</a:t>
            </a:r>
            <a:endParaRPr lang="en-US"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37</a:t>
            </a:fld>
            <a:endParaRPr lang="en-US" dirty="0"/>
          </a:p>
        </p:txBody>
      </p:sp>
    </p:spTree>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fontAlgn="auto" hangingPunct="1">
              <a:spcAft>
                <a:spcPts val="0"/>
              </a:spcAft>
              <a:defRPr/>
            </a:pPr>
            <a:r>
              <a:rPr lang="en-US" dirty="0" smtClean="0"/>
              <a:t>Tips for </a:t>
            </a:r>
            <a:r>
              <a:rPr lang="en-US" smtClean="0"/>
              <a:t>Successful </a:t>
            </a:r>
            <a:br>
              <a:rPr lang="en-US" smtClean="0"/>
            </a:br>
            <a:r>
              <a:rPr lang="en-US" smtClean="0"/>
              <a:t>Marketing </a:t>
            </a:r>
            <a:r>
              <a:rPr lang="en-US" dirty="0" smtClean="0"/>
              <a:t>Planning</a:t>
            </a:r>
            <a:endParaRPr lang="en-US" dirty="0"/>
          </a:p>
        </p:txBody>
      </p:sp>
      <p:sp>
        <p:nvSpPr>
          <p:cNvPr id="65539" name="Content Placeholder 2"/>
          <p:cNvSpPr>
            <a:spLocks noGrp="1"/>
          </p:cNvSpPr>
          <p:nvPr>
            <p:ph sz="quarter" idx="1"/>
          </p:nvPr>
        </p:nvSpPr>
        <p:spPr/>
        <p:txBody>
          <a:bodyPr>
            <a:normAutofit lnSpcReduction="10000"/>
          </a:bodyPr>
          <a:lstStyle/>
          <a:p>
            <a:pPr marL="596900" indent="-514350" eaLnBrk="1" hangingPunct="1">
              <a:spcAft>
                <a:spcPts val="1200"/>
              </a:spcAft>
              <a:buFont typeface="Franklin Gothic Demi Cond" pitchFamily="34" charset="0"/>
              <a:buAutoNum type="arabicPeriod"/>
            </a:pPr>
            <a:r>
              <a:rPr lang="en-US" dirty="0"/>
              <a:t>Stay flexible</a:t>
            </a:r>
          </a:p>
          <a:p>
            <a:pPr marL="596900" indent="-514350" eaLnBrk="1" hangingPunct="1">
              <a:spcAft>
                <a:spcPts val="1200"/>
              </a:spcAft>
              <a:buFont typeface="Franklin Gothic Demi Cond" pitchFamily="34" charset="0"/>
              <a:buAutoNum type="arabicPeriod"/>
            </a:pPr>
            <a:r>
              <a:rPr lang="en-US" dirty="0"/>
              <a:t>Utilize input, but don’t become paralyzed by information and analysis</a:t>
            </a:r>
          </a:p>
          <a:p>
            <a:pPr marL="596900" indent="-514350" eaLnBrk="1" hangingPunct="1">
              <a:spcAft>
                <a:spcPts val="1200"/>
              </a:spcAft>
              <a:buFont typeface="Franklin Gothic Demi Cond" pitchFamily="34" charset="0"/>
              <a:buAutoNum type="arabicPeriod"/>
            </a:pPr>
            <a:r>
              <a:rPr lang="en-US" dirty="0"/>
              <a:t>Don’t underestimate the implementation part of the plan</a:t>
            </a:r>
          </a:p>
          <a:p>
            <a:pPr marL="596900" indent="-514350" eaLnBrk="1" hangingPunct="1">
              <a:spcAft>
                <a:spcPts val="1200"/>
              </a:spcAft>
              <a:buFont typeface="Franklin Gothic Demi Cond" pitchFamily="34" charset="0"/>
              <a:buAutoNum type="arabicPeriod"/>
            </a:pPr>
            <a:r>
              <a:rPr lang="en-US" dirty="0"/>
              <a:t>Stay strategic, but also stay on top of the tactical</a:t>
            </a:r>
          </a:p>
          <a:p>
            <a:pPr marL="596900" indent="-514350" eaLnBrk="1" hangingPunct="1">
              <a:spcAft>
                <a:spcPts val="1200"/>
              </a:spcAft>
              <a:buFont typeface="Franklin Gothic Demi Cond" pitchFamily="34" charset="0"/>
              <a:buAutoNum type="arabicPeriod"/>
            </a:pPr>
            <a:r>
              <a:rPr lang="en-US" dirty="0"/>
              <a:t>Give yourself and your people room to fail and try again</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38</a:t>
            </a:fld>
            <a:endParaRPr lang="en-US" dirty="0"/>
          </a:p>
        </p:txBody>
      </p:sp>
    </p:spTree>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Alt Text Appendix</a:t>
            </a:r>
            <a:endParaRPr lang="en-US" dirty="0"/>
          </a:p>
        </p:txBody>
      </p:sp>
      <p:sp>
        <p:nvSpPr>
          <p:cNvPr id="19459" name="Content Placeholder 2"/>
          <p:cNvSpPr>
            <a:spLocks noGrp="1"/>
          </p:cNvSpPr>
          <p:nvPr>
            <p:ph sz="quarter" idx="1"/>
          </p:nvPr>
        </p:nvSpPr>
        <p:spPr>
          <a:xfrm>
            <a:off x="411480" y="1739610"/>
            <a:ext cx="8354568" cy="986556"/>
          </a:xfrm>
        </p:spPr>
        <p:txBody>
          <a:bodyPr/>
          <a:lstStyle/>
          <a:p>
            <a:pPr marL="0" indent="0">
              <a:spcAft>
                <a:spcPts val="1800"/>
              </a:spcAft>
              <a:buNone/>
            </a:pPr>
            <a:r>
              <a:rPr lang="en-US" sz="2000" dirty="0" smtClean="0"/>
              <a:t>All long alt text descriptions are included in this appendix.</a:t>
            </a:r>
            <a:endParaRPr lang="en-US" sz="2200" dirty="0"/>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39</a:t>
            </a:fld>
            <a:endParaRPr lang="en-US" dirty="0"/>
          </a:p>
        </p:txBody>
      </p:sp>
    </p:spTree>
    <p:extLst>
      <p:ext uri="{BB962C8B-B14F-4D97-AF65-F5344CB8AC3E}">
        <p14:creationId xmlns:p14="http://schemas.microsoft.com/office/powerpoint/2010/main" val="2554444991"/>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648" y="0"/>
            <a:ext cx="8153400" cy="1219200"/>
          </a:xfrm>
        </p:spPr>
        <p:txBody>
          <a:bodyPr>
            <a:normAutofit fontScale="90000"/>
          </a:bodyPr>
          <a:lstStyle/>
          <a:p>
            <a:pPr algn="ctr" eaLnBrk="1" hangingPunct="1"/>
            <a:r>
              <a:rPr lang="en-US" dirty="0"/>
              <a:t>Value Is </a:t>
            </a:r>
            <a:r>
              <a:rPr lang="en-US" dirty="0" smtClean="0"/>
              <a:t>at</a:t>
            </a:r>
            <a:r>
              <a:rPr lang="en-US" dirty="0"/>
              <a:t> </a:t>
            </a:r>
            <a:r>
              <a:rPr lang="en-US" dirty="0" smtClean="0"/>
              <a:t>the </a:t>
            </a:r>
            <a:r>
              <a:rPr lang="en-US" dirty="0"/>
              <a:t>Core </a:t>
            </a:r>
            <a:r>
              <a:rPr lang="en-US" dirty="0" smtClean="0"/>
              <a:t/>
            </a:r>
            <a:br>
              <a:rPr lang="en-US" dirty="0" smtClean="0"/>
            </a:br>
            <a:r>
              <a:rPr lang="en-US" dirty="0" smtClean="0"/>
              <a:t>of </a:t>
            </a:r>
            <a:r>
              <a:rPr lang="en-US" dirty="0"/>
              <a:t>Marketing</a:t>
            </a:r>
          </a:p>
        </p:txBody>
      </p:sp>
      <p:sp>
        <p:nvSpPr>
          <p:cNvPr id="30723" name="Content Placeholder 12"/>
          <p:cNvSpPr>
            <a:spLocks noGrp="1"/>
          </p:cNvSpPr>
          <p:nvPr>
            <p:ph sz="quarter" idx="1"/>
          </p:nvPr>
        </p:nvSpPr>
        <p:spPr/>
        <p:txBody>
          <a:bodyPr/>
          <a:lstStyle/>
          <a:p>
            <a:pPr marL="0" indent="0" eaLnBrk="1" hangingPunct="1">
              <a:buNone/>
            </a:pPr>
            <a:r>
              <a:rPr lang="en-US" i="1" dirty="0"/>
              <a:t>Value proposition</a:t>
            </a:r>
            <a:r>
              <a:rPr lang="en-US" dirty="0"/>
              <a:t> is the firm’s communication of the unique value of its products to its customers. </a:t>
            </a:r>
          </a:p>
          <a:p>
            <a:pPr marL="0" indent="0" eaLnBrk="1" hangingPunct="1">
              <a:buNone/>
            </a:pPr>
            <a:r>
              <a:rPr lang="en-US" dirty="0"/>
              <a:t>The </a:t>
            </a:r>
            <a:r>
              <a:rPr lang="en-US" i="1" dirty="0"/>
              <a:t>value</a:t>
            </a:r>
            <a:r>
              <a:rPr lang="en-US" dirty="0"/>
              <a:t> message may include the whole bundle of benefits the company promises to deliver – not just the benefits of the product itself.  </a:t>
            </a:r>
          </a:p>
        </p:txBody>
      </p:sp>
      <p:sp>
        <p:nvSpPr>
          <p:cNvPr id="7"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a:t>
            </a:fld>
            <a:endParaRPr lang="en-US" dirty="0"/>
          </a:p>
        </p:txBody>
      </p:sp>
    </p:spTree>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a:bodyPr>
          <a:lstStyle/>
          <a:p>
            <a:pPr algn="ctr" eaLnBrk="1" fontAlgn="auto" hangingPunct="1">
              <a:spcAft>
                <a:spcPts val="0"/>
              </a:spcAft>
              <a:defRPr/>
            </a:pPr>
            <a:r>
              <a:rPr lang="en-US" dirty="0" smtClean="0"/>
              <a:t>The Value Proposition</a:t>
            </a:r>
            <a:endParaRPr lang="en-US" dirty="0"/>
          </a:p>
        </p:txBody>
      </p:sp>
      <p:sp>
        <p:nvSpPr>
          <p:cNvPr id="31747" name="Content Placeholder 12"/>
          <p:cNvSpPr>
            <a:spLocks noGrp="1"/>
          </p:cNvSpPr>
          <p:nvPr>
            <p:ph sz="quarter" idx="1"/>
          </p:nvPr>
        </p:nvSpPr>
        <p:spPr>
          <a:xfrm>
            <a:off x="365760" y="1600200"/>
            <a:ext cx="8153400" cy="4945504"/>
          </a:xfrm>
        </p:spPr>
        <p:txBody>
          <a:bodyPr/>
          <a:lstStyle/>
          <a:p>
            <a:pPr marL="0" indent="0">
              <a:buNone/>
            </a:pPr>
            <a:r>
              <a:rPr lang="en-US" dirty="0"/>
              <a:t>Customer satisfaction is the base of the arrow. </a:t>
            </a:r>
            <a:r>
              <a:rPr lang="en-US" dirty="0" smtClean="0"/>
              <a:t> The </a:t>
            </a:r>
            <a:r>
              <a:rPr lang="en-US" dirty="0"/>
              <a:t>next stage is customer loyalty. After that, customer retention increases. Finally, at the point of the arrow, we see that customer switching decreases.</a:t>
            </a: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40</a:t>
            </a:fld>
            <a:endParaRPr lang="en-US" dirty="0"/>
          </a:p>
        </p:txBody>
      </p:sp>
    </p:spTree>
    <p:extLst>
      <p:ext uri="{BB962C8B-B14F-4D97-AF65-F5344CB8AC3E}">
        <p14:creationId xmlns:p14="http://schemas.microsoft.com/office/powerpoint/2010/main" val="856460321"/>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a:bodyPr>
          <a:lstStyle/>
          <a:p>
            <a:pPr algn="ctr" eaLnBrk="1" fontAlgn="auto" hangingPunct="1">
              <a:spcAft>
                <a:spcPts val="0"/>
              </a:spcAft>
              <a:defRPr/>
            </a:pPr>
            <a:r>
              <a:rPr lang="en-US" dirty="0" smtClean="0"/>
              <a:t>Porter’s Value Chain</a:t>
            </a:r>
            <a:endParaRPr lang="en-US" dirty="0"/>
          </a:p>
        </p:txBody>
      </p:sp>
      <p:sp>
        <p:nvSpPr>
          <p:cNvPr id="31747" name="Content Placeholder 12"/>
          <p:cNvSpPr>
            <a:spLocks noGrp="1"/>
          </p:cNvSpPr>
          <p:nvPr>
            <p:ph sz="quarter" idx="1"/>
          </p:nvPr>
        </p:nvSpPr>
        <p:spPr>
          <a:xfrm>
            <a:off x="365760" y="1600200"/>
            <a:ext cx="8400288" cy="4945504"/>
          </a:xfrm>
        </p:spPr>
        <p:txBody>
          <a:bodyPr>
            <a:normAutofit fontScale="92500" lnSpcReduction="20000"/>
          </a:bodyPr>
          <a:lstStyle/>
          <a:p>
            <a:pPr marL="0" indent="0">
              <a:buNone/>
            </a:pPr>
            <a:r>
              <a:rPr lang="en-US" sz="3200" dirty="0">
                <a:solidFill>
                  <a:srgbClr val="000000"/>
                </a:solidFill>
                <a:latin typeface="Gill Sans MT"/>
                <a:ea typeface="Calibri"/>
                <a:cs typeface="Gill Sans MT"/>
              </a:rPr>
              <a:t>Porter's value chain identifies nine value-creating activities, including five that are considered primary activities and four </a:t>
            </a:r>
            <a:r>
              <a:rPr lang="en-US" sz="3200" dirty="0" smtClean="0">
                <a:solidFill>
                  <a:srgbClr val="000000"/>
                </a:solidFill>
                <a:latin typeface="Gill Sans MT"/>
                <a:ea typeface="Calibri"/>
                <a:cs typeface="Gill Sans MT"/>
              </a:rPr>
              <a:t>identified </a:t>
            </a:r>
            <a:r>
              <a:rPr lang="en-US" sz="3200" dirty="0">
                <a:solidFill>
                  <a:srgbClr val="000000"/>
                </a:solidFill>
                <a:latin typeface="Gill Sans MT"/>
                <a:ea typeface="Calibri"/>
                <a:cs typeface="Gill Sans MT"/>
              </a:rPr>
              <a:t>as support activities. Along the bottom, in vertical rectangles are the primary activities. They are inbound logistics, operations, outbound logistics, marketing and sales, and service.  Stacked on top of these are the support activities, which appear in horizontal rectangles. They are firm infrastructure, human resource management, technology development, and procurement. Combined, the primary and support activities relate to margin, which appears in an arrow-like triangle at the far right, is margin.</a:t>
            </a:r>
            <a:endParaRPr lang="en-US" dirty="0">
              <a:latin typeface="Gill Sans MT"/>
              <a:cs typeface="Gill Sans MT"/>
            </a:endParaRP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41</a:t>
            </a:fld>
            <a:endParaRPr lang="en-US" dirty="0"/>
          </a:p>
        </p:txBody>
      </p:sp>
    </p:spTree>
    <p:extLst>
      <p:ext uri="{BB962C8B-B14F-4D97-AF65-F5344CB8AC3E}">
        <p14:creationId xmlns:p14="http://schemas.microsoft.com/office/powerpoint/2010/main" val="2460684267"/>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fontScale="90000"/>
          </a:bodyPr>
          <a:lstStyle/>
          <a:p>
            <a:pPr algn="ctr" eaLnBrk="1" fontAlgn="auto" hangingPunct="1">
              <a:spcAft>
                <a:spcPts val="0"/>
              </a:spcAft>
              <a:defRPr/>
            </a:pPr>
            <a:r>
              <a:rPr lang="en-US" dirty="0" smtClean="0"/>
              <a:t>Boston Consulting Group Growth-Share Matrix</a:t>
            </a:r>
            <a:endParaRPr lang="en-US" dirty="0"/>
          </a:p>
        </p:txBody>
      </p:sp>
      <p:sp>
        <p:nvSpPr>
          <p:cNvPr id="31747" name="Content Placeholder 12"/>
          <p:cNvSpPr>
            <a:spLocks noGrp="1"/>
          </p:cNvSpPr>
          <p:nvPr>
            <p:ph sz="quarter" idx="1"/>
          </p:nvPr>
        </p:nvSpPr>
        <p:spPr>
          <a:xfrm>
            <a:off x="365760" y="1600200"/>
            <a:ext cx="8400288" cy="4945504"/>
          </a:xfrm>
        </p:spPr>
        <p:txBody>
          <a:bodyPr>
            <a:normAutofit fontScale="77500" lnSpcReduction="20000"/>
          </a:bodyPr>
          <a:lstStyle/>
          <a:p>
            <a:pPr marL="0" indent="0">
              <a:buNone/>
            </a:pPr>
            <a:r>
              <a:rPr lang="en-US" sz="3200" dirty="0">
                <a:solidFill>
                  <a:srgbClr val="000000"/>
                </a:solidFill>
                <a:latin typeface="Gill Sans MT"/>
                <a:ea typeface="Calibri"/>
                <a:cs typeface="Gill Sans MT"/>
              </a:rPr>
              <a:t>The BCG Growth-Share matrix analyzes potential investments based on market growth rate and competitive market-share. The competitive market-share dimension is the ratio of share to that of the largest competitor. The growth dimension is intended as a strong indicator of overall market attractiveness. Within the BCG matrix you find four cells, each representing strategy recommendations. The upper-left quadrant represents high-share, high-growth investments, referred to as stars. The lower-left quadrant represents high-share, low-growth investments, referred to as cash cows. The upper-right quadrant represents low-share, high-growth investments, considered problem children. The lower-right quadrant represents low-share, low-growth investments, referred to as dogs.  </a:t>
            </a:r>
            <a:endParaRPr lang="en-US" dirty="0">
              <a:latin typeface="Gill Sans MT"/>
              <a:cs typeface="Gill Sans MT"/>
            </a:endParaRP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42</a:t>
            </a:fld>
            <a:endParaRPr lang="en-US" dirty="0"/>
          </a:p>
        </p:txBody>
      </p:sp>
    </p:spTree>
    <p:extLst>
      <p:ext uri="{BB962C8B-B14F-4D97-AF65-F5344CB8AC3E}">
        <p14:creationId xmlns:p14="http://schemas.microsoft.com/office/powerpoint/2010/main" val="3277522039"/>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a:bodyPr>
          <a:lstStyle/>
          <a:p>
            <a:pPr algn="ctr" eaLnBrk="1" fontAlgn="auto" hangingPunct="1">
              <a:spcAft>
                <a:spcPts val="0"/>
              </a:spcAft>
              <a:defRPr/>
            </a:pPr>
            <a:r>
              <a:rPr lang="en-US" dirty="0" smtClean="0"/>
              <a:t>GE Business Screen</a:t>
            </a:r>
            <a:endParaRPr lang="en-US" dirty="0"/>
          </a:p>
        </p:txBody>
      </p:sp>
      <p:sp>
        <p:nvSpPr>
          <p:cNvPr id="31747" name="Content Placeholder 12"/>
          <p:cNvSpPr>
            <a:spLocks noGrp="1"/>
          </p:cNvSpPr>
          <p:nvPr>
            <p:ph sz="quarter" idx="1"/>
          </p:nvPr>
        </p:nvSpPr>
        <p:spPr>
          <a:xfrm>
            <a:off x="365760" y="1600200"/>
            <a:ext cx="8400288" cy="4945504"/>
          </a:xfrm>
        </p:spPr>
        <p:txBody>
          <a:bodyPr>
            <a:normAutofit fontScale="85000" lnSpcReduction="10000"/>
          </a:bodyPr>
          <a:lstStyle/>
          <a:p>
            <a:pPr marL="0" indent="0">
              <a:buNone/>
            </a:pPr>
            <a:r>
              <a:rPr lang="en-US" sz="3200" dirty="0">
                <a:solidFill>
                  <a:srgbClr val="000000"/>
                </a:solidFill>
                <a:latin typeface="Gill Sans MT"/>
                <a:ea typeface="Calibri"/>
                <a:cs typeface="Gill Sans MT"/>
              </a:rPr>
              <a:t>The GE Business Screen evaluates a business on two dimensions—market attractiveness and business position. In this model, business position and market attractiveness can each be high, medium, or low. The decision to invest is suggested by the position on a matrix. When both market attractiveness and business position evaluations are high, or when one is high and the other is medium, a company should usually be a candidate for growth or investment. When a business is unfavorable on both dimensions, or one dimension is low and the other is medium, it is likely time to harvest gains or divest losses. When the matrix position is ambiguous, an investment decision requires further analysis.</a:t>
            </a:r>
            <a:endParaRPr lang="en-US" dirty="0">
              <a:latin typeface="Gill Sans MT"/>
              <a:cs typeface="Gill Sans MT"/>
            </a:endParaRP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43</a:t>
            </a:fld>
            <a:endParaRPr lang="en-US" dirty="0"/>
          </a:p>
        </p:txBody>
      </p:sp>
    </p:spTree>
    <p:extLst>
      <p:ext uri="{BB962C8B-B14F-4D97-AF65-F5344CB8AC3E}">
        <p14:creationId xmlns:p14="http://schemas.microsoft.com/office/powerpoint/2010/main" val="3299194519"/>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fontScale="90000"/>
          </a:bodyPr>
          <a:lstStyle/>
          <a:p>
            <a:pPr algn="ctr" eaLnBrk="1" fontAlgn="auto" hangingPunct="1">
              <a:spcAft>
                <a:spcPts val="0"/>
              </a:spcAft>
              <a:defRPr/>
            </a:pPr>
            <a:r>
              <a:rPr lang="en-US" dirty="0" smtClean="0"/>
              <a:t>Competitive Strategy Options</a:t>
            </a:r>
            <a:endParaRPr lang="en-US" dirty="0"/>
          </a:p>
        </p:txBody>
      </p:sp>
      <p:sp>
        <p:nvSpPr>
          <p:cNvPr id="31747" name="Content Placeholder 12"/>
          <p:cNvSpPr>
            <a:spLocks noGrp="1"/>
          </p:cNvSpPr>
          <p:nvPr>
            <p:ph sz="quarter" idx="1"/>
          </p:nvPr>
        </p:nvSpPr>
        <p:spPr>
          <a:xfrm>
            <a:off x="365760" y="1600200"/>
            <a:ext cx="8400288" cy="4945504"/>
          </a:xfrm>
        </p:spPr>
        <p:txBody>
          <a:bodyPr>
            <a:normAutofit fontScale="85000" lnSpcReduction="20000"/>
          </a:bodyPr>
          <a:lstStyle/>
          <a:p>
            <a:pPr marL="0" indent="0">
              <a:buNone/>
            </a:pPr>
            <a:r>
              <a:rPr lang="en-US" sz="3200" dirty="0">
                <a:solidFill>
                  <a:srgbClr val="000000"/>
                </a:solidFill>
                <a:latin typeface="Gill Sans MT"/>
                <a:ea typeface="Calibri"/>
                <a:cs typeface="Gill Sans MT"/>
              </a:rPr>
              <a:t>Four quadrants relate advantage to scope in different competitive strategy options. Competitive advantage can come from either lower cost or differentiation. This appears on the horizontal axis. Competitive scope can either have a broad target or a narrow target. This appears on the vertical axis. In the upper-left corner is cost-leadership strategy, which uses a lower-cost advantage and has a broad-target scope. In the upper-right </a:t>
            </a:r>
            <a:r>
              <a:rPr lang="en-US" sz="3200" dirty="0" err="1">
                <a:solidFill>
                  <a:srgbClr val="000000"/>
                </a:solidFill>
                <a:latin typeface="Gill Sans MT"/>
                <a:ea typeface="Calibri"/>
                <a:cs typeface="Gill Sans MT"/>
              </a:rPr>
              <a:t>quandrant</a:t>
            </a:r>
            <a:r>
              <a:rPr lang="en-US" sz="3200" dirty="0">
                <a:solidFill>
                  <a:srgbClr val="000000"/>
                </a:solidFill>
                <a:latin typeface="Gill Sans MT"/>
                <a:ea typeface="Calibri"/>
                <a:cs typeface="Gill Sans MT"/>
              </a:rPr>
              <a:t> is differentiation strategy, which uses a differentiation advantage and a broad-target scope. In the lower-left quadrant is cost-focus strategy, which uses a lower-cost advantage and a narrow-target scope. Finally, in the lower-right quadrant is focus-differentiation strategy, which uses a differentiation advantage and a narrow-target scope.</a:t>
            </a:r>
            <a:endParaRPr lang="en-US" dirty="0">
              <a:latin typeface="Gill Sans MT"/>
              <a:cs typeface="Gill Sans MT"/>
            </a:endParaRP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44</a:t>
            </a:fld>
            <a:endParaRPr lang="en-US" dirty="0"/>
          </a:p>
        </p:txBody>
      </p:sp>
    </p:spTree>
    <p:extLst>
      <p:ext uri="{BB962C8B-B14F-4D97-AF65-F5344CB8AC3E}">
        <p14:creationId xmlns:p14="http://schemas.microsoft.com/office/powerpoint/2010/main" val="2890802698"/>
      </p:ext>
    </p:extLst>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fontScale="90000"/>
          </a:bodyPr>
          <a:lstStyle/>
          <a:p>
            <a:pPr algn="ctr" eaLnBrk="1" fontAlgn="auto" hangingPunct="1">
              <a:spcAft>
                <a:spcPts val="0"/>
              </a:spcAft>
              <a:defRPr/>
            </a:pPr>
            <a:r>
              <a:rPr lang="en-US" dirty="0" smtClean="0"/>
              <a:t>Forces Driving Industry Competition</a:t>
            </a:r>
            <a:endParaRPr lang="en-US" dirty="0"/>
          </a:p>
        </p:txBody>
      </p:sp>
      <p:sp>
        <p:nvSpPr>
          <p:cNvPr id="31747" name="Content Placeholder 12"/>
          <p:cNvSpPr>
            <a:spLocks noGrp="1"/>
          </p:cNvSpPr>
          <p:nvPr>
            <p:ph sz="quarter" idx="1"/>
          </p:nvPr>
        </p:nvSpPr>
        <p:spPr>
          <a:xfrm>
            <a:off x="365760" y="1600200"/>
            <a:ext cx="8400288" cy="4945504"/>
          </a:xfrm>
        </p:spPr>
        <p:txBody>
          <a:bodyPr>
            <a:normAutofit lnSpcReduction="10000"/>
          </a:bodyPr>
          <a:lstStyle/>
          <a:p>
            <a:pPr marL="0" indent="0">
              <a:buNone/>
            </a:pPr>
            <a:r>
              <a:rPr lang="en-US" sz="3200" dirty="0">
                <a:solidFill>
                  <a:srgbClr val="000000"/>
                </a:solidFill>
                <a:latin typeface="Gill Sans MT"/>
                <a:ea typeface="Calibri"/>
                <a:cs typeface="Gill Sans MT"/>
              </a:rPr>
              <a:t>There are five boxes arranged in the shape of a plus sign. The box </a:t>
            </a:r>
            <a:r>
              <a:rPr lang="en-US" sz="3200" dirty="0" smtClean="0">
                <a:solidFill>
                  <a:srgbClr val="000000"/>
                </a:solidFill>
                <a:latin typeface="Gill Sans MT"/>
                <a:ea typeface="Calibri"/>
                <a:cs typeface="Gill Sans MT"/>
              </a:rPr>
              <a:t>representing </a:t>
            </a:r>
            <a:r>
              <a:rPr lang="en-US" sz="3200" dirty="0">
                <a:solidFill>
                  <a:srgbClr val="000000"/>
                </a:solidFill>
                <a:latin typeface="Gill Sans MT"/>
                <a:ea typeface="Calibri"/>
                <a:cs typeface="Gill Sans MT"/>
              </a:rPr>
              <a:t>industry competitors and segment rivalry is at the center. The four surrounding boxes represent: 1) buyers and buyer power; 2) substitutes and the threat of substitutes; 3) suppliers and supplier power; and 4) potential entrants and the threat of mobility. All four surrounding boxes contain arrows that point to the center industry competitor box. A curved arrow inside the industry competitors box points to the buyers and buyer power box. </a:t>
            </a:r>
            <a:endParaRPr lang="en-US" dirty="0">
              <a:latin typeface="Gill Sans MT"/>
              <a:cs typeface="Gill Sans MT"/>
            </a:endParaRP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45</a:t>
            </a:fld>
            <a:endParaRPr lang="en-US" dirty="0"/>
          </a:p>
        </p:txBody>
      </p:sp>
    </p:spTree>
    <p:extLst>
      <p:ext uri="{BB962C8B-B14F-4D97-AF65-F5344CB8AC3E}">
        <p14:creationId xmlns:p14="http://schemas.microsoft.com/office/powerpoint/2010/main" val="2554388602"/>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37160"/>
            <a:ext cx="8153400" cy="1082040"/>
          </a:xfrm>
        </p:spPr>
        <p:txBody>
          <a:bodyPr>
            <a:normAutofit/>
          </a:bodyPr>
          <a:lstStyle/>
          <a:p>
            <a:pPr algn="ctr" eaLnBrk="1" fontAlgn="auto" hangingPunct="1">
              <a:spcAft>
                <a:spcPts val="0"/>
              </a:spcAft>
              <a:defRPr/>
            </a:pPr>
            <a:r>
              <a:rPr lang="en-US" dirty="0" smtClean="0"/>
              <a:t>The Value Proposition</a:t>
            </a:r>
            <a:endParaRPr lang="en-US" dirty="0"/>
          </a:p>
        </p:txBody>
      </p:sp>
      <p:sp>
        <p:nvSpPr>
          <p:cNvPr id="31747" name="Content Placeholder 12"/>
          <p:cNvSpPr>
            <a:spLocks noGrp="1"/>
          </p:cNvSpPr>
          <p:nvPr>
            <p:ph sz="quarter" idx="1"/>
          </p:nvPr>
        </p:nvSpPr>
        <p:spPr>
          <a:xfrm>
            <a:off x="365760" y="1600200"/>
            <a:ext cx="8153400" cy="4945504"/>
          </a:xfrm>
        </p:spPr>
        <p:txBody>
          <a:bodyPr/>
          <a:lstStyle/>
          <a:p>
            <a:pPr marL="0" indent="0" eaLnBrk="1" hangingPunct="1">
              <a:buNone/>
            </a:pPr>
            <a:r>
              <a:rPr lang="en-US" dirty="0"/>
              <a:t>A firm’s value proposition must be strong enough to move customers past satisfaction.  </a:t>
            </a:r>
          </a:p>
        </p:txBody>
      </p:sp>
      <p:sp>
        <p:nvSpPr>
          <p:cNvPr id="9" name="TextBox 8">
            <a:extLst>
              <a:ext uri="{FF2B5EF4-FFF2-40B4-BE49-F238E27FC236}">
                <a16:creationId xmlns="" xmlns:a16="http://schemas.microsoft.com/office/drawing/2014/main" id="{D4BF2F30-66E5-4117-8D3F-1970A99AA457}"/>
              </a:ext>
            </a:extLst>
          </p:cNvPr>
          <p:cNvSpPr txBox="1"/>
          <p:nvPr/>
        </p:nvSpPr>
        <p:spPr>
          <a:xfrm>
            <a:off x="3176738" y="2468880"/>
            <a:ext cx="1280160" cy="677108"/>
          </a:xfrm>
          <a:prstGeom prst="rect">
            <a:avLst/>
          </a:prstGeom>
          <a:noFill/>
        </p:spPr>
        <p:txBody>
          <a:bodyPr wrap="square" rtlCol="0">
            <a:spAutoFit/>
          </a:bodyPr>
          <a:lstStyle/>
          <a:p>
            <a:r>
              <a:rPr lang="en-US" sz="1900" dirty="0">
                <a:solidFill>
                  <a:schemeClr val="bg1"/>
                </a:solidFill>
                <a:latin typeface="+mn-lt"/>
              </a:rPr>
              <a:t>Customer</a:t>
            </a:r>
            <a:r>
              <a:rPr lang="en-US" sz="1900" dirty="0">
                <a:latin typeface="+mn-lt"/>
              </a:rPr>
              <a:t> </a:t>
            </a:r>
            <a:r>
              <a:rPr lang="en-US" sz="1900" dirty="0">
                <a:solidFill>
                  <a:schemeClr val="bg1"/>
                </a:solidFill>
                <a:latin typeface="+mn-lt"/>
              </a:rPr>
              <a:t>Loyalty</a:t>
            </a:r>
          </a:p>
        </p:txBody>
      </p:sp>
      <p:graphicFrame>
        <p:nvGraphicFramePr>
          <p:cNvPr id="11" name="Diagram 10" descr="An arrow shows the stages beyond customer satisfaction.">
            <a:extLst>
              <a:ext uri="{FF2B5EF4-FFF2-40B4-BE49-F238E27FC236}">
                <a16:creationId xmlns="" xmlns:a16="http://schemas.microsoft.com/office/drawing/2014/main" id="{BFF6059E-CAFC-47D6-B826-E4EF3494C0EB}"/>
              </a:ext>
            </a:extLst>
          </p:cNvPr>
          <p:cNvGraphicFramePr/>
          <p:nvPr>
            <p:extLst>
              <p:ext uri="{D42A27DB-BD31-4B8C-83A1-F6EECF244321}">
                <p14:modId xmlns:p14="http://schemas.microsoft.com/office/powerpoint/2010/main" val="2264311030"/>
              </p:ext>
            </p:extLst>
          </p:nvPr>
        </p:nvGraphicFramePr>
        <p:xfrm>
          <a:off x="1660599" y="234919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 xmlns:a16="http://schemas.microsoft.com/office/drawing/2014/main" id="{8689AD57-7B31-4965-A783-C57AD936CDBF}"/>
              </a:ext>
            </a:extLst>
          </p:cNvPr>
          <p:cNvSpPr txBox="1"/>
          <p:nvPr/>
        </p:nvSpPr>
        <p:spPr>
          <a:xfrm>
            <a:off x="6400800" y="3840480"/>
            <a:ext cx="1251284" cy="969496"/>
          </a:xfrm>
          <a:prstGeom prst="rect">
            <a:avLst/>
          </a:prstGeom>
          <a:noFill/>
        </p:spPr>
        <p:txBody>
          <a:bodyPr wrap="square" rtlCol="0">
            <a:spAutoFit/>
          </a:bodyPr>
          <a:lstStyle/>
          <a:p>
            <a:r>
              <a:rPr lang="en-US" sz="1900" dirty="0">
                <a:solidFill>
                  <a:schemeClr val="bg1"/>
                </a:solidFill>
                <a:latin typeface="+mn-lt"/>
              </a:rPr>
              <a:t>Customer Switching Decreases</a:t>
            </a:r>
          </a:p>
        </p:txBody>
      </p:sp>
      <p:sp>
        <p:nvSpPr>
          <p:cNvPr id="10"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5</a:t>
            </a:fld>
            <a:endParaRPr lang="en-US" dirty="0"/>
          </a:p>
        </p:txBody>
      </p:sp>
      <p:sp>
        <p:nvSpPr>
          <p:cNvPr id="13" name="Rectangle 12">
            <a:hlinkClick r:id="rId8" action="ppaction://hlinksldjump"/>
          </p:cNvPr>
          <p:cNvSpPr/>
          <p:nvPr/>
        </p:nvSpPr>
        <p:spPr>
          <a:xfrm>
            <a:off x="2926080" y="5485910"/>
            <a:ext cx="2240280" cy="246221"/>
          </a:xfrm>
          <a:prstGeom prst="rect">
            <a:avLst/>
          </a:prstGeom>
        </p:spPr>
        <p:txBody>
          <a:bodyPr wrap="square">
            <a:spAutoFit/>
          </a:bodyPr>
          <a:lstStyle/>
          <a:p>
            <a:r>
              <a:rPr lang="en-US" sz="1000" dirty="0" smtClean="0">
                <a:hlinkClick r:id="rId8"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648" y="137160"/>
            <a:ext cx="8153400" cy="1082040"/>
          </a:xfrm>
        </p:spPr>
        <p:txBody>
          <a:bodyPr>
            <a:normAutofit/>
          </a:bodyPr>
          <a:lstStyle/>
          <a:p>
            <a:pPr algn="ctr" eaLnBrk="1" hangingPunct="1"/>
            <a:r>
              <a:rPr lang="en-US" dirty="0" smtClean="0"/>
              <a:t>The Value Chain</a:t>
            </a:r>
            <a:endParaRPr lang="en-US" dirty="0"/>
          </a:p>
        </p:txBody>
      </p:sp>
      <p:sp>
        <p:nvSpPr>
          <p:cNvPr id="32771" name="Content Placeholder 12"/>
          <p:cNvSpPr>
            <a:spLocks noGrp="1"/>
          </p:cNvSpPr>
          <p:nvPr>
            <p:ph sz="quarter" idx="1"/>
          </p:nvPr>
        </p:nvSpPr>
        <p:spPr>
          <a:xfrm>
            <a:off x="612775" y="1600200"/>
            <a:ext cx="7982585" cy="3429000"/>
          </a:xfrm>
        </p:spPr>
        <p:txBody>
          <a:bodyPr>
            <a:normAutofit/>
          </a:bodyPr>
          <a:lstStyle/>
          <a:p>
            <a:pPr marL="0" indent="0" eaLnBrk="1" hangingPunct="1">
              <a:buNone/>
            </a:pPr>
            <a:r>
              <a:rPr lang="en-US" sz="3600" dirty="0"/>
              <a:t>The </a:t>
            </a:r>
            <a:r>
              <a:rPr lang="en-US" sz="3600" i="1" dirty="0" smtClean="0"/>
              <a:t>value chain </a:t>
            </a:r>
            <a:r>
              <a:rPr lang="en-US" sz="3600" dirty="0"/>
              <a:t>serves as a means for firms to identify ways to create, communicate, and deliver more customer value within a firm.  </a:t>
            </a:r>
          </a:p>
        </p:txBody>
      </p:sp>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6</a:t>
            </a:fld>
            <a:endParaRPr lang="en-US" dirty="0"/>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Porter’s Value Chain</a:t>
            </a:r>
          </a:p>
        </p:txBody>
      </p:sp>
      <p:sp>
        <p:nvSpPr>
          <p:cNvPr id="4" name="Text Placeholder 3"/>
          <p:cNvSpPr>
            <a:spLocks noGrp="1"/>
          </p:cNvSpPr>
          <p:nvPr>
            <p:ph type="body" sz="quarter" idx="12"/>
          </p:nvPr>
        </p:nvSpPr>
        <p:spPr/>
        <p:txBody>
          <a:bodyPr>
            <a:normAutofit lnSpcReduction="10000"/>
          </a:bodyPr>
          <a:lstStyle/>
          <a:p>
            <a:pPr eaLnBrk="1" fontAlgn="auto" hangingPunct="1">
              <a:spcAft>
                <a:spcPts val="0"/>
              </a:spcAft>
              <a:buFont typeface="Wingdings"/>
              <a:buNone/>
              <a:defRPr/>
            </a:pPr>
            <a:r>
              <a:rPr lang="en-US" dirty="0"/>
              <a:t>EXHIBIT 3.1</a:t>
            </a:r>
          </a:p>
        </p:txBody>
      </p:sp>
      <p:sp>
        <p:nvSpPr>
          <p:cNvPr id="11" name="Rectangle 10"/>
          <p:cNvSpPr/>
          <p:nvPr/>
        </p:nvSpPr>
        <p:spPr>
          <a:xfrm>
            <a:off x="228600" y="6276023"/>
            <a:ext cx="8670925" cy="261937"/>
          </a:xfrm>
          <a:prstGeom prst="rect">
            <a:avLst/>
          </a:prstGeom>
        </p:spPr>
        <p:txBody>
          <a:bodyPr>
            <a:spAutoFit/>
          </a:bodyPr>
          <a:lstStyle/>
          <a:p>
            <a:pPr>
              <a:defRPr/>
            </a:pPr>
            <a:r>
              <a:rPr lang="en-US" sz="1100" dirty="0">
                <a:latin typeface="+mn-lt"/>
              </a:rPr>
              <a:t>Source: Michael E. Porter, </a:t>
            </a:r>
            <a:r>
              <a:rPr lang="en-US" sz="1100" i="1" dirty="0">
                <a:latin typeface="+mn-lt"/>
              </a:rPr>
              <a:t>Competitive Advantage (New York: Simon &amp; Schuster, 1985).</a:t>
            </a:r>
            <a:endParaRPr lang="en-US" sz="1100" dirty="0">
              <a:latin typeface="+mn-lt"/>
            </a:endParaRPr>
          </a:p>
        </p:txBody>
      </p:sp>
      <p:sp>
        <p:nvSpPr>
          <p:cNvPr id="33799" name="Rectangle 13"/>
          <p:cNvSpPr>
            <a:spLocks noChangeArrowheads="1"/>
          </p:cNvSpPr>
          <p:nvPr/>
        </p:nvSpPr>
        <p:spPr bwMode="auto">
          <a:xfrm>
            <a:off x="8534400" y="6481763"/>
            <a:ext cx="609600" cy="381000"/>
          </a:xfrm>
          <a:prstGeom prst="rect">
            <a:avLst/>
          </a:prstGeom>
          <a:noFill/>
          <a:ln w="9525">
            <a:noFill/>
            <a:miter lim="800000"/>
            <a:headEnd/>
            <a:tailEnd/>
          </a:ln>
        </p:spPr>
        <p:txBody>
          <a:bodyPr anchor="b"/>
          <a:lstStyle/>
          <a:p>
            <a:pPr algn="r"/>
            <a:r>
              <a:rPr lang="en-US" sz="1600">
                <a:latin typeface="Times New Roman" pitchFamily="18" charset="0"/>
              </a:rPr>
              <a:t>2-</a:t>
            </a:r>
            <a:fld id="{E6758383-9BE5-4A54-B1B2-668CE44586A4}" type="slidenum">
              <a:rPr lang="en-US" sz="1600">
                <a:latin typeface="Times New Roman" pitchFamily="18" charset="0"/>
              </a:rPr>
              <a:pPr algn="r"/>
              <a:t>7</a:t>
            </a:fld>
            <a:endParaRPr lang="en-US"/>
          </a:p>
        </p:txBody>
      </p:sp>
      <p:sp>
        <p:nvSpPr>
          <p:cNvPr id="15" name="Footer Placeholder 4"/>
          <p:cNvSpPr>
            <a:spLocks noGrp="1"/>
          </p:cNvSpPr>
          <p:nvPr>
            <p:ph type="ftr" sz="quarter" idx="4294967295"/>
          </p:nvPr>
        </p:nvSpPr>
        <p:spPr>
          <a:xfrm>
            <a:off x="91440" y="6538595"/>
            <a:ext cx="8674608" cy="365125"/>
          </a:xfrm>
          <a:prstGeom prst="rect">
            <a:avLst/>
          </a:prstGeo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pic>
        <p:nvPicPr>
          <p:cNvPr id="5" name="Picture 4" descr="Porter's value chain identifies five primary activities and four support activities that contribute to marg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9144000" cy="4715747"/>
          </a:xfrm>
          <a:prstGeom prst="rect">
            <a:avLst/>
          </a:prstGeom>
        </p:spPr>
      </p:pic>
      <p:sp>
        <p:nvSpPr>
          <p:cNvPr id="6" name="Slide Number Placeholder 5"/>
          <p:cNvSpPr>
            <a:spLocks noGrp="1"/>
          </p:cNvSpPr>
          <p:nvPr>
            <p:ph type="sldNum" sz="quarter" idx="14"/>
          </p:nvPr>
        </p:nvSpPr>
        <p:spPr/>
        <p:txBody>
          <a:bodyPr/>
          <a:lstStyle/>
          <a:p>
            <a:pPr>
              <a:defRPr/>
            </a:pPr>
            <a:fld id="{E658217F-6C8D-4774-A060-E92A8B43D96B}" type="slidenum">
              <a:rPr lang="en-US" smtClean="0"/>
              <a:pPr>
                <a:defRPr/>
              </a:pPr>
              <a:t>7</a:t>
            </a:fld>
            <a:endParaRPr lang="en-US" dirty="0"/>
          </a:p>
        </p:txBody>
      </p:sp>
      <p:sp>
        <p:nvSpPr>
          <p:cNvPr id="9" name="Rectangle 8">
            <a:hlinkClick r:id="rId4" action="ppaction://hlinksldjump"/>
          </p:cNvPr>
          <p:cNvSpPr/>
          <p:nvPr/>
        </p:nvSpPr>
        <p:spPr>
          <a:xfrm>
            <a:off x="3886200" y="5706347"/>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94360" y="228600"/>
            <a:ext cx="8412480" cy="990600"/>
          </a:xfrm>
        </p:spPr>
        <p:txBody>
          <a:bodyPr>
            <a:noAutofit/>
          </a:bodyPr>
          <a:lstStyle/>
          <a:p>
            <a:pPr eaLnBrk="1" hangingPunct="1"/>
            <a:r>
              <a:rPr lang="en-US" sz="3600" dirty="0" smtClean="0"/>
              <a:t>Value Creating: Primary </a:t>
            </a:r>
            <a:r>
              <a:rPr lang="en-US" sz="3600" dirty="0"/>
              <a:t>Activities</a:t>
            </a:r>
          </a:p>
        </p:txBody>
      </p:sp>
      <p:sp>
        <p:nvSpPr>
          <p:cNvPr id="34819" name="Content Placeholder 12"/>
          <p:cNvSpPr>
            <a:spLocks noGrp="1"/>
          </p:cNvSpPr>
          <p:nvPr>
            <p:ph sz="quarter" idx="1"/>
          </p:nvPr>
        </p:nvSpPr>
        <p:spPr/>
        <p:txBody>
          <a:bodyPr/>
          <a:lstStyle/>
          <a:p>
            <a:pPr marL="0" indent="0" eaLnBrk="1" hangingPunct="1">
              <a:buNone/>
            </a:pPr>
            <a:r>
              <a:rPr lang="en-US" dirty="0"/>
              <a:t>Primary activities </a:t>
            </a:r>
          </a:p>
        </p:txBody>
      </p:sp>
      <p:graphicFrame>
        <p:nvGraphicFramePr>
          <p:cNvPr id="7" name="Diagram 6"/>
          <p:cNvGraphicFramePr/>
          <p:nvPr>
            <p:extLst>
              <p:ext uri="{D42A27DB-BD31-4B8C-83A1-F6EECF244321}">
                <p14:modId xmlns:p14="http://schemas.microsoft.com/office/powerpoint/2010/main" val="1952117924"/>
              </p:ext>
            </p:extLst>
          </p:nvPr>
        </p:nvGraphicFramePr>
        <p:xfrm>
          <a:off x="1717643" y="2366014"/>
          <a:ext cx="6400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8</a:t>
            </a:fld>
            <a:endParaRPr lang="en-US"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648" y="228600"/>
            <a:ext cx="8439912" cy="990600"/>
          </a:xfrm>
        </p:spPr>
        <p:txBody>
          <a:bodyPr>
            <a:noAutofit/>
          </a:bodyPr>
          <a:lstStyle/>
          <a:p>
            <a:pPr algn="ctr" eaLnBrk="1" hangingPunct="1"/>
            <a:r>
              <a:rPr lang="en-US" sz="3600" dirty="0" smtClean="0"/>
              <a:t>Value Creating: Support </a:t>
            </a:r>
            <a:r>
              <a:rPr lang="en-US" sz="3600" dirty="0"/>
              <a:t>Activities</a:t>
            </a:r>
          </a:p>
        </p:txBody>
      </p:sp>
      <p:sp>
        <p:nvSpPr>
          <p:cNvPr id="35843" name="Content Placeholder 12"/>
          <p:cNvSpPr>
            <a:spLocks noGrp="1"/>
          </p:cNvSpPr>
          <p:nvPr>
            <p:ph sz="quarter" idx="1"/>
          </p:nvPr>
        </p:nvSpPr>
        <p:spPr/>
        <p:txBody>
          <a:bodyPr/>
          <a:lstStyle/>
          <a:p>
            <a:pPr marL="0" indent="0" eaLnBrk="1" hangingPunct="1">
              <a:buNone/>
            </a:pPr>
            <a:r>
              <a:rPr lang="en-US" dirty="0"/>
              <a:t>Support activities</a:t>
            </a:r>
          </a:p>
        </p:txBody>
      </p:sp>
      <p:graphicFrame>
        <p:nvGraphicFramePr>
          <p:cNvPr id="7" name="Diagram 6"/>
          <p:cNvGraphicFramePr/>
          <p:nvPr/>
        </p:nvGraphicFramePr>
        <p:xfrm>
          <a:off x="1716126" y="2387934"/>
          <a:ext cx="6400800" cy="256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4"/>
          <p:cNvSpPr>
            <a:spLocks noGrp="1"/>
          </p:cNvSpPr>
          <p:nvPr>
            <p:ph type="ftr" sz="quarter" idx="11"/>
          </p:nvPr>
        </p:nvSpPr>
        <p:spPr>
          <a:xfrm>
            <a:off x="91440" y="6538595"/>
            <a:ext cx="8674608" cy="365125"/>
          </a:xfrm>
        </p:spPr>
        <p:txBody>
          <a:bodyPr wrap="none">
            <a:noAutofit/>
          </a:bodyPr>
          <a:lstStyle/>
          <a:p>
            <a:pPr algn="l">
              <a:defRPr/>
            </a:pPr>
            <a:r>
              <a:rPr lang="en-US" sz="800" dirty="0" smtClean="0">
                <a:solidFill>
                  <a:srgbClr val="7F7F7F"/>
                </a:solidFill>
              </a:rPr>
              <a:t>©McGraw-Hill Education. All rights reserved. Authorized only for instructor use in the classroom.  No reproduction or further distribution permitted without the prior written consent of McGraw-Hill Education</a:t>
            </a:r>
            <a:r>
              <a:rPr lang="en-US" sz="800" dirty="0" smtClean="0"/>
              <a:t>. </a:t>
            </a:r>
            <a:endParaRPr lang="en-US" sz="800" dirty="0"/>
          </a:p>
        </p:txBody>
      </p:sp>
      <p:sp>
        <p:nvSpPr>
          <p:cNvPr id="3" name="Slide Number Placeholder 2"/>
          <p:cNvSpPr>
            <a:spLocks noGrp="1"/>
          </p:cNvSpPr>
          <p:nvPr>
            <p:ph type="sldNum" sz="quarter" idx="12"/>
          </p:nvPr>
        </p:nvSpPr>
        <p:spPr/>
        <p:txBody>
          <a:bodyPr>
            <a:normAutofit fontScale="85000" lnSpcReduction="20000"/>
          </a:bodyPr>
          <a:lstStyle/>
          <a:p>
            <a:pPr>
              <a:defRPr/>
            </a:pPr>
            <a:fld id="{52A9B158-F72C-4B6E-BFF4-0461899B0FC6}" type="slidenum">
              <a:rPr lang="en-US" smtClean="0"/>
              <a:pPr>
                <a:defRPr/>
              </a:pPr>
              <a:t>9</a:t>
            </a:fld>
            <a:endParaRPr lang="en-US" dirty="0"/>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edian">
  <a:themeElements>
    <a:clrScheme name="Custom 14">
      <a:dk1>
        <a:sysClr val="windowText" lastClr="000000"/>
      </a:dk1>
      <a:lt1>
        <a:sysClr val="window" lastClr="FFFFFF"/>
      </a:lt1>
      <a:dk2>
        <a:srgbClr val="D70F3A"/>
      </a:dk2>
      <a:lt2>
        <a:srgbClr val="EBDDC3"/>
      </a:lt2>
      <a:accent1>
        <a:srgbClr val="7030A0"/>
      </a:accent1>
      <a:accent2>
        <a:srgbClr val="4C85B4"/>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 1e</Template>
  <TotalTime>4211</TotalTime>
  <Words>6647</Words>
  <Application>Microsoft Macintosh PowerPoint</Application>
  <PresentationFormat>On-screen Show (4:3)</PresentationFormat>
  <Paragraphs>548</Paragraphs>
  <Slides>45</Slides>
  <Notes>36</Notes>
  <HiddenSlides>0</HiddenSlides>
  <MMClips>0</MMClips>
  <ScaleCrop>false</ScaleCrop>
  <HeadingPairs>
    <vt:vector size="4" baseType="variant">
      <vt:variant>
        <vt:lpstr>Theme</vt:lpstr>
      </vt:variant>
      <vt:variant>
        <vt:i4>9</vt:i4>
      </vt:variant>
      <vt:variant>
        <vt:lpstr>Slide Titles</vt:lpstr>
      </vt:variant>
      <vt:variant>
        <vt:i4>45</vt:i4>
      </vt:variant>
    </vt:vector>
  </HeadingPairs>
  <TitlesOfParts>
    <vt:vector size="54" baseType="lpstr">
      <vt:lpstr>MM 1e</vt:lpstr>
      <vt:lpstr>MM 1e part 2</vt:lpstr>
      <vt:lpstr>MM 1e part 3</vt:lpstr>
      <vt:lpstr>MM 1e part 4</vt:lpstr>
      <vt:lpstr>Median</vt:lpstr>
      <vt:lpstr>1_MM 1e</vt:lpstr>
      <vt:lpstr>1_MM 1e part 2</vt:lpstr>
      <vt:lpstr>1_MM 1e part 3</vt:lpstr>
      <vt:lpstr>1_MM 1e part 4</vt:lpstr>
      <vt:lpstr>Chapter 3: Elements of Marketing Strategy and Planning</vt:lpstr>
      <vt:lpstr>Learning Objectives</vt:lpstr>
      <vt:lpstr>Value and Utility</vt:lpstr>
      <vt:lpstr>Value Is at the Core  of Marketing</vt:lpstr>
      <vt:lpstr>The Value Proposition</vt:lpstr>
      <vt:lpstr>The Value Chain</vt:lpstr>
      <vt:lpstr>Porter’s Value Chain</vt:lpstr>
      <vt:lpstr>Value Creating: Primary Activities</vt:lpstr>
      <vt:lpstr>Value Creating: Support Activities</vt:lpstr>
      <vt:lpstr>Marketing Planning</vt:lpstr>
      <vt:lpstr>Marketing Planning Is Both  Strategic and Tactical</vt:lpstr>
      <vt:lpstr>Effective Marketing Planning Must Be Customer-Centric</vt:lpstr>
      <vt:lpstr>Framework for  Marketing Planning</vt:lpstr>
      <vt:lpstr>Connecting the Marketing Plan to the Firm’s Business Plan</vt:lpstr>
      <vt:lpstr>Elements of Marketing Planning: Portfolio Analysis</vt:lpstr>
      <vt:lpstr>Boston Consulting Group Growth-Share Matrix</vt:lpstr>
      <vt:lpstr>GE Business Screen</vt:lpstr>
      <vt:lpstr>Elements of Marketing Planning: Mission Statement</vt:lpstr>
      <vt:lpstr>Elements of Marketing Planning: Goals</vt:lpstr>
      <vt:lpstr>Elements of Marketing Planning: Strategy</vt:lpstr>
      <vt:lpstr>Generic Business Strategies</vt:lpstr>
      <vt:lpstr>Elements of Marketing Planning: Strategy Categories</vt:lpstr>
      <vt:lpstr>Generic Business Strategies</vt:lpstr>
      <vt:lpstr>Competitive Strategy Options</vt:lpstr>
      <vt:lpstr>Elements of Marketing Planning: Competencies</vt:lpstr>
      <vt:lpstr>Miles and Snow’s  Strategy Types</vt:lpstr>
      <vt:lpstr>Situation Analysis: Macro-Level External Environment  </vt:lpstr>
      <vt:lpstr>Situation Analysis: Competitive Environmental Factors </vt:lpstr>
      <vt:lpstr>Forces Driving Industry Competition</vt:lpstr>
      <vt:lpstr>Situation Analysis: Internal Environmental Factors </vt:lpstr>
      <vt:lpstr>Elements of Marketing Planning: SWOT Analysis</vt:lpstr>
      <vt:lpstr>SWOT Analysis Template</vt:lpstr>
      <vt:lpstr>Elements of Marketing Planning: Market Research</vt:lpstr>
      <vt:lpstr>Elements of Marketing Planning: Additional Aspects</vt:lpstr>
      <vt:lpstr>Product – Market Combinations</vt:lpstr>
      <vt:lpstr>Elements of Marketing Planning: Implementation</vt:lpstr>
      <vt:lpstr>Elements of Marketing Planning: Control and Plans</vt:lpstr>
      <vt:lpstr>Tips for Successful  Marketing Planning</vt:lpstr>
      <vt:lpstr>Alt Text Appendix</vt:lpstr>
      <vt:lpstr>The Value Proposition</vt:lpstr>
      <vt:lpstr>Porter’s Value Chain</vt:lpstr>
      <vt:lpstr>Boston Consulting Group Growth-Share Matrix</vt:lpstr>
      <vt:lpstr>GE Business Screen</vt:lpstr>
      <vt:lpstr>Competitive Strategy Options</vt:lpstr>
      <vt:lpstr>Forces Driving Industry Competition</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412</cp:revision>
  <dcterms:created xsi:type="dcterms:W3CDTF">2008-07-02T15:22:33Z</dcterms:created>
  <dcterms:modified xsi:type="dcterms:W3CDTF">2018-03-07T17:52:54Z</dcterms:modified>
</cp:coreProperties>
</file>