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61" r:id="rId1"/>
    <p:sldMasterId id="2147484031" r:id="rId2"/>
    <p:sldMasterId id="2147484048" r:id="rId3"/>
    <p:sldMasterId id="2147484054" r:id="rId4"/>
  </p:sldMasterIdLst>
  <p:notesMasterIdLst>
    <p:notesMasterId r:id="rId39"/>
  </p:notesMasterIdLst>
  <p:handoutMasterIdLst>
    <p:handoutMasterId r:id="rId40"/>
  </p:handoutMasterIdLst>
  <p:sldIdLst>
    <p:sldId id="256" r:id="rId5"/>
    <p:sldId id="257" r:id="rId6"/>
    <p:sldId id="259" r:id="rId7"/>
    <p:sldId id="260" r:id="rId8"/>
    <p:sldId id="261" r:id="rId9"/>
    <p:sldId id="262" r:id="rId10"/>
    <p:sldId id="263" r:id="rId11"/>
    <p:sldId id="281" r:id="rId12"/>
    <p:sldId id="265" r:id="rId13"/>
    <p:sldId id="266" r:id="rId14"/>
    <p:sldId id="298" r:id="rId15"/>
    <p:sldId id="268" r:id="rId16"/>
    <p:sldId id="296" r:id="rId17"/>
    <p:sldId id="271" r:id="rId18"/>
    <p:sldId id="273" r:id="rId19"/>
    <p:sldId id="272" r:id="rId20"/>
    <p:sldId id="287" r:id="rId21"/>
    <p:sldId id="297" r:id="rId22"/>
    <p:sldId id="285" r:id="rId23"/>
    <p:sldId id="299" r:id="rId24"/>
    <p:sldId id="288" r:id="rId25"/>
    <p:sldId id="274" r:id="rId26"/>
    <p:sldId id="276" r:id="rId27"/>
    <p:sldId id="286" r:id="rId28"/>
    <p:sldId id="275" r:id="rId29"/>
    <p:sldId id="277" r:id="rId30"/>
    <p:sldId id="278" r:id="rId31"/>
    <p:sldId id="279" r:id="rId32"/>
    <p:sldId id="280" r:id="rId33"/>
    <p:sldId id="284" r:id="rId34"/>
    <p:sldId id="290" r:id="rId35"/>
    <p:sldId id="293" r:id="rId36"/>
    <p:sldId id="294" r:id="rId37"/>
    <p:sldId id="295"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E2DF6F"/>
    <a:srgbClr val="F79B21"/>
    <a:srgbClr val="6D3EAC"/>
    <a:srgbClr val="96C32E"/>
    <a:srgbClr val="97B346"/>
    <a:srgbClr val="EFF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77" autoAdjust="0"/>
    <p:restoredTop sz="99136" autoAdjust="0"/>
  </p:normalViewPr>
  <p:slideViewPr>
    <p:cSldViewPr snapToObjects="1">
      <p:cViewPr>
        <p:scale>
          <a:sx n="85" d="100"/>
          <a:sy n="85" d="100"/>
        </p:scale>
        <p:origin x="-80" y="-4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45720" cy="45720"/>
</p:viewPr>
</file>

<file path=ppt/_rels/presentation.xml.rels><?xml version="1.0" encoding="UTF-8" standalone="yes"?>
<Relationships xmlns="http://schemas.openxmlformats.org/package/2006/relationships"><Relationship Id="rId47" Type="http://schemas.microsoft.com/office/2015/10/relationships/revisionInfo" Target="revisionInfo.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6BE7B0-40BF-4B41-BAD5-B8F03120BB4F}" type="doc">
      <dgm:prSet loTypeId="urn:microsoft.com/office/officeart/2005/8/layout/radial5" loCatId="cycle" qsTypeId="urn:microsoft.com/office/officeart/2005/8/quickstyle/simple3" qsCatId="simple" csTypeId="urn:microsoft.com/office/officeart/2005/8/colors/colorful1#2" csCatId="colorful" phldr="1"/>
      <dgm:spPr/>
      <dgm:t>
        <a:bodyPr/>
        <a:lstStyle/>
        <a:p>
          <a:endParaRPr lang="en-US"/>
        </a:p>
      </dgm:t>
    </dgm:pt>
    <dgm:pt modelId="{5C68D801-B3D8-42DC-8AA7-38F518E3C339}">
      <dgm:prSet custT="1"/>
      <dgm:spPr/>
      <dgm:t>
        <a:bodyPr/>
        <a:lstStyle/>
        <a:p>
          <a:pPr rtl="0"/>
          <a:r>
            <a:rPr lang="en-US" sz="1600" b="1" dirty="0">
              <a:solidFill>
                <a:srgbClr val="FFFFFF"/>
              </a:solidFill>
            </a:rPr>
            <a:t>Secondary Data</a:t>
          </a:r>
        </a:p>
      </dgm:t>
    </dgm:pt>
    <dgm:pt modelId="{2577459D-747B-4E9E-B9F6-A5057561599D}" type="parTrans" cxnId="{5CF8CBB2-49E0-4936-A329-774585CA491A}">
      <dgm:prSet/>
      <dgm:spPr/>
      <dgm:t>
        <a:bodyPr/>
        <a:lstStyle/>
        <a:p>
          <a:endParaRPr lang="en-US"/>
        </a:p>
      </dgm:t>
    </dgm:pt>
    <dgm:pt modelId="{5C0555CB-04B7-4CDA-8701-6CE71C932613}" type="sibTrans" cxnId="{5CF8CBB2-49E0-4936-A329-774585CA491A}">
      <dgm:prSet/>
      <dgm:spPr/>
      <dgm:t>
        <a:bodyPr/>
        <a:lstStyle/>
        <a:p>
          <a:endParaRPr lang="en-US"/>
        </a:p>
      </dgm:t>
    </dgm:pt>
    <dgm:pt modelId="{6229B3E6-2561-4733-8F7B-39A8530955DF}">
      <dgm:prSet custT="1"/>
      <dgm:spPr/>
      <dgm:t>
        <a:bodyPr/>
        <a:lstStyle/>
        <a:p>
          <a:pPr rtl="0"/>
          <a:r>
            <a:rPr lang="en-US" sz="1800" dirty="0">
              <a:solidFill>
                <a:schemeClr val="bg1"/>
              </a:solidFill>
            </a:rPr>
            <a:t>Data </a:t>
          </a:r>
          <a:r>
            <a:rPr lang="en-US" sz="1800" dirty="0" smtClean="0">
              <a:solidFill>
                <a:schemeClr val="bg1"/>
              </a:solidFill>
            </a:rPr>
            <a:t>Accessibility</a:t>
          </a:r>
          <a:endParaRPr lang="en-US" sz="1800" dirty="0">
            <a:solidFill>
              <a:schemeClr val="bg1"/>
            </a:solidFill>
          </a:endParaRPr>
        </a:p>
      </dgm:t>
    </dgm:pt>
    <dgm:pt modelId="{3E281CEA-ADBA-4CA4-8887-091746B8CE1C}" type="parTrans" cxnId="{F6A1F7AF-71AF-4182-ABCE-6D4F0B5221AF}">
      <dgm:prSet/>
      <dgm:spPr/>
      <dgm:t>
        <a:bodyPr/>
        <a:lstStyle/>
        <a:p>
          <a:endParaRPr lang="en-US" dirty="0"/>
        </a:p>
      </dgm:t>
    </dgm:pt>
    <dgm:pt modelId="{AABE9B3E-9BB9-4110-8818-93825C99F48D}" type="sibTrans" cxnId="{F6A1F7AF-71AF-4182-ABCE-6D4F0B5221AF}">
      <dgm:prSet/>
      <dgm:spPr/>
      <dgm:t>
        <a:bodyPr/>
        <a:lstStyle/>
        <a:p>
          <a:endParaRPr lang="en-US"/>
        </a:p>
      </dgm:t>
    </dgm:pt>
    <dgm:pt modelId="{54DF0161-BE66-450D-93B0-153BEF68CBC2}">
      <dgm:prSet custT="1"/>
      <dgm:spPr>
        <a:solidFill>
          <a:srgbClr val="96C32E"/>
        </a:solidFill>
      </dgm:spPr>
      <dgm:t>
        <a:bodyPr/>
        <a:lstStyle/>
        <a:p>
          <a:pPr rtl="0"/>
          <a:r>
            <a:rPr lang="en-US" sz="1800" dirty="0"/>
            <a:t>Data </a:t>
          </a:r>
          <a:r>
            <a:rPr lang="en-US" sz="1800" dirty="0" smtClean="0"/>
            <a:t>Dependability</a:t>
          </a:r>
          <a:endParaRPr lang="en-US" sz="1800" dirty="0"/>
        </a:p>
      </dgm:t>
    </dgm:pt>
    <dgm:pt modelId="{1C8B63DE-B219-4819-BD04-C2DD4F97A801}" type="parTrans" cxnId="{0DF88CD9-714A-4A22-84F5-B1C15A98CC42}">
      <dgm:prSet/>
      <dgm:spPr/>
      <dgm:t>
        <a:bodyPr/>
        <a:lstStyle/>
        <a:p>
          <a:endParaRPr lang="en-US" dirty="0"/>
        </a:p>
      </dgm:t>
    </dgm:pt>
    <dgm:pt modelId="{271622A5-459B-43E6-8954-4AD55CD06FE2}" type="sibTrans" cxnId="{0DF88CD9-714A-4A22-84F5-B1C15A98CC42}">
      <dgm:prSet/>
      <dgm:spPr/>
      <dgm:t>
        <a:bodyPr/>
        <a:lstStyle/>
        <a:p>
          <a:endParaRPr lang="en-US"/>
        </a:p>
      </dgm:t>
    </dgm:pt>
    <dgm:pt modelId="{78264AFA-D02E-4F5F-A89A-FE5E075AC3BF}">
      <dgm:prSet custT="1"/>
      <dgm:spPr>
        <a:solidFill>
          <a:srgbClr val="F79B21"/>
        </a:solidFill>
      </dgm:spPr>
      <dgm:t>
        <a:bodyPr/>
        <a:lstStyle/>
        <a:p>
          <a:pPr rtl="0"/>
          <a:r>
            <a:rPr lang="en-US" sz="1800" dirty="0"/>
            <a:t>Data </a:t>
          </a:r>
          <a:r>
            <a:rPr lang="en-US" sz="1800" dirty="0" smtClean="0"/>
            <a:t>Comparability</a:t>
          </a:r>
          <a:endParaRPr lang="en-US" sz="1800" dirty="0"/>
        </a:p>
      </dgm:t>
    </dgm:pt>
    <dgm:pt modelId="{1B30B4C6-AB19-45B2-AC62-627D961E50BF}" type="parTrans" cxnId="{FB60A76A-6660-45BF-A860-1BABC92D3CAF}">
      <dgm:prSet/>
      <dgm:spPr/>
      <dgm:t>
        <a:bodyPr/>
        <a:lstStyle/>
        <a:p>
          <a:endParaRPr lang="en-US" dirty="0"/>
        </a:p>
      </dgm:t>
    </dgm:pt>
    <dgm:pt modelId="{D01BBB89-197D-4E3F-98DA-3519A020C696}" type="sibTrans" cxnId="{FB60A76A-6660-45BF-A860-1BABC92D3CAF}">
      <dgm:prSet/>
      <dgm:spPr/>
      <dgm:t>
        <a:bodyPr/>
        <a:lstStyle/>
        <a:p>
          <a:endParaRPr lang="en-US"/>
        </a:p>
      </dgm:t>
    </dgm:pt>
    <dgm:pt modelId="{7D821C1B-C256-4AD4-A1AD-07AACA1F2B79}" type="pres">
      <dgm:prSet presAssocID="{A16BE7B0-40BF-4B41-BAD5-B8F03120BB4F}" presName="Name0" presStyleCnt="0">
        <dgm:presLayoutVars>
          <dgm:chMax val="1"/>
          <dgm:dir/>
          <dgm:animLvl val="ctr"/>
          <dgm:resizeHandles val="exact"/>
        </dgm:presLayoutVars>
      </dgm:prSet>
      <dgm:spPr/>
      <dgm:t>
        <a:bodyPr/>
        <a:lstStyle/>
        <a:p>
          <a:endParaRPr lang="en-US"/>
        </a:p>
      </dgm:t>
    </dgm:pt>
    <dgm:pt modelId="{8DAA09BA-FDB3-4AEF-9C35-E5E839D9DF69}" type="pres">
      <dgm:prSet presAssocID="{5C68D801-B3D8-42DC-8AA7-38F518E3C339}" presName="centerShape" presStyleLbl="node0" presStyleIdx="0" presStyleCnt="1" custScaleX="111688" custScaleY="111688" custLinFactNeighborY="10747"/>
      <dgm:spPr/>
      <dgm:t>
        <a:bodyPr/>
        <a:lstStyle/>
        <a:p>
          <a:endParaRPr lang="en-US"/>
        </a:p>
      </dgm:t>
    </dgm:pt>
    <dgm:pt modelId="{4FABD9AD-B35F-4C47-955A-65FFBC6636A0}" type="pres">
      <dgm:prSet presAssocID="{3E281CEA-ADBA-4CA4-8887-091746B8CE1C}" presName="parTrans" presStyleLbl="sibTrans2D1" presStyleIdx="0" presStyleCnt="3"/>
      <dgm:spPr/>
      <dgm:t>
        <a:bodyPr/>
        <a:lstStyle/>
        <a:p>
          <a:endParaRPr lang="en-US"/>
        </a:p>
      </dgm:t>
    </dgm:pt>
    <dgm:pt modelId="{490109F4-6756-44E5-945F-E3AE0EFA9D9E}" type="pres">
      <dgm:prSet presAssocID="{3E281CEA-ADBA-4CA4-8887-091746B8CE1C}" presName="connectorText" presStyleLbl="sibTrans2D1" presStyleIdx="0" presStyleCnt="3"/>
      <dgm:spPr/>
      <dgm:t>
        <a:bodyPr/>
        <a:lstStyle/>
        <a:p>
          <a:endParaRPr lang="en-US"/>
        </a:p>
      </dgm:t>
    </dgm:pt>
    <dgm:pt modelId="{D7216122-F3AC-4378-864D-9B01B026EFB8}" type="pres">
      <dgm:prSet presAssocID="{6229B3E6-2561-4733-8F7B-39A8530955DF}" presName="node" presStyleLbl="node1" presStyleIdx="0" presStyleCnt="3" custScaleX="143867" custScaleY="143867">
        <dgm:presLayoutVars>
          <dgm:bulletEnabled val="1"/>
        </dgm:presLayoutVars>
      </dgm:prSet>
      <dgm:spPr/>
      <dgm:t>
        <a:bodyPr/>
        <a:lstStyle/>
        <a:p>
          <a:endParaRPr lang="en-US"/>
        </a:p>
      </dgm:t>
    </dgm:pt>
    <dgm:pt modelId="{C6E3F845-D615-45C3-8AF7-1364B8D27D6C}" type="pres">
      <dgm:prSet presAssocID="{1C8B63DE-B219-4819-BD04-C2DD4F97A801}" presName="parTrans" presStyleLbl="sibTrans2D1" presStyleIdx="1" presStyleCnt="3"/>
      <dgm:spPr/>
      <dgm:t>
        <a:bodyPr/>
        <a:lstStyle/>
        <a:p>
          <a:endParaRPr lang="en-US"/>
        </a:p>
      </dgm:t>
    </dgm:pt>
    <dgm:pt modelId="{57A91A42-2112-43E6-B75D-9BB6FBFF28C5}" type="pres">
      <dgm:prSet presAssocID="{1C8B63DE-B219-4819-BD04-C2DD4F97A801}" presName="connectorText" presStyleLbl="sibTrans2D1" presStyleIdx="1" presStyleCnt="3"/>
      <dgm:spPr/>
      <dgm:t>
        <a:bodyPr/>
        <a:lstStyle/>
        <a:p>
          <a:endParaRPr lang="en-US"/>
        </a:p>
      </dgm:t>
    </dgm:pt>
    <dgm:pt modelId="{65EDA502-B267-4E3B-BB12-04D933222636}" type="pres">
      <dgm:prSet presAssocID="{54DF0161-BE66-450D-93B0-153BEF68CBC2}" presName="node" presStyleLbl="node1" presStyleIdx="1" presStyleCnt="3" custScaleX="143867" custScaleY="143867" custRadScaleRad="130598" custRadScaleInc="-29344">
        <dgm:presLayoutVars>
          <dgm:bulletEnabled val="1"/>
        </dgm:presLayoutVars>
      </dgm:prSet>
      <dgm:spPr/>
      <dgm:t>
        <a:bodyPr/>
        <a:lstStyle/>
        <a:p>
          <a:endParaRPr lang="en-US"/>
        </a:p>
      </dgm:t>
    </dgm:pt>
    <dgm:pt modelId="{691188AA-335E-47D2-A596-47540B2D0F76}" type="pres">
      <dgm:prSet presAssocID="{1B30B4C6-AB19-45B2-AC62-627D961E50BF}" presName="parTrans" presStyleLbl="sibTrans2D1" presStyleIdx="2" presStyleCnt="3"/>
      <dgm:spPr/>
      <dgm:t>
        <a:bodyPr/>
        <a:lstStyle/>
        <a:p>
          <a:endParaRPr lang="en-US"/>
        </a:p>
      </dgm:t>
    </dgm:pt>
    <dgm:pt modelId="{6AD79E58-459E-4201-B275-2E738356D711}" type="pres">
      <dgm:prSet presAssocID="{1B30B4C6-AB19-45B2-AC62-627D961E50BF}" presName="connectorText" presStyleLbl="sibTrans2D1" presStyleIdx="2" presStyleCnt="3"/>
      <dgm:spPr/>
      <dgm:t>
        <a:bodyPr/>
        <a:lstStyle/>
        <a:p>
          <a:endParaRPr lang="en-US"/>
        </a:p>
      </dgm:t>
    </dgm:pt>
    <dgm:pt modelId="{0A81F537-563F-4741-91D7-15B110F2E8B7}" type="pres">
      <dgm:prSet presAssocID="{78264AFA-D02E-4F5F-A89A-FE5E075AC3BF}" presName="node" presStyleLbl="node1" presStyleIdx="2" presStyleCnt="3" custScaleX="144171" custScaleY="144171" custRadScaleRad="127379" custRadScaleInc="29423">
        <dgm:presLayoutVars>
          <dgm:bulletEnabled val="1"/>
        </dgm:presLayoutVars>
      </dgm:prSet>
      <dgm:spPr/>
      <dgm:t>
        <a:bodyPr/>
        <a:lstStyle/>
        <a:p>
          <a:endParaRPr lang="en-US"/>
        </a:p>
      </dgm:t>
    </dgm:pt>
  </dgm:ptLst>
  <dgm:cxnLst>
    <dgm:cxn modelId="{0DF88CD9-714A-4A22-84F5-B1C15A98CC42}" srcId="{5C68D801-B3D8-42DC-8AA7-38F518E3C339}" destId="{54DF0161-BE66-450D-93B0-153BEF68CBC2}" srcOrd="1" destOrd="0" parTransId="{1C8B63DE-B219-4819-BD04-C2DD4F97A801}" sibTransId="{271622A5-459B-43E6-8954-4AD55CD06FE2}"/>
    <dgm:cxn modelId="{6108A4B1-3698-DD47-9E57-3FAEDFAD59D7}" type="presOf" srcId="{A16BE7B0-40BF-4B41-BAD5-B8F03120BB4F}" destId="{7D821C1B-C256-4AD4-A1AD-07AACA1F2B79}" srcOrd="0" destOrd="0" presId="urn:microsoft.com/office/officeart/2005/8/layout/radial5"/>
    <dgm:cxn modelId="{78753F71-2D6A-4249-8C03-F0340B95C77B}" type="presOf" srcId="{6229B3E6-2561-4733-8F7B-39A8530955DF}" destId="{D7216122-F3AC-4378-864D-9B01B026EFB8}" srcOrd="0" destOrd="0" presId="urn:microsoft.com/office/officeart/2005/8/layout/radial5"/>
    <dgm:cxn modelId="{019CB613-9FC9-0448-B5CD-1C183245AD35}" type="presOf" srcId="{5C68D801-B3D8-42DC-8AA7-38F518E3C339}" destId="{8DAA09BA-FDB3-4AEF-9C35-E5E839D9DF69}" srcOrd="0" destOrd="0" presId="urn:microsoft.com/office/officeart/2005/8/layout/radial5"/>
    <dgm:cxn modelId="{F11B0984-B713-384B-9CD0-ED5E66F0B5FF}" type="presOf" srcId="{1C8B63DE-B219-4819-BD04-C2DD4F97A801}" destId="{57A91A42-2112-43E6-B75D-9BB6FBFF28C5}" srcOrd="1" destOrd="0" presId="urn:microsoft.com/office/officeart/2005/8/layout/radial5"/>
    <dgm:cxn modelId="{E69E05A1-E800-1940-82D4-0525D6B1B796}" type="presOf" srcId="{3E281CEA-ADBA-4CA4-8887-091746B8CE1C}" destId="{4FABD9AD-B35F-4C47-955A-65FFBC6636A0}" srcOrd="0" destOrd="0" presId="urn:microsoft.com/office/officeart/2005/8/layout/radial5"/>
    <dgm:cxn modelId="{A62F4288-A153-0D4E-B9B4-C9523C53D12E}" type="presOf" srcId="{1C8B63DE-B219-4819-BD04-C2DD4F97A801}" destId="{C6E3F845-D615-45C3-8AF7-1364B8D27D6C}" srcOrd="0" destOrd="0" presId="urn:microsoft.com/office/officeart/2005/8/layout/radial5"/>
    <dgm:cxn modelId="{AF220057-44DF-0548-9E79-B69AAD7841F3}" type="presOf" srcId="{78264AFA-D02E-4F5F-A89A-FE5E075AC3BF}" destId="{0A81F537-563F-4741-91D7-15B110F2E8B7}" srcOrd="0" destOrd="0" presId="urn:microsoft.com/office/officeart/2005/8/layout/radial5"/>
    <dgm:cxn modelId="{5CF8CBB2-49E0-4936-A329-774585CA491A}" srcId="{A16BE7B0-40BF-4B41-BAD5-B8F03120BB4F}" destId="{5C68D801-B3D8-42DC-8AA7-38F518E3C339}" srcOrd="0" destOrd="0" parTransId="{2577459D-747B-4E9E-B9F6-A5057561599D}" sibTransId="{5C0555CB-04B7-4CDA-8701-6CE71C932613}"/>
    <dgm:cxn modelId="{C65968D9-A63F-4343-BCBA-4895E93F1785}" type="presOf" srcId="{54DF0161-BE66-450D-93B0-153BEF68CBC2}" destId="{65EDA502-B267-4E3B-BB12-04D933222636}" srcOrd="0" destOrd="0" presId="urn:microsoft.com/office/officeart/2005/8/layout/radial5"/>
    <dgm:cxn modelId="{354BA63B-7852-4C47-881D-32E4A42F795C}" type="presOf" srcId="{3E281CEA-ADBA-4CA4-8887-091746B8CE1C}" destId="{490109F4-6756-44E5-945F-E3AE0EFA9D9E}" srcOrd="1" destOrd="0" presId="urn:microsoft.com/office/officeart/2005/8/layout/radial5"/>
    <dgm:cxn modelId="{F6A1F7AF-71AF-4182-ABCE-6D4F0B5221AF}" srcId="{5C68D801-B3D8-42DC-8AA7-38F518E3C339}" destId="{6229B3E6-2561-4733-8F7B-39A8530955DF}" srcOrd="0" destOrd="0" parTransId="{3E281CEA-ADBA-4CA4-8887-091746B8CE1C}" sibTransId="{AABE9B3E-9BB9-4110-8818-93825C99F48D}"/>
    <dgm:cxn modelId="{14207DE8-1635-0E4C-AE81-39F8245BEBF8}" type="presOf" srcId="{1B30B4C6-AB19-45B2-AC62-627D961E50BF}" destId="{6AD79E58-459E-4201-B275-2E738356D711}" srcOrd="1" destOrd="0" presId="urn:microsoft.com/office/officeart/2005/8/layout/radial5"/>
    <dgm:cxn modelId="{E3EDE97F-20BD-024F-B97C-FBC17D1A637F}" type="presOf" srcId="{1B30B4C6-AB19-45B2-AC62-627D961E50BF}" destId="{691188AA-335E-47D2-A596-47540B2D0F76}" srcOrd="0" destOrd="0" presId="urn:microsoft.com/office/officeart/2005/8/layout/radial5"/>
    <dgm:cxn modelId="{FB60A76A-6660-45BF-A860-1BABC92D3CAF}" srcId="{5C68D801-B3D8-42DC-8AA7-38F518E3C339}" destId="{78264AFA-D02E-4F5F-A89A-FE5E075AC3BF}" srcOrd="2" destOrd="0" parTransId="{1B30B4C6-AB19-45B2-AC62-627D961E50BF}" sibTransId="{D01BBB89-197D-4E3F-98DA-3519A020C696}"/>
    <dgm:cxn modelId="{54E3C52E-A438-3846-806A-9E488E0CA590}" type="presParOf" srcId="{7D821C1B-C256-4AD4-A1AD-07AACA1F2B79}" destId="{8DAA09BA-FDB3-4AEF-9C35-E5E839D9DF69}" srcOrd="0" destOrd="0" presId="urn:microsoft.com/office/officeart/2005/8/layout/radial5"/>
    <dgm:cxn modelId="{189BFF6D-3608-9147-BBCD-144B681385CC}" type="presParOf" srcId="{7D821C1B-C256-4AD4-A1AD-07AACA1F2B79}" destId="{4FABD9AD-B35F-4C47-955A-65FFBC6636A0}" srcOrd="1" destOrd="0" presId="urn:microsoft.com/office/officeart/2005/8/layout/radial5"/>
    <dgm:cxn modelId="{60E33348-D479-4841-929F-0BBE244F0D99}" type="presParOf" srcId="{4FABD9AD-B35F-4C47-955A-65FFBC6636A0}" destId="{490109F4-6756-44E5-945F-E3AE0EFA9D9E}" srcOrd="0" destOrd="0" presId="urn:microsoft.com/office/officeart/2005/8/layout/radial5"/>
    <dgm:cxn modelId="{9A262ABA-E485-D64C-BD0E-832DA511D0FD}" type="presParOf" srcId="{7D821C1B-C256-4AD4-A1AD-07AACA1F2B79}" destId="{D7216122-F3AC-4378-864D-9B01B026EFB8}" srcOrd="2" destOrd="0" presId="urn:microsoft.com/office/officeart/2005/8/layout/radial5"/>
    <dgm:cxn modelId="{00CE31CF-CE1C-2B48-9AC1-9B5AB14FD2CB}" type="presParOf" srcId="{7D821C1B-C256-4AD4-A1AD-07AACA1F2B79}" destId="{C6E3F845-D615-45C3-8AF7-1364B8D27D6C}" srcOrd="3" destOrd="0" presId="urn:microsoft.com/office/officeart/2005/8/layout/radial5"/>
    <dgm:cxn modelId="{3B5A53A7-AAB4-C847-8DB1-59C3E9FD3086}" type="presParOf" srcId="{C6E3F845-D615-45C3-8AF7-1364B8D27D6C}" destId="{57A91A42-2112-43E6-B75D-9BB6FBFF28C5}" srcOrd="0" destOrd="0" presId="urn:microsoft.com/office/officeart/2005/8/layout/radial5"/>
    <dgm:cxn modelId="{10110CDF-0039-CD49-9CCD-79998E8A18A6}" type="presParOf" srcId="{7D821C1B-C256-4AD4-A1AD-07AACA1F2B79}" destId="{65EDA502-B267-4E3B-BB12-04D933222636}" srcOrd="4" destOrd="0" presId="urn:microsoft.com/office/officeart/2005/8/layout/radial5"/>
    <dgm:cxn modelId="{903AA22D-E470-BC4F-8BFF-E952EBE3633F}" type="presParOf" srcId="{7D821C1B-C256-4AD4-A1AD-07AACA1F2B79}" destId="{691188AA-335E-47D2-A596-47540B2D0F76}" srcOrd="5" destOrd="0" presId="urn:microsoft.com/office/officeart/2005/8/layout/radial5"/>
    <dgm:cxn modelId="{A351732F-1363-0B47-B370-AE8540D8F727}" type="presParOf" srcId="{691188AA-335E-47D2-A596-47540B2D0F76}" destId="{6AD79E58-459E-4201-B275-2E738356D711}" srcOrd="0" destOrd="0" presId="urn:microsoft.com/office/officeart/2005/8/layout/radial5"/>
    <dgm:cxn modelId="{800338E9-FD7B-074A-B7D8-4B026F43C1DB}" type="presParOf" srcId="{7D821C1B-C256-4AD4-A1AD-07AACA1F2B79}" destId="{0A81F537-563F-4741-91D7-15B110F2E8B7}"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2DE89D-56D3-4055-B20E-5E9EE027B674}" type="doc">
      <dgm:prSet loTypeId="urn:microsoft.com/office/officeart/2005/8/layout/radial5" loCatId="cycle" qsTypeId="urn:microsoft.com/office/officeart/2005/8/quickstyle/simple3" qsCatId="simple" csTypeId="urn:microsoft.com/office/officeart/2005/8/colors/colorful5" csCatId="colorful" phldr="1"/>
      <dgm:spPr/>
      <dgm:t>
        <a:bodyPr/>
        <a:lstStyle/>
        <a:p>
          <a:endParaRPr lang="en-US"/>
        </a:p>
      </dgm:t>
    </dgm:pt>
    <dgm:pt modelId="{49312B7E-355E-4FEC-B64C-DF8F197A6A79}">
      <dgm:prSet custT="1"/>
      <dgm:spPr>
        <a:solidFill>
          <a:schemeClr val="accent1"/>
        </a:solidFill>
      </dgm:spPr>
      <dgm:t>
        <a:bodyPr/>
        <a:lstStyle/>
        <a:p>
          <a:pPr rtl="0"/>
          <a:r>
            <a:rPr lang="en-US" sz="2200" b="0" dirty="0">
              <a:solidFill>
                <a:srgbClr val="FFFFFF"/>
              </a:solidFill>
            </a:rPr>
            <a:t>Primary Data</a:t>
          </a:r>
        </a:p>
      </dgm:t>
    </dgm:pt>
    <dgm:pt modelId="{7F0166BD-3EEB-4B82-9B0C-39ABA4FE6EAA}" type="parTrans" cxnId="{DAE4AF74-CECB-468B-A80B-F8E1B7D9169D}">
      <dgm:prSet/>
      <dgm:spPr/>
      <dgm:t>
        <a:bodyPr/>
        <a:lstStyle/>
        <a:p>
          <a:endParaRPr lang="en-US"/>
        </a:p>
      </dgm:t>
    </dgm:pt>
    <dgm:pt modelId="{4B865C22-FAC9-4C53-9F11-CBBCE15118A4}" type="sibTrans" cxnId="{DAE4AF74-CECB-468B-A80B-F8E1B7D9169D}">
      <dgm:prSet/>
      <dgm:spPr/>
      <dgm:t>
        <a:bodyPr/>
        <a:lstStyle/>
        <a:p>
          <a:endParaRPr lang="en-US"/>
        </a:p>
      </dgm:t>
    </dgm:pt>
    <dgm:pt modelId="{DB67CE56-411E-4266-BA72-969E9EBA2B82}">
      <dgm:prSet custT="1"/>
      <dgm:spPr>
        <a:solidFill>
          <a:srgbClr val="F79B21"/>
        </a:solidFill>
      </dgm:spPr>
      <dgm:t>
        <a:bodyPr/>
        <a:lstStyle/>
        <a:p>
          <a:pPr rtl="0"/>
          <a:r>
            <a:rPr lang="en-US" sz="2000" dirty="0">
              <a:solidFill>
                <a:schemeClr val="tx1"/>
              </a:solidFill>
            </a:rPr>
            <a:t>Unwillingness to respond</a:t>
          </a:r>
        </a:p>
      </dgm:t>
    </dgm:pt>
    <dgm:pt modelId="{5559918C-F1B4-4CE3-AAFF-AF69839BBFC0}" type="parTrans" cxnId="{47015268-C743-48DB-B695-8E13E26342E3}">
      <dgm:prSet/>
      <dgm:spPr/>
      <dgm:t>
        <a:bodyPr/>
        <a:lstStyle/>
        <a:p>
          <a:endParaRPr lang="en-US" dirty="0"/>
        </a:p>
      </dgm:t>
    </dgm:pt>
    <dgm:pt modelId="{91CBAFC1-C3E5-4A6C-8D65-D09EB7D9ACB8}" type="sibTrans" cxnId="{47015268-C743-48DB-B695-8E13E26342E3}">
      <dgm:prSet/>
      <dgm:spPr/>
      <dgm:t>
        <a:bodyPr/>
        <a:lstStyle/>
        <a:p>
          <a:endParaRPr lang="en-US"/>
        </a:p>
      </dgm:t>
    </dgm:pt>
    <dgm:pt modelId="{B0039754-3CC9-4031-AF96-C5315AB39D34}">
      <dgm:prSet custT="1"/>
      <dgm:spPr>
        <a:solidFill>
          <a:schemeClr val="accent5"/>
        </a:solidFill>
      </dgm:spPr>
      <dgm:t>
        <a:bodyPr/>
        <a:lstStyle/>
        <a:p>
          <a:pPr rtl="0"/>
          <a:r>
            <a:rPr lang="en-US" sz="2000" dirty="0">
              <a:solidFill>
                <a:srgbClr val="000000"/>
              </a:solidFill>
            </a:rPr>
            <a:t>Unreliable sampling procedures</a:t>
          </a:r>
        </a:p>
      </dgm:t>
    </dgm:pt>
    <dgm:pt modelId="{B2717B7F-0369-4EB4-B473-D3F266FE5A58}" type="parTrans" cxnId="{F115FA8E-E58D-4E30-8EA6-45BDF6174119}">
      <dgm:prSet/>
      <dgm:spPr/>
      <dgm:t>
        <a:bodyPr/>
        <a:lstStyle/>
        <a:p>
          <a:endParaRPr lang="en-US" dirty="0"/>
        </a:p>
      </dgm:t>
    </dgm:pt>
    <dgm:pt modelId="{E08FD34E-B091-4B1E-8C0B-8FB031A8E056}" type="sibTrans" cxnId="{F115FA8E-E58D-4E30-8EA6-45BDF6174119}">
      <dgm:prSet/>
      <dgm:spPr/>
      <dgm:t>
        <a:bodyPr/>
        <a:lstStyle/>
        <a:p>
          <a:endParaRPr lang="en-US"/>
        </a:p>
      </dgm:t>
    </dgm:pt>
    <dgm:pt modelId="{32143703-624C-4C2F-BAB1-FAE632623196}">
      <dgm:prSet/>
      <dgm:spPr>
        <a:solidFill>
          <a:schemeClr val="accent2"/>
        </a:solidFill>
      </dgm:spPr>
      <dgm:t>
        <a:bodyPr/>
        <a:lstStyle/>
        <a:p>
          <a:pPr rtl="0"/>
          <a:r>
            <a:rPr lang="en-US" dirty="0">
              <a:solidFill>
                <a:schemeClr val="bg1"/>
              </a:solidFill>
            </a:rPr>
            <a:t>Inaccurate language translation and insufficient comprehension</a:t>
          </a:r>
        </a:p>
      </dgm:t>
    </dgm:pt>
    <dgm:pt modelId="{BD06C1DC-9EEE-4ED7-A1C0-DCA9BD607EB3}" type="parTrans" cxnId="{E299A158-FB72-40A9-AB21-79E352B6B174}">
      <dgm:prSet/>
      <dgm:spPr/>
      <dgm:t>
        <a:bodyPr/>
        <a:lstStyle/>
        <a:p>
          <a:endParaRPr lang="en-US" dirty="0"/>
        </a:p>
      </dgm:t>
    </dgm:pt>
    <dgm:pt modelId="{F081229D-79AE-4D2F-9214-8924C3721AD7}" type="sibTrans" cxnId="{E299A158-FB72-40A9-AB21-79E352B6B174}">
      <dgm:prSet/>
      <dgm:spPr/>
      <dgm:t>
        <a:bodyPr/>
        <a:lstStyle/>
        <a:p>
          <a:endParaRPr lang="en-US"/>
        </a:p>
      </dgm:t>
    </dgm:pt>
    <dgm:pt modelId="{68EA30D2-B6D0-4ECB-A6A0-89EA92590AAA}" type="pres">
      <dgm:prSet presAssocID="{582DE89D-56D3-4055-B20E-5E9EE027B674}" presName="Name0" presStyleCnt="0">
        <dgm:presLayoutVars>
          <dgm:chMax val="1"/>
          <dgm:dir/>
          <dgm:animLvl val="ctr"/>
          <dgm:resizeHandles val="exact"/>
        </dgm:presLayoutVars>
      </dgm:prSet>
      <dgm:spPr/>
      <dgm:t>
        <a:bodyPr/>
        <a:lstStyle/>
        <a:p>
          <a:endParaRPr lang="en-US"/>
        </a:p>
      </dgm:t>
    </dgm:pt>
    <dgm:pt modelId="{DCC803B4-B57C-4935-B4B4-C40D42064DC1}" type="pres">
      <dgm:prSet presAssocID="{49312B7E-355E-4FEC-B64C-DF8F197A6A79}" presName="centerShape" presStyleLbl="node0" presStyleIdx="0" presStyleCnt="1" custScaleX="117786" custScaleY="117786" custLinFactNeighborX="-4410" custLinFactNeighborY="9146"/>
      <dgm:spPr/>
      <dgm:t>
        <a:bodyPr/>
        <a:lstStyle/>
        <a:p>
          <a:endParaRPr lang="en-US"/>
        </a:p>
      </dgm:t>
    </dgm:pt>
    <dgm:pt modelId="{C525F3A8-A322-4F13-A5D7-E23EC64CA1D5}" type="pres">
      <dgm:prSet presAssocID="{5559918C-F1B4-4CE3-AAFF-AF69839BBFC0}" presName="parTrans" presStyleLbl="sibTrans2D1" presStyleIdx="0" presStyleCnt="3"/>
      <dgm:spPr/>
      <dgm:t>
        <a:bodyPr/>
        <a:lstStyle/>
        <a:p>
          <a:endParaRPr lang="en-US"/>
        </a:p>
      </dgm:t>
    </dgm:pt>
    <dgm:pt modelId="{A97F6B89-81CB-49F9-B9A5-C646DB17C03B}" type="pres">
      <dgm:prSet presAssocID="{5559918C-F1B4-4CE3-AAFF-AF69839BBFC0}" presName="connectorText" presStyleLbl="sibTrans2D1" presStyleIdx="0" presStyleCnt="3"/>
      <dgm:spPr/>
      <dgm:t>
        <a:bodyPr/>
        <a:lstStyle/>
        <a:p>
          <a:endParaRPr lang="en-US"/>
        </a:p>
      </dgm:t>
    </dgm:pt>
    <dgm:pt modelId="{AFA3D017-E1BE-4E7C-B911-C85E512A629D}" type="pres">
      <dgm:prSet presAssocID="{DB67CE56-411E-4266-BA72-969E9EBA2B82}" presName="node" presStyleLbl="node1" presStyleIdx="0" presStyleCnt="3" custScaleX="143867" custScaleY="143867" custRadScaleRad="99588" custRadScaleInc="-10325">
        <dgm:presLayoutVars>
          <dgm:bulletEnabled val="1"/>
        </dgm:presLayoutVars>
      </dgm:prSet>
      <dgm:spPr/>
      <dgm:t>
        <a:bodyPr/>
        <a:lstStyle/>
        <a:p>
          <a:endParaRPr lang="en-US"/>
        </a:p>
      </dgm:t>
    </dgm:pt>
    <dgm:pt modelId="{6DA3C209-53D2-4E2F-B44C-E0E55C1E8BD5}" type="pres">
      <dgm:prSet presAssocID="{B2717B7F-0369-4EB4-B473-D3F266FE5A58}" presName="parTrans" presStyleLbl="sibTrans2D1" presStyleIdx="1" presStyleCnt="3"/>
      <dgm:spPr/>
      <dgm:t>
        <a:bodyPr/>
        <a:lstStyle/>
        <a:p>
          <a:endParaRPr lang="en-US"/>
        </a:p>
      </dgm:t>
    </dgm:pt>
    <dgm:pt modelId="{BD677409-872B-4C1D-A89F-36DA56659DC6}" type="pres">
      <dgm:prSet presAssocID="{B2717B7F-0369-4EB4-B473-D3F266FE5A58}" presName="connectorText" presStyleLbl="sibTrans2D1" presStyleIdx="1" presStyleCnt="3"/>
      <dgm:spPr/>
      <dgm:t>
        <a:bodyPr/>
        <a:lstStyle/>
        <a:p>
          <a:endParaRPr lang="en-US"/>
        </a:p>
      </dgm:t>
    </dgm:pt>
    <dgm:pt modelId="{A9143452-F789-4F8C-9687-5FB9772C5C96}" type="pres">
      <dgm:prSet presAssocID="{B0039754-3CC9-4031-AF96-C5315AB39D34}" presName="node" presStyleLbl="node1" presStyleIdx="1" presStyleCnt="3" custScaleX="129422" custScaleY="129422" custRadScaleRad="107148" custRadScaleInc="-27133">
        <dgm:presLayoutVars>
          <dgm:bulletEnabled val="1"/>
        </dgm:presLayoutVars>
      </dgm:prSet>
      <dgm:spPr/>
      <dgm:t>
        <a:bodyPr/>
        <a:lstStyle/>
        <a:p>
          <a:endParaRPr lang="en-US"/>
        </a:p>
      </dgm:t>
    </dgm:pt>
    <dgm:pt modelId="{3B2FD7FB-0FD3-4429-9B10-0CFD6E050389}" type="pres">
      <dgm:prSet presAssocID="{BD06C1DC-9EEE-4ED7-A1C0-DCA9BD607EB3}" presName="parTrans" presStyleLbl="sibTrans2D1" presStyleIdx="2" presStyleCnt="3"/>
      <dgm:spPr/>
      <dgm:t>
        <a:bodyPr/>
        <a:lstStyle/>
        <a:p>
          <a:endParaRPr lang="en-US"/>
        </a:p>
      </dgm:t>
    </dgm:pt>
    <dgm:pt modelId="{E5E34AE3-7A23-46C5-BE9D-6499352F77F1}" type="pres">
      <dgm:prSet presAssocID="{BD06C1DC-9EEE-4ED7-A1C0-DCA9BD607EB3}" presName="connectorText" presStyleLbl="sibTrans2D1" presStyleIdx="2" presStyleCnt="3"/>
      <dgm:spPr/>
      <dgm:t>
        <a:bodyPr/>
        <a:lstStyle/>
        <a:p>
          <a:endParaRPr lang="en-US"/>
        </a:p>
      </dgm:t>
    </dgm:pt>
    <dgm:pt modelId="{72A7BB2F-209B-4017-9F65-AB64FA104327}" type="pres">
      <dgm:prSet presAssocID="{32143703-624C-4C2F-BAB1-FAE632623196}" presName="node" presStyleLbl="node1" presStyleIdx="2" presStyleCnt="3" custScaleX="129422" custScaleY="129422" custRadScaleRad="125677" custRadScaleInc="31286">
        <dgm:presLayoutVars>
          <dgm:bulletEnabled val="1"/>
        </dgm:presLayoutVars>
      </dgm:prSet>
      <dgm:spPr/>
      <dgm:t>
        <a:bodyPr/>
        <a:lstStyle/>
        <a:p>
          <a:endParaRPr lang="en-US"/>
        </a:p>
      </dgm:t>
    </dgm:pt>
  </dgm:ptLst>
  <dgm:cxnLst>
    <dgm:cxn modelId="{08A6E2F5-3167-4C47-96A4-1B700D2645C5}" type="presOf" srcId="{DB67CE56-411E-4266-BA72-969E9EBA2B82}" destId="{AFA3D017-E1BE-4E7C-B911-C85E512A629D}" srcOrd="0" destOrd="0" presId="urn:microsoft.com/office/officeart/2005/8/layout/radial5"/>
    <dgm:cxn modelId="{DAE4AF74-CECB-468B-A80B-F8E1B7D9169D}" srcId="{582DE89D-56D3-4055-B20E-5E9EE027B674}" destId="{49312B7E-355E-4FEC-B64C-DF8F197A6A79}" srcOrd="0" destOrd="0" parTransId="{7F0166BD-3EEB-4B82-9B0C-39ABA4FE6EAA}" sibTransId="{4B865C22-FAC9-4C53-9F11-CBBCE15118A4}"/>
    <dgm:cxn modelId="{882BA35B-E72A-F943-BB89-547B349221AE}" type="presOf" srcId="{5559918C-F1B4-4CE3-AAFF-AF69839BBFC0}" destId="{C525F3A8-A322-4F13-A5D7-E23EC64CA1D5}" srcOrd="0" destOrd="0" presId="urn:microsoft.com/office/officeart/2005/8/layout/radial5"/>
    <dgm:cxn modelId="{479FCD5E-3BC3-8242-979D-E2DEC3EF22C4}" type="presOf" srcId="{5559918C-F1B4-4CE3-AAFF-AF69839BBFC0}" destId="{A97F6B89-81CB-49F9-B9A5-C646DB17C03B}" srcOrd="1" destOrd="0" presId="urn:microsoft.com/office/officeart/2005/8/layout/radial5"/>
    <dgm:cxn modelId="{E19918D7-4A3F-FF47-8B4A-D9279A3D902C}" type="presOf" srcId="{B2717B7F-0369-4EB4-B473-D3F266FE5A58}" destId="{BD677409-872B-4C1D-A89F-36DA56659DC6}" srcOrd="1" destOrd="0" presId="urn:microsoft.com/office/officeart/2005/8/layout/radial5"/>
    <dgm:cxn modelId="{A447099C-0662-2A43-8176-48FBE224629C}" type="presOf" srcId="{582DE89D-56D3-4055-B20E-5E9EE027B674}" destId="{68EA30D2-B6D0-4ECB-A6A0-89EA92590AAA}" srcOrd="0" destOrd="0" presId="urn:microsoft.com/office/officeart/2005/8/layout/radial5"/>
    <dgm:cxn modelId="{47015268-C743-48DB-B695-8E13E26342E3}" srcId="{49312B7E-355E-4FEC-B64C-DF8F197A6A79}" destId="{DB67CE56-411E-4266-BA72-969E9EBA2B82}" srcOrd="0" destOrd="0" parTransId="{5559918C-F1B4-4CE3-AAFF-AF69839BBFC0}" sibTransId="{91CBAFC1-C3E5-4A6C-8D65-D09EB7D9ACB8}"/>
    <dgm:cxn modelId="{08901475-0B95-D541-9C82-1BF4C2D413BF}" type="presOf" srcId="{49312B7E-355E-4FEC-B64C-DF8F197A6A79}" destId="{DCC803B4-B57C-4935-B4B4-C40D42064DC1}" srcOrd="0" destOrd="0" presId="urn:microsoft.com/office/officeart/2005/8/layout/radial5"/>
    <dgm:cxn modelId="{E299A158-FB72-40A9-AB21-79E352B6B174}" srcId="{49312B7E-355E-4FEC-B64C-DF8F197A6A79}" destId="{32143703-624C-4C2F-BAB1-FAE632623196}" srcOrd="2" destOrd="0" parTransId="{BD06C1DC-9EEE-4ED7-A1C0-DCA9BD607EB3}" sibTransId="{F081229D-79AE-4D2F-9214-8924C3721AD7}"/>
    <dgm:cxn modelId="{F115FA8E-E58D-4E30-8EA6-45BDF6174119}" srcId="{49312B7E-355E-4FEC-B64C-DF8F197A6A79}" destId="{B0039754-3CC9-4031-AF96-C5315AB39D34}" srcOrd="1" destOrd="0" parTransId="{B2717B7F-0369-4EB4-B473-D3F266FE5A58}" sibTransId="{E08FD34E-B091-4B1E-8C0B-8FB031A8E056}"/>
    <dgm:cxn modelId="{69C92107-573C-3347-A4BA-46C83D256454}" type="presOf" srcId="{B0039754-3CC9-4031-AF96-C5315AB39D34}" destId="{A9143452-F789-4F8C-9687-5FB9772C5C96}" srcOrd="0" destOrd="0" presId="urn:microsoft.com/office/officeart/2005/8/layout/radial5"/>
    <dgm:cxn modelId="{60B22627-6BCB-0A4E-80A7-3FBD2993E157}" type="presOf" srcId="{BD06C1DC-9EEE-4ED7-A1C0-DCA9BD607EB3}" destId="{E5E34AE3-7A23-46C5-BE9D-6499352F77F1}" srcOrd="1" destOrd="0" presId="urn:microsoft.com/office/officeart/2005/8/layout/radial5"/>
    <dgm:cxn modelId="{4D60502B-9D01-5744-A3BC-EB064B31341B}" type="presOf" srcId="{32143703-624C-4C2F-BAB1-FAE632623196}" destId="{72A7BB2F-209B-4017-9F65-AB64FA104327}" srcOrd="0" destOrd="0" presId="urn:microsoft.com/office/officeart/2005/8/layout/radial5"/>
    <dgm:cxn modelId="{2F96994E-6647-7148-B0C1-9FC0AF626F2C}" type="presOf" srcId="{BD06C1DC-9EEE-4ED7-A1C0-DCA9BD607EB3}" destId="{3B2FD7FB-0FD3-4429-9B10-0CFD6E050389}" srcOrd="0" destOrd="0" presId="urn:microsoft.com/office/officeart/2005/8/layout/radial5"/>
    <dgm:cxn modelId="{EDC46948-30DB-064F-85F1-E60D32AAEE84}" type="presOf" srcId="{B2717B7F-0369-4EB4-B473-D3F266FE5A58}" destId="{6DA3C209-53D2-4E2F-B44C-E0E55C1E8BD5}" srcOrd="0" destOrd="0" presId="urn:microsoft.com/office/officeart/2005/8/layout/radial5"/>
    <dgm:cxn modelId="{9DFF24B8-8F37-5B4E-A02B-89B27E82ACAF}" type="presParOf" srcId="{68EA30D2-B6D0-4ECB-A6A0-89EA92590AAA}" destId="{DCC803B4-B57C-4935-B4B4-C40D42064DC1}" srcOrd="0" destOrd="0" presId="urn:microsoft.com/office/officeart/2005/8/layout/radial5"/>
    <dgm:cxn modelId="{F70004F6-9CF1-F048-9379-44E361E3CEA4}" type="presParOf" srcId="{68EA30D2-B6D0-4ECB-A6A0-89EA92590AAA}" destId="{C525F3A8-A322-4F13-A5D7-E23EC64CA1D5}" srcOrd="1" destOrd="0" presId="urn:microsoft.com/office/officeart/2005/8/layout/radial5"/>
    <dgm:cxn modelId="{BE89C369-1042-1844-8BD8-0AA431AC324B}" type="presParOf" srcId="{C525F3A8-A322-4F13-A5D7-E23EC64CA1D5}" destId="{A97F6B89-81CB-49F9-B9A5-C646DB17C03B}" srcOrd="0" destOrd="0" presId="urn:microsoft.com/office/officeart/2005/8/layout/radial5"/>
    <dgm:cxn modelId="{B37CD67B-27AE-EA4D-AB15-1F0E55FAE583}" type="presParOf" srcId="{68EA30D2-B6D0-4ECB-A6A0-89EA92590AAA}" destId="{AFA3D017-E1BE-4E7C-B911-C85E512A629D}" srcOrd="2" destOrd="0" presId="urn:microsoft.com/office/officeart/2005/8/layout/radial5"/>
    <dgm:cxn modelId="{6F4277AC-CEF7-9D4B-AAAD-A61273E312D2}" type="presParOf" srcId="{68EA30D2-B6D0-4ECB-A6A0-89EA92590AAA}" destId="{6DA3C209-53D2-4E2F-B44C-E0E55C1E8BD5}" srcOrd="3" destOrd="0" presId="urn:microsoft.com/office/officeart/2005/8/layout/radial5"/>
    <dgm:cxn modelId="{F7F3B5BB-3109-824E-A58E-1023D3E617D4}" type="presParOf" srcId="{6DA3C209-53D2-4E2F-B44C-E0E55C1E8BD5}" destId="{BD677409-872B-4C1D-A89F-36DA56659DC6}" srcOrd="0" destOrd="0" presId="urn:microsoft.com/office/officeart/2005/8/layout/radial5"/>
    <dgm:cxn modelId="{A7C348EE-4B95-F743-8306-77D245AA3250}" type="presParOf" srcId="{68EA30D2-B6D0-4ECB-A6A0-89EA92590AAA}" destId="{A9143452-F789-4F8C-9687-5FB9772C5C96}" srcOrd="4" destOrd="0" presId="urn:microsoft.com/office/officeart/2005/8/layout/radial5"/>
    <dgm:cxn modelId="{AAE4B04F-8469-E34C-9DEC-63EC5D383AC1}" type="presParOf" srcId="{68EA30D2-B6D0-4ECB-A6A0-89EA92590AAA}" destId="{3B2FD7FB-0FD3-4429-9B10-0CFD6E050389}" srcOrd="5" destOrd="0" presId="urn:microsoft.com/office/officeart/2005/8/layout/radial5"/>
    <dgm:cxn modelId="{1B670A32-F477-4548-B0D0-06E771CB1CC2}" type="presParOf" srcId="{3B2FD7FB-0FD3-4429-9B10-0CFD6E050389}" destId="{E5E34AE3-7A23-46C5-BE9D-6499352F77F1}" srcOrd="0" destOrd="0" presId="urn:microsoft.com/office/officeart/2005/8/layout/radial5"/>
    <dgm:cxn modelId="{A47382D8-A9AD-854E-9923-1F993EE145CF}" type="presParOf" srcId="{68EA30D2-B6D0-4ECB-A6A0-89EA92590AAA}" destId="{72A7BB2F-209B-4017-9F65-AB64FA104327}"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A09BA-FDB3-4AEF-9C35-E5E839D9DF69}">
      <dsp:nvSpPr>
        <dsp:cNvPr id="0" name=""/>
        <dsp:cNvSpPr/>
      </dsp:nvSpPr>
      <dsp:spPr>
        <a:xfrm>
          <a:off x="3138865" y="2251748"/>
          <a:ext cx="1530407" cy="1530407"/>
        </a:xfrm>
        <a:prstGeom prst="ellips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a:solidFill>
                <a:srgbClr val="FFFFFF"/>
              </a:solidFill>
            </a:rPr>
            <a:t>Secondary Data</a:t>
          </a:r>
        </a:p>
      </dsp:txBody>
      <dsp:txXfrm>
        <a:off x="3362988" y="2475871"/>
        <a:ext cx="1082161" cy="1082161"/>
      </dsp:txXfrm>
    </dsp:sp>
    <dsp:sp modelId="{4FABD9AD-B35F-4C47-955A-65FFBC6636A0}">
      <dsp:nvSpPr>
        <dsp:cNvPr id="0" name=""/>
        <dsp:cNvSpPr/>
      </dsp:nvSpPr>
      <dsp:spPr>
        <a:xfrm rot="16200000">
          <a:off x="3750354" y="1737478"/>
          <a:ext cx="307429" cy="465885"/>
        </a:xfrm>
        <a:prstGeom prst="rightArrow">
          <a:avLst>
            <a:gd name="adj1" fmla="val 60000"/>
            <a:gd name="adj2" fmla="val 5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3796469" y="1876770"/>
        <a:ext cx="215200" cy="279531"/>
      </dsp:txXfrm>
    </dsp:sp>
    <dsp:sp modelId="{D7216122-F3AC-4378-864D-9B01B026EFB8}">
      <dsp:nvSpPr>
        <dsp:cNvPr id="0" name=""/>
        <dsp:cNvSpPr/>
      </dsp:nvSpPr>
      <dsp:spPr>
        <a:xfrm>
          <a:off x="2918398" y="-299648"/>
          <a:ext cx="1971340" cy="1971340"/>
        </a:xfrm>
        <a:prstGeom prst="ellipse">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a:solidFill>
                <a:schemeClr val="bg1"/>
              </a:solidFill>
            </a:rPr>
            <a:t>Data </a:t>
          </a:r>
          <a:r>
            <a:rPr lang="en-US" sz="1800" kern="1200" dirty="0" smtClean="0">
              <a:solidFill>
                <a:schemeClr val="bg1"/>
              </a:solidFill>
            </a:rPr>
            <a:t>Accessibility</a:t>
          </a:r>
          <a:endParaRPr lang="en-US" sz="1800" kern="1200" dirty="0">
            <a:solidFill>
              <a:schemeClr val="bg1"/>
            </a:solidFill>
          </a:endParaRPr>
        </a:p>
      </dsp:txBody>
      <dsp:txXfrm>
        <a:off x="3207094" y="-10952"/>
        <a:ext cx="1393948" cy="1393948"/>
      </dsp:txXfrm>
    </dsp:sp>
    <dsp:sp modelId="{C6E3F845-D615-45C3-8AF7-1364B8D27D6C}">
      <dsp:nvSpPr>
        <dsp:cNvPr id="0" name=""/>
        <dsp:cNvSpPr/>
      </dsp:nvSpPr>
      <dsp:spPr>
        <a:xfrm rot="175992">
          <a:off x="4821724" y="2840527"/>
          <a:ext cx="370757" cy="465885"/>
        </a:xfrm>
        <a:prstGeom prst="rightArrow">
          <a:avLst>
            <a:gd name="adj1" fmla="val 60000"/>
            <a:gd name="adj2" fmla="val 5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4821797" y="2930858"/>
        <a:ext cx="259530" cy="279531"/>
      </dsp:txXfrm>
    </dsp:sp>
    <dsp:sp modelId="{65EDA502-B267-4E3B-BB12-04D933222636}">
      <dsp:nvSpPr>
        <dsp:cNvPr id="0" name=""/>
        <dsp:cNvSpPr/>
      </dsp:nvSpPr>
      <dsp:spPr>
        <a:xfrm>
          <a:off x="5365604" y="2156673"/>
          <a:ext cx="1971340" cy="1971340"/>
        </a:xfrm>
        <a:prstGeom prst="ellipse">
          <a:avLst/>
        </a:prstGeom>
        <a:solidFill>
          <a:srgbClr val="96C32E"/>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a:t>Data </a:t>
          </a:r>
          <a:r>
            <a:rPr lang="en-US" sz="1800" kern="1200" dirty="0" smtClean="0"/>
            <a:t>Dependability</a:t>
          </a:r>
          <a:endParaRPr lang="en-US" sz="1800" kern="1200" dirty="0"/>
        </a:p>
      </dsp:txBody>
      <dsp:txXfrm>
        <a:off x="5654300" y="2445369"/>
        <a:ext cx="1393948" cy="1393948"/>
      </dsp:txXfrm>
    </dsp:sp>
    <dsp:sp modelId="{691188AA-335E-47D2-A596-47540B2D0F76}">
      <dsp:nvSpPr>
        <dsp:cNvPr id="0" name=""/>
        <dsp:cNvSpPr/>
      </dsp:nvSpPr>
      <dsp:spPr>
        <a:xfrm rot="10641478">
          <a:off x="2662329" y="2833520"/>
          <a:ext cx="337558" cy="465885"/>
        </a:xfrm>
        <a:prstGeom prst="rightArrow">
          <a:avLst>
            <a:gd name="adj1" fmla="val 60000"/>
            <a:gd name="adj2" fmla="val 5000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2763542" y="2924363"/>
        <a:ext cx="236291" cy="279531"/>
      </dsp:txXfrm>
    </dsp:sp>
    <dsp:sp modelId="{0A81F537-563F-4741-91D7-15B110F2E8B7}">
      <dsp:nvSpPr>
        <dsp:cNvPr id="0" name=""/>
        <dsp:cNvSpPr/>
      </dsp:nvSpPr>
      <dsp:spPr>
        <a:xfrm>
          <a:off x="528995" y="2139361"/>
          <a:ext cx="1975506" cy="1975506"/>
        </a:xfrm>
        <a:prstGeom prst="ellipse">
          <a:avLst/>
        </a:prstGeom>
        <a:solidFill>
          <a:srgbClr val="F79B21"/>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a:t>Data </a:t>
          </a:r>
          <a:r>
            <a:rPr lang="en-US" sz="1800" kern="1200" dirty="0" smtClean="0"/>
            <a:t>Comparability</a:t>
          </a:r>
          <a:endParaRPr lang="en-US" sz="1800" kern="1200" dirty="0"/>
        </a:p>
      </dsp:txBody>
      <dsp:txXfrm>
        <a:off x="818301" y="2428667"/>
        <a:ext cx="1396894" cy="1396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803B4-B57C-4935-B4B4-C40D42064DC1}">
      <dsp:nvSpPr>
        <dsp:cNvPr id="0" name=""/>
        <dsp:cNvSpPr/>
      </dsp:nvSpPr>
      <dsp:spPr>
        <a:xfrm>
          <a:off x="3102240" y="2291291"/>
          <a:ext cx="1682213" cy="1682213"/>
        </a:xfrm>
        <a:prstGeom prst="ellipse">
          <a:avLst/>
        </a:prstGeom>
        <a:solidFill>
          <a:schemeClr val="accent1"/>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b="0" kern="1200" dirty="0">
              <a:solidFill>
                <a:srgbClr val="FFFFFF"/>
              </a:solidFill>
            </a:rPr>
            <a:t>Primary Data</a:t>
          </a:r>
        </a:p>
      </dsp:txBody>
      <dsp:txXfrm>
        <a:off x="3348594" y="2537645"/>
        <a:ext cx="1189505" cy="1189505"/>
      </dsp:txXfrm>
    </dsp:sp>
    <dsp:sp modelId="{C525F3A8-A322-4F13-A5D7-E23EC64CA1D5}">
      <dsp:nvSpPr>
        <dsp:cNvPr id="0" name=""/>
        <dsp:cNvSpPr/>
      </dsp:nvSpPr>
      <dsp:spPr>
        <a:xfrm rot="16143535">
          <a:off x="3799495" y="1817596"/>
          <a:ext cx="252484" cy="485586"/>
        </a:xfrm>
        <a:prstGeom prst="rightArrow">
          <a:avLst>
            <a:gd name="adj1" fmla="val 60000"/>
            <a:gd name="adj2" fmla="val 50000"/>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10800000">
        <a:off x="3837990" y="1952580"/>
        <a:ext cx="176739" cy="291352"/>
      </dsp:txXfrm>
    </dsp:sp>
    <dsp:sp modelId="{AFA3D017-E1BE-4E7C-B911-C85E512A629D}">
      <dsp:nvSpPr>
        <dsp:cNvPr id="0" name=""/>
        <dsp:cNvSpPr/>
      </dsp:nvSpPr>
      <dsp:spPr>
        <a:xfrm>
          <a:off x="2877484" y="-239478"/>
          <a:ext cx="2054701" cy="2054701"/>
        </a:xfrm>
        <a:prstGeom prst="ellipse">
          <a:avLst/>
        </a:prstGeom>
        <a:solidFill>
          <a:srgbClr val="F79B21"/>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a:solidFill>
                <a:schemeClr val="tx1"/>
              </a:solidFill>
            </a:rPr>
            <a:t>Unwillingness to respond</a:t>
          </a:r>
        </a:p>
      </dsp:txBody>
      <dsp:txXfrm>
        <a:off x="3178388" y="61426"/>
        <a:ext cx="1452893" cy="1452893"/>
      </dsp:txXfrm>
    </dsp:sp>
    <dsp:sp modelId="{6DA3C209-53D2-4E2F-B44C-E0E55C1E8BD5}">
      <dsp:nvSpPr>
        <dsp:cNvPr id="0" name=""/>
        <dsp:cNvSpPr/>
      </dsp:nvSpPr>
      <dsp:spPr>
        <a:xfrm rot="216537">
          <a:off x="4891429" y="2957692"/>
          <a:ext cx="262880" cy="485586"/>
        </a:xfrm>
        <a:prstGeom prst="rightArrow">
          <a:avLst>
            <a:gd name="adj1" fmla="val 60000"/>
            <a:gd name="adj2" fmla="val 50000"/>
          </a:avLst>
        </a:prstGeom>
        <a:solidFill>
          <a:schemeClr val="accent5">
            <a:hueOff val="-4990873"/>
            <a:satOff val="-7727"/>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4891507" y="3052327"/>
        <a:ext cx="184016" cy="291352"/>
      </dsp:txXfrm>
    </dsp:sp>
    <dsp:sp modelId="{A9143452-F789-4F8C-9687-5FB9772C5C96}">
      <dsp:nvSpPr>
        <dsp:cNvPr id="0" name=""/>
        <dsp:cNvSpPr/>
      </dsp:nvSpPr>
      <dsp:spPr>
        <a:xfrm>
          <a:off x="5275970" y="2350540"/>
          <a:ext cx="1848398" cy="1848398"/>
        </a:xfrm>
        <a:prstGeom prst="ellipse">
          <a:avLst/>
        </a:prstGeom>
        <a:solidFill>
          <a:schemeClr val="accent5"/>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a:solidFill>
                <a:srgbClr val="000000"/>
              </a:solidFill>
            </a:rPr>
            <a:t>Unreliable sampling procedures</a:t>
          </a:r>
        </a:p>
      </dsp:txBody>
      <dsp:txXfrm>
        <a:off x="5546662" y="2621232"/>
        <a:ext cx="1307014" cy="1307014"/>
      </dsp:txXfrm>
    </dsp:sp>
    <dsp:sp modelId="{3B2FD7FB-0FD3-4429-9B10-0CFD6E050389}">
      <dsp:nvSpPr>
        <dsp:cNvPr id="0" name=""/>
        <dsp:cNvSpPr/>
      </dsp:nvSpPr>
      <dsp:spPr>
        <a:xfrm rot="10614556">
          <a:off x="2709599" y="2948700"/>
          <a:ext cx="278592" cy="485586"/>
        </a:xfrm>
        <a:prstGeom prst="rightArrow">
          <a:avLst>
            <a:gd name="adj1" fmla="val 60000"/>
            <a:gd name="adj2" fmla="val 50000"/>
          </a:avLst>
        </a:prstGeom>
        <a:solidFill>
          <a:schemeClr val="accent5">
            <a:hueOff val="-9981746"/>
            <a:satOff val="-15454"/>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10800000">
        <a:off x="2793116" y="3043564"/>
        <a:ext cx="195014" cy="291352"/>
      </dsp:txXfrm>
    </dsp:sp>
    <dsp:sp modelId="{72A7BB2F-209B-4017-9F65-AB64FA104327}">
      <dsp:nvSpPr>
        <dsp:cNvPr id="0" name=""/>
        <dsp:cNvSpPr/>
      </dsp:nvSpPr>
      <dsp:spPr>
        <a:xfrm>
          <a:off x="731527" y="2331720"/>
          <a:ext cx="1848398" cy="1848398"/>
        </a:xfrm>
        <a:prstGeom prst="ellipse">
          <a:avLst/>
        </a:prstGeom>
        <a:solidFill>
          <a:schemeClr val="accent2"/>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a:solidFill>
                <a:schemeClr val="bg1"/>
              </a:solidFill>
            </a:rPr>
            <a:t>Inaccurate language translation and insufficient comprehension</a:t>
          </a:r>
        </a:p>
      </dsp:txBody>
      <dsp:txXfrm>
        <a:off x="1002219" y="2602412"/>
        <a:ext cx="1307014" cy="130701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0351D2-C439-EF43-B40E-D69EBB457462}" type="datetimeFigureOut">
              <a:rPr lang="en-US" smtClean="0"/>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0D08F8-62A2-FB49-BF16-5953AB8E0744}" type="slidenum">
              <a:rPr lang="en-US" smtClean="0"/>
              <a:t>‹#›</a:t>
            </a:fld>
            <a:endParaRPr lang="en-US"/>
          </a:p>
        </p:txBody>
      </p:sp>
    </p:spTree>
    <p:extLst>
      <p:ext uri="{BB962C8B-B14F-4D97-AF65-F5344CB8AC3E}">
        <p14:creationId xmlns:p14="http://schemas.microsoft.com/office/powerpoint/2010/main" val="3978285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9B711C7-9669-4BA2-A688-BA72653A25E1}" type="datetimeFigureOut">
              <a:rPr lang="en-US"/>
              <a:pPr/>
              <a:t>3/7/18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5A576D8-4B16-47CC-B927-20BC3F808775}" type="slidenum">
              <a:rPr lang="en-US"/>
              <a:pPr/>
              <a:t>‹#›</a:t>
            </a:fld>
            <a:endParaRPr lang="en-US"/>
          </a:p>
        </p:txBody>
      </p:sp>
    </p:spTree>
    <p:extLst>
      <p:ext uri="{BB962C8B-B14F-4D97-AF65-F5344CB8AC3E}">
        <p14:creationId xmlns:p14="http://schemas.microsoft.com/office/powerpoint/2010/main" val="17339478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1</a:t>
            </a:fld>
            <a:endParaRPr lang="en-US"/>
          </a:p>
        </p:txBody>
      </p:sp>
    </p:spTree>
    <p:extLst>
      <p:ext uri="{BB962C8B-B14F-4D97-AF65-F5344CB8AC3E}">
        <p14:creationId xmlns:p14="http://schemas.microsoft.com/office/powerpoint/2010/main" val="3656894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Exploratory</a:t>
            </a:r>
            <a:r>
              <a:rPr lang="en-US" b="1" baseline="0" dirty="0"/>
              <a:t> </a:t>
            </a:r>
            <a:r>
              <a:rPr lang="en-US" b="1" baseline="0" dirty="0" smtClean="0"/>
              <a:t>Research</a:t>
            </a:r>
            <a:r>
              <a:rPr lang="en-US" b="1" baseline="0" dirty="0"/>
              <a:t>:</a:t>
            </a:r>
          </a:p>
          <a:p>
            <a:r>
              <a:rPr lang="en-US" sz="1200" kern="1200" baseline="0" dirty="0" smtClean="0">
                <a:solidFill>
                  <a:schemeClr val="tx1"/>
                </a:solidFill>
                <a:latin typeface="+mn-lt"/>
                <a:ea typeface="ＭＳ Ｐゴシック" charset="0"/>
                <a:cs typeface="ＭＳ Ｐゴシック" charset="0"/>
              </a:rPr>
              <a:t>• </a:t>
            </a:r>
            <a:r>
              <a:rPr lang="en-US" sz="1200" kern="1200" baseline="0" dirty="0">
                <a:solidFill>
                  <a:schemeClr val="tx1"/>
                </a:solidFill>
                <a:latin typeface="+mn-lt"/>
                <a:ea typeface="ＭＳ Ｐゴシック" charset="0"/>
                <a:cs typeface="ＭＳ Ｐゴシック" charset="0"/>
              </a:rPr>
              <a:t>Clarify the research problem.</a:t>
            </a:r>
          </a:p>
          <a:p>
            <a:r>
              <a:rPr lang="en-US" sz="1200" kern="1200" baseline="0" dirty="0">
                <a:solidFill>
                  <a:schemeClr val="tx1"/>
                </a:solidFill>
                <a:latin typeface="+mn-lt"/>
                <a:ea typeface="ＭＳ Ｐゴシック" charset="0"/>
                <a:cs typeface="ＭＳ Ｐゴシック" charset="0"/>
              </a:rPr>
              <a:t>• Develop hypotheses for testing in descriptive or causal research.</a:t>
            </a:r>
          </a:p>
          <a:p>
            <a:r>
              <a:rPr lang="en-US" sz="1200" kern="1200" baseline="0" dirty="0">
                <a:solidFill>
                  <a:schemeClr val="tx1"/>
                </a:solidFill>
                <a:latin typeface="+mn-lt"/>
                <a:ea typeface="ＭＳ Ｐゴシック" charset="0"/>
                <a:cs typeface="ＭＳ Ｐゴシック" charset="0"/>
              </a:rPr>
              <a:t>• Gain additional insight to help in survey development or to identify </a:t>
            </a:r>
            <a:r>
              <a:rPr lang="en-US" sz="1200" kern="1200" baseline="0" dirty="0" smtClean="0">
                <a:solidFill>
                  <a:schemeClr val="tx1"/>
                </a:solidFill>
                <a:latin typeface="+mn-lt"/>
                <a:ea typeface="ＭＳ Ｐゴシック" charset="0"/>
                <a:cs typeface="ＭＳ Ｐゴシック" charset="0"/>
              </a:rPr>
              <a:t>other research </a:t>
            </a:r>
            <a:r>
              <a:rPr lang="en-US" sz="1200" kern="1200" baseline="0" dirty="0">
                <a:solidFill>
                  <a:schemeClr val="tx1"/>
                </a:solidFill>
                <a:latin typeface="+mn-lt"/>
                <a:ea typeface="ＭＳ Ｐゴシック" charset="0"/>
                <a:cs typeface="ＭＳ Ｐゴシック" charset="0"/>
              </a:rPr>
              <a:t>variables for study.</a:t>
            </a:r>
          </a:p>
          <a:p>
            <a:r>
              <a:rPr lang="en-US" sz="1200" kern="1200" baseline="0" dirty="0">
                <a:solidFill>
                  <a:schemeClr val="tx1"/>
                </a:solidFill>
                <a:latin typeface="+mn-lt"/>
                <a:ea typeface="ＭＳ Ｐゴシック" charset="0"/>
                <a:cs typeface="ＭＳ Ｐゴシック" charset="0"/>
              </a:rPr>
              <a:t>• Answer the research question.</a:t>
            </a:r>
          </a:p>
          <a:p>
            <a:endParaRPr lang="en-US" sz="1200" kern="1200" baseline="0" dirty="0">
              <a:solidFill>
                <a:schemeClr val="tx1"/>
              </a:solidFill>
              <a:latin typeface="+mn-lt"/>
              <a:ea typeface="ＭＳ Ｐゴシック" charset="0"/>
            </a:endParaRPr>
          </a:p>
          <a:p>
            <a:r>
              <a:rPr lang="en-US" sz="1200" b="1" kern="1200" baseline="0" dirty="0">
                <a:solidFill>
                  <a:schemeClr val="tx1"/>
                </a:solidFill>
                <a:latin typeface="+mn-lt"/>
                <a:ea typeface="ＭＳ Ｐゴシック" charset="0"/>
              </a:rPr>
              <a:t>Descriptive Research:</a:t>
            </a:r>
          </a:p>
          <a:p>
            <a:r>
              <a:rPr lang="en-US" sz="1200" kern="1200" baseline="0" dirty="0" smtClean="0">
                <a:solidFill>
                  <a:schemeClr val="tx1"/>
                </a:solidFill>
                <a:latin typeface="+mn-lt"/>
                <a:ea typeface="ＭＳ Ｐゴシック" charset="0"/>
                <a:cs typeface="ＭＳ Ｐゴシック" charset="0"/>
              </a:rPr>
              <a:t>• </a:t>
            </a:r>
            <a:r>
              <a:rPr lang="en-US" sz="1200" kern="1200" baseline="0" dirty="0">
                <a:solidFill>
                  <a:schemeClr val="tx1"/>
                </a:solidFill>
                <a:latin typeface="+mn-lt"/>
                <a:ea typeface="ＭＳ Ｐゴシック" charset="0"/>
                <a:cs typeface="ＭＳ Ｐゴシック" charset="0"/>
              </a:rPr>
              <a:t>Identify the characteristics of our target market.</a:t>
            </a:r>
          </a:p>
          <a:p>
            <a:r>
              <a:rPr lang="en-US" sz="1200" kern="1200" baseline="0" dirty="0">
                <a:solidFill>
                  <a:schemeClr val="tx1"/>
                </a:solidFill>
                <a:latin typeface="+mn-lt"/>
                <a:ea typeface="ＭＳ Ｐゴシック" charset="0"/>
                <a:cs typeface="ＭＳ Ｐゴシック" charset="0"/>
              </a:rPr>
              <a:t>• Assess competitor actions in the marketplace.</a:t>
            </a:r>
          </a:p>
          <a:p>
            <a:r>
              <a:rPr lang="en-US" sz="1200" kern="1200" baseline="0" dirty="0">
                <a:solidFill>
                  <a:schemeClr val="tx1"/>
                </a:solidFill>
                <a:latin typeface="+mn-lt"/>
                <a:ea typeface="ＭＳ Ｐゴシック" charset="0"/>
                <a:cs typeface="ＭＳ Ｐゴシック" charset="0"/>
              </a:rPr>
              <a:t>• Determine how customers use our product.</a:t>
            </a:r>
          </a:p>
          <a:p>
            <a:r>
              <a:rPr lang="en-US" sz="1200" kern="1200" baseline="0" dirty="0">
                <a:solidFill>
                  <a:schemeClr val="tx1"/>
                </a:solidFill>
                <a:latin typeface="+mn-lt"/>
                <a:ea typeface="ＭＳ Ｐゴシック" charset="0"/>
                <a:cs typeface="ＭＳ Ｐゴシック" charset="0"/>
              </a:rPr>
              <a:t>• Discover differences across demographic characteristics (age, education,</a:t>
            </a:r>
          </a:p>
          <a:p>
            <a:r>
              <a:rPr lang="en-US" sz="1200" kern="1200" baseline="0" dirty="0">
                <a:solidFill>
                  <a:schemeClr val="tx1"/>
                </a:solidFill>
                <a:latin typeface="+mn-lt"/>
                <a:ea typeface="ＭＳ Ｐゴシック" charset="0"/>
                <a:cs typeface="ＭＳ Ｐゴシック" charset="0"/>
              </a:rPr>
              <a:t>income) with respect to the use of our product or our competitors.</a:t>
            </a:r>
          </a:p>
          <a:p>
            <a:endParaRPr lang="en-US" sz="1200" kern="1200" baseline="0" dirty="0">
              <a:solidFill>
                <a:schemeClr val="tx1"/>
              </a:solidFill>
              <a:latin typeface="+mn-lt"/>
              <a:ea typeface="ＭＳ Ｐゴシック" charset="0"/>
            </a:endParaRPr>
          </a:p>
          <a:p>
            <a:r>
              <a:rPr lang="en-US" sz="1200" b="1" kern="1200" baseline="0" dirty="0">
                <a:solidFill>
                  <a:schemeClr val="tx1"/>
                </a:solidFill>
                <a:latin typeface="+mn-lt"/>
                <a:ea typeface="ＭＳ Ｐゴシック" charset="0"/>
              </a:rPr>
              <a:t>Causal Research:</a:t>
            </a:r>
          </a:p>
          <a:p>
            <a:pPr marL="171450" indent="-171450">
              <a:buFont typeface="Arial"/>
              <a:buChar char="•"/>
            </a:pPr>
            <a:r>
              <a:rPr lang="en-US" sz="1200" b="1" kern="1200" baseline="0" dirty="0" smtClean="0">
                <a:solidFill>
                  <a:schemeClr val="tx1"/>
                </a:solidFill>
                <a:latin typeface="+mn-lt"/>
                <a:ea typeface="ＭＳ Ｐゴシック" charset="0"/>
                <a:cs typeface="ＭＳ Ｐゴシック" charset="0"/>
              </a:rPr>
              <a:t>Benefit </a:t>
            </a:r>
            <a:r>
              <a:rPr lang="en-US" sz="1200" b="1" kern="1200" baseline="0" dirty="0">
                <a:solidFill>
                  <a:schemeClr val="tx1"/>
                </a:solidFill>
                <a:latin typeface="+mn-lt"/>
                <a:ea typeface="ＭＳ Ｐゴシック" charset="0"/>
                <a:cs typeface="ＭＳ Ｐゴシック" charset="0"/>
              </a:rPr>
              <a:t>versus cost: Before making any other decisions about the type of </a:t>
            </a:r>
            <a:r>
              <a:rPr lang="en-US" sz="1200" b="1" kern="1200" baseline="0" dirty="0" smtClean="0">
                <a:solidFill>
                  <a:schemeClr val="tx1"/>
                </a:solidFill>
                <a:latin typeface="+mn-lt"/>
                <a:ea typeface="ＭＳ Ｐゴシック" charset="0"/>
                <a:cs typeface="ＭＳ Ｐゴシック" charset="0"/>
              </a:rPr>
              <a:t>marketing </a:t>
            </a:r>
            <a:r>
              <a:rPr lang="en-US" sz="1200" kern="1200" baseline="0" dirty="0" smtClean="0">
                <a:solidFill>
                  <a:schemeClr val="tx1"/>
                </a:solidFill>
                <a:latin typeface="+mn-lt"/>
                <a:ea typeface="ＭＳ Ｐゴシック" charset="0"/>
                <a:cs typeface="ＭＳ Ｐゴシック" charset="0"/>
              </a:rPr>
              <a:t>research </a:t>
            </a:r>
            <a:r>
              <a:rPr lang="en-US" sz="1200" kern="1200" baseline="0" dirty="0">
                <a:solidFill>
                  <a:schemeClr val="tx1"/>
                </a:solidFill>
                <a:latin typeface="+mn-lt"/>
                <a:ea typeface="ＭＳ Ｐゴシック" charset="0"/>
                <a:cs typeface="ＭＳ Ｐゴシック" charset="0"/>
              </a:rPr>
              <a:t>to use, it is essential to assess the benefits versus the costs. </a:t>
            </a:r>
            <a:r>
              <a:rPr lang="en-US" sz="1200" kern="1200" baseline="0" dirty="0" smtClean="0">
                <a:solidFill>
                  <a:schemeClr val="tx1"/>
                </a:solidFill>
                <a:latin typeface="+mn-lt"/>
                <a:ea typeface="ＭＳ Ｐゴシック" charset="0"/>
                <a:cs typeface="ＭＳ Ｐゴシック" charset="0"/>
              </a:rPr>
              <a:t>Put simply</a:t>
            </a:r>
            <a:r>
              <a:rPr lang="en-US" sz="1200" kern="1200" baseline="0" dirty="0">
                <a:solidFill>
                  <a:schemeClr val="tx1"/>
                </a:solidFill>
                <a:latin typeface="+mn-lt"/>
                <a:ea typeface="ＭＳ Ｐゴシック" charset="0"/>
                <a:cs typeface="ＭＳ Ｐゴシック" charset="0"/>
              </a:rPr>
              <a:t>, if the benefits of doing the research do not exceed the cost, don’t do </a:t>
            </a:r>
            <a:r>
              <a:rPr lang="en-US" sz="1200" kern="1200" baseline="0" dirty="0" smtClean="0">
                <a:solidFill>
                  <a:schemeClr val="tx1"/>
                </a:solidFill>
                <a:latin typeface="+mn-lt"/>
                <a:ea typeface="ＭＳ Ｐゴシック" charset="0"/>
                <a:cs typeface="ＭＳ Ｐゴシック" charset="0"/>
              </a:rPr>
              <a:t>the research</a:t>
            </a:r>
            <a:r>
              <a:rPr lang="en-US" sz="1200" kern="1200" baseline="0" dirty="0">
                <a:solidFill>
                  <a:schemeClr val="tx1"/>
                </a:solidFill>
                <a:latin typeface="+mn-lt"/>
                <a:ea typeface="ＭＳ Ｐゴシック" charset="0"/>
                <a:cs typeface="ＭＳ Ｐゴシック" charset="0"/>
              </a:rPr>
              <a:t>.</a:t>
            </a:r>
          </a:p>
          <a:p>
            <a:pPr marL="171450" indent="-171450">
              <a:buFont typeface="Arial"/>
              <a:buChar char="•"/>
            </a:pPr>
            <a:r>
              <a:rPr lang="en-US" sz="1200" b="1" kern="1200" baseline="0" dirty="0">
                <a:solidFill>
                  <a:schemeClr val="tx1"/>
                </a:solidFill>
                <a:latin typeface="+mn-lt"/>
                <a:ea typeface="ＭＳ Ｐゴシック" charset="0"/>
                <a:cs typeface="ＭＳ Ｐゴシック" charset="0"/>
              </a:rPr>
              <a:t>Time until decision: Decision makers sometimes have very little time </a:t>
            </a:r>
            <a:r>
              <a:rPr lang="en-US" sz="1200" b="1" kern="1200" baseline="0" dirty="0" smtClean="0">
                <a:solidFill>
                  <a:schemeClr val="tx1"/>
                </a:solidFill>
                <a:latin typeface="+mn-lt"/>
                <a:ea typeface="ＭＳ Ｐゴシック" charset="0"/>
                <a:cs typeface="ＭＳ Ｐゴシック" charset="0"/>
              </a:rPr>
              <a:t>between </a:t>
            </a:r>
            <a:r>
              <a:rPr lang="en-US" sz="1200" kern="1200" baseline="0" dirty="0" smtClean="0">
                <a:solidFill>
                  <a:schemeClr val="tx1"/>
                </a:solidFill>
                <a:latin typeface="+mn-lt"/>
                <a:ea typeface="ＭＳ Ｐゴシック" charset="0"/>
                <a:cs typeface="ＭＳ Ｐゴシック" charset="0"/>
              </a:rPr>
              <a:t>realizing </a:t>
            </a:r>
            <a:r>
              <a:rPr lang="en-US" sz="1200" kern="1200" baseline="0" dirty="0">
                <a:solidFill>
                  <a:schemeClr val="tx1"/>
                </a:solidFill>
                <a:latin typeface="+mn-lt"/>
                <a:ea typeface="ＭＳ Ｐゴシック" charset="0"/>
                <a:cs typeface="ＭＳ Ｐゴシック" charset="0"/>
              </a:rPr>
              <a:t>a need for additional information and making the decision. When </a:t>
            </a:r>
            <a:r>
              <a:rPr lang="en-US" sz="1200" kern="1200" baseline="0" dirty="0" smtClean="0">
                <a:solidFill>
                  <a:schemeClr val="tx1"/>
                </a:solidFill>
                <a:latin typeface="+mn-lt"/>
                <a:ea typeface="ＭＳ Ｐゴシック" charset="0"/>
                <a:cs typeface="ＭＳ Ｐゴシック" charset="0"/>
              </a:rPr>
              <a:t>time is </a:t>
            </a:r>
            <a:r>
              <a:rPr lang="en-US" sz="1200" kern="1200" baseline="0" dirty="0">
                <a:solidFill>
                  <a:schemeClr val="tx1"/>
                </a:solidFill>
                <a:latin typeface="+mn-lt"/>
                <a:ea typeface="ＭＳ Ｐゴシック" charset="0"/>
                <a:cs typeface="ＭＳ Ｐゴシック" charset="0"/>
              </a:rPr>
              <a:t>very short (a matter of days) it is simply not possible to conduct in-depth </a:t>
            </a:r>
            <a:r>
              <a:rPr lang="en-US" sz="1200" kern="1200" baseline="0" dirty="0" smtClean="0">
                <a:solidFill>
                  <a:schemeClr val="tx1"/>
                </a:solidFill>
                <a:latin typeface="+mn-lt"/>
                <a:ea typeface="ＭＳ Ｐゴシック" charset="0"/>
                <a:cs typeface="ＭＳ Ｐゴシック" charset="0"/>
              </a:rPr>
              <a:t>marketing research</a:t>
            </a:r>
            <a:r>
              <a:rPr lang="en-US" sz="1200" kern="1200" baseline="0" dirty="0">
                <a:solidFill>
                  <a:schemeClr val="tx1"/>
                </a:solidFill>
                <a:latin typeface="+mn-lt"/>
                <a:ea typeface="ＭＳ Ｐゴシック" charset="0"/>
                <a:cs typeface="ＭＳ Ｐゴシック" charset="0"/>
              </a:rPr>
              <a:t>. The Internet can cut the time needed for a study from </a:t>
            </a:r>
            <a:r>
              <a:rPr lang="en-US" sz="1200" kern="1200" baseline="0" dirty="0" smtClean="0">
                <a:solidFill>
                  <a:schemeClr val="tx1"/>
                </a:solidFill>
                <a:latin typeface="+mn-lt"/>
                <a:ea typeface="ＭＳ Ｐゴシック" charset="0"/>
                <a:cs typeface="ＭＳ Ｐゴシック" charset="0"/>
              </a:rPr>
              <a:t>months to </a:t>
            </a:r>
            <a:r>
              <a:rPr lang="en-US" sz="1200" kern="1200" baseline="0" dirty="0">
                <a:solidFill>
                  <a:schemeClr val="tx1"/>
                </a:solidFill>
                <a:latin typeface="+mn-lt"/>
                <a:ea typeface="ＭＳ Ｐゴシック" charset="0"/>
                <a:cs typeface="ＭＳ Ｐゴシック" charset="0"/>
              </a:rPr>
              <a:t>weeks, but when time is short researchers may have to rely on more </a:t>
            </a:r>
            <a:r>
              <a:rPr lang="en-US" sz="1200" kern="1200" baseline="0" dirty="0" smtClean="0">
                <a:solidFill>
                  <a:schemeClr val="tx1"/>
                </a:solidFill>
                <a:latin typeface="+mn-lt"/>
                <a:ea typeface="ＭＳ Ｐゴシック" charset="0"/>
                <a:cs typeface="ＭＳ Ｐゴシック" charset="0"/>
              </a:rPr>
              <a:t>exploratory research </a:t>
            </a:r>
            <a:r>
              <a:rPr lang="en-US" sz="1200" kern="1200" baseline="0" dirty="0">
                <a:solidFill>
                  <a:schemeClr val="tx1"/>
                </a:solidFill>
                <a:latin typeface="+mn-lt"/>
                <a:ea typeface="ＭＳ Ｐゴシック" charset="0"/>
                <a:cs typeface="ＭＳ Ｐゴシック" charset="0"/>
              </a:rPr>
              <a:t>and the use of secondary data.</a:t>
            </a:r>
          </a:p>
          <a:p>
            <a:pPr marL="171450" indent="-171450">
              <a:buFont typeface="Arial"/>
              <a:buChar char="•"/>
            </a:pPr>
            <a:r>
              <a:rPr lang="en-US" sz="1200" b="1" kern="1200" baseline="0" dirty="0">
                <a:solidFill>
                  <a:schemeClr val="tx1"/>
                </a:solidFill>
                <a:latin typeface="+mn-lt"/>
                <a:ea typeface="ＭＳ Ｐゴシック" charset="0"/>
                <a:cs typeface="ＭＳ Ｐゴシック" charset="0"/>
              </a:rPr>
              <a:t>Nature of the decision: The more strategic the decision the more </a:t>
            </a:r>
            <a:r>
              <a:rPr lang="en-US" sz="1200" b="1" kern="1200" baseline="0" dirty="0" smtClean="0">
                <a:solidFill>
                  <a:schemeClr val="tx1"/>
                </a:solidFill>
                <a:latin typeface="+mn-lt"/>
                <a:ea typeface="ＭＳ Ｐゴシック" charset="0"/>
                <a:cs typeface="ＭＳ Ｐゴシック" charset="0"/>
              </a:rPr>
              <a:t>important </a:t>
            </a:r>
            <a:r>
              <a:rPr lang="en-US" sz="1200" kern="1200" baseline="0" dirty="0" smtClean="0">
                <a:solidFill>
                  <a:schemeClr val="tx1"/>
                </a:solidFill>
                <a:latin typeface="+mn-lt"/>
                <a:ea typeface="ＭＳ Ｐゴシック" charset="0"/>
                <a:cs typeface="ＭＳ Ｐゴシック" charset="0"/>
              </a:rPr>
              <a:t>the </a:t>
            </a:r>
            <a:r>
              <a:rPr lang="en-US" sz="1200" kern="1200" baseline="0" dirty="0">
                <a:solidFill>
                  <a:schemeClr val="tx1"/>
                </a:solidFill>
                <a:latin typeface="+mn-lt"/>
                <a:ea typeface="ＭＳ Ｐゴシック" charset="0"/>
                <a:cs typeface="ＭＳ Ｐゴシック" charset="0"/>
              </a:rPr>
              <a:t>information and the greater the need for primary data. Conversely, if </a:t>
            </a:r>
            <a:r>
              <a:rPr lang="en-US" sz="1200" kern="1200" baseline="0" dirty="0" smtClean="0">
                <a:solidFill>
                  <a:schemeClr val="tx1"/>
                </a:solidFill>
                <a:latin typeface="+mn-lt"/>
                <a:ea typeface="ＭＳ Ｐゴシック" charset="0"/>
                <a:cs typeface="ＭＳ Ｐゴシック" charset="0"/>
              </a:rPr>
              <a:t>the decision </a:t>
            </a:r>
            <a:r>
              <a:rPr lang="en-US" sz="1200" kern="1200" baseline="0" dirty="0">
                <a:solidFill>
                  <a:schemeClr val="tx1"/>
                </a:solidFill>
                <a:latin typeface="+mn-lt"/>
                <a:ea typeface="ＭＳ Ｐゴシック" charset="0"/>
                <a:cs typeface="ＭＳ Ｐゴシック" charset="0"/>
              </a:rPr>
              <a:t>is </a:t>
            </a:r>
            <a:r>
              <a:rPr lang="en-US" sz="1200" kern="1200" baseline="0" dirty="0" smtClean="0">
                <a:solidFill>
                  <a:schemeClr val="tx1"/>
                </a:solidFill>
                <a:latin typeface="+mn-lt"/>
                <a:ea typeface="ＭＳ Ｐゴシック" charset="0"/>
                <a:cs typeface="ＭＳ Ｐゴシック" charset="0"/>
              </a:rPr>
              <a:t>primarily </a:t>
            </a:r>
            <a:r>
              <a:rPr lang="en-US" sz="1200" kern="1200" baseline="0" dirty="0">
                <a:solidFill>
                  <a:schemeClr val="tx1"/>
                </a:solidFill>
                <a:latin typeface="+mn-lt"/>
                <a:ea typeface="ＭＳ Ｐゴシック" charset="0"/>
                <a:cs typeface="ＭＳ Ｐゴシック" charset="0"/>
              </a:rPr>
              <a:t>tactical (for example, decisions about where to place advertising</a:t>
            </a:r>
            <a:r>
              <a:rPr lang="en-US" sz="1200" kern="1200" baseline="0" dirty="0" smtClean="0">
                <a:solidFill>
                  <a:schemeClr val="tx1"/>
                </a:solidFill>
                <a:latin typeface="+mn-lt"/>
                <a:ea typeface="ＭＳ Ｐゴシック" charset="0"/>
                <a:cs typeface="ＭＳ Ｐゴシック" charset="0"/>
              </a:rPr>
              <a:t>) secondary </a:t>
            </a:r>
            <a:r>
              <a:rPr lang="en-US" sz="1200" kern="1200" baseline="0" dirty="0">
                <a:solidFill>
                  <a:schemeClr val="tx1"/>
                </a:solidFill>
                <a:latin typeface="+mn-lt"/>
                <a:ea typeface="ＭＳ Ｐゴシック" charset="0"/>
                <a:cs typeface="ＭＳ Ｐゴシック" charset="0"/>
              </a:rPr>
              <a:t>data, like reviewing a media’s demographics and rate card, </a:t>
            </a:r>
            <a:r>
              <a:rPr lang="en-US" sz="1200" kern="1200" baseline="0" dirty="0" smtClean="0">
                <a:solidFill>
                  <a:schemeClr val="tx1"/>
                </a:solidFill>
                <a:latin typeface="+mn-lt"/>
                <a:ea typeface="ＭＳ Ｐゴシック" charset="0"/>
                <a:cs typeface="ＭＳ Ｐゴシック" charset="0"/>
              </a:rPr>
              <a:t>will likely </a:t>
            </a:r>
            <a:r>
              <a:rPr lang="en-US" sz="1200" kern="1200" baseline="0" dirty="0">
                <a:solidFill>
                  <a:schemeClr val="tx1"/>
                </a:solidFill>
                <a:latin typeface="+mn-lt"/>
                <a:ea typeface="ＭＳ Ｐゴシック" charset="0"/>
                <a:cs typeface="ＭＳ Ｐゴシック" charset="0"/>
              </a:rPr>
              <a:t>be sufficient to make the decision.</a:t>
            </a:r>
          </a:p>
          <a:p>
            <a:pPr marL="171450" indent="-171450">
              <a:buFont typeface="Arial"/>
              <a:buChar char="•"/>
            </a:pPr>
            <a:r>
              <a:rPr lang="en-US" sz="1200" b="1" kern="1200" baseline="0" dirty="0">
                <a:solidFill>
                  <a:schemeClr val="tx1"/>
                </a:solidFill>
                <a:latin typeface="+mn-lt"/>
                <a:ea typeface="ＭＳ Ｐゴシック" charset="0"/>
                <a:cs typeface="ＭＳ Ｐゴシック" charset="0"/>
              </a:rPr>
              <a:t>Availability of data: Companies already have a lot of data as a result of </a:t>
            </a:r>
            <a:r>
              <a:rPr lang="en-US" sz="1200" b="1" kern="1200" baseline="0" dirty="0" smtClean="0">
                <a:solidFill>
                  <a:schemeClr val="tx1"/>
                </a:solidFill>
                <a:latin typeface="+mn-lt"/>
                <a:ea typeface="ＭＳ Ｐゴシック" charset="0"/>
                <a:cs typeface="ＭＳ Ｐゴシック" charset="0"/>
              </a:rPr>
              <a:t>CRM </a:t>
            </a:r>
            <a:r>
              <a:rPr lang="en-US" sz="1200" kern="1200" baseline="0" dirty="0" smtClean="0">
                <a:solidFill>
                  <a:schemeClr val="tx1"/>
                </a:solidFill>
                <a:latin typeface="+mn-lt"/>
                <a:ea typeface="ＭＳ Ｐゴシック" charset="0"/>
                <a:cs typeface="ＭＳ Ｐゴシック" charset="0"/>
              </a:rPr>
              <a:t>and </a:t>
            </a:r>
            <a:r>
              <a:rPr lang="en-US" sz="1200" kern="1200" baseline="0" dirty="0">
                <a:solidFill>
                  <a:schemeClr val="tx1"/>
                </a:solidFill>
                <a:latin typeface="+mn-lt"/>
                <a:ea typeface="ＭＳ Ｐゴシック" charset="0"/>
                <a:cs typeface="ＭＳ Ｐゴシック" charset="0"/>
              </a:rPr>
              <a:t>other internal information systems. Consequently, it may not always </a:t>
            </a:r>
            <a:r>
              <a:rPr lang="en-US" sz="1200" kern="1200" baseline="0" dirty="0" smtClean="0">
                <a:solidFill>
                  <a:schemeClr val="tx1"/>
                </a:solidFill>
                <a:latin typeface="+mn-lt"/>
                <a:ea typeface="ＭＳ Ｐゴシック" charset="0"/>
                <a:cs typeface="ＭＳ Ｐゴシック" charset="0"/>
              </a:rPr>
              <a:t>be necessary </a:t>
            </a:r>
            <a:r>
              <a:rPr lang="en-US" sz="1200" kern="1200" baseline="0" dirty="0">
                <a:solidFill>
                  <a:schemeClr val="tx1"/>
                </a:solidFill>
                <a:latin typeface="+mn-lt"/>
                <a:ea typeface="ＭＳ Ｐゴシック" charset="0"/>
                <a:cs typeface="ＭＳ Ｐゴシック" charset="0"/>
              </a:rPr>
              <a:t>to collect primary data when existing or secondary data will </a:t>
            </a:r>
            <a:r>
              <a:rPr lang="en-US" sz="1200" kern="1200" baseline="0" dirty="0" smtClean="0">
                <a:solidFill>
                  <a:schemeClr val="tx1"/>
                </a:solidFill>
                <a:latin typeface="+mn-lt"/>
                <a:ea typeface="ＭＳ Ｐゴシック" charset="0"/>
                <a:cs typeface="ＭＳ Ｐゴシック" charset="0"/>
              </a:rPr>
              <a:t>provide the </a:t>
            </a:r>
            <a:r>
              <a:rPr lang="en-US" sz="1200" kern="1200" baseline="0" dirty="0">
                <a:solidFill>
                  <a:schemeClr val="tx1"/>
                </a:solidFill>
                <a:latin typeface="+mn-lt"/>
                <a:ea typeface="ＭＳ Ｐゴシック" charset="0"/>
                <a:cs typeface="ＭＳ Ｐゴシック" charset="0"/>
              </a:rPr>
              <a:t>necessary answers to the research problems.</a:t>
            </a:r>
            <a:endParaRPr lang="en-US" sz="1200" kern="1200" baseline="0" dirty="0">
              <a:solidFill>
                <a:schemeClr val="tx1"/>
              </a:solidFill>
              <a:latin typeface="+mn-lt"/>
              <a:ea typeface="ＭＳ Ｐゴシック" charset="0"/>
            </a:endParaRPr>
          </a:p>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ＭＳ Ｐゴシック" charset="0"/>
                <a:cs typeface="ＭＳ Ｐゴシック" charset="0"/>
              </a:rPr>
              <a:t>Benefit versus cost: </a:t>
            </a:r>
            <a:r>
              <a:rPr lang="en-US" sz="1200" b="0" kern="1200" baseline="0" dirty="0">
                <a:solidFill>
                  <a:schemeClr val="tx1"/>
                </a:solidFill>
                <a:latin typeface="+mn-lt"/>
                <a:ea typeface="ＭＳ Ｐゴシック" charset="0"/>
                <a:cs typeface="ＭＳ Ｐゴシック" charset="0"/>
              </a:rPr>
              <a:t>If</a:t>
            </a:r>
            <a:r>
              <a:rPr lang="en-US" sz="1200" kern="1200" baseline="0" dirty="0">
                <a:solidFill>
                  <a:schemeClr val="tx1"/>
                </a:solidFill>
                <a:latin typeface="+mn-lt"/>
                <a:ea typeface="ＭＳ Ｐゴシック" charset="0"/>
                <a:cs typeface="ＭＳ Ｐゴシック" charset="0"/>
              </a:rPr>
              <a:t> the benefits of doing the research do not exceed the cost, don’t do the research.</a:t>
            </a:r>
          </a:p>
          <a:p>
            <a:endParaRPr lang="en-US" sz="1200" kern="1200" baseline="0" dirty="0">
              <a:solidFill>
                <a:schemeClr val="tx1"/>
              </a:solidFill>
              <a:latin typeface="+mn-lt"/>
              <a:ea typeface="ＭＳ Ｐゴシック" charset="0"/>
              <a:cs typeface="ＭＳ Ｐゴシック" charset="0"/>
            </a:endParaRPr>
          </a:p>
          <a:p>
            <a:r>
              <a:rPr lang="en-US" sz="1200" b="1" kern="1200" baseline="0" dirty="0">
                <a:solidFill>
                  <a:schemeClr val="tx1"/>
                </a:solidFill>
                <a:latin typeface="+mn-lt"/>
                <a:ea typeface="ＭＳ Ｐゴシック" charset="0"/>
                <a:cs typeface="ＭＳ Ｐゴシック" charset="0"/>
              </a:rPr>
              <a:t>Time until decision: </a:t>
            </a:r>
            <a:r>
              <a:rPr lang="en-US" sz="1200" kern="1200" baseline="0" dirty="0">
                <a:solidFill>
                  <a:schemeClr val="tx1"/>
                </a:solidFill>
                <a:latin typeface="+mn-lt"/>
                <a:ea typeface="ＭＳ Ｐゴシック" charset="0"/>
                <a:cs typeface="ＭＳ Ｐゴシック" charset="0"/>
              </a:rPr>
              <a:t>When time is very short (a matter of days) it is simply not possible to conduct in-depth marketing research. The Internet can cut the time needed for a study from months to weeks, but when time is short researchers may have to rely on more exploratory research and the use of secondary data. </a:t>
            </a:r>
          </a:p>
          <a:p>
            <a:endParaRPr lang="en-US" sz="1200" kern="1200" baseline="0" dirty="0">
              <a:solidFill>
                <a:schemeClr val="tx1"/>
              </a:solidFill>
              <a:latin typeface="+mn-lt"/>
              <a:ea typeface="ＭＳ Ｐゴシック" charset="0"/>
              <a:cs typeface="ＭＳ Ｐゴシック" charset="0"/>
            </a:endParaRPr>
          </a:p>
          <a:p>
            <a:r>
              <a:rPr lang="en-US" sz="1200" b="1" kern="1200" baseline="0" dirty="0">
                <a:solidFill>
                  <a:schemeClr val="tx1"/>
                </a:solidFill>
                <a:latin typeface="+mn-lt"/>
                <a:ea typeface="ＭＳ Ｐゴシック" charset="0"/>
                <a:cs typeface="ＭＳ Ｐゴシック" charset="0"/>
              </a:rPr>
              <a:t>Nature of the decision: </a:t>
            </a:r>
            <a:r>
              <a:rPr lang="en-US" sz="1200" b="0" kern="1200" baseline="0" dirty="0">
                <a:solidFill>
                  <a:schemeClr val="tx1"/>
                </a:solidFill>
                <a:latin typeface="+mn-lt"/>
                <a:ea typeface="ＭＳ Ｐゴシック" charset="0"/>
                <a:cs typeface="ＭＳ Ｐゴシック" charset="0"/>
              </a:rPr>
              <a:t>The more strategic the decision the more important </a:t>
            </a:r>
            <a:r>
              <a:rPr lang="en-US" sz="1200" kern="1200" baseline="0" dirty="0">
                <a:solidFill>
                  <a:schemeClr val="tx1"/>
                </a:solidFill>
                <a:latin typeface="+mn-lt"/>
                <a:ea typeface="ＭＳ Ｐゴシック" charset="0"/>
                <a:cs typeface="ＭＳ Ｐゴシック" charset="0"/>
              </a:rPr>
              <a:t>the information and the greater the need for primary data. Conversely, if the decision is primarily tactical (for example, decisions about where to place advertising) secondary data, like reviewing a media’s demographics and rate card, will likely be sufficient to make the decision.</a:t>
            </a:r>
          </a:p>
          <a:p>
            <a:endParaRPr lang="en-US" sz="1200" kern="1200" baseline="0" dirty="0">
              <a:solidFill>
                <a:schemeClr val="tx1"/>
              </a:solidFill>
              <a:latin typeface="+mn-lt"/>
              <a:ea typeface="ＭＳ Ｐゴシック" charset="0"/>
              <a:cs typeface="ＭＳ Ｐゴシック" charset="0"/>
            </a:endParaRPr>
          </a:p>
          <a:p>
            <a:r>
              <a:rPr lang="en-US" sz="1200" b="1" kern="1200" baseline="0" dirty="0">
                <a:solidFill>
                  <a:schemeClr val="tx1"/>
                </a:solidFill>
                <a:latin typeface="+mn-lt"/>
                <a:ea typeface="ＭＳ Ｐゴシック" charset="0"/>
                <a:cs typeface="ＭＳ Ｐゴシック" charset="0"/>
              </a:rPr>
              <a:t>Availability of data: </a:t>
            </a:r>
            <a:r>
              <a:rPr lang="en-US" sz="1200" b="0" kern="1200" baseline="0" dirty="0">
                <a:solidFill>
                  <a:schemeClr val="tx1"/>
                </a:solidFill>
                <a:latin typeface="+mn-lt"/>
                <a:ea typeface="ＭＳ Ｐゴシック" charset="0"/>
                <a:cs typeface="ＭＳ Ｐゴシック" charset="0"/>
              </a:rPr>
              <a:t>Companies already have a lot of data as a result of CRM </a:t>
            </a:r>
            <a:r>
              <a:rPr lang="en-US" sz="1200" kern="1200" baseline="0" dirty="0">
                <a:solidFill>
                  <a:schemeClr val="tx1"/>
                </a:solidFill>
                <a:latin typeface="+mn-lt"/>
                <a:ea typeface="ＭＳ Ｐゴシック" charset="0"/>
                <a:cs typeface="ＭＳ Ｐゴシック" charset="0"/>
              </a:rPr>
              <a:t>and other internal information systems. Consequently, it may not always be necessary to collect primary data when existing or secondary data will provide the necessary answers to the research problems.</a:t>
            </a:r>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people that is moderated by a professional who carefully moves the conversation through a defined agenda in an unstructured, open format. Generally, the participants are selected on the basis of some criteria. For example, they may be current customers or possess certain demographic characteristics (age, income, education), but they will all have at least one shared attribute.</a:t>
            </a:r>
          </a:p>
          <a:p>
            <a:r>
              <a:rPr lang="en-US" sz="1200" kern="1200" dirty="0">
                <a:solidFill>
                  <a:schemeClr val="tx1"/>
                </a:solidFill>
                <a:effectLst/>
                <a:latin typeface="+mn-lt"/>
                <a:ea typeface="ＭＳ Ｐゴシック" charset="0"/>
                <a:cs typeface="ＭＳ Ｐゴシック" charset="0"/>
              </a:rPr>
              <a:t>The value of focus groups lies in the richness of the discussion.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An </a:t>
            </a:r>
            <a:r>
              <a:rPr lang="en-US" sz="1200" b="1" kern="1200" dirty="0">
                <a:solidFill>
                  <a:schemeClr val="tx1"/>
                </a:solidFill>
                <a:effectLst/>
                <a:latin typeface="+mn-lt"/>
                <a:ea typeface="ＭＳ Ｐゴシック" charset="0"/>
                <a:cs typeface="ＭＳ Ｐゴシック" charset="0"/>
              </a:rPr>
              <a:t>in-depth interview </a:t>
            </a:r>
            <a:r>
              <a:rPr lang="en-US" sz="1200" kern="1200" dirty="0">
                <a:solidFill>
                  <a:schemeClr val="tx1"/>
                </a:solidFill>
                <a:effectLst/>
                <a:latin typeface="+mn-lt"/>
                <a:ea typeface="ＭＳ Ｐゴシック" charset="0"/>
                <a:cs typeface="ＭＳ Ｐゴシック" charset="0"/>
              </a:rPr>
              <a:t>is an unstructured (or loosely structured) interview with an individual who has been chosen based on some characteristic of interest, often a demographic attribute. This technique differs from focus groups in that the interview  is done one on one rather than in a small group. The same advantages and dis- advantages are present here as with focus groups so researchers most often use this technique to help formulate other types of research (surveys, observational research).</a:t>
            </a:r>
          </a:p>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23</a:t>
            </a:fld>
            <a:endParaRPr lang="en-US"/>
          </a:p>
        </p:txBody>
      </p:sp>
    </p:spTree>
    <p:extLst>
      <p:ext uri="{BB962C8B-B14F-4D97-AF65-F5344CB8AC3E}">
        <p14:creationId xmlns:p14="http://schemas.microsoft.com/office/powerpoint/2010/main" val="542592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ＭＳ Ｐゴシック" charset="0"/>
                <a:cs typeface="ＭＳ Ｐゴシック" charset="0"/>
              </a:rPr>
              <a:t>Surveys </a:t>
            </a:r>
            <a:r>
              <a:rPr lang="en-US" sz="1200" kern="1200" dirty="0">
                <a:solidFill>
                  <a:schemeClr val="tx1"/>
                </a:solidFill>
                <a:effectLst/>
                <a:latin typeface="+mn-lt"/>
                <a:ea typeface="ＭＳ Ｐゴシック" charset="0"/>
                <a:cs typeface="ＭＳ Ｐゴシック" charset="0"/>
              </a:rPr>
              <a:t>are structured questionnaires given to a sample group of individuals representing the population of interest and are intended to solicit specific responses to explicit </a:t>
            </a:r>
            <a:r>
              <a:rPr lang="en-US" sz="1200" kern="1200" dirty="0" smtClean="0">
                <a:solidFill>
                  <a:schemeClr val="tx1"/>
                </a:solidFill>
                <a:effectLst/>
                <a:latin typeface="+mn-lt"/>
                <a:ea typeface="ＭＳ Ｐゴシック" charset="0"/>
                <a:cs typeface="ＭＳ Ｐゴシック" charset="0"/>
              </a:rPr>
              <a:t>questions.</a:t>
            </a:r>
          </a:p>
          <a:p>
            <a:endParaRPr lang="en-US" sz="1200" kern="1200" dirty="0">
              <a:solidFill>
                <a:schemeClr val="tx1"/>
              </a:solidFill>
              <a:effectLst/>
              <a:latin typeface="+mn-lt"/>
              <a:ea typeface="ＭＳ Ｐゴシック" charset="0"/>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charset="0"/>
                <a:cs typeface="ＭＳ Ｐゴシック" charset="0"/>
              </a:rPr>
              <a:t>Behavioral data </a:t>
            </a:r>
            <a:r>
              <a:rPr lang="en-US" sz="1200" kern="1200" dirty="0">
                <a:solidFill>
                  <a:schemeClr val="tx1"/>
                </a:solidFill>
                <a:effectLst/>
                <a:latin typeface="+mn-lt"/>
                <a:ea typeface="ＭＳ Ｐゴシック" charset="0"/>
                <a:cs typeface="ＭＳ Ｐゴシック" charset="0"/>
              </a:rPr>
              <a:t>include information about when, what, and how often customers purchase products and services as well as other customer “touches” (for example, when they contact the organization with a complaint or question). When companies match this kind of information with demo- graphic and psychographic information, they can see differences in purchase patterns. Behavior is usually more reliable than surveys because it is based on what the respondents actually do rather than what they say they are going to do</a:t>
            </a:r>
            <a:r>
              <a:rPr lang="en-US" sz="1200" kern="1200" dirty="0" smtClean="0">
                <a:solidFill>
                  <a:schemeClr val="tx1"/>
                </a:solidFill>
                <a:effectLst/>
                <a:latin typeface="+mn-lt"/>
                <a:ea typeface="ＭＳ Ｐゴシック" charset="0"/>
                <a:cs typeface="ＭＳ Ｐゴシック"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ＭＳ Ｐゴシック" charset="0"/>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charset="0"/>
                <a:cs typeface="ＭＳ Ｐゴシック" charset="0"/>
              </a:rPr>
              <a:t>Observational data </a:t>
            </a:r>
            <a:r>
              <a:rPr lang="en-US" sz="1200" kern="1200" dirty="0">
                <a:solidFill>
                  <a:schemeClr val="tx1"/>
                </a:solidFill>
                <a:effectLst/>
                <a:latin typeface="+mn-lt"/>
                <a:ea typeface="ＭＳ Ｐゴシック" charset="0"/>
                <a:cs typeface="ＭＳ Ｐゴシック" charset="0"/>
              </a:rPr>
              <a:t>are the behavioral patterns among the population of interest. One of the most common uses of this type of research is in retailing. Retailers watch how people move through a store, noting what aisles they go down and where they spend their time. In recent years a more intrusive approach to observational data has been used to actually examine people in a </a:t>
            </a:r>
            <a:r>
              <a:rPr lang="en-US" sz="1200" kern="1200" dirty="0" smtClean="0">
                <a:solidFill>
                  <a:schemeClr val="tx1"/>
                </a:solidFill>
                <a:effectLst/>
                <a:latin typeface="+mn-lt"/>
                <a:ea typeface="ＭＳ Ｐゴシック" charset="0"/>
                <a:cs typeface="ＭＳ Ｐゴシック" charset="0"/>
              </a:rPr>
              <a:t>personal </a:t>
            </a:r>
            <a:r>
              <a:rPr lang="en-US" sz="1200" kern="1200" dirty="0">
                <a:solidFill>
                  <a:schemeClr val="tx1"/>
                </a:solidFill>
                <a:effectLst/>
                <a:latin typeface="+mn-lt"/>
                <a:ea typeface="ＭＳ Ｐゴシック" charset="0"/>
                <a:cs typeface="ＭＳ Ｐゴシック" charset="0"/>
              </a:rPr>
              <a:t>setting (for example, their homes). In this approach, the observer enters into the world of the individual rather than standing back and simply watching activities. Researchers see people in a very personal environment to better understand how people use and interact with products</a:t>
            </a:r>
          </a:p>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24</a:t>
            </a:fld>
            <a:endParaRPr lang="en-US"/>
          </a:p>
        </p:txBody>
      </p:sp>
    </p:spTree>
    <p:extLst>
      <p:ext uri="{BB962C8B-B14F-4D97-AF65-F5344CB8AC3E}">
        <p14:creationId xmlns:p14="http://schemas.microsoft.com/office/powerpoint/2010/main" val="3908042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 </a:t>
            </a:r>
            <a:r>
              <a:rPr lang="en-US" sz="1200" b="1" kern="1200" dirty="0">
                <a:solidFill>
                  <a:schemeClr val="tx1"/>
                </a:solidFill>
                <a:effectLst/>
                <a:latin typeface="+mn-lt"/>
                <a:ea typeface="ＭＳ Ｐゴシック" charset="0"/>
                <a:cs typeface="ＭＳ Ｐゴシック" charset="0"/>
              </a:rPr>
              <a:t>census </a:t>
            </a:r>
            <a:r>
              <a:rPr lang="en-US" sz="1200" kern="1200" dirty="0">
                <a:solidFill>
                  <a:schemeClr val="tx1"/>
                </a:solidFill>
                <a:effectLst/>
                <a:latin typeface="+mn-lt"/>
                <a:ea typeface="ＭＳ Ｐゴシック" charset="0"/>
                <a:cs typeface="ＭＳ Ｐゴシック" charset="0"/>
              </a:rPr>
              <a:t>is a comprehensive record of each individual in the population of interest, while a </a:t>
            </a:r>
            <a:r>
              <a:rPr lang="en-US" sz="1200" b="1" kern="1200" dirty="0">
                <a:solidFill>
                  <a:schemeClr val="tx1"/>
                </a:solidFill>
                <a:effectLst/>
                <a:latin typeface="+mn-lt"/>
                <a:ea typeface="ＭＳ Ｐゴシック" charset="0"/>
                <a:cs typeface="ＭＳ Ｐゴシック" charset="0"/>
              </a:rPr>
              <a:t>sample </a:t>
            </a:r>
            <a:r>
              <a:rPr lang="en-US" sz="1200" kern="1200" dirty="0">
                <a:solidFill>
                  <a:schemeClr val="tx1"/>
                </a:solidFill>
                <a:effectLst/>
                <a:latin typeface="+mn-lt"/>
                <a:ea typeface="ＭＳ Ｐゴシック" charset="0"/>
                <a:cs typeface="ＭＳ Ｐゴシック" charset="0"/>
              </a:rPr>
              <a:t>is a subgroup of the population selected for participation in the research. </a:t>
            </a:r>
            <a:r>
              <a:rPr lang="en-US" sz="1200" b="1" kern="1200" dirty="0">
                <a:solidFill>
                  <a:schemeClr val="tx1"/>
                </a:solidFill>
                <a:effectLst/>
                <a:latin typeface="+mn-lt"/>
                <a:ea typeface="ＭＳ Ｐゴシック" charset="0"/>
                <a:cs typeface="ＭＳ Ｐゴシック" charset="0"/>
              </a:rPr>
              <a:t>Probability sampling </a:t>
            </a:r>
            <a:r>
              <a:rPr lang="en-US" sz="1200" kern="1200" dirty="0">
                <a:solidFill>
                  <a:schemeClr val="tx1"/>
                </a:solidFill>
                <a:effectLst/>
                <a:latin typeface="+mn-lt"/>
                <a:ea typeface="ＭＳ Ｐゴシック" charset="0"/>
                <a:cs typeface="ＭＳ Ｐゴシック" charset="0"/>
              </a:rPr>
              <a:t>uses a specific set of procedures to identify individuals from the population to be included in the research. From here, a specific protocol is identified to select a number of individuals for the research</a:t>
            </a:r>
            <a:r>
              <a:rPr lang="en-US" sz="1200" kern="1200" dirty="0" smtClean="0">
                <a:solidFill>
                  <a:schemeClr val="tx1"/>
                </a:solidFill>
                <a:effectLst/>
                <a:latin typeface="+mn-lt"/>
                <a:ea typeface="ＭＳ Ｐゴシック" charset="0"/>
                <a:cs typeface="ＭＳ Ｐゴシック" charset="0"/>
              </a:rPr>
              <a:t>. </a:t>
            </a:r>
            <a:r>
              <a:rPr lang="en-US" sz="1200" kern="1200" dirty="0">
                <a:solidFill>
                  <a:schemeClr val="tx1"/>
                </a:solidFill>
                <a:effectLst/>
                <a:latin typeface="+mn-lt"/>
                <a:ea typeface="ＭＳ Ｐゴシック" charset="0"/>
                <a:cs typeface="ＭＳ Ｐゴシック" charset="0"/>
              </a:rPr>
              <a:t>A called </a:t>
            </a:r>
            <a:r>
              <a:rPr lang="en-US" sz="1200" b="1" kern="1200" dirty="0">
                <a:solidFill>
                  <a:schemeClr val="tx1"/>
                </a:solidFill>
                <a:effectLst/>
                <a:latin typeface="+mn-lt"/>
                <a:ea typeface="ＭＳ Ｐゴシック" charset="0"/>
                <a:cs typeface="ＭＳ Ｐゴシック" charset="0"/>
              </a:rPr>
              <a:t>nonprobability sampling </a:t>
            </a:r>
            <a:r>
              <a:rPr lang="en-US" sz="1200" kern="1200" dirty="0">
                <a:solidFill>
                  <a:schemeClr val="tx1"/>
                </a:solidFill>
                <a:effectLst/>
                <a:latin typeface="+mn-lt"/>
                <a:ea typeface="ＭＳ Ｐゴシック" charset="0"/>
                <a:cs typeface="ＭＳ Ｐゴシック" charset="0"/>
              </a:rPr>
              <a:t>and, as the name implies, the probability of everyone in the population being included in the sample is not identified. The chance of selection may be zero or not known. This type of </a:t>
            </a:r>
            <a:r>
              <a:rPr lang="en-US" sz="1200" kern="1200" dirty="0" smtClean="0">
                <a:solidFill>
                  <a:schemeClr val="tx1"/>
                </a:solidFill>
                <a:effectLst/>
                <a:latin typeface="+mn-lt"/>
                <a:ea typeface="ＭＳ Ｐゴシック" charset="0"/>
                <a:cs typeface="ＭＳ Ｐゴシック" charset="0"/>
              </a:rPr>
              <a:t>sampling </a:t>
            </a:r>
            <a:r>
              <a:rPr lang="en-US" sz="1200" kern="1200" dirty="0">
                <a:solidFill>
                  <a:schemeClr val="tx1"/>
                </a:solidFill>
                <a:effectLst/>
                <a:latin typeface="+mn-lt"/>
                <a:ea typeface="ＭＳ Ｐゴシック" charset="0"/>
                <a:cs typeface="ＭＳ Ｐゴシック" charset="0"/>
              </a:rPr>
              <a:t>is often done when time and/or financial constraints limit the opportunity to conduct probability sampling. The most significant problem with nonprobability sampling is that it significantly limits the ability to perform statistical analyses and generalize conclusions beyond the sample itself.</a:t>
            </a:r>
          </a:p>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25</a:t>
            </a:fld>
            <a:endParaRPr lang="en-US"/>
          </a:p>
        </p:txBody>
      </p:sp>
    </p:spTree>
    <p:extLst>
      <p:ext uri="{BB962C8B-B14F-4D97-AF65-F5344CB8AC3E}">
        <p14:creationId xmlns:p14="http://schemas.microsoft.com/office/powerpoint/2010/main" val="4084745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kern="1200" dirty="0">
                <a:solidFill>
                  <a:schemeClr val="tx1"/>
                </a:solidFill>
                <a:effectLst/>
                <a:latin typeface="+mn-lt"/>
                <a:ea typeface="ＭＳ Ｐゴシック" charset="0"/>
                <a:cs typeface="ＭＳ Ｐゴシック" charset="0"/>
              </a:rPr>
              <a:t>Government </a:t>
            </a:r>
            <a:r>
              <a:rPr lang="en-US" sz="1200" b="1" i="1" kern="1200" dirty="0" smtClean="0">
                <a:solidFill>
                  <a:schemeClr val="tx1"/>
                </a:solidFill>
                <a:effectLst/>
                <a:latin typeface="+mn-lt"/>
                <a:ea typeface="ＭＳ Ｐゴシック" charset="0"/>
                <a:cs typeface="ＭＳ Ｐゴシック" charset="0"/>
              </a:rPr>
              <a:t>Sources: </a:t>
            </a:r>
            <a:r>
              <a:rPr lang="en-US" sz="1200" kern="1200" dirty="0">
                <a:solidFill>
                  <a:schemeClr val="tx1"/>
                </a:solidFill>
                <a:effectLst/>
                <a:latin typeface="+mn-lt"/>
                <a:ea typeface="ＭＳ Ｐゴシック" charset="0"/>
                <a:cs typeface="ＭＳ Ｐゴシック" charset="0"/>
              </a:rPr>
              <a:t>Federal, state, and local governments are an important resource in collecting information on a variety of topics. For example, the U.S. Census Bureau publishes a library full of reports on business and consumer </a:t>
            </a:r>
            <a:r>
              <a:rPr lang="en-US" sz="1200" kern="1200" dirty="0" smtClean="0">
                <a:solidFill>
                  <a:schemeClr val="tx1"/>
                </a:solidFill>
                <a:effectLst/>
                <a:latin typeface="+mn-lt"/>
                <a:ea typeface="ＭＳ Ｐゴシック" charset="0"/>
                <a:cs typeface="ＭＳ Ｐゴシック" charset="0"/>
              </a:rPr>
              <a:t>demographic </a:t>
            </a:r>
            <a:r>
              <a:rPr lang="en-US" sz="1200" kern="1200" dirty="0">
                <a:solidFill>
                  <a:schemeClr val="tx1"/>
                </a:solidFill>
                <a:effectLst/>
                <a:latin typeface="+mn-lt"/>
                <a:ea typeface="ＭＳ Ｐゴシック" charset="0"/>
                <a:cs typeface="ＭＳ Ｐゴシック" charset="0"/>
              </a:rPr>
              <a:t>trends. In 2012, the Census Bureau released the most recent Economic Census providing an in-depth analysis of business activity in the United States. Often, data are available by zip code, which can be useful for marketers in targeting specific groups of people. States also publish additional data on economic activity. Finally, local governments publish records such as business licenses as well as general economic activity in that area. Governments provide a great deal of information on a variety of activities. From here marketers can identify areas, even down to specific streets, and get detailed demographic information, which is very useful in a number of ways including targeted marketing communications campaigns.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i="1" kern="1200" dirty="0" smtClean="0">
              <a:solidFill>
                <a:schemeClr val="tx1"/>
              </a:solidFill>
              <a:effectLst/>
              <a:latin typeface="+mn-lt"/>
              <a:ea typeface="ＭＳ Ｐゴシック" charset="0"/>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1" kern="1200" dirty="0" smtClean="0">
                <a:solidFill>
                  <a:schemeClr val="tx1"/>
                </a:solidFill>
                <a:effectLst/>
                <a:latin typeface="+mn-lt"/>
                <a:ea typeface="ＭＳ Ｐゴシック" charset="0"/>
                <a:cs typeface="ＭＳ Ｐゴシック" charset="0"/>
              </a:rPr>
              <a:t>Market </a:t>
            </a:r>
            <a:r>
              <a:rPr lang="en-US" sz="1200" b="1" i="1" kern="1200" dirty="0">
                <a:solidFill>
                  <a:schemeClr val="tx1"/>
                </a:solidFill>
                <a:effectLst/>
                <a:latin typeface="+mn-lt"/>
                <a:ea typeface="ＭＳ Ｐゴシック" charset="0"/>
                <a:cs typeface="ＭＳ Ｐゴシック" charset="0"/>
              </a:rPr>
              <a:t>Research </a:t>
            </a:r>
            <a:r>
              <a:rPr lang="en-US" sz="1200" b="1" i="1" kern="1200" dirty="0" smtClean="0">
                <a:solidFill>
                  <a:schemeClr val="tx1"/>
                </a:solidFill>
                <a:effectLst/>
                <a:latin typeface="+mn-lt"/>
                <a:ea typeface="ＭＳ Ｐゴシック" charset="0"/>
                <a:cs typeface="ＭＳ Ｐゴシック" charset="0"/>
              </a:rPr>
              <a:t>Organizations: </a:t>
            </a:r>
            <a:r>
              <a:rPr lang="en-US" sz="1200" kern="1200" dirty="0">
                <a:solidFill>
                  <a:schemeClr val="tx1"/>
                </a:solidFill>
                <a:effectLst/>
                <a:latin typeface="+mn-lt"/>
                <a:ea typeface="ＭＳ Ｐゴシック" charset="0"/>
                <a:cs typeface="ＭＳ Ｐゴシック" charset="0"/>
              </a:rPr>
              <a:t>A number of market research organizations publish data helpful to marketers. One resource many people are familiar with   is Nielsen Media Research’s TV ratings. The ratings are the basis for establishing national, cable, and local advertising rates. Another service well known to automobile enthusiasts is the J. D. Power automobile quality and customer satisfaction rankings. While automobile manufacturers pay a fee for more detailed information, the public has access to the overall </a:t>
            </a:r>
            <a:r>
              <a:rPr lang="en-US" sz="1200" kern="1200" dirty="0" smtClean="0">
                <a:solidFill>
                  <a:schemeClr val="tx1"/>
                </a:solidFill>
                <a:effectLst/>
                <a:latin typeface="+mn-lt"/>
                <a:ea typeface="ＭＳ Ｐゴシック" charset="0"/>
                <a:cs typeface="ＭＳ Ｐゴシック" charset="0"/>
              </a:rPr>
              <a:t>rankings.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ＭＳ Ｐゴシック" charset="0"/>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1" kern="1200" dirty="0">
                <a:solidFill>
                  <a:schemeClr val="tx1"/>
                </a:solidFill>
                <a:effectLst/>
                <a:latin typeface="+mn-lt"/>
                <a:ea typeface="ＭＳ Ｐゴシック" charset="0"/>
                <a:cs typeface="ＭＳ Ｐゴシック" charset="0"/>
              </a:rPr>
              <a:t>The </a:t>
            </a:r>
            <a:r>
              <a:rPr lang="en-US" sz="1200" b="1" i="1" kern="1200" dirty="0" smtClean="0">
                <a:solidFill>
                  <a:schemeClr val="tx1"/>
                </a:solidFill>
                <a:effectLst/>
                <a:latin typeface="+mn-lt"/>
                <a:ea typeface="ＭＳ Ｐゴシック" charset="0"/>
                <a:cs typeface="ＭＳ Ｐゴシック" charset="0"/>
              </a:rPr>
              <a:t>Internet: </a:t>
            </a:r>
            <a:r>
              <a:rPr lang="en-US" sz="1200" kern="1200" dirty="0">
                <a:solidFill>
                  <a:schemeClr val="tx1"/>
                </a:solidFill>
                <a:effectLst/>
                <a:latin typeface="+mn-lt"/>
                <a:ea typeface="ＭＳ Ｐゴシック" charset="0"/>
                <a:cs typeface="ＭＳ Ｐゴシック" charset="0"/>
              </a:rPr>
              <a:t>It is now possible to access a huge amount of information using search engines to identify hundreds, even thousands, of information sources. Care should be taken, however, to evaluate the validity of the data and the reliability of the source. Generally two kinds of data sources can be found on the Internet. The first is market research organizations (such as the ones we just discussed) willing to share or sell market data. A second source is “general knowledge” sites such as business publications, academic research sites, or other independent sources that have data applicable to the research problem.</a:t>
            </a:r>
          </a:p>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26</a:t>
            </a:fld>
            <a:endParaRPr lang="en-US"/>
          </a:p>
        </p:txBody>
      </p:sp>
    </p:spTree>
    <p:extLst>
      <p:ext uri="{BB962C8B-B14F-4D97-AF65-F5344CB8AC3E}">
        <p14:creationId xmlns:p14="http://schemas.microsoft.com/office/powerpoint/2010/main" val="189607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a:solidFill>
                  <a:schemeClr val="tx1"/>
                </a:solidFill>
                <a:effectLst/>
                <a:latin typeface="+mn-lt"/>
                <a:ea typeface="ＭＳ Ｐゴシック" charset="0"/>
                <a:cs typeface="ＭＳ Ｐゴシック" charset="0"/>
              </a:rPr>
              <a:t>Collect the </a:t>
            </a:r>
            <a:r>
              <a:rPr lang="en-US" sz="1200" b="1" kern="1200" dirty="0" smtClean="0">
                <a:solidFill>
                  <a:schemeClr val="tx1"/>
                </a:solidFill>
                <a:effectLst/>
                <a:latin typeface="+mn-lt"/>
                <a:ea typeface="ＭＳ Ｐゴシック" charset="0"/>
                <a:cs typeface="ＭＳ Ｐゴシック" charset="0"/>
              </a:rPr>
              <a:t>data: </a:t>
            </a:r>
            <a:r>
              <a:rPr lang="en-US" sz="1200" kern="1200" dirty="0">
                <a:solidFill>
                  <a:schemeClr val="tx1"/>
                </a:solidFill>
                <a:effectLst/>
                <a:latin typeface="+mn-lt"/>
                <a:ea typeface="ＭＳ Ｐゴシック" charset="0"/>
                <a:cs typeface="ＭＳ Ｐゴシック" charset="0"/>
              </a:rPr>
              <a:t>Now, it is time to find and engage the respondent to collect the data. </a:t>
            </a:r>
            <a:r>
              <a:rPr lang="en-US" sz="1200" b="1" kern="1200" dirty="0">
                <a:solidFill>
                  <a:schemeClr val="tx1"/>
                </a:solidFill>
                <a:effectLst/>
                <a:latin typeface="+mn-lt"/>
                <a:ea typeface="ＭＳ Ｐゴシック" charset="0"/>
                <a:cs typeface="ＭＳ Ｐゴシック" charset="0"/>
              </a:rPr>
              <a:t>Data collection </a:t>
            </a:r>
            <a:r>
              <a:rPr lang="en-US" sz="1200" kern="1200" dirty="0">
                <a:solidFill>
                  <a:schemeClr val="tx1"/>
                </a:solidFill>
                <a:effectLst/>
                <a:latin typeface="+mn-lt"/>
                <a:ea typeface="ＭＳ Ｐゴシック" charset="0"/>
                <a:cs typeface="ＭＳ Ｐゴシック" charset="0"/>
              </a:rPr>
              <a:t>involves access and distribution of the survey to the respondent, then recording the respondent’s  responses and making the data available for analysis. A company can choose to collect the data using its own resources or hire a market research firm to administer the data collection. The choice often depends on the company’s internal expertise in market research as well as the resources required to complete the job.</a:t>
            </a:r>
            <a:r>
              <a:rPr lang="en-US" dirty="0">
                <a:effectLst/>
              </a:rPr>
              <a:t> </a:t>
            </a:r>
            <a:r>
              <a:rPr lang="en-US" sz="1200" kern="1200" dirty="0">
                <a:solidFill>
                  <a:schemeClr val="tx1"/>
                </a:solidFill>
                <a:effectLst/>
                <a:latin typeface="+mn-lt"/>
                <a:ea typeface="ＭＳ Ｐゴシック" charset="0"/>
                <a:cs typeface="ＭＳ Ｐゴシック" charset="0"/>
              </a:rPr>
              <a:t>This stage in the market research process presents several unique challenges. First, data collection is often the most costly element in the market research process. Second, the greatest potential for error exists as data are collected. For example, respondents may not respond to certain questions or may fill out the survey incorrectly. Finally, the people collecting the survey may be biased or make mistakes</a:t>
            </a:r>
            <a:r>
              <a:rPr lang="en-US" sz="1200" kern="1200" dirty="0" smtClean="0">
                <a:solidFill>
                  <a:schemeClr val="tx1"/>
                </a:solidFill>
                <a:effectLst/>
                <a:latin typeface="+mn-lt"/>
                <a:ea typeface="ＭＳ Ｐゴシック" charset="0"/>
                <a:cs typeface="ＭＳ Ｐゴシック" charset="0"/>
              </a:rPr>
              <a:t>.</a:t>
            </a:r>
          </a:p>
          <a:p>
            <a:endParaRPr lang="en-US" sz="1200" kern="1200" dirty="0">
              <a:solidFill>
                <a:schemeClr val="tx1"/>
              </a:solidFill>
              <a:effectLst/>
              <a:latin typeface="+mn-lt"/>
              <a:ea typeface="ＭＳ Ｐゴシック" charset="0"/>
              <a:cs typeface="ＭＳ Ｐゴシック" charset="0"/>
            </a:endParaRPr>
          </a:p>
          <a:p>
            <a:r>
              <a:rPr lang="en-US" sz="1200" b="1" kern="1200" dirty="0">
                <a:solidFill>
                  <a:schemeClr val="tx1"/>
                </a:solidFill>
                <a:effectLst/>
                <a:latin typeface="+mn-lt"/>
                <a:ea typeface="ＭＳ Ｐゴシック" charset="0"/>
                <a:cs typeface="ＭＳ Ｐゴシック" charset="0"/>
              </a:rPr>
              <a:t>Analyze the </a:t>
            </a:r>
            <a:r>
              <a:rPr lang="en-US" sz="1200" b="1" kern="1200" dirty="0" smtClean="0">
                <a:solidFill>
                  <a:schemeClr val="tx1"/>
                </a:solidFill>
                <a:effectLst/>
                <a:latin typeface="+mn-lt"/>
                <a:ea typeface="ＭＳ Ｐゴシック" charset="0"/>
                <a:cs typeface="ＭＳ Ｐゴシック" charset="0"/>
              </a:rPr>
              <a:t>data: </a:t>
            </a:r>
            <a:r>
              <a:rPr lang="en-US" sz="1200" kern="1200" dirty="0">
                <a:solidFill>
                  <a:schemeClr val="tx1"/>
                </a:solidFill>
                <a:effectLst/>
                <a:latin typeface="+mn-lt"/>
                <a:ea typeface="ＭＳ Ｐゴシック" charset="0"/>
                <a:cs typeface="ＭＳ Ｐゴシック" charset="0"/>
              </a:rPr>
              <a:t>Once the data are collected, coded, and verified, the next step is to analyze the information. </a:t>
            </a:r>
            <a:r>
              <a:rPr lang="en-US" sz="1200" kern="1200" dirty="0" smtClean="0">
                <a:solidFill>
                  <a:schemeClr val="tx1"/>
                </a:solidFill>
                <a:effectLst/>
                <a:latin typeface="+mn-lt"/>
                <a:ea typeface="ＭＳ Ｐゴシック" charset="0"/>
                <a:cs typeface="ＭＳ Ｐゴシック" charset="0"/>
              </a:rPr>
              <a:t>The appropriate </a:t>
            </a:r>
            <a:r>
              <a:rPr lang="en-US" sz="1200" kern="1200" dirty="0">
                <a:solidFill>
                  <a:schemeClr val="tx1"/>
                </a:solidFill>
                <a:effectLst/>
                <a:latin typeface="+mn-lt"/>
                <a:ea typeface="ＭＳ Ｐゴシック" charset="0"/>
                <a:cs typeface="ＭＳ Ｐゴシック" charset="0"/>
              </a:rPr>
              <a:t>analysis </a:t>
            </a:r>
            <a:r>
              <a:rPr lang="en-US" sz="1200" kern="1200" dirty="0" smtClean="0">
                <a:solidFill>
                  <a:schemeClr val="tx1"/>
                </a:solidFill>
                <a:effectLst/>
                <a:latin typeface="+mn-lt"/>
                <a:ea typeface="ＭＳ Ｐゴシック" charset="0"/>
                <a:cs typeface="ＭＳ Ｐゴシック" charset="0"/>
              </a:rPr>
              <a:t>is </a:t>
            </a:r>
            <a:r>
              <a:rPr lang="en-US" sz="1200" kern="1200" dirty="0">
                <a:solidFill>
                  <a:schemeClr val="tx1"/>
                </a:solidFill>
                <a:effectLst/>
                <a:latin typeface="+mn-lt"/>
                <a:ea typeface="ＭＳ Ｐゴシック" charset="0"/>
                <a:cs typeface="ＭＳ Ｐゴシック" charset="0"/>
              </a:rPr>
              <a:t>performed </a:t>
            </a:r>
            <a:r>
              <a:rPr lang="en-US" sz="1200" kern="1200" dirty="0" smtClean="0">
                <a:solidFill>
                  <a:schemeClr val="tx1"/>
                </a:solidFill>
                <a:effectLst/>
                <a:latin typeface="+mn-lt"/>
                <a:ea typeface="ＭＳ Ｐゴシック" charset="0"/>
                <a:cs typeface="ＭＳ Ｐゴシック" charset="0"/>
              </a:rPr>
              <a:t>based on the </a:t>
            </a:r>
            <a:r>
              <a:rPr lang="en-US" sz="1200" kern="1200" dirty="0">
                <a:solidFill>
                  <a:schemeClr val="tx1"/>
                </a:solidFill>
                <a:effectLst/>
                <a:latin typeface="+mn-lt"/>
                <a:ea typeface="ＭＳ Ｐゴシック" charset="0"/>
                <a:cs typeface="ＭＳ Ｐゴシック" charset="0"/>
              </a:rPr>
              <a:t>research </a:t>
            </a:r>
            <a:r>
              <a:rPr lang="en-US" sz="1200" kern="1200" dirty="0" smtClean="0">
                <a:solidFill>
                  <a:schemeClr val="tx1"/>
                </a:solidFill>
                <a:effectLst/>
                <a:latin typeface="+mn-lt"/>
                <a:ea typeface="ＭＳ Ｐゴシック" charset="0"/>
                <a:cs typeface="ＭＳ Ｐゴシック" charset="0"/>
              </a:rPr>
              <a:t>questions </a:t>
            </a:r>
            <a:r>
              <a:rPr lang="en-US" sz="1200" kern="1200" dirty="0">
                <a:solidFill>
                  <a:schemeClr val="tx1"/>
                </a:solidFill>
                <a:effectLst/>
                <a:latin typeface="+mn-lt"/>
                <a:ea typeface="ＭＳ Ｐゴシック" charset="0"/>
                <a:cs typeface="ＭＳ Ｐゴシック" charset="0"/>
              </a:rPr>
              <a:t>developed at the beginning of the research. A common mistake is using unsuitable analyses that are not supported by the </a:t>
            </a:r>
            <a:r>
              <a:rPr lang="en-US" sz="1200" kern="1200" dirty="0" smtClean="0">
                <a:solidFill>
                  <a:schemeClr val="tx1"/>
                </a:solidFill>
                <a:effectLst/>
                <a:latin typeface="+mn-lt"/>
                <a:ea typeface="ＭＳ Ｐゴシック" charset="0"/>
                <a:cs typeface="ＭＳ Ｐゴシック" charset="0"/>
              </a:rPr>
              <a:t>data. Analysis </a:t>
            </a:r>
            <a:r>
              <a:rPr lang="en-US" sz="1200" kern="1200" dirty="0">
                <a:solidFill>
                  <a:schemeClr val="tx1"/>
                </a:solidFill>
                <a:effectLst/>
                <a:latin typeface="+mn-lt"/>
                <a:ea typeface="ＭＳ Ｐゴシック" charset="0"/>
                <a:cs typeface="ＭＳ Ｐゴシック" charset="0"/>
              </a:rPr>
              <a:t>of the data will lead to findings that address the research questions. These findings are, in a sense, the “product” of the research. In most cases, researchers will also interpret the findings for decision makers.</a:t>
            </a:r>
          </a:p>
          <a:p>
            <a:r>
              <a:rPr lang="en-US" sz="1200" kern="1200" dirty="0">
                <a:solidFill>
                  <a:schemeClr val="tx1"/>
                </a:solidFill>
                <a:effectLst/>
                <a:latin typeface="+mn-lt"/>
                <a:ea typeface="ＭＳ Ｐゴシック" charset="0"/>
                <a:cs typeface="ＭＳ Ｐゴシック" charset="0"/>
              </a:rPr>
              <a:t> </a:t>
            </a:r>
          </a:p>
          <a:p>
            <a:r>
              <a:rPr lang="en-US" sz="1200" b="1" kern="1200" dirty="0">
                <a:solidFill>
                  <a:schemeClr val="tx1"/>
                </a:solidFill>
                <a:effectLst/>
                <a:latin typeface="+mn-lt"/>
                <a:ea typeface="ＭＳ Ｐゴシック" charset="0"/>
                <a:cs typeface="ＭＳ Ｐゴシック" charset="0"/>
              </a:rPr>
              <a:t>Report the </a:t>
            </a:r>
            <a:r>
              <a:rPr lang="en-US" sz="1200" b="1" kern="1200" dirty="0" smtClean="0">
                <a:solidFill>
                  <a:schemeClr val="tx1"/>
                </a:solidFill>
                <a:effectLst/>
                <a:latin typeface="+mn-lt"/>
                <a:ea typeface="ＭＳ Ｐゴシック" charset="0"/>
                <a:cs typeface="ＭＳ Ｐゴシック" charset="0"/>
              </a:rPr>
              <a:t>findings: </a:t>
            </a:r>
            <a:r>
              <a:rPr lang="en-US" sz="1200" kern="1200" dirty="0">
                <a:solidFill>
                  <a:schemeClr val="tx1"/>
                </a:solidFill>
                <a:effectLst/>
                <a:latin typeface="+mn-lt"/>
                <a:ea typeface="ＭＳ Ｐゴシック" charset="0"/>
                <a:cs typeface="ＭＳ Ｐゴシック" charset="0"/>
              </a:rPr>
              <a:t>The best research projects are only as good as the final report and presentation. If the research is done well but the report is poorly writ- ten and presented, managers will not benefit from the research. Exhibit 4.8 provides a basic framework for a research report. Note that, for managers, the key section of the report is the </a:t>
            </a:r>
            <a:r>
              <a:rPr lang="en-US" sz="1200" kern="1200" dirty="0" smtClean="0">
                <a:solidFill>
                  <a:schemeClr val="tx1"/>
                </a:solidFill>
                <a:effectLst/>
                <a:latin typeface="+mn-lt"/>
                <a:ea typeface="ＭＳ Ｐゴシック" charset="0"/>
                <a:cs typeface="ＭＳ Ｐゴシック" charset="0"/>
              </a:rPr>
              <a:t>executive summary </a:t>
            </a:r>
            <a:r>
              <a:rPr lang="en-US" sz="1200" kern="1200" dirty="0">
                <a:solidFill>
                  <a:schemeClr val="tx1"/>
                </a:solidFill>
                <a:effectLst/>
                <a:latin typeface="+mn-lt"/>
                <a:ea typeface="ＭＳ Ｐゴシック" charset="0"/>
                <a:cs typeface="ＭＳ Ｐゴシック" charset="0"/>
              </a:rPr>
              <a:t>as it presents a summation of the analysis and essential findings. Keep in mind that managers are not really interested in the number of secondary data sources, the questionnaire design, or the sampling plan; rather, they want to see the findings.</a:t>
            </a:r>
          </a:p>
          <a:p>
            <a:endParaRPr lang="en-US" sz="1200" kern="1200" dirty="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27</a:t>
            </a:fld>
            <a:endParaRPr lang="en-US"/>
          </a:p>
        </p:txBody>
      </p:sp>
    </p:spTree>
    <p:extLst>
      <p:ext uri="{BB962C8B-B14F-4D97-AF65-F5344CB8AC3E}">
        <p14:creationId xmlns:p14="http://schemas.microsoft.com/office/powerpoint/2010/main" val="3124229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i="1" kern="1200" dirty="0">
                <a:solidFill>
                  <a:schemeClr val="tx1"/>
                </a:solidFill>
                <a:effectLst/>
                <a:latin typeface="+mn-lt"/>
                <a:ea typeface="ＭＳ Ｐゴシック" charset="0"/>
                <a:cs typeface="ＭＳ Ｐゴシック" charset="0"/>
              </a:rPr>
              <a:t>Online (Cloud) </a:t>
            </a:r>
            <a:r>
              <a:rPr lang="en-US" sz="1200" b="1" i="1" kern="1200" dirty="0" smtClean="0">
                <a:solidFill>
                  <a:schemeClr val="tx1"/>
                </a:solidFill>
                <a:effectLst/>
                <a:latin typeface="+mn-lt"/>
                <a:ea typeface="ＭＳ Ｐゴシック" charset="0"/>
                <a:cs typeface="ＭＳ Ｐゴシック" charset="0"/>
              </a:rPr>
              <a:t>Databases: </a:t>
            </a:r>
            <a:r>
              <a:rPr lang="en-US" sz="1200" kern="1200" dirty="0">
                <a:solidFill>
                  <a:schemeClr val="tx1"/>
                </a:solidFill>
                <a:effectLst/>
                <a:latin typeface="+mn-lt"/>
                <a:ea typeface="ＭＳ Ｐゴシック" charset="0"/>
                <a:cs typeface="ＭＳ Ｐゴシック" charset="0"/>
              </a:rPr>
              <a:t>An </a:t>
            </a:r>
            <a:r>
              <a:rPr lang="en-US" sz="1200" b="1" kern="1200" dirty="0">
                <a:solidFill>
                  <a:schemeClr val="tx1"/>
                </a:solidFill>
                <a:effectLst/>
                <a:latin typeface="+mn-lt"/>
                <a:ea typeface="ＭＳ Ｐゴシック" charset="0"/>
                <a:cs typeface="ＭＳ Ｐゴシック" charset="0"/>
              </a:rPr>
              <a:t>online database </a:t>
            </a:r>
            <a:r>
              <a:rPr lang="en-US" sz="1200" kern="1200" dirty="0">
                <a:solidFill>
                  <a:schemeClr val="tx1"/>
                </a:solidFill>
                <a:effectLst/>
                <a:latin typeface="+mn-lt"/>
                <a:ea typeface="ＭＳ Ｐゴシック" charset="0"/>
                <a:cs typeface="ＭＳ Ｐゴシック" charset="0"/>
              </a:rPr>
              <a:t>is data stored on a server that is accessed remotely over the Internet or some other telecommunications network. Many, if not most, companies now have databases available to employees, suppliers, even customers. Information on orders, shipments, pricing, and other relevant information is available to salespeople and customer service personnel who need to access it. Independent online databases available from government and other sources are extremely useful tools in market research. Organizations such as the National Archives and Records Administration offer a wide range of databases with topic</a:t>
            </a:r>
            <a:r>
              <a:rPr lang="en-US" sz="1200" kern="1200" dirty="0" smtClean="0">
                <a:solidFill>
                  <a:schemeClr val="tx1"/>
                </a:solidFill>
                <a:effectLst/>
                <a:latin typeface="+mn-lt"/>
                <a:ea typeface="ＭＳ Ｐゴシック" charset="0"/>
                <a:cs typeface="ＭＳ Ｐゴシック" charset="0"/>
              </a:rPr>
              <a:t>-specific </a:t>
            </a:r>
            <a:r>
              <a:rPr lang="en-US" sz="1200" kern="1200" dirty="0">
                <a:solidFill>
                  <a:schemeClr val="tx1"/>
                </a:solidFill>
                <a:effectLst/>
                <a:latin typeface="+mn-lt"/>
                <a:ea typeface="ＭＳ Ｐゴシック" charset="0"/>
                <a:cs typeface="ＭＳ Ｐゴシック" charset="0"/>
              </a:rPr>
              <a:t>data, all of which can be accessed for free. Fee-based services, while expensive, offer access to a wide range of information. Lexis/Nexis, for example, enables market researchers to access thousands of business and trade publications and market studies. Another company, IBISWorld, allows members to access hundreds, of industry overviews and analyses that have been conducted through research. These services make it possible to review market research reports, industry and company analyses, even market share information.</a:t>
            </a:r>
          </a:p>
          <a:p>
            <a:endParaRPr lang="en-US" sz="1200" b="0" i="0" kern="1200" dirty="0">
              <a:solidFill>
                <a:schemeClr val="tx1"/>
              </a:solidFill>
              <a:effectLst/>
              <a:latin typeface="+mn-lt"/>
              <a:ea typeface="ＭＳ Ｐゴシック" charset="0"/>
              <a:cs typeface="ＭＳ Ｐゴシック" charset="0"/>
            </a:endParaRPr>
          </a:p>
          <a:p>
            <a:r>
              <a:rPr lang="en-US" sz="1200" b="1" i="1" kern="1200" dirty="0" smtClean="0">
                <a:solidFill>
                  <a:schemeClr val="tx1"/>
                </a:solidFill>
                <a:effectLst/>
                <a:latin typeface="+mn-lt"/>
                <a:ea typeface="ＭＳ Ｐゴシック" charset="0"/>
                <a:cs typeface="ＭＳ Ｐゴシック" charset="0"/>
              </a:rPr>
              <a:t>Online </a:t>
            </a:r>
            <a:r>
              <a:rPr lang="en-US" sz="1200" b="1" i="1" kern="1200" dirty="0">
                <a:solidFill>
                  <a:schemeClr val="tx1"/>
                </a:solidFill>
                <a:effectLst/>
                <a:latin typeface="+mn-lt"/>
                <a:ea typeface="ＭＳ Ｐゴシック" charset="0"/>
                <a:cs typeface="ＭＳ Ｐゴシック" charset="0"/>
              </a:rPr>
              <a:t>Focus </a:t>
            </a:r>
            <a:r>
              <a:rPr lang="en-US" sz="1200" b="1" i="1" kern="1200" dirty="0" smtClean="0">
                <a:solidFill>
                  <a:schemeClr val="tx1"/>
                </a:solidFill>
                <a:effectLst/>
                <a:latin typeface="+mn-lt"/>
                <a:ea typeface="ＭＳ Ｐゴシック" charset="0"/>
                <a:cs typeface="ＭＳ Ｐゴシック" charset="0"/>
              </a:rPr>
              <a:t>Groups: </a:t>
            </a:r>
            <a:r>
              <a:rPr lang="en-US" sz="1200" kern="1200" dirty="0">
                <a:solidFill>
                  <a:schemeClr val="tx1"/>
                </a:solidFill>
                <a:effectLst/>
                <a:latin typeface="+mn-lt"/>
                <a:ea typeface="ＭＳ Ｐゴシック" charset="0"/>
                <a:cs typeface="ＭＳ Ｐゴシック" charset="0"/>
              </a:rPr>
              <a:t>The virtual focus group is becoming a viable alternative to the traditional focus group format (6 to 10 people in a room). Offering distinct advantages in terms of convenience and cost-efficiency, online focus groups provide data quickly and in a format that is usually easier to read and analyze. Traditional focus groups require someone to transcribe the spoken words into a transcript. With online focus groups, everything is already recorded by computer</a:t>
            </a:r>
            <a:r>
              <a:rPr lang="en-US" sz="1200" kern="1200" dirty="0" smtClean="0">
                <a:solidFill>
                  <a:schemeClr val="tx1"/>
                </a:solidFill>
                <a:effectLst/>
                <a:latin typeface="+mn-lt"/>
                <a:ea typeface="ＭＳ Ｐゴシック" charset="0"/>
                <a:cs typeface="ＭＳ Ｐゴシック" charset="0"/>
              </a:rPr>
              <a:t>. With </a:t>
            </a:r>
            <a:r>
              <a:rPr lang="en-US" sz="1200" kern="1200" dirty="0">
                <a:solidFill>
                  <a:schemeClr val="tx1"/>
                </a:solidFill>
                <a:effectLst/>
                <a:latin typeface="+mn-lt"/>
                <a:ea typeface="ＭＳ Ｐゴシック" charset="0"/>
                <a:cs typeface="ＭＳ Ｐゴシック" charset="0"/>
              </a:rPr>
              <a:t>the increased use of mobile devices it is even easier to conduct Online focus groups and collect data even as the customer is experiencing the product or </a:t>
            </a:r>
            <a:r>
              <a:rPr lang="en-US" sz="1200" kern="1200" dirty="0" smtClean="0">
                <a:solidFill>
                  <a:schemeClr val="tx1"/>
                </a:solidFill>
                <a:effectLst/>
                <a:latin typeface="+mn-lt"/>
                <a:ea typeface="ＭＳ Ｐゴシック" charset="0"/>
                <a:cs typeface="ＭＳ Ｐゴシック" charset="0"/>
              </a:rPr>
              <a:t>service. The </a:t>
            </a:r>
            <a:r>
              <a:rPr lang="en-US" sz="1200" kern="1200" dirty="0">
                <a:solidFill>
                  <a:schemeClr val="tx1"/>
                </a:solidFill>
                <a:effectLst/>
                <a:latin typeface="+mn-lt"/>
                <a:ea typeface="ＭＳ Ｐゴシック" charset="0"/>
                <a:cs typeface="ＭＳ Ｐゴシック" charset="0"/>
              </a:rPr>
              <a:t>primary disadvantage of online focus groups is that participants are limited to those with access to a computer or workstation. In addition, as people often participate remotely, it is not possible to verify who is actually responding to the questions. Measures can be employed to verify participation (for example, passwords), but the reality is that, in most cases, you must rely on the individual to be honest. One final </a:t>
            </a:r>
            <a:r>
              <a:rPr lang="en-US" sz="1200" kern="1200" dirty="0" smtClean="0">
                <a:solidFill>
                  <a:schemeClr val="tx1"/>
                </a:solidFill>
                <a:effectLst/>
                <a:latin typeface="+mn-lt"/>
                <a:ea typeface="ＭＳ Ｐゴシック" charset="0"/>
                <a:cs typeface="ＭＳ Ｐゴシック" charset="0"/>
              </a:rPr>
              <a:t>problem </a:t>
            </a:r>
            <a:r>
              <a:rPr lang="en-US" sz="1200" kern="1200" dirty="0">
                <a:solidFill>
                  <a:schemeClr val="tx1"/>
                </a:solidFill>
                <a:effectLst/>
                <a:latin typeface="+mn-lt"/>
                <a:ea typeface="ＭＳ Ｐゴシック" charset="0"/>
                <a:cs typeface="ＭＳ Ｐゴシック" charset="0"/>
              </a:rPr>
              <a:t>is the lack of control over the environment. Traditional focus groups create an environment where participants are required to focus on the questions. Online focus groups enable participants to be at home, work, or even a remote location with wireless access. As a result, participants can become distracted and environmental factors can affect their concentration and responses.</a:t>
            </a:r>
            <a:r>
              <a:rPr lang="en-US" dirty="0">
                <a:effectLst/>
              </a:rPr>
              <a:t> </a:t>
            </a:r>
            <a:endParaRPr lang="en-US" dirty="0" smtClean="0">
              <a:effectLst/>
            </a:endParaRPr>
          </a:p>
          <a:p>
            <a:endParaRPr lang="en-US" sz="1200" b="1" i="1" kern="1200" dirty="0" smtClean="0">
              <a:solidFill>
                <a:schemeClr val="tx1"/>
              </a:solidFill>
              <a:effectLst/>
              <a:latin typeface="+mn-lt"/>
              <a:ea typeface="ＭＳ Ｐゴシック" charset="0"/>
              <a:cs typeface="ＭＳ Ｐゴシック" charset="0"/>
            </a:endParaRPr>
          </a:p>
          <a:p>
            <a:r>
              <a:rPr lang="en-US" sz="1200" b="1" i="1" kern="1200" dirty="0" smtClean="0">
                <a:solidFill>
                  <a:schemeClr val="tx1"/>
                </a:solidFill>
                <a:effectLst/>
                <a:latin typeface="+mn-lt"/>
                <a:ea typeface="ＭＳ Ｐゴシック" charset="0"/>
                <a:cs typeface="ＭＳ Ｐゴシック" charset="0"/>
              </a:rPr>
              <a:t>Online Sampling: </a:t>
            </a:r>
            <a:r>
              <a:rPr lang="en-US" sz="1200" kern="1200" dirty="0">
                <a:solidFill>
                  <a:schemeClr val="tx1"/>
                </a:solidFill>
                <a:effectLst/>
                <a:latin typeface="+mn-lt"/>
                <a:ea typeface="ＭＳ Ｐゴシック" charset="0"/>
                <a:cs typeface="ＭＳ Ｐゴシック" charset="0"/>
              </a:rPr>
              <a:t>If someone has access to a computer with an Internet connection, that person can complete a questionnaire. Online sampling has become increasingly SAS offers powerful analysis tools to help managers more clearly understand market data.</a:t>
            </a:r>
          </a:p>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28</a:t>
            </a:fld>
            <a:endParaRPr lang="en-US"/>
          </a:p>
        </p:txBody>
      </p:sp>
    </p:spTree>
    <p:extLst>
      <p:ext uri="{BB962C8B-B14F-4D97-AF65-F5344CB8AC3E}">
        <p14:creationId xmlns:p14="http://schemas.microsoft.com/office/powerpoint/2010/main" val="3864887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dirty="0" smtClean="0">
                <a:solidFill>
                  <a:schemeClr val="tx1"/>
                </a:solidFill>
                <a:effectLst/>
                <a:latin typeface="+mn-lt"/>
                <a:ea typeface="ＭＳ Ｐゴシック" charset="0"/>
                <a:cs typeface="ＭＳ Ｐゴシック" charset="0"/>
              </a:rPr>
              <a:t>Secondary Data: </a:t>
            </a:r>
            <a:r>
              <a:rPr lang="en-US" sz="1200" kern="1200" dirty="0">
                <a:solidFill>
                  <a:schemeClr val="tx1"/>
                </a:solidFill>
                <a:effectLst/>
                <a:latin typeface="+mn-lt"/>
                <a:ea typeface="ＭＳ Ｐゴシック" charset="0"/>
                <a:cs typeface="ＭＳ Ｐゴシック" charset="0"/>
              </a:rPr>
              <a:t>Exhibit 4.9 identifies the ten most expensive countries for marketing research. Note that while the United States and, to a lesser extent, Japan and the European Union are data-rich market environments, they are also among the most expensive countries in which to conduct marketing research. Unfortunately, that level of information is not found anywhere else in world</a:t>
            </a:r>
            <a:r>
              <a:rPr lang="en-US" sz="1200" kern="1200" dirty="0" smtClean="0">
                <a:solidFill>
                  <a:schemeClr val="tx1"/>
                </a:solidFill>
                <a:effectLst/>
                <a:latin typeface="+mn-lt"/>
                <a:ea typeface="ＭＳ Ｐゴシック" charset="0"/>
                <a:cs typeface="ＭＳ Ｐゴシック" charset="0"/>
              </a:rPr>
              <a:t>. </a:t>
            </a:r>
            <a:r>
              <a:rPr lang="en-US" sz="1200" kern="1200" dirty="0">
                <a:solidFill>
                  <a:schemeClr val="tx1"/>
                </a:solidFill>
                <a:effectLst/>
                <a:latin typeface="+mn-lt"/>
                <a:ea typeface="ＭＳ Ｐゴシック" charset="0"/>
                <a:cs typeface="ＭＳ Ｐゴシック" charset="0"/>
              </a:rPr>
              <a:t>In certain areas, such as Central Europe, this is because they have only recently moved to open market economies. In other parts of the world, such as China and India, the culture does not encourage the free flow of information. This </a:t>
            </a:r>
            <a:r>
              <a:rPr lang="en-US" sz="1200" kern="1200" dirty="0" smtClean="0">
                <a:solidFill>
                  <a:schemeClr val="tx1"/>
                </a:solidFill>
                <a:effectLst/>
                <a:latin typeface="+mn-lt"/>
                <a:ea typeface="ＭＳ Ｐゴシック" charset="0"/>
                <a:cs typeface="ＭＳ Ｐゴシック" charset="0"/>
              </a:rPr>
              <a:t>makes </a:t>
            </a:r>
            <a:r>
              <a:rPr lang="en-US" sz="1200" kern="1200" dirty="0">
                <a:solidFill>
                  <a:schemeClr val="tx1"/>
                </a:solidFill>
                <a:effectLst/>
                <a:latin typeface="+mn-lt"/>
                <a:ea typeface="ＭＳ Ｐゴシック" charset="0"/>
                <a:cs typeface="ＭＳ Ｐゴシック" charset="0"/>
              </a:rPr>
              <a:t>it difficult for any organization, even governments, to collect good information. Let’s consider three major challenges researchers face as they collect data around the world.</a:t>
            </a:r>
            <a:r>
              <a:rPr lang="en-US" dirty="0">
                <a:effectLst/>
              </a:rPr>
              <a:t> </a:t>
            </a:r>
          </a:p>
          <a:p>
            <a:endParaRPr lang="en-US" sz="1200" b="1" i="1" kern="1200" dirty="0" smtClean="0">
              <a:solidFill>
                <a:schemeClr val="tx1"/>
              </a:solidFill>
              <a:effectLst/>
              <a:latin typeface="+mn-lt"/>
              <a:ea typeface="ＭＳ Ｐゴシック" charset="0"/>
              <a:cs typeface="ＭＳ Ｐゴシック" charset="0"/>
            </a:endParaRPr>
          </a:p>
          <a:p>
            <a:r>
              <a:rPr lang="en-US" sz="1200" b="1" i="1" kern="1200" dirty="0" smtClean="0">
                <a:solidFill>
                  <a:schemeClr val="tx1"/>
                </a:solidFill>
                <a:effectLst/>
                <a:latin typeface="+mn-lt"/>
                <a:ea typeface="ＭＳ Ｐゴシック" charset="0"/>
                <a:cs typeface="ＭＳ Ｐゴシック" charset="0"/>
              </a:rPr>
              <a:t>Data Accessibility: </a:t>
            </a:r>
            <a:r>
              <a:rPr lang="en-US" sz="1200" kern="1200" dirty="0">
                <a:solidFill>
                  <a:schemeClr val="tx1"/>
                </a:solidFill>
                <a:effectLst/>
                <a:latin typeface="+mn-lt"/>
                <a:ea typeface="ＭＳ Ｐゴシック" charset="0"/>
                <a:cs typeface="ＭＳ Ｐゴシック" charset="0"/>
              </a:rPr>
              <a:t>In the United States, businesspeople are accustomed to easily accessing information that simply does not exist in much of the world. The U.S. Census Bureau provides detailed information across a wide range of business </a:t>
            </a:r>
            <a:r>
              <a:rPr lang="en-US" sz="1200" kern="1200" dirty="0" smtClean="0">
                <a:solidFill>
                  <a:schemeClr val="tx1"/>
                </a:solidFill>
                <a:effectLst/>
                <a:latin typeface="+mn-lt"/>
                <a:ea typeface="ＭＳ Ｐゴシック" charset="0"/>
                <a:cs typeface="ＭＳ Ｐゴシック" charset="0"/>
              </a:rPr>
              <a:t>sectors</a:t>
            </a:r>
            <a:r>
              <a:rPr lang="en-US" sz="1200" kern="1200" dirty="0">
                <a:solidFill>
                  <a:schemeClr val="tx1"/>
                </a:solidFill>
                <a:effectLst/>
                <a:latin typeface="+mn-lt"/>
                <a:ea typeface="ＭＳ Ｐゴシック" charset="0"/>
                <a:cs typeface="ＭＳ Ｐゴシック" charset="0"/>
              </a:rPr>
              <a:t>, including retailing and distribution, as well as specific data on many different economic and personal criteria such as income per capita, population by county, and zip code (broken down by gender, age, ethnic mix, and many other </a:t>
            </a:r>
            <a:r>
              <a:rPr lang="en-US" sz="1200" kern="1200" dirty="0" smtClean="0">
                <a:solidFill>
                  <a:schemeClr val="tx1"/>
                </a:solidFill>
                <a:effectLst/>
                <a:latin typeface="+mn-lt"/>
                <a:ea typeface="ＭＳ Ｐゴシック" charset="0"/>
                <a:cs typeface="ＭＳ Ｐゴシック" charset="0"/>
              </a:rPr>
              <a:t>characteristics</a:t>
            </a:r>
            <a:r>
              <a:rPr lang="en-US" sz="1200" kern="1200" dirty="0">
                <a:solidFill>
                  <a:schemeClr val="tx1"/>
                </a:solidFill>
                <a:effectLst/>
                <a:latin typeface="+mn-lt"/>
                <a:ea typeface="ＭＳ Ｐゴシック" charset="0"/>
                <a:cs typeface="ＭＳ Ｐゴシック" charset="0"/>
              </a:rPr>
              <a:t>). From government sources (U.S. Census Bureau, Department of Commerce, EU Business Development Center), nongovernment business organizations (U.S. Chamber of Commerce, OECD), and private research organizations, a great deal of information is available to managers. The quantity and quality of data found in the United States are not available in most of the world.</a:t>
            </a:r>
          </a:p>
          <a:p>
            <a:endParaRPr lang="en-US" sz="1200" b="1" i="1" kern="1200" dirty="0" smtClean="0">
              <a:solidFill>
                <a:schemeClr val="tx1"/>
              </a:solidFill>
              <a:effectLst/>
              <a:latin typeface="+mn-lt"/>
              <a:ea typeface="ＭＳ Ｐゴシック" charset="0"/>
              <a:cs typeface="ＭＳ Ｐゴシック" charset="0"/>
            </a:endParaRPr>
          </a:p>
          <a:p>
            <a:r>
              <a:rPr lang="en-US" sz="1200" b="1" i="1" kern="1200" dirty="0" smtClean="0">
                <a:solidFill>
                  <a:schemeClr val="tx1"/>
                </a:solidFill>
                <a:effectLst/>
                <a:latin typeface="+mn-lt"/>
                <a:ea typeface="ＭＳ Ｐゴシック" charset="0"/>
                <a:cs typeface="ＭＳ Ｐゴシック" charset="0"/>
              </a:rPr>
              <a:t>Data Dependability: </a:t>
            </a:r>
            <a:r>
              <a:rPr lang="en-US" sz="1200" kern="1200" dirty="0">
                <a:solidFill>
                  <a:schemeClr val="tx1"/>
                </a:solidFill>
                <a:effectLst/>
                <a:latin typeface="+mn-lt"/>
                <a:ea typeface="ＭＳ Ｐゴシック" charset="0"/>
                <a:cs typeface="ＭＳ Ｐゴシック" charset="0"/>
              </a:rPr>
              <a:t>A second major issue is the reliability of the data. Can the information be considered accurate? Regrettably, in many cases it cannot. Government agencies, particularly in developing countries, will distort data to present a more favorable analysis. The data are often reported incorrectly because people do not want the government to know the true figures, usually </a:t>
            </a:r>
            <a:r>
              <a:rPr lang="en-US" sz="1200" kern="1200" dirty="0" smtClean="0">
                <a:solidFill>
                  <a:schemeClr val="tx1"/>
                </a:solidFill>
                <a:effectLst/>
                <a:latin typeface="+mn-lt"/>
                <a:ea typeface="ＭＳ Ｐゴシック" charset="0"/>
                <a:cs typeface="ＭＳ Ｐゴシック" charset="0"/>
              </a:rPr>
              <a:t>because </a:t>
            </a:r>
            <a:r>
              <a:rPr lang="en-US" sz="1200" kern="1200" dirty="0">
                <a:solidFill>
                  <a:schemeClr val="tx1"/>
                </a:solidFill>
                <a:effectLst/>
                <a:latin typeface="+mn-lt"/>
                <a:ea typeface="ＭＳ Ｐゴシック" charset="0"/>
                <a:cs typeface="ＭＳ Ｐゴシック" charset="0"/>
              </a:rPr>
              <a:t>of higher tax concerns. In other cases, governments want to present optimistic results that enforce government policies so they alter the data to reflect government accomplishments</a:t>
            </a:r>
            <a:r>
              <a:rPr lang="en-US" sz="1200" kern="1200" dirty="0" smtClean="0">
                <a:solidFill>
                  <a:schemeClr val="tx1"/>
                </a:solidFill>
                <a:effectLst/>
                <a:latin typeface="+mn-lt"/>
                <a:ea typeface="ＭＳ Ｐゴシック" charset="0"/>
                <a:cs typeface="ＭＳ Ｐゴシック" charset="0"/>
              </a:rPr>
              <a:t>.</a:t>
            </a:r>
            <a:endParaRPr lang="en-US" sz="1200" kern="1200" dirty="0">
              <a:solidFill>
                <a:schemeClr val="tx1"/>
              </a:solidFill>
              <a:effectLst/>
              <a:latin typeface="+mn-lt"/>
              <a:ea typeface="ＭＳ Ｐゴシック" charset="0"/>
              <a:cs typeface="ＭＳ Ｐゴシック" charset="0"/>
            </a:endParaRPr>
          </a:p>
          <a:p>
            <a:endParaRPr lang="en-US" sz="1200" b="1" i="1" kern="1200" dirty="0" smtClean="0">
              <a:solidFill>
                <a:schemeClr val="tx1"/>
              </a:solidFill>
              <a:effectLst/>
              <a:latin typeface="+mn-lt"/>
              <a:ea typeface="ＭＳ Ｐゴシック" charset="0"/>
              <a:cs typeface="ＭＳ Ｐゴシック" charset="0"/>
            </a:endParaRPr>
          </a:p>
          <a:p>
            <a:r>
              <a:rPr lang="en-US" sz="1200" b="1" i="1" kern="1200" dirty="0" smtClean="0">
                <a:solidFill>
                  <a:schemeClr val="tx1"/>
                </a:solidFill>
                <a:effectLst/>
                <a:latin typeface="+mn-lt"/>
                <a:ea typeface="ＭＳ Ｐゴシック" charset="0"/>
                <a:cs typeface="ＭＳ Ｐゴシック" charset="0"/>
              </a:rPr>
              <a:t>Data Comparability: </a:t>
            </a:r>
            <a:r>
              <a:rPr lang="en-US" sz="1200" kern="1200" dirty="0">
                <a:solidFill>
                  <a:schemeClr val="tx1"/>
                </a:solidFill>
                <a:effectLst/>
                <a:latin typeface="+mn-lt"/>
                <a:ea typeface="ＭＳ Ｐゴシック" charset="0"/>
                <a:cs typeface="ＭＳ Ｐゴシック" charset="0"/>
              </a:rPr>
              <a:t>Comparing secondary data from foreign markets risks three other problems. First, developing countries often lack historical data, making it</a:t>
            </a:r>
            <a:r>
              <a:rPr lang="en-US" dirty="0">
                <a:effectLst/>
              </a:rPr>
              <a:t> </a:t>
            </a:r>
            <a:r>
              <a:rPr lang="en-US" sz="1200" kern="1200" dirty="0">
                <a:solidFill>
                  <a:schemeClr val="tx1"/>
                </a:solidFill>
                <a:effectLst/>
                <a:latin typeface="+mn-lt"/>
                <a:ea typeface="ＭＳ Ｐゴシック" charset="0"/>
                <a:cs typeface="ＭＳ Ｐゴシック" charset="0"/>
              </a:rPr>
              <a:t>much harder to assess long-term economic or business trends. Second, the available data are outdated so they are ineffective for making decisions in the current economic environment. Finally, terms used in reporting information are not consistent. Standardized business terminology used in industrialized countries has not been adopted by many developing regions, making it difficult for researchers to interpret data.</a:t>
            </a:r>
          </a:p>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29</a:t>
            </a:fld>
            <a:endParaRPr lang="en-US"/>
          </a:p>
        </p:txBody>
      </p:sp>
    </p:spTree>
    <p:extLst>
      <p:ext uri="{BB962C8B-B14F-4D97-AF65-F5344CB8AC3E}">
        <p14:creationId xmlns:p14="http://schemas.microsoft.com/office/powerpoint/2010/main" val="1346594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1" kern="1200" dirty="0">
                <a:solidFill>
                  <a:schemeClr val="tx1"/>
                </a:solidFill>
                <a:effectLst/>
                <a:latin typeface="+mn-lt"/>
                <a:ea typeface="ＭＳ Ｐゴシック" charset="0"/>
                <a:cs typeface="ＭＳ Ｐゴシック" charset="0"/>
              </a:rPr>
              <a:t>Unwillingness to </a:t>
            </a:r>
            <a:r>
              <a:rPr lang="en-US" sz="1200" b="1" i="1" kern="1200" dirty="0" smtClean="0">
                <a:solidFill>
                  <a:schemeClr val="tx1"/>
                </a:solidFill>
                <a:effectLst/>
                <a:latin typeface="+mn-lt"/>
                <a:ea typeface="ＭＳ Ｐゴシック" charset="0"/>
                <a:cs typeface="ＭＳ Ｐゴシック" charset="0"/>
              </a:rPr>
              <a:t>Respond: </a:t>
            </a:r>
            <a:r>
              <a:rPr lang="en-US" sz="1200" kern="1200" dirty="0">
                <a:solidFill>
                  <a:schemeClr val="tx1"/>
                </a:solidFill>
                <a:effectLst/>
                <a:latin typeface="+mn-lt"/>
                <a:ea typeface="ＭＳ Ｐゴシック" charset="0"/>
                <a:cs typeface="ＭＳ Ｐゴシック" charset="0"/>
              </a:rPr>
              <a:t>Cultural, </a:t>
            </a:r>
            <a:r>
              <a:rPr lang="en-US" sz="1200" kern="1200" dirty="0" smtClean="0">
                <a:solidFill>
                  <a:schemeClr val="tx1"/>
                </a:solidFill>
                <a:effectLst/>
                <a:latin typeface="+mn-lt"/>
                <a:ea typeface="ＭＳ Ｐゴシック" charset="0"/>
                <a:cs typeface="ＭＳ Ｐゴシック" charset="0"/>
              </a:rPr>
              <a:t>gender, and individual differences </a:t>
            </a:r>
            <a:r>
              <a:rPr lang="en-US" sz="1200" kern="1200" dirty="0">
                <a:solidFill>
                  <a:schemeClr val="tx1"/>
                </a:solidFill>
                <a:effectLst/>
                <a:latin typeface="+mn-lt"/>
                <a:ea typeface="ＭＳ Ｐゴシック" charset="0"/>
                <a:cs typeface="ＭＳ Ｐゴシック" charset="0"/>
              </a:rPr>
              <a:t>create wide disparities in the willingness to provide personal information. The United States has an open information culture and people are much more willing to respond, but this openness is not shared around the world. In addition, government agencies such as the Securities and Exchange Commission require publicly traded companies to provide accurate business information including valid financial results. Nongovernment agencies such as trade associations report studies widely used in business. The National Realtors Association, for example, publishes quarterly data on the housing industry that is considered an accurate assessment of the real estate market in the United States</a:t>
            </a:r>
            <a:r>
              <a:rPr lang="en-US" sz="1200" kern="1200" dirty="0" smtClean="0">
                <a:solidFill>
                  <a:schemeClr val="tx1"/>
                </a:solidFill>
                <a:effectLst/>
                <a:latin typeface="+mn-lt"/>
                <a:ea typeface="ＭＳ Ｐゴシック" charset="0"/>
                <a:cs typeface="ＭＳ Ｐゴシック"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ＭＳ Ｐゴシック" charset="0"/>
              <a:cs typeface="ＭＳ Ｐゴシック" charset="0"/>
            </a:endParaRPr>
          </a:p>
          <a:p>
            <a:r>
              <a:rPr lang="en-US" sz="1200" b="1" i="1" kern="1200" dirty="0">
                <a:solidFill>
                  <a:schemeClr val="tx1"/>
                </a:solidFill>
                <a:effectLst/>
                <a:latin typeface="+mn-lt"/>
                <a:ea typeface="ＭＳ Ｐゴシック" charset="0"/>
                <a:cs typeface="ＭＳ Ｐゴシック" charset="0"/>
              </a:rPr>
              <a:t>Unreliable Sampling </a:t>
            </a:r>
            <a:r>
              <a:rPr lang="en-US" sz="1200" b="1" i="1" kern="1200" dirty="0" smtClean="0">
                <a:solidFill>
                  <a:schemeClr val="tx1"/>
                </a:solidFill>
                <a:effectLst/>
                <a:latin typeface="+mn-lt"/>
                <a:ea typeface="ＭＳ Ｐゴシック" charset="0"/>
                <a:cs typeface="ＭＳ Ｐゴシック" charset="0"/>
              </a:rPr>
              <a:t>Procedures: </a:t>
            </a:r>
            <a:r>
              <a:rPr lang="en-US" sz="1200" kern="1200" dirty="0">
                <a:solidFill>
                  <a:schemeClr val="tx1"/>
                </a:solidFill>
                <a:effectLst/>
                <a:latin typeface="+mn-lt"/>
                <a:ea typeface="ＭＳ Ｐゴシック" charset="0"/>
                <a:cs typeface="ＭＳ Ｐゴシック" charset="0"/>
              </a:rPr>
              <a:t>Related to the quality of data noted earlier is the problem of unreliable or inadequate demographic information to conduct primary research. In many countries, there is no way to locate or identify who lives where or even how many people live in a given location, something businesspeople in the United States take for granted. In the United States, sophisticated global positioning system (GPS) devices can direct people to specific locations based on maps and other data stored on a hard drive. Consider the problem, then, if you are in a medium or small South American or Asian city where maps do not exist and street names are not even posted. The lack of reliable census information coupled with an inadequate infrastructure leaves market researchers in many countries with no accurate sampling frame from which to draw respondents</a:t>
            </a:r>
            <a:r>
              <a:rPr lang="en-US" sz="1200" kern="1200" dirty="0" smtClean="0">
                <a:solidFill>
                  <a:schemeClr val="tx1"/>
                </a:solidFill>
                <a:effectLst/>
                <a:latin typeface="+mn-lt"/>
                <a:ea typeface="ＭＳ Ｐゴシック" charset="0"/>
                <a:cs typeface="ＭＳ Ｐゴシック" charset="0"/>
              </a:rPr>
              <a:t>.</a:t>
            </a:r>
          </a:p>
          <a:p>
            <a:endParaRPr lang="en-US" sz="1200" kern="1200" dirty="0">
              <a:solidFill>
                <a:schemeClr val="tx1"/>
              </a:solidFill>
              <a:effectLst/>
              <a:latin typeface="+mn-lt"/>
              <a:ea typeface="ＭＳ Ｐゴシック" charset="0"/>
              <a:cs typeface="ＭＳ Ｐゴシック" charset="0"/>
            </a:endParaRPr>
          </a:p>
          <a:p>
            <a:r>
              <a:rPr lang="en-US" sz="1200" b="1" i="1" kern="1200" dirty="0">
                <a:solidFill>
                  <a:schemeClr val="tx1"/>
                </a:solidFill>
                <a:effectLst/>
                <a:latin typeface="+mn-lt"/>
                <a:ea typeface="ＭＳ Ｐゴシック" charset="0"/>
                <a:cs typeface="ＭＳ Ｐゴシック" charset="0"/>
              </a:rPr>
              <a:t>Inaccurate Language Translation and Insufficient </a:t>
            </a:r>
            <a:r>
              <a:rPr lang="en-US" sz="1200" b="1" i="1" kern="1200" dirty="0" smtClean="0">
                <a:solidFill>
                  <a:schemeClr val="tx1"/>
                </a:solidFill>
                <a:effectLst/>
                <a:latin typeface="+mn-lt"/>
                <a:ea typeface="ＭＳ Ｐゴシック" charset="0"/>
                <a:cs typeface="ＭＳ Ｐゴシック" charset="0"/>
              </a:rPr>
              <a:t>Comprehension: </a:t>
            </a:r>
            <a:r>
              <a:rPr lang="en-US" sz="1200" kern="1200" dirty="0">
                <a:solidFill>
                  <a:schemeClr val="tx1"/>
                </a:solidFill>
                <a:effectLst/>
                <a:latin typeface="+mn-lt"/>
                <a:ea typeface="ＭＳ Ｐゴシック" charset="0"/>
                <a:cs typeface="ＭＳ Ｐゴシック" charset="0"/>
              </a:rPr>
              <a:t>Getting people in global markets to actually complete a survey presents three challenges. First,  simply  translating  surveys  can be a challenge.  For  example, </a:t>
            </a:r>
            <a:r>
              <a:rPr lang="en-US" sz="1200" kern="1200" dirty="0" smtClean="0">
                <a:solidFill>
                  <a:schemeClr val="tx1"/>
                </a:solidFill>
                <a:effectLst/>
                <a:latin typeface="+mn-lt"/>
                <a:ea typeface="ＭＳ Ｐゴシック" charset="0"/>
                <a:cs typeface="ＭＳ Ｐゴシック" charset="0"/>
              </a:rPr>
              <a:t>Chinese is </a:t>
            </a:r>
            <a:r>
              <a:rPr lang="en-US" sz="1200" kern="1200" dirty="0">
                <a:solidFill>
                  <a:schemeClr val="tx1"/>
                </a:solidFill>
                <a:effectLst/>
                <a:latin typeface="+mn-lt"/>
                <a:ea typeface="ＭＳ Ｐゴシック" charset="0"/>
                <a:cs typeface="ＭＳ Ｐゴシック" charset="0"/>
              </a:rPr>
              <a:t>written with characters known as </a:t>
            </a:r>
            <a:r>
              <a:rPr lang="en-US" sz="1200" kern="1200" dirty="0" err="1">
                <a:solidFill>
                  <a:schemeClr val="tx1"/>
                </a:solidFill>
                <a:effectLst/>
                <a:latin typeface="+mn-lt"/>
                <a:ea typeface="ＭＳ Ｐゴシック" charset="0"/>
                <a:cs typeface="ＭＳ Ｐゴシック" charset="0"/>
              </a:rPr>
              <a:t>hànzi</a:t>
            </a:r>
            <a:r>
              <a:rPr lang="en-US" sz="1200" kern="1200" dirty="0">
                <a:solidFill>
                  <a:schemeClr val="tx1"/>
                </a:solidFill>
                <a:effectLst/>
                <a:latin typeface="+mn-lt"/>
                <a:ea typeface="ＭＳ Ｐゴシック" charset="0"/>
                <a:cs typeface="ＭＳ Ｐゴシック" charset="0"/>
              </a:rPr>
              <a:t> with each character representing a syllable of spoken Chinese with its own meaning. To read fluently in Chinese requires knowledge of more than 3,000 symbols. Second, word usage changes dramatically around the world. In the United States and Western Europe, “family” generally refers to the immediate family unit, including a father, mother, and their children, while in many Latin and Asian cultures “family” almost always includes the extended family, including all aunts, uncles, cousins, and grandparents. When a survey asks about family members, then, the responses could vary </a:t>
            </a:r>
            <a:r>
              <a:rPr lang="en-US" sz="1200" kern="1200" dirty="0" smtClean="0">
                <a:solidFill>
                  <a:schemeClr val="tx1"/>
                </a:solidFill>
                <a:effectLst/>
                <a:latin typeface="+mn-lt"/>
                <a:ea typeface="ＭＳ Ｐゴシック" charset="0"/>
                <a:cs typeface="ＭＳ Ｐゴシック" charset="0"/>
              </a:rPr>
              <a:t>dramatically. A </a:t>
            </a:r>
            <a:r>
              <a:rPr lang="en-US" sz="1200" kern="1200" dirty="0">
                <a:solidFill>
                  <a:schemeClr val="tx1"/>
                </a:solidFill>
                <a:effectLst/>
                <a:latin typeface="+mn-lt"/>
                <a:ea typeface="ＭＳ Ｐゴシック" charset="0"/>
                <a:cs typeface="ＭＳ Ｐゴシック" charset="0"/>
              </a:rPr>
              <a:t>final problem is insufficient language comprehension. In many parts of the world illiteracy rates are high, which rules out most survey methodologies In addition, some countries use multiple languages, making translation costly and increasing the likelihood of mistranslation. India, for example, recognizes 14 official languages with many additional nonofficial languages. Imagine writing a survey that would translate well into over a dozen languages.</a:t>
            </a:r>
          </a:p>
          <a:p>
            <a:r>
              <a:rPr lang="en-US" dirty="0">
                <a:effectLst/>
              </a:rPr>
              <a:t/>
            </a:r>
            <a:br>
              <a:rPr lang="en-US" dirty="0">
                <a:effectLst/>
              </a:rPr>
            </a:br>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30</a:t>
            </a:fld>
            <a:endParaRPr lang="en-US"/>
          </a:p>
        </p:txBody>
      </p:sp>
    </p:spTree>
    <p:extLst>
      <p:ext uri="{BB962C8B-B14F-4D97-AF65-F5344CB8AC3E}">
        <p14:creationId xmlns:p14="http://schemas.microsoft.com/office/powerpoint/2010/main" val="79743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There are two fundamental types of market information decision makers need today. The first is data related to broad areas of interest such as demographic and economic trends, or the customer order fulfillment process inside the company. These data are used in strategic planning to help forecast potential new opportunities for company investment or deal with possible problems before they become a major issue for the company. The second type of information needed addresses a specific question, for example, what is the best kitchen design for a retired baby boomer couple? Or what features would a young urban professional want in an iPhone? Questions like these require unique research designed to answer specific questions.</a:t>
            </a:r>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4</a:t>
            </a:fld>
            <a:endParaRPr lang="en-US"/>
          </a:p>
        </p:txBody>
      </p:sp>
    </p:spTree>
    <p:extLst>
      <p:ext uri="{BB962C8B-B14F-4D97-AF65-F5344CB8AC3E}">
        <p14:creationId xmlns:p14="http://schemas.microsoft.com/office/powerpoint/2010/main" val="42038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ＭＳ Ｐゴシック" charset="0"/>
                <a:cs typeface="ＭＳ Ｐゴシック" charset="0"/>
              </a:rPr>
              <a:t>Think about all the ways a company gets competitor data—salespeople and customers in the field, competitor materials and websites, business-related websites such as Hoover’s, and many others. Because there are so many sources of information, decisions must be made about what information will be collected and where it will come from.</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ＭＳ Ｐゴシック" charset="0"/>
                <a:cs typeface="ＭＳ Ｐゴシック" charset="0"/>
              </a:rPr>
              <a:t>The CEO probably doesn’t want or need daily sales figures across individual product lines, but the local sales manager does.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ＭＳ Ｐゴシック" charset="0"/>
              <a:cs typeface="ＭＳ Ｐゴシック"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ＭＳ Ｐゴシック" charset="0"/>
                <a:cs typeface="ＭＳ Ｐゴシック" charset="0"/>
              </a:rPr>
              <a:t>Company databases hold a great deal of confidential data on customers, suppliers, and employees. By limiting access to the data to those with a need to know, companies protect relationships and build trust.</a:t>
            </a:r>
          </a:p>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ＭＳ Ｐゴシック" charset="0"/>
                <a:cs typeface="ＭＳ Ｐゴシック" charset="0"/>
              </a:rPr>
              <a:t>A market information system can be as complicated as the company wants or can afford. It is expensive to collect and analyze data, and most companies don’t maximize their existing information. Often, simply checking secondary sources such as legitimate websites will provide sufficient information for the marketing manager to make a decision in a particular situation. </a:t>
            </a:r>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0" kern="1200" dirty="0">
                <a:solidFill>
                  <a:schemeClr val="tx1"/>
                </a:solidFill>
                <a:latin typeface="+mn-lt"/>
                <a:ea typeface="ＭＳ Ｐゴシック" charset="0"/>
                <a:cs typeface="ＭＳ Ｐゴシック" charset="0"/>
              </a:rPr>
              <a:t>Identify the frequency and size of customer orders. By charting the frequency, size, and specific items included in an order, it’s possible to assess customer </a:t>
            </a:r>
            <a:r>
              <a:rPr lang="en-US" sz="1200" b="0" kern="1200" dirty="0" smtClean="0">
                <a:solidFill>
                  <a:schemeClr val="tx1"/>
                </a:solidFill>
                <a:latin typeface="+mn-lt"/>
                <a:ea typeface="ＭＳ Ｐゴシック" charset="0"/>
                <a:cs typeface="ＭＳ Ｐゴシック" charset="0"/>
              </a:rPr>
              <a:t>satisfaction.</a:t>
            </a:r>
          </a:p>
          <a:p>
            <a:pPr lvl="0"/>
            <a:endParaRPr lang="en-US" sz="1200" b="0" kern="1200" dirty="0">
              <a:solidFill>
                <a:schemeClr val="tx1"/>
              </a:solidFill>
              <a:latin typeface="+mn-lt"/>
              <a:ea typeface="ＭＳ Ｐゴシック" charset="0"/>
              <a:cs typeface="ＭＳ Ｐゴシック" charset="0"/>
            </a:endParaRPr>
          </a:p>
          <a:p>
            <a:pPr lvl="0"/>
            <a:r>
              <a:rPr lang="en-US" sz="1200" kern="1200" dirty="0">
                <a:solidFill>
                  <a:schemeClr val="tx1"/>
                </a:solidFill>
                <a:latin typeface="+mn-lt"/>
                <a:ea typeface="ＭＳ Ｐゴシック" charset="0"/>
                <a:cs typeface="ＭＳ Ｐゴシック" charset="0"/>
              </a:rPr>
              <a:t>Determine the actual cost of a customer order. Tools such as activity-based cost accounting can allocate time and overhead costs to specific customers. By combining that with information from each customer order, it is possible to get accurate cost and profitability measures of individual customers</a:t>
            </a:r>
            <a:r>
              <a:rPr lang="en-US" sz="1200" kern="1200" dirty="0" smtClean="0">
                <a:solidFill>
                  <a:schemeClr val="tx1"/>
                </a:solidFill>
                <a:latin typeface="+mn-lt"/>
                <a:ea typeface="ＭＳ Ｐゴシック" charset="0"/>
                <a:cs typeface="ＭＳ Ｐゴシック" charset="0"/>
              </a:rPr>
              <a:t>.</a:t>
            </a:r>
          </a:p>
          <a:p>
            <a:pPr lvl="0"/>
            <a:endParaRPr lang="en-US" sz="1200" kern="1200" dirty="0">
              <a:solidFill>
                <a:schemeClr val="tx1"/>
              </a:solidFill>
              <a:latin typeface="+mn-lt"/>
              <a:ea typeface="ＭＳ Ｐゴシック" charset="0"/>
              <a:cs typeface="ＭＳ Ｐゴシック" charset="0"/>
            </a:endParaRPr>
          </a:p>
          <a:p>
            <a:pPr lvl="0"/>
            <a:r>
              <a:rPr lang="en-US" sz="1200" kern="1200" dirty="0">
                <a:solidFill>
                  <a:schemeClr val="tx1"/>
                </a:solidFill>
                <a:latin typeface="+mn-lt"/>
                <a:ea typeface="ＭＳ Ｐゴシック" charset="0"/>
                <a:cs typeface="ＭＳ Ｐゴシック" charset="0"/>
              </a:rPr>
              <a:t>Rank customers based on established criteria like profitability. Not all customers are equal, and the customer mix changes over time. Companies need to understand how each customer rates on a defined set of criteria to better allocate current resources and develop strategies for future growth</a:t>
            </a:r>
            <a:r>
              <a:rPr lang="en-US" sz="1200" kern="1200" dirty="0" smtClean="0">
                <a:solidFill>
                  <a:schemeClr val="tx1"/>
                </a:solidFill>
                <a:latin typeface="+mn-lt"/>
                <a:ea typeface="ＭＳ Ｐゴシック" charset="0"/>
                <a:cs typeface="ＭＳ Ｐゴシック" charset="0"/>
              </a:rPr>
              <a:t>.</a:t>
            </a:r>
          </a:p>
          <a:p>
            <a:pPr lvl="0"/>
            <a:endParaRPr lang="en-US" sz="1200" kern="1200" dirty="0">
              <a:solidFill>
                <a:schemeClr val="tx1"/>
              </a:solidFill>
              <a:latin typeface="+mn-lt"/>
              <a:ea typeface="ＭＳ Ｐゴシック" charset="0"/>
              <a:cs typeface="ＭＳ Ｐゴシック" charset="0"/>
            </a:endParaRPr>
          </a:p>
          <a:p>
            <a:pPr lvl="0"/>
            <a:r>
              <a:rPr lang="en-US" sz="1200" kern="1200" dirty="0">
                <a:solidFill>
                  <a:schemeClr val="tx1"/>
                </a:solidFill>
                <a:latin typeface="+mn-lt"/>
                <a:ea typeface="ＭＳ Ｐゴシック" charset="0"/>
                <a:cs typeface="ＭＳ Ｐゴシック" charset="0"/>
              </a:rPr>
              <a:t>Calculate the efficiency of the company’s production and distribution system. Tracking customer orders makes it possible to assess many of the company’s critical functions.</a:t>
            </a:r>
          </a:p>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ＭＳ Ｐゴシック" charset="0"/>
                <a:cs typeface="ＭＳ Ｐゴシック" charset="0"/>
              </a:rPr>
              <a:t>Salespeople write call reports.  This includes products discussed with the customer, customer concerns, and changes in personnel.</a:t>
            </a:r>
          </a:p>
          <a:p>
            <a:endParaRPr lang="en-US" sz="1200" kern="1200" baseline="0" dirty="0">
              <a:solidFill>
                <a:schemeClr val="tx1"/>
              </a:solidFill>
              <a:latin typeface="+mn-lt"/>
              <a:ea typeface="ＭＳ Ｐゴシック" charset="0"/>
              <a:cs typeface="ＭＳ Ｐゴシック" charset="0"/>
            </a:endParaRPr>
          </a:p>
          <a:p>
            <a:r>
              <a:rPr lang="en-US" sz="1200" b="0" kern="1200" baseline="0" dirty="0">
                <a:solidFill>
                  <a:schemeClr val="tx1"/>
                </a:solidFill>
                <a:latin typeface="+mn-lt"/>
                <a:ea typeface="ＭＳ Ｐゴシック" charset="0"/>
                <a:cs typeface="ＭＳ Ｐゴシック" charset="0"/>
              </a:rPr>
              <a:t>Interpreting the data may be done by </a:t>
            </a:r>
            <a:r>
              <a:rPr lang="en-US" sz="1200" kern="1200" baseline="0" dirty="0">
                <a:solidFill>
                  <a:schemeClr val="tx1"/>
                </a:solidFill>
                <a:latin typeface="+mn-lt"/>
                <a:ea typeface="ＭＳ Ｐゴシック" charset="0"/>
                <a:cs typeface="ＭＳ Ｐゴシック" charset="0"/>
              </a:rPr>
              <a:t>managers who add additional insight to the “raw” data from the salesperson.  In more sophisticated sales information systems, people at regional or national offices will analyze data from many salespeople looking for broad trends.</a:t>
            </a:r>
          </a:p>
          <a:p>
            <a:endParaRPr lang="en-US" sz="1200" kern="1200" baseline="0" dirty="0">
              <a:solidFill>
                <a:schemeClr val="tx1"/>
              </a:solidFill>
              <a:latin typeface="+mn-lt"/>
              <a:ea typeface="ＭＳ Ｐゴシック" charset="0"/>
              <a:cs typeface="ＭＳ Ｐゴシック" charset="0"/>
            </a:endParaRPr>
          </a:p>
          <a:p>
            <a:pPr>
              <a:buFont typeface="Arial" pitchFamily="34" charset="0"/>
              <a:buNone/>
            </a:pPr>
            <a:r>
              <a:rPr lang="en-US" sz="1200" b="0" kern="1200" baseline="0" dirty="0" smtClean="0">
                <a:solidFill>
                  <a:schemeClr val="tx1"/>
                </a:solidFill>
                <a:latin typeface="+mn-lt"/>
                <a:ea typeface="ＭＳ Ｐゴシック" charset="0"/>
                <a:cs typeface="ＭＳ Ｐゴシック" charset="0"/>
              </a:rPr>
              <a:t>Distribution </a:t>
            </a:r>
            <a:r>
              <a:rPr lang="en-US" sz="1200" b="0" kern="1200" baseline="0" dirty="0">
                <a:solidFill>
                  <a:schemeClr val="tx1"/>
                </a:solidFill>
                <a:latin typeface="+mn-lt"/>
                <a:ea typeface="ＭＳ Ｐゴシック" charset="0"/>
                <a:cs typeface="ＭＳ Ｐゴシック" charset="0"/>
              </a:rPr>
              <a:t>of data (getting the analysis to decision makers and back into the field). A sales information system needs to distribute the information </a:t>
            </a:r>
            <a:r>
              <a:rPr lang="en-US" sz="1200" kern="1200" baseline="0" dirty="0">
                <a:solidFill>
                  <a:schemeClr val="tx1"/>
                </a:solidFill>
                <a:latin typeface="+mn-lt"/>
                <a:ea typeface="ＭＳ Ｐゴシック" charset="0"/>
                <a:cs typeface="ＭＳ Ｐゴシック" charset="0"/>
              </a:rPr>
              <a:t> to management as part of a larger market information system. At the same time, it is important to get the information back out to the sales force. When trends, problems or solutions to problems, and opportunities are identified, salespeople benefit from learning quickly so they can respond in the field. Much of this information has a time value. If salespeople do not get the analysis in a timely manner, much of the benefit will be lost. </a:t>
            </a:r>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Demographics:  </a:t>
            </a:r>
            <a:r>
              <a:rPr lang="en-US" b="0" dirty="0"/>
              <a:t>Populations of Interest, Ethnic Groups, Geographic </a:t>
            </a:r>
            <a:r>
              <a:rPr lang="en-US" b="0" dirty="0" smtClean="0"/>
              <a:t>Changes</a:t>
            </a:r>
          </a:p>
          <a:p>
            <a:endParaRPr lang="en-US" b="0" dirty="0"/>
          </a:p>
          <a:p>
            <a:r>
              <a:rPr lang="en-US" b="1" dirty="0"/>
              <a:t>Economic Conditions: </a:t>
            </a:r>
            <a:r>
              <a:rPr lang="en-US" sz="1200" kern="1200" dirty="0">
                <a:solidFill>
                  <a:schemeClr val="tx1"/>
                </a:solidFill>
                <a:effectLst/>
                <a:latin typeface="+mn-lt"/>
                <a:ea typeface="ＭＳ Ｐゴシック" charset="0"/>
                <a:cs typeface="ＭＳ Ｐゴシック" charset="0"/>
              </a:rPr>
              <a:t>Companies are keenly interested in the ability of their customers to purchase products and services. It is not surprising then that a good understanding of current and future economic trends is important in an effective market information system. There are two principal types of economic knowledge. The study of individual economic activity (firm, household, or prices) is known as </a:t>
            </a:r>
            <a:r>
              <a:rPr lang="en-US" sz="1200" b="1" kern="1200" dirty="0">
                <a:solidFill>
                  <a:schemeClr val="tx1"/>
                </a:solidFill>
                <a:effectLst/>
                <a:latin typeface="+mn-lt"/>
                <a:ea typeface="ＭＳ Ｐゴシック" charset="0"/>
                <a:cs typeface="ＭＳ Ｐゴシック" charset="0"/>
              </a:rPr>
              <a:t>microeconomics</a:t>
            </a:r>
            <a:r>
              <a:rPr lang="en-US" sz="1200" kern="1200" dirty="0">
                <a:solidFill>
                  <a:schemeClr val="tx1"/>
                </a:solidFill>
                <a:effectLst/>
                <a:latin typeface="+mn-lt"/>
                <a:ea typeface="ＭＳ Ｐゴシック" charset="0"/>
                <a:cs typeface="ＭＳ Ｐゴシック" charset="0"/>
              </a:rPr>
              <a:t>. At the other end of the spectrum, </a:t>
            </a:r>
            <a:r>
              <a:rPr lang="en-US" sz="1200" b="1" kern="1200" dirty="0">
                <a:solidFill>
                  <a:schemeClr val="tx1"/>
                </a:solidFill>
                <a:effectLst/>
                <a:latin typeface="+mn-lt"/>
                <a:ea typeface="ＭＳ Ｐゴシック" charset="0"/>
                <a:cs typeface="ＭＳ Ｐゴシック" charset="0"/>
              </a:rPr>
              <a:t>macroeconomics </a:t>
            </a:r>
            <a:r>
              <a:rPr lang="en-US" sz="1200" kern="1200" dirty="0">
                <a:solidFill>
                  <a:schemeClr val="tx1"/>
                </a:solidFill>
                <a:effectLst/>
                <a:latin typeface="+mn-lt"/>
                <a:ea typeface="ＭＳ Ｐゴシック" charset="0"/>
                <a:cs typeface="ＭＳ Ｐゴシック" charset="0"/>
              </a:rPr>
              <a:t>refers to the study of economic activity in terms of broad measures of output (gross national product or GNP) and input as well as the interaction among various sectors of an entire economy.</a:t>
            </a:r>
          </a:p>
          <a:p>
            <a:endParaRPr lang="en-US" sz="1200" b="1" kern="1200" dirty="0" smtClean="0">
              <a:solidFill>
                <a:schemeClr val="tx1"/>
              </a:solidFill>
              <a:effectLst/>
              <a:latin typeface="+mn-lt"/>
              <a:ea typeface="ＭＳ Ｐゴシック" charset="0"/>
            </a:endParaRPr>
          </a:p>
          <a:p>
            <a:r>
              <a:rPr lang="en-US" sz="1200" b="1" kern="1200" dirty="0" smtClean="0">
                <a:solidFill>
                  <a:schemeClr val="tx1"/>
                </a:solidFill>
                <a:effectLst/>
                <a:latin typeface="+mn-lt"/>
                <a:ea typeface="ＭＳ Ｐゴシック" charset="0"/>
              </a:rPr>
              <a:t>Technology Transformations: </a:t>
            </a:r>
            <a:r>
              <a:rPr lang="en-US" sz="1200" kern="1200" dirty="0">
                <a:solidFill>
                  <a:schemeClr val="tx1"/>
                </a:solidFill>
                <a:effectLst/>
                <a:latin typeface="+mn-lt"/>
                <a:ea typeface="ＭＳ Ｐゴシック" charset="0"/>
                <a:cs typeface="ＭＳ Ｐゴシック" charset="0"/>
              </a:rPr>
              <a:t>Technology has been one of the major catalysts  for change in the marketplace. Faster, smaller, and easier-to-use computers and powerful software facilitate sophisticated analyses right on the desks of front-line managers from anywhere in the world. Complex supply chain and manufacturing processes coupled with Internet connectivity allow customers real-time access to the entire manufacturing process.</a:t>
            </a:r>
          </a:p>
          <a:p>
            <a:endParaRPr lang="en-US" sz="1200" b="1" kern="1200" dirty="0" smtClean="0">
              <a:solidFill>
                <a:schemeClr val="tx1"/>
              </a:solidFill>
              <a:effectLst/>
              <a:latin typeface="+mn-lt"/>
              <a:ea typeface="ＭＳ Ｐゴシック" charset="0"/>
              <a:cs typeface="ＭＳ Ｐゴシック" charset="0"/>
            </a:endParaRPr>
          </a:p>
          <a:p>
            <a:r>
              <a:rPr lang="en-US" sz="1200" b="1" kern="1200" dirty="0" smtClean="0">
                <a:solidFill>
                  <a:schemeClr val="tx1"/>
                </a:solidFill>
                <a:effectLst/>
                <a:latin typeface="+mn-lt"/>
                <a:ea typeface="ＭＳ Ｐゴシック" charset="0"/>
                <a:cs typeface="ＭＳ Ｐゴシック" charset="0"/>
              </a:rPr>
              <a:t>Natural </a:t>
            </a:r>
            <a:r>
              <a:rPr lang="en-US" sz="1200" b="1" kern="1200" dirty="0">
                <a:solidFill>
                  <a:schemeClr val="tx1"/>
                </a:solidFill>
                <a:effectLst/>
                <a:latin typeface="+mn-lt"/>
                <a:ea typeface="ＭＳ Ｐゴシック" charset="0"/>
                <a:cs typeface="ＭＳ Ｐゴシック" charset="0"/>
              </a:rPr>
              <a:t>World </a:t>
            </a:r>
            <a:r>
              <a:rPr lang="en-US" sz="1200" kern="1200" dirty="0">
                <a:solidFill>
                  <a:schemeClr val="tx1"/>
                </a:solidFill>
                <a:effectLst/>
                <a:latin typeface="+mn-lt"/>
                <a:ea typeface="ＭＳ Ｐゴシック" charset="0"/>
                <a:cs typeface="ＭＳ Ｐゴシック" charset="0"/>
              </a:rPr>
              <a:t>Two key issues drive marketers’ need to know about the natural world. First, individuals, governments, and </a:t>
            </a:r>
            <a:r>
              <a:rPr lang="en-US" sz="1200" kern="1200" dirty="0" smtClean="0">
                <a:solidFill>
                  <a:schemeClr val="tx1"/>
                </a:solidFill>
                <a:effectLst/>
                <a:latin typeface="+mn-lt"/>
                <a:ea typeface="ＭＳ Ｐゴシック" charset="0"/>
                <a:cs typeface="ＭＳ Ｐゴシック" charset="0"/>
              </a:rPr>
              <a:t>business </a:t>
            </a:r>
            <a:r>
              <a:rPr lang="en-US" sz="1200" kern="1200" dirty="0">
                <a:solidFill>
                  <a:schemeClr val="tx1"/>
                </a:solidFill>
                <a:effectLst/>
                <a:latin typeface="+mn-lt"/>
                <a:ea typeface="ＭＳ Ｐゴシック" charset="0"/>
                <a:cs typeface="ＭＳ Ｐゴシック" charset="0"/>
              </a:rPr>
              <a:t>all recognize the need to manage the available resources well. It took the world roughly 150 years to use 1 trillion barrels of oil; however, it is predicted the world will use the next trillion barrels by 2030 and, while there may be a lot of  oil left, it will be harder to get and more expensive. Governments and businesses are concerned about the effect of increasing energy costs on economic growth. Other resources such as water are also becoming increasingly scarce in parts of the world. In the Western United States, for example, growth in communities such as Phoenix is considered in the context of water access, which limits future development as water becomes </a:t>
            </a:r>
            <a:r>
              <a:rPr lang="en-US" sz="1200" kern="1200" dirty="0" smtClean="0">
                <a:solidFill>
                  <a:schemeClr val="tx1"/>
                </a:solidFill>
                <a:effectLst/>
                <a:latin typeface="+mn-lt"/>
                <a:ea typeface="ＭＳ Ｐゴシック" charset="0"/>
                <a:cs typeface="ＭＳ Ｐゴシック" charset="0"/>
              </a:rPr>
              <a:t>scarcer.</a:t>
            </a:r>
            <a:r>
              <a:rPr lang="en-US" sz="1200" kern="1200" baseline="0" dirty="0" smtClean="0">
                <a:solidFill>
                  <a:schemeClr val="tx1"/>
                </a:solidFill>
                <a:effectLst/>
                <a:latin typeface="+mn-lt"/>
                <a:ea typeface="ＭＳ Ｐゴシック" charset="0"/>
                <a:cs typeface="ＭＳ Ｐゴシック" charset="0"/>
              </a:rPr>
              <a:t> </a:t>
            </a:r>
            <a:r>
              <a:rPr lang="en-US" sz="1200" kern="1200" dirty="0" smtClean="0">
                <a:solidFill>
                  <a:schemeClr val="tx1"/>
                </a:solidFill>
                <a:effectLst/>
                <a:latin typeface="+mn-lt"/>
                <a:ea typeface="ＭＳ Ｐゴシック" charset="0"/>
                <a:cs typeface="ＭＳ Ｐゴシック" charset="0"/>
              </a:rPr>
              <a:t>A </a:t>
            </a:r>
            <a:r>
              <a:rPr lang="en-US" sz="1200" kern="1200" dirty="0">
                <a:solidFill>
                  <a:schemeClr val="tx1"/>
                </a:solidFill>
                <a:effectLst/>
                <a:latin typeface="+mn-lt"/>
                <a:ea typeface="ＭＳ Ｐゴシック" charset="0"/>
                <a:cs typeface="ＭＳ Ｐゴシック" charset="0"/>
              </a:rPr>
              <a:t>second concern regarding the natural world is pollution. In some parts of the world, pollution takes a significant toll on the quality of life and economic growth in a community. In Mexico City, driving is limited for everyone to certain days during the week as congestion and smog create huge clouds of pollution that hang over the city. In China, government statistics show that of the lakes and rivers monitored for pollution levels, nearly 20 percent contained water considered unusable even for agricultural irrigation, causing losses in the billions of </a:t>
            </a:r>
            <a:r>
              <a:rPr lang="en-US" sz="1200" kern="1200" dirty="0" smtClean="0">
                <a:solidFill>
                  <a:schemeClr val="tx1"/>
                </a:solidFill>
                <a:effectLst/>
                <a:latin typeface="+mn-lt"/>
                <a:ea typeface="ＭＳ Ｐゴシック" charset="0"/>
                <a:cs typeface="ＭＳ Ｐゴシック" charset="0"/>
              </a:rPr>
              <a:t>dollars.</a:t>
            </a:r>
          </a:p>
          <a:p>
            <a:endParaRPr lang="en-US" sz="1200" kern="1200" dirty="0">
              <a:solidFill>
                <a:schemeClr val="tx1"/>
              </a:solidFill>
              <a:effectLst/>
              <a:latin typeface="+mn-lt"/>
              <a:ea typeface="ＭＳ Ｐゴシック" charset="0"/>
              <a:cs typeface="ＭＳ Ｐゴシック" charset="0"/>
            </a:endParaRPr>
          </a:p>
          <a:p>
            <a:r>
              <a:rPr lang="en-US" sz="1200" b="1" kern="1200" dirty="0">
                <a:solidFill>
                  <a:schemeClr val="tx1"/>
                </a:solidFill>
                <a:effectLst/>
                <a:latin typeface="+mn-lt"/>
                <a:ea typeface="ＭＳ Ｐゴシック" charset="0"/>
                <a:cs typeface="ＭＳ Ｐゴシック" charset="0"/>
              </a:rPr>
              <a:t>Political/</a:t>
            </a:r>
            <a:r>
              <a:rPr lang="en-US" sz="1200" b="1" kern="1200" dirty="0" smtClean="0">
                <a:solidFill>
                  <a:schemeClr val="tx1"/>
                </a:solidFill>
                <a:effectLst/>
                <a:latin typeface="+mn-lt"/>
                <a:ea typeface="ＭＳ Ｐゴシック" charset="0"/>
                <a:cs typeface="ＭＳ Ｐゴシック" charset="0"/>
              </a:rPr>
              <a:t>Legal: </a:t>
            </a:r>
            <a:r>
              <a:rPr lang="en-US" sz="1200" kern="1200" dirty="0">
                <a:solidFill>
                  <a:schemeClr val="tx1"/>
                </a:solidFill>
                <a:effectLst/>
                <a:latin typeface="+mn-lt"/>
                <a:ea typeface="ＭＳ Ｐゴシック" charset="0"/>
                <a:cs typeface="ＭＳ Ｐゴシック" charset="0"/>
              </a:rPr>
              <a:t>Political judgments and, more broadly, the legal environment significantly affect company decisions and sometimes an entire industry. In 2003, the National Do Not Call Registry was created to minimize intrusive telemarketing calls. By registering, individuals protect themselves from telemarketing calls. Telemarketing companies are subject to significant fines if they call someone listed on the register. Millions of people signed up, and many companies were forced to reconfigure their marketing communications strategy</a:t>
            </a:r>
            <a:r>
              <a:rPr lang="en-US" sz="1200" kern="1200" dirty="0" smtClean="0">
                <a:solidFill>
                  <a:schemeClr val="tx1"/>
                </a:solidFill>
                <a:effectLst/>
                <a:latin typeface="+mn-lt"/>
                <a:ea typeface="ＭＳ Ｐゴシック" charset="0"/>
                <a:cs typeface="ＭＳ Ｐゴシック" charset="0"/>
              </a:rPr>
              <a:t>.</a:t>
            </a:r>
          </a:p>
          <a:p>
            <a:endParaRPr lang="en-US" sz="1200" kern="1200" dirty="0">
              <a:solidFill>
                <a:schemeClr val="tx1"/>
              </a:solidFill>
              <a:effectLst/>
              <a:latin typeface="+mn-lt"/>
              <a:ea typeface="ＭＳ Ｐゴシック" charset="0"/>
              <a:cs typeface="ＭＳ Ｐゴシック" charset="0"/>
            </a:endParaRPr>
          </a:p>
          <a:p>
            <a:r>
              <a:rPr lang="en-US" sz="1200" b="1" kern="1200" dirty="0" smtClean="0">
                <a:solidFill>
                  <a:schemeClr val="tx1"/>
                </a:solidFill>
                <a:effectLst/>
                <a:latin typeface="+mn-lt"/>
                <a:ea typeface="ＭＳ Ｐゴシック" charset="0"/>
                <a:cs typeface="ＭＳ Ｐゴシック" charset="0"/>
              </a:rPr>
              <a:t>Competition: </a:t>
            </a:r>
            <a:r>
              <a:rPr lang="en-US" sz="1200" kern="1200" dirty="0">
                <a:solidFill>
                  <a:schemeClr val="tx1"/>
                </a:solidFill>
                <a:effectLst/>
                <a:latin typeface="+mn-lt"/>
                <a:ea typeface="ＭＳ Ｐゴシック" charset="0"/>
                <a:cs typeface="ＭＳ Ｐゴシック" charset="0"/>
              </a:rPr>
              <a:t>One of the most important external environmental factors to consider is the competition. Companies want to know as much as possible about competitors’ products and strategies. In highly competitive markets, companies are constantly adjusting their strategies to the competition. Airlines, for example, track competitor pricing and adjust their pricing almost immediately to changes in the marketplace. </a:t>
            </a:r>
            <a:endParaRPr lang="en-US" sz="1200" b="1" kern="1200" dirty="0">
              <a:solidFill>
                <a:schemeClr val="tx1"/>
              </a:solidFill>
              <a:effectLst/>
              <a:latin typeface="+mn-lt"/>
              <a:ea typeface="ＭＳ Ｐゴシック" charset="0"/>
              <a:cs typeface="ＭＳ Ｐゴシック" charset="0"/>
            </a:endParaRPr>
          </a:p>
          <a:p>
            <a:endParaRPr lang="en-US" b="1"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ＭＳ Ｐゴシック" charset="0"/>
                <a:cs typeface="ＭＳ Ｐゴシック" charset="0"/>
              </a:rPr>
              <a:t>Follows a well-defined set of activities and does not happen by accident. </a:t>
            </a:r>
            <a:r>
              <a:rPr lang="en-US" sz="1200" kern="1200" dirty="0">
                <a:solidFill>
                  <a:schemeClr val="tx1"/>
                </a:solidFill>
                <a:effectLst/>
                <a:latin typeface="+mn-lt"/>
                <a:ea typeface="ＭＳ Ｐゴシック" charset="0"/>
                <a:cs typeface="ＭＳ Ｐゴシック" charset="0"/>
              </a:rPr>
              <a:t>Rather, it comes as a result of the methodical identification, collection, analysis, and distribution of data</a:t>
            </a:r>
            <a:r>
              <a:rPr lang="en-US" sz="1200" kern="1200" dirty="0" smtClean="0">
                <a:solidFill>
                  <a:schemeClr val="tx1"/>
                </a:solidFill>
                <a:effectLst/>
                <a:latin typeface="+mn-lt"/>
                <a:ea typeface="ＭＳ Ｐゴシック" charset="0"/>
                <a:cs typeface="ＭＳ Ｐゴシック" charset="0"/>
              </a:rPr>
              <a:t>.</a:t>
            </a:r>
          </a:p>
          <a:p>
            <a:pPr lvl="0"/>
            <a:endParaRPr lang="en-US" sz="1200" kern="1200" dirty="0">
              <a:solidFill>
                <a:schemeClr val="tx1"/>
              </a:solidFill>
              <a:effectLst/>
              <a:latin typeface="+mn-lt"/>
              <a:ea typeface="ＭＳ Ｐゴシック" charset="0"/>
              <a:cs typeface="ＭＳ Ｐゴシック" charset="0"/>
            </a:endParaRPr>
          </a:p>
          <a:p>
            <a:pPr lvl="0"/>
            <a:r>
              <a:rPr lang="en-US" sz="1200" b="1" kern="1200" dirty="0">
                <a:solidFill>
                  <a:schemeClr val="tx1"/>
                </a:solidFill>
                <a:effectLst/>
                <a:latin typeface="+mn-lt"/>
                <a:ea typeface="ＭＳ Ｐゴシック" charset="0"/>
                <a:cs typeface="ＭＳ Ｐゴシック" charset="0"/>
              </a:rPr>
              <a:t>Enhances the validity of the information. </a:t>
            </a:r>
            <a:r>
              <a:rPr lang="en-US" sz="1200" b="0" kern="1200" dirty="0">
                <a:solidFill>
                  <a:schemeClr val="tx1"/>
                </a:solidFill>
                <a:effectLst/>
                <a:latin typeface="+mn-lt"/>
                <a:ea typeface="ＭＳ Ｐゴシック" charset="0"/>
                <a:cs typeface="ＭＳ Ｐゴシック" charset="0"/>
              </a:rPr>
              <a:t>Anyone can “Google” a topic and come up with a lot of information. However, following the market research process enhances the confidence that the research will discover then solve marketing problems and opportunities</a:t>
            </a:r>
            <a:r>
              <a:rPr lang="en-US" sz="1200" b="0" kern="1200" dirty="0" smtClean="0">
                <a:solidFill>
                  <a:schemeClr val="tx1"/>
                </a:solidFill>
                <a:effectLst/>
                <a:latin typeface="+mn-lt"/>
                <a:ea typeface="ＭＳ Ｐゴシック" charset="0"/>
                <a:cs typeface="ＭＳ Ｐゴシック" charset="0"/>
              </a:rPr>
              <a:t>.</a:t>
            </a:r>
          </a:p>
          <a:p>
            <a:pPr lvl="0"/>
            <a:endParaRPr lang="en-US" sz="1200" b="0" kern="1200" dirty="0">
              <a:solidFill>
                <a:schemeClr val="tx1"/>
              </a:solidFill>
              <a:effectLst/>
              <a:latin typeface="+mn-lt"/>
              <a:ea typeface="ＭＳ Ｐゴシック" charset="0"/>
              <a:cs typeface="ＭＳ Ｐゴシック" charset="0"/>
            </a:endParaRPr>
          </a:p>
          <a:p>
            <a:pPr lvl="0"/>
            <a:r>
              <a:rPr lang="en-US" sz="1200" b="1" kern="1200" dirty="0">
                <a:solidFill>
                  <a:schemeClr val="tx1"/>
                </a:solidFill>
                <a:effectLst/>
                <a:latin typeface="+mn-lt"/>
                <a:ea typeface="ＭＳ Ｐゴシック" charset="0"/>
                <a:cs typeface="ＭＳ Ｐゴシック" charset="0"/>
              </a:rPr>
              <a:t>Is impartial and objective. </a:t>
            </a:r>
            <a:r>
              <a:rPr lang="en-US" sz="1200" kern="1200" dirty="0">
                <a:solidFill>
                  <a:schemeClr val="tx1"/>
                </a:solidFill>
                <a:effectLst/>
                <a:latin typeface="+mn-lt"/>
                <a:ea typeface="ＭＳ Ｐゴシック" charset="0"/>
                <a:cs typeface="ＭＳ Ｐゴシック" charset="0"/>
              </a:rPr>
              <a:t>It does not prejudge the information or develop answers to fit an already decided outcome; rather, it enhances good decision making.</a:t>
            </a:r>
          </a:p>
          <a:p>
            <a:endParaRPr lang="en-US" dirty="0"/>
          </a:p>
        </p:txBody>
      </p:sp>
      <p:sp>
        <p:nvSpPr>
          <p:cNvPr id="4" name="Slide Number Placeholder 3"/>
          <p:cNvSpPr>
            <a:spLocks noGrp="1"/>
          </p:cNvSpPr>
          <p:nvPr>
            <p:ph type="sldNum" sz="quarter" idx="10"/>
          </p:nvPr>
        </p:nvSpPr>
        <p:spPr/>
        <p:txBody>
          <a:bodyPr/>
          <a:lstStyle/>
          <a:p>
            <a:fld id="{85A576D8-4B16-47CC-B927-20BC3F808775}" type="slidenum">
              <a:rPr lang="en-US" smtClean="0"/>
              <a:pPr/>
              <a:t>14</a:t>
            </a:fld>
            <a:endParaRPr lang="en-US"/>
          </a:p>
        </p:txBody>
      </p:sp>
    </p:spTree>
    <p:extLst>
      <p:ext uri="{BB962C8B-B14F-4D97-AF65-F5344CB8AC3E}">
        <p14:creationId xmlns:p14="http://schemas.microsoft.com/office/powerpoint/2010/main" val="38152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97B346"/>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a:p>
        </p:txBody>
      </p:sp>
      <p:sp>
        <p:nvSpPr>
          <p:cNvPr id="10" name="Footer Placeholder 16"/>
          <p:cNvSpPr>
            <a:spLocks noGrp="1"/>
          </p:cNvSpPr>
          <p:nvPr>
            <p:ph type="ftr" sz="quarter" idx="11"/>
          </p:nvPr>
        </p:nvSpPr>
        <p:spPr>
          <a:xfrm>
            <a:off x="2085975" y="236538"/>
            <a:ext cx="5867400" cy="365125"/>
          </a:xfrm>
          <a:prstGeom prst="rect">
            <a:avLst/>
          </a:prstGeo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609600" y="6248400"/>
            <a:ext cx="8165718" cy="365125"/>
          </a:xfrm>
          <a:prstGeom prst="rect">
            <a:avLst/>
          </a:prstGeo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fld id="{A31E13E9-B07C-4298-B1EC-FB6E3EAF616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a:prstGeom prst="rect">
            <a:avLst/>
          </a:prstGeo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fld id="{5C88621D-BC46-4F36-AA96-2AF4CA73A5F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rgbClr val="97B346"/>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fld id="{1690A0F8-C204-43FC-843F-68CE4937A709}" type="slidenum">
              <a:rPr lang="en-US"/>
              <a:pPr/>
              <a:t>‹#›</a:t>
            </a:fld>
            <a:endParaRPr lang="en-US"/>
          </a:p>
        </p:txBody>
      </p:sp>
      <p:sp>
        <p:nvSpPr>
          <p:cNvPr id="9" name="Footer Placeholder 4"/>
          <p:cNvSpPr>
            <a:spLocks noGrp="1"/>
          </p:cNvSpPr>
          <p:nvPr>
            <p:ph type="ftr" sz="quarter" idx="3"/>
          </p:nvPr>
        </p:nvSpPr>
        <p:spPr>
          <a:xfrm>
            <a:off x="640080" y="6202626"/>
            <a:ext cx="8229600"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a:p>
        </p:txBody>
      </p:sp>
    </p:spTree>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a:p>
        </p:txBody>
      </p:sp>
    </p:spTree>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fld id="{90C7809E-64B4-4BDE-8053-06C7BA202F1B}" type="slidenum">
              <a:rPr lang="en-US"/>
              <a:pPr/>
              <a:t>‹#›</a:t>
            </a:fld>
            <a:endParaRPr lang="en-US"/>
          </a:p>
        </p:txBody>
      </p:sp>
      <p:sp>
        <p:nvSpPr>
          <p:cNvPr id="10" name="Footer Placeholder 4"/>
          <p:cNvSpPr>
            <a:spLocks noGrp="1"/>
          </p:cNvSpPr>
          <p:nvPr>
            <p:ph type="ftr" sz="quarter" idx="3"/>
          </p:nvPr>
        </p:nvSpPr>
        <p:spPr>
          <a:xfrm>
            <a:off x="640080" y="6202626"/>
            <a:ext cx="8229600"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a:p>
        </p:txBody>
      </p:sp>
    </p:spTree>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fld id="{499C1D5B-A916-4F6B-80E3-F75FB104AF40}" type="slidenum">
              <a:rPr lang="en-US"/>
              <a:pPr/>
              <a:t>‹#›</a:t>
            </a:fld>
            <a:endParaRPr lang="en-US"/>
          </a:p>
        </p:txBody>
      </p:sp>
      <p:sp>
        <p:nvSpPr>
          <p:cNvPr id="8" name="Footer Placeholder 4"/>
          <p:cNvSpPr>
            <a:spLocks noGrp="1"/>
          </p:cNvSpPr>
          <p:nvPr>
            <p:ph type="ftr" sz="quarter" idx="3"/>
          </p:nvPr>
        </p:nvSpPr>
        <p:spPr>
          <a:xfrm>
            <a:off x="594360" y="6202626"/>
            <a:ext cx="8229600"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fld id="{CB575185-8826-460D-8A17-5D97DACB53EA}" type="slidenum">
              <a:rPr lang="en-US"/>
              <a:pPr/>
              <a:t>‹#›</a:t>
            </a:fld>
            <a:endParaRPr lang="en-US"/>
          </a:p>
        </p:txBody>
      </p:sp>
      <p:sp>
        <p:nvSpPr>
          <p:cNvPr id="10" name="Footer Placeholder 4"/>
          <p:cNvSpPr>
            <a:spLocks noGrp="1"/>
          </p:cNvSpPr>
          <p:nvPr>
            <p:ph type="ftr" sz="quarter" idx="12"/>
          </p:nvPr>
        </p:nvSpPr>
        <p:spPr>
          <a:xfrm>
            <a:off x="594360" y="6202626"/>
            <a:ext cx="8229600"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609600" y="6248400"/>
            <a:ext cx="8165718" cy="365125"/>
          </a:xfrm>
          <a:prstGeom prst="rect">
            <a:avLst/>
          </a:prstGeo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fld id="{31526DAE-DF6B-40D2-A269-9D881FAAF62D}" type="slidenum">
              <a:rPr lang="en-US"/>
              <a:pPr/>
              <a:t>‹#›</a:t>
            </a:fld>
            <a:endParaRPr lang="en-US"/>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609600" y="6248400"/>
            <a:ext cx="8165718" cy="365125"/>
          </a:xfrm>
          <a:prstGeom prst="rect">
            <a:avLst/>
          </a:prstGeo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8CE5281F-F0B8-4570-968E-316F73725A7A}" type="slidenum">
              <a:rPr lang="en-US"/>
              <a:pPr/>
              <a:t>‹#›</a:t>
            </a:fld>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609600" y="6248400"/>
            <a:ext cx="8165718" cy="365125"/>
          </a:xfrm>
          <a:prstGeom prst="rect">
            <a:avLst/>
          </a:prstGeo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fld id="{7E8932A8-9D0F-491D-8ABE-C79CF465C51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fld id="{41CCAE91-B9C2-40F4-98EA-950CC20C83F0}" type="slidenum">
              <a:rPr lang="en-US"/>
              <a:pPr/>
              <a:t>‹#›</a:t>
            </a:fld>
            <a:endParaRPr lang="en-US"/>
          </a:p>
        </p:txBody>
      </p:sp>
      <p:sp>
        <p:nvSpPr>
          <p:cNvPr id="11" name="Footer Placeholder 13"/>
          <p:cNvSpPr>
            <a:spLocks noGrp="1"/>
          </p:cNvSpPr>
          <p:nvPr>
            <p:ph type="ftr" sz="quarter" idx="12"/>
          </p:nvPr>
        </p:nvSpPr>
        <p:spPr>
          <a:xfrm>
            <a:off x="1600200" y="6248400"/>
            <a:ext cx="4572000" cy="365125"/>
          </a:xfrm>
          <a:prstGeom prst="rect">
            <a:avLst/>
          </a:prstGeo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theme" Target="../theme/theme3.xml"/><Relationship Id="rId1" Type="http://schemas.openxmlformats.org/officeDocument/2006/relationships/slideLayout" Target="../slideLayouts/slideLayout22.xml"/><Relationship Id="rId2"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theme" Target="../theme/theme4.xml"/><Relationship Id="rId1" Type="http://schemas.openxmlformats.org/officeDocument/2006/relationships/slideLayout" Target="../slideLayouts/slideLayout27.xml"/><Relationship Id="rId2"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r>
              <a:rPr lang="en-US"/>
              <a:t>3</a:t>
            </a:r>
          </a:p>
        </p:txBody>
      </p:sp>
      <p:sp>
        <p:nvSpPr>
          <p:cNvPr id="10" name="Footer Placeholder 4"/>
          <p:cNvSpPr>
            <a:spLocks noGrp="1"/>
          </p:cNvSpPr>
          <p:nvPr>
            <p:ph type="ftr" sz="quarter" idx="3"/>
          </p:nvPr>
        </p:nvSpPr>
        <p:spPr>
          <a:xfrm>
            <a:off x="594360" y="6202627"/>
            <a:ext cx="8229600" cy="243894"/>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ransition xmlns:p14="http://schemas.microsoft.com/office/powerpoint/2010/main">
    <p:fade/>
  </p:transition>
  <p:hf hdr="0" dt="0"/>
  <p:txStyles>
    <p:titleStyle>
      <a:lvl1pPr algn="l" rtl="0" eaLnBrk="0" fontAlgn="base" hangingPunct="0">
        <a:spcBef>
          <a:spcPct val="0"/>
        </a:spcBef>
        <a:spcAft>
          <a:spcPct val="0"/>
        </a:spcAft>
        <a:defRPr sz="4400" kern="1200">
          <a:solidFill>
            <a:srgbClr val="97B346"/>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fontAlgn="base">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fontAlgn="base">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fontAlgn="base">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0" fontAlgn="base" hangingPunct="0">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0" fontAlgn="base" hangingPunct="0">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368" r:id="rId1"/>
    <p:sldLayoutId id="2147484348" r:id="rId2"/>
    <p:sldLayoutId id="2147484349" r:id="rId3"/>
    <p:sldLayoutId id="2147484350" r:id="rId4"/>
    <p:sldLayoutId id="2147484369" r:id="rId5"/>
    <p:sldLayoutId id="2147484370" r:id="rId6"/>
    <p:sldLayoutId id="2147484371" r:id="rId7"/>
    <p:sldLayoutId id="2147484372" r:id="rId8"/>
    <p:sldLayoutId id="2147484373" r:id="rId9"/>
    <p:sldLayoutId id="2147484374" r:id="rId10"/>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0" fontAlgn="base" hangingPunct="0">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0" fontAlgn="base" hangingPunct="0">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0" fontAlgn="base" hangingPunct="0">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375" r:id="rId1"/>
    <p:sldLayoutId id="2147484351" r:id="rId2"/>
    <p:sldLayoutId id="2147484352" r:id="rId3"/>
    <p:sldLayoutId id="2147484353" r:id="rId4"/>
    <p:sldLayoutId id="2147484376"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0" fontAlgn="base" hangingPunct="0">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0" fontAlgn="base" hangingPunct="0">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377" r:id="rId1"/>
    <p:sldLayoutId id="2147484354" r:id="rId2"/>
    <p:sldLayoutId id="2147484355" r:id="rId3"/>
    <p:sldLayoutId id="2147484356" r:id="rId4"/>
    <p:sldLayoutId id="2147484378"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0" fontAlgn="base" hangingPunct="0">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0" fontAlgn="base" hangingPunct="0">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slide" Target="slide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 Target="slide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 Target="slide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2683" y="1600200"/>
            <a:ext cx="5176837" cy="3657600"/>
          </a:xfrm>
        </p:spPr>
        <p:txBody>
          <a:bodyPr>
            <a:normAutofit/>
          </a:bodyPr>
          <a:lstStyle/>
          <a:p>
            <a:pPr eaLnBrk="1" fontAlgn="auto" hangingPunct="1">
              <a:spcAft>
                <a:spcPts val="0"/>
              </a:spcAft>
              <a:defRPr/>
            </a:pPr>
            <a:r>
              <a:rPr lang="en-US" dirty="0">
                <a:solidFill>
                  <a:schemeClr val="accent2"/>
                </a:solidFill>
                <a:ea typeface="+mj-ea"/>
                <a:cs typeface="+mj-cs"/>
              </a:rPr>
              <a:t>Chapter 4:</a:t>
            </a:r>
            <a:br>
              <a:rPr lang="en-US" dirty="0">
                <a:solidFill>
                  <a:schemeClr val="accent2"/>
                </a:solidFill>
                <a:ea typeface="+mj-ea"/>
                <a:cs typeface="+mj-cs"/>
              </a:rPr>
            </a:br>
            <a:r>
              <a:rPr lang="en-US" dirty="0">
                <a:solidFill>
                  <a:schemeClr val="accent2"/>
                </a:solidFill>
                <a:ea typeface="+mj-ea"/>
                <a:cs typeface="+mj-cs"/>
              </a:rPr>
              <a:t>Market Research </a:t>
            </a:r>
            <a:r>
              <a:rPr lang="en-US" dirty="0" smtClean="0">
                <a:solidFill>
                  <a:schemeClr val="accent2"/>
                </a:solidFill>
                <a:ea typeface="+mj-ea"/>
                <a:cs typeface="+mj-cs"/>
              </a:rPr>
              <a:t>Essentials</a:t>
            </a:r>
            <a:endParaRPr lang="en-US" dirty="0">
              <a:ea typeface="+mj-ea"/>
              <a:cs typeface="+mj-cs"/>
            </a:endParaRPr>
          </a:p>
        </p:txBody>
      </p:sp>
      <p:sp>
        <p:nvSpPr>
          <p:cNvPr id="37890" name="Subtitle 2"/>
          <p:cNvSpPr>
            <a:spLocks noGrp="1"/>
          </p:cNvSpPr>
          <p:nvPr>
            <p:ph type="subTitle" idx="1"/>
          </p:nvPr>
        </p:nvSpPr>
        <p:spPr>
          <a:xfrm>
            <a:off x="2375263" y="6286500"/>
            <a:ext cx="6705600" cy="685800"/>
          </a:xfrm>
        </p:spPr>
        <p:txBody>
          <a:bodyPr>
            <a:normAutofit fontScale="92500" lnSpcReduction="20000"/>
          </a:bodyPr>
          <a:lstStyle/>
          <a:p>
            <a:pPr eaLnBrk="1" hangingPunct="1">
              <a:buFont typeface="Wingdings 2" pitchFamily="18" charset="2"/>
              <a:buNone/>
            </a:pPr>
            <a:r>
              <a:rPr lang="en-US" dirty="0">
                <a:ea typeface="ＭＳ Ｐゴシック" pitchFamily="34" charset="-128"/>
              </a:rPr>
              <a:t>Part 2: Use Information to Drive Marketing Decisions</a:t>
            </a:r>
          </a:p>
          <a:p>
            <a:pPr eaLnBrk="1" hangingPunct="1">
              <a:buFont typeface="Wingdings 2" pitchFamily="18" charset="2"/>
              <a:buNone/>
            </a:pPr>
            <a:endParaRPr lang="en-US" dirty="0">
              <a:ea typeface="ＭＳ Ｐゴシック" pitchFamily="34" charset="-128"/>
            </a:endParaRPr>
          </a:p>
        </p:txBody>
      </p:sp>
      <p:sp>
        <p:nvSpPr>
          <p:cNvPr id="19464" name="Rectangle 8"/>
          <p:cNvSpPr>
            <a:spLocks noChangeArrowheads="1"/>
          </p:cNvSpPr>
          <p:nvPr/>
        </p:nvSpPr>
        <p:spPr bwMode="auto">
          <a:xfrm>
            <a:off x="0" y="60579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b="1" i="1" dirty="0">
                <a:latin typeface="Times New Roman" charset="0"/>
                <a:ea typeface="ＭＳ Ｐゴシック" charset="0"/>
              </a:rPr>
              <a:t>McGraw-Hill Education</a:t>
            </a:r>
          </a:p>
        </p:txBody>
      </p:sp>
      <p:sp>
        <p:nvSpPr>
          <p:cNvPr id="3" name="TextBox 2"/>
          <p:cNvSpPr txBox="1"/>
          <p:nvPr/>
        </p:nvSpPr>
        <p:spPr>
          <a:xfrm>
            <a:off x="1325880" y="5565457"/>
            <a:ext cx="7223760" cy="492443"/>
          </a:xfrm>
          <a:prstGeom prst="rect">
            <a:avLst/>
          </a:prstGeom>
          <a:noFill/>
        </p:spPr>
        <p:txBody>
          <a:bodyPr wrap="square" rtlCol="0">
            <a:spAutoFit/>
          </a:bodyPr>
          <a:lstStyle/>
          <a:p>
            <a:r>
              <a:rPr lang="en-US" altLang="en-US" sz="800" dirty="0"/>
              <a:t>Copyright © McGraw-Hill Education.  All rights reserved. No reproduction or distribution without the prior written consent of McGraw-Hill Education.</a:t>
            </a:r>
          </a:p>
          <a:p>
            <a:endParaRPr lang="en-US" dirty="0"/>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algn="ctr" eaLnBrk="1" hangingPunct="1"/>
            <a:r>
              <a:rPr lang="en-US" sz="2900" dirty="0" smtClean="0">
                <a:latin typeface="Bookman Old Style"/>
                <a:ea typeface="ＭＳ Ｐゴシック" pitchFamily="34" charset="-128"/>
                <a:cs typeface="Bookman Old Style"/>
              </a:rPr>
              <a:t>Heard on the Street:</a:t>
            </a:r>
            <a:br>
              <a:rPr lang="en-US" sz="2900" dirty="0" smtClean="0">
                <a:latin typeface="Bookman Old Style"/>
                <a:ea typeface="ＭＳ Ｐゴシック" pitchFamily="34" charset="-128"/>
                <a:cs typeface="Bookman Old Style"/>
              </a:rPr>
            </a:br>
            <a:r>
              <a:rPr lang="en-US" sz="2900" dirty="0" smtClean="0">
                <a:latin typeface="Bookman Old Style"/>
                <a:ea typeface="ＭＳ Ｐゴシック" pitchFamily="34" charset="-128"/>
                <a:cs typeface="Bookman Old Style"/>
              </a:rPr>
              <a:t>Sales Information System</a:t>
            </a:r>
            <a:endParaRPr lang="en-US" sz="2900" dirty="0">
              <a:latin typeface="Bookman Old Style"/>
              <a:ea typeface="ＭＳ Ｐゴシック" pitchFamily="34" charset="-128"/>
              <a:cs typeface="Bookman Old Style"/>
            </a:endParaRPr>
          </a:p>
        </p:txBody>
      </p:sp>
      <p:sp>
        <p:nvSpPr>
          <p:cNvPr id="47106" name="Content Placeholder 2"/>
          <p:cNvSpPr>
            <a:spLocks noGrp="1"/>
          </p:cNvSpPr>
          <p:nvPr>
            <p:ph sz="quarter" idx="1"/>
          </p:nvPr>
        </p:nvSpPr>
        <p:spPr>
          <a:xfrm>
            <a:off x="612775" y="1600200"/>
            <a:ext cx="8153400" cy="4495800"/>
          </a:xfrm>
        </p:spPr>
        <p:txBody>
          <a:bodyPr/>
          <a:lstStyle/>
          <a:p>
            <a:pPr marL="0" indent="0" eaLnBrk="1" hangingPunct="1">
              <a:buNone/>
            </a:pPr>
            <a:r>
              <a:rPr lang="en-US" sz="3400" dirty="0">
                <a:latin typeface="Franklin Gothic Book" pitchFamily="34" charset="0"/>
                <a:ea typeface="ＭＳ Ｐゴシック" pitchFamily="34" charset="-128"/>
              </a:rPr>
              <a:t>Formal systems for collecting data (getting the data</a:t>
            </a:r>
            <a:r>
              <a:rPr lang="en-US" sz="3400" dirty="0" smtClean="0">
                <a:latin typeface="Franklin Gothic Book" pitchFamily="34" charset="0"/>
                <a:ea typeface="ＭＳ Ｐゴシック" pitchFamily="34" charset="-128"/>
              </a:rPr>
              <a:t>).</a:t>
            </a:r>
            <a:endParaRPr lang="en-US" sz="3400" dirty="0">
              <a:latin typeface="Franklin Gothic Book" pitchFamily="34" charset="0"/>
              <a:ea typeface="ＭＳ Ｐゴシック" pitchFamily="34" charset="-128"/>
            </a:endParaRPr>
          </a:p>
          <a:p>
            <a:pPr marL="0" indent="0" eaLnBrk="1" hangingPunct="1">
              <a:buNone/>
            </a:pPr>
            <a:r>
              <a:rPr lang="en-US" sz="3400" dirty="0">
                <a:latin typeface="Franklin Gothic Book" pitchFamily="34" charset="0"/>
                <a:ea typeface="ＭＳ Ｐゴシック" pitchFamily="34" charset="-128"/>
              </a:rPr>
              <a:t>Interpretation of data (analysis</a:t>
            </a:r>
            <a:r>
              <a:rPr lang="en-US" sz="3400" dirty="0" smtClean="0">
                <a:latin typeface="Franklin Gothic Book" pitchFamily="34" charset="0"/>
                <a:ea typeface="ＭＳ Ｐゴシック" pitchFamily="34" charset="-128"/>
              </a:rPr>
              <a:t>). </a:t>
            </a:r>
            <a:endParaRPr lang="en-US" sz="3400" dirty="0">
              <a:latin typeface="Franklin Gothic Book" pitchFamily="34" charset="0"/>
              <a:ea typeface="ＭＳ Ｐゴシック" pitchFamily="34" charset="-128"/>
            </a:endParaRPr>
          </a:p>
          <a:p>
            <a:pPr marL="0" indent="0" eaLnBrk="1" hangingPunct="1">
              <a:buNone/>
            </a:pPr>
            <a:r>
              <a:rPr lang="en-US" sz="3400" dirty="0">
                <a:latin typeface="Franklin Gothic Book" pitchFamily="34" charset="0"/>
                <a:ea typeface="ＭＳ Ｐゴシック" pitchFamily="34" charset="-128"/>
              </a:rPr>
              <a:t>Distribution of data (getting the analysis to decision makers and back into the field</a:t>
            </a:r>
            <a:r>
              <a:rPr lang="en-US" sz="3400" dirty="0" smtClean="0">
                <a:latin typeface="Franklin Gothic Book" pitchFamily="34" charset="0"/>
                <a:ea typeface="ＭＳ Ｐゴシック" pitchFamily="34" charset="-128"/>
              </a:rPr>
              <a:t>).</a:t>
            </a:r>
            <a:endParaRPr lang="en-US" sz="3400" dirty="0">
              <a:latin typeface="Franklin Gothic Book" pitchFamily="34" charset="0"/>
              <a:ea typeface="ＭＳ Ｐゴシック" pitchFamily="34" charset="-128"/>
            </a:endParaRPr>
          </a:p>
        </p:txBody>
      </p:sp>
      <p:sp>
        <p:nvSpPr>
          <p:cNvPr id="47107"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10</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612775" y="228600"/>
            <a:ext cx="8153400" cy="990600"/>
          </a:xfrm>
        </p:spPr>
        <p:txBody>
          <a:bodyPr/>
          <a:lstStyle/>
          <a:p>
            <a:pPr algn="ctr" eaLnBrk="1" hangingPunct="1"/>
            <a:r>
              <a:rPr lang="en-US" dirty="0">
                <a:ea typeface="ＭＳ Ｐゴシック" pitchFamily="34" charset="-128"/>
              </a:rPr>
              <a:t>External Sources</a:t>
            </a:r>
          </a:p>
        </p:txBody>
      </p:sp>
      <p:sp>
        <p:nvSpPr>
          <p:cNvPr id="48130" name="Content Placeholder 2"/>
          <p:cNvSpPr>
            <a:spLocks noGrp="1"/>
          </p:cNvSpPr>
          <p:nvPr>
            <p:ph sz="quarter" idx="1"/>
          </p:nvPr>
        </p:nvSpPr>
        <p:spPr>
          <a:xfrm>
            <a:off x="612775" y="1600200"/>
            <a:ext cx="7982585" cy="4343400"/>
          </a:xfrm>
        </p:spPr>
        <p:txBody>
          <a:bodyPr/>
          <a:lstStyle/>
          <a:p>
            <a:pPr marL="0" indent="0" eaLnBrk="1" hangingPunct="1">
              <a:spcBef>
                <a:spcPts val="1900"/>
              </a:spcBef>
              <a:buNone/>
            </a:pPr>
            <a:r>
              <a:rPr lang="en-US" dirty="0">
                <a:latin typeface="Franklin Gothic Book" pitchFamily="34" charset="0"/>
                <a:ea typeface="ＭＳ Ｐゴシック" pitchFamily="34" charset="-128"/>
              </a:rPr>
              <a:t>Collecting </a:t>
            </a:r>
            <a:r>
              <a:rPr lang="en-US" dirty="0" smtClean="0">
                <a:latin typeface="Franklin Gothic Book" pitchFamily="34" charset="0"/>
                <a:ea typeface="ＭＳ Ｐゴシック" pitchFamily="34" charset="-128"/>
              </a:rPr>
              <a:t>information outside </a:t>
            </a:r>
            <a:r>
              <a:rPr lang="en-US" dirty="0">
                <a:latin typeface="Franklin Gothic Book" pitchFamily="34" charset="0"/>
                <a:ea typeface="ＭＳ Ｐゴシック" pitchFamily="34" charset="-128"/>
              </a:rPr>
              <a:t>the </a:t>
            </a:r>
            <a:r>
              <a:rPr lang="en-US" dirty="0" smtClean="0">
                <a:latin typeface="Franklin Gothic Book" pitchFamily="34" charset="0"/>
                <a:ea typeface="ＭＳ Ｐゴシック" pitchFamily="34" charset="-128"/>
              </a:rPr>
              <a:t>company.</a:t>
            </a:r>
            <a:endParaRPr lang="en-US" dirty="0">
              <a:latin typeface="Franklin Gothic Book" pitchFamily="34" charset="0"/>
              <a:ea typeface="ＭＳ Ｐゴシック" pitchFamily="34" charset="-128"/>
            </a:endParaRPr>
          </a:p>
          <a:p>
            <a:pPr marL="0" indent="0" eaLnBrk="1" hangingPunct="1">
              <a:spcBef>
                <a:spcPts val="1900"/>
              </a:spcBef>
              <a:buNone/>
            </a:pPr>
            <a:r>
              <a:rPr lang="en-US" dirty="0" smtClean="0">
                <a:latin typeface="Franklin Gothic Book" pitchFamily="34" charset="0"/>
                <a:ea typeface="ＭＳ Ｐゴシック" pitchFamily="34" charset="-128"/>
              </a:rPr>
              <a:t>Most </a:t>
            </a:r>
            <a:r>
              <a:rPr lang="en-US" dirty="0">
                <a:latin typeface="Franklin Gothic Book" pitchFamily="34" charset="0"/>
                <a:ea typeface="ＭＳ Ｐゴシック" pitchFamily="34" charset="-128"/>
              </a:rPr>
              <a:t>companies engage in collecting, analyzing, and storing data from the macro environment on a continuous basis known as </a:t>
            </a:r>
            <a:r>
              <a:rPr lang="en-US" i="1" dirty="0">
                <a:latin typeface="Franklin Gothic Book" pitchFamily="34" charset="0"/>
                <a:ea typeface="ＭＳ Ｐゴシック" pitchFamily="34" charset="-128"/>
              </a:rPr>
              <a:t>marketing intelligence</a:t>
            </a:r>
            <a:r>
              <a:rPr lang="en-US" dirty="0">
                <a:latin typeface="Franklin Gothic Book" pitchFamily="34" charset="0"/>
                <a:ea typeface="ＭＳ Ｐゴシック" pitchFamily="34" charset="-128"/>
              </a:rPr>
              <a:t>.</a:t>
            </a:r>
          </a:p>
          <a:p>
            <a:pPr marL="366713" lvl="1" indent="0" eaLnBrk="1" hangingPunct="1">
              <a:spcBef>
                <a:spcPts val="1900"/>
              </a:spcBef>
              <a:buNone/>
            </a:pPr>
            <a:endParaRPr lang="en-US" dirty="0">
              <a:latin typeface="Franklin Gothic Book" pitchFamily="34" charset="0"/>
              <a:ea typeface="ＭＳ Ｐゴシック" pitchFamily="34" charset="-128"/>
            </a:endParaRPr>
          </a:p>
        </p:txBody>
      </p:sp>
      <p:sp>
        <p:nvSpPr>
          <p:cNvPr id="48131"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11</a:t>
            </a:fld>
            <a:endParaRPr lang="en-US"/>
          </a:p>
        </p:txBody>
      </p:sp>
      <p:sp>
        <p:nvSpPr>
          <p:cNvPr id="2" name="Footer Placeholder 1"/>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extLst>
      <p:ext uri="{BB962C8B-B14F-4D97-AF65-F5344CB8AC3E}">
        <p14:creationId xmlns:p14="http://schemas.microsoft.com/office/powerpoint/2010/main" val="1441328587"/>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28600" y="1173163"/>
            <a:ext cx="8640763" cy="5132387"/>
          </a:xfrm>
          <a:prstGeom prst="rect">
            <a:avLst/>
          </a:prstGeom>
          <a:solidFill>
            <a:srgbClr val="97B3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itle 5"/>
          <p:cNvSpPr>
            <a:spLocks noGrp="1"/>
          </p:cNvSpPr>
          <p:nvPr>
            <p:ph type="title"/>
          </p:nvPr>
        </p:nvSpPr>
        <p:spPr>
          <a:xfrm>
            <a:off x="1671638" y="457200"/>
            <a:ext cx="7197725" cy="549275"/>
          </a:xfrm>
          <a:solidFill>
            <a:schemeClr val="accent1"/>
          </a:solidFill>
        </p:spPr>
        <p:txBody>
          <a:bodyPr/>
          <a:lstStyle/>
          <a:p>
            <a:pPr eaLnBrk="1" hangingPunct="1">
              <a:defRPr/>
            </a:pPr>
            <a:r>
              <a:rPr lang="en-US" dirty="0">
                <a:ea typeface="+mj-ea"/>
              </a:rPr>
              <a:t>External Forces Affect Marketing Decisions</a:t>
            </a:r>
          </a:p>
        </p:txBody>
      </p:sp>
      <p:sp>
        <p:nvSpPr>
          <p:cNvPr id="7" name="Text Placeholder 6"/>
          <p:cNvSpPr>
            <a:spLocks noGrp="1"/>
          </p:cNvSpPr>
          <p:nvPr>
            <p:ph type="body" sz="quarter" idx="12"/>
          </p:nvPr>
        </p:nvSpPr>
        <p:spPr>
          <a:xfrm>
            <a:off x="228600" y="457200"/>
            <a:ext cx="1371600" cy="549275"/>
          </a:xfrm>
          <a:solidFill>
            <a:srgbClr val="7030A0"/>
          </a:solidFill>
        </p:spPr>
        <p:txBody>
          <a:bodyPr/>
          <a:lstStyle/>
          <a:p>
            <a:pPr eaLnBrk="1" hangingPunct="1">
              <a:defRPr/>
            </a:pPr>
            <a:r>
              <a:rPr lang="en-US" dirty="0">
                <a:solidFill>
                  <a:schemeClr val="bg1"/>
                </a:solidFill>
                <a:ea typeface="+mn-ea"/>
                <a:cs typeface="+mn-cs"/>
              </a:rPr>
              <a:t>Exhibit 4.3 </a:t>
            </a:r>
          </a:p>
        </p:txBody>
      </p:sp>
      <p:sp>
        <p:nvSpPr>
          <p:cNvPr id="49156"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9157"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cxnSp>
        <p:nvCxnSpPr>
          <p:cNvPr id="1028" name="_s1028"/>
          <p:cNvCxnSpPr>
            <a:cxnSpLocks noChangeShapeType="1"/>
            <a:stCxn id="28" idx="1"/>
            <a:endCxn id="19" idx="2"/>
          </p:cNvCxnSpPr>
          <p:nvPr/>
        </p:nvCxnSpPr>
        <p:spPr bwMode="auto">
          <a:xfrm rot="10800000">
            <a:off x="6013450" y="1916113"/>
            <a:ext cx="204788" cy="2609850"/>
          </a:xfrm>
          <a:prstGeom prst="bentConnector2">
            <a:avLst/>
          </a:prstGeom>
          <a:solidFill>
            <a:schemeClr val="accent5"/>
          </a:solidFill>
          <a:ln w="28575">
            <a:solidFill>
              <a:srgbClr val="000000"/>
            </a:solidFill>
            <a:miter lim="800000"/>
            <a:headEnd/>
            <a:tailEnd/>
          </a:ln>
        </p:spPr>
      </p:cxnSp>
      <p:cxnSp>
        <p:nvCxnSpPr>
          <p:cNvPr id="1029" name="_s1029"/>
          <p:cNvCxnSpPr>
            <a:cxnSpLocks noChangeShapeType="1"/>
            <a:stCxn id="27" idx="0"/>
            <a:endCxn id="24" idx="2"/>
          </p:cNvCxnSpPr>
          <p:nvPr/>
        </p:nvCxnSpPr>
        <p:spPr bwMode="auto">
          <a:xfrm rot="5400000" flipH="1">
            <a:off x="4306887" y="4294188"/>
            <a:ext cx="327025" cy="1441450"/>
          </a:xfrm>
          <a:prstGeom prst="bentConnector3">
            <a:avLst>
              <a:gd name="adj1" fmla="val 40222"/>
            </a:avLst>
          </a:prstGeom>
          <a:solidFill>
            <a:schemeClr val="accent5"/>
          </a:solidFill>
          <a:ln w="28575">
            <a:solidFill>
              <a:srgbClr val="000000"/>
            </a:solidFill>
            <a:miter lim="800000"/>
            <a:headEnd/>
            <a:tailEnd/>
          </a:ln>
        </p:spPr>
      </p:cxnSp>
      <p:cxnSp>
        <p:nvCxnSpPr>
          <p:cNvPr id="1030" name="_s1030"/>
          <p:cNvCxnSpPr>
            <a:cxnSpLocks noChangeShapeType="1"/>
            <a:stCxn id="26" idx="0"/>
            <a:endCxn id="24" idx="2"/>
          </p:cNvCxnSpPr>
          <p:nvPr/>
        </p:nvCxnSpPr>
        <p:spPr bwMode="auto">
          <a:xfrm rot="16200000">
            <a:off x="3586162" y="5014913"/>
            <a:ext cx="327025" cy="0"/>
          </a:xfrm>
          <a:prstGeom prst="straightConnector1">
            <a:avLst/>
          </a:prstGeom>
          <a:solidFill>
            <a:schemeClr val="accent5"/>
          </a:solidFill>
          <a:ln w="28575">
            <a:solidFill>
              <a:srgbClr val="000000"/>
            </a:solidFill>
            <a:round/>
            <a:headEnd/>
            <a:tailEnd/>
          </a:ln>
        </p:spPr>
      </p:cxnSp>
      <p:cxnSp>
        <p:nvCxnSpPr>
          <p:cNvPr id="1033" name="_s1033"/>
          <p:cNvCxnSpPr>
            <a:cxnSpLocks noChangeShapeType="1"/>
            <a:stCxn id="23" idx="1"/>
            <a:endCxn id="19" idx="2"/>
          </p:cNvCxnSpPr>
          <p:nvPr/>
        </p:nvCxnSpPr>
        <p:spPr bwMode="auto">
          <a:xfrm rot="10800000">
            <a:off x="6013450" y="1917700"/>
            <a:ext cx="204788" cy="1630363"/>
          </a:xfrm>
          <a:prstGeom prst="bentConnector2">
            <a:avLst/>
          </a:prstGeom>
          <a:solidFill>
            <a:schemeClr val="accent5"/>
          </a:solidFill>
          <a:ln w="28575">
            <a:solidFill>
              <a:srgbClr val="000000"/>
            </a:solidFill>
            <a:miter lim="800000"/>
            <a:headEnd/>
            <a:tailEnd/>
          </a:ln>
        </p:spPr>
      </p:cxnSp>
      <p:cxnSp>
        <p:nvCxnSpPr>
          <p:cNvPr id="1035" name="_s1035"/>
          <p:cNvCxnSpPr>
            <a:cxnSpLocks noChangeShapeType="1"/>
            <a:stCxn id="21" idx="1"/>
            <a:endCxn id="19" idx="2"/>
          </p:cNvCxnSpPr>
          <p:nvPr/>
        </p:nvCxnSpPr>
        <p:spPr bwMode="auto">
          <a:xfrm rot="10800000">
            <a:off x="6013450" y="1917700"/>
            <a:ext cx="204788" cy="652463"/>
          </a:xfrm>
          <a:prstGeom prst="bentConnector2">
            <a:avLst/>
          </a:prstGeom>
          <a:solidFill>
            <a:schemeClr val="accent5"/>
          </a:solidFill>
          <a:ln w="28575">
            <a:solidFill>
              <a:srgbClr val="000000"/>
            </a:solidFill>
            <a:miter lim="800000"/>
            <a:headEnd/>
            <a:tailEnd/>
          </a:ln>
        </p:spPr>
      </p:cxnSp>
      <p:cxnSp>
        <p:nvCxnSpPr>
          <p:cNvPr id="1036" name="_s1036"/>
          <p:cNvCxnSpPr>
            <a:cxnSpLocks noChangeShapeType="1"/>
            <a:stCxn id="20" idx="3"/>
            <a:endCxn id="19" idx="2"/>
          </p:cNvCxnSpPr>
          <p:nvPr/>
        </p:nvCxnSpPr>
        <p:spPr bwMode="auto">
          <a:xfrm flipV="1">
            <a:off x="4365625" y="1916113"/>
            <a:ext cx="1647825" cy="654050"/>
          </a:xfrm>
          <a:prstGeom prst="bentConnector2">
            <a:avLst/>
          </a:prstGeom>
          <a:solidFill>
            <a:schemeClr val="accent5"/>
          </a:solidFill>
          <a:ln w="28575">
            <a:solidFill>
              <a:srgbClr val="000000"/>
            </a:solidFill>
            <a:miter lim="800000"/>
            <a:headEnd/>
            <a:tailEnd/>
          </a:ln>
        </p:spPr>
      </p:cxnSp>
      <p:grpSp>
        <p:nvGrpSpPr>
          <p:cNvPr id="4" name="Group 3" descr="This image is an organizational chart of external forces that affect marketing decisions."/>
          <p:cNvGrpSpPr/>
          <p:nvPr/>
        </p:nvGrpSpPr>
        <p:grpSpPr>
          <a:xfrm>
            <a:off x="1689100" y="1265238"/>
            <a:ext cx="5765800" cy="4564062"/>
            <a:chOff x="1689100" y="1265238"/>
            <a:chExt cx="5765800" cy="4564062"/>
          </a:xfrm>
        </p:grpSpPr>
        <p:cxnSp>
          <p:nvCxnSpPr>
            <p:cNvPr id="1031" name="_s1031"/>
            <p:cNvCxnSpPr>
              <a:cxnSpLocks noChangeShapeType="1"/>
              <a:stCxn id="25" idx="0"/>
              <a:endCxn id="24" idx="2"/>
            </p:cNvCxnSpPr>
            <p:nvPr/>
          </p:nvCxnSpPr>
          <p:spPr bwMode="auto">
            <a:xfrm rot="16200000">
              <a:off x="2865437" y="4294188"/>
              <a:ext cx="327025" cy="1441450"/>
            </a:xfrm>
            <a:prstGeom prst="bentConnector3">
              <a:avLst>
                <a:gd name="adj1" fmla="val 40222"/>
              </a:avLst>
            </a:prstGeom>
            <a:solidFill>
              <a:schemeClr val="accent5"/>
            </a:solidFill>
            <a:ln w="28575">
              <a:solidFill>
                <a:srgbClr val="000000"/>
              </a:solidFill>
              <a:miter lim="800000"/>
              <a:headEnd/>
              <a:tailEnd/>
            </a:ln>
          </p:spPr>
        </p:cxnSp>
        <p:cxnSp>
          <p:nvCxnSpPr>
            <p:cNvPr id="1032" name="_s1032"/>
            <p:cNvCxnSpPr>
              <a:cxnSpLocks noChangeShapeType="1"/>
              <a:stCxn id="24" idx="3"/>
              <a:endCxn id="19" idx="2"/>
            </p:cNvCxnSpPr>
            <p:nvPr/>
          </p:nvCxnSpPr>
          <p:spPr bwMode="auto">
            <a:xfrm flipV="1">
              <a:off x="4365625" y="1916113"/>
              <a:ext cx="1647825" cy="2609850"/>
            </a:xfrm>
            <a:prstGeom prst="bentConnector2">
              <a:avLst/>
            </a:prstGeom>
            <a:solidFill>
              <a:schemeClr val="accent5"/>
            </a:solidFill>
            <a:ln w="28575">
              <a:solidFill>
                <a:srgbClr val="000000"/>
              </a:solidFill>
              <a:miter lim="800000"/>
              <a:headEnd/>
              <a:tailEnd/>
            </a:ln>
          </p:spPr>
        </p:cxnSp>
        <p:cxnSp>
          <p:nvCxnSpPr>
            <p:cNvPr id="1034" name="_s1034"/>
            <p:cNvCxnSpPr>
              <a:cxnSpLocks noChangeShapeType="1"/>
              <a:stCxn id="22" idx="3"/>
              <a:endCxn id="19" idx="2"/>
            </p:cNvCxnSpPr>
            <p:nvPr/>
          </p:nvCxnSpPr>
          <p:spPr bwMode="auto">
            <a:xfrm flipV="1">
              <a:off x="4365625" y="1916113"/>
              <a:ext cx="1647825" cy="1631950"/>
            </a:xfrm>
            <a:prstGeom prst="bentConnector2">
              <a:avLst/>
            </a:prstGeom>
            <a:solidFill>
              <a:schemeClr val="accent5"/>
            </a:solidFill>
            <a:ln w="28575">
              <a:solidFill>
                <a:srgbClr val="000000"/>
              </a:solidFill>
              <a:miter lim="800000"/>
              <a:headEnd/>
              <a:tailEnd/>
            </a:ln>
          </p:spPr>
        </p:cxnSp>
        <p:sp>
          <p:nvSpPr>
            <p:cNvPr id="19" name="_s1037"/>
            <p:cNvSpPr>
              <a:spLocks noChangeArrowheads="1"/>
            </p:cNvSpPr>
            <p:nvPr/>
          </p:nvSpPr>
          <p:spPr bwMode="auto">
            <a:xfrm>
              <a:off x="5394325" y="1265238"/>
              <a:ext cx="1236663" cy="652462"/>
            </a:xfrm>
            <a:prstGeom prst="roundRect">
              <a:avLst>
                <a:gd name="adj" fmla="val 16667"/>
              </a:avLst>
            </a:prstGeom>
            <a:solidFill>
              <a:srgbClr val="E2DF6F"/>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500" dirty="0">
                  <a:solidFill>
                    <a:schemeClr val="dk1"/>
                  </a:solidFill>
                  <a:latin typeface="+mn-lt"/>
                  <a:ea typeface="+mn-ea"/>
                  <a:cs typeface="Times New Roman" pitchFamily="18" charset="0"/>
                </a:rPr>
                <a:t>External Forces</a:t>
              </a:r>
              <a:endParaRPr lang="en-US" dirty="0">
                <a:solidFill>
                  <a:schemeClr val="dk1"/>
                </a:solidFill>
                <a:latin typeface="+mn-lt"/>
                <a:ea typeface="+mn-ea"/>
              </a:endParaRPr>
            </a:p>
          </p:txBody>
        </p:sp>
        <p:sp>
          <p:nvSpPr>
            <p:cNvPr id="20" name="_s1038"/>
            <p:cNvSpPr>
              <a:spLocks noChangeArrowheads="1"/>
            </p:cNvSpPr>
            <p:nvPr/>
          </p:nvSpPr>
          <p:spPr bwMode="auto">
            <a:xfrm>
              <a:off x="3130550" y="2243138"/>
              <a:ext cx="1235075" cy="652462"/>
            </a:xfrm>
            <a:prstGeom prst="roundRect">
              <a:avLst>
                <a:gd name="adj" fmla="val 16667"/>
              </a:avLst>
            </a:prstGeom>
            <a:solidFill>
              <a:srgbClr val="E2DF6F"/>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100" dirty="0">
                  <a:solidFill>
                    <a:schemeClr val="dk1"/>
                  </a:solidFill>
                  <a:latin typeface="+mn-lt"/>
                  <a:ea typeface="+mn-ea"/>
                  <a:cs typeface="Times New Roman" pitchFamily="18" charset="0"/>
                </a:rPr>
                <a:t>Political/</a:t>
              </a:r>
              <a:endParaRPr lang="en-US" sz="900" dirty="0">
                <a:solidFill>
                  <a:schemeClr val="dk1"/>
                </a:solidFill>
                <a:latin typeface="+mn-lt"/>
                <a:ea typeface="+mn-ea"/>
              </a:endParaRPr>
            </a:p>
            <a:p>
              <a:pPr algn="ctr" eaLnBrk="0" hangingPunct="0">
                <a:defRPr/>
              </a:pPr>
              <a:r>
                <a:rPr lang="en-US" sz="1100" dirty="0">
                  <a:solidFill>
                    <a:schemeClr val="dk1"/>
                  </a:solidFill>
                  <a:latin typeface="+mn-lt"/>
                  <a:ea typeface="+mn-ea"/>
                  <a:cs typeface="Times New Roman" pitchFamily="18" charset="0"/>
                </a:rPr>
                <a:t>Legal</a:t>
              </a:r>
              <a:endParaRPr lang="en-US" sz="900" dirty="0">
                <a:solidFill>
                  <a:schemeClr val="dk1"/>
                </a:solidFill>
                <a:latin typeface="+mn-lt"/>
                <a:ea typeface="+mn-ea"/>
              </a:endParaRPr>
            </a:p>
            <a:p>
              <a:pPr algn="ctr" eaLnBrk="0" hangingPunct="0">
                <a:defRPr/>
              </a:pPr>
              <a:r>
                <a:rPr lang="en-US" sz="1100" dirty="0">
                  <a:solidFill>
                    <a:schemeClr val="dk1"/>
                  </a:solidFill>
                  <a:latin typeface="+mn-lt"/>
                  <a:ea typeface="+mn-ea"/>
                  <a:cs typeface="Times New Roman" pitchFamily="18" charset="0"/>
                </a:rPr>
                <a:t>Environment</a:t>
              </a:r>
              <a:endParaRPr lang="en-US" dirty="0">
                <a:solidFill>
                  <a:schemeClr val="dk1"/>
                </a:solidFill>
                <a:latin typeface="+mn-lt"/>
                <a:ea typeface="+mn-ea"/>
              </a:endParaRPr>
            </a:p>
          </p:txBody>
        </p:sp>
        <p:sp>
          <p:nvSpPr>
            <p:cNvPr id="21" name="_s1039"/>
            <p:cNvSpPr>
              <a:spLocks noChangeArrowheads="1"/>
            </p:cNvSpPr>
            <p:nvPr/>
          </p:nvSpPr>
          <p:spPr bwMode="auto">
            <a:xfrm>
              <a:off x="6218238" y="2243138"/>
              <a:ext cx="1236662" cy="652462"/>
            </a:xfrm>
            <a:prstGeom prst="roundRect">
              <a:avLst>
                <a:gd name="adj" fmla="val 16667"/>
              </a:avLst>
            </a:prstGeom>
            <a:solidFill>
              <a:srgbClr val="E2DF6F"/>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100" dirty="0">
                  <a:solidFill>
                    <a:schemeClr val="dk1"/>
                  </a:solidFill>
                  <a:latin typeface="+mn-lt"/>
                  <a:ea typeface="+mn-ea"/>
                  <a:cs typeface="Times New Roman" pitchFamily="18" charset="0"/>
                </a:rPr>
                <a:t>Economic Conditions</a:t>
              </a:r>
              <a:endParaRPr lang="en-US" dirty="0">
                <a:solidFill>
                  <a:schemeClr val="dk1"/>
                </a:solidFill>
                <a:latin typeface="+mn-lt"/>
                <a:ea typeface="+mn-ea"/>
              </a:endParaRPr>
            </a:p>
          </p:txBody>
        </p:sp>
        <p:sp>
          <p:nvSpPr>
            <p:cNvPr id="22" name="_s1040"/>
            <p:cNvSpPr>
              <a:spLocks noChangeArrowheads="1"/>
            </p:cNvSpPr>
            <p:nvPr/>
          </p:nvSpPr>
          <p:spPr bwMode="auto">
            <a:xfrm>
              <a:off x="3130550" y="3221038"/>
              <a:ext cx="1235075" cy="652462"/>
            </a:xfrm>
            <a:prstGeom prst="roundRect">
              <a:avLst>
                <a:gd name="adj" fmla="val 16667"/>
              </a:avLst>
            </a:prstGeom>
            <a:solidFill>
              <a:srgbClr val="E2DF6F"/>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100" dirty="0">
                  <a:solidFill>
                    <a:schemeClr val="dk1"/>
                  </a:solidFill>
                  <a:latin typeface="+mn-lt"/>
                  <a:ea typeface="+mn-ea"/>
                  <a:cs typeface="Times New Roman" pitchFamily="18" charset="0"/>
                </a:rPr>
                <a:t>Technology Transformations</a:t>
              </a:r>
              <a:endParaRPr lang="en-US" dirty="0">
                <a:solidFill>
                  <a:schemeClr val="dk1"/>
                </a:solidFill>
                <a:latin typeface="+mn-lt"/>
                <a:ea typeface="+mn-ea"/>
              </a:endParaRPr>
            </a:p>
          </p:txBody>
        </p:sp>
        <p:sp>
          <p:nvSpPr>
            <p:cNvPr id="23" name="_s1041"/>
            <p:cNvSpPr>
              <a:spLocks noChangeArrowheads="1"/>
            </p:cNvSpPr>
            <p:nvPr/>
          </p:nvSpPr>
          <p:spPr bwMode="auto">
            <a:xfrm>
              <a:off x="6218238" y="3221038"/>
              <a:ext cx="1236662" cy="652462"/>
            </a:xfrm>
            <a:prstGeom prst="roundRect">
              <a:avLst>
                <a:gd name="adj" fmla="val 16667"/>
              </a:avLst>
            </a:prstGeom>
            <a:solidFill>
              <a:srgbClr val="E2DF6F"/>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100" dirty="0">
                  <a:solidFill>
                    <a:schemeClr val="dk1"/>
                  </a:solidFill>
                  <a:latin typeface="+mn-lt"/>
                  <a:ea typeface="+mn-ea"/>
                  <a:cs typeface="Times New Roman" pitchFamily="18" charset="0"/>
                </a:rPr>
                <a:t>Natural World</a:t>
              </a:r>
              <a:endParaRPr lang="en-US" dirty="0">
                <a:solidFill>
                  <a:schemeClr val="dk1"/>
                </a:solidFill>
                <a:latin typeface="+mn-lt"/>
                <a:ea typeface="+mn-ea"/>
              </a:endParaRPr>
            </a:p>
          </p:txBody>
        </p:sp>
        <p:sp>
          <p:nvSpPr>
            <p:cNvPr id="24" name="_s1042"/>
            <p:cNvSpPr>
              <a:spLocks noChangeArrowheads="1"/>
            </p:cNvSpPr>
            <p:nvPr/>
          </p:nvSpPr>
          <p:spPr bwMode="auto">
            <a:xfrm>
              <a:off x="3130550" y="4198938"/>
              <a:ext cx="1235075" cy="652462"/>
            </a:xfrm>
            <a:prstGeom prst="roundRect">
              <a:avLst>
                <a:gd name="adj" fmla="val 16667"/>
              </a:avLst>
            </a:prstGeom>
            <a:solidFill>
              <a:srgbClr val="E2DF6F"/>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100" dirty="0">
                  <a:solidFill>
                    <a:schemeClr val="dk1"/>
                  </a:solidFill>
                  <a:latin typeface="+mn-lt"/>
                  <a:ea typeface="+mn-ea"/>
                  <a:cs typeface="Times New Roman" pitchFamily="18" charset="0"/>
                </a:rPr>
                <a:t>Demographic</a:t>
              </a:r>
              <a:endParaRPr lang="en-US" dirty="0">
                <a:solidFill>
                  <a:schemeClr val="dk1"/>
                </a:solidFill>
                <a:latin typeface="+mn-lt"/>
                <a:ea typeface="+mn-ea"/>
              </a:endParaRPr>
            </a:p>
          </p:txBody>
        </p:sp>
        <p:sp>
          <p:nvSpPr>
            <p:cNvPr id="25" name="_s1043"/>
            <p:cNvSpPr>
              <a:spLocks noChangeArrowheads="1"/>
            </p:cNvSpPr>
            <p:nvPr/>
          </p:nvSpPr>
          <p:spPr bwMode="auto">
            <a:xfrm>
              <a:off x="1689100" y="5176838"/>
              <a:ext cx="1235075" cy="652462"/>
            </a:xfrm>
            <a:prstGeom prst="roundRect">
              <a:avLst>
                <a:gd name="adj" fmla="val 16667"/>
              </a:avLst>
            </a:prstGeom>
            <a:solidFill>
              <a:srgbClr val="E2DF6F"/>
            </a:solidFill>
            <a:ln w="10000">
              <a:solidFill>
                <a:schemeClr val="tx1"/>
              </a:solidFill>
              <a:round/>
              <a:headEnd/>
              <a:tailEnd/>
            </a:ln>
            <a:effectLst>
              <a:outerShdw dist="50800" dir="5400000" rotWithShape="0">
                <a:srgbClr val="4E3B30">
                  <a:alpha val="59999"/>
                </a:srgbClr>
              </a:outerShdw>
            </a:effectLst>
          </p:spPr>
          <p:txBody>
            <a:bodyPr lIns="0" tIns="0" rIns="0" bIns="0" anchor="ctr" anchorCtr="1"/>
            <a:lstStyle/>
            <a:p>
              <a:pPr algn="ctr" eaLnBrk="0" hangingPunct="0">
                <a:defRPr/>
              </a:pPr>
              <a:r>
                <a:rPr lang="en-US" sz="1100" dirty="0">
                  <a:solidFill>
                    <a:schemeClr val="dk1"/>
                  </a:solidFill>
                  <a:latin typeface="+mn-lt"/>
                  <a:ea typeface="+mn-ea"/>
                </a:rPr>
                <a:t>Population of Interest</a:t>
              </a:r>
            </a:p>
          </p:txBody>
        </p:sp>
        <p:sp>
          <p:nvSpPr>
            <p:cNvPr id="26" name="_s1044"/>
            <p:cNvSpPr>
              <a:spLocks noChangeArrowheads="1"/>
            </p:cNvSpPr>
            <p:nvPr/>
          </p:nvSpPr>
          <p:spPr bwMode="auto">
            <a:xfrm>
              <a:off x="3130550" y="5176838"/>
              <a:ext cx="1235075" cy="650875"/>
            </a:xfrm>
            <a:prstGeom prst="roundRect">
              <a:avLst>
                <a:gd name="adj" fmla="val 16667"/>
              </a:avLst>
            </a:prstGeom>
            <a:solidFill>
              <a:srgbClr val="E2DF6F"/>
            </a:solidFill>
            <a:ln w="10000">
              <a:solidFill>
                <a:schemeClr val="tx1"/>
              </a:solidFill>
              <a:round/>
              <a:headEnd/>
              <a:tailEnd/>
            </a:ln>
            <a:effectLst>
              <a:outerShdw dist="50800" dir="5400000" rotWithShape="0">
                <a:srgbClr val="4E3B30">
                  <a:alpha val="59999"/>
                </a:srgbClr>
              </a:outerShdw>
            </a:effectLst>
          </p:spPr>
          <p:txBody>
            <a:bodyPr lIns="0" tIns="0" rIns="0" bIns="0" anchor="ctr" anchorCtr="1"/>
            <a:lstStyle/>
            <a:p>
              <a:pPr algn="ctr" eaLnBrk="0" hangingPunct="0">
                <a:defRPr/>
              </a:pPr>
              <a:r>
                <a:rPr lang="en-US" sz="1100" dirty="0">
                  <a:solidFill>
                    <a:schemeClr val="dk1"/>
                  </a:solidFill>
                  <a:latin typeface="+mn-lt"/>
                  <a:ea typeface="+mn-ea"/>
                </a:rPr>
                <a:t>Ethnic Groups</a:t>
              </a:r>
            </a:p>
          </p:txBody>
        </p:sp>
        <p:sp>
          <p:nvSpPr>
            <p:cNvPr id="27" name="_s1045"/>
            <p:cNvSpPr>
              <a:spLocks noChangeArrowheads="1"/>
            </p:cNvSpPr>
            <p:nvPr/>
          </p:nvSpPr>
          <p:spPr bwMode="auto">
            <a:xfrm>
              <a:off x="4572000" y="5176838"/>
              <a:ext cx="1235075" cy="650875"/>
            </a:xfrm>
            <a:prstGeom prst="roundRect">
              <a:avLst>
                <a:gd name="adj" fmla="val 16667"/>
              </a:avLst>
            </a:prstGeom>
            <a:solidFill>
              <a:srgbClr val="E2DF6F"/>
            </a:solidFill>
            <a:ln w="10000">
              <a:solidFill>
                <a:schemeClr val="tx1"/>
              </a:solidFill>
              <a:round/>
              <a:headEnd/>
              <a:tailEnd/>
            </a:ln>
            <a:effectLst>
              <a:outerShdw dist="50800" dir="5400000" rotWithShape="0">
                <a:srgbClr val="4E3B30">
                  <a:alpha val="59999"/>
                </a:srgbClr>
              </a:outerShdw>
            </a:effectLst>
          </p:spPr>
          <p:txBody>
            <a:bodyPr lIns="0" tIns="0" rIns="0" bIns="0" anchor="ctr" anchorCtr="1"/>
            <a:lstStyle/>
            <a:p>
              <a:pPr algn="ctr" eaLnBrk="0" hangingPunct="0">
                <a:defRPr/>
              </a:pPr>
              <a:r>
                <a:rPr lang="en-US" sz="1100" dirty="0">
                  <a:solidFill>
                    <a:schemeClr val="dk1"/>
                  </a:solidFill>
                  <a:latin typeface="+mn-lt"/>
                  <a:ea typeface="+mn-ea"/>
                </a:rPr>
                <a:t>Geographic Changes</a:t>
              </a:r>
            </a:p>
          </p:txBody>
        </p:sp>
        <p:sp>
          <p:nvSpPr>
            <p:cNvPr id="28" name="_s1046"/>
            <p:cNvSpPr>
              <a:spLocks noChangeArrowheads="1"/>
            </p:cNvSpPr>
            <p:nvPr/>
          </p:nvSpPr>
          <p:spPr bwMode="auto">
            <a:xfrm>
              <a:off x="6218238" y="4198938"/>
              <a:ext cx="1236662" cy="652462"/>
            </a:xfrm>
            <a:prstGeom prst="roundRect">
              <a:avLst>
                <a:gd name="adj" fmla="val 16667"/>
              </a:avLst>
            </a:prstGeom>
            <a:solidFill>
              <a:srgbClr val="E2DF6F"/>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100" dirty="0">
                  <a:solidFill>
                    <a:schemeClr val="dk1"/>
                  </a:solidFill>
                  <a:latin typeface="+mn-lt"/>
                  <a:ea typeface="+mn-ea"/>
                  <a:cs typeface="Times New Roman" pitchFamily="18" charset="0"/>
                </a:rPr>
                <a:t>Competition</a:t>
              </a:r>
              <a:endParaRPr lang="en-US" dirty="0">
                <a:solidFill>
                  <a:schemeClr val="dk1"/>
                </a:solidFill>
                <a:latin typeface="+mn-lt"/>
                <a:ea typeface="+mn-ea"/>
              </a:endParaRPr>
            </a:p>
          </p:txBody>
        </p:sp>
      </p:grpSp>
      <p:sp>
        <p:nvSpPr>
          <p:cNvPr id="49177"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2" name="Slide Number Placeholder 1"/>
          <p:cNvSpPr>
            <a:spLocks noGrp="1"/>
          </p:cNvSpPr>
          <p:nvPr>
            <p:ph type="sldNum" sz="quarter" idx="14"/>
          </p:nvPr>
        </p:nvSpPr>
        <p:spPr/>
        <p:txBody>
          <a:bodyPr/>
          <a:lstStyle/>
          <a:p>
            <a:fld id="{46D31DDA-58A6-4382-B662-0EA263CC48BE}" type="slidenum">
              <a:rPr lang="en-US" smtClean="0"/>
              <a:pPr/>
              <a:t>12</a:t>
            </a:fld>
            <a:endParaRPr lang="en-US"/>
          </a:p>
        </p:txBody>
      </p:sp>
      <p:sp>
        <p:nvSpPr>
          <p:cNvPr id="3" name="Footer Placeholder 2"/>
          <p:cNvSpPr>
            <a:spLocks noGrp="1"/>
          </p:cNvSpPr>
          <p:nvPr>
            <p:ph type="ftr" sz="quarter" idx="13"/>
          </p:nvPr>
        </p:nvSpPr>
        <p:spPr/>
        <p:txBody>
          <a:body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0" name="Rectangle 29">
            <a:hlinkClick r:id="rId3" action="ppaction://hlinksldjump"/>
          </p:cNvPr>
          <p:cNvSpPr/>
          <p:nvPr/>
        </p:nvSpPr>
        <p:spPr>
          <a:xfrm>
            <a:off x="2788920" y="5865599"/>
            <a:ext cx="2240280" cy="246221"/>
          </a:xfrm>
          <a:prstGeom prst="rect">
            <a:avLst/>
          </a:prstGeom>
        </p:spPr>
        <p:txBody>
          <a:bodyPr wrap="square">
            <a:spAutoFit/>
          </a:bodyPr>
          <a:lstStyle/>
          <a:p>
            <a:r>
              <a:rPr lang="en-US" sz="1000" dirty="0" smtClean="0">
                <a:hlinkClick r:id="rId3"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612775" y="228600"/>
            <a:ext cx="8153400" cy="990600"/>
          </a:xfrm>
        </p:spPr>
        <p:txBody>
          <a:bodyPr/>
          <a:lstStyle/>
          <a:p>
            <a:pPr algn="ctr" eaLnBrk="1" hangingPunct="1"/>
            <a:r>
              <a:rPr lang="en-US" dirty="0">
                <a:ea typeface="ＭＳ Ｐゴシック" pitchFamily="34" charset="-128"/>
              </a:rPr>
              <a:t>External Sources</a:t>
            </a:r>
          </a:p>
        </p:txBody>
      </p:sp>
      <p:sp>
        <p:nvSpPr>
          <p:cNvPr id="50179"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7" name="Slide Number Placeholder 6"/>
          <p:cNvSpPr>
            <a:spLocks noGrp="1"/>
          </p:cNvSpPr>
          <p:nvPr>
            <p:ph type="sldNum" sz="quarter" idx="12"/>
          </p:nvPr>
        </p:nvSpPr>
        <p:spPr/>
        <p:txBody>
          <a:bodyPr>
            <a:normAutofit fontScale="85000" lnSpcReduction="20000"/>
          </a:bodyPr>
          <a:lstStyle/>
          <a:p>
            <a:fld id="{1690A0F8-C204-43FC-843F-68CE4937A709}" type="slidenum">
              <a:rPr lang="en-US" smtClean="0"/>
              <a:pPr/>
              <a:t>13</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255484000"/>
              </p:ext>
            </p:extLst>
          </p:nvPr>
        </p:nvGraphicFramePr>
        <p:xfrm>
          <a:off x="716280" y="1956098"/>
          <a:ext cx="7787640" cy="3530302"/>
        </p:xfrm>
        <a:graphic>
          <a:graphicData uri="http://schemas.openxmlformats.org/drawingml/2006/table">
            <a:tbl>
              <a:tblPr firstRow="1" bandRow="1">
                <a:tableStyleId>{2D5ABB26-0587-4C30-8999-92F81FD0307C}</a:tableStyleId>
              </a:tblPr>
              <a:tblGrid>
                <a:gridCol w="2595880"/>
                <a:gridCol w="2595880"/>
                <a:gridCol w="2595880"/>
              </a:tblGrid>
              <a:tr h="1765151">
                <a:tc>
                  <a:txBody>
                    <a:bodyPr/>
                    <a:lstStyle/>
                    <a:p>
                      <a:pPr algn="ctr"/>
                      <a:r>
                        <a:rPr lang="en-US" b="1" dirty="0" smtClean="0"/>
                        <a:t>Demographics</a:t>
                      </a:r>
                      <a:endParaRPr lang="en-US" b="1" dirty="0"/>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algn="ctr"/>
                      <a:r>
                        <a:rPr lang="en-US" b="1" dirty="0" smtClean="0"/>
                        <a:t>Economic Conditions</a:t>
                      </a:r>
                      <a:endParaRPr lang="en-US" b="1" dirty="0"/>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8000"/>
                    </a:solidFill>
                  </a:tcPr>
                </a:tc>
                <a:tc>
                  <a:txBody>
                    <a:bodyPr/>
                    <a:lstStyle/>
                    <a:p>
                      <a:pPr algn="ctr"/>
                      <a:r>
                        <a:rPr lang="en-US" b="1" dirty="0" smtClean="0"/>
                        <a:t>Technology Transformations</a:t>
                      </a:r>
                      <a:endParaRPr lang="en-US" b="1" dirty="0"/>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97B346"/>
                    </a:solidFill>
                  </a:tcPr>
                </a:tc>
              </a:tr>
              <a:tr h="1765151">
                <a:tc>
                  <a:txBody>
                    <a:bodyPr/>
                    <a:lstStyle/>
                    <a:p>
                      <a:pPr algn="ctr"/>
                      <a:r>
                        <a:rPr lang="en-US" b="1" dirty="0" smtClean="0"/>
                        <a:t>Natural World</a:t>
                      </a:r>
                      <a:endParaRPr lang="en-US" b="1" dirty="0"/>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5"/>
                    </a:solidFill>
                  </a:tcPr>
                </a:tc>
                <a:tc>
                  <a:txBody>
                    <a:bodyPr/>
                    <a:lstStyle/>
                    <a:p>
                      <a:pPr algn="ctr"/>
                      <a:r>
                        <a:rPr lang="en-US" b="1" dirty="0" smtClean="0"/>
                        <a:t>Political/Legal</a:t>
                      </a:r>
                      <a:endParaRPr lang="en-US" b="1" dirty="0"/>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0000"/>
                    </a:solidFill>
                  </a:tcPr>
                </a:tc>
                <a:tc>
                  <a:txBody>
                    <a:bodyPr/>
                    <a:lstStyle/>
                    <a:p>
                      <a:pPr algn="ctr"/>
                      <a:r>
                        <a:rPr lang="en-US" b="1" dirty="0" smtClean="0"/>
                        <a:t>Competition</a:t>
                      </a:r>
                      <a:endParaRPr lang="en-US" b="1" dirty="0"/>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E2DF6F"/>
                    </a:solidFill>
                  </a:tcPr>
                </a:tc>
              </a:tr>
            </a:tbl>
          </a:graphicData>
        </a:graphic>
      </p:graphicFrame>
    </p:spTree>
    <p:extLst>
      <p:ext uri="{BB962C8B-B14F-4D97-AF65-F5344CB8AC3E}">
        <p14:creationId xmlns:p14="http://schemas.microsoft.com/office/powerpoint/2010/main" val="1161006329"/>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algn="ctr" eaLnBrk="1" fontAlgn="auto" hangingPunct="1">
              <a:spcAft>
                <a:spcPts val="0"/>
              </a:spcAft>
              <a:defRPr/>
            </a:pPr>
            <a:r>
              <a:rPr lang="en-US" dirty="0" smtClean="0">
                <a:ea typeface="+mj-ea"/>
                <a:cs typeface="+mj-cs"/>
              </a:rPr>
              <a:t>Marketing Research Systems</a:t>
            </a:r>
            <a:endParaRPr lang="en-US" dirty="0">
              <a:ea typeface="+mj-ea"/>
              <a:cs typeface="+mj-cs"/>
            </a:endParaRPr>
          </a:p>
        </p:txBody>
      </p:sp>
      <p:sp>
        <p:nvSpPr>
          <p:cNvPr id="52226" name="Content Placeholder 24"/>
          <p:cNvSpPr>
            <a:spLocks noGrp="1"/>
          </p:cNvSpPr>
          <p:nvPr>
            <p:ph sz="quarter" idx="1"/>
          </p:nvPr>
        </p:nvSpPr>
        <p:spPr>
          <a:xfrm>
            <a:off x="612775" y="2011680"/>
            <a:ext cx="8153400" cy="4084320"/>
          </a:xfrm>
        </p:spPr>
        <p:txBody>
          <a:bodyPr/>
          <a:lstStyle/>
          <a:p>
            <a:pPr marL="0" indent="0" eaLnBrk="1" hangingPunct="1">
              <a:buNone/>
            </a:pPr>
            <a:r>
              <a:rPr lang="en-US" dirty="0">
                <a:latin typeface="Franklin Gothic Book" pitchFamily="34" charset="0"/>
                <a:ea typeface="ＭＳ Ｐゴシック" pitchFamily="34" charset="-128"/>
              </a:rPr>
              <a:t>The </a:t>
            </a:r>
            <a:r>
              <a:rPr lang="en-US" dirty="0" smtClean="0">
                <a:latin typeface="Franklin Gothic Book" pitchFamily="34" charset="0"/>
                <a:ea typeface="ＭＳ Ｐゴシック" pitchFamily="34" charset="-128"/>
              </a:rPr>
              <a:t>importance </a:t>
            </a:r>
            <a:r>
              <a:rPr lang="en-US" dirty="0">
                <a:latin typeface="Franklin Gothic Book" pitchFamily="34" charset="0"/>
                <a:ea typeface="ＭＳ Ｐゴシック" pitchFamily="34" charset="-128"/>
              </a:rPr>
              <a:t>of </a:t>
            </a:r>
            <a:r>
              <a:rPr lang="en-US" dirty="0" smtClean="0">
                <a:latin typeface="Franklin Gothic Book" pitchFamily="34" charset="0"/>
                <a:ea typeface="ＭＳ Ｐゴシック" pitchFamily="34" charset="-128"/>
              </a:rPr>
              <a:t>market research </a:t>
            </a:r>
            <a:r>
              <a:rPr lang="en-US" dirty="0">
                <a:latin typeface="Franklin Gothic Book" pitchFamily="34" charset="0"/>
                <a:ea typeface="ＭＳ Ｐゴシック" pitchFamily="34" charset="-128"/>
              </a:rPr>
              <a:t>to </a:t>
            </a:r>
            <a:r>
              <a:rPr lang="en-US" dirty="0" smtClean="0">
                <a:latin typeface="Franklin Gothic Book" pitchFamily="34" charset="0"/>
                <a:ea typeface="ＭＳ Ｐゴシック" pitchFamily="34" charset="-128"/>
              </a:rPr>
              <a:t>managers. Good marketing research:</a:t>
            </a:r>
            <a:endParaRPr lang="en-US" dirty="0">
              <a:latin typeface="Franklin Gothic Book" pitchFamily="34" charset="0"/>
              <a:ea typeface="ＭＳ Ｐゴシック" pitchFamily="34" charset="-128"/>
            </a:endParaRPr>
          </a:p>
          <a:p>
            <a:pPr lvl="2" eaLnBrk="1" hangingPunct="1">
              <a:buFont typeface="Arial"/>
              <a:buChar char="•"/>
            </a:pPr>
            <a:r>
              <a:rPr lang="en-US" dirty="0">
                <a:latin typeface="Franklin Gothic Book" pitchFamily="34" charset="0"/>
                <a:ea typeface="ＭＳ Ｐゴシック" pitchFamily="34" charset="-128"/>
              </a:rPr>
              <a:t>Follows a well defined set of activities and does not happen by accident. </a:t>
            </a:r>
          </a:p>
          <a:p>
            <a:pPr lvl="2" eaLnBrk="1" hangingPunct="1">
              <a:buFont typeface="Arial"/>
              <a:buChar char="•"/>
            </a:pPr>
            <a:r>
              <a:rPr lang="en-US" dirty="0">
                <a:latin typeface="Franklin Gothic Book" pitchFamily="34" charset="0"/>
                <a:ea typeface="ＭＳ Ｐゴシック" pitchFamily="34" charset="-128"/>
              </a:rPr>
              <a:t>Enhances the validity of the information. </a:t>
            </a:r>
          </a:p>
          <a:p>
            <a:pPr lvl="2" eaLnBrk="1" hangingPunct="1">
              <a:buFont typeface="Arial"/>
              <a:buChar char="•"/>
            </a:pPr>
            <a:r>
              <a:rPr lang="en-US" dirty="0">
                <a:latin typeface="Franklin Gothic Book" pitchFamily="34" charset="0"/>
                <a:ea typeface="ＭＳ Ｐゴシック" pitchFamily="34" charset="-128"/>
              </a:rPr>
              <a:t>Is impartial and objective.</a:t>
            </a:r>
          </a:p>
          <a:p>
            <a:pPr marL="685800" lvl="2" indent="0" eaLnBrk="1" hangingPunct="1">
              <a:buNone/>
            </a:pPr>
            <a:endParaRPr lang="en-US" dirty="0">
              <a:latin typeface="Franklin Gothic Book" pitchFamily="34" charset="0"/>
              <a:ea typeface="ＭＳ Ｐゴシック" pitchFamily="34" charset="-128"/>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14</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28600" y="1173163"/>
            <a:ext cx="8640763" cy="5132387"/>
          </a:xfrm>
          <a:prstGeom prst="rect">
            <a:avLst/>
          </a:prstGeom>
          <a:solidFill>
            <a:srgbClr val="97B3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itle 5"/>
          <p:cNvSpPr>
            <a:spLocks noGrp="1"/>
          </p:cNvSpPr>
          <p:nvPr>
            <p:ph type="title"/>
          </p:nvPr>
        </p:nvSpPr>
        <p:spPr>
          <a:xfrm>
            <a:off x="1671638" y="457200"/>
            <a:ext cx="7197725" cy="549275"/>
          </a:xfrm>
          <a:solidFill>
            <a:schemeClr val="accent1"/>
          </a:solidFill>
        </p:spPr>
        <p:txBody>
          <a:bodyPr/>
          <a:lstStyle/>
          <a:p>
            <a:pPr eaLnBrk="1" hangingPunct="1">
              <a:defRPr/>
            </a:pPr>
            <a:r>
              <a:rPr lang="en-US" dirty="0">
                <a:ea typeface="+mj-ea"/>
              </a:rPr>
              <a:t>The Marketing Research Process</a:t>
            </a:r>
          </a:p>
        </p:txBody>
      </p:sp>
      <p:sp>
        <p:nvSpPr>
          <p:cNvPr id="7" name="Text Placeholder 6"/>
          <p:cNvSpPr>
            <a:spLocks noGrp="1"/>
          </p:cNvSpPr>
          <p:nvPr>
            <p:ph type="body" sz="quarter" idx="12"/>
          </p:nvPr>
        </p:nvSpPr>
        <p:spPr>
          <a:xfrm>
            <a:off x="228600" y="457200"/>
            <a:ext cx="1371600" cy="549275"/>
          </a:xfrm>
          <a:solidFill>
            <a:srgbClr val="6D3EAC"/>
          </a:solidFill>
        </p:spPr>
        <p:txBody>
          <a:bodyPr/>
          <a:lstStyle/>
          <a:p>
            <a:pPr eaLnBrk="1" hangingPunct="1">
              <a:defRPr/>
            </a:pPr>
            <a:r>
              <a:rPr lang="en-US" dirty="0">
                <a:solidFill>
                  <a:schemeClr val="bg1"/>
                </a:solidFill>
                <a:ea typeface="+mn-ea"/>
                <a:cs typeface="+mn-cs"/>
              </a:rPr>
              <a:t>Exhibit 4.6</a:t>
            </a:r>
          </a:p>
        </p:txBody>
      </p:sp>
      <p:sp>
        <p:nvSpPr>
          <p:cNvPr id="53252"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53253"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53254" name="Group 15" descr="The six steps of the marketing research process are presented in order."/>
          <p:cNvGrpSpPr>
            <a:grpSpLocks/>
          </p:cNvGrpSpPr>
          <p:nvPr/>
        </p:nvGrpSpPr>
        <p:grpSpPr bwMode="auto">
          <a:xfrm>
            <a:off x="460375" y="2784475"/>
            <a:ext cx="8223250" cy="685800"/>
            <a:chOff x="336504" y="2784475"/>
            <a:chExt cx="8221709" cy="685800"/>
          </a:xfrm>
        </p:grpSpPr>
        <p:sp>
          <p:nvSpPr>
            <p:cNvPr id="2" name="AutoShape 31"/>
            <p:cNvSpPr>
              <a:spLocks noChangeArrowheads="1"/>
            </p:cNvSpPr>
            <p:nvPr/>
          </p:nvSpPr>
          <p:spPr bwMode="auto">
            <a:xfrm>
              <a:off x="336504" y="2784475"/>
              <a:ext cx="1371343" cy="685800"/>
            </a:xfrm>
            <a:prstGeom prst="rightArrowCallout">
              <a:avLst>
                <a:gd name="adj1" fmla="val 25000"/>
                <a:gd name="adj2" fmla="val 25000"/>
                <a:gd name="adj3" fmla="val 25005"/>
                <a:gd name="adj4" fmla="val 66667"/>
              </a:avLst>
            </a:prstGeom>
            <a:solidFill>
              <a:srgbClr val="DCE5B6"/>
            </a:solidFill>
            <a:ln w="10000">
              <a:solidFill>
                <a:schemeClr val="tx1"/>
              </a:solidFill>
              <a:miter lim="800000"/>
              <a:headEnd/>
              <a:tailEnd/>
            </a:ln>
            <a:effectLst>
              <a:outerShdw dist="50800" dir="5400000" rotWithShape="0">
                <a:srgbClr val="4E3B30">
                  <a:alpha val="59999"/>
                </a:srgbClr>
              </a:outerShdw>
            </a:effectLst>
          </p:spPr>
          <p:txBody>
            <a:bodyPr/>
            <a:lstStyle/>
            <a:p>
              <a:pPr>
                <a:spcAft>
                  <a:spcPts val="0"/>
                </a:spcAft>
                <a:defRPr/>
              </a:pPr>
              <a:r>
                <a:rPr lang="en-US" sz="1200" dirty="0">
                  <a:solidFill>
                    <a:schemeClr val="dk1"/>
                  </a:solidFill>
                  <a:latin typeface="+mn-lt"/>
                  <a:ea typeface="+mn-ea"/>
                </a:rPr>
                <a:t>Define the  Research     Problem</a:t>
              </a:r>
            </a:p>
            <a:p>
              <a:pPr>
                <a:spcAft>
                  <a:spcPts val="0"/>
                </a:spcAft>
                <a:defRPr/>
              </a:pPr>
              <a:r>
                <a:rPr lang="en-US" sz="1200" dirty="0">
                  <a:solidFill>
                    <a:schemeClr val="dk1"/>
                  </a:solidFill>
                  <a:latin typeface="+mn-lt"/>
                  <a:ea typeface="+mn-ea"/>
                </a:rPr>
                <a:t>		</a:t>
              </a:r>
            </a:p>
            <a:p>
              <a:pPr>
                <a:spcAft>
                  <a:spcPts val="0"/>
                </a:spcAft>
                <a:defRPr/>
              </a:pPr>
              <a:endParaRPr lang="en-US" sz="1200" dirty="0">
                <a:solidFill>
                  <a:schemeClr val="dk1"/>
                </a:solidFill>
                <a:latin typeface="+mn-lt"/>
                <a:ea typeface="+mn-ea"/>
              </a:endParaRPr>
            </a:p>
          </p:txBody>
        </p:sp>
        <p:sp>
          <p:nvSpPr>
            <p:cNvPr id="21514" name="AutoShape 32"/>
            <p:cNvSpPr>
              <a:spLocks noChangeArrowheads="1"/>
            </p:cNvSpPr>
            <p:nvPr/>
          </p:nvSpPr>
          <p:spPr bwMode="auto">
            <a:xfrm>
              <a:off x="1706260" y="2784475"/>
              <a:ext cx="1371343" cy="685800"/>
            </a:xfrm>
            <a:prstGeom prst="rightArrowCallout">
              <a:avLst>
                <a:gd name="adj1" fmla="val 25000"/>
                <a:gd name="adj2" fmla="val 25000"/>
                <a:gd name="adj3" fmla="val 30559"/>
                <a:gd name="adj4" fmla="val 66667"/>
              </a:avLst>
            </a:prstGeom>
            <a:solidFill>
              <a:srgbClr val="DCE5B6"/>
            </a:solidFill>
            <a:ln w="10000">
              <a:solidFill>
                <a:schemeClr val="tx1"/>
              </a:solidFill>
              <a:miter lim="800000"/>
              <a:headEnd/>
              <a:tailEnd/>
            </a:ln>
            <a:effectLst>
              <a:outerShdw dist="50800" dir="5400000" rotWithShape="0">
                <a:srgbClr val="4E3B30">
                  <a:alpha val="59999"/>
                </a:srgbClr>
              </a:outerShdw>
            </a:effectLst>
          </p:spPr>
          <p:txBody>
            <a:bodyPr/>
            <a:lstStyle/>
            <a:p>
              <a:pPr>
                <a:spcAft>
                  <a:spcPts val="0"/>
                </a:spcAft>
                <a:defRPr/>
              </a:pPr>
              <a:r>
                <a:rPr lang="en-US" sz="1200" dirty="0">
                  <a:solidFill>
                    <a:schemeClr val="dk1"/>
                  </a:solidFill>
                  <a:latin typeface="+mn-lt"/>
                  <a:ea typeface="+mn-ea"/>
                </a:rPr>
                <a:t>Establish Research Design</a:t>
              </a:r>
            </a:p>
            <a:p>
              <a:pPr>
                <a:spcAft>
                  <a:spcPts val="0"/>
                </a:spcAft>
                <a:defRPr/>
              </a:pPr>
              <a:r>
                <a:rPr lang="en-US" sz="1200" dirty="0">
                  <a:solidFill>
                    <a:schemeClr val="dk1"/>
                  </a:solidFill>
                  <a:latin typeface="+mn-lt"/>
                  <a:ea typeface="+mn-ea"/>
                </a:rPr>
                <a:t>	</a:t>
              </a:r>
            </a:p>
            <a:p>
              <a:pPr>
                <a:spcAft>
                  <a:spcPts val="0"/>
                </a:spcAft>
                <a:defRPr/>
              </a:pPr>
              <a:endParaRPr lang="en-US" sz="1200" dirty="0">
                <a:solidFill>
                  <a:schemeClr val="dk1"/>
                </a:solidFill>
                <a:latin typeface="+mn-lt"/>
                <a:ea typeface="+mn-ea"/>
              </a:endParaRPr>
            </a:p>
          </p:txBody>
        </p:sp>
        <p:sp>
          <p:nvSpPr>
            <p:cNvPr id="21515" name="AutoShape 33"/>
            <p:cNvSpPr>
              <a:spLocks noChangeArrowheads="1"/>
            </p:cNvSpPr>
            <p:nvPr/>
          </p:nvSpPr>
          <p:spPr bwMode="auto">
            <a:xfrm>
              <a:off x="3076016" y="2784475"/>
              <a:ext cx="1371343" cy="685800"/>
            </a:xfrm>
            <a:prstGeom prst="rightArrowCallout">
              <a:avLst>
                <a:gd name="adj1" fmla="val 25000"/>
                <a:gd name="adj2" fmla="val 25000"/>
                <a:gd name="adj3" fmla="val 27782"/>
                <a:gd name="adj4" fmla="val 66667"/>
              </a:avLst>
            </a:prstGeom>
            <a:solidFill>
              <a:srgbClr val="DCE5B6"/>
            </a:solidFill>
            <a:ln w="10000">
              <a:solidFill>
                <a:schemeClr val="tx1"/>
              </a:solidFill>
              <a:miter lim="800000"/>
              <a:headEnd/>
              <a:tailEnd/>
            </a:ln>
            <a:effectLst>
              <a:outerShdw dist="50800" dir="5400000" rotWithShape="0">
                <a:srgbClr val="4E3B30">
                  <a:alpha val="59999"/>
                </a:srgbClr>
              </a:outerShdw>
            </a:effectLst>
          </p:spPr>
          <p:txBody>
            <a:bodyPr/>
            <a:lstStyle/>
            <a:p>
              <a:pPr>
                <a:spcAft>
                  <a:spcPts val="0"/>
                </a:spcAft>
                <a:defRPr/>
              </a:pPr>
              <a:r>
                <a:rPr lang="en-US" sz="1200" dirty="0">
                  <a:solidFill>
                    <a:schemeClr val="dk1"/>
                  </a:solidFill>
                  <a:latin typeface="+mn-lt"/>
                  <a:ea typeface="+mn-ea"/>
                </a:rPr>
                <a:t>Search Secondary Sources	</a:t>
              </a:r>
            </a:p>
            <a:p>
              <a:pPr>
                <a:spcAft>
                  <a:spcPts val="0"/>
                </a:spcAft>
                <a:defRPr/>
              </a:pPr>
              <a:endParaRPr lang="en-US" sz="1200" dirty="0">
                <a:solidFill>
                  <a:schemeClr val="dk1"/>
                </a:solidFill>
                <a:latin typeface="+mn-lt"/>
                <a:ea typeface="+mn-ea"/>
              </a:endParaRPr>
            </a:p>
          </p:txBody>
        </p:sp>
        <p:sp>
          <p:nvSpPr>
            <p:cNvPr id="21516" name="AutoShape 34"/>
            <p:cNvSpPr>
              <a:spLocks noChangeArrowheads="1"/>
            </p:cNvSpPr>
            <p:nvPr/>
          </p:nvSpPr>
          <p:spPr bwMode="auto">
            <a:xfrm>
              <a:off x="4447359" y="2784475"/>
              <a:ext cx="1371343" cy="685800"/>
            </a:xfrm>
            <a:prstGeom prst="rightArrowCallout">
              <a:avLst>
                <a:gd name="adj1" fmla="val 25000"/>
                <a:gd name="adj2" fmla="val 25000"/>
                <a:gd name="adj3" fmla="val 25005"/>
                <a:gd name="adj4" fmla="val 66667"/>
              </a:avLst>
            </a:prstGeom>
            <a:solidFill>
              <a:srgbClr val="DCE5B6"/>
            </a:solidFill>
            <a:ln w="10000">
              <a:solidFill>
                <a:schemeClr val="tx1"/>
              </a:solidFill>
              <a:miter lim="800000"/>
              <a:headEnd/>
              <a:tailEnd/>
            </a:ln>
            <a:effectLst>
              <a:outerShdw dist="50800" dir="5400000" rotWithShape="0">
                <a:srgbClr val="4E3B30">
                  <a:alpha val="59999"/>
                </a:srgbClr>
              </a:outerShdw>
            </a:effectLst>
          </p:spPr>
          <p:txBody>
            <a:bodyPr/>
            <a:lstStyle/>
            <a:p>
              <a:pPr>
                <a:spcAft>
                  <a:spcPts val="0"/>
                </a:spcAft>
                <a:defRPr/>
              </a:pPr>
              <a:r>
                <a:rPr lang="en-US" sz="1200" dirty="0">
                  <a:solidFill>
                    <a:schemeClr val="dk1"/>
                  </a:solidFill>
                  <a:latin typeface="+mn-lt"/>
                  <a:ea typeface="+mn-ea"/>
                </a:rPr>
                <a:t>Collect</a:t>
              </a:r>
            </a:p>
            <a:p>
              <a:pPr>
                <a:spcAft>
                  <a:spcPts val="0"/>
                </a:spcAft>
                <a:defRPr/>
              </a:pPr>
              <a:r>
                <a:rPr lang="en-US" sz="1200" dirty="0">
                  <a:solidFill>
                    <a:schemeClr val="dk1"/>
                  </a:solidFill>
                  <a:latin typeface="+mn-lt"/>
                  <a:ea typeface="+mn-ea"/>
                </a:rPr>
                <a:t>the</a:t>
              </a:r>
            </a:p>
            <a:p>
              <a:pPr>
                <a:spcAft>
                  <a:spcPts val="0"/>
                </a:spcAft>
                <a:defRPr/>
              </a:pPr>
              <a:r>
                <a:rPr lang="en-US" sz="1200" dirty="0">
                  <a:solidFill>
                    <a:schemeClr val="dk1"/>
                  </a:solidFill>
                  <a:latin typeface="+mn-lt"/>
                  <a:ea typeface="+mn-ea"/>
                </a:rPr>
                <a:t>Data</a:t>
              </a:r>
            </a:p>
          </p:txBody>
        </p:sp>
        <p:sp>
          <p:nvSpPr>
            <p:cNvPr id="21517" name="AutoShape 35"/>
            <p:cNvSpPr>
              <a:spLocks noChangeArrowheads="1"/>
            </p:cNvSpPr>
            <p:nvPr/>
          </p:nvSpPr>
          <p:spPr bwMode="auto">
            <a:xfrm>
              <a:off x="5817115" y="2784475"/>
              <a:ext cx="1371343" cy="685800"/>
            </a:xfrm>
            <a:prstGeom prst="rightArrowCallout">
              <a:avLst>
                <a:gd name="adj1" fmla="val 25000"/>
                <a:gd name="adj2" fmla="val 25000"/>
                <a:gd name="adj3" fmla="val 34725"/>
                <a:gd name="adj4" fmla="val 66667"/>
              </a:avLst>
            </a:prstGeom>
            <a:solidFill>
              <a:srgbClr val="DCE5B6"/>
            </a:solidFill>
            <a:ln w="10000">
              <a:solidFill>
                <a:schemeClr val="tx1"/>
              </a:solidFill>
              <a:miter lim="800000"/>
              <a:headEnd/>
              <a:tailEnd/>
            </a:ln>
            <a:effectLst>
              <a:outerShdw dist="50800" dir="5400000" rotWithShape="0">
                <a:srgbClr val="4E3B30">
                  <a:alpha val="59999"/>
                </a:srgbClr>
              </a:outerShdw>
            </a:effectLst>
          </p:spPr>
          <p:txBody>
            <a:bodyPr/>
            <a:lstStyle/>
            <a:p>
              <a:pPr>
                <a:spcAft>
                  <a:spcPts val="0"/>
                </a:spcAft>
                <a:defRPr/>
              </a:pPr>
              <a:r>
                <a:rPr lang="en-US" sz="1200" dirty="0">
                  <a:solidFill>
                    <a:schemeClr val="dk1"/>
                  </a:solidFill>
                  <a:latin typeface="+mn-lt"/>
                  <a:ea typeface="+mn-ea"/>
                </a:rPr>
                <a:t>Analyze</a:t>
              </a:r>
            </a:p>
            <a:p>
              <a:pPr>
                <a:spcAft>
                  <a:spcPts val="0"/>
                </a:spcAft>
                <a:defRPr/>
              </a:pPr>
              <a:r>
                <a:rPr lang="en-US" sz="1200" dirty="0">
                  <a:solidFill>
                    <a:schemeClr val="dk1"/>
                  </a:solidFill>
                  <a:latin typeface="+mn-lt"/>
                  <a:ea typeface="+mn-ea"/>
                </a:rPr>
                <a:t>the </a:t>
              </a:r>
              <a:br>
                <a:rPr lang="en-US" sz="1200" dirty="0">
                  <a:solidFill>
                    <a:schemeClr val="dk1"/>
                  </a:solidFill>
                  <a:latin typeface="+mn-lt"/>
                  <a:ea typeface="+mn-ea"/>
                </a:rPr>
              </a:br>
              <a:r>
                <a:rPr lang="en-US" sz="1200" dirty="0">
                  <a:solidFill>
                    <a:schemeClr val="dk1"/>
                  </a:solidFill>
                  <a:latin typeface="+mn-lt"/>
                  <a:ea typeface="+mn-ea"/>
                </a:rPr>
                <a:t>Data	</a:t>
              </a:r>
            </a:p>
            <a:p>
              <a:pPr>
                <a:spcAft>
                  <a:spcPts val="0"/>
                </a:spcAft>
                <a:defRPr/>
              </a:pPr>
              <a:endParaRPr lang="en-US" sz="1200" dirty="0">
                <a:solidFill>
                  <a:schemeClr val="dk1"/>
                </a:solidFill>
                <a:latin typeface="+mn-lt"/>
                <a:ea typeface="+mn-ea"/>
              </a:endParaRPr>
            </a:p>
          </p:txBody>
        </p:sp>
        <p:sp>
          <p:nvSpPr>
            <p:cNvPr id="21518" name="AutoShape 36"/>
            <p:cNvSpPr>
              <a:spLocks noChangeArrowheads="1"/>
            </p:cNvSpPr>
            <p:nvPr/>
          </p:nvSpPr>
          <p:spPr bwMode="auto">
            <a:xfrm>
              <a:off x="7186870" y="2784475"/>
              <a:ext cx="1371343" cy="685800"/>
            </a:xfrm>
            <a:prstGeom prst="rightArrowCallout">
              <a:avLst>
                <a:gd name="adj1" fmla="val 25000"/>
                <a:gd name="adj2" fmla="val 25000"/>
                <a:gd name="adj3" fmla="val 25005"/>
                <a:gd name="adj4" fmla="val 66667"/>
              </a:avLst>
            </a:prstGeom>
            <a:solidFill>
              <a:srgbClr val="DCE5B6"/>
            </a:solidFill>
            <a:ln w="10000">
              <a:solidFill>
                <a:schemeClr val="tx1"/>
              </a:solidFill>
              <a:miter lim="800000"/>
              <a:headEnd/>
              <a:tailEnd/>
            </a:ln>
            <a:effectLst>
              <a:outerShdw dist="50800" dir="5400000" rotWithShape="0">
                <a:srgbClr val="4E3B30">
                  <a:alpha val="59999"/>
                </a:srgbClr>
              </a:outerShdw>
            </a:effectLst>
          </p:spPr>
          <p:txBody>
            <a:bodyPr/>
            <a:lstStyle/>
            <a:p>
              <a:pPr>
                <a:spcAft>
                  <a:spcPts val="0"/>
                </a:spcAft>
                <a:defRPr/>
              </a:pPr>
              <a:r>
                <a:rPr lang="en-US" sz="1200" dirty="0">
                  <a:solidFill>
                    <a:schemeClr val="dk1"/>
                  </a:solidFill>
                  <a:latin typeface="+mn-lt"/>
                  <a:ea typeface="+mn-ea"/>
                </a:rPr>
                <a:t>Report</a:t>
              </a:r>
            </a:p>
            <a:p>
              <a:pPr>
                <a:spcAft>
                  <a:spcPts val="0"/>
                </a:spcAft>
                <a:defRPr/>
              </a:pPr>
              <a:r>
                <a:rPr lang="en-US" sz="1200" dirty="0">
                  <a:solidFill>
                    <a:schemeClr val="dk1"/>
                  </a:solidFill>
                  <a:latin typeface="+mn-lt"/>
                  <a:ea typeface="+mn-ea"/>
                </a:rPr>
                <a:t>the Findings	</a:t>
              </a:r>
            </a:p>
            <a:p>
              <a:pPr>
                <a:spcAft>
                  <a:spcPts val="0"/>
                </a:spcAft>
                <a:defRPr/>
              </a:pPr>
              <a:endParaRPr lang="en-US" sz="1200" dirty="0">
                <a:solidFill>
                  <a:schemeClr val="dk1"/>
                </a:solidFill>
                <a:latin typeface="+mn-lt"/>
                <a:ea typeface="+mn-ea"/>
              </a:endParaRPr>
            </a:p>
          </p:txBody>
        </p:sp>
      </p:grpSp>
      <p:sp>
        <p:nvSpPr>
          <p:cNvPr id="53255"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3" name="Slide Number Placeholder 2"/>
          <p:cNvSpPr>
            <a:spLocks noGrp="1"/>
          </p:cNvSpPr>
          <p:nvPr>
            <p:ph type="sldNum" sz="quarter" idx="14"/>
          </p:nvPr>
        </p:nvSpPr>
        <p:spPr/>
        <p:txBody>
          <a:bodyPr/>
          <a:lstStyle/>
          <a:p>
            <a:fld id="{46D31DDA-58A6-4382-B662-0EA263CC48BE}" type="slidenum">
              <a:rPr lang="en-US" smtClean="0"/>
              <a:pPr/>
              <a:t>15</a:t>
            </a:fld>
            <a:endParaRPr lang="en-US"/>
          </a:p>
        </p:txBody>
      </p:sp>
      <p:sp>
        <p:nvSpPr>
          <p:cNvPr id="4" name="Footer Placeholder 3"/>
          <p:cNvSpPr>
            <a:spLocks noGrp="1"/>
          </p:cNvSpPr>
          <p:nvPr>
            <p:ph type="ftr" sz="quarter" idx="13"/>
          </p:nvPr>
        </p:nvSpPr>
        <p:spPr/>
        <p:txBody>
          <a:body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18" name="Rectangle 17"/>
          <p:cNvSpPr/>
          <p:nvPr/>
        </p:nvSpPr>
        <p:spPr>
          <a:xfrm>
            <a:off x="3429000" y="3611880"/>
            <a:ext cx="2240280" cy="246221"/>
          </a:xfrm>
          <a:prstGeom prst="rect">
            <a:avLst/>
          </a:prstGeom>
        </p:spPr>
        <p:txBody>
          <a:bodyPr wrap="square">
            <a:spAutoFit/>
          </a:bodyPr>
          <a:lstStyle/>
          <a:p>
            <a:r>
              <a:rPr lang="en-US" sz="1000" dirty="0" smtClean="0">
                <a:hlinkClick r:id="rId2"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Autofit/>
          </a:bodyPr>
          <a:lstStyle/>
          <a:p>
            <a:pPr algn="ctr" eaLnBrk="1" fontAlgn="auto" hangingPunct="1">
              <a:spcAft>
                <a:spcPts val="0"/>
              </a:spcAft>
              <a:defRPr/>
            </a:pPr>
            <a:r>
              <a:rPr lang="en-US" sz="3200" dirty="0">
                <a:ea typeface="+mj-ea"/>
                <a:cs typeface="+mj-cs"/>
              </a:rPr>
              <a:t>The Marketing Research Process:  Define the Research Problem</a:t>
            </a:r>
          </a:p>
        </p:txBody>
      </p:sp>
      <p:sp>
        <p:nvSpPr>
          <p:cNvPr id="54274" name="Content Placeholder 12"/>
          <p:cNvSpPr>
            <a:spLocks noGrp="1"/>
          </p:cNvSpPr>
          <p:nvPr>
            <p:ph sz="quarter" idx="1"/>
          </p:nvPr>
        </p:nvSpPr>
        <p:spPr>
          <a:xfrm>
            <a:off x="4800600" y="2194560"/>
            <a:ext cx="4183063" cy="3535680"/>
          </a:xfrm>
        </p:spPr>
        <p:txBody>
          <a:bodyPr/>
          <a:lstStyle/>
          <a:p>
            <a:pPr marL="0" indent="0" eaLnBrk="1" hangingPunct="1">
              <a:spcBef>
                <a:spcPts val="1900"/>
              </a:spcBef>
              <a:buNone/>
            </a:pPr>
            <a:r>
              <a:rPr lang="en-US" dirty="0">
                <a:latin typeface="Franklin Gothic Book" pitchFamily="34" charset="0"/>
                <a:ea typeface="ＭＳ Ｐゴシック" pitchFamily="34" charset="-128"/>
              </a:rPr>
              <a:t>Define the </a:t>
            </a:r>
            <a:r>
              <a:rPr lang="en-US" dirty="0" smtClean="0">
                <a:latin typeface="Franklin Gothic Book" pitchFamily="34" charset="0"/>
                <a:ea typeface="ＭＳ Ｐゴシック" pitchFamily="34" charset="-128"/>
              </a:rPr>
              <a:t>research problem.</a:t>
            </a:r>
            <a:endParaRPr lang="en-US" dirty="0">
              <a:latin typeface="Franklin Gothic Book" pitchFamily="34" charset="0"/>
              <a:ea typeface="ＭＳ Ｐゴシック" pitchFamily="34" charset="-128"/>
            </a:endParaRPr>
          </a:p>
          <a:p>
            <a:pPr marL="0" indent="0" eaLnBrk="1" hangingPunct="1">
              <a:spcBef>
                <a:spcPts val="1900"/>
              </a:spcBef>
              <a:buNone/>
            </a:pPr>
            <a:r>
              <a:rPr lang="en-US" dirty="0">
                <a:latin typeface="Franklin Gothic Book" pitchFamily="34" charset="0"/>
                <a:ea typeface="ＭＳ Ｐゴシック" pitchFamily="34" charset="-128"/>
              </a:rPr>
              <a:t>Management </a:t>
            </a:r>
            <a:r>
              <a:rPr lang="en-US" dirty="0" smtClean="0">
                <a:latin typeface="Franklin Gothic Book" pitchFamily="34" charset="0"/>
                <a:ea typeface="ＭＳ Ｐゴシック" pitchFamily="34" charset="-128"/>
              </a:rPr>
              <a:t>research deliverable:</a:t>
            </a:r>
            <a:r>
              <a:rPr lang="en-US" dirty="0">
                <a:latin typeface="Franklin Gothic Book" pitchFamily="34" charset="0"/>
                <a:ea typeface="ＭＳ Ｐゴシック" pitchFamily="34" charset="-128"/>
              </a:rPr>
              <a:t> </a:t>
            </a:r>
            <a:r>
              <a:rPr lang="en-US" dirty="0" smtClean="0">
                <a:latin typeface="Franklin Gothic Book" pitchFamily="34" charset="0"/>
                <a:ea typeface="ＭＳ Ｐゴシック" pitchFamily="34" charset="-128"/>
              </a:rPr>
              <a:t>What </a:t>
            </a:r>
            <a:r>
              <a:rPr lang="en-US" dirty="0">
                <a:latin typeface="Franklin Gothic Book" pitchFamily="34" charset="0"/>
                <a:ea typeface="ＭＳ Ｐゴシック" pitchFamily="34" charset="-128"/>
              </a:rPr>
              <a:t>do managers want to do with the information?</a:t>
            </a:r>
          </a:p>
          <a:p>
            <a:pPr eaLnBrk="1" hangingPunct="1"/>
            <a:endParaRPr lang="en-US" dirty="0">
              <a:latin typeface="Franklin Gothic Book" pitchFamily="34" charset="0"/>
              <a:ea typeface="ＭＳ Ｐゴシック" pitchFamily="34" charset="-128"/>
            </a:endParaRPr>
          </a:p>
        </p:txBody>
      </p:sp>
      <p:sp>
        <p:nvSpPr>
          <p:cNvPr id="54275"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16</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pic>
        <p:nvPicPr>
          <p:cNvPr id="4" name="Picture 3" descr="Screen Shot 2018-03-07 at 12.00.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2194560"/>
            <a:ext cx="4663440" cy="3084644"/>
          </a:xfrm>
          <a:prstGeom prst="rect">
            <a:avLst/>
          </a:prstGeom>
        </p:spPr>
      </p:pic>
      <p:sp>
        <p:nvSpPr>
          <p:cNvPr id="5" name="Rectangle 4"/>
          <p:cNvSpPr/>
          <p:nvPr/>
        </p:nvSpPr>
        <p:spPr>
          <a:xfrm>
            <a:off x="91440" y="5212080"/>
            <a:ext cx="4572000" cy="230832"/>
          </a:xfrm>
          <a:prstGeom prst="rect">
            <a:avLst/>
          </a:prstGeom>
        </p:spPr>
        <p:txBody>
          <a:bodyPr>
            <a:spAutoFit/>
          </a:bodyPr>
          <a:lstStyle/>
          <a:p>
            <a:r>
              <a:rPr lang="en-US" sz="900" dirty="0" smtClean="0"/>
              <a:t>©</a:t>
            </a:r>
            <a:r>
              <a:rPr lang="en-US" sz="900" dirty="0" err="1"/>
              <a:t>Ramzi</a:t>
            </a:r>
            <a:r>
              <a:rPr lang="en-US" sz="900" dirty="0"/>
              <a:t> </a:t>
            </a:r>
            <a:r>
              <a:rPr lang="en-US" sz="900" dirty="0" err="1"/>
              <a:t>Haidar</a:t>
            </a:r>
            <a:r>
              <a:rPr lang="en-US" sz="900" dirty="0"/>
              <a:t>/AFP/Getty Images </a:t>
            </a:r>
            <a:endParaRPr lang="en-US" sz="900" dirty="0"/>
          </a:p>
        </p:txBody>
      </p:sp>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chemeClr val="accent1"/>
          </a:solidFill>
        </p:spPr>
        <p:txBody>
          <a:bodyPr/>
          <a:lstStyle/>
          <a:p>
            <a:pPr eaLnBrk="1" hangingPunct="1">
              <a:defRPr/>
            </a:pPr>
            <a:r>
              <a:rPr lang="en-US" dirty="0">
                <a:ea typeface="+mj-ea"/>
              </a:rPr>
              <a:t>Research Design Activities</a:t>
            </a:r>
          </a:p>
        </p:txBody>
      </p:sp>
      <p:sp>
        <p:nvSpPr>
          <p:cNvPr id="3" name="Text Placeholder 2"/>
          <p:cNvSpPr>
            <a:spLocks noGrp="1"/>
          </p:cNvSpPr>
          <p:nvPr>
            <p:ph type="body" sz="quarter" idx="12"/>
          </p:nvPr>
        </p:nvSpPr>
        <p:spPr>
          <a:xfrm>
            <a:off x="228600" y="457200"/>
            <a:ext cx="1371600" cy="549275"/>
          </a:xfrm>
          <a:solidFill>
            <a:srgbClr val="6D3EAC"/>
          </a:solidFill>
        </p:spPr>
        <p:txBody>
          <a:bodyPr/>
          <a:lstStyle/>
          <a:p>
            <a:pPr eaLnBrk="1" hangingPunct="1">
              <a:buClr>
                <a:schemeClr val="accent4"/>
              </a:buClr>
              <a:defRPr/>
            </a:pPr>
            <a:r>
              <a:rPr lang="en-US" dirty="0">
                <a:solidFill>
                  <a:schemeClr val="bg1"/>
                </a:solidFill>
                <a:ea typeface="+mn-ea"/>
                <a:cs typeface="+mn-cs"/>
              </a:rPr>
              <a:t>EXHIBIT 4.7</a:t>
            </a:r>
          </a:p>
        </p:txBody>
      </p:sp>
      <p:sp>
        <p:nvSpPr>
          <p:cNvPr id="6" name="Rectangle 5"/>
          <p:cNvSpPr/>
          <p:nvPr/>
        </p:nvSpPr>
        <p:spPr>
          <a:xfrm>
            <a:off x="228600" y="1173163"/>
            <a:ext cx="8640763" cy="5132387"/>
          </a:xfrm>
          <a:prstGeom prst="rect">
            <a:avLst/>
          </a:prstGeom>
          <a:solidFill>
            <a:srgbClr val="96C3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11605961"/>
              </p:ext>
            </p:extLst>
          </p:nvPr>
        </p:nvGraphicFramePr>
        <p:xfrm>
          <a:off x="711200" y="1403350"/>
          <a:ext cx="7772400" cy="4572000"/>
        </p:xfrm>
        <a:graphic>
          <a:graphicData uri="http://schemas.openxmlformats.org/drawingml/2006/table">
            <a:tbl>
              <a:tblPr firstRow="1" bandRow="1">
                <a:tableStyleId>{5C22544A-7EE6-4342-B048-85BDC9FD1C3A}</a:tableStyleId>
              </a:tblPr>
              <a:tblGrid>
                <a:gridCol w="2847922">
                  <a:extLst>
                    <a:ext uri="{9D8B030D-6E8A-4147-A177-3AD203B41FA5}">
                      <a16:colId xmlns:a16="http://schemas.microsoft.com/office/drawing/2014/main" xmlns="" val="20000"/>
                    </a:ext>
                  </a:extLst>
                </a:gridCol>
                <a:gridCol w="4924478">
                  <a:extLst>
                    <a:ext uri="{9D8B030D-6E8A-4147-A177-3AD203B41FA5}">
                      <a16:colId xmlns:a16="http://schemas.microsoft.com/office/drawing/2014/main" xmlns="" val="20001"/>
                    </a:ext>
                  </a:extLst>
                </a:gridCol>
              </a:tblGrid>
              <a:tr h="762000">
                <a:tc>
                  <a:txBody>
                    <a:bodyPr/>
                    <a:lstStyle/>
                    <a:p>
                      <a:pPr marL="0" marR="0">
                        <a:spcBef>
                          <a:spcPts val="0"/>
                        </a:spcBef>
                        <a:spcAft>
                          <a:spcPts val="0"/>
                        </a:spcAft>
                      </a:pPr>
                      <a:r>
                        <a:rPr lang="en-US" sz="1800" b="1" dirty="0">
                          <a:solidFill>
                            <a:schemeClr val="tx1"/>
                          </a:solidFill>
                          <a:latin typeface="+mn-lt"/>
                          <a:ea typeface="Century Schoolbook"/>
                          <a:cs typeface="Times New Roman"/>
                        </a:rPr>
                        <a:t>Activity</a:t>
                      </a:r>
                      <a:endParaRPr lang="en-US" sz="2000" b="1" dirty="0">
                        <a:solidFill>
                          <a:schemeClr val="tx1"/>
                        </a:solidFill>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marR="0">
                        <a:spcBef>
                          <a:spcPts val="0"/>
                        </a:spcBef>
                        <a:spcAft>
                          <a:spcPts val="0"/>
                        </a:spcAft>
                      </a:pPr>
                      <a:r>
                        <a:rPr lang="en-US" sz="1800" b="1" dirty="0">
                          <a:solidFill>
                            <a:schemeClr val="tx1"/>
                          </a:solidFill>
                          <a:latin typeface="+mn-lt"/>
                          <a:ea typeface="Century Schoolbook"/>
                          <a:cs typeface="Times New Roman"/>
                        </a:rPr>
                        <a:t> Question to be answered</a:t>
                      </a:r>
                      <a:endParaRPr lang="en-US" sz="2000" b="1" dirty="0">
                        <a:solidFill>
                          <a:schemeClr val="tx1"/>
                        </a:solidFill>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xmlns="" val="10000"/>
                  </a:ext>
                </a:extLst>
              </a:tr>
              <a:tr h="762000">
                <a:tc>
                  <a:txBody>
                    <a:bodyPr/>
                    <a:lstStyle/>
                    <a:p>
                      <a:pPr marL="0" marR="0">
                        <a:spcBef>
                          <a:spcPts val="0"/>
                        </a:spcBef>
                        <a:spcAft>
                          <a:spcPts val="0"/>
                        </a:spcAft>
                      </a:pPr>
                      <a:r>
                        <a:rPr lang="en-US" sz="1800" dirty="0">
                          <a:latin typeface="+mn-lt"/>
                          <a:ea typeface="Century Schoolbook"/>
                          <a:cs typeface="Times New Roman"/>
                        </a:rPr>
                        <a:t>Type of research </a:t>
                      </a:r>
                      <a:endParaRPr lang="en-US" sz="2000" dirty="0">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spcBef>
                          <a:spcPts val="0"/>
                        </a:spcBef>
                        <a:spcAft>
                          <a:spcPts val="0"/>
                        </a:spcAft>
                      </a:pPr>
                      <a:r>
                        <a:rPr lang="en-US" sz="1800" dirty="0">
                          <a:latin typeface="+mn-lt"/>
                          <a:ea typeface="Century Schoolbook"/>
                          <a:cs typeface="Times New Roman"/>
                        </a:rPr>
                        <a:t>What kind of research needs to be done?</a:t>
                      </a:r>
                      <a:endParaRPr lang="en-US" sz="2000" dirty="0">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1"/>
                  </a:ext>
                </a:extLst>
              </a:tr>
              <a:tr h="762000">
                <a:tc>
                  <a:txBody>
                    <a:bodyPr/>
                    <a:lstStyle/>
                    <a:p>
                      <a:pPr marL="0" marR="0">
                        <a:spcBef>
                          <a:spcPts val="0"/>
                        </a:spcBef>
                        <a:spcAft>
                          <a:spcPts val="0"/>
                        </a:spcAft>
                      </a:pPr>
                      <a:r>
                        <a:rPr lang="en-US" sz="1800" dirty="0">
                          <a:latin typeface="+mn-lt"/>
                          <a:ea typeface="Century Schoolbook"/>
                          <a:cs typeface="Times New Roman"/>
                        </a:rPr>
                        <a:t>Nature of data </a:t>
                      </a:r>
                      <a:endParaRPr lang="en-US" sz="2000" dirty="0">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800" dirty="0">
                          <a:latin typeface="+mn-lt"/>
                          <a:ea typeface="Century Schoolbook"/>
                          <a:cs typeface="Times New Roman"/>
                        </a:rPr>
                        <a:t>What kind of data do we need?</a:t>
                      </a:r>
                      <a:endParaRPr lang="en-US" sz="2000" dirty="0">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762000">
                <a:tc>
                  <a:txBody>
                    <a:bodyPr/>
                    <a:lstStyle/>
                    <a:p>
                      <a:pPr marL="0" marR="0">
                        <a:spcBef>
                          <a:spcPts val="0"/>
                        </a:spcBef>
                        <a:spcAft>
                          <a:spcPts val="0"/>
                        </a:spcAft>
                      </a:pPr>
                      <a:r>
                        <a:rPr lang="en-US" sz="1800" dirty="0">
                          <a:latin typeface="+mn-lt"/>
                          <a:ea typeface="Century Schoolbook"/>
                          <a:cs typeface="Times New Roman"/>
                        </a:rPr>
                        <a:t>Nature of data collection </a:t>
                      </a:r>
                      <a:endParaRPr lang="en-US" sz="2000" dirty="0">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spcBef>
                          <a:spcPts val="0"/>
                        </a:spcBef>
                        <a:spcAft>
                          <a:spcPts val="0"/>
                        </a:spcAft>
                      </a:pPr>
                      <a:r>
                        <a:rPr lang="en-US" sz="1800" dirty="0">
                          <a:latin typeface="+mn-lt"/>
                          <a:ea typeface="Century Schoolbook"/>
                          <a:cs typeface="Times New Roman"/>
                        </a:rPr>
                        <a:t>How should we collect the data?</a:t>
                      </a:r>
                      <a:endParaRPr lang="en-US" sz="2000" dirty="0">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3"/>
                  </a:ext>
                </a:extLst>
              </a:tr>
              <a:tr h="762000">
                <a:tc>
                  <a:txBody>
                    <a:bodyPr/>
                    <a:lstStyle/>
                    <a:p>
                      <a:pPr marL="0" marR="0">
                        <a:spcBef>
                          <a:spcPts val="0"/>
                        </a:spcBef>
                        <a:spcAft>
                          <a:spcPts val="0"/>
                        </a:spcAft>
                      </a:pPr>
                      <a:r>
                        <a:rPr lang="en-US" sz="1800" dirty="0">
                          <a:latin typeface="+mn-lt"/>
                          <a:ea typeface="Century Schoolbook"/>
                          <a:cs typeface="Times New Roman"/>
                        </a:rPr>
                        <a:t>Information content </a:t>
                      </a:r>
                      <a:endParaRPr lang="en-US" sz="2000" dirty="0">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800" dirty="0">
                          <a:latin typeface="+mn-lt"/>
                          <a:ea typeface="Century Schoolbook"/>
                          <a:cs typeface="Times New Roman"/>
                        </a:rPr>
                        <a:t>What do we need to know?</a:t>
                      </a:r>
                      <a:endParaRPr lang="en-US" sz="2000" dirty="0">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762000">
                <a:tc>
                  <a:txBody>
                    <a:bodyPr/>
                    <a:lstStyle/>
                    <a:p>
                      <a:pPr marL="0" marR="0">
                        <a:spcBef>
                          <a:spcPts val="0"/>
                        </a:spcBef>
                        <a:spcAft>
                          <a:spcPts val="0"/>
                        </a:spcAft>
                      </a:pPr>
                      <a:r>
                        <a:rPr lang="en-US" sz="1800" dirty="0">
                          <a:latin typeface="+mn-lt"/>
                          <a:ea typeface="Century Schoolbook"/>
                          <a:cs typeface="Times New Roman"/>
                        </a:rPr>
                        <a:t>Sampling plan </a:t>
                      </a:r>
                      <a:endParaRPr lang="en-US" sz="2000" dirty="0">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spcBef>
                          <a:spcPts val="0"/>
                        </a:spcBef>
                        <a:spcAft>
                          <a:spcPts val="0"/>
                        </a:spcAft>
                      </a:pPr>
                      <a:r>
                        <a:rPr lang="en-US" sz="1800" dirty="0">
                          <a:latin typeface="+mn-lt"/>
                          <a:ea typeface="Century Schoolbook"/>
                          <a:cs typeface="Times New Roman"/>
                        </a:rPr>
                        <a:t>Who should be included in the research?</a:t>
                      </a:r>
                      <a:endParaRPr lang="en-US" sz="2000" dirty="0">
                        <a:latin typeface="+mn-lt"/>
                        <a:ea typeface="Century Schoolbook"/>
                        <a:cs typeface="Times New Roman"/>
                      </a:endParaRPr>
                    </a:p>
                  </a:txBody>
                  <a:tcPr marL="137160" marR="137160" marT="137160" marB="13716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5"/>
                  </a:ext>
                </a:extLst>
              </a:tr>
            </a:tbl>
          </a:graphicData>
        </a:graphic>
      </p:graphicFrame>
      <p:sp>
        <p:nvSpPr>
          <p:cNvPr id="55316"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4" name="Slide Number Placeholder 3"/>
          <p:cNvSpPr>
            <a:spLocks noGrp="1"/>
          </p:cNvSpPr>
          <p:nvPr>
            <p:ph type="sldNum" sz="quarter" idx="14"/>
          </p:nvPr>
        </p:nvSpPr>
        <p:spPr/>
        <p:txBody>
          <a:bodyPr/>
          <a:lstStyle/>
          <a:p>
            <a:fld id="{46D31DDA-58A6-4382-B662-0EA263CC48BE}" type="slidenum">
              <a:rPr lang="en-US" smtClean="0"/>
              <a:pPr/>
              <a:t>17</a:t>
            </a:fld>
            <a:endParaRPr lang="en-US"/>
          </a:p>
        </p:txBody>
      </p:sp>
      <p:sp>
        <p:nvSpPr>
          <p:cNvPr id="5" name="Footer Placeholder 4"/>
          <p:cNvSpPr>
            <a:spLocks noGrp="1"/>
          </p:cNvSpPr>
          <p:nvPr>
            <p:ph type="ftr" sz="quarter" idx="13"/>
          </p:nvPr>
        </p:nvSpPr>
        <p:spPr/>
        <p:txBody>
          <a:body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Autofit/>
          </a:bodyPr>
          <a:lstStyle/>
          <a:p>
            <a:pPr eaLnBrk="1" fontAlgn="auto" hangingPunct="1">
              <a:spcAft>
                <a:spcPts val="0"/>
              </a:spcAft>
              <a:defRPr/>
            </a:pPr>
            <a:r>
              <a:rPr lang="en-US" sz="3200" dirty="0"/>
              <a:t>The Marketing Research Process: E</a:t>
            </a:r>
            <a:r>
              <a:rPr lang="en-US" sz="3200" dirty="0">
                <a:ea typeface="+mj-ea"/>
                <a:cs typeface="+mj-cs"/>
              </a:rPr>
              <a:t>stablish the Research Design</a:t>
            </a:r>
          </a:p>
        </p:txBody>
      </p:sp>
      <p:sp>
        <p:nvSpPr>
          <p:cNvPr id="56323"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18</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72492738"/>
              </p:ext>
            </p:extLst>
          </p:nvPr>
        </p:nvGraphicFramePr>
        <p:xfrm>
          <a:off x="1234440" y="1926216"/>
          <a:ext cx="6745940" cy="3037840"/>
        </p:xfrm>
        <a:graphic>
          <a:graphicData uri="http://schemas.openxmlformats.org/drawingml/2006/table">
            <a:tbl>
              <a:tblPr firstRow="1" bandRow="1">
                <a:tableStyleId>{2D5ABB26-0587-4C30-8999-92F81FD0307C}</a:tableStyleId>
              </a:tblPr>
              <a:tblGrid>
                <a:gridCol w="6745940"/>
              </a:tblGrid>
              <a:tr h="759460">
                <a:tc>
                  <a:txBody>
                    <a:bodyPr/>
                    <a:lstStyle/>
                    <a:p>
                      <a:pPr algn="ctr"/>
                      <a:r>
                        <a:rPr lang="en-US" sz="2400" b="1" dirty="0" smtClean="0"/>
                        <a:t>Type of Research</a:t>
                      </a:r>
                    </a:p>
                  </a:txBody>
                  <a:tcPr anchor="ctr">
                    <a:solidFill>
                      <a:schemeClr val="bg1"/>
                    </a:solidFill>
                  </a:tcPr>
                </a:tc>
              </a:tr>
              <a:tr h="759460">
                <a:tc>
                  <a:txBody>
                    <a:bodyPr/>
                    <a:lstStyle/>
                    <a:p>
                      <a:r>
                        <a:rPr lang="en-US" sz="2400" b="1" dirty="0" smtClean="0"/>
                        <a:t>Exploratory</a:t>
                      </a:r>
                      <a:r>
                        <a:rPr lang="en-US" sz="2400" b="1" baseline="0" dirty="0" smtClean="0"/>
                        <a:t> Research</a:t>
                      </a:r>
                      <a:endParaRPr lang="en-US" sz="2400" b="1" dirty="0"/>
                    </a:p>
                  </a:txBody>
                  <a:tcPr anchor="ctr">
                    <a:solidFill>
                      <a:srgbClr val="97B346"/>
                    </a:solidFill>
                  </a:tcPr>
                </a:tc>
              </a:tr>
              <a:tr h="759460">
                <a:tc>
                  <a:txBody>
                    <a:bodyPr/>
                    <a:lstStyle/>
                    <a:p>
                      <a:r>
                        <a:rPr lang="en-US" sz="2400" b="1" dirty="0" smtClean="0"/>
                        <a:t>Descriptive Research</a:t>
                      </a:r>
                      <a:endParaRPr lang="en-US" sz="2400" b="1" dirty="0"/>
                    </a:p>
                  </a:txBody>
                  <a:tcPr anchor="ctr">
                    <a:solidFill>
                      <a:srgbClr val="97B346"/>
                    </a:solidFill>
                  </a:tcPr>
                </a:tc>
              </a:tr>
              <a:tr h="759460">
                <a:tc>
                  <a:txBody>
                    <a:bodyPr/>
                    <a:lstStyle/>
                    <a:p>
                      <a:r>
                        <a:rPr lang="en-US" sz="2400" b="1" dirty="0" smtClean="0"/>
                        <a:t>Causal Research</a:t>
                      </a:r>
                      <a:endParaRPr lang="en-US" sz="2400" b="1" dirty="0"/>
                    </a:p>
                  </a:txBody>
                  <a:tcPr anchor="ctr">
                    <a:solidFill>
                      <a:srgbClr val="97B346"/>
                    </a:solidFill>
                  </a:tcPr>
                </a:tc>
              </a:tr>
            </a:tbl>
          </a:graphicData>
        </a:graphic>
      </p:graphicFrame>
    </p:spTree>
    <p:extLst>
      <p:ext uri="{BB962C8B-B14F-4D97-AF65-F5344CB8AC3E}">
        <p14:creationId xmlns:p14="http://schemas.microsoft.com/office/powerpoint/2010/main" val="2477760638"/>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algn="ctr" eaLnBrk="1" fontAlgn="auto" hangingPunct="1">
              <a:spcAft>
                <a:spcPts val="0"/>
              </a:spcAft>
              <a:defRPr/>
            </a:pPr>
            <a:r>
              <a:rPr lang="en-US" dirty="0">
                <a:ea typeface="+mj-ea"/>
                <a:cs typeface="+mj-cs"/>
              </a:rPr>
              <a:t>Establish the </a:t>
            </a:r>
            <a:r>
              <a:rPr lang="en-US" dirty="0" smtClean="0">
                <a:ea typeface="+mj-ea"/>
                <a:cs typeface="+mj-cs"/>
              </a:rPr>
              <a:t>Research Design: Exploratory</a:t>
            </a:r>
            <a:endParaRPr lang="en-US" dirty="0">
              <a:ea typeface="+mj-ea"/>
              <a:cs typeface="+mj-cs"/>
            </a:endParaRPr>
          </a:p>
        </p:txBody>
      </p:sp>
      <p:sp>
        <p:nvSpPr>
          <p:cNvPr id="57346" name="Content Placeholder 12"/>
          <p:cNvSpPr>
            <a:spLocks noGrp="1"/>
          </p:cNvSpPr>
          <p:nvPr>
            <p:ph sz="quarter" idx="1"/>
          </p:nvPr>
        </p:nvSpPr>
        <p:spPr>
          <a:xfrm>
            <a:off x="612775" y="1600200"/>
            <a:ext cx="8153400" cy="4495800"/>
          </a:xfrm>
        </p:spPr>
        <p:txBody>
          <a:bodyPr/>
          <a:lstStyle/>
          <a:p>
            <a:pPr marL="0" indent="0" eaLnBrk="1" hangingPunct="1">
              <a:spcBef>
                <a:spcPts val="1900"/>
              </a:spcBef>
              <a:buNone/>
            </a:pPr>
            <a:r>
              <a:rPr lang="en-US" dirty="0">
                <a:latin typeface="Franklin Gothic Book" pitchFamily="34" charset="0"/>
                <a:ea typeface="ＭＳ Ｐゴシック" pitchFamily="34" charset="-128"/>
              </a:rPr>
              <a:t>Exploratory research </a:t>
            </a:r>
          </a:p>
          <a:p>
            <a:pPr lvl="1" eaLnBrk="1" hangingPunct="1">
              <a:spcBef>
                <a:spcPts val="1900"/>
              </a:spcBef>
              <a:buFont typeface="Arial"/>
              <a:buChar char="•"/>
            </a:pPr>
            <a:r>
              <a:rPr lang="en-US" dirty="0">
                <a:latin typeface="Franklin Gothic Book" pitchFamily="34" charset="0"/>
                <a:ea typeface="ＭＳ Ｐゴシック" pitchFamily="34" charset="-128"/>
              </a:rPr>
              <a:t>Clarify the research problem.</a:t>
            </a:r>
          </a:p>
          <a:p>
            <a:pPr lvl="1" eaLnBrk="1" hangingPunct="1">
              <a:spcBef>
                <a:spcPts val="1900"/>
              </a:spcBef>
              <a:buFont typeface="Arial"/>
              <a:buChar char="•"/>
            </a:pPr>
            <a:r>
              <a:rPr lang="en-US" dirty="0">
                <a:latin typeface="Franklin Gothic Book" pitchFamily="34" charset="0"/>
                <a:ea typeface="ＭＳ Ｐゴシック" pitchFamily="34" charset="-128"/>
              </a:rPr>
              <a:t>Develop hypotheses for testing in descriptive or causal research.</a:t>
            </a:r>
          </a:p>
          <a:p>
            <a:pPr lvl="1" eaLnBrk="1" hangingPunct="1">
              <a:spcBef>
                <a:spcPts val="1900"/>
              </a:spcBef>
              <a:buFont typeface="Arial"/>
              <a:buChar char="•"/>
            </a:pPr>
            <a:r>
              <a:rPr lang="en-US" dirty="0">
                <a:latin typeface="Franklin Gothic Book" pitchFamily="34" charset="0"/>
                <a:ea typeface="ＭＳ Ｐゴシック" pitchFamily="34" charset="-128"/>
              </a:rPr>
              <a:t>Gain additional insight to help in survey development or to identify other research variables for study.</a:t>
            </a:r>
          </a:p>
          <a:p>
            <a:pPr lvl="1" eaLnBrk="1" hangingPunct="1">
              <a:spcBef>
                <a:spcPts val="1900"/>
              </a:spcBef>
              <a:buFont typeface="Arial"/>
              <a:buChar char="•"/>
            </a:pPr>
            <a:r>
              <a:rPr lang="en-US" dirty="0">
                <a:latin typeface="Franklin Gothic Book" pitchFamily="34" charset="0"/>
                <a:ea typeface="ＭＳ Ｐゴシック" pitchFamily="34" charset="-128"/>
              </a:rPr>
              <a:t>Answers the research question.</a:t>
            </a:r>
          </a:p>
        </p:txBody>
      </p:sp>
      <p:sp>
        <p:nvSpPr>
          <p:cNvPr id="57347"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19</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612775" y="228600"/>
            <a:ext cx="8153400" cy="990600"/>
          </a:xfrm>
        </p:spPr>
        <p:txBody>
          <a:bodyPr/>
          <a:lstStyle/>
          <a:p>
            <a:pPr algn="ctr" eaLnBrk="1" hangingPunct="1"/>
            <a:r>
              <a:rPr lang="en-US" dirty="0" smtClean="0">
                <a:ea typeface="ＭＳ Ｐゴシック" pitchFamily="34" charset="-128"/>
              </a:rPr>
              <a:t>Learning Objectives</a:t>
            </a:r>
            <a:endParaRPr lang="en-US" dirty="0">
              <a:ea typeface="ＭＳ Ｐゴシック" pitchFamily="34" charset="-128"/>
            </a:endParaRPr>
          </a:p>
        </p:txBody>
      </p:sp>
      <p:sp>
        <p:nvSpPr>
          <p:cNvPr id="33794" name="Content Placeholder 2"/>
          <p:cNvSpPr>
            <a:spLocks noGrp="1"/>
          </p:cNvSpPr>
          <p:nvPr>
            <p:ph sz="quarter" idx="1"/>
          </p:nvPr>
        </p:nvSpPr>
        <p:spPr>
          <a:xfrm>
            <a:off x="612775" y="1600200"/>
            <a:ext cx="8153400" cy="4495800"/>
          </a:xfrm>
        </p:spPr>
        <p:txBody>
          <a:bodyPr>
            <a:normAutofit lnSpcReduction="10000"/>
          </a:bodyPr>
          <a:lstStyle/>
          <a:p>
            <a:pPr marL="0" indent="0" eaLnBrk="1" fontAlgn="auto" hangingPunct="1">
              <a:spcAft>
                <a:spcPts val="1200"/>
              </a:spcAft>
              <a:buNone/>
              <a:defRPr/>
            </a:pPr>
            <a:r>
              <a:rPr lang="en-US" sz="2200" dirty="0">
                <a:latin typeface="Franklin Gothic Book" charset="0"/>
                <a:ea typeface="+mn-ea"/>
                <a:cs typeface="+mn-cs"/>
              </a:rPr>
              <a:t>Describe the difference between market information systems and market research </a:t>
            </a:r>
            <a:r>
              <a:rPr lang="en-US" sz="2200" dirty="0" smtClean="0">
                <a:latin typeface="Franklin Gothic Book" charset="0"/>
                <a:ea typeface="+mn-ea"/>
                <a:cs typeface="+mn-cs"/>
              </a:rPr>
              <a:t>systems.</a:t>
            </a:r>
            <a:endParaRPr lang="en-US" sz="2200" dirty="0">
              <a:latin typeface="Franklin Gothic Book" charset="0"/>
              <a:ea typeface="+mn-ea"/>
              <a:cs typeface="+mn-cs"/>
            </a:endParaRPr>
          </a:p>
          <a:p>
            <a:pPr marL="0" indent="0" eaLnBrk="1" fontAlgn="auto" hangingPunct="1">
              <a:spcAft>
                <a:spcPts val="1200"/>
              </a:spcAft>
              <a:buNone/>
              <a:defRPr/>
            </a:pPr>
            <a:r>
              <a:rPr lang="en-US" sz="2200" dirty="0">
                <a:latin typeface="Franklin Gothic Book" charset="0"/>
                <a:ea typeface="+mn-ea"/>
                <a:cs typeface="+mn-cs"/>
              </a:rPr>
              <a:t>Identify how critical internal (inside the firm) information is collected and used in making marketing </a:t>
            </a:r>
            <a:r>
              <a:rPr lang="en-US" sz="2200" dirty="0" smtClean="0">
                <a:latin typeface="Franklin Gothic Book" charset="0"/>
                <a:ea typeface="+mn-ea"/>
                <a:cs typeface="+mn-cs"/>
              </a:rPr>
              <a:t>decisions.</a:t>
            </a:r>
            <a:endParaRPr lang="en-US" sz="2200" dirty="0">
              <a:latin typeface="Franklin Gothic Book" charset="0"/>
              <a:ea typeface="+mn-ea"/>
              <a:cs typeface="+mn-cs"/>
            </a:endParaRPr>
          </a:p>
          <a:p>
            <a:pPr marL="0" indent="0" eaLnBrk="1" fontAlgn="auto" hangingPunct="1">
              <a:spcAft>
                <a:spcPts val="1200"/>
              </a:spcAft>
              <a:buNone/>
              <a:defRPr/>
            </a:pPr>
            <a:r>
              <a:rPr lang="en-US" sz="2200" dirty="0">
                <a:latin typeface="Franklin Gothic Book" charset="0"/>
                <a:ea typeface="+mn-ea"/>
                <a:cs typeface="+mn-cs"/>
              </a:rPr>
              <a:t>Explain essential external (outside the firm) information collection </a:t>
            </a:r>
            <a:r>
              <a:rPr lang="en-US" sz="2200" dirty="0" smtClean="0">
                <a:latin typeface="Franklin Gothic Book" charset="0"/>
                <a:ea typeface="+mn-ea"/>
                <a:cs typeface="+mn-cs"/>
              </a:rPr>
              <a:t>methods.</a:t>
            </a:r>
            <a:endParaRPr lang="en-US" sz="2200" dirty="0">
              <a:latin typeface="Franklin Gothic Book" charset="0"/>
              <a:ea typeface="+mn-ea"/>
              <a:cs typeface="+mn-cs"/>
            </a:endParaRPr>
          </a:p>
          <a:p>
            <a:pPr marL="0" indent="0" eaLnBrk="1" fontAlgn="auto" hangingPunct="1">
              <a:spcAft>
                <a:spcPts val="1200"/>
              </a:spcAft>
              <a:buNone/>
              <a:defRPr/>
            </a:pPr>
            <a:r>
              <a:rPr lang="en-US" sz="2200" dirty="0">
                <a:latin typeface="Franklin Gothic Book" charset="0"/>
                <a:ea typeface="+mn-ea"/>
                <a:cs typeface="+mn-cs"/>
              </a:rPr>
              <a:t>Recognize the value of market research and its role in </a:t>
            </a:r>
            <a:r>
              <a:rPr lang="en-US" sz="2200" dirty="0" smtClean="0">
                <a:latin typeface="Franklin Gothic Book" charset="0"/>
                <a:ea typeface="+mn-ea"/>
                <a:cs typeface="+mn-cs"/>
              </a:rPr>
              <a:t>marketing.</a:t>
            </a:r>
            <a:endParaRPr lang="en-US" sz="2200" dirty="0">
              <a:latin typeface="Franklin Gothic Book" charset="0"/>
              <a:ea typeface="+mn-ea"/>
              <a:cs typeface="+mn-cs"/>
            </a:endParaRPr>
          </a:p>
          <a:p>
            <a:pPr marL="0" indent="0" eaLnBrk="1" fontAlgn="auto" hangingPunct="1">
              <a:spcAft>
                <a:spcPts val="1200"/>
              </a:spcAft>
              <a:buNone/>
              <a:defRPr/>
            </a:pPr>
            <a:r>
              <a:rPr lang="en-US" sz="2200" dirty="0">
                <a:latin typeface="Franklin Gothic Book" charset="0"/>
                <a:ea typeface="+mn-ea"/>
                <a:cs typeface="+mn-cs"/>
              </a:rPr>
              <a:t>Define the market research </a:t>
            </a:r>
            <a:r>
              <a:rPr lang="en-US" sz="2200" dirty="0" smtClean="0">
                <a:latin typeface="Franklin Gothic Book" charset="0"/>
                <a:ea typeface="+mn-ea"/>
                <a:cs typeface="+mn-cs"/>
              </a:rPr>
              <a:t>process.</a:t>
            </a:r>
            <a:endParaRPr lang="en-US" sz="2200" dirty="0">
              <a:latin typeface="Franklin Gothic Book" charset="0"/>
              <a:ea typeface="+mn-ea"/>
              <a:cs typeface="+mn-cs"/>
            </a:endParaRPr>
          </a:p>
          <a:p>
            <a:pPr marL="0" indent="0" eaLnBrk="1" fontAlgn="auto" hangingPunct="1">
              <a:spcAft>
                <a:spcPts val="1200"/>
              </a:spcAft>
              <a:buNone/>
              <a:defRPr/>
            </a:pPr>
            <a:r>
              <a:rPr lang="en-US" sz="2200" dirty="0">
                <a:latin typeface="Franklin Gothic Book" charset="0"/>
                <a:ea typeface="+mn-ea"/>
                <a:cs typeface="+mn-cs"/>
              </a:rPr>
              <a:t>Illustrate current research technologies and how they are used in market </a:t>
            </a:r>
            <a:r>
              <a:rPr lang="en-US" sz="2200" dirty="0" smtClean="0">
                <a:latin typeface="Franklin Gothic Book" charset="0"/>
                <a:ea typeface="+mn-ea"/>
                <a:cs typeface="+mn-cs"/>
              </a:rPr>
              <a:t>research.</a:t>
            </a:r>
            <a:endParaRPr lang="en-US" sz="2200" dirty="0">
              <a:latin typeface="Franklin Gothic Book" charset="0"/>
              <a:ea typeface="+mn-ea"/>
              <a:cs typeface="+mn-cs"/>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2</a:t>
            </a:fld>
            <a:endParaRPr lang="en-US"/>
          </a:p>
        </p:txBody>
      </p:sp>
      <p:sp>
        <p:nvSpPr>
          <p:cNvPr id="5" name="Footer Placeholder 4"/>
          <p:cNvSpPr>
            <a:spLocks noGrp="1"/>
          </p:cNvSpPr>
          <p:nvPr>
            <p:ph type="ftr" sz="quarter" idx="3"/>
          </p:nvPr>
        </p:nvSpPr>
        <p:spPr>
          <a:xfrm>
            <a:off x="457200" y="6202626"/>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algn="ctr" eaLnBrk="1" fontAlgn="auto" hangingPunct="1">
              <a:spcAft>
                <a:spcPts val="0"/>
              </a:spcAft>
              <a:defRPr/>
            </a:pPr>
            <a:r>
              <a:rPr lang="en-US" dirty="0">
                <a:ea typeface="+mj-ea"/>
                <a:cs typeface="+mj-cs"/>
              </a:rPr>
              <a:t>Establish the </a:t>
            </a:r>
            <a:r>
              <a:rPr lang="en-US" dirty="0" smtClean="0">
                <a:ea typeface="+mj-ea"/>
                <a:cs typeface="+mj-cs"/>
              </a:rPr>
              <a:t>Research Design: Descriptive</a:t>
            </a:r>
            <a:endParaRPr lang="en-US" dirty="0">
              <a:ea typeface="+mj-ea"/>
              <a:cs typeface="+mj-cs"/>
            </a:endParaRPr>
          </a:p>
        </p:txBody>
      </p:sp>
      <p:sp>
        <p:nvSpPr>
          <p:cNvPr id="58370" name="Content Placeholder 12"/>
          <p:cNvSpPr>
            <a:spLocks noGrp="1"/>
          </p:cNvSpPr>
          <p:nvPr>
            <p:ph sz="quarter" idx="1"/>
          </p:nvPr>
        </p:nvSpPr>
        <p:spPr>
          <a:xfrm>
            <a:off x="612775" y="1600200"/>
            <a:ext cx="7596188" cy="4434840"/>
          </a:xfrm>
        </p:spPr>
        <p:txBody>
          <a:bodyPr>
            <a:normAutofit/>
          </a:bodyPr>
          <a:lstStyle/>
          <a:p>
            <a:pPr marL="0" indent="0" eaLnBrk="1" hangingPunct="1">
              <a:spcBef>
                <a:spcPts val="1900"/>
              </a:spcBef>
              <a:buNone/>
            </a:pPr>
            <a:r>
              <a:rPr lang="en-US" dirty="0">
                <a:latin typeface="Franklin Gothic Book" pitchFamily="34" charset="0"/>
                <a:ea typeface="ＭＳ Ｐゴシック" pitchFamily="34" charset="-128"/>
              </a:rPr>
              <a:t>Descriptive research </a:t>
            </a:r>
          </a:p>
          <a:p>
            <a:pPr lvl="1" eaLnBrk="1" hangingPunct="1">
              <a:spcBef>
                <a:spcPts val="1900"/>
              </a:spcBef>
              <a:buFont typeface="Arial"/>
              <a:buChar char="•"/>
            </a:pPr>
            <a:r>
              <a:rPr lang="en-US" dirty="0">
                <a:latin typeface="Franklin Gothic Book" pitchFamily="34" charset="0"/>
                <a:ea typeface="ＭＳ Ｐゴシック" pitchFamily="34" charset="-128"/>
              </a:rPr>
              <a:t>Identify the characteristics of our target market.</a:t>
            </a:r>
          </a:p>
          <a:p>
            <a:pPr lvl="1" eaLnBrk="1" hangingPunct="1">
              <a:spcBef>
                <a:spcPts val="1900"/>
              </a:spcBef>
              <a:buFont typeface="Arial"/>
              <a:buChar char="•"/>
            </a:pPr>
            <a:r>
              <a:rPr lang="en-US" dirty="0">
                <a:latin typeface="Franklin Gothic Book" pitchFamily="34" charset="0"/>
                <a:ea typeface="ＭＳ Ｐゴシック" pitchFamily="34" charset="-128"/>
              </a:rPr>
              <a:t>Assess competitor actions in the marketplace.</a:t>
            </a:r>
          </a:p>
          <a:p>
            <a:pPr lvl="1" eaLnBrk="1" hangingPunct="1">
              <a:spcBef>
                <a:spcPts val="1900"/>
              </a:spcBef>
              <a:buFont typeface="Arial"/>
              <a:buChar char="•"/>
            </a:pPr>
            <a:r>
              <a:rPr lang="en-US" dirty="0">
                <a:latin typeface="Franklin Gothic Book" pitchFamily="34" charset="0"/>
                <a:ea typeface="ＭＳ Ｐゴシック" pitchFamily="34" charset="-128"/>
              </a:rPr>
              <a:t>Determine how customers use our products.</a:t>
            </a:r>
          </a:p>
          <a:p>
            <a:pPr lvl="1" eaLnBrk="1" hangingPunct="1">
              <a:spcBef>
                <a:spcPts val="1900"/>
              </a:spcBef>
              <a:buFont typeface="Arial"/>
              <a:buChar char="•"/>
            </a:pPr>
            <a:r>
              <a:rPr lang="en-US" sz="2400" dirty="0">
                <a:latin typeface="Franklin Gothic Book" pitchFamily="34" charset="0"/>
              </a:rPr>
              <a:t>Discover differences </a:t>
            </a:r>
            <a:r>
              <a:rPr lang="en-US" sz="2400" dirty="0" smtClean="0">
                <a:latin typeface="Franklin Gothic Book" pitchFamily="34" charset="0"/>
              </a:rPr>
              <a:t>across </a:t>
            </a:r>
            <a:r>
              <a:rPr lang="en-US" sz="2400" dirty="0">
                <a:latin typeface="Franklin Gothic Book" pitchFamily="34" charset="0"/>
              </a:rPr>
              <a:t>demographic </a:t>
            </a:r>
            <a:r>
              <a:rPr lang="en-US" sz="2400" dirty="0" smtClean="0">
                <a:latin typeface="Franklin Gothic Book" pitchFamily="34" charset="0"/>
              </a:rPr>
              <a:t>characteristics</a:t>
            </a:r>
            <a:r>
              <a:rPr lang="en-US" sz="2400" dirty="0">
                <a:latin typeface="Franklin Gothic Book" pitchFamily="34" charset="0"/>
              </a:rPr>
              <a:t> </a:t>
            </a:r>
            <a:r>
              <a:rPr lang="en-US" sz="2400" dirty="0" smtClean="0">
                <a:latin typeface="Franklin Gothic Book" pitchFamily="34" charset="0"/>
              </a:rPr>
              <a:t>(</a:t>
            </a:r>
            <a:r>
              <a:rPr lang="en-US" sz="2400" dirty="0">
                <a:latin typeface="Franklin Gothic Book" pitchFamily="34" charset="0"/>
              </a:rPr>
              <a:t>age, education, income) </a:t>
            </a:r>
            <a:r>
              <a:rPr lang="en-US" sz="2400" dirty="0" smtClean="0">
                <a:latin typeface="Franklin Gothic Book" pitchFamily="34" charset="0"/>
              </a:rPr>
              <a:t>with </a:t>
            </a:r>
            <a:r>
              <a:rPr lang="en-US" sz="2400" dirty="0">
                <a:latin typeface="Franklin Gothic Book" pitchFamily="34" charset="0"/>
              </a:rPr>
              <a:t>respect to the use of </a:t>
            </a:r>
            <a:r>
              <a:rPr lang="en-US" sz="2400" dirty="0" smtClean="0">
                <a:latin typeface="Franklin Gothic Book" pitchFamily="34" charset="0"/>
              </a:rPr>
              <a:t>our </a:t>
            </a:r>
            <a:r>
              <a:rPr lang="en-US" sz="2400" dirty="0">
                <a:latin typeface="Franklin Gothic Book" pitchFamily="34" charset="0"/>
              </a:rPr>
              <a:t>products or our competitors.</a:t>
            </a:r>
          </a:p>
          <a:p>
            <a:pPr lvl="1" eaLnBrk="1" hangingPunct="1">
              <a:spcBef>
                <a:spcPts val="1900"/>
              </a:spcBef>
            </a:pPr>
            <a:endParaRPr lang="en-US" dirty="0">
              <a:latin typeface="Franklin Gothic Book" pitchFamily="34" charset="0"/>
              <a:ea typeface="ＭＳ Ｐゴシック" pitchFamily="34" charset="-128"/>
            </a:endParaRPr>
          </a:p>
        </p:txBody>
      </p:sp>
      <p:sp>
        <p:nvSpPr>
          <p:cNvPr id="58371"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20</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extLst>
      <p:ext uri="{BB962C8B-B14F-4D97-AF65-F5344CB8AC3E}">
        <p14:creationId xmlns:p14="http://schemas.microsoft.com/office/powerpoint/2010/main" val="3031010221"/>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algn="ctr" eaLnBrk="1" fontAlgn="auto" hangingPunct="1">
              <a:spcAft>
                <a:spcPts val="0"/>
              </a:spcAft>
              <a:defRPr/>
            </a:pPr>
            <a:r>
              <a:rPr lang="en-US" dirty="0">
                <a:ea typeface="+mj-ea"/>
                <a:cs typeface="+mj-cs"/>
              </a:rPr>
              <a:t>Establish the Research </a:t>
            </a:r>
            <a:r>
              <a:rPr lang="en-US" dirty="0" smtClean="0">
                <a:ea typeface="+mj-ea"/>
                <a:cs typeface="+mj-cs"/>
              </a:rPr>
              <a:t>Design: Considerations</a:t>
            </a:r>
            <a:endParaRPr lang="en-US" dirty="0">
              <a:ea typeface="+mj-ea"/>
              <a:cs typeface="+mj-cs"/>
            </a:endParaRPr>
          </a:p>
        </p:txBody>
      </p:sp>
      <p:sp>
        <p:nvSpPr>
          <p:cNvPr id="59394" name="Content Placeholder 12"/>
          <p:cNvSpPr>
            <a:spLocks noGrp="1"/>
          </p:cNvSpPr>
          <p:nvPr>
            <p:ph sz="quarter" idx="1"/>
          </p:nvPr>
        </p:nvSpPr>
        <p:spPr>
          <a:xfrm>
            <a:off x="612775" y="1935480"/>
            <a:ext cx="8153400" cy="4160520"/>
          </a:xfrm>
        </p:spPr>
        <p:txBody>
          <a:bodyPr/>
          <a:lstStyle/>
          <a:p>
            <a:pPr marL="0" indent="0" eaLnBrk="1" hangingPunct="1">
              <a:buNone/>
            </a:pPr>
            <a:r>
              <a:rPr lang="en-US" dirty="0" smtClean="0">
                <a:latin typeface="Franklin Gothic Book" pitchFamily="34" charset="0"/>
                <a:ea typeface="ＭＳ Ｐゴシック" pitchFamily="34" charset="-128"/>
              </a:rPr>
              <a:t>Considerations are:</a:t>
            </a:r>
          </a:p>
          <a:p>
            <a:pPr eaLnBrk="1" hangingPunct="1">
              <a:buFont typeface="Arial"/>
              <a:buChar char="•"/>
            </a:pPr>
            <a:r>
              <a:rPr lang="en-US" dirty="0" smtClean="0">
                <a:latin typeface="Franklin Gothic Book" pitchFamily="34" charset="0"/>
                <a:ea typeface="ＭＳ Ｐゴシック" pitchFamily="34" charset="-128"/>
              </a:rPr>
              <a:t>Benefit versus cost </a:t>
            </a:r>
            <a:endParaRPr lang="en-US" dirty="0">
              <a:latin typeface="Franklin Gothic Book" pitchFamily="34" charset="0"/>
              <a:ea typeface="ＭＳ Ｐゴシック" pitchFamily="34" charset="-128"/>
            </a:endParaRPr>
          </a:p>
          <a:p>
            <a:pPr eaLnBrk="1" hangingPunct="1">
              <a:buFont typeface="Arial"/>
              <a:buChar char="•"/>
            </a:pPr>
            <a:r>
              <a:rPr lang="en-US" dirty="0">
                <a:latin typeface="Franklin Gothic Book" pitchFamily="34" charset="0"/>
                <a:ea typeface="ＭＳ Ｐゴシック" pitchFamily="34" charset="-128"/>
              </a:rPr>
              <a:t>Time </a:t>
            </a:r>
            <a:r>
              <a:rPr lang="en-US" dirty="0" smtClean="0">
                <a:latin typeface="Franklin Gothic Book" pitchFamily="34" charset="0"/>
                <a:ea typeface="ＭＳ Ｐゴシック" pitchFamily="34" charset="-128"/>
              </a:rPr>
              <a:t>until decision </a:t>
            </a:r>
            <a:endParaRPr lang="en-US" dirty="0">
              <a:latin typeface="Franklin Gothic Book" pitchFamily="34" charset="0"/>
              <a:ea typeface="ＭＳ Ｐゴシック" pitchFamily="34" charset="-128"/>
            </a:endParaRPr>
          </a:p>
          <a:p>
            <a:pPr eaLnBrk="1" hangingPunct="1">
              <a:buFont typeface="Arial"/>
              <a:buChar char="•"/>
            </a:pPr>
            <a:r>
              <a:rPr lang="en-US" dirty="0">
                <a:latin typeface="Franklin Gothic Book" pitchFamily="34" charset="0"/>
                <a:ea typeface="ＭＳ Ｐゴシック" pitchFamily="34" charset="-128"/>
              </a:rPr>
              <a:t>Nature of the </a:t>
            </a:r>
            <a:r>
              <a:rPr lang="en-US" dirty="0" smtClean="0">
                <a:latin typeface="Franklin Gothic Book" pitchFamily="34" charset="0"/>
                <a:ea typeface="ＭＳ Ｐゴシック" pitchFamily="34" charset="-128"/>
              </a:rPr>
              <a:t>decision </a:t>
            </a:r>
            <a:endParaRPr lang="en-US" dirty="0">
              <a:latin typeface="Franklin Gothic Book" pitchFamily="34" charset="0"/>
              <a:ea typeface="ＭＳ Ｐゴシック" pitchFamily="34" charset="-128"/>
            </a:endParaRPr>
          </a:p>
          <a:p>
            <a:pPr eaLnBrk="1" hangingPunct="1">
              <a:buFont typeface="Arial"/>
              <a:buChar char="•"/>
            </a:pPr>
            <a:r>
              <a:rPr lang="en-US" dirty="0">
                <a:latin typeface="Franklin Gothic Book" pitchFamily="34" charset="0"/>
                <a:ea typeface="ＭＳ Ｐゴシック" pitchFamily="34" charset="-128"/>
              </a:rPr>
              <a:t>Availability of </a:t>
            </a:r>
            <a:r>
              <a:rPr lang="en-US" dirty="0" smtClean="0">
                <a:latin typeface="Franklin Gothic Book" pitchFamily="34" charset="0"/>
                <a:ea typeface="ＭＳ Ｐゴシック" pitchFamily="34" charset="-128"/>
              </a:rPr>
              <a:t>data </a:t>
            </a:r>
            <a:endParaRPr lang="en-US" dirty="0">
              <a:latin typeface="Franklin Gothic Book" pitchFamily="34" charset="0"/>
              <a:ea typeface="ＭＳ Ｐゴシック" pitchFamily="34" charset="-128"/>
            </a:endParaRPr>
          </a:p>
        </p:txBody>
      </p:sp>
      <p:sp>
        <p:nvSpPr>
          <p:cNvPr id="59395"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21</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algn="ctr" eaLnBrk="1" hangingPunct="1"/>
            <a:r>
              <a:rPr lang="en-US" sz="2900" dirty="0" smtClean="0">
                <a:latin typeface="Bookman Old Style"/>
                <a:ea typeface="ＭＳ Ｐゴシック" pitchFamily="34" charset="-128"/>
                <a:cs typeface="Bookman Old Style"/>
              </a:rPr>
              <a:t>Nature of Data: </a:t>
            </a:r>
            <a:br>
              <a:rPr lang="en-US" sz="2900" dirty="0" smtClean="0">
                <a:latin typeface="Bookman Old Style"/>
                <a:ea typeface="ＭＳ Ｐゴシック" pitchFamily="34" charset="-128"/>
                <a:cs typeface="Bookman Old Style"/>
              </a:rPr>
            </a:br>
            <a:r>
              <a:rPr lang="en-US" sz="2900" dirty="0" smtClean="0">
                <a:latin typeface="Bookman Old Style"/>
                <a:ea typeface="ＭＳ Ｐゴシック" pitchFamily="34" charset="-128"/>
                <a:cs typeface="Bookman Old Style"/>
              </a:rPr>
              <a:t>What Kind of Data Do We Need?</a:t>
            </a:r>
            <a:endParaRPr lang="en-US" sz="2900" dirty="0">
              <a:latin typeface="Bookman Old Style"/>
              <a:ea typeface="ＭＳ Ｐゴシック" pitchFamily="34" charset="-128"/>
              <a:cs typeface="Bookman Old Style"/>
            </a:endParaRPr>
          </a:p>
        </p:txBody>
      </p:sp>
      <p:sp>
        <p:nvSpPr>
          <p:cNvPr id="60418" name="Content Placeholder 12"/>
          <p:cNvSpPr>
            <a:spLocks noGrp="1"/>
          </p:cNvSpPr>
          <p:nvPr>
            <p:ph sz="quarter" idx="1"/>
          </p:nvPr>
        </p:nvSpPr>
        <p:spPr>
          <a:xfrm>
            <a:off x="841375" y="2011680"/>
            <a:ext cx="6336665" cy="3154680"/>
          </a:xfrm>
        </p:spPr>
        <p:txBody>
          <a:bodyPr/>
          <a:lstStyle/>
          <a:p>
            <a:pPr marL="0" indent="0" eaLnBrk="1" hangingPunct="1">
              <a:spcBef>
                <a:spcPts val="1900"/>
              </a:spcBef>
              <a:buNone/>
            </a:pPr>
            <a:r>
              <a:rPr lang="en-US" dirty="0">
                <a:latin typeface="Franklin Gothic Book" pitchFamily="34" charset="0"/>
                <a:ea typeface="ＭＳ Ｐゴシック" pitchFamily="34" charset="-128"/>
              </a:rPr>
              <a:t>Primary Data</a:t>
            </a:r>
          </a:p>
          <a:p>
            <a:pPr lvl="1" eaLnBrk="1" hangingPunct="1">
              <a:spcBef>
                <a:spcPts val="1900"/>
              </a:spcBef>
              <a:buFont typeface="Arial"/>
              <a:buChar char="•"/>
            </a:pPr>
            <a:r>
              <a:rPr lang="en-US" dirty="0">
                <a:latin typeface="Franklin Gothic Book" pitchFamily="34" charset="0"/>
                <a:ea typeface="ＭＳ Ｐゴシック" pitchFamily="34" charset="-128"/>
              </a:rPr>
              <a:t>Qualitative research</a:t>
            </a:r>
          </a:p>
          <a:p>
            <a:pPr lvl="1" eaLnBrk="1" hangingPunct="1">
              <a:spcBef>
                <a:spcPts val="1900"/>
              </a:spcBef>
              <a:buFont typeface="Arial"/>
              <a:buChar char="•"/>
            </a:pPr>
            <a:r>
              <a:rPr lang="en-US" dirty="0">
                <a:latin typeface="Franklin Gothic Book" pitchFamily="34" charset="0"/>
                <a:ea typeface="ＭＳ Ｐゴシック" pitchFamily="34" charset="-128"/>
              </a:rPr>
              <a:t>Quantitative research</a:t>
            </a:r>
          </a:p>
          <a:p>
            <a:pPr marL="0" indent="0" eaLnBrk="1" hangingPunct="1">
              <a:spcBef>
                <a:spcPts val="1900"/>
              </a:spcBef>
              <a:buNone/>
            </a:pPr>
            <a:r>
              <a:rPr lang="en-US" dirty="0">
                <a:latin typeface="Franklin Gothic Book" pitchFamily="34" charset="0"/>
                <a:ea typeface="ＭＳ Ｐゴシック" pitchFamily="34" charset="-128"/>
              </a:rPr>
              <a:t>Secondary Data</a:t>
            </a:r>
          </a:p>
        </p:txBody>
      </p:sp>
      <p:sp>
        <p:nvSpPr>
          <p:cNvPr id="60419"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22</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algn="ctr" eaLnBrk="1" hangingPunct="1"/>
            <a:r>
              <a:rPr lang="en-US" sz="2900" dirty="0" smtClean="0">
                <a:latin typeface="Bookman Old Style"/>
                <a:ea typeface="ＭＳ Ｐゴシック" pitchFamily="34" charset="-128"/>
                <a:cs typeface="Bookman Old Style"/>
              </a:rPr>
              <a:t>Nature of Data Collection: How Should the Data Be Collected? Exploratory</a:t>
            </a:r>
            <a:endParaRPr lang="en-US" sz="2900" dirty="0">
              <a:latin typeface="Bookman Old Style"/>
              <a:ea typeface="ＭＳ Ｐゴシック" pitchFamily="34" charset="-128"/>
              <a:cs typeface="Bookman Old Style"/>
            </a:endParaRPr>
          </a:p>
        </p:txBody>
      </p:sp>
      <p:sp>
        <p:nvSpPr>
          <p:cNvPr id="61442" name="Content Placeholder 12"/>
          <p:cNvSpPr>
            <a:spLocks noGrp="1"/>
          </p:cNvSpPr>
          <p:nvPr>
            <p:ph sz="quarter" idx="1"/>
          </p:nvPr>
        </p:nvSpPr>
        <p:spPr>
          <a:xfrm>
            <a:off x="612775" y="2011680"/>
            <a:ext cx="8153400" cy="4084320"/>
          </a:xfrm>
        </p:spPr>
        <p:txBody>
          <a:bodyPr/>
          <a:lstStyle/>
          <a:p>
            <a:pPr marL="0" indent="0" eaLnBrk="1" hangingPunct="1">
              <a:spcBef>
                <a:spcPts val="1900"/>
              </a:spcBef>
              <a:buNone/>
            </a:pPr>
            <a:r>
              <a:rPr lang="en-US" dirty="0">
                <a:latin typeface="Franklin Gothic Book" pitchFamily="34" charset="0"/>
                <a:ea typeface="ＭＳ Ｐゴシック" pitchFamily="34" charset="-128"/>
              </a:rPr>
              <a:t>Exploratory Research Techniques</a:t>
            </a:r>
          </a:p>
          <a:p>
            <a:pPr lvl="1" eaLnBrk="1" hangingPunct="1">
              <a:spcBef>
                <a:spcPts val="1900"/>
              </a:spcBef>
              <a:buFont typeface="Arial"/>
              <a:buChar char="•"/>
            </a:pPr>
            <a:r>
              <a:rPr lang="en-US" dirty="0">
                <a:latin typeface="Franklin Gothic Book" pitchFamily="34" charset="0"/>
                <a:ea typeface="ＭＳ Ｐゴシック" pitchFamily="34" charset="-128"/>
              </a:rPr>
              <a:t>Focus group</a:t>
            </a:r>
          </a:p>
          <a:p>
            <a:pPr lvl="1" eaLnBrk="1" hangingPunct="1">
              <a:spcBef>
                <a:spcPts val="1900"/>
              </a:spcBef>
              <a:buFont typeface="Arial"/>
              <a:buChar char="•"/>
            </a:pPr>
            <a:r>
              <a:rPr lang="en-US" dirty="0">
                <a:latin typeface="Franklin Gothic Book" pitchFamily="34" charset="0"/>
                <a:ea typeface="ＭＳ Ｐゴシック" pitchFamily="34" charset="-128"/>
              </a:rPr>
              <a:t>In-depth interview</a:t>
            </a:r>
          </a:p>
        </p:txBody>
      </p:sp>
      <p:sp>
        <p:nvSpPr>
          <p:cNvPr id="61443"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23</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algn="ctr" eaLnBrk="1" hangingPunct="1"/>
            <a:r>
              <a:rPr lang="en-US" sz="2900" dirty="0">
                <a:ea typeface="ＭＳ Ｐゴシック" pitchFamily="34" charset="-128"/>
                <a:cs typeface="Bookman Old Style"/>
              </a:rPr>
              <a:t>Nature of Data Collection: How Should the Data Be Collected? </a:t>
            </a:r>
            <a:r>
              <a:rPr lang="en-US" sz="2900" dirty="0" smtClean="0">
                <a:ea typeface="ＭＳ Ｐゴシック" pitchFamily="34" charset="-128"/>
                <a:cs typeface="Bookman Old Style"/>
              </a:rPr>
              <a:t>Descriptive</a:t>
            </a:r>
            <a:endParaRPr lang="en-US" sz="2900" dirty="0">
              <a:latin typeface="Franklin Gothic Demi Cond" pitchFamily="34" charset="0"/>
              <a:ea typeface="ＭＳ Ｐゴシック" pitchFamily="34" charset="-128"/>
            </a:endParaRPr>
          </a:p>
        </p:txBody>
      </p:sp>
      <p:sp>
        <p:nvSpPr>
          <p:cNvPr id="62466" name="Content Placeholder 12"/>
          <p:cNvSpPr>
            <a:spLocks noGrp="1"/>
          </p:cNvSpPr>
          <p:nvPr>
            <p:ph sz="quarter" idx="1"/>
          </p:nvPr>
        </p:nvSpPr>
        <p:spPr>
          <a:xfrm>
            <a:off x="612775" y="1600200"/>
            <a:ext cx="8153400" cy="4495800"/>
          </a:xfrm>
        </p:spPr>
        <p:txBody>
          <a:bodyPr/>
          <a:lstStyle/>
          <a:p>
            <a:pPr marL="0" indent="0" eaLnBrk="1" hangingPunct="1">
              <a:spcBef>
                <a:spcPts val="1900"/>
              </a:spcBef>
              <a:buNone/>
            </a:pPr>
            <a:r>
              <a:rPr lang="en-US" dirty="0">
                <a:latin typeface="Franklin Gothic Book" pitchFamily="34" charset="0"/>
                <a:ea typeface="ＭＳ Ｐゴシック" pitchFamily="34" charset="-128"/>
              </a:rPr>
              <a:t>Descriptive Research Techniques</a:t>
            </a:r>
          </a:p>
          <a:p>
            <a:pPr lvl="1" eaLnBrk="1" hangingPunct="1">
              <a:spcBef>
                <a:spcPts val="1900"/>
              </a:spcBef>
              <a:buFont typeface="Arial"/>
              <a:buChar char="•"/>
            </a:pPr>
            <a:r>
              <a:rPr lang="en-US" dirty="0">
                <a:latin typeface="Franklin Gothic Book" pitchFamily="34" charset="0"/>
                <a:ea typeface="ＭＳ Ｐゴシック" pitchFamily="34" charset="-128"/>
              </a:rPr>
              <a:t>Surveys</a:t>
            </a:r>
          </a:p>
          <a:p>
            <a:pPr lvl="1" eaLnBrk="1" hangingPunct="1">
              <a:spcBef>
                <a:spcPts val="1900"/>
              </a:spcBef>
              <a:buFont typeface="Arial"/>
              <a:buChar char="•"/>
            </a:pPr>
            <a:r>
              <a:rPr lang="en-US" dirty="0">
                <a:latin typeface="Franklin Gothic Book" pitchFamily="34" charset="0"/>
                <a:ea typeface="ＭＳ Ｐゴシック" pitchFamily="34" charset="-128"/>
              </a:rPr>
              <a:t>Behavioral data</a:t>
            </a:r>
          </a:p>
          <a:p>
            <a:pPr lvl="1" eaLnBrk="1" hangingPunct="1">
              <a:spcBef>
                <a:spcPts val="1900"/>
              </a:spcBef>
              <a:buFont typeface="Arial"/>
              <a:buChar char="•"/>
            </a:pPr>
            <a:r>
              <a:rPr lang="en-US" dirty="0">
                <a:latin typeface="Franklin Gothic Book" pitchFamily="34" charset="0"/>
                <a:ea typeface="ＭＳ Ｐゴシック" pitchFamily="34" charset="-128"/>
              </a:rPr>
              <a:t>Observational data</a:t>
            </a:r>
          </a:p>
          <a:p>
            <a:pPr lvl="2" eaLnBrk="1" hangingPunct="1">
              <a:spcBef>
                <a:spcPts val="1900"/>
              </a:spcBef>
              <a:buFont typeface="Courier New"/>
              <a:buChar char="o"/>
            </a:pPr>
            <a:r>
              <a:rPr lang="en-US" dirty="0">
                <a:latin typeface="Franklin Gothic Book" pitchFamily="34" charset="0"/>
                <a:ea typeface="ＭＳ Ｐゴシック" pitchFamily="34" charset="-128"/>
              </a:rPr>
              <a:t>Mechanical observation</a:t>
            </a:r>
          </a:p>
        </p:txBody>
      </p:sp>
      <p:sp>
        <p:nvSpPr>
          <p:cNvPr id="62468"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8" name="Slide Number Placeholder 7"/>
          <p:cNvSpPr>
            <a:spLocks noGrp="1"/>
          </p:cNvSpPr>
          <p:nvPr>
            <p:ph type="sldNum" sz="quarter" idx="12"/>
          </p:nvPr>
        </p:nvSpPr>
        <p:spPr/>
        <p:txBody>
          <a:bodyPr>
            <a:normAutofit fontScale="85000" lnSpcReduction="20000"/>
          </a:bodyPr>
          <a:lstStyle/>
          <a:p>
            <a:fld id="{1690A0F8-C204-43FC-843F-68CE4937A709}" type="slidenum">
              <a:rPr lang="en-US" smtClean="0"/>
              <a:pPr/>
              <a:t>24</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algn="ctr" eaLnBrk="1" hangingPunct="1"/>
            <a:r>
              <a:rPr lang="en-US" sz="2900" dirty="0" smtClean="0">
                <a:latin typeface="Bookman Old Style"/>
                <a:ea typeface="ＭＳ Ｐゴシック" pitchFamily="34" charset="-128"/>
                <a:cs typeface="Bookman Old Style"/>
              </a:rPr>
              <a:t>Information Content:</a:t>
            </a:r>
            <a:br>
              <a:rPr lang="en-US" sz="2900" dirty="0" smtClean="0">
                <a:latin typeface="Bookman Old Style"/>
                <a:ea typeface="ＭＳ Ｐゴシック" pitchFamily="34" charset="-128"/>
                <a:cs typeface="Bookman Old Style"/>
              </a:rPr>
            </a:br>
            <a:r>
              <a:rPr lang="en-US" sz="2900" dirty="0" smtClean="0">
                <a:latin typeface="Bookman Old Style"/>
                <a:ea typeface="ＭＳ Ｐゴシック" pitchFamily="34" charset="-128"/>
                <a:cs typeface="Bookman Old Style"/>
              </a:rPr>
              <a:t>What Do We Need </a:t>
            </a:r>
            <a:r>
              <a:rPr lang="en-US" sz="2900" dirty="0">
                <a:latin typeface="Bookman Old Style"/>
                <a:ea typeface="ＭＳ Ｐゴシック" pitchFamily="34" charset="-128"/>
                <a:cs typeface="Bookman Old Style"/>
              </a:rPr>
              <a:t>t</a:t>
            </a:r>
            <a:r>
              <a:rPr lang="en-US" sz="2900" dirty="0" smtClean="0">
                <a:latin typeface="Bookman Old Style"/>
                <a:ea typeface="ＭＳ Ｐゴシック" pitchFamily="34" charset="-128"/>
                <a:cs typeface="Bookman Old Style"/>
              </a:rPr>
              <a:t>o Know?</a:t>
            </a:r>
            <a:endParaRPr lang="en-US" sz="2900" dirty="0">
              <a:latin typeface="Bookman Old Style"/>
              <a:ea typeface="ＭＳ Ｐゴシック" pitchFamily="34" charset="-128"/>
              <a:cs typeface="Bookman Old Style"/>
            </a:endParaRPr>
          </a:p>
        </p:txBody>
      </p:sp>
      <p:sp>
        <p:nvSpPr>
          <p:cNvPr id="63490" name="Content Placeholder 12"/>
          <p:cNvSpPr>
            <a:spLocks noGrp="1"/>
          </p:cNvSpPr>
          <p:nvPr>
            <p:ph sz="quarter" idx="1"/>
          </p:nvPr>
        </p:nvSpPr>
        <p:spPr>
          <a:xfrm>
            <a:off x="612775" y="1600200"/>
            <a:ext cx="8153400" cy="4495800"/>
          </a:xfrm>
        </p:spPr>
        <p:txBody>
          <a:bodyPr/>
          <a:lstStyle/>
          <a:p>
            <a:pPr marL="0" indent="0" eaLnBrk="1" hangingPunct="1">
              <a:buNone/>
            </a:pPr>
            <a:r>
              <a:rPr lang="en-US" dirty="0">
                <a:latin typeface="Franklin Gothic Book" pitchFamily="34" charset="0"/>
                <a:ea typeface="ＭＳ Ｐゴシック" pitchFamily="34" charset="-128"/>
              </a:rPr>
              <a:t>A critical part of research design involves determining exactly what information is needed and how to frame the questions to get that information. </a:t>
            </a:r>
            <a:endParaRPr lang="en-US" dirty="0" smtClean="0">
              <a:latin typeface="Franklin Gothic Book" pitchFamily="34" charset="0"/>
              <a:ea typeface="ＭＳ Ｐゴシック" pitchFamily="34" charset="-128"/>
            </a:endParaRPr>
          </a:p>
          <a:p>
            <a:pPr marL="0" indent="0" eaLnBrk="1" hangingPunct="1">
              <a:buNone/>
            </a:pPr>
            <a:r>
              <a:rPr lang="en-US" dirty="0" smtClean="0">
                <a:latin typeface="Franklin Gothic Book" pitchFamily="34" charset="0"/>
                <a:ea typeface="ＭＳ Ｐゴシック" pitchFamily="34" charset="-128"/>
              </a:rPr>
              <a:t>Consider </a:t>
            </a:r>
            <a:r>
              <a:rPr lang="en-US" dirty="0">
                <a:latin typeface="Franklin Gothic Book" pitchFamily="34" charset="0"/>
                <a:ea typeface="ＭＳ Ｐゴシック" pitchFamily="34" charset="-128"/>
              </a:rPr>
              <a:t>the structure and wording and possible </a:t>
            </a:r>
            <a:r>
              <a:rPr lang="en-US" dirty="0" smtClean="0">
                <a:latin typeface="Franklin Gothic Book" pitchFamily="34" charset="0"/>
                <a:ea typeface="ＭＳ Ｐゴシック" pitchFamily="34" charset="-128"/>
              </a:rPr>
              <a:t>responses.</a:t>
            </a:r>
            <a:endParaRPr lang="en-US" dirty="0">
              <a:latin typeface="Franklin Gothic Book" pitchFamily="34" charset="0"/>
              <a:ea typeface="ＭＳ Ｐゴシック" pitchFamily="34" charset="-128"/>
            </a:endParaRPr>
          </a:p>
          <a:p>
            <a:pPr lvl="2" eaLnBrk="1" hangingPunct="1">
              <a:buFont typeface="Arial"/>
              <a:buChar char="•"/>
            </a:pPr>
            <a:r>
              <a:rPr lang="en-US" dirty="0">
                <a:latin typeface="Franklin Gothic Book" pitchFamily="34" charset="0"/>
                <a:ea typeface="ＭＳ Ｐゴシック" pitchFamily="34" charset="-128"/>
              </a:rPr>
              <a:t>Questions may be open-ended (qualitative) or closed-ended (quantitative)</a:t>
            </a:r>
          </a:p>
          <a:p>
            <a:pPr marL="0" indent="0" eaLnBrk="1" hangingPunct="1">
              <a:buNone/>
            </a:pPr>
            <a:r>
              <a:rPr lang="en-US" dirty="0">
                <a:latin typeface="Franklin Gothic Book" pitchFamily="34" charset="0"/>
                <a:ea typeface="ＭＳ Ｐゴシック" pitchFamily="34" charset="-128"/>
              </a:rPr>
              <a:t>Sampling </a:t>
            </a:r>
            <a:r>
              <a:rPr lang="en-US" dirty="0" smtClean="0">
                <a:latin typeface="Franklin Gothic Book" pitchFamily="34" charset="0"/>
                <a:ea typeface="ＭＳ Ｐゴシック" pitchFamily="34" charset="-128"/>
              </a:rPr>
              <a:t>plan: Census</a:t>
            </a:r>
            <a:r>
              <a:rPr lang="en-US" dirty="0">
                <a:latin typeface="Franklin Gothic Book" pitchFamily="34" charset="0"/>
                <a:ea typeface="ＭＳ Ｐゴシック" pitchFamily="34" charset="-128"/>
              </a:rPr>
              <a:t>, sample, probability sample, nonprobability </a:t>
            </a:r>
            <a:r>
              <a:rPr lang="en-US" dirty="0" smtClean="0">
                <a:latin typeface="Franklin Gothic Book" pitchFamily="34" charset="0"/>
                <a:ea typeface="ＭＳ Ｐゴシック" pitchFamily="34" charset="-128"/>
              </a:rPr>
              <a:t>sample.</a:t>
            </a:r>
            <a:endParaRPr lang="en-US" dirty="0">
              <a:latin typeface="Franklin Gothic Book" pitchFamily="34" charset="0"/>
              <a:ea typeface="ＭＳ Ｐゴシック" pitchFamily="34" charset="-128"/>
            </a:endParaRPr>
          </a:p>
        </p:txBody>
      </p:sp>
      <p:sp>
        <p:nvSpPr>
          <p:cNvPr id="63491"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25</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612775" y="228600"/>
            <a:ext cx="8153400" cy="990600"/>
          </a:xfrm>
        </p:spPr>
        <p:txBody>
          <a:bodyPr/>
          <a:lstStyle/>
          <a:p>
            <a:pPr eaLnBrk="1" hangingPunct="1"/>
            <a:r>
              <a:rPr lang="en-US">
                <a:ea typeface="ＭＳ Ｐゴシック" pitchFamily="34" charset="-128"/>
              </a:rPr>
              <a:t>Search Secondary Sources</a:t>
            </a:r>
          </a:p>
        </p:txBody>
      </p:sp>
      <p:sp>
        <p:nvSpPr>
          <p:cNvPr id="64514" name="Content Placeholder 12"/>
          <p:cNvSpPr>
            <a:spLocks noGrp="1"/>
          </p:cNvSpPr>
          <p:nvPr>
            <p:ph sz="quarter" idx="1"/>
          </p:nvPr>
        </p:nvSpPr>
        <p:spPr>
          <a:xfrm>
            <a:off x="612775" y="1828800"/>
            <a:ext cx="6976745" cy="2606040"/>
          </a:xfrm>
        </p:spPr>
        <p:txBody>
          <a:bodyPr/>
          <a:lstStyle/>
          <a:p>
            <a:pPr marL="0" indent="0" eaLnBrk="1" hangingPunct="1">
              <a:spcBef>
                <a:spcPts val="1900"/>
              </a:spcBef>
              <a:buNone/>
            </a:pPr>
            <a:r>
              <a:rPr lang="en-US" dirty="0">
                <a:latin typeface="Franklin Gothic Book" pitchFamily="34" charset="0"/>
                <a:ea typeface="ＭＳ Ｐゴシック" pitchFamily="34" charset="-128"/>
              </a:rPr>
              <a:t>Government </a:t>
            </a:r>
            <a:r>
              <a:rPr lang="en-US" dirty="0" smtClean="0">
                <a:latin typeface="Franklin Gothic Book" pitchFamily="34" charset="0"/>
                <a:ea typeface="ＭＳ Ｐゴシック" pitchFamily="34" charset="-128"/>
              </a:rPr>
              <a:t>sources</a:t>
            </a:r>
            <a:endParaRPr lang="en-US" dirty="0">
              <a:latin typeface="Franklin Gothic Book" pitchFamily="34" charset="0"/>
              <a:ea typeface="ＭＳ Ｐゴシック" pitchFamily="34" charset="-128"/>
            </a:endParaRPr>
          </a:p>
          <a:p>
            <a:pPr marL="0" indent="0" eaLnBrk="1" hangingPunct="1">
              <a:spcBef>
                <a:spcPts val="1900"/>
              </a:spcBef>
              <a:buNone/>
            </a:pPr>
            <a:r>
              <a:rPr lang="en-US" dirty="0">
                <a:latin typeface="Franklin Gothic Book" pitchFamily="34" charset="0"/>
                <a:ea typeface="ＭＳ Ｐゴシック" pitchFamily="34" charset="-128"/>
              </a:rPr>
              <a:t>Market </a:t>
            </a:r>
            <a:r>
              <a:rPr lang="en-US" dirty="0" smtClean="0">
                <a:latin typeface="Franklin Gothic Book" pitchFamily="34" charset="0"/>
                <a:ea typeface="ＭＳ Ｐゴシック" pitchFamily="34" charset="-128"/>
              </a:rPr>
              <a:t>research organizations</a:t>
            </a:r>
            <a:endParaRPr lang="en-US" dirty="0">
              <a:latin typeface="Franklin Gothic Book" pitchFamily="34" charset="0"/>
              <a:ea typeface="ＭＳ Ｐゴシック" pitchFamily="34" charset="-128"/>
            </a:endParaRPr>
          </a:p>
          <a:p>
            <a:pPr marL="0" indent="0" eaLnBrk="1" hangingPunct="1">
              <a:spcBef>
                <a:spcPts val="1900"/>
              </a:spcBef>
              <a:buNone/>
            </a:pPr>
            <a:r>
              <a:rPr lang="en-US" dirty="0">
                <a:latin typeface="Franklin Gothic Book" pitchFamily="34" charset="0"/>
                <a:ea typeface="ＭＳ Ｐゴシック" pitchFamily="34" charset="-128"/>
              </a:rPr>
              <a:t>The Internet</a:t>
            </a:r>
          </a:p>
        </p:txBody>
      </p:sp>
      <p:sp>
        <p:nvSpPr>
          <p:cNvPr id="64516"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8" name="Slide Number Placeholder 7"/>
          <p:cNvSpPr>
            <a:spLocks noGrp="1"/>
          </p:cNvSpPr>
          <p:nvPr>
            <p:ph type="sldNum" sz="quarter" idx="12"/>
          </p:nvPr>
        </p:nvSpPr>
        <p:spPr/>
        <p:txBody>
          <a:bodyPr>
            <a:normAutofit fontScale="85000" lnSpcReduction="20000"/>
          </a:bodyPr>
          <a:lstStyle/>
          <a:p>
            <a:fld id="{1690A0F8-C204-43FC-843F-68CE4937A709}" type="slidenum">
              <a:rPr lang="en-US" smtClean="0"/>
              <a:pPr/>
              <a:t>26</a:t>
            </a:fld>
            <a:endParaRPr lang="en-US"/>
          </a:p>
        </p:txBody>
      </p:sp>
      <p:sp>
        <p:nvSpPr>
          <p:cNvPr id="2" name="Footer Placeholder 1"/>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algn="ctr" eaLnBrk="1" fontAlgn="auto" hangingPunct="1">
              <a:spcAft>
                <a:spcPts val="0"/>
              </a:spcAft>
              <a:defRPr/>
            </a:pPr>
            <a:r>
              <a:rPr lang="en-US" dirty="0" smtClean="0">
                <a:ea typeface="+mj-ea"/>
                <a:cs typeface="+mj-cs"/>
              </a:rPr>
              <a:t>Marketing Research Process</a:t>
            </a:r>
            <a:endParaRPr lang="en-US" dirty="0">
              <a:ea typeface="+mj-ea"/>
              <a:cs typeface="+mj-cs"/>
            </a:endParaRPr>
          </a:p>
        </p:txBody>
      </p:sp>
      <p:sp>
        <p:nvSpPr>
          <p:cNvPr id="65538" name="Content Placeholder 12"/>
          <p:cNvSpPr>
            <a:spLocks noGrp="1"/>
          </p:cNvSpPr>
          <p:nvPr>
            <p:ph sz="quarter" idx="1"/>
          </p:nvPr>
        </p:nvSpPr>
        <p:spPr>
          <a:xfrm>
            <a:off x="762000" y="2057400"/>
            <a:ext cx="8153400" cy="4038600"/>
          </a:xfrm>
        </p:spPr>
        <p:txBody>
          <a:bodyPr/>
          <a:lstStyle/>
          <a:p>
            <a:pPr marL="0" indent="0" eaLnBrk="1" hangingPunct="1">
              <a:spcBef>
                <a:spcPts val="1900"/>
              </a:spcBef>
              <a:buNone/>
            </a:pPr>
            <a:r>
              <a:rPr lang="en-US" dirty="0">
                <a:latin typeface="Franklin Gothic Book" pitchFamily="34" charset="0"/>
                <a:ea typeface="ＭＳ Ｐゴシック" pitchFamily="34" charset="-128"/>
              </a:rPr>
              <a:t>Collect the </a:t>
            </a:r>
            <a:r>
              <a:rPr lang="en-US" dirty="0" smtClean="0">
                <a:latin typeface="Franklin Gothic Book" pitchFamily="34" charset="0"/>
                <a:ea typeface="ＭＳ Ｐゴシック" pitchFamily="34" charset="-128"/>
              </a:rPr>
              <a:t>data.</a:t>
            </a:r>
            <a:endParaRPr lang="en-US" dirty="0">
              <a:latin typeface="Franklin Gothic Book" pitchFamily="34" charset="0"/>
              <a:ea typeface="ＭＳ Ｐゴシック" pitchFamily="34" charset="-128"/>
            </a:endParaRPr>
          </a:p>
          <a:p>
            <a:pPr marL="0" indent="0" eaLnBrk="1" hangingPunct="1">
              <a:spcBef>
                <a:spcPts val="1900"/>
              </a:spcBef>
              <a:buNone/>
            </a:pPr>
            <a:r>
              <a:rPr lang="en-US" dirty="0">
                <a:latin typeface="Franklin Gothic Book" pitchFamily="34" charset="0"/>
                <a:ea typeface="ＭＳ Ｐゴシック" pitchFamily="34" charset="-128"/>
              </a:rPr>
              <a:t>Analyze the </a:t>
            </a:r>
            <a:r>
              <a:rPr lang="en-US" dirty="0" smtClean="0">
                <a:latin typeface="Franklin Gothic Book" pitchFamily="34" charset="0"/>
                <a:ea typeface="ＭＳ Ｐゴシック" pitchFamily="34" charset="-128"/>
              </a:rPr>
              <a:t>data.</a:t>
            </a:r>
            <a:endParaRPr lang="en-US" dirty="0">
              <a:latin typeface="Franklin Gothic Book" pitchFamily="34" charset="0"/>
              <a:ea typeface="ＭＳ Ｐゴシック" pitchFamily="34" charset="-128"/>
            </a:endParaRPr>
          </a:p>
          <a:p>
            <a:pPr marL="0" indent="0" eaLnBrk="1" hangingPunct="1">
              <a:spcBef>
                <a:spcPts val="1900"/>
              </a:spcBef>
              <a:buNone/>
            </a:pPr>
            <a:r>
              <a:rPr lang="en-US" dirty="0">
                <a:latin typeface="Franklin Gothic Book" pitchFamily="34" charset="0"/>
                <a:ea typeface="ＭＳ Ｐゴシック" pitchFamily="34" charset="-128"/>
              </a:rPr>
              <a:t>Report the </a:t>
            </a:r>
            <a:r>
              <a:rPr lang="en-US" dirty="0" smtClean="0">
                <a:latin typeface="Franklin Gothic Book" pitchFamily="34" charset="0"/>
                <a:ea typeface="ＭＳ Ｐゴシック" pitchFamily="34" charset="-128"/>
              </a:rPr>
              <a:t>findings.</a:t>
            </a:r>
            <a:endParaRPr lang="en-US" dirty="0">
              <a:latin typeface="Franklin Gothic Book" pitchFamily="34" charset="0"/>
              <a:ea typeface="ＭＳ Ｐゴシック" pitchFamily="34" charset="-128"/>
            </a:endParaRPr>
          </a:p>
        </p:txBody>
      </p:sp>
      <p:sp>
        <p:nvSpPr>
          <p:cNvPr id="65540"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8" name="Slide Number Placeholder 7"/>
          <p:cNvSpPr>
            <a:spLocks noGrp="1"/>
          </p:cNvSpPr>
          <p:nvPr>
            <p:ph type="sldNum" sz="quarter" idx="12"/>
          </p:nvPr>
        </p:nvSpPr>
        <p:spPr/>
        <p:txBody>
          <a:bodyPr>
            <a:normAutofit fontScale="85000" lnSpcReduction="20000"/>
          </a:bodyPr>
          <a:lstStyle/>
          <a:p>
            <a:fld id="{1690A0F8-C204-43FC-843F-68CE4937A709}" type="slidenum">
              <a:rPr lang="en-US" smtClean="0"/>
              <a:pPr/>
              <a:t>27</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731520"/>
          </a:xfrm>
        </p:spPr>
        <p:txBody>
          <a:bodyPr>
            <a:normAutofit fontScale="90000"/>
          </a:bodyPr>
          <a:lstStyle/>
          <a:p>
            <a:pPr algn="ctr" eaLnBrk="1" fontAlgn="auto" hangingPunct="1">
              <a:spcAft>
                <a:spcPts val="0"/>
              </a:spcAft>
              <a:defRPr/>
            </a:pPr>
            <a:r>
              <a:rPr lang="en-US" dirty="0" smtClean="0">
                <a:ea typeface="+mj-ea"/>
                <a:cs typeface="+mj-cs"/>
              </a:rPr>
              <a:t/>
            </a:r>
            <a:br>
              <a:rPr lang="en-US" dirty="0" smtClean="0">
                <a:ea typeface="+mj-ea"/>
                <a:cs typeface="+mj-cs"/>
              </a:rPr>
            </a:br>
            <a:r>
              <a:rPr lang="en-US" dirty="0" smtClean="0">
                <a:ea typeface="+mj-ea"/>
                <a:cs typeface="+mj-cs"/>
              </a:rPr>
              <a:t>Market Research Technology</a:t>
            </a:r>
            <a:endParaRPr lang="en-US" dirty="0">
              <a:ea typeface="+mj-ea"/>
              <a:cs typeface="+mj-cs"/>
            </a:endParaRPr>
          </a:p>
        </p:txBody>
      </p:sp>
      <p:sp>
        <p:nvSpPr>
          <p:cNvPr id="66562" name="Content Placeholder 12"/>
          <p:cNvSpPr>
            <a:spLocks noGrp="1"/>
          </p:cNvSpPr>
          <p:nvPr>
            <p:ph sz="quarter" idx="1"/>
          </p:nvPr>
        </p:nvSpPr>
        <p:spPr>
          <a:xfrm>
            <a:off x="612775" y="2057400"/>
            <a:ext cx="8153400" cy="4038600"/>
          </a:xfrm>
        </p:spPr>
        <p:txBody>
          <a:bodyPr/>
          <a:lstStyle/>
          <a:p>
            <a:pPr marL="0" indent="0" eaLnBrk="1" hangingPunct="1">
              <a:spcBef>
                <a:spcPts val="1900"/>
              </a:spcBef>
              <a:buNone/>
            </a:pPr>
            <a:r>
              <a:rPr lang="en-US" dirty="0">
                <a:latin typeface="Franklin Gothic Book" pitchFamily="34" charset="0"/>
                <a:ea typeface="ＭＳ Ｐゴシック" pitchFamily="34" charset="-128"/>
              </a:rPr>
              <a:t>Market </a:t>
            </a:r>
            <a:r>
              <a:rPr lang="en-US" dirty="0" smtClean="0">
                <a:latin typeface="Franklin Gothic Book" pitchFamily="34" charset="0"/>
                <a:ea typeface="ＭＳ Ｐゴシック" pitchFamily="34" charset="-128"/>
              </a:rPr>
              <a:t>research technology: Online research tools </a:t>
            </a:r>
            <a:endParaRPr lang="en-US" dirty="0">
              <a:latin typeface="Franklin Gothic Book" pitchFamily="34" charset="0"/>
              <a:ea typeface="ＭＳ Ｐゴシック" pitchFamily="34" charset="-128"/>
            </a:endParaRPr>
          </a:p>
          <a:p>
            <a:pPr lvl="2" eaLnBrk="1" hangingPunct="1">
              <a:spcBef>
                <a:spcPts val="1900"/>
              </a:spcBef>
              <a:buFont typeface="Arial"/>
              <a:buChar char="•"/>
            </a:pPr>
            <a:r>
              <a:rPr lang="en-US" dirty="0">
                <a:latin typeface="Franklin Gothic Book" pitchFamily="34" charset="0"/>
                <a:ea typeface="ＭＳ Ｐゴシック" pitchFamily="34" charset="-128"/>
              </a:rPr>
              <a:t>Online </a:t>
            </a:r>
            <a:r>
              <a:rPr lang="en-US" dirty="0" smtClean="0">
                <a:latin typeface="Franklin Gothic Book" pitchFamily="34" charset="0"/>
                <a:ea typeface="ＭＳ Ｐゴシック" pitchFamily="34" charset="-128"/>
              </a:rPr>
              <a:t>(cloud</a:t>
            </a:r>
            <a:r>
              <a:rPr lang="en-US" dirty="0">
                <a:latin typeface="Franklin Gothic Book" pitchFamily="34" charset="0"/>
                <a:ea typeface="ＭＳ Ｐゴシック" pitchFamily="34" charset="-128"/>
              </a:rPr>
              <a:t>) d</a:t>
            </a:r>
            <a:r>
              <a:rPr lang="en-US" dirty="0" smtClean="0">
                <a:latin typeface="Franklin Gothic Book" pitchFamily="34" charset="0"/>
                <a:ea typeface="ＭＳ Ｐゴシック" pitchFamily="34" charset="-128"/>
              </a:rPr>
              <a:t>atabases </a:t>
            </a:r>
            <a:endParaRPr lang="en-US" dirty="0">
              <a:latin typeface="Franklin Gothic Book" pitchFamily="34" charset="0"/>
              <a:ea typeface="ＭＳ Ｐゴシック" pitchFamily="34" charset="-128"/>
            </a:endParaRPr>
          </a:p>
          <a:p>
            <a:pPr lvl="2" eaLnBrk="1" hangingPunct="1">
              <a:spcBef>
                <a:spcPts val="1900"/>
              </a:spcBef>
              <a:buFont typeface="Arial"/>
              <a:buChar char="•"/>
            </a:pPr>
            <a:r>
              <a:rPr lang="en-US" dirty="0">
                <a:latin typeface="Franklin Gothic Book" pitchFamily="34" charset="0"/>
                <a:ea typeface="ＭＳ Ｐゴシック" pitchFamily="34" charset="-128"/>
              </a:rPr>
              <a:t>Online f</a:t>
            </a:r>
            <a:r>
              <a:rPr lang="en-US" dirty="0" smtClean="0">
                <a:latin typeface="Franklin Gothic Book" pitchFamily="34" charset="0"/>
                <a:ea typeface="ＭＳ Ｐゴシック" pitchFamily="34" charset="-128"/>
              </a:rPr>
              <a:t>ocus groups </a:t>
            </a:r>
            <a:endParaRPr lang="en-US" dirty="0">
              <a:latin typeface="Franklin Gothic Book" pitchFamily="34" charset="0"/>
              <a:ea typeface="ＭＳ Ｐゴシック" pitchFamily="34" charset="-128"/>
            </a:endParaRPr>
          </a:p>
          <a:p>
            <a:pPr lvl="2" eaLnBrk="1" hangingPunct="1">
              <a:spcBef>
                <a:spcPts val="1900"/>
              </a:spcBef>
              <a:buFont typeface="Arial"/>
              <a:buChar char="•"/>
            </a:pPr>
            <a:r>
              <a:rPr lang="en-US" dirty="0">
                <a:latin typeface="Franklin Gothic Book" pitchFamily="34" charset="0"/>
                <a:ea typeface="ＭＳ Ｐゴシック" pitchFamily="34" charset="-128"/>
              </a:rPr>
              <a:t>Online </a:t>
            </a:r>
            <a:r>
              <a:rPr lang="en-US" dirty="0" smtClean="0">
                <a:latin typeface="Franklin Gothic Book" pitchFamily="34" charset="0"/>
                <a:ea typeface="ＭＳ Ｐゴシック" pitchFamily="34" charset="-128"/>
              </a:rPr>
              <a:t>sampling </a:t>
            </a:r>
            <a:endParaRPr lang="en-US" dirty="0">
              <a:latin typeface="Franklin Gothic Book" pitchFamily="34" charset="0"/>
              <a:ea typeface="ＭＳ Ｐゴシック" pitchFamily="34" charset="-128"/>
            </a:endParaRPr>
          </a:p>
        </p:txBody>
      </p:sp>
      <p:sp>
        <p:nvSpPr>
          <p:cNvPr id="66563"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28</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Autofit/>
          </a:bodyPr>
          <a:lstStyle/>
          <a:p>
            <a:pPr algn="ctr" eaLnBrk="1" fontAlgn="auto" hangingPunct="1">
              <a:spcAft>
                <a:spcPts val="0"/>
              </a:spcAft>
              <a:defRPr/>
            </a:pPr>
            <a:r>
              <a:rPr lang="en-US" sz="3600" dirty="0">
                <a:ea typeface="+mj-ea"/>
                <a:cs typeface="+mj-cs"/>
              </a:rPr>
              <a:t>Market Research </a:t>
            </a:r>
            <a:r>
              <a:rPr lang="en-US" sz="3600" dirty="0" smtClean="0">
                <a:ea typeface="+mj-ea"/>
                <a:cs typeface="+mj-cs"/>
              </a:rPr>
              <a:t>Challenges in </a:t>
            </a:r>
            <a:r>
              <a:rPr lang="en-US" sz="3600" dirty="0">
                <a:ea typeface="+mj-ea"/>
                <a:cs typeface="+mj-cs"/>
              </a:rPr>
              <a:t>Global </a:t>
            </a:r>
            <a:r>
              <a:rPr lang="en-US" sz="3600" dirty="0" smtClean="0">
                <a:ea typeface="+mj-ea"/>
                <a:cs typeface="+mj-cs"/>
              </a:rPr>
              <a:t>Markets: Secondary Data</a:t>
            </a:r>
            <a:endParaRPr lang="en-US" sz="3600" dirty="0">
              <a:ea typeface="+mj-ea"/>
              <a:cs typeface="+mj-cs"/>
            </a:endParaRP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3353939275"/>
              </p:ext>
            </p:extLst>
          </p:nvPr>
        </p:nvGraphicFramePr>
        <p:xfrm>
          <a:off x="731520" y="1874520"/>
          <a:ext cx="7806055"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7587"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29</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algn="ctr" eaLnBrk="1" hangingPunct="1"/>
            <a:r>
              <a:rPr lang="en-US" sz="3200" dirty="0" smtClean="0">
                <a:latin typeface="Bookman Old Style"/>
                <a:ea typeface="ＭＳ Ｐゴシック" pitchFamily="34" charset="-128"/>
                <a:cs typeface="Bookman Old Style"/>
              </a:rPr>
              <a:t>Making Good Marketing Decisions: </a:t>
            </a:r>
            <a:br>
              <a:rPr lang="en-US" sz="3200" dirty="0" smtClean="0">
                <a:latin typeface="Bookman Old Style"/>
                <a:ea typeface="ＭＳ Ｐゴシック" pitchFamily="34" charset="-128"/>
                <a:cs typeface="Bookman Old Style"/>
              </a:rPr>
            </a:br>
            <a:r>
              <a:rPr lang="en-US" sz="3200" dirty="0" smtClean="0">
                <a:latin typeface="Bookman Old Style"/>
                <a:ea typeface="ＭＳ Ｐゴシック" pitchFamily="34" charset="-128"/>
                <a:cs typeface="Bookman Old Style"/>
              </a:rPr>
              <a:t>The Need to Know</a:t>
            </a:r>
            <a:endParaRPr lang="en-US" sz="3200" dirty="0">
              <a:latin typeface="Bookman Old Style"/>
              <a:ea typeface="ＭＳ Ｐゴシック" pitchFamily="34" charset="-128"/>
              <a:cs typeface="Bookman Old Style"/>
            </a:endParaRPr>
          </a:p>
        </p:txBody>
      </p:sp>
      <p:sp>
        <p:nvSpPr>
          <p:cNvPr id="39938" name="Content Placeholder 12"/>
          <p:cNvSpPr>
            <a:spLocks noGrp="1"/>
          </p:cNvSpPr>
          <p:nvPr>
            <p:ph sz="quarter" idx="1"/>
          </p:nvPr>
        </p:nvSpPr>
        <p:spPr>
          <a:xfrm>
            <a:off x="612775" y="1600200"/>
            <a:ext cx="8153400" cy="4495800"/>
          </a:xfrm>
        </p:spPr>
        <p:txBody>
          <a:bodyPr/>
          <a:lstStyle/>
          <a:p>
            <a:pPr marL="0" indent="0" eaLnBrk="1" hangingPunct="1">
              <a:buNone/>
            </a:pPr>
            <a:r>
              <a:rPr lang="en-US" dirty="0">
                <a:latin typeface="Franklin Gothic Book" pitchFamily="34" charset="0"/>
                <a:ea typeface="ＭＳ Ｐゴシック" pitchFamily="34" charset="-128"/>
              </a:rPr>
              <a:t>Information is power!</a:t>
            </a:r>
          </a:p>
          <a:p>
            <a:pPr marL="0" indent="0" eaLnBrk="1" hangingPunct="1">
              <a:buNone/>
            </a:pPr>
            <a:r>
              <a:rPr lang="en-US" dirty="0">
                <a:latin typeface="Franklin Gothic Book" pitchFamily="34" charset="0"/>
                <a:ea typeface="ＭＳ Ｐゴシック" pitchFamily="34" charset="-128"/>
              </a:rPr>
              <a:t>The </a:t>
            </a:r>
            <a:r>
              <a:rPr lang="en-US" i="1" dirty="0">
                <a:latin typeface="Franklin Gothic Book" pitchFamily="34" charset="0"/>
                <a:ea typeface="ＭＳ Ｐゴシック" pitchFamily="34" charset="-128"/>
              </a:rPr>
              <a:t>right</a:t>
            </a:r>
            <a:r>
              <a:rPr lang="en-US" dirty="0">
                <a:latin typeface="Franklin Gothic Book" pitchFamily="34" charset="0"/>
                <a:ea typeface="ＭＳ Ｐゴシック" pitchFamily="34" charset="-128"/>
              </a:rPr>
              <a:t> information at the </a:t>
            </a:r>
            <a:r>
              <a:rPr lang="en-US" i="1" dirty="0">
                <a:latin typeface="Franklin Gothic Book" pitchFamily="34" charset="0"/>
                <a:ea typeface="ＭＳ Ｐゴシック" pitchFamily="34" charset="-128"/>
              </a:rPr>
              <a:t>right</a:t>
            </a:r>
            <a:r>
              <a:rPr lang="en-US" dirty="0">
                <a:latin typeface="Franklin Gothic Book" pitchFamily="34" charset="0"/>
                <a:ea typeface="ＭＳ Ｐゴシック" pitchFamily="34" charset="-128"/>
              </a:rPr>
              <a:t> time and in the </a:t>
            </a:r>
            <a:r>
              <a:rPr lang="en-US" i="1" dirty="0">
                <a:latin typeface="Franklin Gothic Book" pitchFamily="34" charset="0"/>
                <a:ea typeface="ＭＳ Ｐゴシック" pitchFamily="34" charset="-128"/>
              </a:rPr>
              <a:t>right</a:t>
            </a:r>
            <a:r>
              <a:rPr lang="en-US" dirty="0">
                <a:latin typeface="Franklin Gothic Book" pitchFamily="34" charset="0"/>
                <a:ea typeface="ＭＳ Ｐゴシック" pitchFamily="34" charset="-128"/>
              </a:rPr>
              <a:t> format is essential for decision makers. </a:t>
            </a:r>
          </a:p>
          <a:p>
            <a:pPr marL="0" indent="0" eaLnBrk="1" hangingPunct="1">
              <a:buNone/>
            </a:pPr>
            <a:r>
              <a:rPr lang="en-US" dirty="0">
                <a:latin typeface="Franklin Gothic Book" pitchFamily="34" charset="0"/>
                <a:ea typeface="ＭＳ Ｐゴシック" pitchFamily="34" charset="-128"/>
              </a:rPr>
              <a:t>Creating procedures that collect, analyze and access information is critical.</a:t>
            </a:r>
          </a:p>
          <a:p>
            <a:pPr marL="0" indent="0" eaLnBrk="1" hangingPunct="1">
              <a:buNone/>
            </a:pPr>
            <a:r>
              <a:rPr lang="en-US" dirty="0">
                <a:latin typeface="Franklin Gothic Book" pitchFamily="34" charset="0"/>
                <a:ea typeface="ＭＳ Ｐゴシック" pitchFamily="34" charset="-128"/>
              </a:rPr>
              <a:t>A significant problem for most managers today is not having too little information, but having too much.</a:t>
            </a:r>
          </a:p>
        </p:txBody>
      </p:sp>
      <p:sp>
        <p:nvSpPr>
          <p:cNvPr id="39939"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3</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algn="ctr" eaLnBrk="1" fontAlgn="auto" hangingPunct="1">
              <a:spcAft>
                <a:spcPts val="0"/>
              </a:spcAft>
              <a:defRPr/>
            </a:pPr>
            <a:r>
              <a:rPr lang="en-US" dirty="0">
                <a:ea typeface="+mj-ea"/>
                <a:cs typeface="+mj-cs"/>
              </a:rPr>
              <a:t>Market Research Challenges in Global Markets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27557296"/>
              </p:ext>
            </p:extLst>
          </p:nvPr>
        </p:nvGraphicFramePr>
        <p:xfrm>
          <a:off x="685800" y="1874520"/>
          <a:ext cx="8239277" cy="4431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8611"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7" name="Slide Number Placeholder 6"/>
          <p:cNvSpPr>
            <a:spLocks noGrp="1"/>
          </p:cNvSpPr>
          <p:nvPr>
            <p:ph type="sldNum" sz="quarter" idx="12"/>
          </p:nvPr>
        </p:nvSpPr>
        <p:spPr/>
        <p:txBody>
          <a:bodyPr>
            <a:normAutofit fontScale="85000" lnSpcReduction="20000"/>
          </a:bodyPr>
          <a:lstStyle/>
          <a:p>
            <a:fld id="{1690A0F8-C204-43FC-843F-68CE4937A709}" type="slidenum">
              <a:rPr lang="en-US" smtClean="0"/>
              <a:pPr/>
              <a:t>30</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Alt Text Appendix</a:t>
            </a:r>
            <a:endParaRPr lang="en-US" dirty="0"/>
          </a:p>
        </p:txBody>
      </p:sp>
      <p:sp>
        <p:nvSpPr>
          <p:cNvPr id="3" name="Content Placeholder 2"/>
          <p:cNvSpPr>
            <a:spLocks noGrp="1"/>
          </p:cNvSpPr>
          <p:nvPr>
            <p:ph sz="quarter" idx="1"/>
          </p:nvPr>
        </p:nvSpPr>
        <p:spPr/>
        <p:txBody>
          <a:bodyPr/>
          <a:lstStyle/>
          <a:p>
            <a:pPr marL="0" indent="0">
              <a:spcAft>
                <a:spcPts val="1800"/>
              </a:spcAft>
              <a:buNone/>
            </a:pPr>
            <a:r>
              <a:rPr lang="en-US" sz="2400" dirty="0"/>
              <a:t>All long alt text descriptions are included in this appendix</a:t>
            </a:r>
            <a:r>
              <a:rPr lang="en-US" sz="2400" dirty="0" smtClean="0"/>
              <a:t>.</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fld id="{1690A0F8-C204-43FC-843F-68CE4937A709}" type="slidenum">
              <a:rPr lang="en-US" smtClean="0"/>
              <a:pPr/>
              <a:t>31</a:t>
            </a:fld>
            <a:endParaRPr lang="en-US"/>
          </a:p>
        </p:txBody>
      </p:sp>
      <p:sp>
        <p:nvSpPr>
          <p:cNvPr id="4" name="Footer Placeholder 3"/>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Internal Information Services</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000000"/>
                </a:solidFill>
                <a:latin typeface="Calibri"/>
                <a:ea typeface="Calibri"/>
                <a:cs typeface="Calibri"/>
              </a:rPr>
              <a:t>Internal information sources can fit into five categories. These are arranged like spokes on a wheel. Starting at the top circle, we find CRM, operations, documents and customer orders. Moving to the upper right, we find financial documents and databases as well as customer payments. In the lower right we find management documents and marketing plans. Continuing to the lower left, we find salesperson-generated data and salesperson information systems. Finally, in the upper right, we see marketing documents and databases as well as customer inquiries.</a:t>
            </a:r>
            <a:endParaRPr lang="en-US" sz="2400"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690A0F8-C204-43FC-843F-68CE4937A709}" type="slidenum">
              <a:rPr lang="en-US" smtClean="0"/>
              <a:pPr/>
              <a:t>32</a:t>
            </a:fld>
            <a:endParaRPr lang="en-US"/>
          </a:p>
        </p:txBody>
      </p:sp>
      <p:sp>
        <p:nvSpPr>
          <p:cNvPr id="4" name="Footer Placeholder 3"/>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extLst>
      <p:ext uri="{BB962C8B-B14F-4D97-AF65-F5344CB8AC3E}">
        <p14:creationId xmlns:p14="http://schemas.microsoft.com/office/powerpoint/2010/main" val="241015390"/>
      </p:ext>
    </p:extLst>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External Forces Affect Marketing Decisions</a:t>
            </a:r>
            <a:endParaRPr lang="en-US"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US" dirty="0" smtClean="0">
                <a:latin typeface="Calibri"/>
                <a:cs typeface="Calibri"/>
              </a:rPr>
              <a:t>An organizational chart depicts external forces that affect marketing decisions. The topmost box is labeled external forces. A vertical line directly connects the economic forces to three levels of categories below. In the first level there are two types of forces. On the left side of the chart are political, legal, and environmental forces. A line connects these to the economic conditions, which are directly across, on the right of the chart. In the second level down are two more types of forces. On the left side of the chart are technology transformations. A line connects these to natural world forces, which are on the right side of the chart. In the third level down, on the left side are demographic forces. A line connects these to forces related to competition, which are on the right side of the chart. Below the demographic box, solid lines connect to three subcategories, arranged in a row. They are: population of interest, ethnic groups, and geographic changes. </a:t>
            </a:r>
            <a:endParaRPr lang="en-US" dirty="0">
              <a:latin typeface="Calibri"/>
              <a:cs typeface="Calibri"/>
            </a:endParaRP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690A0F8-C204-43FC-843F-68CE4937A709}" type="slidenum">
              <a:rPr lang="en-US" smtClean="0"/>
              <a:pPr/>
              <a:t>33</a:t>
            </a:fld>
            <a:endParaRPr lang="en-US"/>
          </a:p>
        </p:txBody>
      </p:sp>
      <p:sp>
        <p:nvSpPr>
          <p:cNvPr id="4" name="Footer Placeholder 3"/>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extLst>
      <p:ext uri="{BB962C8B-B14F-4D97-AF65-F5344CB8AC3E}">
        <p14:creationId xmlns:p14="http://schemas.microsoft.com/office/powerpoint/2010/main" val="1039528837"/>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The Marketing Research Process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690A0F8-C204-43FC-843F-68CE4937A709}" type="slidenum">
              <a:rPr lang="en-US" smtClean="0"/>
              <a:pPr/>
              <a:t>34</a:t>
            </a:fld>
            <a:endParaRPr lang="en-US"/>
          </a:p>
        </p:txBody>
      </p:sp>
      <p:sp>
        <p:nvSpPr>
          <p:cNvPr id="4" name="Footer Placeholder 3"/>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
        <p:nvSpPr>
          <p:cNvPr id="6" name="Content Placeholder 5"/>
          <p:cNvSpPr>
            <a:spLocks noGrp="1"/>
          </p:cNvSpPr>
          <p:nvPr>
            <p:ph sz="quarter" idx="1"/>
          </p:nvPr>
        </p:nvSpPr>
        <p:spPr/>
        <p:txBody>
          <a:bodyPr/>
          <a:lstStyle/>
          <a:p>
            <a:pPr marL="0" indent="0">
              <a:buNone/>
            </a:pPr>
            <a:r>
              <a:rPr lang="en-US" dirty="0"/>
              <a:t>The steps in the marketing research process are: 1) Define the research problem; 2) establish research design; 3) search secondary sources; 4) collect the data; 5) analyze the data; and 6) report the findings</a:t>
            </a:r>
            <a:r>
              <a:rPr lang="en-US" dirty="0" smtClean="0"/>
              <a:t>.</a:t>
            </a:r>
            <a:endParaRPr lang="en-US" dirty="0"/>
          </a:p>
        </p:txBody>
      </p:sp>
    </p:spTree>
    <p:extLst>
      <p:ext uri="{BB962C8B-B14F-4D97-AF65-F5344CB8AC3E}">
        <p14:creationId xmlns:p14="http://schemas.microsoft.com/office/powerpoint/2010/main" val="4062932294"/>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2"/>
          <p:cNvSpPr>
            <a:spLocks noGrp="1"/>
          </p:cNvSpPr>
          <p:nvPr>
            <p:ph sz="quarter" idx="1"/>
          </p:nvPr>
        </p:nvSpPr>
        <p:spPr>
          <a:xfrm>
            <a:off x="612775" y="1600200"/>
            <a:ext cx="8153400" cy="4495800"/>
          </a:xfrm>
        </p:spPr>
        <p:txBody>
          <a:bodyPr/>
          <a:lstStyle/>
          <a:p>
            <a:pPr marL="0" indent="0" eaLnBrk="1" hangingPunct="1">
              <a:buNone/>
            </a:pPr>
            <a:r>
              <a:rPr lang="en-US" dirty="0">
                <a:latin typeface="Franklin Gothic Book" pitchFamily="34" charset="0"/>
                <a:ea typeface="ＭＳ Ｐゴシック" pitchFamily="34" charset="-128"/>
              </a:rPr>
              <a:t>Marketing managers need a system to design and execute research that generates precise information. </a:t>
            </a:r>
          </a:p>
          <a:p>
            <a:pPr marL="0" indent="0" eaLnBrk="1" hangingPunct="1">
              <a:buNone/>
            </a:pPr>
            <a:r>
              <a:rPr lang="en-US" dirty="0">
                <a:latin typeface="Franklin Gothic Book" pitchFamily="34" charset="0"/>
                <a:ea typeface="ＭＳ Ｐゴシック" pitchFamily="34" charset="-128"/>
              </a:rPr>
              <a:t>Two fundamental types of market information needed today are:</a:t>
            </a:r>
          </a:p>
          <a:p>
            <a:pPr marL="860425" lvl="1" indent="-457200" eaLnBrk="1" hangingPunct="1">
              <a:buFont typeface="Franklin Gothic Demi Cond" pitchFamily="34" charset="0"/>
              <a:buAutoNum type="arabicPeriod"/>
            </a:pPr>
            <a:r>
              <a:rPr lang="en-US" dirty="0">
                <a:latin typeface="Franklin Gothic Book" pitchFamily="34" charset="0"/>
                <a:ea typeface="ＭＳ Ｐゴシック" pitchFamily="34" charset="-128"/>
              </a:rPr>
              <a:t>Related to broad areas of interest.</a:t>
            </a:r>
          </a:p>
          <a:p>
            <a:pPr marL="860425" lvl="1" indent="-457200" eaLnBrk="1" hangingPunct="1">
              <a:buFont typeface="Franklin Gothic Demi Cond" pitchFamily="34" charset="0"/>
              <a:buAutoNum type="arabicPeriod"/>
            </a:pPr>
            <a:r>
              <a:rPr lang="en-US" dirty="0">
                <a:latin typeface="Franklin Gothic Book" pitchFamily="34" charset="0"/>
                <a:ea typeface="ＭＳ Ｐゴシック" pitchFamily="34" charset="-128"/>
              </a:rPr>
              <a:t>Addresses a specific question.</a:t>
            </a:r>
          </a:p>
        </p:txBody>
      </p:sp>
      <p:sp>
        <p:nvSpPr>
          <p:cNvPr id="40963"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4</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
        <p:nvSpPr>
          <p:cNvPr id="8" name="Title 1"/>
          <p:cNvSpPr>
            <a:spLocks noGrp="1"/>
          </p:cNvSpPr>
          <p:nvPr>
            <p:ph type="title"/>
          </p:nvPr>
        </p:nvSpPr>
        <p:spPr/>
        <p:txBody>
          <a:bodyPr>
            <a:normAutofit fontScale="90000"/>
          </a:bodyPr>
          <a:lstStyle/>
          <a:p>
            <a:pPr algn="ctr" eaLnBrk="1" hangingPunct="1"/>
            <a:r>
              <a:rPr lang="en-US" sz="3200" dirty="0" smtClean="0">
                <a:latin typeface="Bookman Old Style"/>
                <a:ea typeface="ＭＳ Ｐゴシック" pitchFamily="34" charset="-128"/>
                <a:cs typeface="Bookman Old Style"/>
              </a:rPr>
              <a:t>Making Good Marketing Decisions: </a:t>
            </a:r>
            <a:br>
              <a:rPr lang="en-US" sz="3200" dirty="0" smtClean="0">
                <a:latin typeface="Bookman Old Style"/>
                <a:ea typeface="ＭＳ Ｐゴシック" pitchFamily="34" charset="-128"/>
                <a:cs typeface="Bookman Old Style"/>
              </a:rPr>
            </a:br>
            <a:r>
              <a:rPr lang="en-US" sz="3200" dirty="0" smtClean="0">
                <a:latin typeface="Bookman Old Style"/>
                <a:ea typeface="ＭＳ Ｐゴシック" pitchFamily="34" charset="-128"/>
                <a:cs typeface="Bookman Old Style"/>
              </a:rPr>
              <a:t>The Need to Know</a:t>
            </a:r>
            <a:endParaRPr lang="en-US" sz="3200" dirty="0">
              <a:latin typeface="Bookman Old Style"/>
              <a:ea typeface="ＭＳ Ｐゴシック" pitchFamily="34" charset="-128"/>
              <a:cs typeface="Bookman Old Style"/>
            </a:endParaRPr>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algn="ctr" eaLnBrk="1" fontAlgn="auto" hangingPunct="1">
              <a:spcAft>
                <a:spcPts val="0"/>
              </a:spcAft>
              <a:defRPr/>
            </a:pPr>
            <a:r>
              <a:rPr lang="en-US" dirty="0">
                <a:ea typeface="+mj-ea"/>
                <a:cs typeface="+mj-cs"/>
              </a:rPr>
              <a:t>The Nature of a Market Information System</a:t>
            </a:r>
          </a:p>
        </p:txBody>
      </p:sp>
      <p:sp>
        <p:nvSpPr>
          <p:cNvPr id="41986" name="Content Placeholder 12"/>
          <p:cNvSpPr>
            <a:spLocks noGrp="1"/>
          </p:cNvSpPr>
          <p:nvPr>
            <p:ph sz="quarter" idx="1"/>
          </p:nvPr>
        </p:nvSpPr>
        <p:spPr>
          <a:xfrm>
            <a:off x="868680" y="1600200"/>
            <a:ext cx="7474903" cy="4495800"/>
          </a:xfrm>
        </p:spPr>
        <p:txBody>
          <a:bodyPr/>
          <a:lstStyle/>
          <a:p>
            <a:pPr marL="0" indent="0" eaLnBrk="1" hangingPunct="1">
              <a:buNone/>
            </a:pPr>
            <a:r>
              <a:rPr lang="en-US" dirty="0">
                <a:latin typeface="Franklin Gothic Book" pitchFamily="34" charset="0"/>
                <a:ea typeface="ＭＳ Ｐゴシック" pitchFamily="34" charset="-128"/>
              </a:rPr>
              <a:t>A </a:t>
            </a:r>
            <a:r>
              <a:rPr lang="en-US" i="1" dirty="0" smtClean="0">
                <a:latin typeface="Franklin Gothic Book" pitchFamily="34" charset="0"/>
                <a:ea typeface="ＭＳ Ｐゴシック" pitchFamily="34" charset="-128"/>
              </a:rPr>
              <a:t>market </a:t>
            </a:r>
            <a:r>
              <a:rPr lang="en-US" i="1" dirty="0" smtClean="0">
                <a:latin typeface="Franklin Gothic Book" pitchFamily="34" charset="0"/>
                <a:ea typeface="ＭＳ Ｐゴシック" pitchFamily="34" charset="-128"/>
              </a:rPr>
              <a:t>information system </a:t>
            </a:r>
            <a:r>
              <a:rPr lang="en-US" dirty="0">
                <a:latin typeface="Franklin Gothic Book" pitchFamily="34" charset="0"/>
                <a:ea typeface="ＭＳ Ｐゴシック" pitchFamily="34" charset="-128"/>
              </a:rPr>
              <a:t>(MIS) is not a software package but a continuing process of identifying, collecting, analyzing, accumulating and dispensing critical information to marketing decision makers. </a:t>
            </a:r>
          </a:p>
          <a:p>
            <a:pPr lvl="1" eaLnBrk="1" hangingPunct="1"/>
            <a:endParaRPr lang="en-US" dirty="0">
              <a:latin typeface="Franklin Gothic Book" pitchFamily="34" charset="0"/>
              <a:ea typeface="ＭＳ Ｐゴシック" pitchFamily="34" charset="-128"/>
            </a:endParaRPr>
          </a:p>
        </p:txBody>
      </p:sp>
      <p:sp>
        <p:nvSpPr>
          <p:cNvPr id="41987"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7" name="Slide Number Placeholder 6"/>
          <p:cNvSpPr>
            <a:spLocks noGrp="1"/>
          </p:cNvSpPr>
          <p:nvPr>
            <p:ph type="sldNum" sz="quarter" idx="12"/>
          </p:nvPr>
        </p:nvSpPr>
        <p:spPr/>
        <p:txBody>
          <a:bodyPr>
            <a:normAutofit fontScale="85000" lnSpcReduction="20000"/>
          </a:bodyPr>
          <a:lstStyle/>
          <a:p>
            <a:fld id="{1690A0F8-C204-43FC-843F-68CE4937A709}" type="slidenum">
              <a:rPr lang="en-US" smtClean="0"/>
              <a:pPr/>
              <a:t>5</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algn="ctr" eaLnBrk="1" fontAlgn="auto" hangingPunct="1">
              <a:spcAft>
                <a:spcPts val="0"/>
              </a:spcAft>
              <a:defRPr/>
            </a:pPr>
            <a:r>
              <a:rPr lang="en-US" dirty="0">
                <a:ea typeface="+mj-ea"/>
                <a:cs typeface="+mj-cs"/>
              </a:rPr>
              <a:t>The Nature of a Market Information System</a:t>
            </a:r>
          </a:p>
        </p:txBody>
      </p:sp>
      <p:sp>
        <p:nvSpPr>
          <p:cNvPr id="43010" name="Content Placeholder 12"/>
          <p:cNvSpPr>
            <a:spLocks noGrp="1"/>
          </p:cNvSpPr>
          <p:nvPr>
            <p:ph sz="quarter" idx="1"/>
          </p:nvPr>
        </p:nvSpPr>
        <p:spPr>
          <a:xfrm>
            <a:off x="612775" y="1600200"/>
            <a:ext cx="8153400" cy="4495800"/>
          </a:xfrm>
        </p:spPr>
        <p:txBody>
          <a:bodyPr/>
          <a:lstStyle/>
          <a:p>
            <a:pPr marL="0" indent="0" eaLnBrk="1" hangingPunct="1">
              <a:buNone/>
            </a:pPr>
            <a:r>
              <a:rPr lang="en-US" sz="3000" i="1" dirty="0">
                <a:latin typeface="Franklin Gothic Book" pitchFamily="34" charset="0"/>
                <a:ea typeface="ＭＳ Ｐゴシック" pitchFamily="34" charset="-128"/>
              </a:rPr>
              <a:t>What</a:t>
            </a:r>
            <a:r>
              <a:rPr lang="en-US" sz="3000" dirty="0">
                <a:latin typeface="Franklin Gothic Book" pitchFamily="34" charset="0"/>
                <a:ea typeface="ＭＳ Ｐゴシック" pitchFamily="34" charset="-128"/>
              </a:rPr>
              <a:t> information should be collected by the system?</a:t>
            </a:r>
          </a:p>
          <a:p>
            <a:pPr marL="0" indent="0" eaLnBrk="1" hangingPunct="1">
              <a:buNone/>
            </a:pPr>
            <a:r>
              <a:rPr lang="en-US" sz="3000" i="1" dirty="0">
                <a:latin typeface="Franklin Gothic Book" pitchFamily="34" charset="0"/>
                <a:ea typeface="ＭＳ Ｐゴシック" pitchFamily="34" charset="-128"/>
              </a:rPr>
              <a:t>What</a:t>
            </a:r>
            <a:r>
              <a:rPr lang="en-US" sz="3000" dirty="0">
                <a:latin typeface="Franklin Gothic Book" pitchFamily="34" charset="0"/>
                <a:ea typeface="ＭＳ Ｐゴシック" pitchFamily="34" charset="-128"/>
              </a:rPr>
              <a:t> are the information needs of each decision maker?</a:t>
            </a:r>
          </a:p>
          <a:p>
            <a:pPr marL="0" indent="0" eaLnBrk="1" hangingPunct="1">
              <a:buNone/>
            </a:pPr>
            <a:r>
              <a:rPr lang="en-US" sz="3000" i="1" dirty="0">
                <a:latin typeface="Franklin Gothic Book" pitchFamily="34" charset="0"/>
                <a:ea typeface="ＭＳ Ｐゴシック" pitchFamily="34" charset="-128"/>
              </a:rPr>
              <a:t>How</a:t>
            </a:r>
            <a:r>
              <a:rPr lang="en-US" sz="3000" dirty="0">
                <a:latin typeface="Franklin Gothic Book" pitchFamily="34" charset="0"/>
                <a:ea typeface="ＭＳ Ｐゴシック" pitchFamily="34" charset="-128"/>
              </a:rPr>
              <a:t> does the system maintain the privacy and confidentiality of sensitive information?</a:t>
            </a:r>
          </a:p>
        </p:txBody>
      </p:sp>
      <p:sp>
        <p:nvSpPr>
          <p:cNvPr id="43011"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6</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612775" y="228600"/>
            <a:ext cx="8153400" cy="990600"/>
          </a:xfrm>
        </p:spPr>
        <p:txBody>
          <a:bodyPr/>
          <a:lstStyle/>
          <a:p>
            <a:pPr algn="ctr" eaLnBrk="1" hangingPunct="1"/>
            <a:r>
              <a:rPr lang="en-US" dirty="0">
                <a:ea typeface="ＭＳ Ｐゴシック" pitchFamily="34" charset="-128"/>
              </a:rPr>
              <a:t>Internal Sources</a:t>
            </a:r>
          </a:p>
        </p:txBody>
      </p:sp>
      <p:sp>
        <p:nvSpPr>
          <p:cNvPr id="44034" name="Content Placeholder 2"/>
          <p:cNvSpPr>
            <a:spLocks noGrp="1"/>
          </p:cNvSpPr>
          <p:nvPr>
            <p:ph sz="quarter" idx="1"/>
          </p:nvPr>
        </p:nvSpPr>
        <p:spPr>
          <a:xfrm>
            <a:off x="612775" y="1600200"/>
            <a:ext cx="8153400" cy="4495800"/>
          </a:xfrm>
        </p:spPr>
        <p:txBody>
          <a:bodyPr/>
          <a:lstStyle/>
          <a:p>
            <a:pPr marL="0" indent="0" eaLnBrk="1" hangingPunct="1">
              <a:buNone/>
            </a:pPr>
            <a:r>
              <a:rPr lang="en-US" dirty="0">
                <a:latin typeface="Franklin Gothic Book" pitchFamily="34" charset="0"/>
                <a:ea typeface="ＭＳ Ｐゴシック" pitchFamily="34" charset="-128"/>
              </a:rPr>
              <a:t>Collecting </a:t>
            </a:r>
            <a:r>
              <a:rPr lang="en-US" dirty="0" smtClean="0">
                <a:latin typeface="Franklin Gothic Book" pitchFamily="34" charset="0"/>
                <a:ea typeface="ＭＳ Ｐゴシック" pitchFamily="34" charset="-128"/>
              </a:rPr>
              <a:t>information </a:t>
            </a:r>
            <a:r>
              <a:rPr lang="en-US" dirty="0">
                <a:latin typeface="Franklin Gothic Book" pitchFamily="34" charset="0"/>
                <a:ea typeface="ＭＳ Ｐゴシック" pitchFamily="34" charset="-128"/>
              </a:rPr>
              <a:t>i</a:t>
            </a:r>
            <a:r>
              <a:rPr lang="en-US" dirty="0" smtClean="0">
                <a:latin typeface="Franklin Gothic Book" pitchFamily="34" charset="0"/>
                <a:ea typeface="ＭＳ Ｐゴシック" pitchFamily="34" charset="-128"/>
              </a:rPr>
              <a:t>nside </a:t>
            </a:r>
            <a:r>
              <a:rPr lang="en-US" dirty="0">
                <a:latin typeface="Franklin Gothic Book" pitchFamily="34" charset="0"/>
                <a:ea typeface="ＭＳ Ｐゴシック" pitchFamily="34" charset="-128"/>
              </a:rPr>
              <a:t>the </a:t>
            </a:r>
            <a:r>
              <a:rPr lang="en-US" dirty="0" smtClean="0">
                <a:latin typeface="Franklin Gothic Book" pitchFamily="34" charset="0"/>
                <a:ea typeface="ＭＳ Ｐゴシック" pitchFamily="34" charset="-128"/>
              </a:rPr>
              <a:t>company:</a:t>
            </a:r>
            <a:endParaRPr lang="en-US" dirty="0">
              <a:latin typeface="Franklin Gothic Book" pitchFamily="34" charset="0"/>
              <a:ea typeface="ＭＳ Ｐゴシック" pitchFamily="34" charset="-128"/>
            </a:endParaRPr>
          </a:p>
          <a:p>
            <a:pPr lvl="1" eaLnBrk="1" hangingPunct="1">
              <a:buFont typeface="Arial"/>
              <a:buChar char="•"/>
            </a:pPr>
            <a:r>
              <a:rPr lang="en-US" dirty="0">
                <a:latin typeface="Franklin Gothic Book" pitchFamily="34" charset="0"/>
                <a:ea typeface="ＭＳ Ｐゴシック" pitchFamily="34" charset="-128"/>
              </a:rPr>
              <a:t>Information is used to identify the problem.  </a:t>
            </a:r>
          </a:p>
          <a:p>
            <a:pPr lvl="1" eaLnBrk="1" hangingPunct="1">
              <a:buFont typeface="Arial"/>
              <a:buChar char="•"/>
            </a:pPr>
            <a:r>
              <a:rPr lang="en-US" dirty="0">
                <a:latin typeface="Franklin Gothic Book" pitchFamily="34" charset="0"/>
                <a:ea typeface="ＭＳ Ｐゴシック" pitchFamily="34" charset="-128"/>
              </a:rPr>
              <a:t>Information is used to proactively address issues before they become a problem. </a:t>
            </a:r>
          </a:p>
          <a:p>
            <a:pPr eaLnBrk="1" hangingPunct="1"/>
            <a:endParaRPr lang="en-US" dirty="0">
              <a:latin typeface="Franklin Gothic Book" pitchFamily="34" charset="0"/>
              <a:ea typeface="ＭＳ Ｐゴシック" pitchFamily="34" charset="-128"/>
            </a:endParaRPr>
          </a:p>
        </p:txBody>
      </p:sp>
      <p:sp>
        <p:nvSpPr>
          <p:cNvPr id="44035"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7</a:t>
            </a:fld>
            <a:endParaRPr lang="en-US"/>
          </a:p>
        </p:txBody>
      </p:sp>
      <p:sp>
        <p:nvSpPr>
          <p:cNvPr id="2" name="Footer Placeholder 1"/>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28600" y="1173163"/>
            <a:ext cx="8640763" cy="5132387"/>
          </a:xfrm>
          <a:prstGeom prst="rect">
            <a:avLst/>
          </a:prstGeom>
          <a:solidFill>
            <a:srgbClr val="96C3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itle 5"/>
          <p:cNvSpPr>
            <a:spLocks noGrp="1"/>
          </p:cNvSpPr>
          <p:nvPr>
            <p:ph type="title"/>
          </p:nvPr>
        </p:nvSpPr>
        <p:spPr>
          <a:xfrm>
            <a:off x="1671638" y="457200"/>
            <a:ext cx="7197725" cy="549275"/>
          </a:xfrm>
          <a:solidFill>
            <a:schemeClr val="accent1"/>
          </a:solidFill>
        </p:spPr>
        <p:txBody>
          <a:bodyPr/>
          <a:lstStyle/>
          <a:p>
            <a:pPr eaLnBrk="1" hangingPunct="1">
              <a:defRPr/>
            </a:pPr>
            <a:r>
              <a:rPr lang="en-US" dirty="0">
                <a:ea typeface="+mj-ea"/>
              </a:rPr>
              <a:t>Internal Information Sources</a:t>
            </a:r>
          </a:p>
        </p:txBody>
      </p:sp>
      <p:sp>
        <p:nvSpPr>
          <p:cNvPr id="7" name="Text Placeholder 6"/>
          <p:cNvSpPr>
            <a:spLocks noGrp="1"/>
          </p:cNvSpPr>
          <p:nvPr>
            <p:ph type="body" sz="quarter" idx="12"/>
          </p:nvPr>
        </p:nvSpPr>
        <p:spPr>
          <a:xfrm>
            <a:off x="228600" y="457200"/>
            <a:ext cx="1371600" cy="549275"/>
          </a:xfrm>
          <a:solidFill>
            <a:srgbClr val="6D3EAC"/>
          </a:solidFill>
        </p:spPr>
        <p:txBody>
          <a:bodyPr/>
          <a:lstStyle/>
          <a:p>
            <a:pPr eaLnBrk="1" hangingPunct="1">
              <a:defRPr/>
            </a:pPr>
            <a:r>
              <a:rPr lang="en-US" dirty="0">
                <a:solidFill>
                  <a:schemeClr val="bg1"/>
                </a:solidFill>
                <a:ea typeface="+mn-ea"/>
                <a:cs typeface="+mn-cs"/>
              </a:rPr>
              <a:t>Exhibit 4.2 </a:t>
            </a:r>
          </a:p>
        </p:txBody>
      </p:sp>
      <p:sp>
        <p:nvSpPr>
          <p:cNvPr id="45060"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506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45062" name="Group 22" descr="Different types of internal information sources are categorized in bubbles."/>
          <p:cNvGrpSpPr>
            <a:grpSpLocks/>
          </p:cNvGrpSpPr>
          <p:nvPr/>
        </p:nvGrpSpPr>
        <p:grpSpPr bwMode="auto">
          <a:xfrm>
            <a:off x="2132013" y="1403350"/>
            <a:ext cx="4879975" cy="4695825"/>
            <a:chOff x="2131986" y="1219176"/>
            <a:chExt cx="4880027" cy="4695876"/>
          </a:xfrm>
        </p:grpSpPr>
        <p:sp>
          <p:nvSpPr>
            <p:cNvPr id="45064" name="_s38924"/>
            <p:cNvSpPr>
              <a:spLocks noChangeShapeType="1"/>
            </p:cNvSpPr>
            <p:nvPr/>
          </p:nvSpPr>
          <p:spPr bwMode="auto">
            <a:xfrm flipH="1" flipV="1">
              <a:off x="2868593" y="3025775"/>
              <a:ext cx="1038939" cy="482689"/>
            </a:xfrm>
            <a:prstGeom prst="line">
              <a:avLst/>
            </a:prstGeom>
            <a:noFill/>
            <a:ln w="28575">
              <a:solidFill>
                <a:srgbClr val="000000"/>
              </a:solidFill>
              <a:round/>
              <a:headEnd/>
              <a:tailEnd/>
            </a:ln>
          </p:spPr>
          <p:txBody>
            <a:bodyPr anchor="ctr"/>
            <a:lstStyle/>
            <a:p>
              <a:endParaRPr lang="en-US"/>
            </a:p>
          </p:txBody>
        </p:sp>
        <p:sp>
          <p:nvSpPr>
            <p:cNvPr id="12" name="_s38923"/>
            <p:cNvSpPr>
              <a:spLocks noChangeArrowheads="1"/>
            </p:cNvSpPr>
            <p:nvPr/>
          </p:nvSpPr>
          <p:spPr bwMode="auto">
            <a:xfrm>
              <a:off x="2131986" y="2278051"/>
              <a:ext cx="1398602" cy="1398602"/>
            </a:xfrm>
            <a:prstGeom prst="ellipse">
              <a:avLst/>
            </a:prstGeom>
            <a:solidFill>
              <a:srgbClr val="FBF4D1"/>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200" dirty="0">
                  <a:latin typeface="+mn-lt"/>
                  <a:ea typeface="Times New Roman" pitchFamily="18" charset="0"/>
                </a:rPr>
                <a:t>Marketing </a:t>
              </a:r>
              <a:endParaRPr lang="en-US" sz="1200" dirty="0">
                <a:latin typeface="+mn-lt"/>
                <a:ea typeface="+mn-ea"/>
              </a:endParaRPr>
            </a:p>
            <a:p>
              <a:pPr algn="ctr" eaLnBrk="0" hangingPunct="0">
                <a:defRPr/>
              </a:pPr>
              <a:r>
                <a:rPr lang="en-US" sz="1200" dirty="0">
                  <a:latin typeface="+mn-lt"/>
                  <a:ea typeface="Times New Roman" pitchFamily="18" charset="0"/>
                </a:rPr>
                <a:t>Documents and databases  </a:t>
              </a:r>
              <a:endParaRPr lang="en-US" sz="1200" dirty="0">
                <a:latin typeface="+mn-lt"/>
                <a:ea typeface="+mn-ea"/>
              </a:endParaRPr>
            </a:p>
            <a:p>
              <a:pPr algn="ctr" eaLnBrk="0" hangingPunct="0">
                <a:defRPr/>
              </a:pPr>
              <a:r>
                <a:rPr lang="en-US" sz="1200" b="1" dirty="0">
                  <a:latin typeface="+mn-lt"/>
                  <a:ea typeface="Times New Roman" pitchFamily="18" charset="0"/>
                </a:rPr>
                <a:t>Customer inquiries</a:t>
              </a:r>
              <a:endParaRPr lang="en-US" sz="1200" dirty="0">
                <a:latin typeface="+mn-lt"/>
                <a:ea typeface="+mn-ea"/>
              </a:endParaRPr>
            </a:p>
            <a:p>
              <a:pPr eaLnBrk="0" hangingPunct="0">
                <a:defRPr/>
              </a:pPr>
              <a:endParaRPr lang="en-US" sz="1200" dirty="0">
                <a:latin typeface="+mn-lt"/>
                <a:ea typeface="+mn-ea"/>
              </a:endParaRPr>
            </a:p>
          </p:txBody>
        </p:sp>
        <p:sp>
          <p:nvSpPr>
            <p:cNvPr id="45066" name="_s38922"/>
            <p:cNvSpPr>
              <a:spLocks noChangeShapeType="1"/>
            </p:cNvSpPr>
            <p:nvPr/>
          </p:nvSpPr>
          <p:spPr bwMode="auto">
            <a:xfrm flipH="1">
              <a:off x="3328974" y="4290364"/>
              <a:ext cx="832079" cy="980155"/>
            </a:xfrm>
            <a:prstGeom prst="line">
              <a:avLst/>
            </a:prstGeom>
            <a:noFill/>
            <a:ln w="28575">
              <a:solidFill>
                <a:srgbClr val="000000"/>
              </a:solidFill>
              <a:round/>
              <a:headEnd/>
              <a:tailEnd/>
            </a:ln>
          </p:spPr>
          <p:txBody>
            <a:bodyPr anchor="ctr"/>
            <a:lstStyle/>
            <a:p>
              <a:endParaRPr lang="en-US"/>
            </a:p>
          </p:txBody>
        </p:sp>
        <p:sp>
          <p:nvSpPr>
            <p:cNvPr id="14" name="_s38921"/>
            <p:cNvSpPr>
              <a:spLocks noChangeArrowheads="1"/>
            </p:cNvSpPr>
            <p:nvPr/>
          </p:nvSpPr>
          <p:spPr bwMode="auto">
            <a:xfrm>
              <a:off x="2684442" y="4514862"/>
              <a:ext cx="1398602" cy="1400190"/>
            </a:xfrm>
            <a:prstGeom prst="ellipse">
              <a:avLst/>
            </a:prstGeom>
            <a:solidFill>
              <a:srgbClr val="FBF4D1"/>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200" dirty="0">
                  <a:latin typeface="+mn-lt"/>
                  <a:ea typeface="Times New Roman" pitchFamily="18" charset="0"/>
                </a:rPr>
                <a:t>Salesperson generated data </a:t>
              </a:r>
              <a:endParaRPr lang="en-US" sz="1200" dirty="0">
                <a:latin typeface="+mn-lt"/>
                <a:ea typeface="+mn-ea"/>
              </a:endParaRPr>
            </a:p>
            <a:p>
              <a:pPr algn="ctr" eaLnBrk="0" hangingPunct="0">
                <a:defRPr/>
              </a:pPr>
              <a:r>
                <a:rPr lang="en-US" sz="1200" b="1" dirty="0">
                  <a:latin typeface="+mn-lt"/>
                  <a:ea typeface="Times New Roman" pitchFamily="18" charset="0"/>
                </a:rPr>
                <a:t>Salesperson information systems </a:t>
              </a:r>
              <a:endParaRPr lang="en-US" sz="1200" dirty="0">
                <a:latin typeface="+mn-lt"/>
                <a:ea typeface="+mn-ea"/>
              </a:endParaRPr>
            </a:p>
          </p:txBody>
        </p:sp>
        <p:sp>
          <p:nvSpPr>
            <p:cNvPr id="45068" name="_s38920"/>
            <p:cNvSpPr>
              <a:spLocks noChangeShapeType="1"/>
            </p:cNvSpPr>
            <p:nvPr/>
          </p:nvSpPr>
          <p:spPr bwMode="auto">
            <a:xfrm>
              <a:off x="4982948" y="4290365"/>
              <a:ext cx="832078" cy="980154"/>
            </a:xfrm>
            <a:prstGeom prst="line">
              <a:avLst/>
            </a:prstGeom>
            <a:noFill/>
            <a:ln w="28575">
              <a:solidFill>
                <a:srgbClr val="000000"/>
              </a:solidFill>
              <a:round/>
              <a:headEnd/>
              <a:tailEnd/>
            </a:ln>
          </p:spPr>
          <p:txBody>
            <a:bodyPr anchor="ctr"/>
            <a:lstStyle/>
            <a:p>
              <a:endParaRPr lang="en-US"/>
            </a:p>
          </p:txBody>
        </p:sp>
        <p:sp>
          <p:nvSpPr>
            <p:cNvPr id="16" name="_s38919"/>
            <p:cNvSpPr>
              <a:spLocks noChangeArrowheads="1"/>
            </p:cNvSpPr>
            <p:nvPr/>
          </p:nvSpPr>
          <p:spPr bwMode="auto">
            <a:xfrm>
              <a:off x="5060955" y="4516450"/>
              <a:ext cx="1398603" cy="1398602"/>
            </a:xfrm>
            <a:prstGeom prst="ellipse">
              <a:avLst/>
            </a:prstGeom>
            <a:solidFill>
              <a:srgbClr val="FBF4D1"/>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200" dirty="0">
                  <a:latin typeface="+mn-lt"/>
                  <a:ea typeface="Times New Roman" pitchFamily="18" charset="0"/>
                </a:rPr>
                <a:t>Management Documents</a:t>
              </a:r>
              <a:endParaRPr lang="en-US" sz="1200" dirty="0">
                <a:latin typeface="+mn-lt"/>
                <a:ea typeface="+mn-ea"/>
              </a:endParaRPr>
            </a:p>
            <a:p>
              <a:pPr algn="ctr" eaLnBrk="0" hangingPunct="0">
                <a:defRPr/>
              </a:pPr>
              <a:r>
                <a:rPr lang="en-US" sz="1200" b="1" dirty="0">
                  <a:latin typeface="+mn-lt"/>
                  <a:ea typeface="Times New Roman" pitchFamily="18" charset="0"/>
                </a:rPr>
                <a:t>Marketing Plans</a:t>
              </a:r>
              <a:endParaRPr lang="en-US" sz="1200" dirty="0">
                <a:latin typeface="+mn-lt"/>
                <a:ea typeface="+mn-ea"/>
              </a:endParaRPr>
            </a:p>
          </p:txBody>
        </p:sp>
        <p:sp>
          <p:nvSpPr>
            <p:cNvPr id="45070" name="_s38918"/>
            <p:cNvSpPr>
              <a:spLocks noChangeShapeType="1"/>
            </p:cNvSpPr>
            <p:nvPr/>
          </p:nvSpPr>
          <p:spPr bwMode="auto">
            <a:xfrm flipV="1">
              <a:off x="5236468" y="3025775"/>
              <a:ext cx="1038938" cy="482689"/>
            </a:xfrm>
            <a:prstGeom prst="line">
              <a:avLst/>
            </a:prstGeom>
            <a:noFill/>
            <a:ln w="28575">
              <a:solidFill>
                <a:srgbClr val="000000"/>
              </a:solidFill>
              <a:round/>
              <a:headEnd/>
              <a:tailEnd/>
            </a:ln>
          </p:spPr>
          <p:txBody>
            <a:bodyPr anchor="ctr"/>
            <a:lstStyle/>
            <a:p>
              <a:endParaRPr lang="en-US"/>
            </a:p>
          </p:txBody>
        </p:sp>
        <p:sp>
          <p:nvSpPr>
            <p:cNvPr id="18" name="_s38917"/>
            <p:cNvSpPr>
              <a:spLocks noChangeArrowheads="1"/>
            </p:cNvSpPr>
            <p:nvPr/>
          </p:nvSpPr>
          <p:spPr bwMode="auto">
            <a:xfrm>
              <a:off x="5613410" y="2278051"/>
              <a:ext cx="1398603" cy="1398602"/>
            </a:xfrm>
            <a:prstGeom prst="ellipse">
              <a:avLst/>
            </a:prstGeom>
            <a:solidFill>
              <a:srgbClr val="FBF4D1"/>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200" dirty="0">
                  <a:latin typeface="+mn-lt"/>
                  <a:ea typeface="Times New Roman" pitchFamily="18" charset="0"/>
                </a:rPr>
                <a:t>Financial documents and </a:t>
              </a:r>
              <a:r>
                <a:rPr lang="en-US" sz="1200" dirty="0" smtClean="0">
                  <a:latin typeface="+mn-lt"/>
                  <a:ea typeface="Times New Roman" pitchFamily="18" charset="0"/>
                </a:rPr>
                <a:t>databases</a:t>
              </a:r>
              <a:endParaRPr lang="en-US" sz="1200" dirty="0">
                <a:latin typeface="+mn-lt"/>
                <a:ea typeface="+mn-ea"/>
              </a:endParaRPr>
            </a:p>
            <a:p>
              <a:pPr algn="ctr" eaLnBrk="0" hangingPunct="0">
                <a:defRPr/>
              </a:pPr>
              <a:r>
                <a:rPr lang="en-US" sz="1200" b="1" dirty="0" smtClean="0">
                  <a:latin typeface="+mn-lt"/>
                  <a:ea typeface="Times New Roman" pitchFamily="18" charset="0"/>
                </a:rPr>
                <a:t>Customer </a:t>
              </a:r>
              <a:r>
                <a:rPr lang="en-US" sz="1200" b="1" dirty="0">
                  <a:latin typeface="+mn-lt"/>
                  <a:ea typeface="Times New Roman" pitchFamily="18" charset="0"/>
                </a:rPr>
                <a:t>payments</a:t>
              </a:r>
              <a:endParaRPr lang="en-US" sz="1200" dirty="0">
                <a:latin typeface="+mn-lt"/>
                <a:ea typeface="+mn-ea"/>
              </a:endParaRPr>
            </a:p>
            <a:p>
              <a:pPr eaLnBrk="0" hangingPunct="0">
                <a:defRPr/>
              </a:pPr>
              <a:endParaRPr lang="en-US" sz="1200" dirty="0">
                <a:latin typeface="+mn-lt"/>
                <a:ea typeface="+mn-ea"/>
              </a:endParaRPr>
            </a:p>
          </p:txBody>
        </p:sp>
        <p:sp>
          <p:nvSpPr>
            <p:cNvPr id="45072" name="_s38916"/>
            <p:cNvSpPr>
              <a:spLocks noChangeShapeType="1"/>
            </p:cNvSpPr>
            <p:nvPr/>
          </p:nvSpPr>
          <p:spPr bwMode="auto">
            <a:xfrm flipV="1">
              <a:off x="4572000" y="1863708"/>
              <a:ext cx="0" cy="1162118"/>
            </a:xfrm>
            <a:prstGeom prst="line">
              <a:avLst/>
            </a:prstGeom>
            <a:noFill/>
            <a:ln w="28575">
              <a:solidFill>
                <a:srgbClr val="000000"/>
              </a:solidFill>
              <a:round/>
              <a:headEnd/>
              <a:tailEnd/>
            </a:ln>
          </p:spPr>
          <p:txBody>
            <a:bodyPr anchor="ctr"/>
            <a:lstStyle/>
            <a:p>
              <a:endParaRPr lang="en-US"/>
            </a:p>
          </p:txBody>
        </p:sp>
        <p:sp>
          <p:nvSpPr>
            <p:cNvPr id="20" name="_s38915"/>
            <p:cNvSpPr>
              <a:spLocks noChangeArrowheads="1"/>
            </p:cNvSpPr>
            <p:nvPr/>
          </p:nvSpPr>
          <p:spPr bwMode="auto">
            <a:xfrm>
              <a:off x="3873492" y="1219176"/>
              <a:ext cx="1397015" cy="1398603"/>
            </a:xfrm>
            <a:prstGeom prst="ellipse">
              <a:avLst/>
            </a:prstGeom>
            <a:solidFill>
              <a:srgbClr val="FBF4D1"/>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200" dirty="0" smtClean="0">
                  <a:latin typeface="+mn-lt"/>
                  <a:ea typeface="Times New Roman" pitchFamily="18" charset="0"/>
                </a:rPr>
                <a:t>CRM - Operations </a:t>
              </a:r>
              <a:endParaRPr lang="en-US" sz="1200" dirty="0">
                <a:latin typeface="+mn-lt"/>
                <a:ea typeface="+mn-ea"/>
              </a:endParaRPr>
            </a:p>
            <a:p>
              <a:pPr algn="ctr" eaLnBrk="0" hangingPunct="0">
                <a:defRPr/>
              </a:pPr>
              <a:r>
                <a:rPr lang="en-US" sz="1200" dirty="0">
                  <a:latin typeface="+mn-lt"/>
                  <a:ea typeface="Times New Roman" pitchFamily="18" charset="0"/>
                </a:rPr>
                <a:t>Documents </a:t>
              </a:r>
              <a:endParaRPr lang="en-US" sz="1200" dirty="0">
                <a:latin typeface="+mn-lt"/>
                <a:ea typeface="+mn-ea"/>
              </a:endParaRPr>
            </a:p>
            <a:p>
              <a:pPr algn="ctr" eaLnBrk="0" hangingPunct="0">
                <a:defRPr/>
              </a:pPr>
              <a:r>
                <a:rPr lang="en-US" sz="1200" b="1" dirty="0">
                  <a:latin typeface="+mn-lt"/>
                  <a:ea typeface="Times New Roman" pitchFamily="18" charset="0"/>
                </a:rPr>
                <a:t>Customer orders</a:t>
              </a:r>
              <a:endParaRPr lang="en-US" sz="1200" dirty="0">
                <a:latin typeface="+mn-lt"/>
                <a:ea typeface="+mn-ea"/>
              </a:endParaRPr>
            </a:p>
          </p:txBody>
        </p:sp>
        <p:sp>
          <p:nvSpPr>
            <p:cNvPr id="21" name="_s38914"/>
            <p:cNvSpPr>
              <a:spLocks noChangeArrowheads="1"/>
            </p:cNvSpPr>
            <p:nvPr/>
          </p:nvSpPr>
          <p:spPr bwMode="auto">
            <a:xfrm>
              <a:off x="3873492" y="3025771"/>
              <a:ext cx="1397015" cy="1398603"/>
            </a:xfrm>
            <a:prstGeom prst="ellipse">
              <a:avLst/>
            </a:prstGeom>
            <a:solidFill>
              <a:schemeClr val="accent1"/>
            </a:solidFill>
            <a:ln w="10000">
              <a:solidFill>
                <a:schemeClr val="tx1"/>
              </a:solidFill>
              <a:round/>
              <a:headEnd/>
              <a:tailEnd/>
            </a:ln>
            <a:effectLst>
              <a:outerShdw dist="50800" dir="5400000" rotWithShape="0">
                <a:srgbClr val="4E3B30">
                  <a:alpha val="59999"/>
                </a:srgbClr>
              </a:outerShdw>
            </a:effectLst>
          </p:spPr>
          <p:txBody>
            <a:bodyPr lIns="0" tIns="0" rIns="0" bIns="0" anchor="ctr"/>
            <a:lstStyle/>
            <a:p>
              <a:pPr algn="ctr" eaLnBrk="0" hangingPunct="0">
                <a:defRPr/>
              </a:pPr>
              <a:r>
                <a:rPr lang="en-US" sz="1400" b="1">
                  <a:solidFill>
                    <a:schemeClr val="bg1"/>
                  </a:solidFill>
                  <a:latin typeface="Franklin Gothic Book" charset="0"/>
                  <a:ea typeface="ＭＳ Ｐゴシック" charset="0"/>
                  <a:cs typeface="Times New Roman" charset="0"/>
                </a:rPr>
                <a:t>Internal Information Sources</a:t>
              </a:r>
              <a:endParaRPr lang="en-US" sz="1400">
                <a:solidFill>
                  <a:schemeClr val="bg1"/>
                </a:solidFill>
                <a:latin typeface="Franklin Gothic Book" charset="0"/>
                <a:ea typeface="ＭＳ Ｐゴシック" charset="0"/>
              </a:endParaRPr>
            </a:p>
          </p:txBody>
        </p:sp>
      </p:grpSp>
      <p:sp>
        <p:nvSpPr>
          <p:cNvPr id="45063"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2" name="Slide Number Placeholder 1"/>
          <p:cNvSpPr>
            <a:spLocks noGrp="1"/>
          </p:cNvSpPr>
          <p:nvPr>
            <p:ph type="sldNum" sz="quarter" idx="14"/>
          </p:nvPr>
        </p:nvSpPr>
        <p:spPr/>
        <p:txBody>
          <a:bodyPr/>
          <a:lstStyle/>
          <a:p>
            <a:fld id="{46D31DDA-58A6-4382-B662-0EA263CC48BE}" type="slidenum">
              <a:rPr lang="en-US" smtClean="0"/>
              <a:pPr/>
              <a:t>8</a:t>
            </a:fld>
            <a:endParaRPr lang="en-US"/>
          </a:p>
        </p:txBody>
      </p:sp>
      <p:sp>
        <p:nvSpPr>
          <p:cNvPr id="3" name="Footer Placeholder 2"/>
          <p:cNvSpPr>
            <a:spLocks noGrp="1"/>
          </p:cNvSpPr>
          <p:nvPr>
            <p:ph type="ftr" sz="quarter" idx="13"/>
          </p:nvPr>
        </p:nvSpPr>
        <p:spPr/>
        <p:txBody>
          <a:body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3" name="Rectangle 22">
            <a:hlinkClick r:id="rId2" action="ppaction://hlinksldjump"/>
          </p:cNvPr>
          <p:cNvSpPr/>
          <p:nvPr/>
        </p:nvSpPr>
        <p:spPr>
          <a:xfrm>
            <a:off x="6275389" y="5930285"/>
            <a:ext cx="2240280" cy="246221"/>
          </a:xfrm>
          <a:prstGeom prst="rect">
            <a:avLst/>
          </a:prstGeom>
        </p:spPr>
        <p:txBody>
          <a:bodyPr wrap="square">
            <a:spAutoFit/>
          </a:bodyPr>
          <a:lstStyle/>
          <a:p>
            <a:r>
              <a:rPr lang="en-US" sz="1000" dirty="0" smtClean="0">
                <a:hlinkClick r:id="rId2"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algn="ctr" eaLnBrk="1" hangingPunct="1"/>
            <a:r>
              <a:rPr lang="en-US" sz="3200" dirty="0" smtClean="0">
                <a:latin typeface="Bookman Old Style"/>
                <a:ea typeface="ＭＳ Ｐゴシック" pitchFamily="34" charset="-128"/>
                <a:cs typeface="Bookman Old Style"/>
              </a:rPr>
              <a:t>From the Customer</a:t>
            </a:r>
            <a:r>
              <a:rPr lang="en-US" sz="3200" dirty="0" smtClean="0">
                <a:latin typeface="Bookman Old Style"/>
                <a:ea typeface="HG明朝E" charset="-128"/>
                <a:cs typeface="Bookman Old Style"/>
              </a:rPr>
              <a:t>’</a:t>
            </a:r>
            <a:r>
              <a:rPr lang="en-US" altLang="ja-JP" sz="3200" dirty="0" smtClean="0">
                <a:latin typeface="Bookman Old Style"/>
                <a:ea typeface="ＭＳ Ｐゴシック" pitchFamily="34" charset="-128"/>
                <a:cs typeface="Bookman Old Style"/>
              </a:rPr>
              <a:t>s Order </a:t>
            </a:r>
            <a:br>
              <a:rPr lang="en-US" altLang="ja-JP" sz="3200" dirty="0" smtClean="0">
                <a:latin typeface="Bookman Old Style"/>
                <a:ea typeface="ＭＳ Ｐゴシック" pitchFamily="34" charset="-128"/>
                <a:cs typeface="Bookman Old Style"/>
              </a:rPr>
            </a:br>
            <a:r>
              <a:rPr lang="en-US" altLang="ja-JP" sz="3200" dirty="0" smtClean="0">
                <a:latin typeface="Bookman Old Style"/>
                <a:ea typeface="ＭＳ Ｐゴシック" pitchFamily="34" charset="-128"/>
                <a:cs typeface="Bookman Old Style"/>
              </a:rPr>
              <a:t>to Order Fulfillment</a:t>
            </a:r>
            <a:endParaRPr lang="en-US" sz="3200" dirty="0">
              <a:latin typeface="Bookman Old Style"/>
              <a:ea typeface="ＭＳ Ｐゴシック" pitchFamily="34" charset="-128"/>
              <a:cs typeface="Bookman Old Style"/>
            </a:endParaRPr>
          </a:p>
        </p:txBody>
      </p:sp>
      <p:sp>
        <p:nvSpPr>
          <p:cNvPr id="46082" name="Content Placeholder 2"/>
          <p:cNvSpPr>
            <a:spLocks noGrp="1"/>
          </p:cNvSpPr>
          <p:nvPr>
            <p:ph sz="quarter" idx="1"/>
          </p:nvPr>
        </p:nvSpPr>
        <p:spPr>
          <a:xfrm>
            <a:off x="612775" y="1600200"/>
            <a:ext cx="8153400" cy="4495800"/>
          </a:xfrm>
        </p:spPr>
        <p:txBody>
          <a:bodyPr/>
          <a:lstStyle/>
          <a:p>
            <a:pPr marL="0" indent="0" eaLnBrk="1" hangingPunct="1">
              <a:buNone/>
            </a:pPr>
            <a:r>
              <a:rPr lang="en-US" sz="3300" dirty="0">
                <a:latin typeface="Franklin Gothic Book" pitchFamily="34" charset="0"/>
                <a:ea typeface="ＭＳ Ｐゴシック" pitchFamily="34" charset="-128"/>
              </a:rPr>
              <a:t>Identify the frequency and size of customer </a:t>
            </a:r>
            <a:r>
              <a:rPr lang="en-US" sz="3300" dirty="0" smtClean="0">
                <a:latin typeface="Franklin Gothic Book" pitchFamily="34" charset="0"/>
                <a:ea typeface="ＭＳ Ｐゴシック" pitchFamily="34" charset="-128"/>
              </a:rPr>
              <a:t>orders.</a:t>
            </a:r>
            <a:endParaRPr lang="en-US" sz="3300" dirty="0">
              <a:latin typeface="Franklin Gothic Book" pitchFamily="34" charset="0"/>
              <a:ea typeface="ＭＳ Ｐゴシック" pitchFamily="34" charset="-128"/>
            </a:endParaRPr>
          </a:p>
          <a:p>
            <a:pPr marL="0" indent="0" eaLnBrk="1" hangingPunct="1">
              <a:buNone/>
            </a:pPr>
            <a:r>
              <a:rPr lang="en-US" sz="3300" dirty="0">
                <a:latin typeface="Franklin Gothic Book" pitchFamily="34" charset="0"/>
                <a:ea typeface="ＭＳ Ｐゴシック" pitchFamily="34" charset="-128"/>
              </a:rPr>
              <a:t>Determine the actual cost of a customer </a:t>
            </a:r>
            <a:r>
              <a:rPr lang="en-US" sz="3300" dirty="0" smtClean="0">
                <a:latin typeface="Franklin Gothic Book" pitchFamily="34" charset="0"/>
                <a:ea typeface="ＭＳ Ｐゴシック" pitchFamily="34" charset="-128"/>
              </a:rPr>
              <a:t>order.</a:t>
            </a:r>
            <a:endParaRPr lang="en-US" sz="3300" dirty="0">
              <a:latin typeface="Franklin Gothic Book" pitchFamily="34" charset="0"/>
              <a:ea typeface="ＭＳ Ｐゴシック" pitchFamily="34" charset="-128"/>
            </a:endParaRPr>
          </a:p>
          <a:p>
            <a:pPr marL="0" indent="0" eaLnBrk="1" hangingPunct="1">
              <a:buNone/>
            </a:pPr>
            <a:r>
              <a:rPr lang="en-US" sz="3300" dirty="0">
                <a:latin typeface="Franklin Gothic Book" pitchFamily="34" charset="0"/>
                <a:ea typeface="ＭＳ Ｐゴシック" pitchFamily="34" charset="-128"/>
              </a:rPr>
              <a:t>Rank customers based on established criteria like </a:t>
            </a:r>
            <a:r>
              <a:rPr lang="en-US" sz="3300" dirty="0" smtClean="0">
                <a:latin typeface="Franklin Gothic Book" pitchFamily="34" charset="0"/>
                <a:ea typeface="ＭＳ Ｐゴシック" pitchFamily="34" charset="-128"/>
              </a:rPr>
              <a:t>profitability.</a:t>
            </a:r>
            <a:endParaRPr lang="en-US" sz="3300" dirty="0">
              <a:latin typeface="Franklin Gothic Book" pitchFamily="34" charset="0"/>
              <a:ea typeface="ＭＳ Ｐゴシック" pitchFamily="34" charset="-128"/>
            </a:endParaRPr>
          </a:p>
          <a:p>
            <a:pPr marL="0" indent="0" eaLnBrk="1" hangingPunct="1">
              <a:buNone/>
            </a:pPr>
            <a:r>
              <a:rPr lang="en-US" sz="3300" dirty="0">
                <a:latin typeface="Franklin Gothic Book" pitchFamily="34" charset="0"/>
                <a:ea typeface="ＭＳ Ｐゴシック" pitchFamily="34" charset="-128"/>
              </a:rPr>
              <a:t>Calculate the efficiency of the company</a:t>
            </a:r>
            <a:r>
              <a:rPr lang="ja-JP" altLang="en-US" sz="3300" dirty="0">
                <a:latin typeface="Franklin Gothic Book" pitchFamily="34" charset="0"/>
                <a:ea typeface="ＭＳ Ｐゴシック" pitchFamily="34" charset="-128"/>
              </a:rPr>
              <a:t>’</a:t>
            </a:r>
            <a:r>
              <a:rPr lang="en-US" altLang="ja-JP" sz="3300" dirty="0">
                <a:latin typeface="Franklin Gothic Book" pitchFamily="34" charset="0"/>
                <a:ea typeface="ＭＳ Ｐゴシック" pitchFamily="34" charset="-128"/>
              </a:rPr>
              <a:t>s production, and distribution </a:t>
            </a:r>
            <a:r>
              <a:rPr lang="en-US" altLang="ja-JP" sz="3300" dirty="0" smtClean="0">
                <a:latin typeface="Franklin Gothic Book" pitchFamily="34" charset="0"/>
                <a:ea typeface="ＭＳ Ｐゴシック" pitchFamily="34" charset="-128"/>
              </a:rPr>
              <a:t>system.</a:t>
            </a:r>
            <a:endParaRPr lang="en-US" sz="3300" dirty="0">
              <a:latin typeface="Franklin Gothic Book" pitchFamily="34" charset="0"/>
              <a:ea typeface="ＭＳ Ｐゴシック" pitchFamily="34" charset="-128"/>
            </a:endParaRPr>
          </a:p>
        </p:txBody>
      </p:sp>
      <p:sp>
        <p:nvSpPr>
          <p:cNvPr id="46083" name="Slide Number Placeholder 3"/>
          <p:cNvSpPr txBox="1">
            <a:spLocks noGrp="1"/>
          </p:cNvSpPr>
          <p:nvPr/>
        </p:nvSpPr>
        <p:spPr bwMode="auto">
          <a:xfrm>
            <a:off x="8208963" y="6305550"/>
            <a:ext cx="774700" cy="476250"/>
          </a:xfrm>
          <a:prstGeom prst="rect">
            <a:avLst/>
          </a:prstGeom>
          <a:noFill/>
          <a:ln w="9525">
            <a:noFill/>
            <a:miter lim="800000"/>
            <a:headEnd/>
            <a:tailEnd/>
          </a:ln>
        </p:spPr>
        <p:txBody>
          <a:bodyPr anchor="b"/>
          <a:lstStyle/>
          <a:p>
            <a:pPr algn="r"/>
            <a:endParaRPr lang="en-US" sz="1200" dirty="0">
              <a:latin typeface="Franklin Gothic Book"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690A0F8-C204-43FC-843F-68CE4937A709}" type="slidenum">
              <a:rPr lang="en-US" smtClean="0"/>
              <a:pPr/>
              <a:t>9</a:t>
            </a:fld>
            <a:endParaRPr lang="en-US"/>
          </a:p>
        </p:txBody>
      </p:sp>
      <p:sp>
        <p:nvSpPr>
          <p:cNvPr id="3" name="Footer Placeholder 2"/>
          <p:cNvSpPr>
            <a:spLocks noGrp="1"/>
          </p:cNvSpPr>
          <p:nvPr>
            <p:ph type="ftr" sz="quarter" idx="3"/>
          </p:nvPr>
        </p:nvSpPr>
        <p:spPr/>
        <p:txBody>
          <a:body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Custom 10">
      <a:dk1>
        <a:sysClr val="windowText" lastClr="000000"/>
      </a:dk1>
      <a:lt1>
        <a:sysClr val="window" lastClr="FFFFFF"/>
      </a:lt1>
      <a:dk2>
        <a:srgbClr val="775F55"/>
      </a:dk2>
      <a:lt2>
        <a:srgbClr val="EBDDC3"/>
      </a:lt2>
      <a:accent1>
        <a:srgbClr val="C00000"/>
      </a:accent1>
      <a:accent2>
        <a:srgbClr val="7030A0"/>
      </a:accent2>
      <a:accent3>
        <a:srgbClr val="345D7E"/>
      </a:accent3>
      <a:accent4>
        <a:srgbClr val="D8B25C"/>
      </a:accent4>
      <a:accent5>
        <a:srgbClr val="7BA79D"/>
      </a:accent5>
      <a:accent6>
        <a:srgbClr val="968C8C"/>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 1e</Template>
  <TotalTime>1521</TotalTime>
  <Words>6659</Words>
  <Application>Microsoft Macintosh PowerPoint</Application>
  <PresentationFormat>On-screen Show (4:3)</PresentationFormat>
  <Paragraphs>375</Paragraphs>
  <Slides>34</Slides>
  <Notes>19</Notes>
  <HiddenSlides>0</HiddenSlides>
  <MMClips>0</MMClips>
  <ScaleCrop>false</ScaleCrop>
  <HeadingPairs>
    <vt:vector size="4" baseType="variant">
      <vt:variant>
        <vt:lpstr>Theme</vt:lpstr>
      </vt:variant>
      <vt:variant>
        <vt:i4>4</vt:i4>
      </vt:variant>
      <vt:variant>
        <vt:lpstr>Slide Titles</vt:lpstr>
      </vt:variant>
      <vt:variant>
        <vt:i4>34</vt:i4>
      </vt:variant>
    </vt:vector>
  </HeadingPairs>
  <TitlesOfParts>
    <vt:vector size="38" baseType="lpstr">
      <vt:lpstr>Median</vt:lpstr>
      <vt:lpstr>MM 1e</vt:lpstr>
      <vt:lpstr>MM 1e part 3</vt:lpstr>
      <vt:lpstr>MM 1e part 4</vt:lpstr>
      <vt:lpstr>Chapter 4: Market Research Essentials</vt:lpstr>
      <vt:lpstr>Learning Objectives</vt:lpstr>
      <vt:lpstr>Making Good Marketing Decisions:  The Need to Know</vt:lpstr>
      <vt:lpstr>Making Good Marketing Decisions:  The Need to Know</vt:lpstr>
      <vt:lpstr>The Nature of a Market Information System</vt:lpstr>
      <vt:lpstr>The Nature of a Market Information System</vt:lpstr>
      <vt:lpstr>Internal Sources</vt:lpstr>
      <vt:lpstr>Internal Information Sources</vt:lpstr>
      <vt:lpstr>From the Customer’s Order  to Order Fulfillment</vt:lpstr>
      <vt:lpstr>Heard on the Street: Sales Information System</vt:lpstr>
      <vt:lpstr>External Sources</vt:lpstr>
      <vt:lpstr>External Forces Affect Marketing Decisions</vt:lpstr>
      <vt:lpstr>External Sources</vt:lpstr>
      <vt:lpstr>Marketing Research Systems</vt:lpstr>
      <vt:lpstr>The Marketing Research Process</vt:lpstr>
      <vt:lpstr>The Marketing Research Process:  Define the Research Problem</vt:lpstr>
      <vt:lpstr>Research Design Activities</vt:lpstr>
      <vt:lpstr>The Marketing Research Process: Establish the Research Design</vt:lpstr>
      <vt:lpstr>Establish the Research Design: Exploratory</vt:lpstr>
      <vt:lpstr>Establish the Research Design: Descriptive</vt:lpstr>
      <vt:lpstr>Establish the Research Design: Considerations</vt:lpstr>
      <vt:lpstr>Nature of Data:  What Kind of Data Do We Need?</vt:lpstr>
      <vt:lpstr>Nature of Data Collection: How Should the Data Be Collected? Exploratory</vt:lpstr>
      <vt:lpstr>Nature of Data Collection: How Should the Data Be Collected? Descriptive</vt:lpstr>
      <vt:lpstr>Information Content: What Do We Need to Know?</vt:lpstr>
      <vt:lpstr>Search Secondary Sources</vt:lpstr>
      <vt:lpstr>Marketing Research Process</vt:lpstr>
      <vt:lpstr> Market Research Technology</vt:lpstr>
      <vt:lpstr>Market Research Challenges in Global Markets: Secondary Data</vt:lpstr>
      <vt:lpstr>Market Research Challenges in Global Markets</vt:lpstr>
      <vt:lpstr>Alt Text Appendix</vt:lpstr>
      <vt:lpstr>Internal Information Services</vt:lpstr>
      <vt:lpstr>External Forces Affect Marketing Decisions</vt:lpstr>
      <vt:lpstr>The Marketing Research Process</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Leroy Robinson, Jr.</dc:creator>
  <cp:lastModifiedBy>C V</cp:lastModifiedBy>
  <cp:revision>411</cp:revision>
  <dcterms:created xsi:type="dcterms:W3CDTF">2008-07-02T15:22:33Z</dcterms:created>
  <dcterms:modified xsi:type="dcterms:W3CDTF">2018-03-07T17:47:25Z</dcterms:modified>
</cp:coreProperties>
</file>