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 id="2147484072" r:id="rId2"/>
    <p:sldMasterId id="2147484078" r:id="rId3"/>
    <p:sldMasterId id="2147484084" r:id="rId4"/>
    <p:sldMasterId id="2147484280" r:id="rId5"/>
    <p:sldMasterId id="2147484292" r:id="rId6"/>
    <p:sldMasterId id="2147484303" r:id="rId7"/>
    <p:sldMasterId id="2147484309" r:id="rId8"/>
  </p:sldMasterIdLst>
  <p:notesMasterIdLst>
    <p:notesMasterId r:id="rId59"/>
  </p:notesMasterIdLst>
  <p:handoutMasterIdLst>
    <p:handoutMasterId r:id="rId60"/>
  </p:handoutMasterIdLst>
  <p:sldIdLst>
    <p:sldId id="256" r:id="rId9"/>
    <p:sldId id="257" r:id="rId10"/>
    <p:sldId id="291" r:id="rId11"/>
    <p:sldId id="338" r:id="rId12"/>
    <p:sldId id="293" r:id="rId13"/>
    <p:sldId id="294" r:id="rId14"/>
    <p:sldId id="295" r:id="rId15"/>
    <p:sldId id="296" r:id="rId16"/>
    <p:sldId id="297" r:id="rId17"/>
    <p:sldId id="298" r:id="rId18"/>
    <p:sldId id="299" r:id="rId19"/>
    <p:sldId id="304" r:id="rId20"/>
    <p:sldId id="300" r:id="rId21"/>
    <p:sldId id="301" r:id="rId22"/>
    <p:sldId id="302" r:id="rId23"/>
    <p:sldId id="305" r:id="rId24"/>
    <p:sldId id="306" r:id="rId25"/>
    <p:sldId id="341"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3" r:id="rId41"/>
    <p:sldId id="324" r:id="rId42"/>
    <p:sldId id="325" r:id="rId43"/>
    <p:sldId id="326" r:id="rId44"/>
    <p:sldId id="327" r:id="rId45"/>
    <p:sldId id="328" r:id="rId46"/>
    <p:sldId id="329" r:id="rId47"/>
    <p:sldId id="330" r:id="rId48"/>
    <p:sldId id="331" r:id="rId49"/>
    <p:sldId id="332" r:id="rId50"/>
    <p:sldId id="343" r:id="rId51"/>
    <p:sldId id="334" r:id="rId52"/>
    <p:sldId id="335" r:id="rId53"/>
    <p:sldId id="336" r:id="rId54"/>
    <p:sldId id="337" r:id="rId55"/>
    <p:sldId id="303" r:id="rId56"/>
    <p:sldId id="340" r:id="rId57"/>
    <p:sldId id="342"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175" autoAdjust="0"/>
    <p:restoredTop sz="99491" autoAdjust="0"/>
  </p:normalViewPr>
  <p:slideViewPr>
    <p:cSldViewPr snapToObjects="1">
      <p:cViewPr>
        <p:scale>
          <a:sx n="76" d="100"/>
          <a:sy n="76" d="100"/>
        </p:scale>
        <p:origin x="-432" y="-6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98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67" Type="http://schemas.microsoft.com/office/2015/10/relationships/revisionInfo" Target="revisionInfo.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notesMaster" Target="notesMasters/notesMaster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0A2B7-9E51-4C23-89DB-FB8C15D287FF}" type="doc">
      <dgm:prSet loTypeId="urn:microsoft.com/office/officeart/2005/8/layout/vProcess5" loCatId="process" qsTypeId="urn:microsoft.com/office/officeart/2005/8/quickstyle/simple3" qsCatId="simple" csTypeId="urn:microsoft.com/office/officeart/2005/8/colors/colorful4" csCatId="colorful"/>
      <dgm:spPr/>
      <dgm:t>
        <a:bodyPr/>
        <a:lstStyle/>
        <a:p>
          <a:endParaRPr lang="en-US"/>
        </a:p>
      </dgm:t>
    </dgm:pt>
    <dgm:pt modelId="{B71CA49A-42F3-401B-A46D-E976539EF0E0}">
      <dgm:prSet/>
      <dgm:spPr/>
      <dgm:t>
        <a:bodyPr/>
        <a:lstStyle/>
        <a:p>
          <a:pPr rtl="0"/>
          <a:r>
            <a:rPr lang="en-US" dirty="0"/>
            <a:t>Alignment of Marketing with the Firm</a:t>
          </a:r>
        </a:p>
      </dgm:t>
    </dgm:pt>
    <dgm:pt modelId="{A59F30D8-E60F-485C-9430-F818004E5E04}" type="parTrans" cxnId="{83FC4221-4C96-4B15-B347-406CD7790B70}">
      <dgm:prSet/>
      <dgm:spPr/>
      <dgm:t>
        <a:bodyPr/>
        <a:lstStyle/>
        <a:p>
          <a:endParaRPr lang="en-US"/>
        </a:p>
      </dgm:t>
    </dgm:pt>
    <dgm:pt modelId="{D0938BD6-D04D-412C-B148-18B1779C2C68}" type="sibTrans" cxnId="{83FC4221-4C96-4B15-B347-406CD7790B70}">
      <dgm:prSet/>
      <dgm:spPr/>
      <dgm:t>
        <a:bodyPr/>
        <a:lstStyle/>
        <a:p>
          <a:endParaRPr lang="en-US"/>
        </a:p>
      </dgm:t>
    </dgm:pt>
    <dgm:pt modelId="{FA8053BB-1799-4E24-8052-F31DB8A2FDBE}">
      <dgm:prSet/>
      <dgm:spPr/>
      <dgm:t>
        <a:bodyPr/>
        <a:lstStyle/>
        <a:p>
          <a:pPr rtl="0"/>
          <a:r>
            <a:rPr lang="en-US" dirty="0"/>
            <a:t>Development of Internal Relationships with Marketing </a:t>
          </a:r>
        </a:p>
      </dgm:t>
    </dgm:pt>
    <dgm:pt modelId="{E40DF4E7-3C39-40A4-B730-1727811045C5}" type="parTrans" cxnId="{03F19807-9568-4497-9FF4-F405F1333900}">
      <dgm:prSet/>
      <dgm:spPr/>
      <dgm:t>
        <a:bodyPr/>
        <a:lstStyle/>
        <a:p>
          <a:endParaRPr lang="en-US"/>
        </a:p>
      </dgm:t>
    </dgm:pt>
    <dgm:pt modelId="{F920E772-2EC3-474A-9A1E-8D1F7BA0FE1E}" type="sibTrans" cxnId="{03F19807-9568-4497-9FF4-F405F1333900}">
      <dgm:prSet/>
      <dgm:spPr/>
      <dgm:t>
        <a:bodyPr/>
        <a:lstStyle/>
        <a:p>
          <a:endParaRPr lang="en-US"/>
        </a:p>
      </dgm:t>
    </dgm:pt>
    <dgm:pt modelId="{3F0051C4-31F7-4A43-A4C5-5DD79CC58CD4}">
      <dgm:prSet/>
      <dgm:spPr/>
      <dgm:t>
        <a:bodyPr/>
        <a:lstStyle/>
        <a:p>
          <a:pPr rtl="0"/>
          <a:r>
            <a:rPr lang="en-US" dirty="0"/>
            <a:t>Establishment of Direct Links between Marketing Spending and Profits  </a:t>
          </a:r>
        </a:p>
      </dgm:t>
    </dgm:pt>
    <dgm:pt modelId="{3D0C8450-72F5-4A58-A4AF-E37A39A2BCE7}" type="parTrans" cxnId="{5084FDDF-50B3-4843-A924-7FCBE7C842C8}">
      <dgm:prSet/>
      <dgm:spPr/>
      <dgm:t>
        <a:bodyPr/>
        <a:lstStyle/>
        <a:p>
          <a:endParaRPr lang="en-US"/>
        </a:p>
      </dgm:t>
    </dgm:pt>
    <dgm:pt modelId="{047D6673-47C5-4AA8-BE7A-9BA2185713D5}" type="sibTrans" cxnId="{5084FDDF-50B3-4843-A924-7FCBE7C842C8}">
      <dgm:prSet/>
      <dgm:spPr/>
      <dgm:t>
        <a:bodyPr/>
        <a:lstStyle/>
        <a:p>
          <a:endParaRPr lang="en-US"/>
        </a:p>
      </dgm:t>
    </dgm:pt>
    <dgm:pt modelId="{860C7031-9E47-4EF3-9D39-DAAF42CA46F7}">
      <dgm:prSet/>
      <dgm:spPr/>
      <dgm:t>
        <a:bodyPr/>
        <a:lstStyle/>
        <a:p>
          <a:pPr rtl="0"/>
          <a:r>
            <a:rPr lang="en-US" dirty="0"/>
            <a:t>Facilitation of Smoother Decision Making</a:t>
          </a:r>
        </a:p>
      </dgm:t>
    </dgm:pt>
    <dgm:pt modelId="{8115A712-B36F-46FD-B388-87D38C3E40E0}" type="parTrans" cxnId="{4444E106-E37E-43E5-9D59-F849BEDB79A2}">
      <dgm:prSet/>
      <dgm:spPr/>
      <dgm:t>
        <a:bodyPr/>
        <a:lstStyle/>
        <a:p>
          <a:endParaRPr lang="en-US"/>
        </a:p>
      </dgm:t>
    </dgm:pt>
    <dgm:pt modelId="{58A47F5A-3486-4326-A590-5AEA55C8DDC8}" type="sibTrans" cxnId="{4444E106-E37E-43E5-9D59-F849BEDB79A2}">
      <dgm:prSet/>
      <dgm:spPr/>
      <dgm:t>
        <a:bodyPr/>
        <a:lstStyle/>
        <a:p>
          <a:endParaRPr lang="en-US"/>
        </a:p>
      </dgm:t>
    </dgm:pt>
    <dgm:pt modelId="{6A82D0CA-8438-4EAF-BCC4-D4D56C8100BF}">
      <dgm:prSet/>
      <dgm:spPr/>
      <dgm:t>
        <a:bodyPr/>
        <a:lstStyle/>
        <a:p>
          <a:pPr rtl="0"/>
          <a:r>
            <a:rPr lang="en-US" dirty="0"/>
            <a:t>Enhancement of Marketing’s Ability to Contribute </a:t>
          </a:r>
        </a:p>
      </dgm:t>
    </dgm:pt>
    <dgm:pt modelId="{A0D2DCC7-5748-4CD9-B313-CB58A6FAF518}" type="parTrans" cxnId="{8EC54032-550F-4ECF-BAA2-82D884C9C899}">
      <dgm:prSet/>
      <dgm:spPr/>
      <dgm:t>
        <a:bodyPr/>
        <a:lstStyle/>
        <a:p>
          <a:endParaRPr lang="en-US"/>
        </a:p>
      </dgm:t>
    </dgm:pt>
    <dgm:pt modelId="{044B7A75-5D23-4408-9D1C-83432DDFC1D0}" type="sibTrans" cxnId="{8EC54032-550F-4ECF-BAA2-82D884C9C899}">
      <dgm:prSet/>
      <dgm:spPr/>
      <dgm:t>
        <a:bodyPr/>
        <a:lstStyle/>
        <a:p>
          <a:endParaRPr lang="en-US"/>
        </a:p>
      </dgm:t>
    </dgm:pt>
    <dgm:pt modelId="{34AE8FE5-C698-457F-BF78-DF18E3C312CF}" type="pres">
      <dgm:prSet presAssocID="{BA20A2B7-9E51-4C23-89DB-FB8C15D287FF}" presName="outerComposite" presStyleCnt="0">
        <dgm:presLayoutVars>
          <dgm:chMax val="5"/>
          <dgm:dir/>
          <dgm:resizeHandles val="exact"/>
        </dgm:presLayoutVars>
      </dgm:prSet>
      <dgm:spPr/>
      <dgm:t>
        <a:bodyPr/>
        <a:lstStyle/>
        <a:p>
          <a:endParaRPr lang="en-US"/>
        </a:p>
      </dgm:t>
    </dgm:pt>
    <dgm:pt modelId="{7032E109-5DB2-4891-AFA2-5F44BC5B0D22}" type="pres">
      <dgm:prSet presAssocID="{BA20A2B7-9E51-4C23-89DB-FB8C15D287FF}" presName="dummyMaxCanvas" presStyleCnt="0">
        <dgm:presLayoutVars/>
      </dgm:prSet>
      <dgm:spPr/>
    </dgm:pt>
    <dgm:pt modelId="{927CFA8A-EBB6-4813-96DC-2B86C5B8DE22}" type="pres">
      <dgm:prSet presAssocID="{BA20A2B7-9E51-4C23-89DB-FB8C15D287FF}" presName="FiveNodes_1" presStyleLbl="node1" presStyleIdx="0" presStyleCnt="5">
        <dgm:presLayoutVars>
          <dgm:bulletEnabled val="1"/>
        </dgm:presLayoutVars>
      </dgm:prSet>
      <dgm:spPr/>
      <dgm:t>
        <a:bodyPr/>
        <a:lstStyle/>
        <a:p>
          <a:endParaRPr lang="en-US"/>
        </a:p>
      </dgm:t>
    </dgm:pt>
    <dgm:pt modelId="{4F2E6772-A697-40CB-9826-C449188F888A}" type="pres">
      <dgm:prSet presAssocID="{BA20A2B7-9E51-4C23-89DB-FB8C15D287FF}" presName="FiveNodes_2" presStyleLbl="node1" presStyleIdx="1" presStyleCnt="5">
        <dgm:presLayoutVars>
          <dgm:bulletEnabled val="1"/>
        </dgm:presLayoutVars>
      </dgm:prSet>
      <dgm:spPr/>
      <dgm:t>
        <a:bodyPr/>
        <a:lstStyle/>
        <a:p>
          <a:endParaRPr lang="en-US"/>
        </a:p>
      </dgm:t>
    </dgm:pt>
    <dgm:pt modelId="{4BCE70CD-1FDD-409A-AF6C-DA260779E702}" type="pres">
      <dgm:prSet presAssocID="{BA20A2B7-9E51-4C23-89DB-FB8C15D287FF}" presName="FiveNodes_3" presStyleLbl="node1" presStyleIdx="2" presStyleCnt="5">
        <dgm:presLayoutVars>
          <dgm:bulletEnabled val="1"/>
        </dgm:presLayoutVars>
      </dgm:prSet>
      <dgm:spPr/>
      <dgm:t>
        <a:bodyPr/>
        <a:lstStyle/>
        <a:p>
          <a:endParaRPr lang="en-US"/>
        </a:p>
      </dgm:t>
    </dgm:pt>
    <dgm:pt modelId="{20BF0F9C-A072-4CDA-AC84-14CE786BF52B}" type="pres">
      <dgm:prSet presAssocID="{BA20A2B7-9E51-4C23-89DB-FB8C15D287FF}" presName="FiveNodes_4" presStyleLbl="node1" presStyleIdx="3" presStyleCnt="5">
        <dgm:presLayoutVars>
          <dgm:bulletEnabled val="1"/>
        </dgm:presLayoutVars>
      </dgm:prSet>
      <dgm:spPr/>
      <dgm:t>
        <a:bodyPr/>
        <a:lstStyle/>
        <a:p>
          <a:endParaRPr lang="en-US"/>
        </a:p>
      </dgm:t>
    </dgm:pt>
    <dgm:pt modelId="{8F89F615-0B74-483B-AF87-7856A2BCD366}" type="pres">
      <dgm:prSet presAssocID="{BA20A2B7-9E51-4C23-89DB-FB8C15D287FF}" presName="FiveNodes_5" presStyleLbl="node1" presStyleIdx="4" presStyleCnt="5">
        <dgm:presLayoutVars>
          <dgm:bulletEnabled val="1"/>
        </dgm:presLayoutVars>
      </dgm:prSet>
      <dgm:spPr/>
      <dgm:t>
        <a:bodyPr/>
        <a:lstStyle/>
        <a:p>
          <a:endParaRPr lang="en-US"/>
        </a:p>
      </dgm:t>
    </dgm:pt>
    <dgm:pt modelId="{131C2923-1B34-49B6-BE1C-6414AE5C8506}" type="pres">
      <dgm:prSet presAssocID="{BA20A2B7-9E51-4C23-89DB-FB8C15D287FF}" presName="FiveConn_1-2" presStyleLbl="fgAccFollowNode1" presStyleIdx="0" presStyleCnt="4">
        <dgm:presLayoutVars>
          <dgm:bulletEnabled val="1"/>
        </dgm:presLayoutVars>
      </dgm:prSet>
      <dgm:spPr/>
      <dgm:t>
        <a:bodyPr/>
        <a:lstStyle/>
        <a:p>
          <a:endParaRPr lang="en-US"/>
        </a:p>
      </dgm:t>
    </dgm:pt>
    <dgm:pt modelId="{FDCE9DF8-84BE-4289-B0E4-EB96D9C16C04}" type="pres">
      <dgm:prSet presAssocID="{BA20A2B7-9E51-4C23-89DB-FB8C15D287FF}" presName="FiveConn_2-3" presStyleLbl="fgAccFollowNode1" presStyleIdx="1" presStyleCnt="4">
        <dgm:presLayoutVars>
          <dgm:bulletEnabled val="1"/>
        </dgm:presLayoutVars>
      </dgm:prSet>
      <dgm:spPr/>
      <dgm:t>
        <a:bodyPr/>
        <a:lstStyle/>
        <a:p>
          <a:endParaRPr lang="en-US"/>
        </a:p>
      </dgm:t>
    </dgm:pt>
    <dgm:pt modelId="{66EC1A5D-B4C0-4122-A35B-D0E1BFBD8731}" type="pres">
      <dgm:prSet presAssocID="{BA20A2B7-9E51-4C23-89DB-FB8C15D287FF}" presName="FiveConn_3-4" presStyleLbl="fgAccFollowNode1" presStyleIdx="2" presStyleCnt="4">
        <dgm:presLayoutVars>
          <dgm:bulletEnabled val="1"/>
        </dgm:presLayoutVars>
      </dgm:prSet>
      <dgm:spPr/>
      <dgm:t>
        <a:bodyPr/>
        <a:lstStyle/>
        <a:p>
          <a:endParaRPr lang="en-US"/>
        </a:p>
      </dgm:t>
    </dgm:pt>
    <dgm:pt modelId="{7796BFB5-3B55-4820-803B-B9439F960596}" type="pres">
      <dgm:prSet presAssocID="{BA20A2B7-9E51-4C23-89DB-FB8C15D287FF}" presName="FiveConn_4-5" presStyleLbl="fgAccFollowNode1" presStyleIdx="3" presStyleCnt="4">
        <dgm:presLayoutVars>
          <dgm:bulletEnabled val="1"/>
        </dgm:presLayoutVars>
      </dgm:prSet>
      <dgm:spPr/>
      <dgm:t>
        <a:bodyPr/>
        <a:lstStyle/>
        <a:p>
          <a:endParaRPr lang="en-US"/>
        </a:p>
      </dgm:t>
    </dgm:pt>
    <dgm:pt modelId="{AA9D8823-7BF9-48D6-BFF5-119ADFD43C5B}" type="pres">
      <dgm:prSet presAssocID="{BA20A2B7-9E51-4C23-89DB-FB8C15D287FF}" presName="FiveNodes_1_text" presStyleLbl="node1" presStyleIdx="4" presStyleCnt="5">
        <dgm:presLayoutVars>
          <dgm:bulletEnabled val="1"/>
        </dgm:presLayoutVars>
      </dgm:prSet>
      <dgm:spPr/>
      <dgm:t>
        <a:bodyPr/>
        <a:lstStyle/>
        <a:p>
          <a:endParaRPr lang="en-US"/>
        </a:p>
      </dgm:t>
    </dgm:pt>
    <dgm:pt modelId="{EE97D3AF-1395-4EB1-9303-30B0ED7FCB34}" type="pres">
      <dgm:prSet presAssocID="{BA20A2B7-9E51-4C23-89DB-FB8C15D287FF}" presName="FiveNodes_2_text" presStyleLbl="node1" presStyleIdx="4" presStyleCnt="5">
        <dgm:presLayoutVars>
          <dgm:bulletEnabled val="1"/>
        </dgm:presLayoutVars>
      </dgm:prSet>
      <dgm:spPr/>
      <dgm:t>
        <a:bodyPr/>
        <a:lstStyle/>
        <a:p>
          <a:endParaRPr lang="en-US"/>
        </a:p>
      </dgm:t>
    </dgm:pt>
    <dgm:pt modelId="{CED98A96-E12F-4FAB-BBE2-651B5AC59A9B}" type="pres">
      <dgm:prSet presAssocID="{BA20A2B7-9E51-4C23-89DB-FB8C15D287FF}" presName="FiveNodes_3_text" presStyleLbl="node1" presStyleIdx="4" presStyleCnt="5">
        <dgm:presLayoutVars>
          <dgm:bulletEnabled val="1"/>
        </dgm:presLayoutVars>
      </dgm:prSet>
      <dgm:spPr/>
      <dgm:t>
        <a:bodyPr/>
        <a:lstStyle/>
        <a:p>
          <a:endParaRPr lang="en-US"/>
        </a:p>
      </dgm:t>
    </dgm:pt>
    <dgm:pt modelId="{77E297EC-779E-4E6F-A64E-DD41BFDD42B9}" type="pres">
      <dgm:prSet presAssocID="{BA20A2B7-9E51-4C23-89DB-FB8C15D287FF}" presName="FiveNodes_4_text" presStyleLbl="node1" presStyleIdx="4" presStyleCnt="5">
        <dgm:presLayoutVars>
          <dgm:bulletEnabled val="1"/>
        </dgm:presLayoutVars>
      </dgm:prSet>
      <dgm:spPr/>
      <dgm:t>
        <a:bodyPr/>
        <a:lstStyle/>
        <a:p>
          <a:endParaRPr lang="en-US"/>
        </a:p>
      </dgm:t>
    </dgm:pt>
    <dgm:pt modelId="{F7CA1C30-8D48-4280-BD8B-B4BBF0036496}" type="pres">
      <dgm:prSet presAssocID="{BA20A2B7-9E51-4C23-89DB-FB8C15D287FF}" presName="FiveNodes_5_text" presStyleLbl="node1" presStyleIdx="4" presStyleCnt="5">
        <dgm:presLayoutVars>
          <dgm:bulletEnabled val="1"/>
        </dgm:presLayoutVars>
      </dgm:prSet>
      <dgm:spPr/>
      <dgm:t>
        <a:bodyPr/>
        <a:lstStyle/>
        <a:p>
          <a:endParaRPr lang="en-US"/>
        </a:p>
      </dgm:t>
    </dgm:pt>
  </dgm:ptLst>
  <dgm:cxnLst>
    <dgm:cxn modelId="{6AFE16DC-EDC1-46BD-AC33-D19B963C6AB3}" type="presOf" srcId="{860C7031-9E47-4EF3-9D39-DAAF42CA46F7}" destId="{77E297EC-779E-4E6F-A64E-DD41BFDD42B9}" srcOrd="1" destOrd="0" presId="urn:microsoft.com/office/officeart/2005/8/layout/vProcess5"/>
    <dgm:cxn modelId="{CE98761E-BF6E-4ED2-BE30-C2ACC38B348B}" type="presOf" srcId="{047D6673-47C5-4AA8-BE7A-9BA2185713D5}" destId="{66EC1A5D-B4C0-4122-A35B-D0E1BFBD8731}" srcOrd="0" destOrd="0" presId="urn:microsoft.com/office/officeart/2005/8/layout/vProcess5"/>
    <dgm:cxn modelId="{4D12939A-605A-4DB9-8845-6CC9C7DCBEBF}" type="presOf" srcId="{6A82D0CA-8438-4EAF-BCC4-D4D56C8100BF}" destId="{F7CA1C30-8D48-4280-BD8B-B4BBF0036496}" srcOrd="1" destOrd="0" presId="urn:microsoft.com/office/officeart/2005/8/layout/vProcess5"/>
    <dgm:cxn modelId="{8EC54032-550F-4ECF-BAA2-82D884C9C899}" srcId="{BA20A2B7-9E51-4C23-89DB-FB8C15D287FF}" destId="{6A82D0CA-8438-4EAF-BCC4-D4D56C8100BF}" srcOrd="4" destOrd="0" parTransId="{A0D2DCC7-5748-4CD9-B313-CB58A6FAF518}" sibTransId="{044B7A75-5D23-4408-9D1C-83432DDFC1D0}"/>
    <dgm:cxn modelId="{DE508C17-8337-4D31-91FF-B04589885AA1}" type="presOf" srcId="{BA20A2B7-9E51-4C23-89DB-FB8C15D287FF}" destId="{34AE8FE5-C698-457F-BF78-DF18E3C312CF}" srcOrd="0" destOrd="0" presId="urn:microsoft.com/office/officeart/2005/8/layout/vProcess5"/>
    <dgm:cxn modelId="{7B5D278C-214C-4298-A3AC-3556F0F64C1D}" type="presOf" srcId="{860C7031-9E47-4EF3-9D39-DAAF42CA46F7}" destId="{20BF0F9C-A072-4CDA-AC84-14CE786BF52B}" srcOrd="0" destOrd="0" presId="urn:microsoft.com/office/officeart/2005/8/layout/vProcess5"/>
    <dgm:cxn modelId="{8EFF7B49-ABF4-4C20-8D76-3584988CA9C7}" type="presOf" srcId="{6A82D0CA-8438-4EAF-BCC4-D4D56C8100BF}" destId="{8F89F615-0B74-483B-AF87-7856A2BCD366}" srcOrd="0" destOrd="0" presId="urn:microsoft.com/office/officeart/2005/8/layout/vProcess5"/>
    <dgm:cxn modelId="{B8E9748C-4AA2-4E38-BF49-0BF6AFF95875}" type="presOf" srcId="{D0938BD6-D04D-412C-B148-18B1779C2C68}" destId="{131C2923-1B34-49B6-BE1C-6414AE5C8506}" srcOrd="0" destOrd="0" presId="urn:microsoft.com/office/officeart/2005/8/layout/vProcess5"/>
    <dgm:cxn modelId="{4444E106-E37E-43E5-9D59-F849BEDB79A2}" srcId="{BA20A2B7-9E51-4C23-89DB-FB8C15D287FF}" destId="{860C7031-9E47-4EF3-9D39-DAAF42CA46F7}" srcOrd="3" destOrd="0" parTransId="{8115A712-B36F-46FD-B388-87D38C3E40E0}" sibTransId="{58A47F5A-3486-4326-A590-5AEA55C8DDC8}"/>
    <dgm:cxn modelId="{14293725-8BE8-47B7-88C9-7E7AA74E38FE}" type="presOf" srcId="{58A47F5A-3486-4326-A590-5AEA55C8DDC8}" destId="{7796BFB5-3B55-4820-803B-B9439F960596}" srcOrd="0" destOrd="0" presId="urn:microsoft.com/office/officeart/2005/8/layout/vProcess5"/>
    <dgm:cxn modelId="{FFB26E3E-EE1F-4CE6-B6A0-55DC2D13B19A}" type="presOf" srcId="{B71CA49A-42F3-401B-A46D-E976539EF0E0}" destId="{927CFA8A-EBB6-4813-96DC-2B86C5B8DE22}" srcOrd="0" destOrd="0" presId="urn:microsoft.com/office/officeart/2005/8/layout/vProcess5"/>
    <dgm:cxn modelId="{75ED4615-6397-438A-8121-CED948EDF83C}" type="presOf" srcId="{3F0051C4-31F7-4A43-A4C5-5DD79CC58CD4}" destId="{4BCE70CD-1FDD-409A-AF6C-DA260779E702}" srcOrd="0" destOrd="0" presId="urn:microsoft.com/office/officeart/2005/8/layout/vProcess5"/>
    <dgm:cxn modelId="{9FD221B0-8218-4C77-9F90-58F4473EF4BA}" type="presOf" srcId="{B71CA49A-42F3-401B-A46D-E976539EF0E0}" destId="{AA9D8823-7BF9-48D6-BFF5-119ADFD43C5B}" srcOrd="1" destOrd="0" presId="urn:microsoft.com/office/officeart/2005/8/layout/vProcess5"/>
    <dgm:cxn modelId="{333F1EC5-FD39-42B9-A7AA-BC907A8A785C}" type="presOf" srcId="{FA8053BB-1799-4E24-8052-F31DB8A2FDBE}" destId="{4F2E6772-A697-40CB-9826-C449188F888A}" srcOrd="0" destOrd="0" presId="urn:microsoft.com/office/officeart/2005/8/layout/vProcess5"/>
    <dgm:cxn modelId="{B84352C1-1F79-453F-A9B8-05DBEC0C2A12}" type="presOf" srcId="{F920E772-2EC3-474A-9A1E-8D1F7BA0FE1E}" destId="{FDCE9DF8-84BE-4289-B0E4-EB96D9C16C04}" srcOrd="0" destOrd="0" presId="urn:microsoft.com/office/officeart/2005/8/layout/vProcess5"/>
    <dgm:cxn modelId="{83FC4221-4C96-4B15-B347-406CD7790B70}" srcId="{BA20A2B7-9E51-4C23-89DB-FB8C15D287FF}" destId="{B71CA49A-42F3-401B-A46D-E976539EF0E0}" srcOrd="0" destOrd="0" parTransId="{A59F30D8-E60F-485C-9430-F818004E5E04}" sibTransId="{D0938BD6-D04D-412C-B148-18B1779C2C68}"/>
    <dgm:cxn modelId="{3EBF70F7-9BD6-431A-AF64-E73665A0B932}" type="presOf" srcId="{3F0051C4-31F7-4A43-A4C5-5DD79CC58CD4}" destId="{CED98A96-E12F-4FAB-BBE2-651B5AC59A9B}" srcOrd="1" destOrd="0" presId="urn:microsoft.com/office/officeart/2005/8/layout/vProcess5"/>
    <dgm:cxn modelId="{5084FDDF-50B3-4843-A924-7FCBE7C842C8}" srcId="{BA20A2B7-9E51-4C23-89DB-FB8C15D287FF}" destId="{3F0051C4-31F7-4A43-A4C5-5DD79CC58CD4}" srcOrd="2" destOrd="0" parTransId="{3D0C8450-72F5-4A58-A4AF-E37A39A2BCE7}" sibTransId="{047D6673-47C5-4AA8-BE7A-9BA2185713D5}"/>
    <dgm:cxn modelId="{0753E304-968A-4EE1-945F-CF1C069CEFA6}" type="presOf" srcId="{FA8053BB-1799-4E24-8052-F31DB8A2FDBE}" destId="{EE97D3AF-1395-4EB1-9303-30B0ED7FCB34}" srcOrd="1" destOrd="0" presId="urn:microsoft.com/office/officeart/2005/8/layout/vProcess5"/>
    <dgm:cxn modelId="{03F19807-9568-4497-9FF4-F405F1333900}" srcId="{BA20A2B7-9E51-4C23-89DB-FB8C15D287FF}" destId="{FA8053BB-1799-4E24-8052-F31DB8A2FDBE}" srcOrd="1" destOrd="0" parTransId="{E40DF4E7-3C39-40A4-B730-1727811045C5}" sibTransId="{F920E772-2EC3-474A-9A1E-8D1F7BA0FE1E}"/>
    <dgm:cxn modelId="{32049F29-127C-4F8C-B28F-7EA70876D8EC}" type="presParOf" srcId="{34AE8FE5-C698-457F-BF78-DF18E3C312CF}" destId="{7032E109-5DB2-4891-AFA2-5F44BC5B0D22}" srcOrd="0" destOrd="0" presId="urn:microsoft.com/office/officeart/2005/8/layout/vProcess5"/>
    <dgm:cxn modelId="{AC97A978-69EF-4A1C-9EF7-BBF78AB4D45F}" type="presParOf" srcId="{34AE8FE5-C698-457F-BF78-DF18E3C312CF}" destId="{927CFA8A-EBB6-4813-96DC-2B86C5B8DE22}" srcOrd="1" destOrd="0" presId="urn:microsoft.com/office/officeart/2005/8/layout/vProcess5"/>
    <dgm:cxn modelId="{EAFBA099-0AB2-4232-8A94-228BECD38A89}" type="presParOf" srcId="{34AE8FE5-C698-457F-BF78-DF18E3C312CF}" destId="{4F2E6772-A697-40CB-9826-C449188F888A}" srcOrd="2" destOrd="0" presId="urn:microsoft.com/office/officeart/2005/8/layout/vProcess5"/>
    <dgm:cxn modelId="{F47CA607-A892-43F5-A601-965FC5B80921}" type="presParOf" srcId="{34AE8FE5-C698-457F-BF78-DF18E3C312CF}" destId="{4BCE70CD-1FDD-409A-AF6C-DA260779E702}" srcOrd="3" destOrd="0" presId="urn:microsoft.com/office/officeart/2005/8/layout/vProcess5"/>
    <dgm:cxn modelId="{A5BF0BD5-DDF2-45AB-916E-2A3D1F8D65BB}" type="presParOf" srcId="{34AE8FE5-C698-457F-BF78-DF18E3C312CF}" destId="{20BF0F9C-A072-4CDA-AC84-14CE786BF52B}" srcOrd="4" destOrd="0" presId="urn:microsoft.com/office/officeart/2005/8/layout/vProcess5"/>
    <dgm:cxn modelId="{51CF4010-3821-4C2F-9612-BD2BE5A53C66}" type="presParOf" srcId="{34AE8FE5-C698-457F-BF78-DF18E3C312CF}" destId="{8F89F615-0B74-483B-AF87-7856A2BCD366}" srcOrd="5" destOrd="0" presId="urn:microsoft.com/office/officeart/2005/8/layout/vProcess5"/>
    <dgm:cxn modelId="{D5731DA7-BF14-4B42-8059-6323C7D0A0C5}" type="presParOf" srcId="{34AE8FE5-C698-457F-BF78-DF18E3C312CF}" destId="{131C2923-1B34-49B6-BE1C-6414AE5C8506}" srcOrd="6" destOrd="0" presId="urn:microsoft.com/office/officeart/2005/8/layout/vProcess5"/>
    <dgm:cxn modelId="{77A4C5BD-DF3B-4821-AE4E-20A8FC4F857D}" type="presParOf" srcId="{34AE8FE5-C698-457F-BF78-DF18E3C312CF}" destId="{FDCE9DF8-84BE-4289-B0E4-EB96D9C16C04}" srcOrd="7" destOrd="0" presId="urn:microsoft.com/office/officeart/2005/8/layout/vProcess5"/>
    <dgm:cxn modelId="{15FC2280-645B-4694-99D7-BEFB1BD60FFA}" type="presParOf" srcId="{34AE8FE5-C698-457F-BF78-DF18E3C312CF}" destId="{66EC1A5D-B4C0-4122-A35B-D0E1BFBD8731}" srcOrd="8" destOrd="0" presId="urn:microsoft.com/office/officeart/2005/8/layout/vProcess5"/>
    <dgm:cxn modelId="{A2040C97-2FCA-4A88-B37E-553F68FEDAAB}" type="presParOf" srcId="{34AE8FE5-C698-457F-BF78-DF18E3C312CF}" destId="{7796BFB5-3B55-4820-803B-B9439F960596}" srcOrd="9" destOrd="0" presId="urn:microsoft.com/office/officeart/2005/8/layout/vProcess5"/>
    <dgm:cxn modelId="{C333D185-45FE-45F7-A279-76518144F4A0}" type="presParOf" srcId="{34AE8FE5-C698-457F-BF78-DF18E3C312CF}" destId="{AA9D8823-7BF9-48D6-BFF5-119ADFD43C5B}" srcOrd="10" destOrd="0" presId="urn:microsoft.com/office/officeart/2005/8/layout/vProcess5"/>
    <dgm:cxn modelId="{E1CF011F-32F8-4CA1-9319-ABD70697DAF1}" type="presParOf" srcId="{34AE8FE5-C698-457F-BF78-DF18E3C312CF}" destId="{EE97D3AF-1395-4EB1-9303-30B0ED7FCB34}" srcOrd="11" destOrd="0" presId="urn:microsoft.com/office/officeart/2005/8/layout/vProcess5"/>
    <dgm:cxn modelId="{3D6E4DBD-3C4B-40BA-96B3-1F2EB6DEE711}" type="presParOf" srcId="{34AE8FE5-C698-457F-BF78-DF18E3C312CF}" destId="{CED98A96-E12F-4FAB-BBE2-651B5AC59A9B}" srcOrd="12" destOrd="0" presId="urn:microsoft.com/office/officeart/2005/8/layout/vProcess5"/>
    <dgm:cxn modelId="{33455CA1-2C08-44D6-AC42-B4C54B665B6F}" type="presParOf" srcId="{34AE8FE5-C698-457F-BF78-DF18E3C312CF}" destId="{77E297EC-779E-4E6F-A64E-DD41BFDD42B9}" srcOrd="13" destOrd="0" presId="urn:microsoft.com/office/officeart/2005/8/layout/vProcess5"/>
    <dgm:cxn modelId="{43BB540E-DA19-43E7-ADC4-A5495A3CB27B}" type="presParOf" srcId="{34AE8FE5-C698-457F-BF78-DF18E3C312CF}" destId="{F7CA1C30-8D48-4280-BD8B-B4BBF003649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CFA8A-EBB6-4813-96DC-2B86C5B8DE22}">
      <dsp:nvSpPr>
        <dsp:cNvPr id="0" name=""/>
        <dsp:cNvSpPr/>
      </dsp:nvSpPr>
      <dsp:spPr>
        <a:xfrm>
          <a:off x="0" y="0"/>
          <a:ext cx="6278118" cy="809244"/>
        </a:xfrm>
        <a:prstGeom prst="roundRect">
          <a:avLst>
            <a:gd name="adj" fmla="val 1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a:t>Alignment of Marketing with the Firm</a:t>
          </a:r>
        </a:p>
      </dsp:txBody>
      <dsp:txXfrm>
        <a:off x="23702" y="23702"/>
        <a:ext cx="5310198" cy="761840"/>
      </dsp:txXfrm>
    </dsp:sp>
    <dsp:sp modelId="{4F2E6772-A697-40CB-9826-C449188F888A}">
      <dsp:nvSpPr>
        <dsp:cNvPr id="0" name=""/>
        <dsp:cNvSpPr/>
      </dsp:nvSpPr>
      <dsp:spPr>
        <a:xfrm>
          <a:off x="468820" y="921639"/>
          <a:ext cx="6278118" cy="809244"/>
        </a:xfrm>
        <a:prstGeom prst="roundRect">
          <a:avLst>
            <a:gd name="adj" fmla="val 10000"/>
          </a:avLst>
        </a:prstGeom>
        <a:solidFill>
          <a:schemeClr val="accent4">
            <a:hueOff val="-640092"/>
            <a:satOff val="7083"/>
            <a:lumOff val="1863"/>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a:t>Development of Internal Relationships with Marketing </a:t>
          </a:r>
        </a:p>
      </dsp:txBody>
      <dsp:txXfrm>
        <a:off x="492522" y="945341"/>
        <a:ext cx="5235884" cy="761840"/>
      </dsp:txXfrm>
    </dsp:sp>
    <dsp:sp modelId="{4BCE70CD-1FDD-409A-AF6C-DA260779E702}">
      <dsp:nvSpPr>
        <dsp:cNvPr id="0" name=""/>
        <dsp:cNvSpPr/>
      </dsp:nvSpPr>
      <dsp:spPr>
        <a:xfrm>
          <a:off x="937640" y="1843278"/>
          <a:ext cx="6278118" cy="809244"/>
        </a:xfrm>
        <a:prstGeom prst="roundRect">
          <a:avLst>
            <a:gd name="adj" fmla="val 10000"/>
          </a:avLst>
        </a:prstGeom>
        <a:solidFill>
          <a:schemeClr val="accent4">
            <a:hueOff val="-1280185"/>
            <a:satOff val="14166"/>
            <a:lumOff val="3726"/>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a:t>Establishment of Direct Links between Marketing Spending and Profits  </a:t>
          </a:r>
        </a:p>
      </dsp:txBody>
      <dsp:txXfrm>
        <a:off x="961342" y="1866980"/>
        <a:ext cx="5235884" cy="761840"/>
      </dsp:txXfrm>
    </dsp:sp>
    <dsp:sp modelId="{20BF0F9C-A072-4CDA-AC84-14CE786BF52B}">
      <dsp:nvSpPr>
        <dsp:cNvPr id="0" name=""/>
        <dsp:cNvSpPr/>
      </dsp:nvSpPr>
      <dsp:spPr>
        <a:xfrm>
          <a:off x="1406461" y="2764917"/>
          <a:ext cx="6278118" cy="809244"/>
        </a:xfrm>
        <a:prstGeom prst="roundRect">
          <a:avLst>
            <a:gd name="adj" fmla="val 10000"/>
          </a:avLst>
        </a:prstGeom>
        <a:solidFill>
          <a:schemeClr val="accent4">
            <a:hueOff val="-1920277"/>
            <a:satOff val="21249"/>
            <a:lumOff val="5588"/>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a:t>Facilitation of Smoother Decision Making</a:t>
          </a:r>
        </a:p>
      </dsp:txBody>
      <dsp:txXfrm>
        <a:off x="1430163" y="2788619"/>
        <a:ext cx="5235884" cy="761840"/>
      </dsp:txXfrm>
    </dsp:sp>
    <dsp:sp modelId="{8F89F615-0B74-483B-AF87-7856A2BCD366}">
      <dsp:nvSpPr>
        <dsp:cNvPr id="0" name=""/>
        <dsp:cNvSpPr/>
      </dsp:nvSpPr>
      <dsp:spPr>
        <a:xfrm>
          <a:off x="1875281" y="3686556"/>
          <a:ext cx="6278118" cy="809244"/>
        </a:xfrm>
        <a:prstGeom prst="roundRect">
          <a:avLst>
            <a:gd name="adj" fmla="val 10000"/>
          </a:avLst>
        </a:prstGeom>
        <a:solidFill>
          <a:schemeClr val="accent4">
            <a:hueOff val="-2560369"/>
            <a:satOff val="28332"/>
            <a:lumOff val="7451"/>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a:t>Enhancement of Marketing’s Ability to Contribute </a:t>
          </a:r>
        </a:p>
      </dsp:txBody>
      <dsp:txXfrm>
        <a:off x="1898983" y="3710258"/>
        <a:ext cx="5235884" cy="761840"/>
      </dsp:txXfrm>
    </dsp:sp>
    <dsp:sp modelId="{131C2923-1B34-49B6-BE1C-6414AE5C8506}">
      <dsp:nvSpPr>
        <dsp:cNvPr id="0" name=""/>
        <dsp:cNvSpPr/>
      </dsp:nvSpPr>
      <dsp:spPr>
        <a:xfrm>
          <a:off x="5752109" y="591197"/>
          <a:ext cx="526008" cy="526008"/>
        </a:xfrm>
        <a:prstGeom prst="downArrow">
          <a:avLst>
            <a:gd name="adj1" fmla="val 55000"/>
            <a:gd name="adj2" fmla="val 45000"/>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870461" y="591197"/>
        <a:ext cx="289304" cy="395821"/>
      </dsp:txXfrm>
    </dsp:sp>
    <dsp:sp modelId="{FDCE9DF8-84BE-4289-B0E4-EB96D9C16C04}">
      <dsp:nvSpPr>
        <dsp:cNvPr id="0" name=""/>
        <dsp:cNvSpPr/>
      </dsp:nvSpPr>
      <dsp:spPr>
        <a:xfrm>
          <a:off x="6220929" y="1512836"/>
          <a:ext cx="526008" cy="526008"/>
        </a:xfrm>
        <a:prstGeom prst="downArrow">
          <a:avLst>
            <a:gd name="adj1" fmla="val 55000"/>
            <a:gd name="adj2" fmla="val 45000"/>
          </a:avLst>
        </a:prstGeom>
        <a:solidFill>
          <a:schemeClr val="accent4">
            <a:tint val="40000"/>
            <a:alpha val="90000"/>
            <a:hueOff val="-1276439"/>
            <a:satOff val="16300"/>
            <a:lumOff val="1189"/>
            <a:alphaOff val="0"/>
          </a:schemeClr>
        </a:solidFill>
        <a:ln w="10000" cap="flat" cmpd="sng" algn="ctr">
          <a:solidFill>
            <a:schemeClr val="accent4">
              <a:tint val="40000"/>
              <a:alpha val="90000"/>
              <a:hueOff val="-1276439"/>
              <a:satOff val="16300"/>
              <a:lumOff val="11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339281" y="1512836"/>
        <a:ext cx="289304" cy="395821"/>
      </dsp:txXfrm>
    </dsp:sp>
    <dsp:sp modelId="{66EC1A5D-B4C0-4122-A35B-D0E1BFBD8731}">
      <dsp:nvSpPr>
        <dsp:cNvPr id="0" name=""/>
        <dsp:cNvSpPr/>
      </dsp:nvSpPr>
      <dsp:spPr>
        <a:xfrm>
          <a:off x="6689750" y="2420988"/>
          <a:ext cx="526008" cy="526008"/>
        </a:xfrm>
        <a:prstGeom prst="downArrow">
          <a:avLst>
            <a:gd name="adj1" fmla="val 55000"/>
            <a:gd name="adj2" fmla="val 45000"/>
          </a:avLst>
        </a:prstGeom>
        <a:solidFill>
          <a:schemeClr val="accent4">
            <a:tint val="40000"/>
            <a:alpha val="90000"/>
            <a:hueOff val="-2552877"/>
            <a:satOff val="32599"/>
            <a:lumOff val="2377"/>
            <a:alphaOff val="0"/>
          </a:schemeClr>
        </a:solidFill>
        <a:ln w="10000" cap="flat" cmpd="sng" algn="ctr">
          <a:solidFill>
            <a:schemeClr val="accent4">
              <a:tint val="40000"/>
              <a:alpha val="90000"/>
              <a:hueOff val="-2552877"/>
              <a:satOff val="32599"/>
              <a:lumOff val="23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808102" y="2420988"/>
        <a:ext cx="289304" cy="395821"/>
      </dsp:txXfrm>
    </dsp:sp>
    <dsp:sp modelId="{7796BFB5-3B55-4820-803B-B9439F960596}">
      <dsp:nvSpPr>
        <dsp:cNvPr id="0" name=""/>
        <dsp:cNvSpPr/>
      </dsp:nvSpPr>
      <dsp:spPr>
        <a:xfrm>
          <a:off x="7158570" y="3351618"/>
          <a:ext cx="526008" cy="526008"/>
        </a:xfrm>
        <a:prstGeom prst="downArrow">
          <a:avLst>
            <a:gd name="adj1" fmla="val 55000"/>
            <a:gd name="adj2" fmla="val 45000"/>
          </a:avLst>
        </a:prstGeom>
        <a:solidFill>
          <a:schemeClr val="accent4">
            <a:tint val="40000"/>
            <a:alpha val="90000"/>
            <a:hueOff val="-3829315"/>
            <a:satOff val="48899"/>
            <a:lumOff val="3566"/>
            <a:alphaOff val="0"/>
          </a:schemeClr>
        </a:solidFill>
        <a:ln w="10000" cap="flat" cmpd="sng" algn="ctr">
          <a:solidFill>
            <a:schemeClr val="accent4">
              <a:tint val="40000"/>
              <a:alpha val="90000"/>
              <a:hueOff val="-3829315"/>
              <a:satOff val="48899"/>
              <a:lumOff val="3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276922" y="3351618"/>
        <a:ext cx="289304" cy="3958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FAAC75-865E-2040-8B23-B5E5D3C42FBA}"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E4E216-A360-234E-999A-4C5926DAECF7}" type="slidenum">
              <a:rPr lang="en-US" smtClean="0"/>
              <a:t>‹#›</a:t>
            </a:fld>
            <a:endParaRPr lang="en-US"/>
          </a:p>
        </p:txBody>
      </p:sp>
    </p:spTree>
    <p:extLst>
      <p:ext uri="{BB962C8B-B14F-4D97-AF65-F5344CB8AC3E}">
        <p14:creationId xmlns:p14="http://schemas.microsoft.com/office/powerpoint/2010/main" val="3008959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5D1D80D-2685-42BD-B155-43D48C72BBFA}"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AD667DA-4FD1-4FDC-9AEE-A8A51DCF3330}" type="slidenum">
              <a:rPr lang="en-US"/>
              <a:pPr>
                <a:defRPr/>
              </a:pPr>
              <a:t>‹#›</a:t>
            </a:fld>
            <a:endParaRPr lang="en-US" dirty="0"/>
          </a:p>
        </p:txBody>
      </p:sp>
    </p:spTree>
    <p:extLst>
      <p:ext uri="{BB962C8B-B14F-4D97-AF65-F5344CB8AC3E}">
        <p14:creationId xmlns:p14="http://schemas.microsoft.com/office/powerpoint/2010/main" val="3433300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Advances in information technology have changed the ways that customers and organizations function. Laptops, smartphones, and other smart devices have changed how individuals perform work, access and organize information, and communicate with each other. In addition, these tools have enabled the collection of vast amounts of data, with significant implications for comprehending how various phenomena can be better understood and acted on.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Four characteristics generally characterize Big Data and, taken together, these characteristics are commonly referred to as the four “Vs” of Big Data: volume, velocity, variety, and veracity</a:t>
            </a:r>
            <a:r>
              <a:rPr lang="en-US" sz="1200" kern="1200" dirty="0" smtClean="0">
                <a:solidFill>
                  <a:schemeClr val="tx1"/>
                </a:solidFill>
                <a:effectLst/>
                <a:latin typeface="+mn-lt"/>
                <a:ea typeface="+mn-ea"/>
                <a:cs typeface="+mn-cs"/>
              </a:rPr>
              <a:t>. </a:t>
            </a:r>
            <a:r>
              <a:rPr lang="en-US" sz="1200" i="1" kern="1200" dirty="0">
                <a:solidFill>
                  <a:schemeClr val="tx1"/>
                </a:solidFill>
                <a:effectLst/>
                <a:latin typeface="+mn-lt"/>
                <a:ea typeface="+mn-ea"/>
                <a:cs typeface="+mn-cs"/>
              </a:rPr>
              <a:t>Volume </a:t>
            </a:r>
            <a:r>
              <a:rPr lang="en-US" sz="1200" kern="1200" dirty="0">
                <a:solidFill>
                  <a:schemeClr val="tx1"/>
                </a:solidFill>
                <a:effectLst/>
                <a:latin typeface="+mn-lt"/>
                <a:ea typeface="+mn-ea"/>
                <a:cs typeface="+mn-cs"/>
              </a:rPr>
              <a:t>relates to the amount of data produced, which is generally measured in bytes, given the digital media in which data is most commonly stored. </a:t>
            </a:r>
            <a:r>
              <a:rPr lang="en-US" sz="1200" i="1" kern="1200" dirty="0">
                <a:solidFill>
                  <a:schemeClr val="tx1"/>
                </a:solidFill>
                <a:effectLst/>
                <a:latin typeface="+mn-lt"/>
                <a:ea typeface="+mn-ea"/>
                <a:cs typeface="+mn-cs"/>
              </a:rPr>
              <a:t>Velocity </a:t>
            </a:r>
            <a:r>
              <a:rPr lang="en-US" sz="1200" kern="1200" dirty="0">
                <a:solidFill>
                  <a:schemeClr val="tx1"/>
                </a:solidFill>
                <a:effectLst/>
                <a:latin typeface="+mn-lt"/>
                <a:ea typeface="+mn-ea"/>
                <a:cs typeface="+mn-cs"/>
              </a:rPr>
              <a:t>relates to the frequency at which data is generated over time and the speed at which it can and should be analyzed and used. </a:t>
            </a:r>
            <a:r>
              <a:rPr lang="en-US" sz="1200" i="1" kern="1200" dirty="0">
                <a:solidFill>
                  <a:schemeClr val="tx1"/>
                </a:solidFill>
                <a:effectLst/>
                <a:latin typeface="+mn-lt"/>
                <a:ea typeface="+mn-ea"/>
                <a:cs typeface="+mn-cs"/>
              </a:rPr>
              <a:t>Variety </a:t>
            </a:r>
            <a:r>
              <a:rPr lang="en-US" sz="1200" kern="1200" dirty="0">
                <a:solidFill>
                  <a:schemeClr val="tx1"/>
                </a:solidFill>
                <a:effectLst/>
                <a:latin typeface="+mn-lt"/>
                <a:ea typeface="+mn-ea"/>
                <a:cs typeface="+mn-cs"/>
              </a:rPr>
              <a:t>relates to the different types of data, including text, video, images, and audio, to name a few. And </a:t>
            </a:r>
            <a:r>
              <a:rPr lang="en-US" sz="1200" i="1" kern="1200" dirty="0">
                <a:solidFill>
                  <a:schemeClr val="tx1"/>
                </a:solidFill>
                <a:effectLst/>
                <a:latin typeface="+mn-lt"/>
                <a:ea typeface="+mn-ea"/>
                <a:cs typeface="+mn-cs"/>
              </a:rPr>
              <a:t>veracity </a:t>
            </a:r>
            <a:r>
              <a:rPr lang="en-US" sz="1200" kern="1200" dirty="0">
                <a:solidFill>
                  <a:schemeClr val="tx1"/>
                </a:solidFill>
                <a:effectLst/>
                <a:latin typeface="+mn-lt"/>
                <a:ea typeface="+mn-ea"/>
                <a:cs typeface="+mn-cs"/>
              </a:rPr>
              <a:t>relates to the reliability and validity of the data.</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16</a:t>
            </a:fld>
            <a:endParaRPr lang="en-US" dirty="0"/>
          </a:p>
        </p:txBody>
      </p:sp>
    </p:spTree>
    <p:extLst>
      <p:ext uri="{BB962C8B-B14F-4D97-AF65-F5344CB8AC3E}">
        <p14:creationId xmlns:p14="http://schemas.microsoft.com/office/powerpoint/2010/main" val="162698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mn-ea"/>
                <a:cs typeface="+mn-cs"/>
              </a:rPr>
              <a:t>Structured data </a:t>
            </a:r>
            <a:r>
              <a:rPr lang="en-US" sz="1200" kern="1200" dirty="0">
                <a:solidFill>
                  <a:schemeClr val="tx1"/>
                </a:solidFill>
                <a:effectLst/>
                <a:latin typeface="+mn-lt"/>
                <a:ea typeface="+mn-ea"/>
                <a:cs typeface="+mn-cs"/>
              </a:rPr>
              <a:t>refers to data that is generated in such a way that a logical organization is imposed on it during its generation, thus enabling it to be more readily analyzable for knowledge creation. Structured data can easily be placed into specific categories and stored within information systems for future analysis. Structured data is typically either numeric or text that is substantially limited to a certain set of input values (female/male for example). It is the type of data that is generally found in relational databases or spreadsheets such as Microsoft Excel or Google Sheets, it is generally organized into tables with columns that make it clear what types of information will be included in each of the entries within a given column.</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Unstructured </a:t>
            </a:r>
            <a:r>
              <a:rPr lang="en-US" sz="1200" b="1" kern="1200" dirty="0">
                <a:solidFill>
                  <a:schemeClr val="tx1"/>
                </a:solidFill>
                <a:effectLst/>
                <a:latin typeface="+mn-lt"/>
                <a:ea typeface="+mn-ea"/>
                <a:cs typeface="+mn-cs"/>
              </a:rPr>
              <a:t>data </a:t>
            </a:r>
            <a:r>
              <a:rPr lang="en-US" sz="1200" kern="1200" dirty="0">
                <a:solidFill>
                  <a:schemeClr val="tx1"/>
                </a:solidFill>
                <a:effectLst/>
                <a:latin typeface="+mn-lt"/>
                <a:ea typeface="+mn-ea"/>
                <a:cs typeface="+mn-cs"/>
              </a:rPr>
              <a:t>refers to data that is generated in such a way that it does not possess a specific organizational structure that renders it readily analyzable for knowledge creation. Unstructured data may not be immediately actionable in the way that structured data is, but it has become the most common form of data available to organizations and a potentially rich source of deep insights on customer behavior and customer/provider </a:t>
            </a:r>
            <a:r>
              <a:rPr lang="en-US" sz="1200" kern="1200" dirty="0" smtClean="0">
                <a:solidFill>
                  <a:schemeClr val="tx1"/>
                </a:solidFill>
                <a:effectLst/>
                <a:latin typeface="+mn-lt"/>
                <a:ea typeface="+mn-ea"/>
                <a:cs typeface="+mn-cs"/>
              </a:rPr>
              <a:t>relationships. Unstructured </a:t>
            </a:r>
            <a:r>
              <a:rPr lang="en-US" sz="1200" kern="1200" dirty="0">
                <a:solidFill>
                  <a:schemeClr val="tx1"/>
                </a:solidFill>
                <a:effectLst/>
                <a:latin typeface="+mn-lt"/>
                <a:ea typeface="+mn-ea"/>
                <a:cs typeface="+mn-cs"/>
              </a:rPr>
              <a:t>data can include posts that people make on social media, emails sent to customer service representatives (CSRs), call logs from salespeople and CSRs, information that salespeople and CSRs input into CRM systems to describe interactions with current and potential customers, videos that people make discussing their experiences with products, images (including memes) that people use to express their feelings about brands or experiences as customers, as well as many other types of input.</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18</a:t>
            </a:fld>
            <a:endParaRPr lang="en-US" dirty="0"/>
          </a:p>
        </p:txBody>
      </p:sp>
    </p:spTree>
    <p:extLst>
      <p:ext uri="{BB962C8B-B14F-4D97-AF65-F5344CB8AC3E}">
        <p14:creationId xmlns:p14="http://schemas.microsoft.com/office/powerpoint/2010/main" val="193021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Semi-structured data </a:t>
            </a:r>
            <a:r>
              <a:rPr lang="en-US" sz="1200" kern="1200" dirty="0">
                <a:solidFill>
                  <a:schemeClr val="tx1"/>
                </a:solidFill>
                <a:effectLst/>
                <a:latin typeface="+mn-lt"/>
                <a:ea typeface="+mn-ea"/>
                <a:cs typeface="+mn-cs"/>
              </a:rPr>
              <a:t>fits between structured and unstructured data in the sense that it contains some elements of structure that make it easier for machines to understand its organization, but still contains parts that do not possess an appropriate level of structure to make them readily analyzable by automated means for knowledge creation. </a:t>
            </a:r>
            <a:r>
              <a:rPr lang="en-US" sz="1200" kern="1200" dirty="0" smtClean="0">
                <a:solidFill>
                  <a:schemeClr val="tx1"/>
                </a:solidFill>
                <a:effectLst/>
                <a:latin typeface="+mn-lt"/>
                <a:ea typeface="+mn-ea"/>
                <a:cs typeface="+mn-cs"/>
              </a:rPr>
              <a:t>Semi-structured </a:t>
            </a:r>
            <a:r>
              <a:rPr lang="en-US" sz="1200" kern="1200" dirty="0">
                <a:solidFill>
                  <a:schemeClr val="tx1"/>
                </a:solidFill>
                <a:effectLst/>
                <a:latin typeface="+mn-lt"/>
                <a:ea typeface="+mn-ea"/>
                <a:cs typeface="+mn-cs"/>
              </a:rPr>
              <a:t>data does not readily adhere to a strict set of standards.  A typical example from the web would be Extensible Markup Language (XML) files. XML files contain tags (markings within an XML file that provide a degree of organization to the data and offer some semantic meaning), but additional effort is required to create structured data from these files so that the output can be stored in a manner that enables a wider range of analyses to be applied.</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19</a:t>
            </a:fld>
            <a:endParaRPr lang="en-US" dirty="0"/>
          </a:p>
        </p:txBody>
      </p:sp>
    </p:spTree>
    <p:extLst>
      <p:ext uri="{BB962C8B-B14F-4D97-AF65-F5344CB8AC3E}">
        <p14:creationId xmlns:p14="http://schemas.microsoft.com/office/powerpoint/2010/main" val="99822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mn-lt"/>
                <a:ea typeface="+mn-ea"/>
                <a:cs typeface="+mn-cs"/>
              </a:rPr>
              <a:t>The information systems that companies use for different internally- and externally-facing business functions provide valuable information for better understanding how to maximize the value of customers. CRM systems often act as central hubs of customer-related data and many contain capabilities that enable them to easily integrate with other applications utilized by an organization. The advantage of centralizing information into one place through integration of multiple applications is that it facilitates a more holistic view of the firm’s current and potential customers and allows for analyses of differing levels of sophistication to be conducted using the related data</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collection of transaction data from customers through point of sales (POS) systems in retail locations as well as online transaction processing systems can be tied to other rich information about a customer and used to determine that customer’s relative value. It can also provide insight into what kinds of products, services, and promotional offerings would most appeal to that customer</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Web-related activity is a major source of data generation that will continue to grow in importance as more people rely on the internet and different technologies that enable internet access to search for information, communicate with others, and transact business. Every action that a customer takes on a website creates data that through analysis has potential to provide valuable insights for marketing managers. This data can be collected in a web log, which records specific actions that a user takes on a website in reverse chronological order (that is, displayed from newest to oldest). One particular element of interest captured within a web log is clickstream data, which includes the specific sequence of mouse clicks that the user made while visiting one or more websites. Data originating from web logs is of value for multiple reasons, including gaining insights on improving the way a website functions as well the effect that different marketing actions have on firm outcomes.</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21</a:t>
            </a:fld>
            <a:endParaRPr lang="en-US" dirty="0"/>
          </a:p>
        </p:txBody>
      </p:sp>
    </p:spTree>
    <p:extLst>
      <p:ext uri="{BB962C8B-B14F-4D97-AF65-F5344CB8AC3E}">
        <p14:creationId xmlns:p14="http://schemas.microsoft.com/office/powerpoint/2010/main" val="757652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generated through social media platforms is very diverse in nature, related to the different means of communication that are emphasized or enabled by different social networking.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way that users communicate with each other on social media platforms, and who they communicate with, offers chances to better understand relationships between specific individuals and groups and differences in influence that certain individuals and groups wield on others. For a marketing manager developing a campaign for a specific product, identifying individuals on social media with high levels of influence who have an interest in the product and involving them in the marketing campaign can yield substantial benefits through the positive word of mouth those influencers are able to create.</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22</a:t>
            </a:fld>
            <a:endParaRPr lang="en-US" dirty="0"/>
          </a:p>
        </p:txBody>
      </p:sp>
    </p:spTree>
    <p:extLst>
      <p:ext uri="{BB962C8B-B14F-4D97-AF65-F5344CB8AC3E}">
        <p14:creationId xmlns:p14="http://schemas.microsoft.com/office/powerpoint/2010/main" val="2689534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As more smart devices enter the market and more products gain the capability to become network connected, an increasing source of structured and unstructured data is being generated and transmitted to organizations via these devices. Many include sensors that enable the collection of large amounts of unstructured data. Data generated from the usage of these products has the potential to provide a greater understanding of how customers use products and services, such as informing the design of future features and helping identify opportunities to communicate information about features that a customer is not utilizing to their fullest potential benefit.</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23</a:t>
            </a:fld>
            <a:endParaRPr lang="en-US" dirty="0"/>
          </a:p>
        </p:txBody>
      </p:sp>
    </p:spTree>
    <p:extLst>
      <p:ext uri="{BB962C8B-B14F-4D97-AF65-F5344CB8AC3E}">
        <p14:creationId xmlns:p14="http://schemas.microsoft.com/office/powerpoint/2010/main" val="1106437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Data generated from a customer’s use of different </a:t>
            </a:r>
            <a:r>
              <a:rPr lang="en-US" sz="1200" kern="1200" dirty="0" smtClean="0">
                <a:solidFill>
                  <a:schemeClr val="tx1"/>
                </a:solidFill>
                <a:effectLst/>
                <a:latin typeface="+mn-lt"/>
                <a:ea typeface="+mn-ea"/>
                <a:cs typeface="+mn-cs"/>
              </a:rPr>
              <a:t>mobile apps </a:t>
            </a:r>
            <a:r>
              <a:rPr lang="en-US" sz="1200" kern="1200" dirty="0">
                <a:solidFill>
                  <a:schemeClr val="tx1"/>
                </a:solidFill>
                <a:effectLst/>
                <a:latin typeface="+mn-lt"/>
                <a:ea typeface="+mn-ea"/>
                <a:cs typeface="+mn-cs"/>
              </a:rPr>
              <a:t>can provide insight into how different customers use mobile apps, and what elements within a mobile app are the most effective from a general standpoint. Mobile apps used to assist customers in finding in-store deals, such as Cartwheel from Target, provide opportunities for retailers to maximize the value of in-store shopping experiences; understand a customer’s response to different price levels for different products, categories, and brands; and gain better insights on how shopping behavior that blends online and offline experiences might differ from traditional offline shopping behavior. In the case of mobile games, it can generally be determined which elements of the game appeal specifically to different segments of customers. One implication of this knowledge is identifying cross promotional opportunities. For instance, if it is determined that one customer seemed to enjoy that a game awarded badges for accomplishments (as evidenced by a choice to share accomplishments with friends online), then that customer may be provided in-game advertisements for other games that have a badge-awarding feature at the point where it is expected the customer will soon stop playing the first game.</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24</a:t>
            </a:fld>
            <a:endParaRPr lang="en-US" dirty="0"/>
          </a:p>
        </p:txBody>
      </p:sp>
    </p:spTree>
    <p:extLst>
      <p:ext uri="{BB962C8B-B14F-4D97-AF65-F5344CB8AC3E}">
        <p14:creationId xmlns:p14="http://schemas.microsoft.com/office/powerpoint/2010/main" val="2582158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Finally, data collected by governments can </a:t>
            </a:r>
            <a:r>
              <a:rPr lang="en-US" dirty="0">
                <a:effectLst/>
              </a:rPr>
              <a:t>also be a valuable source of information for organizations interested in understanding demographic characteristics within different parts of a population and identifying specific patterns or trends on a large scale. In the U.S. government, at the state and federal level, there has been an increase in efforts to make the data that governmental agencies collect available and easily accessible to the public. A great example is the U.S. Bureau of Labor Statistics, a unit within the Department of Labor, which has greatly enhanced its website to provide more of a </a:t>
            </a:r>
            <a:r>
              <a:rPr lang="en-US" sz="1200" kern="1200" dirty="0">
                <a:solidFill>
                  <a:schemeClr val="tx1"/>
                </a:solidFill>
                <a:effectLst/>
                <a:latin typeface="+mn-lt"/>
                <a:ea typeface="+mn-ea"/>
                <a:cs typeface="+mn-cs"/>
              </a:rPr>
              <a:t>commercial flair and easier access. In many cases the transference of government data to the public realm has been formalized through the development of open data policies. Consider how access to census data related to the demographics within a region can help organizations identify attractive geographic areas where there is a higher concentration of individuals who fit an organization’s demographic profile of an ideal customer, based on factors such as age, gender, and income. Census data can also provide insight into the attractiveness of a region related to the level of competition in that industry, based on the inclusion of data on the number of businesses within an industry that operate within a region as well as data on how that number has changed over time.</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26</a:t>
            </a:fld>
            <a:endParaRPr lang="en-US" dirty="0"/>
          </a:p>
        </p:txBody>
      </p:sp>
    </p:spTree>
    <p:extLst>
      <p:ext uri="{BB962C8B-B14F-4D97-AF65-F5344CB8AC3E}">
        <p14:creationId xmlns:p14="http://schemas.microsoft.com/office/powerpoint/2010/main" val="2414937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sz="1200" kern="1200" dirty="0">
                <a:solidFill>
                  <a:schemeClr val="tx1"/>
                </a:solidFill>
                <a:effectLst/>
                <a:latin typeface="+mn-lt"/>
                <a:ea typeface="+mn-ea"/>
                <a:cs typeface="+mn-cs"/>
              </a:rPr>
              <a:t>marketing managers, a crucial component of extracting value from Big Data is the effective use of marketing analytics. </a:t>
            </a:r>
            <a:r>
              <a:rPr lang="en-US" sz="1200" b="1" kern="1200" dirty="0">
                <a:solidFill>
                  <a:schemeClr val="tx1"/>
                </a:solidFill>
                <a:effectLst/>
                <a:latin typeface="+mn-lt"/>
                <a:ea typeface="+mn-ea"/>
                <a:cs typeface="+mn-cs"/>
              </a:rPr>
              <a:t>Marketing analytics </a:t>
            </a:r>
            <a:r>
              <a:rPr lang="en-US" sz="1200" kern="1200" dirty="0">
                <a:solidFill>
                  <a:schemeClr val="tx1"/>
                </a:solidFill>
                <a:effectLst/>
                <a:latin typeface="+mn-lt"/>
                <a:ea typeface="+mn-ea"/>
                <a:cs typeface="+mn-cs"/>
              </a:rPr>
              <a:t>include a set of methods facilitated by technology that utilize individual-level and market-level data to identify and communicate meaningful patterns within the data for the purpose of improving marketing-related decisions. Marketing analytics is not technically a new concept, but with the explosion of data available to marketing managers organizations have become increasingly interested in finding new ways to extract maximum value from the data that they continue to accumulate. To help gain a greater appreciation of just how “big” Big Data can be, consider these factoids about Google and Facebook—massive generators of such data. Users of Google input more than four million search queries per minute and the organization processes more than 20 million petabytes (one petabyte is equivalent to one million gigabytes) of data per day. Users of Facebook produce about two and a half million pieces of content each minute. Truly incredible scales of data</a:t>
            </a:r>
            <a:r>
              <a:rPr lang="en-US" sz="1200" kern="1200" dirty="0" smtClean="0">
                <a:solidFill>
                  <a:schemeClr val="tx1"/>
                </a:solidFill>
                <a:effectLst/>
                <a:latin typeface="+mn-lt"/>
                <a:ea typeface="+mn-ea"/>
                <a:cs typeface="+mn-cs"/>
              </a:rPr>
              <a:t>! So </a:t>
            </a:r>
            <a:r>
              <a:rPr lang="en-US" sz="1200" kern="1200" dirty="0">
                <a:solidFill>
                  <a:schemeClr val="tx1"/>
                </a:solidFill>
                <a:effectLst/>
                <a:latin typeface="+mn-lt"/>
                <a:ea typeface="+mn-ea"/>
                <a:cs typeface="+mn-cs"/>
              </a:rPr>
              <a:t>given escalating volume, availability, and access to Big Data, the central question for marketing managers is how to use the data for gaining customer insights and marketing planning. Answering this question requires knowledge about marketing analytic approaches, and marketing analytics are significantly changing the whole field of marketing management based on the increased capability and speed of gaining valuable customer insights.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27</a:t>
            </a:fld>
            <a:endParaRPr lang="en-US" dirty="0"/>
          </a:p>
        </p:txBody>
      </p:sp>
    </p:spTree>
    <p:extLst>
      <p:ext uri="{BB962C8B-B14F-4D97-AF65-F5344CB8AC3E}">
        <p14:creationId xmlns:p14="http://schemas.microsoft.com/office/powerpoint/2010/main" val="230523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i="1" kern="1200" dirty="0">
                <a:solidFill>
                  <a:schemeClr val="tx1"/>
                </a:solidFill>
                <a:latin typeface="+mn-lt"/>
                <a:ea typeface="+mn-ea"/>
                <a:cs typeface="+mn-cs"/>
              </a:rPr>
              <a:t>Customer acquisition—</a:t>
            </a:r>
            <a:r>
              <a:rPr lang="en-US" sz="1200" b="0" kern="1200" dirty="0">
                <a:solidFill>
                  <a:schemeClr val="tx1"/>
                </a:solidFill>
                <a:latin typeface="+mn-lt"/>
                <a:ea typeface="+mn-ea"/>
                <a:cs typeface="+mn-cs"/>
              </a:rPr>
              <a:t>acquisition of the </a:t>
            </a:r>
            <a:r>
              <a:rPr lang="en-US" sz="1200" b="0" i="1" kern="1200" dirty="0">
                <a:solidFill>
                  <a:schemeClr val="tx1"/>
                </a:solidFill>
                <a:latin typeface="+mn-lt"/>
                <a:ea typeface="+mn-ea"/>
                <a:cs typeface="+mn-cs"/>
              </a:rPr>
              <a:t>right </a:t>
            </a:r>
            <a:r>
              <a:rPr lang="en-US" sz="1200" b="0" kern="1200" dirty="0">
                <a:solidFill>
                  <a:schemeClr val="tx1"/>
                </a:solidFill>
                <a:latin typeface="+mn-lt"/>
                <a:ea typeface="+mn-ea"/>
                <a:cs typeface="+mn-cs"/>
              </a:rPr>
              <a:t>customers based on known or learned characteristics that will drive growth and increase margins.</a:t>
            </a:r>
          </a:p>
          <a:p>
            <a:pPr lvl="0"/>
            <a:r>
              <a:rPr lang="en-US" sz="1200" i="1" kern="1200" dirty="0">
                <a:solidFill>
                  <a:schemeClr val="tx1"/>
                </a:solidFill>
                <a:latin typeface="+mn-lt"/>
                <a:ea typeface="+mn-ea"/>
                <a:cs typeface="+mn-cs"/>
              </a:rPr>
              <a:t>Customer retention—</a:t>
            </a:r>
            <a:r>
              <a:rPr lang="en-US" sz="1200" kern="1200" dirty="0">
                <a:solidFill>
                  <a:schemeClr val="tx1"/>
                </a:solidFill>
                <a:latin typeface="+mn-lt"/>
                <a:ea typeface="+mn-ea"/>
                <a:cs typeface="+mn-cs"/>
              </a:rPr>
              <a:t>retention of satisfied and loyal profitable customers and channels, and thus to grow the business profitably over the long run.</a:t>
            </a:r>
          </a:p>
          <a:p>
            <a:r>
              <a:rPr lang="en-US" sz="1200" i="1" kern="1200" dirty="0">
                <a:solidFill>
                  <a:schemeClr val="tx1"/>
                </a:solidFill>
                <a:latin typeface="+mn-lt"/>
                <a:ea typeface="+mn-ea"/>
                <a:cs typeface="+mn-cs"/>
              </a:rPr>
              <a:t>Customer profitability—</a:t>
            </a:r>
            <a:r>
              <a:rPr lang="en-US" sz="1200" kern="1200" dirty="0">
                <a:solidFill>
                  <a:schemeClr val="tx1"/>
                </a:solidFill>
                <a:latin typeface="+mn-lt"/>
                <a:ea typeface="+mn-ea"/>
                <a:cs typeface="+mn-cs"/>
              </a:rPr>
              <a:t>increased individual customer margins, while offering the right products at the right time.</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Measurements produced from descriptive analysis can include sums (such as total number of new customers acquired per month by an online insurance company), averages (such as average dollar amount of purchases made by a customer who is a member of a clothing company’s loyalty program), or measures of changes in variables of interest (such as percent increase or decrease in number of email subscribers to a company’s blog for a given month compared to the same month in the prior year). Information produced from descriptive analyses are often presented in a visual format to assist in their interpretation by a broader audience. For instance, histograms, scatter plots, or pie charts may make it easier to see patterns in the information produced via descriptive analysis.</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29</a:t>
            </a:fld>
            <a:endParaRPr lang="en-US" dirty="0"/>
          </a:p>
        </p:txBody>
      </p:sp>
    </p:spTree>
    <p:extLst>
      <p:ext uri="{BB962C8B-B14F-4D97-AF65-F5344CB8AC3E}">
        <p14:creationId xmlns:p14="http://schemas.microsoft.com/office/powerpoint/2010/main" val="3961682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An approach using </a:t>
            </a:r>
            <a:r>
              <a:rPr lang="en-US" sz="1200" b="1" kern="1200" dirty="0">
                <a:solidFill>
                  <a:schemeClr val="tx1"/>
                </a:solidFill>
                <a:effectLst/>
                <a:latin typeface="+mn-lt"/>
                <a:ea typeface="+mn-ea"/>
                <a:cs typeface="+mn-cs"/>
              </a:rPr>
              <a:t>diagnostic analytics </a:t>
            </a:r>
            <a:r>
              <a:rPr lang="en-US" sz="1200" kern="1200" dirty="0">
                <a:solidFill>
                  <a:schemeClr val="tx1"/>
                </a:solidFill>
                <a:effectLst/>
                <a:latin typeface="+mn-lt"/>
                <a:ea typeface="+mn-ea"/>
                <a:cs typeface="+mn-cs"/>
              </a:rPr>
              <a:t>utilizes data </a:t>
            </a: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explore </a:t>
            </a:r>
            <a:r>
              <a:rPr lang="en-US" sz="1200" kern="1200" dirty="0">
                <a:solidFill>
                  <a:schemeClr val="tx1"/>
                </a:solidFill>
                <a:effectLst/>
                <a:latin typeface="+mn-lt"/>
                <a:ea typeface="+mn-ea"/>
                <a:cs typeface="+mn-cs"/>
              </a:rPr>
              <a:t>the relationships between different marketing relevant factors that influence the organization’s performance either directly or indirectly. There is significant value </a:t>
            </a:r>
            <a:r>
              <a:rPr lang="en-US" sz="1200" kern="1200" dirty="0" smtClean="0">
                <a:solidFill>
                  <a:schemeClr val="tx1"/>
                </a:solidFill>
                <a:effectLst/>
                <a:latin typeface="+mn-lt"/>
                <a:ea typeface="+mn-ea"/>
                <a:cs typeface="+mn-cs"/>
              </a:rPr>
              <a:t>in understanding </a:t>
            </a:r>
            <a:r>
              <a:rPr lang="en-US" sz="1200" kern="1200" dirty="0">
                <a:solidFill>
                  <a:schemeClr val="tx1"/>
                </a:solidFill>
                <a:effectLst/>
                <a:latin typeface="+mn-lt"/>
                <a:ea typeface="+mn-ea"/>
                <a:cs typeface="+mn-cs"/>
              </a:rPr>
              <a:t>how marketing relevant factors (for example, advertising frequency, advertisement placement, or product pricing) that can be influenced or controlled by the marketing managers can influence important firm outcomes such as product sales or customer satisfaction scores. Diagnostic analytics provide insights into the relationships of different factors with the implication being that an understanding of their relationships can have value for future marketing decisions. Statistical methods such as linear regression, which in this context provide a quantifiable relationship between a marketing outcome and specific marketing relevant factors believed to influence that outcome, can provide evidence of any relationships that exist as well as evidence of the relative magnitudes of those identified relationships</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an example, consider a marketing manager for a television network who is interested in exploring the impact that conversations in online forums have on the television ratings of new shows. The marketing manager believes that the number of conversations and the spread of the conversations across different online forums are important determinants of the success of a new show. He or she collects data on the number of conversations within a set of online forums (representing different communities of television viewers), the spread of conversations across those online forums that occur during each week, and the weekly ratings of new show during the period of analysis. Using diagnostic analytics, the marketing manager then looks at the relationship between the number of conversations and the spread of the conversations for a new show in a given week and the ratings of the show in the following week and discovers that the spread of conversations is far more impactful on future ratings of the show than the sheer number of conversations. This finding might motivate the marketing manager to invest </a:t>
            </a:r>
            <a:r>
              <a:rPr lang="en-US" dirty="0">
                <a:effectLst/>
              </a:rPr>
              <a:t>greater resources into encouraging a smaller, but more diverse set of viewers to engage in discussions online to increase the spread of conversations across online forums, as opposed to engaging with a group of similar customers who might engage in conversations within a more limited set of online forums that subsequently limits the diffusion of engagement. </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30</a:t>
            </a:fld>
            <a:endParaRPr lang="en-US" dirty="0"/>
          </a:p>
        </p:txBody>
      </p:sp>
    </p:spTree>
    <p:extLst>
      <p:ext uri="{BB962C8B-B14F-4D97-AF65-F5344CB8AC3E}">
        <p14:creationId xmlns:p14="http://schemas.microsoft.com/office/powerpoint/2010/main" val="14521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approach using </a:t>
            </a:r>
            <a:r>
              <a:rPr lang="en-US" sz="1200" b="1" kern="1200" dirty="0">
                <a:solidFill>
                  <a:schemeClr val="tx1"/>
                </a:solidFill>
                <a:effectLst/>
                <a:latin typeface="+mn-lt"/>
                <a:ea typeface="+mn-ea"/>
                <a:cs typeface="+mn-cs"/>
              </a:rPr>
              <a:t>predictive analytics </a:t>
            </a:r>
            <a:r>
              <a:rPr lang="en-US" sz="1200" kern="1200" dirty="0">
                <a:solidFill>
                  <a:schemeClr val="tx1"/>
                </a:solidFill>
                <a:effectLst/>
                <a:latin typeface="+mn-lt"/>
                <a:ea typeface="+mn-ea"/>
                <a:cs typeface="+mn-cs"/>
              </a:rPr>
              <a:t>utilizes data to make predictions about future marketing outcomes of interest. Predictive analytics can be divided into those that use historical measurements of the outcome of interest to determine a pattern that can be extrapolated in the future and those that make predictions based on the examination of relationships between a set of factors and an outcome of interest that the factors are believed to influence. For the latter, there is a close relationship between predictive analytics and diagnostic analytics. Specifically, the relationships identified using diagnostic analytics can be used to predict how as different marketing relevant factors are expected to change over time, their influence on a marketing outcome leads to changes in that outcome over time.</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31</a:t>
            </a:fld>
            <a:endParaRPr lang="en-US" dirty="0"/>
          </a:p>
        </p:txBody>
      </p:sp>
    </p:spTree>
    <p:extLst>
      <p:ext uri="{BB962C8B-B14F-4D97-AF65-F5344CB8AC3E}">
        <p14:creationId xmlns:p14="http://schemas.microsoft.com/office/powerpoint/2010/main" val="1386117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An approach using </a:t>
            </a:r>
            <a:r>
              <a:rPr lang="en-US" sz="1200" b="1" kern="1200" dirty="0">
                <a:solidFill>
                  <a:schemeClr val="tx1"/>
                </a:solidFill>
                <a:effectLst/>
                <a:latin typeface="+mn-lt"/>
                <a:ea typeface="+mn-ea"/>
                <a:cs typeface="+mn-cs"/>
              </a:rPr>
              <a:t>prescriptive analytics </a:t>
            </a:r>
            <a:r>
              <a:rPr lang="en-US" sz="1200" kern="1200" dirty="0">
                <a:solidFill>
                  <a:schemeClr val="tx1"/>
                </a:solidFill>
                <a:effectLst/>
                <a:latin typeface="+mn-lt"/>
                <a:ea typeface="+mn-ea"/>
                <a:cs typeface="+mn-cs"/>
              </a:rPr>
              <a:t>involves determining the optimal level of marketing relevant factors for a specific context by considering how adjusting their levels in varying ways will impact different marketing outcomes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For instance, prescriptive analytics can be used to look at how adjusting the level of spending on different marketing communication channels (such as print ads, television commercials, online video ads, online banner ads, and social media ads) will impact one or more marketing outcomes related to marketing communications spending (key outcomes might be total sales of </a:t>
            </a:r>
            <a:r>
              <a:rPr lang="en-US" dirty="0">
                <a:effectLst/>
              </a:rPr>
              <a:t>products or services, or changes in market share). Prescriptive analytics is the most advanced of the marketing analytics approaches (and the most costly) because it draws on the results and insights derived from the other three approaches to provide a framework for making specific (and in many cases quantifiable) marketing management decisions. In another sense, prescriptive analytics allows marketing managers to engage in questions of “what if we do this or of what if we do that” to assess the relative value of those decisions. The “what if” questions generally would be derived from the observation of results stemming from the use of the other analytic approaches. The ability to look at multiple possible scenarios using this approach enables marketing managers to more carefully consider how to most effectively allocate resources and prepare for potential risks that may arise in the future related to actions by competitors and other external factors that could have an impact on different critical marketing outcomes. </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32</a:t>
            </a:fld>
            <a:endParaRPr lang="en-US" dirty="0"/>
          </a:p>
        </p:txBody>
      </p:sp>
    </p:spTree>
    <p:extLst>
      <p:ext uri="{BB962C8B-B14F-4D97-AF65-F5344CB8AC3E}">
        <p14:creationId xmlns:p14="http://schemas.microsoft.com/office/powerpoint/2010/main" val="1671819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mn-lt"/>
                <a:ea typeface="+mn-ea"/>
                <a:cs typeface="+mn-cs"/>
              </a:rPr>
              <a:t>Marketing analytics that leverage Big Data provide significant capabilities for organizations in the form of deep customer insights that can be achieved. Advances in technology have made it easier than ever to deliver dynamic and personalized experiences to customers at lower costs and adjust investments in the marketing mix as deemed appropriate. Many believe that today is the best time ever to be a marketing manager due to the capabilities available for better decision making and strategy execution. </a:t>
            </a:r>
            <a:r>
              <a:rPr lang="en-US" sz="1200" kern="1200" dirty="0" smtClean="0">
                <a:solidFill>
                  <a:schemeClr val="tx1"/>
                </a:solidFill>
                <a:effectLst/>
                <a:latin typeface="+mn-lt"/>
                <a:ea typeface="+mn-ea"/>
                <a:cs typeface="+mn-cs"/>
              </a:rPr>
              <a:t>Below </a:t>
            </a:r>
            <a:r>
              <a:rPr lang="en-US" sz="1200" kern="1200" dirty="0">
                <a:solidFill>
                  <a:schemeClr val="tx1"/>
                </a:solidFill>
                <a:effectLst/>
                <a:latin typeface="+mn-lt"/>
                <a:ea typeface="+mn-ea"/>
                <a:cs typeface="+mn-cs"/>
              </a:rPr>
              <a:t>we consider two specific capabilities that result from Big Data and applied marketing analytics in more detail: marketing mix enhancement and increased personalization of products, services, and customer experiences</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Advances in marketing analytics have made it more feasible to maximize the value of unstructured data using methods such as </a:t>
            </a:r>
            <a:r>
              <a:rPr lang="en-US" sz="1200" b="1" kern="1200" dirty="0">
                <a:solidFill>
                  <a:schemeClr val="tx1"/>
                </a:solidFill>
                <a:effectLst/>
                <a:latin typeface="+mn-lt"/>
                <a:ea typeface="+mn-ea"/>
                <a:cs typeface="+mn-cs"/>
              </a:rPr>
              <a:t>sentiment analysis</a:t>
            </a:r>
            <a:r>
              <a:rPr lang="en-US" sz="1200" kern="1200" dirty="0">
                <a:solidFill>
                  <a:schemeClr val="tx1"/>
                </a:solidFill>
                <a:effectLst/>
                <a:latin typeface="+mn-lt"/>
                <a:ea typeface="+mn-ea"/>
                <a:cs typeface="+mn-cs"/>
              </a:rPr>
              <a:t>, a type of analytic method that identifies the general attitude (for example: positive, negative,  or neutral) contained within a message through an analysis of its content. Thus, the identified attitude is the structured data extracted from the unstructured data that can be used in subsequent analyses.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key consideration that arises when assessing the impact of the marketing mix is </a:t>
            </a:r>
            <a:r>
              <a:rPr lang="en-US" sz="1200" b="1" kern="1200" dirty="0">
                <a:solidFill>
                  <a:schemeClr val="tx1"/>
                </a:solidFill>
                <a:effectLst/>
                <a:latin typeface="+mn-lt"/>
                <a:ea typeface="+mn-ea"/>
                <a:cs typeface="+mn-cs"/>
              </a:rPr>
              <a:t>attribution</a:t>
            </a:r>
            <a:r>
              <a:rPr lang="en-US" sz="1200" kern="1200" dirty="0">
                <a:solidFill>
                  <a:schemeClr val="tx1"/>
                </a:solidFill>
                <a:effectLst/>
                <a:latin typeface="+mn-lt"/>
                <a:ea typeface="+mn-ea"/>
                <a:cs typeface="+mn-cs"/>
              </a:rPr>
              <a:t>, which can be thought of as determining how to give appropriate credit to different elements of the marketing mix through the measurement of their effects. In the digital context, it is generally straightforward to tie exposure to marketing mix elements online to a desired outcome (for example, clicking the purchase button). With this data alone it might be possible to estimate, in a quantifiable sense, the impact that different online elements of the marketing mix have on the desired outcome, but with some caveats. </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34</a:t>
            </a:fld>
            <a:endParaRPr lang="en-US" dirty="0"/>
          </a:p>
        </p:txBody>
      </p:sp>
    </p:spTree>
    <p:extLst>
      <p:ext uri="{BB962C8B-B14F-4D97-AF65-F5344CB8AC3E}">
        <p14:creationId xmlns:p14="http://schemas.microsoft.com/office/powerpoint/2010/main" val="79458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ability to effectively provide more personalized products, services, and customer experiences (for convenience we’ll refer to this trio as “offerings” hereafter) to customers is dependent on understanding the characteristics of different customers and what types of offerings that customers value the most. One of the most prominent applications of personalization using marketing analytics are the recommendations systems that many electronic retailers and digital content providers employ. </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35</a:t>
            </a:fld>
            <a:endParaRPr lang="en-US" dirty="0"/>
          </a:p>
        </p:txBody>
      </p:sp>
    </p:spTree>
    <p:extLst>
      <p:ext uri="{BB962C8B-B14F-4D97-AF65-F5344CB8AC3E}">
        <p14:creationId xmlns:p14="http://schemas.microsoft.com/office/powerpoint/2010/main" val="3097759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Recommendation systems can be divided into content filtering, collaborative filtering, and hybrid methods. </a:t>
            </a:r>
            <a:r>
              <a:rPr lang="en-US" sz="1200" b="1" kern="1200" dirty="0">
                <a:solidFill>
                  <a:schemeClr val="tx1"/>
                </a:solidFill>
                <a:effectLst/>
                <a:latin typeface="+mn-lt"/>
                <a:ea typeface="+mn-ea"/>
                <a:cs typeface="+mn-cs"/>
              </a:rPr>
              <a:t>Content filtering </a:t>
            </a:r>
            <a:r>
              <a:rPr lang="en-US" sz="1200" kern="1200" dirty="0">
                <a:solidFill>
                  <a:schemeClr val="tx1"/>
                </a:solidFill>
                <a:effectLst/>
                <a:latin typeface="+mn-lt"/>
                <a:ea typeface="+mn-ea"/>
                <a:cs typeface="+mn-cs"/>
              </a:rPr>
              <a:t>is an analytic method that identifies which products or services to recommend based on a determination of how similar a product or service seems to be to those that the customer has demonstrated a preference for in the past, or is currently considering. Such an approach is dependent on products or services being assigned different characteristics stored as data that can be used to quantitatively determine the degree of similarity between any two products or services in a way that enables relative comparisons between different pairs. </a:t>
            </a:r>
            <a:r>
              <a:rPr lang="en-US" sz="1200" b="1" kern="1200" dirty="0">
                <a:solidFill>
                  <a:schemeClr val="tx1"/>
                </a:solidFill>
                <a:effectLst/>
                <a:latin typeface="+mn-lt"/>
                <a:ea typeface="+mn-ea"/>
                <a:cs typeface="+mn-cs"/>
              </a:rPr>
              <a:t>Collaborative filtering </a:t>
            </a:r>
            <a:r>
              <a:rPr lang="en-US" sz="1200" kern="1200" dirty="0">
                <a:solidFill>
                  <a:schemeClr val="tx1"/>
                </a:solidFill>
                <a:effectLst/>
                <a:latin typeface="+mn-lt"/>
                <a:ea typeface="+mn-ea"/>
                <a:cs typeface="+mn-cs"/>
              </a:rPr>
              <a:t>predicts a customer’s preferences for products or services based on the observed preferences of customers who are perceived to be similar. Determining which customers are similar is generally based on the analysis of data related to each customer’s behaviors and preferences on the related website. </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36</a:t>
            </a:fld>
            <a:endParaRPr lang="en-US" dirty="0"/>
          </a:p>
        </p:txBody>
      </p:sp>
    </p:spTree>
    <p:extLst>
      <p:ext uri="{BB962C8B-B14F-4D97-AF65-F5344CB8AC3E}">
        <p14:creationId xmlns:p14="http://schemas.microsoft.com/office/powerpoint/2010/main" val="2303060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Personalization can be achieved at three possible levels of granularity, illustrated </a:t>
            </a:r>
            <a:r>
              <a:rPr lang="en-US" sz="1200" kern="1200" dirty="0" smtClean="0">
                <a:solidFill>
                  <a:schemeClr val="tx1"/>
                </a:solidFill>
                <a:effectLst/>
                <a:latin typeface="+mn-lt"/>
                <a:ea typeface="+mn-ea"/>
                <a:cs typeface="+mn-cs"/>
              </a:rPr>
              <a:t>here.</a:t>
            </a:r>
            <a:r>
              <a:rPr lang="en-US" sz="1200" kern="1200" baseline="0" dirty="0" smtClean="0">
                <a:solidFill>
                  <a:schemeClr val="tx1"/>
                </a:solidFill>
                <a:effectLst/>
                <a:latin typeface="+mn-lt"/>
                <a:ea typeface="+mn-ea"/>
                <a:cs typeface="+mn-cs"/>
              </a:rPr>
              <a:t> Mass </a:t>
            </a:r>
            <a:r>
              <a:rPr lang="en-US" sz="1200" kern="1200" dirty="0" smtClean="0">
                <a:solidFill>
                  <a:schemeClr val="tx1"/>
                </a:solidFill>
                <a:effectLst/>
                <a:latin typeface="+mn-lt"/>
                <a:ea typeface="+mn-ea"/>
                <a:cs typeface="+mn-cs"/>
              </a:rPr>
              <a:t>personalization </a:t>
            </a:r>
            <a:r>
              <a:rPr lang="en-US" sz="1200" kern="1200" dirty="0">
                <a:solidFill>
                  <a:schemeClr val="tx1"/>
                </a:solidFill>
                <a:effectLst/>
                <a:latin typeface="+mn-lt"/>
                <a:ea typeface="+mn-ea"/>
                <a:cs typeface="+mn-cs"/>
              </a:rPr>
              <a:t>where everyone receives the same offering; segment-level personalization, in which groups of customers with similar preferences are identified and an offering is developed for each segment; and individual-level personalization, in which each customer receives an offering customized to his or her specific tastes. It is often sensible to set the level of granularity of personalization for an element of the offering based on a consideration of the costs and benefits. Consider, as an example, how an automobile </a:t>
            </a:r>
            <a:r>
              <a:rPr lang="en-US" dirty="0">
                <a:effectLst/>
              </a:rPr>
              <a:t>company might manufacture specific cars for different segments of a market, but customize its sales efforts and product pricing for individual customers via an empowered salesforce. Data at the customer level makes personalization at each level of granularity feasible. </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37</a:t>
            </a:fld>
            <a:endParaRPr lang="en-US" dirty="0"/>
          </a:p>
        </p:txBody>
      </p:sp>
    </p:spTree>
    <p:extLst>
      <p:ext uri="{BB962C8B-B14F-4D97-AF65-F5344CB8AC3E}">
        <p14:creationId xmlns:p14="http://schemas.microsoft.com/office/powerpoint/2010/main" val="1397062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Two primary goals of any dashboard are diagnostic insight and predictive foresight—with a special emphasis on the latter. Some dashboard metrics are diagnostic, looking at what has happened and trying to discern why. Probably the most important metrics you’ll come to rely on, however, are predictive, using the diagnostic experience to better forecast results under various assumptions of circumstances and resource allocations.</a:t>
            </a:r>
            <a:endParaRPr lang="en-US" dirty="0"/>
          </a:p>
        </p:txBody>
      </p:sp>
      <p:sp>
        <p:nvSpPr>
          <p:cNvPr id="4" name="Slide Number Placeholder 3"/>
          <p:cNvSpPr>
            <a:spLocks noGrp="1"/>
          </p:cNvSpPr>
          <p:nvPr>
            <p:ph type="sldNum" sz="quarter" idx="10"/>
          </p:nvPr>
        </p:nvSpPr>
        <p:spPr/>
        <p:txBody>
          <a:bodyPr/>
          <a:lstStyle/>
          <a:p>
            <a:pPr>
              <a:defRPr/>
            </a:pPr>
            <a:fld id="{75B76529-F87B-44B7-92AD-D650FE44F1A6}" type="slidenum">
              <a:rPr lang="en-US" smtClean="0"/>
              <a:pPr>
                <a:defRPr/>
              </a:pPr>
              <a:t>39</a:t>
            </a:fld>
            <a:endParaRPr lang="en-US" dirty="0"/>
          </a:p>
        </p:txBody>
      </p:sp>
    </p:spTree>
    <p:extLst>
      <p:ext uri="{BB962C8B-B14F-4D97-AF65-F5344CB8AC3E}">
        <p14:creationId xmlns:p14="http://schemas.microsoft.com/office/powerpoint/2010/main" val="68712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1200" b="1" kern="1200" dirty="0">
                <a:solidFill>
                  <a:schemeClr val="tx1"/>
                </a:solidFill>
                <a:effectLst/>
                <a:latin typeface="+mn-lt"/>
                <a:ea typeface="+mn-ea"/>
                <a:cs typeface="+mn-cs"/>
              </a:rPr>
              <a:t>Alignment of Marketing with the </a:t>
            </a:r>
            <a:r>
              <a:rPr lang="en-US" sz="1200" b="1" kern="1200" dirty="0" smtClean="0">
                <a:solidFill>
                  <a:schemeClr val="tx1"/>
                </a:solidFill>
                <a:effectLst/>
                <a:latin typeface="+mn-lt"/>
                <a:ea typeface="+mn-ea"/>
                <a:cs typeface="+mn-cs"/>
              </a:rPr>
              <a:t>Firm: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marketing dashboard aligns marketing objectives with the company’s financial objectives and corporate strategy through the selection of critical metrics and sharing of results</a:t>
            </a:r>
            <a:r>
              <a:rPr lang="en-US" sz="1200" kern="1200" dirty="0" smtClean="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Development of Internal Relationships with </a:t>
            </a:r>
            <a:r>
              <a:rPr lang="en-US" sz="1200" b="1" kern="1200" dirty="0" smtClean="0">
                <a:solidFill>
                  <a:schemeClr val="tx1"/>
                </a:solidFill>
                <a:effectLst/>
                <a:latin typeface="+mn-lt"/>
                <a:ea typeface="+mn-ea"/>
                <a:cs typeface="+mn-cs"/>
              </a:rPr>
              <a:t>Marketing:</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marketing dashboard not only creates organizational alignment </a:t>
            </a:r>
            <a:r>
              <a:rPr lang="en-US" sz="1200" i="1" kern="1200" dirty="0">
                <a:solidFill>
                  <a:schemeClr val="tx1"/>
                </a:solidFill>
                <a:effectLst/>
                <a:latin typeface="+mn-lt"/>
                <a:ea typeface="+mn-ea"/>
                <a:cs typeface="+mn-cs"/>
              </a:rPr>
              <a:t>within </a:t>
            </a:r>
            <a:r>
              <a:rPr lang="en-US" sz="1200" kern="1200" dirty="0">
                <a:solidFill>
                  <a:schemeClr val="tx1"/>
                </a:solidFill>
                <a:effectLst/>
                <a:latin typeface="+mn-lt"/>
                <a:ea typeface="+mn-ea"/>
                <a:cs typeface="+mn-cs"/>
              </a:rPr>
              <a:t>marketing by linking all expenditures back to a smaller set of focused objectives, but it also clarifies the relationships </a:t>
            </a:r>
            <a:r>
              <a:rPr lang="en-US" sz="1200" i="1" kern="1200" dirty="0">
                <a:solidFill>
                  <a:schemeClr val="tx1"/>
                </a:solidFill>
                <a:effectLst/>
                <a:latin typeface="+mn-lt"/>
                <a:ea typeface="+mn-ea"/>
                <a:cs typeface="+mn-cs"/>
              </a:rPr>
              <a:t>between </a:t>
            </a:r>
            <a:r>
              <a:rPr lang="en-US" sz="1200" kern="1200" dirty="0">
                <a:solidFill>
                  <a:schemeClr val="tx1"/>
                </a:solidFill>
                <a:effectLst/>
                <a:latin typeface="+mn-lt"/>
                <a:ea typeface="+mn-ea"/>
                <a:cs typeface="+mn-cs"/>
              </a:rPr>
              <a:t>marketing and other organizational areas. It crystallizes roles </a:t>
            </a:r>
            <a:r>
              <a:rPr lang="en-US" sz="1200" kern="1200" dirty="0" smtClean="0">
                <a:solidFill>
                  <a:schemeClr val="tx1"/>
                </a:solidFill>
                <a:effectLst/>
                <a:latin typeface="+mn-lt"/>
                <a:ea typeface="+mn-ea"/>
                <a:cs typeface="+mn-cs"/>
              </a:rPr>
              <a:t>and responsibilities </a:t>
            </a:r>
            <a:r>
              <a:rPr lang="en-US" sz="1200" kern="1200" dirty="0">
                <a:solidFill>
                  <a:schemeClr val="tx1"/>
                </a:solidFill>
                <a:effectLst/>
                <a:latin typeface="+mn-lt"/>
                <a:ea typeface="+mn-ea"/>
                <a:cs typeface="+mn-cs"/>
              </a:rPr>
              <a:t>to ensure everyone understands the inherent interdependencies. The result of all this alignment fosters greater job satisfaction within a culture of performance and success</a:t>
            </a:r>
            <a:r>
              <a:rPr lang="en-US" sz="1200" kern="1200" dirty="0" smtClean="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Establishment of Direct Links between Marketing Spending and </a:t>
            </a:r>
            <a:r>
              <a:rPr lang="en-US" sz="1200" b="1" kern="1200" dirty="0" smtClean="0">
                <a:solidFill>
                  <a:schemeClr val="tx1"/>
                </a:solidFill>
                <a:effectLst/>
                <a:latin typeface="+mn-lt"/>
                <a:ea typeface="+mn-ea"/>
                <a:cs typeface="+mn-cs"/>
              </a:rPr>
              <a:t>Profits: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dashboard uses graphical representations of crucial metrics in ways that begin to show, often for the first time, the causal relationships between marketing initiatives and financial results. It portrays historical data in a fashion that makes it easier for any manager to grasp and understand the implications. The result is a greater ability to make smart resource allocations and increase </a:t>
            </a:r>
            <a:r>
              <a:rPr lang="en-US" sz="1200" kern="1200" dirty="0" smtClean="0">
                <a:solidFill>
                  <a:schemeClr val="tx1"/>
                </a:solidFill>
                <a:effectLst/>
                <a:latin typeface="+mn-lt"/>
                <a:ea typeface="+mn-ea"/>
                <a:cs typeface="+mn-cs"/>
              </a:rPr>
              <a:t>both the </a:t>
            </a:r>
            <a:r>
              <a:rPr lang="en-US" sz="1200" kern="1200" dirty="0">
                <a:solidFill>
                  <a:schemeClr val="tx1"/>
                </a:solidFill>
                <a:effectLst/>
                <a:latin typeface="+mn-lt"/>
                <a:ea typeface="+mn-ea"/>
                <a:cs typeface="+mn-cs"/>
              </a:rPr>
              <a:t>efficiency and effectiveness of marketing spending.</a:t>
            </a:r>
            <a:r>
              <a:rPr lang="en-US" dirty="0">
                <a:effectLst/>
              </a:rPr>
              <a:t> </a:t>
            </a:r>
            <a:endParaRPr lang="en-US" dirty="0" smtClean="0">
              <a:effectLst/>
            </a:endParaRPr>
          </a:p>
          <a:p>
            <a:pPr lvl="0"/>
            <a:endParaRPr lang="en-US" dirty="0">
              <a:effectLst/>
            </a:endParaRPr>
          </a:p>
          <a:p>
            <a:pPr lvl="0"/>
            <a:r>
              <a:rPr lang="en-US" sz="1200" b="1" kern="1200" dirty="0">
                <a:solidFill>
                  <a:schemeClr val="tx1"/>
                </a:solidFill>
                <a:effectLst/>
                <a:latin typeface="+mn-lt"/>
                <a:ea typeface="+mn-ea"/>
                <a:cs typeface="+mn-cs"/>
              </a:rPr>
              <a:t>Facilitation of Smoother Decision </a:t>
            </a:r>
            <a:r>
              <a:rPr lang="en-US" sz="1200" b="1" kern="1200" dirty="0" smtClean="0">
                <a:solidFill>
                  <a:schemeClr val="tx1"/>
                </a:solidFill>
                <a:effectLst/>
                <a:latin typeface="+mn-lt"/>
                <a:ea typeface="+mn-ea"/>
                <a:cs typeface="+mn-cs"/>
              </a:rPr>
              <a:t>Making: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marketing dashboard fosters a learning organization whose members make decisions based on hard facts, creativity, and experiential intuition, rather than as a result of battles based on pure subjectivity. The real benefit of this evolution to a culture of “everyone has </a:t>
            </a:r>
            <a:r>
              <a:rPr lang="en-US" sz="1200" kern="1200" dirty="0" smtClean="0">
                <a:solidFill>
                  <a:schemeClr val="tx1"/>
                </a:solidFill>
                <a:effectLst/>
                <a:latin typeface="+mn-lt"/>
                <a:ea typeface="+mn-ea"/>
                <a:cs typeface="+mn-cs"/>
              </a:rPr>
              <a:t>the information</a:t>
            </a:r>
            <a:r>
              <a:rPr lang="en-US" sz="1200" kern="1200" dirty="0">
                <a:solidFill>
                  <a:schemeClr val="tx1"/>
                </a:solidFill>
                <a:effectLst/>
                <a:latin typeface="+mn-lt"/>
                <a:ea typeface="+mn-ea"/>
                <a:cs typeface="+mn-cs"/>
              </a:rPr>
              <a:t>” is a dramatic reduction in time spent in highly politicized arguments, which greatly speeds decision making in organizations</a:t>
            </a:r>
            <a:r>
              <a:rPr lang="en-US" sz="1200" kern="1200" dirty="0" smtClean="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Enhancement of Marketing’s Ability to </a:t>
            </a:r>
            <a:r>
              <a:rPr lang="en-US" sz="1200" b="1" kern="1200" dirty="0" smtClean="0">
                <a:solidFill>
                  <a:schemeClr val="tx1"/>
                </a:solidFill>
                <a:effectLst/>
                <a:latin typeface="+mn-lt"/>
                <a:ea typeface="+mn-ea"/>
                <a:cs typeface="+mn-cs"/>
              </a:rPr>
              <a:t>Contribute: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dashboard creates transparency in marketing’s goals, operations, and performance, creating stronger alliances between marketing and</a:t>
            </a:r>
          </a:p>
          <a:p>
            <a:r>
              <a:rPr lang="en-US" sz="1200" kern="1200" dirty="0">
                <a:solidFill>
                  <a:schemeClr val="tx1"/>
                </a:solidFill>
                <a:effectLst/>
                <a:latin typeface="+mn-lt"/>
                <a:ea typeface="+mn-ea"/>
                <a:cs typeface="+mn-cs"/>
              </a:rPr>
              <a:t>the rest of the firm. This elevates marketing’s perceived accountability, earning greater trust and confidence from the CEO, CFO, board, and other key decision makers and influencers.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75B76529-F87B-44B7-92AD-D650FE44F1A6}" type="slidenum">
              <a:rPr lang="en-US" smtClean="0"/>
              <a:pPr>
                <a:defRPr/>
              </a:pPr>
              <a:t>40</a:t>
            </a:fld>
            <a:endParaRPr lang="en-US" dirty="0"/>
          </a:p>
        </p:txBody>
      </p:sp>
    </p:spTree>
    <p:extLst>
      <p:ext uri="{BB962C8B-B14F-4D97-AF65-F5344CB8AC3E}">
        <p14:creationId xmlns:p14="http://schemas.microsoft.com/office/powerpoint/2010/main" val="202594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most important metrics in CRM is that </a:t>
            </a:r>
            <a:r>
              <a:rPr lang="en-US" sz="1200" b="1" kern="1200" dirty="0">
                <a:solidFill>
                  <a:schemeClr val="tx1"/>
                </a:solidFill>
                <a:effectLst/>
                <a:latin typeface="+mn-lt"/>
                <a:ea typeface="+mn-ea"/>
                <a:cs typeface="+mn-cs"/>
              </a:rPr>
              <a:t>customer lifetime value. </a:t>
            </a:r>
            <a:r>
              <a:rPr lang="en-US" sz="1200" kern="1200" dirty="0">
                <a:solidFill>
                  <a:schemeClr val="tx1"/>
                </a:solidFill>
                <a:effectLst/>
                <a:latin typeface="+mn-lt"/>
                <a:ea typeface="+mn-ea"/>
                <a:cs typeface="+mn-cs"/>
              </a:rPr>
              <a:t>Fredrick </a:t>
            </a:r>
            <a:r>
              <a:rPr lang="en-US" sz="1200" kern="1200" dirty="0" err="1">
                <a:solidFill>
                  <a:schemeClr val="tx1"/>
                </a:solidFill>
                <a:effectLst/>
                <a:latin typeface="+mn-lt"/>
                <a:ea typeface="+mn-ea"/>
                <a:cs typeface="+mn-cs"/>
              </a:rPr>
              <a:t>Reichheld</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his </a:t>
            </a:r>
            <a:r>
              <a:rPr lang="en-US" sz="1200" kern="1200" dirty="0">
                <a:solidFill>
                  <a:schemeClr val="tx1"/>
                </a:solidFill>
                <a:effectLst/>
                <a:latin typeface="+mn-lt"/>
                <a:ea typeface="+mn-ea"/>
                <a:cs typeface="+mn-cs"/>
              </a:rPr>
              <a:t>books on customer loyalty has demonstrated time and again that investment in CRM yields more successful long</a:t>
            </a:r>
            <a:r>
              <a:rPr lang="en-US" sz="1200" kern="1200" dirty="0" smtClean="0">
                <a:solidFill>
                  <a:schemeClr val="tx1"/>
                </a:solidFill>
                <a:effectLst/>
                <a:latin typeface="+mn-lt"/>
                <a:ea typeface="+mn-ea"/>
                <a:cs typeface="+mn-cs"/>
              </a:rPr>
              <a:t>-term </a:t>
            </a:r>
            <a:r>
              <a:rPr lang="en-US" sz="1200" kern="1200" dirty="0">
                <a:solidFill>
                  <a:schemeClr val="tx1"/>
                </a:solidFill>
                <a:effectLst/>
                <a:latin typeface="+mn-lt"/>
                <a:ea typeface="+mn-ea"/>
                <a:cs typeface="+mn-cs"/>
              </a:rPr>
              <a:t>relationships with customers, and that these relationships pay handsomely in terms of cost savings, revenue growth, </a:t>
            </a:r>
            <a:r>
              <a:rPr lang="en-US" sz="1200" kern="1200" dirty="0" smtClean="0">
                <a:solidFill>
                  <a:schemeClr val="tx1"/>
                </a:solidFill>
                <a:effectLst/>
                <a:latin typeface="+mn-lt"/>
                <a:ea typeface="+mn-ea"/>
                <a:cs typeface="+mn-cs"/>
              </a:rPr>
              <a:t>profits, </a:t>
            </a:r>
            <a:r>
              <a:rPr lang="en-US" sz="1200" kern="1200" dirty="0">
                <a:solidFill>
                  <a:schemeClr val="tx1"/>
                </a:solidFill>
                <a:effectLst/>
                <a:latin typeface="+mn-lt"/>
                <a:ea typeface="+mn-ea"/>
                <a:cs typeface="+mn-cs"/>
              </a:rPr>
              <a:t>referrals</a:t>
            </a:r>
            <a:r>
              <a:rPr lang="en-US" sz="1200" kern="1200" dirty="0" smtClean="0">
                <a:solidFill>
                  <a:schemeClr val="tx1"/>
                </a:solidFill>
                <a:effectLst/>
                <a:latin typeface="+mn-lt"/>
                <a:ea typeface="+mn-ea"/>
                <a:cs typeface="+mn-cs"/>
              </a:rPr>
              <a:t>, and other </a:t>
            </a:r>
            <a:r>
              <a:rPr lang="en-US" sz="1200" kern="1200" dirty="0">
                <a:solidFill>
                  <a:schemeClr val="tx1"/>
                </a:solidFill>
                <a:effectLst/>
                <a:latin typeface="+mn-lt"/>
                <a:ea typeface="+mn-ea"/>
                <a:cs typeface="+mn-cs"/>
              </a:rPr>
              <a:t>important business success factors. It is possible to actually calculate an estimate of the projected financial returns from a customer, or </a:t>
            </a:r>
            <a:r>
              <a:rPr lang="en-US" sz="1200" b="1" kern="1200" dirty="0">
                <a:solidFill>
                  <a:schemeClr val="tx1"/>
                </a:solidFill>
                <a:effectLst/>
                <a:latin typeface="+mn-lt"/>
                <a:ea typeface="+mn-ea"/>
                <a:cs typeface="+mn-cs"/>
              </a:rPr>
              <a:t>return on customer investment (ROCI)</a:t>
            </a:r>
            <a:r>
              <a:rPr lang="en-US" sz="1200" kern="1200" dirty="0">
                <a:solidFill>
                  <a:schemeClr val="tx1"/>
                </a:solidFill>
                <a:effectLst/>
                <a:latin typeface="+mn-lt"/>
                <a:ea typeface="+mn-ea"/>
                <a:cs typeface="+mn-cs"/>
              </a:rPr>
              <a:t>, over the long run. This analysis provides a very useful strategic tool for deciding which customers deserve what levels of investment of various resources (money, people, time, information, etc.). Proliferation of ROCI analysis has raised the prospects of </a:t>
            </a:r>
            <a:r>
              <a:rPr lang="en-US" sz="1200" b="1" kern="1200" dirty="0">
                <a:solidFill>
                  <a:schemeClr val="tx1"/>
                </a:solidFill>
                <a:effectLst/>
                <a:latin typeface="+mn-lt"/>
                <a:ea typeface="+mn-ea"/>
                <a:cs typeface="+mn-cs"/>
              </a:rPr>
              <a:t>firing a customer </a:t>
            </a:r>
            <a:r>
              <a:rPr lang="en-US" sz="1200" kern="1200" dirty="0">
                <a:solidFill>
                  <a:schemeClr val="tx1"/>
                </a:solidFill>
                <a:effectLst/>
                <a:latin typeface="+mn-lt"/>
                <a:ea typeface="+mn-ea"/>
                <a:cs typeface="+mn-cs"/>
              </a:rPr>
              <a:t>who exhibits a low predicted lifetime value, and instead investing resources in other more profitable customers. Of course, such action assumes other more attractive customers exist.</a:t>
            </a:r>
          </a:p>
          <a:p>
            <a:endParaRPr lang="en-US" b="1"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6</a:t>
            </a:fld>
            <a:endParaRPr lang="en-US" dirty="0"/>
          </a:p>
        </p:txBody>
      </p:sp>
    </p:spTree>
    <p:extLst>
      <p:ext uri="{BB962C8B-B14F-4D97-AF65-F5344CB8AC3E}">
        <p14:creationId xmlns:p14="http://schemas.microsoft.com/office/powerpoint/2010/main" val="3970335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US" sz="1200" b="1" kern="1200" dirty="0">
                <a:solidFill>
                  <a:schemeClr val="tx1"/>
                </a:solidFill>
                <a:effectLst/>
                <a:latin typeface="+mn-lt"/>
                <a:ea typeface="+mn-ea"/>
                <a:cs typeface="+mn-cs"/>
              </a:rPr>
              <a:t>Goals and </a:t>
            </a:r>
            <a:r>
              <a:rPr lang="en-US" sz="1200" b="1" kern="1200" dirty="0" smtClean="0">
                <a:solidFill>
                  <a:schemeClr val="tx1"/>
                </a:solidFill>
                <a:effectLst/>
                <a:latin typeface="+mn-lt"/>
                <a:ea typeface="+mn-ea"/>
                <a:cs typeface="+mn-cs"/>
              </a:rPr>
              <a:t>Objectives: </a:t>
            </a:r>
            <a:r>
              <a:rPr lang="en-US" sz="1200" kern="1200" dirty="0" smtClean="0">
                <a:solidFill>
                  <a:schemeClr val="tx1"/>
                </a:solidFill>
                <a:effectLst/>
                <a:latin typeface="+mn-lt"/>
                <a:ea typeface="+mn-ea"/>
                <a:cs typeface="+mn-cs"/>
              </a:rPr>
              <a:t>These </a:t>
            </a:r>
            <a:r>
              <a:rPr lang="en-US" sz="1200" kern="1200" dirty="0">
                <a:solidFill>
                  <a:schemeClr val="tx1"/>
                </a:solidFill>
                <a:effectLst/>
                <a:latin typeface="+mn-lt"/>
                <a:ea typeface="+mn-ea"/>
                <a:cs typeface="+mn-cs"/>
              </a:rPr>
              <a:t>are the goals of the company, translated into a set of marketing objectives. All ideas, initiatives, and metrics should be considered in light of these.</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Initiative </a:t>
            </a:r>
            <a:r>
              <a:rPr lang="en-US" sz="1200" b="1" kern="1200" dirty="0">
                <a:solidFill>
                  <a:schemeClr val="tx1"/>
                </a:solidFill>
                <a:effectLst/>
                <a:latin typeface="+mn-lt"/>
                <a:ea typeface="+mn-ea"/>
                <a:cs typeface="+mn-cs"/>
              </a:rPr>
              <a:t>ROI and Resource </a:t>
            </a:r>
            <a:r>
              <a:rPr lang="en-US" sz="1200" b="1" kern="1200" dirty="0" smtClean="0">
                <a:solidFill>
                  <a:schemeClr val="tx1"/>
                </a:solidFill>
                <a:effectLst/>
                <a:latin typeface="+mn-lt"/>
                <a:ea typeface="+mn-ea"/>
                <a:cs typeface="+mn-cs"/>
              </a:rPr>
              <a:t>Allocation: </a:t>
            </a:r>
            <a:r>
              <a:rPr lang="en-US" sz="1200" kern="1200" dirty="0" smtClean="0">
                <a:solidFill>
                  <a:schemeClr val="tx1"/>
                </a:solidFill>
                <a:effectLst/>
                <a:latin typeface="+mn-lt"/>
                <a:ea typeface="+mn-ea"/>
                <a:cs typeface="+mn-cs"/>
              </a:rPr>
              <a:t>An </a:t>
            </a:r>
            <a:r>
              <a:rPr lang="en-US" sz="1200" kern="1200" dirty="0">
                <a:solidFill>
                  <a:schemeClr val="tx1"/>
                </a:solidFill>
                <a:effectLst/>
                <a:latin typeface="+mn-lt"/>
                <a:ea typeface="+mn-ea"/>
                <a:cs typeface="+mn-cs"/>
              </a:rPr>
              <a:t>important part of a marketing dashboard is measuring the incremental cash flows generated by marketing programs and action plans in the short term. In addition, the dashboard is an excellent tool to measure the efficiency of resource allocation in dollars, customers, or other appropriate units.</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Brand </a:t>
            </a:r>
            <a:r>
              <a:rPr lang="en-US" sz="1200" b="1" kern="1200" dirty="0">
                <a:solidFill>
                  <a:schemeClr val="tx1"/>
                </a:solidFill>
                <a:effectLst/>
                <a:latin typeface="+mn-lt"/>
                <a:ea typeface="+mn-ea"/>
                <a:cs typeface="+mn-cs"/>
              </a:rPr>
              <a:t>and Customer Asset </a:t>
            </a:r>
            <a:r>
              <a:rPr lang="en-US" sz="1200" b="1" kern="1200" dirty="0" smtClean="0">
                <a:solidFill>
                  <a:schemeClr val="tx1"/>
                </a:solidFill>
                <a:effectLst/>
                <a:latin typeface="+mn-lt"/>
                <a:ea typeface="+mn-ea"/>
                <a:cs typeface="+mn-cs"/>
              </a:rPr>
              <a:t>Evolution: </a:t>
            </a:r>
            <a:r>
              <a:rPr lang="en-US" sz="1200" kern="1200" dirty="0" smtClean="0">
                <a:solidFill>
                  <a:schemeClr val="tx1"/>
                </a:solidFill>
                <a:effectLst/>
                <a:latin typeface="+mn-lt"/>
                <a:ea typeface="+mn-ea"/>
                <a:cs typeface="+mn-cs"/>
              </a:rPr>
              <a:t>At </a:t>
            </a:r>
            <a:r>
              <a:rPr lang="en-US" sz="1200" kern="1200" dirty="0">
                <a:solidFill>
                  <a:schemeClr val="tx1"/>
                </a:solidFill>
                <a:effectLst/>
                <a:latin typeface="+mn-lt"/>
                <a:ea typeface="+mn-ea"/>
                <a:cs typeface="+mn-cs"/>
              </a:rPr>
              <a:t>least equal to the short-term results is the longer- term evolution of the corporate assets entrusted to marketing. As you have learned, key marketing assets often include the brand and customer perceptions and relationships. The dashboard can provide a read of how the assets have been growing and how they are likely to progress.</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Skills: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well-rounded dashboard tracks the skills and competencies of the marketing team against a clear set of proficiency goals.</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Process: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dashboard also provides insight into the execution of critical business processes required to deliver on the desired customer value propositions.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Tools:</a:t>
            </a:r>
            <a:r>
              <a:rPr lang="en-US" dirty="0" smtClean="0">
                <a:effectLst/>
              </a:rPr>
              <a:t> </a:t>
            </a:r>
            <a:r>
              <a:rPr lang="en-US" sz="1200" kern="1200" dirty="0">
                <a:solidFill>
                  <a:schemeClr val="tx1"/>
                </a:solidFill>
                <a:effectLst/>
                <a:latin typeface="+mn-lt"/>
                <a:ea typeface="+mn-ea"/>
                <a:cs typeface="+mn-cs"/>
              </a:rPr>
              <a:t>Less a metric than an enabler of marketing planning success, successful dashboards employ and continuously refine tools to increase insight and reduce effort in both production and distribution.</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Diagnostic Insight: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dashboard must push beyond portrayal of </a:t>
            </a:r>
            <a:r>
              <a:rPr lang="en-US" sz="1200" i="1" kern="1200" dirty="0">
                <a:solidFill>
                  <a:schemeClr val="tx1"/>
                </a:solidFill>
                <a:effectLst/>
                <a:latin typeface="+mn-lt"/>
                <a:ea typeface="+mn-ea"/>
                <a:cs typeface="+mn-cs"/>
              </a:rPr>
              <a:t>what </a:t>
            </a:r>
            <a:r>
              <a:rPr lang="en-US" sz="1200" kern="1200" dirty="0">
                <a:solidFill>
                  <a:schemeClr val="tx1"/>
                </a:solidFill>
                <a:effectLst/>
                <a:latin typeface="+mn-lt"/>
                <a:ea typeface="+mn-ea"/>
                <a:cs typeface="+mn-cs"/>
              </a:rPr>
              <a:t>is happening to explain </a:t>
            </a:r>
            <a:r>
              <a:rPr lang="en-US" sz="1200" i="1" kern="1200" dirty="0">
                <a:solidFill>
                  <a:schemeClr val="tx1"/>
                </a:solidFill>
                <a:effectLst/>
                <a:latin typeface="+mn-lt"/>
                <a:ea typeface="+mn-ea"/>
                <a:cs typeface="+mn-cs"/>
              </a:rPr>
              <a:t>why </a:t>
            </a:r>
            <a:r>
              <a:rPr lang="en-US" sz="1200" kern="1200" dirty="0">
                <a:solidFill>
                  <a:schemeClr val="tx1"/>
                </a:solidFill>
                <a:effectLst/>
                <a:latin typeface="+mn-lt"/>
                <a:ea typeface="+mn-ea"/>
                <a:cs typeface="+mn-cs"/>
              </a:rPr>
              <a:t>it is happening, providing insight into where expectations were inaccurate and helping hone the process of setting expectations and forecasts for the future.</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Predictive Value: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difference between a helpful dashboard and a truly effective one is the degree to which it uses the diagnostic insight and predicts what is </a:t>
            </a:r>
            <a:r>
              <a:rPr lang="en-US" sz="1200" i="1" kern="1200" dirty="0">
                <a:solidFill>
                  <a:schemeClr val="tx1"/>
                </a:solidFill>
                <a:effectLst/>
                <a:latin typeface="+mn-lt"/>
                <a:ea typeface="+mn-ea"/>
                <a:cs typeface="+mn-cs"/>
              </a:rPr>
              <a:t>likely </a:t>
            </a:r>
            <a:r>
              <a:rPr lang="en-US" sz="1200" kern="1200" dirty="0">
                <a:solidFill>
                  <a:schemeClr val="tx1"/>
                </a:solidFill>
                <a:effectLst/>
                <a:latin typeface="+mn-lt"/>
                <a:ea typeface="+mn-ea"/>
                <a:cs typeface="+mn-cs"/>
              </a:rPr>
              <a:t>to happen on critical performance dimensions that have been identified.</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Efficiency </a:t>
            </a:r>
            <a:r>
              <a:rPr lang="en-US" sz="1200" b="1" kern="1200" dirty="0">
                <a:solidFill>
                  <a:schemeClr val="tx1"/>
                </a:solidFill>
                <a:effectLst/>
                <a:latin typeface="+mn-lt"/>
                <a:ea typeface="+mn-ea"/>
                <a:cs typeface="+mn-cs"/>
              </a:rPr>
              <a:t>and </a:t>
            </a:r>
            <a:r>
              <a:rPr lang="en-US" sz="1200" b="1" kern="1200" dirty="0" smtClean="0">
                <a:solidFill>
                  <a:schemeClr val="tx1"/>
                </a:solidFill>
                <a:effectLst/>
                <a:latin typeface="+mn-lt"/>
                <a:ea typeface="+mn-ea"/>
                <a:cs typeface="+mn-cs"/>
              </a:rPr>
              <a:t>Effectiveness: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end goal is the enhancement of both the efficiency and the effectiveness of marketing investments, thereby improving return on marketing investment (ROMI).</a:t>
            </a:r>
          </a:p>
          <a:p>
            <a:endParaRPr lang="en-US" dirty="0"/>
          </a:p>
        </p:txBody>
      </p:sp>
      <p:sp>
        <p:nvSpPr>
          <p:cNvPr id="4" name="Slide Number Placeholder 3"/>
          <p:cNvSpPr>
            <a:spLocks noGrp="1"/>
          </p:cNvSpPr>
          <p:nvPr>
            <p:ph type="sldNum" sz="quarter" idx="10"/>
          </p:nvPr>
        </p:nvSpPr>
        <p:spPr/>
        <p:txBody>
          <a:bodyPr/>
          <a:lstStyle/>
          <a:p>
            <a:pPr>
              <a:defRPr/>
            </a:pPr>
            <a:fld id="{75B76529-F87B-44B7-92AD-D650FE44F1A6}" type="slidenum">
              <a:rPr lang="en-US" smtClean="0"/>
              <a:pPr>
                <a:defRPr/>
              </a:pPr>
              <a:t>41</a:t>
            </a:fld>
            <a:endParaRPr lang="en-US" dirty="0"/>
          </a:p>
        </p:txBody>
      </p:sp>
    </p:spTree>
    <p:extLst>
      <p:ext uri="{BB962C8B-B14F-4D97-AF65-F5344CB8AC3E}">
        <p14:creationId xmlns:p14="http://schemas.microsoft.com/office/powerpoint/2010/main" val="3403945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a:solidFill>
                  <a:schemeClr val="tx1"/>
                </a:solidFill>
                <a:latin typeface="+mn-lt"/>
                <a:ea typeface="+mn-ea"/>
                <a:cs typeface="+mn-cs"/>
              </a:rPr>
              <a:t>Overreliance on “inside-out” measurement. </a:t>
            </a:r>
            <a:r>
              <a:rPr lang="en-US" sz="1200" kern="1200" dirty="0">
                <a:solidFill>
                  <a:schemeClr val="tx1"/>
                </a:solidFill>
                <a:latin typeface="+mn-lt"/>
                <a:ea typeface="+mn-ea"/>
                <a:cs typeface="+mn-cs"/>
              </a:rPr>
              <a:t>Having too many internal measures puts the focus on what you already know instead of on the unpredictably dynamic external marketplace.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n-ea"/>
                <a:cs typeface="+mn-cs"/>
              </a:rPr>
              <a:t>Too many tactical metrics; not enough strategic insight. </a:t>
            </a:r>
            <a:r>
              <a:rPr lang="en-US" sz="1200" kern="1200" dirty="0">
                <a:solidFill>
                  <a:schemeClr val="tx1"/>
                </a:solidFill>
                <a:effectLst/>
                <a:latin typeface="+mn-lt"/>
                <a:ea typeface="+mn-ea"/>
                <a:cs typeface="+mn-cs"/>
              </a:rPr>
              <a:t>Because of the focus over the past decade on holding marketing accountable for financial results, tactical, or “intermediary,” metrics have proliferated. Numerous books and articles provide list after list of calculations and ratios to assess all sorts of marketing programmatic results (brand awareness, customer trial, lead con- version, etc.). Although these are valuable and having the right set of </a:t>
            </a:r>
            <a:r>
              <a:rPr lang="en-US" sz="1200" kern="1200" dirty="0" smtClean="0">
                <a:solidFill>
                  <a:schemeClr val="tx1"/>
                </a:solidFill>
                <a:effectLst/>
                <a:latin typeface="+mn-lt"/>
                <a:ea typeface="+mn-ea"/>
                <a:cs typeface="+mn-cs"/>
              </a:rPr>
              <a:t>intermediary </a:t>
            </a:r>
            <a:r>
              <a:rPr lang="en-US" sz="1200" kern="1200" dirty="0">
                <a:solidFill>
                  <a:schemeClr val="tx1"/>
                </a:solidFill>
                <a:effectLst/>
                <a:latin typeface="+mn-lt"/>
                <a:ea typeface="+mn-ea"/>
                <a:cs typeface="+mn-cs"/>
              </a:rPr>
              <a:t>metrics on the dashboard is important, it is critical that they do not overshadow measures of strategic importance to the firm.</a:t>
            </a:r>
          </a:p>
          <a:p>
            <a:endParaRPr lang="en-US" sz="1200" kern="1200" dirty="0">
              <a:solidFill>
                <a:schemeClr val="tx1"/>
              </a:solidFill>
              <a:latin typeface="+mn-lt"/>
              <a:ea typeface="+mn-ea"/>
              <a:cs typeface="+mn-cs"/>
            </a:endParaRPr>
          </a:p>
          <a:p>
            <a:r>
              <a:rPr lang="en-US" sz="1200" i="1" kern="1200" dirty="0">
                <a:solidFill>
                  <a:schemeClr val="tx1"/>
                </a:solidFill>
                <a:latin typeface="+mn-lt"/>
                <a:ea typeface="+mn-ea"/>
                <a:cs typeface="+mn-cs"/>
              </a:rPr>
              <a:t>Forgetting to market the dashboard internally. </a:t>
            </a:r>
            <a:r>
              <a:rPr lang="en-US" sz="1200" kern="1200" dirty="0">
                <a:solidFill>
                  <a:schemeClr val="tx1"/>
                </a:solidFill>
                <a:latin typeface="+mn-lt"/>
                <a:ea typeface="+mn-ea"/>
                <a:cs typeface="+mn-cs"/>
              </a:rPr>
              <a:t>it is important to market the dashboard internally to key stakeholders, not just to marketers. You want the percentage of senior executives who both believe in and understand what the dashboard is presenting to be very high. </a:t>
            </a:r>
            <a:endParaRPr lang="en-US" dirty="0"/>
          </a:p>
        </p:txBody>
      </p:sp>
      <p:sp>
        <p:nvSpPr>
          <p:cNvPr id="4" name="Slide Number Placeholder 3"/>
          <p:cNvSpPr>
            <a:spLocks noGrp="1"/>
          </p:cNvSpPr>
          <p:nvPr>
            <p:ph type="sldNum" sz="quarter" idx="10"/>
          </p:nvPr>
        </p:nvSpPr>
        <p:spPr/>
        <p:txBody>
          <a:bodyPr/>
          <a:lstStyle/>
          <a:p>
            <a:pPr>
              <a:defRPr/>
            </a:pPr>
            <a:fld id="{75B76529-F87B-44B7-92AD-D650FE44F1A6}" type="slidenum">
              <a:rPr lang="en-US" smtClean="0"/>
              <a:pPr>
                <a:defRPr/>
              </a:pPr>
              <a:t>42</a:t>
            </a:fld>
            <a:endParaRPr lang="en-US" dirty="0"/>
          </a:p>
        </p:txBody>
      </p:sp>
    </p:spTree>
    <p:extLst>
      <p:ext uri="{BB962C8B-B14F-4D97-AF65-F5344CB8AC3E}">
        <p14:creationId xmlns:p14="http://schemas.microsoft.com/office/powerpoint/2010/main" val="1264037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As with any investment, the projected results (returns minus costs) must exceed a certain investment hurdle rate for a given level of risk (both defined by the firm). Hence, ROMI represents either the revenue or the margin generated by a </a:t>
            </a:r>
            <a:r>
              <a:rPr lang="en-US" sz="1200" kern="1200" dirty="0" smtClean="0">
                <a:solidFill>
                  <a:schemeClr val="tx1"/>
                </a:solidFill>
                <a:effectLst/>
                <a:latin typeface="+mn-lt"/>
                <a:ea typeface="+mn-ea"/>
                <a:cs typeface="+mn-cs"/>
              </a:rPr>
              <a:t>marketing </a:t>
            </a:r>
            <a:r>
              <a:rPr lang="en-US" sz="1200" kern="1200" dirty="0">
                <a:solidFill>
                  <a:schemeClr val="tx1"/>
                </a:solidFill>
                <a:effectLst/>
                <a:latin typeface="+mn-lt"/>
                <a:ea typeface="+mn-ea"/>
                <a:cs typeface="+mn-cs"/>
              </a:rPr>
              <a:t>program divided by the cost of that program at a given risk level. The ROMI hurdle rate is defined as the minimum acceptable, expected return on a program at a given level of risk. Consider an example of a relatively low-risk marketing program with costs of $1 million and new revenue generated of $5 million. This program has a ROMI of 5.0. If the company has a marketing budget of $5 million and needs to generate $20 million in revenue, then the ROMI hurdle rate for any low-risk marketing program is 4.0. This means that any marketing program must generate at a minimum $4.00 in revenue for every $1.00 in marketing expenditure. The example ROMI of 5.0 above surpasses the ROMI hurdle rate and is therefore an acceptable marketing program</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Companies have to set their own hurdle rates based on differing levels of </a:t>
            </a:r>
            <a:r>
              <a:rPr lang="en-US" sz="1200" kern="1200" dirty="0" smtClean="0">
                <a:solidFill>
                  <a:schemeClr val="tx1"/>
                </a:solidFill>
                <a:effectLst/>
                <a:latin typeface="+mn-lt"/>
                <a:ea typeface="+mn-ea"/>
                <a:cs typeface="+mn-cs"/>
              </a:rPr>
              <a:t>potential </a:t>
            </a:r>
            <a:r>
              <a:rPr lang="en-US" sz="1200" kern="1200" dirty="0">
                <a:solidFill>
                  <a:schemeClr val="tx1"/>
                </a:solidFill>
                <a:effectLst/>
                <a:latin typeface="+mn-lt"/>
                <a:ea typeface="+mn-ea"/>
                <a:cs typeface="+mn-cs"/>
              </a:rPr>
              <a:t>risk across marketing programs. Risk also tends to vary quite a bit by industry and by whether the marketing plan involves a start-up or an established product line. At its core, ROMI is a tool to help yield more out of marketing. This tool and the way of thinking promoted by the use of the tool within an organization will help marketing managers better conceptualize and execute marketing plans and programs. It puts them in a much better position to connect their planning, </a:t>
            </a:r>
            <a:r>
              <a:rPr lang="en-US" sz="1200" kern="1200" dirty="0" smtClean="0">
                <a:solidFill>
                  <a:schemeClr val="tx1"/>
                </a:solidFill>
                <a:effectLst/>
                <a:latin typeface="+mn-lt"/>
                <a:ea typeface="+mn-ea"/>
                <a:cs typeface="+mn-cs"/>
              </a:rPr>
              <a:t>measurement</a:t>
            </a:r>
            <a:r>
              <a:rPr lang="en-US" sz="1200" kern="1200" dirty="0">
                <a:solidFill>
                  <a:schemeClr val="tx1"/>
                </a:solidFill>
                <a:effectLst/>
                <a:latin typeface="+mn-lt"/>
                <a:ea typeface="+mn-ea"/>
                <a:cs typeface="+mn-cs"/>
              </a:rPr>
              <a:t>, and results to the firm’s goals and expectations and, when successful, provides gravitas for the CMO to go back to the CEO for more investment money for marketing.</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43</a:t>
            </a:fld>
            <a:endParaRPr lang="en-US" dirty="0"/>
          </a:p>
        </p:txBody>
      </p:sp>
    </p:spTree>
    <p:extLst>
      <p:ext uri="{BB962C8B-B14F-4D97-AF65-F5344CB8AC3E}">
        <p14:creationId xmlns:p14="http://schemas.microsoft.com/office/powerpoint/2010/main" val="2732279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It’s no wonder that ROMI is the </a:t>
            </a:r>
            <a:r>
              <a:rPr lang="en-US" sz="1200" i="1" kern="1200" dirty="0">
                <a:solidFill>
                  <a:schemeClr val="tx1"/>
                </a:solidFill>
                <a:effectLst/>
                <a:latin typeface="+mn-lt"/>
                <a:ea typeface="+mn-ea"/>
                <a:cs typeface="+mn-cs"/>
              </a:rPr>
              <a:t>metric du jour </a:t>
            </a:r>
            <a:r>
              <a:rPr lang="en-US" sz="1200" kern="1200" dirty="0">
                <a:solidFill>
                  <a:schemeClr val="tx1"/>
                </a:solidFill>
                <a:effectLst/>
                <a:latin typeface="+mn-lt"/>
                <a:ea typeface="+mn-ea"/>
                <a:cs typeface="+mn-cs"/>
              </a:rPr>
              <a:t>for many firms’ marketing bottom line. Several offshoots of ROMI have been developed that apply the same principles to customers (ROCI), brands (ROBI), and promotion (ROPI). Overall, the trend in boardrooms and executive suites of expecting more quantification of marketing’s contributions has been a positive one. But remember that within the marketing dashboard concept, what organizations should be reviewing is an </a:t>
            </a:r>
            <a:r>
              <a:rPr lang="en-US" sz="1200" i="1" kern="1200" dirty="0">
                <a:solidFill>
                  <a:schemeClr val="tx1"/>
                </a:solidFill>
                <a:effectLst/>
                <a:latin typeface="+mn-lt"/>
                <a:ea typeface="+mn-ea"/>
                <a:cs typeface="+mn-cs"/>
              </a:rPr>
              <a:t>array of relevant metrics, </a:t>
            </a:r>
            <a:r>
              <a:rPr lang="en-US" sz="1200" kern="1200" dirty="0">
                <a:solidFill>
                  <a:schemeClr val="tx1"/>
                </a:solidFill>
                <a:effectLst/>
                <a:latin typeface="+mn-lt"/>
                <a:ea typeface="+mn-ea"/>
                <a:cs typeface="+mn-cs"/>
              </a:rPr>
              <a:t>selected for inclusion on the dashboard because together they paint a picture of firm performance. Managers should always temper the interpretation of ROMI results with review of other appropriate metrics.</a:t>
            </a:r>
          </a:p>
          <a:p>
            <a:endParaRPr lang="en-US" dirty="0"/>
          </a:p>
        </p:txBody>
      </p:sp>
      <p:sp>
        <p:nvSpPr>
          <p:cNvPr id="4" name="Slide Number Placeholder 3"/>
          <p:cNvSpPr>
            <a:spLocks noGrp="1"/>
          </p:cNvSpPr>
          <p:nvPr>
            <p:ph type="sldNum" sz="quarter" idx="10"/>
          </p:nvPr>
        </p:nvSpPr>
        <p:spPr/>
        <p:txBody>
          <a:bodyPr/>
          <a:lstStyle/>
          <a:p>
            <a:pPr>
              <a:defRPr/>
            </a:pPr>
            <a:fld id="{75B76529-F87B-44B7-92AD-D650FE44F1A6}" type="slidenum">
              <a:rPr lang="en-US" smtClean="0"/>
              <a:pPr>
                <a:defRPr/>
              </a:pPr>
              <a:t>44</a:t>
            </a:fld>
            <a:endParaRPr lang="en-US" dirty="0"/>
          </a:p>
        </p:txBody>
      </p:sp>
    </p:spTree>
    <p:extLst>
      <p:ext uri="{BB962C8B-B14F-4D97-AF65-F5344CB8AC3E}">
        <p14:creationId xmlns:p14="http://schemas.microsoft.com/office/powerpoint/2010/main" val="3358442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48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49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50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Knowledge discovery is the process of analyzing the customer information acquired through various customer touchpoints. At their essence, </a:t>
            </a:r>
            <a:r>
              <a:rPr lang="en-US" sz="1200" b="1" kern="1200" dirty="0">
                <a:solidFill>
                  <a:schemeClr val="tx1"/>
                </a:solidFill>
                <a:effectLst/>
                <a:latin typeface="+mn-lt"/>
                <a:ea typeface="+mn-ea"/>
                <a:cs typeface="+mn-cs"/>
              </a:rPr>
              <a:t>customer touchpoints </a:t>
            </a:r>
            <a:r>
              <a:rPr lang="en-US" sz="1200" kern="1200" dirty="0">
                <a:solidFill>
                  <a:schemeClr val="tx1"/>
                </a:solidFill>
                <a:effectLst/>
                <a:latin typeface="+mn-lt"/>
                <a:ea typeface="+mn-ea"/>
                <a:cs typeface="+mn-cs"/>
              </a:rPr>
              <a:t>are where the selling firm touches the customer in some way, thus allowing for information about him or her to be collected. These might include point-of-sale systems, call-center files, Internet accesses, records from direct selling or customer service encounters, or any other customer contact experiences. Touchpoints occur at the </a:t>
            </a:r>
            <a:r>
              <a:rPr lang="en-US" sz="1200" kern="1200" dirty="0" smtClean="0">
                <a:solidFill>
                  <a:schemeClr val="tx1"/>
                </a:solidFill>
                <a:effectLst/>
                <a:latin typeface="+mn-lt"/>
                <a:ea typeface="+mn-ea"/>
                <a:cs typeface="+mn-cs"/>
              </a:rPr>
              <a:t>intersection </a:t>
            </a:r>
            <a:r>
              <a:rPr lang="en-US" sz="1200" kern="1200" dirty="0">
                <a:solidFill>
                  <a:schemeClr val="tx1"/>
                </a:solidFill>
                <a:effectLst/>
                <a:latin typeface="+mn-lt"/>
                <a:ea typeface="+mn-ea"/>
                <a:cs typeface="+mn-cs"/>
              </a:rPr>
              <a:t>of a business event that takes place via a channel using some media, such as online inquiry from a prospect, telephone follow-up with a </a:t>
            </a:r>
            <a:r>
              <a:rPr lang="en-US" sz="1200" kern="1200" dirty="0" smtClean="0">
                <a:solidFill>
                  <a:schemeClr val="tx1"/>
                </a:solidFill>
                <a:effectLst/>
                <a:latin typeface="+mn-lt"/>
                <a:ea typeface="+mn-ea"/>
                <a:cs typeface="+mn-cs"/>
              </a:rPr>
              <a:t>purchaser </a:t>
            </a:r>
            <a:r>
              <a:rPr lang="en-US" sz="1200" kern="1200" dirty="0">
                <a:solidFill>
                  <a:schemeClr val="tx1"/>
                </a:solidFill>
                <a:effectLst/>
                <a:latin typeface="+mn-lt"/>
                <a:ea typeface="+mn-ea"/>
                <a:cs typeface="+mn-cs"/>
              </a:rPr>
              <a:t>on a service issue, face-to-face encounter with a salesperson, and so on.</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analysis and refinement phase of the CRM process is where </a:t>
            </a:r>
            <a:r>
              <a:rPr lang="en-US" sz="1200" b="1" kern="1200" dirty="0">
                <a:solidFill>
                  <a:schemeClr val="tx1"/>
                </a:solidFill>
                <a:latin typeface="+mn-lt"/>
                <a:ea typeface="+mn-ea"/>
                <a:cs typeface="+mn-cs"/>
              </a:rPr>
              <a:t>organizational learning </a:t>
            </a:r>
            <a:r>
              <a:rPr lang="en-US" sz="1200" kern="1200" dirty="0">
                <a:solidFill>
                  <a:schemeClr val="tx1"/>
                </a:solidFill>
                <a:latin typeface="+mn-lt"/>
                <a:ea typeface="+mn-ea"/>
                <a:cs typeface="+mn-cs"/>
              </a:rPr>
              <a:t>occurs based on customer response to the implemented strategies and programs. Think of it as market research in the form of a continuous dialogue with customers, facilitated by effective use of CRM tools. With such an ongoing commitment and capability related to customer research, continuous adjustments made to the firm’s overall customer initiatives should result in more efficient investment of resources and increasing ROCI.</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touchpoints are </a:t>
            </a:r>
            <a:r>
              <a:rPr lang="en-US" sz="1200" i="1" kern="1200" dirty="0">
                <a:solidFill>
                  <a:schemeClr val="tx1"/>
                </a:solidFill>
                <a:effectLst/>
                <a:latin typeface="+mn-lt"/>
                <a:ea typeface="+mn-ea"/>
                <a:cs typeface="+mn-cs"/>
              </a:rPr>
              <a:t>interactive </a:t>
            </a:r>
            <a:r>
              <a:rPr lang="en-US" sz="1200" kern="1200" dirty="0">
                <a:solidFill>
                  <a:schemeClr val="tx1"/>
                </a:solidFill>
                <a:effectLst/>
                <a:latin typeface="+mn-lt"/>
                <a:ea typeface="+mn-ea"/>
                <a:cs typeface="+mn-cs"/>
              </a:rPr>
              <a:t>and allow for such two-way information exchange. That is, they involve </a:t>
            </a:r>
            <a:r>
              <a:rPr lang="en-US" sz="1200" i="1" kern="1200" dirty="0">
                <a:solidFill>
                  <a:schemeClr val="tx1"/>
                </a:solidFill>
                <a:effectLst/>
                <a:latin typeface="+mn-lt"/>
                <a:ea typeface="+mn-ea"/>
                <a:cs typeface="+mn-cs"/>
              </a:rPr>
              <a:t>direct interface </a:t>
            </a:r>
            <a:r>
              <a:rPr lang="en-US" sz="1200" kern="1200" dirty="0">
                <a:solidFill>
                  <a:schemeClr val="tx1"/>
                </a:solidFill>
                <a:effectLst/>
                <a:latin typeface="+mn-lt"/>
                <a:ea typeface="+mn-ea"/>
                <a:cs typeface="+mn-cs"/>
              </a:rPr>
              <a:t>between a customer and a firm’s customer contact person in the form of a salesperson, telemarketer, customer service representative, interactive website, and so on. Other touchpoints are </a:t>
            </a:r>
            <a:r>
              <a:rPr lang="en-US" sz="1200" i="1" kern="1200" dirty="0">
                <a:solidFill>
                  <a:schemeClr val="tx1"/>
                </a:solidFill>
                <a:effectLst/>
                <a:latin typeface="+mn-lt"/>
                <a:ea typeface="+mn-ea"/>
                <a:cs typeface="+mn-cs"/>
              </a:rPr>
              <a:t>noninteractive; </a:t>
            </a:r>
            <a:r>
              <a:rPr lang="en-US" sz="1200" kern="1200" dirty="0">
                <a:solidFill>
                  <a:schemeClr val="tx1"/>
                </a:solidFill>
                <a:effectLst/>
                <a:latin typeface="+mn-lt"/>
                <a:ea typeface="+mn-ea"/>
                <a:cs typeface="+mn-cs"/>
              </a:rPr>
              <a:t>that is, the customer may simply provide information on a static website’s data entry form or by mail, without the </a:t>
            </a:r>
            <a:r>
              <a:rPr lang="en-US" sz="1200" kern="1200" dirty="0" smtClean="0">
                <a:solidFill>
                  <a:schemeClr val="tx1"/>
                </a:solidFill>
                <a:effectLst/>
                <a:latin typeface="+mn-lt"/>
                <a:ea typeface="+mn-ea"/>
                <a:cs typeface="+mn-cs"/>
              </a:rPr>
              <a:t>capability </a:t>
            </a:r>
            <a:r>
              <a:rPr lang="en-US" sz="1200" kern="1200" dirty="0">
                <a:solidFill>
                  <a:schemeClr val="tx1"/>
                </a:solidFill>
                <a:effectLst/>
                <a:latin typeface="+mn-lt"/>
                <a:ea typeface="+mn-ea"/>
                <a:cs typeface="+mn-cs"/>
              </a:rPr>
              <a:t>of simultaneous direct interface with a company representative. To maximize a firm’s ability to successfully use touchpoints, an ongoing concerted effort must be undertaken to (1) identify </a:t>
            </a:r>
            <a:r>
              <a:rPr lang="en-US" sz="1200" i="1" kern="1200" dirty="0">
                <a:solidFill>
                  <a:schemeClr val="tx1"/>
                </a:solidFill>
                <a:effectLst/>
                <a:latin typeface="+mn-lt"/>
                <a:ea typeface="+mn-ea"/>
                <a:cs typeface="+mn-cs"/>
              </a:rPr>
              <a:t>all </a:t>
            </a:r>
            <a:r>
              <a:rPr lang="en-US" sz="1200" kern="1200" dirty="0">
                <a:solidFill>
                  <a:schemeClr val="tx1"/>
                </a:solidFill>
                <a:effectLst/>
                <a:latin typeface="+mn-lt"/>
                <a:ea typeface="+mn-ea"/>
                <a:cs typeface="+mn-cs"/>
              </a:rPr>
              <a:t>potential touchpoints, (2) develop specific objectives for what kind of information can be collected at each touchpoint, (3) determine how that information will be collected and ultimately integrated into the firm’s overall customer database, and (4) develop policies on how the information will be accessed and used.</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10</a:t>
            </a:fld>
            <a:endParaRPr lang="en-US" dirty="0"/>
          </a:p>
        </p:txBody>
      </p:sp>
    </p:spTree>
    <p:extLst>
      <p:ext uri="{BB962C8B-B14F-4D97-AF65-F5344CB8AC3E}">
        <p14:creationId xmlns:p14="http://schemas.microsoft.com/office/powerpoint/2010/main" val="324077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aspect of CRM involving customer information collected through touchpoints raises substantial ethical and legal issues for the firm regarding privacy, particularly in the consumer marketplace. Clearly, a key component of a strong customer relationship with a firm is a high level of </a:t>
            </a:r>
            <a:r>
              <a:rPr lang="en-US" sz="1200" i="1" kern="1200" dirty="0">
                <a:solidFill>
                  <a:schemeClr val="tx1"/>
                </a:solidFill>
                <a:effectLst/>
                <a:latin typeface="+mn-lt"/>
                <a:ea typeface="+mn-ea"/>
                <a:cs typeface="+mn-cs"/>
              </a:rPr>
              <a:t>trust.</a:t>
            </a:r>
            <a:r>
              <a:rPr lang="en-US" sz="1200" kern="1200" dirty="0">
                <a:solidFill>
                  <a:schemeClr val="tx1"/>
                </a:solidFill>
                <a:effectLst/>
                <a:latin typeface="+mn-lt"/>
                <a:ea typeface="+mn-ea"/>
                <a:cs typeface="+mn-cs"/>
              </a:rPr>
              <a:t> Customers must be absolutely certain that the information a firm collects and stores about them will not be used for unintended purposes. Often referred to as the “dark side of CRM,” this issue has become so prominent in some industries that firms are beginning  to publicly promote guarantees of </a:t>
            </a:r>
            <a:r>
              <a:rPr lang="en-US" sz="1200" kern="1200" dirty="0" err="1">
                <a:solidFill>
                  <a:schemeClr val="tx1"/>
                </a:solidFill>
                <a:effectLst/>
                <a:latin typeface="+mn-lt"/>
                <a:ea typeface="+mn-ea"/>
                <a:cs typeface="+mn-cs"/>
              </a:rPr>
              <a:t>nonabuse</a:t>
            </a:r>
            <a:r>
              <a:rPr lang="en-US" sz="1200" kern="1200" dirty="0">
                <a:solidFill>
                  <a:schemeClr val="tx1"/>
                </a:solidFill>
                <a:effectLst/>
                <a:latin typeface="+mn-lt"/>
                <a:ea typeface="+mn-ea"/>
                <a:cs typeface="+mn-cs"/>
              </a:rPr>
              <a:t> of stored customer information as a means of attracting customers</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11</a:t>
            </a:fld>
            <a:endParaRPr lang="en-US" dirty="0"/>
          </a:p>
        </p:txBody>
      </p:sp>
    </p:spTree>
    <p:extLst>
      <p:ext uri="{BB962C8B-B14F-4D97-AF65-F5344CB8AC3E}">
        <p14:creationId xmlns:p14="http://schemas.microsoft.com/office/powerpoint/2010/main" val="40179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mn-lt"/>
                <a:ea typeface="+mn-ea"/>
                <a:cs typeface="+mn-cs"/>
              </a:rPr>
              <a:t>In many industries, firms having access to sensitive customer information, such as social security numbers, necessitates more heavy regulation of information usage (financial services is a good example). In such cases, firms may be required to communicate the different ways that customers’ personal information may be used and which of those potential uses a customer can opt out of. In addition, marketing managers must consider the regulatory requirements, which may impose constraints such as what information can be conveyed to the firm within a given marketing campaign or at any touchpoint.</a:t>
            </a:r>
          </a:p>
          <a:p>
            <a:r>
              <a:rPr lang="en-US" sz="1200" kern="1200" dirty="0">
                <a:solidFill>
                  <a:schemeClr val="tx1"/>
                </a:solidFill>
                <a:effectLst/>
                <a:latin typeface="+mn-lt"/>
                <a:ea typeface="+mn-ea"/>
                <a:cs typeface="+mn-cs"/>
              </a:rPr>
              <a:t>Potential abuse of information provided by customers is one source of concern, but not the only one that a customer may have when relinquishing his or her personal information at a given touchpoint. The increasing prevalence of malicious activity online intended to gain access to private information for personal benefit, generally for financial gain, is something that all organizations must be sensitive to. As mentioned before, </a:t>
            </a:r>
            <a:r>
              <a:rPr lang="en-US" sz="1200" i="1" kern="1200" dirty="0">
                <a:solidFill>
                  <a:schemeClr val="tx1"/>
                </a:solidFill>
                <a:effectLst/>
                <a:latin typeface="+mn-lt"/>
                <a:ea typeface="+mn-ea"/>
                <a:cs typeface="+mn-cs"/>
              </a:rPr>
              <a:t>trust </a:t>
            </a:r>
            <a:r>
              <a:rPr lang="en-US" sz="1200" kern="1200" dirty="0">
                <a:solidFill>
                  <a:schemeClr val="tx1"/>
                </a:solidFill>
                <a:effectLst/>
                <a:latin typeface="+mn-lt"/>
                <a:ea typeface="+mn-ea"/>
                <a:cs typeface="+mn-cs"/>
              </a:rPr>
              <a:t>is an important component of an organization’s relationship with its customers. For any firm that collects large amounts of data through CRM, customers’ perceptions of the organization’s ability to securely handle and protect information can substantially influence that trust. Although the administration of information security is not generally viewed as a part of the marketing manager’s job per se, one can play a pivotal role in enabling the firm’s information security capabilities to deliver additional customer value. Marketing managers who understand how their organizations protect customer information can help develop more effective strategies for proactively communicating the most relevant elements of the organization’s information security strategy </a:t>
            </a: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customers </a:t>
            </a:r>
            <a:r>
              <a:rPr lang="en-US" sz="1200" kern="1200" dirty="0">
                <a:solidFill>
                  <a:schemeClr val="tx1"/>
                </a:solidFill>
                <a:effectLst/>
                <a:latin typeface="+mn-lt"/>
                <a:ea typeface="+mn-ea"/>
                <a:cs typeface="+mn-cs"/>
              </a:rPr>
              <a:t>in a manner that engenders trust and greater commitment to the firm and its brand. </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12</a:t>
            </a:fld>
            <a:endParaRPr lang="en-US" dirty="0"/>
          </a:p>
        </p:txBody>
      </p:sp>
    </p:spTree>
    <p:extLst>
      <p:ext uri="{BB962C8B-B14F-4D97-AF65-F5344CB8AC3E}">
        <p14:creationId xmlns:p14="http://schemas.microsoft.com/office/powerpoint/2010/main" val="145250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8"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3"/>
          </p:nvPr>
        </p:nvSpPr>
        <p:spPr>
          <a:xfrm>
            <a:off x="868680" y="644715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5" name="Footer Placeholder 4"/>
          <p:cNvSpPr>
            <a:spLocks noGrp="1"/>
          </p:cNvSpPr>
          <p:nvPr>
            <p:ph type="ftr" sz="quarter" idx="3"/>
          </p:nvPr>
        </p:nvSpPr>
        <p:spPr>
          <a:xfrm>
            <a:off x="91440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4"/>
          <p:cNvSpPr>
            <a:spLocks noGrp="1"/>
          </p:cNvSpPr>
          <p:nvPr>
            <p:ph type="ftr" sz="quarter" idx="3"/>
          </p:nvPr>
        </p:nvSpPr>
        <p:spPr>
          <a:xfrm>
            <a:off x="914400" y="644715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3"/>
          </p:nvPr>
        </p:nvSpPr>
        <p:spPr>
          <a:xfrm>
            <a:off x="91440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6012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5" name="Footer Placeholder 4"/>
          <p:cNvSpPr>
            <a:spLocks noGrp="1"/>
          </p:cNvSpPr>
          <p:nvPr>
            <p:ph type="ftr" sz="quarter" idx="3"/>
          </p:nvPr>
        </p:nvSpPr>
        <p:spPr>
          <a:xfrm>
            <a:off x="86868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3"/>
          </p:nvPr>
        </p:nvSpPr>
        <p:spPr>
          <a:xfrm>
            <a:off x="754063"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4"/>
          <p:cNvSpPr>
            <a:spLocks noGrp="1"/>
          </p:cNvSpPr>
          <p:nvPr>
            <p:ph type="ftr" sz="quarter" idx="3"/>
          </p:nvPr>
        </p:nvSpPr>
        <p:spPr>
          <a:xfrm>
            <a:off x="96012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a:prstGeom prst="rect">
            <a:avLst/>
          </a:prstGeo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a:xfrm>
            <a:off x="1220788" y="6305550"/>
            <a:ext cx="6988175" cy="476250"/>
          </a:xfrm>
          <a:prstGeom prst="rect">
            <a:avLst/>
          </a:prstGeo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a:xfrm>
            <a:off x="8208963" y="6305550"/>
            <a:ext cx="774700" cy="476250"/>
          </a:xfrm>
          <a:prstGeom prst="rect">
            <a:avLst/>
          </a:prstGeom>
        </p:spPr>
        <p:txBody>
          <a:bodyPr/>
          <a:lstStyle>
            <a:lvl1pPr>
              <a:defRPr/>
            </a:lvl1pPr>
          </a:lstStyle>
          <a:p>
            <a:pPr>
              <a:defRPr/>
            </a:pPr>
            <a:fld id="{94631F8F-C389-49C3-A7EA-E24F7C04517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a:xfrm>
            <a:off x="1220788" y="6305550"/>
            <a:ext cx="6988175" cy="476250"/>
          </a:xfrm>
          <a:prstGeom prst="rect">
            <a:avLst/>
          </a:prstGeo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a:xfrm>
            <a:off x="8208963" y="6305550"/>
            <a:ext cx="774700" cy="476250"/>
          </a:xfrm>
          <a:prstGeom prst="rect">
            <a:avLst/>
          </a:prstGeom>
        </p:spPr>
        <p:txBody>
          <a:bodyPr/>
          <a:lstStyle>
            <a:lvl1pPr>
              <a:defRPr/>
            </a:lvl1pPr>
          </a:lstStyle>
          <a:p>
            <a:pPr>
              <a:defRPr/>
            </a:pPr>
            <a:fld id="{2465FFFE-F086-4E47-8D09-D4755180CC6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a:xfrm>
            <a:off x="1220788" y="6305550"/>
            <a:ext cx="6988175" cy="476250"/>
          </a:xfrm>
          <a:prstGeom prst="rect">
            <a:avLst/>
          </a:prstGeo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a:xfrm>
            <a:off x="8208963" y="6305550"/>
            <a:ext cx="774700" cy="476250"/>
          </a:xfrm>
          <a:prstGeom prst="rect">
            <a:avLst/>
          </a:prstGeom>
        </p:spPr>
        <p:txBody>
          <a:bodyPr/>
          <a:lstStyle>
            <a:lvl1pPr>
              <a:defRPr/>
            </a:lvl1pPr>
          </a:lstStyle>
          <a:p>
            <a:pPr>
              <a:defRPr/>
            </a:pPr>
            <a:fld id="{0C42CBA7-A71B-4226-8BE5-55E2D4CB0C4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a:xfrm>
            <a:off x="1220788" y="6305550"/>
            <a:ext cx="6988175" cy="476250"/>
          </a:xfrm>
          <a:prstGeom prst="rect">
            <a:avLst/>
          </a:prstGeo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a:xfrm>
            <a:off x="8208963" y="6305550"/>
            <a:ext cx="774700" cy="476250"/>
          </a:xfrm>
          <a:prstGeom prst="rect">
            <a:avLst/>
          </a:prstGeom>
        </p:spPr>
        <p:txBody>
          <a:bodyPr/>
          <a:lstStyle>
            <a:lvl1pPr>
              <a:defRPr/>
            </a:lvl1pPr>
            <a:extLst/>
          </a:lstStyle>
          <a:p>
            <a:pPr>
              <a:defRPr/>
            </a:pPr>
            <a:fld id="{5DEFD408-78EE-4196-9123-3ECFF014F9B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0" name="Footer Placeholder 16"/>
          <p:cNvSpPr>
            <a:spLocks noGrp="1"/>
          </p:cNvSpPr>
          <p:nvPr>
            <p:ph type="ftr" sz="quarter" idx="11"/>
          </p:nvPr>
        </p:nvSpPr>
        <p:spPr>
          <a:xfrm>
            <a:off x="2085975" y="236538"/>
            <a:ext cx="5867400" cy="365125"/>
          </a:xfrm>
          <a:prstGeom prst="rect">
            <a:avLst/>
          </a:prstGeo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rgbClr val="97B346"/>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9FAE2CB0-B5CD-4FDB-8704-779B2D871A50}" type="slidenum">
              <a:rPr lang="en-US" smtClean="0"/>
              <a:pPr>
                <a:defRPr/>
              </a:pPr>
              <a:t>‹#›</a:t>
            </a:fld>
            <a:endParaRPr lang="en-US" dirty="0"/>
          </a:p>
        </p:txBody>
      </p:sp>
      <p:sp>
        <p:nvSpPr>
          <p:cNvPr id="7" name="Footer Placeholder 4"/>
          <p:cNvSpPr>
            <a:spLocks noGrp="1"/>
          </p:cNvSpPr>
          <p:nvPr>
            <p:ph type="ftr" sz="quarter" idx="3"/>
          </p:nvPr>
        </p:nvSpPr>
        <p:spPr>
          <a:xfrm>
            <a:off x="64008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10" name="Footer Placeholder 4"/>
          <p:cNvSpPr>
            <a:spLocks noGrp="1"/>
          </p:cNvSpPr>
          <p:nvPr>
            <p:ph type="ftr" sz="quarter" idx="3"/>
          </p:nvPr>
        </p:nvSpPr>
        <p:spPr>
          <a:xfrm>
            <a:off x="6858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BF32CC84-C15C-4352-9C3A-33BE776627DD}" type="slidenum">
              <a:rPr lang="en-US" smtClean="0"/>
              <a:pPr>
                <a:defRPr/>
              </a:pPr>
              <a:t>‹#›</a:t>
            </a:fld>
            <a:endParaRPr lang="en-US" dirty="0"/>
          </a:p>
        </p:txBody>
      </p:sp>
      <p:sp>
        <p:nvSpPr>
          <p:cNvPr id="8" name="Footer Placeholder 4"/>
          <p:cNvSpPr>
            <a:spLocks noGrp="1"/>
          </p:cNvSpPr>
          <p:nvPr>
            <p:ph type="ftr" sz="quarter" idx="3"/>
          </p:nvPr>
        </p:nvSpPr>
        <p:spPr>
          <a:xfrm>
            <a:off x="50292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763117"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10" name="Footer Placeholder 4"/>
          <p:cNvSpPr>
            <a:spLocks noGrp="1"/>
          </p:cNvSpPr>
          <p:nvPr>
            <p:ph type="ftr" sz="quarter" idx="12"/>
          </p:nvPr>
        </p:nvSpPr>
        <p:spPr>
          <a:xfrm>
            <a:off x="59436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24DBEE87-D1AC-4A26-8D3A-E93C2E7E2918}" type="slidenum">
              <a:rPr lang="en-US" smtClean="0"/>
              <a:pPr>
                <a:defRPr/>
              </a:pPr>
              <a:t>‹#›</a:t>
            </a:fld>
            <a:endParaRPr lang="en-US" dirty="0"/>
          </a:p>
        </p:txBody>
      </p:sp>
      <p:sp>
        <p:nvSpPr>
          <p:cNvPr id="6" name="Footer Placeholder 4"/>
          <p:cNvSpPr>
            <a:spLocks noGrp="1"/>
          </p:cNvSpPr>
          <p:nvPr>
            <p:ph type="ftr" sz="quarter" idx="3"/>
          </p:nvPr>
        </p:nvSpPr>
        <p:spPr>
          <a:xfrm>
            <a:off x="54864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8" name="Footer Placeholder 4"/>
          <p:cNvSpPr>
            <a:spLocks noGrp="1"/>
          </p:cNvSpPr>
          <p:nvPr>
            <p:ph type="ftr" sz="quarter" idx="3"/>
          </p:nvPr>
        </p:nvSpPr>
        <p:spPr>
          <a:xfrm>
            <a:off x="54864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12" name="Footer Placeholder 4"/>
          <p:cNvSpPr>
            <a:spLocks noGrp="1"/>
          </p:cNvSpPr>
          <p:nvPr>
            <p:ph type="ftr" sz="quarter" idx="3"/>
          </p:nvPr>
        </p:nvSpPr>
        <p:spPr>
          <a:xfrm>
            <a:off x="73152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7" name="Footer Placeholder 4"/>
          <p:cNvSpPr>
            <a:spLocks noGrp="1"/>
          </p:cNvSpPr>
          <p:nvPr>
            <p:ph type="ftr" sz="quarter" idx="3"/>
          </p:nvPr>
        </p:nvSpPr>
        <p:spPr>
          <a:xfrm>
            <a:off x="64008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a:prstGeom prst="rect">
            <a:avLst/>
          </a:prstGeo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5" name="Footer Placeholder 4"/>
          <p:cNvSpPr>
            <a:spLocks noGrp="1"/>
          </p:cNvSpPr>
          <p:nvPr>
            <p:ph type="ftr" sz="quarter" idx="3"/>
          </p:nvPr>
        </p:nvSpPr>
        <p:spPr>
          <a:xfrm>
            <a:off x="758952"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4715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5"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8"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8" name="Footer Placeholder 4"/>
          <p:cNvSpPr>
            <a:spLocks noGrp="1"/>
          </p:cNvSpPr>
          <p:nvPr>
            <p:ph type="ftr" sz="quarter" idx="3"/>
          </p:nvPr>
        </p:nvSpPr>
        <p:spPr>
          <a:xfrm>
            <a:off x="457200" y="644715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8"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5.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theme" Target="../theme/theme6.xml"/><Relationship Id="rId1" Type="http://schemas.openxmlformats.org/officeDocument/2006/relationships/slideLayout" Target="../slideLayouts/slideLayout37.xml"/><Relationship Id="rId2"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theme" Target="../theme/theme7.xml"/><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theme" Target="../theme/theme8.xml"/><Relationship Id="rId1" Type="http://schemas.openxmlformats.org/officeDocument/2006/relationships/slideLayout" Target="../slideLayouts/slideLayout52.xml"/><Relationship Id="rId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
        <p:nvSpPr>
          <p:cNvPr id="8" name="Footer Placeholder 4"/>
          <p:cNvSpPr>
            <a:spLocks noGrp="1"/>
          </p:cNvSpPr>
          <p:nvPr>
            <p:ph type="ftr" sz="quarter" idx="3"/>
          </p:nvPr>
        </p:nvSpPr>
        <p:spPr>
          <a:xfrm>
            <a:off x="935789" y="6385188"/>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 bg1="lt1" tx1="dk1" bg2="lt2" tx2="dk2" accent1="accent1" accent2="accent2" accent3="accent3" accent4="accent4" accent5="accent5" accent6="accent6" hlink="hlink" folHlink="folHlink"/>
  <p:sldLayoutIdLst>
    <p:sldLayoutId id="2147484267" r:id="rId1"/>
    <p:sldLayoutId id="2147484257" r:id="rId2"/>
    <p:sldLayoutId id="2147484256" r:id="rId3"/>
    <p:sldLayoutId id="2147484255" r:id="rId4"/>
    <p:sldLayoutId id="2147484268" r:id="rId5"/>
    <p:sldLayoutId id="2147484269" r:id="rId6"/>
    <p:sldLayoutId id="2147484270" r:id="rId7"/>
    <p:sldLayoutId id="2147484271" r:id="rId8"/>
    <p:sldLayoutId id="2147484272" r:id="rId9"/>
    <p:sldLayoutId id="2147484273"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
        <p:nvSpPr>
          <p:cNvPr id="8" name="Footer Placeholder 4"/>
          <p:cNvSpPr>
            <a:spLocks noGrp="1"/>
          </p:cNvSpPr>
          <p:nvPr>
            <p:ph type="ftr" sz="quarter" idx="3"/>
          </p:nvPr>
        </p:nvSpPr>
        <p:spPr>
          <a:xfrm>
            <a:off x="914400" y="653859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 bg1="lt1" tx1="dk1" bg2="lt2" tx2="dk2" accent1="accent1" accent2="accent2" accent3="accent3" accent4="accent4" accent5="accent5" accent6="accent6" hlink="hlink" folHlink="folHlink"/>
  <p:sldLayoutIdLst>
    <p:sldLayoutId id="2147484274" r:id="rId1"/>
    <p:sldLayoutId id="2147484260" r:id="rId2"/>
    <p:sldLayoutId id="2147484259" r:id="rId3"/>
    <p:sldLayoutId id="2147484258" r:id="rId4"/>
    <p:sldLayoutId id="2147484275"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
        <p:nvSpPr>
          <p:cNvPr id="8" name="Footer Placeholder 4"/>
          <p:cNvSpPr>
            <a:spLocks noGrp="1"/>
          </p:cNvSpPr>
          <p:nvPr>
            <p:ph type="ftr" sz="quarter" idx="3"/>
          </p:nvPr>
        </p:nvSpPr>
        <p:spPr>
          <a:xfrm>
            <a:off x="914400" y="653859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 bg1="lt1" tx1="dk1" bg2="lt2" tx2="dk2" accent1="accent1" accent2="accent2" accent3="accent3" accent4="accent4" accent5="accent5" accent6="accent6" hlink="hlink" folHlink="folHlink"/>
  <p:sldLayoutIdLst>
    <p:sldLayoutId id="2147484276" r:id="rId1"/>
    <p:sldLayoutId id="2147484263" r:id="rId2"/>
    <p:sldLayoutId id="2147484262" r:id="rId3"/>
    <p:sldLayoutId id="2147484261" r:id="rId4"/>
    <p:sldLayoutId id="2147484277"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
        <p:nvSpPr>
          <p:cNvPr id="8" name="Footer Placeholder 4"/>
          <p:cNvSpPr>
            <a:spLocks noGrp="1"/>
          </p:cNvSpPr>
          <p:nvPr>
            <p:ph type="ftr" sz="quarter" idx="3"/>
          </p:nvPr>
        </p:nvSpPr>
        <p:spPr>
          <a:xfrm>
            <a:off x="91440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 bg1="lt1" tx1="dk1" bg2="lt2" tx2="dk2" accent1="accent1" accent2="accent2" accent3="accent3" accent4="accent4" accent5="accent5" accent6="accent6" hlink="hlink" folHlink="folHlink"/>
  <p:sldLayoutIdLst>
    <p:sldLayoutId id="2147484278" r:id="rId1"/>
    <p:sldLayoutId id="2147484266" r:id="rId2"/>
    <p:sldLayoutId id="2147484265" r:id="rId3"/>
    <p:sldLayoutId id="2147484264" r:id="rId4"/>
    <p:sldLayoutId id="2147484279"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CBFB223E-C06C-4DEC-8E32-C78F851FAC89}" type="slidenum">
              <a:rPr lang="en-US" smtClean="0"/>
              <a:pPr>
                <a:defRPr/>
              </a:pPr>
              <a:t>‹#›</a:t>
            </a:fld>
            <a:endParaRPr lang="en-US" dirty="0"/>
          </a:p>
        </p:txBody>
      </p:sp>
      <p:sp>
        <p:nvSpPr>
          <p:cNvPr id="10" name="Footer Placeholder 4"/>
          <p:cNvSpPr>
            <a:spLocks noGrp="1"/>
          </p:cNvSpPr>
          <p:nvPr>
            <p:ph type="ftr" sz="quarter" idx="3"/>
          </p:nvPr>
        </p:nvSpPr>
        <p:spPr>
          <a:xfrm>
            <a:off x="59436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50.xml"/><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49.xml"/><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a:lstStyle/>
          <a:p>
            <a:pPr eaLnBrk="1" hangingPunct="1">
              <a:defRPr/>
            </a:pPr>
            <a:r>
              <a:rPr lang="en-US" sz="4000" dirty="0"/>
              <a:t>Chapter 5:</a:t>
            </a:r>
            <a:br>
              <a:rPr lang="en-US" sz="4000" dirty="0"/>
            </a:br>
            <a:r>
              <a:rPr lang="en-US" sz="4000" dirty="0"/>
              <a:t>CRM, Big Data, and Marketing analytics</a:t>
            </a:r>
          </a:p>
        </p:txBody>
      </p:sp>
      <p:sp>
        <p:nvSpPr>
          <p:cNvPr id="3" name="Subtitle 2"/>
          <p:cNvSpPr>
            <a:spLocks noGrp="1"/>
          </p:cNvSpPr>
          <p:nvPr>
            <p:ph type="subTitle" idx="1"/>
          </p:nvPr>
        </p:nvSpPr>
        <p:spPr>
          <a:xfrm>
            <a:off x="2362200" y="5577840"/>
            <a:ext cx="6705600" cy="1157997"/>
          </a:xfrm>
        </p:spPr>
        <p:txBody>
          <a:bodyPr>
            <a:normAutofit fontScale="77500" lnSpcReduction="20000"/>
          </a:bodyPr>
          <a:lstStyle/>
          <a:p>
            <a:pPr>
              <a:buClr>
                <a:schemeClr val="accent4"/>
              </a:buClr>
              <a:defRPr/>
            </a:pPr>
            <a:endParaRPr lang="en-US" dirty="0"/>
          </a:p>
          <a:p>
            <a:pPr>
              <a:buClr>
                <a:schemeClr val="accent4"/>
              </a:buClr>
              <a:defRPr/>
            </a:pPr>
            <a:endParaRPr lang="en-US" dirty="0"/>
          </a:p>
          <a:p>
            <a:pPr>
              <a:defRPr/>
            </a:pPr>
            <a:r>
              <a:rPr lang="en-US" sz="2800" dirty="0"/>
              <a:t>Part 2: Use Information to Drive Marketing Decisions</a:t>
            </a:r>
          </a:p>
          <a:p>
            <a:pPr eaLnBrk="1" hangingPunct="1">
              <a:buClr>
                <a:schemeClr val="accent4"/>
              </a:buClr>
              <a:defRPr/>
            </a:pPr>
            <a:endParaRPr lang="en-US" dirty="0"/>
          </a:p>
        </p:txBody>
      </p:sp>
      <p:sp>
        <p:nvSpPr>
          <p:cNvPr id="19462" name="Rectangle 6"/>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Rectangle 4"/>
          <p:cNvSpPr/>
          <p:nvPr/>
        </p:nvSpPr>
        <p:spPr>
          <a:xfrm>
            <a:off x="0" y="6112431"/>
            <a:ext cx="1524776" cy="923330"/>
          </a:xfrm>
          <a:prstGeom prst="rect">
            <a:avLst/>
          </a:prstGeom>
        </p:spPr>
        <p:txBody>
          <a:bodyPr wrap="none">
            <a:spAutoFit/>
          </a:bodyPr>
          <a:lstStyle/>
          <a:p>
            <a:r>
              <a:rPr lang="en-US" altLang="en-US" b="1" i="1" dirty="0">
                <a:latin typeface="Times New Roman" pitchFamily="18" charset="0"/>
              </a:rPr>
              <a:t>McGraw-Hill </a:t>
            </a:r>
          </a:p>
          <a:p>
            <a:r>
              <a:rPr lang="en-US" altLang="en-US" b="1" i="1" dirty="0">
                <a:latin typeface="Times New Roman" pitchFamily="18" charset="0"/>
              </a:rPr>
              <a:t>Education</a:t>
            </a:r>
          </a:p>
          <a:p>
            <a:endParaRPr lang="en-US" dirty="0"/>
          </a:p>
        </p:txBody>
      </p:sp>
      <p:sp>
        <p:nvSpPr>
          <p:cNvPr id="4" name="TextBox 3"/>
          <p:cNvSpPr txBox="1"/>
          <p:nvPr/>
        </p:nvSpPr>
        <p:spPr>
          <a:xfrm>
            <a:off x="960120" y="5394960"/>
            <a:ext cx="685038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
        <p:nvSpPr>
          <p:cNvPr id="7" name="Slide Number Placeholder 6"/>
          <p:cNvSpPr>
            <a:spLocks noGrp="1"/>
          </p:cNvSpPr>
          <p:nvPr>
            <p:ph type="sldNum" sz="quarter" idx="12"/>
          </p:nvPr>
        </p:nvSpPr>
        <p:spPr/>
        <p:txBody>
          <a:bodyPr/>
          <a:lstStyle/>
          <a:p>
            <a:fld id="{49950640-35C6-47E7-93F2-261321D64528}" type="slidenum">
              <a:rPr lang="en-US" smtClean="0"/>
              <a:pPr/>
              <a:t>1</a:t>
            </a:fld>
            <a:endParaRPr lang="en-US"/>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Customer </a:t>
            </a:r>
            <a:r>
              <a:rPr lang="en-US" dirty="0" err="1" smtClean="0"/>
              <a:t>Touchpoints</a:t>
            </a:r>
            <a:r>
              <a:rPr lang="en-US" dirty="0" smtClean="0"/>
              <a:t>: Interactivity</a:t>
            </a:r>
            <a:endParaRPr lang="en-US" dirty="0"/>
          </a:p>
        </p:txBody>
      </p:sp>
      <p:sp>
        <p:nvSpPr>
          <p:cNvPr id="3" name="Content Placeholder 2"/>
          <p:cNvSpPr>
            <a:spLocks noGrp="1"/>
          </p:cNvSpPr>
          <p:nvPr>
            <p:ph sz="quarter" idx="1"/>
          </p:nvPr>
        </p:nvSpPr>
        <p:spPr/>
        <p:txBody>
          <a:bodyPr/>
          <a:lstStyle/>
          <a:p>
            <a:pPr marL="0" indent="0">
              <a:buNone/>
            </a:pPr>
            <a:r>
              <a:rPr lang="en-US" b="1" dirty="0"/>
              <a:t>Interactive </a:t>
            </a:r>
            <a:r>
              <a:rPr lang="en-US" b="1" dirty="0" err="1"/>
              <a:t>touchpoints</a:t>
            </a:r>
            <a:r>
              <a:rPr lang="en-US" b="1" dirty="0"/>
              <a:t> </a:t>
            </a:r>
            <a:r>
              <a:rPr lang="en-US" dirty="0"/>
              <a:t>are two-way and have direct interface between customers and the sales force, telemarketer, customer service rep, or interactive website.</a:t>
            </a:r>
          </a:p>
          <a:p>
            <a:pPr marL="0" indent="0">
              <a:buNone/>
            </a:pPr>
            <a:r>
              <a:rPr lang="en-US" b="1" dirty="0" smtClean="0"/>
              <a:t>Non-interactive </a:t>
            </a:r>
            <a:r>
              <a:rPr lang="en-US" b="1" dirty="0" err="1"/>
              <a:t>touchpoints</a:t>
            </a:r>
            <a:r>
              <a:rPr lang="en-US" b="1" dirty="0"/>
              <a:t> </a:t>
            </a:r>
            <a:r>
              <a:rPr lang="en-US" dirty="0"/>
              <a:t>are static such as direct mail or website data entry form.</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10</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Customer </a:t>
            </a:r>
            <a:r>
              <a:rPr lang="en-US" dirty="0" err="1" smtClean="0"/>
              <a:t>Touchpoints</a:t>
            </a:r>
            <a:r>
              <a:rPr lang="en-US" dirty="0" smtClean="0"/>
              <a:t>: Considerations</a:t>
            </a:r>
            <a:endParaRPr lang="en-US" dirty="0"/>
          </a:p>
        </p:txBody>
      </p:sp>
      <p:sp>
        <p:nvSpPr>
          <p:cNvPr id="3" name="Content Placeholder 2"/>
          <p:cNvSpPr>
            <a:spLocks noGrp="1"/>
          </p:cNvSpPr>
          <p:nvPr>
            <p:ph sz="quarter" idx="1"/>
          </p:nvPr>
        </p:nvSpPr>
        <p:spPr/>
        <p:txBody>
          <a:bodyPr/>
          <a:lstStyle/>
          <a:p>
            <a:pPr marL="0" indent="0">
              <a:buNone/>
            </a:pPr>
            <a:r>
              <a:rPr lang="en-US" dirty="0"/>
              <a:t>Where are all potential </a:t>
            </a:r>
            <a:r>
              <a:rPr lang="en-US" dirty="0" err="1"/>
              <a:t>touchpoints</a:t>
            </a:r>
            <a:r>
              <a:rPr lang="en-US" dirty="0"/>
              <a:t>?</a:t>
            </a:r>
          </a:p>
          <a:p>
            <a:pPr marL="0" indent="0">
              <a:buNone/>
            </a:pPr>
            <a:r>
              <a:rPr lang="en-US" dirty="0"/>
              <a:t>What are specific objectives for information collected at each </a:t>
            </a:r>
            <a:r>
              <a:rPr lang="en-US" dirty="0" err="1"/>
              <a:t>touchpoint</a:t>
            </a:r>
            <a:r>
              <a:rPr lang="en-US" dirty="0"/>
              <a:t>?</a:t>
            </a:r>
          </a:p>
          <a:p>
            <a:pPr marL="0" indent="0">
              <a:buNone/>
            </a:pPr>
            <a:r>
              <a:rPr lang="en-US" dirty="0"/>
              <a:t>How will information be collected and integrated into customer database?</a:t>
            </a:r>
          </a:p>
          <a:p>
            <a:pPr marL="0" indent="0">
              <a:buNone/>
            </a:pPr>
            <a:r>
              <a:rPr lang="en-US" dirty="0"/>
              <a:t>What kind of policies will govern how the information will be accessed and used? </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11</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CBC17-9A89-4447-93C2-A1974B88715B}"/>
              </a:ext>
            </a:extLst>
          </p:cNvPr>
          <p:cNvSpPr>
            <a:spLocks noGrp="1"/>
          </p:cNvSpPr>
          <p:nvPr>
            <p:ph type="title"/>
          </p:nvPr>
        </p:nvSpPr>
        <p:spPr/>
        <p:txBody>
          <a:bodyPr>
            <a:normAutofit fontScale="90000"/>
          </a:bodyPr>
          <a:lstStyle/>
          <a:p>
            <a:pPr algn="ctr"/>
            <a:r>
              <a:rPr lang="en-US" dirty="0"/>
              <a:t>Regulation of </a:t>
            </a:r>
            <a:br>
              <a:rPr lang="en-US" dirty="0"/>
            </a:br>
            <a:r>
              <a:rPr lang="en-US" dirty="0"/>
              <a:t>Customer Information</a:t>
            </a:r>
          </a:p>
        </p:txBody>
      </p:sp>
      <p:sp>
        <p:nvSpPr>
          <p:cNvPr id="3" name="Content Placeholder 2">
            <a:extLst>
              <a:ext uri="{FF2B5EF4-FFF2-40B4-BE49-F238E27FC236}">
                <a16:creationId xmlns="" xmlns:a16="http://schemas.microsoft.com/office/drawing/2014/main" id="{A17AD4D8-1C9C-45F1-9BB5-E25CF2129F36}"/>
              </a:ext>
            </a:extLst>
          </p:cNvPr>
          <p:cNvSpPr>
            <a:spLocks noGrp="1"/>
          </p:cNvSpPr>
          <p:nvPr>
            <p:ph sz="quarter" idx="1"/>
          </p:nvPr>
        </p:nvSpPr>
        <p:spPr/>
        <p:txBody>
          <a:bodyPr/>
          <a:lstStyle/>
          <a:p>
            <a:pPr marL="0" indent="0">
              <a:buNone/>
            </a:pPr>
            <a:r>
              <a:rPr lang="en-US" dirty="0"/>
              <a:t>Sensitive customer information like social security numbers has led to heavy </a:t>
            </a:r>
            <a:r>
              <a:rPr lang="en-US" dirty="0" smtClean="0"/>
              <a:t>regulation.</a:t>
            </a:r>
            <a:endParaRPr lang="en-US" dirty="0"/>
          </a:p>
          <a:p>
            <a:pPr marL="0" indent="0">
              <a:buNone/>
            </a:pPr>
            <a:r>
              <a:rPr lang="en-US" dirty="0"/>
              <a:t>Firms must tell customers how that information and be used and allow them to opt </a:t>
            </a:r>
            <a:r>
              <a:rPr lang="en-US" dirty="0" smtClean="0"/>
              <a:t>out.</a:t>
            </a:r>
            <a:endParaRPr lang="en-US" dirty="0"/>
          </a:p>
          <a:p>
            <a:pPr marL="0" indent="0">
              <a:buNone/>
            </a:pPr>
            <a:r>
              <a:rPr lang="en-US" dirty="0"/>
              <a:t>Firms need to be aware of the potential for </a:t>
            </a:r>
            <a:r>
              <a:rPr lang="en-US" dirty="0" smtClean="0"/>
              <a:t>abuse.</a:t>
            </a:r>
            <a:endParaRPr lang="en-US" dirty="0"/>
          </a:p>
          <a:p>
            <a:pPr marL="0" indent="0">
              <a:buNone/>
            </a:pPr>
            <a:r>
              <a:rPr lang="en-US" dirty="0"/>
              <a:t>Customers must feel they can </a:t>
            </a:r>
            <a:r>
              <a:rPr lang="en-US" b="1" dirty="0"/>
              <a:t>trust </a:t>
            </a:r>
            <a:r>
              <a:rPr lang="en-US" dirty="0"/>
              <a:t>firms to protect sensitive </a:t>
            </a:r>
            <a:r>
              <a:rPr lang="en-US" dirty="0" smtClean="0"/>
              <a:t>information.</a:t>
            </a:r>
            <a:endParaRPr lang="en-US" dirty="0"/>
          </a:p>
          <a:p>
            <a:pPr marL="0" indent="0">
              <a:buNone/>
            </a:pPr>
            <a:r>
              <a:rPr lang="en-US" dirty="0"/>
              <a:t>Marketers can use the firm’s security strategy to build loyalty to the </a:t>
            </a:r>
            <a:r>
              <a:rPr lang="en-US" dirty="0" smtClean="0"/>
              <a:t>brand.</a:t>
            </a:r>
            <a:endParaRPr lang="en-US" dirty="0"/>
          </a:p>
        </p:txBody>
      </p:sp>
      <p:sp>
        <p:nvSpPr>
          <p:cNvPr id="5" name="Slide Number Placeholder 4">
            <a:extLst>
              <a:ext uri="{FF2B5EF4-FFF2-40B4-BE49-F238E27FC236}">
                <a16:creationId xmlns="" xmlns:a16="http://schemas.microsoft.com/office/drawing/2014/main" id="{0CCD1FFB-3F72-4C3E-9E40-09C2F911290C}"/>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12</a:t>
            </a:fld>
            <a:endParaRPr lang="en-US" dirty="0"/>
          </a:p>
        </p:txBody>
      </p:sp>
      <p:sp>
        <p:nvSpPr>
          <p:cNvPr id="7"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425461234"/>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Customer-Centric Culture</a:t>
            </a:r>
          </a:p>
        </p:txBody>
      </p:sp>
      <p:sp>
        <p:nvSpPr>
          <p:cNvPr id="3" name="Content Placeholder 2"/>
          <p:cNvSpPr>
            <a:spLocks noGrp="1"/>
          </p:cNvSpPr>
          <p:nvPr>
            <p:ph sz="quarter" idx="1"/>
          </p:nvPr>
        </p:nvSpPr>
        <p:spPr/>
        <p:txBody>
          <a:bodyPr/>
          <a:lstStyle/>
          <a:p>
            <a:pPr marL="0" indent="0">
              <a:buNone/>
            </a:pPr>
            <a:r>
              <a:rPr lang="en-US" b="1" dirty="0"/>
              <a:t>Formalization</a:t>
            </a:r>
            <a:r>
              <a:rPr lang="en-US" dirty="0"/>
              <a:t> means that structure, processes and tools, and managerial knowledge and commitment are formally established in support of the </a:t>
            </a:r>
            <a:r>
              <a:rPr lang="en-US" dirty="0" smtClean="0"/>
              <a:t>culture.</a:t>
            </a:r>
            <a:endParaRPr lang="en-US" dirty="0"/>
          </a:p>
          <a:p>
            <a:pPr marL="0" indent="0">
              <a:buNone/>
            </a:pPr>
            <a:r>
              <a:rPr lang="en-US" b="1" dirty="0"/>
              <a:t>Customer </a:t>
            </a:r>
            <a:r>
              <a:rPr lang="en-US" b="1" dirty="0" smtClean="0"/>
              <a:t>mind-set </a:t>
            </a:r>
            <a:r>
              <a:rPr lang="en-US" dirty="0" smtClean="0"/>
              <a:t>means </a:t>
            </a:r>
            <a:r>
              <a:rPr lang="en-US" dirty="0"/>
              <a:t>all employees see both internal and external customer satisfaction as </a:t>
            </a:r>
            <a:r>
              <a:rPr lang="en-US" dirty="0" smtClean="0"/>
              <a:t>central.</a:t>
            </a: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13</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Firms with a </a:t>
            </a:r>
            <a:br>
              <a:rPr lang="en-US" dirty="0"/>
            </a:br>
            <a:r>
              <a:rPr lang="en-US" dirty="0"/>
              <a:t>Customer Orientation</a:t>
            </a:r>
          </a:p>
        </p:txBody>
      </p:sp>
      <p:sp>
        <p:nvSpPr>
          <p:cNvPr id="3" name="Content Placeholder 2"/>
          <p:cNvSpPr>
            <a:spLocks noGrp="1"/>
          </p:cNvSpPr>
          <p:nvPr>
            <p:ph sz="quarter" idx="1"/>
          </p:nvPr>
        </p:nvSpPr>
        <p:spPr/>
        <p:txBody>
          <a:bodyPr/>
          <a:lstStyle/>
          <a:p>
            <a:pPr marL="0" indent="0">
              <a:buNone/>
            </a:pPr>
            <a:r>
              <a:rPr lang="en-US" dirty="0"/>
              <a:t>Place the customer at the core of all aspects of the </a:t>
            </a:r>
            <a:r>
              <a:rPr lang="en-US" dirty="0" smtClean="0"/>
              <a:t>firm.</a:t>
            </a:r>
            <a:endParaRPr lang="en-US" dirty="0"/>
          </a:p>
          <a:p>
            <a:pPr marL="0" indent="0">
              <a:buNone/>
            </a:pPr>
            <a:r>
              <a:rPr lang="en-US" dirty="0"/>
              <a:t>Instill a firm-wide focus on understanding customer </a:t>
            </a:r>
            <a:r>
              <a:rPr lang="en-US" dirty="0" smtClean="0"/>
              <a:t>requirements.</a:t>
            </a:r>
            <a:endParaRPr lang="en-US" dirty="0"/>
          </a:p>
          <a:p>
            <a:pPr marL="0" indent="0">
              <a:buNone/>
            </a:pPr>
            <a:r>
              <a:rPr lang="en-US" dirty="0"/>
              <a:t>Make sure that all employees understand the customer </a:t>
            </a:r>
            <a:r>
              <a:rPr lang="en-US" dirty="0" smtClean="0"/>
              <a:t>marketplace.</a:t>
            </a:r>
            <a:endParaRPr lang="en-US" dirty="0"/>
          </a:p>
          <a:p>
            <a:pPr marL="0" indent="0">
              <a:buNone/>
            </a:pPr>
            <a:r>
              <a:rPr lang="en-US" dirty="0"/>
              <a:t>Align system capabilities internally so that the firm offers innovative, competively differentiated, satisfying products and </a:t>
            </a:r>
            <a:r>
              <a:rPr lang="en-US" dirty="0" smtClean="0"/>
              <a:t>services.</a:t>
            </a:r>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14</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Customer Mind-set</a:t>
            </a:r>
          </a:p>
        </p:txBody>
      </p:sp>
      <p:sp>
        <p:nvSpPr>
          <p:cNvPr id="3" name="Content Placeholder 2"/>
          <p:cNvSpPr>
            <a:spLocks noGrp="1"/>
          </p:cNvSpPr>
          <p:nvPr>
            <p:ph sz="quarter" idx="1"/>
          </p:nvPr>
        </p:nvSpPr>
        <p:spPr>
          <a:xfrm>
            <a:off x="1252728" y="1600200"/>
            <a:ext cx="7434072" cy="1554480"/>
          </a:xfrm>
        </p:spPr>
        <p:txBody>
          <a:bodyPr/>
          <a:lstStyle/>
          <a:p>
            <a:pPr marL="0" indent="0">
              <a:buNone/>
            </a:pPr>
            <a:r>
              <a:rPr lang="en-US" dirty="0"/>
              <a:t>All employees believe that understanding customers, external or internal, is central to doing a good job.</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15</a:t>
            </a:fld>
            <a:endParaRPr lang="en-US" dirty="0"/>
          </a:p>
        </p:txBody>
      </p:sp>
      <p:sp>
        <p:nvSpPr>
          <p:cNvPr id="7"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7360" y="3012027"/>
            <a:ext cx="5943600" cy="3297333"/>
          </a:xfrm>
          <a:prstGeom prst="rect">
            <a:avLst/>
          </a:prstGeom>
        </p:spPr>
      </p:pic>
      <p:sp>
        <p:nvSpPr>
          <p:cNvPr id="8" name="Rectangle 7"/>
          <p:cNvSpPr/>
          <p:nvPr/>
        </p:nvSpPr>
        <p:spPr>
          <a:xfrm>
            <a:off x="1737360" y="6217920"/>
            <a:ext cx="4572000" cy="230832"/>
          </a:xfrm>
          <a:prstGeom prst="rect">
            <a:avLst/>
          </a:prstGeom>
        </p:spPr>
        <p:txBody>
          <a:bodyPr>
            <a:spAutoFit/>
          </a:bodyPr>
          <a:lstStyle/>
          <a:p>
            <a:r>
              <a:rPr lang="en-US" sz="900" dirty="0" smtClean="0"/>
              <a:t>Source</a:t>
            </a:r>
            <a:r>
              <a:rPr lang="en-US" sz="900" dirty="0"/>
              <a:t>: USAA </a:t>
            </a:r>
            <a:endParaRPr lang="en-US" sz="900"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C23D4-D950-4684-9005-1BF0A7DE5E3B}"/>
              </a:ext>
            </a:extLst>
          </p:cNvPr>
          <p:cNvSpPr>
            <a:spLocks noGrp="1"/>
          </p:cNvSpPr>
          <p:nvPr>
            <p:ph type="title"/>
          </p:nvPr>
        </p:nvSpPr>
        <p:spPr/>
        <p:txBody>
          <a:bodyPr>
            <a:normAutofit fontScale="90000"/>
          </a:bodyPr>
          <a:lstStyle/>
          <a:p>
            <a:pPr algn="ctr"/>
            <a:r>
              <a:rPr lang="en-US" dirty="0"/>
              <a:t>Big Data </a:t>
            </a:r>
            <a:r>
              <a:rPr lang="en-US" dirty="0" smtClean="0"/>
              <a:t>and </a:t>
            </a:r>
            <a:r>
              <a:rPr lang="en-US" dirty="0"/>
              <a:t>Marketing Decision Making</a:t>
            </a:r>
          </a:p>
        </p:txBody>
      </p:sp>
      <p:sp>
        <p:nvSpPr>
          <p:cNvPr id="3" name="Content Placeholder 2">
            <a:extLst>
              <a:ext uri="{FF2B5EF4-FFF2-40B4-BE49-F238E27FC236}">
                <a16:creationId xmlns="" xmlns:a16="http://schemas.microsoft.com/office/drawing/2014/main" id="{EFA01831-34C4-4BDC-BB60-51AE0A56F652}"/>
              </a:ext>
            </a:extLst>
          </p:cNvPr>
          <p:cNvSpPr>
            <a:spLocks noGrp="1"/>
          </p:cNvSpPr>
          <p:nvPr>
            <p:ph sz="quarter" idx="1"/>
          </p:nvPr>
        </p:nvSpPr>
        <p:spPr/>
        <p:txBody>
          <a:bodyPr/>
          <a:lstStyle/>
          <a:p>
            <a:pPr marL="0" indent="0">
              <a:buNone/>
            </a:pPr>
            <a:r>
              <a:rPr lang="en-US" b="1" dirty="0"/>
              <a:t>Big Data</a:t>
            </a:r>
            <a:r>
              <a:rPr lang="en-US" b="1" dirty="0" smtClean="0"/>
              <a:t>: </a:t>
            </a:r>
            <a:r>
              <a:rPr lang="en-US" dirty="0"/>
              <a:t>the every-increasing quantity and complexity of data being continuously produced by technological sources such as laptops, smartphones, and other smart devices</a:t>
            </a:r>
          </a:p>
          <a:p>
            <a:pPr marL="0" indent="0">
              <a:buNone/>
            </a:pPr>
            <a:r>
              <a:rPr lang="en-US" b="1" dirty="0"/>
              <a:t>Four </a:t>
            </a:r>
            <a:r>
              <a:rPr lang="en-US" b="1" dirty="0" smtClean="0"/>
              <a:t>V’s</a:t>
            </a:r>
            <a:r>
              <a:rPr lang="en-US" b="1" dirty="0"/>
              <a:t>:  Characteristics of Big Data</a:t>
            </a:r>
          </a:p>
          <a:p>
            <a:pPr marL="881063" lvl="1" indent="-514350">
              <a:buFont typeface="+mj-lt"/>
              <a:buAutoNum type="arabicPeriod"/>
            </a:pPr>
            <a:r>
              <a:rPr lang="en-US" dirty="0"/>
              <a:t>Volume:  the amount of data produced in bytes</a:t>
            </a:r>
          </a:p>
          <a:p>
            <a:pPr marL="881063" lvl="1" indent="-514350">
              <a:buFont typeface="+mj-lt"/>
              <a:buAutoNum type="arabicPeriod"/>
            </a:pPr>
            <a:r>
              <a:rPr lang="en-US" dirty="0"/>
              <a:t>Velocity: the frequency and speed of analysis</a:t>
            </a:r>
          </a:p>
          <a:p>
            <a:pPr marL="881063" lvl="1" indent="-514350">
              <a:buFont typeface="+mj-lt"/>
              <a:buAutoNum type="arabicPeriod"/>
            </a:pPr>
            <a:r>
              <a:rPr lang="en-US" dirty="0"/>
              <a:t>Variety: different types of data</a:t>
            </a:r>
          </a:p>
          <a:p>
            <a:pPr marL="881063" lvl="1" indent="-514350">
              <a:buFont typeface="+mj-lt"/>
              <a:buAutoNum type="arabicPeriod"/>
            </a:pPr>
            <a:r>
              <a:rPr lang="en-US" dirty="0"/>
              <a:t>Veracity:  reliability and validity</a:t>
            </a:r>
          </a:p>
          <a:p>
            <a:pPr lvl="1"/>
            <a:endParaRPr lang="en-US" dirty="0"/>
          </a:p>
        </p:txBody>
      </p:sp>
      <p:sp>
        <p:nvSpPr>
          <p:cNvPr id="5" name="Slide Number Placeholder 4">
            <a:extLst>
              <a:ext uri="{FF2B5EF4-FFF2-40B4-BE49-F238E27FC236}">
                <a16:creationId xmlns="" xmlns:a16="http://schemas.microsoft.com/office/drawing/2014/main" id="{C1F87472-BFFC-4564-A448-B819AD772F79}"/>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16</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480855439"/>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05376C-4230-4C6B-9A36-4C3A50336A8A}"/>
              </a:ext>
            </a:extLst>
          </p:cNvPr>
          <p:cNvSpPr>
            <a:spLocks noGrp="1"/>
          </p:cNvSpPr>
          <p:nvPr>
            <p:ph type="title"/>
          </p:nvPr>
        </p:nvSpPr>
        <p:spPr/>
        <p:txBody>
          <a:bodyPr/>
          <a:lstStyle/>
          <a:p>
            <a:pPr algn="ctr"/>
            <a:r>
              <a:rPr lang="en-US" dirty="0"/>
              <a:t>The Value of Big Data</a:t>
            </a:r>
          </a:p>
        </p:txBody>
      </p:sp>
      <p:sp>
        <p:nvSpPr>
          <p:cNvPr id="3" name="Content Placeholder 2">
            <a:extLst>
              <a:ext uri="{FF2B5EF4-FFF2-40B4-BE49-F238E27FC236}">
                <a16:creationId xmlns="" xmlns:a16="http://schemas.microsoft.com/office/drawing/2014/main" id="{C124AA30-F5A8-4063-B060-4DC582710622}"/>
              </a:ext>
            </a:extLst>
          </p:cNvPr>
          <p:cNvSpPr>
            <a:spLocks noGrp="1"/>
          </p:cNvSpPr>
          <p:nvPr>
            <p:ph sz="quarter" idx="1"/>
          </p:nvPr>
        </p:nvSpPr>
        <p:spPr/>
        <p:txBody>
          <a:bodyPr/>
          <a:lstStyle/>
          <a:p>
            <a:pPr marL="0" indent="0">
              <a:buNone/>
            </a:pPr>
            <a:r>
              <a:rPr lang="en-US" dirty="0"/>
              <a:t>Big Data helps marketers better understand  customer </a:t>
            </a:r>
            <a:r>
              <a:rPr lang="en-US" dirty="0" smtClean="0"/>
              <a:t>behavior.</a:t>
            </a:r>
            <a:endParaRPr lang="en-US" dirty="0"/>
          </a:p>
          <a:p>
            <a:pPr marL="0" indent="0">
              <a:buNone/>
            </a:pPr>
            <a:r>
              <a:rPr lang="en-US" dirty="0"/>
              <a:t>Value is considered the fifth V by some </a:t>
            </a:r>
            <a:r>
              <a:rPr lang="en-US" dirty="0" smtClean="0"/>
              <a:t>managers.</a:t>
            </a:r>
            <a:endParaRPr lang="en-US" dirty="0"/>
          </a:p>
          <a:p>
            <a:pPr marL="0" indent="0">
              <a:buNone/>
            </a:pPr>
            <a:r>
              <a:rPr lang="en-US" dirty="0"/>
              <a:t>Allows marketing managers to </a:t>
            </a:r>
            <a:r>
              <a:rPr lang="en-US" dirty="0" smtClean="0"/>
              <a:t>identify:</a:t>
            </a:r>
            <a:endParaRPr lang="en-US" dirty="0"/>
          </a:p>
          <a:p>
            <a:pPr lvl="1">
              <a:buFont typeface="Arial"/>
              <a:buChar char="•"/>
            </a:pPr>
            <a:r>
              <a:rPr lang="en-US" dirty="0"/>
              <a:t>Experiences of customers in the purchasing process</a:t>
            </a:r>
          </a:p>
          <a:p>
            <a:pPr lvl="1">
              <a:buFont typeface="Arial"/>
              <a:buChar char="•"/>
            </a:pPr>
            <a:r>
              <a:rPr lang="en-US" dirty="0"/>
              <a:t>Customer’s touchpoints</a:t>
            </a:r>
          </a:p>
          <a:p>
            <a:pPr lvl="1">
              <a:buFont typeface="Arial"/>
              <a:buChar char="•"/>
            </a:pPr>
            <a:r>
              <a:rPr lang="en-US" dirty="0"/>
              <a:t>How customers interact and experience different products and services</a:t>
            </a:r>
          </a:p>
          <a:p>
            <a:pPr lvl="1"/>
            <a:endParaRPr lang="en-US" dirty="0"/>
          </a:p>
        </p:txBody>
      </p:sp>
      <p:sp>
        <p:nvSpPr>
          <p:cNvPr id="5" name="Slide Number Placeholder 4">
            <a:extLst>
              <a:ext uri="{FF2B5EF4-FFF2-40B4-BE49-F238E27FC236}">
                <a16:creationId xmlns="" xmlns:a16="http://schemas.microsoft.com/office/drawing/2014/main" id="{6D27B576-28B0-42EB-8D8B-ECD2D2385476}"/>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17</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190408792"/>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67EE-B3D7-4E66-A94D-8E59DDA4DA97}"/>
              </a:ext>
            </a:extLst>
          </p:cNvPr>
          <p:cNvSpPr>
            <a:spLocks noGrp="1"/>
          </p:cNvSpPr>
          <p:nvPr>
            <p:ph type="title"/>
          </p:nvPr>
        </p:nvSpPr>
        <p:spPr/>
        <p:txBody>
          <a:bodyPr/>
          <a:lstStyle/>
          <a:p>
            <a:pPr algn="ctr"/>
            <a:r>
              <a:rPr lang="en-US" dirty="0"/>
              <a:t>Categories of Big Data</a:t>
            </a:r>
          </a:p>
        </p:txBody>
      </p:sp>
      <p:sp>
        <p:nvSpPr>
          <p:cNvPr id="5" name="Slide Number Placeholder 4">
            <a:extLst>
              <a:ext uri="{FF2B5EF4-FFF2-40B4-BE49-F238E27FC236}">
                <a16:creationId xmlns="" xmlns:a16="http://schemas.microsoft.com/office/drawing/2014/main" id="{895B1B7D-0BB4-4780-BD20-16225A4FBF52}"/>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18</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593269674"/>
              </p:ext>
            </p:extLst>
          </p:nvPr>
        </p:nvGraphicFramePr>
        <p:xfrm>
          <a:off x="914400" y="1828800"/>
          <a:ext cx="7147560" cy="3489960"/>
        </p:xfrm>
        <a:graphic>
          <a:graphicData uri="http://schemas.openxmlformats.org/drawingml/2006/table">
            <a:tbl>
              <a:tblPr firstRow="1" bandRow="1">
                <a:tableStyleId>{2D5ABB26-0587-4C30-8999-92F81FD0307C}</a:tableStyleId>
              </a:tblPr>
              <a:tblGrid>
                <a:gridCol w="2438400"/>
                <a:gridCol w="4709160"/>
              </a:tblGrid>
              <a:tr h="1744980">
                <a:tc>
                  <a:txBody>
                    <a:bodyPr/>
                    <a:lstStyle/>
                    <a:p>
                      <a:pPr algn="ctr"/>
                      <a:r>
                        <a:rPr lang="en-US" b="1" dirty="0" smtClean="0">
                          <a:solidFill>
                            <a:schemeClr val="bg1"/>
                          </a:solidFill>
                        </a:rPr>
                        <a:t>Structured</a:t>
                      </a:r>
                      <a:endParaRPr lang="en-US" b="1" dirty="0">
                        <a:solidFill>
                          <a:schemeClr val="bg1"/>
                        </a:solidFill>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solidFill>
                  </a:tcPr>
                </a:tc>
                <a:tc>
                  <a:txBody>
                    <a:bodyPr/>
                    <a:lstStyle/>
                    <a:p>
                      <a:pPr marL="285750" lvl="0" indent="-285750">
                        <a:spcBef>
                          <a:spcPts val="1200"/>
                        </a:spcBef>
                        <a:buFont typeface="Arial"/>
                        <a:buChar char="•"/>
                      </a:pPr>
                      <a:r>
                        <a:rPr lang="en-US" dirty="0" smtClean="0"/>
                        <a:t>Generates logical organization.</a:t>
                      </a:r>
                    </a:p>
                    <a:p>
                      <a:pPr marL="285750" lvl="0" indent="-285750">
                        <a:spcBef>
                          <a:spcPts val="1200"/>
                        </a:spcBef>
                        <a:buFont typeface="Arial"/>
                        <a:buChar char="•"/>
                      </a:pPr>
                      <a:r>
                        <a:rPr lang="en-US" dirty="0" smtClean="0"/>
                        <a:t>Easy to categorize.</a:t>
                      </a:r>
                    </a:p>
                    <a:p>
                      <a:pPr marL="285750" lvl="0" indent="-285750">
                        <a:spcBef>
                          <a:spcPts val="1200"/>
                        </a:spcBef>
                        <a:buFont typeface="Arial"/>
                        <a:buChar char="•"/>
                      </a:pPr>
                      <a:r>
                        <a:rPr lang="en-US" dirty="0" smtClean="0"/>
                        <a:t>Numeric or text limited to certain input values (male/female).</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40000"/>
                        <a:lumOff val="60000"/>
                      </a:schemeClr>
                    </a:solidFill>
                  </a:tcPr>
                </a:tc>
              </a:tr>
              <a:tr h="1744980">
                <a:tc>
                  <a:txBody>
                    <a:bodyPr/>
                    <a:lstStyle/>
                    <a:p>
                      <a:pPr algn="ctr"/>
                      <a:r>
                        <a:rPr lang="en-US" b="1" dirty="0" smtClean="0">
                          <a:solidFill>
                            <a:schemeClr val="bg1"/>
                          </a:solidFill>
                        </a:rPr>
                        <a:t>Unstructured</a:t>
                      </a:r>
                      <a:endParaRPr lang="en-US" b="1" dirty="0">
                        <a:solidFill>
                          <a:schemeClr val="bg1"/>
                        </a:solidFill>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solidFill>
                  </a:tcPr>
                </a:tc>
                <a:tc>
                  <a:txBody>
                    <a:bodyPr/>
                    <a:lstStyle/>
                    <a:p>
                      <a:pPr marL="285750" lvl="0" indent="-285750">
                        <a:spcBef>
                          <a:spcPts val="1200"/>
                        </a:spcBef>
                        <a:buFont typeface="Arial"/>
                        <a:buChar char="•"/>
                      </a:pPr>
                      <a:r>
                        <a:rPr lang="en-US" dirty="0" smtClean="0"/>
                        <a:t>No specific organizational structure.</a:t>
                      </a:r>
                    </a:p>
                    <a:p>
                      <a:pPr marL="285750" lvl="0" indent="-285750">
                        <a:spcBef>
                          <a:spcPts val="1200"/>
                        </a:spcBef>
                        <a:buFont typeface="Arial"/>
                        <a:buChar char="•"/>
                      </a:pPr>
                      <a:r>
                        <a:rPr lang="en-US" dirty="0" smtClean="0"/>
                        <a:t>Rich source of customer insights.</a:t>
                      </a:r>
                    </a:p>
                    <a:p>
                      <a:pPr marL="285750" lvl="0" indent="-285750">
                        <a:spcBef>
                          <a:spcPts val="1200"/>
                        </a:spcBef>
                        <a:buFont typeface="Arial"/>
                        <a:buChar char="•"/>
                      </a:pPr>
                      <a:r>
                        <a:rPr lang="en-US" dirty="0" smtClean="0"/>
                        <a:t>Social media posts, and customer service rep,</a:t>
                      </a:r>
                      <a:r>
                        <a:rPr lang="en-US" baseline="0" dirty="0" smtClean="0"/>
                        <a:t> </a:t>
                      </a:r>
                      <a:r>
                        <a:rPr lang="en-US" dirty="0" smtClean="0"/>
                        <a:t>and sales force interactions.</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2376025850"/>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AA549-11E3-4F85-8CE9-61C6107D4E6F}"/>
              </a:ext>
            </a:extLst>
          </p:cNvPr>
          <p:cNvSpPr>
            <a:spLocks noGrp="1"/>
          </p:cNvSpPr>
          <p:nvPr>
            <p:ph type="title"/>
          </p:nvPr>
        </p:nvSpPr>
        <p:spPr/>
        <p:txBody>
          <a:bodyPr/>
          <a:lstStyle/>
          <a:p>
            <a:pPr algn="ctr"/>
            <a:r>
              <a:rPr lang="en-US" dirty="0"/>
              <a:t>Categories of Big Data</a:t>
            </a:r>
          </a:p>
        </p:txBody>
      </p:sp>
      <p:sp>
        <p:nvSpPr>
          <p:cNvPr id="3" name="Content Placeholder 2">
            <a:extLst>
              <a:ext uri="{FF2B5EF4-FFF2-40B4-BE49-F238E27FC236}">
                <a16:creationId xmlns="" xmlns:a16="http://schemas.microsoft.com/office/drawing/2014/main" id="{31433746-7524-40E3-B86A-F4D5DF78E2E8}"/>
              </a:ext>
            </a:extLst>
          </p:cNvPr>
          <p:cNvSpPr>
            <a:spLocks noGrp="1"/>
          </p:cNvSpPr>
          <p:nvPr>
            <p:ph sz="quarter" idx="1"/>
          </p:nvPr>
        </p:nvSpPr>
        <p:spPr/>
        <p:txBody>
          <a:bodyPr/>
          <a:lstStyle/>
          <a:p>
            <a:pPr marL="0" indent="0">
              <a:spcBef>
                <a:spcPts val="1300"/>
              </a:spcBef>
              <a:buNone/>
            </a:pPr>
            <a:r>
              <a:rPr lang="en-US" dirty="0"/>
              <a:t>Automated technologies are used to extract structured data from </a:t>
            </a:r>
            <a:r>
              <a:rPr lang="en-US" dirty="0" smtClean="0"/>
              <a:t>unstructured. </a:t>
            </a:r>
            <a:endParaRPr lang="en-US" dirty="0"/>
          </a:p>
          <a:p>
            <a:pPr marL="0" indent="0">
              <a:spcBef>
                <a:spcPts val="1300"/>
              </a:spcBef>
              <a:buNone/>
            </a:pPr>
            <a:r>
              <a:rPr lang="en-US" dirty="0"/>
              <a:t>Not all data neatly fits into these two </a:t>
            </a:r>
            <a:r>
              <a:rPr lang="en-US" dirty="0" smtClean="0"/>
              <a:t>categories.</a:t>
            </a:r>
            <a:endParaRPr lang="en-US" dirty="0"/>
          </a:p>
          <a:p>
            <a:pPr marL="0" indent="0">
              <a:spcBef>
                <a:spcPts val="1300"/>
              </a:spcBef>
              <a:buNone/>
            </a:pPr>
            <a:r>
              <a:rPr lang="en-US" b="1" dirty="0" smtClean="0"/>
              <a:t>Semi</a:t>
            </a:r>
            <a:r>
              <a:rPr lang="en-US" b="1" dirty="0"/>
              <a:t>-structured </a:t>
            </a:r>
            <a:r>
              <a:rPr lang="en-US" b="1" dirty="0" smtClean="0"/>
              <a:t>data </a:t>
            </a:r>
            <a:r>
              <a:rPr lang="en-US" dirty="0"/>
              <a:t>has some elements that machines can understand but other elements machines cannot </a:t>
            </a:r>
            <a:r>
              <a:rPr lang="en-US" dirty="0" smtClean="0"/>
              <a:t>understand.</a:t>
            </a:r>
            <a:endParaRPr lang="en-US" dirty="0"/>
          </a:p>
          <a:p>
            <a:pPr lvl="1">
              <a:buFont typeface="Arial"/>
              <a:buChar char="•"/>
            </a:pPr>
            <a:r>
              <a:rPr lang="en-US" dirty="0"/>
              <a:t>Example</a:t>
            </a:r>
            <a:r>
              <a:rPr lang="en-US" dirty="0" smtClean="0"/>
              <a:t>: </a:t>
            </a:r>
            <a:r>
              <a:rPr lang="en-US" dirty="0"/>
              <a:t>XML files have tags (structured data) but need more analysis to create other data in the files</a:t>
            </a:r>
          </a:p>
        </p:txBody>
      </p:sp>
      <p:sp>
        <p:nvSpPr>
          <p:cNvPr id="5" name="Slide Number Placeholder 4">
            <a:extLst>
              <a:ext uri="{FF2B5EF4-FFF2-40B4-BE49-F238E27FC236}">
                <a16:creationId xmlns="" xmlns:a16="http://schemas.microsoft.com/office/drawing/2014/main" id="{AE728828-BD9F-4E87-B3C1-236CBCF265D6}"/>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19</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718605944"/>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lstStyle/>
          <a:p>
            <a:pPr marL="0" indent="0" eaLnBrk="1" hangingPunct="1">
              <a:spcAft>
                <a:spcPts val="1200"/>
              </a:spcAft>
              <a:buNone/>
            </a:pPr>
            <a:r>
              <a:rPr lang="en-US" sz="2000" dirty="0"/>
              <a:t>Define CRM and articulate its objectives and </a:t>
            </a:r>
            <a:r>
              <a:rPr lang="en-US" sz="2000" dirty="0" smtClean="0"/>
              <a:t>capabilities.</a:t>
            </a:r>
            <a:endParaRPr lang="en-US" sz="2000" dirty="0"/>
          </a:p>
          <a:p>
            <a:pPr marL="0" indent="0" eaLnBrk="1" hangingPunct="1">
              <a:spcAft>
                <a:spcPts val="1200"/>
              </a:spcAft>
              <a:buNone/>
            </a:pPr>
            <a:r>
              <a:rPr lang="en-US" sz="2000" dirty="0"/>
              <a:t>Describe the CRM process </a:t>
            </a:r>
            <a:r>
              <a:rPr lang="en-US" sz="2000" dirty="0" smtClean="0"/>
              <a:t>cycle.</a:t>
            </a:r>
            <a:endParaRPr lang="en-US" sz="2000" dirty="0"/>
          </a:p>
          <a:p>
            <a:pPr marL="0" indent="0" eaLnBrk="1" hangingPunct="1">
              <a:spcAft>
                <a:spcPts val="1200"/>
              </a:spcAft>
              <a:buNone/>
            </a:pPr>
            <a:r>
              <a:rPr lang="en-US" sz="2000" dirty="0"/>
              <a:t>Understand the concept of customer touchpoints and why they are critical in </a:t>
            </a:r>
            <a:r>
              <a:rPr lang="en-US" sz="2000" dirty="0" smtClean="0"/>
              <a:t>CRM.</a:t>
            </a:r>
            <a:endParaRPr lang="en-US" sz="2000" dirty="0"/>
          </a:p>
          <a:p>
            <a:pPr marL="0" indent="0" eaLnBrk="1" hangingPunct="1">
              <a:spcAft>
                <a:spcPts val="1200"/>
              </a:spcAft>
              <a:buNone/>
            </a:pPr>
            <a:r>
              <a:rPr lang="en-US" sz="2000" dirty="0"/>
              <a:t>Identify and appreciate the types of data used in marketing management decision </a:t>
            </a:r>
            <a:r>
              <a:rPr lang="en-US" sz="2000" dirty="0" smtClean="0"/>
              <a:t>making.</a:t>
            </a:r>
            <a:endParaRPr lang="en-US" sz="2000" dirty="0"/>
          </a:p>
          <a:p>
            <a:pPr marL="0" indent="0" eaLnBrk="1" hangingPunct="1">
              <a:spcAft>
                <a:spcPts val="1200"/>
              </a:spcAft>
              <a:buNone/>
            </a:pPr>
            <a:r>
              <a:rPr lang="en-US" sz="2000" dirty="0"/>
              <a:t>Recognize key approaches to marketing </a:t>
            </a:r>
            <a:r>
              <a:rPr lang="en-US" sz="2000" dirty="0" smtClean="0"/>
              <a:t>analytics.</a:t>
            </a:r>
            <a:endParaRPr lang="en-US" sz="2000" dirty="0"/>
          </a:p>
          <a:p>
            <a:pPr marL="0" indent="0" eaLnBrk="1" hangingPunct="1">
              <a:spcAft>
                <a:spcPts val="1200"/>
              </a:spcAft>
              <a:buNone/>
            </a:pPr>
            <a:r>
              <a:rPr lang="en-US" sz="2000" dirty="0"/>
              <a:t>Understand the concept of dashboard and how it improves marketing planning for a </a:t>
            </a:r>
            <a:r>
              <a:rPr lang="en-US" sz="2000" dirty="0" smtClean="0"/>
              <a:t>firm.</a:t>
            </a:r>
            <a:endParaRPr lang="en-US" sz="2000" dirty="0"/>
          </a:p>
          <a:p>
            <a:pPr eaLnBrk="1" hangingPunct="1">
              <a:spcAft>
                <a:spcPts val="1200"/>
              </a:spcAft>
            </a:pPr>
            <a:endParaRPr lang="en-US" sz="2000" dirty="0"/>
          </a:p>
          <a:p>
            <a:pPr eaLnBrk="1" hangingPunct="1">
              <a:spcAft>
                <a:spcPts val="1200"/>
              </a:spcAft>
            </a:pPr>
            <a:endParaRPr lang="en-US" sz="2000" dirty="0"/>
          </a:p>
          <a:p>
            <a:pPr eaLnBrk="1" hangingPunct="1">
              <a:spcAft>
                <a:spcPts val="1200"/>
              </a:spcAft>
            </a:pPr>
            <a:endParaRPr lang="en-US" sz="2200" dirty="0"/>
          </a:p>
        </p:txBody>
      </p:sp>
      <p:sp>
        <p:nvSpPr>
          <p:cNvPr id="20487"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a:t>
            </a:fld>
            <a:endParaRPr lang="en-US" dirty="0"/>
          </a:p>
        </p:txBody>
      </p:sp>
      <p:sp>
        <p:nvSpPr>
          <p:cNvPr id="6" name="Footer Placeholder 4"/>
          <p:cNvSpPr>
            <a:spLocks noGrp="1"/>
          </p:cNvSpPr>
          <p:nvPr>
            <p:ph type="ftr" sz="quarter" idx="3"/>
          </p:nvPr>
        </p:nvSpPr>
        <p:spPr>
          <a:xfrm>
            <a:off x="457200" y="6393639"/>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342BE-6058-4157-9F4C-1F6747EBAB99}"/>
              </a:ext>
            </a:extLst>
          </p:cNvPr>
          <p:cNvSpPr>
            <a:spLocks noGrp="1"/>
          </p:cNvSpPr>
          <p:nvPr>
            <p:ph type="title"/>
          </p:nvPr>
        </p:nvSpPr>
        <p:spPr/>
        <p:txBody>
          <a:bodyPr/>
          <a:lstStyle/>
          <a:p>
            <a:pPr algn="ctr"/>
            <a:r>
              <a:rPr lang="en-US" dirty="0"/>
              <a:t>Big Data Sources</a:t>
            </a:r>
          </a:p>
        </p:txBody>
      </p:sp>
      <p:sp>
        <p:nvSpPr>
          <p:cNvPr id="3" name="Content Placeholder 2">
            <a:extLst>
              <a:ext uri="{FF2B5EF4-FFF2-40B4-BE49-F238E27FC236}">
                <a16:creationId xmlns="" xmlns:a16="http://schemas.microsoft.com/office/drawing/2014/main" id="{1AFF0DE4-B834-4837-9835-67C3C26C3FC6}"/>
              </a:ext>
            </a:extLst>
          </p:cNvPr>
          <p:cNvSpPr>
            <a:spLocks noGrp="1"/>
          </p:cNvSpPr>
          <p:nvPr>
            <p:ph sz="quarter" idx="1"/>
          </p:nvPr>
        </p:nvSpPr>
        <p:spPr/>
        <p:txBody>
          <a:bodyPr/>
          <a:lstStyle/>
          <a:p>
            <a:pPr marL="0" indent="0">
              <a:buNone/>
            </a:pPr>
            <a:r>
              <a:rPr lang="en-US" dirty="0"/>
              <a:t>Wide range of </a:t>
            </a:r>
            <a:r>
              <a:rPr lang="en-US" dirty="0" smtClean="0"/>
              <a:t>sources.</a:t>
            </a:r>
            <a:endParaRPr lang="en-US" dirty="0"/>
          </a:p>
          <a:p>
            <a:pPr marL="0" indent="0">
              <a:buNone/>
            </a:pPr>
            <a:r>
              <a:rPr lang="en-US" dirty="0"/>
              <a:t>Valuable sources capture data on current and potential customers that allow the marketer to </a:t>
            </a:r>
            <a:r>
              <a:rPr lang="en-US" dirty="0" smtClean="0"/>
              <a:t>act.</a:t>
            </a:r>
            <a:endParaRPr lang="en-US" dirty="0"/>
          </a:p>
          <a:p>
            <a:pPr lvl="1">
              <a:buFont typeface="Arial"/>
              <a:buChar char="•"/>
            </a:pPr>
            <a:r>
              <a:rPr lang="en-US" dirty="0"/>
              <a:t>Business </a:t>
            </a:r>
            <a:r>
              <a:rPr lang="en-US" dirty="0" smtClean="0"/>
              <a:t>systems</a:t>
            </a:r>
            <a:endParaRPr lang="en-US" dirty="0"/>
          </a:p>
          <a:p>
            <a:pPr lvl="1">
              <a:buFont typeface="Arial"/>
              <a:buChar char="•"/>
            </a:pPr>
            <a:r>
              <a:rPr lang="en-US" dirty="0"/>
              <a:t>Social m</a:t>
            </a:r>
            <a:r>
              <a:rPr lang="en-US" dirty="0" smtClean="0"/>
              <a:t>edia </a:t>
            </a:r>
            <a:r>
              <a:rPr lang="en-US" dirty="0"/>
              <a:t>platforms</a:t>
            </a:r>
          </a:p>
          <a:p>
            <a:pPr lvl="1">
              <a:buFont typeface="Arial"/>
              <a:buChar char="•"/>
            </a:pPr>
            <a:r>
              <a:rPr lang="en-US" dirty="0"/>
              <a:t>Internet-connected devices</a:t>
            </a:r>
          </a:p>
          <a:p>
            <a:pPr lvl="1">
              <a:buFont typeface="Arial"/>
              <a:buChar char="•"/>
            </a:pPr>
            <a:r>
              <a:rPr lang="en-US" dirty="0"/>
              <a:t>Mobile apps</a:t>
            </a:r>
          </a:p>
          <a:p>
            <a:pPr lvl="1">
              <a:buFont typeface="Arial"/>
              <a:buChar char="•"/>
            </a:pPr>
            <a:r>
              <a:rPr lang="en-US" dirty="0"/>
              <a:t>Commercial entities</a:t>
            </a:r>
          </a:p>
          <a:p>
            <a:pPr lvl="1">
              <a:buFont typeface="Arial"/>
              <a:buChar char="•"/>
            </a:pPr>
            <a:r>
              <a:rPr lang="en-US" dirty="0"/>
              <a:t>Government entities</a:t>
            </a:r>
          </a:p>
          <a:p>
            <a:pPr lvl="1"/>
            <a:endParaRPr lang="en-US" dirty="0"/>
          </a:p>
        </p:txBody>
      </p:sp>
      <p:sp>
        <p:nvSpPr>
          <p:cNvPr id="5" name="Slide Number Placeholder 4">
            <a:extLst>
              <a:ext uri="{FF2B5EF4-FFF2-40B4-BE49-F238E27FC236}">
                <a16:creationId xmlns="" xmlns:a16="http://schemas.microsoft.com/office/drawing/2014/main" id="{7A92E6D3-C080-4827-AB52-400EE526CB8C}"/>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20</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333192107"/>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124881-798F-42F7-A65B-D1225412DDF3}"/>
              </a:ext>
            </a:extLst>
          </p:cNvPr>
          <p:cNvSpPr>
            <a:spLocks noGrp="1"/>
          </p:cNvSpPr>
          <p:nvPr>
            <p:ph type="title"/>
          </p:nvPr>
        </p:nvSpPr>
        <p:spPr>
          <a:xfrm>
            <a:off x="320040" y="228600"/>
            <a:ext cx="8686800" cy="990600"/>
          </a:xfrm>
        </p:spPr>
        <p:txBody>
          <a:bodyPr/>
          <a:lstStyle/>
          <a:p>
            <a:pPr algn="ctr"/>
            <a:r>
              <a:rPr lang="en-US" dirty="0"/>
              <a:t>Data from Business Systems</a:t>
            </a:r>
          </a:p>
        </p:txBody>
      </p:sp>
      <p:sp>
        <p:nvSpPr>
          <p:cNvPr id="3" name="Content Placeholder 2">
            <a:extLst>
              <a:ext uri="{FF2B5EF4-FFF2-40B4-BE49-F238E27FC236}">
                <a16:creationId xmlns="" xmlns:a16="http://schemas.microsoft.com/office/drawing/2014/main" id="{ECC1228E-5F5E-4901-8726-7DFA82ABFCB2}"/>
              </a:ext>
            </a:extLst>
          </p:cNvPr>
          <p:cNvSpPr>
            <a:spLocks noGrp="1"/>
          </p:cNvSpPr>
          <p:nvPr>
            <p:ph sz="quarter" idx="1"/>
          </p:nvPr>
        </p:nvSpPr>
        <p:spPr/>
        <p:txBody>
          <a:bodyPr>
            <a:normAutofit fontScale="92500"/>
          </a:bodyPr>
          <a:lstStyle/>
          <a:p>
            <a:pPr marL="0" indent="0">
              <a:spcBef>
                <a:spcPts val="1900"/>
              </a:spcBef>
              <a:buNone/>
            </a:pPr>
            <a:r>
              <a:rPr lang="en-US" dirty="0"/>
              <a:t>CRM systems are often the central hub of data </a:t>
            </a:r>
            <a:r>
              <a:rPr lang="en-US" dirty="0" smtClean="0"/>
              <a:t>and </a:t>
            </a:r>
            <a:r>
              <a:rPr lang="en-US" dirty="0"/>
              <a:t>can integrate with other </a:t>
            </a:r>
            <a:r>
              <a:rPr lang="en-US" dirty="0" smtClean="0"/>
              <a:t>applications.</a:t>
            </a:r>
            <a:endParaRPr lang="en-US" dirty="0"/>
          </a:p>
          <a:p>
            <a:pPr marL="0" indent="0">
              <a:spcBef>
                <a:spcPts val="1900"/>
              </a:spcBef>
              <a:buNone/>
            </a:pPr>
            <a:r>
              <a:rPr lang="en-US" dirty="0"/>
              <a:t>Allows a holistic view of the </a:t>
            </a:r>
            <a:r>
              <a:rPr lang="en-US" dirty="0" smtClean="0"/>
              <a:t>customer.</a:t>
            </a:r>
            <a:endParaRPr lang="en-US" dirty="0"/>
          </a:p>
          <a:p>
            <a:pPr marL="0" indent="0">
              <a:spcBef>
                <a:spcPts val="1900"/>
              </a:spcBef>
              <a:buNone/>
            </a:pPr>
            <a:r>
              <a:rPr lang="en-US" dirty="0" smtClean="0"/>
              <a:t>Point of sales systems and online transaction.</a:t>
            </a:r>
          </a:p>
          <a:p>
            <a:pPr marL="0" indent="0">
              <a:spcBef>
                <a:spcPts val="1900"/>
              </a:spcBef>
              <a:buNone/>
            </a:pPr>
            <a:r>
              <a:rPr lang="en-US" dirty="0" smtClean="0"/>
              <a:t>Processing systems </a:t>
            </a:r>
            <a:r>
              <a:rPr lang="en-US" dirty="0"/>
              <a:t>help determine a customer’s relative value </a:t>
            </a:r>
            <a:r>
              <a:rPr lang="en-US" dirty="0" smtClean="0"/>
              <a:t>and </a:t>
            </a:r>
            <a:r>
              <a:rPr lang="en-US" dirty="0"/>
              <a:t>which offerings would appeal to the </a:t>
            </a:r>
            <a:r>
              <a:rPr lang="en-US" dirty="0" smtClean="0"/>
              <a:t>customer.</a:t>
            </a:r>
            <a:endParaRPr lang="en-US" dirty="0"/>
          </a:p>
          <a:p>
            <a:pPr marL="0" indent="0">
              <a:spcBef>
                <a:spcPts val="1900"/>
              </a:spcBef>
              <a:buNone/>
            </a:pPr>
            <a:r>
              <a:rPr lang="en-US" dirty="0"/>
              <a:t>Web-related </a:t>
            </a:r>
            <a:r>
              <a:rPr lang="en-US" dirty="0" smtClean="0"/>
              <a:t>activity: Every </a:t>
            </a:r>
            <a:r>
              <a:rPr lang="en-US" dirty="0"/>
              <a:t>action of a customer is captured in a </a:t>
            </a:r>
            <a:r>
              <a:rPr lang="en-US" b="1" dirty="0"/>
              <a:t>web </a:t>
            </a:r>
            <a:r>
              <a:rPr lang="en-US" b="1" dirty="0" smtClean="0"/>
              <a:t>log.</a:t>
            </a:r>
            <a:endParaRPr lang="en-US" b="1" dirty="0"/>
          </a:p>
        </p:txBody>
      </p:sp>
      <p:sp>
        <p:nvSpPr>
          <p:cNvPr id="5" name="Slide Number Placeholder 4">
            <a:extLst>
              <a:ext uri="{FF2B5EF4-FFF2-40B4-BE49-F238E27FC236}">
                <a16:creationId xmlns="" xmlns:a16="http://schemas.microsoft.com/office/drawing/2014/main" id="{9D66A773-01D7-4820-AD42-69851E0E088A}"/>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21</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886155397"/>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64F4BD-8283-4E4F-B585-3F275EFE68D0}"/>
              </a:ext>
            </a:extLst>
          </p:cNvPr>
          <p:cNvSpPr>
            <a:spLocks noGrp="1"/>
          </p:cNvSpPr>
          <p:nvPr>
            <p:ph type="title"/>
          </p:nvPr>
        </p:nvSpPr>
        <p:spPr>
          <a:xfrm>
            <a:off x="274320" y="228600"/>
            <a:ext cx="8641080" cy="990600"/>
          </a:xfrm>
        </p:spPr>
        <p:txBody>
          <a:bodyPr/>
          <a:lstStyle/>
          <a:p>
            <a:r>
              <a:rPr lang="en-US" sz="3600" dirty="0"/>
              <a:t>Data from Social Media Platforms</a:t>
            </a:r>
          </a:p>
        </p:txBody>
      </p:sp>
      <p:sp>
        <p:nvSpPr>
          <p:cNvPr id="3" name="Content Placeholder 2">
            <a:extLst>
              <a:ext uri="{FF2B5EF4-FFF2-40B4-BE49-F238E27FC236}">
                <a16:creationId xmlns="" xmlns:a16="http://schemas.microsoft.com/office/drawing/2014/main" id="{8E225377-038F-4189-94CF-C16B627537B5}"/>
              </a:ext>
            </a:extLst>
          </p:cNvPr>
          <p:cNvSpPr>
            <a:spLocks noGrp="1"/>
          </p:cNvSpPr>
          <p:nvPr>
            <p:ph sz="quarter" idx="1"/>
          </p:nvPr>
        </p:nvSpPr>
        <p:spPr/>
        <p:txBody>
          <a:bodyPr/>
          <a:lstStyle/>
          <a:p>
            <a:pPr marL="0" indent="0">
              <a:spcBef>
                <a:spcPts val="1900"/>
              </a:spcBef>
              <a:buNone/>
            </a:pPr>
            <a:r>
              <a:rPr lang="en-US" dirty="0"/>
              <a:t>User profiles and posts create both structured and unstructured </a:t>
            </a:r>
            <a:r>
              <a:rPr lang="en-US" dirty="0" smtClean="0"/>
              <a:t>data (for example, posts</a:t>
            </a:r>
            <a:r>
              <a:rPr lang="en-US" dirty="0"/>
              <a:t>, responses to posts, emojis, images, videos</a:t>
            </a:r>
            <a:r>
              <a:rPr lang="en-US" dirty="0" smtClean="0"/>
              <a:t>).</a:t>
            </a:r>
            <a:endParaRPr lang="en-US" dirty="0"/>
          </a:p>
          <a:p>
            <a:pPr marL="0" indent="0">
              <a:spcBef>
                <a:spcPts val="1900"/>
              </a:spcBef>
              <a:buNone/>
            </a:pPr>
            <a:r>
              <a:rPr lang="en-US" dirty="0"/>
              <a:t>Provide insights into consumer attitudes </a:t>
            </a:r>
            <a:r>
              <a:rPr lang="en-US" dirty="0" smtClean="0"/>
              <a:t>and interests.</a:t>
            </a:r>
            <a:endParaRPr lang="en-US" dirty="0"/>
          </a:p>
          <a:p>
            <a:pPr marL="0" indent="0">
              <a:spcBef>
                <a:spcPts val="1900"/>
              </a:spcBef>
              <a:buNone/>
            </a:pPr>
            <a:r>
              <a:rPr lang="en-US" dirty="0"/>
              <a:t>Analysis of with whom the user communicates allows marketers to understand individuals or groups with high levels of </a:t>
            </a:r>
            <a:r>
              <a:rPr lang="en-US" dirty="0" smtClean="0"/>
              <a:t>influence.</a:t>
            </a:r>
            <a:endParaRPr lang="en-US" dirty="0"/>
          </a:p>
          <a:p>
            <a:endParaRPr lang="en-US" dirty="0"/>
          </a:p>
        </p:txBody>
      </p:sp>
      <p:sp>
        <p:nvSpPr>
          <p:cNvPr id="5" name="Slide Number Placeholder 4">
            <a:extLst>
              <a:ext uri="{FF2B5EF4-FFF2-40B4-BE49-F238E27FC236}">
                <a16:creationId xmlns="" xmlns:a16="http://schemas.microsoft.com/office/drawing/2014/main" id="{68565F2A-A2C9-49CF-8A0A-0FE42D0F8B12}"/>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22</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171436796"/>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EE78EE-930D-45CE-B076-0B1BD1A933E2}"/>
              </a:ext>
            </a:extLst>
          </p:cNvPr>
          <p:cNvSpPr>
            <a:spLocks noGrp="1"/>
          </p:cNvSpPr>
          <p:nvPr>
            <p:ph type="title"/>
          </p:nvPr>
        </p:nvSpPr>
        <p:spPr/>
        <p:txBody>
          <a:bodyPr>
            <a:normAutofit fontScale="90000"/>
          </a:bodyPr>
          <a:lstStyle/>
          <a:p>
            <a:pPr algn="ctr"/>
            <a:r>
              <a:rPr lang="en-US" dirty="0"/>
              <a:t>Data from Internet Connected Devices</a:t>
            </a:r>
          </a:p>
        </p:txBody>
      </p:sp>
      <p:sp>
        <p:nvSpPr>
          <p:cNvPr id="3" name="Content Placeholder 2">
            <a:extLst>
              <a:ext uri="{FF2B5EF4-FFF2-40B4-BE49-F238E27FC236}">
                <a16:creationId xmlns="" xmlns:a16="http://schemas.microsoft.com/office/drawing/2014/main" id="{B2B89657-B61B-48C6-98A0-1018AF2F26A6}"/>
              </a:ext>
            </a:extLst>
          </p:cNvPr>
          <p:cNvSpPr>
            <a:spLocks noGrp="1"/>
          </p:cNvSpPr>
          <p:nvPr>
            <p:ph sz="quarter" idx="1"/>
          </p:nvPr>
        </p:nvSpPr>
        <p:spPr/>
        <p:txBody>
          <a:bodyPr/>
          <a:lstStyle/>
          <a:p>
            <a:pPr marL="0" indent="0">
              <a:spcBef>
                <a:spcPts val="1900"/>
              </a:spcBef>
              <a:buNone/>
            </a:pPr>
            <a:r>
              <a:rPr lang="en-US" dirty="0"/>
              <a:t>Smart devices have sensors that allow for data </a:t>
            </a:r>
            <a:r>
              <a:rPr lang="en-US" dirty="0" smtClean="0"/>
              <a:t>collection.</a:t>
            </a:r>
            <a:endParaRPr lang="en-US" dirty="0"/>
          </a:p>
          <a:p>
            <a:pPr marL="0" indent="0">
              <a:spcBef>
                <a:spcPts val="1900"/>
              </a:spcBef>
              <a:buNone/>
            </a:pPr>
            <a:r>
              <a:rPr lang="en-US" dirty="0" smtClean="0"/>
              <a:t>They provide an understanding </a:t>
            </a:r>
            <a:r>
              <a:rPr lang="en-US" dirty="0"/>
              <a:t>of how customers use </a:t>
            </a:r>
            <a:r>
              <a:rPr lang="en-US" dirty="0" smtClean="0"/>
              <a:t>products and services. </a:t>
            </a:r>
            <a:endParaRPr lang="en-US" dirty="0"/>
          </a:p>
          <a:p>
            <a:pPr marL="0" indent="0">
              <a:spcBef>
                <a:spcPts val="1900"/>
              </a:spcBef>
              <a:buNone/>
            </a:pPr>
            <a:r>
              <a:rPr lang="en-US" dirty="0" smtClean="0"/>
              <a:t>They may </a:t>
            </a:r>
            <a:r>
              <a:rPr lang="en-US" dirty="0"/>
              <a:t>help design future features and figure out features that are not being fully </a:t>
            </a:r>
            <a:r>
              <a:rPr lang="en-US" dirty="0" smtClean="0"/>
              <a:t>utilized.</a:t>
            </a:r>
            <a:endParaRPr lang="en-US" dirty="0"/>
          </a:p>
          <a:p>
            <a:pPr marL="0" indent="0">
              <a:spcBef>
                <a:spcPts val="1900"/>
              </a:spcBef>
              <a:buNone/>
            </a:pPr>
            <a:r>
              <a:rPr lang="en-US" dirty="0"/>
              <a:t>Identifying underutilized features may allow marketers to add value to the customer </a:t>
            </a:r>
            <a:r>
              <a:rPr lang="en-US" dirty="0" smtClean="0"/>
              <a:t>experience.</a:t>
            </a:r>
            <a:endParaRPr lang="en-US" dirty="0"/>
          </a:p>
          <a:p>
            <a:endParaRPr lang="en-US" dirty="0"/>
          </a:p>
        </p:txBody>
      </p:sp>
      <p:sp>
        <p:nvSpPr>
          <p:cNvPr id="5" name="Slide Number Placeholder 4">
            <a:extLst>
              <a:ext uri="{FF2B5EF4-FFF2-40B4-BE49-F238E27FC236}">
                <a16:creationId xmlns="" xmlns:a16="http://schemas.microsoft.com/office/drawing/2014/main" id="{31003F0F-C0E5-4FF1-ABE4-F590721A921E}"/>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23</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077747133"/>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69EBEC-0D54-4676-AACC-A3A69E361796}"/>
              </a:ext>
            </a:extLst>
          </p:cNvPr>
          <p:cNvSpPr>
            <a:spLocks noGrp="1"/>
          </p:cNvSpPr>
          <p:nvPr>
            <p:ph type="title"/>
          </p:nvPr>
        </p:nvSpPr>
        <p:spPr/>
        <p:txBody>
          <a:bodyPr/>
          <a:lstStyle/>
          <a:p>
            <a:pPr algn="ctr"/>
            <a:r>
              <a:rPr lang="en-US" dirty="0"/>
              <a:t>Data from Mobile Apps</a:t>
            </a:r>
          </a:p>
        </p:txBody>
      </p:sp>
      <p:sp>
        <p:nvSpPr>
          <p:cNvPr id="3" name="Content Placeholder 2">
            <a:extLst>
              <a:ext uri="{FF2B5EF4-FFF2-40B4-BE49-F238E27FC236}">
                <a16:creationId xmlns="" xmlns:a16="http://schemas.microsoft.com/office/drawing/2014/main" id="{898ABD2D-4BA0-41E1-995D-D2F58D4D5676}"/>
              </a:ext>
            </a:extLst>
          </p:cNvPr>
          <p:cNvSpPr>
            <a:spLocks noGrp="1"/>
          </p:cNvSpPr>
          <p:nvPr>
            <p:ph sz="quarter" idx="1"/>
          </p:nvPr>
        </p:nvSpPr>
        <p:spPr/>
        <p:txBody>
          <a:bodyPr/>
          <a:lstStyle/>
          <a:p>
            <a:pPr marL="0" indent="0">
              <a:spcBef>
                <a:spcPts val="1900"/>
              </a:spcBef>
              <a:buNone/>
            </a:pPr>
            <a:r>
              <a:rPr lang="en-US" dirty="0"/>
              <a:t>Different customers use apps </a:t>
            </a:r>
            <a:r>
              <a:rPr lang="en-US" dirty="0" smtClean="0"/>
              <a:t>differently.</a:t>
            </a:r>
            <a:endParaRPr lang="en-US" dirty="0"/>
          </a:p>
          <a:p>
            <a:pPr marL="0" indent="0">
              <a:spcBef>
                <a:spcPts val="1900"/>
              </a:spcBef>
              <a:buNone/>
            </a:pPr>
            <a:r>
              <a:rPr lang="en-US" dirty="0"/>
              <a:t>Identify which app elements are most </a:t>
            </a:r>
            <a:r>
              <a:rPr lang="en-US" dirty="0" smtClean="0"/>
              <a:t>effective.</a:t>
            </a:r>
            <a:endParaRPr lang="en-US" dirty="0"/>
          </a:p>
          <a:p>
            <a:pPr marL="0" indent="0">
              <a:spcBef>
                <a:spcPts val="1900"/>
              </a:spcBef>
              <a:buNone/>
            </a:pPr>
            <a:r>
              <a:rPr lang="en-US" dirty="0"/>
              <a:t>Can help customers improve in-store </a:t>
            </a:r>
            <a:r>
              <a:rPr lang="en-US" dirty="0" smtClean="0"/>
              <a:t>shopping.</a:t>
            </a:r>
            <a:endParaRPr lang="en-US" dirty="0"/>
          </a:p>
          <a:p>
            <a:pPr marL="0" indent="0">
              <a:spcBef>
                <a:spcPts val="1900"/>
              </a:spcBef>
              <a:buNone/>
            </a:pPr>
            <a:r>
              <a:rPr lang="en-US" dirty="0"/>
              <a:t>Understand customer’s response to </a:t>
            </a:r>
            <a:r>
              <a:rPr lang="en-US" dirty="0" smtClean="0"/>
              <a:t>prices.</a:t>
            </a:r>
            <a:endParaRPr lang="en-US" dirty="0"/>
          </a:p>
          <a:p>
            <a:pPr marL="0" indent="0">
              <a:spcBef>
                <a:spcPts val="1900"/>
              </a:spcBef>
              <a:buNone/>
            </a:pPr>
            <a:r>
              <a:rPr lang="en-US" dirty="0"/>
              <a:t>Gain insights into a blend of online and offline </a:t>
            </a:r>
            <a:r>
              <a:rPr lang="en-US" dirty="0" smtClean="0"/>
              <a:t>experiences.</a:t>
            </a:r>
            <a:endParaRPr lang="en-US" dirty="0"/>
          </a:p>
          <a:p>
            <a:pPr marL="0" indent="0">
              <a:spcBef>
                <a:spcPts val="1900"/>
              </a:spcBef>
              <a:buNone/>
            </a:pPr>
            <a:r>
              <a:rPr lang="en-US" dirty="0"/>
              <a:t>Identify </a:t>
            </a:r>
            <a:r>
              <a:rPr lang="en-US" dirty="0" smtClean="0"/>
              <a:t>cross-promotional opportunities.</a:t>
            </a:r>
            <a:endParaRPr lang="en-US" dirty="0"/>
          </a:p>
        </p:txBody>
      </p:sp>
      <p:sp>
        <p:nvSpPr>
          <p:cNvPr id="5" name="Slide Number Placeholder 4">
            <a:extLst>
              <a:ext uri="{FF2B5EF4-FFF2-40B4-BE49-F238E27FC236}">
                <a16:creationId xmlns="" xmlns:a16="http://schemas.microsoft.com/office/drawing/2014/main" id="{6CA0C52C-C10A-455B-9DD8-B1EC7411B824}"/>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24</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098878227"/>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BCFC5-332F-4219-AAD3-BB25147F1519}"/>
              </a:ext>
            </a:extLst>
          </p:cNvPr>
          <p:cNvSpPr>
            <a:spLocks noGrp="1"/>
          </p:cNvSpPr>
          <p:nvPr>
            <p:ph type="title"/>
          </p:nvPr>
        </p:nvSpPr>
        <p:spPr>
          <a:xfrm>
            <a:off x="228600" y="228600"/>
            <a:ext cx="8778240" cy="990600"/>
          </a:xfrm>
        </p:spPr>
        <p:txBody>
          <a:bodyPr/>
          <a:lstStyle/>
          <a:p>
            <a:pPr algn="ctr"/>
            <a:r>
              <a:rPr lang="en-US" sz="4000" dirty="0"/>
              <a:t>Data from Commercial Entities</a:t>
            </a:r>
          </a:p>
        </p:txBody>
      </p:sp>
      <p:sp>
        <p:nvSpPr>
          <p:cNvPr id="3" name="Content Placeholder 2">
            <a:extLst>
              <a:ext uri="{FF2B5EF4-FFF2-40B4-BE49-F238E27FC236}">
                <a16:creationId xmlns="" xmlns:a16="http://schemas.microsoft.com/office/drawing/2014/main" id="{20C7441C-0F78-49F0-9D60-802EECC968E3}"/>
              </a:ext>
            </a:extLst>
          </p:cNvPr>
          <p:cNvSpPr>
            <a:spLocks noGrp="1"/>
          </p:cNvSpPr>
          <p:nvPr>
            <p:ph sz="quarter" idx="1"/>
          </p:nvPr>
        </p:nvSpPr>
        <p:spPr/>
        <p:txBody>
          <a:bodyPr/>
          <a:lstStyle/>
          <a:p>
            <a:pPr marL="0" indent="0">
              <a:spcBef>
                <a:spcPts val="1900"/>
              </a:spcBef>
              <a:buNone/>
            </a:pPr>
            <a:r>
              <a:rPr lang="en-US" dirty="0"/>
              <a:t>Some companies like credit card companies and retailers collect big data and sell to </a:t>
            </a:r>
            <a:r>
              <a:rPr lang="en-US" dirty="0" smtClean="0"/>
              <a:t>others.</a:t>
            </a:r>
            <a:endParaRPr lang="en-US" dirty="0"/>
          </a:p>
          <a:p>
            <a:pPr marL="0" indent="0">
              <a:spcBef>
                <a:spcPts val="1900"/>
              </a:spcBef>
              <a:buNone/>
            </a:pPr>
            <a:r>
              <a:rPr lang="en-US" dirty="0"/>
              <a:t>Data are aggregated so an individual’s purchasing pattern and history are not </a:t>
            </a:r>
            <a:r>
              <a:rPr lang="en-US" dirty="0" smtClean="0"/>
              <a:t>sold.</a:t>
            </a:r>
            <a:endParaRPr lang="en-US" dirty="0"/>
          </a:p>
          <a:p>
            <a:endParaRPr lang="en-US" dirty="0"/>
          </a:p>
        </p:txBody>
      </p:sp>
      <p:sp>
        <p:nvSpPr>
          <p:cNvPr id="5" name="Slide Number Placeholder 4">
            <a:extLst>
              <a:ext uri="{FF2B5EF4-FFF2-40B4-BE49-F238E27FC236}">
                <a16:creationId xmlns="" xmlns:a16="http://schemas.microsoft.com/office/drawing/2014/main" id="{0D9E4598-2795-4415-A92C-6360730D8EB9}"/>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25</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758517884"/>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EA9046-EC35-428B-A649-D5C7D92CC23F}"/>
              </a:ext>
            </a:extLst>
          </p:cNvPr>
          <p:cNvSpPr>
            <a:spLocks noGrp="1"/>
          </p:cNvSpPr>
          <p:nvPr>
            <p:ph type="title"/>
          </p:nvPr>
        </p:nvSpPr>
        <p:spPr>
          <a:xfrm>
            <a:off x="228600" y="228600"/>
            <a:ext cx="8732520" cy="990600"/>
          </a:xfrm>
        </p:spPr>
        <p:txBody>
          <a:bodyPr/>
          <a:lstStyle/>
          <a:p>
            <a:pPr algn="ctr"/>
            <a:r>
              <a:rPr lang="en-US" sz="3600" dirty="0"/>
              <a:t>Data from Government Agencies</a:t>
            </a:r>
          </a:p>
        </p:txBody>
      </p:sp>
      <p:sp>
        <p:nvSpPr>
          <p:cNvPr id="3" name="Content Placeholder 2">
            <a:extLst>
              <a:ext uri="{FF2B5EF4-FFF2-40B4-BE49-F238E27FC236}">
                <a16:creationId xmlns="" xmlns:a16="http://schemas.microsoft.com/office/drawing/2014/main" id="{E6B60D00-1EF0-4197-883D-8665C3410D49}"/>
              </a:ext>
            </a:extLst>
          </p:cNvPr>
          <p:cNvSpPr>
            <a:spLocks noGrp="1"/>
          </p:cNvSpPr>
          <p:nvPr>
            <p:ph sz="quarter" idx="1"/>
          </p:nvPr>
        </p:nvSpPr>
        <p:spPr/>
        <p:txBody>
          <a:bodyPr/>
          <a:lstStyle/>
          <a:p>
            <a:pPr marL="0" indent="0">
              <a:spcBef>
                <a:spcPts val="1900"/>
              </a:spcBef>
              <a:buNone/>
            </a:pPr>
            <a:r>
              <a:rPr lang="en-US" dirty="0"/>
              <a:t>Helps marketers understand demographic </a:t>
            </a:r>
            <a:r>
              <a:rPr lang="en-US" dirty="0" smtClean="0"/>
              <a:t>trends.</a:t>
            </a:r>
            <a:endParaRPr lang="en-US" dirty="0"/>
          </a:p>
          <a:p>
            <a:pPr marL="0" indent="0">
              <a:spcBef>
                <a:spcPts val="1900"/>
              </a:spcBef>
              <a:buNone/>
            </a:pPr>
            <a:r>
              <a:rPr lang="en-US" dirty="0"/>
              <a:t>Federal </a:t>
            </a:r>
            <a:r>
              <a:rPr lang="en-US" dirty="0" smtClean="0"/>
              <a:t>and </a:t>
            </a:r>
            <a:r>
              <a:rPr lang="en-US" dirty="0"/>
              <a:t>state agencies have improved access to </a:t>
            </a:r>
            <a:r>
              <a:rPr lang="en-US" dirty="0" smtClean="0"/>
              <a:t>data.</a:t>
            </a:r>
            <a:endParaRPr lang="en-US" dirty="0"/>
          </a:p>
          <a:p>
            <a:pPr lvl="1">
              <a:buFont typeface="Arial"/>
              <a:buChar char="•"/>
            </a:pPr>
            <a:r>
              <a:rPr lang="en-US" dirty="0"/>
              <a:t>U.S. Bureau of Labor Statistics</a:t>
            </a:r>
          </a:p>
          <a:p>
            <a:pPr lvl="1">
              <a:buFont typeface="Arial"/>
              <a:buChar char="•"/>
            </a:pPr>
            <a:r>
              <a:rPr lang="en-US" dirty="0"/>
              <a:t>Census data</a:t>
            </a:r>
          </a:p>
        </p:txBody>
      </p:sp>
      <p:sp>
        <p:nvSpPr>
          <p:cNvPr id="5" name="Slide Number Placeholder 4">
            <a:extLst>
              <a:ext uri="{FF2B5EF4-FFF2-40B4-BE49-F238E27FC236}">
                <a16:creationId xmlns="" xmlns:a16="http://schemas.microsoft.com/office/drawing/2014/main" id="{6B88E76E-ECB4-4946-A81A-27B97C15B796}"/>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26</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168160086"/>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9382C-9F5C-4A9A-A992-D0F3CDA6D4D7}"/>
              </a:ext>
            </a:extLst>
          </p:cNvPr>
          <p:cNvSpPr>
            <a:spLocks noGrp="1"/>
          </p:cNvSpPr>
          <p:nvPr>
            <p:ph type="title"/>
          </p:nvPr>
        </p:nvSpPr>
        <p:spPr/>
        <p:txBody>
          <a:bodyPr/>
          <a:lstStyle/>
          <a:p>
            <a:pPr algn="ctr"/>
            <a:r>
              <a:rPr lang="en-US" dirty="0"/>
              <a:t>Marketing Analytics</a:t>
            </a:r>
          </a:p>
        </p:txBody>
      </p:sp>
      <p:sp>
        <p:nvSpPr>
          <p:cNvPr id="3" name="Content Placeholder 2">
            <a:extLst>
              <a:ext uri="{FF2B5EF4-FFF2-40B4-BE49-F238E27FC236}">
                <a16:creationId xmlns="" xmlns:a16="http://schemas.microsoft.com/office/drawing/2014/main" id="{EA9B881F-968D-4E4B-83D9-F819F091C247}"/>
              </a:ext>
            </a:extLst>
          </p:cNvPr>
          <p:cNvSpPr>
            <a:spLocks noGrp="1"/>
          </p:cNvSpPr>
          <p:nvPr>
            <p:ph sz="quarter" idx="1"/>
          </p:nvPr>
        </p:nvSpPr>
        <p:spPr>
          <a:xfrm>
            <a:off x="612648" y="1600200"/>
            <a:ext cx="8153400" cy="4648200"/>
          </a:xfrm>
        </p:spPr>
        <p:txBody>
          <a:bodyPr/>
          <a:lstStyle/>
          <a:p>
            <a:pPr marL="0" indent="0">
              <a:buNone/>
            </a:pPr>
            <a:r>
              <a:rPr lang="en-US" b="1" dirty="0"/>
              <a:t>Marketing </a:t>
            </a:r>
            <a:r>
              <a:rPr lang="en-US" b="1" dirty="0" smtClean="0"/>
              <a:t>analytics: </a:t>
            </a:r>
            <a:r>
              <a:rPr lang="en-US" dirty="0" smtClean="0"/>
              <a:t>A </a:t>
            </a:r>
            <a:r>
              <a:rPr lang="en-US" dirty="0"/>
              <a:t>set of methods facilitated by technology that utilize individual-level and market-level data to identify and communicate meaningful patters within the data for the purpose of improving  marketing-related decisions.</a:t>
            </a:r>
          </a:p>
          <a:p>
            <a:pPr marL="0" indent="0">
              <a:buNone/>
            </a:pPr>
            <a:r>
              <a:rPr lang="en-US" b="1" dirty="0"/>
              <a:t>Google </a:t>
            </a:r>
            <a:r>
              <a:rPr lang="en-US" dirty="0"/>
              <a:t>users input 4 million queries per minute </a:t>
            </a:r>
            <a:r>
              <a:rPr lang="en-US" dirty="0" smtClean="0"/>
              <a:t>and </a:t>
            </a:r>
            <a:r>
              <a:rPr lang="en-US" dirty="0"/>
              <a:t>Google processes 20 million petabytes of data per day (petabyte = 1 million gigs</a:t>
            </a:r>
            <a:r>
              <a:rPr lang="en-US" dirty="0" smtClean="0"/>
              <a:t>).</a:t>
            </a:r>
            <a:endParaRPr lang="en-US" dirty="0"/>
          </a:p>
          <a:p>
            <a:pPr marL="0" indent="0">
              <a:buNone/>
            </a:pPr>
            <a:r>
              <a:rPr lang="en-US" b="1" dirty="0"/>
              <a:t>Facebook </a:t>
            </a:r>
            <a:r>
              <a:rPr lang="en-US" dirty="0"/>
              <a:t>users post 2 ½ million pieces of content per </a:t>
            </a:r>
            <a:r>
              <a:rPr lang="en-US" dirty="0" smtClean="0"/>
              <a:t>day.</a:t>
            </a:r>
            <a:endParaRPr lang="en-US" b="1" dirty="0"/>
          </a:p>
        </p:txBody>
      </p:sp>
      <p:sp>
        <p:nvSpPr>
          <p:cNvPr id="5" name="Slide Number Placeholder 4">
            <a:extLst>
              <a:ext uri="{FF2B5EF4-FFF2-40B4-BE49-F238E27FC236}">
                <a16:creationId xmlns="" xmlns:a16="http://schemas.microsoft.com/office/drawing/2014/main" id="{AFF10906-24A8-47BA-BB82-D208531C0E80}"/>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27</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733011291"/>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D5592-B027-4E10-AA73-3756D4AF1CAF}"/>
              </a:ext>
            </a:extLst>
          </p:cNvPr>
          <p:cNvSpPr>
            <a:spLocks noGrp="1"/>
          </p:cNvSpPr>
          <p:nvPr>
            <p:ph type="title"/>
          </p:nvPr>
        </p:nvSpPr>
        <p:spPr>
          <a:xfrm>
            <a:off x="228600" y="228600"/>
            <a:ext cx="8686800" cy="990600"/>
          </a:xfrm>
        </p:spPr>
        <p:txBody>
          <a:bodyPr/>
          <a:lstStyle/>
          <a:p>
            <a:pPr algn="ctr"/>
            <a:r>
              <a:rPr lang="en-US" sz="4000" dirty="0"/>
              <a:t>Marketing Analytic Approaches</a:t>
            </a:r>
          </a:p>
        </p:txBody>
      </p:sp>
      <p:sp>
        <p:nvSpPr>
          <p:cNvPr id="3" name="Content Placeholder 2">
            <a:extLst>
              <a:ext uri="{FF2B5EF4-FFF2-40B4-BE49-F238E27FC236}">
                <a16:creationId xmlns="" xmlns:a16="http://schemas.microsoft.com/office/drawing/2014/main" id="{7AE26C93-122F-403C-A020-1E9190EA3EA0}"/>
              </a:ext>
            </a:extLst>
          </p:cNvPr>
          <p:cNvSpPr>
            <a:spLocks noGrp="1"/>
          </p:cNvSpPr>
          <p:nvPr>
            <p:ph sz="quarter" idx="1"/>
          </p:nvPr>
        </p:nvSpPr>
        <p:spPr/>
        <p:txBody>
          <a:bodyPr>
            <a:normAutofit lnSpcReduction="10000"/>
          </a:bodyPr>
          <a:lstStyle/>
          <a:p>
            <a:pPr marL="0" indent="0">
              <a:spcBef>
                <a:spcPts val="1900"/>
              </a:spcBef>
              <a:buNone/>
            </a:pPr>
            <a:r>
              <a:rPr lang="en-US" dirty="0"/>
              <a:t>Approaches depend on the complexity of the </a:t>
            </a:r>
            <a:r>
              <a:rPr lang="en-US" dirty="0" smtClean="0"/>
              <a:t>analyses.</a:t>
            </a:r>
            <a:endParaRPr lang="en-US" dirty="0"/>
          </a:p>
          <a:p>
            <a:pPr marL="0" indent="0">
              <a:spcBef>
                <a:spcPts val="1900"/>
              </a:spcBef>
              <a:buNone/>
            </a:pPr>
            <a:r>
              <a:rPr lang="en-US" dirty="0"/>
              <a:t>A </a:t>
            </a:r>
            <a:r>
              <a:rPr lang="en-US" b="1" dirty="0" smtClean="0"/>
              <a:t>marketing analyst </a:t>
            </a:r>
            <a:r>
              <a:rPr lang="en-US" dirty="0"/>
              <a:t>is a highly skilled expert who may be required for complex </a:t>
            </a:r>
            <a:r>
              <a:rPr lang="en-US" dirty="0" smtClean="0"/>
              <a:t>data.</a:t>
            </a:r>
            <a:endParaRPr lang="en-US" dirty="0"/>
          </a:p>
          <a:p>
            <a:pPr marL="0" indent="0">
              <a:spcBef>
                <a:spcPts val="1900"/>
              </a:spcBef>
              <a:buNone/>
            </a:pPr>
            <a:r>
              <a:rPr lang="en-US" b="1" dirty="0"/>
              <a:t>Types of </a:t>
            </a:r>
            <a:r>
              <a:rPr lang="en-US" b="1" dirty="0" smtClean="0"/>
              <a:t>marketing analytics</a:t>
            </a:r>
            <a:r>
              <a:rPr lang="en-US" b="1" dirty="0"/>
              <a:t>:</a:t>
            </a:r>
          </a:p>
          <a:p>
            <a:pPr lvl="1">
              <a:buFont typeface="Arial"/>
              <a:buChar char="•"/>
            </a:pPr>
            <a:r>
              <a:rPr lang="en-US" dirty="0"/>
              <a:t>Descriptive</a:t>
            </a:r>
          </a:p>
          <a:p>
            <a:pPr lvl="1">
              <a:buFont typeface="Arial"/>
              <a:buChar char="•"/>
            </a:pPr>
            <a:r>
              <a:rPr lang="en-US" dirty="0"/>
              <a:t>Diagnostic</a:t>
            </a:r>
          </a:p>
          <a:p>
            <a:pPr lvl="1">
              <a:buFont typeface="Arial"/>
              <a:buChar char="•"/>
            </a:pPr>
            <a:r>
              <a:rPr lang="en-US" dirty="0"/>
              <a:t>Predictive</a:t>
            </a:r>
          </a:p>
          <a:p>
            <a:pPr lvl="1">
              <a:buFont typeface="Arial"/>
              <a:buChar char="•"/>
            </a:pPr>
            <a:r>
              <a:rPr lang="en-US" dirty="0"/>
              <a:t>Prescriptive</a:t>
            </a:r>
          </a:p>
        </p:txBody>
      </p:sp>
      <p:sp>
        <p:nvSpPr>
          <p:cNvPr id="5" name="Slide Number Placeholder 4">
            <a:extLst>
              <a:ext uri="{FF2B5EF4-FFF2-40B4-BE49-F238E27FC236}">
                <a16:creationId xmlns="" xmlns:a16="http://schemas.microsoft.com/office/drawing/2014/main" id="{D1A5601D-B23D-4262-90F9-5DF44EAF09C9}"/>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28</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802926033"/>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F5D6B-68C1-4E89-8DD0-C3480E24395D}"/>
              </a:ext>
            </a:extLst>
          </p:cNvPr>
          <p:cNvSpPr>
            <a:spLocks noGrp="1"/>
          </p:cNvSpPr>
          <p:nvPr>
            <p:ph type="title"/>
          </p:nvPr>
        </p:nvSpPr>
        <p:spPr/>
        <p:txBody>
          <a:bodyPr/>
          <a:lstStyle/>
          <a:p>
            <a:pPr algn="ctr"/>
            <a:r>
              <a:rPr lang="en-US" dirty="0"/>
              <a:t>Descriptive Analytics </a:t>
            </a:r>
          </a:p>
        </p:txBody>
      </p:sp>
      <p:sp>
        <p:nvSpPr>
          <p:cNvPr id="3" name="Content Placeholder 2">
            <a:extLst>
              <a:ext uri="{FF2B5EF4-FFF2-40B4-BE49-F238E27FC236}">
                <a16:creationId xmlns="" xmlns:a16="http://schemas.microsoft.com/office/drawing/2014/main" id="{4F398BC8-3ECF-41B9-A422-4FCDC47763E8}"/>
              </a:ext>
            </a:extLst>
          </p:cNvPr>
          <p:cNvSpPr>
            <a:spLocks noGrp="1"/>
          </p:cNvSpPr>
          <p:nvPr>
            <p:ph sz="quarter" idx="1"/>
          </p:nvPr>
        </p:nvSpPr>
        <p:spPr/>
        <p:txBody>
          <a:bodyPr/>
          <a:lstStyle/>
          <a:p>
            <a:pPr marL="0" indent="0">
              <a:spcBef>
                <a:spcPts val="1900"/>
              </a:spcBef>
              <a:buNone/>
            </a:pPr>
            <a:r>
              <a:rPr lang="en-US" b="1" dirty="0"/>
              <a:t>Descriptive </a:t>
            </a:r>
            <a:r>
              <a:rPr lang="en-US" b="1" dirty="0" smtClean="0"/>
              <a:t>analytics </a:t>
            </a:r>
            <a:r>
              <a:rPr lang="en-US" dirty="0"/>
              <a:t>uses data to provide summary </a:t>
            </a:r>
            <a:r>
              <a:rPr lang="en-US" dirty="0" smtClean="0"/>
              <a:t>insights.</a:t>
            </a:r>
            <a:endParaRPr lang="en-US" dirty="0"/>
          </a:p>
          <a:p>
            <a:pPr marL="0" indent="0">
              <a:spcBef>
                <a:spcPts val="1900"/>
              </a:spcBef>
              <a:buNone/>
            </a:pPr>
            <a:r>
              <a:rPr lang="en-US" dirty="0"/>
              <a:t>Raw data is transformed into </a:t>
            </a:r>
            <a:r>
              <a:rPr lang="en-US" dirty="0" smtClean="0"/>
              <a:t>measurements.</a:t>
            </a:r>
            <a:endParaRPr lang="en-US" dirty="0"/>
          </a:p>
          <a:p>
            <a:pPr marL="0" indent="0">
              <a:spcBef>
                <a:spcPts val="1900"/>
              </a:spcBef>
              <a:buNone/>
            </a:pPr>
            <a:r>
              <a:rPr lang="en-US" dirty="0"/>
              <a:t>Often presented in a visual format like </a:t>
            </a:r>
            <a:r>
              <a:rPr lang="en-US" dirty="0" err="1"/>
              <a:t>histrograms</a:t>
            </a:r>
            <a:r>
              <a:rPr lang="en-US" dirty="0"/>
              <a:t> or pie </a:t>
            </a:r>
            <a:r>
              <a:rPr lang="en-US" dirty="0" smtClean="0"/>
              <a:t>charts.</a:t>
            </a:r>
            <a:endParaRPr lang="en-US" dirty="0"/>
          </a:p>
          <a:p>
            <a:pPr marL="0" indent="0">
              <a:spcBef>
                <a:spcPts val="1900"/>
              </a:spcBef>
              <a:buNone/>
            </a:pPr>
            <a:r>
              <a:rPr lang="en-US" dirty="0"/>
              <a:t>Appropriate first step before more complex and expensive </a:t>
            </a:r>
            <a:r>
              <a:rPr lang="en-US" dirty="0" smtClean="0"/>
              <a:t>analyses.</a:t>
            </a:r>
            <a:endParaRPr lang="en-US" dirty="0"/>
          </a:p>
        </p:txBody>
      </p:sp>
      <p:sp>
        <p:nvSpPr>
          <p:cNvPr id="5" name="Slide Number Placeholder 4">
            <a:extLst>
              <a:ext uri="{FF2B5EF4-FFF2-40B4-BE49-F238E27FC236}">
                <a16:creationId xmlns="" xmlns:a16="http://schemas.microsoft.com/office/drawing/2014/main" id="{62529AB6-EB06-442D-B854-F9277026BC11}"/>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29</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833374213"/>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228600"/>
            <a:ext cx="8595360" cy="990600"/>
          </a:xfrm>
        </p:spPr>
        <p:txBody>
          <a:bodyPr/>
          <a:lstStyle/>
          <a:p>
            <a:pPr algn="ctr"/>
            <a:r>
              <a:rPr lang="en-US" sz="3600" dirty="0"/>
              <a:t>Objectives </a:t>
            </a:r>
            <a:r>
              <a:rPr lang="en-US" sz="3600" dirty="0" smtClean="0"/>
              <a:t>and </a:t>
            </a:r>
            <a:r>
              <a:rPr lang="en-US" sz="3600" dirty="0"/>
              <a:t>Capabilities of CRM</a:t>
            </a:r>
          </a:p>
        </p:txBody>
      </p:sp>
      <p:sp>
        <p:nvSpPr>
          <p:cNvPr id="3" name="Content Placeholder 2"/>
          <p:cNvSpPr>
            <a:spLocks noGrp="1"/>
          </p:cNvSpPr>
          <p:nvPr>
            <p:ph sz="quarter" idx="1"/>
          </p:nvPr>
        </p:nvSpPr>
        <p:spPr/>
        <p:txBody>
          <a:bodyPr/>
          <a:lstStyle/>
          <a:p>
            <a:pPr marL="0" indent="0">
              <a:spcBef>
                <a:spcPts val="1900"/>
              </a:spcBef>
              <a:buNone/>
            </a:pPr>
            <a:r>
              <a:rPr lang="en-US" dirty="0"/>
              <a:t>A comprehensive business model for increasing revenues and profits by focusing on </a:t>
            </a:r>
            <a:r>
              <a:rPr lang="en-US" dirty="0" smtClean="0"/>
              <a:t>customers.</a:t>
            </a:r>
            <a:endParaRPr lang="en-US" dirty="0"/>
          </a:p>
          <a:p>
            <a:pPr marL="0" indent="0">
              <a:spcBef>
                <a:spcPts val="1900"/>
              </a:spcBef>
              <a:buNone/>
            </a:pPr>
            <a:r>
              <a:rPr lang="en-US" dirty="0"/>
              <a:t>No one department owns </a:t>
            </a:r>
            <a:r>
              <a:rPr lang="en-US" dirty="0" smtClean="0"/>
              <a:t>CRM.</a:t>
            </a:r>
            <a:endParaRPr lang="en-US" dirty="0"/>
          </a:p>
          <a:p>
            <a:pPr marL="0" indent="0">
              <a:spcBef>
                <a:spcPts val="1900"/>
              </a:spcBef>
              <a:buNone/>
            </a:pPr>
            <a:r>
              <a:rPr lang="en-US" dirty="0"/>
              <a:t>Must have the support of senior </a:t>
            </a:r>
            <a:r>
              <a:rPr lang="en-US" dirty="0" smtClean="0"/>
              <a:t>management.</a:t>
            </a:r>
            <a:endParaRPr lang="en-US" dirty="0"/>
          </a:p>
          <a:p>
            <a:pPr marL="0" indent="0">
              <a:spcBef>
                <a:spcPts val="1900"/>
              </a:spcBef>
              <a:buNone/>
            </a:pPr>
            <a:r>
              <a:rPr lang="en-US" dirty="0"/>
              <a:t>Cuts across the entire organization but most used by marketing, sales, and customer </a:t>
            </a:r>
            <a:r>
              <a:rPr lang="en-US" dirty="0" smtClean="0"/>
              <a:t>service.</a:t>
            </a:r>
            <a:endParaRPr lang="en-US" dirty="0"/>
          </a:p>
          <a:p>
            <a:pPr marL="0" indent="0">
              <a:spcBef>
                <a:spcPts val="1900"/>
              </a:spcBef>
              <a:buNone/>
            </a:pPr>
            <a:r>
              <a:rPr lang="en-US" dirty="0"/>
              <a:t>Drives the firm to be customer-</a:t>
            </a:r>
            <a:r>
              <a:rPr lang="en-US" dirty="0" smtClean="0"/>
              <a:t>centric.</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a:t>
            </a:fld>
            <a:endParaRPr lang="en-US" dirty="0"/>
          </a:p>
        </p:txBody>
      </p:sp>
      <p:sp>
        <p:nvSpPr>
          <p:cNvPr id="6" name="Footer Placeholder 4"/>
          <p:cNvSpPr>
            <a:spLocks noGrp="1"/>
          </p:cNvSpPr>
          <p:nvPr>
            <p:ph type="ftr" sz="quarter" idx="3"/>
          </p:nvPr>
        </p:nvSpPr>
        <p:spPr>
          <a:xfrm>
            <a:off x="457200" y="6492875"/>
            <a:ext cx="8229600" cy="365125"/>
          </a:xfrm>
          <a:prstGeom prst="rect">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7E9389-453F-4130-B436-D4F0373D032D}"/>
              </a:ext>
            </a:extLst>
          </p:cNvPr>
          <p:cNvSpPr>
            <a:spLocks noGrp="1"/>
          </p:cNvSpPr>
          <p:nvPr>
            <p:ph type="title"/>
          </p:nvPr>
        </p:nvSpPr>
        <p:spPr/>
        <p:txBody>
          <a:bodyPr/>
          <a:lstStyle/>
          <a:p>
            <a:pPr algn="ctr"/>
            <a:r>
              <a:rPr lang="en-US" dirty="0"/>
              <a:t>Diagnostic Analytics</a:t>
            </a:r>
          </a:p>
        </p:txBody>
      </p:sp>
      <p:sp>
        <p:nvSpPr>
          <p:cNvPr id="3" name="Content Placeholder 2">
            <a:extLst>
              <a:ext uri="{FF2B5EF4-FFF2-40B4-BE49-F238E27FC236}">
                <a16:creationId xmlns="" xmlns:a16="http://schemas.microsoft.com/office/drawing/2014/main" id="{E7A8EF1D-509D-4462-810F-7FB99C117954}"/>
              </a:ext>
            </a:extLst>
          </p:cNvPr>
          <p:cNvSpPr>
            <a:spLocks noGrp="1"/>
          </p:cNvSpPr>
          <p:nvPr>
            <p:ph sz="quarter" idx="1"/>
          </p:nvPr>
        </p:nvSpPr>
        <p:spPr/>
        <p:txBody>
          <a:bodyPr/>
          <a:lstStyle/>
          <a:p>
            <a:pPr marL="0" indent="0">
              <a:buNone/>
            </a:pPr>
            <a:r>
              <a:rPr lang="en-US" b="1" dirty="0"/>
              <a:t>Diagnostic </a:t>
            </a:r>
            <a:r>
              <a:rPr lang="en-US" b="1" dirty="0" smtClean="0"/>
              <a:t>analytics </a:t>
            </a:r>
            <a:r>
              <a:rPr lang="en-US" dirty="0"/>
              <a:t>uses data to explore relationships between different marketing factors that influence the firm’s </a:t>
            </a:r>
            <a:r>
              <a:rPr lang="en-US" dirty="0" smtClean="0"/>
              <a:t>performance.</a:t>
            </a:r>
            <a:endParaRPr lang="en-US" dirty="0"/>
          </a:p>
          <a:p>
            <a:pPr lvl="1">
              <a:buFont typeface="Arial"/>
              <a:buChar char="•"/>
            </a:pPr>
            <a:r>
              <a:rPr lang="en-US" dirty="0"/>
              <a:t>Example:  Advertising frequency or placement that the firm can control can influence sales.</a:t>
            </a:r>
          </a:p>
          <a:p>
            <a:pPr marL="0" indent="0">
              <a:buNone/>
            </a:pPr>
            <a:r>
              <a:rPr lang="en-US" dirty="0" smtClean="0"/>
              <a:t>Diagnostic analytics uses </a:t>
            </a:r>
            <a:r>
              <a:rPr lang="en-US" dirty="0"/>
              <a:t>linear </a:t>
            </a:r>
            <a:r>
              <a:rPr lang="en-US" dirty="0" smtClean="0"/>
              <a:t>regression.</a:t>
            </a:r>
            <a:endParaRPr lang="en-US" dirty="0"/>
          </a:p>
          <a:p>
            <a:pPr lvl="1">
              <a:buFont typeface="Arial"/>
              <a:buChar char="•"/>
            </a:pPr>
            <a:r>
              <a:rPr lang="en-US" dirty="0"/>
              <a:t>Example:  How do the number of conversations in an online forum about a new TV show impact ratings?</a:t>
            </a:r>
          </a:p>
        </p:txBody>
      </p:sp>
      <p:sp>
        <p:nvSpPr>
          <p:cNvPr id="5" name="Slide Number Placeholder 4">
            <a:extLst>
              <a:ext uri="{FF2B5EF4-FFF2-40B4-BE49-F238E27FC236}">
                <a16:creationId xmlns="" xmlns:a16="http://schemas.microsoft.com/office/drawing/2014/main" id="{1CA94DD4-6612-4D2F-9D03-17ABAC9935FB}"/>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30</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163950948"/>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099D86-DD2C-44C0-9582-B58FFA7BAFEC}"/>
              </a:ext>
            </a:extLst>
          </p:cNvPr>
          <p:cNvSpPr>
            <a:spLocks noGrp="1"/>
          </p:cNvSpPr>
          <p:nvPr>
            <p:ph type="title"/>
          </p:nvPr>
        </p:nvSpPr>
        <p:spPr/>
        <p:txBody>
          <a:bodyPr/>
          <a:lstStyle/>
          <a:p>
            <a:pPr algn="ctr"/>
            <a:r>
              <a:rPr lang="en-US" dirty="0"/>
              <a:t>Predictive Analytics</a:t>
            </a:r>
          </a:p>
        </p:txBody>
      </p:sp>
      <p:sp>
        <p:nvSpPr>
          <p:cNvPr id="3" name="Content Placeholder 2">
            <a:extLst>
              <a:ext uri="{FF2B5EF4-FFF2-40B4-BE49-F238E27FC236}">
                <a16:creationId xmlns="" xmlns:a16="http://schemas.microsoft.com/office/drawing/2014/main" id="{915540FE-D292-43D6-946D-9B89AC4A1911}"/>
              </a:ext>
            </a:extLst>
          </p:cNvPr>
          <p:cNvSpPr>
            <a:spLocks noGrp="1"/>
          </p:cNvSpPr>
          <p:nvPr>
            <p:ph sz="quarter" idx="1"/>
          </p:nvPr>
        </p:nvSpPr>
        <p:spPr/>
        <p:txBody>
          <a:bodyPr>
            <a:normAutofit fontScale="92500"/>
          </a:bodyPr>
          <a:lstStyle/>
          <a:p>
            <a:pPr marL="0" indent="0">
              <a:spcBef>
                <a:spcPts val="1900"/>
              </a:spcBef>
              <a:buNone/>
            </a:pPr>
            <a:r>
              <a:rPr lang="en-US" b="1" dirty="0"/>
              <a:t>Predictive analytics </a:t>
            </a:r>
            <a:r>
              <a:rPr lang="en-US" dirty="0"/>
              <a:t>utilizes data to make predictions about future marketing outcomes of interest.</a:t>
            </a:r>
          </a:p>
          <a:p>
            <a:pPr marL="0" indent="0">
              <a:spcBef>
                <a:spcPts val="1900"/>
              </a:spcBef>
              <a:buNone/>
            </a:pPr>
            <a:r>
              <a:rPr lang="en-US" dirty="0"/>
              <a:t>Some use historical data to extrapolate into the </a:t>
            </a:r>
            <a:r>
              <a:rPr lang="en-US" dirty="0" smtClean="0"/>
              <a:t>future.</a:t>
            </a:r>
            <a:endParaRPr lang="en-US" dirty="0"/>
          </a:p>
          <a:p>
            <a:pPr marL="0" indent="0">
              <a:spcBef>
                <a:spcPts val="1900"/>
              </a:spcBef>
              <a:buNone/>
            </a:pPr>
            <a:r>
              <a:rPr lang="en-US" dirty="0"/>
              <a:t>Others make predictions between a set of factors and an outcome of influencing </a:t>
            </a:r>
            <a:r>
              <a:rPr lang="en-US" dirty="0" smtClean="0"/>
              <a:t>factors.</a:t>
            </a:r>
            <a:endParaRPr lang="en-US" dirty="0"/>
          </a:p>
          <a:p>
            <a:pPr marL="0" indent="0">
              <a:spcBef>
                <a:spcPts val="1900"/>
              </a:spcBef>
              <a:buNone/>
            </a:pPr>
            <a:r>
              <a:rPr lang="en-US" dirty="0"/>
              <a:t>Example:  </a:t>
            </a:r>
            <a:r>
              <a:rPr lang="en-US" dirty="0" smtClean="0"/>
              <a:t>American </a:t>
            </a:r>
            <a:r>
              <a:rPr lang="en-US" dirty="0"/>
              <a:t>Express looks at loyalty indicators to proactively contact potential at-risk </a:t>
            </a:r>
            <a:r>
              <a:rPr lang="en-US" dirty="0" smtClean="0"/>
              <a:t>customers.</a:t>
            </a:r>
            <a:endParaRPr lang="en-US" dirty="0"/>
          </a:p>
        </p:txBody>
      </p:sp>
      <p:sp>
        <p:nvSpPr>
          <p:cNvPr id="5" name="Slide Number Placeholder 4">
            <a:extLst>
              <a:ext uri="{FF2B5EF4-FFF2-40B4-BE49-F238E27FC236}">
                <a16:creationId xmlns="" xmlns:a16="http://schemas.microsoft.com/office/drawing/2014/main" id="{30B714FF-CF63-46BE-A88B-6440BD166CB5}"/>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31</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35917763"/>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9E08-68D1-4160-9F67-B548F4FC5A96}"/>
              </a:ext>
            </a:extLst>
          </p:cNvPr>
          <p:cNvSpPr>
            <a:spLocks noGrp="1"/>
          </p:cNvSpPr>
          <p:nvPr>
            <p:ph type="title"/>
          </p:nvPr>
        </p:nvSpPr>
        <p:spPr/>
        <p:txBody>
          <a:bodyPr/>
          <a:lstStyle/>
          <a:p>
            <a:pPr algn="ctr"/>
            <a:r>
              <a:rPr lang="en-US" dirty="0"/>
              <a:t>Prescriptive Analytics</a:t>
            </a:r>
          </a:p>
        </p:txBody>
      </p:sp>
      <p:sp>
        <p:nvSpPr>
          <p:cNvPr id="3" name="Content Placeholder 2">
            <a:extLst>
              <a:ext uri="{FF2B5EF4-FFF2-40B4-BE49-F238E27FC236}">
                <a16:creationId xmlns="" xmlns:a16="http://schemas.microsoft.com/office/drawing/2014/main" id="{27B535B4-D993-4EF0-81C1-6A17BB2D90B9}"/>
              </a:ext>
            </a:extLst>
          </p:cNvPr>
          <p:cNvSpPr>
            <a:spLocks noGrp="1"/>
          </p:cNvSpPr>
          <p:nvPr>
            <p:ph sz="quarter" idx="1"/>
          </p:nvPr>
        </p:nvSpPr>
        <p:spPr/>
        <p:txBody>
          <a:bodyPr/>
          <a:lstStyle/>
          <a:p>
            <a:pPr marL="0" indent="0">
              <a:spcBef>
                <a:spcPts val="1900"/>
              </a:spcBef>
              <a:buNone/>
            </a:pPr>
            <a:r>
              <a:rPr lang="en-US" b="1" dirty="0"/>
              <a:t>Prescriptive analytics </a:t>
            </a:r>
            <a:r>
              <a:rPr lang="en-US" dirty="0"/>
              <a:t>involves determining the optimal level of marketing relevant factors for a specific context by considering how adjusting their levels in varying ways will impact different marketing </a:t>
            </a:r>
            <a:r>
              <a:rPr lang="en-US" dirty="0" smtClean="0"/>
              <a:t>outcomes.</a:t>
            </a:r>
            <a:endParaRPr lang="en-US" dirty="0"/>
          </a:p>
          <a:p>
            <a:pPr marL="0" indent="0">
              <a:spcBef>
                <a:spcPts val="1900"/>
              </a:spcBef>
              <a:buNone/>
            </a:pPr>
            <a:r>
              <a:rPr lang="en-US" dirty="0"/>
              <a:t>Most advanced and costly; draws on the other three </a:t>
            </a:r>
            <a:r>
              <a:rPr lang="en-US" dirty="0" smtClean="0"/>
              <a:t>approaches.</a:t>
            </a:r>
            <a:endParaRPr lang="en-US" dirty="0"/>
          </a:p>
          <a:p>
            <a:pPr marL="0" indent="0">
              <a:spcBef>
                <a:spcPts val="1900"/>
              </a:spcBef>
              <a:buNone/>
            </a:pPr>
            <a:r>
              <a:rPr lang="en-US" dirty="0"/>
              <a:t>“What if” questions allows the firm to evaluate the value of different </a:t>
            </a:r>
            <a:r>
              <a:rPr lang="en-US" dirty="0" smtClean="0"/>
              <a:t>decisions.</a:t>
            </a:r>
            <a:endParaRPr lang="en-US" dirty="0"/>
          </a:p>
        </p:txBody>
      </p:sp>
      <p:sp>
        <p:nvSpPr>
          <p:cNvPr id="5" name="Slide Number Placeholder 4">
            <a:extLst>
              <a:ext uri="{FF2B5EF4-FFF2-40B4-BE49-F238E27FC236}">
                <a16:creationId xmlns="" xmlns:a16="http://schemas.microsoft.com/office/drawing/2014/main" id="{4D927735-ACF8-4F33-A6D1-1A05CE2BA25B}"/>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32</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834777170"/>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30561-B88A-4132-B25B-F8078E31E5ED}"/>
              </a:ext>
            </a:extLst>
          </p:cNvPr>
          <p:cNvSpPr>
            <a:spLocks noGrp="1"/>
          </p:cNvSpPr>
          <p:nvPr>
            <p:ph type="title"/>
          </p:nvPr>
        </p:nvSpPr>
        <p:spPr>
          <a:xfrm>
            <a:off x="228600" y="228600"/>
            <a:ext cx="8537448" cy="990600"/>
          </a:xfrm>
        </p:spPr>
        <p:txBody>
          <a:bodyPr/>
          <a:lstStyle/>
          <a:p>
            <a:pPr algn="ctr"/>
            <a:r>
              <a:rPr lang="en-US" sz="3200" dirty="0"/>
              <a:t>Capabilities of Marketing Analytics </a:t>
            </a:r>
          </a:p>
        </p:txBody>
      </p:sp>
      <p:sp>
        <p:nvSpPr>
          <p:cNvPr id="3" name="Content Placeholder 2">
            <a:extLst>
              <a:ext uri="{FF2B5EF4-FFF2-40B4-BE49-F238E27FC236}">
                <a16:creationId xmlns="" xmlns:a16="http://schemas.microsoft.com/office/drawing/2014/main" id="{857DEE37-F5C7-47C8-94FC-1AB225AD6457}"/>
              </a:ext>
            </a:extLst>
          </p:cNvPr>
          <p:cNvSpPr>
            <a:spLocks noGrp="1"/>
          </p:cNvSpPr>
          <p:nvPr>
            <p:ph sz="quarter" idx="1"/>
          </p:nvPr>
        </p:nvSpPr>
        <p:spPr/>
        <p:txBody>
          <a:bodyPr/>
          <a:lstStyle/>
          <a:p>
            <a:pPr marL="0" indent="0">
              <a:spcBef>
                <a:spcPts val="1900"/>
              </a:spcBef>
              <a:buNone/>
            </a:pPr>
            <a:r>
              <a:rPr lang="en-US" dirty="0"/>
              <a:t>Marketing </a:t>
            </a:r>
            <a:r>
              <a:rPr lang="en-US" dirty="0" smtClean="0"/>
              <a:t>analytics </a:t>
            </a:r>
            <a:r>
              <a:rPr lang="en-US" dirty="0"/>
              <a:t>that use Big Data can achieve deep customer </a:t>
            </a:r>
            <a:r>
              <a:rPr lang="en-US" dirty="0" smtClean="0"/>
              <a:t>insights.</a:t>
            </a:r>
            <a:endParaRPr lang="en-US" dirty="0"/>
          </a:p>
          <a:p>
            <a:pPr marL="0" indent="0">
              <a:spcBef>
                <a:spcPts val="1900"/>
              </a:spcBef>
              <a:buNone/>
            </a:pPr>
            <a:r>
              <a:rPr lang="en-US" dirty="0"/>
              <a:t>Marketers can deliver personalized experiences to </a:t>
            </a:r>
            <a:r>
              <a:rPr lang="en-US" dirty="0" smtClean="0"/>
              <a:t>customers.</a:t>
            </a:r>
            <a:endParaRPr lang="en-US" dirty="0"/>
          </a:p>
        </p:txBody>
      </p:sp>
      <p:sp>
        <p:nvSpPr>
          <p:cNvPr id="5" name="Slide Number Placeholder 4">
            <a:extLst>
              <a:ext uri="{FF2B5EF4-FFF2-40B4-BE49-F238E27FC236}">
                <a16:creationId xmlns="" xmlns:a16="http://schemas.microsoft.com/office/drawing/2014/main" id="{20F46999-D547-40C8-BA4D-601304ACEF45}"/>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33</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965657187"/>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C2955B-F53B-4472-A6C5-3FE77439933E}"/>
              </a:ext>
            </a:extLst>
          </p:cNvPr>
          <p:cNvSpPr>
            <a:spLocks noGrp="1"/>
          </p:cNvSpPr>
          <p:nvPr>
            <p:ph type="title"/>
          </p:nvPr>
        </p:nvSpPr>
        <p:spPr>
          <a:xfrm>
            <a:off x="274320" y="228600"/>
            <a:ext cx="8778240" cy="990600"/>
          </a:xfrm>
        </p:spPr>
        <p:txBody>
          <a:bodyPr/>
          <a:lstStyle/>
          <a:p>
            <a:pPr algn="ctr"/>
            <a:r>
              <a:rPr lang="en-US" dirty="0"/>
              <a:t>Marketing Mix Enhancement</a:t>
            </a:r>
          </a:p>
        </p:txBody>
      </p:sp>
      <p:sp>
        <p:nvSpPr>
          <p:cNvPr id="3" name="Content Placeholder 2">
            <a:extLst>
              <a:ext uri="{FF2B5EF4-FFF2-40B4-BE49-F238E27FC236}">
                <a16:creationId xmlns="" xmlns:a16="http://schemas.microsoft.com/office/drawing/2014/main" id="{113ACC57-31CD-448D-881E-FA2D8882702E}"/>
              </a:ext>
            </a:extLst>
          </p:cNvPr>
          <p:cNvSpPr>
            <a:spLocks noGrp="1"/>
          </p:cNvSpPr>
          <p:nvPr>
            <p:ph sz="quarter" idx="1"/>
          </p:nvPr>
        </p:nvSpPr>
        <p:spPr/>
        <p:txBody>
          <a:bodyPr>
            <a:normAutofit lnSpcReduction="10000"/>
          </a:bodyPr>
          <a:lstStyle/>
          <a:p>
            <a:pPr marL="0" indent="0">
              <a:spcBef>
                <a:spcPts val="1900"/>
              </a:spcBef>
              <a:buNone/>
            </a:pPr>
            <a:r>
              <a:rPr lang="en-US" dirty="0"/>
              <a:t>The ability to understand the different effects of the </a:t>
            </a:r>
            <a:r>
              <a:rPr lang="en-US" dirty="0" smtClean="0"/>
              <a:t>four Ps </a:t>
            </a:r>
            <a:r>
              <a:rPr lang="en-US" dirty="0"/>
              <a:t>have on different marketing </a:t>
            </a:r>
            <a:r>
              <a:rPr lang="en-US" dirty="0" smtClean="0"/>
              <a:t>outcomes.</a:t>
            </a:r>
            <a:endParaRPr lang="en-US" dirty="0"/>
          </a:p>
          <a:p>
            <a:pPr marL="0" indent="0">
              <a:spcBef>
                <a:spcPts val="1900"/>
              </a:spcBef>
              <a:buNone/>
            </a:pPr>
            <a:r>
              <a:rPr lang="en-US" dirty="0"/>
              <a:t>Big Data provides insight into customer-level data in large quantities not previously </a:t>
            </a:r>
            <a:r>
              <a:rPr lang="en-US" dirty="0" smtClean="0"/>
              <a:t>available.</a:t>
            </a:r>
            <a:endParaRPr lang="en-US" dirty="0"/>
          </a:p>
          <a:p>
            <a:pPr marL="0" indent="0">
              <a:spcBef>
                <a:spcPts val="1900"/>
              </a:spcBef>
              <a:buNone/>
            </a:pPr>
            <a:r>
              <a:rPr lang="en-US" b="1" dirty="0"/>
              <a:t>Sentiment analysis </a:t>
            </a:r>
            <a:r>
              <a:rPr lang="en-US" dirty="0"/>
              <a:t>allows better understanding of unstructured data for the general attitude contained in a message.</a:t>
            </a:r>
          </a:p>
          <a:p>
            <a:pPr marL="0" indent="0">
              <a:spcBef>
                <a:spcPts val="1900"/>
              </a:spcBef>
              <a:buNone/>
            </a:pPr>
            <a:r>
              <a:rPr lang="en-US" b="1" dirty="0"/>
              <a:t>Attribution </a:t>
            </a:r>
            <a:r>
              <a:rPr lang="en-US" dirty="0"/>
              <a:t>pertains to how to give credit to different elements of the marketing </a:t>
            </a:r>
            <a:r>
              <a:rPr lang="en-US" dirty="0" smtClean="0"/>
              <a:t>mix.</a:t>
            </a:r>
            <a:endParaRPr lang="en-US" b="1" dirty="0"/>
          </a:p>
        </p:txBody>
      </p:sp>
      <p:sp>
        <p:nvSpPr>
          <p:cNvPr id="5" name="Slide Number Placeholder 4">
            <a:extLst>
              <a:ext uri="{FF2B5EF4-FFF2-40B4-BE49-F238E27FC236}">
                <a16:creationId xmlns="" xmlns:a16="http://schemas.microsoft.com/office/drawing/2014/main" id="{5D40B189-C4A8-42A4-8511-09A492DE3988}"/>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34</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112499776"/>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DFD994-A7B5-497F-A098-71CFC4701FF5}"/>
              </a:ext>
            </a:extLst>
          </p:cNvPr>
          <p:cNvSpPr>
            <a:spLocks noGrp="1"/>
          </p:cNvSpPr>
          <p:nvPr>
            <p:ph type="title"/>
          </p:nvPr>
        </p:nvSpPr>
        <p:spPr/>
        <p:txBody>
          <a:bodyPr/>
          <a:lstStyle/>
          <a:p>
            <a:pPr algn="ctr"/>
            <a:r>
              <a:rPr lang="en-US" dirty="0"/>
              <a:t>Increased Personalization</a:t>
            </a:r>
          </a:p>
        </p:txBody>
      </p:sp>
      <p:sp>
        <p:nvSpPr>
          <p:cNvPr id="3" name="Content Placeholder 2">
            <a:extLst>
              <a:ext uri="{FF2B5EF4-FFF2-40B4-BE49-F238E27FC236}">
                <a16:creationId xmlns="" xmlns:a16="http://schemas.microsoft.com/office/drawing/2014/main" id="{CDDD5C02-F8CC-4ED2-A649-8631B311D12E}"/>
              </a:ext>
            </a:extLst>
          </p:cNvPr>
          <p:cNvSpPr>
            <a:spLocks noGrp="1"/>
          </p:cNvSpPr>
          <p:nvPr>
            <p:ph sz="quarter" idx="1"/>
          </p:nvPr>
        </p:nvSpPr>
        <p:spPr/>
        <p:txBody>
          <a:bodyPr/>
          <a:lstStyle/>
          <a:p>
            <a:pPr marL="0" indent="0">
              <a:spcBef>
                <a:spcPts val="1900"/>
              </a:spcBef>
              <a:buNone/>
            </a:pPr>
            <a:r>
              <a:rPr lang="en-US" b="1" dirty="0"/>
              <a:t>Increased </a:t>
            </a:r>
            <a:r>
              <a:rPr lang="en-US" b="1" dirty="0" smtClean="0"/>
              <a:t>personalization </a:t>
            </a:r>
            <a:r>
              <a:rPr lang="en-US" dirty="0"/>
              <a:t>is the ability to provide products, services, and customer experiences based on an understanding the characteristics of different customers and of what they value.</a:t>
            </a:r>
          </a:p>
          <a:p>
            <a:pPr marL="0" indent="0">
              <a:spcBef>
                <a:spcPts val="1900"/>
              </a:spcBef>
              <a:buNone/>
            </a:pPr>
            <a:r>
              <a:rPr lang="en-US" dirty="0"/>
              <a:t>Used by digital retailers and digital content </a:t>
            </a:r>
            <a:r>
              <a:rPr lang="en-US" dirty="0" smtClean="0"/>
              <a:t>providers.</a:t>
            </a:r>
            <a:endParaRPr lang="en-US" dirty="0"/>
          </a:p>
        </p:txBody>
      </p:sp>
      <p:sp>
        <p:nvSpPr>
          <p:cNvPr id="5" name="Slide Number Placeholder 4">
            <a:extLst>
              <a:ext uri="{FF2B5EF4-FFF2-40B4-BE49-F238E27FC236}">
                <a16:creationId xmlns="" xmlns:a16="http://schemas.microsoft.com/office/drawing/2014/main" id="{F37E7801-8D49-4548-B7E8-B8927FA44847}"/>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35</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109810442"/>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5E599-56C6-4A71-86D6-569501AA235A}"/>
              </a:ext>
            </a:extLst>
          </p:cNvPr>
          <p:cNvSpPr>
            <a:spLocks noGrp="1"/>
          </p:cNvSpPr>
          <p:nvPr>
            <p:ph type="title"/>
          </p:nvPr>
        </p:nvSpPr>
        <p:spPr/>
        <p:txBody>
          <a:bodyPr/>
          <a:lstStyle/>
          <a:p>
            <a:pPr algn="ctr"/>
            <a:r>
              <a:rPr lang="en-US" dirty="0"/>
              <a:t>Recommendation Systems</a:t>
            </a:r>
          </a:p>
        </p:txBody>
      </p:sp>
      <p:sp>
        <p:nvSpPr>
          <p:cNvPr id="3" name="Content Placeholder 2">
            <a:extLst>
              <a:ext uri="{FF2B5EF4-FFF2-40B4-BE49-F238E27FC236}">
                <a16:creationId xmlns="" xmlns:a16="http://schemas.microsoft.com/office/drawing/2014/main" id="{A6F2D141-559F-4EC6-9BAC-1895F0E510C8}"/>
              </a:ext>
            </a:extLst>
          </p:cNvPr>
          <p:cNvSpPr>
            <a:spLocks noGrp="1"/>
          </p:cNvSpPr>
          <p:nvPr>
            <p:ph sz="quarter" idx="1"/>
          </p:nvPr>
        </p:nvSpPr>
        <p:spPr/>
        <p:txBody>
          <a:bodyPr/>
          <a:lstStyle/>
          <a:p>
            <a:pPr marL="0" indent="0">
              <a:spcBef>
                <a:spcPts val="1900"/>
              </a:spcBef>
              <a:buNone/>
            </a:pPr>
            <a:r>
              <a:rPr lang="en-US" b="1" dirty="0"/>
              <a:t>Content </a:t>
            </a:r>
            <a:r>
              <a:rPr lang="en-US" b="1" dirty="0" smtClean="0"/>
              <a:t>filtering </a:t>
            </a:r>
            <a:r>
              <a:rPr lang="en-US" dirty="0"/>
              <a:t>looks at a customer’s past preferences to make new </a:t>
            </a:r>
            <a:r>
              <a:rPr lang="en-US" dirty="0" smtClean="0"/>
              <a:t>recommendations.</a:t>
            </a:r>
            <a:endParaRPr lang="en-US" dirty="0"/>
          </a:p>
          <a:p>
            <a:pPr marL="0" indent="0">
              <a:spcBef>
                <a:spcPts val="1900"/>
              </a:spcBef>
              <a:buNone/>
            </a:pPr>
            <a:r>
              <a:rPr lang="en-US" b="1" dirty="0"/>
              <a:t>Collaborative </a:t>
            </a:r>
            <a:r>
              <a:rPr lang="en-US" b="1" dirty="0" smtClean="0"/>
              <a:t>filtering </a:t>
            </a:r>
            <a:r>
              <a:rPr lang="en-US" dirty="0" smtClean="0"/>
              <a:t>looks </a:t>
            </a:r>
            <a:r>
              <a:rPr lang="en-US" dirty="0"/>
              <a:t>at similar customers and their preferences to make </a:t>
            </a:r>
            <a:r>
              <a:rPr lang="en-US" dirty="0" smtClean="0"/>
              <a:t>recommendations.</a:t>
            </a:r>
            <a:endParaRPr lang="en-US" b="1" dirty="0"/>
          </a:p>
        </p:txBody>
      </p:sp>
      <p:sp>
        <p:nvSpPr>
          <p:cNvPr id="5" name="Slide Number Placeholder 4">
            <a:extLst>
              <a:ext uri="{FF2B5EF4-FFF2-40B4-BE49-F238E27FC236}">
                <a16:creationId xmlns="" xmlns:a16="http://schemas.microsoft.com/office/drawing/2014/main" id="{0036930C-929B-4AC9-94FA-1034918B5EC9}"/>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36</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95360090"/>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C7ED7-EA0A-49B0-AE46-F1DEF3AA552A}"/>
              </a:ext>
            </a:extLst>
          </p:cNvPr>
          <p:cNvSpPr>
            <a:spLocks noGrp="1"/>
          </p:cNvSpPr>
          <p:nvPr>
            <p:ph type="title"/>
          </p:nvPr>
        </p:nvSpPr>
        <p:spPr/>
        <p:txBody>
          <a:bodyPr>
            <a:normAutofit fontScale="90000"/>
          </a:bodyPr>
          <a:lstStyle/>
          <a:p>
            <a:pPr algn="ctr"/>
            <a:r>
              <a:rPr lang="en-US" dirty="0"/>
              <a:t>Levels of Granularity </a:t>
            </a:r>
            <a:r>
              <a:rPr lang="en-US" dirty="0"/>
              <a:t/>
            </a:r>
            <a:br>
              <a:rPr lang="en-US" dirty="0"/>
            </a:br>
            <a:r>
              <a:rPr lang="en-US" dirty="0" smtClean="0"/>
              <a:t>of </a:t>
            </a:r>
            <a:r>
              <a:rPr lang="en-US" dirty="0"/>
              <a:t>Personalization</a:t>
            </a:r>
          </a:p>
        </p:txBody>
      </p:sp>
      <p:sp>
        <p:nvSpPr>
          <p:cNvPr id="5" name="Slide Number Placeholder 4">
            <a:extLst>
              <a:ext uri="{FF2B5EF4-FFF2-40B4-BE49-F238E27FC236}">
                <a16:creationId xmlns="" xmlns:a16="http://schemas.microsoft.com/office/drawing/2014/main" id="{991DF8F5-E212-43DD-83FD-3F8B47F7FABA}"/>
              </a:ext>
            </a:extLst>
          </p:cNvPr>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37</a:t>
            </a:fld>
            <a:endParaRPr lang="en-US" dirty="0"/>
          </a:p>
        </p:txBody>
      </p:sp>
      <p:pic>
        <p:nvPicPr>
          <p:cNvPr id="1027" name="Picture 3" descr="The levels of personalization are mass, segment, and individual. They appear in a three-tier pyramid.">
            <a:extLst>
              <a:ext uri="{FF2B5EF4-FFF2-40B4-BE49-F238E27FC236}">
                <a16:creationId xmlns="" xmlns:a16="http://schemas.microsoft.com/office/drawing/2014/main" id="{0CCFE616-8592-4202-8407-A1EA78971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44" y="1945005"/>
            <a:ext cx="8034299"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7" name="Rectangle 6"/>
          <p:cNvSpPr/>
          <p:nvPr/>
        </p:nvSpPr>
        <p:spPr>
          <a:xfrm>
            <a:off x="3749040" y="5866944"/>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3290450488"/>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dirty="0" smtClean="0"/>
              <a:t>The Marketing Dashboard</a:t>
            </a:r>
            <a:endParaRPr lang="en-US" dirty="0"/>
          </a:p>
        </p:txBody>
      </p:sp>
      <p:sp>
        <p:nvSpPr>
          <p:cNvPr id="21507" name="Content Placeholder 2"/>
          <p:cNvSpPr>
            <a:spLocks noGrp="1"/>
          </p:cNvSpPr>
          <p:nvPr>
            <p:ph sz="quarter" idx="1"/>
          </p:nvPr>
        </p:nvSpPr>
        <p:spPr/>
        <p:txBody>
          <a:bodyPr/>
          <a:lstStyle/>
          <a:p>
            <a:pPr marL="0" indent="0" eaLnBrk="1" hangingPunct="1">
              <a:spcBef>
                <a:spcPts val="1900"/>
              </a:spcBef>
              <a:buNone/>
            </a:pPr>
            <a:r>
              <a:rPr lang="en-US" dirty="0"/>
              <a:t>A comprehensive system providing managers with up-to-the minute information necessary to run their operation.  </a:t>
            </a:r>
          </a:p>
          <a:p>
            <a:pPr marL="0" indent="0" eaLnBrk="1" hangingPunct="1">
              <a:spcBef>
                <a:spcPts val="1900"/>
              </a:spcBef>
              <a:buNone/>
            </a:pPr>
            <a:r>
              <a:rPr lang="en-US" dirty="0"/>
              <a:t>Including data on actual sales versus forecast, progress on marketing plan objectives, distribution channel effectiveness, sales force productivity, brand equity evolution, </a:t>
            </a:r>
            <a:r>
              <a:rPr lang="en-US" dirty="0" smtClean="0"/>
              <a:t>and so 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38</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61184103"/>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Goals and Elements of a Marketing Dashboard</a:t>
            </a:r>
          </a:p>
        </p:txBody>
      </p:sp>
      <p:sp>
        <p:nvSpPr>
          <p:cNvPr id="3" name="Content Placeholder 2"/>
          <p:cNvSpPr>
            <a:spLocks noGrp="1"/>
          </p:cNvSpPr>
          <p:nvPr>
            <p:ph sz="quarter" idx="1"/>
          </p:nvPr>
        </p:nvSpPr>
        <p:spPr/>
        <p:txBody>
          <a:bodyPr/>
          <a:lstStyle/>
          <a:p>
            <a:pPr marL="0" indent="0">
              <a:spcBef>
                <a:spcPts val="1900"/>
              </a:spcBef>
              <a:buNone/>
            </a:pPr>
            <a:r>
              <a:rPr lang="en-US" dirty="0"/>
              <a:t>An effective dashboard is organic, not static. It changes as the organization changes.</a:t>
            </a:r>
          </a:p>
          <a:p>
            <a:pPr marL="0" indent="0">
              <a:spcBef>
                <a:spcPts val="1900"/>
              </a:spcBef>
              <a:buNone/>
            </a:pPr>
            <a:r>
              <a:rPr lang="en-US" dirty="0" smtClean="0"/>
              <a:t>Goals:</a:t>
            </a:r>
            <a:endParaRPr lang="en-US" dirty="0"/>
          </a:p>
          <a:p>
            <a:pPr lvl="1">
              <a:buFont typeface="Arial"/>
              <a:buChar char="•"/>
            </a:pPr>
            <a:r>
              <a:rPr lang="en-US" dirty="0"/>
              <a:t>Diagnostic insight</a:t>
            </a:r>
          </a:p>
          <a:p>
            <a:pPr lvl="1">
              <a:buFont typeface="Arial"/>
              <a:buChar char="•"/>
            </a:pPr>
            <a:r>
              <a:rPr lang="en-US" dirty="0"/>
              <a:t>Predictive foresight</a:t>
            </a:r>
          </a:p>
        </p:txBody>
      </p:sp>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39</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680555814"/>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 of CRM</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4</a:t>
            </a:fld>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731352972"/>
              </p:ext>
            </p:extLst>
          </p:nvPr>
        </p:nvGraphicFramePr>
        <p:xfrm>
          <a:off x="680635" y="2011680"/>
          <a:ext cx="7943214" cy="2108199"/>
        </p:xfrm>
        <a:graphic>
          <a:graphicData uri="http://schemas.openxmlformats.org/drawingml/2006/table">
            <a:tbl>
              <a:tblPr firstRow="1" bandRow="1">
                <a:tableStyleId>{3C2FFA5D-87B4-456A-9821-1D502468CF0F}</a:tableStyleId>
              </a:tblPr>
              <a:tblGrid>
                <a:gridCol w="2647738"/>
                <a:gridCol w="2647738"/>
                <a:gridCol w="2647738"/>
              </a:tblGrid>
              <a:tr h="370840">
                <a:tc>
                  <a:txBody>
                    <a:bodyPr/>
                    <a:lstStyle/>
                    <a:p>
                      <a:r>
                        <a:rPr lang="en-US" dirty="0" smtClean="0"/>
                        <a:t>Customer Acquisition</a:t>
                      </a:r>
                      <a:endParaRPr lang="en-US" dirty="0"/>
                    </a:p>
                  </a:txBody>
                  <a:tcPr/>
                </a:tc>
                <a:tc>
                  <a:txBody>
                    <a:bodyPr/>
                    <a:lstStyle/>
                    <a:p>
                      <a:r>
                        <a:rPr lang="en-US" dirty="0" smtClean="0"/>
                        <a:t>Customer Retention</a:t>
                      </a:r>
                      <a:endParaRPr lang="en-US" dirty="0"/>
                    </a:p>
                  </a:txBody>
                  <a:tcPr/>
                </a:tc>
                <a:tc>
                  <a:txBody>
                    <a:bodyPr/>
                    <a:lstStyle/>
                    <a:p>
                      <a:r>
                        <a:rPr lang="en-US" dirty="0" smtClean="0"/>
                        <a:t>Customer Profitability</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Acquisition of the </a:t>
                      </a:r>
                      <a:r>
                        <a:rPr lang="en-US" b="1" dirty="0" smtClean="0"/>
                        <a:t>right </a:t>
                      </a:r>
                      <a:r>
                        <a:rPr lang="en-US" dirty="0" smtClean="0"/>
                        <a:t>customers based on known or learned characteristics that will drive growth and increase margins.</a:t>
                      </a:r>
                    </a:p>
                  </a:txBody>
                  <a:tcPr>
                    <a:solidFill>
                      <a:schemeClr val="bg1">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Retention of satisfied and loyal profitable customers and channels lead to long- term growth and profits.</a:t>
                      </a:r>
                    </a:p>
                  </a:txBody>
                  <a:tcPr>
                    <a:solidFill>
                      <a:schemeClr val="bg1">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Increased customer margins while offering the </a:t>
                      </a:r>
                      <a:r>
                        <a:rPr lang="en-US" b="1" dirty="0" smtClean="0"/>
                        <a:t>right</a:t>
                      </a:r>
                      <a:r>
                        <a:rPr lang="en-US" dirty="0" smtClean="0"/>
                        <a:t> products at the </a:t>
                      </a:r>
                      <a:r>
                        <a:rPr lang="en-US" b="1" dirty="0" smtClean="0"/>
                        <a:t>right</a:t>
                      </a:r>
                      <a:r>
                        <a:rPr lang="en-US" dirty="0" smtClean="0"/>
                        <a:t> time.</a:t>
                      </a:r>
                    </a:p>
                  </a:txBody>
                  <a:tcPr>
                    <a:solidFill>
                      <a:schemeClr val="bg1">
                        <a:alpha val="40000"/>
                      </a:schemeClr>
                    </a:solidFill>
                  </a:tcPr>
                </a:tc>
              </a:tr>
            </a:tbl>
          </a:graphicData>
        </a:graphic>
      </p:graphicFrame>
      <p:sp>
        <p:nvSpPr>
          <p:cNvPr id="7" name="Footer Placeholder 4"/>
          <p:cNvSpPr>
            <a:spLocks noGrp="1"/>
          </p:cNvSpPr>
          <p:nvPr>
            <p:ph type="ftr" sz="quarter" idx="3"/>
          </p:nvPr>
        </p:nvSpPr>
        <p:spPr>
          <a:xfrm>
            <a:off x="457200" y="6202626"/>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022724390"/>
      </p:ext>
    </p:extLst>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Key Benefits of a </a:t>
            </a:r>
            <a:br>
              <a:rPr lang="en-US" dirty="0"/>
            </a:br>
            <a:r>
              <a:rPr lang="en-US" dirty="0"/>
              <a:t>Marketing Dashboard</a:t>
            </a:r>
          </a:p>
        </p:txBody>
      </p:sp>
      <p:graphicFrame>
        <p:nvGraphicFramePr>
          <p:cNvPr id="6" name="Content Placeholder 5"/>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40</a:t>
            </a:fld>
            <a:endParaRPr lang="en-US" dirty="0"/>
          </a:p>
        </p:txBody>
      </p:sp>
      <p:sp>
        <p:nvSpPr>
          <p:cNvPr id="7"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944147079"/>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accent4"/>
                </a:solidFill>
              </a:rPr>
              <a:t>Elements of a </a:t>
            </a:r>
            <a:br>
              <a:rPr lang="en-US" b="1" dirty="0">
                <a:solidFill>
                  <a:schemeClr val="accent4"/>
                </a:solidFill>
              </a:rPr>
            </a:br>
            <a:r>
              <a:rPr lang="en-US" b="1" dirty="0">
                <a:solidFill>
                  <a:schemeClr val="accent4"/>
                </a:solidFill>
              </a:rPr>
              <a:t>Marketing Dashboard</a:t>
            </a:r>
            <a:endParaRPr lang="en-US" dirty="0"/>
          </a:p>
        </p:txBody>
      </p:sp>
      <p:sp>
        <p:nvSpPr>
          <p:cNvPr id="3" name="Content Placeholder 2"/>
          <p:cNvSpPr>
            <a:spLocks noGrp="1"/>
          </p:cNvSpPr>
          <p:nvPr>
            <p:ph sz="quarter" idx="1"/>
          </p:nvPr>
        </p:nvSpPr>
        <p:spPr/>
        <p:txBody>
          <a:bodyPr/>
          <a:lstStyle/>
          <a:p>
            <a:pPr>
              <a:buFont typeface="Arial"/>
              <a:buChar char="•"/>
            </a:pPr>
            <a:r>
              <a:rPr lang="en-US" sz="3200" dirty="0"/>
              <a:t>Goals and </a:t>
            </a:r>
            <a:r>
              <a:rPr lang="en-US" sz="3200" dirty="0" smtClean="0"/>
              <a:t>objectives</a:t>
            </a:r>
            <a:endParaRPr lang="en-US" sz="3200" dirty="0"/>
          </a:p>
          <a:p>
            <a:pPr>
              <a:buFont typeface="Arial"/>
              <a:buChar char="•"/>
            </a:pPr>
            <a:r>
              <a:rPr lang="en-US" sz="3200" dirty="0"/>
              <a:t>Initiative ROI and </a:t>
            </a:r>
            <a:r>
              <a:rPr lang="en-US" sz="3200" dirty="0" smtClean="0"/>
              <a:t>resource allocation  </a:t>
            </a:r>
            <a:endParaRPr lang="en-US" sz="3200" dirty="0"/>
          </a:p>
          <a:p>
            <a:pPr>
              <a:buFont typeface="Arial"/>
              <a:buChar char="•"/>
            </a:pPr>
            <a:r>
              <a:rPr lang="en-US" sz="3200" dirty="0"/>
              <a:t>Brand and </a:t>
            </a:r>
            <a:r>
              <a:rPr lang="en-US" sz="3200" dirty="0" smtClean="0"/>
              <a:t>customer asset evolution  </a:t>
            </a:r>
            <a:endParaRPr lang="en-US" sz="3200" dirty="0"/>
          </a:p>
          <a:p>
            <a:pPr>
              <a:buFont typeface="Arial"/>
              <a:buChar char="•"/>
            </a:pPr>
            <a:r>
              <a:rPr lang="en-US" sz="3200" dirty="0" smtClean="0"/>
              <a:t>Skills</a:t>
            </a:r>
            <a:endParaRPr lang="en-US" sz="3200" dirty="0"/>
          </a:p>
        </p:txBody>
      </p:sp>
      <p:sp>
        <p:nvSpPr>
          <p:cNvPr id="4" name="Content Placeholder 3"/>
          <p:cNvSpPr>
            <a:spLocks noGrp="1"/>
          </p:cNvSpPr>
          <p:nvPr>
            <p:ph sz="quarter" idx="2"/>
          </p:nvPr>
        </p:nvSpPr>
        <p:spPr/>
        <p:txBody>
          <a:bodyPr/>
          <a:lstStyle/>
          <a:p>
            <a:pPr>
              <a:buFont typeface="Arial"/>
              <a:buChar char="•"/>
            </a:pPr>
            <a:r>
              <a:rPr lang="en-US" sz="3200" dirty="0"/>
              <a:t>Tools</a:t>
            </a:r>
          </a:p>
          <a:p>
            <a:pPr>
              <a:buFont typeface="Arial"/>
              <a:buChar char="•"/>
            </a:pPr>
            <a:r>
              <a:rPr lang="en-US" sz="3200" dirty="0"/>
              <a:t>Diagnostic </a:t>
            </a:r>
            <a:r>
              <a:rPr lang="en-US" sz="3200" dirty="0" smtClean="0"/>
              <a:t>insight</a:t>
            </a:r>
            <a:endParaRPr lang="en-US" sz="3200" dirty="0"/>
          </a:p>
          <a:p>
            <a:pPr>
              <a:buFont typeface="Arial"/>
              <a:buChar char="•"/>
            </a:pPr>
            <a:r>
              <a:rPr lang="en-US" sz="3200" dirty="0"/>
              <a:t>Predictive </a:t>
            </a:r>
            <a:r>
              <a:rPr lang="en-US" sz="3200" dirty="0" smtClean="0"/>
              <a:t>value</a:t>
            </a:r>
            <a:endParaRPr lang="en-US" sz="3200" dirty="0"/>
          </a:p>
          <a:p>
            <a:pPr>
              <a:buFont typeface="Arial"/>
              <a:buChar char="•"/>
            </a:pPr>
            <a:r>
              <a:rPr lang="en-US" sz="3200" dirty="0"/>
              <a:t>Efficiency and </a:t>
            </a:r>
            <a:r>
              <a:rPr lang="en-US" sz="3200" dirty="0" smtClean="0"/>
              <a:t>effectiveness</a:t>
            </a:r>
            <a:endParaRPr lang="en-US" sz="3200" dirty="0"/>
          </a:p>
        </p:txBody>
      </p:sp>
      <p:sp>
        <p:nvSpPr>
          <p:cNvPr id="5" name="Slide Number Placeholder 4"/>
          <p:cNvSpPr>
            <a:spLocks noGrp="1"/>
          </p:cNvSpPr>
          <p:nvPr>
            <p:ph type="sldNum" sz="quarter" idx="11"/>
          </p:nvPr>
        </p:nvSpPr>
        <p:spPr/>
        <p:txBody>
          <a:bodyPr>
            <a:normAutofit fontScale="85000" lnSpcReduction="20000"/>
          </a:bodyPr>
          <a:lstStyle/>
          <a:p>
            <a:pPr>
              <a:defRPr/>
            </a:pPr>
            <a:fld id="{EA22CB64-D11C-44C3-AF43-037C7B200A56}" type="slidenum">
              <a:rPr lang="en-US" smtClean="0"/>
              <a:pPr>
                <a:defRPr/>
              </a:pPr>
              <a:t>41</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009837035"/>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Potential Pitfalls in Marketing Dashboards</a:t>
            </a:r>
          </a:p>
        </p:txBody>
      </p:sp>
      <p:sp>
        <p:nvSpPr>
          <p:cNvPr id="24579" name="Content Placeholder 2"/>
          <p:cNvSpPr>
            <a:spLocks noGrp="1"/>
          </p:cNvSpPr>
          <p:nvPr>
            <p:ph sz="quarter" idx="1"/>
          </p:nvPr>
        </p:nvSpPr>
        <p:spPr/>
        <p:txBody>
          <a:bodyPr/>
          <a:lstStyle/>
          <a:p>
            <a:pPr marL="0" indent="0" eaLnBrk="1" hangingPunct="1">
              <a:spcBef>
                <a:spcPts val="1900"/>
              </a:spcBef>
              <a:buNone/>
            </a:pPr>
            <a:r>
              <a:rPr lang="en-US" sz="3200" dirty="0"/>
              <a:t>Overreliance on “inside-out” measurement.  </a:t>
            </a:r>
          </a:p>
          <a:p>
            <a:pPr marL="0" indent="0" eaLnBrk="1" hangingPunct="1">
              <a:spcBef>
                <a:spcPts val="1900"/>
              </a:spcBef>
              <a:buNone/>
            </a:pPr>
            <a:r>
              <a:rPr lang="en-US" sz="3200" dirty="0"/>
              <a:t>Too many tactical metrics; not enough strategic insight.  </a:t>
            </a:r>
          </a:p>
          <a:p>
            <a:pPr marL="0" indent="0" eaLnBrk="1" hangingPunct="1">
              <a:spcBef>
                <a:spcPts val="1900"/>
              </a:spcBef>
              <a:buNone/>
            </a:pPr>
            <a:r>
              <a:rPr lang="en-US" sz="3200" dirty="0"/>
              <a:t>Forgetting to market the dashboard internally.  </a:t>
            </a:r>
          </a:p>
        </p:txBody>
      </p:sp>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42</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270499128"/>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Return On Marketing Investment (ROMI)</a:t>
            </a:r>
            <a:endParaRPr lang="en-US" dirty="0"/>
          </a:p>
        </p:txBody>
      </p:sp>
      <p:sp>
        <p:nvSpPr>
          <p:cNvPr id="25603" name="Content Placeholder 2"/>
          <p:cNvSpPr>
            <a:spLocks noGrp="1"/>
          </p:cNvSpPr>
          <p:nvPr>
            <p:ph sz="quarter" idx="1"/>
          </p:nvPr>
        </p:nvSpPr>
        <p:spPr/>
        <p:txBody>
          <a:bodyPr/>
          <a:lstStyle/>
          <a:p>
            <a:pPr marL="0" indent="0" eaLnBrk="1" hangingPunct="1">
              <a:buNone/>
            </a:pPr>
            <a:r>
              <a:rPr lang="en-US" dirty="0"/>
              <a:t>Investment decisions in marketing must consider four basic elements</a:t>
            </a:r>
            <a:r>
              <a:rPr lang="en-US" dirty="0" smtClean="0"/>
              <a:t>:</a:t>
            </a:r>
          </a:p>
          <a:p>
            <a:pPr marL="514350" indent="-514350" eaLnBrk="1" hangingPunct="1">
              <a:buFont typeface="+mj-lt"/>
              <a:buAutoNum type="arabicPeriod"/>
            </a:pPr>
            <a:r>
              <a:rPr lang="en-US" dirty="0" smtClean="0"/>
              <a:t>Level of investment</a:t>
            </a:r>
          </a:p>
          <a:p>
            <a:pPr marL="514350" indent="-514350" eaLnBrk="1" hangingPunct="1">
              <a:buFont typeface="+mj-lt"/>
              <a:buAutoNum type="arabicPeriod"/>
            </a:pPr>
            <a:r>
              <a:rPr lang="en-US" dirty="0" smtClean="0"/>
              <a:t>Returns</a:t>
            </a:r>
          </a:p>
          <a:p>
            <a:pPr marL="514350" indent="-514350" eaLnBrk="1" hangingPunct="1">
              <a:buFont typeface="+mj-lt"/>
              <a:buAutoNum type="arabicPeriod"/>
            </a:pPr>
            <a:r>
              <a:rPr lang="en-US" dirty="0" smtClean="0"/>
              <a:t>Risks</a:t>
            </a:r>
          </a:p>
          <a:p>
            <a:pPr marL="514350" indent="-514350" eaLnBrk="1" hangingPunct="1">
              <a:buFont typeface="+mj-lt"/>
              <a:buAutoNum type="arabicPeriod"/>
            </a:pPr>
            <a:r>
              <a:rPr lang="en-US" dirty="0" smtClean="0"/>
              <a:t>Hurdle rates</a:t>
            </a:r>
            <a:endParaRPr lang="en-US" dirty="0"/>
          </a:p>
          <a:p>
            <a:pPr eaLnBrk="1" hangingPunct="1"/>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43</a:t>
            </a:fld>
            <a:endParaRPr lang="en-US" dirty="0"/>
          </a:p>
        </p:txBody>
      </p:sp>
      <p:sp>
        <p:nvSpPr>
          <p:cNvPr id="8"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481864106"/>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ROMI: Cautions </a:t>
            </a:r>
            <a:r>
              <a:rPr lang="en-US" dirty="0"/>
              <a:t>about </a:t>
            </a:r>
            <a:r>
              <a:rPr lang="en-US" dirty="0" smtClean="0"/>
              <a:t>Overreliance</a:t>
            </a:r>
            <a:endParaRPr lang="en-US" dirty="0"/>
          </a:p>
        </p:txBody>
      </p:sp>
      <p:sp>
        <p:nvSpPr>
          <p:cNvPr id="26627" name="Content Placeholder 2"/>
          <p:cNvSpPr>
            <a:spLocks noGrp="1"/>
          </p:cNvSpPr>
          <p:nvPr>
            <p:ph sz="quarter" idx="1"/>
          </p:nvPr>
        </p:nvSpPr>
        <p:spPr/>
        <p:txBody>
          <a:bodyPr/>
          <a:lstStyle/>
          <a:p>
            <a:pPr marL="0" indent="0" eaLnBrk="1" hangingPunct="1">
              <a:spcBef>
                <a:spcPts val="1900"/>
              </a:spcBef>
              <a:buNone/>
            </a:pPr>
            <a:r>
              <a:rPr lang="en-US" dirty="0"/>
              <a:t>Temper the interpretation of ROMI results with review of other appropriate metrics.  </a:t>
            </a:r>
          </a:p>
          <a:p>
            <a:pPr marL="0" indent="0" eaLnBrk="1" hangingPunct="1">
              <a:spcBef>
                <a:spcPts val="1900"/>
              </a:spcBef>
              <a:buNone/>
            </a:pPr>
            <a:r>
              <a:rPr lang="en-US" dirty="0"/>
              <a:t>ROMI was originally designed for comparing capital projects.</a:t>
            </a:r>
          </a:p>
          <a:p>
            <a:pPr lvl="1"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44</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91319482"/>
      </p:ext>
    </p:extLst>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dirty="0" smtClean="0"/>
              <a:t>ROMI: Common Objections</a:t>
            </a:r>
            <a:endParaRPr lang="en-US" dirty="0"/>
          </a:p>
        </p:txBody>
      </p:sp>
      <p:sp>
        <p:nvSpPr>
          <p:cNvPr id="27651" name="Content Placeholder 2"/>
          <p:cNvSpPr>
            <a:spLocks noGrp="1"/>
          </p:cNvSpPr>
          <p:nvPr>
            <p:ph sz="quarter" idx="1"/>
          </p:nvPr>
        </p:nvSpPr>
        <p:spPr/>
        <p:txBody>
          <a:bodyPr/>
          <a:lstStyle/>
          <a:p>
            <a:pPr marL="366713" lvl="1" indent="0" eaLnBrk="1" hangingPunct="1">
              <a:spcBef>
                <a:spcPts val="1900"/>
              </a:spcBef>
              <a:buNone/>
            </a:pPr>
            <a:r>
              <a:rPr lang="en-US" dirty="0" smtClean="0"/>
              <a:t>Typically </a:t>
            </a:r>
            <a:r>
              <a:rPr lang="en-US" dirty="0"/>
              <a:t>marketing expenditures are not treated as an investment in a company’s accounting system.</a:t>
            </a:r>
          </a:p>
          <a:p>
            <a:pPr marL="366713" lvl="1" indent="0" eaLnBrk="1" hangingPunct="1">
              <a:spcBef>
                <a:spcPts val="1900"/>
              </a:spcBef>
              <a:buNone/>
            </a:pPr>
            <a:r>
              <a:rPr lang="en-US" dirty="0"/>
              <a:t>ROMI requires the profit to be divided by expenditure.</a:t>
            </a:r>
          </a:p>
          <a:p>
            <a:pPr marL="366713" lvl="1" indent="0" eaLnBrk="1" hangingPunct="1">
              <a:spcBef>
                <a:spcPts val="1900"/>
              </a:spcBef>
              <a:buNone/>
            </a:pPr>
            <a:r>
              <a:rPr lang="en-US" dirty="0"/>
              <a:t>ROMI is maximized during the period when profits are still growing.  </a:t>
            </a:r>
          </a:p>
        </p:txBody>
      </p:sp>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45</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887954816"/>
      </p:ext>
    </p:extLst>
  </p:cSld>
  <p:clrMapOvr>
    <a:masterClrMapping/>
  </p:clrMapOvr>
  <p:transition xmlns:p14="http://schemas.microsoft.com/office/powerpoint/2010/mai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dirty="0" smtClean="0"/>
              <a:t>ROMI: More Objections</a:t>
            </a:r>
            <a:endParaRPr lang="en-US" dirty="0"/>
          </a:p>
        </p:txBody>
      </p:sp>
      <p:sp>
        <p:nvSpPr>
          <p:cNvPr id="28675" name="Content Placeholder 2"/>
          <p:cNvSpPr>
            <a:spLocks noGrp="1"/>
          </p:cNvSpPr>
          <p:nvPr>
            <p:ph sz="quarter" idx="1"/>
          </p:nvPr>
        </p:nvSpPr>
        <p:spPr/>
        <p:txBody>
          <a:bodyPr/>
          <a:lstStyle/>
          <a:p>
            <a:pPr marL="366713" lvl="1" indent="0" eaLnBrk="1" hangingPunct="1">
              <a:spcBef>
                <a:spcPts val="1900"/>
              </a:spcBef>
              <a:buNone/>
            </a:pPr>
            <a:r>
              <a:rPr lang="en-US" dirty="0" smtClean="0"/>
              <a:t>Calculating </a:t>
            </a:r>
            <a:r>
              <a:rPr lang="en-US" dirty="0"/>
              <a:t>ROMI requires knowing what would have happened if the incremental expenditure hadn’t taken place.</a:t>
            </a:r>
          </a:p>
          <a:p>
            <a:pPr marL="366713" lvl="1" indent="0" eaLnBrk="1" hangingPunct="1">
              <a:spcBef>
                <a:spcPts val="1900"/>
              </a:spcBef>
              <a:buNone/>
            </a:pPr>
            <a:r>
              <a:rPr lang="en-US" dirty="0"/>
              <a:t>When executives discuss ROMI with different metrics in mind, confusion results and the value of the metric degrades.</a:t>
            </a:r>
          </a:p>
          <a:p>
            <a:pPr marL="366713" lvl="1" indent="0" eaLnBrk="1" hangingPunct="1">
              <a:spcBef>
                <a:spcPts val="1900"/>
              </a:spcBef>
              <a:buNone/>
            </a:pPr>
            <a:r>
              <a:rPr lang="en-US" dirty="0"/>
              <a:t>ROMI by nature ignores the effect of the marketing assets of the firm and tends to lead managers toward a more short-term decision perspective.</a:t>
            </a:r>
          </a:p>
        </p:txBody>
      </p:sp>
      <p:sp>
        <p:nvSpPr>
          <p:cNvPr id="5" name="Slide Number Placeholder 4"/>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46</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292375272"/>
      </p:ext>
    </p:extLst>
  </p:cSld>
  <p:clrMapOvr>
    <a:masterClrMapping/>
  </p:clrMapOvr>
  <p:transition xmlns:p14="http://schemas.microsoft.com/office/powerpoint/2010/mai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00262-6D3C-4067-B8F7-0DA254260D84}"/>
              </a:ext>
            </a:extLst>
          </p:cNvPr>
          <p:cNvSpPr>
            <a:spLocks noGrp="1"/>
          </p:cNvSpPr>
          <p:nvPr>
            <p:ph type="title"/>
          </p:nvPr>
        </p:nvSpPr>
        <p:spPr/>
        <p:txBody>
          <a:bodyPr/>
          <a:lstStyle/>
          <a:p>
            <a:pPr algn="ctr"/>
            <a:r>
              <a:rPr lang="en-US" dirty="0"/>
              <a:t>Proceed with Caution</a:t>
            </a:r>
          </a:p>
        </p:txBody>
      </p:sp>
      <p:sp>
        <p:nvSpPr>
          <p:cNvPr id="3" name="Content Placeholder 2">
            <a:extLst>
              <a:ext uri="{FF2B5EF4-FFF2-40B4-BE49-F238E27FC236}">
                <a16:creationId xmlns="" xmlns:a16="http://schemas.microsoft.com/office/drawing/2014/main" id="{6216B53A-4EFC-46BC-826D-F7CA952E9CBC}"/>
              </a:ext>
            </a:extLst>
          </p:cNvPr>
          <p:cNvSpPr>
            <a:spLocks noGrp="1"/>
          </p:cNvSpPr>
          <p:nvPr>
            <p:ph sz="quarter" idx="1"/>
          </p:nvPr>
        </p:nvSpPr>
        <p:spPr/>
        <p:txBody>
          <a:bodyPr/>
          <a:lstStyle/>
          <a:p>
            <a:pPr marL="0" indent="0">
              <a:spcBef>
                <a:spcPts val="1900"/>
              </a:spcBef>
              <a:buNone/>
            </a:pPr>
            <a:r>
              <a:rPr lang="en-US" dirty="0"/>
              <a:t>Marketers should embrace the opportunity to quantify their contributions as ROMI and other marketing metrics will continue to </a:t>
            </a:r>
            <a:r>
              <a:rPr lang="en-US" dirty="0" smtClean="0"/>
              <a:t>proliferate.</a:t>
            </a:r>
            <a:endParaRPr lang="en-US" dirty="0"/>
          </a:p>
          <a:p>
            <a:pPr marL="0" indent="0">
              <a:spcBef>
                <a:spcPts val="1900"/>
              </a:spcBef>
              <a:buNone/>
            </a:pPr>
            <a:r>
              <a:rPr lang="en-US" dirty="0"/>
              <a:t>Using a more holistic dashboard for goal-driven measurement reduces the downside of focusing on one or a few </a:t>
            </a:r>
            <a:r>
              <a:rPr lang="en-US" dirty="0" smtClean="0"/>
              <a:t>metrics.</a:t>
            </a:r>
            <a:endParaRPr lang="en-US" dirty="0"/>
          </a:p>
          <a:p>
            <a:pPr marL="0" indent="0">
              <a:spcBef>
                <a:spcPts val="1900"/>
              </a:spcBef>
              <a:buNone/>
            </a:pPr>
            <a:r>
              <a:rPr lang="en-US" dirty="0"/>
              <a:t>Marketing is both a science and an </a:t>
            </a:r>
            <a:r>
              <a:rPr lang="en-US" dirty="0" smtClean="0"/>
              <a:t>art.</a:t>
            </a:r>
            <a:endParaRPr lang="en-US" dirty="0"/>
          </a:p>
        </p:txBody>
      </p:sp>
      <p:sp>
        <p:nvSpPr>
          <p:cNvPr id="4" name="Slide Number Placeholder 3">
            <a:extLst>
              <a:ext uri="{FF2B5EF4-FFF2-40B4-BE49-F238E27FC236}">
                <a16:creationId xmlns="" xmlns:a16="http://schemas.microsoft.com/office/drawing/2014/main" id="{126080B3-7A5F-48B4-8977-2368E578DCF6}"/>
              </a:ext>
            </a:extLst>
          </p:cNvPr>
          <p:cNvSpPr>
            <a:spLocks noGrp="1"/>
          </p:cNvSpPr>
          <p:nvPr>
            <p:ph type="sldNum" sz="quarter" idx="12"/>
          </p:nvPr>
        </p:nvSpPr>
        <p:spPr/>
        <p:txBody>
          <a:bodyPr>
            <a:normAutofit fontScale="85000" lnSpcReduction="20000"/>
          </a:bodyPr>
          <a:lstStyle/>
          <a:p>
            <a:pPr>
              <a:defRPr/>
            </a:pPr>
            <a:fld id="{B9A22D53-A2F1-4DA3-8CD8-BC02145D2DE7}" type="slidenum">
              <a:rPr lang="en-US" smtClean="0"/>
              <a:pPr>
                <a:defRPr/>
              </a:pPr>
              <a:t>47</a:t>
            </a:fld>
            <a:endParaRPr lang="en-US" dirty="0"/>
          </a:p>
        </p:txBody>
      </p:sp>
      <p:sp>
        <p:nvSpPr>
          <p:cNvPr id="5"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849942370"/>
      </p:ext>
    </p:extLst>
  </p:cSld>
  <p:clrMapOvr>
    <a:masterClrMapping/>
  </p:clrMapOvr>
  <p:transition xmlns:p14="http://schemas.microsoft.com/office/powerpoint/2010/mai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 Text Appendix</a:t>
            </a:r>
            <a:endParaRPr lang="en-US" dirty="0"/>
          </a:p>
        </p:txBody>
      </p:sp>
      <p:sp>
        <p:nvSpPr>
          <p:cNvPr id="3" name="Content Placeholder 2"/>
          <p:cNvSpPr>
            <a:spLocks noGrp="1"/>
          </p:cNvSpPr>
          <p:nvPr>
            <p:ph sz="quarter" idx="1"/>
          </p:nvPr>
        </p:nvSpPr>
        <p:spPr/>
        <p:txBody>
          <a:bodyPr/>
          <a:lstStyle/>
          <a:p>
            <a:pPr marL="0" indent="0">
              <a:buNone/>
            </a:pPr>
            <a:r>
              <a:rPr lang="en-US" sz="3200" dirty="0"/>
              <a:t>All long alt text descriptions are included in this appendix</a:t>
            </a:r>
            <a:r>
              <a:rPr lang="en-US" sz="3200" dirty="0" smtClean="0"/>
              <a:t>.</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48</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Process Cycle for CRM</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600" dirty="0"/>
              <a:t>The process cycle has four stages. The knowledge discovery stage is connected to learning. The next stage is marketing planning, which is related to action. After that is the customer interaction stage, which also relates to action. Then, comes analysis and refinement, which marks a return to the learning stage. </a:t>
            </a:r>
            <a:r>
              <a:rPr lang="en-US" sz="3600" dirty="0" smtClean="0"/>
              <a:t>At that point, </a:t>
            </a:r>
            <a:r>
              <a:rPr lang="en-US" sz="3600" dirty="0"/>
              <a:t>the cycle </a:t>
            </a:r>
            <a:r>
              <a:rPr lang="en-US" sz="3600" dirty="0" smtClean="0"/>
              <a:t>repeats </a:t>
            </a:r>
            <a:r>
              <a:rPr lang="en-US" sz="3600" dirty="0"/>
              <a:t>with </a:t>
            </a:r>
            <a:r>
              <a:rPr lang="en-US" sz="3600" dirty="0" smtClean="0"/>
              <a:t>the knowledge discovery</a:t>
            </a:r>
            <a:r>
              <a:rPr lang="en-US" sz="3600" dirty="0"/>
              <a:t> </a:t>
            </a:r>
            <a:r>
              <a:rPr lang="en-US" sz="3600" dirty="0" smtClean="0"/>
              <a:t>stage.</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49</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347860841"/>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Customer Satisfaction</a:t>
            </a:r>
            <a:br>
              <a:rPr lang="en-US" dirty="0"/>
            </a:br>
            <a:r>
              <a:rPr lang="en-US" dirty="0"/>
              <a:t> and Loyalty</a:t>
            </a:r>
          </a:p>
        </p:txBody>
      </p:sp>
      <p:sp>
        <p:nvSpPr>
          <p:cNvPr id="3" name="Content Placeholder 2"/>
          <p:cNvSpPr>
            <a:spLocks noGrp="1"/>
          </p:cNvSpPr>
          <p:nvPr>
            <p:ph sz="quarter" idx="1"/>
          </p:nvPr>
        </p:nvSpPr>
        <p:spPr/>
        <p:txBody>
          <a:bodyPr/>
          <a:lstStyle/>
          <a:p>
            <a:pPr marL="0" indent="0">
              <a:buNone/>
            </a:pPr>
            <a:r>
              <a:rPr lang="en-US" b="1" dirty="0"/>
              <a:t>Customer </a:t>
            </a:r>
            <a:r>
              <a:rPr lang="en-US" b="1" dirty="0" smtClean="0"/>
              <a:t>satisfaction </a:t>
            </a:r>
            <a:r>
              <a:rPr lang="en-US" dirty="0"/>
              <a:t>means that the offering meets or exceeds the customer’s expectations.</a:t>
            </a:r>
          </a:p>
          <a:p>
            <a:pPr marL="0" indent="0">
              <a:buNone/>
            </a:pPr>
            <a:r>
              <a:rPr lang="en-US" b="1" dirty="0"/>
              <a:t>Customer </a:t>
            </a:r>
            <a:r>
              <a:rPr lang="en-US" b="1" dirty="0" smtClean="0"/>
              <a:t>loyalty </a:t>
            </a:r>
            <a:r>
              <a:rPr lang="en-US" dirty="0"/>
              <a:t>implies repeat purchases.</a:t>
            </a:r>
          </a:p>
          <a:p>
            <a:pPr lvl="1">
              <a:buFont typeface="Arial"/>
              <a:buChar char="•"/>
            </a:pPr>
            <a:r>
              <a:rPr lang="en-US" dirty="0"/>
              <a:t>High satisfaction</a:t>
            </a:r>
          </a:p>
          <a:p>
            <a:pPr lvl="1">
              <a:buFont typeface="Arial"/>
              <a:buChar char="•"/>
            </a:pPr>
            <a:r>
              <a:rPr lang="en-US" dirty="0"/>
              <a:t>High level of perceived value</a:t>
            </a:r>
          </a:p>
          <a:p>
            <a:pPr lvl="1">
              <a:buFont typeface="Arial"/>
              <a:buChar char="•"/>
            </a:pPr>
            <a:r>
              <a:rPr lang="en-US" dirty="0"/>
              <a:t>Strong relationship with the brand</a:t>
            </a:r>
          </a:p>
          <a:p>
            <a:pPr>
              <a:buNone/>
            </a:pP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5</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Levels of </a:t>
            </a:r>
            <a:r>
              <a:rPr lang="en-US" smtClean="0"/>
              <a:t>Granularity </a:t>
            </a:r>
            <a:r>
              <a:rPr lang="en-US" smtClean="0"/>
              <a:t/>
            </a:r>
            <a:br>
              <a:rPr lang="en-US" smtClean="0"/>
            </a:br>
            <a:r>
              <a:rPr lang="en-US" smtClean="0"/>
              <a:t>of </a:t>
            </a:r>
            <a:r>
              <a:rPr lang="en-US" dirty="0" smtClean="0"/>
              <a:t>Personalization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a:t>The levels of personalization </a:t>
            </a:r>
            <a:r>
              <a:rPr lang="en-US" sz="3600" dirty="0" smtClean="0"/>
              <a:t>appear in </a:t>
            </a:r>
            <a:r>
              <a:rPr lang="en-US" sz="3600" dirty="0"/>
              <a:t>a three-tier pyramid. Mass personalization forms the base. Segment-level personalization is in the middle. Individual-level personalization is at the very peak.</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50</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723078979"/>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CRM Metrics</a:t>
            </a:r>
          </a:p>
        </p:txBody>
      </p:sp>
      <p:sp>
        <p:nvSpPr>
          <p:cNvPr id="3" name="Content Placeholder 2"/>
          <p:cNvSpPr>
            <a:spLocks noGrp="1"/>
          </p:cNvSpPr>
          <p:nvPr>
            <p:ph sz="quarter" idx="1"/>
          </p:nvPr>
        </p:nvSpPr>
        <p:spPr/>
        <p:txBody>
          <a:bodyPr/>
          <a:lstStyle/>
          <a:p>
            <a:pPr marL="0" indent="0">
              <a:buNone/>
            </a:pPr>
            <a:r>
              <a:rPr lang="en-US" b="1" dirty="0"/>
              <a:t>Customer </a:t>
            </a:r>
            <a:r>
              <a:rPr lang="en-US" b="1" dirty="0" smtClean="0"/>
              <a:t>lifetime value</a:t>
            </a:r>
            <a:endParaRPr lang="en-US" b="1" dirty="0"/>
          </a:p>
          <a:p>
            <a:pPr lvl="1">
              <a:buFont typeface="Arial"/>
              <a:buChar char="•"/>
            </a:pPr>
            <a:r>
              <a:rPr lang="en-US" dirty="0" smtClean="0"/>
              <a:t>Relationships </a:t>
            </a:r>
            <a:r>
              <a:rPr lang="en-US" dirty="0"/>
              <a:t>pay off in terms of cost savings, revenue growth, profits, referrals</a:t>
            </a:r>
          </a:p>
          <a:p>
            <a:pPr marL="0" indent="0">
              <a:buNone/>
            </a:pPr>
            <a:r>
              <a:rPr lang="en-US" b="1" dirty="0"/>
              <a:t>Return on </a:t>
            </a:r>
            <a:r>
              <a:rPr lang="en-US" b="1" dirty="0" smtClean="0"/>
              <a:t>customer investment </a:t>
            </a:r>
            <a:r>
              <a:rPr lang="en-US" dirty="0"/>
              <a:t>can be calculated to determine if the fire should </a:t>
            </a:r>
            <a:r>
              <a:rPr lang="en-US" b="1" dirty="0"/>
              <a:t>fire a customer.</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6</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Process Cycle for CRM</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7</a:t>
            </a:fld>
            <a:endParaRPr lang="en-US" dirty="0"/>
          </a:p>
        </p:txBody>
      </p:sp>
      <p:pic>
        <p:nvPicPr>
          <p:cNvPr id="2050" name="Picture 2" descr="The four stages of the process cycle involve either learning or action."/>
          <p:cNvPicPr>
            <a:picLocks noGrp="1" noChangeAspect="1" noChangeArrowheads="1"/>
          </p:cNvPicPr>
          <p:nvPr>
            <p:ph sz="quarter" idx="1"/>
          </p:nvPr>
        </p:nvPicPr>
        <p:blipFill>
          <a:blip r:embed="rId3" cstate="print"/>
          <a:srcRect/>
          <a:stretch>
            <a:fillRect/>
          </a:stretch>
        </p:blipFill>
        <p:spPr bwMode="auto">
          <a:xfrm>
            <a:off x="1404891" y="1600200"/>
            <a:ext cx="6569167" cy="4495800"/>
          </a:xfrm>
          <a:prstGeom prst="rect">
            <a:avLst/>
          </a:prstGeom>
          <a:noFill/>
          <a:ln w="9525">
            <a:noFill/>
            <a:miter lim="800000"/>
            <a:headEnd/>
            <a:tailEnd/>
          </a:ln>
        </p:spPr>
      </p:pic>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7" name="Rectangle 6"/>
          <p:cNvSpPr/>
          <p:nvPr/>
        </p:nvSpPr>
        <p:spPr>
          <a:xfrm>
            <a:off x="3977640" y="5923953"/>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Phase 1:  </a:t>
            </a:r>
            <a:br>
              <a:rPr lang="en-US" dirty="0"/>
            </a:br>
            <a:r>
              <a:rPr lang="en-US" dirty="0"/>
              <a:t>Knowledge Discovery</a:t>
            </a:r>
          </a:p>
        </p:txBody>
      </p:sp>
      <p:sp>
        <p:nvSpPr>
          <p:cNvPr id="3" name="Content Placeholder 2"/>
          <p:cNvSpPr>
            <a:spLocks noGrp="1"/>
          </p:cNvSpPr>
          <p:nvPr>
            <p:ph sz="quarter" idx="1"/>
          </p:nvPr>
        </p:nvSpPr>
        <p:spPr/>
        <p:txBody>
          <a:bodyPr>
            <a:normAutofit lnSpcReduction="10000"/>
          </a:bodyPr>
          <a:lstStyle/>
          <a:p>
            <a:pPr marL="0" indent="0">
              <a:buNone/>
            </a:pPr>
            <a:r>
              <a:rPr lang="en-US" b="1" dirty="0"/>
              <a:t>Customer </a:t>
            </a:r>
            <a:r>
              <a:rPr lang="en-US" b="1" dirty="0" err="1"/>
              <a:t>touchpoints</a:t>
            </a:r>
            <a:r>
              <a:rPr lang="en-US" dirty="0"/>
              <a:t>:  point-of-sale systems, call-center files, Internet access, direct selling contacts, other customer </a:t>
            </a:r>
            <a:r>
              <a:rPr lang="en-US" dirty="0" smtClean="0"/>
              <a:t>contact.</a:t>
            </a:r>
            <a:endParaRPr lang="en-US" dirty="0"/>
          </a:p>
          <a:p>
            <a:pPr marL="0" indent="0">
              <a:buNone/>
            </a:pPr>
            <a:r>
              <a:rPr lang="en-US" b="1" dirty="0"/>
              <a:t> A </a:t>
            </a:r>
            <a:r>
              <a:rPr lang="en-US" b="1" dirty="0" smtClean="0"/>
              <a:t>data warehouse </a:t>
            </a:r>
            <a:r>
              <a:rPr lang="en-US" dirty="0"/>
              <a:t>contains all information about </a:t>
            </a:r>
            <a:r>
              <a:rPr lang="en-US" dirty="0" err="1"/>
              <a:t>touchpoints</a:t>
            </a:r>
            <a:r>
              <a:rPr lang="en-US" dirty="0"/>
              <a:t>.</a:t>
            </a:r>
          </a:p>
          <a:p>
            <a:pPr marL="0" indent="0">
              <a:buNone/>
            </a:pPr>
            <a:r>
              <a:rPr lang="en-US" b="1" dirty="0"/>
              <a:t>Data mining </a:t>
            </a:r>
            <a:r>
              <a:rPr lang="en-US" dirty="0"/>
              <a:t>uses massive amounts of data collected through CRM to develop segments and micro-</a:t>
            </a:r>
            <a:r>
              <a:rPr lang="en-US" dirty="0" smtClean="0"/>
              <a:t>segments.</a:t>
            </a:r>
            <a:endParaRPr lang="en-US" dirty="0"/>
          </a:p>
          <a:p>
            <a:pPr marL="0" indent="0">
              <a:buNone/>
            </a:pPr>
            <a:r>
              <a:rPr lang="en-US" b="1" dirty="0"/>
              <a:t>Database marketing </a:t>
            </a:r>
            <a:r>
              <a:rPr lang="en-US" dirty="0"/>
              <a:t>is the creation of lists to reach segments.</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8</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CRM Phases 2-4</a:t>
            </a:r>
          </a:p>
        </p:txBody>
      </p:sp>
      <p:sp>
        <p:nvSpPr>
          <p:cNvPr id="3" name="Content Placeholder 2"/>
          <p:cNvSpPr>
            <a:spLocks noGrp="1"/>
          </p:cNvSpPr>
          <p:nvPr>
            <p:ph sz="quarter" idx="1"/>
          </p:nvPr>
        </p:nvSpPr>
        <p:spPr/>
        <p:txBody>
          <a:bodyPr>
            <a:normAutofit/>
          </a:bodyPr>
          <a:lstStyle/>
          <a:p>
            <a:pPr marL="0" indent="0">
              <a:buNone/>
            </a:pPr>
            <a:r>
              <a:rPr lang="en-US" b="1" dirty="0"/>
              <a:t>Marketing </a:t>
            </a:r>
            <a:r>
              <a:rPr lang="en-US" b="1" dirty="0" smtClean="0"/>
              <a:t>planning </a:t>
            </a:r>
            <a:r>
              <a:rPr lang="en-US" dirty="0"/>
              <a:t>phase uses the key use of the output from the knowledge discovery phase.  Develops the marketing mix strategy.</a:t>
            </a:r>
          </a:p>
          <a:p>
            <a:pPr marL="0" indent="0">
              <a:buNone/>
            </a:pPr>
            <a:r>
              <a:rPr lang="en-US" b="1" dirty="0"/>
              <a:t>Customer interaction </a:t>
            </a:r>
            <a:r>
              <a:rPr lang="en-US" dirty="0"/>
              <a:t>phase is the implementation of the customer strategies and programs. Includes personal selling and other customer-directed interactions aimed at </a:t>
            </a:r>
            <a:r>
              <a:rPr lang="en-US" dirty="0" err="1"/>
              <a:t>touchpoints</a:t>
            </a:r>
            <a:r>
              <a:rPr lang="en-US" dirty="0"/>
              <a:t>.</a:t>
            </a:r>
          </a:p>
          <a:p>
            <a:pPr marL="0" indent="0">
              <a:buNone/>
            </a:pPr>
            <a:r>
              <a:rPr lang="en-US" b="1" dirty="0"/>
              <a:t>Analysis and </a:t>
            </a:r>
            <a:r>
              <a:rPr lang="en-US" b="1" dirty="0" smtClean="0"/>
              <a:t>refinement  </a:t>
            </a:r>
            <a:r>
              <a:rPr lang="en-US" dirty="0"/>
              <a:t>is where organizational learning takes place.</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9</a:t>
            </a:fld>
            <a:endParaRPr lang="en-US" dirty="0"/>
          </a:p>
        </p:txBody>
      </p:sp>
      <p:sp>
        <p:nvSpPr>
          <p:cNvPr id="6" name="Footer Placeholder 4"/>
          <p:cNvSpPr>
            <a:spLocks noGrp="1"/>
          </p:cNvSpPr>
          <p:nvPr>
            <p:ph type="ftr" sz="quarter" idx="3"/>
          </p:nvPr>
        </p:nvSpPr>
        <p:spPr>
          <a:xfrm>
            <a:off x="457200" y="6401435"/>
            <a:ext cx="8229600" cy="365125"/>
          </a:xfrm>
          <a:prstGeom prst="rightArrow">
            <a:avLst/>
          </a:prstGeom>
        </p:spPr>
        <p:txBody>
          <a:bodyPr wrap="none">
            <a:noAutofit/>
          </a:bodyPr>
          <a:lstStyle/>
          <a:p>
            <a:pPr>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3857</TotalTime>
  <Words>9293</Words>
  <Application>Microsoft Macintosh PowerPoint</Application>
  <PresentationFormat>On-screen Show (4:3)</PresentationFormat>
  <Paragraphs>457</Paragraphs>
  <Slides>50</Slides>
  <Notes>36</Notes>
  <HiddenSlides>0</HiddenSlides>
  <MMClips>0</MMClips>
  <ScaleCrop>false</ScaleCrop>
  <HeadingPairs>
    <vt:vector size="4" baseType="variant">
      <vt:variant>
        <vt:lpstr>Theme</vt:lpstr>
      </vt:variant>
      <vt:variant>
        <vt:i4>8</vt:i4>
      </vt:variant>
      <vt:variant>
        <vt:lpstr>Slide Titles</vt:lpstr>
      </vt:variant>
      <vt:variant>
        <vt:i4>50</vt:i4>
      </vt:variant>
    </vt:vector>
  </HeadingPairs>
  <TitlesOfParts>
    <vt:vector size="58" baseType="lpstr">
      <vt:lpstr>MM 1e</vt:lpstr>
      <vt:lpstr>MM 1e part 2</vt:lpstr>
      <vt:lpstr>MM 1e part 3</vt:lpstr>
      <vt:lpstr>MM 1e part 4</vt:lpstr>
      <vt:lpstr>M&amp;J Ch 3</vt:lpstr>
      <vt:lpstr>1_MM 1e</vt:lpstr>
      <vt:lpstr>1_MM 1e part 3</vt:lpstr>
      <vt:lpstr>1_MM 1e part 4</vt:lpstr>
      <vt:lpstr>Chapter 5: CRM, Big Data, and Marketing analytics</vt:lpstr>
      <vt:lpstr>Learning Objectives</vt:lpstr>
      <vt:lpstr>Objectives and Capabilities of CRM</vt:lpstr>
      <vt:lpstr>Objectives of CRM</vt:lpstr>
      <vt:lpstr>Customer Satisfaction  and Loyalty</vt:lpstr>
      <vt:lpstr>CRM Metrics</vt:lpstr>
      <vt:lpstr>Process Cycle for CRM</vt:lpstr>
      <vt:lpstr>Phase 1:   Knowledge Discovery</vt:lpstr>
      <vt:lpstr>CRM Phases 2-4</vt:lpstr>
      <vt:lpstr>Customer Touchpoints: Interactivity</vt:lpstr>
      <vt:lpstr>Customer Touchpoints: Considerations</vt:lpstr>
      <vt:lpstr>Regulation of  Customer Information</vt:lpstr>
      <vt:lpstr>Customer-Centric Culture</vt:lpstr>
      <vt:lpstr> Firms with a  Customer Orientation</vt:lpstr>
      <vt:lpstr>Customer Mind-set</vt:lpstr>
      <vt:lpstr>Big Data and Marketing Decision Making</vt:lpstr>
      <vt:lpstr>The Value of Big Data</vt:lpstr>
      <vt:lpstr>Categories of Big Data</vt:lpstr>
      <vt:lpstr>Categories of Big Data</vt:lpstr>
      <vt:lpstr>Big Data Sources</vt:lpstr>
      <vt:lpstr>Data from Business Systems</vt:lpstr>
      <vt:lpstr>Data from Social Media Platforms</vt:lpstr>
      <vt:lpstr>Data from Internet Connected Devices</vt:lpstr>
      <vt:lpstr>Data from Mobile Apps</vt:lpstr>
      <vt:lpstr>Data from Commercial Entities</vt:lpstr>
      <vt:lpstr>Data from Government Agencies</vt:lpstr>
      <vt:lpstr>Marketing Analytics</vt:lpstr>
      <vt:lpstr>Marketing Analytic Approaches</vt:lpstr>
      <vt:lpstr>Descriptive Analytics </vt:lpstr>
      <vt:lpstr>Diagnostic Analytics</vt:lpstr>
      <vt:lpstr>Predictive Analytics</vt:lpstr>
      <vt:lpstr>Prescriptive Analytics</vt:lpstr>
      <vt:lpstr>Capabilities of Marketing Analytics </vt:lpstr>
      <vt:lpstr>Marketing Mix Enhancement</vt:lpstr>
      <vt:lpstr>Increased Personalization</vt:lpstr>
      <vt:lpstr>Recommendation Systems</vt:lpstr>
      <vt:lpstr>Levels of Granularity  of Personalization</vt:lpstr>
      <vt:lpstr>The Marketing Dashboard</vt:lpstr>
      <vt:lpstr>Goals and Elements of a Marketing Dashboard</vt:lpstr>
      <vt:lpstr>Key Benefits of a  Marketing Dashboard</vt:lpstr>
      <vt:lpstr>Elements of a  Marketing Dashboard</vt:lpstr>
      <vt:lpstr>Potential Pitfalls in Marketing Dashboards</vt:lpstr>
      <vt:lpstr>Return On Marketing Investment (ROMI)</vt:lpstr>
      <vt:lpstr>ROMI: Cautions about Overreliance</vt:lpstr>
      <vt:lpstr>ROMI: Common Objections</vt:lpstr>
      <vt:lpstr>ROMI: More Objections</vt:lpstr>
      <vt:lpstr>Proceed with Caution</vt:lpstr>
      <vt:lpstr>Alt Text Appendix</vt:lpstr>
      <vt:lpstr>Process Cycle for CRM</vt:lpstr>
      <vt:lpstr>Levels of Granularity  of Personalization</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485</cp:revision>
  <dcterms:created xsi:type="dcterms:W3CDTF">2008-07-02T15:22:33Z</dcterms:created>
  <dcterms:modified xsi:type="dcterms:W3CDTF">2018-03-07T18:02:56Z</dcterms:modified>
</cp:coreProperties>
</file>