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theme/themeOverride1.xml" ContentType="application/vnd.openxmlformats-officedocument.themeOverrid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3" r:id="rId1"/>
    <p:sldMasterId id="2147484064" r:id="rId2"/>
    <p:sldMasterId id="2147484070" r:id="rId3"/>
    <p:sldMasterId id="2147484076" r:id="rId4"/>
    <p:sldMasterId id="2147484284" r:id="rId5"/>
    <p:sldMasterId id="2147484296" r:id="rId6"/>
    <p:sldMasterId id="2147484307" r:id="rId7"/>
    <p:sldMasterId id="2147484313" r:id="rId8"/>
  </p:sldMasterIdLst>
  <p:notesMasterIdLst>
    <p:notesMasterId r:id="rId67"/>
  </p:notesMasterIdLst>
  <p:handoutMasterIdLst>
    <p:handoutMasterId r:id="rId68"/>
  </p:handoutMasterIdLst>
  <p:sldIdLst>
    <p:sldId id="256" r:id="rId9"/>
    <p:sldId id="257" r:id="rId10"/>
    <p:sldId id="258" r:id="rId11"/>
    <p:sldId id="260" r:id="rId12"/>
    <p:sldId id="311" r:id="rId13"/>
    <p:sldId id="284" r:id="rId14"/>
    <p:sldId id="262" r:id="rId15"/>
    <p:sldId id="263" r:id="rId16"/>
    <p:sldId id="312" r:id="rId17"/>
    <p:sldId id="279" r:id="rId18"/>
    <p:sldId id="280" r:id="rId19"/>
    <p:sldId id="264" r:id="rId20"/>
    <p:sldId id="265" r:id="rId21"/>
    <p:sldId id="266" r:id="rId22"/>
    <p:sldId id="267" r:id="rId23"/>
    <p:sldId id="276" r:id="rId24"/>
    <p:sldId id="268" r:id="rId25"/>
    <p:sldId id="271" r:id="rId26"/>
    <p:sldId id="283" r:id="rId27"/>
    <p:sldId id="270" r:id="rId28"/>
    <p:sldId id="272" r:id="rId29"/>
    <p:sldId id="273" r:id="rId30"/>
    <p:sldId id="274" r:id="rId31"/>
    <p:sldId id="275" r:id="rId32"/>
    <p:sldId id="286" r:id="rId33"/>
    <p:sldId id="305" r:id="rId34"/>
    <p:sldId id="287" r:id="rId35"/>
    <p:sldId id="288" r:id="rId36"/>
    <p:sldId id="289" r:id="rId37"/>
    <p:sldId id="321" r:id="rId38"/>
    <p:sldId id="292" r:id="rId39"/>
    <p:sldId id="322" r:id="rId40"/>
    <p:sldId id="294" r:id="rId41"/>
    <p:sldId id="295" r:id="rId42"/>
    <p:sldId id="296" r:id="rId43"/>
    <p:sldId id="297" r:id="rId44"/>
    <p:sldId id="298" r:id="rId45"/>
    <p:sldId id="306" r:id="rId46"/>
    <p:sldId id="307" r:id="rId47"/>
    <p:sldId id="308" r:id="rId48"/>
    <p:sldId id="300" r:id="rId49"/>
    <p:sldId id="301" r:id="rId50"/>
    <p:sldId id="309" r:id="rId51"/>
    <p:sldId id="302" r:id="rId52"/>
    <p:sldId id="303" r:id="rId53"/>
    <p:sldId id="304" r:id="rId54"/>
    <p:sldId id="310" r:id="rId55"/>
    <p:sldId id="313" r:id="rId56"/>
    <p:sldId id="314" r:id="rId57"/>
    <p:sldId id="315" r:id="rId58"/>
    <p:sldId id="316" r:id="rId59"/>
    <p:sldId id="317" r:id="rId60"/>
    <p:sldId id="318" r:id="rId61"/>
    <p:sldId id="319" r:id="rId62"/>
    <p:sldId id="320" r:id="rId63"/>
    <p:sldId id="323" r:id="rId64"/>
    <p:sldId id="324" r:id="rId65"/>
    <p:sldId id="325"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9A4F"/>
    <a:srgbClr val="EDE2F6"/>
    <a:srgbClr val="EFF8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73" autoAdjust="0"/>
    <p:restoredTop sz="95113" autoAdjust="0"/>
  </p:normalViewPr>
  <p:slideViewPr>
    <p:cSldViewPr snapToObjects="1">
      <p:cViewPr>
        <p:scale>
          <a:sx n="76" d="100"/>
          <a:sy n="76" d="100"/>
        </p:scale>
        <p:origin x="-368" y="-7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interSettings" Target="printerSettings/printerSettings1.bin"/><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 Target="slides/slide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73" Type="http://schemas.openxmlformats.org/officeDocument/2006/relationships/tableStyles" Target="tableStyles.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25FABE-3E1C-B04A-BA53-A013E8049299}" type="datetimeFigureOut">
              <a:rPr lang="en-US" smtClean="0"/>
              <a:t>3/7/18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33E44E-A0E7-384A-AD11-97E3F1B49229}" type="slidenum">
              <a:rPr lang="en-US" smtClean="0"/>
              <a:t>‹#›</a:t>
            </a:fld>
            <a:endParaRPr lang="en-US"/>
          </a:p>
        </p:txBody>
      </p:sp>
    </p:spTree>
    <p:extLst>
      <p:ext uri="{BB962C8B-B14F-4D97-AF65-F5344CB8AC3E}">
        <p14:creationId xmlns:p14="http://schemas.microsoft.com/office/powerpoint/2010/main" val="4173699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CCB04951-3938-4494-912E-9776D77C5287}" type="datetimeFigureOut">
              <a:rPr lang="en-US"/>
              <a:pPr>
                <a:defRPr/>
              </a:pPr>
              <a:t>3/7/18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6F889B4C-51B6-4E2E-AC3B-4E9D06A77844}" type="slidenum">
              <a:rPr lang="en-US"/>
              <a:pPr>
                <a:defRPr/>
              </a:pPr>
              <a:t>‹#›</a:t>
            </a:fld>
            <a:endParaRPr lang="en-US" dirty="0"/>
          </a:p>
        </p:txBody>
      </p:sp>
    </p:spTree>
    <p:extLst>
      <p:ext uri="{BB962C8B-B14F-4D97-AF65-F5344CB8AC3E}">
        <p14:creationId xmlns:p14="http://schemas.microsoft.com/office/powerpoint/2010/main" val="405928543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Marketers realize that changes in life stage (for example, graduating from college, getting married, or having a child) transform an individual’s buying habits and are referred to as the family life cycle. FLC is often more important that age.</a:t>
            </a:r>
            <a:r>
              <a:rPr lang="en-US" sz="1200" kern="1200" baseline="0" dirty="0">
                <a:solidFill>
                  <a:schemeClr val="tx1"/>
                </a:solidFill>
                <a:latin typeface="+mn-lt"/>
                <a:ea typeface="+mn-ea"/>
                <a:cs typeface="+mn-cs"/>
              </a:rPr>
              <a:t>  New parents need to care for baby, no matter how old they are.</a:t>
            </a:r>
          </a:p>
          <a:p>
            <a:endParaRPr lang="en-US" sz="1200" kern="1200" baseline="0" dirty="0">
              <a:solidFill>
                <a:schemeClr val="tx1"/>
              </a:solidFill>
              <a:latin typeface="+mn-lt"/>
              <a:ea typeface="+mn-ea"/>
              <a:cs typeface="+mn-cs"/>
            </a:endParaRPr>
          </a:p>
          <a:p>
            <a:r>
              <a:rPr lang="en-US" sz="1200" kern="1200" dirty="0">
                <a:solidFill>
                  <a:schemeClr val="tx1"/>
                </a:solidFill>
                <a:latin typeface="+mn-lt"/>
                <a:ea typeface="+mn-ea"/>
                <a:cs typeface="+mn-cs"/>
              </a:rPr>
              <a:t>People are influenced by their work environment. From the executive suite to the plant floor, people who work together tend to buy and wear similar clothes, shop at the same stores, and vacation at the same places.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Lifestyle references an individual’s perspective on life and manifests itself in that person’s activities, interests, and opinions (AIO).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In  general, women have been adding new roles as they move into the workforce and positions of political power. In the  United  States,  this  means  that  men  and  women  are more likely to share responsibilities than live in a traditional household where the men work and women stay at home to raise the children.</a:t>
            </a: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5</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dirty="0">
                <a:solidFill>
                  <a:schemeClr val="tx1"/>
                </a:solidFill>
                <a:latin typeface="+mn-lt"/>
                <a:ea typeface="+mn-ea"/>
                <a:cs typeface="+mn-cs"/>
              </a:rPr>
              <a:t>The first group any individual belongs to is the family. Families are the single most important buying group and they influence the consumer choice process in two ways. First, the family unit is the most influential teacher of cultural values. Children are socialized into a community and its values primarily through the family unit as they interact with parents, siblings, and extended family members. Second, children learn consumer behavior from their parents. As adults and later parents, they model the behavior first learned as a child.</a:t>
            </a:r>
          </a:p>
          <a:p>
            <a:endParaRPr lang="en-US" dirty="0"/>
          </a:p>
          <a:p>
            <a:r>
              <a:rPr lang="en-US" sz="1200" kern="1200" dirty="0">
                <a:solidFill>
                  <a:schemeClr val="tx1"/>
                </a:solidFill>
                <a:latin typeface="+mn-lt"/>
                <a:ea typeface="+mn-ea"/>
                <a:cs typeface="+mn-cs"/>
              </a:rPr>
              <a:t>The </a:t>
            </a:r>
            <a:r>
              <a:rPr lang="en-US" sz="1200" kern="1200" dirty="0" smtClean="0">
                <a:solidFill>
                  <a:schemeClr val="tx1"/>
                </a:solidFill>
                <a:latin typeface="+mn-lt"/>
                <a:ea typeface="+mn-ea"/>
                <a:cs typeface="+mn-cs"/>
              </a:rPr>
              <a:t>household </a:t>
            </a:r>
            <a:r>
              <a:rPr lang="en-US" sz="1200" kern="1200" dirty="0">
                <a:solidFill>
                  <a:schemeClr val="tx1"/>
                </a:solidFill>
                <a:latin typeface="+mn-lt"/>
                <a:ea typeface="+mn-ea"/>
                <a:cs typeface="+mn-cs"/>
              </a:rPr>
              <a:t>l</a:t>
            </a:r>
            <a:r>
              <a:rPr lang="en-US" sz="1200" kern="1200" dirty="0" smtClean="0">
                <a:solidFill>
                  <a:schemeClr val="tx1"/>
                </a:solidFill>
                <a:latin typeface="+mn-lt"/>
                <a:ea typeface="+mn-ea"/>
                <a:cs typeface="+mn-cs"/>
              </a:rPr>
              <a:t>ife </a:t>
            </a:r>
            <a:r>
              <a:rPr lang="en-US" sz="1200" kern="1200" dirty="0">
                <a:solidFill>
                  <a:schemeClr val="tx1"/>
                </a:solidFill>
                <a:latin typeface="+mn-lt"/>
                <a:ea typeface="+mn-ea"/>
                <a:cs typeface="+mn-cs"/>
              </a:rPr>
              <a:t>c</a:t>
            </a:r>
            <a:r>
              <a:rPr lang="en-US" sz="1200" kern="1200" dirty="0" smtClean="0">
                <a:solidFill>
                  <a:schemeClr val="tx1"/>
                </a:solidFill>
                <a:latin typeface="+mn-lt"/>
                <a:ea typeface="+mn-ea"/>
                <a:cs typeface="+mn-cs"/>
              </a:rPr>
              <a:t>ycle </a:t>
            </a:r>
            <a:r>
              <a:rPr lang="en-US" sz="1200" kern="1200" dirty="0">
                <a:solidFill>
                  <a:schemeClr val="tx1"/>
                </a:solidFill>
                <a:latin typeface="+mn-lt"/>
                <a:ea typeface="+mn-ea"/>
                <a:cs typeface="+mn-cs"/>
              </a:rPr>
              <a:t>(HLC) is fundamental to understanding the role of family in the consumer choice </a:t>
            </a:r>
            <a:r>
              <a:rPr lang="en-US" sz="1200" kern="1200" dirty="0" smtClean="0">
                <a:solidFill>
                  <a:schemeClr val="tx1"/>
                </a:solidFill>
                <a:latin typeface="+mn-lt"/>
                <a:ea typeface="+mn-ea"/>
                <a:cs typeface="+mn-cs"/>
              </a:rPr>
              <a:t>process. The </a:t>
            </a:r>
            <a:r>
              <a:rPr lang="en-US" sz="1200" kern="1200" dirty="0">
                <a:solidFill>
                  <a:schemeClr val="tx1"/>
                </a:solidFill>
                <a:latin typeface="+mn-lt"/>
                <a:ea typeface="+mn-ea"/>
                <a:cs typeface="+mn-cs"/>
              </a:rPr>
              <a:t>traditional family life cycle consists of a fairly structured set of activities that begins when single people get married (20s), start a family (30s), raise kids (40s to 50s), watch as the kids grow </a:t>
            </a:r>
            <a:r>
              <a:rPr lang="en-US" sz="1200" kern="1200" dirty="0" smtClean="0">
                <a:solidFill>
                  <a:schemeClr val="tx1"/>
                </a:solidFill>
                <a:latin typeface="+mn-lt"/>
                <a:ea typeface="+mn-ea"/>
                <a:cs typeface="+mn-cs"/>
              </a:rPr>
              <a:t>up </a:t>
            </a:r>
            <a:r>
              <a:rPr lang="en-US" sz="1200" kern="1200" dirty="0">
                <a:solidFill>
                  <a:schemeClr val="tx1"/>
                </a:solidFill>
                <a:latin typeface="+mn-lt"/>
                <a:ea typeface="+mn-ea"/>
                <a:cs typeface="+mn-cs"/>
              </a:rPr>
              <a:t>and leave home (50s to 60s), and finally enter into retirement (60s and beyond). However, while this model is still relevant in many cases, several new models have emerged to reflect changes in the </a:t>
            </a:r>
            <a:r>
              <a:rPr lang="en-US" sz="1200" kern="1200" dirty="0" smtClean="0">
                <a:solidFill>
                  <a:schemeClr val="tx1"/>
                </a:solidFill>
                <a:latin typeface="+mn-lt"/>
                <a:ea typeface="+mn-ea"/>
                <a:cs typeface="+mn-cs"/>
              </a:rPr>
              <a:t>household life cycle</a:t>
            </a:r>
            <a:r>
              <a:rPr lang="en-US" sz="1200" kern="1200" dirty="0">
                <a:solidFill>
                  <a:schemeClr val="tx1"/>
                </a:solidFill>
                <a:latin typeface="+mn-lt"/>
                <a:ea typeface="+mn-ea"/>
                <a:cs typeface="+mn-cs"/>
              </a:rPr>
              <a:t>. People are marrying later and putting off the start of a family. Women are having children later in life for a variety of reasons (marry later, focus on career). Couples raise kids then divorce and remarry, creating blended families, or they start new families of their own.</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Social class is a ranking of individuals into harmonized groups based on demographic characteristics such as age, education, income, and occupation.</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Most Western cultures have no formal social class system; however, there is an informal social ranking. These informal systems exert influence over an individual’s attitudes and behavior. Two factors drive social status. Success-driven factors have the greatest effect on social status and include education, income, and occupation. Innate factors, the second category, do not result from anything the individual has done but, rather, are characteristics the individual has inherited from birth. </a:t>
            </a:r>
            <a:r>
              <a:rPr lang="en-US" sz="1200" kern="1200" dirty="0">
                <a:solidFill>
                  <a:schemeClr val="tx1"/>
                </a:solidFill>
                <a:effectLst/>
                <a:latin typeface="+mn-lt"/>
                <a:ea typeface="+mn-ea"/>
                <a:cs typeface="+mn-cs"/>
              </a:rPr>
              <a:t>Social class is not the result of a single factor, such as income, but rather a complex interaction among many characteristics. While some social class drivers are not in the individual’s control, people do make choices about their education and occupation. Therefore, it is possible for people, particularly in societies providing educational opportunities, to move into new social classes based on their achievements. In addition, the availability of easy credit, creative pricing, and new financing arrangements enable and even encourage people to engage in aspirational purchases. </a:t>
            </a:r>
            <a:r>
              <a:rPr lang="en-US" sz="1200" b="1" kern="1200" dirty="0">
                <a:solidFill>
                  <a:schemeClr val="tx1"/>
                </a:solidFill>
                <a:effectLst/>
                <a:latin typeface="+mn-lt"/>
                <a:ea typeface="+mn-ea"/>
                <a:cs typeface="+mn-cs"/>
              </a:rPr>
              <a:t>Aspirational purchases </a:t>
            </a:r>
            <a:r>
              <a:rPr lang="en-US" sz="1200" kern="1200" dirty="0">
                <a:solidFill>
                  <a:schemeClr val="tx1"/>
                </a:solidFill>
                <a:effectLst/>
                <a:latin typeface="+mn-lt"/>
                <a:ea typeface="+mn-ea"/>
                <a:cs typeface="+mn-cs"/>
              </a:rPr>
              <a:t>are products bought outside the individual’s social standing.</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People seek out opinion leaders for a variety of reasons, including unfamiliarity with a product, reassurance about a product selection before purchasing, and anxiety resulting from high involvement with the purchase of a particular product. Anyone whose opinions  are valued by the individual can be an opinion leader. </a:t>
            </a:r>
            <a:r>
              <a:rPr lang="en-US" sz="1200" kern="1200" dirty="0">
                <a:solidFill>
                  <a:schemeClr val="tx1"/>
                </a:solidFill>
                <a:effectLst/>
                <a:latin typeface="+mn-lt"/>
                <a:ea typeface="+mn-ea"/>
                <a:cs typeface="+mn-cs"/>
              </a:rPr>
              <a:t> A new group, whose members are called </a:t>
            </a:r>
            <a:r>
              <a:rPr lang="en-US" sz="1200" b="1" kern="1200" dirty="0">
                <a:solidFill>
                  <a:schemeClr val="tx1"/>
                </a:solidFill>
                <a:effectLst/>
                <a:latin typeface="+mn-lt"/>
                <a:ea typeface="+mn-ea"/>
                <a:cs typeface="+mn-cs"/>
              </a:rPr>
              <a:t>market mavens</a:t>
            </a:r>
            <a:r>
              <a:rPr lang="en-US" sz="1200" kern="1200" dirty="0">
                <a:solidFill>
                  <a:schemeClr val="tx1"/>
                </a:solidFill>
                <a:effectLst/>
                <a:latin typeface="+mn-lt"/>
                <a:ea typeface="+mn-ea"/>
                <a:cs typeface="+mn-cs"/>
              </a:rPr>
              <a:t>, has information about many kinds of products, places to shop, and other facets of markets, and the members initiate discussions with consumers and respond to requests from consumers for market information.36 The key difference between opinion leaders and market </a:t>
            </a:r>
            <a:r>
              <a:rPr lang="en-US" sz="1200" kern="1200" dirty="0" smtClean="0">
                <a:solidFill>
                  <a:schemeClr val="tx1"/>
                </a:solidFill>
                <a:effectLst/>
                <a:latin typeface="+mn-lt"/>
                <a:ea typeface="+mn-ea"/>
                <a:cs typeface="+mn-cs"/>
              </a:rPr>
              <a:t>mavens </a:t>
            </a:r>
            <a:r>
              <a:rPr lang="en-US" sz="1200" kern="1200" dirty="0">
                <a:solidFill>
                  <a:schemeClr val="tx1"/>
                </a:solidFill>
                <a:effectLst/>
                <a:latin typeface="+mn-lt"/>
                <a:ea typeface="+mn-ea"/>
                <a:cs typeface="+mn-cs"/>
              </a:rPr>
              <a:t>is the focus on their market knowledge. Market mavens have a broader understanding and expertise that goes beyond product to include other elements of the purchase decision such as shopping experience and price</a:t>
            </a:r>
            <a:r>
              <a:rPr lang="en-US" sz="1200" kern="1200" dirty="0" smtClean="0">
                <a:solidFill>
                  <a:schemeClr val="tx1"/>
                </a:solidFill>
                <a:effectLst/>
                <a:latin typeface="+mn-lt"/>
                <a:ea typeface="+mn-ea"/>
                <a:cs typeface="+mn-cs"/>
              </a:rPr>
              <a:t>.</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 reference group is group of individuals whose beliefs, attitudes, and behavior influence (positively or negatively) the beliefs, attitudes, and behavior of an individual.</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 Three characteristics are used to categorize reference groups: association, desirability, and degree of affiliation.</a:t>
            </a:r>
          </a:p>
          <a:p>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14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a:solidFill>
                  <a:schemeClr val="tx1"/>
                </a:solidFill>
                <a:effectLst/>
                <a:latin typeface="+mn-lt"/>
                <a:ea typeface="+mn-ea"/>
                <a:cs typeface="+mn-cs"/>
              </a:rPr>
              <a:t>Decision Making with High Involvement</a:t>
            </a:r>
          </a:p>
          <a:p>
            <a:r>
              <a:rPr lang="en-US" sz="1200" kern="1200" dirty="0">
                <a:solidFill>
                  <a:schemeClr val="tx1"/>
                </a:solidFill>
                <a:effectLst/>
                <a:latin typeface="+mn-lt"/>
                <a:ea typeface="+mn-ea"/>
                <a:cs typeface="+mn-cs"/>
              </a:rPr>
              <a:t>Greater motivation that leads to greater involvement results in a more active and committed choice decision process. When someone is concerned with the outcome of the process, they will spend more time learning about product options and become more emotionally connected to the process and the decision. Someone stimulated  to acquire new information is engaged in </a:t>
            </a:r>
            <a:r>
              <a:rPr lang="en-US" sz="1200" b="1" kern="1200" dirty="0">
                <a:solidFill>
                  <a:schemeClr val="tx1"/>
                </a:solidFill>
                <a:effectLst/>
                <a:latin typeface="+mn-lt"/>
                <a:ea typeface="+mn-ea"/>
                <a:cs typeface="+mn-cs"/>
              </a:rPr>
              <a:t>high-involvement learning</a:t>
            </a:r>
            <a:r>
              <a:rPr lang="en-US" sz="1200" kern="1200" dirty="0">
                <a:solidFill>
                  <a:schemeClr val="tx1"/>
                </a:solidFill>
                <a:effectLst/>
                <a:latin typeface="+mn-lt"/>
                <a:ea typeface="+mn-ea"/>
                <a:cs typeface="+mn-cs"/>
              </a:rPr>
              <a:t>. For example, someone interested in purchasing a new high-end digital camera will seek out product reviews on CNET.com or other online sources to discover information that will assist in the choice decision. Some, despite a brand preference, may be willing to experiment with other brands and seek out additional information looking for a new alternative. A high level of involvement usually means the entire process takes longer. High-involvement consumers report high levels of satisfaction in their purchase decision.</a:t>
            </a:r>
          </a:p>
          <a:p>
            <a:r>
              <a:rPr lang="en-US" sz="1200" b="1" kern="1200" dirty="0">
                <a:solidFill>
                  <a:schemeClr val="tx1"/>
                </a:solidFill>
                <a:effectLst/>
                <a:latin typeface="+mn-lt"/>
                <a:ea typeface="+mn-ea"/>
                <a:cs typeface="+mn-cs"/>
              </a:rPr>
              <a:t>Low-involvement learning </a:t>
            </a:r>
            <a:r>
              <a:rPr lang="en-US" sz="1200" kern="1200" dirty="0">
                <a:solidFill>
                  <a:schemeClr val="tx1"/>
                </a:solidFill>
                <a:effectLst/>
                <a:latin typeface="+mn-lt"/>
                <a:ea typeface="+mn-ea"/>
                <a:cs typeface="+mn-cs"/>
              </a:rPr>
              <a:t>happens when people are not prompted to value new information. This is more prevalent than high-involvement learning because the vast majority of marketing stimuli occur when there is little or no interest in      the information. People do not watch TV for the commercials; they watch for    the programming, and advertising is just part of the viewing experience. Likewise, print advertising exists alongside articles and is often ignored. While people are not actively seeking the information, they are exposed to advertising and this, in turn, affects their attitudes about a brand. Research suggests that people shown ads in a low-involvement setting are more likely to include those brands in the choice decision process. Low-involvement consumers spend little time comparing product attributes and frequently identify very few differences across brands. Because the decision is relatively unimportant, they will often purchase the product with the best shelf position or lowest price with no evaluation of salient product characteristics</a:t>
            </a:r>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15</a:t>
            </a:fld>
            <a:endParaRPr lang="en-US" dirty="0"/>
          </a:p>
        </p:txBody>
      </p:sp>
    </p:spTree>
    <p:extLst>
      <p:ext uri="{BB962C8B-B14F-4D97-AF65-F5344CB8AC3E}">
        <p14:creationId xmlns:p14="http://schemas.microsoft.com/office/powerpoint/2010/main" val="3016320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People live in the perceived reality of present time or </a:t>
            </a:r>
            <a:r>
              <a:rPr lang="en-US" sz="1200" b="1" kern="1200" dirty="0">
                <a:solidFill>
                  <a:schemeClr val="tx1"/>
                </a:solidFill>
                <a:effectLst/>
                <a:latin typeface="+mn-lt"/>
                <a:ea typeface="+mn-ea"/>
                <a:cs typeface="+mn-cs"/>
              </a:rPr>
              <a:t>real state</a:t>
            </a:r>
            <a:r>
              <a:rPr lang="en-US" sz="1200" kern="1200" dirty="0">
                <a:solidFill>
                  <a:schemeClr val="tx1"/>
                </a:solidFill>
                <a:effectLst/>
                <a:latin typeface="+mn-lt"/>
                <a:ea typeface="+mn-ea"/>
                <a:cs typeface="+mn-cs"/>
              </a:rPr>
              <a:t>. At the same time, people also have desires that reflect how they would like to feel or live in the present time and this is known as a </a:t>
            </a:r>
            <a:r>
              <a:rPr lang="en-US" sz="1200" b="1" kern="1200" dirty="0">
                <a:solidFill>
                  <a:schemeClr val="tx1"/>
                </a:solidFill>
                <a:effectLst/>
                <a:latin typeface="+mn-lt"/>
                <a:ea typeface="+mn-ea"/>
                <a:cs typeface="+mn-cs"/>
              </a:rPr>
              <a:t>preferred state</a:t>
            </a:r>
            <a:r>
              <a:rPr lang="en-US" sz="1200" kern="1200" dirty="0">
                <a:solidFill>
                  <a:schemeClr val="tx1"/>
                </a:solidFill>
                <a:effectLst/>
                <a:latin typeface="+mn-lt"/>
                <a:ea typeface="+mn-ea"/>
                <a:cs typeface="+mn-cs"/>
              </a:rPr>
              <a:t>. When the two states are in balance, the individual does not require anything and no purchase occurs. However, where there is a discrepancy in the two states, a problem is created and the consumer decision-making process begins</a:t>
            </a:r>
            <a:r>
              <a:rPr lang="en-US" sz="1200" kern="1200" dirty="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discrepancy, or gap, can be created by internal or external drivers. Internal drivers are basic human needs such as hunger and security. Someone is hungry (real state) and wants to eat (preferred state). This will lead to a number of choices: eat at home, dine out, or go to the grocery store. It may even trigger other options such as calling a friend, which addresses a need for social interaction. External drivers happen as people interact with the world. Some of these triggers result from a company’s marketing efforts, but most arise when an individual experiences something that creates a desire, like seeing a friend driving a new car or hearing about a good new restaurant.</a:t>
            </a:r>
          </a:p>
          <a:p>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17</a:t>
            </a:fld>
            <a:endParaRPr lang="en-US" dirty="0"/>
          </a:p>
        </p:txBody>
      </p:sp>
    </p:spTree>
    <p:extLst>
      <p:ext uri="{BB962C8B-B14F-4D97-AF65-F5344CB8AC3E}">
        <p14:creationId xmlns:p14="http://schemas.microsoft.com/office/powerpoint/2010/main" val="1481377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 A couple notices the low-fuel light comes on as they are driving home from a party. The driver recalls their “local” station is on the way home and, without any additional information, stops at the station and fills up the car. This is an example of </a:t>
            </a:r>
            <a:r>
              <a:rPr lang="en-US" sz="1200" b="1" kern="1200" dirty="0">
                <a:solidFill>
                  <a:schemeClr val="tx1"/>
                </a:solidFill>
                <a:effectLst/>
                <a:latin typeface="+mn-lt"/>
                <a:ea typeface="+mn-ea"/>
                <a:cs typeface="+mn-cs"/>
              </a:rPr>
              <a:t>minimal information search</a:t>
            </a:r>
            <a:r>
              <a:rPr lang="en-US" sz="1200" kern="1200" dirty="0">
                <a:solidFill>
                  <a:schemeClr val="tx1"/>
                </a:solidFill>
                <a:effectLst/>
                <a:latin typeface="+mn-lt"/>
                <a:ea typeface="+mn-ea"/>
                <a:cs typeface="+mn-cs"/>
              </a:rPr>
              <a:t>. The same couple now finds out they are going to have a baby and realizes their</a:t>
            </a:r>
            <a:r>
              <a:rPr lang="en-US" sz="1200" strike="noStrike" kern="1200" dirty="0">
                <a:solidFill>
                  <a:schemeClr val="tx1"/>
                </a:solidFill>
                <a:effectLst/>
                <a:latin typeface="+mn-lt"/>
                <a:ea typeface="+mn-ea"/>
                <a:cs typeface="+mn-cs"/>
              </a:rPr>
              <a:t> Mercedes-Benz C-class </a:t>
            </a:r>
            <a:r>
              <a:rPr lang="en-US" sz="1200" kern="1200" dirty="0">
                <a:solidFill>
                  <a:schemeClr val="tx1"/>
                </a:solidFill>
                <a:effectLst/>
                <a:latin typeface="+mn-lt"/>
                <a:ea typeface="+mn-ea"/>
                <a:cs typeface="+mn-cs"/>
              </a:rPr>
              <a:t>coupe has to be replaced with a more practical vehicle. They engage in a thorough information search reviewing car magazines, soliciting opinions from friends and family, conducting online research on sites like Edmunds or KBB, and test-driving a number of new cars and SUVs before making a final purchase decision. This is an example of </a:t>
            </a:r>
            <a:r>
              <a:rPr lang="en-US" sz="1200" b="1" kern="1200" dirty="0">
                <a:solidFill>
                  <a:schemeClr val="tx1"/>
                </a:solidFill>
                <a:effectLst/>
                <a:latin typeface="+mn-lt"/>
                <a:ea typeface="+mn-ea"/>
                <a:cs typeface="+mn-cs"/>
              </a:rPr>
              <a:t>extensive information search</a:t>
            </a:r>
            <a:r>
              <a:rPr lang="en-US" sz="1200" kern="1200" dirty="0">
                <a:solidFill>
                  <a:schemeClr val="tx1"/>
                </a:solidFill>
                <a:effectLst/>
                <a:latin typeface="+mn-lt"/>
                <a:ea typeface="+mn-ea"/>
                <a:cs typeface="+mn-cs"/>
              </a:rPr>
              <a:t>. Between these two extremes is </a:t>
            </a:r>
            <a:r>
              <a:rPr lang="en-US" sz="1200" b="1" kern="1200" dirty="0">
                <a:solidFill>
                  <a:schemeClr val="tx1"/>
                </a:solidFill>
                <a:effectLst/>
                <a:latin typeface="+mn-lt"/>
                <a:ea typeface="+mn-ea"/>
                <a:cs typeface="+mn-cs"/>
              </a:rPr>
              <a:t>limited information search</a:t>
            </a:r>
            <a:r>
              <a:rPr lang="en-US" sz="1200" kern="1200" dirty="0">
                <a:solidFill>
                  <a:schemeClr val="tx1"/>
                </a:solidFill>
                <a:effectLst/>
                <a:latin typeface="+mn-lt"/>
                <a:ea typeface="+mn-ea"/>
                <a:cs typeface="+mn-cs"/>
              </a:rPr>
              <a:t>, which, as the name implies, involves some, albeit restricted, search for information. Suppose the wife from the couple in our previous examples has a cold. The husband stops at the drugstore to get her some medicine. At the cold medicine aisle he scans the boxes looking for the one that will provide “maximum relief” for his wife’s symptoms. He may even ask the pharmacist for help in selecting the best choice. At this point he is engaged in a limited search for information. Generally, people do only the amount of information search they believe is necessary to make the best decision.</a:t>
            </a:r>
          </a:p>
          <a:p>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18</a:t>
            </a:fld>
            <a:endParaRPr lang="en-US" dirty="0"/>
          </a:p>
        </p:txBody>
      </p:sp>
    </p:spTree>
    <p:extLst>
      <p:ext uri="{BB962C8B-B14F-4D97-AF65-F5344CB8AC3E}">
        <p14:creationId xmlns:p14="http://schemas.microsoft.com/office/powerpoint/2010/main" val="552260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Internal information sources</a:t>
            </a:r>
            <a:r>
              <a:rPr lang="en-US" sz="1200" kern="1200" dirty="0">
                <a:solidFill>
                  <a:schemeClr val="tx1"/>
                </a:solidFill>
                <a:effectLst/>
                <a:latin typeface="+mn-lt"/>
                <a:ea typeface="+mn-ea"/>
                <a:cs typeface="+mn-cs"/>
              </a:rPr>
              <a:t>, as the name implies, are all information stored in memory and accessed by the individual. This is always the first place people consider for information. Past experiences, conversations, research, pre- existing beliefs, and attitudes create an extensive internal database that is tapped by the individual once the problem is recognized</a:t>
            </a:r>
            <a:r>
              <a:rPr lang="en-US" sz="1200" kern="1200" dirty="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mn-ea"/>
                <a:cs typeface="+mn-cs"/>
              </a:rPr>
              <a:t>External  information  sources </a:t>
            </a:r>
            <a:r>
              <a:rPr lang="en-US" sz="1200" kern="1200" dirty="0">
                <a:solidFill>
                  <a:schemeClr val="tx1"/>
                </a:solidFill>
                <a:effectLst/>
                <a:latin typeface="+mn-lt"/>
                <a:ea typeface="+mn-ea"/>
                <a:cs typeface="+mn-cs"/>
              </a:rPr>
              <a:t>include independent groups (sources), personal associations (friends and family), marketer-created information (automobile </a:t>
            </a:r>
            <a:r>
              <a:rPr lang="en-US" sz="1200" kern="1200" dirty="0" smtClean="0">
                <a:solidFill>
                  <a:schemeClr val="tx1"/>
                </a:solidFill>
                <a:effectLst/>
                <a:latin typeface="+mn-lt"/>
                <a:ea typeface="+mn-ea"/>
                <a:cs typeface="+mn-cs"/>
              </a:rPr>
              <a:t>manufacturer’s </a:t>
            </a:r>
            <a:r>
              <a:rPr lang="en-US" sz="1200" kern="1200" dirty="0">
                <a:solidFill>
                  <a:schemeClr val="tx1"/>
                </a:solidFill>
                <a:effectLst/>
                <a:latin typeface="+mn-lt"/>
                <a:ea typeface="+mn-ea"/>
                <a:cs typeface="+mn-cs"/>
              </a:rPr>
              <a:t>website advertising), and experiences (product trial and demonstrations)</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19</a:t>
            </a:fld>
            <a:endParaRPr lang="en-US" dirty="0"/>
          </a:p>
        </p:txBody>
      </p:sp>
    </p:spTree>
    <p:extLst>
      <p:ext uri="{BB962C8B-B14F-4D97-AF65-F5344CB8AC3E}">
        <p14:creationId xmlns:p14="http://schemas.microsoft.com/office/powerpoint/2010/main" val="1109598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People begin with a very large set of possible alternatives known as the </a:t>
            </a:r>
            <a:r>
              <a:rPr lang="en-US" sz="1200" b="1" kern="1200" dirty="0">
                <a:solidFill>
                  <a:schemeClr val="tx1"/>
                </a:solidFill>
                <a:effectLst/>
                <a:latin typeface="+mn-lt"/>
                <a:ea typeface="+mn-ea"/>
                <a:cs typeface="+mn-cs"/>
              </a:rPr>
              <a:t>complete set</a:t>
            </a:r>
            <a:r>
              <a:rPr lang="en-US" sz="1200" kern="1200" dirty="0">
                <a:solidFill>
                  <a:schemeClr val="tx1"/>
                </a:solidFill>
                <a:effectLst/>
                <a:latin typeface="+mn-lt"/>
                <a:ea typeface="+mn-ea"/>
                <a:cs typeface="+mn-cs"/>
              </a:rPr>
              <a:t>. This set includes a variety of options across different brands and perhaps even products. . The </a:t>
            </a:r>
            <a:r>
              <a:rPr lang="en-US" sz="1200" b="1" kern="1200" dirty="0">
                <a:solidFill>
                  <a:schemeClr val="tx1"/>
                </a:solidFill>
                <a:effectLst/>
                <a:latin typeface="+mn-lt"/>
                <a:ea typeface="+mn-ea"/>
                <a:cs typeface="+mn-cs"/>
              </a:rPr>
              <a:t>awareness set </a:t>
            </a:r>
            <a:r>
              <a:rPr lang="en-US" sz="1200" kern="1200" dirty="0">
                <a:solidFill>
                  <a:schemeClr val="tx1"/>
                </a:solidFill>
                <a:effectLst/>
                <a:latin typeface="+mn-lt"/>
                <a:ea typeface="+mn-ea"/>
                <a:cs typeface="+mn-cs"/>
              </a:rPr>
              <a:t>reduces the number of options. At a minimum, the number of different product categories, if considered, will be reduced and some brands discarded. Interestingly, the awareness set can include choices across product categories. In our example, it is still possible for a particular brand of cell phone to remain in the awareness set despite the fact they are different product categories. From the awareness set, </a:t>
            </a:r>
            <a:r>
              <a:rPr lang="en-US" sz="1200" kern="1200" dirty="0" smtClean="0">
                <a:solidFill>
                  <a:schemeClr val="tx1"/>
                </a:solidFill>
                <a:effectLst/>
                <a:latin typeface="+mn-lt"/>
                <a:ea typeface="+mn-ea"/>
                <a:cs typeface="+mn-cs"/>
              </a:rPr>
              <a:t>individuals </a:t>
            </a:r>
            <a:r>
              <a:rPr lang="en-US" sz="1200" kern="1200" dirty="0">
                <a:solidFill>
                  <a:schemeClr val="tx1"/>
                </a:solidFill>
                <a:effectLst/>
                <a:latin typeface="+mn-lt"/>
                <a:ea typeface="+mn-ea"/>
                <a:cs typeface="+mn-cs"/>
              </a:rPr>
              <a:t>conduct an additional information search. Based on additional information and evaluation, a </a:t>
            </a:r>
            <a:r>
              <a:rPr lang="en-US" sz="1200" b="1" kern="1200" dirty="0">
                <a:solidFill>
                  <a:schemeClr val="tx1"/>
                </a:solidFill>
                <a:effectLst/>
                <a:latin typeface="+mn-lt"/>
                <a:ea typeface="+mn-ea"/>
                <a:cs typeface="+mn-cs"/>
              </a:rPr>
              <a:t>consideration (evoked) set </a:t>
            </a:r>
            <a:r>
              <a:rPr lang="en-US" sz="1200" kern="1200" dirty="0">
                <a:solidFill>
                  <a:schemeClr val="tx1"/>
                </a:solidFill>
                <a:effectLst/>
                <a:latin typeface="+mn-lt"/>
                <a:ea typeface="+mn-ea"/>
                <a:cs typeface="+mn-cs"/>
              </a:rPr>
              <a:t>is created, which encompasses the strongest options. It is from the consideration set that the product decision is made.</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20</a:t>
            </a:fld>
            <a:endParaRPr lang="en-US" dirty="0"/>
          </a:p>
        </p:txBody>
      </p:sp>
    </p:spTree>
    <p:extLst>
      <p:ext uri="{BB962C8B-B14F-4D97-AF65-F5344CB8AC3E}">
        <p14:creationId xmlns:p14="http://schemas.microsoft.com/office/powerpoint/2010/main" val="953793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Not </a:t>
            </a:r>
            <a:r>
              <a:rPr lang="en-US" sz="1200" kern="1200" dirty="0">
                <a:solidFill>
                  <a:schemeClr val="tx1"/>
                </a:solidFill>
                <a:latin typeface="+mn-lt"/>
                <a:ea typeface="+mn-ea"/>
                <a:cs typeface="+mn-cs"/>
              </a:rPr>
              <a:t>all purchases are made strictly for rational reasons. Indeed, product choices can be emotional choices, based on attitudes about a product, or based on attributes of the product depending on the situation. Frequently, the product choice encompasses a mix of all three. </a:t>
            </a:r>
            <a:r>
              <a:rPr lang="en-US" sz="1200" kern="1200" dirty="0">
                <a:solidFill>
                  <a:schemeClr val="tx1"/>
                </a:solidFill>
                <a:effectLst/>
                <a:latin typeface="+mn-lt"/>
                <a:ea typeface="+mn-ea"/>
                <a:cs typeface="+mn-cs"/>
              </a:rPr>
              <a:t>An individual enjoys yogurt and taking a break to enjoy a snack (emotional based). That same person considers Chobani Greek Yogurt the best choice for a healthy yogurt (attitude based). Finally, the individual considers Chobani Greek Yogurt to be better tasting than other competitors (attribute based).</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Attitude-based choices tend to be more holistic, using summary impressions rather than specific attributes to evaluate the options and affect even important purchases such as a car or house. It is not uncommon for beliefs to affect the actual product decision. For example, “it is important to buy cars made in America” or the opposite, “foreign cars are better than American products.” </a:t>
            </a: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21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Physical surroundings—the environment for the purchase. From store colors to the employees, consumers respond to their physical environment.</a:t>
            </a:r>
          </a:p>
          <a:p>
            <a:endParaRPr lang="en-US" sz="1200" kern="1200" dirty="0">
              <a:solidFill>
                <a:schemeClr val="tx1"/>
              </a:solidFill>
              <a:latin typeface="+mn-lt"/>
              <a:ea typeface="+mn-ea"/>
              <a:cs typeface="+mn-cs"/>
            </a:endParaRPr>
          </a:p>
          <a:p>
            <a:r>
              <a:rPr lang="en-US" sz="1200" b="0" kern="1200" dirty="0">
                <a:solidFill>
                  <a:schemeClr val="tx1"/>
                </a:solidFill>
                <a:latin typeface="+mn-lt"/>
                <a:ea typeface="+mn-ea"/>
                <a:cs typeface="+mn-cs"/>
              </a:rPr>
              <a:t>Shopping</a:t>
            </a:r>
            <a:r>
              <a:rPr lang="en-US" sz="1200" b="1" kern="1200" dirty="0">
                <a:solidFill>
                  <a:schemeClr val="tx1"/>
                </a:solidFill>
                <a:latin typeface="+mn-lt"/>
                <a:ea typeface="+mn-ea"/>
                <a:cs typeface="+mn-cs"/>
              </a:rPr>
              <a:t> </a:t>
            </a:r>
            <a:r>
              <a:rPr lang="en-US" sz="1200" kern="1200" dirty="0">
                <a:solidFill>
                  <a:schemeClr val="tx1"/>
                </a:solidFill>
                <a:latin typeface="+mn-lt"/>
                <a:ea typeface="+mn-ea"/>
                <a:cs typeface="+mn-cs"/>
              </a:rPr>
              <a:t>is a social activity and people are influenced by the social interaction at the time of purchase.  Shopping alone or with a friend can influence the purchase decision.</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Time pressure or the lack thereof will impact decision-making.</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 individual’s mood influences the purchase decision. People in a positive state of mind are more likely to browse. Negative mood states are less tolerant and lead to increased impulse and compulsive purchases.</a:t>
            </a:r>
          </a:p>
          <a:p>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22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kern="1200" dirty="0">
                <a:solidFill>
                  <a:schemeClr val="tx1"/>
                </a:solidFill>
                <a:latin typeface="+mn-lt"/>
                <a:ea typeface="+mn-ea"/>
                <a:cs typeface="+mn-cs"/>
              </a:rPr>
              <a:t>What: select the product and, more specifically, the brand. Included as part of the product choice are decisions about product features, service options, and other characteristics of the product experience</a:t>
            </a:r>
            <a:r>
              <a:rPr lang="en-US" sz="1200" b="0" kern="1200" dirty="0" smtClean="0">
                <a:solidFill>
                  <a:schemeClr val="tx1"/>
                </a:solidFill>
                <a:latin typeface="+mn-lt"/>
                <a:ea typeface="+mn-ea"/>
                <a:cs typeface="+mn-cs"/>
              </a:rPr>
              <a:t>.</a:t>
            </a:r>
          </a:p>
          <a:p>
            <a:endParaRPr lang="en-US" sz="1200" b="0" kern="1200" dirty="0">
              <a:solidFill>
                <a:schemeClr val="tx1"/>
              </a:solidFill>
              <a:latin typeface="+mn-lt"/>
              <a:ea typeface="+mn-ea"/>
              <a:cs typeface="+mn-cs"/>
            </a:endParaRPr>
          </a:p>
          <a:p>
            <a:r>
              <a:rPr lang="en-US" sz="1200" kern="1200" dirty="0">
                <a:solidFill>
                  <a:schemeClr val="tx1"/>
                </a:solidFill>
                <a:latin typeface="+mn-lt"/>
                <a:ea typeface="+mn-ea"/>
                <a:cs typeface="+mn-cs"/>
              </a:rPr>
              <a:t>Where: select the point of purchase. Select the retailer and, increasingly, the channel—retail store (bricks) or online (clicks)—through which the product is to be purchased</a:t>
            </a:r>
            <a:r>
              <a:rPr lang="en-US" sz="1200" kern="1200" dirty="0" smtClean="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How much: choose the specific quantity to be purchased. For example, warehouse clubs, such as Sam’s Club and Costco, offer consumer options on purchase quantity. If you have the ability to store products, it is possible to save money by purchasing in larger quantities</a:t>
            </a:r>
            <a:r>
              <a:rPr lang="en-US" sz="1200" kern="1200" dirty="0" smtClean="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When: select the timing of the purchase. The timing of the purchase can make a difference in the final purchase price. Car dealers traditional offer better deals at the end of the month as they try to meet monthly sales quotas. Through sales and other marketing communications, marketers encourage consumers to purchase sooner rather than later</a:t>
            </a:r>
            <a:r>
              <a:rPr lang="en-US" sz="1200" kern="1200" dirty="0" smtClean="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Payment: choose the method of payment. The selection of a payment method makes a big difference to the consumer and marketer. Marketers want to make it easy for the consumer to purchase; however, not all payment methods are equal. Credit cards charge the retailer a fee that, in turn, is passed back to the consumer. One payment method, the debit card, </a:t>
            </a:r>
            <a:r>
              <a:rPr lang="en-US" sz="1200" kern="1200" dirty="0">
                <a:solidFill>
                  <a:schemeClr val="tx1"/>
                </a:solidFill>
                <a:effectLst/>
                <a:latin typeface="+mn-lt"/>
                <a:ea typeface="+mn-ea"/>
                <a:cs typeface="+mn-cs"/>
              </a:rPr>
              <a:t>is becoming popular, combining the convenience of a credit card with the fiscal responsibility of using cash. Finally, electronic payment methods using smart phones eliminate the need to carry credit cards or cash.</a:t>
            </a:r>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23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mn-lt"/>
                <a:ea typeface="+mn-ea"/>
                <a:cs typeface="+mn-cs"/>
              </a:rPr>
              <a:t>Dissonance: </a:t>
            </a:r>
            <a:r>
              <a:rPr lang="en-US" sz="1200" kern="1200" dirty="0">
                <a:solidFill>
                  <a:schemeClr val="tx1"/>
                </a:solidFill>
                <a:latin typeface="+mn-lt"/>
                <a:ea typeface="+mn-ea"/>
                <a:cs typeface="+mn-cs"/>
              </a:rPr>
              <a:t>High-involvement, large purchases often lead to a level of doubt or anxiety known as post-purchase dissonance. Most purchases occur with little or no dissonance</a:t>
            </a:r>
            <a:r>
              <a:rPr lang="en-US" sz="1200" kern="1200" dirty="0" smtClean="0">
                <a:solidFill>
                  <a:schemeClr val="tx1"/>
                </a:solidFill>
                <a:latin typeface="+mn-lt"/>
                <a:ea typeface="+mn-ea"/>
                <a:cs typeface="+mn-cs"/>
              </a:rPr>
              <a:t>. </a:t>
            </a:r>
            <a:r>
              <a:rPr lang="en-US" sz="1200" kern="1200" dirty="0">
                <a:solidFill>
                  <a:schemeClr val="tx1"/>
                </a:solidFill>
                <a:latin typeface="+mn-lt"/>
                <a:ea typeface="+mn-ea"/>
                <a:cs typeface="+mn-cs"/>
              </a:rPr>
              <a:t>The likelihood of dissonance increases if one or more of the following purchase decision attributes are present: (1) a high degree of commitment that is not easily revoked; (2) a high degree of importance for the customer; (3) alternatives are rated equally and the purchase decision is not clear. Also, the individual’s own predisposition for anxiety can create additional dissonance.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Marketers are acutely interested in learning how customers use the product for several reasons. First, it is important the customer knows how to use the product correctly. Second, a satisfied customer means a greater likelihood of additional purchases.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Environmentally friendly products encourage proper use and disposal.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Satisfaction/dissatisfaction  are</a:t>
            </a:r>
            <a:r>
              <a:rPr lang="en-US" sz="1200" kern="1200" baseline="0" dirty="0">
                <a:solidFill>
                  <a:schemeClr val="tx1"/>
                </a:solidFill>
                <a:latin typeface="+mn-lt"/>
                <a:ea typeface="+mn-ea"/>
                <a:cs typeface="+mn-cs"/>
              </a:rPr>
              <a:t> evaluated on two dimensions. </a:t>
            </a:r>
            <a:r>
              <a:rPr lang="en-US" sz="1200" kern="1200" dirty="0">
                <a:solidFill>
                  <a:schemeClr val="tx1"/>
                </a:solidFill>
                <a:latin typeface="+mn-lt"/>
                <a:ea typeface="+mn-ea"/>
                <a:cs typeface="+mn-cs"/>
              </a:rPr>
              <a:t>Most products are evaluated on two dimensions—instrumental </a:t>
            </a:r>
            <a:r>
              <a:rPr lang="en-US" sz="1200" kern="1200" dirty="0" smtClean="0">
                <a:solidFill>
                  <a:schemeClr val="tx1"/>
                </a:solidFill>
                <a:latin typeface="+mn-lt"/>
                <a:ea typeface="+mn-ea"/>
                <a:cs typeface="+mn-cs"/>
              </a:rPr>
              <a:t>performance </a:t>
            </a:r>
            <a:r>
              <a:rPr lang="en-US" sz="1200" kern="1200" dirty="0">
                <a:solidFill>
                  <a:schemeClr val="tx1"/>
                </a:solidFill>
                <a:latin typeface="+mn-lt"/>
                <a:ea typeface="+mn-ea"/>
                <a:cs typeface="+mn-cs"/>
              </a:rPr>
              <a:t>and symbolic performance. Instrumental performance relates to </a:t>
            </a:r>
            <a:r>
              <a:rPr lang="en-US" sz="1200" kern="1200" dirty="0" smtClean="0">
                <a:solidFill>
                  <a:schemeClr val="tx1"/>
                </a:solidFill>
                <a:latin typeface="+mn-lt"/>
                <a:ea typeface="+mn-ea"/>
                <a:cs typeface="+mn-cs"/>
              </a:rPr>
              <a:t>the actual </a:t>
            </a:r>
            <a:r>
              <a:rPr lang="en-US" sz="1200" kern="1200" dirty="0">
                <a:solidFill>
                  <a:schemeClr val="tx1"/>
                </a:solidFill>
                <a:latin typeface="+mn-lt"/>
                <a:ea typeface="+mn-ea"/>
                <a:cs typeface="+mn-cs"/>
              </a:rPr>
              <a:t>performance features of the product and answers the question: Did the product do what is what supposed to do? Symbolic performance refers to the image-building aspects of the product and answers the question: Did the product make me feel better about myself? </a:t>
            </a:r>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6</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25</a:t>
            </a:fld>
            <a:endParaRPr lang="en-US" dirty="0"/>
          </a:p>
        </p:txBody>
      </p:sp>
    </p:spTree>
    <p:extLst>
      <p:ext uri="{BB962C8B-B14F-4D97-AF65-F5344CB8AC3E}">
        <p14:creationId xmlns:p14="http://schemas.microsoft.com/office/powerpoint/2010/main" val="1624945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Customers want direct communication with company representatives and prefer someone they know and trust. The individual most responsible for maintaining a relationship is the salesperson. </a:t>
            </a:r>
            <a:r>
              <a:rPr lang="en-US" sz="1200" kern="1200" dirty="0">
                <a:solidFill>
                  <a:schemeClr val="tx1"/>
                </a:solidFill>
                <a:effectLst/>
                <a:latin typeface="+mn-lt"/>
                <a:ea typeface="+mn-ea"/>
                <a:cs typeface="+mn-cs"/>
              </a:rPr>
              <a:t>At the same time, technology plays a critical role in connecting buyer and seller. Integrating IT systems that enhance sales response times, provide better customer service, and increase information flow is now an accepted element in a successful B2B customer relationship. Customers demand not only a personal relationship with their vendors but also an efficient one. Most companies now require vendor Internet connectivity to increase efficiency</a:t>
            </a:r>
            <a:r>
              <a:rPr lang="en-US" sz="1200" kern="1200" dirty="0" smtClean="0">
                <a:solidFill>
                  <a:schemeClr val="tx1"/>
                </a:solidFill>
                <a:effectLst/>
                <a:latin typeface="+mn-lt"/>
                <a:ea typeface="+mn-ea"/>
                <a:cs typeface="+mn-cs"/>
              </a:rPr>
              <a:t>.</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Business markets are characterized by fewer but larger customers.  Losing even one large customer has striking implications for a company.</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 Walmart is Procter &amp; Gamble’s single biggest customer accounting for 14 percent of company sales (roughly equivalent to $10 billion). At its Arkansas office, P&amp;G has a 300-member staff dedicated to one customer—Walmart.</a:t>
            </a:r>
          </a:p>
          <a:p>
            <a:endParaRPr lang="en-US" dirty="0"/>
          </a:p>
          <a:p>
            <a:r>
              <a:rPr lang="en-US" sz="1200" kern="1200" dirty="0">
                <a:solidFill>
                  <a:schemeClr val="tx1"/>
                </a:solidFill>
                <a:latin typeface="+mn-lt"/>
                <a:ea typeface="+mn-ea"/>
                <a:cs typeface="+mn-cs"/>
              </a:rPr>
              <a:t>Business markets tend to concentrate in certain locations.</a:t>
            </a:r>
            <a:r>
              <a:rPr lang="en-US" sz="1200" kern="1200" baseline="0" dirty="0">
                <a:solidFill>
                  <a:schemeClr val="tx1"/>
                </a:solidFill>
                <a:latin typeface="+mn-lt"/>
                <a:ea typeface="+mn-ea"/>
                <a:cs typeface="+mn-cs"/>
              </a:rPr>
              <a:t> </a:t>
            </a:r>
            <a:r>
              <a:rPr lang="en-US" sz="1200" kern="1200" dirty="0" smtClean="0">
                <a:solidFill>
                  <a:schemeClr val="tx1"/>
                </a:solidFill>
                <a:latin typeface="+mn-lt"/>
                <a:ea typeface="+mn-ea"/>
                <a:cs typeface="+mn-cs"/>
              </a:rPr>
              <a:t>Historically</a:t>
            </a:r>
            <a:r>
              <a:rPr lang="en-US" sz="1200" kern="1200" dirty="0">
                <a:solidFill>
                  <a:schemeClr val="tx1"/>
                </a:solidFill>
                <a:latin typeface="+mn-lt"/>
                <a:ea typeface="+mn-ea"/>
                <a:cs typeface="+mn-cs"/>
              </a:rPr>
              <a:t>, the automobile industry concentrated in the Midwest, particularly Detroit, and technology firms dominated Silicon Valley in California. </a:t>
            </a:r>
            <a:r>
              <a:rPr lang="en-US" sz="1200" kern="1200" dirty="0">
                <a:solidFill>
                  <a:schemeClr val="tx1"/>
                </a:solidFill>
                <a:effectLst/>
                <a:latin typeface="+mn-lt"/>
                <a:ea typeface="+mn-ea"/>
                <a:cs typeface="+mn-cs"/>
              </a:rPr>
              <a:t>As a result, their suppliers congregated nearby.</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B2B customer buying process, discussed later in the chapter, is more complex than the consumer purchase decision process. It takes longer and involves more people, making the seller’s job more challenging.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 supply chain is the synchronized movement of goods through the channel. It is far more integrated than ever before as companies seek to keep production costs low, provide maximum customer input and flexibility in the design of products, and create competitive advantage. </a:t>
            </a:r>
            <a:endParaRPr lang="en-US" dirty="0"/>
          </a:p>
        </p:txBody>
      </p:sp>
      <p:sp>
        <p:nvSpPr>
          <p:cNvPr id="4" name="Slide Number Placeholder 3"/>
          <p:cNvSpPr>
            <a:spLocks noGrp="1"/>
          </p:cNvSpPr>
          <p:nvPr>
            <p:ph type="sldNum" sz="quarter" idx="10"/>
          </p:nvPr>
        </p:nvSpPr>
        <p:spPr/>
        <p:txBody>
          <a:bodyPr/>
          <a:lstStyle/>
          <a:p>
            <a:pPr>
              <a:defRPr/>
            </a:pPr>
            <a:fld id="{3CB18F9C-4D98-4876-8F5C-6E3C186916F0}" type="slidenum">
              <a:rPr lang="en-US" smtClean="0"/>
              <a:pPr>
                <a:defRPr/>
              </a:pPr>
              <a:t>26</a:t>
            </a:fld>
            <a:endParaRPr lang="en-US" dirty="0"/>
          </a:p>
        </p:txBody>
      </p:sp>
    </p:spTree>
    <p:extLst>
      <p:ext uri="{BB962C8B-B14F-4D97-AF65-F5344CB8AC3E}">
        <p14:creationId xmlns:p14="http://schemas.microsoft.com/office/powerpoint/2010/main" val="3786291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latin typeface="+mn-lt"/>
                <a:ea typeface="+mn-ea"/>
                <a:cs typeface="+mn-cs"/>
              </a:rPr>
              <a:t>Small changes in consumer demand can lead to considerable shifts in business product demand and is referred to as the acceleration effect. This makes forecasting the sale of consumer products important because making even a small mistake in estimating consumer demand can lead to significant errors in product production.</a:t>
            </a:r>
          </a:p>
          <a:p>
            <a:endParaRPr lang="en-US" sz="1200" kern="1200" dirty="0">
              <a:solidFill>
                <a:schemeClr val="tx1"/>
              </a:solidFill>
              <a:latin typeface="+mn-lt"/>
              <a:ea typeface="+mn-ea"/>
              <a:cs typeface="+mn-cs"/>
            </a:endParaRPr>
          </a:p>
          <a:p>
            <a:r>
              <a:rPr lang="en-US" sz="1200" b="1" kern="1200" dirty="0">
                <a:solidFill>
                  <a:schemeClr val="tx1"/>
                </a:solidFill>
                <a:effectLst/>
                <a:latin typeface="+mn-lt"/>
                <a:ea typeface="+mn-ea"/>
                <a:cs typeface="+mn-cs"/>
              </a:rPr>
              <a:t>Derived </a:t>
            </a:r>
            <a:r>
              <a:rPr lang="en-US" sz="1200" b="1" kern="1200" dirty="0" smtClean="0">
                <a:solidFill>
                  <a:schemeClr val="tx1"/>
                </a:solidFill>
                <a:effectLst/>
                <a:latin typeface="+mn-lt"/>
                <a:ea typeface="+mn-ea"/>
                <a:cs typeface="+mn-cs"/>
              </a:rPr>
              <a:t>Demand: </a:t>
            </a:r>
            <a:r>
              <a:rPr lang="en-US" sz="1200" kern="1200" dirty="0">
                <a:solidFill>
                  <a:schemeClr val="tx1"/>
                </a:solidFill>
                <a:effectLst/>
                <a:latin typeface="+mn-lt"/>
                <a:ea typeface="+mn-ea"/>
                <a:cs typeface="+mn-cs"/>
              </a:rPr>
              <a:t>Demand for B2B products originates from the demand for consumer  products,  or,  put another way, demand for B2B products is </a:t>
            </a:r>
            <a:r>
              <a:rPr lang="en-US" sz="1200" b="1" kern="1200" dirty="0">
                <a:solidFill>
                  <a:schemeClr val="tx1"/>
                </a:solidFill>
                <a:effectLst/>
                <a:latin typeface="+mn-lt"/>
                <a:ea typeface="+mn-ea"/>
                <a:cs typeface="+mn-cs"/>
              </a:rPr>
              <a:t>derived demand</a:t>
            </a:r>
            <a:r>
              <a:rPr lang="en-US" sz="1200" kern="1200" dirty="0">
                <a:solidFill>
                  <a:schemeClr val="tx1"/>
                </a:solidFill>
                <a:effectLst/>
                <a:latin typeface="+mn-lt"/>
                <a:ea typeface="+mn-ea"/>
                <a:cs typeface="+mn-cs"/>
              </a:rPr>
              <a:t>. If consumers are not buying Ford cars and trucks, then there is no need for Ford to purchase Good- year tires. Therefore, it is important for Goodyear to understand the consumer market for automobiles for two reasons. First, knowing what consumers are looking for in a car is critical to designing tires for those car Second, knowing the consumer automobile market is essential to create a value proposition that speaks to Ford’s need to sell more cars and trucks to consumers.</a:t>
            </a:r>
          </a:p>
          <a:p>
            <a:endParaRPr lang="en-US"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mn-ea"/>
                <a:cs typeface="+mn-cs"/>
              </a:rPr>
              <a:t>Fluctuating </a:t>
            </a:r>
            <a:r>
              <a:rPr lang="en-US" sz="1200" b="1" kern="1200" dirty="0" smtClean="0">
                <a:solidFill>
                  <a:schemeClr val="tx1"/>
                </a:solidFill>
                <a:effectLst/>
                <a:latin typeface="+mn-lt"/>
                <a:ea typeface="+mn-ea"/>
                <a:cs typeface="+mn-cs"/>
              </a:rPr>
              <a:t>Demand: </a:t>
            </a:r>
            <a:r>
              <a:rPr lang="en-US" sz="1200" kern="1200" dirty="0">
                <a:solidFill>
                  <a:schemeClr val="tx1"/>
                </a:solidFill>
                <a:effectLst/>
                <a:latin typeface="+mn-lt"/>
                <a:ea typeface="+mn-ea"/>
                <a:cs typeface="+mn-cs"/>
              </a:rPr>
              <a:t>The relationship between consumer demand and demand for business products presents a real challenge for business-to-business marketers. Small changes in consumer demand can lead to considerable shifts in business product demand and is referred to as the </a:t>
            </a:r>
            <a:r>
              <a:rPr lang="en-US" sz="1200" b="1" kern="1200" dirty="0">
                <a:solidFill>
                  <a:schemeClr val="tx1"/>
                </a:solidFill>
                <a:effectLst/>
                <a:latin typeface="+mn-lt"/>
                <a:ea typeface="+mn-ea"/>
                <a:cs typeface="+mn-cs"/>
              </a:rPr>
              <a:t>acceleration effect</a:t>
            </a:r>
            <a:r>
              <a:rPr lang="en-US" sz="1200" kern="1200" dirty="0">
                <a:solidFill>
                  <a:schemeClr val="tx1"/>
                </a:solidFill>
                <a:effectLst/>
                <a:latin typeface="+mn-lt"/>
                <a:ea typeface="+mn-ea"/>
                <a:cs typeface="+mn-cs"/>
              </a:rPr>
              <a:t>. This makes forecasting the sale of consumer products important because making even a small mistake in estimating consumer demand can lead to significant errors in product production.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mn-ea"/>
                <a:cs typeface="+mn-cs"/>
              </a:rPr>
              <a:t>Inelastic </a:t>
            </a:r>
            <a:r>
              <a:rPr lang="en-US" sz="1200" b="1" kern="1200" dirty="0" smtClean="0">
                <a:solidFill>
                  <a:schemeClr val="tx1"/>
                </a:solidFill>
                <a:effectLst/>
                <a:latin typeface="+mn-lt"/>
                <a:ea typeface="+mn-ea"/>
                <a:cs typeface="+mn-cs"/>
              </a:rPr>
              <a:t>Demand: </a:t>
            </a:r>
            <a:r>
              <a:rPr lang="en-US" sz="1200" kern="1200" dirty="0">
                <a:solidFill>
                  <a:schemeClr val="tx1"/>
                </a:solidFill>
                <a:effectLst/>
                <a:latin typeface="+mn-lt"/>
                <a:ea typeface="+mn-ea"/>
                <a:cs typeface="+mn-cs"/>
              </a:rPr>
              <a:t>Business products experience fairly </a:t>
            </a:r>
            <a:r>
              <a:rPr lang="en-US" sz="1200" b="1" kern="1200" dirty="0">
                <a:solidFill>
                  <a:schemeClr val="tx1"/>
                </a:solidFill>
                <a:effectLst/>
                <a:latin typeface="+mn-lt"/>
                <a:ea typeface="+mn-ea"/>
                <a:cs typeface="+mn-cs"/>
              </a:rPr>
              <a:t>inelastic demand</a:t>
            </a:r>
            <a:r>
              <a:rPr lang="en-US" sz="1200" kern="1200" dirty="0">
                <a:solidFill>
                  <a:schemeClr val="tx1"/>
                </a:solidFill>
                <a:effectLst/>
                <a:latin typeface="+mn-lt"/>
                <a:ea typeface="+mn-ea"/>
                <a:cs typeface="+mn-cs"/>
              </a:rPr>
              <a:t>, meaning changes in demand are not significantly affected by changes in price. </a:t>
            </a: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CB18F9C-4D98-4876-8F5C-6E3C186916F0}" type="slidenum">
              <a:rPr lang="en-US" smtClean="0"/>
              <a:pPr>
                <a:defRPr/>
              </a:pPr>
              <a:t>27</a:t>
            </a:fld>
            <a:endParaRPr lang="en-US" dirty="0"/>
          </a:p>
        </p:txBody>
      </p:sp>
    </p:spTree>
    <p:extLst>
      <p:ext uri="{BB962C8B-B14F-4D97-AF65-F5344CB8AC3E}">
        <p14:creationId xmlns:p14="http://schemas.microsoft.com/office/powerpoint/2010/main" val="3692636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Exhibit 6.10 has </a:t>
            </a:r>
            <a:r>
              <a:rPr lang="en-US" sz="1200" kern="1200" dirty="0">
                <a:solidFill>
                  <a:schemeClr val="tx1"/>
                </a:solidFill>
                <a:latin typeface="+mn-lt"/>
                <a:ea typeface="+mn-ea"/>
                <a:cs typeface="+mn-cs"/>
              </a:rPr>
              <a:t>two demand curves, D1 and D2. As price rises from P1 to P2 the demand changes. The more elastic demand curve is the one with the largest shaded area—B. Demand  in  business-to-business  markets  is  generally more inelastic than consumer markets, which means changes in price have less effect on demand—the smaller shaded area A. This makes D2 an example of inelastic demand.</a:t>
            </a:r>
          </a:p>
          <a:p>
            <a:endParaRPr lang="en-US" dirty="0"/>
          </a:p>
        </p:txBody>
      </p:sp>
      <p:sp>
        <p:nvSpPr>
          <p:cNvPr id="4" name="Slide Number Placeholder 3"/>
          <p:cNvSpPr>
            <a:spLocks noGrp="1"/>
          </p:cNvSpPr>
          <p:nvPr>
            <p:ph type="sldNum" sz="quarter" idx="10"/>
          </p:nvPr>
        </p:nvSpPr>
        <p:spPr/>
        <p:txBody>
          <a:bodyPr/>
          <a:lstStyle/>
          <a:p>
            <a:pPr>
              <a:defRPr/>
            </a:pPr>
            <a:fld id="{3CB18F9C-4D98-4876-8F5C-6E3C186916F0}" type="slidenum">
              <a:rPr lang="en-US" smtClean="0"/>
              <a:pPr>
                <a:defRPr/>
              </a:pPr>
              <a:t>28</a:t>
            </a:fld>
            <a:endParaRPr lang="en-US" dirty="0"/>
          </a:p>
        </p:txBody>
      </p:sp>
    </p:spTree>
    <p:extLst>
      <p:ext uri="{BB962C8B-B14F-4D97-AF65-F5344CB8AC3E}">
        <p14:creationId xmlns:p14="http://schemas.microsoft.com/office/powerpoint/2010/main" val="900568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Straight </a:t>
            </a:r>
            <a:r>
              <a:rPr lang="en-US" sz="1200" kern="1200" dirty="0" err="1">
                <a:solidFill>
                  <a:schemeClr val="tx1"/>
                </a:solidFill>
                <a:latin typeface="+mn-lt"/>
                <a:ea typeface="+mn-ea"/>
                <a:cs typeface="+mn-cs"/>
              </a:rPr>
              <a:t>rebuy</a:t>
            </a:r>
            <a:r>
              <a:rPr lang="en-US" sz="1200" kern="1200" dirty="0">
                <a:solidFill>
                  <a:schemeClr val="tx1"/>
                </a:solidFill>
                <a:latin typeface="+mn-lt"/>
                <a:ea typeface="+mn-ea"/>
                <a:cs typeface="+mn-cs"/>
              </a:rPr>
              <a:t>	Reorder products that are used on a consistent basis</a:t>
            </a:r>
          </a:p>
          <a:p>
            <a:r>
              <a:rPr lang="en-US" sz="1200" kern="1200" dirty="0">
                <a:solidFill>
                  <a:schemeClr val="tx1"/>
                </a:solidFill>
                <a:latin typeface="+mn-lt"/>
                <a:ea typeface="+mn-ea"/>
                <a:cs typeface="+mn-cs"/>
              </a:rPr>
              <a:t>Modified </a:t>
            </a:r>
            <a:r>
              <a:rPr lang="en-US" sz="1200" kern="1200" dirty="0" err="1">
                <a:solidFill>
                  <a:schemeClr val="tx1"/>
                </a:solidFill>
                <a:latin typeface="+mn-lt"/>
                <a:ea typeface="+mn-ea"/>
                <a:cs typeface="+mn-cs"/>
              </a:rPr>
              <a:t>rebuy</a:t>
            </a:r>
            <a:r>
              <a:rPr lang="en-US" sz="1200" kern="1200" dirty="0">
                <a:solidFill>
                  <a:schemeClr val="tx1"/>
                </a:solidFill>
                <a:latin typeface="+mn-lt"/>
                <a:ea typeface="+mn-ea"/>
                <a:cs typeface="+mn-cs"/>
              </a:rPr>
              <a:t>	Familiar with product and supplier, but still seek additional information</a:t>
            </a:r>
          </a:p>
          <a:p>
            <a:r>
              <a:rPr lang="en-US" sz="1200" kern="1200" dirty="0">
                <a:solidFill>
                  <a:schemeClr val="tx1"/>
                </a:solidFill>
                <a:latin typeface="+mn-lt"/>
                <a:ea typeface="+mn-ea"/>
                <a:cs typeface="+mn-cs"/>
              </a:rPr>
              <a:t>New purchase	First-time purchase of product or service</a:t>
            </a:r>
          </a:p>
          <a:p>
            <a:endParaRPr lang="en-US" dirty="0"/>
          </a:p>
        </p:txBody>
      </p:sp>
      <p:sp>
        <p:nvSpPr>
          <p:cNvPr id="4" name="Slide Number Placeholder 3"/>
          <p:cNvSpPr>
            <a:spLocks noGrp="1"/>
          </p:cNvSpPr>
          <p:nvPr>
            <p:ph type="sldNum" sz="quarter" idx="10"/>
          </p:nvPr>
        </p:nvSpPr>
        <p:spPr/>
        <p:txBody>
          <a:bodyPr/>
          <a:lstStyle/>
          <a:p>
            <a:pPr>
              <a:defRPr/>
            </a:pPr>
            <a:fld id="{3CB18F9C-4D98-4876-8F5C-6E3C186916F0}" type="slidenum">
              <a:rPr lang="en-US" smtClean="0"/>
              <a:pPr>
                <a:defRPr/>
              </a:pPr>
              <a:t>30</a:t>
            </a:fld>
            <a:endParaRPr lang="en-US" dirty="0"/>
          </a:p>
        </p:txBody>
      </p:sp>
    </p:spTree>
    <p:extLst>
      <p:ext uri="{BB962C8B-B14F-4D97-AF65-F5344CB8AC3E}">
        <p14:creationId xmlns:p14="http://schemas.microsoft.com/office/powerpoint/2010/main" val="20507719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Buying centers present marketers with three distinct challenges, as  presented  in  Exhibit  6.2</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First</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who </a:t>
            </a:r>
            <a:r>
              <a:rPr lang="en-US" sz="1200" kern="1200" dirty="0" smtClean="0">
                <a:solidFill>
                  <a:schemeClr val="tx1"/>
                </a:solidFill>
                <a:effectLst/>
                <a:latin typeface="+mn-lt"/>
                <a:ea typeface="+mn-ea"/>
                <a:cs typeface="+mn-cs"/>
              </a:rPr>
              <a:t>is </a:t>
            </a:r>
            <a:r>
              <a:rPr lang="en-US" sz="1200" kern="1200" dirty="0">
                <a:solidFill>
                  <a:schemeClr val="tx1"/>
                </a:solidFill>
                <a:effectLst/>
                <a:latin typeface="+mn-lt"/>
                <a:ea typeface="+mn-ea"/>
                <a:cs typeface="+mn-cs"/>
              </a:rPr>
              <a:t>part of the buying center? Simply identifying the members of a buying center can be difficult and is made more challenging by gatekeepers whose role, in part, is to act as a buffer between buying center members and outside vendor representatives. The job of identifying membership in the buying center is made even more complex as participants come and go over time. Second, who are the most significant influencers in the buying center? This is critical in both preparing a sales presentation and following up. Targeting influencers is important  in persuading the buying center to purchase the salesperson’s product. Finally, what are the decision criteria for evaluating the various product options? A very real concern for salespeople is making sure their products perform well on critical evaluation criteria; however, without a good understanding of evaluation criteria, it is not possible to assess the probability of the product’s  success.</a:t>
            </a:r>
            <a:r>
              <a:rPr lang="en-US" dirty="0">
                <a:effectLst/>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33</a:t>
            </a:fld>
            <a:endParaRPr lang="en-US" dirty="0"/>
          </a:p>
        </p:txBody>
      </p:sp>
    </p:spTree>
    <p:extLst>
      <p:ext uri="{BB962C8B-B14F-4D97-AF65-F5344CB8AC3E}">
        <p14:creationId xmlns:p14="http://schemas.microsoft.com/office/powerpoint/2010/main" val="2773825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dirty="0">
                <a:solidFill>
                  <a:schemeClr val="tx1"/>
                </a:solidFill>
                <a:latin typeface="+mn-lt"/>
                <a:ea typeface="+mn-ea"/>
                <a:cs typeface="+mn-cs"/>
              </a:rPr>
              <a:t>The SIC codes were updated in the 1990s and are now called the North American Industrial Classification System (NAICS).  The  system  has  been expanded  to  include  businesses  in  Mexico  and  Canada.  NAICS  defines 20 major business sectors based on a six-digit hierarchical code. The first five digits are standardized across Mexico, Canada, and the United States while the sixth digit enables countries to adjust the code to fit the country’s own unique economic structure.</a:t>
            </a:r>
          </a:p>
          <a:p>
            <a:endParaRPr lang="en-US" sz="1200" kern="1200" dirty="0">
              <a:solidFill>
                <a:schemeClr val="tx1"/>
              </a:solidFill>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One of the largest groups of business customers is manufacturers, which consume two types of products. First, components used in the manufacturing process are called </a:t>
            </a:r>
            <a:r>
              <a:rPr lang="en-US" sz="1200" b="1" kern="1200" dirty="0">
                <a:solidFill>
                  <a:schemeClr val="tx1"/>
                </a:solidFill>
                <a:effectLst/>
                <a:latin typeface="+mn-lt"/>
                <a:ea typeface="+mn-ea"/>
                <a:cs typeface="+mn-cs"/>
              </a:rPr>
              <a:t>original equipment manufacturer (OEM) </a:t>
            </a:r>
            <a:r>
              <a:rPr lang="en-US" sz="1200" kern="1200" dirty="0">
                <a:solidFill>
                  <a:schemeClr val="tx1"/>
                </a:solidFill>
                <a:effectLst/>
                <a:latin typeface="+mn-lt"/>
                <a:ea typeface="+mn-ea"/>
                <a:cs typeface="+mn-cs"/>
              </a:rPr>
              <a:t>purchases. Companies selling OEM products work to convince the OEM customer their products offer the best value (price and quality) to the OEM’s customers. </a:t>
            </a:r>
            <a:endParaRPr lang="en-US" dirty="0"/>
          </a:p>
          <a:p>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t>
            </a:r>
            <a:r>
              <a:rPr lang="en-US" sz="1200" kern="1200" dirty="0">
                <a:solidFill>
                  <a:schemeClr val="tx1"/>
                </a:solidFill>
                <a:effectLst/>
                <a:latin typeface="+mn-lt"/>
                <a:ea typeface="+mn-ea"/>
                <a:cs typeface="+mn-cs"/>
              </a:rPr>
              <a:t>two major types of end user purchases: </a:t>
            </a:r>
            <a:r>
              <a:rPr lang="en-US" sz="1200" b="1" kern="1200" dirty="0">
                <a:solidFill>
                  <a:schemeClr val="tx1"/>
                </a:solidFill>
                <a:effectLst/>
                <a:latin typeface="+mn-lt"/>
                <a:ea typeface="+mn-ea"/>
                <a:cs typeface="+mn-cs"/>
              </a:rPr>
              <a:t>capital equipment </a:t>
            </a:r>
            <a:r>
              <a:rPr lang="en-US" sz="1200" kern="1200" dirty="0">
                <a:solidFill>
                  <a:schemeClr val="tx1"/>
                </a:solidFill>
                <a:effectLst/>
                <a:latin typeface="+mn-lt"/>
                <a:ea typeface="+mn-ea"/>
                <a:cs typeface="+mn-cs"/>
              </a:rPr>
              <a:t>and </a:t>
            </a:r>
            <a:r>
              <a:rPr lang="en-US" sz="1200" b="1" kern="1200" dirty="0">
                <a:solidFill>
                  <a:schemeClr val="tx1"/>
                </a:solidFill>
                <a:effectLst/>
                <a:latin typeface="+mn-lt"/>
                <a:ea typeface="+mn-ea"/>
                <a:cs typeface="+mn-cs"/>
              </a:rPr>
              <a:t>materials, repairs, and operational (MRO) </a:t>
            </a:r>
            <a:r>
              <a:rPr lang="en-US" sz="1200" kern="1200" dirty="0">
                <a:solidFill>
                  <a:schemeClr val="tx1"/>
                </a:solidFill>
                <a:effectLst/>
                <a:latin typeface="+mn-lt"/>
                <a:ea typeface="+mn-ea"/>
                <a:cs typeface="+mn-cs"/>
              </a:rPr>
              <a:t>supplies and services. Capital equipment purchases involve significant investments and include major technology decisions (mainframe computers, ERP and CRM software packages) or critical equipment needed in the manufacturing process (large drill presses, robotic assembly systems). Since these purchases are considered a long- term investment, customers evaluate not only the purchase price but also other factors such as cost of ownership, reliability, and ease of upgrading. The cost and long-term commitment of these purchases mean senior management is often involved in the final decision. Frequently a buying center will evaluate options and make a recommendation to senior management. MRO supplies, on the other hand, are products used in everyday business operations and are typically not considered a significant expense. Purchasing agents or individuals close to the purchase decision, such as an office manager, are responsible for MRO purchases. Many of these purchases are straight rebuys; the individuals involved do not want to spend a lot of time making the purchase. Vendors in these industries are well aware that once they have a customer, the business  is assured until the company does not perform up to customer expectations. Put another way, the business is theirs to lose.</a:t>
            </a:r>
          </a:p>
        </p:txBody>
      </p:sp>
      <p:sp>
        <p:nvSpPr>
          <p:cNvPr id="4" name="Slide Number Placeholder 3"/>
          <p:cNvSpPr>
            <a:spLocks noGrp="1"/>
          </p:cNvSpPr>
          <p:nvPr>
            <p:ph type="sldNum" sz="quarter" idx="10"/>
          </p:nvPr>
        </p:nvSpPr>
        <p:spPr/>
        <p:txBody>
          <a:bodyPr/>
          <a:lstStyle/>
          <a:p>
            <a:pPr>
              <a:defRPr/>
            </a:pPr>
            <a:fld id="{3CB18F9C-4D98-4876-8F5C-6E3C186916F0}" type="slidenum">
              <a:rPr lang="en-US" smtClean="0"/>
              <a:pPr>
                <a:defRPr/>
              </a:pPr>
              <a:t>34</a:t>
            </a:fld>
            <a:endParaRPr lang="en-US" dirty="0"/>
          </a:p>
        </p:txBody>
      </p:sp>
    </p:spTree>
    <p:extLst>
      <p:ext uri="{BB962C8B-B14F-4D97-AF65-F5344CB8AC3E}">
        <p14:creationId xmlns:p14="http://schemas.microsoft.com/office/powerpoint/2010/main" val="3069245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Companies that buy products and then resell them to other businesses or consumers are called resellers. Home Depot, for example, buys home products and then resells them to consumers, building contractors, and other professionals in the construction industry.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single largest buyer of goods and services in the world is the U.S. government. Combined with state and local governments, the value of purchases is over $2 trillion. </a:t>
            </a:r>
          </a:p>
          <a:p>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Institutions such as nonprofits, hospitals, and other nongovernment organizations (NGOs) represent a large and important market that has some unique characteristics. First, profitability does not play as significant a role in many of these organizations; rather, the delivery of service to the targeted constituency is the primary objective. A second unique characteristic is a limited number of resources. Even the largest NGOs, including the Red Cross, do not have access to the capital and resources of most large for</a:t>
            </a:r>
            <a:r>
              <a:rPr lang="en-US" sz="1200" kern="1200" dirty="0" smtClean="0">
                <a:solidFill>
                  <a:schemeClr val="tx1"/>
                </a:solidFill>
                <a:latin typeface="+mn-lt"/>
                <a:ea typeface="+mn-ea"/>
                <a:cs typeface="+mn-cs"/>
              </a:rPr>
              <a:t>-profit </a:t>
            </a:r>
            <a:r>
              <a:rPr lang="en-US" sz="1200" kern="1200" dirty="0">
                <a:solidFill>
                  <a:schemeClr val="tx1"/>
                </a:solidFill>
                <a:latin typeface="+mn-lt"/>
                <a:ea typeface="+mn-ea"/>
                <a:cs typeface="+mn-cs"/>
              </a:rPr>
              <a:t>organizations.</a:t>
            </a:r>
          </a:p>
          <a:p>
            <a:endParaRPr lang="en-US" dirty="0"/>
          </a:p>
        </p:txBody>
      </p:sp>
      <p:sp>
        <p:nvSpPr>
          <p:cNvPr id="4" name="Slide Number Placeholder 3"/>
          <p:cNvSpPr>
            <a:spLocks noGrp="1"/>
          </p:cNvSpPr>
          <p:nvPr>
            <p:ph type="sldNum" sz="quarter" idx="10"/>
          </p:nvPr>
        </p:nvSpPr>
        <p:spPr/>
        <p:txBody>
          <a:bodyPr/>
          <a:lstStyle/>
          <a:p>
            <a:pPr>
              <a:defRPr/>
            </a:pPr>
            <a:fld id="{3CB18F9C-4D98-4876-8F5C-6E3C186916F0}" type="slidenum">
              <a:rPr lang="en-US" smtClean="0"/>
              <a:pPr>
                <a:defRPr/>
              </a:pPr>
              <a:t>35</a:t>
            </a:fld>
            <a:endParaRPr lang="en-US" dirty="0"/>
          </a:p>
        </p:txBody>
      </p:sp>
    </p:spTree>
    <p:extLst>
      <p:ext uri="{BB962C8B-B14F-4D97-AF65-F5344CB8AC3E}">
        <p14:creationId xmlns:p14="http://schemas.microsoft.com/office/powerpoint/2010/main" val="33914965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The challenge for salespeople is to get involved in the purchase decision process as early as possible. If the salesperson, for example, has a strategic relationship with the customer, it may be possible to help define the product specifications. This is a real advantage because the vendor’s salespeople can work to create specifications that present their products in the most favorable way. Product specifications are often written in such a way as to limit the number of vendors. Companies realize that not knowing the product specifications puts them at a disadvantage over other vendors. It is still possible to win the order, but the job becomes more difficult.</a:t>
            </a:r>
          </a:p>
          <a:p>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38</a:t>
            </a:fld>
            <a:endParaRPr lang="en-US" dirty="0"/>
          </a:p>
        </p:txBody>
      </p:sp>
    </p:spTree>
    <p:extLst>
      <p:ext uri="{BB962C8B-B14F-4D97-AF65-F5344CB8AC3E}">
        <p14:creationId xmlns:p14="http://schemas.microsoft.com/office/powerpoint/2010/main" val="2636676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39</a:t>
            </a:fld>
            <a:endParaRPr lang="en-US" dirty="0"/>
          </a:p>
        </p:txBody>
      </p:sp>
    </p:spTree>
    <p:extLst>
      <p:ext uri="{BB962C8B-B14F-4D97-AF65-F5344CB8AC3E}">
        <p14:creationId xmlns:p14="http://schemas.microsoft.com/office/powerpoint/2010/main" val="323340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7</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Companies frequently solicit proposals from a number of vendors for two reasons. First, even if there is a preferred vendor, getting more information about available options from other suppliers is a good idea. If it is an open vendor search, then the proposal becomes a valuable source of information as well as the primary evaluation tool. Second, getting additional proposals helps in negotiating with the preferred vendor. When a vendor is aware that other </a:t>
            </a:r>
            <a:r>
              <a:rPr lang="en-US" sz="1200" kern="1200" dirty="0" smtClean="0">
                <a:solidFill>
                  <a:schemeClr val="tx1"/>
                </a:solidFill>
                <a:effectLst/>
                <a:latin typeface="+mn-lt"/>
                <a:ea typeface="+mn-ea"/>
                <a:cs typeface="+mn-cs"/>
              </a:rPr>
              <a:t>proposals </a:t>
            </a:r>
            <a:r>
              <a:rPr lang="en-US" sz="1200" kern="1200" dirty="0">
                <a:solidFill>
                  <a:schemeClr val="tx1"/>
                </a:solidFill>
                <a:effectLst/>
                <a:latin typeface="+mn-lt"/>
                <a:ea typeface="+mn-ea"/>
                <a:cs typeface="+mn-cs"/>
              </a:rPr>
              <a:t>are under consideration, that vendor works harder to meet the expectations of the customer.</a:t>
            </a:r>
          </a:p>
          <a:p>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40</a:t>
            </a:fld>
            <a:endParaRPr lang="en-US" dirty="0"/>
          </a:p>
        </p:txBody>
      </p:sp>
    </p:spTree>
    <p:extLst>
      <p:ext uri="{BB962C8B-B14F-4D97-AF65-F5344CB8AC3E}">
        <p14:creationId xmlns:p14="http://schemas.microsoft.com/office/powerpoint/2010/main" val="11940454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kern="1200" dirty="0">
                <a:solidFill>
                  <a:schemeClr val="tx1"/>
                </a:solidFill>
                <a:effectLst/>
                <a:latin typeface="+mn-lt"/>
                <a:ea typeface="+mn-ea"/>
                <a:cs typeface="+mn-cs"/>
              </a:rPr>
              <a:t>Product Selection </a:t>
            </a:r>
            <a:r>
              <a:rPr lang="en-US" sz="1200" kern="1200" dirty="0">
                <a:solidFill>
                  <a:schemeClr val="tx1"/>
                </a:solidFill>
                <a:effectLst/>
                <a:latin typeface="+mn-lt"/>
                <a:ea typeface="+mn-ea"/>
                <a:cs typeface="+mn-cs"/>
              </a:rPr>
              <a:t>The first purchase decision is the </a:t>
            </a:r>
            <a:r>
              <a:rPr lang="en-US" sz="1200" b="1" kern="1200" dirty="0">
                <a:solidFill>
                  <a:schemeClr val="tx1"/>
                </a:solidFill>
                <a:effectLst/>
                <a:latin typeface="+mn-lt"/>
                <a:ea typeface="+mn-ea"/>
                <a:cs typeface="+mn-cs"/>
              </a:rPr>
              <a:t>product choice</a:t>
            </a:r>
            <a:r>
              <a:rPr lang="en-US" sz="1200" kern="1200" dirty="0">
                <a:solidFill>
                  <a:schemeClr val="tx1"/>
                </a:solidFill>
                <a:effectLst/>
                <a:latin typeface="+mn-lt"/>
                <a:ea typeface="+mn-ea"/>
                <a:cs typeface="+mn-cs"/>
              </a:rPr>
              <a:t>. In many cases the product decision is based on a single   criterion. Single-criterion decisions usually fall into a straight rebuy or very limited modified rebuy situation and do not require a buying center to assist in the new purchase decision. Much of the time, however, no one product fits all the product specifications exactly. As a result, the final decision assesses the product against the product evaluation criteria and determines the optimal  solution.</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Financial criteria </a:t>
            </a:r>
            <a:r>
              <a:rPr lang="en-US" sz="1200" kern="1200" dirty="0">
                <a:solidFill>
                  <a:schemeClr val="tx1"/>
                </a:solidFill>
                <a:effectLst/>
                <a:latin typeface="+mn-lt"/>
                <a:ea typeface="+mn-ea"/>
                <a:cs typeface="+mn-cs"/>
              </a:rPr>
              <a:t>are a set of analyses and  metrics  grouped together to assess the cost of ownership. The actual purchase price is just one consideration in determining the real cost of a purchase. Maintenance and operating costs, repair charges, and supplies are all costs associated with ownership that can vary across product choices. These costs are then evaluated against the stated life of the product. This is important as some products with a higher initial price actually cost less over time because of the product’s longer life. Financial analysis also evaluates the time it takes to break even on the investment.</a:t>
            </a:r>
          </a:p>
          <a:p>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Value Criteria </a:t>
            </a:r>
            <a:r>
              <a:rPr lang="en-US" sz="1200" kern="1200" dirty="0">
                <a:solidFill>
                  <a:schemeClr val="tx1"/>
                </a:solidFill>
                <a:effectLst/>
                <a:latin typeface="+mn-lt"/>
                <a:ea typeface="+mn-ea"/>
                <a:cs typeface="+mn-cs"/>
              </a:rPr>
              <a:t>Value is the relationship between price and quality and it is a significant facet of the purchase decision. B2B buyers are aware that the lowest-cost product may not be the right product, especially in critical OEM equipment where failure can mean customer dissatisfaction or in strategic purchases such as a new IT system where failure can cause serious business disruption. On the other hand, it is costly to overengineer a product and purchase more than is needed for the situation.</a:t>
            </a:r>
          </a:p>
          <a:p>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Service Criteria </a:t>
            </a:r>
            <a:r>
              <a:rPr lang="en-US" sz="1200" kern="1200" dirty="0">
                <a:solidFill>
                  <a:schemeClr val="tx1"/>
                </a:solidFill>
                <a:effectLst/>
                <a:latin typeface="+mn-lt"/>
                <a:ea typeface="+mn-ea"/>
                <a:cs typeface="+mn-cs"/>
              </a:rPr>
              <a:t>Buyers are concerned with the service requirements of a product because servicing equipment costs a company in two ways. First, there is the direct cost of service, including labor and supplies. Second, there is the indirect cost of downtime when a system is out of service, which means the equipment is not being used for its intended purpose.</a:t>
            </a:r>
          </a:p>
          <a:p>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41</a:t>
            </a:fld>
            <a:endParaRPr lang="en-US" dirty="0"/>
          </a:p>
        </p:txBody>
      </p:sp>
    </p:spTree>
    <p:extLst>
      <p:ext uri="{BB962C8B-B14F-4D97-AF65-F5344CB8AC3E}">
        <p14:creationId xmlns:p14="http://schemas.microsoft.com/office/powerpoint/2010/main" val="25476240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a:t>
            </a:r>
            <a:r>
              <a:rPr lang="en-US" sz="1200" kern="1200" dirty="0">
                <a:solidFill>
                  <a:schemeClr val="tx1"/>
                </a:solidFill>
                <a:latin typeface="+mn-lt"/>
                <a:ea typeface="+mn-ea"/>
                <a:cs typeface="+mn-cs"/>
              </a:rPr>
              <a:t>most fundamental criterion in vendor selection is reliability, which is the vendor’s ability to meet contractual obligations.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first, personal factors, refers to the needs, desires, and objectives of those involved in the purchase decision.-  The  primary organizational factor is risk tolerance. </a:t>
            </a:r>
            <a:endParaRPr lang="en-US" dirty="0"/>
          </a:p>
        </p:txBody>
      </p:sp>
      <p:sp>
        <p:nvSpPr>
          <p:cNvPr id="4" name="Slide Number Placeholder 3"/>
          <p:cNvSpPr>
            <a:spLocks noGrp="1"/>
          </p:cNvSpPr>
          <p:nvPr>
            <p:ph type="sldNum" sz="quarter" idx="10"/>
          </p:nvPr>
        </p:nvSpPr>
        <p:spPr/>
        <p:txBody>
          <a:bodyPr/>
          <a:lstStyle/>
          <a:p>
            <a:pPr>
              <a:defRPr/>
            </a:pPr>
            <a:fld id="{3CB18F9C-4D98-4876-8F5C-6E3C186916F0}" type="slidenum">
              <a:rPr lang="en-US" smtClean="0"/>
              <a:pPr>
                <a:defRPr/>
              </a:pPr>
              <a:t>42</a:t>
            </a:fld>
            <a:endParaRPr lang="en-US" dirty="0"/>
          </a:p>
        </p:txBody>
      </p:sp>
    </p:spTree>
    <p:extLst>
      <p:ext uri="{BB962C8B-B14F-4D97-AF65-F5344CB8AC3E}">
        <p14:creationId xmlns:p14="http://schemas.microsoft.com/office/powerpoint/2010/main" val="3717757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primary </a:t>
            </a:r>
            <a:r>
              <a:rPr lang="en-US" sz="1200" b="1" kern="1200" dirty="0">
                <a:solidFill>
                  <a:schemeClr val="tx1"/>
                </a:solidFill>
                <a:effectLst/>
                <a:latin typeface="+mn-lt"/>
                <a:ea typeface="+mn-ea"/>
                <a:cs typeface="+mn-cs"/>
              </a:rPr>
              <a:t>organizational factor </a:t>
            </a:r>
            <a:r>
              <a:rPr lang="en-US" sz="1200" kern="1200" dirty="0">
                <a:solidFill>
                  <a:schemeClr val="tx1"/>
                </a:solidFill>
                <a:effectLst/>
                <a:latin typeface="+mn-lt"/>
                <a:ea typeface="+mn-ea"/>
                <a:cs typeface="+mn-cs"/>
              </a:rPr>
              <a:t>is risk tolerance. Individuals and companies all have a certain tolerance for risk. Their product decisions will be influenced by their aversion to or acceptance of risk</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Consider the IT manager looking to purchase a new network for his company. Two suppliers have submitted proposals that meet the product specification. One is a local vendor with an excellent reputation. This vendor has quoted a lower price and guaranteed better service. The other is Cisco Systems, the world leader in network equipment and software. The manager for the company with   a low risk tolerance will probably choose Cisco Systems. It represents the “safe” choice. His superiors would never question purchasing from the market leader.  If the same individual works for a risk-tolerant organization, the decision might be to go with the vendor offering better price and service. </a:t>
            </a:r>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43</a:t>
            </a:fld>
            <a:endParaRPr lang="en-US" dirty="0"/>
          </a:p>
        </p:txBody>
      </p:sp>
    </p:spTree>
    <p:extLst>
      <p:ext uri="{BB962C8B-B14F-4D97-AF65-F5344CB8AC3E}">
        <p14:creationId xmlns:p14="http://schemas.microsoft.com/office/powerpoint/2010/main" val="24574073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a:solidFill>
                  <a:schemeClr val="tx1"/>
                </a:solidFill>
                <a:latin typeface="+mn-lt"/>
                <a:ea typeface="+mn-ea"/>
                <a:cs typeface="+mn-cs"/>
              </a:rPr>
              <a:t>Industry purchasing sites: Industries have formed websites to streamline and standardize the e-procurement process. Steel, chemicals, paper, and automobile manufacturers have created integrated websites to assist their own purchasing departments in online purchasing and supplier selection.</a:t>
            </a:r>
          </a:p>
          <a:p>
            <a:endParaRPr lang="en-US" sz="1200" b="0" kern="1200" dirty="0">
              <a:solidFill>
                <a:schemeClr val="tx1"/>
              </a:solidFill>
              <a:latin typeface="+mn-lt"/>
              <a:ea typeface="+mn-ea"/>
              <a:cs typeface="+mn-cs"/>
            </a:endParaRPr>
          </a:p>
          <a:p>
            <a:r>
              <a:rPr lang="en-US" sz="1200" kern="1200" dirty="0">
                <a:solidFill>
                  <a:schemeClr val="tx1"/>
                </a:solidFill>
                <a:latin typeface="+mn-lt"/>
                <a:ea typeface="+mn-ea"/>
                <a:cs typeface="+mn-cs"/>
              </a:rPr>
              <a:t>Business function sites: Certain business functions have websites to standardize purchasing. For example, individual utilities used to negotiate by phone to buy and sell electricity with each other; however, today the purchase of electricity by utility companies is now done over a website dedicated to energy management.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Extranet to major suppliers: Many companies have set up direct links to approved suppliers to make the purchase easier and move it closer to front-line decision makers. Office Depot, for example, has a number of direct relationships using EDI with thousands of companies.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Company buying sites: Many large companies have created their own websites to assist vendors. RFPs and other relevant supplier information as well as some contact information are accessible for review.</a:t>
            </a:r>
          </a:p>
          <a:p>
            <a:endParaRPr lang="en-US" dirty="0"/>
          </a:p>
        </p:txBody>
      </p:sp>
      <p:sp>
        <p:nvSpPr>
          <p:cNvPr id="4" name="Slide Number Placeholder 3"/>
          <p:cNvSpPr>
            <a:spLocks noGrp="1"/>
          </p:cNvSpPr>
          <p:nvPr>
            <p:ph type="sldNum" sz="quarter" idx="10"/>
          </p:nvPr>
        </p:nvSpPr>
        <p:spPr/>
        <p:txBody>
          <a:bodyPr/>
          <a:lstStyle/>
          <a:p>
            <a:pPr>
              <a:defRPr/>
            </a:pPr>
            <a:fld id="{3CB18F9C-4D98-4876-8F5C-6E3C186916F0}" type="slidenum">
              <a:rPr lang="en-US" smtClean="0"/>
              <a:pPr>
                <a:defRPr/>
              </a:pPr>
              <a:t>45</a:t>
            </a:fld>
            <a:endParaRPr lang="en-US" dirty="0"/>
          </a:p>
        </p:txBody>
      </p:sp>
    </p:spTree>
    <p:extLst>
      <p:ext uri="{BB962C8B-B14F-4D97-AF65-F5344CB8AC3E}">
        <p14:creationId xmlns:p14="http://schemas.microsoft.com/office/powerpoint/2010/main" val="502305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mn-lt"/>
                <a:ea typeface="+mn-ea"/>
                <a:cs typeface="+mn-cs"/>
              </a:rPr>
              <a:t>In marketing, perception of a product is even more important than the reality of that product because, in a very real sense, an individual’s perception is his or her reality. Perception </a:t>
            </a:r>
            <a:r>
              <a:rPr lang="en-US" sz="1200" kern="1200" dirty="0" smtClean="0">
                <a:solidFill>
                  <a:schemeClr val="tx1"/>
                </a:solidFill>
                <a:latin typeface="+mn-lt"/>
                <a:ea typeface="+mn-ea"/>
                <a:cs typeface="+mn-cs"/>
              </a:rPr>
              <a:t>drives </a:t>
            </a:r>
            <a:r>
              <a:rPr lang="en-US" sz="1200" kern="1200" dirty="0">
                <a:solidFill>
                  <a:schemeClr val="tx1"/>
                </a:solidFill>
                <a:latin typeface="+mn-lt"/>
                <a:ea typeface="+mn-ea"/>
                <a:cs typeface="+mn-cs"/>
              </a:rPr>
              <a:t>attitudes, beliefs, motivation, and, eventually, behavior. Since each individual’s perception is unique, everyone’s perceptual response to the same reality will vary. </a:t>
            </a:r>
          </a:p>
          <a:p>
            <a:endParaRPr lang="en-US" sz="1200" kern="1200" dirty="0">
              <a:solidFill>
                <a:schemeClr val="tx1"/>
              </a:solidFill>
              <a:latin typeface="+mn-lt"/>
              <a:ea typeface="+mn-ea"/>
              <a:cs typeface="+mn-cs"/>
            </a:endParaRPr>
          </a:p>
          <a:p>
            <a:r>
              <a:rPr lang="en-US" sz="1200" b="1" i="1" kern="1200" dirty="0">
                <a:solidFill>
                  <a:schemeClr val="tx1"/>
                </a:solidFill>
                <a:latin typeface="+mn-lt"/>
                <a:ea typeface="+mn-ea"/>
                <a:cs typeface="+mn-cs"/>
              </a:rPr>
              <a:t>Selective </a:t>
            </a:r>
            <a:r>
              <a:rPr lang="en-US" sz="1200" b="1" i="1" kern="1200" dirty="0" smtClean="0">
                <a:solidFill>
                  <a:schemeClr val="tx1"/>
                </a:solidFill>
                <a:latin typeface="+mn-lt"/>
                <a:ea typeface="+mn-ea"/>
                <a:cs typeface="+mn-cs"/>
              </a:rPr>
              <a:t>awareness: </a:t>
            </a:r>
            <a:r>
              <a:rPr lang="en-US" sz="1200" kern="1200" dirty="0">
                <a:solidFill>
                  <a:schemeClr val="tx1"/>
                </a:solidFill>
                <a:latin typeface="+mn-lt"/>
                <a:ea typeface="+mn-ea"/>
                <a:cs typeface="+mn-cs"/>
              </a:rPr>
              <a:t>An individual is exposed, on average, to between 2,000 and 3,000 messages daily</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a:solidFill>
                  <a:schemeClr val="tx1"/>
                </a:solidFill>
                <a:latin typeface="+mn-lt"/>
                <a:ea typeface="+mn-ea"/>
                <a:cs typeface="+mn-cs"/>
              </a:rPr>
              <a:t>People cannot process, let alone retain, all those messages, so they employ a psychological tool known as selective awareness to help them focus on what is relevant and eliminate what is not. The challenge for marketers is breaking through people’s decision rules, which are designed to reject the vast majority of stimuli they see every </a:t>
            </a:r>
            <a:r>
              <a:rPr lang="en-US" sz="1200" kern="1200" dirty="0" smtClean="0">
                <a:solidFill>
                  <a:schemeClr val="tx1"/>
                </a:solidFill>
                <a:latin typeface="+mn-lt"/>
                <a:ea typeface="+mn-ea"/>
                <a:cs typeface="+mn-cs"/>
              </a:rPr>
              <a:t>day.</a:t>
            </a:r>
            <a:r>
              <a:rPr lang="en-US" sz="1200" kern="1200" baseline="0" dirty="0" smtClean="0">
                <a:solidFill>
                  <a:schemeClr val="tx1"/>
                </a:solidFill>
                <a:latin typeface="+mn-lt"/>
                <a:ea typeface="+mn-ea"/>
                <a:cs typeface="+mn-cs"/>
              </a:rPr>
              <a:t> </a:t>
            </a: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Even </a:t>
            </a:r>
            <a:r>
              <a:rPr lang="en-US" sz="1200" kern="1200" dirty="0">
                <a:solidFill>
                  <a:schemeClr val="tx1"/>
                </a:solidFill>
                <a:latin typeface="+mn-lt"/>
                <a:ea typeface="+mn-ea"/>
                <a:cs typeface="+mn-cs"/>
              </a:rPr>
              <a:t>if a stimulus is noticed, there is no guarantee it will be interpreted accurately. Information can be misunderstood or made to fit existing beliefs, a process known as </a:t>
            </a:r>
            <a:r>
              <a:rPr lang="en-US" sz="1200" b="1" i="1" kern="1200" dirty="0">
                <a:solidFill>
                  <a:schemeClr val="tx1"/>
                </a:solidFill>
                <a:latin typeface="+mn-lt"/>
                <a:ea typeface="+mn-ea"/>
                <a:cs typeface="+mn-cs"/>
              </a:rPr>
              <a:t>selective </a:t>
            </a:r>
            <a:r>
              <a:rPr lang="en-US" sz="1200" b="1" i="1" kern="1200" dirty="0" smtClean="0">
                <a:solidFill>
                  <a:schemeClr val="tx1"/>
                </a:solidFill>
                <a:latin typeface="+mn-lt"/>
                <a:ea typeface="+mn-ea"/>
                <a:cs typeface="+mn-cs"/>
              </a:rPr>
              <a:t>distortion. </a:t>
            </a:r>
          </a:p>
          <a:p>
            <a:endParaRPr lang="en-US" sz="1200" b="1" i="1" kern="1200" dirty="0" smtClean="0">
              <a:solidFill>
                <a:schemeClr val="tx1"/>
              </a:solidFill>
              <a:latin typeface="+mn-lt"/>
              <a:ea typeface="+mn-ea"/>
              <a:cs typeface="+mn-cs"/>
            </a:endParaRPr>
          </a:p>
          <a:p>
            <a:r>
              <a:rPr lang="en-US" sz="1200" b="1" i="1" kern="1200" dirty="0" smtClean="0">
                <a:solidFill>
                  <a:schemeClr val="tx1"/>
                </a:solidFill>
                <a:latin typeface="+mn-lt"/>
                <a:ea typeface="+mn-ea"/>
                <a:cs typeface="+mn-cs"/>
              </a:rPr>
              <a:t>Selective </a:t>
            </a:r>
            <a:r>
              <a:rPr lang="en-US" sz="1200" b="1" i="1" kern="1200" dirty="0">
                <a:solidFill>
                  <a:schemeClr val="tx1"/>
                </a:solidFill>
                <a:latin typeface="+mn-lt"/>
                <a:ea typeface="+mn-ea"/>
                <a:cs typeface="+mn-cs"/>
              </a:rPr>
              <a:t>retention </a:t>
            </a:r>
            <a:r>
              <a:rPr lang="en-US" sz="1200" kern="1200" dirty="0">
                <a:solidFill>
                  <a:schemeClr val="tx1"/>
                </a:solidFill>
                <a:latin typeface="+mn-lt"/>
                <a:ea typeface="+mn-ea"/>
                <a:cs typeface="+mn-cs"/>
              </a:rPr>
              <a:t>is the process of placing in one’s memory only those stimuli that support existing beliefs and attitudes about a product or brand. This is significant because memory is </a:t>
            </a:r>
            <a:r>
              <a:rPr lang="en-US" sz="1200" kern="1200" dirty="0" smtClean="0">
                <a:solidFill>
                  <a:schemeClr val="tx1"/>
                </a:solidFill>
                <a:latin typeface="+mn-lt"/>
                <a:ea typeface="+mn-ea"/>
                <a:cs typeface="+mn-cs"/>
              </a:rPr>
              <a:t>where people </a:t>
            </a:r>
            <a:r>
              <a:rPr lang="en-US" sz="1200" kern="1200" dirty="0">
                <a:solidFill>
                  <a:schemeClr val="tx1"/>
                </a:solidFill>
                <a:latin typeface="+mn-lt"/>
                <a:ea typeface="+mn-ea"/>
                <a:cs typeface="+mn-cs"/>
              </a:rPr>
              <a:t>store all past learning events; in essence it is the “bank” where people keep their knowledge, attitudes, feelings, and beliefs.</a:t>
            </a: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mn-ea"/>
                <a:cs typeface="+mn-cs"/>
              </a:rPr>
              <a:t>Learning </a:t>
            </a:r>
            <a:r>
              <a:rPr lang="en-US" sz="1200" kern="1200" dirty="0">
                <a:solidFill>
                  <a:schemeClr val="tx1"/>
                </a:solidFill>
                <a:effectLst/>
                <a:latin typeface="+mn-lt"/>
                <a:ea typeface="+mn-ea"/>
                <a:cs typeface="+mn-cs"/>
              </a:rPr>
              <a:t>is any change in the content or organization of long-term memory or behavior. Learning occurs when information is processed and added to long-term memory. Marketers can therefore affect learning by providing information using a message, format, and delivery that will encourage customers to retain the information in memory.</a:t>
            </a:r>
          </a:p>
          <a:p>
            <a:r>
              <a:rPr lang="en-US" sz="1200" kern="1200" dirty="0">
                <a:solidFill>
                  <a:schemeClr val="tx1"/>
                </a:solidFill>
                <a:effectLst/>
                <a:latin typeface="+mn-lt"/>
                <a:ea typeface="+mn-ea"/>
                <a:cs typeface="+mn-cs"/>
              </a:rPr>
              <a:t>Classical conditioning seeks to have people learn by associating a stimulus (marketing information, brand experience) and response (attitude, feeling, behavior).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Many companies today use a variety of  music genres in their ads, designed to connect with specific target audiences. Ads for products targeted at young people use current artists, while older target markets like Baby Boomers respond to music from the 1960s and 1970s. This is conditioned learning, by connecting the stimulus--music--with a response--a positive association with a particular brand.</a:t>
            </a:r>
          </a:p>
          <a:p>
            <a:endParaRPr lang="en-US"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The other type of conditioning, operant conditioning, entails rewarding a desirable behavior, for example, a product trial or purchase, with a positive outcome that reinforces that behavior. For example, many different types of food retailers offer product samples in their stores. Frito-Lay, for instance, offers free in-store samples of Doritos for the express purpose of getting people to try the product, enjoy the product, and finally purchase a bag of Doritos. Enjoying the Doritos reinforces the positive attributes of the product and increases the probability of a purchase. Since the consumer must choose to try the product for operant conditioning to occur, Frito-Lay wants to make the trial as easy as possible.</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10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 Most believe personality characteristics are formed at a relatively early age and can be defined in terms of traits such as extroversion, instability, agreeableness, openness to new experiences, and conscientiousness. These core traits then lead to outward  characteristics</a:t>
            </a:r>
            <a:r>
              <a:rPr lang="en-US" sz="1200" kern="1200" dirty="0" smtClean="0">
                <a:solidFill>
                  <a:schemeClr val="tx1"/>
                </a:solidFill>
                <a:latin typeface="+mn-lt"/>
                <a:ea typeface="+mn-ea"/>
                <a:cs typeface="+mn-cs"/>
              </a:rPr>
              <a:t>, </a:t>
            </a:r>
            <a:r>
              <a:rPr lang="en-US" sz="1200" kern="1200" dirty="0">
                <a:solidFill>
                  <a:schemeClr val="tx1"/>
                </a:solidFill>
                <a:latin typeface="+mn-lt"/>
                <a:ea typeface="+mn-ea"/>
                <a:cs typeface="+mn-cs"/>
              </a:rPr>
              <a:t>which </a:t>
            </a:r>
            <a:r>
              <a:rPr lang="en-US" sz="1200" kern="1200" dirty="0" smtClean="0">
                <a:solidFill>
                  <a:schemeClr val="tx1"/>
                </a:solidFill>
                <a:latin typeface="+mn-lt"/>
                <a:ea typeface="+mn-ea"/>
                <a:cs typeface="+mn-cs"/>
              </a:rPr>
              <a:t>are what people </a:t>
            </a:r>
            <a:r>
              <a:rPr lang="en-US" sz="1200" kern="1200" dirty="0">
                <a:solidFill>
                  <a:schemeClr val="tx1"/>
                </a:solidFill>
                <a:latin typeface="+mn-lt"/>
                <a:ea typeface="+mn-ea"/>
                <a:cs typeface="+mn-cs"/>
              </a:rPr>
              <a:t>notice.</a:t>
            </a:r>
          </a:p>
          <a:p>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11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chemeClr val="tx1"/>
                </a:solidFill>
                <a:latin typeface="+mn-lt"/>
                <a:ea typeface="+mn-ea"/>
                <a:cs typeface="+mn-cs"/>
              </a:rPr>
              <a:t>Language</a:t>
            </a:r>
            <a:r>
              <a:rPr lang="en-US" sz="1200" kern="1200" dirty="0">
                <a:solidFill>
                  <a:schemeClr val="tx1"/>
                </a:solidFill>
                <a:latin typeface="+mn-lt"/>
                <a:ea typeface="+mn-ea"/>
                <a:cs typeface="+mn-cs"/>
              </a:rPr>
              <a:t> is an essential cultural building block and the primary communication tool in society. At the most basic level it is important to understand the language, making sure that words are understood correctly.</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 However, language conveys much more about a society and its values. Scandinavian cultures, for example, place a high value on spending time together. They have more words to express “being together” than English does, and their meaning implies a more intimate sharing of thoughts and ideas.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Cultural </a:t>
            </a:r>
            <a:r>
              <a:rPr lang="en-US" sz="1200" b="1" kern="1200" dirty="0">
                <a:solidFill>
                  <a:schemeClr val="tx1"/>
                </a:solidFill>
                <a:latin typeface="+mn-lt"/>
                <a:ea typeface="+mn-ea"/>
                <a:cs typeface="+mn-cs"/>
              </a:rPr>
              <a:t>values</a:t>
            </a:r>
            <a:r>
              <a:rPr lang="en-US" sz="1200" kern="1200" dirty="0">
                <a:solidFill>
                  <a:schemeClr val="tx1"/>
                </a:solidFill>
                <a:latin typeface="+mn-lt"/>
                <a:ea typeface="+mn-ea"/>
                <a:cs typeface="+mn-cs"/>
              </a:rPr>
              <a:t> are principles shared by a society that assert positive ideals. These principles are often viewed on a continuum. </a:t>
            </a:r>
          </a:p>
          <a:p>
            <a:endParaRPr lang="en-US" sz="1200" kern="1200" dirty="0">
              <a:solidFill>
                <a:schemeClr val="tx1"/>
              </a:solidFill>
              <a:latin typeface="+mn-lt"/>
              <a:ea typeface="+mn-ea"/>
              <a:cs typeface="+mn-cs"/>
            </a:endParaRPr>
          </a:p>
          <a:p>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subculture </a:t>
            </a:r>
            <a:r>
              <a:rPr lang="en-US" sz="1200" kern="1200" dirty="0">
                <a:solidFill>
                  <a:schemeClr val="tx1"/>
                </a:solidFill>
                <a:effectLst/>
                <a:latin typeface="+mn-lt"/>
                <a:ea typeface="+mn-ea"/>
                <a:cs typeface="+mn-cs"/>
              </a:rPr>
              <a:t>is a group within the culture that shares similar cultural artifacts created by differences in ethnicity, religion, race, or geography. While part of the larger culture, subcultures are also different from each other. The United States is perhaps the best example of a country with a strong national culture that also has a number of distinct subcultures </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Nonverbal </a:t>
            </a:r>
            <a:r>
              <a:rPr lang="en-US" sz="1200" b="1" kern="1200" dirty="0" smtClean="0">
                <a:solidFill>
                  <a:schemeClr val="tx1"/>
                </a:solidFill>
                <a:latin typeface="+mn-lt"/>
                <a:ea typeface="+mn-ea"/>
                <a:cs typeface="+mn-cs"/>
              </a:rPr>
              <a:t>communication</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is</a:t>
            </a:r>
            <a:r>
              <a:rPr lang="en-US" sz="1200" kern="1200" dirty="0" smtClean="0">
                <a:solidFill>
                  <a:schemeClr val="tx1"/>
                </a:solidFill>
                <a:latin typeface="+mn-lt"/>
                <a:ea typeface="+mn-ea"/>
                <a:cs typeface="+mn-cs"/>
              </a:rPr>
              <a:t> the means of communicating through </a:t>
            </a:r>
            <a:r>
              <a:rPr lang="en-US" sz="1200" kern="1200" dirty="0">
                <a:solidFill>
                  <a:schemeClr val="tx1"/>
                </a:solidFill>
                <a:latin typeface="+mn-lt"/>
                <a:ea typeface="+mn-ea"/>
                <a:cs typeface="+mn-cs"/>
              </a:rPr>
              <a:t>facial </a:t>
            </a:r>
            <a:r>
              <a:rPr lang="en-US" sz="1200" kern="1200" dirty="0" smtClean="0">
                <a:solidFill>
                  <a:schemeClr val="tx1"/>
                </a:solidFill>
                <a:latin typeface="+mn-lt"/>
                <a:ea typeface="+mn-ea"/>
                <a:cs typeface="+mn-cs"/>
              </a:rPr>
              <a:t>expressions</a:t>
            </a:r>
            <a:r>
              <a:rPr lang="en-US" sz="1200" kern="1200" dirty="0">
                <a:solidFill>
                  <a:schemeClr val="tx1"/>
                </a:solidFill>
                <a:latin typeface="+mn-lt"/>
                <a:ea typeface="+mn-ea"/>
                <a:cs typeface="+mn-cs"/>
              </a:rPr>
              <a:t>, </a:t>
            </a:r>
            <a:r>
              <a:rPr lang="en-US" sz="1200" kern="1200" dirty="0" smtClean="0">
                <a:solidFill>
                  <a:schemeClr val="tx1"/>
                </a:solidFill>
                <a:latin typeface="+mn-lt"/>
                <a:ea typeface="+mn-ea"/>
                <a:cs typeface="+mn-cs"/>
              </a:rPr>
              <a:t>eye </a:t>
            </a:r>
            <a:r>
              <a:rPr lang="en-US" sz="1200" kern="1200" dirty="0">
                <a:solidFill>
                  <a:schemeClr val="tx1"/>
                </a:solidFill>
                <a:latin typeface="+mn-lt"/>
                <a:ea typeface="+mn-ea"/>
                <a:cs typeface="+mn-cs"/>
              </a:rPr>
              <a:t>behavior</a:t>
            </a:r>
            <a:r>
              <a:rPr lang="en-US" sz="1200" kern="1200" dirty="0" smtClean="0">
                <a:solidFill>
                  <a:schemeClr val="tx1"/>
                </a:solidFill>
                <a:latin typeface="+mn-lt"/>
                <a:ea typeface="+mn-ea"/>
                <a:cs typeface="+mn-cs"/>
              </a:rPr>
              <a:t>, </a:t>
            </a:r>
            <a:r>
              <a:rPr lang="en-US" sz="1200" kern="1200" dirty="0">
                <a:solidFill>
                  <a:schemeClr val="tx1"/>
                </a:solidFill>
                <a:latin typeface="+mn-lt"/>
                <a:ea typeface="+mn-ea"/>
                <a:cs typeface="+mn-cs"/>
              </a:rPr>
              <a:t>gestures</a:t>
            </a:r>
            <a:r>
              <a:rPr lang="en-US" sz="1200" kern="1200" dirty="0" smtClean="0">
                <a:solidFill>
                  <a:schemeClr val="tx1"/>
                </a:solidFill>
                <a:latin typeface="+mn-lt"/>
                <a:ea typeface="+mn-ea"/>
                <a:cs typeface="+mn-cs"/>
              </a:rPr>
              <a:t>, </a:t>
            </a:r>
            <a:r>
              <a:rPr lang="en-US" sz="1200" kern="1200" dirty="0">
                <a:solidFill>
                  <a:schemeClr val="tx1"/>
                </a:solidFill>
                <a:latin typeface="+mn-lt"/>
                <a:ea typeface="+mn-ea"/>
                <a:cs typeface="+mn-cs"/>
              </a:rPr>
              <a:t>posture, </a:t>
            </a:r>
            <a:r>
              <a:rPr lang="en-US" sz="1200" kern="1200" dirty="0" smtClean="0">
                <a:solidFill>
                  <a:schemeClr val="tx1"/>
                </a:solidFill>
                <a:latin typeface="+mn-lt"/>
                <a:ea typeface="+mn-ea"/>
                <a:cs typeface="+mn-cs"/>
              </a:rPr>
              <a:t>and any other </a:t>
            </a:r>
            <a:r>
              <a:rPr lang="en-US" sz="1200" kern="1200" dirty="0">
                <a:solidFill>
                  <a:schemeClr val="tx1"/>
                </a:solidFill>
                <a:latin typeface="+mn-lt"/>
                <a:ea typeface="+mn-ea"/>
                <a:cs typeface="+mn-cs"/>
              </a:rPr>
              <a:t>body language.</a:t>
            </a:r>
          </a:p>
          <a:p>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People are profoundly affected by their physical surroundings. Retailers devote a lot of time and resources to creating the right physical surrounding to maximize the customer’s shopping experience. They know people respond differently to changes in color, lighting, location of the product within the store; indeed, almost every element of the customer’s experience is considered important in the consumer choice process.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 individual’s behavior is always filtered through their immediate personal circumstances. Parents with crying children shop differently than parents with small kids enjoying the experience, and parents without the kids along shop differently than parents with their children present. While it is not possible for marketers to control personal circumstances, it is important to understand how personal situations influence the choice process. Consider cold medicine such as Tylenol Cold Relief. Johnson &amp; Johnson, maker of Tylenol Cold medicine, knows that people frequently purchase the product when they are not feeling well. As a result, the company makes the product readily available using a wide distribution channel.</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Time is a critical situational factor that affects individuals throughout the consumer choice process. An emerging consumer trend in many industrialized countries is the willingness to trade time for money. </a:t>
            </a: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6F889B4C-51B6-4E2E-AC3B-4E9D06A77844}" type="slidenum">
              <a:rPr lang="en-US" smtClean="0"/>
              <a:pPr>
                <a:defRPr/>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0"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pPr>
              <a:defRPr/>
            </a:pPr>
            <a:fld id="{974E1A47-6F8A-4FF0-A216-E8302F1CF143}"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pPr>
              <a:defRPr/>
            </a:pPr>
            <a:fld id="{C026C46C-94FB-43BB-9943-10CE379CE6DE}"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pPr>
              <a:defRPr/>
            </a:pPr>
            <a:fld id="{510246A0-4372-47E1-8630-7D91A8610BC4}"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A09A37A2-8581-407A-B37C-BA09E86BA678}"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3"/>
          <p:cNvSpPr>
            <a:spLocks noGrp="1"/>
          </p:cNvSpPr>
          <p:nvPr>
            <p:ph type="sldNum" sz="quarter" idx="14"/>
          </p:nvPr>
        </p:nvSpPr>
        <p:spPr/>
        <p:txBody>
          <a:bodyPr/>
          <a:lstStyle>
            <a:lvl1pPr>
              <a:defRPr/>
            </a:lvl1pPr>
          </a:lstStyle>
          <a:p>
            <a:pPr>
              <a:defRPr/>
            </a:pPr>
            <a:fld id="{E720A6D0-16FC-470C-B80E-25A50718E240}"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pPr>
              <a:defRPr/>
            </a:pPr>
            <a:fld id="{21949090-9DB1-4040-94D6-59E5027E5FEB}"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pPr>
              <a:defRPr/>
            </a:pPr>
            <a:fld id="{DC90813B-5C89-44E5-A9BA-378CC0B6114A}"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pPr>
              <a:defRPr/>
            </a:pPr>
            <a:fld id="{54A4D5C0-28FB-4FB4-A141-B5ED6C557258}"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pPr>
              <a:defRPr/>
            </a:pPr>
            <a:fld id="{727C9920-14F0-406F-8752-36FB6FE16B4C}"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EA7EB4C7-511A-4AFD-A416-A0C08986C15D}"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pPr>
              <a:defRPr/>
            </a:pPr>
            <a:fld id="{5ECAE744-429F-4C5A-98F2-209F99FAD537}"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pPr>
              <a:defRPr/>
            </a:pPr>
            <a:fld id="{B4321911-12E2-46A7-939F-4B620386E564}"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pPr>
              <a:defRPr/>
            </a:pPr>
            <a:fld id="{48D386E5-5662-415D-87A4-7EA5C83C55B2}"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753ED429-907B-4C9B-867E-3745FE607B3C}"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97B346"/>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3657600"/>
            <a:ext cx="6477000" cy="2209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7" name="Date Placeholder 27"/>
          <p:cNvSpPr>
            <a:spLocks noGrp="1"/>
          </p:cNvSpPr>
          <p:nvPr>
            <p:ph type="dt" sz="half" idx="10"/>
          </p:nvPr>
        </p:nvSpPr>
        <p:spPr>
          <a:xfrm>
            <a:off x="76200" y="6069013"/>
            <a:ext cx="2057400" cy="685800"/>
          </a:xfrm>
          <a:prstGeom prst="rect">
            <a:avLst/>
          </a:prstGeom>
        </p:spPr>
        <p:txBody>
          <a:bodyPr>
            <a:noAutofit/>
          </a:bodyPr>
          <a:lstStyle>
            <a:lvl1pPr algn="ctr">
              <a:defRPr sz="2000">
                <a:solidFill>
                  <a:srgbClr val="FFFFFF"/>
                </a:solidFill>
              </a:defRPr>
            </a:lvl1pPr>
          </a:lstStyle>
          <a:p>
            <a:endParaRPr lang="en-US"/>
          </a:p>
        </p:txBody>
      </p:sp>
      <p:sp>
        <p:nvSpPr>
          <p:cNvPr id="10" name="Footer Placeholder 16"/>
          <p:cNvSpPr>
            <a:spLocks noGrp="1"/>
          </p:cNvSpPr>
          <p:nvPr>
            <p:ph type="ftr" sz="quarter" idx="11"/>
          </p:nvPr>
        </p:nvSpPr>
        <p:spPr>
          <a:xfrm>
            <a:off x="2085975" y="236538"/>
            <a:ext cx="5867400"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11" name="Slide Number Placeholder 28"/>
          <p:cNvSpPr>
            <a:spLocks noGrp="1"/>
          </p:cNvSpPr>
          <p:nvPr>
            <p:ph type="sldNum" sz="quarter" idx="12"/>
          </p:nvPr>
        </p:nvSpPr>
        <p:spPr>
          <a:xfrm>
            <a:off x="8001000" y="228600"/>
            <a:ext cx="8382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fld id="{49950640-35C6-47E7-93F2-261321D64528}"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a:solidFill>
                  <a:srgbClr val="97B346"/>
                </a:solidFill>
              </a:defRPr>
            </a:lvl1pPr>
          </a:lstStyle>
          <a:p>
            <a:r>
              <a:rPr lang="en-US" dirty="0"/>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974E1A47-6F8A-4FF0-A216-E8302F1CF143}"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8" name="Slide Number Placeholder 12"/>
          <p:cNvSpPr>
            <a:spLocks noGrp="1"/>
          </p:cNvSpPr>
          <p:nvPr>
            <p:ph type="sldNum" sz="quarter" idx="11"/>
          </p:nvPr>
        </p:nvSpPr>
        <p:spPr>
          <a:xfrm>
            <a:off x="0" y="1752600"/>
            <a:ext cx="1295400" cy="701675"/>
          </a:xfrm>
        </p:spPr>
        <p:txBody>
          <a:bodyPr wrap="square" lIns="91440" tIns="45720" rIns="91440" bIns="45720" numCol="1" compatLnSpc="1">
            <a:prstTxWarp prst="textNoShape">
              <a:avLst/>
            </a:prstTxWarp>
            <a:noAutofit/>
          </a:bodyPr>
          <a:lstStyle>
            <a:lvl1pPr>
              <a:defRPr sz="2400" smtClean="0">
                <a:latin typeface="Arial" pitchFamily="34" charset="0"/>
                <a:ea typeface="ＭＳ Ｐゴシック" pitchFamily="34" charset="-128"/>
              </a:defRPr>
            </a:lvl1pPr>
          </a:lstStyle>
          <a:p>
            <a:pPr>
              <a:defRPr/>
            </a:pPr>
            <a:fld id="{5B0B414F-F4B0-4EDA-B2DC-1B16D1528DD7}"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pPr>
              <a:defRPr/>
            </a:pPr>
            <a:fld id="{B927A39C-A76D-4937-83F9-65074DC9446E}"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6" name="Slide Number Placeholder 9"/>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C026C46C-94FB-43BB-9943-10CE379CE6DE}"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8" name="Slide Number Placeholder 11"/>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5B0B414F-F4B0-4EDA-B2DC-1B16D1528DD7}"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4"/>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510246A0-4372-47E1-8630-7D91A8610BC4}"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2"/>
          </p:nvPr>
        </p:nvSpPr>
        <p:spPr>
          <a:xfrm>
            <a:off x="0" y="6248400"/>
            <a:ext cx="5334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pPr>
              <a:defRPr/>
            </a:pPr>
            <a:fld id="{A09A37A2-8581-407A-B37C-BA09E86BA678}"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7" name="Slide Number Placeholder 6"/>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5B0B414F-F4B0-4EDA-B2DC-1B16D1528DD7}" type="slidenum">
              <a:rPr lang="en-US" smtClean="0"/>
              <a:pPr>
                <a:defRPr/>
              </a:pPr>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a:prstGeom prst="rect">
            <a:avLst/>
          </a:prstGeom>
        </p:spPr>
        <p:txBody>
          <a:bodyPr/>
          <a:lstStyle>
            <a:lvl1pPr>
              <a:defRPr/>
            </a:lvl1pPr>
          </a:lstStyle>
          <a:p>
            <a:endParaRPr lang="en-US"/>
          </a:p>
        </p:txBody>
      </p:sp>
      <p:sp>
        <p:nvSpPr>
          <p:cNvPr id="10" name="Slide Number Placeholder 12"/>
          <p:cNvSpPr>
            <a:spLocks noGrp="1"/>
          </p:cNvSpPr>
          <p:nvPr>
            <p:ph type="sldNum" sz="quarter" idx="11"/>
          </p:nvPr>
        </p:nvSpPr>
        <p:spPr>
          <a:xfrm>
            <a:off x="0" y="4667250"/>
            <a:ext cx="1447800" cy="663575"/>
          </a:xfrm>
        </p:spPr>
        <p:txBody>
          <a:bodyPr wrap="square" lIns="91440" tIns="45720" rIns="91440" bIns="45720" numCol="1" compatLnSpc="1">
            <a:prstTxWarp prst="textNoShape">
              <a:avLst/>
            </a:prstTxWarp>
          </a:bodyPr>
          <a:lstStyle>
            <a:lvl1pPr>
              <a:defRPr sz="2800" smtClean="0">
                <a:latin typeface="Arial" pitchFamily="34" charset="0"/>
                <a:ea typeface="ＭＳ Ｐゴシック" pitchFamily="34" charset="-128"/>
              </a:defRPr>
            </a:lvl1pPr>
          </a:lstStyle>
          <a:p>
            <a:pPr>
              <a:defRPr/>
            </a:pPr>
            <a:fld id="{5B0B414F-F4B0-4EDA-B2DC-1B16D1528DD7}" type="slidenum">
              <a:rPr lang="en-US" smtClean="0"/>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5B0B414F-F4B0-4EDA-B2DC-1B16D1528DD7}" type="slidenum">
              <a:rPr lang="en-US" smtClean="0"/>
              <a:pPr>
                <a:defRPr/>
              </a:pPr>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a:prstGeom prst="rect">
            <a:avLst/>
          </a:prstGeom>
        </p:spPr>
        <p:txBody>
          <a:bodyPr/>
          <a:lstStyle>
            <a:lvl1pPr>
              <a:defRPr/>
            </a:lvl1pPr>
          </a:lstStyle>
          <a:p>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9" name="Slide Number Placeholder 5"/>
          <p:cNvSpPr>
            <a:spLocks noGrp="1"/>
          </p:cNvSpPr>
          <p:nvPr>
            <p:ph type="sldNum" sz="quarter" idx="12"/>
          </p:nvPr>
        </p:nvSpPr>
        <p:spPr>
          <a:xfrm rot="5400000">
            <a:off x="5989638" y="144462"/>
            <a:ext cx="533400" cy="244475"/>
          </a:xfrm>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5B0B414F-F4B0-4EDA-B2DC-1B16D1528DD7}"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dirty="0"/>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3"/>
          <p:cNvSpPr>
            <a:spLocks noGrp="1"/>
          </p:cNvSpPr>
          <p:nvPr>
            <p:ph type="sldNum" sz="quarter" idx="14"/>
          </p:nvPr>
        </p:nvSpPr>
        <p:spPr/>
        <p:txBody>
          <a:bodyPr/>
          <a:lstStyle>
            <a:lvl1pPr>
              <a:defRPr/>
            </a:lvl1pPr>
          </a:lstStyle>
          <a:p>
            <a:pPr>
              <a:defRPr/>
            </a:pPr>
            <a:fld id="{CA752E88-3EA5-4A7B-9543-B8A233CFBD3C}" type="slidenum">
              <a:rPr lang="en-US"/>
              <a:pPr>
                <a:defRPr/>
              </a:pPr>
              <a:t>‹#›</a:t>
            </a:fld>
            <a:endParaRPr lang="en-US" dirty="0"/>
          </a:p>
        </p:txBody>
      </p:sp>
    </p:spTree>
    <p:extLst>
      <p:ext uri="{BB962C8B-B14F-4D97-AF65-F5344CB8AC3E}">
        <p14:creationId xmlns:p14="http://schemas.microsoft.com/office/powerpoint/2010/main" val="1136290507"/>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0"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pPr>
              <a:defRPr/>
            </a:pPr>
            <a:fld id="{40590EAF-E6F9-49EE-8A23-0DAE55AD184E}"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fld id="{B6BD1242-3C2B-47FA-A9B2-A9601626BB5F}" type="slidenum">
              <a:rPr lang="en-US"/>
              <a:pPr/>
              <a:t>‹#›</a:t>
            </a:fld>
            <a:endParaRPr lang="en-US"/>
          </a:p>
        </p:txBody>
      </p:sp>
    </p:spTree>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fld id="{941DE5C1-E3F2-4A6D-8194-E64422F81972}" type="slidenum">
              <a:rPr lang="en-US"/>
              <a:pPr/>
              <a:t>‹#›</a:t>
            </a:fld>
            <a:endParaRPr lang="en-US"/>
          </a:p>
        </p:txBody>
      </p:sp>
    </p:spTree>
  </p:cSld>
  <p:clrMapOvr>
    <a:masterClrMapping/>
  </p:clrMapOvr>
  <p:transition xmlns:p14="http://schemas.microsoft.com/office/powerpoint/2010/mai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fld id="{EDBF469D-2EBB-4D24-AF4C-E4D556B0553A}" type="slidenum">
              <a:rPr lang="en-US"/>
              <a:pPr/>
              <a:t>‹#›</a:t>
            </a:fld>
            <a:endParaRPr lang="en-US"/>
          </a:p>
        </p:txBody>
      </p:sp>
    </p:spTree>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lstStyle>
          <a:p>
            <a:fld id="{1D8986A7-7951-477B-82AE-F42C1DF2DB05}" type="slidenum">
              <a:rPr lang="en-US"/>
              <a:pPr/>
              <a:t>‹#›</a:t>
            </a:fld>
            <a:endParaRPr lang="en-US"/>
          </a:p>
        </p:txBody>
      </p:sp>
    </p:spTree>
  </p:cSld>
  <p:clrMapOvr>
    <a:masterClrMapping/>
  </p:clrMapOvr>
  <p:transition xmlns:p14="http://schemas.microsoft.com/office/powerpoint/2010/mai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3"/>
          <p:cNvSpPr>
            <a:spLocks noGrp="1"/>
          </p:cNvSpPr>
          <p:nvPr>
            <p:ph type="sldNum" sz="quarter" idx="14"/>
          </p:nvPr>
        </p:nvSpPr>
        <p:spPr/>
        <p:txBody>
          <a:bodyPr/>
          <a:lstStyle>
            <a:lvl1pPr>
              <a:defRPr/>
            </a:lvl1pPr>
          </a:lstStyle>
          <a:p>
            <a:fld id="{46D31DDA-58A6-4382-B662-0EA263CC48BE}"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F229B7E0-9C4D-453A-AE06-634DCC7484B1}"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fld id="{35513B7D-8996-48E7-92DF-7D0ABFA4DDFC}" type="slidenum">
              <a:rPr lang="en-US"/>
              <a:pPr/>
              <a:t>‹#›</a:t>
            </a:fld>
            <a:endParaRPr lang="en-US"/>
          </a:p>
        </p:txBody>
      </p:sp>
    </p:spTree>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fld id="{9924E946-34DE-4286-BBA7-198765B21035}" type="slidenum">
              <a:rPr lang="en-US"/>
              <a:pPr/>
              <a:t>‹#›</a:t>
            </a:fld>
            <a:endParaRPr lang="en-US"/>
          </a:p>
        </p:txBody>
      </p:sp>
    </p:spTree>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fld id="{3D9E7E91-B8D0-4CED-A5F6-F83414128F2C}" type="slidenum">
              <a:rPr lang="en-US"/>
              <a:pPr/>
              <a:t>‹#›</a:t>
            </a:fld>
            <a:endParaRPr lang="en-US"/>
          </a:p>
        </p:txBody>
      </p:sp>
    </p:spTree>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lstStyle>
          <a:p>
            <a:fld id="{3FB8A981-4E8D-4822-8895-A88D5B5F9A58}" type="slidenum">
              <a:rPr lang="en-US"/>
              <a:pPr/>
              <a:t>‹#›</a:t>
            </a:fld>
            <a:endParaRPr lang="en-US"/>
          </a:p>
        </p:txBody>
      </p:sp>
    </p:spTree>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5" name="Slide Number Placeholder 21"/>
          <p:cNvSpPr>
            <a:spLocks noGrp="1"/>
          </p:cNvSpPr>
          <p:nvPr>
            <p:ph type="sldNum" sz="quarter" idx="11"/>
          </p:nvPr>
        </p:nvSpPr>
        <p:spPr/>
        <p:txBody>
          <a:bodyPr/>
          <a:lstStyle>
            <a:lvl1pPr>
              <a:defRPr/>
            </a:lvl1pPr>
          </a:lstStyle>
          <a:p>
            <a:fld id="{B366D21F-F6AB-4C32-9177-442D73D965EB}" type="slidenum">
              <a:rPr lang="en-US"/>
              <a:pPr/>
              <a:t>‹#›</a:t>
            </a:fld>
            <a:endParaRPr lang="en-US"/>
          </a:p>
        </p:txBody>
      </p:sp>
    </p:spTree>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6" name="Slide Number Placeholder 21"/>
          <p:cNvSpPr>
            <a:spLocks noGrp="1"/>
          </p:cNvSpPr>
          <p:nvPr>
            <p:ph type="sldNum" sz="quarter" idx="11"/>
          </p:nvPr>
        </p:nvSpPr>
        <p:spPr/>
        <p:txBody>
          <a:bodyPr/>
          <a:lstStyle>
            <a:lvl1pPr>
              <a:defRPr/>
            </a:lvl1pPr>
          </a:lstStyle>
          <a:p>
            <a:fld id="{28822E86-D815-4CB9-B1FD-44EBC48AC2DD}" type="slidenum">
              <a:rPr lang="en-US"/>
              <a:pPr/>
              <a:t>‹#›</a:t>
            </a:fld>
            <a:endParaRPr lang="en-US"/>
          </a:p>
        </p:txBody>
      </p:sp>
    </p:spTree>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21"/>
          <p:cNvSpPr>
            <a:spLocks noGrp="1"/>
          </p:cNvSpPr>
          <p:nvPr>
            <p:ph type="sldNum" sz="quarter" idx="11"/>
          </p:nvPr>
        </p:nvSpPr>
        <p:spPr/>
        <p:txBody>
          <a:bodyPr/>
          <a:lstStyle>
            <a:lvl1pPr>
              <a:defRPr/>
            </a:lvl1pPr>
          </a:lstStyle>
          <a:p>
            <a:fld id="{19AD7F1F-8DB4-4040-BEBC-F57A2A3B76C3}" type="slidenum">
              <a:rPr lang="en-US"/>
              <a:pPr/>
              <a:t>‹#›</a:t>
            </a:fld>
            <a:endParaRPr lang="en-US"/>
          </a:p>
        </p:txBody>
      </p:sp>
    </p:spTree>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Slide Number Placeholder 3"/>
          <p:cNvSpPr>
            <a:spLocks noGrp="1"/>
          </p:cNvSpPr>
          <p:nvPr>
            <p:ph type="sldNum" sz="quarter" idx="11"/>
          </p:nvPr>
        </p:nvSpPr>
        <p:spPr/>
        <p:txBody>
          <a:bodyPr/>
          <a:lstStyle>
            <a:lvl1pPr>
              <a:defRPr/>
            </a:lvl1pPr>
          </a:lstStyle>
          <a:p>
            <a:fld id="{A8879F0B-A8B9-4841-879B-A36A90A9621D}" type="slidenum">
              <a:rPr lang="en-US"/>
              <a:pPr/>
              <a:t>‹#›</a:t>
            </a:fld>
            <a:endParaRPr lang="en-US"/>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theme" Target="../theme/theme3.xml"/><Relationship Id="rId1" Type="http://schemas.openxmlformats.org/officeDocument/2006/relationships/slideLayout" Target="../slideLayouts/slideLayout17.xml"/><Relationship Id="rId2"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theme" Target="../theme/theme4.xml"/><Relationship Id="rId1" Type="http://schemas.openxmlformats.org/officeDocument/2006/relationships/slideLayout" Target="../slideLayouts/slideLayout22.xml"/><Relationship Id="rId2"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theme" Target="../theme/theme5.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1.xml"/><Relationship Id="rId4" Type="http://schemas.openxmlformats.org/officeDocument/2006/relationships/slideLayout" Target="../slideLayouts/slideLayout42.xml"/><Relationship Id="rId5" Type="http://schemas.openxmlformats.org/officeDocument/2006/relationships/slideLayout" Target="../slideLayouts/slideLayout43.xml"/><Relationship Id="rId6" Type="http://schemas.openxmlformats.org/officeDocument/2006/relationships/slideLayout" Target="../slideLayouts/slideLayout44.xml"/><Relationship Id="rId7" Type="http://schemas.openxmlformats.org/officeDocument/2006/relationships/slideLayout" Target="../slideLayouts/slideLayout45.xml"/><Relationship Id="rId8" Type="http://schemas.openxmlformats.org/officeDocument/2006/relationships/slideLayout" Target="../slideLayouts/slideLayout46.xml"/><Relationship Id="rId9" Type="http://schemas.openxmlformats.org/officeDocument/2006/relationships/slideLayout" Target="../slideLayouts/slideLayout47.xml"/><Relationship Id="rId10" Type="http://schemas.openxmlformats.org/officeDocument/2006/relationships/slideLayout" Target="../slideLayouts/slideLayout48.xml"/><Relationship Id="rId11" Type="http://schemas.openxmlformats.org/officeDocument/2006/relationships/theme" Target="../theme/theme6.xml"/><Relationship Id="rId1" Type="http://schemas.openxmlformats.org/officeDocument/2006/relationships/slideLayout" Target="../slideLayouts/slideLayout39.xml"/><Relationship Id="rId2" Type="http://schemas.openxmlformats.org/officeDocument/2006/relationships/slideLayout" Target="../slideLayouts/slideLayout40.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theme" Target="../theme/theme7.xml"/><Relationship Id="rId1" Type="http://schemas.openxmlformats.org/officeDocument/2006/relationships/slideLayout" Target="../slideLayouts/slideLayout49.xml"/><Relationship Id="rId2" Type="http://schemas.openxmlformats.org/officeDocument/2006/relationships/slideLayout" Target="../slideLayouts/slideLayout50.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4" Type="http://schemas.openxmlformats.org/officeDocument/2006/relationships/slideLayout" Target="../slideLayouts/slideLayout57.xml"/><Relationship Id="rId5" Type="http://schemas.openxmlformats.org/officeDocument/2006/relationships/slideLayout" Target="../slideLayouts/slideLayout58.xml"/><Relationship Id="rId6" Type="http://schemas.openxmlformats.org/officeDocument/2006/relationships/theme" Target="../theme/theme8.xml"/><Relationship Id="rId1" Type="http://schemas.openxmlformats.org/officeDocument/2006/relationships/slideLayout" Target="../slideLayouts/slideLayout54.xml"/><Relationship Id="rId2"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7"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rgbClr val="7F7F7F"/>
                </a:solidFill>
                <a:effectLst/>
                <a:latin typeface="+mn-lt"/>
              </a:defRPr>
            </a:lvl1pPr>
            <a:extLst/>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F9618F39-C94C-493D-8DAC-C01F8FAB2DC5}" type="slidenum">
              <a:rPr lang="en-US"/>
              <a:pPr>
                <a:defRPr/>
              </a:pPr>
              <a:t>‹#›</a:t>
            </a:fld>
            <a:endParaRPr lang="en-US" dirty="0"/>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270" r:id="rId1"/>
    <p:sldLayoutId id="2147484260" r:id="rId2"/>
    <p:sldLayoutId id="2147484259" r:id="rId3"/>
    <p:sldLayoutId id="2147484258" r:id="rId4"/>
    <p:sldLayoutId id="2147484271" r:id="rId5"/>
    <p:sldLayoutId id="2147484272" r:id="rId6"/>
    <p:sldLayoutId id="2147484273" r:id="rId7"/>
    <p:sldLayoutId id="2147484274" r:id="rId8"/>
    <p:sldLayoutId id="2147484275" r:id="rId9"/>
    <p:sldLayoutId id="2147484276" r:id="rId10"/>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1"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rgbClr val="7F7F7F"/>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5B0B414F-F4B0-4EDA-B2DC-1B16D1528DD7}"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2"/>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07</a:t>
            </a:r>
          </a:p>
        </p:txBody>
      </p:sp>
    </p:spTree>
  </p:cSld>
  <p:clrMap bg1="lt1" tx1="dk1" bg2="lt2" tx2="dk2" accent1="accent1" accent2="accent2" accent3="accent3" accent4="accent4" accent5="accent5" accent6="accent6" hlink="hlink" folHlink="folHlink"/>
  <p:sldLayoutIdLst>
    <p:sldLayoutId id="2147484277" r:id="rId1"/>
    <p:sldLayoutId id="2147484263" r:id="rId2"/>
    <p:sldLayoutId id="2147484262" r:id="rId3"/>
    <p:sldLayoutId id="2147484261" r:id="rId4"/>
    <p:sldLayoutId id="2147484278" r:id="rId5"/>
    <p:sldLayoutId id="2147484279" r:id="rId6"/>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chemeClr val="accent2"/>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chemeClr val="accent2"/>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chemeClr val="accent2"/>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chemeClr val="accent2"/>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8A1C190A-3E7D-4213-9DD0-BF77DBA4C17C}"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09</a:t>
            </a:r>
          </a:p>
        </p:txBody>
      </p:sp>
    </p:spTree>
  </p:cSld>
  <p:clrMap bg1="lt1" tx1="dk1" bg2="lt2" tx2="dk2" accent1="accent1" accent2="accent2" accent3="accent3" accent4="accent4" accent5="accent5" accent6="accent6" hlink="hlink" folHlink="folHlink"/>
  <p:sldLayoutIdLst>
    <p:sldLayoutId id="2147484280" r:id="rId1"/>
    <p:sldLayoutId id="2147484266" r:id="rId2"/>
    <p:sldLayoutId id="2147484265" r:id="rId3"/>
    <p:sldLayoutId id="2147484264" r:id="rId4"/>
    <p:sldLayoutId id="2147484281" r:id="rId5"/>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09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B07F8111-265B-4C44-A5EA-07EEFF705859}"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15</a:t>
            </a:r>
          </a:p>
        </p:txBody>
      </p:sp>
    </p:spTree>
  </p:cSld>
  <p:clrMap bg1="lt1" tx1="dk1" bg2="lt2" tx2="dk2" accent1="accent1" accent2="accent2" accent3="accent3" accent4="accent4" accent5="accent5" accent6="accent6" hlink="hlink" folHlink="folHlink"/>
  <p:sldLayoutIdLst>
    <p:sldLayoutId id="2147484282" r:id="rId1"/>
    <p:sldLayoutId id="2147484269" r:id="rId2"/>
    <p:sldLayoutId id="2147484268" r:id="rId3"/>
    <p:sldLayoutId id="2147484267" r:id="rId4"/>
    <p:sldLayoutId id="2147484283" r:id="rId5"/>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10429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609600" y="6248400"/>
            <a:ext cx="8156575" cy="365125"/>
          </a:xfrm>
          <a:prstGeom prst="rect">
            <a:avLst/>
          </a:prstGeom>
        </p:spPr>
        <p:txBody>
          <a:bodyPr vert="horz" wrap="square" lIns="91440" tIns="45720" rIns="91440" bIns="45720" numCol="1" anchor="ctr" anchorCtr="0" compatLnSpc="1">
            <a:prstTxWarp prst="textNoShape">
              <a:avLst/>
            </a:prstTxWarp>
          </a:bodyPr>
          <a:lstStyle>
            <a:lvl1pPr algn="l">
              <a:defRPr sz="800">
                <a:solidFill>
                  <a:schemeClr val="bg1">
                    <a:lumMod val="50000"/>
                  </a:schemeClr>
                </a:solidFill>
              </a:defRPr>
            </a:lvl1p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ea typeface="ＭＳ Ｐゴシック" charset="0"/>
                <a:cs typeface="ＭＳ Ｐゴシック" charset="0"/>
              </a:defRPr>
            </a:lvl1pPr>
          </a:lstStyle>
          <a:p>
            <a:pPr>
              <a:defRPr/>
            </a:pPr>
            <a:fld id="{F9618F39-C94C-493D-8DAC-C01F8FAB2DC5}"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 id="2147484319" r:id="rId12"/>
  </p:sldLayoutIdLst>
  <p:transition xmlns:p14="http://schemas.microsoft.com/office/powerpoint/2010/main">
    <p:fade/>
  </p:transition>
  <p:hf hdr="0" dt="0"/>
  <p:txStyles>
    <p:titleStyle>
      <a:lvl1pPr algn="l" rtl="0" eaLnBrk="1" fontAlgn="base" hangingPunct="1">
        <a:spcBef>
          <a:spcPct val="0"/>
        </a:spcBef>
        <a:spcAft>
          <a:spcPct val="0"/>
        </a:spcAft>
        <a:defRPr sz="4400" kern="120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2pPr>
      <a:lvl3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3pPr>
      <a:lvl4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4pPr>
      <a:lvl5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6pPr>
      <a:lvl7pPr marL="9144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7pPr>
      <a:lvl8pPr marL="13716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8pPr>
      <a:lvl9pPr marL="18288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ＭＳ Ｐゴシック" charset="0"/>
          <a:cs typeface="ＭＳ Ｐゴシック" charset="0"/>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ＭＳ Ｐゴシック" charset="0"/>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ＭＳ Ｐゴシック" charset="0"/>
          <a:cs typeface="+mn-cs"/>
        </a:defRPr>
      </a:lvl3pPr>
      <a:lvl4pPr marL="1371600" indent="-228600" algn="l" rtl="0" eaLnBrk="1" fontAlgn="base" hangingPunct="1">
        <a:spcBef>
          <a:spcPts val="400"/>
        </a:spcBef>
        <a:spcAft>
          <a:spcPct val="0"/>
        </a:spcAft>
        <a:buClr>
          <a:srgbClr val="99CA2C"/>
        </a:buClr>
        <a:buSzPct val="75000"/>
        <a:buFont typeface="Wingdings" pitchFamily="2" charset="2"/>
        <a:buChar char=""/>
        <a:defRPr sz="2000" kern="1200">
          <a:solidFill>
            <a:schemeClr val="tx1"/>
          </a:solidFill>
          <a:latin typeface="+mn-lt"/>
          <a:ea typeface="ＭＳ Ｐゴシック" charset="0"/>
          <a:cs typeface="+mn-cs"/>
        </a:defRPr>
      </a:lvl4pPr>
      <a:lvl5pPr marL="1828800" indent="-228600" algn="l" rtl="0" eaLnBrk="1" fontAlgn="base" hangingPunct="1">
        <a:spcBef>
          <a:spcPts val="400"/>
        </a:spcBef>
        <a:spcAft>
          <a:spcPct val="0"/>
        </a:spcAft>
        <a:buClr>
          <a:srgbClr val="92C02A"/>
        </a:buClr>
        <a:buSzPct val="65000"/>
        <a:buFont typeface="Wingdings" pitchFamily="2" charset="2"/>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1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2302DF93-FF42-4B25-AFFB-8A77894EADE5}" type="slidenum">
              <a:rPr lang="en-US"/>
              <a:pPr/>
              <a:t>‹#›</a:t>
            </a:fld>
            <a:endParaRPr lang="en-US"/>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57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432DB7F3-B1B5-4361-A27F-3175FE8AB752}" type="slidenum">
              <a:rPr lang="en-US"/>
              <a:pPr/>
              <a:t>‹#›</a:t>
            </a:fld>
            <a:endParaRPr lang="en-US"/>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09</a:t>
            </a:r>
          </a:p>
        </p:txBody>
      </p:sp>
    </p:spTree>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23"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8178930A-9B3A-4C99-AEA2-F90AF211C1CD}" type="slidenum">
              <a:rPr lang="en-US"/>
              <a:pPr/>
              <a:t>‹#›</a:t>
            </a:fld>
            <a:endParaRPr lang="en-US"/>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15</a:t>
            </a:r>
          </a:p>
        </p:txBody>
      </p:sp>
    </p:spTree>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slide" Target="slide4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slide" Target="slide49.xml"/><Relationship Id="rId1" Type="http://schemas.openxmlformats.org/officeDocument/2006/relationships/slideLayout" Target="../slideLayouts/slideLayout3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slide" Target="slide50.xml"/><Relationship Id="rId1" Type="http://schemas.openxmlformats.org/officeDocument/2006/relationships/slideLayout" Target="../slideLayouts/slideLayout2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slide" Target="slide51.xml"/><Relationship Id="rId4" Type="http://schemas.openxmlformats.org/officeDocument/2006/relationships/image" Target="../media/image11.png"/><Relationship Id="rId1" Type="http://schemas.openxmlformats.org/officeDocument/2006/relationships/slideLayout" Target="../slideLayouts/slideLayout28.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slide" Target="slide52.xml"/><Relationship Id="rId1" Type="http://schemas.openxmlformats.org/officeDocument/2006/relationships/slideLayout" Target="../slideLayouts/slideLayout3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slide" Target="slide53.xml"/><Relationship Id="rId1" Type="http://schemas.openxmlformats.org/officeDocument/2006/relationships/slideLayout" Target="../slideLayouts/slideLayout28.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slide" Target="slide54.xml"/><Relationship Id="rId1" Type="http://schemas.openxmlformats.org/officeDocument/2006/relationships/slideLayout" Target="../slideLayouts/slideLayout28.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slide" Target="slide55.xml"/><Relationship Id="rId1" Type="http://schemas.openxmlformats.org/officeDocument/2006/relationships/slideLayout" Target="../slideLayouts/slideLayout38.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17.png"/><Relationship Id="rId3" Type="http://schemas.openxmlformats.org/officeDocument/2006/relationships/slide" Target="slide56.xml"/></Relationships>
</file>

<file path=ppt/slides/_rels/slide33.xml.rels><?xml version="1.0" encoding="UTF-8" standalone="yes"?>
<Relationships xmlns="http://schemas.openxmlformats.org/package/2006/relationships"><Relationship Id="rId3" Type="http://schemas.openxmlformats.org/officeDocument/2006/relationships/slide" Target="slide57.xml"/><Relationship Id="rId4" Type="http://schemas.openxmlformats.org/officeDocument/2006/relationships/image" Target="../media/image18.png"/><Relationship Id="rId1" Type="http://schemas.openxmlformats.org/officeDocument/2006/relationships/slideLayout" Target="../slideLayouts/slideLayout38.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slide" Target="slide58.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emf"/><Relationship Id="rId3" Type="http://schemas.openxmlformats.org/officeDocument/2006/relationships/slide" Target="slide4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500" y="2324100"/>
            <a:ext cx="6477000" cy="2209800"/>
          </a:xfrm>
        </p:spPr>
        <p:txBody>
          <a:bodyPr vert="horz" wrap="square" lIns="91440" tIns="45720" rIns="91440" bIns="45720" numCol="1" anchorCtr="0" compatLnSpc="1">
            <a:prstTxWarp prst="textNoShape">
              <a:avLst/>
            </a:prstTxWarp>
          </a:bodyPr>
          <a:lstStyle/>
          <a:p>
            <a:r>
              <a:rPr lang="en-US" sz="4000" b="1" cap="none" dirty="0"/>
              <a:t>CHAPTER 6:</a:t>
            </a:r>
            <a:br>
              <a:rPr lang="en-US" sz="4000" b="1" cap="none" dirty="0"/>
            </a:br>
            <a:r>
              <a:rPr lang="en-US" sz="4000" b="1" cap="none" dirty="0"/>
              <a:t>UNDERSTAND CONSUMER </a:t>
            </a:r>
            <a:r>
              <a:rPr lang="en-US" sz="4000" b="1" cap="none" dirty="0" smtClean="0"/>
              <a:t>AND </a:t>
            </a:r>
            <a:r>
              <a:rPr lang="en-US" sz="4000" b="1" cap="none" dirty="0"/>
              <a:t>BUSINESS MARKETS</a:t>
            </a:r>
          </a:p>
        </p:txBody>
      </p:sp>
      <p:sp>
        <p:nvSpPr>
          <p:cNvPr id="3" name="Subtitle 2"/>
          <p:cNvSpPr>
            <a:spLocks noGrp="1"/>
          </p:cNvSpPr>
          <p:nvPr>
            <p:ph type="subTitle" idx="1"/>
          </p:nvPr>
        </p:nvSpPr>
        <p:spPr/>
        <p:txBody>
          <a:bodyPr>
            <a:normAutofit fontScale="92500" lnSpcReduction="20000"/>
          </a:bodyPr>
          <a:lstStyle/>
          <a:p>
            <a:pPr eaLnBrk="1" hangingPunct="1">
              <a:defRPr/>
            </a:pPr>
            <a:r>
              <a:rPr lang="en-US" dirty="0"/>
              <a:t>Part 2: Use Information to Drive Marketing Decisions</a:t>
            </a:r>
          </a:p>
        </p:txBody>
      </p:sp>
      <p:sp>
        <p:nvSpPr>
          <p:cNvPr id="19463" name="Rectangle 7"/>
          <p:cNvSpPr>
            <a:spLocks noChangeArrowheads="1"/>
          </p:cNvSpPr>
          <p:nvPr/>
        </p:nvSpPr>
        <p:spPr bwMode="auto">
          <a:xfrm>
            <a:off x="4343400" y="6400800"/>
            <a:ext cx="4343400" cy="457200"/>
          </a:xfrm>
          <a:prstGeom prst="rect">
            <a:avLst/>
          </a:prstGeom>
          <a:noFill/>
          <a:ln w="9525">
            <a:noFill/>
            <a:miter lim="800000"/>
            <a:headEnd/>
            <a:tailEnd/>
          </a:ln>
          <a:effectLst/>
        </p:spPr>
        <p:txBody>
          <a:bodyPr/>
          <a:lstStyle/>
          <a:p>
            <a:pPr algn="r"/>
            <a:endParaRPr lang="en-US" altLang="en-US" sz="1000" dirty="0"/>
          </a:p>
        </p:txBody>
      </p:sp>
      <p:sp>
        <p:nvSpPr>
          <p:cNvPr id="19464" name="Rectangle 8"/>
          <p:cNvSpPr>
            <a:spLocks noChangeArrowheads="1"/>
          </p:cNvSpPr>
          <p:nvPr/>
        </p:nvSpPr>
        <p:spPr bwMode="auto">
          <a:xfrm>
            <a:off x="-4354" y="6050037"/>
            <a:ext cx="2133600" cy="457200"/>
          </a:xfrm>
          <a:prstGeom prst="rect">
            <a:avLst/>
          </a:prstGeom>
          <a:noFill/>
          <a:ln w="9525">
            <a:noFill/>
            <a:miter lim="800000"/>
            <a:headEnd/>
            <a:tailEnd/>
          </a:ln>
          <a:effectLst/>
        </p:spPr>
        <p:txBody>
          <a:bodyPr/>
          <a:lstStyle/>
          <a:p>
            <a:r>
              <a:rPr lang="en-US" b="1" i="1" dirty="0">
                <a:latin typeface="Times New Roman" pitchFamily="18" charset="0"/>
              </a:rPr>
              <a:t>McGraw-Hill Education</a:t>
            </a:r>
            <a:endParaRPr lang="en-US" altLang="en-US" b="1" i="1" dirty="0">
              <a:latin typeface="Times New Roman" pitchFamily="18" charset="0"/>
            </a:endParaRPr>
          </a:p>
        </p:txBody>
      </p:sp>
      <p:sp>
        <p:nvSpPr>
          <p:cNvPr id="4" name="TextBox 3"/>
          <p:cNvSpPr txBox="1"/>
          <p:nvPr/>
        </p:nvSpPr>
        <p:spPr>
          <a:xfrm>
            <a:off x="1333500" y="5557594"/>
            <a:ext cx="7353300" cy="492443"/>
          </a:xfrm>
          <a:prstGeom prst="rect">
            <a:avLst/>
          </a:prstGeom>
          <a:noFill/>
        </p:spPr>
        <p:txBody>
          <a:bodyPr wrap="square" rtlCol="0">
            <a:spAutoFit/>
          </a:bodyPr>
          <a:lstStyle/>
          <a:p>
            <a:r>
              <a:rPr lang="en-US" altLang="en-US" sz="800" dirty="0"/>
              <a:t>Copyright © McGraw-Hill Education.  All rights reserved. No reproduction or distribution without the prior written consent of McGraw-Hill Education.</a:t>
            </a:r>
          </a:p>
          <a:p>
            <a:endParaRPr lang="en-US" dirty="0"/>
          </a:p>
        </p:txBody>
      </p:sp>
    </p:spTree>
  </p:cSld>
  <p:clrMapOvr>
    <a:masterClrMapping/>
  </p:clrMapOvr>
  <p:transition xmlns:p14="http://schemas.microsoft.com/office/powerpoint/2010/mai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dirty="0" smtClean="0"/>
              <a:t>Learning</a:t>
            </a:r>
            <a:endParaRPr lang="en-US" dirty="0"/>
          </a:p>
        </p:txBody>
      </p:sp>
      <p:sp>
        <p:nvSpPr>
          <p:cNvPr id="29699" name="Content Placeholder 12"/>
          <p:cNvSpPr>
            <a:spLocks noGrp="1"/>
          </p:cNvSpPr>
          <p:nvPr>
            <p:ph sz="quarter" idx="1"/>
          </p:nvPr>
        </p:nvSpPr>
        <p:spPr/>
        <p:txBody>
          <a:bodyPr/>
          <a:lstStyle/>
          <a:p>
            <a:pPr marL="0" indent="0">
              <a:buNone/>
            </a:pPr>
            <a:r>
              <a:rPr lang="en-US" b="1" dirty="0"/>
              <a:t>Learning:  </a:t>
            </a:r>
            <a:r>
              <a:rPr lang="en-US" dirty="0"/>
              <a:t>Any change in the content or organization of long-term memory or behavior.</a:t>
            </a:r>
          </a:p>
          <a:p>
            <a:pPr lvl="1">
              <a:buFont typeface="Arial"/>
              <a:buChar char="•"/>
            </a:pPr>
            <a:r>
              <a:rPr lang="en-US" b="1" dirty="0"/>
              <a:t>Conditioning</a:t>
            </a:r>
            <a:r>
              <a:rPr lang="en-US" dirty="0"/>
              <a:t> creates an association between two stimuli.</a:t>
            </a:r>
          </a:p>
          <a:p>
            <a:pPr lvl="2">
              <a:buFont typeface="Arial"/>
              <a:buChar char="•"/>
            </a:pPr>
            <a:r>
              <a:rPr lang="en-US" b="1" dirty="0"/>
              <a:t>Classical conditioning </a:t>
            </a:r>
            <a:r>
              <a:rPr lang="en-US" dirty="0"/>
              <a:t>promotes learning through </a:t>
            </a:r>
            <a:r>
              <a:rPr lang="en-US" i="1" dirty="0"/>
              <a:t>stimulus</a:t>
            </a:r>
            <a:r>
              <a:rPr lang="en-US" dirty="0"/>
              <a:t> </a:t>
            </a:r>
            <a:r>
              <a:rPr lang="en-US" i="1" dirty="0"/>
              <a:t>and</a:t>
            </a:r>
            <a:r>
              <a:rPr lang="en-US" dirty="0"/>
              <a:t> </a:t>
            </a:r>
            <a:r>
              <a:rPr lang="en-US" i="1" dirty="0"/>
              <a:t>response</a:t>
            </a:r>
            <a:r>
              <a:rPr lang="en-US" dirty="0"/>
              <a:t>.</a:t>
            </a:r>
          </a:p>
          <a:p>
            <a:pPr lvl="2">
              <a:buFont typeface="Arial"/>
              <a:buChar char="•"/>
            </a:pPr>
            <a:r>
              <a:rPr lang="en-US" b="1" dirty="0"/>
              <a:t>Operant conditioning </a:t>
            </a:r>
            <a:r>
              <a:rPr lang="en-US" dirty="0"/>
              <a:t>rewards </a:t>
            </a:r>
            <a:r>
              <a:rPr lang="en-US" i="1" dirty="0"/>
              <a:t>desirable behavior</a:t>
            </a:r>
            <a:r>
              <a:rPr lang="en-US" dirty="0"/>
              <a:t>.</a:t>
            </a:r>
            <a:endParaRPr lang="en-US" b="1" dirty="0"/>
          </a:p>
          <a:p>
            <a:pPr lvl="1">
              <a:buFont typeface="Arial"/>
              <a:buChar char="•"/>
            </a:pPr>
            <a:r>
              <a:rPr lang="en-US" b="1" dirty="0"/>
              <a:t>Cognitive learning </a:t>
            </a:r>
            <a:r>
              <a:rPr lang="en-US" dirty="0"/>
              <a:t>is more active and requires information to work through problems and life situations.</a:t>
            </a:r>
            <a:endParaRPr lang="en-US" b="1" dirty="0"/>
          </a:p>
        </p:txBody>
      </p:sp>
      <p:sp>
        <p:nvSpPr>
          <p:cNvPr id="29705" name="Rectangle 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74E1A47-6F8A-4FF0-A216-E8302F1CF143}" type="slidenum">
              <a:rPr lang="en-US" smtClean="0"/>
              <a:pPr>
                <a:defRPr/>
              </a:pPr>
              <a:t>10</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dirty="0" smtClean="0"/>
              <a:t>Personality</a:t>
            </a:r>
            <a:endParaRPr lang="en-US" dirty="0"/>
          </a:p>
        </p:txBody>
      </p:sp>
      <p:sp>
        <p:nvSpPr>
          <p:cNvPr id="30723" name="Content Placeholder 12"/>
          <p:cNvSpPr>
            <a:spLocks noGrp="1"/>
          </p:cNvSpPr>
          <p:nvPr>
            <p:ph sz="quarter" idx="1"/>
          </p:nvPr>
        </p:nvSpPr>
        <p:spPr>
          <a:xfrm>
            <a:off x="609600" y="1752600"/>
            <a:ext cx="8156448" cy="4328160"/>
          </a:xfrm>
        </p:spPr>
        <p:txBody>
          <a:bodyPr/>
          <a:lstStyle/>
          <a:p>
            <a:pPr marL="366713" lvl="1" indent="0">
              <a:spcBef>
                <a:spcPts val="1900"/>
              </a:spcBef>
              <a:buNone/>
            </a:pPr>
            <a:r>
              <a:rPr lang="en-US" dirty="0" smtClean="0"/>
              <a:t>Each </a:t>
            </a:r>
            <a:r>
              <a:rPr lang="en-US" dirty="0"/>
              <a:t>person has a set of consistent, enduring personal characteristics.  </a:t>
            </a:r>
          </a:p>
          <a:p>
            <a:pPr marL="366713" lvl="1" indent="0">
              <a:spcBef>
                <a:spcPts val="1900"/>
              </a:spcBef>
              <a:buNone/>
            </a:pPr>
            <a:r>
              <a:rPr lang="en-US" dirty="0"/>
              <a:t>Those characteristics can be measured to identify differences between individuals.</a:t>
            </a:r>
          </a:p>
        </p:txBody>
      </p:sp>
      <p:sp>
        <p:nvSpPr>
          <p:cNvPr id="30729" name="Rectangle 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74E1A47-6F8A-4FF0-A216-E8302F1CF143}" type="slidenum">
              <a:rPr lang="en-US" smtClean="0"/>
              <a:pPr>
                <a:defRPr/>
              </a:pPr>
              <a:t>11</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lgn="ctr" eaLnBrk="1" hangingPunct="1">
              <a:spcBef>
                <a:spcPts val="550"/>
              </a:spcBef>
              <a:defRPr/>
            </a:pPr>
            <a:r>
              <a:rPr lang="en-US" dirty="0" smtClean="0"/>
              <a:t>External Factors Shape Consumer Choices: Cultural</a:t>
            </a:r>
            <a:endParaRPr lang="en-US" dirty="0"/>
          </a:p>
        </p:txBody>
      </p:sp>
      <p:sp>
        <p:nvSpPr>
          <p:cNvPr id="32771" name="Content Placeholder 14"/>
          <p:cNvSpPr>
            <a:spLocks noGrp="1"/>
          </p:cNvSpPr>
          <p:nvPr>
            <p:ph sz="quarter" idx="1"/>
          </p:nvPr>
        </p:nvSpPr>
        <p:spPr>
          <a:xfrm>
            <a:off x="612648" y="1600199"/>
            <a:ext cx="3593592" cy="5262563"/>
          </a:xfrm>
        </p:spPr>
        <p:txBody>
          <a:bodyPr/>
          <a:lstStyle/>
          <a:p>
            <a:pPr marL="0" indent="0" eaLnBrk="1" hangingPunct="1">
              <a:spcBef>
                <a:spcPts val="1900"/>
              </a:spcBef>
              <a:buNone/>
            </a:pPr>
            <a:r>
              <a:rPr lang="en-US" sz="2200" b="1" dirty="0"/>
              <a:t>Culture </a:t>
            </a:r>
            <a:r>
              <a:rPr lang="en-US" sz="2200" dirty="0"/>
              <a:t>is a system of values, beliefs, and morals shared by a particular group of people that permeate over time.</a:t>
            </a:r>
          </a:p>
          <a:p>
            <a:pPr marL="0" indent="0" eaLnBrk="1" hangingPunct="1">
              <a:spcBef>
                <a:spcPts val="1900"/>
              </a:spcBef>
              <a:buNone/>
            </a:pPr>
            <a:r>
              <a:rPr lang="en-US" sz="2200" dirty="0"/>
              <a:t>Learning a target market’s culture is essential to creating an effective marketing strategy</a:t>
            </a:r>
            <a:r>
              <a:rPr lang="en-US" sz="2200" dirty="0" smtClean="0"/>
              <a:t>. </a:t>
            </a:r>
            <a:r>
              <a:rPr lang="en-US" sz="2200" dirty="0"/>
              <a:t>Not understanding a culture may mean poor market acceptance of a product.</a:t>
            </a:r>
          </a:p>
          <a:p>
            <a:pPr lvl="1" eaLnBrk="1" hangingPunct="1"/>
            <a:endParaRPr lang="en-US" dirty="0"/>
          </a:p>
          <a:p>
            <a:pPr eaLnBrk="1" hangingPunct="1"/>
            <a:endParaRPr lang="en-US" dirty="0"/>
          </a:p>
        </p:txBody>
      </p:sp>
      <p:sp>
        <p:nvSpPr>
          <p:cNvPr id="32778" name="Rectangle 10"/>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7" name="Slide Number Placeholder 6"/>
          <p:cNvSpPr>
            <a:spLocks noGrp="1"/>
          </p:cNvSpPr>
          <p:nvPr>
            <p:ph type="sldNum" sz="quarter" idx="12"/>
          </p:nvPr>
        </p:nvSpPr>
        <p:spPr/>
        <p:txBody>
          <a:bodyPr>
            <a:normAutofit fontScale="85000" lnSpcReduction="20000"/>
          </a:bodyPr>
          <a:lstStyle/>
          <a:p>
            <a:pPr>
              <a:defRPr/>
            </a:pPr>
            <a:fld id="{974E1A47-6F8A-4FF0-A216-E8302F1CF143}" type="slidenum">
              <a:rPr lang="en-US" smtClean="0"/>
              <a:pPr>
                <a:defRPr/>
              </a:pPr>
              <a:t>12</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pic>
        <p:nvPicPr>
          <p:cNvPr id="10" name="Picture 9" descr="Four overlapping circles show the cultural forces of language, values, subculture, and nonverbal communica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240" y="1753418"/>
            <a:ext cx="4892040" cy="4053022"/>
          </a:xfrm>
          <a:prstGeom prst="rect">
            <a:avLst/>
          </a:prstGeom>
        </p:spPr>
      </p:pic>
    </p:spTree>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pPr algn="ctr">
              <a:defRPr/>
            </a:pPr>
            <a:r>
              <a:rPr lang="en-US" sz="3600" dirty="0"/>
              <a:t>External Factors Shape Consumer Choices: </a:t>
            </a:r>
            <a:r>
              <a:rPr lang="en-US" sz="3600" dirty="0" smtClean="0"/>
              <a:t>Situational</a:t>
            </a:r>
            <a:endParaRPr lang="en-US" sz="3600" dirty="0"/>
          </a:p>
        </p:txBody>
      </p:sp>
      <p:sp>
        <p:nvSpPr>
          <p:cNvPr id="34819" name="Content Placeholder 14"/>
          <p:cNvSpPr>
            <a:spLocks noGrp="1"/>
          </p:cNvSpPr>
          <p:nvPr>
            <p:ph sz="quarter" idx="1"/>
          </p:nvPr>
        </p:nvSpPr>
        <p:spPr/>
        <p:txBody>
          <a:bodyPr/>
          <a:lstStyle/>
          <a:p>
            <a:pPr marL="0" indent="0" eaLnBrk="1" hangingPunct="1">
              <a:buNone/>
            </a:pPr>
            <a:r>
              <a:rPr lang="en-US" dirty="0"/>
              <a:t>Situational </a:t>
            </a:r>
            <a:r>
              <a:rPr lang="en-US" dirty="0" smtClean="0"/>
              <a:t>factors</a:t>
            </a:r>
          </a:p>
          <a:p>
            <a:pPr>
              <a:buFont typeface="Arial"/>
              <a:buChar char="•"/>
            </a:pPr>
            <a:r>
              <a:rPr lang="en-US" dirty="0" smtClean="0"/>
              <a:t>Physical surroundings</a:t>
            </a:r>
          </a:p>
          <a:p>
            <a:pPr>
              <a:buFont typeface="Arial"/>
              <a:buChar char="•"/>
            </a:pPr>
            <a:r>
              <a:rPr lang="en-US" dirty="0" smtClean="0"/>
              <a:t>Personal circumstances</a:t>
            </a:r>
          </a:p>
          <a:p>
            <a:pPr>
              <a:buFont typeface="Arial"/>
              <a:buChar char="•"/>
            </a:pPr>
            <a:r>
              <a:rPr lang="en-US" dirty="0" smtClean="0"/>
              <a:t>Time</a:t>
            </a:r>
            <a:endParaRPr lang="en-US" dirty="0"/>
          </a:p>
          <a:p>
            <a:pPr lvl="1" eaLnBrk="1" hangingPunct="1"/>
            <a:endParaRPr lang="en-US" dirty="0"/>
          </a:p>
          <a:p>
            <a:pPr eaLnBrk="1" hangingPunct="1"/>
            <a:endParaRPr lang="en-US" dirty="0"/>
          </a:p>
        </p:txBody>
      </p:sp>
      <p:sp>
        <p:nvSpPr>
          <p:cNvPr id="34826" name="Rectangle 10"/>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7" name="Slide Number Placeholder 6"/>
          <p:cNvSpPr>
            <a:spLocks noGrp="1"/>
          </p:cNvSpPr>
          <p:nvPr>
            <p:ph type="sldNum" sz="quarter" idx="12"/>
          </p:nvPr>
        </p:nvSpPr>
        <p:spPr/>
        <p:txBody>
          <a:bodyPr>
            <a:normAutofit fontScale="85000" lnSpcReduction="20000"/>
          </a:bodyPr>
          <a:lstStyle/>
          <a:p>
            <a:pPr>
              <a:defRPr/>
            </a:pPr>
            <a:fld id="{974E1A47-6F8A-4FF0-A216-E8302F1CF143}" type="slidenum">
              <a:rPr lang="en-US" smtClean="0"/>
              <a:pPr>
                <a:defRPr/>
              </a:pPr>
              <a:t>13</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lgn="ctr">
              <a:defRPr/>
            </a:pPr>
            <a:r>
              <a:rPr lang="en-US" dirty="0"/>
              <a:t>External Factors Shape Consumer Choices: </a:t>
            </a:r>
            <a:r>
              <a:rPr lang="en-US" dirty="0" smtClean="0"/>
              <a:t>Social</a:t>
            </a:r>
            <a:endParaRPr lang="en-US" dirty="0"/>
          </a:p>
        </p:txBody>
      </p:sp>
      <p:sp>
        <p:nvSpPr>
          <p:cNvPr id="35843" name="Content Placeholder 14"/>
          <p:cNvSpPr>
            <a:spLocks noGrp="1"/>
          </p:cNvSpPr>
          <p:nvPr>
            <p:ph sz="quarter" idx="1"/>
          </p:nvPr>
        </p:nvSpPr>
        <p:spPr/>
        <p:txBody>
          <a:bodyPr/>
          <a:lstStyle/>
          <a:p>
            <a:pPr marL="0" indent="0" eaLnBrk="1" hangingPunct="1">
              <a:buNone/>
            </a:pPr>
            <a:r>
              <a:rPr lang="en-US" dirty="0"/>
              <a:t>Social </a:t>
            </a:r>
            <a:r>
              <a:rPr lang="en-US" dirty="0" smtClean="0"/>
              <a:t>Factors</a:t>
            </a:r>
          </a:p>
          <a:p>
            <a:pPr eaLnBrk="1" hangingPunct="1">
              <a:buFont typeface="Arial"/>
              <a:buChar char="•"/>
            </a:pPr>
            <a:r>
              <a:rPr lang="en-US" dirty="0" smtClean="0"/>
              <a:t>Family</a:t>
            </a:r>
          </a:p>
          <a:p>
            <a:pPr eaLnBrk="1" hangingPunct="1">
              <a:buFont typeface="Arial"/>
              <a:buChar char="•"/>
            </a:pPr>
            <a:r>
              <a:rPr lang="en-US" dirty="0" smtClean="0"/>
              <a:t>Household life cycle</a:t>
            </a:r>
          </a:p>
          <a:p>
            <a:pPr eaLnBrk="1" hangingPunct="1">
              <a:buFont typeface="Arial"/>
              <a:buChar char="•"/>
            </a:pPr>
            <a:r>
              <a:rPr lang="en-US" dirty="0" smtClean="0"/>
              <a:t>Social class</a:t>
            </a:r>
          </a:p>
          <a:p>
            <a:pPr eaLnBrk="1" hangingPunct="1">
              <a:buFont typeface="Arial"/>
              <a:buChar char="•"/>
            </a:pPr>
            <a:r>
              <a:rPr lang="en-US" dirty="0" smtClean="0"/>
              <a:t>Opinion leaders and market mavens</a:t>
            </a:r>
          </a:p>
          <a:p>
            <a:pPr eaLnBrk="1" hangingPunct="1">
              <a:buFont typeface="Arial"/>
              <a:buChar char="•"/>
            </a:pPr>
            <a:r>
              <a:rPr lang="en-US" dirty="0" smtClean="0"/>
              <a:t>Reference groups</a:t>
            </a:r>
            <a:endParaRPr lang="en-US" dirty="0"/>
          </a:p>
          <a:p>
            <a:pPr lvl="1" eaLnBrk="1" hangingPunct="1"/>
            <a:endParaRPr lang="en-US" dirty="0"/>
          </a:p>
          <a:p>
            <a:pPr lvl="1" eaLnBrk="1" hangingPunct="1"/>
            <a:endParaRPr lang="en-US" dirty="0"/>
          </a:p>
          <a:p>
            <a:pPr eaLnBrk="1" hangingPunct="1"/>
            <a:endParaRPr lang="en-US" dirty="0"/>
          </a:p>
        </p:txBody>
      </p:sp>
      <p:sp>
        <p:nvSpPr>
          <p:cNvPr id="35850" name="Rectangle 10"/>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7" name="Slide Number Placeholder 6"/>
          <p:cNvSpPr>
            <a:spLocks noGrp="1"/>
          </p:cNvSpPr>
          <p:nvPr>
            <p:ph type="sldNum" sz="quarter" idx="12"/>
          </p:nvPr>
        </p:nvSpPr>
        <p:spPr/>
        <p:txBody>
          <a:bodyPr>
            <a:normAutofit fontScale="85000" lnSpcReduction="20000"/>
          </a:bodyPr>
          <a:lstStyle/>
          <a:p>
            <a:pPr>
              <a:defRPr/>
            </a:pPr>
            <a:fld id="{974E1A47-6F8A-4FF0-A216-E8302F1CF143}" type="slidenum">
              <a:rPr lang="en-US" smtClean="0"/>
              <a:pPr>
                <a:defRPr/>
              </a:pPr>
              <a:t>14</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3600" dirty="0" smtClean="0"/>
              <a:t>The Level of Involvement Influences the Process</a:t>
            </a:r>
            <a:endParaRPr lang="en-US" sz="3600" dirty="0"/>
          </a:p>
        </p:txBody>
      </p:sp>
      <p:sp>
        <p:nvSpPr>
          <p:cNvPr id="36867" name="Content Placeholder 12"/>
          <p:cNvSpPr>
            <a:spLocks noGrp="1"/>
          </p:cNvSpPr>
          <p:nvPr>
            <p:ph sz="quarter" idx="1"/>
          </p:nvPr>
        </p:nvSpPr>
        <p:spPr/>
        <p:txBody>
          <a:bodyPr/>
          <a:lstStyle/>
          <a:p>
            <a:pPr marL="0" indent="0">
              <a:buNone/>
            </a:pPr>
            <a:r>
              <a:rPr lang="en-US" dirty="0"/>
              <a:t>Involvement activated </a:t>
            </a:r>
            <a:r>
              <a:rPr lang="en-US" dirty="0" smtClean="0"/>
              <a:t>by:</a:t>
            </a:r>
            <a:endParaRPr lang="en-US" dirty="0"/>
          </a:p>
          <a:p>
            <a:pPr lvl="1">
              <a:buFont typeface="Arial"/>
              <a:buChar char="•"/>
            </a:pPr>
            <a:r>
              <a:rPr lang="en-US" dirty="0"/>
              <a:t>A person’s </a:t>
            </a:r>
            <a:r>
              <a:rPr lang="en-US" dirty="0" smtClean="0"/>
              <a:t>background.</a:t>
            </a:r>
            <a:endParaRPr lang="en-US" dirty="0"/>
          </a:p>
          <a:p>
            <a:pPr lvl="1">
              <a:buFont typeface="Arial"/>
              <a:buChar char="•"/>
            </a:pPr>
            <a:r>
              <a:rPr lang="en-US" dirty="0"/>
              <a:t>The aspirational </a:t>
            </a:r>
            <a:r>
              <a:rPr lang="en-US" dirty="0" smtClean="0"/>
              <a:t>focus.</a:t>
            </a:r>
            <a:endParaRPr lang="en-US" dirty="0"/>
          </a:p>
          <a:p>
            <a:pPr lvl="1">
              <a:buFont typeface="Arial"/>
              <a:buChar char="•"/>
            </a:pPr>
            <a:r>
              <a:rPr lang="en-US" dirty="0"/>
              <a:t>Environment at decision-making </a:t>
            </a:r>
            <a:r>
              <a:rPr lang="en-US" dirty="0" smtClean="0"/>
              <a:t>time.</a:t>
            </a:r>
            <a:endParaRPr lang="en-US" dirty="0"/>
          </a:p>
          <a:p>
            <a:pPr marL="0" indent="0">
              <a:buNone/>
            </a:pPr>
            <a:r>
              <a:rPr lang="en-US" dirty="0" smtClean="0"/>
              <a:t>High-Involvement Learning:</a:t>
            </a:r>
            <a:endParaRPr lang="en-US" dirty="0"/>
          </a:p>
          <a:p>
            <a:pPr lvl="1">
              <a:buFont typeface="Arial"/>
              <a:buChar char="•"/>
            </a:pPr>
            <a:r>
              <a:rPr lang="en-US" dirty="0"/>
              <a:t>People spend time more time in the decision-making process and report higher satisfaction.</a:t>
            </a:r>
          </a:p>
          <a:p>
            <a:pPr marL="0" indent="0">
              <a:buNone/>
            </a:pPr>
            <a:r>
              <a:rPr lang="en-US" dirty="0" smtClean="0"/>
              <a:t>Low-Involvement Learning:</a:t>
            </a:r>
            <a:endParaRPr lang="en-US" dirty="0"/>
          </a:p>
          <a:p>
            <a:pPr lvl="1">
              <a:buFont typeface="Arial"/>
              <a:buChar char="•"/>
            </a:pPr>
            <a:r>
              <a:rPr lang="en-US" dirty="0"/>
              <a:t>Routine or relatively unimportant decision-</a:t>
            </a:r>
            <a:r>
              <a:rPr lang="en-US" dirty="0" smtClean="0"/>
              <a:t>making.</a:t>
            </a:r>
            <a:endParaRPr lang="en-US" dirty="0"/>
          </a:p>
          <a:p>
            <a:pPr eaLnBrk="1" hangingPunct="1"/>
            <a:endParaRPr lang="en-US" dirty="0"/>
          </a:p>
        </p:txBody>
      </p:sp>
      <p:sp>
        <p:nvSpPr>
          <p:cNvPr id="36873" name="Rectangle 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74E1A47-6F8A-4FF0-A216-E8302F1CF143}" type="slidenum">
              <a:rPr lang="en-US" smtClean="0"/>
              <a:pPr>
                <a:defRPr/>
              </a:pPr>
              <a:t>15</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71638" y="457200"/>
            <a:ext cx="7197725" cy="549275"/>
          </a:xfrm>
          <a:solidFill>
            <a:srgbClr val="7030A0"/>
          </a:solidFill>
        </p:spPr>
        <p:txBody>
          <a:bodyPr/>
          <a:lstStyle/>
          <a:p>
            <a:pPr eaLnBrk="1" hangingPunct="1">
              <a:defRPr/>
            </a:pPr>
            <a:r>
              <a:rPr lang="en-US" dirty="0"/>
              <a:t>Consumer </a:t>
            </a:r>
            <a:r>
              <a:rPr lang="en-US" dirty="0" smtClean="0"/>
              <a:t>Decision-Making </a:t>
            </a:r>
            <a:r>
              <a:rPr lang="en-US" dirty="0"/>
              <a:t>Process</a:t>
            </a:r>
          </a:p>
        </p:txBody>
      </p:sp>
      <p:sp>
        <p:nvSpPr>
          <p:cNvPr id="7" name="Text Placeholder 6"/>
          <p:cNvSpPr>
            <a:spLocks noGrp="1"/>
          </p:cNvSpPr>
          <p:nvPr>
            <p:ph type="body" sz="quarter" idx="12"/>
          </p:nvPr>
        </p:nvSpPr>
        <p:spPr>
          <a:xfrm>
            <a:off x="228600" y="457200"/>
            <a:ext cx="1371600" cy="549275"/>
          </a:xfrm>
          <a:solidFill>
            <a:srgbClr val="0070C0"/>
          </a:solidFill>
        </p:spPr>
        <p:txBody>
          <a:bodyPr/>
          <a:lstStyle/>
          <a:p>
            <a:pPr eaLnBrk="1" hangingPunct="1">
              <a:defRPr/>
            </a:pPr>
            <a:r>
              <a:rPr lang="en-US" dirty="0">
                <a:solidFill>
                  <a:schemeClr val="bg1"/>
                </a:solidFill>
              </a:rPr>
              <a:t>Exhibit 4.10</a:t>
            </a:r>
          </a:p>
        </p:txBody>
      </p:sp>
      <p:sp>
        <p:nvSpPr>
          <p:cNvPr id="37909" name="Rectangle 21"/>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pic>
        <p:nvPicPr>
          <p:cNvPr id="37910" name="Picture 22" descr="A flow chart shows the five steps in the consumer decision-making process."/>
          <p:cNvPicPr>
            <a:picLocks noChangeAspect="1" noChangeArrowheads="1"/>
          </p:cNvPicPr>
          <p:nvPr/>
        </p:nvPicPr>
        <p:blipFill>
          <a:blip r:embed="rId2" cstate="print"/>
          <a:srcRect/>
          <a:stretch>
            <a:fillRect/>
          </a:stretch>
        </p:blipFill>
        <p:spPr bwMode="auto">
          <a:xfrm>
            <a:off x="228600" y="2514600"/>
            <a:ext cx="8384240" cy="1132705"/>
          </a:xfrm>
          <a:prstGeom prst="rect">
            <a:avLst/>
          </a:prstGeom>
          <a:noFill/>
          <a:ln w="9525">
            <a:noFill/>
            <a:miter lim="800000"/>
            <a:headEnd/>
            <a:tailEnd/>
          </a:ln>
        </p:spPr>
      </p:pic>
      <p:sp>
        <p:nvSpPr>
          <p:cNvPr id="2" name="Footer Placeholder 1"/>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8" name="Rectangle 7"/>
          <p:cNvSpPr/>
          <p:nvPr/>
        </p:nvSpPr>
        <p:spPr>
          <a:xfrm>
            <a:off x="3611880" y="3647305"/>
            <a:ext cx="2240280" cy="246221"/>
          </a:xfrm>
          <a:prstGeom prst="rect">
            <a:avLst/>
          </a:prstGeom>
        </p:spPr>
        <p:txBody>
          <a:bodyPr wrap="square">
            <a:spAutoFit/>
          </a:bodyPr>
          <a:lstStyle/>
          <a:p>
            <a:r>
              <a:rPr lang="en-US" sz="1000" dirty="0" smtClean="0">
                <a:hlinkClick r:id="rId3"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sz="3200" b="1" dirty="0" smtClean="0"/>
              <a:t>The Consumer Decision-Making Process: Problem Recognition</a:t>
            </a:r>
            <a:endParaRPr lang="en-US" sz="3200" b="1" dirty="0"/>
          </a:p>
        </p:txBody>
      </p:sp>
      <p:sp>
        <p:nvSpPr>
          <p:cNvPr id="33" name="Straight Connector 10"/>
          <p:cNvSpPr/>
          <p:nvPr/>
        </p:nvSpPr>
        <p:spPr>
          <a:xfrm rot="403133">
            <a:off x="3979863" y="3597275"/>
            <a:ext cx="71437" cy="7143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a:lnSpc>
                <a:spcPct val="90000"/>
              </a:lnSpc>
              <a:spcAft>
                <a:spcPct val="35000"/>
              </a:spcAft>
              <a:defRPr/>
            </a:pPr>
            <a:endParaRPr lang="en-US" sz="500"/>
          </a:p>
        </p:txBody>
      </p:sp>
      <p:sp>
        <p:nvSpPr>
          <p:cNvPr id="35" name="Straight Connector 14"/>
          <p:cNvSpPr/>
          <p:nvPr/>
        </p:nvSpPr>
        <p:spPr>
          <a:xfrm rot="3169500">
            <a:off x="3956050" y="4425950"/>
            <a:ext cx="117475" cy="11747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400050">
              <a:lnSpc>
                <a:spcPct val="90000"/>
              </a:lnSpc>
              <a:spcAft>
                <a:spcPct val="35000"/>
              </a:spcAft>
              <a:defRPr/>
            </a:pPr>
            <a:endParaRPr lang="en-US" sz="900"/>
          </a:p>
        </p:txBody>
      </p:sp>
      <p:sp>
        <p:nvSpPr>
          <p:cNvPr id="38927" name="Rectangle 15"/>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17" name="Slide Number Placeholder 16"/>
          <p:cNvSpPr>
            <a:spLocks noGrp="1"/>
          </p:cNvSpPr>
          <p:nvPr>
            <p:ph type="sldNum" sz="quarter" idx="12"/>
          </p:nvPr>
        </p:nvSpPr>
        <p:spPr/>
        <p:txBody>
          <a:bodyPr>
            <a:normAutofit fontScale="85000" lnSpcReduction="20000"/>
          </a:bodyPr>
          <a:lstStyle/>
          <a:p>
            <a:pPr>
              <a:defRPr/>
            </a:pPr>
            <a:fld id="{510246A0-4372-47E1-8630-7D91A8610BC4}" type="slidenum">
              <a:rPr lang="en-US" smtClean="0"/>
              <a:pPr>
                <a:defRPr/>
              </a:pPr>
              <a:t>17</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pic>
        <p:nvPicPr>
          <p:cNvPr id="5" name="Picture 4" descr="Problem recognition branches off into two components: the real state and the preferred st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6941" y="2006600"/>
            <a:ext cx="5412143" cy="3571240"/>
          </a:xfrm>
          <a:prstGeom prst="rect">
            <a:avLst/>
          </a:prstGeom>
        </p:spPr>
      </p:pic>
    </p:spTree>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3200" b="1" dirty="0"/>
              <a:t>The Consumer Decision-Making Process: </a:t>
            </a:r>
            <a:r>
              <a:rPr lang="en-US" sz="3200" b="1" dirty="0" smtClean="0"/>
              <a:t>Search for Information</a:t>
            </a:r>
            <a:endParaRPr lang="en-US" sz="3200" b="1" dirty="0"/>
          </a:p>
        </p:txBody>
      </p:sp>
      <p:sp>
        <p:nvSpPr>
          <p:cNvPr id="28" name="Slide Number Placeholder 27"/>
          <p:cNvSpPr>
            <a:spLocks noGrp="1"/>
          </p:cNvSpPr>
          <p:nvPr>
            <p:ph type="sldNum" sz="quarter" idx="12"/>
          </p:nvPr>
        </p:nvSpPr>
        <p:spPr/>
        <p:txBody>
          <a:bodyPr>
            <a:normAutofit fontScale="85000" lnSpcReduction="20000"/>
          </a:bodyPr>
          <a:lstStyle/>
          <a:p>
            <a:pPr>
              <a:defRPr/>
            </a:pPr>
            <a:fld id="{510246A0-4372-47E1-8630-7D91A8610BC4}" type="slidenum">
              <a:rPr lang="en-US" smtClean="0"/>
              <a:pPr>
                <a:defRPr/>
              </a:pPr>
              <a:t>18</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pic>
        <p:nvPicPr>
          <p:cNvPr id="4" name="Picture 3" descr="The search for information branches into three types of search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240" y="1600200"/>
            <a:ext cx="5613400" cy="4546161"/>
          </a:xfrm>
          <a:prstGeom prst="rect">
            <a:avLst/>
          </a:prstGeom>
        </p:spPr>
      </p:pic>
      <p:sp>
        <p:nvSpPr>
          <p:cNvPr id="29" name="Rectangle 28"/>
          <p:cNvSpPr/>
          <p:nvPr/>
        </p:nvSpPr>
        <p:spPr>
          <a:xfrm>
            <a:off x="3611880" y="6029161"/>
            <a:ext cx="2240280" cy="246221"/>
          </a:xfrm>
          <a:prstGeom prst="rect">
            <a:avLst/>
          </a:prstGeom>
        </p:spPr>
        <p:txBody>
          <a:bodyPr wrap="square">
            <a:spAutoFit/>
          </a:bodyPr>
          <a:lstStyle/>
          <a:p>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3400" dirty="0"/>
              <a:t>The Consumer Decision-Making </a:t>
            </a:r>
            <a:r>
              <a:rPr lang="en-US" sz="3400" dirty="0" smtClean="0"/>
              <a:t>Process: Information Sources</a:t>
            </a:r>
            <a:endParaRPr lang="en-US" sz="3400" dirty="0"/>
          </a:p>
        </p:txBody>
      </p:sp>
      <p:sp>
        <p:nvSpPr>
          <p:cNvPr id="40969" name="Rectangle 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74E1A47-6F8A-4FF0-A216-E8302F1CF143}" type="slidenum">
              <a:rPr lang="en-US" smtClean="0"/>
              <a:pPr>
                <a:defRPr/>
              </a:pPr>
              <a:t>19</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pic>
        <p:nvPicPr>
          <p:cNvPr id="6" name="Content Placeholder 5" descr="The search for information relies on two types of information sources."/>
          <p:cNvPicPr>
            <a:picLocks noGrp="1" noChangeAspect="1"/>
          </p:cNvPicPr>
          <p:nvPr>
            <p:ph sz="quarter" idx="1"/>
          </p:nvPr>
        </p:nvPicPr>
        <p:blipFill>
          <a:blip r:embed="rId3">
            <a:extLst>
              <a:ext uri="{28A0092B-C50C-407E-A947-70E740481C1C}">
                <a14:useLocalDpi xmlns:a14="http://schemas.microsoft.com/office/drawing/2010/main" val="0"/>
              </a:ext>
            </a:extLst>
          </a:blip>
          <a:srcRect t="5082" b="5082"/>
          <a:stretch>
            <a:fillRect/>
          </a:stretch>
        </p:blipFill>
        <p:spPr/>
      </p:pic>
      <p:sp>
        <p:nvSpPr>
          <p:cNvPr id="9" name="Rectangle 8"/>
          <p:cNvSpPr/>
          <p:nvPr/>
        </p:nvSpPr>
        <p:spPr>
          <a:xfrm>
            <a:off x="3611880" y="4480560"/>
            <a:ext cx="2240280" cy="246221"/>
          </a:xfrm>
          <a:prstGeom prst="rect">
            <a:avLst/>
          </a:prstGeom>
        </p:spPr>
        <p:txBody>
          <a:bodyPr wrap="square">
            <a:spAutoFit/>
          </a:bodyPr>
          <a:lstStyle/>
          <a:p>
            <a:r>
              <a:rPr lang="en-US" sz="1000" dirty="0" smtClean="0">
                <a:hlinkClick r:id="rId4"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Learning Objectives</a:t>
            </a:r>
            <a:endParaRPr lang="en-US" dirty="0"/>
          </a:p>
        </p:txBody>
      </p:sp>
      <p:sp>
        <p:nvSpPr>
          <p:cNvPr id="20483" name="Content Placeholder 2"/>
          <p:cNvSpPr>
            <a:spLocks noGrp="1"/>
          </p:cNvSpPr>
          <p:nvPr>
            <p:ph sz="quarter" idx="1"/>
          </p:nvPr>
        </p:nvSpPr>
        <p:spPr>
          <a:xfrm>
            <a:off x="182880" y="1600200"/>
            <a:ext cx="8583168" cy="4495800"/>
          </a:xfrm>
        </p:spPr>
        <p:txBody>
          <a:bodyPr>
            <a:normAutofit fontScale="92500" lnSpcReduction="20000"/>
          </a:bodyPr>
          <a:lstStyle/>
          <a:p>
            <a:pPr marL="0" indent="0" eaLnBrk="1" hangingPunct="1">
              <a:spcBef>
                <a:spcPts val="1800"/>
              </a:spcBef>
              <a:spcAft>
                <a:spcPts val="0"/>
              </a:spcAft>
              <a:buNone/>
            </a:pPr>
            <a:r>
              <a:rPr lang="en-US" sz="2200" dirty="0"/>
              <a:t>Understand the value of knowing the </a:t>
            </a:r>
            <a:r>
              <a:rPr lang="en-US" sz="2200" dirty="0" smtClean="0"/>
              <a:t>consumer.</a:t>
            </a:r>
            <a:endParaRPr lang="en-US" sz="2200" dirty="0"/>
          </a:p>
          <a:p>
            <a:pPr marL="0" indent="0" eaLnBrk="1" hangingPunct="1">
              <a:spcBef>
                <a:spcPts val="1800"/>
              </a:spcBef>
              <a:spcAft>
                <a:spcPts val="0"/>
              </a:spcAft>
              <a:buNone/>
            </a:pPr>
            <a:r>
              <a:rPr lang="en-US" sz="2200" dirty="0"/>
              <a:t>Consider the role of personal and psychological factors in consumer decision </a:t>
            </a:r>
            <a:r>
              <a:rPr lang="en-US" sz="2200" dirty="0" smtClean="0"/>
              <a:t>making.</a:t>
            </a:r>
            <a:endParaRPr lang="en-US" sz="2200" dirty="0"/>
          </a:p>
          <a:p>
            <a:pPr marL="0" indent="0" eaLnBrk="1" hangingPunct="1">
              <a:spcBef>
                <a:spcPts val="1800"/>
              </a:spcBef>
              <a:spcAft>
                <a:spcPts val="0"/>
              </a:spcAft>
              <a:buNone/>
            </a:pPr>
            <a:r>
              <a:rPr lang="en-US" sz="2200" dirty="0"/>
              <a:t>Appreciate the critical and complex role of cultural, situational, and social factors in a consumer purchase </a:t>
            </a:r>
            <a:r>
              <a:rPr lang="en-US" sz="2200" dirty="0" smtClean="0"/>
              <a:t>decision.</a:t>
            </a:r>
            <a:endParaRPr lang="en-US" sz="2200" dirty="0"/>
          </a:p>
          <a:p>
            <a:pPr marL="0" indent="0" eaLnBrk="1" hangingPunct="1">
              <a:spcBef>
                <a:spcPts val="1800"/>
              </a:spcBef>
              <a:spcAft>
                <a:spcPts val="0"/>
              </a:spcAft>
              <a:buNone/>
            </a:pPr>
            <a:r>
              <a:rPr lang="en-US" sz="2200" dirty="0"/>
              <a:t>Understand the consumer decision making </a:t>
            </a:r>
            <a:r>
              <a:rPr lang="en-US" sz="2200" dirty="0" smtClean="0"/>
              <a:t>process. </a:t>
            </a:r>
            <a:endParaRPr lang="en-US" sz="2200" dirty="0"/>
          </a:p>
          <a:p>
            <a:pPr marL="0" indent="0" eaLnBrk="1" hangingPunct="1">
              <a:spcBef>
                <a:spcPts val="1800"/>
              </a:spcBef>
              <a:spcAft>
                <a:spcPts val="0"/>
              </a:spcAft>
              <a:buNone/>
            </a:pPr>
            <a:r>
              <a:rPr lang="en-US" sz="2200" dirty="0"/>
              <a:t>Understand the differences between B2C </a:t>
            </a:r>
            <a:r>
              <a:rPr lang="en-US" sz="2200" dirty="0" smtClean="0"/>
              <a:t>and </a:t>
            </a:r>
            <a:r>
              <a:rPr lang="en-US" sz="2200" dirty="0"/>
              <a:t>B2B </a:t>
            </a:r>
            <a:r>
              <a:rPr lang="en-US" sz="2200" dirty="0" smtClean="0"/>
              <a:t>markets.</a:t>
            </a:r>
            <a:endParaRPr lang="en-US" sz="2200" dirty="0"/>
          </a:p>
          <a:p>
            <a:pPr marL="0" indent="0" eaLnBrk="1" hangingPunct="1">
              <a:spcBef>
                <a:spcPts val="1800"/>
              </a:spcBef>
              <a:spcAft>
                <a:spcPts val="0"/>
              </a:spcAft>
              <a:buNone/>
            </a:pPr>
            <a:r>
              <a:rPr lang="en-US" sz="2200" dirty="0"/>
              <a:t>Understand the critical role of the buying center and each participant in the B2B </a:t>
            </a:r>
            <a:r>
              <a:rPr lang="en-US" sz="2200" dirty="0" smtClean="0"/>
              <a:t>process.</a:t>
            </a:r>
            <a:endParaRPr lang="en-US" sz="2200" dirty="0"/>
          </a:p>
          <a:p>
            <a:pPr marL="0" indent="0" eaLnBrk="1" hangingPunct="1">
              <a:spcBef>
                <a:spcPts val="1800"/>
              </a:spcBef>
              <a:spcAft>
                <a:spcPts val="0"/>
              </a:spcAft>
              <a:buNone/>
            </a:pPr>
            <a:r>
              <a:rPr lang="en-US" sz="2200" dirty="0"/>
              <a:t>Learn the B2B purchase decision process and different buying situations.</a:t>
            </a:r>
          </a:p>
          <a:p>
            <a:pPr marL="0" indent="0" eaLnBrk="1" hangingPunct="1">
              <a:spcBef>
                <a:spcPts val="1800"/>
              </a:spcBef>
              <a:spcAft>
                <a:spcPts val="0"/>
              </a:spcAft>
              <a:buNone/>
            </a:pPr>
            <a:r>
              <a:rPr lang="en-US" sz="2200" dirty="0"/>
              <a:t>Comprehend the role of technology in business markets.</a:t>
            </a:r>
          </a:p>
          <a:p>
            <a:pPr eaLnBrk="1" hangingPunct="1">
              <a:spcAft>
                <a:spcPts val="600"/>
              </a:spcAft>
            </a:pPr>
            <a:endParaRPr lang="en-US" sz="2200" dirty="0"/>
          </a:p>
          <a:p>
            <a:pPr eaLnBrk="1" hangingPunct="1">
              <a:spcAft>
                <a:spcPts val="1800"/>
              </a:spcAft>
            </a:pPr>
            <a:endParaRPr lang="en-US" sz="2200" dirty="0"/>
          </a:p>
        </p:txBody>
      </p:sp>
      <p:sp>
        <p:nvSpPr>
          <p:cNvPr id="20487" name="Rectangle 7"/>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74E1A47-6F8A-4FF0-A216-E8302F1CF143}" type="slidenum">
              <a:rPr lang="en-US" smtClean="0"/>
              <a:pPr>
                <a:defRPr/>
              </a:pPr>
              <a:t>2</a:t>
            </a:fld>
            <a:endParaRPr lang="en-US" dirty="0"/>
          </a:p>
        </p:txBody>
      </p:sp>
      <p:sp>
        <p:nvSpPr>
          <p:cNvPr id="3" name="Footer Placeholder 2"/>
          <p:cNvSpPr>
            <a:spLocks noGrp="1"/>
          </p:cNvSpPr>
          <p:nvPr>
            <p:ph type="ftr" sz="quarter" idx="11"/>
          </p:nvPr>
        </p:nvSpPr>
        <p:spPr/>
        <p:txBody>
          <a:body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Tree>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3400" dirty="0"/>
              <a:t>The Consumer Decision-Making Process: </a:t>
            </a:r>
            <a:r>
              <a:rPr lang="en-US" sz="3400" dirty="0" smtClean="0"/>
              <a:t>Set of Alternatives</a:t>
            </a:r>
            <a:endParaRPr lang="en-US" sz="3400" dirty="0"/>
          </a:p>
        </p:txBody>
      </p:sp>
      <p:sp>
        <p:nvSpPr>
          <p:cNvPr id="41993" name="Rectangle 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74E1A47-6F8A-4FF0-A216-E8302F1CF143}" type="slidenum">
              <a:rPr lang="en-US" smtClean="0"/>
              <a:pPr>
                <a:defRPr/>
              </a:pPr>
              <a:t>20</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7" name="Rectangle 6"/>
          <p:cNvSpPr/>
          <p:nvPr/>
        </p:nvSpPr>
        <p:spPr>
          <a:xfrm>
            <a:off x="6858000" y="5774769"/>
            <a:ext cx="2240280" cy="246221"/>
          </a:xfrm>
          <a:prstGeom prst="rect">
            <a:avLst/>
          </a:prstGeom>
        </p:spPr>
        <p:txBody>
          <a:bodyPr wrap="square">
            <a:spAutoFit/>
          </a:bodyPr>
          <a:lstStyle/>
          <a:p>
            <a:r>
              <a:rPr lang="en-US" sz="1000" dirty="0" smtClean="0">
                <a:hlinkClick r:id="rId3" action="ppaction://hlinksldjump"/>
              </a:rPr>
              <a:t>Link to long alt text description</a:t>
            </a:r>
            <a:endParaRPr lang="en-US" sz="1000" dirty="0"/>
          </a:p>
        </p:txBody>
      </p:sp>
      <p:pic>
        <p:nvPicPr>
          <p:cNvPr id="6" name="Content Placeholder 5" descr="The search for information relies on defining the set of alternatives."/>
          <p:cNvPicPr>
            <a:picLocks noGrp="1" noChangeAspect="1"/>
          </p:cNvPicPr>
          <p:nvPr>
            <p:ph sz="quarter" idx="1"/>
          </p:nvPr>
        </p:nvPicPr>
        <p:blipFill>
          <a:blip r:embed="rId4">
            <a:extLst>
              <a:ext uri="{28A0092B-C50C-407E-A947-70E740481C1C}">
                <a14:useLocalDpi xmlns:a14="http://schemas.microsoft.com/office/drawing/2010/main" val="0"/>
              </a:ext>
            </a:extLst>
          </a:blip>
          <a:srcRect t="5082" b="5082"/>
          <a:stretch>
            <a:fillRect/>
          </a:stretch>
        </p:blipFill>
        <p:spPr>
          <a:xfrm>
            <a:off x="670560" y="1402080"/>
            <a:ext cx="8153400" cy="4495800"/>
          </a:xfrm>
        </p:spPr>
      </p:pic>
    </p:spTree>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defRPr/>
            </a:pPr>
            <a:r>
              <a:rPr lang="en-US" sz="3400" b="1" dirty="0"/>
              <a:t>The Consumer Decision-Making Process: </a:t>
            </a:r>
            <a:r>
              <a:rPr lang="en-US" sz="3400" b="1" dirty="0" smtClean="0"/>
              <a:t>Evaluation of </a:t>
            </a:r>
            <a:r>
              <a:rPr lang="en-US" sz="3400" b="1" dirty="0"/>
              <a:t>Alternatives</a:t>
            </a:r>
          </a:p>
        </p:txBody>
      </p:sp>
      <p:sp>
        <p:nvSpPr>
          <p:cNvPr id="43027" name="Rectangle 1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23" name="Slide Number Placeholder 22"/>
          <p:cNvSpPr>
            <a:spLocks noGrp="1"/>
          </p:cNvSpPr>
          <p:nvPr>
            <p:ph type="sldNum" sz="quarter" idx="12"/>
          </p:nvPr>
        </p:nvSpPr>
        <p:spPr/>
        <p:txBody>
          <a:bodyPr>
            <a:normAutofit fontScale="85000" lnSpcReduction="20000"/>
          </a:bodyPr>
          <a:lstStyle/>
          <a:p>
            <a:pPr>
              <a:defRPr/>
            </a:pPr>
            <a:fld id="{510246A0-4372-47E1-8630-7D91A8610BC4}" type="slidenum">
              <a:rPr lang="en-US" smtClean="0"/>
              <a:pPr>
                <a:defRPr/>
              </a:pPr>
              <a:t>21</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pic>
        <p:nvPicPr>
          <p:cNvPr id="4" name="Picture 3" descr="The evaluation of alternatives branches into three types of choic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8500" y="1600200"/>
            <a:ext cx="4691424" cy="4322064"/>
          </a:xfrm>
          <a:prstGeom prst="rect">
            <a:avLst/>
          </a:prstGeom>
        </p:spPr>
      </p:pic>
      <p:sp>
        <p:nvSpPr>
          <p:cNvPr id="26" name="Rectangle 25"/>
          <p:cNvSpPr/>
          <p:nvPr/>
        </p:nvSpPr>
        <p:spPr>
          <a:xfrm>
            <a:off x="4709160" y="5922264"/>
            <a:ext cx="2240280" cy="246221"/>
          </a:xfrm>
          <a:prstGeom prst="rect">
            <a:avLst/>
          </a:prstGeom>
        </p:spPr>
        <p:txBody>
          <a:bodyPr wrap="square">
            <a:spAutoFit/>
          </a:bodyPr>
          <a:lstStyle/>
          <a:p>
            <a:r>
              <a:rPr lang="en-US" sz="1000" dirty="0" smtClean="0">
                <a:hlinkClick r:id="rId4" action="ppaction://hlinksldjump"/>
              </a:rPr>
              <a:t>Link to long alt text description</a:t>
            </a:r>
            <a:endParaRPr lang="en-US" sz="1000" dirty="0"/>
          </a:p>
        </p:txBody>
      </p:sp>
      <p:cxnSp>
        <p:nvCxnSpPr>
          <p:cNvPr id="27" name="Straight Connector 26"/>
          <p:cNvCxnSpPr/>
          <p:nvPr/>
        </p:nvCxnSpPr>
        <p:spPr>
          <a:xfrm>
            <a:off x="5989320" y="3520440"/>
            <a:ext cx="8312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030883" y="4983480"/>
            <a:ext cx="8312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3400" dirty="0"/>
              <a:t>The Consumer Decision-Making Process: </a:t>
            </a:r>
            <a:r>
              <a:rPr lang="en-US" sz="3400" dirty="0" smtClean="0"/>
              <a:t>Product Choice Influences</a:t>
            </a:r>
            <a:endParaRPr lang="en-US" sz="3400" dirty="0"/>
          </a:p>
        </p:txBody>
      </p:sp>
      <p:sp>
        <p:nvSpPr>
          <p:cNvPr id="44041" name="Rectangle 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74E1A47-6F8A-4FF0-A216-E8302F1CF143}" type="slidenum">
              <a:rPr lang="en-US" smtClean="0"/>
              <a:pPr>
                <a:defRPr/>
              </a:pPr>
              <a:t>22</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pic>
        <p:nvPicPr>
          <p:cNvPr id="14" name="Picture 13" descr="The product choice decision branches into four types of influ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508760"/>
            <a:ext cx="5623560" cy="4412227"/>
          </a:xfrm>
          <a:prstGeom prst="rect">
            <a:avLst/>
          </a:prstGeom>
        </p:spPr>
      </p:pic>
      <p:sp>
        <p:nvSpPr>
          <p:cNvPr id="16" name="Rectangle 15"/>
          <p:cNvSpPr/>
          <p:nvPr/>
        </p:nvSpPr>
        <p:spPr>
          <a:xfrm>
            <a:off x="5394960" y="5913736"/>
            <a:ext cx="2240280" cy="246221"/>
          </a:xfrm>
          <a:prstGeom prst="rect">
            <a:avLst/>
          </a:prstGeom>
        </p:spPr>
        <p:txBody>
          <a:bodyPr wrap="square">
            <a:spAutoFit/>
          </a:bodyPr>
          <a:lstStyle/>
          <a:p>
            <a:r>
              <a:rPr lang="en-US" sz="1000" dirty="0" smtClean="0">
                <a:hlinkClick r:id="rId4" action="ppaction://hlinksldjump"/>
              </a:rPr>
              <a:t>Link to long alt text description</a:t>
            </a:r>
            <a:endParaRPr lang="en-US" sz="1000" dirty="0"/>
          </a:p>
        </p:txBody>
      </p:sp>
      <p:cxnSp>
        <p:nvCxnSpPr>
          <p:cNvPr id="17" name="Straight Connector 16"/>
          <p:cNvCxnSpPr/>
          <p:nvPr/>
        </p:nvCxnSpPr>
        <p:spPr>
          <a:xfrm>
            <a:off x="3840480" y="3429000"/>
            <a:ext cx="8312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sz="3400" dirty="0"/>
              <a:t>The Consumer Decision-Making Process: </a:t>
            </a:r>
            <a:r>
              <a:rPr lang="en-US" sz="3400" dirty="0" smtClean="0"/>
              <a:t>Product Choice Factors</a:t>
            </a:r>
            <a:endParaRPr lang="en-US" sz="34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974E1A47-6F8A-4FF0-A216-E8302F1CF143}" type="slidenum">
              <a:rPr lang="en-US" smtClean="0"/>
              <a:pPr>
                <a:defRPr/>
              </a:pPr>
              <a:t>23</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pic>
        <p:nvPicPr>
          <p:cNvPr id="9" name="Picture 8" descr="Five factors go into the consumer product choice decision They are what, where, how much, when, and payme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783080"/>
            <a:ext cx="6638830" cy="4023360"/>
          </a:xfrm>
          <a:prstGeom prst="rect">
            <a:avLst/>
          </a:prstGeom>
        </p:spPr>
      </p:pic>
      <p:cxnSp>
        <p:nvCxnSpPr>
          <p:cNvPr id="11" name="Straight Connector 10"/>
          <p:cNvCxnSpPr/>
          <p:nvPr/>
        </p:nvCxnSpPr>
        <p:spPr>
          <a:xfrm>
            <a:off x="2743200" y="3657600"/>
            <a:ext cx="73152" cy="0"/>
          </a:xfrm>
          <a:prstGeom prst="line">
            <a:avLst/>
          </a:prstGeom>
          <a:ln w="15875">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defRPr/>
            </a:pPr>
            <a:r>
              <a:rPr lang="en-US" sz="3400" dirty="0"/>
              <a:t>The Consumer Decision-Making Process: </a:t>
            </a:r>
            <a:r>
              <a:rPr lang="en-US" sz="3400" dirty="0" smtClean="0"/>
              <a:t>Post Purchase</a:t>
            </a:r>
            <a:endParaRPr lang="en-US" sz="3400" dirty="0"/>
          </a:p>
        </p:txBody>
      </p:sp>
      <p:sp>
        <p:nvSpPr>
          <p:cNvPr id="46089" name="Rectangle 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74E1A47-6F8A-4FF0-A216-E8302F1CF143}" type="slidenum">
              <a:rPr lang="en-US" smtClean="0"/>
              <a:pPr>
                <a:defRPr/>
              </a:pPr>
              <a:t>24</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pic>
        <p:nvPicPr>
          <p:cNvPr id="7" name="Picture 6" descr="Post-purchase assessment branches into four categories. One category, satisfaction dissatisfaction, branches agai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600200"/>
            <a:ext cx="7426960" cy="4187718"/>
          </a:xfrm>
          <a:prstGeom prst="rect">
            <a:avLst/>
          </a:prstGeom>
        </p:spPr>
      </p:pic>
      <p:sp>
        <p:nvSpPr>
          <p:cNvPr id="9" name="Rectangle 8"/>
          <p:cNvSpPr/>
          <p:nvPr/>
        </p:nvSpPr>
        <p:spPr>
          <a:xfrm>
            <a:off x="5852160" y="5829049"/>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cxnSp>
        <p:nvCxnSpPr>
          <p:cNvPr id="10" name="Straight Connector 9"/>
          <p:cNvCxnSpPr/>
          <p:nvPr/>
        </p:nvCxnSpPr>
        <p:spPr>
          <a:xfrm>
            <a:off x="2042384" y="3337560"/>
            <a:ext cx="8312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846320" y="2971800"/>
            <a:ext cx="64008" cy="0"/>
          </a:xfrm>
          <a:prstGeom prst="line">
            <a:avLst/>
          </a:prstGeom>
          <a:ln w="15875">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71638" y="457200"/>
            <a:ext cx="7197725" cy="549275"/>
          </a:xfrm>
          <a:solidFill>
            <a:srgbClr val="7030A0"/>
          </a:solidFill>
        </p:spPr>
        <p:txBody>
          <a:bodyPr/>
          <a:lstStyle/>
          <a:p>
            <a:pPr eaLnBrk="1" hangingPunct="1">
              <a:defRPr/>
            </a:pPr>
            <a:r>
              <a:rPr lang="en-US" sz="2000" dirty="0"/>
              <a:t>Differences between Business and Consumer Markets</a:t>
            </a:r>
          </a:p>
        </p:txBody>
      </p:sp>
      <p:sp>
        <p:nvSpPr>
          <p:cNvPr id="7" name="Text Placeholder 6"/>
          <p:cNvSpPr>
            <a:spLocks noGrp="1"/>
          </p:cNvSpPr>
          <p:nvPr>
            <p:ph type="body" sz="quarter" idx="12"/>
          </p:nvPr>
        </p:nvSpPr>
        <p:spPr>
          <a:xfrm>
            <a:off x="228600" y="457200"/>
            <a:ext cx="1371600" cy="549275"/>
          </a:xfrm>
          <a:solidFill>
            <a:schemeClr val="accent2">
              <a:lumMod val="75000"/>
            </a:schemeClr>
          </a:solidFill>
        </p:spPr>
        <p:txBody>
          <a:bodyPr/>
          <a:lstStyle/>
          <a:p>
            <a:pPr eaLnBrk="1" hangingPunct="1">
              <a:defRPr/>
            </a:pPr>
            <a:r>
              <a:rPr lang="en-US" dirty="0">
                <a:solidFill>
                  <a:schemeClr val="bg1"/>
                </a:solidFill>
              </a:rPr>
              <a:t>Exhibit 6.9</a:t>
            </a:r>
          </a:p>
        </p:txBody>
      </p:sp>
      <p:sp>
        <p:nvSpPr>
          <p:cNvPr id="10" name="Rectangle 9"/>
          <p:cNvSpPr/>
          <p:nvPr/>
        </p:nvSpPr>
        <p:spPr>
          <a:xfrm>
            <a:off x="228600" y="1173163"/>
            <a:ext cx="8640763" cy="51323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482470008"/>
              </p:ext>
            </p:extLst>
          </p:nvPr>
        </p:nvGraphicFramePr>
        <p:xfrm>
          <a:off x="496888" y="1311275"/>
          <a:ext cx="8046720" cy="4809790"/>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xmlns="" val="20000"/>
                    </a:ext>
                  </a:extLst>
                </a:gridCol>
                <a:gridCol w="2834640">
                  <a:extLst>
                    <a:ext uri="{9D8B030D-6E8A-4147-A177-3AD203B41FA5}">
                      <a16:colId xmlns:a16="http://schemas.microsoft.com/office/drawing/2014/main" xmlns="" val="20001"/>
                    </a:ext>
                  </a:extLst>
                </a:gridCol>
                <a:gridCol w="2834640">
                  <a:extLst>
                    <a:ext uri="{9D8B030D-6E8A-4147-A177-3AD203B41FA5}">
                      <a16:colId xmlns:a16="http://schemas.microsoft.com/office/drawing/2014/main" xmlns="" val="20002"/>
                    </a:ext>
                  </a:extLst>
                </a:gridCol>
              </a:tblGrid>
              <a:tr h="420670">
                <a:tc>
                  <a:txBody>
                    <a:bodyPr/>
                    <a:lstStyle/>
                    <a:p>
                      <a:pPr marL="0" marR="0" algn="l">
                        <a:spcBef>
                          <a:spcPts val="0"/>
                        </a:spcBef>
                        <a:spcAft>
                          <a:spcPts val="0"/>
                        </a:spcAft>
                      </a:pPr>
                      <a:endParaRPr lang="en-US" sz="1200" dirty="0">
                        <a:solidFill>
                          <a:schemeClr val="tx1"/>
                        </a:solidFill>
                        <a:latin typeface="+mn-lt"/>
                        <a:ea typeface="Times New Roman"/>
                        <a:cs typeface="Times New Roman"/>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4"/>
                    </a:solidFill>
                  </a:tcPr>
                </a:tc>
                <a:tc>
                  <a:txBody>
                    <a:bodyPr/>
                    <a:lstStyle/>
                    <a:p>
                      <a:pPr marL="0" marR="0" algn="l">
                        <a:spcBef>
                          <a:spcPts val="0"/>
                        </a:spcBef>
                        <a:spcAft>
                          <a:spcPts val="0"/>
                        </a:spcAft>
                      </a:pPr>
                      <a:r>
                        <a:rPr lang="en-US" sz="1200" b="1" u="none" dirty="0">
                          <a:solidFill>
                            <a:schemeClr val="tx1"/>
                          </a:solidFill>
                          <a:latin typeface="+mn-lt"/>
                          <a:ea typeface="Times New Roman"/>
                          <a:cs typeface="Times New Roman"/>
                        </a:rPr>
                        <a:t>B2B Market</a:t>
                      </a:r>
                      <a:endParaRPr lang="en-US" sz="1200" u="none" dirty="0">
                        <a:solidFill>
                          <a:schemeClr val="tx1"/>
                        </a:solidFill>
                        <a:latin typeface="+mn-lt"/>
                        <a:ea typeface="Times New Roman"/>
                        <a:cs typeface="Times New Roman"/>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4"/>
                    </a:solidFill>
                  </a:tcPr>
                </a:tc>
                <a:tc>
                  <a:txBody>
                    <a:bodyPr/>
                    <a:lstStyle/>
                    <a:p>
                      <a:pPr marL="0" marR="0" algn="l">
                        <a:spcBef>
                          <a:spcPts val="0"/>
                        </a:spcBef>
                        <a:spcAft>
                          <a:spcPts val="0"/>
                        </a:spcAft>
                      </a:pPr>
                      <a:r>
                        <a:rPr lang="en-US" sz="1200" b="1" u="none" dirty="0">
                          <a:solidFill>
                            <a:schemeClr val="tx1"/>
                          </a:solidFill>
                          <a:latin typeface="+mn-lt"/>
                          <a:ea typeface="Times New Roman"/>
                          <a:cs typeface="Times New Roman"/>
                        </a:rPr>
                        <a:t>Consumer Market</a:t>
                      </a:r>
                      <a:endParaRPr lang="en-US" sz="1200" u="none" dirty="0">
                        <a:solidFill>
                          <a:schemeClr val="tx1"/>
                        </a:solidFill>
                        <a:latin typeface="+mn-lt"/>
                        <a:ea typeface="Times New Roman"/>
                        <a:cs typeface="Times New Roman"/>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xmlns="" val="10000"/>
                  </a:ext>
                </a:extLst>
              </a:tr>
              <a:tr h="640080">
                <a:tc>
                  <a:txBody>
                    <a:bodyPr/>
                    <a:lstStyle/>
                    <a:p>
                      <a:pPr marL="0" marR="0" algn="l">
                        <a:spcBef>
                          <a:spcPts val="0"/>
                        </a:spcBef>
                        <a:spcAft>
                          <a:spcPts val="0"/>
                        </a:spcAft>
                      </a:pPr>
                      <a:r>
                        <a:rPr lang="en-US" sz="1400" b="1" dirty="0">
                          <a:solidFill>
                            <a:schemeClr val="tx1"/>
                          </a:solidFill>
                          <a:latin typeface="+mn-lt"/>
                          <a:ea typeface="Times New Roman"/>
                          <a:cs typeface="Times New Roman"/>
                        </a:rPr>
                        <a:t>Relationship with Customers</a:t>
                      </a:r>
                      <a:endParaRPr lang="en-US" sz="1400" dirty="0">
                        <a:solidFill>
                          <a:schemeClr val="tx1"/>
                        </a:solidFill>
                        <a:latin typeface="+mn-lt"/>
                        <a:ea typeface="Times New Roman"/>
                        <a:cs typeface="Times New Roman"/>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EFF8FE"/>
                    </a:solidFill>
                  </a:tcPr>
                </a:tc>
                <a:tc>
                  <a:txBody>
                    <a:bodyPr/>
                    <a:lstStyle/>
                    <a:p>
                      <a:pPr marL="0" marR="0" algn="l">
                        <a:spcBef>
                          <a:spcPts val="0"/>
                        </a:spcBef>
                        <a:spcAft>
                          <a:spcPts val="0"/>
                        </a:spcAft>
                      </a:pPr>
                      <a:r>
                        <a:rPr lang="en-US" sz="1200" dirty="0">
                          <a:solidFill>
                            <a:schemeClr val="tx1"/>
                          </a:solidFill>
                          <a:latin typeface="+mn-lt"/>
                          <a:ea typeface="Times New Roman"/>
                          <a:cs typeface="Times New Roman"/>
                        </a:rPr>
                        <a:t>Invest more in maintaining</a:t>
                      </a:r>
                    </a:p>
                    <a:p>
                      <a:pPr marL="0" marR="0" algn="l">
                        <a:spcBef>
                          <a:spcPts val="0"/>
                        </a:spcBef>
                        <a:spcAft>
                          <a:spcPts val="0"/>
                        </a:spcAft>
                      </a:pPr>
                      <a:r>
                        <a:rPr lang="en-US" sz="1200" dirty="0">
                          <a:solidFill>
                            <a:schemeClr val="tx1"/>
                          </a:solidFill>
                          <a:latin typeface="+mn-lt"/>
                          <a:ea typeface="Times New Roman"/>
                          <a:cs typeface="Times New Roman"/>
                        </a:rPr>
                        <a:t> personal relationships</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EFF8FE"/>
                    </a:solidFill>
                  </a:tcPr>
                </a:tc>
                <a:tc>
                  <a:txBody>
                    <a:bodyPr/>
                    <a:lstStyle/>
                    <a:p>
                      <a:pPr marL="0" marR="0" algn="l">
                        <a:spcBef>
                          <a:spcPts val="0"/>
                        </a:spcBef>
                        <a:spcAft>
                          <a:spcPts val="0"/>
                        </a:spcAft>
                      </a:pPr>
                      <a:r>
                        <a:rPr lang="en-US" sz="1200" dirty="0">
                          <a:solidFill>
                            <a:schemeClr val="tx1"/>
                          </a:solidFill>
                          <a:latin typeface="+mn-lt"/>
                          <a:ea typeface="Times New Roman"/>
                          <a:cs typeface="Times New Roman"/>
                        </a:rPr>
                        <a:t>Impersonal; exist through electronic communication</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EFF8FE"/>
                    </a:solidFill>
                  </a:tcPr>
                </a:tc>
                <a:extLst>
                  <a:ext uri="{0D108BD9-81ED-4DB2-BD59-A6C34878D82A}">
                    <a16:rowId xmlns:a16="http://schemas.microsoft.com/office/drawing/2014/main" xmlns="" val="10001"/>
                  </a:ext>
                </a:extLst>
              </a:tr>
              <a:tr h="640080">
                <a:tc>
                  <a:txBody>
                    <a:bodyPr/>
                    <a:lstStyle/>
                    <a:p>
                      <a:pPr marL="0" marR="0" algn="l">
                        <a:spcBef>
                          <a:spcPts val="0"/>
                        </a:spcBef>
                        <a:spcAft>
                          <a:spcPts val="0"/>
                        </a:spcAft>
                      </a:pPr>
                      <a:r>
                        <a:rPr lang="en-US" sz="1400" b="1" dirty="0">
                          <a:solidFill>
                            <a:schemeClr val="tx1"/>
                          </a:solidFill>
                          <a:latin typeface="+mn-lt"/>
                          <a:ea typeface="Times New Roman"/>
                          <a:cs typeface="Times New Roman"/>
                        </a:rPr>
                        <a:t>Number and Size of Customers</a:t>
                      </a:r>
                      <a:endParaRPr lang="en-US" sz="1400" dirty="0">
                        <a:solidFill>
                          <a:schemeClr val="tx1"/>
                        </a:solidFill>
                        <a:latin typeface="+mn-lt"/>
                        <a:ea typeface="Times New Roman"/>
                        <a:cs typeface="Times New Roman"/>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algn="l">
                        <a:spcBef>
                          <a:spcPts val="0"/>
                        </a:spcBef>
                        <a:spcAft>
                          <a:spcPts val="0"/>
                        </a:spcAft>
                      </a:pPr>
                      <a:r>
                        <a:rPr lang="en-US" sz="1200" dirty="0">
                          <a:solidFill>
                            <a:schemeClr val="tx1"/>
                          </a:solidFill>
                          <a:latin typeface="+mn-lt"/>
                          <a:ea typeface="Times New Roman"/>
                          <a:cs typeface="Times New Roman"/>
                        </a:rPr>
                        <a:t>Few </a:t>
                      </a:r>
                      <a:r>
                        <a:rPr lang="en-US" sz="1200" dirty="0" smtClean="0">
                          <a:solidFill>
                            <a:schemeClr val="tx1"/>
                          </a:solidFill>
                          <a:latin typeface="+mn-lt"/>
                          <a:ea typeface="Times New Roman"/>
                          <a:cs typeface="Times New Roman"/>
                        </a:rPr>
                        <a:t>but </a:t>
                      </a:r>
                      <a:r>
                        <a:rPr lang="en-US" sz="1200" dirty="0">
                          <a:solidFill>
                            <a:schemeClr val="tx1"/>
                          </a:solidFill>
                          <a:latin typeface="+mn-lt"/>
                          <a:ea typeface="Times New Roman"/>
                          <a:cs typeface="Times New Roman"/>
                        </a:rPr>
                        <a:t>larger customers</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algn="l">
                        <a:spcBef>
                          <a:spcPts val="0"/>
                        </a:spcBef>
                        <a:spcAft>
                          <a:spcPts val="0"/>
                        </a:spcAft>
                      </a:pPr>
                      <a:r>
                        <a:rPr lang="en-US" sz="1200" dirty="0">
                          <a:solidFill>
                            <a:schemeClr val="tx1"/>
                          </a:solidFill>
                          <a:latin typeface="+mn-lt"/>
                          <a:ea typeface="Times New Roman"/>
                          <a:cs typeface="Times New Roman"/>
                        </a:rPr>
                        <a:t>More customers but buy in smaller, less frequent quantities </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640080">
                <a:tc>
                  <a:txBody>
                    <a:bodyPr/>
                    <a:lstStyle/>
                    <a:p>
                      <a:pPr marL="0" marR="0" algn="l">
                        <a:spcBef>
                          <a:spcPts val="0"/>
                        </a:spcBef>
                        <a:spcAft>
                          <a:spcPts val="0"/>
                        </a:spcAft>
                      </a:pPr>
                      <a:r>
                        <a:rPr lang="en-US" sz="1400" b="1" dirty="0">
                          <a:solidFill>
                            <a:schemeClr val="tx1"/>
                          </a:solidFill>
                          <a:latin typeface="+mn-lt"/>
                          <a:ea typeface="Times New Roman"/>
                          <a:cs typeface="Times New Roman"/>
                        </a:rPr>
                        <a:t>Geographic Concentration</a:t>
                      </a:r>
                      <a:endParaRPr lang="en-US" sz="1400" dirty="0">
                        <a:solidFill>
                          <a:schemeClr val="tx1"/>
                        </a:solidFill>
                        <a:latin typeface="+mn-lt"/>
                        <a:ea typeface="Times New Roman"/>
                        <a:cs typeface="Times New Roman"/>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FF8FE"/>
                    </a:solidFill>
                  </a:tcPr>
                </a:tc>
                <a:tc>
                  <a:txBody>
                    <a:bodyPr/>
                    <a:lstStyle/>
                    <a:p>
                      <a:pPr marL="0" marR="0" algn="l">
                        <a:spcBef>
                          <a:spcPts val="0"/>
                        </a:spcBef>
                        <a:spcAft>
                          <a:spcPts val="0"/>
                        </a:spcAft>
                      </a:pPr>
                      <a:r>
                        <a:rPr lang="en-US" sz="1200" dirty="0">
                          <a:solidFill>
                            <a:schemeClr val="tx1"/>
                          </a:solidFill>
                          <a:latin typeface="+mn-lt"/>
                          <a:ea typeface="Times New Roman"/>
                          <a:cs typeface="Times New Roman"/>
                        </a:rPr>
                        <a:t>Suppliers located </a:t>
                      </a:r>
                      <a:r>
                        <a:rPr lang="en-US" sz="1200" dirty="0" smtClean="0">
                          <a:solidFill>
                            <a:schemeClr val="tx1"/>
                          </a:solidFill>
                          <a:latin typeface="+mn-lt"/>
                          <a:ea typeface="Times New Roman"/>
                          <a:cs typeface="Times New Roman"/>
                        </a:rPr>
                        <a:t>strategically </a:t>
                      </a:r>
                      <a:r>
                        <a:rPr lang="en-US" sz="1200" dirty="0">
                          <a:solidFill>
                            <a:schemeClr val="tx1"/>
                          </a:solidFill>
                          <a:latin typeface="+mn-lt"/>
                          <a:ea typeface="Times New Roman"/>
                          <a:cs typeface="Times New Roman"/>
                        </a:rPr>
                        <a:t>by the </a:t>
                      </a:r>
                      <a:r>
                        <a:rPr lang="en-US" sz="1200" dirty="0" smtClean="0">
                          <a:solidFill>
                            <a:schemeClr val="tx1"/>
                          </a:solidFill>
                          <a:latin typeface="+mn-lt"/>
                          <a:ea typeface="Times New Roman"/>
                          <a:cs typeface="Times New Roman"/>
                        </a:rPr>
                        <a:t>buyers</a:t>
                      </a:r>
                      <a:endParaRPr lang="en-US" sz="1200" dirty="0">
                        <a:solidFill>
                          <a:schemeClr val="tx1"/>
                        </a:solidFill>
                        <a:latin typeface="+mn-lt"/>
                        <a:ea typeface="Times New Roman"/>
                        <a:cs typeface="Times New Roman"/>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FF8FE"/>
                    </a:solidFill>
                  </a:tcPr>
                </a:tc>
                <a:tc>
                  <a:txBody>
                    <a:bodyPr/>
                    <a:lstStyle/>
                    <a:p>
                      <a:pPr marL="0" marR="0" algn="l">
                        <a:spcBef>
                          <a:spcPts val="0"/>
                        </a:spcBef>
                        <a:spcAft>
                          <a:spcPts val="0"/>
                        </a:spcAft>
                      </a:pPr>
                      <a:r>
                        <a:rPr lang="en-US" sz="1200" dirty="0">
                          <a:solidFill>
                            <a:schemeClr val="tx1"/>
                          </a:solidFill>
                          <a:latin typeface="+mn-lt"/>
                          <a:ea typeface="Times New Roman"/>
                          <a:cs typeface="Times New Roman"/>
                        </a:rPr>
                        <a:t>Could be anywhere in the world</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FF8FE"/>
                    </a:solidFill>
                  </a:tcPr>
                </a:tc>
                <a:extLst>
                  <a:ext uri="{0D108BD9-81ED-4DB2-BD59-A6C34878D82A}">
                    <a16:rowId xmlns:a16="http://schemas.microsoft.com/office/drawing/2014/main" xmlns="" val="10003"/>
                  </a:ext>
                </a:extLst>
              </a:tr>
              <a:tr h="640080">
                <a:tc>
                  <a:txBody>
                    <a:bodyPr/>
                    <a:lstStyle/>
                    <a:p>
                      <a:pPr marL="0" marR="0" algn="l">
                        <a:spcBef>
                          <a:spcPts val="0"/>
                        </a:spcBef>
                        <a:spcAft>
                          <a:spcPts val="0"/>
                        </a:spcAft>
                      </a:pPr>
                      <a:r>
                        <a:rPr lang="en-US" sz="1400" b="1" dirty="0">
                          <a:solidFill>
                            <a:schemeClr val="tx1"/>
                          </a:solidFill>
                          <a:latin typeface="+mn-lt"/>
                          <a:ea typeface="Times New Roman"/>
                          <a:cs typeface="Times New Roman"/>
                        </a:rPr>
                        <a:t>Complexity of Buying Process</a:t>
                      </a:r>
                      <a:endParaRPr lang="en-US" sz="1400" dirty="0">
                        <a:solidFill>
                          <a:schemeClr val="tx1"/>
                        </a:solidFill>
                        <a:latin typeface="+mn-lt"/>
                        <a:ea typeface="Times New Roman"/>
                        <a:cs typeface="Times New Roman"/>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algn="l">
                        <a:spcBef>
                          <a:spcPts val="0"/>
                        </a:spcBef>
                        <a:spcAft>
                          <a:spcPts val="0"/>
                        </a:spcAft>
                      </a:pPr>
                      <a:r>
                        <a:rPr lang="en-US" sz="1200" dirty="0">
                          <a:solidFill>
                            <a:schemeClr val="tx1"/>
                          </a:solidFill>
                          <a:latin typeface="+mn-lt"/>
                          <a:ea typeface="Times New Roman"/>
                          <a:cs typeface="Times New Roman"/>
                        </a:rPr>
                        <a:t>Complex process that can take a long time (years in some cases) and involve more people</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algn="l">
                        <a:spcBef>
                          <a:spcPts val="0"/>
                        </a:spcBef>
                        <a:spcAft>
                          <a:spcPts val="0"/>
                        </a:spcAft>
                      </a:pPr>
                      <a:r>
                        <a:rPr lang="en-US" sz="1200" dirty="0">
                          <a:solidFill>
                            <a:schemeClr val="tx1"/>
                          </a:solidFill>
                          <a:latin typeface="+mn-lt"/>
                          <a:ea typeface="Times New Roman"/>
                          <a:cs typeface="Times New Roman"/>
                        </a:rPr>
                        <a:t>Fewer people, often just one, directly involved in the purchase decision and the purchase decision is often based on personal and psychological benefits </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640080">
                <a:tc>
                  <a:txBody>
                    <a:bodyPr/>
                    <a:lstStyle/>
                    <a:p>
                      <a:r>
                        <a:rPr kumimoji="0" lang="en-US" sz="1400" b="1" kern="1200" baseline="0" dirty="0">
                          <a:solidFill>
                            <a:schemeClr val="dk1"/>
                          </a:solidFill>
                          <a:latin typeface="+mn-lt"/>
                          <a:ea typeface="+mn-ea"/>
                          <a:cs typeface="+mn-cs"/>
                        </a:rPr>
                        <a:t>Complexity of Supply Chain</a:t>
                      </a:r>
                      <a:endParaRPr lang="en-US" sz="1400" dirty="0">
                        <a:solidFill>
                          <a:schemeClr val="tx1"/>
                        </a:solidFill>
                        <a:latin typeface="+mn-lt"/>
                        <a:ea typeface="Times New Roman"/>
                        <a:cs typeface="Times New Roman"/>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FF8FE"/>
                    </a:solidFill>
                  </a:tcPr>
                </a:tc>
                <a:tc>
                  <a:txBody>
                    <a:bodyPr/>
                    <a:lstStyle/>
                    <a:p>
                      <a:r>
                        <a:rPr kumimoji="0" lang="en-US" sz="1200" kern="1200" baseline="0" dirty="0">
                          <a:solidFill>
                            <a:schemeClr val="dk1"/>
                          </a:solidFill>
                          <a:latin typeface="+mn-lt"/>
                          <a:ea typeface="+mn-ea"/>
                          <a:cs typeface="+mn-cs"/>
                        </a:rPr>
                        <a:t>Direct from supplier to manufacturer</a:t>
                      </a:r>
                      <a:endParaRPr lang="en-US" sz="1200" dirty="0">
                        <a:solidFill>
                          <a:schemeClr val="tx1"/>
                        </a:solidFill>
                        <a:latin typeface="+mn-lt"/>
                        <a:ea typeface="Times New Roman"/>
                        <a:cs typeface="Times New Roman"/>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FF8FE"/>
                    </a:solidFill>
                  </a:tcPr>
                </a:tc>
                <a:tc>
                  <a:txBody>
                    <a:bodyPr/>
                    <a:lstStyle/>
                    <a:p>
                      <a:r>
                        <a:rPr kumimoji="0" lang="en-US" sz="1200" kern="1200" baseline="0" dirty="0">
                          <a:solidFill>
                            <a:schemeClr val="dk1"/>
                          </a:solidFill>
                          <a:latin typeface="+mn-lt"/>
                          <a:ea typeface="+mn-ea"/>
                          <a:cs typeface="+mn-cs"/>
                        </a:rPr>
                        <a:t>Complex with products moving through the channel to reach the consumer</a:t>
                      </a:r>
                      <a:endParaRPr lang="en-US" sz="1200" dirty="0">
                        <a:solidFill>
                          <a:schemeClr val="tx1"/>
                        </a:solidFill>
                        <a:latin typeface="+mn-lt"/>
                        <a:ea typeface="Times New Roman"/>
                        <a:cs typeface="Times New Roman"/>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FF8FE"/>
                    </a:solidFill>
                  </a:tcPr>
                </a:tc>
                <a:extLst>
                  <a:ext uri="{0D108BD9-81ED-4DB2-BD59-A6C34878D82A}">
                    <a16:rowId xmlns:a16="http://schemas.microsoft.com/office/drawing/2014/main" xmlns="" val="10005"/>
                  </a:ext>
                </a:extLst>
              </a:tr>
              <a:tr h="640080">
                <a:tc>
                  <a:txBody>
                    <a:bodyPr/>
                    <a:lstStyle/>
                    <a:p>
                      <a:pPr marL="0" marR="0" algn="l">
                        <a:spcBef>
                          <a:spcPts val="0"/>
                        </a:spcBef>
                        <a:spcAft>
                          <a:spcPts val="0"/>
                        </a:spcAft>
                      </a:pPr>
                      <a:r>
                        <a:rPr lang="en-US" sz="1400" b="1" dirty="0">
                          <a:solidFill>
                            <a:schemeClr val="tx1"/>
                          </a:solidFill>
                          <a:latin typeface="+mn-lt"/>
                          <a:ea typeface="Times New Roman"/>
                          <a:cs typeface="Times New Roman"/>
                        </a:rPr>
                        <a:t>Demand for Products</a:t>
                      </a:r>
                      <a:endParaRPr lang="en-US" sz="1400" dirty="0">
                        <a:solidFill>
                          <a:schemeClr val="tx1"/>
                        </a:solidFill>
                        <a:latin typeface="+mn-lt"/>
                        <a:ea typeface="Times New Roman"/>
                        <a:cs typeface="Times New Roman"/>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algn="l">
                        <a:spcBef>
                          <a:spcPts val="0"/>
                        </a:spcBef>
                        <a:spcAft>
                          <a:spcPts val="0"/>
                        </a:spcAft>
                      </a:pPr>
                      <a:r>
                        <a:rPr lang="en-US" sz="1200" dirty="0">
                          <a:solidFill>
                            <a:schemeClr val="tx1"/>
                          </a:solidFill>
                          <a:latin typeface="+mn-lt"/>
                          <a:ea typeface="Times New Roman"/>
                          <a:cs typeface="Times New Roman"/>
                        </a:rPr>
                        <a:t>Derived from consumer demand, fluctuates with changes to consumer demand and more inelastic (less price sensitive) </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algn="l">
                        <a:spcBef>
                          <a:spcPts val="0"/>
                        </a:spcBef>
                        <a:spcAft>
                          <a:spcPts val="0"/>
                        </a:spcAft>
                      </a:pPr>
                      <a:r>
                        <a:rPr lang="en-US" sz="1200" dirty="0">
                          <a:solidFill>
                            <a:schemeClr val="tx1"/>
                          </a:solidFill>
                          <a:latin typeface="+mn-lt"/>
                          <a:ea typeface="Times New Roman"/>
                          <a:cs typeface="Times New Roman"/>
                        </a:rPr>
                        <a:t>Consumer perceptions about their own needs mitigated by environmental factors and marketing stimuli</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bl>
          </a:graphicData>
        </a:graphic>
      </p:graphicFrame>
      <p:sp>
        <p:nvSpPr>
          <p:cNvPr id="29731" name="Rectangle 35"/>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8" name="Slide Number Placeholder 7"/>
          <p:cNvSpPr>
            <a:spLocks noGrp="1"/>
          </p:cNvSpPr>
          <p:nvPr>
            <p:ph type="sldNum" sz="quarter" idx="14"/>
          </p:nvPr>
        </p:nvSpPr>
        <p:spPr>
          <a:xfrm>
            <a:off x="106680" y="1188720"/>
            <a:ext cx="533400" cy="244475"/>
          </a:xfrm>
        </p:spPr>
        <p:txBody>
          <a:bodyPr>
            <a:normAutofit fontScale="85000" lnSpcReduction="20000"/>
          </a:bodyPr>
          <a:lstStyle/>
          <a:p>
            <a:pPr>
              <a:defRPr/>
            </a:pPr>
            <a:fld id="{CA752E88-3EA5-4A7B-9543-B8A233CFBD3C}" type="slidenum">
              <a:rPr lang="en-US" smtClean="0"/>
              <a:pPr>
                <a:defRPr/>
              </a:pPr>
              <a:t>25</a:t>
            </a:fld>
            <a:endParaRPr lang="en-US" dirty="0"/>
          </a:p>
        </p:txBody>
      </p:sp>
      <p:sp>
        <p:nvSpPr>
          <p:cNvPr id="2" name="Footer Placeholder 1"/>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2314259337"/>
      </p:ext>
    </p:extLst>
  </p:cSld>
  <p:clrMapOvr>
    <a:masterClrMapping/>
  </p:clrMapOvr>
  <p:transition xmlns:p14="http://schemas.microsoft.com/office/powerpoint/2010/mai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3200" b="1" dirty="0" smtClean="0"/>
              <a:t>Differences between Business and Consumer Markets</a:t>
            </a:r>
            <a:endParaRPr lang="en-US" sz="3200" b="1" dirty="0"/>
          </a:p>
        </p:txBody>
      </p:sp>
      <p:sp>
        <p:nvSpPr>
          <p:cNvPr id="28680" name="Rectangle 8"/>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26</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Content Placeholder 3"/>
          <p:cNvSpPr>
            <a:spLocks noGrp="1"/>
          </p:cNvSpPr>
          <p:nvPr>
            <p:ph sz="quarter" idx="1"/>
          </p:nvPr>
        </p:nvSpPr>
        <p:spPr/>
        <p:txBody>
          <a:bodyPr/>
          <a:lstStyle/>
          <a:p>
            <a:pPr marL="0" indent="0">
              <a:buNone/>
            </a:pPr>
            <a:r>
              <a:rPr lang="en-US" dirty="0" smtClean="0"/>
              <a:t>Relationship with customers.</a:t>
            </a:r>
          </a:p>
          <a:p>
            <a:pPr marL="0" indent="0">
              <a:buNone/>
            </a:pPr>
            <a:r>
              <a:rPr lang="en-US" dirty="0" smtClean="0"/>
              <a:t>Number and size of customers.</a:t>
            </a:r>
          </a:p>
          <a:p>
            <a:pPr marL="0" indent="0">
              <a:buNone/>
            </a:pPr>
            <a:r>
              <a:rPr lang="en-US" dirty="0" smtClean="0"/>
              <a:t>Geographic concentration.</a:t>
            </a:r>
          </a:p>
          <a:p>
            <a:pPr marL="0" indent="0">
              <a:buNone/>
            </a:pPr>
            <a:r>
              <a:rPr lang="en-US" dirty="0" smtClean="0"/>
              <a:t>Complexity of buying process.</a:t>
            </a:r>
          </a:p>
          <a:p>
            <a:pPr marL="0" indent="0">
              <a:buNone/>
            </a:pPr>
            <a:r>
              <a:rPr lang="en-US" dirty="0" smtClean="0"/>
              <a:t>Complexity of the supply chain.</a:t>
            </a:r>
          </a:p>
        </p:txBody>
      </p:sp>
    </p:spTree>
    <p:extLst>
      <p:ext uri="{BB962C8B-B14F-4D97-AF65-F5344CB8AC3E}">
        <p14:creationId xmlns:p14="http://schemas.microsoft.com/office/powerpoint/2010/main" val="4153730698"/>
      </p:ext>
    </p:extLst>
  </p:cSld>
  <p:clrMapOvr>
    <a:masterClrMapping/>
  </p:clrMapOvr>
  <p:transition xmlns:p14="http://schemas.microsoft.com/office/powerpoint/2010/mai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 y="822960"/>
            <a:ext cx="8531352" cy="396240"/>
          </a:xfrm>
        </p:spPr>
        <p:txBody>
          <a:bodyPr>
            <a:noAutofit/>
          </a:bodyPr>
          <a:lstStyle/>
          <a:p>
            <a:pPr algn="ctr">
              <a:defRPr/>
            </a:pPr>
            <a:r>
              <a:rPr lang="en-US" sz="3200" dirty="0"/>
              <a:t>Demand for Products and Services </a:t>
            </a:r>
            <a:r>
              <a:rPr lang="en-US" sz="3200" dirty="0" smtClean="0"/>
              <a:t>Is </a:t>
            </a:r>
            <a:r>
              <a:rPr lang="en-US" sz="3200" dirty="0"/>
              <a:t>Different in a Business Market</a:t>
            </a:r>
            <a:br>
              <a:rPr lang="en-US" sz="3200" dirty="0"/>
            </a:br>
            <a:endParaRPr lang="en-US" sz="3200" dirty="0"/>
          </a:p>
        </p:txBody>
      </p:sp>
      <p:sp>
        <p:nvSpPr>
          <p:cNvPr id="30723" name="Content Placeholder 24"/>
          <p:cNvSpPr>
            <a:spLocks noGrp="1"/>
          </p:cNvSpPr>
          <p:nvPr>
            <p:ph sz="quarter" idx="1"/>
          </p:nvPr>
        </p:nvSpPr>
        <p:spPr/>
        <p:txBody>
          <a:bodyPr/>
          <a:lstStyle/>
          <a:p>
            <a:pPr marL="366713" lvl="1" indent="0" eaLnBrk="1" hangingPunct="1">
              <a:buNone/>
            </a:pPr>
            <a:r>
              <a:rPr lang="en-US" dirty="0"/>
              <a:t>Product </a:t>
            </a:r>
            <a:r>
              <a:rPr lang="en-US" dirty="0" smtClean="0"/>
              <a:t>demand </a:t>
            </a:r>
            <a:r>
              <a:rPr lang="en-US" dirty="0"/>
              <a:t>differs on three dimensions:</a:t>
            </a:r>
          </a:p>
          <a:p>
            <a:pPr marL="1143000" lvl="2" indent="-457200" eaLnBrk="1" hangingPunct="1">
              <a:buFont typeface="+mj-lt"/>
              <a:buAutoNum type="arabicPeriod"/>
            </a:pPr>
            <a:r>
              <a:rPr lang="en-US" dirty="0"/>
              <a:t>Derived </a:t>
            </a:r>
            <a:r>
              <a:rPr lang="en-US" dirty="0" smtClean="0"/>
              <a:t>demand</a:t>
            </a:r>
            <a:r>
              <a:rPr lang="en-US" dirty="0"/>
              <a:t>: </a:t>
            </a:r>
            <a:r>
              <a:rPr lang="en-US" dirty="0" smtClean="0"/>
              <a:t>If </a:t>
            </a:r>
            <a:r>
              <a:rPr lang="en-US" dirty="0"/>
              <a:t>consumers are buying finished products,  producers need more inputs.</a:t>
            </a:r>
          </a:p>
          <a:p>
            <a:pPr marL="1143000" lvl="2" indent="-457200">
              <a:buFont typeface="+mj-lt"/>
              <a:buAutoNum type="arabicPeriod"/>
            </a:pPr>
            <a:r>
              <a:rPr lang="en-US" dirty="0"/>
              <a:t>Fluctuating </a:t>
            </a:r>
            <a:r>
              <a:rPr lang="en-US" dirty="0" smtClean="0"/>
              <a:t>demand</a:t>
            </a:r>
            <a:r>
              <a:rPr lang="en-US" dirty="0"/>
              <a:t>: </a:t>
            </a:r>
            <a:r>
              <a:rPr lang="en-US" dirty="0" smtClean="0"/>
              <a:t>The </a:t>
            </a:r>
            <a:r>
              <a:rPr lang="en-US" dirty="0"/>
              <a:t>difference between consumer and business product </a:t>
            </a:r>
            <a:r>
              <a:rPr lang="en-US" dirty="0" smtClean="0"/>
              <a:t>demand.</a:t>
            </a:r>
          </a:p>
          <a:p>
            <a:pPr lvl="3">
              <a:buFont typeface="Arial"/>
              <a:buChar char="•"/>
            </a:pPr>
            <a:r>
              <a:rPr lang="en-US" dirty="0" smtClean="0"/>
              <a:t>Acceleration </a:t>
            </a:r>
            <a:r>
              <a:rPr lang="en-US" dirty="0"/>
              <a:t>Effect</a:t>
            </a:r>
          </a:p>
          <a:p>
            <a:pPr marL="1143000" lvl="2" indent="-457200">
              <a:buFont typeface="+mj-lt"/>
              <a:buAutoNum type="arabicPeriod"/>
            </a:pPr>
            <a:r>
              <a:rPr lang="en-US" dirty="0" smtClean="0"/>
              <a:t>Inelastic demand: Producers by raw materials even if the price rises.</a:t>
            </a:r>
            <a:endParaRPr lang="en-US" dirty="0"/>
          </a:p>
          <a:p>
            <a:pPr lvl="3"/>
            <a:endParaRPr lang="en-US" dirty="0"/>
          </a:p>
        </p:txBody>
      </p:sp>
      <p:sp>
        <p:nvSpPr>
          <p:cNvPr id="30729" name="Rectangle 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6" name="Slide Number Placeholder 5"/>
          <p:cNvSpPr>
            <a:spLocks noGrp="1"/>
          </p:cNvSpPr>
          <p:nvPr>
            <p:ph type="sldNum" sz="quarter" idx="12"/>
          </p:nvPr>
        </p:nvSpPr>
        <p:spPr>
          <a:solidFill>
            <a:schemeClr val="accent2"/>
          </a:solidFill>
        </p:spPr>
        <p:txBody>
          <a:bodyPr>
            <a:normAutofit fontScale="85000" lnSpcReduction="20000"/>
          </a:bodyPr>
          <a:lstStyle/>
          <a:p>
            <a:pPr>
              <a:defRPr/>
            </a:pPr>
            <a:fld id="{3782C8B8-33A8-4330-871E-56B0A7916702}" type="slidenum">
              <a:rPr lang="en-US" smtClean="0"/>
              <a:pPr>
                <a:defRPr/>
              </a:pPr>
              <a:t>27</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114014739"/>
      </p:ext>
    </p:extLst>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638" y="457200"/>
            <a:ext cx="7197725" cy="549275"/>
          </a:xfrm>
          <a:solidFill>
            <a:srgbClr val="7030A0"/>
          </a:solidFill>
        </p:spPr>
        <p:txBody>
          <a:bodyPr/>
          <a:lstStyle/>
          <a:p>
            <a:pPr eaLnBrk="1" hangingPunct="1">
              <a:defRPr/>
            </a:pPr>
            <a:r>
              <a:rPr lang="en-US" sz="2400" dirty="0"/>
              <a:t>Examples of Elastic and Inelastic Demand</a:t>
            </a:r>
          </a:p>
        </p:txBody>
      </p:sp>
      <p:sp>
        <p:nvSpPr>
          <p:cNvPr id="3" name="Text Placeholder 2"/>
          <p:cNvSpPr>
            <a:spLocks noGrp="1"/>
          </p:cNvSpPr>
          <p:nvPr>
            <p:ph type="body" sz="quarter" idx="12"/>
          </p:nvPr>
        </p:nvSpPr>
        <p:spPr>
          <a:xfrm>
            <a:off x="228600" y="457200"/>
            <a:ext cx="1371600" cy="549275"/>
          </a:xfrm>
          <a:solidFill>
            <a:srgbClr val="468A9A"/>
          </a:solidFill>
        </p:spPr>
        <p:txBody>
          <a:bodyPr/>
          <a:lstStyle/>
          <a:p>
            <a:pPr eaLnBrk="1" hangingPunct="1">
              <a:defRPr/>
            </a:pPr>
            <a:r>
              <a:rPr lang="en-US" dirty="0">
                <a:solidFill>
                  <a:schemeClr val="bg1"/>
                </a:solidFill>
              </a:rPr>
              <a:t>EXHIBIT 6.10</a:t>
            </a:r>
          </a:p>
        </p:txBody>
      </p:sp>
      <p:sp>
        <p:nvSpPr>
          <p:cNvPr id="6" name="Rectangle 5"/>
          <p:cNvSpPr/>
          <p:nvPr/>
        </p:nvSpPr>
        <p:spPr>
          <a:xfrm>
            <a:off x="228600" y="1173163"/>
            <a:ext cx="8640763" cy="5132387"/>
          </a:xfrm>
          <a:prstGeom prst="rect">
            <a:avLst/>
          </a:prstGeom>
          <a:gradFill>
            <a:gsLst>
              <a:gs pos="0">
                <a:srgbClr val="7030A0"/>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31751" name="Picture 5" descr="A chart depicts two demand curves in relation to price and quantity."/>
          <p:cNvPicPr>
            <a:picLocks noChangeAspect="1" noChangeArrowheads="1"/>
          </p:cNvPicPr>
          <p:nvPr/>
        </p:nvPicPr>
        <p:blipFill>
          <a:blip r:embed="rId3" cstate="print"/>
          <a:srcRect/>
          <a:stretch>
            <a:fillRect/>
          </a:stretch>
        </p:blipFill>
        <p:spPr bwMode="auto">
          <a:xfrm>
            <a:off x="2195513" y="1449388"/>
            <a:ext cx="4752975" cy="4572000"/>
          </a:xfrm>
          <a:prstGeom prst="rect">
            <a:avLst/>
          </a:prstGeom>
          <a:noFill/>
          <a:ln w="9525">
            <a:noFill/>
            <a:miter lim="800000"/>
            <a:headEnd/>
            <a:tailEnd/>
          </a:ln>
        </p:spPr>
      </p:pic>
      <p:sp>
        <p:nvSpPr>
          <p:cNvPr id="31754" name="Rectangle 10"/>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7" name="Slide Number Placeholder 6"/>
          <p:cNvSpPr>
            <a:spLocks noGrp="1"/>
          </p:cNvSpPr>
          <p:nvPr>
            <p:ph type="sldNum" sz="quarter" idx="14"/>
          </p:nvPr>
        </p:nvSpPr>
        <p:spPr/>
        <p:txBody>
          <a:bodyPr>
            <a:normAutofit fontScale="85000" lnSpcReduction="20000"/>
          </a:bodyPr>
          <a:lstStyle/>
          <a:p>
            <a:pPr>
              <a:defRPr/>
            </a:pPr>
            <a:fld id="{CA752E88-3EA5-4A7B-9543-B8A233CFBD3C}" type="slidenum">
              <a:rPr lang="en-US" smtClean="0"/>
              <a:pPr>
                <a:defRPr/>
              </a:pPr>
              <a:t>28</a:t>
            </a:fld>
            <a:endParaRPr lang="en-US" dirty="0"/>
          </a:p>
        </p:txBody>
      </p:sp>
      <p:sp>
        <p:nvSpPr>
          <p:cNvPr id="4" name="Footer Placeholder 3"/>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9" name="Rectangle 8"/>
          <p:cNvSpPr/>
          <p:nvPr/>
        </p:nvSpPr>
        <p:spPr>
          <a:xfrm>
            <a:off x="3703320" y="6024353"/>
            <a:ext cx="2240280" cy="246221"/>
          </a:xfrm>
          <a:prstGeom prst="rect">
            <a:avLst/>
          </a:prstGeom>
        </p:spPr>
        <p:txBody>
          <a:bodyPr wrap="square">
            <a:spAutoFit/>
          </a:bodyPr>
          <a:lstStyle/>
          <a:p>
            <a:pPr algn="ctr"/>
            <a:r>
              <a:rPr lang="en-US" sz="1000" dirty="0" smtClean="0">
                <a:hlinkClick r:id="rId4" action="ppaction://hlinksldjump"/>
              </a:rPr>
              <a:t>Link to long alt text description</a:t>
            </a:r>
            <a:endParaRPr lang="en-US" sz="1000" dirty="0"/>
          </a:p>
        </p:txBody>
      </p:sp>
    </p:spTree>
    <p:extLst>
      <p:ext uri="{BB962C8B-B14F-4D97-AF65-F5344CB8AC3E}">
        <p14:creationId xmlns:p14="http://schemas.microsoft.com/office/powerpoint/2010/main" val="4079393357"/>
      </p:ext>
    </p:extLst>
  </p:cSld>
  <p:clrMapOvr>
    <a:masterClrMapping/>
  </p:clrMapOvr>
  <p:transition xmlns:p14="http://schemas.microsoft.com/office/powerpoint/2010/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Factors Influencing </a:t>
            </a:r>
            <a:br>
              <a:rPr lang="en-US" dirty="0" smtClean="0"/>
            </a:br>
            <a:r>
              <a:rPr lang="en-US" dirty="0" smtClean="0"/>
              <a:t>Buying Situations</a:t>
            </a:r>
            <a:endParaRPr lang="en-US" dirty="0"/>
          </a:p>
        </p:txBody>
      </p:sp>
      <p:sp>
        <p:nvSpPr>
          <p:cNvPr id="32771" name="Content Placeholder 16"/>
          <p:cNvSpPr>
            <a:spLocks noGrp="1"/>
          </p:cNvSpPr>
          <p:nvPr>
            <p:ph sz="quarter" idx="1"/>
          </p:nvPr>
        </p:nvSpPr>
        <p:spPr>
          <a:xfrm>
            <a:off x="612648" y="1600200"/>
            <a:ext cx="7921752" cy="4495800"/>
          </a:xfrm>
        </p:spPr>
        <p:txBody>
          <a:bodyPr/>
          <a:lstStyle/>
          <a:p>
            <a:pPr marL="0" indent="0" eaLnBrk="1" hangingPunct="1">
              <a:spcBef>
                <a:spcPts val="1900"/>
              </a:spcBef>
              <a:buNone/>
            </a:pPr>
            <a:r>
              <a:rPr lang="en-US" dirty="0"/>
              <a:t>Factors influencing business buying </a:t>
            </a:r>
            <a:r>
              <a:rPr lang="en-US" dirty="0" smtClean="0"/>
              <a:t>decisions: </a:t>
            </a:r>
            <a:endParaRPr lang="en-US" dirty="0"/>
          </a:p>
          <a:p>
            <a:pPr lvl="1" eaLnBrk="1" hangingPunct="1">
              <a:spcBef>
                <a:spcPts val="1900"/>
              </a:spcBef>
              <a:buFont typeface="Arial"/>
              <a:buChar char="•"/>
            </a:pPr>
            <a:r>
              <a:rPr lang="en-US" dirty="0"/>
              <a:t>Nature of the purchase</a:t>
            </a:r>
          </a:p>
          <a:p>
            <a:pPr lvl="1" eaLnBrk="1" hangingPunct="1">
              <a:spcBef>
                <a:spcPts val="1900"/>
              </a:spcBef>
              <a:buFont typeface="Arial"/>
              <a:buChar char="•"/>
            </a:pPr>
            <a:r>
              <a:rPr lang="en-US" dirty="0"/>
              <a:t>Number of people involved in the decision</a:t>
            </a:r>
          </a:p>
          <a:p>
            <a:pPr lvl="1" eaLnBrk="1" hangingPunct="1">
              <a:spcBef>
                <a:spcPts val="1900"/>
              </a:spcBef>
              <a:buFont typeface="Arial"/>
              <a:buChar char="•"/>
            </a:pPr>
            <a:r>
              <a:rPr lang="en-US" dirty="0"/>
              <a:t>Understanding of the product being purchased</a:t>
            </a:r>
          </a:p>
          <a:p>
            <a:pPr lvl="1" eaLnBrk="1" hangingPunct="1">
              <a:spcBef>
                <a:spcPts val="1900"/>
              </a:spcBef>
              <a:buFont typeface="Arial"/>
              <a:buChar char="•"/>
            </a:pPr>
            <a:r>
              <a:rPr lang="en-US" dirty="0"/>
              <a:t>Time frame for the decision</a:t>
            </a:r>
          </a:p>
        </p:txBody>
      </p:sp>
      <p:sp>
        <p:nvSpPr>
          <p:cNvPr id="32776" name="Rectangle 8"/>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29</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3484803939"/>
      </p:ext>
    </p:extLst>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228600"/>
            <a:ext cx="8869680" cy="990600"/>
          </a:xfrm>
        </p:spPr>
        <p:txBody>
          <a:bodyPr>
            <a:normAutofit fontScale="90000"/>
          </a:bodyPr>
          <a:lstStyle/>
          <a:p>
            <a:pPr algn="ctr" eaLnBrk="1" hangingPunct="1">
              <a:defRPr/>
            </a:pPr>
            <a:r>
              <a:rPr lang="en-US" dirty="0" smtClean="0"/>
              <a:t>The Power </a:t>
            </a:r>
            <a:br>
              <a:rPr lang="en-US" dirty="0" smtClean="0"/>
            </a:br>
            <a:r>
              <a:rPr lang="en-US" dirty="0" smtClean="0"/>
              <a:t>of the Consumer</a:t>
            </a:r>
            <a:endParaRPr lang="en-US" dirty="0"/>
          </a:p>
        </p:txBody>
      </p:sp>
      <p:sp>
        <p:nvSpPr>
          <p:cNvPr id="21507" name="Content Placeholder 2"/>
          <p:cNvSpPr>
            <a:spLocks noGrp="1"/>
          </p:cNvSpPr>
          <p:nvPr>
            <p:ph sz="quarter" idx="1"/>
          </p:nvPr>
        </p:nvSpPr>
        <p:spPr/>
        <p:txBody>
          <a:bodyPr/>
          <a:lstStyle/>
          <a:p>
            <a:pPr marL="0" indent="0" eaLnBrk="1" hangingPunct="1">
              <a:spcBef>
                <a:spcPts val="1900"/>
              </a:spcBef>
              <a:buNone/>
            </a:pPr>
            <a:r>
              <a:rPr lang="en-US" dirty="0"/>
              <a:t>Marketers are interested in learning about the process people use to make purchase decisions.  </a:t>
            </a:r>
          </a:p>
          <a:p>
            <a:pPr marL="0" indent="0" eaLnBrk="1" hangingPunct="1">
              <a:spcBef>
                <a:spcPts val="1900"/>
              </a:spcBef>
              <a:buNone/>
            </a:pPr>
            <a:r>
              <a:rPr lang="en-US" dirty="0"/>
              <a:t>A company can only deliver </a:t>
            </a:r>
            <a:r>
              <a:rPr lang="en-US" i="1" dirty="0"/>
              <a:t>value</a:t>
            </a:r>
            <a:r>
              <a:rPr lang="en-US" dirty="0"/>
              <a:t> with an accurate and timely understanding of the customer.   </a:t>
            </a:r>
          </a:p>
          <a:p>
            <a:pPr marL="0" indent="0" eaLnBrk="1" hangingPunct="1">
              <a:spcBef>
                <a:spcPts val="1900"/>
              </a:spcBef>
              <a:buNone/>
            </a:pPr>
            <a:r>
              <a:rPr lang="en-US" dirty="0"/>
              <a:t>Complex forces influence consumer choices and these forces change over time. </a:t>
            </a:r>
          </a:p>
        </p:txBody>
      </p:sp>
      <p:sp>
        <p:nvSpPr>
          <p:cNvPr id="21513" name="Rectangle 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74E1A47-6F8A-4FF0-A216-E8302F1CF143}" type="slidenum">
              <a:rPr lang="en-US" smtClean="0"/>
              <a:pPr>
                <a:defRPr/>
              </a:pPr>
              <a:t>3</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Buying Situations</a:t>
            </a:r>
            <a:endParaRPr lang="en-US" dirty="0"/>
          </a:p>
        </p:txBody>
      </p:sp>
      <p:sp>
        <p:nvSpPr>
          <p:cNvPr id="33800" name="Rectangle 8"/>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30</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4" name="Content Placeholder 3"/>
          <p:cNvSpPr>
            <a:spLocks noGrp="1"/>
          </p:cNvSpPr>
          <p:nvPr>
            <p:ph sz="quarter" idx="1"/>
          </p:nvPr>
        </p:nvSpPr>
        <p:spPr/>
        <p:txBody>
          <a:bodyPr/>
          <a:lstStyle/>
          <a:p>
            <a:pPr marL="0" indent="0">
              <a:buNone/>
            </a:pPr>
            <a:r>
              <a:rPr lang="en-US" sz="4800" dirty="0" smtClean="0"/>
              <a:t>Straight rebuy</a:t>
            </a:r>
          </a:p>
          <a:p>
            <a:pPr marL="0" indent="0">
              <a:buNone/>
            </a:pPr>
            <a:r>
              <a:rPr lang="en-US" sz="4800" dirty="0" smtClean="0"/>
              <a:t>Modified rebuy</a:t>
            </a:r>
          </a:p>
          <a:p>
            <a:pPr marL="0" indent="0">
              <a:buNone/>
            </a:pPr>
            <a:r>
              <a:rPr lang="en-US" sz="4800" dirty="0" smtClean="0"/>
              <a:t>New purchase</a:t>
            </a:r>
            <a:endParaRPr lang="en-US" sz="4800" dirty="0"/>
          </a:p>
        </p:txBody>
      </p:sp>
    </p:spTree>
    <p:extLst>
      <p:ext uri="{BB962C8B-B14F-4D97-AF65-F5344CB8AC3E}">
        <p14:creationId xmlns:p14="http://schemas.microsoft.com/office/powerpoint/2010/main" val="641204719"/>
      </p:ext>
    </p:extLst>
  </p:cSld>
  <p:clrMapOvr>
    <a:masterClrMapping/>
  </p:clrMapOvr>
  <p:transition xmlns:p14="http://schemas.microsoft.com/office/powerpoint/2010/mai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Buying Centers</a:t>
            </a:r>
            <a:endParaRPr lang="en-US" dirty="0"/>
          </a:p>
        </p:txBody>
      </p:sp>
      <p:sp>
        <p:nvSpPr>
          <p:cNvPr id="34819" name="Content Placeholder 20"/>
          <p:cNvSpPr>
            <a:spLocks noGrp="1"/>
          </p:cNvSpPr>
          <p:nvPr>
            <p:ph sz="quarter" idx="1"/>
          </p:nvPr>
        </p:nvSpPr>
        <p:spPr>
          <a:xfrm>
            <a:off x="612648" y="1920240"/>
            <a:ext cx="7921751" cy="3291840"/>
          </a:xfrm>
        </p:spPr>
        <p:txBody>
          <a:bodyPr/>
          <a:lstStyle/>
          <a:p>
            <a:pPr marL="0" indent="0" eaLnBrk="1" hangingPunct="1">
              <a:buNone/>
            </a:pPr>
            <a:r>
              <a:rPr lang="en-US" sz="3400" dirty="0"/>
              <a:t>A number of individuals with a stake in the purchase decision come together to form a </a:t>
            </a:r>
            <a:r>
              <a:rPr lang="en-US" sz="3400" i="1" dirty="0"/>
              <a:t>buying center </a:t>
            </a:r>
            <a:r>
              <a:rPr lang="en-US" sz="3400" dirty="0"/>
              <a:t>that manages the purchase decision process and ultimately makes the decision.</a:t>
            </a:r>
          </a:p>
          <a:p>
            <a:pPr eaLnBrk="1" hangingPunct="1"/>
            <a:endParaRPr lang="en-US" sz="3400" dirty="0"/>
          </a:p>
        </p:txBody>
      </p:sp>
      <p:sp>
        <p:nvSpPr>
          <p:cNvPr id="34824" name="Rectangle 8"/>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31</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2605975873"/>
      </p:ext>
    </p:extLst>
  </p:cSld>
  <p:clrMapOvr>
    <a:masterClrMapping/>
  </p:clrMapOvr>
  <p:transition xmlns:p14="http://schemas.microsoft.com/office/powerpoint/2010/mai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71638" y="457200"/>
            <a:ext cx="7197725" cy="549275"/>
          </a:xfrm>
          <a:solidFill>
            <a:srgbClr val="7030A0"/>
          </a:solidFill>
        </p:spPr>
        <p:txBody>
          <a:bodyPr/>
          <a:lstStyle/>
          <a:p>
            <a:pPr eaLnBrk="1" hangingPunct="1">
              <a:defRPr/>
            </a:pPr>
            <a:r>
              <a:rPr lang="en-US" sz="2800" dirty="0"/>
              <a:t>Buying Center Participants</a:t>
            </a:r>
          </a:p>
        </p:txBody>
      </p:sp>
      <p:sp>
        <p:nvSpPr>
          <p:cNvPr id="7" name="Text Placeholder 6"/>
          <p:cNvSpPr>
            <a:spLocks noGrp="1"/>
          </p:cNvSpPr>
          <p:nvPr>
            <p:ph type="body" sz="quarter" idx="12"/>
          </p:nvPr>
        </p:nvSpPr>
        <p:spPr>
          <a:xfrm>
            <a:off x="228600" y="457200"/>
            <a:ext cx="1371600" cy="549275"/>
          </a:xfrm>
          <a:solidFill>
            <a:schemeClr val="accent2"/>
          </a:solidFill>
        </p:spPr>
        <p:txBody>
          <a:bodyPr/>
          <a:lstStyle/>
          <a:p>
            <a:pPr eaLnBrk="1" hangingPunct="1">
              <a:defRPr/>
            </a:pPr>
            <a:r>
              <a:rPr lang="en-US" dirty="0">
                <a:solidFill>
                  <a:schemeClr val="bg1"/>
                </a:solidFill>
              </a:rPr>
              <a:t>Exhibit 6.11</a:t>
            </a:r>
          </a:p>
        </p:txBody>
      </p:sp>
      <p:sp>
        <p:nvSpPr>
          <p:cNvPr id="35847"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5848"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5863" name="Rectangle 23"/>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23" name="Slide Number Placeholder 22"/>
          <p:cNvSpPr>
            <a:spLocks noGrp="1"/>
          </p:cNvSpPr>
          <p:nvPr>
            <p:ph type="sldNum" sz="quarter" idx="14"/>
          </p:nvPr>
        </p:nvSpPr>
        <p:spPr/>
        <p:txBody>
          <a:bodyPr>
            <a:normAutofit fontScale="85000" lnSpcReduction="20000"/>
          </a:bodyPr>
          <a:lstStyle/>
          <a:p>
            <a:pPr>
              <a:defRPr/>
            </a:pPr>
            <a:fld id="{CA752E88-3EA5-4A7B-9543-B8A233CFBD3C}" type="slidenum">
              <a:rPr lang="en-US" smtClean="0"/>
              <a:pPr>
                <a:defRPr/>
              </a:pPr>
              <a:t>32</a:t>
            </a:fld>
            <a:endParaRPr lang="en-US" dirty="0"/>
          </a:p>
        </p:txBody>
      </p:sp>
      <p:sp>
        <p:nvSpPr>
          <p:cNvPr id="2" name="Footer Placeholder 1"/>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pic>
        <p:nvPicPr>
          <p:cNvPr id="4" name="Picture 3" descr="The buying center includes user, initiator, influences, gatekeeper, and decider participant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60" y="1051560"/>
            <a:ext cx="5715000" cy="5217242"/>
          </a:xfrm>
          <a:prstGeom prst="rect">
            <a:avLst/>
          </a:prstGeom>
        </p:spPr>
      </p:pic>
      <p:sp>
        <p:nvSpPr>
          <p:cNvPr id="24" name="Rectangle 23"/>
          <p:cNvSpPr/>
          <p:nvPr/>
        </p:nvSpPr>
        <p:spPr>
          <a:xfrm>
            <a:off x="3429000" y="6182439"/>
            <a:ext cx="2240280" cy="246221"/>
          </a:xfrm>
          <a:prstGeom prst="rect">
            <a:avLst/>
          </a:prstGeom>
        </p:spPr>
        <p:txBody>
          <a:bodyPr wrap="square">
            <a:spAutoFit/>
          </a:bodyPr>
          <a:lstStyle/>
          <a:p>
            <a:pPr algn="ctr"/>
            <a:r>
              <a:rPr lang="en-US" sz="1000" dirty="0" smtClean="0">
                <a:hlinkClick r:id="rId3" action="ppaction://hlinksldjump"/>
              </a:rPr>
              <a:t>Link to long alt text description</a:t>
            </a:r>
            <a:endParaRPr lang="en-US" sz="1000" dirty="0"/>
          </a:p>
        </p:txBody>
      </p:sp>
    </p:spTree>
    <p:extLst>
      <p:ext uri="{BB962C8B-B14F-4D97-AF65-F5344CB8AC3E}">
        <p14:creationId xmlns:p14="http://schemas.microsoft.com/office/powerpoint/2010/main" val="581491595"/>
      </p:ext>
    </p:extLst>
  </p:cSld>
  <p:clrMapOvr>
    <a:masterClrMapping/>
  </p:clrMapOvr>
  <p:transition xmlns:p14="http://schemas.microsoft.com/office/powerpoint/2010/mai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28600" y="1173163"/>
            <a:ext cx="8640763" cy="51323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Title 5"/>
          <p:cNvSpPr>
            <a:spLocks noGrp="1"/>
          </p:cNvSpPr>
          <p:nvPr>
            <p:ph type="title"/>
          </p:nvPr>
        </p:nvSpPr>
        <p:spPr>
          <a:xfrm>
            <a:off x="1671638" y="457200"/>
            <a:ext cx="7197725" cy="549275"/>
          </a:xfrm>
          <a:solidFill>
            <a:srgbClr val="7030A0"/>
          </a:solidFill>
        </p:spPr>
        <p:txBody>
          <a:bodyPr/>
          <a:lstStyle/>
          <a:p>
            <a:pPr eaLnBrk="1" hangingPunct="1">
              <a:defRPr/>
            </a:pPr>
            <a:r>
              <a:rPr lang="en-US" sz="2400" dirty="0"/>
              <a:t>Marketing Challenges in Buying Centers</a:t>
            </a:r>
          </a:p>
        </p:txBody>
      </p:sp>
      <p:sp>
        <p:nvSpPr>
          <p:cNvPr id="7" name="Text Placeholder 6"/>
          <p:cNvSpPr>
            <a:spLocks noGrp="1"/>
          </p:cNvSpPr>
          <p:nvPr>
            <p:ph type="body" sz="quarter" idx="12"/>
          </p:nvPr>
        </p:nvSpPr>
        <p:spPr>
          <a:xfrm>
            <a:off x="228600" y="457200"/>
            <a:ext cx="1371600" cy="549275"/>
          </a:xfrm>
          <a:solidFill>
            <a:schemeClr val="accent2"/>
          </a:solidFill>
        </p:spPr>
        <p:txBody>
          <a:bodyPr/>
          <a:lstStyle/>
          <a:p>
            <a:pPr eaLnBrk="1" hangingPunct="1">
              <a:defRPr/>
            </a:pPr>
            <a:r>
              <a:rPr lang="en-US" dirty="0">
                <a:solidFill>
                  <a:schemeClr val="bg1"/>
                </a:solidFill>
              </a:rPr>
              <a:t>Exhibit </a:t>
            </a:r>
            <a:r>
              <a:rPr lang="en-US" dirty="0" smtClean="0">
                <a:solidFill>
                  <a:schemeClr val="bg1"/>
                </a:solidFill>
              </a:rPr>
              <a:t>6.12</a:t>
            </a:r>
            <a:endParaRPr lang="en-US" dirty="0">
              <a:solidFill>
                <a:schemeClr val="bg1"/>
              </a:solidFill>
            </a:endParaRPr>
          </a:p>
        </p:txBody>
      </p:sp>
      <p:sp>
        <p:nvSpPr>
          <p:cNvPr id="36871"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6872"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6880" name="Rectangle 16"/>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13" name="Slide Number Placeholder 12"/>
          <p:cNvSpPr>
            <a:spLocks noGrp="1"/>
          </p:cNvSpPr>
          <p:nvPr>
            <p:ph type="sldNum" sz="quarter" idx="14"/>
          </p:nvPr>
        </p:nvSpPr>
        <p:spPr>
          <a:xfrm>
            <a:off x="152400" y="1271588"/>
            <a:ext cx="533400" cy="244475"/>
          </a:xfrm>
        </p:spPr>
        <p:txBody>
          <a:bodyPr>
            <a:normAutofit fontScale="85000" lnSpcReduction="20000"/>
          </a:bodyPr>
          <a:lstStyle/>
          <a:p>
            <a:pPr>
              <a:defRPr/>
            </a:pPr>
            <a:fld id="{CA752E88-3EA5-4A7B-9543-B8A233CFBD3C}" type="slidenum">
              <a:rPr lang="en-US" smtClean="0"/>
              <a:pPr>
                <a:defRPr/>
              </a:pPr>
              <a:t>33</a:t>
            </a:fld>
            <a:endParaRPr lang="en-US" dirty="0"/>
          </a:p>
        </p:txBody>
      </p:sp>
      <p:sp>
        <p:nvSpPr>
          <p:cNvPr id="2" name="Footer Placeholder 1"/>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15" name="Rectangle 14"/>
          <p:cNvSpPr/>
          <p:nvPr/>
        </p:nvSpPr>
        <p:spPr>
          <a:xfrm>
            <a:off x="3611880" y="3951039"/>
            <a:ext cx="2240280" cy="246221"/>
          </a:xfrm>
          <a:prstGeom prst="rect">
            <a:avLst/>
          </a:prstGeom>
        </p:spPr>
        <p:txBody>
          <a:bodyPr wrap="square">
            <a:spAutoFit/>
          </a:bodyPr>
          <a:lstStyle/>
          <a:p>
            <a:pPr algn="ctr"/>
            <a:r>
              <a:rPr lang="en-US" sz="1000" dirty="0" smtClean="0">
                <a:hlinkClick r:id="rId3" action="ppaction://hlinksldjump"/>
              </a:rPr>
              <a:t>Link to long alt text description</a:t>
            </a:r>
            <a:endParaRPr lang="en-US" sz="1000" dirty="0"/>
          </a:p>
        </p:txBody>
      </p:sp>
      <p:pic>
        <p:nvPicPr>
          <p:cNvPr id="4" name="Picture 3" descr="Untitl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20" y="2423160"/>
            <a:ext cx="8046720" cy="1383792"/>
          </a:xfrm>
          <a:prstGeom prst="rect">
            <a:avLst/>
          </a:prstGeom>
        </p:spPr>
      </p:pic>
    </p:spTree>
    <p:extLst>
      <p:ext uri="{BB962C8B-B14F-4D97-AF65-F5344CB8AC3E}">
        <p14:creationId xmlns:p14="http://schemas.microsoft.com/office/powerpoint/2010/main" val="3096976213"/>
      </p:ext>
    </p:extLst>
  </p:cSld>
  <p:clrMapOvr>
    <a:masterClrMapping/>
  </p:clrMapOvr>
  <p:transition xmlns:p14="http://schemas.microsoft.com/office/powerpoint/2010/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The Players in Business to Business Markets</a:t>
            </a:r>
            <a:endParaRPr lang="en-US" dirty="0"/>
          </a:p>
        </p:txBody>
      </p:sp>
      <p:sp>
        <p:nvSpPr>
          <p:cNvPr id="37891" name="Content Placeholder 12"/>
          <p:cNvSpPr>
            <a:spLocks noGrp="1"/>
          </p:cNvSpPr>
          <p:nvPr>
            <p:ph sz="quarter" idx="1"/>
          </p:nvPr>
        </p:nvSpPr>
        <p:spPr/>
        <p:txBody>
          <a:bodyPr/>
          <a:lstStyle/>
          <a:p>
            <a:pPr marL="0" indent="0" eaLnBrk="1" hangingPunct="1">
              <a:buNone/>
            </a:pPr>
            <a:r>
              <a:rPr lang="en-US" dirty="0"/>
              <a:t>The North American Industrial Classification System (NAICS</a:t>
            </a:r>
            <a:r>
              <a:rPr lang="en-US" dirty="0" smtClean="0"/>
              <a:t>): Manufacturers</a:t>
            </a:r>
            <a:endParaRPr lang="en-US" dirty="0"/>
          </a:p>
          <a:p>
            <a:pPr lvl="2">
              <a:buFont typeface="Arial"/>
              <a:buChar char="•"/>
            </a:pPr>
            <a:r>
              <a:rPr lang="en-US" dirty="0"/>
              <a:t>Original </a:t>
            </a:r>
            <a:r>
              <a:rPr lang="en-US" dirty="0" smtClean="0"/>
              <a:t>equipment manufacturer </a:t>
            </a:r>
            <a:r>
              <a:rPr lang="en-US" dirty="0"/>
              <a:t>(OEM) purchases</a:t>
            </a:r>
          </a:p>
          <a:p>
            <a:pPr lvl="2">
              <a:buFont typeface="Arial"/>
              <a:buChar char="•"/>
            </a:pPr>
            <a:r>
              <a:rPr lang="en-US" dirty="0" smtClean="0"/>
              <a:t>End-user </a:t>
            </a:r>
            <a:r>
              <a:rPr lang="en-US" dirty="0"/>
              <a:t>purchases</a:t>
            </a:r>
          </a:p>
          <a:p>
            <a:pPr lvl="3">
              <a:buFont typeface="Arial"/>
              <a:buChar char="•"/>
            </a:pPr>
            <a:r>
              <a:rPr lang="en-US" dirty="0"/>
              <a:t>Capital </a:t>
            </a:r>
            <a:r>
              <a:rPr lang="en-US" dirty="0" smtClean="0"/>
              <a:t>equipment </a:t>
            </a:r>
            <a:endParaRPr lang="en-US" dirty="0"/>
          </a:p>
          <a:p>
            <a:pPr lvl="3">
              <a:buFont typeface="Arial"/>
              <a:buChar char="•"/>
            </a:pPr>
            <a:r>
              <a:rPr lang="en-US" dirty="0"/>
              <a:t>Materials, </a:t>
            </a:r>
            <a:r>
              <a:rPr lang="en-US" dirty="0" smtClean="0"/>
              <a:t>repairs, </a:t>
            </a:r>
            <a:r>
              <a:rPr lang="en-US" dirty="0"/>
              <a:t>and </a:t>
            </a:r>
            <a:r>
              <a:rPr lang="en-US" dirty="0" smtClean="0"/>
              <a:t>operational </a:t>
            </a:r>
            <a:r>
              <a:rPr lang="en-US" dirty="0"/>
              <a:t>(MRO)</a:t>
            </a:r>
          </a:p>
        </p:txBody>
      </p:sp>
      <p:sp>
        <p:nvSpPr>
          <p:cNvPr id="37896" name="Rectangle 8"/>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34</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3259813506"/>
      </p:ext>
    </p:extLst>
  </p:cSld>
  <p:clrMapOvr>
    <a:masterClrMapping/>
  </p:clrMapOvr>
  <p:transition xmlns:p14="http://schemas.microsoft.com/office/powerpoint/2010/mai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The Players in Business to Business Markets</a:t>
            </a:r>
            <a:endParaRPr lang="en-US" dirty="0"/>
          </a:p>
        </p:txBody>
      </p:sp>
      <p:sp>
        <p:nvSpPr>
          <p:cNvPr id="38915" name="Content Placeholder 12"/>
          <p:cNvSpPr>
            <a:spLocks noGrp="1"/>
          </p:cNvSpPr>
          <p:nvPr>
            <p:ph sz="quarter" idx="1"/>
          </p:nvPr>
        </p:nvSpPr>
        <p:spPr>
          <a:xfrm>
            <a:off x="990600" y="1985963"/>
            <a:ext cx="8153400" cy="4495800"/>
          </a:xfrm>
        </p:spPr>
        <p:txBody>
          <a:bodyPr/>
          <a:lstStyle/>
          <a:p>
            <a:pPr marL="0" indent="0" eaLnBrk="1" hangingPunct="1">
              <a:buNone/>
            </a:pPr>
            <a:r>
              <a:rPr lang="en-US" sz="4400" dirty="0"/>
              <a:t>Resellers</a:t>
            </a:r>
          </a:p>
          <a:p>
            <a:pPr marL="0" indent="0" eaLnBrk="1" hangingPunct="1">
              <a:buNone/>
            </a:pPr>
            <a:r>
              <a:rPr lang="en-US" sz="4400" dirty="0"/>
              <a:t>Government</a:t>
            </a:r>
          </a:p>
          <a:p>
            <a:pPr marL="0" indent="0" eaLnBrk="1" hangingPunct="1">
              <a:buNone/>
            </a:pPr>
            <a:r>
              <a:rPr lang="en-US" sz="4400" dirty="0"/>
              <a:t>Institutions</a:t>
            </a:r>
          </a:p>
          <a:p>
            <a:pPr eaLnBrk="1" hangingPunct="1"/>
            <a:endParaRPr lang="en-US" dirty="0"/>
          </a:p>
        </p:txBody>
      </p:sp>
      <p:sp>
        <p:nvSpPr>
          <p:cNvPr id="38921" name="Rectangle 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35</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2875358257"/>
      </p:ext>
    </p:extLst>
  </p:cSld>
  <p:clrMapOvr>
    <a:masterClrMapping/>
  </p:clrMapOvr>
  <p:transition xmlns:p14="http://schemas.microsoft.com/office/powerpoint/2010/mai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638" y="457200"/>
            <a:ext cx="7197725" cy="549275"/>
          </a:xfrm>
          <a:solidFill>
            <a:srgbClr val="7030A0"/>
          </a:solidFill>
        </p:spPr>
        <p:txBody>
          <a:bodyPr/>
          <a:lstStyle/>
          <a:p>
            <a:pPr eaLnBrk="1" hangingPunct="1">
              <a:defRPr/>
            </a:pPr>
            <a:r>
              <a:rPr lang="en-US" sz="2400" dirty="0"/>
              <a:t>Model of Business Market Consumer Decision Process</a:t>
            </a:r>
          </a:p>
        </p:txBody>
      </p:sp>
      <p:sp>
        <p:nvSpPr>
          <p:cNvPr id="3" name="Text Placeholder 2"/>
          <p:cNvSpPr>
            <a:spLocks noGrp="1"/>
          </p:cNvSpPr>
          <p:nvPr>
            <p:ph type="body" sz="quarter" idx="12"/>
          </p:nvPr>
        </p:nvSpPr>
        <p:spPr>
          <a:xfrm>
            <a:off x="228600" y="457200"/>
            <a:ext cx="1371600" cy="549275"/>
          </a:xfrm>
          <a:solidFill>
            <a:srgbClr val="468A9A"/>
          </a:solidFill>
        </p:spPr>
        <p:txBody>
          <a:bodyPr/>
          <a:lstStyle/>
          <a:p>
            <a:pPr eaLnBrk="1" hangingPunct="1">
              <a:defRPr/>
            </a:pPr>
            <a:r>
              <a:rPr lang="en-US" dirty="0">
                <a:solidFill>
                  <a:schemeClr val="bg1"/>
                </a:solidFill>
              </a:rPr>
              <a:t>EXHIBIT 6.14</a:t>
            </a:r>
          </a:p>
        </p:txBody>
      </p:sp>
      <p:sp>
        <p:nvSpPr>
          <p:cNvPr id="6" name="Rectangle 5"/>
          <p:cNvSpPr/>
          <p:nvPr/>
        </p:nvSpPr>
        <p:spPr>
          <a:xfrm>
            <a:off x="228600" y="1173163"/>
            <a:ext cx="8640763" cy="5294312"/>
          </a:xfrm>
          <a:prstGeom prst="rect">
            <a:avLst/>
          </a:prstGeom>
          <a:gradFill>
            <a:gsLst>
              <a:gs pos="0">
                <a:srgbClr val="7030A0"/>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9966" name="Rectangle 30"/>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27" name="Slide Number Placeholder 26"/>
          <p:cNvSpPr>
            <a:spLocks noGrp="1"/>
          </p:cNvSpPr>
          <p:nvPr>
            <p:ph type="sldNum" sz="quarter" idx="14"/>
          </p:nvPr>
        </p:nvSpPr>
        <p:spPr>
          <a:xfrm>
            <a:off x="152400" y="1271588"/>
            <a:ext cx="533400" cy="244475"/>
          </a:xfrm>
        </p:spPr>
        <p:txBody>
          <a:bodyPr>
            <a:normAutofit fontScale="85000" lnSpcReduction="20000"/>
          </a:bodyPr>
          <a:lstStyle/>
          <a:p>
            <a:pPr>
              <a:defRPr/>
            </a:pPr>
            <a:fld id="{CA752E88-3EA5-4A7B-9543-B8A233CFBD3C}" type="slidenum">
              <a:rPr lang="en-US" smtClean="0"/>
              <a:pPr>
                <a:defRPr/>
              </a:pPr>
              <a:t>36</a:t>
            </a:fld>
            <a:endParaRPr lang="en-US" dirty="0"/>
          </a:p>
        </p:txBody>
      </p:sp>
      <p:sp>
        <p:nvSpPr>
          <p:cNvPr id="4" name="Footer Placeholder 3"/>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
        <p:nvSpPr>
          <p:cNvPr id="31" name="Rectangle 30"/>
          <p:cNvSpPr/>
          <p:nvPr/>
        </p:nvSpPr>
        <p:spPr>
          <a:xfrm>
            <a:off x="4946333" y="6087592"/>
            <a:ext cx="2240280" cy="246221"/>
          </a:xfrm>
          <a:prstGeom prst="rect">
            <a:avLst/>
          </a:prstGeom>
        </p:spPr>
        <p:txBody>
          <a:bodyPr wrap="square">
            <a:spAutoFit/>
          </a:bodyPr>
          <a:lstStyle/>
          <a:p>
            <a:pPr algn="ctr"/>
            <a:r>
              <a:rPr lang="en-US" sz="1000" dirty="0" smtClean="0">
                <a:hlinkClick r:id="rId2" action="ppaction://hlinksldjump"/>
              </a:rPr>
              <a:t>Link to long alt text description</a:t>
            </a:r>
            <a:endParaRPr lang="en-US" sz="1000" dirty="0"/>
          </a:p>
        </p:txBody>
      </p:sp>
      <p:pic>
        <p:nvPicPr>
          <p:cNvPr id="14" name="Picture 13"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16" y="1463040"/>
            <a:ext cx="8314944" cy="5023104"/>
          </a:xfrm>
          <a:prstGeom prst="rect">
            <a:avLst/>
          </a:prstGeom>
        </p:spPr>
      </p:pic>
    </p:spTree>
    <p:extLst>
      <p:ext uri="{BB962C8B-B14F-4D97-AF65-F5344CB8AC3E}">
        <p14:creationId xmlns:p14="http://schemas.microsoft.com/office/powerpoint/2010/main" val="1460207148"/>
      </p:ext>
    </p:extLst>
  </p:cSld>
  <p:clrMapOvr>
    <a:masterClrMapping/>
  </p:clrMapOvr>
  <p:transition xmlns:p14="http://schemas.microsoft.com/office/powerpoint/2010/mai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t>Problem Recognition</a:t>
            </a:r>
            <a:endParaRPr lang="en-US" sz="3600" dirty="0"/>
          </a:p>
        </p:txBody>
      </p:sp>
      <p:sp>
        <p:nvSpPr>
          <p:cNvPr id="40963" name="Content Placeholder 2"/>
          <p:cNvSpPr>
            <a:spLocks noGrp="1"/>
          </p:cNvSpPr>
          <p:nvPr>
            <p:ph sz="quarter" idx="1"/>
          </p:nvPr>
        </p:nvSpPr>
        <p:spPr/>
        <p:txBody>
          <a:bodyPr/>
          <a:lstStyle/>
          <a:p>
            <a:pPr marL="0" indent="0" eaLnBrk="1" hangingPunct="1">
              <a:buNone/>
            </a:pPr>
            <a:r>
              <a:rPr lang="en-US" sz="3600" dirty="0"/>
              <a:t>Define the </a:t>
            </a:r>
            <a:r>
              <a:rPr lang="en-US" sz="3600" dirty="0" smtClean="0"/>
              <a:t>need </a:t>
            </a:r>
            <a:r>
              <a:rPr lang="en-US" sz="3600" dirty="0"/>
              <a:t>and </a:t>
            </a:r>
            <a:r>
              <a:rPr lang="en-US" sz="3600" dirty="0" smtClean="0"/>
              <a:t>product specifications.</a:t>
            </a:r>
            <a:endParaRPr lang="en-US" sz="3600" dirty="0"/>
          </a:p>
          <a:p>
            <a:pPr lvl="1" eaLnBrk="1" hangingPunct="1">
              <a:buFont typeface="Arial"/>
              <a:buChar char="•"/>
            </a:pPr>
            <a:r>
              <a:rPr lang="en-US" sz="3200" dirty="0"/>
              <a:t>Request for </a:t>
            </a:r>
            <a:r>
              <a:rPr lang="en-US" sz="3200" dirty="0" smtClean="0"/>
              <a:t>proposal </a:t>
            </a:r>
            <a:r>
              <a:rPr lang="en-US" sz="3200" dirty="0"/>
              <a:t>(RFP)</a:t>
            </a:r>
          </a:p>
          <a:p>
            <a:pPr marL="0" indent="0" eaLnBrk="1" hangingPunct="1">
              <a:buNone/>
            </a:pPr>
            <a:r>
              <a:rPr lang="en-US" sz="3600" dirty="0"/>
              <a:t>Seek </a:t>
            </a:r>
            <a:r>
              <a:rPr lang="en-US" sz="3600" dirty="0" smtClean="0"/>
              <a:t>sales proposals </a:t>
            </a:r>
            <a:r>
              <a:rPr lang="en-US" sz="3600" dirty="0"/>
              <a:t>in </a:t>
            </a:r>
            <a:r>
              <a:rPr lang="en-US" sz="3600" dirty="0" smtClean="0"/>
              <a:t>response </a:t>
            </a:r>
            <a:r>
              <a:rPr lang="en-US" sz="3600" dirty="0"/>
              <a:t>to </a:t>
            </a:r>
            <a:r>
              <a:rPr lang="en-US" sz="3600" dirty="0" smtClean="0"/>
              <a:t>RFP.</a:t>
            </a:r>
            <a:endParaRPr lang="en-US" sz="36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37</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1894434181"/>
      </p:ext>
    </p:extLst>
  </p:cSld>
  <p:clrMapOvr>
    <a:masterClrMapping/>
  </p:clrMapOvr>
  <p:transition xmlns:p14="http://schemas.microsoft.com/office/powerpoint/2010/mai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8177CD-794C-4633-AD1D-1225FB207D20}"/>
              </a:ext>
            </a:extLst>
          </p:cNvPr>
          <p:cNvSpPr>
            <a:spLocks noGrp="1"/>
          </p:cNvSpPr>
          <p:nvPr>
            <p:ph type="title"/>
          </p:nvPr>
        </p:nvSpPr>
        <p:spPr>
          <a:xfrm>
            <a:off x="320040" y="228600"/>
            <a:ext cx="8446008" cy="990600"/>
          </a:xfrm>
        </p:spPr>
        <p:txBody>
          <a:bodyPr/>
          <a:lstStyle/>
          <a:p>
            <a:pPr algn="ctr"/>
            <a:r>
              <a:rPr lang="en-US" sz="4000" dirty="0" smtClean="0"/>
              <a:t>Define the Need and Product Specifications</a:t>
            </a:r>
            <a:endParaRPr lang="en-US" sz="4000" dirty="0"/>
          </a:p>
        </p:txBody>
      </p:sp>
      <p:sp>
        <p:nvSpPr>
          <p:cNvPr id="3" name="Content Placeholder 2">
            <a:extLst>
              <a:ext uri="{FF2B5EF4-FFF2-40B4-BE49-F238E27FC236}">
                <a16:creationId xmlns:a16="http://schemas.microsoft.com/office/drawing/2014/main" xmlns="" id="{E17BE1F9-A74C-47E4-8BC5-FAB2E428FACF}"/>
              </a:ext>
            </a:extLst>
          </p:cNvPr>
          <p:cNvSpPr>
            <a:spLocks noGrp="1"/>
          </p:cNvSpPr>
          <p:nvPr>
            <p:ph sz="quarter" idx="1"/>
          </p:nvPr>
        </p:nvSpPr>
        <p:spPr/>
        <p:txBody>
          <a:bodyPr/>
          <a:lstStyle/>
          <a:p>
            <a:pPr marL="0" indent="0">
              <a:spcBef>
                <a:spcPts val="1900"/>
              </a:spcBef>
              <a:buNone/>
            </a:pPr>
            <a:r>
              <a:rPr lang="en-US" b="1" dirty="0"/>
              <a:t>Product </a:t>
            </a:r>
            <a:r>
              <a:rPr lang="en-US" b="1" dirty="0" smtClean="0"/>
              <a:t>specifications </a:t>
            </a:r>
            <a:r>
              <a:rPr lang="en-US" dirty="0"/>
              <a:t>should be clearly defined so that everyone inside and outside the firm understand. </a:t>
            </a:r>
          </a:p>
          <a:p>
            <a:pPr marL="0" indent="0">
              <a:spcBef>
                <a:spcPts val="1900"/>
              </a:spcBef>
              <a:buNone/>
            </a:pPr>
            <a:r>
              <a:rPr lang="en-US" b="1" dirty="0"/>
              <a:t>Request for </a:t>
            </a:r>
            <a:r>
              <a:rPr lang="en-US" b="1" dirty="0" smtClean="0"/>
              <a:t>proposal </a:t>
            </a:r>
            <a:r>
              <a:rPr lang="en-US" b="1" dirty="0"/>
              <a:t>(RFP)</a:t>
            </a:r>
            <a:r>
              <a:rPr lang="en-US" dirty="0"/>
              <a:t> should achieve the details </a:t>
            </a:r>
            <a:r>
              <a:rPr lang="en-US" dirty="0" smtClean="0"/>
              <a:t>needed.</a:t>
            </a:r>
            <a:endParaRPr lang="en-US" dirty="0"/>
          </a:p>
          <a:p>
            <a:pPr marL="0" indent="0">
              <a:spcBef>
                <a:spcPts val="1900"/>
              </a:spcBef>
              <a:buNone/>
            </a:pPr>
            <a:r>
              <a:rPr lang="en-US" dirty="0"/>
              <a:t>Salespeople should get involved early.</a:t>
            </a:r>
          </a:p>
        </p:txBody>
      </p:sp>
      <p:sp>
        <p:nvSpPr>
          <p:cNvPr id="4" name="Slide Number Placeholder 3">
            <a:extLst>
              <a:ext uri="{FF2B5EF4-FFF2-40B4-BE49-F238E27FC236}">
                <a16:creationId xmlns:a16="http://schemas.microsoft.com/office/drawing/2014/main" xmlns="" id="{9E816854-599B-4357-ACA2-123907641E49}"/>
              </a:ext>
            </a:extLst>
          </p:cNvPr>
          <p:cNvSpPr>
            <a:spLocks noGrp="1"/>
          </p:cNvSpPr>
          <p:nvPr>
            <p:ph type="sldNum" sz="quarter" idx="12"/>
          </p:nvPr>
        </p:nvSpPr>
        <p:spPr/>
        <p:txBody>
          <a:bodyPr>
            <a:normAutofit fontScale="85000" lnSpcReduction="20000"/>
          </a:bodyPr>
          <a:lstStyle/>
          <a:p>
            <a:pPr>
              <a:defRPr/>
            </a:pPr>
            <a:fld id="{974E1A47-6F8A-4FF0-A216-E8302F1CF143}" type="slidenum">
              <a:rPr lang="en-US" smtClean="0"/>
              <a:pPr>
                <a:defRPr/>
              </a:pPr>
              <a:t>38</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683298"/>
      </p:ext>
    </p:extLst>
  </p:cSld>
  <p:clrMapOvr>
    <a:masterClrMapping/>
  </p:clrMapOvr>
  <p:transition xmlns:p14="http://schemas.microsoft.com/office/powerpoint/2010/mai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9B0AEE-B6C9-4BF7-BE69-A07166179F48}"/>
              </a:ext>
            </a:extLst>
          </p:cNvPr>
          <p:cNvSpPr>
            <a:spLocks noGrp="1"/>
          </p:cNvSpPr>
          <p:nvPr>
            <p:ph type="title"/>
          </p:nvPr>
        </p:nvSpPr>
        <p:spPr/>
        <p:txBody>
          <a:bodyPr/>
          <a:lstStyle/>
          <a:p>
            <a:pPr algn="ctr"/>
            <a:r>
              <a:rPr lang="en-US" dirty="0" smtClean="0"/>
              <a:t>Search for Suppliers</a:t>
            </a:r>
            <a:endParaRPr lang="en-US" dirty="0"/>
          </a:p>
        </p:txBody>
      </p:sp>
      <p:sp>
        <p:nvSpPr>
          <p:cNvPr id="3" name="Content Placeholder 2">
            <a:extLst>
              <a:ext uri="{FF2B5EF4-FFF2-40B4-BE49-F238E27FC236}">
                <a16:creationId xmlns:a16="http://schemas.microsoft.com/office/drawing/2014/main" xmlns="" id="{BB9768F3-3C0E-4C43-9954-CF4DB4D5B2FD}"/>
              </a:ext>
            </a:extLst>
          </p:cNvPr>
          <p:cNvSpPr>
            <a:spLocks noGrp="1"/>
          </p:cNvSpPr>
          <p:nvPr>
            <p:ph sz="quarter" idx="1"/>
          </p:nvPr>
        </p:nvSpPr>
        <p:spPr/>
        <p:txBody>
          <a:bodyPr/>
          <a:lstStyle/>
          <a:p>
            <a:pPr marL="0" indent="0">
              <a:buNone/>
            </a:pPr>
            <a:r>
              <a:rPr lang="en-US" dirty="0"/>
              <a:t>Two common methods:</a:t>
            </a:r>
          </a:p>
          <a:p>
            <a:pPr marL="881063" lvl="1" indent="-514350">
              <a:buFont typeface="+mj-lt"/>
              <a:buAutoNum type="arabicPeriod"/>
            </a:pPr>
            <a:r>
              <a:rPr lang="en-US" dirty="0"/>
              <a:t>Company creates a list of preferred or approved </a:t>
            </a:r>
            <a:r>
              <a:rPr lang="en-US" dirty="0" smtClean="0"/>
              <a:t>suppliers.</a:t>
            </a:r>
            <a:endParaRPr lang="en-US" dirty="0"/>
          </a:p>
          <a:p>
            <a:pPr marL="881063" lvl="1" indent="-514350">
              <a:buFont typeface="+mj-lt"/>
              <a:buAutoNum type="arabicPeriod"/>
            </a:pPr>
            <a:r>
              <a:rPr lang="en-US" dirty="0"/>
              <a:t>Search for and identify potential </a:t>
            </a:r>
            <a:r>
              <a:rPr lang="en-US" dirty="0" smtClean="0"/>
              <a:t>suppliers. </a:t>
            </a:r>
            <a:endParaRPr lang="en-US" dirty="0"/>
          </a:p>
          <a:p>
            <a:pPr lvl="3">
              <a:buFont typeface="Arial"/>
              <a:buChar char="•"/>
            </a:pPr>
            <a:r>
              <a:rPr lang="en-US" dirty="0"/>
              <a:t>Internet</a:t>
            </a:r>
          </a:p>
          <a:p>
            <a:pPr lvl="3">
              <a:buFont typeface="Arial"/>
              <a:buChar char="•"/>
            </a:pPr>
            <a:r>
              <a:rPr lang="en-US" dirty="0"/>
              <a:t>Thomas Global Register</a:t>
            </a:r>
          </a:p>
        </p:txBody>
      </p:sp>
      <p:sp>
        <p:nvSpPr>
          <p:cNvPr id="4" name="Slide Number Placeholder 3">
            <a:extLst>
              <a:ext uri="{FF2B5EF4-FFF2-40B4-BE49-F238E27FC236}">
                <a16:creationId xmlns:a16="http://schemas.microsoft.com/office/drawing/2014/main" xmlns="" id="{B62BF233-F18F-49E3-938A-3CBF1EED6271}"/>
              </a:ext>
            </a:extLst>
          </p:cNvPr>
          <p:cNvSpPr>
            <a:spLocks noGrp="1"/>
          </p:cNvSpPr>
          <p:nvPr>
            <p:ph type="sldNum" sz="quarter" idx="12"/>
          </p:nvPr>
        </p:nvSpPr>
        <p:spPr/>
        <p:txBody>
          <a:bodyPr>
            <a:normAutofit fontScale="85000" lnSpcReduction="20000"/>
          </a:bodyPr>
          <a:lstStyle/>
          <a:p>
            <a:pPr>
              <a:defRPr/>
            </a:pPr>
            <a:fld id="{974E1A47-6F8A-4FF0-A216-E8302F1CF143}" type="slidenum">
              <a:rPr lang="en-US" smtClean="0"/>
              <a:pPr>
                <a:defRPr/>
              </a:pPr>
              <a:t>39</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3671130956"/>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71638" y="457200"/>
            <a:ext cx="7197725" cy="549275"/>
          </a:xfrm>
          <a:solidFill>
            <a:srgbClr val="7030A0"/>
          </a:solidFill>
        </p:spPr>
        <p:txBody>
          <a:bodyPr/>
          <a:lstStyle/>
          <a:p>
            <a:pPr eaLnBrk="1" hangingPunct="1">
              <a:defRPr/>
            </a:pPr>
            <a:r>
              <a:rPr lang="en-US" dirty="0"/>
              <a:t>Model of the Consumer Decision Process</a:t>
            </a:r>
          </a:p>
        </p:txBody>
      </p:sp>
      <p:sp>
        <p:nvSpPr>
          <p:cNvPr id="7" name="Text Placeholder 6"/>
          <p:cNvSpPr>
            <a:spLocks noGrp="1"/>
          </p:cNvSpPr>
          <p:nvPr>
            <p:ph type="body" sz="quarter" idx="12"/>
          </p:nvPr>
        </p:nvSpPr>
        <p:spPr>
          <a:xfrm>
            <a:off x="228600" y="457200"/>
            <a:ext cx="1371600" cy="549275"/>
          </a:xfrm>
          <a:solidFill>
            <a:schemeClr val="tx2"/>
          </a:solidFill>
        </p:spPr>
        <p:txBody>
          <a:bodyPr/>
          <a:lstStyle/>
          <a:p>
            <a:pPr eaLnBrk="1" hangingPunct="1">
              <a:defRPr/>
            </a:pPr>
            <a:r>
              <a:rPr lang="en-US" dirty="0">
                <a:solidFill>
                  <a:schemeClr val="bg1"/>
                </a:solidFill>
              </a:rPr>
              <a:t>Exhibit 6.1</a:t>
            </a:r>
          </a:p>
        </p:txBody>
      </p:sp>
      <p:pic>
        <p:nvPicPr>
          <p:cNvPr id="3" name="Picture 2" descr="A flow chart illustrates the consumer decision process, including marketing activities, environmental forces."/>
          <p:cNvPicPr>
            <a:picLocks noChangeAspect="1"/>
          </p:cNvPicPr>
          <p:nvPr/>
        </p:nvPicPr>
        <p:blipFill>
          <a:blip r:embed="rId2"/>
          <a:stretch>
            <a:fillRect/>
          </a:stretch>
        </p:blipFill>
        <p:spPr>
          <a:xfrm>
            <a:off x="1143001" y="1143000"/>
            <a:ext cx="6583680" cy="5136492"/>
          </a:xfrm>
          <a:prstGeom prst="rect">
            <a:avLst/>
          </a:prstGeom>
        </p:spPr>
      </p:pic>
      <p:sp>
        <p:nvSpPr>
          <p:cNvPr id="4" name="Footer Placeholder 3"/>
          <p:cNvSpPr>
            <a:spLocks noGrp="1"/>
          </p:cNvSpPr>
          <p:nvPr>
            <p:ph type="ftr" sz="quarter" idx="13"/>
          </p:nvPr>
        </p:nvSpPr>
        <p:spPr>
          <a:xfrm>
            <a:off x="198438" y="6537960"/>
            <a:ext cx="9859962" cy="243840"/>
          </a:xfrm>
        </p:spPr>
        <p:txBody>
          <a:bodyPr/>
          <a:lstStyle/>
          <a:p>
            <a:pPr>
              <a:defRPr/>
            </a:pPr>
            <a:r>
              <a:rPr lang="en-US" sz="800" dirty="0" smtClean="0"/>
              <a:t>©McGraw-Hill Education. All rights reserved. Authorized only for instructor use in the classroom. No reproduction or further distribution permitted without the prior written consent of McGraw-Hill Education.</a:t>
            </a:r>
            <a:endParaRPr lang="en-US" sz="800" dirty="0"/>
          </a:p>
        </p:txBody>
      </p:sp>
      <p:sp>
        <p:nvSpPr>
          <p:cNvPr id="8" name="Rectangle 7"/>
          <p:cNvSpPr/>
          <p:nvPr/>
        </p:nvSpPr>
        <p:spPr>
          <a:xfrm>
            <a:off x="3611880" y="6291739"/>
            <a:ext cx="2240280" cy="246221"/>
          </a:xfrm>
          <a:prstGeom prst="rect">
            <a:avLst/>
          </a:prstGeom>
        </p:spPr>
        <p:txBody>
          <a:bodyPr wrap="square">
            <a:spAutoFit/>
          </a:bodyPr>
          <a:lstStyle/>
          <a:p>
            <a:r>
              <a:rPr lang="en-US" sz="1000" dirty="0" smtClean="0">
                <a:hlinkClick r:id="rId3" action="ppaction://hlinksldjump"/>
              </a:rPr>
              <a:t>Link to long alt text description</a:t>
            </a:r>
            <a:endParaRPr lang="en-US" sz="1000" dirty="0"/>
          </a:p>
        </p:txBody>
      </p:sp>
    </p:spTree>
  </p:cSld>
  <p:clrMapOvr>
    <a:masterClrMapping/>
  </p:clrMapOvr>
  <p:transition xmlns:p14="http://schemas.microsoft.com/office/powerpoint/2010/mai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0F3039-37B2-4D84-AAE0-416F62B22582}"/>
              </a:ext>
            </a:extLst>
          </p:cNvPr>
          <p:cNvSpPr>
            <a:spLocks noGrp="1"/>
          </p:cNvSpPr>
          <p:nvPr>
            <p:ph type="title"/>
          </p:nvPr>
        </p:nvSpPr>
        <p:spPr/>
        <p:txBody>
          <a:bodyPr>
            <a:normAutofit fontScale="90000"/>
          </a:bodyPr>
          <a:lstStyle/>
          <a:p>
            <a:pPr algn="ctr"/>
            <a:r>
              <a:rPr lang="en-US" dirty="0" smtClean="0"/>
              <a:t>Seek Sales Proposals in Response to the RFP</a:t>
            </a:r>
            <a:endParaRPr lang="en-US" dirty="0"/>
          </a:p>
        </p:txBody>
      </p:sp>
      <p:sp>
        <p:nvSpPr>
          <p:cNvPr id="3" name="Content Placeholder 2">
            <a:extLst>
              <a:ext uri="{FF2B5EF4-FFF2-40B4-BE49-F238E27FC236}">
                <a16:creationId xmlns:a16="http://schemas.microsoft.com/office/drawing/2014/main" xmlns="" id="{40C536DA-814E-4573-8932-251131A5058D}"/>
              </a:ext>
            </a:extLst>
          </p:cNvPr>
          <p:cNvSpPr>
            <a:spLocks noGrp="1"/>
          </p:cNvSpPr>
          <p:nvPr>
            <p:ph sz="quarter" idx="1"/>
          </p:nvPr>
        </p:nvSpPr>
        <p:spPr/>
        <p:txBody>
          <a:bodyPr/>
          <a:lstStyle/>
          <a:p>
            <a:pPr marL="0" indent="0">
              <a:buNone/>
            </a:pPr>
            <a:r>
              <a:rPr lang="en-US" dirty="0"/>
              <a:t>Request from a number of </a:t>
            </a:r>
            <a:r>
              <a:rPr lang="en-US" dirty="0" smtClean="0"/>
              <a:t>vendors.</a:t>
            </a:r>
            <a:endParaRPr lang="en-US" dirty="0"/>
          </a:p>
          <a:p>
            <a:pPr lvl="1">
              <a:buFont typeface="Arial"/>
              <a:buChar char="•"/>
            </a:pPr>
            <a:r>
              <a:rPr lang="en-US" dirty="0"/>
              <a:t>Getting more information is good even when there is a preferred vendor</a:t>
            </a:r>
          </a:p>
          <a:p>
            <a:pPr lvl="1">
              <a:buFont typeface="Arial"/>
              <a:buChar char="•"/>
            </a:pPr>
            <a:r>
              <a:rPr lang="en-US" dirty="0"/>
              <a:t>Additional proposals help in negotiating with the preferred vendor</a:t>
            </a:r>
          </a:p>
          <a:p>
            <a:pPr lvl="1">
              <a:buFont typeface="Arial"/>
              <a:buChar char="•"/>
            </a:pPr>
            <a:r>
              <a:rPr lang="en-US" dirty="0"/>
              <a:t>RFP</a:t>
            </a:r>
          </a:p>
          <a:p>
            <a:pPr lvl="3">
              <a:buFont typeface="Arial"/>
              <a:buChar char="•"/>
            </a:pPr>
            <a:r>
              <a:rPr lang="en-US" dirty="0"/>
              <a:t>Specifies how the vendors products meet the specs</a:t>
            </a:r>
          </a:p>
          <a:p>
            <a:pPr lvl="3">
              <a:buFont typeface="Arial"/>
              <a:buChar char="•"/>
            </a:pPr>
            <a:r>
              <a:rPr lang="en-US" dirty="0"/>
              <a:t>Allows the proposal company to include additional information</a:t>
            </a:r>
          </a:p>
        </p:txBody>
      </p:sp>
      <p:sp>
        <p:nvSpPr>
          <p:cNvPr id="4" name="Slide Number Placeholder 3">
            <a:extLst>
              <a:ext uri="{FF2B5EF4-FFF2-40B4-BE49-F238E27FC236}">
                <a16:creationId xmlns:a16="http://schemas.microsoft.com/office/drawing/2014/main" xmlns="" id="{AA8E01B2-D91A-4A9F-875E-FF64DF23E3A9}"/>
              </a:ext>
            </a:extLst>
          </p:cNvPr>
          <p:cNvSpPr>
            <a:spLocks noGrp="1"/>
          </p:cNvSpPr>
          <p:nvPr>
            <p:ph type="sldNum" sz="quarter" idx="12"/>
          </p:nvPr>
        </p:nvSpPr>
        <p:spPr/>
        <p:txBody>
          <a:bodyPr>
            <a:normAutofit fontScale="85000" lnSpcReduction="20000"/>
          </a:bodyPr>
          <a:lstStyle/>
          <a:p>
            <a:pPr>
              <a:defRPr/>
            </a:pPr>
            <a:fld id="{974E1A47-6F8A-4FF0-A216-E8302F1CF143}" type="slidenum">
              <a:rPr lang="en-US" smtClean="0"/>
              <a:pPr>
                <a:defRPr/>
              </a:pPr>
              <a:t>40</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3104575146"/>
      </p:ext>
    </p:extLst>
  </p:cSld>
  <p:clrMapOvr>
    <a:masterClrMapping/>
  </p:clrMapOvr>
  <p:transition xmlns:p14="http://schemas.microsoft.com/office/powerpoint/2010/mai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3600" dirty="0" smtClean="0"/>
              <a:t>The Business Market Purchase Decision Process</a:t>
            </a:r>
            <a:endParaRPr lang="en-US" sz="3600" dirty="0"/>
          </a:p>
        </p:txBody>
      </p:sp>
      <p:sp>
        <p:nvSpPr>
          <p:cNvPr id="41987" name="Content Placeholder 2"/>
          <p:cNvSpPr>
            <a:spLocks noGrp="1"/>
          </p:cNvSpPr>
          <p:nvPr>
            <p:ph sz="quarter" idx="1"/>
          </p:nvPr>
        </p:nvSpPr>
        <p:spPr/>
        <p:txBody>
          <a:bodyPr/>
          <a:lstStyle/>
          <a:p>
            <a:pPr marL="0" indent="0" eaLnBrk="1" hangingPunct="1">
              <a:buNone/>
            </a:pPr>
            <a:r>
              <a:rPr lang="en-US" dirty="0"/>
              <a:t>Making the Purchase Decision</a:t>
            </a:r>
          </a:p>
        </p:txBody>
      </p:sp>
      <p:sp>
        <p:nvSpPr>
          <p:cNvPr id="41993" name="Rectangle 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41</a:t>
            </a:fld>
            <a:endParaRPr lang="en-US" dirty="0"/>
          </a:p>
        </p:txBody>
      </p:sp>
      <p:sp>
        <p:nvSpPr>
          <p:cNvPr id="3" name="Footer Placeholder 2"/>
          <p:cNvSpPr>
            <a:spLocks noGrp="1"/>
          </p:cNvSpPr>
          <p:nvPr>
            <p:ph type="ftr" sz="quarter" idx="11"/>
          </p:nvPr>
        </p:nvSpPr>
        <p:spPr/>
        <p:txBody>
          <a:body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pic>
        <p:nvPicPr>
          <p:cNvPr id="4" name="Picture 3"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1720" y="2057400"/>
            <a:ext cx="4315968" cy="3998976"/>
          </a:xfrm>
          <a:prstGeom prst="rect">
            <a:avLst/>
          </a:prstGeom>
        </p:spPr>
      </p:pic>
    </p:spTree>
    <p:extLst>
      <p:ext uri="{BB962C8B-B14F-4D97-AF65-F5344CB8AC3E}">
        <p14:creationId xmlns:p14="http://schemas.microsoft.com/office/powerpoint/2010/main" val="2590872307"/>
      </p:ext>
    </p:extLst>
  </p:cSld>
  <p:clrMapOvr>
    <a:masterClrMapping/>
  </p:clrMapOvr>
  <p:transition xmlns:p14="http://schemas.microsoft.com/office/powerpoint/2010/mai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685800"/>
            <a:ext cx="8153400" cy="533400"/>
          </a:xfrm>
        </p:spPr>
        <p:txBody>
          <a:bodyPr>
            <a:noAutofit/>
          </a:bodyPr>
          <a:lstStyle/>
          <a:p>
            <a:pPr algn="ctr">
              <a:defRPr/>
            </a:pPr>
            <a:r>
              <a:rPr lang="en-US" sz="3600" dirty="0" smtClean="0"/>
              <a:t>Supplier Choice</a:t>
            </a:r>
            <a:endParaRPr lang="en-US" sz="3600" dirty="0"/>
          </a:p>
        </p:txBody>
      </p:sp>
      <p:sp>
        <p:nvSpPr>
          <p:cNvPr id="43012" name="Content Placeholder 2"/>
          <p:cNvSpPr>
            <a:spLocks noGrp="1"/>
          </p:cNvSpPr>
          <p:nvPr>
            <p:ph sz="quarter" idx="1"/>
          </p:nvPr>
        </p:nvSpPr>
        <p:spPr/>
        <p:txBody>
          <a:bodyPr/>
          <a:lstStyle/>
          <a:p>
            <a:pPr marL="366713" lvl="1" indent="0">
              <a:spcBef>
                <a:spcPts val="1900"/>
              </a:spcBef>
              <a:buNone/>
            </a:pPr>
            <a:r>
              <a:rPr lang="en-US" sz="2700" dirty="0" smtClean="0"/>
              <a:t>Decision makers </a:t>
            </a:r>
            <a:r>
              <a:rPr lang="en-US" sz="2700" dirty="0"/>
              <a:t>know a bad decision can be made even if the product is right but the vendor is </a:t>
            </a:r>
            <a:r>
              <a:rPr lang="en-US" sz="2700" dirty="0" smtClean="0"/>
              <a:t>wrong.</a:t>
            </a:r>
            <a:endParaRPr lang="en-US" sz="2700" dirty="0"/>
          </a:p>
          <a:p>
            <a:pPr marL="366713" lvl="1" indent="0">
              <a:spcBef>
                <a:spcPts val="1900"/>
              </a:spcBef>
              <a:buNone/>
            </a:pPr>
            <a:r>
              <a:rPr lang="en-US" sz="2700" dirty="0"/>
              <a:t>Reliability is the vendor’s ability to meet the contract’s </a:t>
            </a:r>
            <a:r>
              <a:rPr lang="en-US" sz="2700" dirty="0" smtClean="0"/>
              <a:t>obligations.</a:t>
            </a:r>
            <a:endParaRPr lang="en-US" sz="2700" dirty="0"/>
          </a:p>
          <a:p>
            <a:pPr marL="366713" lvl="1" indent="0">
              <a:spcBef>
                <a:spcPts val="1900"/>
              </a:spcBef>
              <a:buNone/>
            </a:pPr>
            <a:r>
              <a:rPr lang="en-US" sz="2700" dirty="0"/>
              <a:t>Also, will the vendor go above and beyond what is specified in the </a:t>
            </a:r>
            <a:r>
              <a:rPr lang="en-US" sz="2700" dirty="0" smtClean="0"/>
              <a:t>contract?</a:t>
            </a:r>
            <a:endParaRPr lang="en-US" sz="2700" dirty="0"/>
          </a:p>
          <a:p>
            <a:pPr lvl="2" eaLnBrk="1" hangingPunct="1"/>
            <a:endParaRPr lang="en-US" dirty="0"/>
          </a:p>
          <a:p>
            <a:pPr lvl="2" eaLnBrk="1" hangingPunct="1"/>
            <a:endParaRPr lang="en-US" dirty="0"/>
          </a:p>
        </p:txBody>
      </p:sp>
      <p:sp>
        <p:nvSpPr>
          <p:cNvPr id="43017" name="Rectangle 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42</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3738209488"/>
      </p:ext>
    </p:extLst>
  </p:cSld>
  <p:clrMapOvr>
    <a:masterClrMapping/>
  </p:clrMapOvr>
  <p:transition xmlns:p14="http://schemas.microsoft.com/office/powerpoint/2010/mai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5207D3-A90B-40A8-BEF6-ECAD7DAA4B24}"/>
              </a:ext>
            </a:extLst>
          </p:cNvPr>
          <p:cNvSpPr>
            <a:spLocks noGrp="1"/>
          </p:cNvSpPr>
          <p:nvPr>
            <p:ph type="title"/>
          </p:nvPr>
        </p:nvSpPr>
        <p:spPr/>
        <p:txBody>
          <a:bodyPr/>
          <a:lstStyle/>
          <a:p>
            <a:pPr algn="ctr"/>
            <a:r>
              <a:rPr lang="en-US" sz="4000" dirty="0" smtClean="0"/>
              <a:t>Personal and</a:t>
            </a:r>
            <a:br>
              <a:rPr lang="en-US" sz="4000" dirty="0" smtClean="0"/>
            </a:br>
            <a:r>
              <a:rPr lang="en-US" sz="4000" dirty="0" smtClean="0"/>
              <a:t>Organizational Factors</a:t>
            </a:r>
            <a:endParaRPr lang="en-US" sz="4000" dirty="0"/>
          </a:p>
        </p:txBody>
      </p:sp>
      <p:sp>
        <p:nvSpPr>
          <p:cNvPr id="3" name="Content Placeholder 2">
            <a:extLst>
              <a:ext uri="{FF2B5EF4-FFF2-40B4-BE49-F238E27FC236}">
                <a16:creationId xmlns:a16="http://schemas.microsoft.com/office/drawing/2014/main" xmlns="" id="{A0DD3DFB-258E-4C95-8704-A5DFE82C5FB0}"/>
              </a:ext>
            </a:extLst>
          </p:cNvPr>
          <p:cNvSpPr>
            <a:spLocks noGrp="1"/>
          </p:cNvSpPr>
          <p:nvPr>
            <p:ph sz="quarter" idx="1"/>
          </p:nvPr>
        </p:nvSpPr>
        <p:spPr/>
        <p:txBody>
          <a:bodyPr/>
          <a:lstStyle/>
          <a:p>
            <a:pPr marL="0" indent="0">
              <a:buNone/>
            </a:pPr>
            <a:r>
              <a:rPr lang="en-US" b="1" dirty="0"/>
              <a:t>Personal factors </a:t>
            </a:r>
            <a:r>
              <a:rPr lang="en-US" dirty="0"/>
              <a:t>refers to the needs, desires, and objectives of those involved in the purchase decision.</a:t>
            </a:r>
          </a:p>
          <a:p>
            <a:pPr lvl="1">
              <a:buFont typeface="Arial"/>
              <a:buChar char="•"/>
            </a:pPr>
            <a:r>
              <a:rPr lang="en-US" dirty="0"/>
              <a:t>What are the motivations of the key players? </a:t>
            </a:r>
            <a:endParaRPr lang="en-US" dirty="0" smtClean="0"/>
          </a:p>
          <a:p>
            <a:pPr lvl="1">
              <a:buFont typeface="Arial"/>
              <a:buChar char="•"/>
            </a:pPr>
            <a:r>
              <a:rPr lang="en-US" dirty="0" smtClean="0"/>
              <a:t>Promotion</a:t>
            </a:r>
            <a:r>
              <a:rPr lang="en-US" dirty="0"/>
              <a:t>, raise, impress management?</a:t>
            </a:r>
          </a:p>
          <a:p>
            <a:pPr marL="0" indent="0">
              <a:buNone/>
            </a:pPr>
            <a:r>
              <a:rPr lang="en-US" dirty="0"/>
              <a:t>The key </a:t>
            </a:r>
            <a:r>
              <a:rPr lang="en-US" b="1" dirty="0" smtClean="0"/>
              <a:t>organizational </a:t>
            </a:r>
            <a:r>
              <a:rPr lang="en-US" b="1" dirty="0"/>
              <a:t>factor </a:t>
            </a:r>
            <a:r>
              <a:rPr lang="en-US" dirty="0"/>
              <a:t>is risk tolerance.</a:t>
            </a:r>
            <a:endParaRPr lang="en-US" b="1" dirty="0"/>
          </a:p>
        </p:txBody>
      </p:sp>
      <p:sp>
        <p:nvSpPr>
          <p:cNvPr id="4" name="Slide Number Placeholder 3">
            <a:extLst>
              <a:ext uri="{FF2B5EF4-FFF2-40B4-BE49-F238E27FC236}">
                <a16:creationId xmlns:a16="http://schemas.microsoft.com/office/drawing/2014/main" xmlns="" id="{F85E6A2E-6C96-4C28-B815-B54864751868}"/>
              </a:ext>
            </a:extLst>
          </p:cNvPr>
          <p:cNvSpPr>
            <a:spLocks noGrp="1"/>
          </p:cNvSpPr>
          <p:nvPr>
            <p:ph type="sldNum" sz="quarter" idx="12"/>
          </p:nvPr>
        </p:nvSpPr>
        <p:spPr/>
        <p:txBody>
          <a:bodyPr>
            <a:normAutofit fontScale="85000" lnSpcReduction="20000"/>
          </a:bodyPr>
          <a:lstStyle/>
          <a:p>
            <a:pPr>
              <a:defRPr/>
            </a:pPr>
            <a:fld id="{974E1A47-6F8A-4FF0-A216-E8302F1CF143}" type="slidenum">
              <a:rPr lang="en-US" smtClean="0"/>
              <a:pPr>
                <a:defRPr/>
              </a:pPr>
              <a:t>43</a:t>
            </a:fld>
            <a:endParaRPr lang="en-US" dirty="0"/>
          </a:p>
        </p:txBody>
      </p:sp>
      <p:sp>
        <p:nvSpPr>
          <p:cNvPr id="5" name="Footer Placeholder 4"/>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1107784461"/>
      </p:ext>
    </p:extLst>
  </p:cSld>
  <p:clrMapOvr>
    <a:masterClrMapping/>
  </p:clrMapOvr>
  <p:transition xmlns:p14="http://schemas.microsoft.com/office/powerpoint/2010/mai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1463040"/>
          </a:xfrm>
        </p:spPr>
        <p:txBody>
          <a:bodyPr>
            <a:noAutofit/>
          </a:bodyPr>
          <a:lstStyle/>
          <a:p>
            <a:pPr algn="ctr">
              <a:defRPr/>
            </a:pPr>
            <a:r>
              <a:rPr lang="en-US" sz="3600" dirty="0" smtClean="0"/>
              <a:t>Post-purchase Evaluation of Product and Supplier</a:t>
            </a:r>
            <a:r>
              <a:rPr lang="en-US" sz="3600" dirty="0"/>
              <a:t/>
            </a:r>
            <a:br>
              <a:rPr lang="en-US" sz="3600" dirty="0"/>
            </a:br>
            <a:endParaRPr lang="en-US" sz="3600" dirty="0"/>
          </a:p>
        </p:txBody>
      </p:sp>
      <p:sp>
        <p:nvSpPr>
          <p:cNvPr id="44035" name="Content Placeholder 12"/>
          <p:cNvSpPr>
            <a:spLocks noGrp="1"/>
          </p:cNvSpPr>
          <p:nvPr>
            <p:ph sz="quarter" idx="1"/>
          </p:nvPr>
        </p:nvSpPr>
        <p:spPr/>
        <p:txBody>
          <a:bodyPr/>
          <a:lstStyle/>
          <a:p>
            <a:pPr marL="366713" lvl="1" indent="0" eaLnBrk="1" hangingPunct="1">
              <a:spcBef>
                <a:spcPts val="1900"/>
              </a:spcBef>
              <a:buNone/>
            </a:pPr>
            <a:r>
              <a:rPr lang="en-US" sz="3200" dirty="0"/>
              <a:t>Assess product </a:t>
            </a:r>
            <a:r>
              <a:rPr lang="en-US" sz="3200" dirty="0" smtClean="0"/>
              <a:t>performance.</a:t>
            </a:r>
            <a:endParaRPr lang="en-US" sz="3200" dirty="0"/>
          </a:p>
          <a:p>
            <a:pPr marL="366713" lvl="1" indent="0" eaLnBrk="1" hangingPunct="1">
              <a:spcBef>
                <a:spcPts val="1900"/>
              </a:spcBef>
              <a:buNone/>
            </a:pPr>
            <a:r>
              <a:rPr lang="en-US" sz="3200" dirty="0"/>
              <a:t>Consider the level of support provided by </a:t>
            </a:r>
            <a:r>
              <a:rPr lang="en-US" sz="3200" dirty="0" smtClean="0"/>
              <a:t>seller</a:t>
            </a:r>
            <a:r>
              <a:rPr lang="en-US" sz="3200" dirty="0"/>
              <a:t>.</a:t>
            </a:r>
          </a:p>
          <a:p>
            <a:pPr marL="366713" lvl="1" indent="0" eaLnBrk="1" hangingPunct="1">
              <a:spcBef>
                <a:spcPts val="1900"/>
              </a:spcBef>
              <a:buNone/>
            </a:pPr>
            <a:r>
              <a:rPr lang="en-US" sz="3200" dirty="0"/>
              <a:t>Expect follow up after </a:t>
            </a:r>
            <a:r>
              <a:rPr lang="en-US" sz="3200" dirty="0" smtClean="0"/>
              <a:t>sale.</a:t>
            </a:r>
            <a:endParaRPr lang="en-US" sz="3200" dirty="0"/>
          </a:p>
          <a:p>
            <a:pPr eaLnBrk="1" hangingPunct="1"/>
            <a:endParaRPr lang="en-US" dirty="0"/>
          </a:p>
        </p:txBody>
      </p:sp>
      <p:sp>
        <p:nvSpPr>
          <p:cNvPr id="44040" name="Rectangle 8"/>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44</a:t>
            </a:fld>
            <a:endParaRPr lang="en-US" dirty="0"/>
          </a:p>
        </p:txBody>
      </p:sp>
      <p:sp>
        <p:nvSpPr>
          <p:cNvPr id="3" name="Footer Placeholder 2"/>
          <p:cNvSpPr>
            <a:spLocks noGrp="1"/>
          </p:cNvSpPr>
          <p:nvPr>
            <p:ph type="ftr" sz="quarter" idx="11"/>
          </p:nvPr>
        </p:nvSpPr>
        <p:spPr>
          <a:xfrm>
            <a:off x="609600" y="6096000"/>
            <a:ext cx="11323320" cy="517525"/>
          </a:xfrm>
        </p:spPr>
        <p:txBody>
          <a:bodyPr/>
          <a:lstStyle/>
          <a:p>
            <a:pPr>
              <a:defRPr/>
            </a:pPr>
            <a:r>
              <a:rPr lang="en-US" dirty="0" smtClean="0"/>
              <a:t>©McGraw-Hill Education. All rights reserved. Authorized only for instructor use in the classroom. No reproduction or further distribution permitted without the prior written consent of McGraw-Hill Education.</a:t>
            </a:r>
            <a:endParaRPr lang="en-US" dirty="0"/>
          </a:p>
        </p:txBody>
      </p:sp>
    </p:spTree>
    <p:extLst>
      <p:ext uri="{BB962C8B-B14F-4D97-AF65-F5344CB8AC3E}">
        <p14:creationId xmlns:p14="http://schemas.microsoft.com/office/powerpoint/2010/main" val="3467591744"/>
      </p:ext>
    </p:extLst>
  </p:cSld>
  <p:clrMapOvr>
    <a:masterClrMapping/>
  </p:clrMapOvr>
  <p:transition xmlns:p14="http://schemas.microsoft.com/office/powerpoint/2010/mai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The Role of Technology in Business Markets</a:t>
            </a:r>
            <a:endParaRPr lang="en-US" dirty="0"/>
          </a:p>
        </p:txBody>
      </p:sp>
      <p:sp>
        <p:nvSpPr>
          <p:cNvPr id="45059" name="Content Placeholder 2"/>
          <p:cNvSpPr>
            <a:spLocks noGrp="1"/>
          </p:cNvSpPr>
          <p:nvPr>
            <p:ph sz="quarter" idx="1"/>
          </p:nvPr>
        </p:nvSpPr>
        <p:spPr/>
        <p:txBody>
          <a:bodyPr/>
          <a:lstStyle/>
          <a:p>
            <a:pPr marL="0" indent="0" eaLnBrk="1" hangingPunct="1">
              <a:buNone/>
            </a:pPr>
            <a:r>
              <a:rPr lang="en-US" dirty="0"/>
              <a:t>Electronic </a:t>
            </a:r>
            <a:r>
              <a:rPr lang="en-US" dirty="0" smtClean="0"/>
              <a:t>data interchange </a:t>
            </a:r>
            <a:r>
              <a:rPr lang="en-US" dirty="0"/>
              <a:t>(EDI)</a:t>
            </a:r>
          </a:p>
          <a:p>
            <a:pPr marL="0" indent="0" eaLnBrk="1" hangingPunct="1">
              <a:buNone/>
            </a:pPr>
            <a:r>
              <a:rPr lang="en-US" dirty="0"/>
              <a:t>E-</a:t>
            </a:r>
            <a:r>
              <a:rPr lang="en-US" dirty="0" smtClean="0"/>
              <a:t>Procurement</a:t>
            </a:r>
            <a:endParaRPr lang="en-US" dirty="0"/>
          </a:p>
          <a:p>
            <a:pPr marL="0" indent="0" eaLnBrk="1" hangingPunct="1">
              <a:buNone/>
            </a:pPr>
            <a:endParaRPr lang="en-US" dirty="0" smtClean="0"/>
          </a:p>
        </p:txBody>
      </p:sp>
      <p:sp>
        <p:nvSpPr>
          <p:cNvPr id="45065" name="Rectangle 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45</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760796962"/>
              </p:ext>
            </p:extLst>
          </p:nvPr>
        </p:nvGraphicFramePr>
        <p:xfrm>
          <a:off x="1338474" y="2905760"/>
          <a:ext cx="5656686" cy="2169160"/>
        </p:xfrm>
        <a:graphic>
          <a:graphicData uri="http://schemas.openxmlformats.org/drawingml/2006/table">
            <a:tbl>
              <a:tblPr firstRow="1" bandRow="1">
                <a:tableStyleId>{5C22544A-7EE6-4342-B048-85BDC9FD1C3A}</a:tableStyleId>
              </a:tblPr>
              <a:tblGrid>
                <a:gridCol w="5656686"/>
              </a:tblGrid>
              <a:tr h="542290">
                <a:tc>
                  <a:txBody>
                    <a:bodyPr/>
                    <a:lstStyle/>
                    <a:p>
                      <a:r>
                        <a:rPr lang="en-US" b="1" dirty="0" smtClean="0">
                          <a:solidFill>
                            <a:srgbClr val="000000"/>
                          </a:solidFill>
                        </a:rPr>
                        <a:t>Industry</a:t>
                      </a:r>
                      <a:r>
                        <a:rPr lang="en-US" b="1" baseline="0" dirty="0" smtClean="0">
                          <a:solidFill>
                            <a:srgbClr val="000000"/>
                          </a:solidFill>
                        </a:rPr>
                        <a:t> Purchasing Sites</a:t>
                      </a:r>
                      <a:endParaRPr lang="en-US" b="1" dirty="0">
                        <a:solidFill>
                          <a:srgbClr val="000000"/>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5"/>
                    </a:solidFill>
                  </a:tcPr>
                </a:tc>
              </a:tr>
              <a:tr h="542290">
                <a:tc>
                  <a:txBody>
                    <a:bodyPr/>
                    <a:lstStyle/>
                    <a:p>
                      <a:r>
                        <a:rPr lang="en-US" b="1" dirty="0" smtClean="0">
                          <a:solidFill>
                            <a:srgbClr val="000000"/>
                          </a:solidFill>
                        </a:rPr>
                        <a:t>Business Function Sites</a:t>
                      </a:r>
                      <a:endParaRPr lang="en-US" b="1" dirty="0">
                        <a:solidFill>
                          <a:srgbClr val="000000"/>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3"/>
                    </a:solidFill>
                  </a:tcPr>
                </a:tc>
              </a:tr>
              <a:tr h="542290">
                <a:tc>
                  <a:txBody>
                    <a:bodyPr/>
                    <a:lstStyle/>
                    <a:p>
                      <a:r>
                        <a:rPr lang="en-US" b="1" dirty="0" smtClean="0">
                          <a:solidFill>
                            <a:srgbClr val="000000"/>
                          </a:solidFill>
                        </a:rPr>
                        <a:t>Extranet to Major</a:t>
                      </a:r>
                      <a:r>
                        <a:rPr lang="en-US" b="1" baseline="0" dirty="0" smtClean="0">
                          <a:solidFill>
                            <a:srgbClr val="000000"/>
                          </a:solidFill>
                        </a:rPr>
                        <a:t> Suppliers</a:t>
                      </a:r>
                      <a:endParaRPr lang="en-US" b="1" dirty="0">
                        <a:solidFill>
                          <a:srgbClr val="000000"/>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rgbClr val="1C9A4F"/>
                    </a:solidFill>
                  </a:tcPr>
                </a:tc>
              </a:tr>
              <a:tr h="542290">
                <a:tc>
                  <a:txBody>
                    <a:bodyPr/>
                    <a:lstStyle/>
                    <a:p>
                      <a:r>
                        <a:rPr lang="en-US" b="1" dirty="0" smtClean="0">
                          <a:solidFill>
                            <a:srgbClr val="000000"/>
                          </a:solidFill>
                        </a:rPr>
                        <a:t>Company Buying Sites</a:t>
                      </a:r>
                      <a:endParaRPr lang="en-US" b="1" dirty="0">
                        <a:solidFill>
                          <a:srgbClr val="000000"/>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6"/>
                    </a:solidFill>
                  </a:tcPr>
                </a:tc>
              </a:tr>
            </a:tbl>
          </a:graphicData>
        </a:graphic>
      </p:graphicFrame>
    </p:spTree>
    <p:extLst>
      <p:ext uri="{BB962C8B-B14F-4D97-AF65-F5344CB8AC3E}">
        <p14:creationId xmlns:p14="http://schemas.microsoft.com/office/powerpoint/2010/main" val="3973303649"/>
      </p:ext>
    </p:extLst>
  </p:cSld>
  <p:clrMapOvr>
    <a:masterClrMapping/>
  </p:clrMapOvr>
  <p:transition xmlns:p14="http://schemas.microsoft.com/office/powerpoint/2010/mai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Alt Text Appendix</a:t>
            </a:r>
            <a:endParaRPr lang="en-US" dirty="0"/>
          </a:p>
        </p:txBody>
      </p:sp>
      <p:sp>
        <p:nvSpPr>
          <p:cNvPr id="3" name="Content Placeholder 2"/>
          <p:cNvSpPr>
            <a:spLocks noGrp="1"/>
          </p:cNvSpPr>
          <p:nvPr>
            <p:ph sz="quarter" idx="1"/>
          </p:nvPr>
        </p:nvSpPr>
        <p:spPr/>
        <p:txBody>
          <a:bodyPr/>
          <a:lstStyle/>
          <a:p>
            <a:pPr marL="0" indent="0">
              <a:buNone/>
            </a:pPr>
            <a:r>
              <a:rPr lang="en-US" sz="2800" dirty="0"/>
              <a:t>All long alt text descriptions are included in this appendix</a:t>
            </a:r>
            <a:r>
              <a:rPr lang="en-US" sz="2800" dirty="0" smtClean="0"/>
              <a:t>.</a:t>
            </a:r>
            <a:endParaRPr lang="en-US" sz="32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46</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4213563338"/>
      </p:ext>
    </p:extLst>
  </p:cSld>
  <p:clrMapOvr>
    <a:masterClrMapping/>
  </p:clrMapOvr>
  <p:transition xmlns:p14="http://schemas.microsoft.com/office/powerpoint/2010/mai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Model of the Consumer Decision Process</a:t>
            </a:r>
            <a:endParaRPr lang="en-US" dirty="0"/>
          </a:p>
        </p:txBody>
      </p:sp>
      <p:sp>
        <p:nvSpPr>
          <p:cNvPr id="3" name="Content Placeholder 2"/>
          <p:cNvSpPr>
            <a:spLocks noGrp="1"/>
          </p:cNvSpPr>
          <p:nvPr>
            <p:ph sz="quarter" idx="1"/>
          </p:nvPr>
        </p:nvSpPr>
        <p:spPr/>
        <p:txBody>
          <a:bodyPr>
            <a:normAutofit fontScale="70000" lnSpcReduction="20000"/>
          </a:bodyPr>
          <a:lstStyle/>
          <a:p>
            <a:pPr marL="0" indent="0">
              <a:buNone/>
            </a:pPr>
            <a:r>
              <a:rPr lang="en-US" sz="3200" dirty="0">
                <a:solidFill>
                  <a:srgbClr val="000000"/>
                </a:solidFill>
                <a:latin typeface="Calibri"/>
                <a:ea typeface="Calibri"/>
                <a:cs typeface="Calibri"/>
              </a:rPr>
              <a:t>At the center of the consumer decision process are internal forces and external forces. Internal forces include personal characteristics and psychological attributes. External forces include cultural, situational, and social factors. The relationship between these is marked with a two-way arrow. Surrounding these internal and external forces are the steps in the consumer decision process. They unfold in this order: 1) problem recognition, 2) search for information, 3) evaluation of alternative solution, 4) product choice decision, and 5) post-purchase assessment. The cycle then repeats. Above this are two boxes. One names the marketing activities that affect </a:t>
            </a:r>
            <a:r>
              <a:rPr lang="en-US" sz="3200" dirty="0" smtClean="0">
                <a:solidFill>
                  <a:srgbClr val="000000"/>
                </a:solidFill>
                <a:latin typeface="Calibri"/>
                <a:ea typeface="Calibri"/>
                <a:cs typeface="Calibri"/>
              </a:rPr>
              <a:t>the </a:t>
            </a:r>
            <a:r>
              <a:rPr lang="en-US" sz="3200" dirty="0">
                <a:solidFill>
                  <a:srgbClr val="000000"/>
                </a:solidFill>
                <a:latin typeface="Calibri"/>
                <a:ea typeface="Calibri"/>
                <a:cs typeface="Calibri"/>
              </a:rPr>
              <a:t>consumer decision process. They are value proposition, distribution, and marketing communications. The other box lists environmental forces that affect the consumer decision process. These include economic, technological, and political factors. Arrows point from the marketing activities and environmental forces boxes to the consumer decision process.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47</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3631531912"/>
      </p:ext>
    </p:extLst>
  </p:cSld>
  <p:clrMapOvr>
    <a:masterClrMapping/>
  </p:clrMapOvr>
  <p:transition xmlns:p14="http://schemas.microsoft.com/office/powerpoint/2010/mai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Consumer Decision-Making Process</a:t>
            </a:r>
            <a:endParaRPr lang="en-US" dirty="0"/>
          </a:p>
        </p:txBody>
      </p:sp>
      <p:sp>
        <p:nvSpPr>
          <p:cNvPr id="3" name="Content Placeholder 2"/>
          <p:cNvSpPr>
            <a:spLocks noGrp="1"/>
          </p:cNvSpPr>
          <p:nvPr>
            <p:ph sz="quarter" idx="1"/>
          </p:nvPr>
        </p:nvSpPr>
        <p:spPr/>
        <p:txBody>
          <a:bodyPr>
            <a:normAutofit/>
          </a:bodyPr>
          <a:lstStyle/>
          <a:p>
            <a:pPr marL="0" indent="0">
              <a:buNone/>
            </a:pPr>
            <a:r>
              <a:rPr lang="en-US" sz="3200" dirty="0">
                <a:solidFill>
                  <a:srgbClr val="000000"/>
                </a:solidFill>
                <a:latin typeface="Calibri"/>
                <a:ea typeface="Calibri"/>
                <a:cs typeface="Calibri"/>
              </a:rPr>
              <a:t>There are five steps in the consumer decision-making process. </a:t>
            </a:r>
            <a:r>
              <a:rPr lang="en-US" sz="3200" dirty="0" smtClean="0">
                <a:solidFill>
                  <a:srgbClr val="000000"/>
                </a:solidFill>
                <a:latin typeface="Calibri"/>
                <a:ea typeface="Calibri"/>
                <a:cs typeface="Calibri"/>
              </a:rPr>
              <a:t>The first step is </a:t>
            </a:r>
            <a:r>
              <a:rPr lang="en-US" sz="3200" dirty="0">
                <a:solidFill>
                  <a:srgbClr val="000000"/>
                </a:solidFill>
                <a:latin typeface="Calibri"/>
                <a:ea typeface="Calibri"/>
                <a:cs typeface="Calibri"/>
              </a:rPr>
              <a:t>problem recognition. The second step is the search for information. The third step is the evaluation of alternatives. The fourth step is product choice decision. The fifth, and last, step is the post-purchase decision.</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48</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3427817404"/>
      </p:ext>
    </p:extLst>
  </p:cSld>
  <p:clrMapOvr>
    <a:masterClrMapping/>
  </p:clrMapOvr>
  <p:transition xmlns:p14="http://schemas.microsoft.com/office/powerpoint/2010/mai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t>Consumer Decision-Making Process: Search for Information</a:t>
            </a:r>
            <a:endParaRPr lang="en-US" sz="3600" dirty="0"/>
          </a:p>
        </p:txBody>
      </p:sp>
      <p:sp>
        <p:nvSpPr>
          <p:cNvPr id="3" name="Content Placeholder 2"/>
          <p:cNvSpPr>
            <a:spLocks noGrp="1"/>
          </p:cNvSpPr>
          <p:nvPr>
            <p:ph sz="quarter" idx="1"/>
          </p:nvPr>
        </p:nvSpPr>
        <p:spPr/>
        <p:txBody>
          <a:bodyPr>
            <a:normAutofit/>
          </a:bodyPr>
          <a:lstStyle/>
          <a:p>
            <a:pPr marL="0" indent="0">
              <a:buNone/>
            </a:pPr>
            <a:r>
              <a:rPr lang="en-US" sz="3200" dirty="0">
                <a:solidFill>
                  <a:srgbClr val="000000"/>
                </a:solidFill>
                <a:latin typeface="Calibri"/>
                <a:ea typeface="Calibri"/>
                <a:cs typeface="Calibri"/>
              </a:rPr>
              <a:t>The search for information branches into three types of searches. They are the minimal information search, the limited information search, and the extensive information search.</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49</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3658303314"/>
      </p:ext>
    </p:extLst>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a:t>Personal Characteristics </a:t>
            </a:r>
          </a:p>
        </p:txBody>
      </p:sp>
      <p:sp>
        <p:nvSpPr>
          <p:cNvPr id="23561" name="Rectangle 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74E1A47-6F8A-4FF0-A216-E8302F1CF143}" type="slidenum">
              <a:rPr lang="en-US" smtClean="0"/>
              <a:pPr>
                <a:defRPr/>
              </a:pPr>
              <a:t>5</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373942830"/>
              </p:ext>
            </p:extLst>
          </p:nvPr>
        </p:nvGraphicFramePr>
        <p:xfrm>
          <a:off x="2560320" y="1965960"/>
          <a:ext cx="3997618" cy="3337560"/>
        </p:xfrm>
        <a:graphic>
          <a:graphicData uri="http://schemas.openxmlformats.org/drawingml/2006/table">
            <a:tbl>
              <a:tblPr firstRow="1" bandRow="1">
                <a:tableStyleId>{5C22544A-7EE6-4342-B048-85BDC9FD1C3A}</a:tableStyleId>
              </a:tblPr>
              <a:tblGrid>
                <a:gridCol w="1998809"/>
                <a:gridCol w="1998809"/>
              </a:tblGrid>
              <a:tr h="1668780">
                <a:tc>
                  <a:txBody>
                    <a:bodyPr/>
                    <a:lstStyle/>
                    <a:p>
                      <a:pPr algn="ctr"/>
                      <a:r>
                        <a:rPr lang="en-US" b="1" dirty="0" smtClean="0">
                          <a:solidFill>
                            <a:srgbClr val="000000"/>
                          </a:solidFill>
                        </a:rPr>
                        <a:t>Life Cycle Stage (Age)</a:t>
                      </a:r>
                      <a:endParaRPr lang="en-US" b="1" dirty="0">
                        <a:solidFill>
                          <a:srgbClr val="000000"/>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5"/>
                    </a:solidFill>
                  </a:tcPr>
                </a:tc>
                <a:tc>
                  <a:txBody>
                    <a:bodyPr/>
                    <a:lstStyle/>
                    <a:p>
                      <a:pPr algn="ctr"/>
                      <a:r>
                        <a:rPr lang="en-US" b="1" dirty="0" smtClean="0">
                          <a:solidFill>
                            <a:srgbClr val="000000"/>
                          </a:solidFill>
                        </a:rPr>
                        <a:t>Occupation</a:t>
                      </a:r>
                      <a:endParaRPr lang="en-US" b="1" dirty="0">
                        <a:solidFill>
                          <a:srgbClr val="000000"/>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4"/>
                    </a:solidFill>
                  </a:tcPr>
                </a:tc>
              </a:tr>
              <a:tr h="1668780">
                <a:tc>
                  <a:txBody>
                    <a:bodyPr/>
                    <a:lstStyle/>
                    <a:p>
                      <a:pPr algn="ctr"/>
                      <a:r>
                        <a:rPr lang="en-US" b="1" dirty="0" smtClean="0">
                          <a:solidFill>
                            <a:srgbClr val="000000"/>
                          </a:solidFill>
                        </a:rPr>
                        <a:t>Lifestyle</a:t>
                      </a:r>
                      <a:endParaRPr lang="en-US" b="1" dirty="0">
                        <a:solidFill>
                          <a:srgbClr val="000000"/>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1">
                        <a:lumMod val="60000"/>
                        <a:lumOff val="40000"/>
                      </a:schemeClr>
                    </a:solidFill>
                  </a:tcPr>
                </a:tc>
                <a:tc>
                  <a:txBody>
                    <a:bodyPr/>
                    <a:lstStyle/>
                    <a:p>
                      <a:pPr algn="ctr"/>
                      <a:r>
                        <a:rPr lang="en-US" b="1" dirty="0" smtClean="0">
                          <a:solidFill>
                            <a:srgbClr val="000000"/>
                          </a:solidFill>
                        </a:rPr>
                        <a:t>Gender Roles</a:t>
                      </a:r>
                      <a:endParaRPr lang="en-US" b="1" dirty="0">
                        <a:solidFill>
                          <a:srgbClr val="000000"/>
                        </a:solidFill>
                      </a:endParaRPr>
                    </a:p>
                  </a:txBody>
                  <a:tcPr anchor="ctr">
                    <a:lnL w="76200" cap="flat" cmpd="sng" algn="ctr">
                      <a:solidFill>
                        <a:prstClr val="white"/>
                      </a:solidFill>
                      <a:prstDash val="solid"/>
                      <a:round/>
                      <a:headEnd type="none" w="med" len="med"/>
                      <a:tailEnd type="none" w="med" len="med"/>
                    </a:lnL>
                    <a:lnR w="76200" cap="flat" cmpd="sng" algn="ctr">
                      <a:solidFill>
                        <a:prstClr val="white"/>
                      </a:solidFill>
                      <a:prstDash val="solid"/>
                      <a:round/>
                      <a:headEnd type="none" w="med" len="med"/>
                      <a:tailEnd type="none" w="med" len="med"/>
                    </a:lnR>
                    <a:lnT w="76200" cap="flat" cmpd="sng" algn="ctr">
                      <a:solidFill>
                        <a:prstClr val="white"/>
                      </a:solidFill>
                      <a:prstDash val="solid"/>
                      <a:round/>
                      <a:headEnd type="none" w="med" len="med"/>
                      <a:tailEnd type="none" w="med" len="med"/>
                    </a:lnT>
                    <a:lnB w="76200" cap="flat" cmpd="sng" algn="ctr">
                      <a:solidFill>
                        <a:prstClr val="white"/>
                      </a:solidFill>
                      <a:prstDash val="solid"/>
                      <a:round/>
                      <a:headEnd type="none" w="med" len="med"/>
                      <a:tailEnd type="none" w="med" len="med"/>
                    </a:lnB>
                    <a:solidFill>
                      <a:schemeClr val="accent6"/>
                    </a:solidFill>
                  </a:tcPr>
                </a:tc>
              </a:tr>
            </a:tbl>
          </a:graphicData>
        </a:graphic>
      </p:graphicFrame>
    </p:spTree>
    <p:extLst>
      <p:ext uri="{BB962C8B-B14F-4D97-AF65-F5344CB8AC3E}">
        <p14:creationId xmlns:p14="http://schemas.microsoft.com/office/powerpoint/2010/main" val="1654043949"/>
      </p:ext>
    </p:extLst>
  </p:cSld>
  <p:clrMapOvr>
    <a:masterClrMapping/>
  </p:clrMapOvr>
  <p:transition xmlns:p14="http://schemas.microsoft.com/office/powerpoint/2010/mai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t>Consumer Decision-Making Process: Information Sources</a:t>
            </a:r>
            <a:endParaRPr lang="en-US" sz="3600" dirty="0"/>
          </a:p>
        </p:txBody>
      </p:sp>
      <p:sp>
        <p:nvSpPr>
          <p:cNvPr id="3" name="Content Placeholder 2"/>
          <p:cNvSpPr>
            <a:spLocks noGrp="1"/>
          </p:cNvSpPr>
          <p:nvPr>
            <p:ph sz="quarter" idx="1"/>
          </p:nvPr>
        </p:nvSpPr>
        <p:spPr/>
        <p:txBody>
          <a:bodyPr>
            <a:normAutofit/>
          </a:bodyPr>
          <a:lstStyle/>
          <a:p>
            <a:pPr marL="0" indent="0">
              <a:buNone/>
            </a:pPr>
            <a:r>
              <a:rPr lang="en-US" sz="3200" dirty="0">
                <a:solidFill>
                  <a:srgbClr val="000000"/>
                </a:solidFill>
                <a:latin typeface="Calibri"/>
                <a:ea typeface="Calibri"/>
                <a:cs typeface="Calibri"/>
              </a:rPr>
              <a:t>The search for information is directly connected to information sources. Information sources branch off into two categories. The first is an internal information search. The second is exploring external information sources.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50</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1143395422"/>
      </p:ext>
    </p:extLst>
  </p:cSld>
  <p:clrMapOvr>
    <a:masterClrMapping/>
  </p:clrMapOvr>
  <p:transition xmlns:p14="http://schemas.microsoft.com/office/powerpoint/2010/mai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t>Consumer Decision-Making Process: Set of Alternatives</a:t>
            </a:r>
            <a:endParaRPr lang="en-US" sz="3600" dirty="0"/>
          </a:p>
        </p:txBody>
      </p:sp>
      <p:sp>
        <p:nvSpPr>
          <p:cNvPr id="3" name="Content Placeholder 2"/>
          <p:cNvSpPr>
            <a:spLocks noGrp="1"/>
          </p:cNvSpPr>
          <p:nvPr>
            <p:ph sz="quarter" idx="1"/>
          </p:nvPr>
        </p:nvSpPr>
        <p:spPr/>
        <p:txBody>
          <a:bodyPr>
            <a:normAutofit/>
          </a:bodyPr>
          <a:lstStyle/>
          <a:p>
            <a:pPr marL="0" indent="0">
              <a:buNone/>
            </a:pPr>
            <a:r>
              <a:rPr lang="en-US" sz="3200" dirty="0">
                <a:solidFill>
                  <a:srgbClr val="000000"/>
                </a:solidFill>
                <a:latin typeface="Calibri"/>
                <a:ea typeface="Calibri"/>
                <a:cs typeface="Calibri"/>
              </a:rPr>
              <a:t>The search for information is directly connected to defining the set of alternatives. Defining the set of alternatives branches off into three categories. They are the complete set, the awareness set, and the consideration (evoked) set.</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51</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2364534918"/>
      </p:ext>
    </p:extLst>
  </p:cSld>
  <p:clrMapOvr>
    <a:masterClrMapping/>
  </p:clrMapOvr>
  <p:transition xmlns:p14="http://schemas.microsoft.com/office/powerpoint/2010/mai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smtClean="0"/>
              <a:t>Consumer Decision-Making Process: Evaluation of Alternatives</a:t>
            </a:r>
            <a:endParaRPr lang="en-US" sz="3200" dirty="0"/>
          </a:p>
        </p:txBody>
      </p:sp>
      <p:sp>
        <p:nvSpPr>
          <p:cNvPr id="3" name="Content Placeholder 2"/>
          <p:cNvSpPr>
            <a:spLocks noGrp="1"/>
          </p:cNvSpPr>
          <p:nvPr>
            <p:ph sz="quarter" idx="1"/>
          </p:nvPr>
        </p:nvSpPr>
        <p:spPr/>
        <p:txBody>
          <a:bodyPr>
            <a:normAutofit/>
          </a:bodyPr>
          <a:lstStyle/>
          <a:p>
            <a:pPr marL="0" indent="0">
              <a:buNone/>
            </a:pPr>
            <a:r>
              <a:rPr lang="en-US" sz="3200" dirty="0">
                <a:solidFill>
                  <a:srgbClr val="000000"/>
                </a:solidFill>
                <a:latin typeface="Calibri"/>
                <a:ea typeface="Calibri"/>
                <a:cs typeface="Calibri"/>
              </a:rPr>
              <a:t>The evaluation of alternatives branches into three types of choices. They are emotional choices, attitude-based choices, and attribute-based choices.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52</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1662140352"/>
      </p:ext>
    </p:extLst>
  </p:cSld>
  <p:clrMapOvr>
    <a:masterClrMapping/>
  </p:clrMapOvr>
  <p:transition xmlns:p14="http://schemas.microsoft.com/office/powerpoint/2010/mai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smtClean="0"/>
              <a:t>Consumer Decision-Making Process: Product Choice Influences</a:t>
            </a:r>
            <a:endParaRPr lang="en-US" sz="3200" dirty="0"/>
          </a:p>
        </p:txBody>
      </p:sp>
      <p:sp>
        <p:nvSpPr>
          <p:cNvPr id="3" name="Content Placeholder 2"/>
          <p:cNvSpPr>
            <a:spLocks noGrp="1"/>
          </p:cNvSpPr>
          <p:nvPr>
            <p:ph sz="quarter" idx="1"/>
          </p:nvPr>
        </p:nvSpPr>
        <p:spPr/>
        <p:txBody>
          <a:bodyPr>
            <a:normAutofit/>
          </a:bodyPr>
          <a:lstStyle/>
          <a:p>
            <a:pPr marL="0" indent="0">
              <a:buNone/>
            </a:pPr>
            <a:r>
              <a:rPr lang="en-US" sz="3200" dirty="0">
                <a:solidFill>
                  <a:srgbClr val="000000"/>
                </a:solidFill>
                <a:latin typeface="Calibri"/>
                <a:ea typeface="Calibri"/>
                <a:cs typeface="Calibri"/>
              </a:rPr>
              <a:t>The product choice decision branches into four types of influences. The first is physical surroundings. The second is social circumstances. The third is time. The fourth is state of mind.</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53</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746574867"/>
      </p:ext>
    </p:extLst>
  </p:cSld>
  <p:clrMapOvr>
    <a:masterClrMapping/>
  </p:clrMapOvr>
  <p:transition xmlns:p14="http://schemas.microsoft.com/office/powerpoint/2010/mai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smtClean="0"/>
              <a:t>Consumer Decision-Making Process: Post Purchase</a:t>
            </a:r>
            <a:endParaRPr lang="en-US" sz="3200" dirty="0"/>
          </a:p>
        </p:txBody>
      </p:sp>
      <p:sp>
        <p:nvSpPr>
          <p:cNvPr id="3" name="Content Placeholder 2"/>
          <p:cNvSpPr>
            <a:spLocks noGrp="1"/>
          </p:cNvSpPr>
          <p:nvPr>
            <p:ph sz="quarter" idx="1"/>
          </p:nvPr>
        </p:nvSpPr>
        <p:spPr/>
        <p:txBody>
          <a:bodyPr>
            <a:normAutofit/>
          </a:bodyPr>
          <a:lstStyle/>
          <a:p>
            <a:pPr marL="0" indent="0">
              <a:buNone/>
            </a:pPr>
            <a:r>
              <a:rPr lang="en-US" sz="3200" dirty="0">
                <a:solidFill>
                  <a:srgbClr val="000000"/>
                </a:solidFill>
                <a:latin typeface="Calibri"/>
                <a:ea typeface="Calibri"/>
                <a:cs typeface="Calibri"/>
              </a:rPr>
              <a:t>Post-purchase assessment branches into four categories. They are dissonance, use/non-use, disposal, and satisfaction/dissatisfaction. The satisfaction/dissatisfaction category branches into two subcategories. The subcategories are instrumental performance and symbolic performance.</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54</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3178765269"/>
      </p:ext>
    </p:extLst>
  </p:cSld>
  <p:clrMapOvr>
    <a:masterClrMapping/>
  </p:clrMapOvr>
  <p:transition xmlns:p14="http://schemas.microsoft.com/office/powerpoint/2010/mai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smtClean="0"/>
              <a:t>Examples of Elastic and </a:t>
            </a:r>
            <a:r>
              <a:rPr lang="en-US" sz="3200" dirty="0" smtClean="0"/>
              <a:t/>
            </a:r>
            <a:br>
              <a:rPr lang="en-US" sz="3200" dirty="0" smtClean="0"/>
            </a:br>
            <a:r>
              <a:rPr lang="en-US" sz="3200" dirty="0" smtClean="0"/>
              <a:t>Inelastic </a:t>
            </a:r>
            <a:r>
              <a:rPr lang="en-US" sz="3200" dirty="0" smtClean="0"/>
              <a:t>Demand</a:t>
            </a:r>
            <a:endParaRPr lang="en-US" sz="3200"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sz="3200" dirty="0">
                <a:solidFill>
                  <a:srgbClr val="000000"/>
                </a:solidFill>
                <a:latin typeface="Calibri"/>
                <a:ea typeface="Calibri"/>
                <a:cs typeface="Calibri"/>
              </a:rPr>
              <a:t>Two demand curves named D1 and D2 both show that quantity increases as price declines. Two prices, P1 and P2, are represented by horizontal lines. The demand curves intersect with these two prices. Demand curves D1 and D2 intersect with one another </a:t>
            </a:r>
            <a:r>
              <a:rPr lang="en-US" sz="3200" dirty="0" smtClean="0">
                <a:solidFill>
                  <a:srgbClr val="000000"/>
                </a:solidFill>
                <a:latin typeface="Calibri"/>
                <a:ea typeface="Calibri"/>
                <a:cs typeface="Calibri"/>
              </a:rPr>
              <a:t>because </a:t>
            </a:r>
            <a:r>
              <a:rPr lang="en-US" sz="3200" dirty="0">
                <a:solidFill>
                  <a:srgbClr val="000000"/>
                </a:solidFill>
                <a:latin typeface="Calibri"/>
                <a:ea typeface="Calibri"/>
                <a:cs typeface="Calibri"/>
              </a:rPr>
              <a:t>D1 is less steep than demand curve D2. The two areas underneath D1 and D2 are shaded. The area under D1 is labeled </a:t>
            </a:r>
            <a:r>
              <a:rPr lang="en-US" sz="3200" dirty="0" smtClean="0">
                <a:solidFill>
                  <a:srgbClr val="000000"/>
                </a:solidFill>
                <a:latin typeface="Calibri"/>
                <a:ea typeface="Calibri"/>
                <a:cs typeface="Calibri"/>
              </a:rPr>
              <a:t>B. It </a:t>
            </a:r>
            <a:r>
              <a:rPr lang="en-US" sz="3200" dirty="0">
                <a:solidFill>
                  <a:srgbClr val="000000"/>
                </a:solidFill>
                <a:latin typeface="Calibri"/>
                <a:ea typeface="Calibri"/>
                <a:cs typeface="Calibri"/>
              </a:rPr>
              <a:t>the largest, meaning it is more elastic. </a:t>
            </a:r>
            <a:r>
              <a:rPr lang="en-US" sz="3200" dirty="0" smtClean="0">
                <a:solidFill>
                  <a:srgbClr val="000000"/>
                </a:solidFill>
                <a:latin typeface="Calibri"/>
                <a:ea typeface="Calibri"/>
                <a:cs typeface="Calibri"/>
              </a:rPr>
              <a:t>To the right of area B is the </a:t>
            </a:r>
            <a:r>
              <a:rPr lang="en-US" sz="3200" dirty="0">
                <a:solidFill>
                  <a:srgbClr val="000000"/>
                </a:solidFill>
                <a:latin typeface="Calibri"/>
                <a:ea typeface="Calibri"/>
                <a:cs typeface="Calibri"/>
              </a:rPr>
              <a:t>area under </a:t>
            </a:r>
            <a:r>
              <a:rPr lang="en-US" sz="3200" dirty="0" smtClean="0">
                <a:solidFill>
                  <a:srgbClr val="000000"/>
                </a:solidFill>
                <a:latin typeface="Calibri"/>
                <a:ea typeface="Calibri"/>
                <a:cs typeface="Calibri"/>
              </a:rPr>
              <a:t>D2, which </a:t>
            </a:r>
            <a:r>
              <a:rPr lang="en-US" sz="3200" dirty="0">
                <a:solidFill>
                  <a:srgbClr val="000000"/>
                </a:solidFill>
                <a:latin typeface="Calibri"/>
                <a:ea typeface="Calibri"/>
                <a:cs typeface="Calibri"/>
              </a:rPr>
              <a:t>is labeled </a:t>
            </a:r>
            <a:r>
              <a:rPr lang="en-US" sz="3200" dirty="0" smtClean="0">
                <a:solidFill>
                  <a:srgbClr val="000000"/>
                </a:solidFill>
                <a:latin typeface="Calibri"/>
                <a:ea typeface="Calibri"/>
                <a:cs typeface="Calibri"/>
              </a:rPr>
              <a:t>A. It is </a:t>
            </a:r>
            <a:r>
              <a:rPr lang="en-US" sz="3200" dirty="0">
                <a:solidFill>
                  <a:srgbClr val="000000"/>
                </a:solidFill>
                <a:latin typeface="Calibri"/>
                <a:ea typeface="Calibri"/>
                <a:cs typeface="Calibri"/>
              </a:rPr>
              <a:t>about four to five times smaller than area B.</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55</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928871226"/>
      </p:ext>
    </p:extLst>
  </p:cSld>
  <p:clrMapOvr>
    <a:masterClrMapping/>
  </p:clrMapOvr>
  <p:transition xmlns:p14="http://schemas.microsoft.com/office/powerpoint/2010/mai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smtClean="0"/>
              <a:t>Buying Center Participants</a:t>
            </a:r>
            <a:endParaRPr lang="en-US" sz="4000" dirty="0"/>
          </a:p>
        </p:txBody>
      </p:sp>
      <p:sp>
        <p:nvSpPr>
          <p:cNvPr id="3" name="Content Placeholder 2"/>
          <p:cNvSpPr>
            <a:spLocks noGrp="1"/>
          </p:cNvSpPr>
          <p:nvPr>
            <p:ph sz="quarter" idx="1"/>
          </p:nvPr>
        </p:nvSpPr>
        <p:spPr>
          <a:xfrm>
            <a:off x="612648" y="1600200"/>
            <a:ext cx="8348472" cy="4495800"/>
          </a:xfrm>
        </p:spPr>
        <p:txBody>
          <a:bodyPr>
            <a:normAutofit fontScale="92500" lnSpcReduction="20000"/>
          </a:bodyPr>
          <a:lstStyle/>
          <a:p>
            <a:pPr marL="0" indent="0">
              <a:buNone/>
            </a:pPr>
            <a:r>
              <a:rPr lang="en-US" sz="3200" dirty="0">
                <a:solidFill>
                  <a:srgbClr val="000000"/>
                </a:solidFill>
                <a:latin typeface="Calibri"/>
                <a:ea typeface="Calibri"/>
                <a:cs typeface="Calibri"/>
              </a:rPr>
              <a:t>In the center of the figure is the buying center. In spokes around the center, each of the five buying center participants is described. The first is users, who are actual consumers of the product. The next are initiators, who could be users or executives who start the buying process. Then, are the influencers, who are individuals in and out of a company who affect the decision. Next are the gatekeepers, who control access to key participants in the process. Finally, are deciders, who are the people responsible for making the final decision.</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56</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3232275041"/>
      </p:ext>
    </p:extLst>
  </p:cSld>
  <p:clrMapOvr>
    <a:masterClrMapping/>
  </p:clrMapOvr>
  <p:transition xmlns:p14="http://schemas.microsoft.com/office/powerpoint/2010/mai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smtClean="0"/>
              <a:t>Marketing Challenges </a:t>
            </a:r>
            <a:r>
              <a:rPr lang="en-US" sz="4000" dirty="0" smtClean="0"/>
              <a:t>in Buying Centers</a:t>
            </a:r>
            <a:endParaRPr lang="en-US" sz="4000" dirty="0"/>
          </a:p>
        </p:txBody>
      </p:sp>
      <p:sp>
        <p:nvSpPr>
          <p:cNvPr id="3" name="Content Placeholder 2"/>
          <p:cNvSpPr>
            <a:spLocks noGrp="1"/>
          </p:cNvSpPr>
          <p:nvPr>
            <p:ph sz="quarter" idx="1"/>
          </p:nvPr>
        </p:nvSpPr>
        <p:spPr>
          <a:xfrm>
            <a:off x="612648" y="1600200"/>
            <a:ext cx="8348472" cy="4495800"/>
          </a:xfrm>
        </p:spPr>
        <p:txBody>
          <a:bodyPr>
            <a:normAutofit/>
          </a:bodyPr>
          <a:lstStyle/>
          <a:p>
            <a:pPr marL="0" indent="0">
              <a:buNone/>
            </a:pPr>
            <a:r>
              <a:rPr lang="en-US" sz="3200" dirty="0">
                <a:solidFill>
                  <a:srgbClr val="000000"/>
                </a:solidFill>
                <a:latin typeface="Calibri"/>
                <a:ea typeface="Calibri"/>
                <a:cs typeface="Calibri"/>
              </a:rPr>
              <a:t>Three questions are depicted in a row of arrows that point to the target market. The first of these questions is: Who is part of the buying center? The second question is: Who are the most significant influences? The third is: What are the decision criteria for evaluating the various products. This third question points directly to a square that says target market.</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57</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2184606103"/>
      </p:ext>
    </p:extLst>
  </p:cSld>
  <p:clrMapOvr>
    <a:masterClrMapping/>
  </p:clrMapOvr>
  <p:transition xmlns:p14="http://schemas.microsoft.com/office/powerpoint/2010/mai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a:t>Model of Business Market Consumer Decision Process</a:t>
            </a:r>
            <a:endParaRPr lang="en-US" sz="4000" dirty="0"/>
          </a:p>
        </p:txBody>
      </p:sp>
      <p:sp>
        <p:nvSpPr>
          <p:cNvPr id="3" name="Content Placeholder 2"/>
          <p:cNvSpPr>
            <a:spLocks noGrp="1"/>
          </p:cNvSpPr>
          <p:nvPr>
            <p:ph sz="quarter" idx="1"/>
          </p:nvPr>
        </p:nvSpPr>
        <p:spPr>
          <a:xfrm>
            <a:off x="612648" y="1600200"/>
            <a:ext cx="8348472" cy="4495800"/>
          </a:xfrm>
        </p:spPr>
        <p:txBody>
          <a:bodyPr>
            <a:normAutofit/>
          </a:bodyPr>
          <a:lstStyle/>
          <a:p>
            <a:pPr marL="0" indent="0">
              <a:buNone/>
            </a:pPr>
            <a:r>
              <a:rPr lang="en-US" sz="3200" dirty="0">
                <a:solidFill>
                  <a:srgbClr val="000000"/>
                </a:solidFill>
                <a:latin typeface="Calibri"/>
                <a:ea typeface="Calibri"/>
                <a:cs typeface="Calibri"/>
              </a:rPr>
              <a:t>The first step in the business market consumer decision process if problem recognition. The next step is defining the need and product specifications. After that the search for suppliers begins. The next step is seeking sales proposals and responses to RFPs. Then the purchase decision is made. Finally, the post-purchase evaluation of the product and vendor takes place.</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3782C8B8-33A8-4330-871E-56B0A7916702}" type="slidenum">
              <a:rPr lang="en-US" smtClean="0"/>
              <a:pPr>
                <a:defRPr/>
              </a:pPr>
              <a:t>58</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extLst>
      <p:ext uri="{BB962C8B-B14F-4D97-AF65-F5344CB8AC3E}">
        <p14:creationId xmlns:p14="http://schemas.microsoft.com/office/powerpoint/2010/main" val="1624743082"/>
      </p:ext>
    </p:extLst>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dirty="0"/>
              <a:t>Psychological Attributes</a:t>
            </a:r>
          </a:p>
        </p:txBody>
      </p:sp>
      <p:sp>
        <p:nvSpPr>
          <p:cNvPr id="24585" name="Rectangle 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74E1A47-6F8A-4FF0-A216-E8302F1CF143}" type="slidenum">
              <a:rPr lang="en-US" smtClean="0"/>
              <a:pPr>
                <a:defRPr/>
              </a:pPr>
              <a:t>6</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pic>
        <p:nvPicPr>
          <p:cNvPr id="6" name="Content Placeholder 5" descr="Five intersecting circles show the psychological attributes of motivation, attitude, perception, learning, and personality."/>
          <p:cNvPicPr>
            <a:picLocks noGrp="1" noChangeAspect="1"/>
          </p:cNvPicPr>
          <p:nvPr>
            <p:ph sz="quarter" idx="1"/>
          </p:nvPr>
        </p:nvPicPr>
        <p:blipFill>
          <a:blip r:embed="rId3">
            <a:extLst>
              <a:ext uri="{28A0092B-C50C-407E-A947-70E740481C1C}">
                <a14:useLocalDpi xmlns:a14="http://schemas.microsoft.com/office/drawing/2010/main" val="0"/>
              </a:ext>
            </a:extLst>
          </a:blip>
          <a:srcRect l="22" r="22"/>
          <a:stretch>
            <a:fillRect/>
          </a:stretch>
        </p:blipFill>
        <p:spPr/>
      </p:pic>
    </p:spTree>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dirty="0" smtClean="0"/>
              <a:t>Motivation and Attitude</a:t>
            </a:r>
            <a:endParaRPr lang="en-US" dirty="0"/>
          </a:p>
        </p:txBody>
      </p:sp>
      <p:sp>
        <p:nvSpPr>
          <p:cNvPr id="26627" name="Content Placeholder 12"/>
          <p:cNvSpPr>
            <a:spLocks noGrp="1"/>
          </p:cNvSpPr>
          <p:nvPr>
            <p:ph sz="quarter" idx="1"/>
          </p:nvPr>
        </p:nvSpPr>
        <p:spPr>
          <a:xfrm>
            <a:off x="670560" y="1600200"/>
            <a:ext cx="8153400" cy="3794760"/>
          </a:xfrm>
        </p:spPr>
        <p:txBody>
          <a:bodyPr/>
          <a:lstStyle/>
          <a:p>
            <a:pPr marL="0" indent="0">
              <a:spcBef>
                <a:spcPts val="1900"/>
              </a:spcBef>
              <a:buNone/>
            </a:pPr>
            <a:r>
              <a:rPr lang="en-US" b="1" dirty="0"/>
              <a:t>Motivation</a:t>
            </a:r>
            <a:r>
              <a:rPr lang="en-US" dirty="0"/>
              <a:t>:  The stimulating power that induces and then directs behavior.</a:t>
            </a:r>
          </a:p>
          <a:p>
            <a:pPr marL="0" indent="0">
              <a:spcBef>
                <a:spcPts val="1900"/>
              </a:spcBef>
              <a:buNone/>
            </a:pPr>
            <a:r>
              <a:rPr lang="en-US" b="1" dirty="0"/>
              <a:t>Attitude:  </a:t>
            </a:r>
            <a:r>
              <a:rPr lang="en-US" dirty="0"/>
              <a:t>A learned disposition to respond to an object or class of objects in a consistently favorable or unfavorable way.</a:t>
            </a:r>
          </a:p>
        </p:txBody>
      </p:sp>
      <p:sp>
        <p:nvSpPr>
          <p:cNvPr id="26633" name="Rectangle 9"/>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974E1A47-6F8A-4FF0-A216-E8302F1CF143}" type="slidenum">
              <a:rPr lang="en-US" smtClean="0"/>
              <a:pPr>
                <a:defRPr/>
              </a:pPr>
              <a:t>7</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1173163"/>
            <a:ext cx="8640763" cy="52943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Title 5"/>
          <p:cNvSpPr>
            <a:spLocks noGrp="1"/>
          </p:cNvSpPr>
          <p:nvPr>
            <p:ph type="title"/>
          </p:nvPr>
        </p:nvSpPr>
        <p:spPr>
          <a:xfrm>
            <a:off x="1671638" y="457200"/>
            <a:ext cx="7197725" cy="549275"/>
          </a:xfrm>
          <a:solidFill>
            <a:srgbClr val="7030A0"/>
          </a:solidFill>
        </p:spPr>
        <p:txBody>
          <a:bodyPr/>
          <a:lstStyle/>
          <a:p>
            <a:pPr eaLnBrk="1" hangingPunct="1">
              <a:defRPr/>
            </a:pPr>
            <a:r>
              <a:rPr lang="en-US" sz="2000" dirty="0"/>
              <a:t>Contemporary Theories of Motivation</a:t>
            </a:r>
            <a:endParaRPr lang="en-US" dirty="0"/>
          </a:p>
        </p:txBody>
      </p:sp>
      <p:sp>
        <p:nvSpPr>
          <p:cNvPr id="7" name="Text Placeholder 6"/>
          <p:cNvSpPr>
            <a:spLocks noGrp="1"/>
          </p:cNvSpPr>
          <p:nvPr>
            <p:ph type="body" sz="quarter" idx="12"/>
          </p:nvPr>
        </p:nvSpPr>
        <p:spPr>
          <a:xfrm>
            <a:off x="228600" y="457200"/>
            <a:ext cx="1371600" cy="549275"/>
          </a:xfrm>
          <a:solidFill>
            <a:schemeClr val="tx2"/>
          </a:solidFill>
        </p:spPr>
        <p:txBody>
          <a:bodyPr/>
          <a:lstStyle/>
          <a:p>
            <a:pPr eaLnBrk="1" hangingPunct="1">
              <a:defRPr/>
            </a:pPr>
            <a:r>
              <a:rPr lang="en-US" dirty="0">
                <a:solidFill>
                  <a:schemeClr val="bg1"/>
                </a:solidFill>
              </a:rPr>
              <a:t>Exhibit 6.3</a:t>
            </a:r>
          </a:p>
        </p:txBody>
      </p:sp>
      <p:graphicFrame>
        <p:nvGraphicFramePr>
          <p:cNvPr id="10" name="Table 9"/>
          <p:cNvGraphicFramePr>
            <a:graphicFrameLocks noGrp="1"/>
          </p:cNvGraphicFramePr>
          <p:nvPr/>
        </p:nvGraphicFramePr>
        <p:xfrm>
          <a:off x="496888" y="1311275"/>
          <a:ext cx="8046719" cy="4940247"/>
        </p:xfrm>
        <a:graphic>
          <a:graphicData uri="http://schemas.openxmlformats.org/drawingml/2006/table">
            <a:tbl>
              <a:tblPr firstRow="1" bandRow="1">
                <a:tableStyleId>{5C22544A-7EE6-4342-B048-85BDC9FD1C3A}</a:tableStyleId>
              </a:tblPr>
              <a:tblGrid>
                <a:gridCol w="1758107">
                  <a:extLst>
                    <a:ext uri="{9D8B030D-6E8A-4147-A177-3AD203B41FA5}">
                      <a16:colId xmlns:a16="http://schemas.microsoft.com/office/drawing/2014/main" xmlns="" val="20000"/>
                    </a:ext>
                  </a:extLst>
                </a:gridCol>
                <a:gridCol w="2096204">
                  <a:extLst>
                    <a:ext uri="{9D8B030D-6E8A-4147-A177-3AD203B41FA5}">
                      <a16:colId xmlns:a16="http://schemas.microsoft.com/office/drawing/2014/main" xmlns="" val="20001"/>
                    </a:ext>
                  </a:extLst>
                </a:gridCol>
                <a:gridCol w="2096204">
                  <a:extLst>
                    <a:ext uri="{9D8B030D-6E8A-4147-A177-3AD203B41FA5}">
                      <a16:colId xmlns:a16="http://schemas.microsoft.com/office/drawing/2014/main" xmlns="" val="20002"/>
                    </a:ext>
                  </a:extLst>
                </a:gridCol>
                <a:gridCol w="2096204">
                  <a:extLst>
                    <a:ext uri="{9D8B030D-6E8A-4147-A177-3AD203B41FA5}">
                      <a16:colId xmlns:a16="http://schemas.microsoft.com/office/drawing/2014/main" xmlns="" val="20003"/>
                    </a:ext>
                  </a:extLst>
                </a:gridCol>
              </a:tblGrid>
              <a:tr h="230167">
                <a:tc>
                  <a:txBody>
                    <a:bodyPr/>
                    <a:lstStyle/>
                    <a:p>
                      <a:pPr marL="0" algn="l"/>
                      <a:endParaRPr lang="en-US" sz="1100" dirty="0">
                        <a:solidFill>
                          <a:schemeClr val="tx1"/>
                        </a:solidFill>
                        <a:latin typeface="+mn-lt"/>
                      </a:endParaRPr>
                    </a:p>
                  </a:txBody>
                  <a:tcPr marT="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marR="0" algn="l">
                        <a:spcBef>
                          <a:spcPts val="0"/>
                        </a:spcBef>
                        <a:spcAft>
                          <a:spcPts val="0"/>
                        </a:spcAft>
                      </a:pPr>
                      <a:r>
                        <a:rPr lang="en-US" sz="1400" b="1" dirty="0">
                          <a:solidFill>
                            <a:schemeClr val="tx1"/>
                          </a:solidFill>
                          <a:latin typeface="+mn-lt"/>
                          <a:ea typeface="Times New Roman"/>
                        </a:rPr>
                        <a:t>Theory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marR="0" algn="l">
                        <a:spcBef>
                          <a:spcPts val="0"/>
                        </a:spcBef>
                        <a:spcAft>
                          <a:spcPts val="0"/>
                        </a:spcAft>
                      </a:pPr>
                      <a:r>
                        <a:rPr lang="en-US" sz="1400" b="1" dirty="0">
                          <a:solidFill>
                            <a:schemeClr val="tx1"/>
                          </a:solidFill>
                          <a:latin typeface="+mn-lt"/>
                          <a:ea typeface="Times New Roman"/>
                        </a:rPr>
                        <a:t>Key Elements</a:t>
                      </a:r>
                    </a:p>
                  </a:txBody>
                  <a:tcPr marT="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marR="0" algn="l">
                        <a:spcBef>
                          <a:spcPts val="0"/>
                        </a:spcBef>
                        <a:spcAft>
                          <a:spcPts val="0"/>
                        </a:spcAft>
                      </a:pPr>
                      <a:endParaRPr lang="en-US" sz="1400" b="1" dirty="0">
                        <a:solidFill>
                          <a:schemeClr val="tx1"/>
                        </a:solidFill>
                        <a:latin typeface="+mn-lt"/>
                        <a:ea typeface="Times New Roman"/>
                      </a:endParaRPr>
                    </a:p>
                    <a:p>
                      <a:pPr marL="0" marR="0" algn="l">
                        <a:spcBef>
                          <a:spcPts val="0"/>
                        </a:spcBef>
                        <a:spcAft>
                          <a:spcPts val="0"/>
                        </a:spcAft>
                      </a:pPr>
                      <a:r>
                        <a:rPr lang="en-US" sz="1400" b="1" dirty="0">
                          <a:solidFill>
                            <a:schemeClr val="tx1"/>
                          </a:solidFill>
                          <a:latin typeface="+mn-lt"/>
                          <a:ea typeface="Times New Roman"/>
                        </a:rPr>
                        <a:t>Marketing</a:t>
                      </a:r>
                    </a:p>
                    <a:p>
                      <a:pPr marL="0" marR="0" algn="l">
                        <a:spcBef>
                          <a:spcPts val="0"/>
                        </a:spcBef>
                        <a:spcAft>
                          <a:spcPts val="0"/>
                        </a:spcAft>
                      </a:pPr>
                      <a:r>
                        <a:rPr lang="en-US" sz="1400" b="1" dirty="0">
                          <a:solidFill>
                            <a:schemeClr val="tx1"/>
                          </a:solidFill>
                          <a:latin typeface="+mn-lt"/>
                          <a:ea typeface="Times New Roman"/>
                        </a:rPr>
                        <a:t>Implications</a:t>
                      </a:r>
                    </a:p>
                  </a:txBody>
                  <a:tcPr marT="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xmlns="" val="10000"/>
                  </a:ext>
                </a:extLst>
              </a:tr>
              <a:tr h="984581">
                <a:tc>
                  <a:txBody>
                    <a:bodyPr/>
                    <a:lstStyle/>
                    <a:p>
                      <a:pPr marL="0" marR="0" algn="l">
                        <a:spcBef>
                          <a:spcPts val="0"/>
                        </a:spcBef>
                        <a:spcAft>
                          <a:spcPts val="0"/>
                        </a:spcAft>
                      </a:pPr>
                      <a:r>
                        <a:rPr lang="en-US" sz="1100" b="1" dirty="0">
                          <a:latin typeface="+mn-lt"/>
                          <a:ea typeface="Times New Roman"/>
                        </a:rPr>
                        <a:t>Maslow’s Hierarchy of Needs  Theory</a:t>
                      </a:r>
                      <a:endParaRPr lang="en-US" sz="1100" dirty="0">
                        <a:latin typeface="+mn-lt"/>
                        <a:ea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EFF8FE"/>
                    </a:solidFill>
                  </a:tcPr>
                </a:tc>
                <a:tc>
                  <a:txBody>
                    <a:bodyPr/>
                    <a:lstStyle/>
                    <a:p>
                      <a:pPr marL="0" marR="0" algn="l">
                        <a:spcBef>
                          <a:spcPts val="0"/>
                        </a:spcBef>
                        <a:spcAft>
                          <a:spcPts val="0"/>
                        </a:spcAft>
                      </a:pPr>
                      <a:r>
                        <a:rPr lang="en-US" sz="1100" dirty="0">
                          <a:latin typeface="+mn-lt"/>
                          <a:ea typeface="Times New Roman"/>
                        </a:rPr>
                        <a:t>Humans have wants and needs which influence their behavior. People advance only to the next level if the lower needs are meet.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EFF8FE"/>
                    </a:solidFill>
                  </a:tcPr>
                </a:tc>
                <a:tc>
                  <a:txBody>
                    <a:bodyPr/>
                    <a:lstStyle/>
                    <a:p>
                      <a:pPr marL="342900" marR="0" lvl="0" indent="-342900" algn="l">
                        <a:spcBef>
                          <a:spcPts val="0"/>
                        </a:spcBef>
                        <a:spcAft>
                          <a:spcPts val="0"/>
                        </a:spcAft>
                        <a:buFont typeface="+mj-lt"/>
                        <a:buAutoNum type="arabicPeriod"/>
                        <a:tabLst>
                          <a:tab pos="457200" algn="l"/>
                        </a:tabLst>
                      </a:pPr>
                      <a:r>
                        <a:rPr lang="en-US" sz="1100" b="1" dirty="0">
                          <a:latin typeface="+mn-lt"/>
                          <a:ea typeface="Times New Roman"/>
                        </a:rPr>
                        <a:t>Physiological</a:t>
                      </a:r>
                      <a:endParaRPr lang="en-US" sz="1100" dirty="0">
                        <a:latin typeface="+mn-lt"/>
                        <a:ea typeface="Times New Roman"/>
                      </a:endParaRPr>
                    </a:p>
                    <a:p>
                      <a:pPr marL="342900" marR="0" lvl="0" indent="-342900" algn="l">
                        <a:spcBef>
                          <a:spcPts val="0"/>
                        </a:spcBef>
                        <a:spcAft>
                          <a:spcPts val="0"/>
                        </a:spcAft>
                        <a:buFont typeface="+mj-lt"/>
                        <a:buAutoNum type="arabicPeriod"/>
                        <a:tabLst>
                          <a:tab pos="457200" algn="l"/>
                        </a:tabLst>
                      </a:pPr>
                      <a:r>
                        <a:rPr lang="en-US" sz="1100" b="1" dirty="0">
                          <a:latin typeface="+mn-lt"/>
                          <a:ea typeface="Times New Roman"/>
                        </a:rPr>
                        <a:t>Safety</a:t>
                      </a:r>
                      <a:endParaRPr lang="en-US" sz="1100" dirty="0">
                        <a:latin typeface="+mn-lt"/>
                        <a:ea typeface="Times New Roman"/>
                      </a:endParaRPr>
                    </a:p>
                    <a:p>
                      <a:pPr marL="342900" marR="0" lvl="0" indent="-342900" algn="l">
                        <a:spcBef>
                          <a:spcPts val="0"/>
                        </a:spcBef>
                        <a:spcAft>
                          <a:spcPts val="0"/>
                        </a:spcAft>
                        <a:buFont typeface="+mj-lt"/>
                        <a:buAutoNum type="arabicPeriod"/>
                        <a:tabLst>
                          <a:tab pos="457200" algn="l"/>
                        </a:tabLst>
                      </a:pPr>
                      <a:r>
                        <a:rPr lang="en-US" sz="1100" b="1" dirty="0">
                          <a:latin typeface="+mn-lt"/>
                          <a:ea typeface="Times New Roman"/>
                        </a:rPr>
                        <a:t>Love/Social</a:t>
                      </a:r>
                      <a:endParaRPr lang="en-US" sz="1100" dirty="0">
                        <a:latin typeface="+mn-lt"/>
                        <a:ea typeface="Times New Roman"/>
                      </a:endParaRPr>
                    </a:p>
                    <a:p>
                      <a:pPr marL="342900" marR="0" lvl="0" indent="-342900" algn="l">
                        <a:spcBef>
                          <a:spcPts val="0"/>
                        </a:spcBef>
                        <a:spcAft>
                          <a:spcPts val="0"/>
                        </a:spcAft>
                        <a:buFont typeface="+mj-lt"/>
                        <a:buAutoNum type="arabicPeriod"/>
                        <a:tabLst>
                          <a:tab pos="457200" algn="l"/>
                        </a:tabLst>
                      </a:pPr>
                      <a:r>
                        <a:rPr lang="en-US" sz="1100" b="1" dirty="0">
                          <a:latin typeface="+mn-lt"/>
                          <a:ea typeface="Times New Roman"/>
                        </a:rPr>
                        <a:t>Self Esteem</a:t>
                      </a:r>
                      <a:endParaRPr lang="en-US" sz="1100" dirty="0">
                        <a:latin typeface="+mn-lt"/>
                        <a:ea typeface="Times New Roman"/>
                      </a:endParaRPr>
                    </a:p>
                    <a:p>
                      <a:pPr marL="342900" marR="0" lvl="0" indent="-342900" algn="l">
                        <a:spcBef>
                          <a:spcPts val="0"/>
                        </a:spcBef>
                        <a:spcAft>
                          <a:spcPts val="0"/>
                        </a:spcAft>
                        <a:buFont typeface="+mj-lt"/>
                        <a:buAutoNum type="arabicPeriod"/>
                        <a:tabLst>
                          <a:tab pos="457200" algn="l"/>
                        </a:tabLst>
                      </a:pPr>
                      <a:r>
                        <a:rPr lang="en-US" sz="1100" b="1" dirty="0">
                          <a:latin typeface="+mn-lt"/>
                          <a:ea typeface="Times New Roman"/>
                        </a:rPr>
                        <a:t>Self Actualization</a:t>
                      </a:r>
                      <a:endParaRPr lang="en-US" sz="1100" dirty="0">
                        <a:latin typeface="+mn-lt"/>
                        <a:ea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EFF8FE"/>
                    </a:solidFill>
                  </a:tcPr>
                </a:tc>
                <a:tc>
                  <a:txBody>
                    <a:bodyPr/>
                    <a:lstStyle/>
                    <a:p>
                      <a:pPr marL="13335" marR="0" indent="-13335" algn="l">
                        <a:spcBef>
                          <a:spcPts val="0"/>
                        </a:spcBef>
                        <a:spcAft>
                          <a:spcPts val="0"/>
                        </a:spcAft>
                      </a:pPr>
                      <a:r>
                        <a:rPr lang="en-US" sz="1100" dirty="0">
                          <a:latin typeface="+mn-lt"/>
                          <a:ea typeface="Times New Roman"/>
                        </a:rPr>
                        <a:t>Individuals are not interested in luxuries until they have had basic needs (food, shelter) met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EFF8FE"/>
                    </a:solidFill>
                  </a:tcPr>
                </a:tc>
                <a:extLst>
                  <a:ext uri="{0D108BD9-81ED-4DB2-BD59-A6C34878D82A}">
                    <a16:rowId xmlns:a16="http://schemas.microsoft.com/office/drawing/2014/main" xmlns="" val="10001"/>
                  </a:ext>
                </a:extLst>
              </a:tr>
              <a:tr h="1162128">
                <a:tc>
                  <a:txBody>
                    <a:bodyPr/>
                    <a:lstStyle/>
                    <a:p>
                      <a:pPr marL="0" marR="0" algn="l">
                        <a:spcBef>
                          <a:spcPts val="0"/>
                        </a:spcBef>
                        <a:spcAft>
                          <a:spcPts val="0"/>
                        </a:spcAft>
                      </a:pPr>
                      <a:r>
                        <a:rPr lang="en-US" sz="1100" b="1" dirty="0">
                          <a:latin typeface="+mn-lt"/>
                          <a:ea typeface="Times New Roman"/>
                        </a:rPr>
                        <a:t>Herzberg’s Two Factor Theory</a:t>
                      </a:r>
                      <a:endParaRPr lang="en-US" sz="1100" dirty="0">
                        <a:latin typeface="+mn-lt"/>
                        <a:ea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algn="l">
                        <a:spcBef>
                          <a:spcPts val="0"/>
                        </a:spcBef>
                        <a:spcAft>
                          <a:spcPts val="0"/>
                        </a:spcAft>
                      </a:pPr>
                      <a:r>
                        <a:rPr lang="en-US" sz="1100" dirty="0">
                          <a:latin typeface="+mn-lt"/>
                          <a:ea typeface="Times New Roman"/>
                        </a:rPr>
                        <a:t>Certain factors in the workplace result in job satisfaction.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342900" marR="0" lvl="0" indent="-342900" algn="l">
                        <a:spcBef>
                          <a:spcPts val="0"/>
                        </a:spcBef>
                        <a:spcAft>
                          <a:spcPts val="0"/>
                        </a:spcAft>
                        <a:buFont typeface="+mj-lt"/>
                        <a:buAutoNum type="arabicPeriod"/>
                        <a:tabLst>
                          <a:tab pos="457200" algn="l"/>
                        </a:tabLst>
                      </a:pPr>
                      <a:r>
                        <a:rPr lang="en-US" sz="1100" b="1" dirty="0">
                          <a:latin typeface="+mn-lt"/>
                          <a:ea typeface="Times New Roman"/>
                        </a:rPr>
                        <a:t>Motivators:</a:t>
                      </a:r>
                      <a:r>
                        <a:rPr lang="en-US" sz="1100" dirty="0">
                          <a:latin typeface="+mn-lt"/>
                          <a:ea typeface="Times New Roman"/>
                        </a:rPr>
                        <a:t> challenging work, recognition, and responsibility</a:t>
                      </a:r>
                    </a:p>
                    <a:p>
                      <a:pPr marL="342900" marR="0" lvl="0" indent="-342900" algn="l">
                        <a:spcBef>
                          <a:spcPts val="0"/>
                        </a:spcBef>
                        <a:spcAft>
                          <a:spcPts val="0"/>
                        </a:spcAft>
                        <a:buFont typeface="+mj-lt"/>
                        <a:buAutoNum type="arabicPeriod"/>
                        <a:tabLst>
                          <a:tab pos="457200" algn="l"/>
                        </a:tabLst>
                      </a:pPr>
                      <a:r>
                        <a:rPr lang="en-US" sz="1100" b="1" dirty="0">
                          <a:latin typeface="+mn-lt"/>
                          <a:ea typeface="Times New Roman"/>
                        </a:rPr>
                        <a:t>Hygiene factors:</a:t>
                      </a:r>
                      <a:r>
                        <a:rPr lang="en-US" sz="1100" dirty="0">
                          <a:latin typeface="+mn-lt"/>
                          <a:ea typeface="Times New Roman"/>
                        </a:rPr>
                        <a:t> status, job security, salary, and benefits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3335" marR="0" algn="l">
                        <a:spcBef>
                          <a:spcPts val="0"/>
                        </a:spcBef>
                        <a:spcAft>
                          <a:spcPts val="0"/>
                        </a:spcAft>
                      </a:pPr>
                      <a:r>
                        <a:rPr lang="en-US" sz="1100" dirty="0">
                          <a:latin typeface="+mn-lt"/>
                          <a:ea typeface="Times New Roman"/>
                        </a:rPr>
                        <a:t>Satisfying hygiene factors does not create a loyal employee or customer.  For a company to really create really satisfied employees it is important to focus on motivators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1162128">
                <a:tc>
                  <a:txBody>
                    <a:bodyPr/>
                    <a:lstStyle/>
                    <a:p>
                      <a:pPr marL="0" marR="0" algn="l">
                        <a:spcBef>
                          <a:spcPts val="0"/>
                        </a:spcBef>
                        <a:spcAft>
                          <a:spcPts val="0"/>
                        </a:spcAft>
                      </a:pPr>
                      <a:r>
                        <a:rPr lang="en-US" sz="1100" b="1" dirty="0">
                          <a:latin typeface="+mn-lt"/>
                          <a:ea typeface="Times New Roman"/>
                        </a:rPr>
                        <a:t>Aldelfer’s ERG Theory</a:t>
                      </a:r>
                      <a:endParaRPr lang="en-US" sz="1100" dirty="0">
                        <a:latin typeface="+mn-lt"/>
                        <a:ea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FF8FE"/>
                    </a:solidFill>
                  </a:tcPr>
                </a:tc>
                <a:tc>
                  <a:txBody>
                    <a:bodyPr/>
                    <a:lstStyle/>
                    <a:p>
                      <a:pPr marL="0" marR="0" algn="l">
                        <a:spcBef>
                          <a:spcPts val="0"/>
                        </a:spcBef>
                        <a:spcAft>
                          <a:spcPts val="0"/>
                        </a:spcAft>
                      </a:pPr>
                      <a:r>
                        <a:rPr lang="en-US" sz="1100" dirty="0">
                          <a:latin typeface="+mn-lt"/>
                          <a:ea typeface="Times New Roman"/>
                        </a:rPr>
                        <a:t>Expansion on Maslow’s Hierarchy placing needs in three categories.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FF8FE"/>
                    </a:solidFill>
                  </a:tcPr>
                </a:tc>
                <a:tc>
                  <a:txBody>
                    <a:bodyPr/>
                    <a:lstStyle/>
                    <a:p>
                      <a:pPr marL="342900" marR="0" lvl="0" indent="-342900" algn="l">
                        <a:spcBef>
                          <a:spcPts val="0"/>
                        </a:spcBef>
                        <a:spcAft>
                          <a:spcPts val="0"/>
                        </a:spcAft>
                        <a:buFont typeface="+mj-lt"/>
                        <a:buAutoNum type="arabicPeriod"/>
                        <a:tabLst>
                          <a:tab pos="457200" algn="l"/>
                        </a:tabLst>
                      </a:pPr>
                      <a:r>
                        <a:rPr lang="en-US" sz="1100" b="1" dirty="0">
                          <a:latin typeface="+mn-lt"/>
                          <a:ea typeface="Times New Roman"/>
                        </a:rPr>
                        <a:t>Existence</a:t>
                      </a:r>
                      <a:endParaRPr lang="en-US" sz="1100" dirty="0">
                        <a:latin typeface="+mn-lt"/>
                        <a:ea typeface="Times New Roman"/>
                      </a:endParaRPr>
                    </a:p>
                    <a:p>
                      <a:pPr marL="342900" marR="0" lvl="0" indent="-342900" algn="l">
                        <a:spcBef>
                          <a:spcPts val="0"/>
                        </a:spcBef>
                        <a:spcAft>
                          <a:spcPts val="0"/>
                        </a:spcAft>
                        <a:buFont typeface="+mj-lt"/>
                        <a:buAutoNum type="arabicPeriod"/>
                        <a:tabLst>
                          <a:tab pos="457200" algn="l"/>
                        </a:tabLst>
                      </a:pPr>
                      <a:r>
                        <a:rPr lang="en-US" sz="1100" b="1" dirty="0">
                          <a:latin typeface="+mn-lt"/>
                          <a:ea typeface="Times New Roman"/>
                        </a:rPr>
                        <a:t>Relatedness</a:t>
                      </a:r>
                      <a:endParaRPr lang="en-US" sz="1100" dirty="0">
                        <a:latin typeface="+mn-lt"/>
                        <a:ea typeface="Times New Roman"/>
                      </a:endParaRPr>
                    </a:p>
                    <a:p>
                      <a:pPr marL="342900" marR="0" lvl="0" indent="-342900" algn="l">
                        <a:spcBef>
                          <a:spcPts val="0"/>
                        </a:spcBef>
                        <a:spcAft>
                          <a:spcPts val="0"/>
                        </a:spcAft>
                        <a:buFont typeface="+mj-lt"/>
                        <a:buAutoNum type="arabicPeriod"/>
                        <a:tabLst>
                          <a:tab pos="457200" algn="l"/>
                        </a:tabLst>
                      </a:pPr>
                      <a:r>
                        <a:rPr lang="en-US" sz="1100" b="1" dirty="0">
                          <a:latin typeface="+mn-lt"/>
                          <a:ea typeface="Times New Roman"/>
                        </a:rPr>
                        <a:t>Growth</a:t>
                      </a:r>
                      <a:endParaRPr lang="en-US" sz="1100" dirty="0">
                        <a:latin typeface="+mn-lt"/>
                        <a:ea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FF8FE"/>
                    </a:solidFill>
                  </a:tcPr>
                </a:tc>
                <a:tc>
                  <a:txBody>
                    <a:bodyPr/>
                    <a:lstStyle/>
                    <a:p>
                      <a:pPr marL="13335" marR="0" algn="l">
                        <a:spcBef>
                          <a:spcPts val="0"/>
                        </a:spcBef>
                        <a:spcAft>
                          <a:spcPts val="0"/>
                        </a:spcAft>
                      </a:pPr>
                      <a:r>
                        <a:rPr lang="en-US" sz="1100" dirty="0">
                          <a:latin typeface="+mn-lt"/>
                          <a:ea typeface="Times New Roman"/>
                        </a:rPr>
                        <a:t>People need a sense of belonging and social interaction. Creating a relationship with the customers extends the customers satisfaction with the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FF8FE"/>
                    </a:solidFill>
                  </a:tcPr>
                </a:tc>
                <a:extLst>
                  <a:ext uri="{0D108BD9-81ED-4DB2-BD59-A6C34878D82A}">
                    <a16:rowId xmlns:a16="http://schemas.microsoft.com/office/drawing/2014/main" xmlns="" val="10003"/>
                  </a:ext>
                </a:extLst>
              </a:tr>
              <a:tr h="945611">
                <a:tc>
                  <a:txBody>
                    <a:bodyPr/>
                    <a:lstStyle/>
                    <a:p>
                      <a:pPr marL="0" marR="0" algn="l">
                        <a:spcBef>
                          <a:spcPts val="0"/>
                        </a:spcBef>
                        <a:spcAft>
                          <a:spcPts val="0"/>
                        </a:spcAft>
                      </a:pPr>
                      <a:r>
                        <a:rPr lang="en-US" sz="1100" b="1" dirty="0">
                          <a:latin typeface="+mn-lt"/>
                          <a:ea typeface="Times New Roman"/>
                        </a:rPr>
                        <a:t>McClelland’s Achievement Motivation Theory</a:t>
                      </a:r>
                      <a:endParaRPr lang="en-US" sz="1100" dirty="0">
                        <a:latin typeface="+mn-lt"/>
                        <a:ea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algn="l">
                        <a:spcBef>
                          <a:spcPts val="0"/>
                        </a:spcBef>
                        <a:spcAft>
                          <a:spcPts val="0"/>
                        </a:spcAft>
                      </a:pPr>
                      <a:r>
                        <a:rPr lang="en-US" sz="1100" dirty="0">
                          <a:latin typeface="+mn-lt"/>
                          <a:ea typeface="Times New Roman"/>
                        </a:rPr>
                        <a:t>There are three categories of needs and people differ in the degree in which the various needs influence their behavior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342900" marR="0" lvl="0" indent="-342900" algn="l">
                        <a:spcBef>
                          <a:spcPts val="0"/>
                        </a:spcBef>
                        <a:spcAft>
                          <a:spcPts val="0"/>
                        </a:spcAft>
                        <a:buFont typeface="+mj-lt"/>
                        <a:buAutoNum type="arabicPeriod"/>
                        <a:tabLst>
                          <a:tab pos="457200" algn="l"/>
                        </a:tabLst>
                      </a:pPr>
                      <a:r>
                        <a:rPr lang="en-US" sz="1100" b="1" dirty="0">
                          <a:latin typeface="+mn-lt"/>
                          <a:ea typeface="Times New Roman"/>
                        </a:rPr>
                        <a:t>Need for Achievement</a:t>
                      </a:r>
                      <a:endParaRPr lang="en-US" sz="1100" dirty="0">
                        <a:latin typeface="+mn-lt"/>
                        <a:ea typeface="Times New Roman"/>
                      </a:endParaRPr>
                    </a:p>
                    <a:p>
                      <a:pPr marL="342900" marR="0" lvl="0" indent="-342900" algn="l">
                        <a:spcBef>
                          <a:spcPts val="0"/>
                        </a:spcBef>
                        <a:spcAft>
                          <a:spcPts val="0"/>
                        </a:spcAft>
                        <a:buFont typeface="+mj-lt"/>
                        <a:buAutoNum type="arabicPeriod"/>
                        <a:tabLst>
                          <a:tab pos="457200" algn="l"/>
                        </a:tabLst>
                      </a:pPr>
                      <a:r>
                        <a:rPr lang="en-US" sz="1100" b="1" dirty="0">
                          <a:latin typeface="+mn-lt"/>
                          <a:ea typeface="Times New Roman"/>
                        </a:rPr>
                        <a:t>Need for Power</a:t>
                      </a:r>
                      <a:endParaRPr lang="en-US" sz="1100" dirty="0">
                        <a:latin typeface="+mn-lt"/>
                        <a:ea typeface="Times New Roman"/>
                      </a:endParaRPr>
                    </a:p>
                    <a:p>
                      <a:pPr marL="342900" marR="0" lvl="0" indent="-342900" algn="l">
                        <a:spcBef>
                          <a:spcPts val="0"/>
                        </a:spcBef>
                        <a:spcAft>
                          <a:spcPts val="0"/>
                        </a:spcAft>
                        <a:buFont typeface="+mj-lt"/>
                        <a:buAutoNum type="arabicPeriod"/>
                        <a:tabLst>
                          <a:tab pos="457200" algn="l"/>
                        </a:tabLst>
                      </a:pPr>
                      <a:r>
                        <a:rPr lang="en-US" sz="1100" b="1" dirty="0">
                          <a:latin typeface="+mn-lt"/>
                          <a:ea typeface="Times New Roman"/>
                        </a:rPr>
                        <a:t>Need For Affiliation</a:t>
                      </a:r>
                      <a:endParaRPr lang="en-US" sz="1100" dirty="0">
                        <a:latin typeface="+mn-lt"/>
                        <a:ea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3335" marR="0" algn="l">
                        <a:spcBef>
                          <a:spcPts val="0"/>
                        </a:spcBef>
                        <a:spcAft>
                          <a:spcPts val="0"/>
                        </a:spcAft>
                      </a:pPr>
                      <a:r>
                        <a:rPr lang="en-US" sz="1100" dirty="0">
                          <a:latin typeface="+mn-lt"/>
                          <a:ea typeface="Times New Roman"/>
                        </a:rPr>
                        <a:t>Companies can be successful targeting one of three basic needs.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sp>
        <p:nvSpPr>
          <p:cNvPr id="27684" name="Rectangle 36"/>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2" name="Footer Placeholder 1"/>
          <p:cNvSpPr>
            <a:spLocks noGrp="1"/>
          </p:cNvSpPr>
          <p:nvPr>
            <p:ph type="ftr" sz="quarter" idx="13"/>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spTree>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dirty="0" smtClean="0"/>
              <a:t>Perception</a:t>
            </a:r>
            <a:endParaRPr lang="en-US" dirty="0"/>
          </a:p>
        </p:txBody>
      </p:sp>
      <p:sp>
        <p:nvSpPr>
          <p:cNvPr id="28675" name="Content Placeholder 12"/>
          <p:cNvSpPr>
            <a:spLocks noGrp="1"/>
          </p:cNvSpPr>
          <p:nvPr>
            <p:ph sz="quarter" idx="1"/>
          </p:nvPr>
        </p:nvSpPr>
        <p:spPr>
          <a:xfrm>
            <a:off x="717062" y="1691640"/>
            <a:ext cx="8138160" cy="1355823"/>
          </a:xfrm>
        </p:spPr>
        <p:txBody>
          <a:bodyPr/>
          <a:lstStyle/>
          <a:p>
            <a:pPr marL="0" indent="0">
              <a:buNone/>
            </a:pPr>
            <a:r>
              <a:rPr lang="en-US" sz="2400" b="1" dirty="0"/>
              <a:t>Perception</a:t>
            </a:r>
            <a:r>
              <a:rPr lang="en-US" sz="2800" b="1" dirty="0"/>
              <a:t> </a:t>
            </a:r>
            <a:r>
              <a:rPr lang="en-US" sz="2800" dirty="0"/>
              <a:t>is a system to select, organize, and interpret information to create a useful, informed picture of the world.</a:t>
            </a:r>
            <a:endParaRPr lang="en-US" sz="2800" b="1" dirty="0"/>
          </a:p>
        </p:txBody>
      </p:sp>
      <p:sp>
        <p:nvSpPr>
          <p:cNvPr id="28682" name="Rectangle 10"/>
          <p:cNvSpPr>
            <a:spLocks noChangeArrowheads="1"/>
          </p:cNvSpPr>
          <p:nvPr/>
        </p:nvSpPr>
        <p:spPr bwMode="auto">
          <a:xfrm>
            <a:off x="8534400" y="6481763"/>
            <a:ext cx="609600" cy="381000"/>
          </a:xfrm>
          <a:prstGeom prst="rect">
            <a:avLst/>
          </a:prstGeom>
          <a:noFill/>
          <a:ln w="9525">
            <a:noFill/>
            <a:miter lim="800000"/>
            <a:headEnd/>
            <a:tailEnd/>
          </a:ln>
          <a:effectLst/>
        </p:spPr>
        <p:txBody>
          <a:bodyPr anchor="b"/>
          <a:lstStyle/>
          <a:p>
            <a:pPr algn="r"/>
            <a:endParaRPr 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974E1A47-6F8A-4FF0-A216-E8302F1CF143}" type="slidenum">
              <a:rPr lang="en-US" smtClean="0"/>
              <a:pPr>
                <a:defRPr/>
              </a:pPr>
              <a:t>9</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85245950"/>
              </p:ext>
            </p:extLst>
          </p:nvPr>
        </p:nvGraphicFramePr>
        <p:xfrm>
          <a:off x="822960" y="3154680"/>
          <a:ext cx="7818120" cy="1851660"/>
        </p:xfrm>
        <a:graphic>
          <a:graphicData uri="http://schemas.openxmlformats.org/drawingml/2006/table">
            <a:tbl>
              <a:tblPr firstRow="1" bandRow="1">
                <a:tableStyleId>{F5AB1C69-6EDB-4FF4-983F-18BD219EF322}</a:tableStyleId>
              </a:tblPr>
              <a:tblGrid>
                <a:gridCol w="2606040"/>
                <a:gridCol w="2606040"/>
                <a:gridCol w="2606040"/>
              </a:tblGrid>
              <a:tr h="457200">
                <a:tc>
                  <a:txBody>
                    <a:bodyPr/>
                    <a:lstStyle/>
                    <a:p>
                      <a:pPr algn="ctr"/>
                      <a:r>
                        <a:rPr lang="en-US" dirty="0" smtClean="0">
                          <a:solidFill>
                            <a:srgbClr val="000000"/>
                          </a:solidFill>
                        </a:rPr>
                        <a:t>Selective</a:t>
                      </a:r>
                      <a:r>
                        <a:rPr lang="en-US" baseline="0" dirty="0" smtClean="0">
                          <a:solidFill>
                            <a:srgbClr val="000000"/>
                          </a:solidFill>
                        </a:rPr>
                        <a:t> Awareness</a:t>
                      </a:r>
                      <a:endParaRPr lang="en-US" dirty="0">
                        <a:solidFill>
                          <a:srgbClr val="000000"/>
                        </a:solidFill>
                      </a:endParaRPr>
                    </a:p>
                  </a:txBody>
                  <a:tcPr/>
                </a:tc>
                <a:tc>
                  <a:txBody>
                    <a:bodyPr/>
                    <a:lstStyle/>
                    <a:p>
                      <a:pPr algn="ctr"/>
                      <a:r>
                        <a:rPr lang="en-US" dirty="0" smtClean="0">
                          <a:solidFill>
                            <a:srgbClr val="000000"/>
                          </a:solidFill>
                        </a:rPr>
                        <a:t>Selective</a:t>
                      </a:r>
                      <a:r>
                        <a:rPr lang="en-US" baseline="0" dirty="0" smtClean="0">
                          <a:solidFill>
                            <a:srgbClr val="000000"/>
                          </a:solidFill>
                        </a:rPr>
                        <a:t> Distortion</a:t>
                      </a:r>
                      <a:endParaRPr lang="en-US" dirty="0">
                        <a:solidFill>
                          <a:srgbClr val="000000"/>
                        </a:solidFill>
                      </a:endParaRPr>
                    </a:p>
                  </a:txBody>
                  <a:tcPr/>
                </a:tc>
                <a:tc>
                  <a:txBody>
                    <a:bodyPr/>
                    <a:lstStyle/>
                    <a:p>
                      <a:pPr algn="ctr"/>
                      <a:r>
                        <a:rPr lang="en-US" dirty="0" smtClean="0">
                          <a:solidFill>
                            <a:srgbClr val="000000"/>
                          </a:solidFill>
                        </a:rPr>
                        <a:t>Selective Retention</a:t>
                      </a:r>
                      <a:endParaRPr lang="en-US" dirty="0">
                        <a:solidFill>
                          <a:srgbClr val="000000"/>
                        </a:solidFill>
                      </a:endParaRPr>
                    </a:p>
                  </a:txBody>
                  <a:tcPr/>
                </a:tc>
              </a:tr>
              <a:tr h="1394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t>Implies focusing on what is relevant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t>Implies information can be misunderstood or made to fit existing beliefs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t>Implies storing in memory stimuli that support existing beliefs and attitudes</a:t>
                      </a:r>
                      <a:endParaRPr lang="en-US" dirty="0" smtClean="0"/>
                    </a:p>
                  </a:txBody>
                  <a:tcPr/>
                </a:tc>
              </a:tr>
            </a:tbl>
          </a:graphicData>
        </a:graphic>
      </p:graphicFrame>
    </p:spTree>
    <p:extLst>
      <p:ext uri="{BB962C8B-B14F-4D97-AF65-F5344CB8AC3E}">
        <p14:creationId xmlns:p14="http://schemas.microsoft.com/office/powerpoint/2010/main" val="1084622047"/>
      </p:ext>
    </p:extLst>
  </p:cSld>
  <p:clrMapOvr>
    <a:masterClrMapping/>
  </p:clrMapOvr>
  <p:transition xmlns:p14="http://schemas.microsoft.com/office/powerpoint/2010/mai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M 1e part 2">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5.xml><?xml version="1.0" encoding="utf-8"?>
<a:theme xmlns:a="http://schemas.openxmlformats.org/drawingml/2006/main" name="M&amp;J Ch 3">
  <a:themeElements>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6.xml><?xml version="1.0" encoding="utf-8"?>
<a:theme xmlns:a="http://schemas.openxmlformats.org/drawingml/2006/main" name="1_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7.xml><?xml version="1.0" encoding="utf-8"?>
<a:theme xmlns:a="http://schemas.openxmlformats.org/drawingml/2006/main" name="1_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8.xml><?xml version="1.0" encoding="utf-8"?>
<a:theme xmlns:a="http://schemas.openxmlformats.org/drawingml/2006/main" name="1_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MM 1e</Template>
  <TotalTime>5626</TotalTime>
  <Words>10354</Words>
  <Application>Microsoft Macintosh PowerPoint</Application>
  <PresentationFormat>On-screen Show (4:3)</PresentationFormat>
  <Paragraphs>535</Paragraphs>
  <Slides>58</Slides>
  <Notes>34</Notes>
  <HiddenSlides>0</HiddenSlides>
  <MMClips>0</MMClips>
  <ScaleCrop>false</ScaleCrop>
  <HeadingPairs>
    <vt:vector size="4" baseType="variant">
      <vt:variant>
        <vt:lpstr>Theme</vt:lpstr>
      </vt:variant>
      <vt:variant>
        <vt:i4>8</vt:i4>
      </vt:variant>
      <vt:variant>
        <vt:lpstr>Slide Titles</vt:lpstr>
      </vt:variant>
      <vt:variant>
        <vt:i4>58</vt:i4>
      </vt:variant>
    </vt:vector>
  </HeadingPairs>
  <TitlesOfParts>
    <vt:vector size="66" baseType="lpstr">
      <vt:lpstr>MM 1e</vt:lpstr>
      <vt:lpstr>MM 1e part 2</vt:lpstr>
      <vt:lpstr>MM 1e part 3</vt:lpstr>
      <vt:lpstr>MM 1e part 4</vt:lpstr>
      <vt:lpstr>M&amp;J Ch 3</vt:lpstr>
      <vt:lpstr>1_MM 1e</vt:lpstr>
      <vt:lpstr>1_MM 1e part 3</vt:lpstr>
      <vt:lpstr>1_MM 1e part 4</vt:lpstr>
      <vt:lpstr>CHAPTER 6: UNDERSTAND CONSUMER AND BUSINESS MARKETS</vt:lpstr>
      <vt:lpstr>Learning Objectives</vt:lpstr>
      <vt:lpstr>The Power  of the Consumer</vt:lpstr>
      <vt:lpstr>Model of the Consumer Decision Process</vt:lpstr>
      <vt:lpstr>Personal Characteristics </vt:lpstr>
      <vt:lpstr>Psychological Attributes</vt:lpstr>
      <vt:lpstr>Motivation and Attitude</vt:lpstr>
      <vt:lpstr>Contemporary Theories of Motivation</vt:lpstr>
      <vt:lpstr>Perception</vt:lpstr>
      <vt:lpstr>Learning</vt:lpstr>
      <vt:lpstr>Personality</vt:lpstr>
      <vt:lpstr>External Factors Shape Consumer Choices: Cultural</vt:lpstr>
      <vt:lpstr>External Factors Shape Consumer Choices: Situational</vt:lpstr>
      <vt:lpstr>External Factors Shape Consumer Choices: Social</vt:lpstr>
      <vt:lpstr>The Level of Involvement Influences the Process</vt:lpstr>
      <vt:lpstr>Consumer Decision-Making Process</vt:lpstr>
      <vt:lpstr>The Consumer Decision-Making Process: Problem Recognition</vt:lpstr>
      <vt:lpstr>The Consumer Decision-Making Process: Search for Information</vt:lpstr>
      <vt:lpstr>The Consumer Decision-Making Process: Information Sources</vt:lpstr>
      <vt:lpstr>The Consumer Decision-Making Process: Set of Alternatives</vt:lpstr>
      <vt:lpstr>The Consumer Decision-Making Process: Evaluation of Alternatives</vt:lpstr>
      <vt:lpstr>The Consumer Decision-Making Process: Product Choice Influences</vt:lpstr>
      <vt:lpstr>The Consumer Decision-Making Process: Product Choice Factors</vt:lpstr>
      <vt:lpstr>The Consumer Decision-Making Process: Post Purchase</vt:lpstr>
      <vt:lpstr>Differences between Business and Consumer Markets</vt:lpstr>
      <vt:lpstr>Differences between Business and Consumer Markets</vt:lpstr>
      <vt:lpstr>Demand for Products and Services Is Different in a Business Market </vt:lpstr>
      <vt:lpstr>Examples of Elastic and Inelastic Demand</vt:lpstr>
      <vt:lpstr>Factors Influencing  Buying Situations</vt:lpstr>
      <vt:lpstr>Buying Situations</vt:lpstr>
      <vt:lpstr>Buying Centers</vt:lpstr>
      <vt:lpstr>Buying Center Participants</vt:lpstr>
      <vt:lpstr>Marketing Challenges in Buying Centers</vt:lpstr>
      <vt:lpstr>The Players in Business to Business Markets</vt:lpstr>
      <vt:lpstr>The Players in Business to Business Markets</vt:lpstr>
      <vt:lpstr>Model of Business Market Consumer Decision Process</vt:lpstr>
      <vt:lpstr>Problem Recognition</vt:lpstr>
      <vt:lpstr>Define the Need and Product Specifications</vt:lpstr>
      <vt:lpstr>Search for Suppliers</vt:lpstr>
      <vt:lpstr>Seek Sales Proposals in Response to the RFP</vt:lpstr>
      <vt:lpstr>The Business Market Purchase Decision Process</vt:lpstr>
      <vt:lpstr>Supplier Choice</vt:lpstr>
      <vt:lpstr>Personal and Organizational Factors</vt:lpstr>
      <vt:lpstr>Post-purchase Evaluation of Product and Supplier </vt:lpstr>
      <vt:lpstr>The Role of Technology in Business Markets</vt:lpstr>
      <vt:lpstr>Alt Text Appendix</vt:lpstr>
      <vt:lpstr>Model of the Consumer Decision Process</vt:lpstr>
      <vt:lpstr>Consumer Decision-Making Process</vt:lpstr>
      <vt:lpstr>Consumer Decision-Making Process: Search for Information</vt:lpstr>
      <vt:lpstr>Consumer Decision-Making Process: Information Sources</vt:lpstr>
      <vt:lpstr>Consumer Decision-Making Process: Set of Alternatives</vt:lpstr>
      <vt:lpstr>Consumer Decision-Making Process: Evaluation of Alternatives</vt:lpstr>
      <vt:lpstr>Consumer Decision-Making Process: Product Choice Influences</vt:lpstr>
      <vt:lpstr>Consumer Decision-Making Process: Post Purchase</vt:lpstr>
      <vt:lpstr>Examples of Elastic and  Inelastic Demand</vt:lpstr>
      <vt:lpstr>Buying Center Participants</vt:lpstr>
      <vt:lpstr>Marketing Challenges in Buying Centers</vt:lpstr>
      <vt:lpstr>Model of Business Market Consumer Decision Process</vt:lpstr>
    </vt:vector>
  </TitlesOfParts>
  <Company>University of Houston-Clear Lake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Marketing Strategy and Planning</dc:title>
  <dc:creator>Leroy Robinson, Jr.</dc:creator>
  <cp:lastModifiedBy>C V</cp:lastModifiedBy>
  <cp:revision>519</cp:revision>
  <dcterms:created xsi:type="dcterms:W3CDTF">2008-07-02T15:22:33Z</dcterms:created>
  <dcterms:modified xsi:type="dcterms:W3CDTF">2018-03-07T18:21:38Z</dcterms:modified>
</cp:coreProperties>
</file>