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1" r:id="rId1"/>
    <p:sldMasterId id="2147484072" r:id="rId2"/>
    <p:sldMasterId id="2147484078" r:id="rId3"/>
    <p:sldMasterId id="2147484084" r:id="rId4"/>
    <p:sldMasterId id="2147484280" r:id="rId5"/>
    <p:sldMasterId id="2147484292" r:id="rId6"/>
    <p:sldMasterId id="2147484303" r:id="rId7"/>
    <p:sldMasterId id="2147484309" r:id="rId8"/>
  </p:sldMasterIdLst>
  <p:notesMasterIdLst>
    <p:notesMasterId r:id="rId48"/>
  </p:notesMasterIdLst>
  <p:handoutMasterIdLst>
    <p:handoutMasterId r:id="rId49"/>
  </p:handoutMasterIdLst>
  <p:sldIdLst>
    <p:sldId id="256" r:id="rId9"/>
    <p:sldId id="257" r:id="rId10"/>
    <p:sldId id="258" r:id="rId11"/>
    <p:sldId id="304" r:id="rId12"/>
    <p:sldId id="260" r:id="rId13"/>
    <p:sldId id="286" r:id="rId14"/>
    <p:sldId id="261" r:id="rId15"/>
    <p:sldId id="262" r:id="rId16"/>
    <p:sldId id="308" r:id="rId17"/>
    <p:sldId id="264" r:id="rId18"/>
    <p:sldId id="287" r:id="rId19"/>
    <p:sldId id="265" r:id="rId20"/>
    <p:sldId id="266" r:id="rId21"/>
    <p:sldId id="267" r:id="rId22"/>
    <p:sldId id="288" r:id="rId23"/>
    <p:sldId id="269" r:id="rId24"/>
    <p:sldId id="289" r:id="rId25"/>
    <p:sldId id="270" r:id="rId26"/>
    <p:sldId id="271" r:id="rId27"/>
    <p:sldId id="283" r:id="rId28"/>
    <p:sldId id="273" r:id="rId29"/>
    <p:sldId id="272" r:id="rId30"/>
    <p:sldId id="290" r:id="rId31"/>
    <p:sldId id="274" r:id="rId32"/>
    <p:sldId id="276" r:id="rId33"/>
    <p:sldId id="275" r:id="rId34"/>
    <p:sldId id="320" r:id="rId35"/>
    <p:sldId id="321" r:id="rId36"/>
    <p:sldId id="305" r:id="rId37"/>
    <p:sldId id="306" r:id="rId38"/>
    <p:sldId id="307" r:id="rId39"/>
    <p:sldId id="309" r:id="rId40"/>
    <p:sldId id="310" r:id="rId41"/>
    <p:sldId id="311" r:id="rId42"/>
    <p:sldId id="312" r:id="rId43"/>
    <p:sldId id="314" r:id="rId44"/>
    <p:sldId id="315" r:id="rId45"/>
    <p:sldId id="317" r:id="rId46"/>
    <p:sldId id="316"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295" autoAdjust="0"/>
    <p:restoredTop sz="99482" autoAdjust="0"/>
  </p:normalViewPr>
  <p:slideViewPr>
    <p:cSldViewPr snapToObjects="1">
      <p:cViewPr>
        <p:scale>
          <a:sx n="100" d="100"/>
          <a:sy n="100" d="100"/>
        </p:scale>
        <p:origin x="-80" y="-1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980"/>
    </p:cViewPr>
  </p:sorter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58" Type="http://schemas.microsoft.com/office/2015/10/relationships/revisionInfo" Target="revisionInfo.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 Target="slides/slide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E40990-0928-2E4A-A5BA-9C6AC5D7B626}" type="datetimeFigureOut">
              <a:rPr lang="en-US" smtClean="0"/>
              <a:t>3/7/18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50B196-9853-0147-9AB6-5598E9A3F50E}" type="slidenum">
              <a:rPr lang="en-US" smtClean="0"/>
              <a:t>‹#›</a:t>
            </a:fld>
            <a:endParaRPr lang="en-US"/>
          </a:p>
        </p:txBody>
      </p:sp>
    </p:spTree>
    <p:extLst>
      <p:ext uri="{BB962C8B-B14F-4D97-AF65-F5344CB8AC3E}">
        <p14:creationId xmlns:p14="http://schemas.microsoft.com/office/powerpoint/2010/main" val="15544769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25D1D80D-2685-42BD-B155-43D48C72BBFA}" type="datetimeFigureOut">
              <a:rPr lang="en-US"/>
              <a:pPr>
                <a:defRPr/>
              </a:pPr>
              <a:t>3/7/18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AD667DA-4FD1-4FDC-9AEE-A8A51DCF3330}" type="slidenum">
              <a:rPr lang="en-US"/>
              <a:pPr>
                <a:defRPr/>
              </a:pPr>
              <a:t>‹#›</a:t>
            </a:fld>
            <a:endParaRPr lang="en-US" dirty="0"/>
          </a:p>
        </p:txBody>
      </p:sp>
    </p:spTree>
    <p:extLst>
      <p:ext uri="{BB962C8B-B14F-4D97-AF65-F5344CB8AC3E}">
        <p14:creationId xmlns:p14="http://schemas.microsoft.com/office/powerpoint/2010/main" val="34333005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mn-lt"/>
                <a:ea typeface="+mn-ea"/>
                <a:cs typeface="+mn-cs"/>
              </a:rPr>
              <a:t>A number of strategic factors come into play when analyzing whether a segment is a good candidate for investment as a target market. Many different factors should be considered in the analysis. The goal is to determine the relative attractiveness of the various segments using an ROI (return on investment) approach. Everything else being equal, it is prudent to assign a high level of attractiveness to segments that provide the quickest, highest-level, and longest-sustaining anticipated ROI. Several factors should be considered when analyzing segment  </a:t>
            </a:r>
            <a:r>
              <a:rPr lang="en-US" sz="1200" kern="1200" dirty="0" smtClean="0">
                <a:solidFill>
                  <a:schemeClr val="tx1"/>
                </a:solidFill>
                <a:effectLst/>
                <a:latin typeface="+mn-lt"/>
                <a:ea typeface="+mn-ea"/>
                <a:cs typeface="+mn-cs"/>
              </a:rPr>
              <a:t>attractiveness.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following are among the most important: segment size and growth potential, competitive forces related to the segment, and overall </a:t>
            </a:r>
            <a:r>
              <a:rPr lang="en-US" sz="1200" i="1" kern="1200" dirty="0">
                <a:solidFill>
                  <a:schemeClr val="tx1"/>
                </a:solidFill>
                <a:effectLst/>
                <a:latin typeface="+mn-lt"/>
                <a:ea typeface="+mn-ea"/>
                <a:cs typeface="+mn-cs"/>
              </a:rPr>
              <a:t>strategic fit </a:t>
            </a:r>
            <a:r>
              <a:rPr lang="en-US" sz="1200" kern="1200" dirty="0">
                <a:solidFill>
                  <a:schemeClr val="tx1"/>
                </a:solidFill>
                <a:effectLst/>
                <a:latin typeface="+mn-lt"/>
                <a:ea typeface="+mn-ea"/>
                <a:cs typeface="+mn-cs"/>
              </a:rPr>
              <a:t>of the segment to the company’s goals and value-adding capabilities.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Segment </a:t>
            </a:r>
            <a:r>
              <a:rPr lang="en-US" sz="1200" b="1" kern="1200" dirty="0">
                <a:solidFill>
                  <a:schemeClr val="tx1"/>
                </a:solidFill>
                <a:effectLst/>
                <a:latin typeface="+mn-lt"/>
                <a:ea typeface="+mn-ea"/>
                <a:cs typeface="+mn-cs"/>
              </a:rPr>
              <a:t>Size and Growth Potential </a:t>
            </a:r>
            <a:r>
              <a:rPr lang="en-US" sz="1200" kern="1200" dirty="0">
                <a:solidFill>
                  <a:schemeClr val="tx1"/>
                </a:solidFill>
                <a:effectLst/>
                <a:latin typeface="+mn-lt"/>
                <a:ea typeface="+mn-ea"/>
                <a:cs typeface="+mn-cs"/>
              </a:rPr>
              <a:t>Reckitt Benckiser is a British consumer goods company known for brands such as Dettol and (the best-selling antiseptic in the world), </a:t>
            </a:r>
            <a:r>
              <a:rPr lang="en-US" sz="1200" kern="1200" dirty="0" err="1">
                <a:solidFill>
                  <a:schemeClr val="tx1"/>
                </a:solidFill>
                <a:effectLst/>
                <a:latin typeface="+mn-lt"/>
                <a:ea typeface="+mn-ea"/>
                <a:cs typeface="+mn-cs"/>
              </a:rPr>
              <a:t>Veet</a:t>
            </a:r>
            <a:r>
              <a:rPr lang="en-US" sz="1200" kern="1200" dirty="0">
                <a:solidFill>
                  <a:schemeClr val="tx1"/>
                </a:solidFill>
                <a:effectLst/>
                <a:latin typeface="+mn-lt"/>
                <a:ea typeface="+mn-ea"/>
                <a:cs typeface="+mn-cs"/>
              </a:rPr>
              <a:t> (the best-selling depilatory brand globally), and smaller brands such as Clearasil, Lysol. Its biggest brands, however, are less well-known in the United States, so to move into U.S. markets, where it was not well represented, the company acquired Mucinex, </a:t>
            </a:r>
            <a:r>
              <a:rPr lang="en-US" sz="1200" kern="1200" dirty="0" err="1">
                <a:solidFill>
                  <a:schemeClr val="tx1"/>
                </a:solidFill>
                <a:effectLst/>
                <a:latin typeface="+mn-lt"/>
                <a:ea typeface="+mn-ea"/>
                <a:cs typeface="+mn-cs"/>
              </a:rPr>
              <a:t>Delsym</a:t>
            </a:r>
            <a:r>
              <a:rPr lang="en-US" sz="1200" kern="1200" dirty="0">
                <a:solidFill>
                  <a:schemeClr val="tx1"/>
                </a:solidFill>
                <a:effectLst/>
                <a:latin typeface="+mn-lt"/>
                <a:ea typeface="+mn-ea"/>
                <a:cs typeface="+mn-cs"/>
              </a:rPr>
              <a:t>, and eventually </a:t>
            </a:r>
            <a:r>
              <a:rPr lang="en-US" sz="1200" kern="1200" dirty="0" err="1">
                <a:solidFill>
                  <a:schemeClr val="tx1"/>
                </a:solidFill>
                <a:effectLst/>
                <a:latin typeface="+mn-lt"/>
                <a:ea typeface="+mn-ea"/>
                <a:cs typeface="+mn-cs"/>
              </a:rPr>
              <a:t>Cepacol</a:t>
            </a:r>
            <a:r>
              <a:rPr lang="en-US" sz="1200" kern="1200" dirty="0">
                <a:solidFill>
                  <a:schemeClr val="tx1"/>
                </a:solidFill>
                <a:effectLst/>
                <a:latin typeface="+mn-lt"/>
                <a:ea typeface="+mn-ea"/>
                <a:cs typeface="+mn-cs"/>
              </a:rPr>
              <a:t>, which positioned it squarely in the cough-and-cold market.</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Competitive </a:t>
            </a:r>
            <a:r>
              <a:rPr lang="en-US" sz="1200" b="1" kern="1200" dirty="0">
                <a:solidFill>
                  <a:schemeClr val="tx1"/>
                </a:solidFill>
                <a:effectLst/>
                <a:latin typeface="+mn-lt"/>
                <a:ea typeface="+mn-ea"/>
                <a:cs typeface="+mn-cs"/>
              </a:rPr>
              <a:t>Forces Related to the Segment </a:t>
            </a:r>
            <a:r>
              <a:rPr lang="en-US" sz="1200" b="0" kern="1200" dirty="0">
                <a:solidFill>
                  <a:schemeClr val="tx1"/>
                </a:solidFill>
                <a:effectLst/>
                <a:latin typeface="+mn-lt"/>
                <a:ea typeface="+mn-ea"/>
                <a:cs typeface="+mn-cs"/>
              </a:rPr>
              <a:t>In chapter 3 </a:t>
            </a:r>
            <a:r>
              <a:rPr lang="en-US" sz="1200" kern="1200" dirty="0">
                <a:solidFill>
                  <a:schemeClr val="tx1"/>
                </a:solidFill>
                <a:effectLst/>
                <a:latin typeface="+mn-lt"/>
                <a:ea typeface="+mn-ea"/>
                <a:cs typeface="+mn-cs"/>
              </a:rPr>
              <a:t>identified Michael Porter’s competitive forces that firms must be cognizant of when considering investment in new target markets. For Reckitt Benckiser’s cough-and-cold business, several of these forces predominate. First, rivalry among existing firms is fierce. Reckitt Benckiser entered a market dominated by Johnson &amp; Johnson, but with fierce competition from brands like P&amp;G as well. Second, a strong threat of substitute products is present in the form of a variety of cough-and-cold remedies, from homeopathic treatments to prescription medication to less conventional treatments like nasal irrigation (through </a:t>
            </a:r>
            <a:r>
              <a:rPr lang="en-US" sz="1200" kern="1200" dirty="0" err="1">
                <a:solidFill>
                  <a:schemeClr val="tx1"/>
                </a:solidFill>
                <a:effectLst/>
                <a:latin typeface="+mn-lt"/>
                <a:ea typeface="+mn-ea"/>
                <a:cs typeface="+mn-cs"/>
              </a:rPr>
              <a:t>neti</a:t>
            </a:r>
            <a:r>
              <a:rPr lang="en-US" sz="1200" kern="1200" dirty="0">
                <a:solidFill>
                  <a:schemeClr val="tx1"/>
                </a:solidFill>
                <a:effectLst/>
                <a:latin typeface="+mn-lt"/>
                <a:ea typeface="+mn-ea"/>
                <a:cs typeface="+mn-cs"/>
              </a:rPr>
              <a:t> pots and other sinus washes). New entrants are less of a threat, as patents and R&amp;D make the barriers to entry high, and suppliers are not highly concentrated.</a:t>
            </a:r>
            <a:r>
              <a:rPr lang="en-US" dirty="0">
                <a:effectLst/>
              </a:rPr>
              <a:t> </a:t>
            </a:r>
            <a:r>
              <a:rPr lang="en-US" sz="1200" kern="1200" dirty="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Strategic Fit of the Segment </a:t>
            </a:r>
            <a:r>
              <a:rPr lang="en-US" sz="1200" kern="1200" dirty="0">
                <a:solidFill>
                  <a:schemeClr val="tx1"/>
                </a:solidFill>
                <a:effectLst/>
                <a:latin typeface="+mn-lt"/>
                <a:ea typeface="+mn-ea"/>
                <a:cs typeface="+mn-cs"/>
              </a:rPr>
              <a:t>Strategic fit means there is a good match of a target market to the firm’s internal structure, culture, goals, and resource capabilities. In the case of the Reckitt Benckiser acquisition of Mucinex and </a:t>
            </a:r>
            <a:r>
              <a:rPr lang="en-US" sz="1200" kern="1200" dirty="0" err="1">
                <a:solidFill>
                  <a:schemeClr val="tx1"/>
                </a:solidFill>
                <a:effectLst/>
                <a:latin typeface="+mn-lt"/>
                <a:ea typeface="+mn-ea"/>
                <a:cs typeface="+mn-cs"/>
              </a:rPr>
              <a:t>Delsym</a:t>
            </a:r>
            <a:r>
              <a:rPr lang="en-US" sz="1200" kern="1200" dirty="0">
                <a:solidFill>
                  <a:schemeClr val="tx1"/>
                </a:solidFill>
                <a:effectLst/>
                <a:latin typeface="+mn-lt"/>
                <a:ea typeface="+mn-ea"/>
                <a:cs typeface="+mn-cs"/>
              </a:rPr>
              <a:t>, the advantages and strategic fit were clear. The company already possessed similar international brands, and so it had experience with sourcing, production, and marketing. The brands also fit in well with the existing cleaning and disinfectant lines owned by Reckitt </a:t>
            </a:r>
            <a:r>
              <a:rPr lang="en-US" sz="1200" kern="1200" dirty="0" smtClean="0">
                <a:solidFill>
                  <a:schemeClr val="tx1"/>
                </a:solidFill>
                <a:effectLst/>
                <a:latin typeface="+mn-lt"/>
                <a:ea typeface="+mn-ea"/>
                <a:cs typeface="+mn-cs"/>
              </a:rPr>
              <a:t>Benckiser</a:t>
            </a:r>
            <a:r>
              <a:rPr lang="en-US" sz="1200" kern="1200" dirty="0">
                <a:solidFill>
                  <a:schemeClr val="tx1"/>
                </a:solidFill>
                <a:effectLst/>
                <a:latin typeface="+mn-lt"/>
                <a:ea typeface="+mn-ea"/>
                <a:cs typeface="+mn-cs"/>
              </a:rPr>
              <a:t>, such as Lysol, since purchases of disinfectants often go hand-in-hand with purchases of cough or cold medication. The nature of the acquired brands was a great strategic fit for much of what Reckitt Benckiser already does in the market.</a:t>
            </a: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sz="1200" b="1" kern="1200" dirty="0">
                <a:solidFill>
                  <a:schemeClr val="tx1"/>
                </a:solidFill>
                <a:latin typeface="+mn-lt"/>
                <a:ea typeface="+mn-ea"/>
                <a:cs typeface="+mn-cs"/>
              </a:rPr>
              <a:t>Primary target markets—</a:t>
            </a:r>
            <a:r>
              <a:rPr lang="en-US" sz="1200" b="0" kern="1200" dirty="0">
                <a:solidFill>
                  <a:schemeClr val="tx1"/>
                </a:solidFill>
                <a:latin typeface="+mn-lt"/>
                <a:ea typeface="+mn-ea"/>
                <a:cs typeface="+mn-cs"/>
              </a:rPr>
              <a:t>those segments that clearly have the best chance of meeting ROI goals and the other attractiveness factors.</a:t>
            </a:r>
          </a:p>
          <a:p>
            <a:pPr lvl="1"/>
            <a:r>
              <a:rPr lang="en-US" sz="1200" b="1" kern="1200" dirty="0">
                <a:solidFill>
                  <a:schemeClr val="tx1"/>
                </a:solidFill>
                <a:latin typeface="+mn-lt"/>
                <a:ea typeface="+mn-ea"/>
                <a:cs typeface="+mn-cs"/>
              </a:rPr>
              <a:t>Secondary target markets—</a:t>
            </a:r>
            <a:r>
              <a:rPr lang="en-US" sz="1200" kern="1200" dirty="0">
                <a:solidFill>
                  <a:schemeClr val="tx1"/>
                </a:solidFill>
                <a:latin typeface="+mn-lt"/>
                <a:ea typeface="+mn-ea"/>
                <a:cs typeface="+mn-cs"/>
              </a:rPr>
              <a:t>those segments that have reasonable potential but for one reason or another are not best suited for development immediately.</a:t>
            </a:r>
            <a:endParaRPr lang="en-US" sz="1400" kern="1200" dirty="0">
              <a:solidFill>
                <a:schemeClr val="tx1"/>
              </a:solidFill>
              <a:latin typeface="+mn-lt"/>
              <a:ea typeface="+mn-ea"/>
              <a:cs typeface="+mn-cs"/>
            </a:endParaRPr>
          </a:p>
          <a:p>
            <a:pPr lvl="1"/>
            <a:r>
              <a:rPr lang="en-US" sz="1200" b="1" kern="1200" dirty="0">
                <a:solidFill>
                  <a:schemeClr val="tx1"/>
                </a:solidFill>
                <a:latin typeface="+mn-lt"/>
                <a:ea typeface="+mn-ea"/>
                <a:cs typeface="+mn-cs"/>
              </a:rPr>
              <a:t>Tertiary target markets</a:t>
            </a:r>
            <a:r>
              <a:rPr lang="en-US" sz="1200" kern="1200" dirty="0">
                <a:solidFill>
                  <a:schemeClr val="tx1"/>
                </a:solidFill>
                <a:latin typeface="+mn-lt"/>
                <a:ea typeface="+mn-ea"/>
                <a:cs typeface="+mn-cs"/>
              </a:rPr>
              <a:t>—those segments that may develop emerging attractiveness for investment in the future but that do not appear attractive at present.</a:t>
            </a:r>
            <a:endParaRPr lang="en-US" sz="1400" kern="1200" dirty="0">
              <a:solidFill>
                <a:schemeClr val="tx1"/>
              </a:solidFill>
              <a:latin typeface="+mn-lt"/>
              <a:ea typeface="+mn-ea"/>
              <a:cs typeface="+mn-cs"/>
            </a:endParaRPr>
          </a:p>
          <a:p>
            <a:pPr lvl="1"/>
            <a:r>
              <a:rPr lang="en-US" sz="1200" b="1" kern="1200" dirty="0">
                <a:solidFill>
                  <a:schemeClr val="tx1"/>
                </a:solidFill>
                <a:latin typeface="+mn-lt"/>
                <a:ea typeface="+mn-ea"/>
                <a:cs typeface="+mn-cs"/>
              </a:rPr>
              <a:t>Target markets to abandon for future development</a:t>
            </a:r>
            <a:r>
              <a:rPr lang="en-US" sz="1200" kern="1200" dirty="0">
                <a:solidFill>
                  <a:schemeClr val="tx1"/>
                </a:solidFill>
                <a:latin typeface="+mn-lt"/>
                <a:ea typeface="+mn-ea"/>
                <a:cs typeface="+mn-cs"/>
              </a:rPr>
              <a:t>.</a:t>
            </a:r>
            <a:endParaRPr lang="en-US"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mn-lt"/>
                <a:ea typeface="+mn-ea"/>
                <a:cs typeface="+mn-cs"/>
              </a:rPr>
              <a:t>The broadest possible approach is </a:t>
            </a:r>
            <a:r>
              <a:rPr lang="en-US" sz="1200" b="1" kern="1200" dirty="0">
                <a:solidFill>
                  <a:schemeClr val="tx1"/>
                </a:solidFill>
                <a:latin typeface="+mn-lt"/>
                <a:ea typeface="+mn-ea"/>
                <a:cs typeface="+mn-cs"/>
              </a:rPr>
              <a:t>undifferentiated target marketing</a:t>
            </a:r>
            <a:r>
              <a:rPr lang="en-US" sz="1200" kern="1200" dirty="0">
                <a:solidFill>
                  <a:schemeClr val="tx1"/>
                </a:solidFill>
                <a:latin typeface="+mn-lt"/>
                <a:ea typeface="+mn-ea"/>
                <a:cs typeface="+mn-cs"/>
              </a:rPr>
              <a:t>—which is essentially a one-market strategy, sometimes referred to as an </a:t>
            </a:r>
            <a:r>
              <a:rPr lang="en-US" sz="1200" kern="1200" dirty="0" err="1">
                <a:solidFill>
                  <a:schemeClr val="tx1"/>
                </a:solidFill>
                <a:latin typeface="+mn-lt"/>
                <a:ea typeface="+mn-ea"/>
                <a:cs typeface="+mn-cs"/>
              </a:rPr>
              <a:t>unsegmented</a:t>
            </a:r>
            <a:r>
              <a:rPr lang="en-US" sz="1200" kern="1200" dirty="0">
                <a:solidFill>
                  <a:schemeClr val="tx1"/>
                </a:solidFill>
                <a:latin typeface="+mn-lt"/>
                <a:ea typeface="+mn-ea"/>
                <a:cs typeface="+mn-cs"/>
              </a:rPr>
              <a:t> </a:t>
            </a:r>
            <a:r>
              <a:rPr lang="en-US" sz="1200" i="1" kern="1200" dirty="0">
                <a:solidFill>
                  <a:schemeClr val="tx1"/>
                </a:solidFill>
                <a:latin typeface="+mn-lt"/>
                <a:ea typeface="+mn-ea"/>
                <a:cs typeface="+mn-cs"/>
              </a:rPr>
              <a:t>mass market.  </a:t>
            </a:r>
            <a:r>
              <a:rPr lang="en-US" sz="1200" kern="1200" dirty="0">
                <a:solidFill>
                  <a:schemeClr val="tx1"/>
                </a:solidFill>
                <a:latin typeface="+mn-lt"/>
                <a:ea typeface="+mn-ea"/>
                <a:cs typeface="+mn-cs"/>
              </a:rPr>
              <a:t>Firms whose market approach is grounded in Porter’s competitive strategy of low cost may use a relatively undifferentiated target marketing strategy based primarily on the resulting price advantage.</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Differentiated target marketing</a:t>
            </a:r>
            <a:r>
              <a:rPr lang="en-US" sz="1200" kern="1200" dirty="0">
                <a:solidFill>
                  <a:schemeClr val="tx1"/>
                </a:solidFill>
                <a:latin typeface="+mn-lt"/>
                <a:ea typeface="+mn-ea"/>
                <a:cs typeface="+mn-cs"/>
              </a:rPr>
              <a:t>, often referred to as simply </a:t>
            </a:r>
            <a:r>
              <a:rPr lang="en-US" sz="1200" i="1" kern="1200" dirty="0">
                <a:solidFill>
                  <a:schemeClr val="tx1"/>
                </a:solidFill>
                <a:latin typeface="+mn-lt"/>
                <a:ea typeface="+mn-ea"/>
                <a:cs typeface="+mn-cs"/>
              </a:rPr>
              <a:t>differentiation, </a:t>
            </a:r>
            <a:r>
              <a:rPr lang="en-US" sz="1200" kern="1200" dirty="0">
                <a:solidFill>
                  <a:schemeClr val="tx1"/>
                </a:solidFill>
                <a:latin typeface="+mn-lt"/>
                <a:ea typeface="+mn-ea"/>
                <a:cs typeface="+mn-cs"/>
              </a:rPr>
              <a:t>which as you read earlier in this chapter, means developing different value offerings for different targeted segments. Possible sources of differentiation are many and include innovation/R&amp;D, product quality, service leadership, employees, convenience, brand image, technology, corporate social responsibility, and many others.</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Marketing </a:t>
            </a:r>
            <a:r>
              <a:rPr lang="en-US" sz="1200" kern="1200" dirty="0">
                <a:solidFill>
                  <a:schemeClr val="tx1"/>
                </a:solidFill>
                <a:latin typeface="+mn-lt"/>
                <a:ea typeface="+mn-ea"/>
                <a:cs typeface="+mn-cs"/>
              </a:rPr>
              <a:t>A </a:t>
            </a:r>
            <a:r>
              <a:rPr lang="en-US" sz="1200" b="1" kern="1200" dirty="0">
                <a:solidFill>
                  <a:schemeClr val="tx1"/>
                </a:solidFill>
                <a:latin typeface="+mn-lt"/>
                <a:ea typeface="+mn-ea"/>
                <a:cs typeface="+mn-cs"/>
              </a:rPr>
              <a:t>concentrated target marketing </a:t>
            </a:r>
            <a:r>
              <a:rPr lang="en-US" sz="1200" kern="1200" dirty="0">
                <a:solidFill>
                  <a:schemeClr val="tx1"/>
                </a:solidFill>
                <a:latin typeface="+mn-lt"/>
                <a:ea typeface="+mn-ea"/>
                <a:cs typeface="+mn-cs"/>
              </a:rPr>
              <a:t>approach, which Michael Porter refers to as a </a:t>
            </a:r>
            <a:r>
              <a:rPr lang="en-US" sz="1200" i="1" kern="1200" dirty="0">
                <a:solidFill>
                  <a:schemeClr val="tx1"/>
                </a:solidFill>
                <a:latin typeface="+mn-lt"/>
                <a:ea typeface="+mn-ea"/>
                <a:cs typeface="+mn-cs"/>
              </a:rPr>
              <a:t>focus strategy </a:t>
            </a:r>
            <a:r>
              <a:rPr lang="en-US" sz="1200" kern="1200" dirty="0">
                <a:solidFill>
                  <a:schemeClr val="tx1"/>
                </a:solidFill>
                <a:latin typeface="+mn-lt"/>
                <a:ea typeface="+mn-ea"/>
                <a:cs typeface="+mn-cs"/>
              </a:rPr>
              <a:t>and is also popularly called a </a:t>
            </a:r>
            <a:r>
              <a:rPr lang="en-US" sz="1200" i="1" kern="1200" dirty="0">
                <a:solidFill>
                  <a:schemeClr val="tx1"/>
                </a:solidFill>
                <a:latin typeface="+mn-lt"/>
                <a:ea typeface="+mn-ea"/>
                <a:cs typeface="+mn-cs"/>
              </a:rPr>
              <a:t>niche strategy, </a:t>
            </a:r>
            <a:r>
              <a:rPr lang="en-US" sz="1200" kern="1200" dirty="0">
                <a:solidFill>
                  <a:schemeClr val="tx1"/>
                </a:solidFill>
                <a:latin typeface="+mn-lt"/>
                <a:ea typeface="+mn-ea"/>
                <a:cs typeface="+mn-cs"/>
              </a:rPr>
              <a:t>involves targeting a large portion of a small market.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With the proliferation of CRM, firms are able to develop more customized approaches to target marketing. In Chapter 1 we said that </a:t>
            </a:r>
            <a:r>
              <a:rPr lang="en-US" sz="1200" b="1" kern="1200" dirty="0">
                <a:solidFill>
                  <a:schemeClr val="tx1"/>
                </a:solidFill>
                <a:latin typeface="+mn-lt"/>
                <a:ea typeface="+mn-ea"/>
                <a:cs typeface="+mn-cs"/>
              </a:rPr>
              <a:t>customized (one-to-one) marketing </a:t>
            </a:r>
            <a:r>
              <a:rPr lang="en-US" sz="1200" kern="1200" dirty="0">
                <a:solidFill>
                  <a:schemeClr val="tx1"/>
                </a:solidFill>
                <a:latin typeface="+mn-lt"/>
                <a:ea typeface="+mn-ea"/>
                <a:cs typeface="+mn-cs"/>
              </a:rPr>
              <a:t>advocates that firms should direct energy and resources into establishing a learning relationship with each customer and then connect that knowledge with the firm’s production and service capabilities to fulfill that customer’s needs in as custom a manner as possible.</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The marketing mix of product, supply chain, price, and promotion is at the heart of positioning, and positioning strategies for a target market are executed through the development of unique combinations of these marketing mix variables. Positioning doesn’t occur in a vacuum; firms must position their offerings against competitors’ offerings.</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positioning studies start with focus groups that allow participants to talk about aspects of their experiences with a product. From the focus groups, a set of attributes is developed for further analysis. Attributes of a product represent salient issues that consumers consider when evaluating the product. </a:t>
            </a:r>
            <a:r>
              <a:rPr lang="en-US" sz="1200" kern="1200" dirty="0" smtClean="0">
                <a:solidFill>
                  <a:schemeClr val="tx1"/>
                </a:solidFill>
                <a:effectLst/>
                <a:latin typeface="+mn-lt"/>
                <a:ea typeface="+mn-ea"/>
                <a:cs typeface="+mn-cs"/>
              </a:rPr>
              <a:t>Typically</a:t>
            </a:r>
            <a:r>
              <a:rPr lang="en-US" sz="1200" kern="1200" dirty="0">
                <a:solidFill>
                  <a:schemeClr val="tx1"/>
                </a:solidFill>
                <a:effectLst/>
                <a:latin typeface="+mn-lt"/>
                <a:ea typeface="+mn-ea"/>
                <a:cs typeface="+mn-cs"/>
              </a:rPr>
              <a:t>, after a series of focus groups to develop or confirm the relevant attributes, the positioning research moves to a survey methodology in which respondents rate the importance of each attribute, as well as the degree to which each  of several competitors’ products exhibit the attributes of interest.</a:t>
            </a:r>
          </a:p>
          <a:p>
            <a:r>
              <a:rPr lang="en-US" sz="1200" kern="1200" dirty="0">
                <a:solidFill>
                  <a:schemeClr val="tx1"/>
                </a:solidFill>
                <a:effectLst/>
                <a:latin typeface="+mn-lt"/>
                <a:ea typeface="+mn-ea"/>
                <a:cs typeface="+mn-cs"/>
              </a:rPr>
              <a:t>The results of such a survey can be analyzed through a gap analysis that shows not only gaps by attribute in importance versus delivery, but also gaps among  the competitors in delivery. </a:t>
            </a: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23</a:t>
            </a:fld>
            <a:endParaRPr lang="en-US" dirty="0"/>
          </a:p>
        </p:txBody>
      </p:sp>
    </p:spTree>
    <p:extLst>
      <p:ext uri="{BB962C8B-B14F-4D97-AF65-F5344CB8AC3E}">
        <p14:creationId xmlns:p14="http://schemas.microsoft.com/office/powerpoint/2010/main" val="1196885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1"/>
            <a:r>
              <a:rPr lang="en-US" sz="1200" i="1" kern="1200" dirty="0">
                <a:solidFill>
                  <a:schemeClr val="tx1"/>
                </a:solidFill>
                <a:effectLst/>
                <a:latin typeface="+mn-lt"/>
                <a:ea typeface="+mn-ea"/>
                <a:cs typeface="+mn-cs"/>
              </a:rPr>
              <a:t>Is the segment of sufficient size to warrant investing in a unique value- creating strategy for that segment as a target market? </a:t>
            </a:r>
            <a:r>
              <a:rPr lang="en-US" sz="1200" kern="1200" dirty="0">
                <a:solidFill>
                  <a:schemeClr val="tx1"/>
                </a:solidFill>
                <a:effectLst/>
                <a:latin typeface="+mn-lt"/>
                <a:ea typeface="+mn-ea"/>
                <a:cs typeface="+mn-cs"/>
              </a:rPr>
              <a:t>Ultimately, there is no point doing market segmentation unless a positive return on investment is expected. Size of a segment doesn’t necessarily mean number of customers—when Bombardier markets its small </a:t>
            </a:r>
            <a:r>
              <a:rPr lang="en-US" sz="1200" kern="1200" dirty="0" err="1">
                <a:solidFill>
                  <a:schemeClr val="tx1"/>
                </a:solidFill>
                <a:effectLst/>
                <a:latin typeface="+mn-lt"/>
                <a:ea typeface="+mn-ea"/>
                <a:cs typeface="+mn-cs"/>
              </a:rPr>
              <a:t>Learjets</a:t>
            </a:r>
            <a:r>
              <a:rPr lang="en-US" sz="1200" kern="1200" dirty="0">
                <a:solidFill>
                  <a:schemeClr val="tx1"/>
                </a:solidFill>
                <a:effectLst/>
                <a:latin typeface="+mn-lt"/>
                <a:ea typeface="+mn-ea"/>
                <a:cs typeface="+mn-cs"/>
              </a:rPr>
              <a:t>, it knows the number of potential buyers is limited. </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Yet</a:t>
            </a:r>
            <a:r>
              <a:rPr lang="en-US" sz="1200" kern="1200" dirty="0">
                <a:solidFill>
                  <a:schemeClr val="tx1"/>
                </a:solidFill>
                <a:effectLst/>
                <a:latin typeface="+mn-lt"/>
                <a:ea typeface="+mn-ea"/>
                <a:cs typeface="+mn-cs"/>
              </a:rPr>
              <a:t>, segmentation is still a valid approach because of differences in needs and wants among customers and the financial size of the transaction.</a:t>
            </a:r>
            <a:endParaRPr lang="en-US" sz="1400" kern="1200" dirty="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Is </a:t>
            </a:r>
            <a:r>
              <a:rPr lang="en-US" sz="1200" i="1" kern="1200" dirty="0">
                <a:solidFill>
                  <a:schemeClr val="tx1"/>
                </a:solidFill>
                <a:effectLst/>
                <a:latin typeface="+mn-lt"/>
                <a:ea typeface="+mn-ea"/>
                <a:cs typeface="+mn-cs"/>
              </a:rPr>
              <a:t>the segment readily identifiable and can it be measured? </a:t>
            </a:r>
            <a:r>
              <a:rPr lang="en-US" sz="1200" kern="1200" dirty="0">
                <a:solidFill>
                  <a:schemeClr val="tx1"/>
                </a:solidFill>
                <a:effectLst/>
                <a:latin typeface="+mn-lt"/>
                <a:ea typeface="+mn-ea"/>
                <a:cs typeface="+mn-cs"/>
              </a:rPr>
              <a:t>Effective segmentation relies on the marketing manager’s ability to isolate members of a submarket to create a unique </a:t>
            </a:r>
            <a:r>
              <a:rPr lang="en-US" sz="1200" kern="1200" dirty="0" smtClean="0">
                <a:solidFill>
                  <a:schemeClr val="tx1"/>
                </a:solidFill>
                <a:effectLst/>
                <a:latin typeface="+mn-lt"/>
                <a:ea typeface="+mn-ea"/>
                <a:cs typeface="+mn-cs"/>
              </a:rPr>
              <a:t>appeal.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Segmentation </a:t>
            </a:r>
            <a:r>
              <a:rPr lang="en-US" sz="1200" kern="1200" dirty="0">
                <a:solidFill>
                  <a:schemeClr val="tx1"/>
                </a:solidFill>
                <a:effectLst/>
                <a:latin typeface="+mn-lt"/>
                <a:ea typeface="+mn-ea"/>
                <a:cs typeface="+mn-cs"/>
              </a:rPr>
              <a:t>most often requires data and if  secondary  data  on  the  markets  of  interest  aren’t  available or if primary data can’t be easily collected, it may not be possible to do </a:t>
            </a:r>
            <a:endParaRPr lang="en-US" sz="1200"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Is </a:t>
            </a:r>
            <a:r>
              <a:rPr lang="en-US" sz="1200" i="1" kern="1200" dirty="0">
                <a:solidFill>
                  <a:schemeClr val="tx1"/>
                </a:solidFill>
                <a:effectLst/>
                <a:latin typeface="+mn-lt"/>
                <a:ea typeface="+mn-ea"/>
                <a:cs typeface="+mn-cs"/>
              </a:rPr>
              <a:t>the segment clearly differentiated on one or more important dimensions when communicating the value of the product? </a:t>
            </a:r>
            <a:r>
              <a:rPr lang="en-US" sz="1200" kern="1200" dirty="0">
                <a:solidFill>
                  <a:schemeClr val="tx1"/>
                </a:solidFill>
                <a:effectLst/>
                <a:latin typeface="+mn-lt"/>
                <a:ea typeface="+mn-ea"/>
                <a:cs typeface="+mn-cs"/>
              </a:rPr>
              <a:t>For segmentation to work properly, it must allow for the creation and execution of different marketing strategies to the different submarkets identified. Segments should be expected to respond differently to different marketing strategies and programs. Otherwise, there is no reason to differentiate</a:t>
            </a:r>
            <a:r>
              <a:rPr lang="en-US" sz="1200" kern="1200" dirty="0" smtClean="0">
                <a:solidFill>
                  <a:schemeClr val="tx1"/>
                </a:solidFill>
                <a:effectLst/>
                <a:latin typeface="+mn-lt"/>
                <a:ea typeface="+mn-ea"/>
                <a:cs typeface="+mn-cs"/>
              </a:rPr>
              <a:t>.</a:t>
            </a:r>
          </a:p>
          <a:p>
            <a:pPr lvl="1"/>
            <a:endParaRPr lang="en-US" sz="1400" kern="1200" dirty="0">
              <a:solidFill>
                <a:schemeClr val="tx1"/>
              </a:solidFill>
              <a:effectLst/>
              <a:latin typeface="+mn-lt"/>
              <a:ea typeface="+mn-ea"/>
              <a:cs typeface="+mn-cs"/>
            </a:endParaRPr>
          </a:p>
          <a:p>
            <a:pPr lvl="1"/>
            <a:r>
              <a:rPr lang="en-US" sz="1200" i="1" kern="1200" dirty="0">
                <a:solidFill>
                  <a:schemeClr val="tx1"/>
                </a:solidFill>
                <a:effectLst/>
                <a:latin typeface="+mn-lt"/>
                <a:ea typeface="+mn-ea"/>
                <a:cs typeface="+mn-cs"/>
              </a:rPr>
              <a:t>Can the segment be reached (in terms of both communication and physical product) in order to deliver the value of the product, and subsequently can it be effectively and efficiently managed? </a:t>
            </a:r>
            <a:r>
              <a:rPr lang="en-US" sz="1200" kern="1200" dirty="0">
                <a:solidFill>
                  <a:schemeClr val="tx1"/>
                </a:solidFill>
                <a:effectLst/>
                <a:latin typeface="+mn-lt"/>
                <a:ea typeface="+mn-ea"/>
                <a:cs typeface="+mn-cs"/>
              </a:rPr>
              <a:t>Barriers to reaching a segment might  include  language,  physical distance, or, as in the case of some developing markets, transportation, technology, </a:t>
            </a:r>
            <a:r>
              <a:rPr lang="en-US" sz="1200" kern="1200" dirty="0" smtClean="0">
                <a:solidFill>
                  <a:schemeClr val="tx1"/>
                </a:solidFill>
                <a:effectLst/>
                <a:latin typeface="+mn-lt"/>
                <a:ea typeface="+mn-ea"/>
                <a:cs typeface="+mn-cs"/>
              </a:rPr>
              <a:t>and infrastructure </a:t>
            </a:r>
            <a:r>
              <a:rPr lang="en-US" sz="1200" kern="1200" dirty="0">
                <a:solidFill>
                  <a:schemeClr val="tx1"/>
                </a:solidFill>
                <a:effectLst/>
                <a:latin typeface="+mn-lt"/>
                <a:ea typeface="+mn-ea"/>
                <a:cs typeface="+mn-cs"/>
              </a:rPr>
              <a:t>challenges. Firms have to be able to sustain their management of </a:t>
            </a:r>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target segment over time—if this activity becomes problematic, it can be a drain on resources and result in poor ROI.</a:t>
            </a:r>
            <a:endParaRPr lang="en-US" sz="1400" kern="1200" dirty="0">
              <a:solidFill>
                <a:schemeClr val="tx1"/>
              </a:solidFill>
              <a:effectLst/>
              <a:latin typeface="+mn-lt"/>
              <a:ea typeface="+mn-ea"/>
              <a:cs typeface="+mn-cs"/>
            </a:endParaRPr>
          </a:p>
          <a:p>
            <a:pPr lvl="1"/>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7</a:t>
            </a:fld>
            <a:endParaRPr lang="en-US" dirty="0"/>
          </a:p>
        </p:txBody>
      </p:sp>
    </p:spTree>
    <p:extLst>
      <p:ext uri="{BB962C8B-B14F-4D97-AF65-F5344CB8AC3E}">
        <p14:creationId xmlns:p14="http://schemas.microsoft.com/office/powerpoint/2010/main" val="3778432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dirty="0">
                <a:solidFill>
                  <a:schemeClr val="tx1"/>
                </a:solidFill>
                <a:latin typeface="+mn-lt"/>
                <a:ea typeface="+mn-ea"/>
                <a:cs typeface="+mn-cs"/>
              </a:rPr>
              <a:t>Price leadership: </a:t>
            </a:r>
            <a:r>
              <a:rPr lang="en-US" sz="1200" b="0" kern="1200" dirty="0">
                <a:solidFill>
                  <a:schemeClr val="tx1"/>
                </a:solidFill>
                <a:latin typeface="+mn-lt"/>
                <a:ea typeface="+mn-ea"/>
                <a:cs typeface="+mn-cs"/>
              </a:rPr>
              <a:t>Efficiencies in cost of labor, materials, supply chain, or other operational elements enabling the price leader to charge less. Example: Walmart.</a:t>
            </a:r>
          </a:p>
          <a:p>
            <a:r>
              <a:rPr lang="en-US" sz="1200" i="1" kern="1200" dirty="0">
                <a:solidFill>
                  <a:schemeClr val="tx1"/>
                </a:solidFill>
                <a:latin typeface="+mn-lt"/>
                <a:ea typeface="+mn-ea"/>
                <a:cs typeface="+mn-cs"/>
              </a:rPr>
              <a:t>Innovative leadership: </a:t>
            </a:r>
            <a:r>
              <a:rPr lang="en-US" sz="1200" kern="1200" dirty="0">
                <a:solidFill>
                  <a:schemeClr val="tx1"/>
                </a:solidFill>
                <a:latin typeface="+mn-lt"/>
                <a:ea typeface="+mn-ea"/>
                <a:cs typeface="+mn-cs"/>
              </a:rPr>
              <a:t>constantly developing the “next new thing.” Example: Apple.</a:t>
            </a:r>
          </a:p>
          <a:p>
            <a:r>
              <a:rPr lang="en-US" sz="1200" b="0" i="1" kern="1200" dirty="0">
                <a:solidFill>
                  <a:schemeClr val="tx1"/>
                </a:solidFill>
                <a:latin typeface="+mn-lt"/>
                <a:ea typeface="+mn-ea"/>
                <a:cs typeface="+mn-cs"/>
              </a:rPr>
              <a:t>Service leadership: </a:t>
            </a:r>
            <a:r>
              <a:rPr lang="en-US" sz="1200" b="0" kern="1200" dirty="0">
                <a:solidFill>
                  <a:schemeClr val="tx1"/>
                </a:solidFill>
                <a:latin typeface="+mn-lt"/>
                <a:ea typeface="+mn-ea"/>
                <a:cs typeface="+mn-cs"/>
              </a:rPr>
              <a:t>having an unusual and notable commitment to providing service to customers. Example: Ritz-Carlton.</a:t>
            </a:r>
          </a:p>
          <a:p>
            <a:r>
              <a:rPr lang="en-US" sz="1200" i="1" kern="1200" dirty="0">
                <a:solidFill>
                  <a:schemeClr val="tx1"/>
                </a:solidFill>
                <a:latin typeface="+mn-lt"/>
                <a:ea typeface="+mn-ea"/>
                <a:cs typeface="+mn-cs"/>
              </a:rPr>
              <a:t>Product leadership: </a:t>
            </a:r>
            <a:r>
              <a:rPr lang="en-US" sz="1200" kern="1200" dirty="0">
                <a:solidFill>
                  <a:schemeClr val="tx1"/>
                </a:solidFill>
                <a:latin typeface="+mn-lt"/>
                <a:ea typeface="+mn-ea"/>
                <a:cs typeface="+mn-cs"/>
              </a:rPr>
              <a:t>performance, features, durability, reliability, style, and so on. Example: BMW.</a:t>
            </a:r>
          </a:p>
          <a:p>
            <a:r>
              <a:rPr lang="en-US" sz="1200" i="1" kern="1200" dirty="0">
                <a:solidFill>
                  <a:schemeClr val="tx1"/>
                </a:solidFill>
                <a:latin typeface="+mn-lt"/>
                <a:ea typeface="+mn-ea"/>
                <a:cs typeface="+mn-cs"/>
              </a:rPr>
              <a:t>Personnel leadership: </a:t>
            </a:r>
            <a:r>
              <a:rPr lang="en-US" sz="1200" kern="1200" dirty="0">
                <a:solidFill>
                  <a:schemeClr val="tx1"/>
                </a:solidFill>
                <a:latin typeface="+mn-lt"/>
                <a:ea typeface="+mn-ea"/>
                <a:cs typeface="+mn-cs"/>
              </a:rPr>
              <a:t>hiring employees who are competent, reliable, courteous, credible, responsive, and able to communicate clearly. Examples: Chick-</a:t>
            </a:r>
            <a:r>
              <a:rPr lang="en-US" sz="1200" kern="1200" dirty="0" err="1">
                <a:solidFill>
                  <a:schemeClr val="tx1"/>
                </a:solidFill>
                <a:latin typeface="+mn-lt"/>
                <a:ea typeface="+mn-ea"/>
                <a:cs typeface="+mn-cs"/>
              </a:rPr>
              <a:t>fil</a:t>
            </a:r>
            <a:r>
              <a:rPr lang="en-US" sz="1200" kern="1200" dirty="0">
                <a:solidFill>
                  <a:schemeClr val="tx1"/>
                </a:solidFill>
                <a:latin typeface="+mn-lt"/>
                <a:ea typeface="+mn-ea"/>
                <a:cs typeface="+mn-cs"/>
              </a:rPr>
              <a:t>-A, Southwest Airlines.</a:t>
            </a:r>
          </a:p>
          <a:p>
            <a:r>
              <a:rPr lang="en-US" sz="1200" i="1" kern="1200" dirty="0">
                <a:solidFill>
                  <a:schemeClr val="tx1"/>
                </a:solidFill>
                <a:latin typeface="+mn-lt"/>
                <a:ea typeface="+mn-ea"/>
                <a:cs typeface="+mn-cs"/>
              </a:rPr>
              <a:t>Convenience leadership: </a:t>
            </a:r>
            <a:r>
              <a:rPr lang="en-US" sz="1200" kern="1200" dirty="0">
                <a:solidFill>
                  <a:schemeClr val="tx1"/>
                </a:solidFill>
                <a:latin typeface="+mn-lt"/>
                <a:ea typeface="+mn-ea"/>
                <a:cs typeface="+mn-cs"/>
              </a:rPr>
              <a:t>making the product or service significantly easier to obtain. Example: Amazon.com.</a:t>
            </a:r>
          </a:p>
          <a:p>
            <a:r>
              <a:rPr lang="en-US" sz="1200" i="1" kern="1200" dirty="0">
                <a:solidFill>
                  <a:schemeClr val="tx1"/>
                </a:solidFill>
                <a:latin typeface="+mn-lt"/>
                <a:ea typeface="+mn-ea"/>
                <a:cs typeface="+mn-cs"/>
              </a:rPr>
              <a:t>Image leadership: </a:t>
            </a:r>
            <a:r>
              <a:rPr lang="en-US" sz="1200" kern="1200" dirty="0">
                <a:solidFill>
                  <a:schemeClr val="tx1"/>
                </a:solidFill>
                <a:latin typeface="+mn-lt"/>
                <a:ea typeface="+mn-ea"/>
                <a:cs typeface="+mn-cs"/>
              </a:rPr>
              <a:t>symbols, atmosphere, and creative media. Example: Harley-Davidson.</a:t>
            </a: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a:solidFill>
                  <a:schemeClr val="tx1"/>
                </a:solidFill>
                <a:latin typeface="+mn-lt"/>
                <a:ea typeface="+mn-ea"/>
                <a:cs typeface="+mn-cs"/>
              </a:rPr>
              <a:t>Underpositioning: </a:t>
            </a:r>
            <a:r>
              <a:rPr lang="en-US" sz="1200" kern="1200" dirty="0">
                <a:solidFill>
                  <a:schemeClr val="tx1"/>
                </a:solidFill>
                <a:latin typeface="+mn-lt"/>
                <a:ea typeface="+mn-ea"/>
                <a:cs typeface="+mn-cs"/>
              </a:rPr>
              <a:t>when consumers have only a vague idea about the company and its products, and do not perceive any real differentiation.</a:t>
            </a:r>
          </a:p>
          <a:p>
            <a:endParaRPr lang="en-US" sz="1200" kern="1200" dirty="0">
              <a:solidFill>
                <a:schemeClr val="tx1"/>
              </a:solidFill>
              <a:latin typeface="+mn-lt"/>
              <a:ea typeface="+mn-ea"/>
              <a:cs typeface="+mn-cs"/>
            </a:endParaRPr>
          </a:p>
          <a:p>
            <a:r>
              <a:rPr lang="en-US" sz="1200" i="1" kern="1200" dirty="0">
                <a:solidFill>
                  <a:schemeClr val="tx1"/>
                </a:solidFill>
                <a:latin typeface="+mn-lt"/>
                <a:ea typeface="+mn-ea"/>
                <a:cs typeface="+mn-cs"/>
              </a:rPr>
              <a:t>Overpositioning: </a:t>
            </a:r>
            <a:r>
              <a:rPr lang="en-US" sz="1200" kern="1200" dirty="0">
                <a:solidFill>
                  <a:schemeClr val="tx1"/>
                </a:solidFill>
                <a:latin typeface="+mn-lt"/>
                <a:ea typeface="+mn-ea"/>
                <a:cs typeface="+mn-cs"/>
              </a:rPr>
              <a:t>when consumers have too narrow an understanding of the company, product, or brand. </a:t>
            </a:r>
          </a:p>
          <a:p>
            <a:endParaRPr lang="en-US" sz="1200" kern="1200" dirty="0">
              <a:solidFill>
                <a:schemeClr val="tx1"/>
              </a:solidFill>
              <a:latin typeface="+mn-lt"/>
              <a:ea typeface="+mn-ea"/>
              <a:cs typeface="+mn-cs"/>
            </a:endParaRPr>
          </a:p>
          <a:p>
            <a:r>
              <a:rPr lang="en-US" sz="1200" i="1" kern="1200" dirty="0">
                <a:solidFill>
                  <a:schemeClr val="tx1"/>
                </a:solidFill>
                <a:latin typeface="+mn-lt"/>
                <a:ea typeface="+mn-ea"/>
                <a:cs typeface="+mn-cs"/>
              </a:rPr>
              <a:t>Confused positioning: </a:t>
            </a:r>
            <a:r>
              <a:rPr lang="en-US" sz="1200" kern="1200" dirty="0">
                <a:solidFill>
                  <a:schemeClr val="tx1"/>
                </a:solidFill>
                <a:latin typeface="+mn-lt"/>
                <a:ea typeface="+mn-ea"/>
                <a:cs typeface="+mn-cs"/>
              </a:rPr>
              <a:t>when frequent changes and contradictory messages confuse consumers regarding the positioning of the brand. </a:t>
            </a:r>
          </a:p>
          <a:p>
            <a:endParaRPr lang="en-US" sz="1200" kern="1200" dirty="0">
              <a:solidFill>
                <a:schemeClr val="tx1"/>
              </a:solidFill>
              <a:latin typeface="+mn-lt"/>
              <a:ea typeface="+mn-ea"/>
              <a:cs typeface="+mn-cs"/>
            </a:endParaRPr>
          </a:p>
          <a:p>
            <a:r>
              <a:rPr lang="en-US" sz="1200" i="1" kern="1200" dirty="0">
                <a:solidFill>
                  <a:schemeClr val="tx1"/>
                </a:solidFill>
                <a:latin typeface="+mn-lt"/>
                <a:ea typeface="+mn-ea"/>
                <a:cs typeface="+mn-cs"/>
              </a:rPr>
              <a:t>Doubtful positioning: </a:t>
            </a:r>
            <a:r>
              <a:rPr lang="en-US" sz="1200" kern="1200" dirty="0">
                <a:solidFill>
                  <a:schemeClr val="tx1"/>
                </a:solidFill>
                <a:latin typeface="+mn-lt"/>
                <a:ea typeface="+mn-ea"/>
                <a:cs typeface="+mn-cs"/>
              </a:rPr>
              <a:t>when the claims made for the product or brand are not regarded as credible by consumers. </a:t>
            </a: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29</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30</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31</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32</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34</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35</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0" i="1" kern="1200" dirty="0">
                <a:solidFill>
                  <a:schemeClr val="tx1"/>
                </a:solidFill>
                <a:latin typeface="+mn-lt"/>
                <a:ea typeface="+mn-ea"/>
                <a:cs typeface="+mn-cs"/>
              </a:rPr>
              <a:t>By region—</a:t>
            </a:r>
            <a:r>
              <a:rPr lang="en-US" sz="1200" b="0" kern="1200" dirty="0">
                <a:solidFill>
                  <a:schemeClr val="tx1"/>
                </a:solidFill>
                <a:latin typeface="+mn-lt"/>
                <a:ea typeface="+mn-ea"/>
                <a:cs typeface="+mn-cs"/>
              </a:rPr>
              <a:t>Northeast, Southeast, Midwest, and West, for example.</a:t>
            </a:r>
          </a:p>
          <a:p>
            <a:pPr lvl="0"/>
            <a:r>
              <a:rPr lang="en-US" sz="1200" i="1" kern="1200" dirty="0">
                <a:solidFill>
                  <a:schemeClr val="tx1"/>
                </a:solidFill>
                <a:latin typeface="+mn-lt"/>
                <a:ea typeface="+mn-ea"/>
                <a:cs typeface="+mn-cs"/>
              </a:rPr>
              <a:t>By density of population—</a:t>
            </a:r>
            <a:r>
              <a:rPr lang="en-US" sz="1200" kern="1200" dirty="0">
                <a:solidFill>
                  <a:schemeClr val="tx1"/>
                </a:solidFill>
                <a:latin typeface="+mn-lt"/>
                <a:ea typeface="+mn-ea"/>
                <a:cs typeface="+mn-cs"/>
              </a:rPr>
              <a:t>urban, suburban, exurban, and rural, for example.</a:t>
            </a:r>
          </a:p>
          <a:p>
            <a:pPr lvl="0"/>
            <a:r>
              <a:rPr lang="en-US" sz="1200" b="0" i="1" kern="1200" dirty="0">
                <a:solidFill>
                  <a:schemeClr val="tx1"/>
                </a:solidFill>
                <a:latin typeface="+mn-lt"/>
                <a:ea typeface="+mn-ea"/>
                <a:cs typeface="+mn-cs"/>
              </a:rPr>
              <a:t>By size of population—</a:t>
            </a:r>
            <a:r>
              <a:rPr lang="en-US" sz="1200" b="0" kern="1200" dirty="0">
                <a:solidFill>
                  <a:schemeClr val="tx1"/>
                </a:solidFill>
                <a:latin typeface="+mn-lt"/>
                <a:ea typeface="+mn-ea"/>
                <a:cs typeface="+mn-cs"/>
              </a:rPr>
              <a:t>Exhibit 6.4 shows the top 20 standard metropolitan statistical areas (SMSAs) in the United States.</a:t>
            </a:r>
          </a:p>
          <a:p>
            <a:pPr lvl="0"/>
            <a:r>
              <a:rPr lang="en-US" sz="1200" i="1" kern="1200" dirty="0">
                <a:solidFill>
                  <a:schemeClr val="tx1"/>
                </a:solidFill>
                <a:latin typeface="+mn-lt"/>
                <a:ea typeface="+mn-ea"/>
                <a:cs typeface="+mn-cs"/>
              </a:rPr>
              <a:t>By growth in population—</a:t>
            </a:r>
            <a:r>
              <a:rPr lang="en-US" sz="1200" kern="1200" dirty="0">
                <a:solidFill>
                  <a:schemeClr val="tx1"/>
                </a:solidFill>
                <a:latin typeface="+mn-lt"/>
                <a:ea typeface="+mn-ea"/>
                <a:cs typeface="+mn-cs"/>
              </a:rPr>
              <a:t>Exhibit 6.5 highlights the top 10 fastest-growing markets from 2010 to 2011, by number of people and percentage growth.</a:t>
            </a:r>
          </a:p>
          <a:p>
            <a:pPr lvl="0"/>
            <a:r>
              <a:rPr lang="en-US" sz="1200" i="1" kern="1200" dirty="0">
                <a:solidFill>
                  <a:schemeClr val="tx1"/>
                </a:solidFill>
                <a:latin typeface="+mn-lt"/>
                <a:ea typeface="+mn-ea"/>
                <a:cs typeface="+mn-cs"/>
              </a:rPr>
              <a:t>By climate—</a:t>
            </a:r>
            <a:r>
              <a:rPr lang="en-US" sz="1200" kern="1200" dirty="0">
                <a:solidFill>
                  <a:schemeClr val="tx1"/>
                </a:solidFill>
                <a:latin typeface="+mn-lt"/>
                <a:ea typeface="+mn-ea"/>
                <a:cs typeface="+mn-cs"/>
              </a:rPr>
              <a:t>colder Northern states versus warmer Southern states.</a:t>
            </a: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8</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37</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38</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VALS : </a:t>
            </a:r>
            <a:r>
              <a:rPr lang="en-US" sz="1200" kern="1200" dirty="0">
                <a:solidFill>
                  <a:schemeClr val="tx1"/>
                </a:solidFill>
                <a:latin typeface="+mn-lt"/>
                <a:ea typeface="+mn-ea"/>
                <a:cs typeface="+mn-cs"/>
              </a:rPr>
              <a:t>The key drivers in the system are the person’s level of resources (high/low), innovation (high/low), and primary motivation (ideals, achievement, and self-expression). According to SBI, “Each of us is an individual. Yet each of us also has personality traits, attitudes, or needs that are similar to those of other people. VALS™ measures the underlying psychological motivations and resources that groups of consumers share that predict each group’s typical choices as consumers.” </a:t>
            </a:r>
          </a:p>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effectLst/>
                <a:latin typeface="+mn-lt"/>
                <a:ea typeface="+mn-ea"/>
                <a:cs typeface="+mn-cs"/>
              </a:rPr>
              <a:t>Benefits Sought </a:t>
            </a:r>
            <a:r>
              <a:rPr lang="en-US" sz="1200" kern="1200" dirty="0">
                <a:solidFill>
                  <a:schemeClr val="tx1"/>
                </a:solidFill>
                <a:effectLst/>
                <a:latin typeface="+mn-lt"/>
                <a:ea typeface="+mn-ea"/>
                <a:cs typeface="+mn-cs"/>
              </a:rPr>
              <a:t>Why do people buy? That is, what are the crucial value-adding properties of an offering? For many people, a Walmart Supercenter offers the ultimate in one-stop shopping. The idea of going to one store and getting every- thing from groceries to CDs to kitty litter has a lot of appeal, if the critical benefit sought is broad selection, low prices, and infrequent, extended trips to the store. On the other hand, in recent years Walgreens drugstores have been cropping up on corner after corner of high-traffic streets. Walgreens has been extremely successful in appealing to a shopper seeking a different set of benefits, namely less time in the store and a lower level of hassle. The chain caters to consumers for whom the convenience of having a store that is close to home or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route to work trumps other potential benefits such as selection and price.</a:t>
            </a:r>
          </a:p>
          <a:p>
            <a:r>
              <a:rPr lang="en-US" sz="1200" b="1" kern="1200" dirty="0">
                <a:solidFill>
                  <a:schemeClr val="tx1"/>
                </a:solidFill>
                <a:effectLst/>
                <a:latin typeface="+mn-lt"/>
                <a:ea typeface="+mn-ea"/>
                <a:cs typeface="+mn-cs"/>
              </a:rPr>
              <a:t>Usage Patterns </a:t>
            </a:r>
            <a:r>
              <a:rPr lang="en-US" sz="1200" kern="1200" dirty="0">
                <a:solidFill>
                  <a:schemeClr val="tx1"/>
                </a:solidFill>
                <a:effectLst/>
                <a:latin typeface="+mn-lt"/>
                <a:ea typeface="+mn-ea"/>
                <a:cs typeface="+mn-cs"/>
              </a:rPr>
              <a:t>Segmentation by usage patterns includes usage occasions, usage rate, and user status. Occasions means specifically when the product is used. Why do you buy greeting cards? What causes you to take your significant other out for that special dinner? What makes you break down and rent that tux or buy that formal? Each of these purchases is driven by an occasion, and marketers are very savvy at playing to consumers’ desires to use occasions as a reason to buy.</a:t>
            </a:r>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D667DA-4FD1-4FDC-9AEE-A8A51DCF3330}" type="slidenum">
              <a:rPr lang="en-US" smtClean="0"/>
              <a:pPr>
                <a:defRPr/>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51CA6140-4125-44DC-B0AF-F415790EB557}"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71A55F9D-0A9A-48E5-8A07-8948C74ABE11}"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1836A838-DD85-4B9A-B8F3-E4D9077A3A1A}"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2D997CEE-98C0-4942-A455-C6EC574A2532}"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9FAE2CB0-B5CD-4FDB-8704-779B2D871A50}"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BF32CC84-C15C-4352-9C3A-33BE776627DD}"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24DBEE87-D1AC-4A26-8D3A-E93C2E7E2918}"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417EC84B-D25E-40AC-BF1E-6DA44BD35E55}"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11CA3DD1-0CBB-42ED-97C8-5B417A897401}"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94631F8F-C389-49C3-A7EA-E24F7C045177}"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2465FFFE-F086-4E47-8D09-D4755180CC67}"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0C42CBA7-A71B-4226-8BE5-55E2D4CB0C4D}"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5DEFD408-78EE-4196-9123-3ECFF014F9BE}"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97B346"/>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3657600"/>
            <a:ext cx="6477000" cy="2209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11" name="Slide Number Placeholder 28"/>
          <p:cNvSpPr>
            <a:spLocks noGrp="1"/>
          </p:cNvSpPr>
          <p:nvPr>
            <p:ph type="sldNum" sz="quarter" idx="12"/>
          </p:nvPr>
        </p:nvSpPr>
        <p:spPr>
          <a:xfrm>
            <a:off x="8001000" y="228600"/>
            <a:ext cx="8382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49950640-35C6-47E7-93F2-261321D64528}"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rgbClr val="97B346"/>
                </a:solidFill>
              </a:defRPr>
            </a:lvl1p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9FAE2CB0-B5CD-4FDB-8704-779B2D871A50}"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7E25594E-3337-4E49-B195-D9A07F8353D8}"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BF32CC84-C15C-4352-9C3A-33BE776627DD}"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F76FB799-60A7-45C3-8644-BEAFBD4E128B}"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E25594E-3337-4E49-B195-D9A07F8353D8}"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  </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24DBEE87-D1AC-4A26-8D3A-E93C2E7E2918}"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pPr>
              <a:defRPr/>
            </a:pPr>
            <a:fld id="{11CA3DD1-0CBB-42ED-97C8-5B417A897401}"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E25594E-3337-4E49-B195-D9A07F8353D8}" type="slidenum">
              <a:rPr lang="en-US" smtClean="0"/>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a:lstStyle>
            <a:lvl1pPr>
              <a:defRPr/>
            </a:lvl1pPr>
          </a:lstStyle>
          <a:p>
            <a:endParaRPr lang="en-US"/>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pPr>
              <a:defRPr/>
            </a:pPr>
            <a:fld id="{7E25594E-3337-4E49-B195-D9A07F8353D8}"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E25594E-3337-4E49-B195-D9A07F8353D8}" type="slidenum">
              <a:rPr lang="en-US" smtClean="0"/>
              <a:pPr>
                <a:defRPr/>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7E25594E-3337-4E49-B195-D9A07F8353D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fld id="{B6BD1242-3C2B-47FA-A9B2-A9601626BB5F}" type="slidenum">
              <a:rPr lang="en-US"/>
              <a:pPr/>
              <a:t>‹#›</a:t>
            </a:fld>
            <a:endParaRPr lang="en-US"/>
          </a:p>
        </p:txBody>
      </p:sp>
    </p:spTree>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fld id="{941DE5C1-E3F2-4A6D-8194-E64422F81972}" type="slidenum">
              <a:rPr lang="en-US"/>
              <a:pPr/>
              <a:t>‹#›</a:t>
            </a:fld>
            <a:endParaRPr lang="en-US"/>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FD7F1435-8D6F-4EE2-981F-429A72126E23}"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fld id="{EDBF469D-2EBB-4D24-AF4C-E4D556B0553A}" type="slidenum">
              <a:rPr lang="en-US"/>
              <a:pPr/>
              <a:t>‹#›</a:t>
            </a:fld>
            <a:endParaRPr lang="en-US"/>
          </a:p>
        </p:txBody>
      </p:sp>
    </p:spTree>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lstStyle>
          <a:p>
            <a:fld id="{1D8986A7-7951-477B-82AE-F42C1DF2DB05}" type="slidenum">
              <a:rPr lang="en-US"/>
              <a:pPr/>
              <a:t>‹#›</a:t>
            </a:fld>
            <a:endParaRPr lang="en-US"/>
          </a:p>
        </p:txBody>
      </p:sp>
    </p:spTree>
  </p:cSld>
  <p:clrMapOvr>
    <a:masterClrMapping/>
  </p:clrMapOvr>
  <p:transition xmlns:p14="http://schemas.microsoft.com/office/powerpoint/2010/mai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3"/>
          <p:cNvSpPr>
            <a:spLocks noGrp="1"/>
          </p:cNvSpPr>
          <p:nvPr>
            <p:ph type="sldNum" sz="quarter" idx="14"/>
          </p:nvPr>
        </p:nvSpPr>
        <p:spPr/>
        <p:txBody>
          <a:bodyPr/>
          <a:lstStyle>
            <a:lvl1pPr>
              <a:defRPr/>
            </a:lvl1pPr>
          </a:lstStyle>
          <a:p>
            <a:fld id="{46D31DDA-58A6-4382-B662-0EA263CC48B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fld id="{35513B7D-8996-48E7-92DF-7D0ABFA4DDFC}" type="slidenum">
              <a:rPr lang="en-US"/>
              <a:pPr/>
              <a:t>‹#›</a:t>
            </a:fld>
            <a:endParaRPr lang="en-US"/>
          </a:p>
        </p:txBody>
      </p:sp>
    </p:spTree>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fld id="{9924E946-34DE-4286-BBA7-198765B21035}" type="slidenum">
              <a:rPr lang="en-US"/>
              <a:pPr/>
              <a:t>‹#›</a:t>
            </a:fld>
            <a:endParaRPr lang="en-US"/>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6AF38332-543B-4374-97D4-330CECC26FB7}"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fld id="{3D9E7E91-B8D0-4CED-A5F6-F83414128F2C}" type="slidenum">
              <a:rPr lang="en-US"/>
              <a:pPr/>
              <a:t>‹#›</a:t>
            </a:fld>
            <a:endParaRPr lang="en-US"/>
          </a:p>
        </p:txBody>
      </p:sp>
    </p:spTree>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lstStyle>
          <a:p>
            <a:fld id="{3FB8A981-4E8D-4822-8895-A88D5B5F9A58}" type="slidenum">
              <a:rPr lang="en-US"/>
              <a:pPr/>
              <a:t>‹#›</a:t>
            </a:fld>
            <a:endParaRPr lang="en-US"/>
          </a:p>
        </p:txBody>
      </p:sp>
    </p:spTree>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fld id="{B366D21F-F6AB-4C32-9177-442D73D965EB}" type="slidenum">
              <a:rPr lang="en-US"/>
              <a:pPr/>
              <a:t>‹#›</a:t>
            </a:fld>
            <a:endParaRPr lang="en-US"/>
          </a:p>
        </p:txBody>
      </p:sp>
    </p:spTree>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fld id="{28822E86-D815-4CB9-B1FD-44EBC48AC2DD}" type="slidenum">
              <a:rPr lang="en-US"/>
              <a:pPr/>
              <a:t>‹#›</a:t>
            </a:fld>
            <a:endParaRPr lang="en-US"/>
          </a:p>
        </p:txBody>
      </p:sp>
    </p:spTree>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fld id="{19AD7F1F-8DB4-4040-BEBC-F57A2A3B76C3}" type="slidenum">
              <a:rPr lang="en-US"/>
              <a:pPr/>
              <a:t>‹#›</a:t>
            </a:fld>
            <a:endParaRPr lang="en-US"/>
          </a:p>
        </p:txBody>
      </p:sp>
    </p:spTree>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lstStyle>
          <a:p>
            <a:fld id="{A8879F0B-A8B9-4841-879B-A36A90A9621D}" type="slidenum">
              <a:rPr lang="en-US"/>
              <a:pPr/>
              <a:t>‹#›</a:t>
            </a:fld>
            <a:endParaRPr lang="en-US"/>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theme" Target="../theme/theme3.xml"/><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theme" Target="../theme/theme4.xml"/><Relationship Id="rId1" Type="http://schemas.openxmlformats.org/officeDocument/2006/relationships/slideLayout" Target="../slideLayouts/slideLayout21.xml"/><Relationship Id="rId2"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5.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 Id="rId11" Type="http://schemas.openxmlformats.org/officeDocument/2006/relationships/theme" Target="../theme/theme6.xml"/><Relationship Id="rId1" Type="http://schemas.openxmlformats.org/officeDocument/2006/relationships/slideLayout" Target="../slideLayouts/slideLayout37.xml"/><Relationship Id="rId2" Type="http://schemas.openxmlformats.org/officeDocument/2006/relationships/slideLayout" Target="../slideLayouts/slideLayout3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theme" Target="../theme/theme7.xml"/><Relationship Id="rId1" Type="http://schemas.openxmlformats.org/officeDocument/2006/relationships/slideLayout" Target="../slideLayouts/slideLayout47.xml"/><Relationship Id="rId2" Type="http://schemas.openxmlformats.org/officeDocument/2006/relationships/slideLayout" Target="../slideLayouts/slideLayout48.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4" Type="http://schemas.openxmlformats.org/officeDocument/2006/relationships/slideLayout" Target="../slideLayouts/slideLayout55.xml"/><Relationship Id="rId5" Type="http://schemas.openxmlformats.org/officeDocument/2006/relationships/slideLayout" Target="../slideLayouts/slideLayout56.xml"/><Relationship Id="rId6" Type="http://schemas.openxmlformats.org/officeDocument/2006/relationships/theme" Target="../theme/theme8.xml"/><Relationship Id="rId1" Type="http://schemas.openxmlformats.org/officeDocument/2006/relationships/slideLayout" Target="../slideLayouts/slideLayout52.xml"/><Relationship Id="rId2"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endParaRPr lang="en-US" dirty="0"/>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267" r:id="rId1"/>
    <p:sldLayoutId id="2147484257" r:id="rId2"/>
    <p:sldLayoutId id="2147484256" r:id="rId3"/>
    <p:sldLayoutId id="2147484255" r:id="rId4"/>
    <p:sldLayoutId id="2147484268" r:id="rId5"/>
    <p:sldLayoutId id="2147484269" r:id="rId6"/>
    <p:sldLayoutId id="2147484270" r:id="rId7"/>
    <p:sldLayoutId id="2147484271" r:id="rId8"/>
    <p:sldLayoutId id="2147484272" r:id="rId9"/>
    <p:sldLayoutId id="2147484273" r:id="rId10"/>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1"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A55C5031-1142-4903-8647-75F4C39DAAAD}"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2"/>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04</a:t>
            </a:r>
          </a:p>
        </p:txBody>
      </p:sp>
    </p:spTree>
  </p:cSld>
  <p:clrMap bg1="lt1" tx1="dk1" bg2="lt2" tx2="dk2" accent1="accent1" accent2="accent2" accent3="accent3" accent4="accent4" accent5="accent5" accent6="accent6" hlink="hlink" folHlink="folHlink"/>
  <p:sldLayoutIdLst>
    <p:sldLayoutId id="2147484274" r:id="rId1"/>
    <p:sldLayoutId id="2147484260" r:id="rId2"/>
    <p:sldLayoutId id="2147484259" r:id="rId3"/>
    <p:sldLayoutId id="2147484258" r:id="rId4"/>
    <p:sldLayoutId id="2147484275"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2"/>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chemeClr val="accent2"/>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7E25594E-3337-4E49-B195-D9A07F8353D8}"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276" r:id="rId1"/>
    <p:sldLayoutId id="2147484263" r:id="rId2"/>
    <p:sldLayoutId id="2147484262" r:id="rId3"/>
    <p:sldLayoutId id="2147484261" r:id="rId4"/>
    <p:sldLayoutId id="2147484277"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9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41345D67-CB89-4EE5-9FDE-CD509F50E09F}"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278" r:id="rId1"/>
    <p:sldLayoutId id="2147484266" r:id="rId2"/>
    <p:sldLayoutId id="2147484265" r:id="rId3"/>
    <p:sldLayoutId id="2147484264" r:id="rId4"/>
    <p:sldLayoutId id="2147484279"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609600" y="6248400"/>
            <a:ext cx="9540240" cy="365125"/>
          </a:xfrm>
          <a:prstGeom prst="rect">
            <a:avLst/>
          </a:prstGeom>
        </p:spPr>
        <p:txBody>
          <a:bodyPr vert="horz" wrap="square" lIns="91440" tIns="45720" rIns="91440" bIns="45720" numCol="1" anchor="ctr" anchorCtr="0" compatLnSpc="1">
            <a:prstTxWarp prst="textNoShape">
              <a:avLst/>
            </a:prstTxWarp>
          </a:bodyPr>
          <a:lstStyle>
            <a:lvl1pPr algn="l">
              <a:defRPr sz="800">
                <a:solidFill>
                  <a:srgbClr val="7F7F7F"/>
                </a:solidFill>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  </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CBFB223E-C06C-4DEC-8E32-C78F851FAC8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1"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1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2302DF93-FF42-4B25-AFFB-8A77894EADE5}" type="slidenum">
              <a:rPr lang="en-US"/>
              <a:pPr/>
              <a:t>‹#›</a:t>
            </a:fld>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7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432DB7F3-B1B5-4361-A27F-3175FE8AB752}" type="slidenum">
              <a:rPr lang="en-US"/>
              <a:pPr/>
              <a:t>‹#›</a:t>
            </a:fld>
            <a:endParaRPr lang="en-US"/>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304" r:id="rId1"/>
    <p:sldLayoutId id="2147484305" r:id="rId2"/>
    <p:sldLayoutId id="2147484306" r:id="rId3"/>
    <p:sldLayoutId id="2147484307" r:id="rId4"/>
    <p:sldLayoutId id="2147484308"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23"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8178930A-9B3A-4C99-AEA2-F90AF211C1CD}" type="slidenum">
              <a:rPr lang="en-US"/>
              <a:pPr/>
              <a:t>‹#›</a:t>
            </a:fld>
            <a:endParaRPr lang="en-US"/>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hyperlink" Target="http://www.sric-bi.com/VALS" TargetMode="External"/><Relationship Id="rId4" Type="http://schemas.openxmlformats.org/officeDocument/2006/relationships/image" Target="../media/image7.png"/><Relationship Id="rId5" Type="http://schemas.openxmlformats.org/officeDocument/2006/relationships/slide" Target="slide33.xml"/><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slide" Target="slide34.xml"/><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slide" Target="slide35.xml"/><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slide" Target="slide36.xml"/><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slide" Target="slide37.xml"/><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slide" Target="slide38.xml"/><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slide" Target="slide3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slide" Target="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slide" Target="slide31.xml"/><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slide" Target="slide32.xml"/><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2324100"/>
            <a:ext cx="6896100" cy="2209800"/>
          </a:xfrm>
        </p:spPr>
        <p:txBody>
          <a:bodyPr/>
          <a:lstStyle/>
          <a:p>
            <a:pPr eaLnBrk="1" hangingPunct="1">
              <a:defRPr/>
            </a:pPr>
            <a:r>
              <a:rPr lang="en-US" sz="4000" dirty="0"/>
              <a:t>Chapter 7:</a:t>
            </a:r>
            <a:br>
              <a:rPr lang="en-US" sz="4000" dirty="0"/>
            </a:br>
            <a:r>
              <a:rPr lang="en-US" sz="4000" dirty="0"/>
              <a:t>Segmentation,</a:t>
            </a:r>
            <a:br>
              <a:rPr lang="en-US" sz="4000" dirty="0"/>
            </a:br>
            <a:r>
              <a:rPr lang="en-US" sz="4000" dirty="0"/>
              <a:t>Target Marketing, </a:t>
            </a:r>
            <a:r>
              <a:rPr lang="en-US" sz="4000"/>
              <a:t>And </a:t>
            </a:r>
            <a:r>
              <a:rPr lang="en-US" sz="4000" smtClean="0"/>
              <a:t>Positioning</a:t>
            </a:r>
            <a:endParaRPr lang="en-US" sz="4000" dirty="0"/>
          </a:p>
        </p:txBody>
      </p:sp>
      <p:sp>
        <p:nvSpPr>
          <p:cNvPr id="3" name="Subtitle 2"/>
          <p:cNvSpPr>
            <a:spLocks noGrp="1"/>
          </p:cNvSpPr>
          <p:nvPr>
            <p:ph type="subTitle" idx="1"/>
          </p:nvPr>
        </p:nvSpPr>
        <p:spPr>
          <a:xfrm>
            <a:off x="2362200" y="5577840"/>
            <a:ext cx="6705600" cy="1157997"/>
          </a:xfrm>
        </p:spPr>
        <p:txBody>
          <a:bodyPr>
            <a:normAutofit fontScale="77500" lnSpcReduction="20000"/>
          </a:bodyPr>
          <a:lstStyle/>
          <a:p>
            <a:pPr>
              <a:buClr>
                <a:schemeClr val="accent4"/>
              </a:buClr>
              <a:defRPr/>
            </a:pPr>
            <a:endParaRPr lang="en-US" dirty="0"/>
          </a:p>
          <a:p>
            <a:pPr>
              <a:buClr>
                <a:schemeClr val="accent4"/>
              </a:buClr>
              <a:defRPr/>
            </a:pPr>
            <a:endParaRPr lang="en-US" dirty="0"/>
          </a:p>
          <a:p>
            <a:pPr>
              <a:defRPr/>
            </a:pPr>
            <a:r>
              <a:rPr lang="en-US" sz="2800" dirty="0"/>
              <a:t>Part 2: Use Information to Drive Marketing Decisions</a:t>
            </a:r>
          </a:p>
          <a:p>
            <a:pPr eaLnBrk="1" hangingPunct="1">
              <a:buClr>
                <a:schemeClr val="accent4"/>
              </a:buClr>
              <a:defRPr/>
            </a:pPr>
            <a:endParaRPr lang="en-US" dirty="0"/>
          </a:p>
        </p:txBody>
      </p:sp>
      <p:sp>
        <p:nvSpPr>
          <p:cNvPr id="19462" name="Rectangle 6"/>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Rectangle 4"/>
          <p:cNvSpPr/>
          <p:nvPr/>
        </p:nvSpPr>
        <p:spPr>
          <a:xfrm>
            <a:off x="0" y="6112431"/>
            <a:ext cx="1524776" cy="923330"/>
          </a:xfrm>
          <a:prstGeom prst="rect">
            <a:avLst/>
          </a:prstGeom>
        </p:spPr>
        <p:txBody>
          <a:bodyPr wrap="none">
            <a:spAutoFit/>
          </a:bodyPr>
          <a:lstStyle/>
          <a:p>
            <a:r>
              <a:rPr lang="en-US" altLang="en-US" b="1" i="1" dirty="0">
                <a:latin typeface="Times New Roman" pitchFamily="18" charset="0"/>
              </a:rPr>
              <a:t>McGraw-Hill </a:t>
            </a:r>
          </a:p>
          <a:p>
            <a:r>
              <a:rPr lang="en-US" altLang="en-US" b="1" i="1" dirty="0">
                <a:latin typeface="Times New Roman" pitchFamily="18" charset="0"/>
              </a:rPr>
              <a:t>Education</a:t>
            </a:r>
          </a:p>
          <a:p>
            <a:endParaRPr lang="en-US" dirty="0"/>
          </a:p>
        </p:txBody>
      </p:sp>
      <p:sp>
        <p:nvSpPr>
          <p:cNvPr id="6" name="Footer Placeholder 5"/>
          <p:cNvSpPr>
            <a:spLocks noGrp="1"/>
          </p:cNvSpPr>
          <p:nvPr>
            <p:ph type="ftr" sz="quarter" idx="11"/>
          </p:nvPr>
        </p:nvSpPr>
        <p:spPr/>
        <p:txBody>
          <a:bodyPr/>
          <a:lstStyle/>
          <a:p>
            <a:pPr>
              <a:defRPr/>
            </a:pPr>
            <a:r>
              <a:rPr lang="en-US" dirty="0" smtClean="0">
                <a:solidFill>
                  <a:srgbClr val="FFFFFF"/>
                </a:solidFill>
              </a:rPr>
              <a:t>©McGraw-Hill Education. All rights reserved. Authorized only for instructor use in the classroom.  No reproduction or further distribution permitted without the prior written consent of McGraw-Hill Education.  </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49950640-35C6-47E7-93F2-261321D64528}" type="slidenum">
              <a:rPr lang="en-US" smtClean="0"/>
              <a:pPr/>
              <a:t>1</a:t>
            </a:fld>
            <a:endParaRPr lang="en-US"/>
          </a:p>
        </p:txBody>
      </p:sp>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Geo-demographics</a:t>
            </a:r>
            <a:endParaRPr lang="en-US" dirty="0"/>
          </a:p>
        </p:txBody>
      </p:sp>
      <p:sp>
        <p:nvSpPr>
          <p:cNvPr id="27651" name="Content Placeholder 12"/>
          <p:cNvSpPr>
            <a:spLocks noGrp="1"/>
          </p:cNvSpPr>
          <p:nvPr>
            <p:ph sz="quarter" idx="1"/>
          </p:nvPr>
        </p:nvSpPr>
        <p:spPr>
          <a:xfrm>
            <a:off x="612648" y="1600200"/>
            <a:ext cx="8153400" cy="4648200"/>
          </a:xfrm>
        </p:spPr>
        <p:txBody>
          <a:bodyPr>
            <a:normAutofit fontScale="85000" lnSpcReduction="20000"/>
          </a:bodyPr>
          <a:lstStyle/>
          <a:p>
            <a:pPr marL="366713" lvl="1" indent="0" eaLnBrk="1" hangingPunct="1">
              <a:spcBef>
                <a:spcPts val="1900"/>
              </a:spcBef>
              <a:buNone/>
            </a:pPr>
            <a:r>
              <a:rPr lang="en-US" dirty="0"/>
              <a:t>Hybrid of geographic and </a:t>
            </a:r>
            <a:r>
              <a:rPr lang="en-US" dirty="0" smtClean="0"/>
              <a:t>demographic.</a:t>
            </a:r>
            <a:endParaRPr lang="en-US" dirty="0"/>
          </a:p>
          <a:p>
            <a:pPr marL="366713" lvl="1" indent="0" eaLnBrk="1" hangingPunct="1">
              <a:spcBef>
                <a:spcPts val="1900"/>
              </a:spcBef>
              <a:buNone/>
            </a:pPr>
            <a:r>
              <a:rPr lang="en-US" dirty="0"/>
              <a:t>PRIZM-NE database profiles every zip code in the U.S. by demographic and psychographic </a:t>
            </a:r>
            <a:r>
              <a:rPr lang="en-US" dirty="0" smtClean="0"/>
              <a:t>methods.</a:t>
            </a:r>
            <a:endParaRPr lang="en-US" sz="2800" b="1" dirty="0"/>
          </a:p>
          <a:p>
            <a:pPr marL="366713" lvl="1" indent="0" eaLnBrk="1" hangingPunct="1">
              <a:spcBef>
                <a:spcPts val="1900"/>
              </a:spcBef>
              <a:buNone/>
            </a:pPr>
            <a:r>
              <a:rPr lang="en-US" sz="2800" b="1" dirty="0" smtClean="0"/>
              <a:t>Winner’s </a:t>
            </a:r>
            <a:r>
              <a:rPr lang="en-US" sz="2800" b="1" dirty="0"/>
              <a:t>Circle</a:t>
            </a:r>
          </a:p>
          <a:p>
            <a:pPr marL="457200" indent="-457200">
              <a:buFont typeface="Arial"/>
              <a:buChar char="•"/>
            </a:pPr>
            <a:r>
              <a:rPr lang="en-US" sz="2400" dirty="0">
                <a:cs typeface="Gill Sans MT"/>
              </a:rPr>
              <a:t>Wealthy suburban lifestyle</a:t>
            </a:r>
          </a:p>
          <a:p>
            <a:pPr marL="457200" indent="-457200">
              <a:buFont typeface="Arial"/>
              <a:buChar char="•"/>
            </a:pPr>
            <a:r>
              <a:rPr lang="en-US" sz="2400" dirty="0">
                <a:cs typeface="Gill Sans MT"/>
              </a:rPr>
              <a:t>35-54-years-old </a:t>
            </a:r>
          </a:p>
          <a:p>
            <a:pPr marL="457200" indent="-457200">
              <a:buFont typeface="Arial"/>
              <a:buChar char="•"/>
            </a:pPr>
            <a:r>
              <a:rPr lang="en-US" sz="2400" dirty="0">
                <a:cs typeface="Gill Sans MT"/>
              </a:rPr>
              <a:t>Married/couples</a:t>
            </a:r>
          </a:p>
          <a:p>
            <a:pPr marL="457200" indent="-457200">
              <a:buFont typeface="Arial"/>
              <a:buChar char="•"/>
            </a:pPr>
            <a:r>
              <a:rPr lang="en-US" sz="2400" dirty="0">
                <a:cs typeface="Gill Sans MT"/>
              </a:rPr>
              <a:t>Large families</a:t>
            </a:r>
          </a:p>
          <a:p>
            <a:pPr marL="457200" indent="-457200">
              <a:buFont typeface="Arial"/>
              <a:buChar char="•"/>
            </a:pPr>
            <a:r>
              <a:rPr lang="en-US" sz="2400" dirty="0">
                <a:cs typeface="Gill Sans MT"/>
              </a:rPr>
              <a:t>$100,000 median income</a:t>
            </a:r>
          </a:p>
          <a:p>
            <a:pPr marL="457200" indent="-457200">
              <a:buFont typeface="Arial"/>
              <a:buChar char="•"/>
            </a:pPr>
            <a:r>
              <a:rPr lang="en-US" sz="2400" dirty="0">
                <a:cs typeface="Gill Sans MT"/>
              </a:rPr>
              <a:t>Area with parks, golf courses</a:t>
            </a:r>
          </a:p>
          <a:p>
            <a:pPr marL="457200" indent="-457200">
              <a:buFont typeface="Arial"/>
              <a:buChar char="•"/>
            </a:pPr>
            <a:r>
              <a:rPr lang="en-US" sz="2400" dirty="0">
                <a:cs typeface="Gill Sans MT"/>
              </a:rPr>
              <a:t>Near upscale </a:t>
            </a:r>
            <a:r>
              <a:rPr lang="en-US" sz="2400" dirty="0" smtClean="0">
                <a:cs typeface="Gill Sans MT"/>
              </a:rPr>
              <a:t>malls</a:t>
            </a:r>
          </a:p>
          <a:p>
            <a:pPr marL="457200" indent="-457200">
              <a:buFont typeface="Arial"/>
              <a:buChar char="•"/>
            </a:pPr>
            <a:r>
              <a:rPr lang="en-US" sz="2400" dirty="0" smtClean="0">
                <a:cs typeface="Gill Sans MT"/>
              </a:rPr>
              <a:t>They </a:t>
            </a:r>
            <a:r>
              <a:rPr lang="en-US" sz="2400" dirty="0">
                <a:cs typeface="Gill Sans MT"/>
              </a:rPr>
              <a:t>travel, shop, ski, eat out</a:t>
            </a:r>
          </a:p>
          <a:p>
            <a:pPr marL="366713" lvl="1" indent="0" eaLnBrk="1" hangingPunct="1">
              <a:buNone/>
            </a:pPr>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10</a:t>
            </a:fld>
            <a:endParaRPr lang="en-US" dirty="0"/>
          </a:p>
        </p:txBody>
      </p:sp>
      <p:sp>
        <p:nvSpPr>
          <p:cNvPr id="3" name="Footer Placeholder 2"/>
          <p:cNvSpPr>
            <a:spLocks noGrp="1"/>
          </p:cNvSpPr>
          <p:nvPr>
            <p:ph type="ftr" sz="quarter" idx="11"/>
          </p:nvPr>
        </p:nvSpPr>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  </a:t>
            </a:r>
            <a:endParaRPr lang="en-US" dirty="0"/>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Psychographic Segmentation</a:t>
            </a:r>
          </a:p>
        </p:txBody>
      </p:sp>
      <p:sp>
        <p:nvSpPr>
          <p:cNvPr id="3" name="Content Placeholder 2"/>
          <p:cNvSpPr>
            <a:spLocks noGrp="1"/>
          </p:cNvSpPr>
          <p:nvPr>
            <p:ph sz="quarter" idx="1"/>
          </p:nvPr>
        </p:nvSpPr>
        <p:spPr>
          <a:xfrm>
            <a:off x="228600" y="1600200"/>
            <a:ext cx="8537448" cy="4495800"/>
          </a:xfrm>
        </p:spPr>
        <p:txBody>
          <a:bodyPr/>
          <a:lstStyle/>
          <a:p>
            <a:pPr marL="0" indent="0">
              <a:spcBef>
                <a:spcPts val="1900"/>
              </a:spcBef>
              <a:buNone/>
            </a:pPr>
            <a:r>
              <a:rPr lang="en-US" sz="2800" dirty="0"/>
              <a:t>Personality, </a:t>
            </a:r>
            <a:r>
              <a:rPr lang="en-US" sz="2800" dirty="0" smtClean="0"/>
              <a:t>lifestyle</a:t>
            </a:r>
            <a:r>
              <a:rPr lang="en-US" sz="2800" dirty="0"/>
              <a:t>, and </a:t>
            </a:r>
            <a:r>
              <a:rPr lang="en-US" sz="2800" dirty="0" smtClean="0"/>
              <a:t>values.</a:t>
            </a:r>
            <a:endParaRPr lang="en-US" sz="2800" dirty="0"/>
          </a:p>
          <a:p>
            <a:pPr marL="0" indent="0">
              <a:spcBef>
                <a:spcPts val="1900"/>
              </a:spcBef>
              <a:buNone/>
            </a:pPr>
            <a:r>
              <a:rPr lang="en-US" sz="2800" dirty="0" smtClean="0"/>
              <a:t>AIO: Attitudes</a:t>
            </a:r>
            <a:r>
              <a:rPr lang="en-US" sz="2800" dirty="0"/>
              <a:t>, </a:t>
            </a:r>
            <a:r>
              <a:rPr lang="en-US" sz="2800" dirty="0" smtClean="0"/>
              <a:t>interests</a:t>
            </a:r>
            <a:r>
              <a:rPr lang="en-US" sz="2800" dirty="0"/>
              <a:t>, and </a:t>
            </a:r>
            <a:r>
              <a:rPr lang="en-US" sz="2800" dirty="0" smtClean="0"/>
              <a:t>opinions</a:t>
            </a:r>
            <a:endParaRPr lang="en-US" sz="2800" dirty="0"/>
          </a:p>
          <a:p>
            <a:pPr marL="0" indent="0">
              <a:spcBef>
                <a:spcPts val="1900"/>
              </a:spcBef>
              <a:buNone/>
            </a:pPr>
            <a:r>
              <a:rPr lang="en-US" sz="2800" dirty="0"/>
              <a:t>VALS data based on level of resources and primary </a:t>
            </a:r>
            <a:r>
              <a:rPr lang="en-US" sz="2800" dirty="0" smtClean="0"/>
              <a:t>motivation.</a:t>
            </a:r>
            <a:endParaRPr lang="en-US" sz="2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11</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1173163"/>
            <a:ext cx="8640763" cy="53086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dirty="0"/>
              <a:t>VALS™ Framework</a:t>
            </a:r>
          </a:p>
        </p:txBody>
      </p:sp>
      <p:sp>
        <p:nvSpPr>
          <p:cNvPr id="3" name="Text Placeholder 2"/>
          <p:cNvSpPr>
            <a:spLocks noGrp="1"/>
          </p:cNvSpPr>
          <p:nvPr>
            <p:ph type="body" sz="quarter" idx="12"/>
          </p:nvPr>
        </p:nvSpPr>
        <p:spPr>
          <a:xfrm>
            <a:off x="228600" y="457200"/>
            <a:ext cx="1371600" cy="549275"/>
          </a:xfrm>
          <a:solidFill>
            <a:schemeClr val="tx2"/>
          </a:solidFill>
        </p:spPr>
        <p:txBody>
          <a:bodyPr/>
          <a:lstStyle/>
          <a:p>
            <a:pPr eaLnBrk="1" hangingPunct="1">
              <a:buClr>
                <a:schemeClr val="accent4"/>
              </a:buClr>
              <a:defRPr/>
            </a:pPr>
            <a:r>
              <a:rPr lang="en-US" dirty="0">
                <a:solidFill>
                  <a:schemeClr val="bg1"/>
                </a:solidFill>
              </a:rPr>
              <a:t>EXHIBIT </a:t>
            </a:r>
            <a:r>
              <a:rPr lang="en-US" dirty="0" smtClean="0">
                <a:solidFill>
                  <a:schemeClr val="bg1"/>
                </a:solidFill>
              </a:rPr>
              <a:t>7.9</a:t>
            </a:r>
            <a:endParaRPr lang="en-US" dirty="0">
              <a:solidFill>
                <a:schemeClr val="bg1"/>
              </a:solidFill>
            </a:endParaRPr>
          </a:p>
        </p:txBody>
      </p:sp>
      <p:sp>
        <p:nvSpPr>
          <p:cNvPr id="7" name="Rectangle 6"/>
          <p:cNvSpPr/>
          <p:nvPr/>
        </p:nvSpPr>
        <p:spPr>
          <a:xfrm>
            <a:off x="228600" y="6174581"/>
            <a:ext cx="8640763" cy="261938"/>
          </a:xfrm>
          <a:prstGeom prst="rect">
            <a:avLst/>
          </a:prstGeom>
        </p:spPr>
        <p:txBody>
          <a:bodyPr>
            <a:spAutoFit/>
          </a:bodyPr>
          <a:lstStyle/>
          <a:p>
            <a:r>
              <a:rPr lang="en-US" sz="1100" dirty="0"/>
              <a:t>Reprinted with permission from VALSTM Program, SRI Consulting Business Intelligence (SRIC-BI); </a:t>
            </a:r>
            <a:r>
              <a:rPr lang="en-US" sz="1100" dirty="0">
                <a:hlinkClick r:id="rId3"/>
              </a:rPr>
              <a:t>www.sric-bi.com/VALS</a:t>
            </a:r>
            <a:r>
              <a:rPr lang="en-US" sz="1100" dirty="0"/>
              <a:t>.</a:t>
            </a:r>
            <a:endParaRPr lang="en-US" sz="1100" dirty="0">
              <a:latin typeface="Franklin Gothic Book" pitchFamily="34" charset="0"/>
            </a:endParaRPr>
          </a:p>
        </p:txBody>
      </p:sp>
      <p:pic>
        <p:nvPicPr>
          <p:cNvPr id="28680" name="Picture 9" descr="The VALS Framework shows how different types of people relate to motivation, resources, and innovation."/>
          <p:cNvPicPr>
            <a:picLocks noChangeAspect="1" noChangeArrowheads="1"/>
          </p:cNvPicPr>
          <p:nvPr/>
        </p:nvPicPr>
        <p:blipFill>
          <a:blip r:embed="rId4" cstate="print"/>
          <a:srcRect/>
          <a:stretch>
            <a:fillRect/>
          </a:stretch>
        </p:blipFill>
        <p:spPr bwMode="auto">
          <a:xfrm>
            <a:off x="2834640" y="1325880"/>
            <a:ext cx="3566160" cy="4876800"/>
          </a:xfrm>
          <a:prstGeom prst="rect">
            <a:avLst/>
          </a:prstGeom>
          <a:noFill/>
          <a:ln w="9525">
            <a:noFill/>
            <a:miter lim="800000"/>
            <a:headEnd/>
            <a:tailEnd/>
          </a:ln>
        </p:spPr>
      </p:pic>
      <p:sp>
        <p:nvSpPr>
          <p:cNvPr id="28682"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dirty="0">
                <a:latin typeface="Times New Roman" pitchFamily="18" charset="0"/>
              </a:rPr>
              <a:t>9-</a:t>
            </a:r>
            <a:fld id="{D8ECCC7C-1CF3-4E0D-8BBF-E6193BEE8559}" type="slidenum">
              <a:rPr lang="en-US" sz="1600">
                <a:latin typeface="Times New Roman" pitchFamily="18" charset="0"/>
              </a:rPr>
              <a:pPr algn="r"/>
              <a:t>12</a:t>
            </a:fld>
            <a:endParaRPr lang="en-US" dirty="0"/>
          </a:p>
        </p:txBody>
      </p:sp>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9" name="Rectangle 8"/>
          <p:cNvSpPr/>
          <p:nvPr/>
        </p:nvSpPr>
        <p:spPr>
          <a:xfrm>
            <a:off x="2308860" y="5623560"/>
            <a:ext cx="1897380" cy="246221"/>
          </a:xfrm>
          <a:prstGeom prst="rect">
            <a:avLst/>
          </a:prstGeom>
        </p:spPr>
        <p:txBody>
          <a:bodyPr wrap="square">
            <a:spAutoFit/>
          </a:bodyPr>
          <a:lstStyle/>
          <a:p>
            <a:r>
              <a:rPr lang="en-US" sz="1000" dirty="0" smtClean="0">
                <a:hlinkClick r:id="rId5"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Behavioral Segmentation</a:t>
            </a:r>
          </a:p>
        </p:txBody>
      </p:sp>
      <p:sp>
        <p:nvSpPr>
          <p:cNvPr id="29699" name="Content Placeholder 12"/>
          <p:cNvSpPr>
            <a:spLocks noGrp="1"/>
          </p:cNvSpPr>
          <p:nvPr>
            <p:ph sz="quarter" idx="1"/>
          </p:nvPr>
        </p:nvSpPr>
        <p:spPr/>
        <p:txBody>
          <a:bodyPr/>
          <a:lstStyle/>
          <a:p>
            <a:pPr marL="366713" lvl="1" indent="0" eaLnBrk="1" hangingPunct="1">
              <a:buNone/>
            </a:pPr>
            <a:r>
              <a:rPr lang="en-US" sz="2800" b="1" dirty="0" smtClean="0"/>
              <a:t>Benefits </a:t>
            </a:r>
            <a:r>
              <a:rPr lang="en-US" sz="2800" b="1" dirty="0"/>
              <a:t>Sought </a:t>
            </a:r>
            <a:r>
              <a:rPr lang="en-US" sz="2800" dirty="0"/>
              <a:t>looks to identify the crucial value-adding properties of an offering.  </a:t>
            </a:r>
          </a:p>
          <a:p>
            <a:pPr lvl="2">
              <a:buFont typeface="Arial"/>
              <a:buChar char="•"/>
            </a:pPr>
            <a:r>
              <a:rPr lang="en-US" sz="2400" dirty="0"/>
              <a:t>Key starting place for segmentation</a:t>
            </a:r>
          </a:p>
          <a:p>
            <a:pPr marL="366713" lvl="1" indent="0" eaLnBrk="1" hangingPunct="1">
              <a:buNone/>
            </a:pPr>
            <a:r>
              <a:rPr lang="en-US" sz="2800" b="1" dirty="0"/>
              <a:t>Usage </a:t>
            </a:r>
            <a:r>
              <a:rPr lang="en-US" sz="2800" b="1" dirty="0" smtClean="0"/>
              <a:t>Patterns:</a:t>
            </a:r>
            <a:endParaRPr lang="en-US" sz="2800" b="1" dirty="0"/>
          </a:p>
          <a:p>
            <a:pPr lvl="2">
              <a:buFont typeface="Arial"/>
              <a:buChar char="•"/>
            </a:pPr>
            <a:r>
              <a:rPr lang="en-US" sz="2400" dirty="0"/>
              <a:t>Light, medium, or heavy users</a:t>
            </a:r>
          </a:p>
          <a:p>
            <a:pPr lvl="2">
              <a:buFont typeface="Arial"/>
              <a:buChar char="•"/>
            </a:pPr>
            <a:r>
              <a:rPr lang="en-US" sz="2400" dirty="0"/>
              <a:t>80/20 rule </a:t>
            </a:r>
          </a:p>
          <a:p>
            <a:pPr marL="366713" lvl="1" indent="0">
              <a:buNone/>
            </a:pPr>
            <a:r>
              <a:rPr lang="en-US" sz="2800" dirty="0"/>
              <a:t>Loyalty programs build on satisfying heaviest </a:t>
            </a:r>
            <a:r>
              <a:rPr lang="en-US" sz="2800" dirty="0" smtClean="0"/>
              <a:t>users.</a:t>
            </a:r>
            <a:endParaRPr lang="en-US" sz="2800" dirty="0"/>
          </a:p>
        </p:txBody>
      </p:sp>
      <p:sp>
        <p:nvSpPr>
          <p:cNvPr id="29703" name="Rectangle 7"/>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9-</a:t>
            </a:r>
            <a:fld id="{29E53581-71A5-41CF-8B27-022F8BCC2DEA}" type="slidenum">
              <a:rPr lang="en-US" sz="1600">
                <a:latin typeface="Times New Roman" pitchFamily="18" charset="0"/>
              </a:rPr>
              <a:pPr algn="r"/>
              <a:t>13</a:t>
            </a:fld>
            <a:endParaRPr lang="en-US"/>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Segmenting Consumer Markets</a:t>
            </a:r>
            <a:endParaRPr lang="en-US" dirty="0"/>
          </a:p>
        </p:txBody>
      </p:sp>
      <p:sp>
        <p:nvSpPr>
          <p:cNvPr id="30723" name="Content Placeholder 2"/>
          <p:cNvSpPr>
            <a:spLocks noGrp="1"/>
          </p:cNvSpPr>
          <p:nvPr>
            <p:ph sz="quarter" idx="1"/>
          </p:nvPr>
        </p:nvSpPr>
        <p:spPr/>
        <p:txBody>
          <a:bodyPr/>
          <a:lstStyle/>
          <a:p>
            <a:pPr marL="0" indent="0" eaLnBrk="1" hangingPunct="1">
              <a:buNone/>
            </a:pPr>
            <a:r>
              <a:rPr lang="en-US" sz="3600" dirty="0"/>
              <a:t>Firms use </a:t>
            </a:r>
            <a:r>
              <a:rPr lang="en-US" sz="3600" dirty="0" smtClean="0"/>
              <a:t>multiple segmentation approaches simultaneously.</a:t>
            </a:r>
            <a:endParaRPr lang="en-US" sz="3600" dirty="0"/>
          </a:p>
          <a:p>
            <a:pPr marL="366713" lvl="1" indent="0" eaLnBrk="1" hangingPunct="1">
              <a:buNone/>
            </a:pPr>
            <a:r>
              <a:rPr lang="en-US" sz="3200" dirty="0"/>
              <a:t>Firms develop a profile of a segment that might include aspects of any or all of the segmentation approaches.</a:t>
            </a:r>
          </a:p>
        </p:txBody>
      </p:sp>
      <p:sp>
        <p:nvSpPr>
          <p:cNvPr id="30727" name="Rectangle 7"/>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9-</a:t>
            </a:r>
            <a:fld id="{2EE213E4-1A95-4875-842D-A4FAEAF4B32C}" type="slidenum">
              <a:rPr lang="en-US" sz="1600">
                <a:latin typeface="Times New Roman" pitchFamily="18" charset="0"/>
              </a:rPr>
              <a:pPr algn="r"/>
              <a:t>14</a:t>
            </a:fld>
            <a:endParaRPr lang="en-US"/>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14</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Steps in Target Marketing</a:t>
            </a:r>
          </a:p>
        </p:txBody>
      </p:sp>
      <p:sp>
        <p:nvSpPr>
          <p:cNvPr id="3" name="Content Placeholder 2"/>
          <p:cNvSpPr>
            <a:spLocks noGrp="1"/>
          </p:cNvSpPr>
          <p:nvPr>
            <p:ph sz="quarter" idx="1"/>
          </p:nvPr>
        </p:nvSpPr>
        <p:spPr>
          <a:xfrm>
            <a:off x="533399" y="2240280"/>
            <a:ext cx="8427721" cy="3566160"/>
          </a:xfrm>
        </p:spPr>
        <p:txBody>
          <a:bodyPr/>
          <a:lstStyle/>
          <a:p>
            <a:pPr marL="0" indent="0">
              <a:spcBef>
                <a:spcPts val="1900"/>
              </a:spcBef>
              <a:buNone/>
            </a:pPr>
            <a:r>
              <a:rPr lang="en-US" dirty="0" smtClean="0"/>
              <a:t>Analyze </a:t>
            </a:r>
            <a:r>
              <a:rPr lang="en-US" dirty="0"/>
              <a:t>market segments.</a:t>
            </a:r>
          </a:p>
          <a:p>
            <a:pPr marL="0" lvl="0" indent="0">
              <a:spcBef>
                <a:spcPts val="1900"/>
              </a:spcBef>
              <a:buNone/>
            </a:pPr>
            <a:r>
              <a:rPr lang="en-US" dirty="0"/>
              <a:t>Develop profiles of each potential target market.</a:t>
            </a:r>
          </a:p>
          <a:p>
            <a:pPr marL="0" lvl="0" indent="0">
              <a:spcBef>
                <a:spcPts val="1900"/>
              </a:spcBef>
              <a:buNone/>
            </a:pPr>
            <a:r>
              <a:rPr lang="en-US" dirty="0"/>
              <a:t>Select a target marketing approach.</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15</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eaLnBrk="1" hangingPunct="1">
              <a:defRPr/>
            </a:pPr>
            <a:r>
              <a:rPr lang="en-US" dirty="0" smtClean="0"/>
              <a:t>Segmenting Business </a:t>
            </a:r>
            <a:br>
              <a:rPr lang="en-US" dirty="0" smtClean="0"/>
            </a:br>
            <a:r>
              <a:rPr lang="en-US" dirty="0" smtClean="0"/>
              <a:t>Markets 1</a:t>
            </a:r>
            <a:endParaRPr lang="en-US" dirty="0"/>
          </a:p>
        </p:txBody>
      </p:sp>
      <p:sp>
        <p:nvSpPr>
          <p:cNvPr id="11" name="Content Placeholder 10"/>
          <p:cNvSpPr>
            <a:spLocks noGrp="1"/>
          </p:cNvSpPr>
          <p:nvPr>
            <p:ph sz="quarter" idx="1"/>
          </p:nvPr>
        </p:nvSpPr>
        <p:spPr/>
        <p:txBody>
          <a:bodyPr/>
          <a:lstStyle/>
          <a:p>
            <a:pPr marL="0" indent="0">
              <a:buNone/>
            </a:pPr>
            <a:r>
              <a:rPr lang="en-US" dirty="0"/>
              <a:t>Demographic</a:t>
            </a:r>
          </a:p>
          <a:p>
            <a:pPr lvl="1">
              <a:buFont typeface="Arial"/>
              <a:buChar char="•"/>
            </a:pPr>
            <a:r>
              <a:rPr lang="en-US" dirty="0"/>
              <a:t>Industry</a:t>
            </a:r>
          </a:p>
          <a:p>
            <a:pPr lvl="1">
              <a:buFont typeface="Arial"/>
              <a:buChar char="•"/>
            </a:pPr>
            <a:r>
              <a:rPr lang="en-US" dirty="0"/>
              <a:t>Company size</a:t>
            </a:r>
          </a:p>
          <a:p>
            <a:pPr lvl="1">
              <a:buFont typeface="Arial"/>
              <a:buChar char="•"/>
            </a:pPr>
            <a:r>
              <a:rPr lang="en-US" dirty="0"/>
              <a:t>Location</a:t>
            </a:r>
          </a:p>
          <a:p>
            <a:pPr marL="0" indent="0">
              <a:buNone/>
            </a:pPr>
            <a:r>
              <a:rPr lang="en-US" dirty="0"/>
              <a:t>Operating Variables</a:t>
            </a:r>
          </a:p>
          <a:p>
            <a:pPr lvl="1">
              <a:buFont typeface="Arial"/>
              <a:buChar char="•"/>
            </a:pPr>
            <a:r>
              <a:rPr lang="en-US" dirty="0"/>
              <a:t>Technology</a:t>
            </a:r>
          </a:p>
          <a:p>
            <a:pPr lvl="1">
              <a:buFont typeface="Arial"/>
              <a:buChar char="•"/>
            </a:pPr>
            <a:r>
              <a:rPr lang="en-US" dirty="0"/>
              <a:t>User Status</a:t>
            </a:r>
          </a:p>
          <a:p>
            <a:pPr lvl="1">
              <a:buFont typeface="Arial"/>
              <a:buChar char="•"/>
            </a:pPr>
            <a:r>
              <a:rPr lang="en-US" dirty="0"/>
              <a:t>Customer capabilities</a:t>
            </a:r>
          </a:p>
          <a:p>
            <a:endParaRPr lang="en-US" dirty="0"/>
          </a:p>
        </p:txBody>
      </p:sp>
      <p:sp>
        <p:nvSpPr>
          <p:cNvPr id="13" name="Content Placeholder 12"/>
          <p:cNvSpPr>
            <a:spLocks noGrp="1"/>
          </p:cNvSpPr>
          <p:nvPr>
            <p:ph sz="quarter" idx="2"/>
          </p:nvPr>
        </p:nvSpPr>
        <p:spPr>
          <a:xfrm>
            <a:off x="4495800" y="1589567"/>
            <a:ext cx="4235301" cy="4572000"/>
          </a:xfrm>
        </p:spPr>
        <p:txBody>
          <a:bodyPr/>
          <a:lstStyle/>
          <a:p>
            <a:pPr marL="0" indent="0">
              <a:buNone/>
            </a:pPr>
            <a:r>
              <a:rPr lang="en-US" dirty="0"/>
              <a:t>Purchasing Approaches</a:t>
            </a:r>
          </a:p>
          <a:p>
            <a:pPr lvl="1">
              <a:buFont typeface="Arial"/>
              <a:buChar char="•"/>
            </a:pPr>
            <a:r>
              <a:rPr lang="en-US" dirty="0"/>
              <a:t>Purchasing Function organization</a:t>
            </a:r>
          </a:p>
          <a:p>
            <a:pPr lvl="1">
              <a:buFont typeface="Arial"/>
              <a:buChar char="•"/>
            </a:pPr>
            <a:r>
              <a:rPr lang="en-US" dirty="0"/>
              <a:t>Power Structure</a:t>
            </a:r>
          </a:p>
          <a:p>
            <a:pPr lvl="1">
              <a:buFont typeface="Arial"/>
              <a:buChar char="•"/>
            </a:pPr>
            <a:r>
              <a:rPr lang="en-US" dirty="0"/>
              <a:t>Nature of existing relationships</a:t>
            </a:r>
          </a:p>
          <a:p>
            <a:pPr lvl="1">
              <a:buFont typeface="Arial"/>
              <a:buChar char="•"/>
            </a:pPr>
            <a:r>
              <a:rPr lang="en-US" dirty="0"/>
              <a:t>General purchasing policies</a:t>
            </a:r>
          </a:p>
          <a:p>
            <a:pPr lvl="1">
              <a:buFont typeface="Arial"/>
              <a:buChar char="•"/>
            </a:pPr>
            <a:r>
              <a:rPr lang="en-US" dirty="0"/>
              <a:t>Purchasing criteria</a:t>
            </a:r>
          </a:p>
        </p:txBody>
      </p:sp>
      <p:sp>
        <p:nvSpPr>
          <p:cNvPr id="7" name="Slide Number Placeholder 6"/>
          <p:cNvSpPr>
            <a:spLocks noGrp="1"/>
          </p:cNvSpPr>
          <p:nvPr>
            <p:ph type="sldNum" sz="quarter" idx="11"/>
          </p:nvPr>
        </p:nvSpPr>
        <p:spPr/>
        <p:txBody>
          <a:bodyPr>
            <a:normAutofit fontScale="85000" lnSpcReduction="20000"/>
          </a:bodyPr>
          <a:lstStyle/>
          <a:p>
            <a:pPr>
              <a:defRPr/>
            </a:pPr>
            <a:fld id="{9FAE2CB0-B5CD-4FDB-8704-779B2D871A50}" type="slidenum">
              <a:rPr lang="en-US" smtClean="0"/>
              <a:pPr>
                <a:defRPr/>
              </a:pPr>
              <a:t>16</a:t>
            </a:fld>
            <a:endParaRPr lang="en-US" dirty="0"/>
          </a:p>
        </p:txBody>
      </p:sp>
      <p:sp>
        <p:nvSpPr>
          <p:cNvPr id="32776"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r>
              <a:rPr lang="en-US" sz="1600">
                <a:latin typeface="Times New Roman" pitchFamily="18" charset="0"/>
              </a:rPr>
              <a:t>9-</a:t>
            </a:r>
            <a:fld id="{5B3F0F59-C3D9-4F1D-B61E-5E884F5CAF42}" type="slidenum">
              <a:rPr lang="en-US" sz="1600">
                <a:latin typeface="Times New Roman" pitchFamily="18" charset="0"/>
              </a:rPr>
              <a:pPr algn="r"/>
              <a:t>16</a:t>
            </a:fld>
            <a:endParaRPr lang="en-US"/>
          </a:p>
        </p:txBody>
      </p:sp>
      <p:sp>
        <p:nvSpPr>
          <p:cNvPr id="2" name="Footer Placeholder 1"/>
          <p:cNvSpPr>
            <a:spLocks noGrp="1"/>
          </p:cNvSpPr>
          <p:nvPr>
            <p:ph type="ftr" sz="quarter" idx="12"/>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Segmenting Business </a:t>
            </a:r>
            <a:br>
              <a:rPr lang="en-US" dirty="0"/>
            </a:br>
            <a:r>
              <a:rPr lang="en-US" dirty="0"/>
              <a:t>Markets </a:t>
            </a:r>
            <a:r>
              <a:rPr lang="en-US" dirty="0" smtClean="0"/>
              <a:t>2</a:t>
            </a:r>
            <a:endParaRPr lang="en-US" dirty="0"/>
          </a:p>
        </p:txBody>
      </p:sp>
      <p:sp>
        <p:nvSpPr>
          <p:cNvPr id="3" name="Content Placeholder 2"/>
          <p:cNvSpPr>
            <a:spLocks noGrp="1"/>
          </p:cNvSpPr>
          <p:nvPr>
            <p:ph sz="quarter" idx="1"/>
          </p:nvPr>
        </p:nvSpPr>
        <p:spPr/>
        <p:txBody>
          <a:bodyPr/>
          <a:lstStyle/>
          <a:p>
            <a:pPr marL="0" indent="0">
              <a:buNone/>
            </a:pPr>
            <a:r>
              <a:rPr lang="en-US" dirty="0"/>
              <a:t>Situational Factors</a:t>
            </a:r>
          </a:p>
          <a:p>
            <a:pPr lvl="1">
              <a:buFont typeface="Arial"/>
              <a:buChar char="•"/>
            </a:pPr>
            <a:r>
              <a:rPr lang="en-US" dirty="0"/>
              <a:t>Urgency</a:t>
            </a:r>
          </a:p>
          <a:p>
            <a:pPr lvl="1">
              <a:buFont typeface="Arial"/>
              <a:buChar char="•"/>
            </a:pPr>
            <a:r>
              <a:rPr lang="en-US" dirty="0"/>
              <a:t>Specific application</a:t>
            </a:r>
          </a:p>
          <a:p>
            <a:pPr lvl="1">
              <a:buFont typeface="Arial"/>
              <a:buChar char="•"/>
            </a:pPr>
            <a:r>
              <a:rPr lang="en-US" dirty="0"/>
              <a:t>Size of order</a:t>
            </a:r>
          </a:p>
        </p:txBody>
      </p:sp>
      <p:sp>
        <p:nvSpPr>
          <p:cNvPr id="4" name="Content Placeholder 3"/>
          <p:cNvSpPr>
            <a:spLocks noGrp="1"/>
          </p:cNvSpPr>
          <p:nvPr>
            <p:ph sz="quarter" idx="2"/>
          </p:nvPr>
        </p:nvSpPr>
        <p:spPr/>
        <p:txBody>
          <a:bodyPr/>
          <a:lstStyle/>
          <a:p>
            <a:pPr marL="0" indent="0">
              <a:buNone/>
            </a:pPr>
            <a:r>
              <a:rPr lang="en-US" dirty="0"/>
              <a:t>Personal characteristics</a:t>
            </a:r>
          </a:p>
          <a:p>
            <a:pPr lvl="1">
              <a:buFont typeface="Arial"/>
              <a:buChar char="•"/>
            </a:pPr>
            <a:r>
              <a:rPr lang="en-US" dirty="0"/>
              <a:t>Buyer-seller similarity</a:t>
            </a:r>
          </a:p>
          <a:p>
            <a:pPr lvl="1">
              <a:buFont typeface="Arial"/>
              <a:buChar char="•"/>
            </a:pPr>
            <a:r>
              <a:rPr lang="en-US" dirty="0"/>
              <a:t>Attitudes towards risk</a:t>
            </a:r>
          </a:p>
          <a:p>
            <a:pPr lvl="1">
              <a:buFont typeface="Arial"/>
              <a:buChar char="•"/>
            </a:pPr>
            <a:r>
              <a:rPr lang="en-US" dirty="0"/>
              <a:t>Loyalty</a:t>
            </a:r>
          </a:p>
          <a:p>
            <a:pPr lvl="1">
              <a:buNone/>
            </a:pPr>
            <a:endParaRPr lang="en-US" dirty="0"/>
          </a:p>
        </p:txBody>
      </p:sp>
      <p:sp>
        <p:nvSpPr>
          <p:cNvPr id="5" name="Slide Number Placeholder 4"/>
          <p:cNvSpPr>
            <a:spLocks noGrp="1"/>
          </p:cNvSpPr>
          <p:nvPr>
            <p:ph type="sldNum" sz="quarter" idx="11"/>
          </p:nvPr>
        </p:nvSpPr>
        <p:spPr/>
        <p:txBody>
          <a:bodyPr>
            <a:normAutofit fontScale="85000" lnSpcReduction="20000"/>
          </a:bodyPr>
          <a:lstStyle/>
          <a:p>
            <a:pPr>
              <a:defRPr/>
            </a:pPr>
            <a:fld id="{BF32CC84-C15C-4352-9C3A-33BE776627DD}" type="slidenum">
              <a:rPr lang="en-US" smtClean="0"/>
              <a:pPr>
                <a:defRPr/>
              </a:pPr>
              <a:t>17</a:t>
            </a:fld>
            <a:endParaRPr lang="en-US" dirty="0"/>
          </a:p>
        </p:txBody>
      </p:sp>
      <p:sp>
        <p:nvSpPr>
          <p:cNvPr id="6" name="Footer Placeholder 5"/>
          <p:cNvSpPr>
            <a:spLocks noGrp="1"/>
          </p:cNvSpPr>
          <p:nvPr>
            <p:ph type="ftr" sz="quarter" idx="12"/>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gn="ctr" eaLnBrk="1" hangingPunct="1">
              <a:defRPr/>
            </a:pPr>
            <a:r>
              <a:rPr lang="en-US" dirty="0" smtClean="0"/>
              <a:t>Target Marketing: Market Segment Analysis</a:t>
            </a:r>
            <a:endParaRPr lang="en-US" dirty="0"/>
          </a:p>
        </p:txBody>
      </p:sp>
      <p:sp>
        <p:nvSpPr>
          <p:cNvPr id="37891" name="Content Placeholder 15"/>
          <p:cNvSpPr>
            <a:spLocks noGrp="1"/>
          </p:cNvSpPr>
          <p:nvPr>
            <p:ph sz="quarter" idx="1"/>
          </p:nvPr>
        </p:nvSpPr>
        <p:spPr/>
        <p:txBody>
          <a:bodyPr/>
          <a:lstStyle/>
          <a:p>
            <a:pPr marL="0" indent="0" eaLnBrk="1" hangingPunct="1">
              <a:buNone/>
            </a:pPr>
            <a:r>
              <a:rPr lang="en-US" dirty="0" smtClean="0"/>
              <a:t>Analyze market segments</a:t>
            </a:r>
            <a:endParaRPr lang="en-US" dirty="0"/>
          </a:p>
          <a:p>
            <a:pPr eaLnBrk="1" hangingPunct="1"/>
            <a:endParaRPr lang="en-US" dirty="0"/>
          </a:p>
        </p:txBody>
      </p:sp>
      <p:sp>
        <p:nvSpPr>
          <p:cNvPr id="37896"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18</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pic>
        <p:nvPicPr>
          <p:cNvPr id="3" name="Picture 2" descr="The key factors in market segment analysis are displayed in a pyrami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184" y="2171913"/>
            <a:ext cx="4989576" cy="3600999"/>
          </a:xfrm>
          <a:prstGeom prst="rect">
            <a:avLst/>
          </a:prstGeom>
        </p:spPr>
      </p:pic>
      <p:sp>
        <p:nvSpPr>
          <p:cNvPr id="10" name="Rectangle 9"/>
          <p:cNvSpPr/>
          <p:nvPr/>
        </p:nvSpPr>
        <p:spPr>
          <a:xfrm>
            <a:off x="3291840" y="5671820"/>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eaLnBrk="1" hangingPunct="1">
              <a:defRPr/>
            </a:pPr>
            <a:r>
              <a:rPr lang="en-US" dirty="0" smtClean="0"/>
              <a:t>Target Marketing: Profiles</a:t>
            </a:r>
            <a:endParaRPr lang="en-US" dirty="0"/>
          </a:p>
        </p:txBody>
      </p:sp>
      <p:sp>
        <p:nvSpPr>
          <p:cNvPr id="38915" name="Content Placeholder 15"/>
          <p:cNvSpPr>
            <a:spLocks noGrp="1"/>
          </p:cNvSpPr>
          <p:nvPr>
            <p:ph sz="quarter" idx="1"/>
          </p:nvPr>
        </p:nvSpPr>
        <p:spPr/>
        <p:txBody>
          <a:bodyPr/>
          <a:lstStyle/>
          <a:p>
            <a:pPr marL="0" indent="0" eaLnBrk="1" hangingPunct="1">
              <a:buNone/>
            </a:pPr>
            <a:r>
              <a:rPr lang="en-US" dirty="0"/>
              <a:t>Develop </a:t>
            </a:r>
            <a:r>
              <a:rPr lang="en-US" dirty="0" smtClean="0"/>
              <a:t>profiles </a:t>
            </a:r>
            <a:r>
              <a:rPr lang="en-US" dirty="0"/>
              <a:t>of </a:t>
            </a:r>
            <a:r>
              <a:rPr lang="en-US" dirty="0" smtClean="0"/>
              <a:t>each potential target market</a:t>
            </a:r>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19</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pic>
        <p:nvPicPr>
          <p:cNvPr id="3" name="Picture 2" descr="The different types of target markets are shown in a pyrami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512" y="2103120"/>
            <a:ext cx="6962648" cy="4069080"/>
          </a:xfrm>
          <a:prstGeom prst="rect">
            <a:avLst/>
          </a:prstGeom>
        </p:spPr>
      </p:pic>
      <p:sp>
        <p:nvSpPr>
          <p:cNvPr id="8" name="Rectangle 7"/>
          <p:cNvSpPr/>
          <p:nvPr/>
        </p:nvSpPr>
        <p:spPr>
          <a:xfrm>
            <a:off x="3611880" y="606313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Learning Objectives</a:t>
            </a:r>
            <a:endParaRPr lang="en-US" dirty="0"/>
          </a:p>
        </p:txBody>
      </p:sp>
      <p:sp>
        <p:nvSpPr>
          <p:cNvPr id="20483" name="Content Placeholder 2"/>
          <p:cNvSpPr>
            <a:spLocks noGrp="1"/>
          </p:cNvSpPr>
          <p:nvPr>
            <p:ph sz="quarter" idx="1"/>
          </p:nvPr>
        </p:nvSpPr>
        <p:spPr/>
        <p:txBody>
          <a:bodyPr/>
          <a:lstStyle/>
          <a:p>
            <a:pPr marL="0" indent="0" eaLnBrk="1" hangingPunct="1">
              <a:spcAft>
                <a:spcPts val="1200"/>
              </a:spcAft>
              <a:buNone/>
            </a:pPr>
            <a:r>
              <a:rPr lang="en-US" sz="2000" dirty="0"/>
              <a:t>Explain the criteria for effective </a:t>
            </a:r>
            <a:r>
              <a:rPr lang="en-US" sz="2000" dirty="0" smtClean="0"/>
              <a:t>segmentation.</a:t>
            </a:r>
            <a:endParaRPr lang="en-US" sz="2000" dirty="0"/>
          </a:p>
          <a:p>
            <a:pPr marL="0" indent="0" eaLnBrk="1" hangingPunct="1">
              <a:spcAft>
                <a:spcPts val="1200"/>
              </a:spcAft>
              <a:buNone/>
            </a:pPr>
            <a:r>
              <a:rPr lang="en-US" sz="2000" dirty="0"/>
              <a:t>Identify the various approaches to market </a:t>
            </a:r>
            <a:r>
              <a:rPr lang="en-US" sz="2000" dirty="0" smtClean="0"/>
              <a:t>segmentation.</a:t>
            </a:r>
            <a:endParaRPr lang="en-US" sz="2000" dirty="0"/>
          </a:p>
          <a:p>
            <a:pPr marL="0" indent="0" eaLnBrk="1" hangingPunct="1">
              <a:spcAft>
                <a:spcPts val="1200"/>
              </a:spcAft>
              <a:buNone/>
            </a:pPr>
            <a:r>
              <a:rPr lang="en-US" sz="2000" dirty="0"/>
              <a:t>Describe the steps in target </a:t>
            </a:r>
            <a:r>
              <a:rPr lang="en-US" sz="2000" dirty="0" smtClean="0"/>
              <a:t>marketing.</a:t>
            </a:r>
            <a:endParaRPr lang="en-US" sz="2000" dirty="0"/>
          </a:p>
          <a:p>
            <a:pPr marL="0" indent="0" eaLnBrk="1" hangingPunct="1">
              <a:spcAft>
                <a:spcPts val="1200"/>
              </a:spcAft>
              <a:buNone/>
            </a:pPr>
            <a:r>
              <a:rPr lang="en-US" sz="2000" dirty="0"/>
              <a:t>Define positioning and link it to the use of the marketing </a:t>
            </a:r>
            <a:r>
              <a:rPr lang="en-US" sz="2000" dirty="0" smtClean="0"/>
              <a:t>mix.</a:t>
            </a:r>
            <a:endParaRPr lang="en-US" sz="2000" dirty="0"/>
          </a:p>
          <a:p>
            <a:pPr marL="0" indent="0" eaLnBrk="1" hangingPunct="1">
              <a:spcAft>
                <a:spcPts val="1200"/>
              </a:spcAft>
              <a:buNone/>
            </a:pPr>
            <a:r>
              <a:rPr lang="en-US" sz="2000" dirty="0"/>
              <a:t>Use and interpret perceptual </a:t>
            </a:r>
            <a:r>
              <a:rPr lang="en-US" sz="2000" dirty="0" smtClean="0"/>
              <a:t>maps.</a:t>
            </a:r>
            <a:endParaRPr lang="en-US" sz="2000" dirty="0"/>
          </a:p>
          <a:p>
            <a:pPr marL="0" indent="0" eaLnBrk="1" hangingPunct="1">
              <a:spcAft>
                <a:spcPts val="1200"/>
              </a:spcAft>
              <a:buNone/>
            </a:pPr>
            <a:r>
              <a:rPr lang="en-US" sz="2000" dirty="0"/>
              <a:t>Identify sources of </a:t>
            </a:r>
            <a:r>
              <a:rPr lang="en-US" sz="2000" dirty="0" smtClean="0"/>
              <a:t>differentiation.</a:t>
            </a:r>
            <a:endParaRPr lang="en-US" sz="2000" dirty="0"/>
          </a:p>
          <a:p>
            <a:pPr marL="0" indent="0" eaLnBrk="1" hangingPunct="1">
              <a:spcAft>
                <a:spcPts val="1200"/>
              </a:spcAft>
              <a:buNone/>
            </a:pPr>
            <a:r>
              <a:rPr lang="en-US" sz="2000" dirty="0"/>
              <a:t>Avoid potential positioning </a:t>
            </a:r>
            <a:r>
              <a:rPr lang="en-US" sz="2000" dirty="0" smtClean="0"/>
              <a:t>errors.</a:t>
            </a:r>
            <a:endParaRPr lang="en-US" sz="2000" dirty="0"/>
          </a:p>
          <a:p>
            <a:pPr marL="0" indent="0" eaLnBrk="1" hangingPunct="1">
              <a:spcAft>
                <a:spcPts val="1200"/>
              </a:spcAft>
              <a:buNone/>
            </a:pPr>
            <a:endParaRPr lang="en-US" sz="2200" dirty="0"/>
          </a:p>
        </p:txBody>
      </p:sp>
      <p:sp>
        <p:nvSpPr>
          <p:cNvPr id="20487" name="Rectangle 7"/>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dirty="0"/>
              <a:t>Continuum of Target Marketing Approaches</a:t>
            </a:r>
          </a:p>
        </p:txBody>
      </p:sp>
      <p:sp>
        <p:nvSpPr>
          <p:cNvPr id="3" name="Text Placeholder 2"/>
          <p:cNvSpPr>
            <a:spLocks noGrp="1"/>
          </p:cNvSpPr>
          <p:nvPr>
            <p:ph type="body" sz="quarter" idx="12"/>
          </p:nvPr>
        </p:nvSpPr>
        <p:spPr>
          <a:xfrm>
            <a:off x="228600" y="457200"/>
            <a:ext cx="1371600" cy="549275"/>
          </a:xfrm>
          <a:solidFill>
            <a:schemeClr val="tx2"/>
          </a:solidFill>
        </p:spPr>
        <p:txBody>
          <a:bodyPr/>
          <a:lstStyle/>
          <a:p>
            <a:pPr eaLnBrk="1" hangingPunct="1">
              <a:buClr>
                <a:schemeClr val="accent4"/>
              </a:buClr>
              <a:defRPr/>
            </a:pPr>
            <a:r>
              <a:rPr lang="en-US" dirty="0">
                <a:solidFill>
                  <a:schemeClr val="bg1"/>
                </a:solidFill>
              </a:rPr>
              <a:t>EXHIBIT 7.12</a:t>
            </a:r>
          </a:p>
        </p:txBody>
      </p:sp>
      <p:sp>
        <p:nvSpPr>
          <p:cNvPr id="6" name="Rectangle 5"/>
          <p:cNvSpPr/>
          <p:nvPr/>
        </p:nvSpPr>
        <p:spPr>
          <a:xfrm>
            <a:off x="188278" y="1183323"/>
            <a:ext cx="8640763" cy="5132387"/>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pic>
        <p:nvPicPr>
          <p:cNvPr id="8" name="Picture 7" descr="The continuum of target marketing runs from very broad to very narr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00" y="2705100"/>
            <a:ext cx="8241792" cy="1438656"/>
          </a:xfrm>
          <a:prstGeom prst="rect">
            <a:avLst/>
          </a:prstGeom>
        </p:spPr>
      </p:pic>
      <p:sp>
        <p:nvSpPr>
          <p:cNvPr id="17" name="Rectangle 16"/>
          <p:cNvSpPr/>
          <p:nvPr/>
        </p:nvSpPr>
        <p:spPr>
          <a:xfrm>
            <a:off x="3429000" y="4161695"/>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gn="ctr" eaLnBrk="1" hangingPunct="1">
              <a:defRPr/>
            </a:pPr>
            <a:r>
              <a:rPr lang="en-US" dirty="0" smtClean="0"/>
              <a:t>Target Marketing: Select an Approach</a:t>
            </a:r>
            <a:endParaRPr lang="en-US" dirty="0"/>
          </a:p>
        </p:txBody>
      </p:sp>
      <p:sp>
        <p:nvSpPr>
          <p:cNvPr id="40963" name="Content Placeholder 15"/>
          <p:cNvSpPr>
            <a:spLocks noGrp="1"/>
          </p:cNvSpPr>
          <p:nvPr>
            <p:ph sz="quarter" idx="1"/>
          </p:nvPr>
        </p:nvSpPr>
        <p:spPr/>
        <p:txBody>
          <a:bodyPr/>
          <a:lstStyle/>
          <a:p>
            <a:pPr marL="0" indent="0" eaLnBrk="1" hangingPunct="1">
              <a:buNone/>
            </a:pPr>
            <a:r>
              <a:rPr lang="en-US" dirty="0"/>
              <a:t>Select a </a:t>
            </a:r>
            <a:r>
              <a:rPr lang="en-US" dirty="0" smtClean="0"/>
              <a:t>target marketing approach.</a:t>
            </a:r>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21</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pic>
        <p:nvPicPr>
          <p:cNvPr id="3" name="Picture 2" descr="There are four approaches to target market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2340864"/>
            <a:ext cx="6918960" cy="3328416"/>
          </a:xfrm>
          <a:prstGeom prst="rect">
            <a:avLst/>
          </a:prstGeom>
        </p:spPr>
      </p:pic>
    </p:spTree>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Positioning</a:t>
            </a:r>
            <a:endParaRPr lang="en-US" dirty="0"/>
          </a:p>
        </p:txBody>
      </p:sp>
      <p:sp>
        <p:nvSpPr>
          <p:cNvPr id="41987" name="Content Placeholder 12"/>
          <p:cNvSpPr>
            <a:spLocks noGrp="1"/>
          </p:cNvSpPr>
          <p:nvPr>
            <p:ph sz="quarter" idx="1"/>
          </p:nvPr>
        </p:nvSpPr>
        <p:spPr/>
        <p:txBody>
          <a:bodyPr/>
          <a:lstStyle/>
          <a:p>
            <a:pPr marL="0" indent="0" eaLnBrk="1" hangingPunct="1">
              <a:spcBef>
                <a:spcPts val="1900"/>
              </a:spcBef>
              <a:buNone/>
            </a:pPr>
            <a:r>
              <a:rPr lang="en-US" dirty="0"/>
              <a:t>The firm must turn its attention to creating, communicating, and delivering the value offering to the target markets……</a:t>
            </a:r>
            <a:r>
              <a:rPr lang="en-US" i="1" dirty="0"/>
              <a:t>Positioning</a:t>
            </a:r>
            <a:r>
              <a:rPr lang="en-US" dirty="0"/>
              <a:t> the product so that consumers understand its ability to fulfill their needs and wants. </a:t>
            </a:r>
          </a:p>
          <a:p>
            <a:pPr marL="0" indent="0" eaLnBrk="1" hangingPunct="1">
              <a:spcBef>
                <a:spcPts val="1900"/>
              </a:spcBef>
              <a:buNone/>
            </a:pPr>
            <a:r>
              <a:rPr lang="en-US" i="1" dirty="0"/>
              <a:t>Positioning</a:t>
            </a:r>
            <a:r>
              <a:rPr lang="en-US" dirty="0"/>
              <a:t> is not what the company does to the product.  It’s what the company does to the mind of the customer.</a:t>
            </a:r>
          </a:p>
          <a:p>
            <a:pPr eaLnBrk="1" hangingPunct="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Positioning and Research</a:t>
            </a:r>
          </a:p>
        </p:txBody>
      </p:sp>
      <p:sp>
        <p:nvSpPr>
          <p:cNvPr id="3" name="Content Placeholder 2"/>
          <p:cNvSpPr>
            <a:spLocks noGrp="1"/>
          </p:cNvSpPr>
          <p:nvPr>
            <p:ph sz="quarter" idx="1"/>
          </p:nvPr>
        </p:nvSpPr>
        <p:spPr/>
        <p:txBody>
          <a:bodyPr/>
          <a:lstStyle/>
          <a:p>
            <a:pPr marL="0" indent="0">
              <a:spcBef>
                <a:spcPts val="1900"/>
              </a:spcBef>
              <a:buNone/>
            </a:pPr>
            <a:r>
              <a:rPr lang="en-US" dirty="0"/>
              <a:t>Positioning studies often starts with focus groups that develop set of attributes.</a:t>
            </a:r>
          </a:p>
          <a:p>
            <a:pPr marL="0" indent="0">
              <a:spcBef>
                <a:spcPts val="1900"/>
              </a:spcBef>
              <a:buNone/>
            </a:pPr>
            <a:r>
              <a:rPr lang="en-US" dirty="0"/>
              <a:t>Next, surveys are developed that have respondents rate the attributes of the firm and of its competitors.</a:t>
            </a:r>
          </a:p>
          <a:p>
            <a:pPr marL="0" indent="0">
              <a:spcBef>
                <a:spcPts val="1900"/>
              </a:spcBef>
              <a:buNone/>
            </a:pPr>
            <a:r>
              <a:rPr lang="en-US" dirty="0"/>
              <a:t>Finally, gap analysis is used to determine gaps in what the company promises customers and what it actually delivers.  Analysis identifies gaps by attribute in importance vs. delivery and vs. competitors.</a:t>
            </a:r>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23</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1173163"/>
            <a:ext cx="8640763" cy="51323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dirty="0"/>
              <a:t>Examples of Perceptual Maps Used in Positioning Decisions</a:t>
            </a:r>
          </a:p>
        </p:txBody>
      </p:sp>
      <p:sp>
        <p:nvSpPr>
          <p:cNvPr id="3" name="Text Placeholder 2"/>
          <p:cNvSpPr>
            <a:spLocks noGrp="1"/>
          </p:cNvSpPr>
          <p:nvPr>
            <p:ph type="body" sz="quarter" idx="12"/>
          </p:nvPr>
        </p:nvSpPr>
        <p:spPr>
          <a:xfrm>
            <a:off x="228600" y="457200"/>
            <a:ext cx="1371600" cy="549275"/>
          </a:xfrm>
          <a:solidFill>
            <a:schemeClr val="tx2"/>
          </a:solidFill>
        </p:spPr>
        <p:txBody>
          <a:bodyPr/>
          <a:lstStyle/>
          <a:p>
            <a:pPr eaLnBrk="1" hangingPunct="1">
              <a:buClr>
                <a:schemeClr val="accent4"/>
              </a:buClr>
              <a:defRPr/>
            </a:pPr>
            <a:r>
              <a:rPr lang="en-US" dirty="0">
                <a:solidFill>
                  <a:schemeClr val="bg1"/>
                </a:solidFill>
              </a:rPr>
              <a:t>EXHIBIT </a:t>
            </a:r>
            <a:r>
              <a:rPr lang="en-US" dirty="0" smtClean="0">
                <a:solidFill>
                  <a:schemeClr val="bg1"/>
                </a:solidFill>
              </a:rPr>
              <a:t>7.13</a:t>
            </a:r>
            <a:r>
              <a:rPr lang="en-US" sz="1200" dirty="0" smtClean="0">
                <a:solidFill>
                  <a:schemeClr val="bg1"/>
                </a:solidFill>
              </a:rPr>
              <a:t>a</a:t>
            </a:r>
            <a:endParaRPr lang="en-US" sz="1200" dirty="0">
              <a:solidFill>
                <a:schemeClr val="bg1"/>
              </a:solidFill>
            </a:endParaRPr>
          </a:p>
        </p:txBody>
      </p:sp>
      <p:pic>
        <p:nvPicPr>
          <p:cNvPr id="43015" name="Picture 9" descr="The generic price-quality perceptual map shows the relationship between price and quality."/>
          <p:cNvPicPr>
            <a:picLocks noChangeAspect="1" noChangeArrowheads="1"/>
          </p:cNvPicPr>
          <p:nvPr/>
        </p:nvPicPr>
        <p:blipFill>
          <a:blip r:embed="rId3" cstate="print"/>
          <a:srcRect/>
          <a:stretch>
            <a:fillRect/>
          </a:stretch>
        </p:blipFill>
        <p:spPr bwMode="auto">
          <a:xfrm>
            <a:off x="2311400" y="1760538"/>
            <a:ext cx="4521200" cy="3336925"/>
          </a:xfrm>
          <a:prstGeom prst="rect">
            <a:avLst/>
          </a:prstGeom>
          <a:noFill/>
          <a:ln w="9525">
            <a:noFill/>
            <a:miter lim="800000"/>
            <a:headEnd/>
            <a:tailEnd/>
          </a:ln>
        </p:spPr>
      </p:pic>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8" name="Rectangle 7"/>
          <p:cNvSpPr/>
          <p:nvPr/>
        </p:nvSpPr>
        <p:spPr>
          <a:xfrm>
            <a:off x="3474720" y="5115402"/>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1173163"/>
            <a:ext cx="8640763" cy="51323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dirty="0" smtClean="0"/>
              <a:t>Examples </a:t>
            </a:r>
            <a:r>
              <a:rPr lang="en-US" dirty="0"/>
              <a:t>of Perceptual </a:t>
            </a:r>
            <a:r>
              <a:rPr lang="en-US" dirty="0" smtClean="0"/>
              <a:t>Maps </a:t>
            </a:r>
            <a:r>
              <a:rPr lang="en-US" dirty="0"/>
              <a:t>Used in Positioning </a:t>
            </a:r>
            <a:r>
              <a:rPr lang="en-US" dirty="0" smtClean="0"/>
              <a:t>Decisions (Hotel)</a:t>
            </a:r>
            <a:endParaRPr lang="en-US" dirty="0"/>
          </a:p>
        </p:txBody>
      </p:sp>
      <p:sp>
        <p:nvSpPr>
          <p:cNvPr id="3" name="Text Placeholder 2"/>
          <p:cNvSpPr>
            <a:spLocks noGrp="1"/>
          </p:cNvSpPr>
          <p:nvPr>
            <p:ph type="body" sz="quarter" idx="12"/>
          </p:nvPr>
        </p:nvSpPr>
        <p:spPr>
          <a:xfrm>
            <a:off x="228600" y="457200"/>
            <a:ext cx="1371600" cy="549275"/>
          </a:xfrm>
          <a:solidFill>
            <a:schemeClr val="tx2"/>
          </a:solidFill>
        </p:spPr>
        <p:txBody>
          <a:bodyPr/>
          <a:lstStyle/>
          <a:p>
            <a:pPr eaLnBrk="1" hangingPunct="1">
              <a:buClr>
                <a:schemeClr val="accent4"/>
              </a:buClr>
              <a:defRPr/>
            </a:pPr>
            <a:r>
              <a:rPr lang="en-US" dirty="0">
                <a:solidFill>
                  <a:schemeClr val="bg1"/>
                </a:solidFill>
              </a:rPr>
              <a:t>EXHIBIT </a:t>
            </a:r>
            <a:r>
              <a:rPr lang="en-US" dirty="0" smtClean="0">
                <a:solidFill>
                  <a:schemeClr val="bg1"/>
                </a:solidFill>
              </a:rPr>
              <a:t>7.13</a:t>
            </a:r>
            <a:r>
              <a:rPr lang="en-US" sz="1200" dirty="0" smtClean="0">
                <a:solidFill>
                  <a:schemeClr val="bg1"/>
                </a:solidFill>
              </a:rPr>
              <a:t>b</a:t>
            </a:r>
            <a:endParaRPr lang="en-US" sz="1200" dirty="0">
              <a:solidFill>
                <a:schemeClr val="bg1"/>
              </a:solidFill>
            </a:endParaRPr>
          </a:p>
        </p:txBody>
      </p:sp>
      <p:pic>
        <p:nvPicPr>
          <p:cNvPr id="44039" name="Picture 12" descr="A perceptual map for a hotel shows how the level of service relates to convenience."/>
          <p:cNvPicPr>
            <a:picLocks noChangeAspect="1" noChangeArrowheads="1"/>
          </p:cNvPicPr>
          <p:nvPr/>
        </p:nvPicPr>
        <p:blipFill>
          <a:blip r:embed="rId3" cstate="print"/>
          <a:srcRect/>
          <a:stretch>
            <a:fillRect/>
          </a:stretch>
        </p:blipFill>
        <p:spPr bwMode="auto">
          <a:xfrm>
            <a:off x="2239963" y="1774825"/>
            <a:ext cx="4662487" cy="3306763"/>
          </a:xfrm>
          <a:prstGeom prst="rect">
            <a:avLst/>
          </a:prstGeom>
          <a:noFill/>
          <a:ln w="9525">
            <a:noFill/>
            <a:miter lim="800000"/>
            <a:headEnd/>
            <a:tailEnd/>
          </a:ln>
        </p:spPr>
      </p:pic>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8" name="Rectangle 7"/>
          <p:cNvSpPr/>
          <p:nvPr/>
        </p:nvSpPr>
        <p:spPr>
          <a:xfrm>
            <a:off x="3383280" y="5115402"/>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1173163"/>
            <a:ext cx="8640763" cy="51323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dirty="0"/>
              <a:t>Examples of Perceptual Maps Used in Positioning Decisions</a:t>
            </a:r>
          </a:p>
        </p:txBody>
      </p:sp>
      <p:sp>
        <p:nvSpPr>
          <p:cNvPr id="3" name="Text Placeholder 2"/>
          <p:cNvSpPr>
            <a:spLocks noGrp="1"/>
          </p:cNvSpPr>
          <p:nvPr>
            <p:ph type="body" sz="quarter" idx="12"/>
          </p:nvPr>
        </p:nvSpPr>
        <p:spPr>
          <a:xfrm>
            <a:off x="228600" y="457200"/>
            <a:ext cx="1371600" cy="549275"/>
          </a:xfrm>
          <a:solidFill>
            <a:schemeClr val="tx2"/>
          </a:solidFill>
        </p:spPr>
        <p:txBody>
          <a:bodyPr/>
          <a:lstStyle/>
          <a:p>
            <a:pPr eaLnBrk="1" hangingPunct="1">
              <a:buClr>
                <a:schemeClr val="accent4"/>
              </a:buClr>
              <a:defRPr/>
            </a:pPr>
            <a:r>
              <a:rPr lang="en-US" dirty="0">
                <a:solidFill>
                  <a:schemeClr val="bg1"/>
                </a:solidFill>
              </a:rPr>
              <a:t>EXHIBIT </a:t>
            </a:r>
            <a:r>
              <a:rPr lang="en-US" dirty="0" smtClean="0">
                <a:solidFill>
                  <a:schemeClr val="bg1"/>
                </a:solidFill>
              </a:rPr>
              <a:t>7.13</a:t>
            </a:r>
            <a:r>
              <a:rPr lang="en-US" sz="1200" dirty="0" smtClean="0">
                <a:solidFill>
                  <a:schemeClr val="bg1"/>
                </a:solidFill>
              </a:rPr>
              <a:t>c</a:t>
            </a:r>
            <a:endParaRPr lang="en-US" sz="1200" dirty="0">
              <a:solidFill>
                <a:schemeClr val="bg1"/>
              </a:solidFill>
            </a:endParaRPr>
          </a:p>
        </p:txBody>
      </p:sp>
      <p:pic>
        <p:nvPicPr>
          <p:cNvPr id="45063" name="Picture 10" descr="A perceptual map for an automobile shows how prestige relates to sportiness."/>
          <p:cNvPicPr>
            <a:picLocks noChangeAspect="1" noChangeArrowheads="1"/>
          </p:cNvPicPr>
          <p:nvPr/>
        </p:nvPicPr>
        <p:blipFill>
          <a:blip r:embed="rId2" cstate="print"/>
          <a:srcRect/>
          <a:stretch>
            <a:fillRect/>
          </a:stretch>
        </p:blipFill>
        <p:spPr bwMode="auto">
          <a:xfrm>
            <a:off x="2279650" y="1785938"/>
            <a:ext cx="4583113" cy="3392487"/>
          </a:xfrm>
          <a:prstGeom prst="rect">
            <a:avLst/>
          </a:prstGeom>
          <a:noFill/>
          <a:ln w="9525">
            <a:noFill/>
            <a:miter lim="800000"/>
            <a:headEnd/>
            <a:tailEnd/>
          </a:ln>
        </p:spPr>
      </p:pic>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8" name="Rectangle 7"/>
          <p:cNvSpPr/>
          <p:nvPr/>
        </p:nvSpPr>
        <p:spPr>
          <a:xfrm>
            <a:off x="3474720" y="5148739"/>
            <a:ext cx="2240280" cy="246221"/>
          </a:xfrm>
          <a:prstGeom prst="rect">
            <a:avLst/>
          </a:prstGeom>
        </p:spPr>
        <p:txBody>
          <a:bodyPr wrap="square">
            <a:spAutoFit/>
          </a:bodyPr>
          <a:lstStyle/>
          <a:p>
            <a:pPr algn="ctr"/>
            <a:r>
              <a:rPr lang="en-US" sz="1000" dirty="0" smtClean="0">
                <a:hlinkClick r:id="rId3"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eaLnBrk="1" hangingPunct="1">
              <a:defRPr/>
            </a:pPr>
            <a:r>
              <a:rPr lang="en-US" dirty="0"/>
              <a:t>Sources of Differential Competitive Advantage</a:t>
            </a:r>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27</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036330640"/>
              </p:ext>
            </p:extLst>
          </p:nvPr>
        </p:nvGraphicFramePr>
        <p:xfrm>
          <a:off x="1584960" y="1971040"/>
          <a:ext cx="6096000" cy="29667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Company</a:t>
                      </a:r>
                      <a:endParaRPr lang="en-US" dirty="0"/>
                    </a:p>
                  </a:txBody>
                  <a:tcPr/>
                </a:tc>
                <a:tc>
                  <a:txBody>
                    <a:bodyPr/>
                    <a:lstStyle/>
                    <a:p>
                      <a:r>
                        <a:rPr lang="en-US" dirty="0" smtClean="0"/>
                        <a:t>Advantage</a:t>
                      </a:r>
                      <a:endParaRPr lang="en-US" dirty="0"/>
                    </a:p>
                  </a:txBody>
                  <a:tcPr/>
                </a:tc>
              </a:tr>
              <a:tr h="370840">
                <a:tc>
                  <a:txBody>
                    <a:bodyPr/>
                    <a:lstStyle/>
                    <a:p>
                      <a:r>
                        <a:rPr lang="en-US" dirty="0" err="1" smtClean="0"/>
                        <a:t>Walmart</a:t>
                      </a:r>
                      <a:endParaRPr lang="en-US" dirty="0"/>
                    </a:p>
                  </a:txBody>
                  <a:tcPr/>
                </a:tc>
                <a:tc>
                  <a:txBody>
                    <a:bodyPr/>
                    <a:lstStyle/>
                    <a:p>
                      <a:r>
                        <a:rPr lang="en-US" dirty="0" smtClean="0"/>
                        <a:t>Price leadership</a:t>
                      </a:r>
                      <a:endParaRPr lang="en-US" dirty="0"/>
                    </a:p>
                  </a:txBody>
                  <a:tcPr/>
                </a:tc>
              </a:tr>
              <a:tr h="370840">
                <a:tc>
                  <a:txBody>
                    <a:bodyPr/>
                    <a:lstStyle/>
                    <a:p>
                      <a:r>
                        <a:rPr lang="en-US" dirty="0" smtClean="0"/>
                        <a:t>Apple</a:t>
                      </a:r>
                      <a:endParaRPr lang="en-US" dirty="0"/>
                    </a:p>
                  </a:txBody>
                  <a:tcPr/>
                </a:tc>
                <a:tc>
                  <a:txBody>
                    <a:bodyPr/>
                    <a:lstStyle/>
                    <a:p>
                      <a:r>
                        <a:rPr lang="en-US" dirty="0" smtClean="0"/>
                        <a:t>Innovative leadership</a:t>
                      </a:r>
                      <a:endParaRPr lang="en-US" dirty="0"/>
                    </a:p>
                  </a:txBody>
                  <a:tcPr/>
                </a:tc>
              </a:tr>
              <a:tr h="370840">
                <a:tc>
                  <a:txBody>
                    <a:bodyPr/>
                    <a:lstStyle/>
                    <a:p>
                      <a:r>
                        <a:rPr lang="en-US" dirty="0" smtClean="0"/>
                        <a:t>Ritz-Carlton</a:t>
                      </a:r>
                      <a:endParaRPr lang="en-US" dirty="0"/>
                    </a:p>
                  </a:txBody>
                  <a:tcPr/>
                </a:tc>
                <a:tc>
                  <a:txBody>
                    <a:bodyPr/>
                    <a:lstStyle/>
                    <a:p>
                      <a:r>
                        <a:rPr lang="en-US" dirty="0" smtClean="0"/>
                        <a:t>Service leadership</a:t>
                      </a:r>
                      <a:endParaRPr lang="en-US" dirty="0"/>
                    </a:p>
                  </a:txBody>
                  <a:tcPr/>
                </a:tc>
              </a:tr>
              <a:tr h="370840">
                <a:tc>
                  <a:txBody>
                    <a:bodyPr/>
                    <a:lstStyle/>
                    <a:p>
                      <a:r>
                        <a:rPr lang="en-US" dirty="0" smtClean="0"/>
                        <a:t>BMW</a:t>
                      </a:r>
                      <a:endParaRPr lang="en-US" dirty="0"/>
                    </a:p>
                  </a:txBody>
                  <a:tcPr/>
                </a:tc>
                <a:tc>
                  <a:txBody>
                    <a:bodyPr/>
                    <a:lstStyle/>
                    <a:p>
                      <a:r>
                        <a:rPr lang="en-US" dirty="0" smtClean="0"/>
                        <a:t>Product leadership</a:t>
                      </a:r>
                      <a:endParaRPr lang="en-US" dirty="0"/>
                    </a:p>
                  </a:txBody>
                  <a:tcPr/>
                </a:tc>
              </a:tr>
              <a:tr h="370840">
                <a:tc>
                  <a:txBody>
                    <a:bodyPr/>
                    <a:lstStyle/>
                    <a:p>
                      <a:r>
                        <a:rPr lang="en-US" dirty="0" smtClean="0"/>
                        <a:t>Southwest Airlines</a:t>
                      </a:r>
                      <a:endParaRPr lang="en-US" dirty="0"/>
                    </a:p>
                  </a:txBody>
                  <a:tcPr/>
                </a:tc>
                <a:tc>
                  <a:txBody>
                    <a:bodyPr/>
                    <a:lstStyle/>
                    <a:p>
                      <a:r>
                        <a:rPr lang="en-US" dirty="0" smtClean="0"/>
                        <a:t>Personnel leadership</a:t>
                      </a:r>
                      <a:endParaRPr lang="en-US" dirty="0"/>
                    </a:p>
                  </a:txBody>
                  <a:tcPr/>
                </a:tc>
              </a:tr>
              <a:tr h="370840">
                <a:tc>
                  <a:txBody>
                    <a:bodyPr/>
                    <a:lstStyle/>
                    <a:p>
                      <a:r>
                        <a:rPr lang="en-US" dirty="0" smtClean="0"/>
                        <a:t>Amazon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Convenience leadership</a:t>
                      </a:r>
                    </a:p>
                  </a:txBody>
                  <a:tcPr/>
                </a:tc>
              </a:tr>
              <a:tr h="370840">
                <a:tc>
                  <a:txBody>
                    <a:bodyPr/>
                    <a:lstStyle/>
                    <a:p>
                      <a:r>
                        <a:rPr lang="en-US" dirty="0" smtClean="0"/>
                        <a:t>Harley-Davidson</a:t>
                      </a:r>
                      <a:endParaRPr lang="en-US" dirty="0"/>
                    </a:p>
                  </a:txBody>
                  <a:tcPr/>
                </a:tc>
                <a:tc>
                  <a:txBody>
                    <a:bodyPr/>
                    <a:lstStyle/>
                    <a:p>
                      <a:r>
                        <a:rPr lang="en-US" dirty="0" smtClean="0"/>
                        <a:t>Image leadership</a:t>
                      </a:r>
                      <a:endParaRPr lang="en-US" dirty="0"/>
                    </a:p>
                  </a:txBody>
                  <a:tcPr/>
                </a:tc>
              </a:tr>
            </a:tbl>
          </a:graphicData>
        </a:graphic>
      </p:graphicFrame>
    </p:spTree>
    <p:extLst>
      <p:ext uri="{BB962C8B-B14F-4D97-AF65-F5344CB8AC3E}">
        <p14:creationId xmlns:p14="http://schemas.microsoft.com/office/powerpoint/2010/main" val="1819642747"/>
      </p:ext>
    </p:extLst>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a:t>Positioning Errors</a:t>
            </a:r>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28</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631723636"/>
              </p:ext>
            </p:extLst>
          </p:nvPr>
        </p:nvGraphicFramePr>
        <p:xfrm>
          <a:off x="1524000" y="1940560"/>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Company</a:t>
                      </a:r>
                      <a:endParaRPr lang="en-US" dirty="0"/>
                    </a:p>
                  </a:txBody>
                  <a:tcPr/>
                </a:tc>
                <a:tc>
                  <a:txBody>
                    <a:bodyPr/>
                    <a:lstStyle/>
                    <a:p>
                      <a:r>
                        <a:rPr lang="en-US" dirty="0" smtClean="0"/>
                        <a:t>Error</a:t>
                      </a:r>
                      <a:endParaRPr lang="en-US" dirty="0"/>
                    </a:p>
                  </a:txBody>
                  <a:tcPr/>
                </a:tc>
              </a:tr>
              <a:tr h="370840">
                <a:tc>
                  <a:txBody>
                    <a:bodyPr/>
                    <a:lstStyle/>
                    <a:p>
                      <a:r>
                        <a:rPr lang="en-US" dirty="0" smtClean="0"/>
                        <a:t>Audi</a:t>
                      </a:r>
                      <a:endParaRPr lang="en-US" dirty="0"/>
                    </a:p>
                  </a:txBody>
                  <a:tcPr/>
                </a:tc>
                <a:tc>
                  <a:txBody>
                    <a:bodyPr/>
                    <a:lstStyle/>
                    <a:p>
                      <a:r>
                        <a:rPr lang="en-US" dirty="0" err="1" smtClean="0"/>
                        <a:t>Underpositioning</a:t>
                      </a:r>
                      <a:endParaRPr lang="en-US" dirty="0"/>
                    </a:p>
                  </a:txBody>
                  <a:tcPr/>
                </a:tc>
              </a:tr>
              <a:tr h="370840">
                <a:tc>
                  <a:txBody>
                    <a:bodyPr/>
                    <a:lstStyle/>
                    <a:p>
                      <a:r>
                        <a:rPr lang="en-US" dirty="0" smtClean="0"/>
                        <a:t>Dell, Tiffany’s</a:t>
                      </a:r>
                      <a:endParaRPr lang="en-US" dirty="0"/>
                    </a:p>
                  </a:txBody>
                  <a:tcPr/>
                </a:tc>
                <a:tc>
                  <a:txBody>
                    <a:bodyPr/>
                    <a:lstStyle/>
                    <a:p>
                      <a:r>
                        <a:rPr lang="en-US" dirty="0" err="1" smtClean="0"/>
                        <a:t>Overpositioning</a:t>
                      </a:r>
                      <a:endParaRPr lang="en-US" dirty="0"/>
                    </a:p>
                  </a:txBody>
                  <a:tcPr/>
                </a:tc>
              </a:tr>
              <a:tr h="370840">
                <a:tc>
                  <a:txBody>
                    <a:bodyPr/>
                    <a:lstStyle/>
                    <a:p>
                      <a:r>
                        <a:rPr lang="en-US" dirty="0" smtClean="0"/>
                        <a:t>McDonald’s</a:t>
                      </a:r>
                      <a:endParaRPr lang="en-US" dirty="0"/>
                    </a:p>
                  </a:txBody>
                  <a:tcPr/>
                </a:tc>
                <a:tc>
                  <a:txBody>
                    <a:bodyPr/>
                    <a:lstStyle/>
                    <a:p>
                      <a:r>
                        <a:rPr lang="en-US" dirty="0" smtClean="0"/>
                        <a:t>Confused positioning</a:t>
                      </a:r>
                      <a:endParaRPr lang="en-US" dirty="0"/>
                    </a:p>
                  </a:txBody>
                  <a:tcPr/>
                </a:tc>
              </a:tr>
              <a:tr h="370840">
                <a:tc>
                  <a:txBody>
                    <a:bodyPr/>
                    <a:lstStyle/>
                    <a:p>
                      <a:r>
                        <a:rPr lang="en-US" dirty="0" smtClean="0"/>
                        <a:t>AIG</a:t>
                      </a:r>
                      <a:endParaRPr lang="en-US" dirty="0"/>
                    </a:p>
                  </a:txBody>
                  <a:tcPr/>
                </a:tc>
                <a:tc>
                  <a:txBody>
                    <a:bodyPr/>
                    <a:lstStyle/>
                    <a:p>
                      <a:r>
                        <a:rPr lang="en-US" dirty="0" smtClean="0"/>
                        <a:t>Doubtful positioning</a:t>
                      </a:r>
                      <a:endParaRPr lang="en-US" dirty="0"/>
                    </a:p>
                  </a:txBody>
                  <a:tcPr/>
                </a:tc>
              </a:tr>
            </a:tbl>
          </a:graphicData>
        </a:graphic>
      </p:graphicFrame>
    </p:spTree>
    <p:extLst>
      <p:ext uri="{BB962C8B-B14F-4D97-AF65-F5344CB8AC3E}">
        <p14:creationId xmlns:p14="http://schemas.microsoft.com/office/powerpoint/2010/main" val="735245414"/>
      </p:ext>
    </p:extLst>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smtClean="0"/>
              <a:t>Alt Text Appendix</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29</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3" name="Content Placeholder 2"/>
          <p:cNvSpPr>
            <a:spLocks noGrp="1"/>
          </p:cNvSpPr>
          <p:nvPr>
            <p:ph sz="quarter" idx="1"/>
          </p:nvPr>
        </p:nvSpPr>
        <p:spPr/>
        <p:txBody>
          <a:bodyPr/>
          <a:lstStyle/>
          <a:p>
            <a:pPr marL="0" indent="0">
              <a:buNone/>
            </a:pPr>
            <a:r>
              <a:rPr lang="en-US" sz="2800" dirty="0"/>
              <a:t>All long alt text descriptions are included in this appendix</a:t>
            </a:r>
            <a:r>
              <a:rPr lang="en-US" sz="2800" dirty="0" smtClean="0"/>
              <a:t>.</a:t>
            </a:r>
            <a:endParaRPr lang="en-US" sz="3200" dirty="0"/>
          </a:p>
        </p:txBody>
      </p:sp>
    </p:spTree>
    <p:extLst>
      <p:ext uri="{BB962C8B-B14F-4D97-AF65-F5344CB8AC3E}">
        <p14:creationId xmlns:p14="http://schemas.microsoft.com/office/powerpoint/2010/main" val="2687104403"/>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Fulfilling Consumer Needs and Wants</a:t>
            </a:r>
            <a:endParaRPr lang="en-US" dirty="0"/>
          </a:p>
        </p:txBody>
      </p:sp>
      <p:sp>
        <p:nvSpPr>
          <p:cNvPr id="21507" name="Content Placeholder 12"/>
          <p:cNvSpPr>
            <a:spLocks noGrp="1"/>
          </p:cNvSpPr>
          <p:nvPr>
            <p:ph sz="quarter" idx="1"/>
          </p:nvPr>
        </p:nvSpPr>
        <p:spPr>
          <a:xfrm>
            <a:off x="612648" y="2011680"/>
            <a:ext cx="8153400" cy="4084320"/>
          </a:xfrm>
        </p:spPr>
        <p:txBody>
          <a:bodyPr/>
          <a:lstStyle/>
          <a:p>
            <a:pPr marL="0" indent="0" eaLnBrk="1" hangingPunct="1">
              <a:buNone/>
            </a:pPr>
            <a:r>
              <a:rPr lang="en-US" sz="4000" dirty="0"/>
              <a:t>Market </a:t>
            </a:r>
            <a:r>
              <a:rPr lang="en-US" sz="4000" dirty="0" smtClean="0"/>
              <a:t>segmentation</a:t>
            </a:r>
            <a:endParaRPr lang="en-US" sz="4000" dirty="0"/>
          </a:p>
          <a:p>
            <a:pPr marL="0" indent="0" eaLnBrk="1" hangingPunct="1">
              <a:buNone/>
            </a:pPr>
            <a:r>
              <a:rPr lang="en-US" sz="4000" dirty="0"/>
              <a:t>Target </a:t>
            </a:r>
            <a:r>
              <a:rPr lang="en-US" sz="4000" dirty="0" smtClean="0"/>
              <a:t>marketing</a:t>
            </a:r>
            <a:endParaRPr lang="en-US" sz="4000" dirty="0"/>
          </a:p>
          <a:p>
            <a:pPr marL="0" indent="0" eaLnBrk="1" hangingPunct="1">
              <a:buNone/>
            </a:pPr>
            <a:r>
              <a:rPr lang="en-US" sz="4000" dirty="0"/>
              <a:t>Positioning</a:t>
            </a:r>
          </a:p>
        </p:txBody>
      </p:sp>
      <p:sp>
        <p:nvSpPr>
          <p:cNvPr id="21511" name="Rectangle 7"/>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sz="4000" dirty="0" smtClean="0"/>
              <a:t>Market Segmentation, Target Marketing, and Positioning</a:t>
            </a:r>
            <a:endParaRPr lang="en-US" sz="40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30</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3" name="Content Placeholder 2"/>
          <p:cNvSpPr>
            <a:spLocks noGrp="1"/>
          </p:cNvSpPr>
          <p:nvPr>
            <p:ph sz="quarter" idx="1"/>
          </p:nvPr>
        </p:nvSpPr>
        <p:spPr/>
        <p:txBody>
          <a:bodyPr>
            <a:normAutofit fontScale="85000" lnSpcReduction="20000"/>
          </a:bodyPr>
          <a:lstStyle/>
          <a:p>
            <a:pPr marL="0" indent="0">
              <a:buNone/>
            </a:pPr>
            <a:r>
              <a:rPr lang="en-US" sz="3200" dirty="0">
                <a:solidFill>
                  <a:srgbClr val="000000"/>
                </a:solidFill>
                <a:latin typeface="Calibri"/>
                <a:ea typeface="Calibri"/>
                <a:cs typeface="Calibri"/>
              </a:rPr>
              <a:t>Market segmentation appears at the top of the flow chart. Market segmentation is dividing a market into meaningful smaller markets or submarkets based on </a:t>
            </a:r>
            <a:r>
              <a:rPr lang="en-US" sz="3200" dirty="0" smtClean="0">
                <a:solidFill>
                  <a:srgbClr val="000000"/>
                </a:solidFill>
                <a:latin typeface="Calibri"/>
                <a:ea typeface="Calibri"/>
                <a:cs typeface="Calibri"/>
              </a:rPr>
              <a:t>common </a:t>
            </a:r>
            <a:r>
              <a:rPr lang="en-US" sz="3200" dirty="0">
                <a:solidFill>
                  <a:srgbClr val="000000"/>
                </a:solidFill>
                <a:latin typeface="Calibri"/>
                <a:ea typeface="Calibri"/>
                <a:cs typeface="Calibri"/>
              </a:rPr>
              <a:t>characteristics. An arrow points to target marketing. Target marketing is evaluating the market segments, then making decisions about which among them is most worthy of investment for development. An arrow from there points to positioning. Positioning is communicating one or more sources of value to customers in ways that connect needs and wants to what the product has to offer. Positioning strategies are executed through the development of unique combinations of the marketing mix variables.</a:t>
            </a:r>
            <a:endParaRPr lang="en-US" dirty="0"/>
          </a:p>
        </p:txBody>
      </p:sp>
    </p:spTree>
    <p:extLst>
      <p:ext uri="{BB962C8B-B14F-4D97-AF65-F5344CB8AC3E}">
        <p14:creationId xmlns:p14="http://schemas.microsoft.com/office/powerpoint/2010/main" val="3523661107"/>
      </p:ext>
    </p:extLst>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eaLnBrk="1" hangingPunct="1">
              <a:defRPr/>
            </a:pPr>
            <a:r>
              <a:rPr lang="en-US" sz="4800" dirty="0" smtClean="0"/>
              <a:t>Geographic Segmentation</a:t>
            </a:r>
            <a:endParaRPr lang="en-US" sz="4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31</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3"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Geographic segmentation is in a circle at the center of the image. This is surrounded by five categories. They are by region, by density of population, by size of population, by growth of population, and by climate.</a:t>
            </a:r>
            <a:endParaRPr lang="en-US" dirty="0"/>
          </a:p>
        </p:txBody>
      </p:sp>
    </p:spTree>
    <p:extLst>
      <p:ext uri="{BB962C8B-B14F-4D97-AF65-F5344CB8AC3E}">
        <p14:creationId xmlns:p14="http://schemas.microsoft.com/office/powerpoint/2010/main" val="3200553343"/>
      </p:ext>
    </p:extLst>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eaLnBrk="1" hangingPunct="1">
              <a:defRPr/>
            </a:pPr>
            <a:r>
              <a:rPr lang="en-US" sz="4800" dirty="0" smtClean="0"/>
              <a:t>Demographic Segmentation</a:t>
            </a:r>
            <a:endParaRPr lang="en-US" sz="4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32</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3"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The categories of demographic segmentation are: age, generational group, gender, family and household, race and ethnicity, income, occupation, education, social class, and </a:t>
            </a:r>
            <a:r>
              <a:rPr lang="en-US" sz="3200" dirty="0" err="1">
                <a:solidFill>
                  <a:srgbClr val="000000"/>
                </a:solidFill>
                <a:latin typeface="Calibri"/>
                <a:ea typeface="Calibri"/>
                <a:cs typeface="Calibri"/>
              </a:rPr>
              <a:t>geodemographics</a:t>
            </a:r>
            <a:r>
              <a:rPr lang="en-US" sz="3200" dirty="0">
                <a:solidFill>
                  <a:srgbClr val="000000"/>
                </a:solidFill>
                <a:latin typeface="Calibri"/>
                <a:ea typeface="Calibri"/>
                <a:cs typeface="Calibri"/>
              </a:rPr>
              <a:t>.</a:t>
            </a:r>
            <a:endParaRPr lang="en-US" dirty="0"/>
          </a:p>
        </p:txBody>
      </p:sp>
    </p:spTree>
    <p:extLst>
      <p:ext uri="{BB962C8B-B14F-4D97-AF65-F5344CB8AC3E}">
        <p14:creationId xmlns:p14="http://schemas.microsoft.com/office/powerpoint/2010/main" val="931856747"/>
      </p:ext>
    </p:extLst>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eaLnBrk="1" hangingPunct="1">
              <a:defRPr/>
            </a:pPr>
            <a:r>
              <a:rPr lang="en-US" sz="4800" dirty="0" smtClean="0"/>
              <a:t>VALS Framework</a:t>
            </a:r>
            <a:endParaRPr lang="en-US" sz="4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33</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3" name="Content Placeholder 2"/>
          <p:cNvSpPr>
            <a:spLocks noGrp="1"/>
          </p:cNvSpPr>
          <p:nvPr>
            <p:ph sz="quarter" idx="1"/>
          </p:nvPr>
        </p:nvSpPr>
        <p:spPr/>
        <p:txBody>
          <a:bodyPr>
            <a:normAutofit fontScale="70000" lnSpcReduction="20000"/>
          </a:bodyPr>
          <a:lstStyle/>
          <a:p>
            <a:pPr marL="0" indent="0">
              <a:buNone/>
            </a:pPr>
            <a:r>
              <a:rPr lang="en-US" sz="3200" dirty="0">
                <a:solidFill>
                  <a:srgbClr val="000000"/>
                </a:solidFill>
                <a:latin typeface="Calibri"/>
                <a:ea typeface="Calibri"/>
                <a:cs typeface="Calibri"/>
              </a:rPr>
              <a:t>The top of the VALS Framework is identified by high resources and high innovation, while the bottom is identified by low resources and low innovation. At the top of the framework are the innovators. At the bottom of the framework are the survivors. Between the innovators and survivors, there are three categories of people grouped by their primary motivation. On the leftmost category are people motivated by ideals. The thinkers are at the top, closer to the innovators. The believers at at the bottom, closer to the survivors. In the middle category are the people whose primary motivation is achievement. In this category, the achievers are on top and the strivers are on the bottom. In the rightmost category are those motivated by self-expression. At the top of this group are the experiencers and at the bottom are the makers.</a:t>
            </a:r>
            <a:endParaRPr lang="en-US" dirty="0"/>
          </a:p>
        </p:txBody>
      </p:sp>
    </p:spTree>
    <p:extLst>
      <p:ext uri="{BB962C8B-B14F-4D97-AF65-F5344CB8AC3E}">
        <p14:creationId xmlns:p14="http://schemas.microsoft.com/office/powerpoint/2010/main" val="2578358981"/>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eaLnBrk="1" hangingPunct="1">
              <a:defRPr/>
            </a:pPr>
            <a:r>
              <a:rPr lang="en-US" sz="4800" dirty="0" smtClean="0"/>
              <a:t>Target Marketing: Market Segment Analysis</a:t>
            </a:r>
            <a:endParaRPr lang="en-US" sz="4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34</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3"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The factors used to analyze market segments are shown in a pyramid. At the base is the </a:t>
            </a:r>
            <a:r>
              <a:rPr lang="en-US" sz="3200" dirty="0" smtClean="0">
                <a:solidFill>
                  <a:srgbClr val="000000"/>
                </a:solidFill>
                <a:latin typeface="Calibri"/>
                <a:ea typeface="Calibri"/>
                <a:cs typeface="Calibri"/>
              </a:rPr>
              <a:t>strategic </a:t>
            </a:r>
            <a:r>
              <a:rPr lang="en-US" sz="3200" dirty="0">
                <a:solidFill>
                  <a:srgbClr val="000000"/>
                </a:solidFill>
                <a:latin typeface="Calibri"/>
                <a:ea typeface="Calibri"/>
                <a:cs typeface="Calibri"/>
              </a:rPr>
              <a:t>fit of the segment. In the middle are the competitive forces related to the segment. At the top are the segment size and growth potential.</a:t>
            </a:r>
            <a:endParaRPr lang="en-US" dirty="0"/>
          </a:p>
        </p:txBody>
      </p:sp>
    </p:spTree>
    <p:extLst>
      <p:ext uri="{BB962C8B-B14F-4D97-AF65-F5344CB8AC3E}">
        <p14:creationId xmlns:p14="http://schemas.microsoft.com/office/powerpoint/2010/main" val="3795664702"/>
      </p:ext>
    </p:extLst>
  </p:cSld>
  <p:clrMapOvr>
    <a:masterClrMapping/>
  </p:clrMapOvr>
  <p:transition xmlns:p14="http://schemas.microsoft.com/office/powerpoint/2010/mai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eaLnBrk="1" hangingPunct="1">
              <a:defRPr/>
            </a:pPr>
            <a:r>
              <a:rPr lang="en-US" sz="4800" dirty="0" smtClean="0"/>
              <a:t>Target Marketing: Profiles</a:t>
            </a:r>
            <a:endParaRPr lang="en-US" sz="4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35</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3"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There are four types of target-market profiles, which are displayed in a pyramid. At the top are the primary target markets. Just beneath them are the secondary target markets. Next are the tertiary target markets. Finally, at the bottom of the pyramid, are the target markets to abandon for future development.</a:t>
            </a:r>
            <a:endParaRPr lang="en-US" dirty="0"/>
          </a:p>
        </p:txBody>
      </p:sp>
    </p:spTree>
    <p:extLst>
      <p:ext uri="{BB962C8B-B14F-4D97-AF65-F5344CB8AC3E}">
        <p14:creationId xmlns:p14="http://schemas.microsoft.com/office/powerpoint/2010/main" val="3213240525"/>
      </p:ext>
    </p:extLst>
  </p:cSld>
  <p:clrMapOvr>
    <a:masterClrMapping/>
  </p:clrMapOvr>
  <p:transition xmlns:p14="http://schemas.microsoft.com/office/powerpoint/2010/mai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eaLnBrk="1" hangingPunct="1">
              <a:defRPr/>
            </a:pPr>
            <a:r>
              <a:rPr lang="en-US" sz="4800" dirty="0" smtClean="0"/>
              <a:t>Continuum of Target Marketing Approaches</a:t>
            </a:r>
            <a:endParaRPr lang="en-US" sz="4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36</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3"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The continuum of target marketing runs from very broad to very narrow. At the broadest end, on the left, is undifferentiated target marketing. Moving to the right, we reach differentiated target marketing. Then, we find concentrated target marketing. Finally, at the narrowest end of the continuum, on the far right side, is customized target marketing.</a:t>
            </a:r>
            <a:endParaRPr lang="en-US" dirty="0"/>
          </a:p>
        </p:txBody>
      </p:sp>
    </p:spTree>
    <p:extLst>
      <p:ext uri="{BB962C8B-B14F-4D97-AF65-F5344CB8AC3E}">
        <p14:creationId xmlns:p14="http://schemas.microsoft.com/office/powerpoint/2010/main" val="2365309544"/>
      </p:ext>
    </p:extLst>
  </p:cSld>
  <p:clrMapOvr>
    <a:masterClrMapping/>
  </p:clrMapOvr>
  <p:transition xmlns:p14="http://schemas.microsoft.com/office/powerpoint/2010/mai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pPr algn="ctr" eaLnBrk="1" hangingPunct="1">
              <a:defRPr/>
            </a:pPr>
            <a:r>
              <a:rPr lang="en-US" sz="3200" dirty="0" smtClean="0"/>
              <a:t>Examples of Perceptual Maps Used in Positioning Decisions</a:t>
            </a:r>
            <a:endParaRPr lang="en-US" sz="32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37</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3" name="Content Placeholder 2"/>
          <p:cNvSpPr>
            <a:spLocks noGrp="1"/>
          </p:cNvSpPr>
          <p:nvPr>
            <p:ph sz="quarter" idx="1"/>
          </p:nvPr>
        </p:nvSpPr>
        <p:spPr/>
        <p:txBody>
          <a:bodyPr>
            <a:normAutofit fontScale="92500" lnSpcReduction="20000"/>
          </a:bodyPr>
          <a:lstStyle/>
          <a:p>
            <a:pPr marL="0" indent="0">
              <a:buNone/>
            </a:pPr>
            <a:r>
              <a:rPr lang="en-US" sz="3200" dirty="0">
                <a:solidFill>
                  <a:srgbClr val="000000"/>
                </a:solidFill>
                <a:latin typeface="Calibri"/>
                <a:ea typeface="Calibri"/>
                <a:cs typeface="Calibri"/>
              </a:rPr>
              <a:t>The generic price-quality perceptual map shows quality on the x-axis and price on the y-axis. Quality increases moving to the right. Price increases moving up. In the center is a large oval representing feasible positions. This oval takes up equal area in all four quadrants. The lower-left quadrant, which represents low quality and low price, has a smaller oval marked feasible positions. Another smaller feasible-positions oval appears in the upper-right quadrant, which represents high quality and high price. </a:t>
            </a:r>
            <a:endParaRPr lang="en-US" dirty="0"/>
          </a:p>
        </p:txBody>
      </p:sp>
    </p:spTree>
    <p:extLst>
      <p:ext uri="{BB962C8B-B14F-4D97-AF65-F5344CB8AC3E}">
        <p14:creationId xmlns:p14="http://schemas.microsoft.com/office/powerpoint/2010/main" val="10655485"/>
      </p:ext>
    </p:extLst>
  </p:cSld>
  <p:clrMapOvr>
    <a:masterClrMapping/>
  </p:clrMapOvr>
  <p:transition xmlns:p14="http://schemas.microsoft.com/office/powerpoint/2010/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pPr algn="ctr" eaLnBrk="1" hangingPunct="1">
              <a:defRPr/>
            </a:pPr>
            <a:r>
              <a:rPr lang="en-US" sz="3200" dirty="0" smtClean="0"/>
              <a:t>Examples of Perceptual Maps Used in Positioning Decisions (Hotel)</a:t>
            </a:r>
            <a:endParaRPr lang="en-US" sz="32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38</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3" name="Content Placeholder 2"/>
          <p:cNvSpPr>
            <a:spLocks noGrp="1"/>
          </p:cNvSpPr>
          <p:nvPr>
            <p:ph sz="quarter" idx="1"/>
          </p:nvPr>
        </p:nvSpPr>
        <p:spPr/>
        <p:txBody>
          <a:bodyPr>
            <a:normAutofit fontScale="70000" lnSpcReduction="20000"/>
          </a:bodyPr>
          <a:lstStyle/>
          <a:p>
            <a:pPr marL="0" indent="0">
              <a:buNone/>
            </a:pPr>
            <a:r>
              <a:rPr lang="en-US" sz="3200" dirty="0">
                <a:solidFill>
                  <a:srgbClr val="000000"/>
                </a:solidFill>
                <a:latin typeface="Calibri"/>
                <a:ea typeface="Calibri"/>
                <a:cs typeface="Calibri"/>
              </a:rPr>
              <a:t>Positioning involves trade-offs among relevant attributes, not just price and quality. In this map for a hotel, convenient location is on the x-axis. At the far left end is convenience to the business district. At the far right end is convenience to the airport. The service level of the hotel is shown on the y-axis. At the bottom, is basic service and at the top is full service. In the upper-left quadrant, are two points, A and C. Based on their quadrant, we can tell that points A and C represent relatively high levels of service and convenience to the business district. Hotel A is further to the left, but slightly lower. This tells us it has a more convenient business-district location, but slightly less service than Hotel C, which offers the fullest level of service. In the lower-left quadrant is Hotel D. We can see that point D is more convenient to the business district than to the airport. It also offers the most basic service. Finally, Hotel B is in the lower-right quadrant. This shows us that it is most convenient to the airport and offers relatively basic service.</a:t>
            </a:r>
            <a:endParaRPr lang="en-US" dirty="0"/>
          </a:p>
        </p:txBody>
      </p:sp>
    </p:spTree>
    <p:extLst>
      <p:ext uri="{BB962C8B-B14F-4D97-AF65-F5344CB8AC3E}">
        <p14:creationId xmlns:p14="http://schemas.microsoft.com/office/powerpoint/2010/main" val="4130378401"/>
      </p:ext>
    </p:extLst>
  </p:cSld>
  <p:clrMapOvr>
    <a:masterClrMapping/>
  </p:clrMapOvr>
  <p:transition xmlns:p14="http://schemas.microsoft.com/office/powerpoint/2010/mai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pPr algn="ctr" eaLnBrk="1" hangingPunct="1">
              <a:defRPr/>
            </a:pPr>
            <a:r>
              <a:rPr lang="en-US" sz="3200" dirty="0" smtClean="0"/>
              <a:t>Examples of Perceptual Maps Used in Positioning Decisions (Automobile)</a:t>
            </a:r>
            <a:endParaRPr lang="en-US" sz="32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39</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3" name="Content Placeholder 2"/>
          <p:cNvSpPr>
            <a:spLocks noGrp="1"/>
          </p:cNvSpPr>
          <p:nvPr>
            <p:ph sz="quarter" idx="1"/>
          </p:nvPr>
        </p:nvSpPr>
        <p:spPr/>
        <p:txBody>
          <a:bodyPr>
            <a:normAutofit fontScale="77500" lnSpcReduction="20000"/>
          </a:bodyPr>
          <a:lstStyle/>
          <a:p>
            <a:pPr marL="0" indent="0">
              <a:buNone/>
            </a:pPr>
            <a:r>
              <a:rPr lang="en-US" sz="3200" dirty="0">
                <a:solidFill>
                  <a:srgbClr val="000000"/>
                </a:solidFill>
                <a:latin typeface="Calibri"/>
                <a:ea typeface="Calibri"/>
                <a:cs typeface="Calibri"/>
              </a:rPr>
              <a:t>Automobiles present another example of attributes, specifically sportiness and prestige. The x-axis depicts prestige, with low prestige on the left and high prestige on the right. The y-axis presents sportiness, with the bottom described as being "not very </a:t>
            </a:r>
            <a:r>
              <a:rPr lang="en-US" sz="3200" dirty="0" smtClean="0">
                <a:solidFill>
                  <a:srgbClr val="000000"/>
                </a:solidFill>
                <a:latin typeface="Calibri"/>
                <a:ea typeface="Calibri"/>
                <a:cs typeface="Calibri"/>
              </a:rPr>
              <a:t>sporty</a:t>
            </a:r>
            <a:r>
              <a:rPr lang="en-US" sz="3200" dirty="0">
                <a:solidFill>
                  <a:srgbClr val="000000"/>
                </a:solidFill>
                <a:latin typeface="Calibri"/>
                <a:ea typeface="Calibri"/>
                <a:cs typeface="Calibri"/>
              </a:rPr>
              <a:t>" and the top being "highly sporty." This creates four quadrants. In the upper-left, point C depicts an automobile that is the mostly sporty, but relatively low in prestige. In the upper-right quadrant, point A depicts a car that is also quite sporty, and also high prestige. The lower-right quadrant contains point B, which is very close to the point where the two axes intersect. It is a little prestigious and slightly less sporty than average. Finally, in the lower-left quadrant, is point D. This automobile is relatively low in both prestige and sportiness.</a:t>
            </a:r>
            <a:endParaRPr lang="en-US" dirty="0"/>
          </a:p>
        </p:txBody>
      </p:sp>
    </p:spTree>
    <p:extLst>
      <p:ext uri="{BB962C8B-B14F-4D97-AF65-F5344CB8AC3E}">
        <p14:creationId xmlns:p14="http://schemas.microsoft.com/office/powerpoint/2010/main" val="3698932693"/>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28600" y="1222693"/>
            <a:ext cx="8640763" cy="5132387"/>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Title 5"/>
          <p:cNvSpPr>
            <a:spLocks noGrp="1"/>
          </p:cNvSpPr>
          <p:nvPr>
            <p:ph type="title"/>
          </p:nvPr>
        </p:nvSpPr>
        <p:spPr>
          <a:xfrm>
            <a:off x="1671638" y="457200"/>
            <a:ext cx="7197725" cy="549275"/>
          </a:xfrm>
          <a:solidFill>
            <a:srgbClr val="7030A0"/>
          </a:solidFill>
        </p:spPr>
        <p:txBody>
          <a:bodyPr/>
          <a:lstStyle/>
          <a:p>
            <a:pPr eaLnBrk="1" hangingPunct="1">
              <a:defRPr/>
            </a:pPr>
            <a:r>
              <a:rPr lang="en-US" dirty="0"/>
              <a:t>Market Segmentation, Target Marketing, and Positioning</a:t>
            </a:r>
          </a:p>
        </p:txBody>
      </p:sp>
      <p:sp>
        <p:nvSpPr>
          <p:cNvPr id="7" name="Text Placeholder 6"/>
          <p:cNvSpPr>
            <a:spLocks noGrp="1"/>
          </p:cNvSpPr>
          <p:nvPr>
            <p:ph type="body" sz="quarter" idx="12"/>
          </p:nvPr>
        </p:nvSpPr>
        <p:spPr>
          <a:xfrm>
            <a:off x="228600" y="457200"/>
            <a:ext cx="1371600" cy="549275"/>
          </a:xfrm>
          <a:solidFill>
            <a:srgbClr val="0070C0"/>
          </a:solidFill>
        </p:spPr>
        <p:txBody>
          <a:bodyPr/>
          <a:lstStyle/>
          <a:p>
            <a:pPr eaLnBrk="1" hangingPunct="1">
              <a:buClr>
                <a:schemeClr val="accent4"/>
              </a:buClr>
              <a:defRPr/>
            </a:pPr>
            <a:r>
              <a:rPr lang="en-US" dirty="0">
                <a:solidFill>
                  <a:schemeClr val="bg1"/>
                </a:solidFill>
              </a:rPr>
              <a:t>EXHIBIT 7.1</a:t>
            </a:r>
          </a:p>
        </p:txBody>
      </p:sp>
      <p:sp>
        <p:nvSpPr>
          <p:cNvPr id="2253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 name="Footer Placeholder 1"/>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pic>
        <p:nvPicPr>
          <p:cNvPr id="3" name="Picture 2" descr="A flow chart shows that market segmentation leads to target marketing, which moves to position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80" y="1218781"/>
            <a:ext cx="4434840" cy="4908123"/>
          </a:xfrm>
          <a:prstGeom prst="rect">
            <a:avLst/>
          </a:prstGeom>
        </p:spPr>
      </p:pic>
      <p:sp>
        <p:nvSpPr>
          <p:cNvPr id="16" name="Rectangle 15"/>
          <p:cNvSpPr/>
          <p:nvPr/>
        </p:nvSpPr>
        <p:spPr>
          <a:xfrm>
            <a:off x="3611880" y="6063139"/>
            <a:ext cx="2240280" cy="246221"/>
          </a:xfrm>
          <a:prstGeom prst="rect">
            <a:avLst/>
          </a:prstGeom>
        </p:spPr>
        <p:txBody>
          <a:bodyPr wrap="square">
            <a:spAutoFit/>
          </a:bodyPr>
          <a:lstStyle/>
          <a:p>
            <a:pPr algn="ctr"/>
            <a:r>
              <a:rPr lang="en-US" sz="1000" dirty="0" smtClean="0">
                <a:hlinkClick r:id="rId3" action="ppaction://hlinksldjump"/>
              </a:rPr>
              <a:t>Link to long alt text description</a:t>
            </a:r>
            <a:endParaRPr lang="en-US" sz="1000" dirty="0"/>
          </a:p>
        </p:txBody>
      </p:sp>
    </p:spTree>
    <p:extLst>
      <p:ext uri="{BB962C8B-B14F-4D97-AF65-F5344CB8AC3E}">
        <p14:creationId xmlns:p14="http://schemas.microsoft.com/office/powerpoint/2010/main" val="4196039840"/>
      </p:ext>
    </p:extLst>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eaLnBrk="1" hangingPunct="1">
              <a:defRPr/>
            </a:pPr>
            <a:r>
              <a:rPr lang="en-US" dirty="0" smtClean="0"/>
              <a:t>What Is Segmentation?</a:t>
            </a:r>
            <a:endParaRPr lang="en-US" dirty="0"/>
          </a:p>
        </p:txBody>
      </p:sp>
      <p:sp>
        <p:nvSpPr>
          <p:cNvPr id="23555" name="Content Placeholder 14"/>
          <p:cNvSpPr>
            <a:spLocks noGrp="1"/>
          </p:cNvSpPr>
          <p:nvPr>
            <p:ph sz="quarter" idx="1"/>
          </p:nvPr>
        </p:nvSpPr>
        <p:spPr>
          <a:xfrm>
            <a:off x="1211263" y="1527175"/>
            <a:ext cx="7458075" cy="4664075"/>
          </a:xfrm>
        </p:spPr>
        <p:txBody>
          <a:bodyPr/>
          <a:lstStyle/>
          <a:p>
            <a:pPr marL="0" indent="0" eaLnBrk="1" hangingPunct="1">
              <a:spcBef>
                <a:spcPts val="1900"/>
              </a:spcBef>
              <a:buNone/>
            </a:pPr>
            <a:r>
              <a:rPr lang="en-US" i="1" dirty="0"/>
              <a:t>Segmentation </a:t>
            </a:r>
            <a:r>
              <a:rPr lang="en-US" dirty="0"/>
              <a:t>seeks to find one or more factors about members of a heterogeneous market that allow for dividing of the market into smaller, more homogeneous subgroups.</a:t>
            </a:r>
          </a:p>
          <a:p>
            <a:pPr marL="0" indent="0" eaLnBrk="1" hangingPunct="1">
              <a:spcBef>
                <a:spcPts val="1900"/>
              </a:spcBef>
              <a:buNone/>
            </a:pPr>
            <a:r>
              <a:rPr lang="en-US" dirty="0"/>
              <a:t>The purpose is to develop </a:t>
            </a:r>
            <a:r>
              <a:rPr lang="en-US" i="1" dirty="0"/>
              <a:t>different</a:t>
            </a:r>
            <a:r>
              <a:rPr lang="en-US" dirty="0"/>
              <a:t> marketing strategies to best meet the segments’ distinct needs and wants.</a:t>
            </a:r>
          </a:p>
        </p:txBody>
      </p:sp>
      <p:sp>
        <p:nvSpPr>
          <p:cNvPr id="23559" name="Rectangle 7"/>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5</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a:t>
            </a:r>
            <a:r>
              <a:rPr lang="en-US" dirty="0" smtClean="0"/>
              <a:t>Is </a:t>
            </a:r>
            <a:r>
              <a:rPr lang="en-US" dirty="0"/>
              <a:t>Segmentation?</a:t>
            </a:r>
          </a:p>
        </p:txBody>
      </p:sp>
      <p:sp>
        <p:nvSpPr>
          <p:cNvPr id="3" name="Content Placeholder 2"/>
          <p:cNvSpPr>
            <a:spLocks noGrp="1"/>
          </p:cNvSpPr>
          <p:nvPr>
            <p:ph sz="quarter" idx="1"/>
          </p:nvPr>
        </p:nvSpPr>
        <p:spPr/>
        <p:txBody>
          <a:bodyPr/>
          <a:lstStyle/>
          <a:p>
            <a:pPr marL="0" lvl="0" indent="0">
              <a:buNone/>
            </a:pPr>
            <a:r>
              <a:rPr lang="en-US" dirty="0"/>
              <a:t>Not all customers are alike.</a:t>
            </a:r>
          </a:p>
          <a:p>
            <a:pPr marL="0" lvl="0" indent="0">
              <a:buNone/>
            </a:pPr>
            <a:r>
              <a:rPr lang="en-US" dirty="0"/>
              <a:t>Subgroups of customers can be identified on some basis of similarity.</a:t>
            </a:r>
          </a:p>
          <a:p>
            <a:pPr marL="0" lvl="0" indent="0">
              <a:buNone/>
            </a:pPr>
            <a:r>
              <a:rPr lang="en-US" dirty="0"/>
              <a:t>The subgroups will be smaller and more homogeneous than the overall market.</a:t>
            </a:r>
          </a:p>
          <a:p>
            <a:pPr marL="0" lvl="0" indent="0">
              <a:buNone/>
            </a:pPr>
            <a:r>
              <a:rPr lang="en-US" dirty="0"/>
              <a:t>Needs and wants of a subgroup are more efficiently and effectively addressed than would be possible within the heterogeneous full market.</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6</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0"/>
            <a:ext cx="8153400" cy="1271588"/>
          </a:xfrm>
        </p:spPr>
        <p:txBody>
          <a:bodyPr/>
          <a:lstStyle/>
          <a:p>
            <a:pPr algn="ctr" eaLnBrk="1" hangingPunct="1">
              <a:defRPr/>
            </a:pPr>
            <a:r>
              <a:rPr lang="en-US" dirty="0"/>
              <a:t>Criteria for </a:t>
            </a:r>
            <a:br>
              <a:rPr lang="en-US" dirty="0"/>
            </a:br>
            <a:r>
              <a:rPr lang="en-US" dirty="0"/>
              <a:t>Effective Segmentation</a:t>
            </a:r>
          </a:p>
        </p:txBody>
      </p:sp>
      <p:sp>
        <p:nvSpPr>
          <p:cNvPr id="24579" name="Content Placeholder 14"/>
          <p:cNvSpPr>
            <a:spLocks noGrp="1"/>
          </p:cNvSpPr>
          <p:nvPr>
            <p:ph sz="quarter" idx="1"/>
          </p:nvPr>
        </p:nvSpPr>
        <p:spPr/>
        <p:txBody>
          <a:bodyPr/>
          <a:lstStyle/>
          <a:p>
            <a:pPr marL="596900" indent="-514350" eaLnBrk="1" hangingPunct="1">
              <a:buFont typeface="Franklin Gothic Demi Cond" pitchFamily="34" charset="0"/>
              <a:buAutoNum type="arabicPeriod"/>
            </a:pPr>
            <a:r>
              <a:rPr lang="en-US" dirty="0"/>
              <a:t>Is the segment of sufficient size?  </a:t>
            </a:r>
          </a:p>
          <a:p>
            <a:pPr marL="596900" indent="-514350" eaLnBrk="1" hangingPunct="1">
              <a:buFont typeface="Franklin Gothic Demi Cond" pitchFamily="34" charset="0"/>
              <a:buAutoNum type="arabicPeriod"/>
            </a:pPr>
            <a:r>
              <a:rPr lang="en-US" dirty="0"/>
              <a:t>Is the segment readily identifiable and can it be measured? </a:t>
            </a:r>
          </a:p>
          <a:p>
            <a:pPr marL="596900" indent="-514350" eaLnBrk="1" hangingPunct="1">
              <a:buFont typeface="Franklin Gothic Demi Cond" pitchFamily="34" charset="0"/>
              <a:buAutoNum type="arabicPeriod"/>
            </a:pPr>
            <a:r>
              <a:rPr lang="en-US" dirty="0"/>
              <a:t>Is the segment clearly differentiated on one or more important dimensions? </a:t>
            </a:r>
          </a:p>
          <a:p>
            <a:pPr marL="596900" indent="-514350" eaLnBrk="1" hangingPunct="1">
              <a:buFont typeface="Franklin Gothic Demi Cond" pitchFamily="34" charset="0"/>
              <a:buAutoNum type="arabicPeriod"/>
            </a:pPr>
            <a:r>
              <a:rPr lang="en-US" dirty="0"/>
              <a:t>Can the segment be reached in order to deliver the value of the product?</a:t>
            </a:r>
          </a:p>
        </p:txBody>
      </p:sp>
      <p:sp>
        <p:nvSpPr>
          <p:cNvPr id="24583" name="Rectangle 7"/>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7</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pPr algn="ctr" eaLnBrk="1" hangingPunct="1">
              <a:defRPr/>
            </a:pPr>
            <a:r>
              <a:rPr lang="en-US" sz="4000" dirty="0"/>
              <a:t>Geographic Segmentation</a:t>
            </a:r>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8</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pic>
        <p:nvPicPr>
          <p:cNvPr id="10" name="Picture 9" descr="Screen Shot 2018-02-26 at 10.28.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960" y="1519145"/>
            <a:ext cx="5074920" cy="4425710"/>
          </a:xfrm>
          <a:prstGeom prst="rect">
            <a:avLst/>
          </a:prstGeom>
        </p:spPr>
      </p:pic>
      <p:sp>
        <p:nvSpPr>
          <p:cNvPr id="11" name="Rectangle 10"/>
          <p:cNvSpPr/>
          <p:nvPr/>
        </p:nvSpPr>
        <p:spPr>
          <a:xfrm>
            <a:off x="3566160" y="5806440"/>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sz="4000" dirty="0"/>
              <a:t>Demographic Segmentation</a:t>
            </a:r>
          </a:p>
        </p:txBody>
      </p:sp>
      <p:sp>
        <p:nvSpPr>
          <p:cNvPr id="5" name="Slide Number Placeholder 4"/>
          <p:cNvSpPr>
            <a:spLocks noGrp="1"/>
          </p:cNvSpPr>
          <p:nvPr>
            <p:ph type="sldNum" sz="quarter" idx="12"/>
          </p:nvPr>
        </p:nvSpPr>
        <p:spPr/>
        <p:txBody>
          <a:bodyPr>
            <a:normAutofit fontScale="85000" lnSpcReduction="20000"/>
          </a:bodyPr>
          <a:lstStyle/>
          <a:p>
            <a:pPr>
              <a:defRPr/>
            </a:pPr>
            <a:fld id="{9FAE2CB0-B5CD-4FDB-8704-779B2D871A50}" type="slidenum">
              <a:rPr lang="en-US" smtClean="0"/>
              <a:pPr>
                <a:defRPr/>
              </a:pPr>
              <a:t>9</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pic>
        <p:nvPicPr>
          <p:cNvPr id="7" name="Picture 6" descr="Demographic segmentation is surrounded by ten categories that can be used for this purpo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732" y="1503435"/>
            <a:ext cx="6384388" cy="4786155"/>
          </a:xfrm>
          <a:prstGeom prst="rect">
            <a:avLst/>
          </a:prstGeom>
        </p:spPr>
      </p:pic>
      <p:sp>
        <p:nvSpPr>
          <p:cNvPr id="8" name="Rectangle 7"/>
          <p:cNvSpPr/>
          <p:nvPr/>
        </p:nvSpPr>
        <p:spPr>
          <a:xfrm>
            <a:off x="3566160" y="606313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extLst>
      <p:ext uri="{BB962C8B-B14F-4D97-AF65-F5344CB8AC3E}">
        <p14:creationId xmlns:p14="http://schemas.microsoft.com/office/powerpoint/2010/main" val="625455775"/>
      </p:ext>
    </p:extLst>
  </p:cSld>
  <p:clrMapOvr>
    <a:masterClrMapping/>
  </p:clrMapOvr>
  <p:transition xmlns:p14="http://schemas.microsoft.com/office/powerpoint/2010/mai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M 1e part 2">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M&amp;J Ch 3">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1_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7.xml><?xml version="1.0" encoding="utf-8"?>
<a:theme xmlns:a="http://schemas.openxmlformats.org/drawingml/2006/main" name="1_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8.xml><?xml version="1.0" encoding="utf-8"?>
<a:theme xmlns:a="http://schemas.openxmlformats.org/drawingml/2006/main" name="1_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MM 1e</Template>
  <TotalTime>3920</TotalTime>
  <Words>4656</Words>
  <Application>Microsoft Macintosh PowerPoint</Application>
  <PresentationFormat>On-screen Show (4:3)</PresentationFormat>
  <Paragraphs>332</Paragraphs>
  <Slides>39</Slides>
  <Notes>32</Notes>
  <HiddenSlides>0</HiddenSlides>
  <MMClips>0</MMClips>
  <ScaleCrop>false</ScaleCrop>
  <HeadingPairs>
    <vt:vector size="4" baseType="variant">
      <vt:variant>
        <vt:lpstr>Theme</vt:lpstr>
      </vt:variant>
      <vt:variant>
        <vt:i4>8</vt:i4>
      </vt:variant>
      <vt:variant>
        <vt:lpstr>Slide Titles</vt:lpstr>
      </vt:variant>
      <vt:variant>
        <vt:i4>39</vt:i4>
      </vt:variant>
    </vt:vector>
  </HeadingPairs>
  <TitlesOfParts>
    <vt:vector size="47" baseType="lpstr">
      <vt:lpstr>MM 1e</vt:lpstr>
      <vt:lpstr>MM 1e part 2</vt:lpstr>
      <vt:lpstr>MM 1e part 3</vt:lpstr>
      <vt:lpstr>MM 1e part 4</vt:lpstr>
      <vt:lpstr>M&amp;J Ch 3</vt:lpstr>
      <vt:lpstr>1_MM 1e</vt:lpstr>
      <vt:lpstr>1_MM 1e part 3</vt:lpstr>
      <vt:lpstr>1_MM 1e part 4</vt:lpstr>
      <vt:lpstr>Chapter 7: Segmentation, Target Marketing, And Positioning</vt:lpstr>
      <vt:lpstr>Learning Objectives</vt:lpstr>
      <vt:lpstr>Fulfilling Consumer Needs and Wants</vt:lpstr>
      <vt:lpstr>Market Segmentation, Target Marketing, and Positioning</vt:lpstr>
      <vt:lpstr>What Is Segmentation?</vt:lpstr>
      <vt:lpstr>What Is Segmentation?</vt:lpstr>
      <vt:lpstr>Criteria for  Effective Segmentation</vt:lpstr>
      <vt:lpstr>Geographic Segmentation</vt:lpstr>
      <vt:lpstr>Demographic Segmentation</vt:lpstr>
      <vt:lpstr>Geo-demographics</vt:lpstr>
      <vt:lpstr>Psychographic Segmentation</vt:lpstr>
      <vt:lpstr>VALS™ Framework</vt:lpstr>
      <vt:lpstr>Behavioral Segmentation</vt:lpstr>
      <vt:lpstr>Segmenting Consumer Markets</vt:lpstr>
      <vt:lpstr>Steps in Target Marketing</vt:lpstr>
      <vt:lpstr>Segmenting Business  Markets 1</vt:lpstr>
      <vt:lpstr>Segmenting Business  Markets 2</vt:lpstr>
      <vt:lpstr>Target Marketing: Market Segment Analysis</vt:lpstr>
      <vt:lpstr>Target Marketing: Profiles</vt:lpstr>
      <vt:lpstr>Continuum of Target Marketing Approaches</vt:lpstr>
      <vt:lpstr>Target Marketing: Select an Approach</vt:lpstr>
      <vt:lpstr>Positioning</vt:lpstr>
      <vt:lpstr>Positioning and Research</vt:lpstr>
      <vt:lpstr>Examples of Perceptual Maps Used in Positioning Decisions</vt:lpstr>
      <vt:lpstr>Examples of Perceptual Maps Used in Positioning Decisions (Hotel)</vt:lpstr>
      <vt:lpstr>Examples of Perceptual Maps Used in Positioning Decisions</vt:lpstr>
      <vt:lpstr>Sources of Differential Competitive Advantage</vt:lpstr>
      <vt:lpstr>Positioning Errors</vt:lpstr>
      <vt:lpstr>Alt Text Appendix</vt:lpstr>
      <vt:lpstr>Market Segmentation, Target Marketing, and Positioning</vt:lpstr>
      <vt:lpstr>Geographic Segmentation</vt:lpstr>
      <vt:lpstr>Demographic Segmentation</vt:lpstr>
      <vt:lpstr>VALS Framework</vt:lpstr>
      <vt:lpstr>Target Marketing: Market Segment Analysis</vt:lpstr>
      <vt:lpstr>Target Marketing: Profiles</vt:lpstr>
      <vt:lpstr>Continuum of Target Marketing Approaches</vt:lpstr>
      <vt:lpstr>Examples of Perceptual Maps Used in Positioning Decisions</vt:lpstr>
      <vt:lpstr>Examples of Perceptual Maps Used in Positioning Decisions (Hotel)</vt:lpstr>
      <vt:lpstr>Examples of Perceptual Maps Used in Positioning Decisions (Automobile)</vt:lpstr>
    </vt:vector>
  </TitlesOfParts>
  <Company>University of Houston-Clear Lake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Marketing Strategy and Planning</dc:title>
  <dc:creator>Leroy Robinson, Jr.</dc:creator>
  <cp:lastModifiedBy>C V</cp:lastModifiedBy>
  <cp:revision>464</cp:revision>
  <dcterms:created xsi:type="dcterms:W3CDTF">2008-07-02T15:22:33Z</dcterms:created>
  <dcterms:modified xsi:type="dcterms:W3CDTF">2018-03-07T18:35:45Z</dcterms:modified>
</cp:coreProperties>
</file>