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 id="2147484033" r:id="rId2"/>
    <p:sldMasterId id="2147484039" r:id="rId3"/>
    <p:sldMasterId id="2147484045" r:id="rId4"/>
    <p:sldMasterId id="2147484212" r:id="rId5"/>
    <p:sldMasterId id="2147484224" r:id="rId6"/>
    <p:sldMasterId id="2147484235" r:id="rId7"/>
    <p:sldMasterId id="2147484241" r:id="rId8"/>
  </p:sldMasterIdLst>
  <p:notesMasterIdLst>
    <p:notesMasterId r:id="rId48"/>
  </p:notesMasterIdLst>
  <p:sldIdLst>
    <p:sldId id="256" r:id="rId9"/>
    <p:sldId id="257" r:id="rId10"/>
    <p:sldId id="306" r:id="rId11"/>
    <p:sldId id="258" r:id="rId12"/>
    <p:sldId id="276" r:id="rId13"/>
    <p:sldId id="298" r:id="rId14"/>
    <p:sldId id="301" r:id="rId15"/>
    <p:sldId id="259" r:id="rId16"/>
    <p:sldId id="302" r:id="rId17"/>
    <p:sldId id="261" r:id="rId18"/>
    <p:sldId id="262" r:id="rId19"/>
    <p:sldId id="263" r:id="rId20"/>
    <p:sldId id="264" r:id="rId21"/>
    <p:sldId id="274" r:id="rId22"/>
    <p:sldId id="273" r:id="rId23"/>
    <p:sldId id="296" r:id="rId24"/>
    <p:sldId id="297" r:id="rId25"/>
    <p:sldId id="266" r:id="rId26"/>
    <p:sldId id="267" r:id="rId27"/>
    <p:sldId id="270" r:id="rId28"/>
    <p:sldId id="268" r:id="rId29"/>
    <p:sldId id="277" r:id="rId30"/>
    <p:sldId id="278" r:id="rId31"/>
    <p:sldId id="304" r:id="rId32"/>
    <p:sldId id="280" r:id="rId33"/>
    <p:sldId id="281" r:id="rId34"/>
    <p:sldId id="282" r:id="rId35"/>
    <p:sldId id="283" r:id="rId36"/>
    <p:sldId id="284" r:id="rId37"/>
    <p:sldId id="285" r:id="rId38"/>
    <p:sldId id="286" r:id="rId39"/>
    <p:sldId id="288" r:id="rId40"/>
    <p:sldId id="289" r:id="rId41"/>
    <p:sldId id="291" r:id="rId42"/>
    <p:sldId id="290" r:id="rId43"/>
    <p:sldId id="294" r:id="rId44"/>
    <p:sldId id="299" r:id="rId45"/>
    <p:sldId id="303" r:id="rId46"/>
    <p:sldId id="305"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9" autoAdjust="0"/>
    <p:restoredTop sz="97623" autoAdjust="0"/>
  </p:normalViewPr>
  <p:slideViewPr>
    <p:cSldViewPr snapToObjects="1">
      <p:cViewPr>
        <p:scale>
          <a:sx n="76" d="100"/>
          <a:sy n="76" d="100"/>
        </p:scale>
        <p:origin x="-608" y="-7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376"/>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55" Type="http://schemas.microsoft.com/office/2015/10/relationships/revisionInfo" Target="revisionInfo.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E233E-8747-4073-B4A4-BEC405595635}" type="doc">
      <dgm:prSet loTypeId="urn:microsoft.com/office/officeart/2005/8/layout/cycle6" loCatId="cycle" qsTypeId="urn:microsoft.com/office/officeart/2005/8/quickstyle/simple3" qsCatId="simple" csTypeId="urn:microsoft.com/office/officeart/2005/8/colors/colorful1#8" csCatId="colorful" phldr="1"/>
      <dgm:spPr/>
      <dgm:t>
        <a:bodyPr/>
        <a:lstStyle/>
        <a:p>
          <a:endParaRPr lang="en-US"/>
        </a:p>
      </dgm:t>
    </dgm:pt>
    <dgm:pt modelId="{74707538-B367-4CD7-B30B-FC974F9493B1}">
      <dgm:prSet custT="1"/>
      <dgm:spPr>
        <a:solidFill>
          <a:schemeClr val="accent2"/>
        </a:solidFill>
      </dgm:spPr>
      <dgm:t>
        <a:bodyPr/>
        <a:lstStyle/>
        <a:p>
          <a:pPr rtl="0"/>
          <a:r>
            <a:rPr lang="en-US" sz="1400" b="1" dirty="0"/>
            <a:t>Form</a:t>
          </a:r>
          <a:endParaRPr lang="en-US" sz="1300" b="1" dirty="0"/>
        </a:p>
      </dgm:t>
    </dgm:pt>
    <dgm:pt modelId="{256BFFEA-B1F6-4147-81E3-9F468CFD6E33}" type="parTrans" cxnId="{74CBF079-5578-4500-A495-82F6D2220D51}">
      <dgm:prSet/>
      <dgm:spPr/>
      <dgm:t>
        <a:bodyPr/>
        <a:lstStyle/>
        <a:p>
          <a:endParaRPr lang="en-US"/>
        </a:p>
      </dgm:t>
    </dgm:pt>
    <dgm:pt modelId="{1247D4FC-379B-41FF-8FFA-776B7FBD5B27}" type="sibTrans" cxnId="{74CBF079-5578-4500-A495-82F6D2220D51}">
      <dgm:prSet/>
      <dgm:spPr/>
      <dgm:t>
        <a:bodyPr/>
        <a:lstStyle/>
        <a:p>
          <a:endParaRPr lang="en-US"/>
        </a:p>
      </dgm:t>
    </dgm:pt>
    <dgm:pt modelId="{607BFD00-8A1D-4382-9EF5-AD22A83B2486}">
      <dgm:prSet custT="1"/>
      <dgm:spPr/>
      <dgm:t>
        <a:bodyPr/>
        <a:lstStyle/>
        <a:p>
          <a:pPr rtl="0"/>
          <a:r>
            <a:rPr lang="en-US" sz="1400" b="1" dirty="0"/>
            <a:t>Features</a:t>
          </a:r>
          <a:endParaRPr lang="en-US" sz="1300" b="1" dirty="0"/>
        </a:p>
      </dgm:t>
    </dgm:pt>
    <dgm:pt modelId="{A06DDCAF-F1C6-46A7-867E-0315C0CA63DD}" type="parTrans" cxnId="{B18B5F3F-E32E-4506-B213-46D4FBF7E3D4}">
      <dgm:prSet/>
      <dgm:spPr/>
      <dgm:t>
        <a:bodyPr/>
        <a:lstStyle/>
        <a:p>
          <a:endParaRPr lang="en-US"/>
        </a:p>
      </dgm:t>
    </dgm:pt>
    <dgm:pt modelId="{6A8BE405-39A4-4E85-B287-CD77E9F81DB4}" type="sibTrans" cxnId="{B18B5F3F-E32E-4506-B213-46D4FBF7E3D4}">
      <dgm:prSet/>
      <dgm:spPr/>
      <dgm:t>
        <a:bodyPr/>
        <a:lstStyle/>
        <a:p>
          <a:endParaRPr lang="en-US"/>
        </a:p>
      </dgm:t>
    </dgm:pt>
    <dgm:pt modelId="{58EB86F5-D6A5-4A91-B789-CC77EA0F527A}">
      <dgm:prSet custT="1"/>
      <dgm:spPr/>
      <dgm:t>
        <a:bodyPr/>
        <a:lstStyle/>
        <a:p>
          <a:pPr rtl="0"/>
          <a:r>
            <a:rPr lang="en-US" sz="1200" b="1" dirty="0"/>
            <a:t>Performance</a:t>
          </a:r>
          <a:r>
            <a:rPr lang="en-US" sz="1200" dirty="0"/>
            <a:t> </a:t>
          </a:r>
          <a:r>
            <a:rPr lang="en-US" sz="1200" b="1" dirty="0"/>
            <a:t>Quality</a:t>
          </a:r>
        </a:p>
      </dgm:t>
    </dgm:pt>
    <dgm:pt modelId="{8893B7A8-3B62-4669-8907-DD34BFD69AFF}" type="parTrans" cxnId="{11A15719-83E4-46B0-ACB7-2ECFC858A693}">
      <dgm:prSet/>
      <dgm:spPr/>
      <dgm:t>
        <a:bodyPr/>
        <a:lstStyle/>
        <a:p>
          <a:endParaRPr lang="en-US"/>
        </a:p>
      </dgm:t>
    </dgm:pt>
    <dgm:pt modelId="{030898C0-BD62-46CD-9ECB-4693F1662411}" type="sibTrans" cxnId="{11A15719-83E4-46B0-ACB7-2ECFC858A693}">
      <dgm:prSet/>
      <dgm:spPr/>
      <dgm:t>
        <a:bodyPr/>
        <a:lstStyle/>
        <a:p>
          <a:endParaRPr lang="en-US"/>
        </a:p>
      </dgm:t>
    </dgm:pt>
    <dgm:pt modelId="{5C509C21-F4E9-4CEE-9865-C68D491E9857}">
      <dgm:prSet custT="1"/>
      <dgm:spPr/>
      <dgm:t>
        <a:bodyPr/>
        <a:lstStyle/>
        <a:p>
          <a:pPr rtl="0"/>
          <a:r>
            <a:rPr lang="en-US" sz="1200" b="1" dirty="0"/>
            <a:t>Conformance</a:t>
          </a:r>
          <a:r>
            <a:rPr lang="en-US" sz="1100" b="1" dirty="0"/>
            <a:t> </a:t>
          </a:r>
          <a:r>
            <a:rPr lang="en-US" sz="1200" b="1" dirty="0"/>
            <a:t>Quality</a:t>
          </a:r>
          <a:endParaRPr lang="en-US" sz="1100" b="1" dirty="0"/>
        </a:p>
      </dgm:t>
    </dgm:pt>
    <dgm:pt modelId="{26C5A930-F960-4222-B94B-754500161AE0}" type="parTrans" cxnId="{868E241F-01A5-46CD-82F3-85338A2A15D4}">
      <dgm:prSet/>
      <dgm:spPr/>
      <dgm:t>
        <a:bodyPr/>
        <a:lstStyle/>
        <a:p>
          <a:endParaRPr lang="en-US"/>
        </a:p>
      </dgm:t>
    </dgm:pt>
    <dgm:pt modelId="{83E4CB87-1F71-4FA9-8C9D-765F0AD41723}" type="sibTrans" cxnId="{868E241F-01A5-46CD-82F3-85338A2A15D4}">
      <dgm:prSet/>
      <dgm:spPr/>
      <dgm:t>
        <a:bodyPr/>
        <a:lstStyle/>
        <a:p>
          <a:endParaRPr lang="en-US"/>
        </a:p>
      </dgm:t>
    </dgm:pt>
    <dgm:pt modelId="{507BADD9-136F-4D17-BAED-7E19A1D04B1D}">
      <dgm:prSet custT="1"/>
      <dgm:spPr>
        <a:solidFill>
          <a:schemeClr val="accent6">
            <a:lumMod val="60000"/>
            <a:lumOff val="40000"/>
          </a:schemeClr>
        </a:solidFill>
      </dgm:spPr>
      <dgm:t>
        <a:bodyPr/>
        <a:lstStyle/>
        <a:p>
          <a:pPr rtl="0"/>
          <a:r>
            <a:rPr lang="en-US" sz="1400" b="1" dirty="0"/>
            <a:t>Durability</a:t>
          </a:r>
          <a:endParaRPr lang="en-US" sz="1100" b="1" dirty="0"/>
        </a:p>
      </dgm:t>
    </dgm:pt>
    <dgm:pt modelId="{B6FE698E-2974-4B1C-812F-61D1983CF7FD}" type="parTrans" cxnId="{4CD53844-E428-430A-B694-C72A2E01CE9B}">
      <dgm:prSet/>
      <dgm:spPr/>
      <dgm:t>
        <a:bodyPr/>
        <a:lstStyle/>
        <a:p>
          <a:endParaRPr lang="en-US"/>
        </a:p>
      </dgm:t>
    </dgm:pt>
    <dgm:pt modelId="{6C4A58FF-1882-4778-AEDE-BBADA1729B9B}" type="sibTrans" cxnId="{4CD53844-E428-430A-B694-C72A2E01CE9B}">
      <dgm:prSet/>
      <dgm:spPr/>
      <dgm:t>
        <a:bodyPr/>
        <a:lstStyle/>
        <a:p>
          <a:endParaRPr lang="en-US"/>
        </a:p>
      </dgm:t>
    </dgm:pt>
    <dgm:pt modelId="{146F6068-2714-4F1C-9533-73C39D3532C0}">
      <dgm:prSet custT="1"/>
      <dgm:spPr/>
      <dgm:t>
        <a:bodyPr/>
        <a:lstStyle/>
        <a:p>
          <a:pPr rtl="0"/>
          <a:r>
            <a:rPr lang="en-US" sz="1400" b="1" dirty="0"/>
            <a:t>Reliability</a:t>
          </a:r>
          <a:endParaRPr lang="en-US" sz="1100" b="1" dirty="0"/>
        </a:p>
      </dgm:t>
    </dgm:pt>
    <dgm:pt modelId="{29D49EA2-4A0E-4873-8556-5A72ADE35060}" type="parTrans" cxnId="{96D6A89C-C6B7-4989-898E-9DEEE42E3A86}">
      <dgm:prSet/>
      <dgm:spPr/>
      <dgm:t>
        <a:bodyPr/>
        <a:lstStyle/>
        <a:p>
          <a:endParaRPr lang="en-US"/>
        </a:p>
      </dgm:t>
    </dgm:pt>
    <dgm:pt modelId="{0F5AF34B-EB87-455F-BB9D-E7A735F60FBB}" type="sibTrans" cxnId="{96D6A89C-C6B7-4989-898E-9DEEE42E3A86}">
      <dgm:prSet/>
      <dgm:spPr/>
      <dgm:t>
        <a:bodyPr/>
        <a:lstStyle/>
        <a:p>
          <a:endParaRPr lang="en-US"/>
        </a:p>
      </dgm:t>
    </dgm:pt>
    <dgm:pt modelId="{8308741D-5F9B-4A64-876E-4648979DD927}">
      <dgm:prSet custT="1"/>
      <dgm:spPr/>
      <dgm:t>
        <a:bodyPr/>
        <a:lstStyle/>
        <a:p>
          <a:pPr rtl="0"/>
          <a:r>
            <a:rPr lang="en-US" sz="1400" b="1" dirty="0"/>
            <a:t>Repairability</a:t>
          </a:r>
          <a:endParaRPr lang="en-US" sz="1200" b="1" dirty="0"/>
        </a:p>
      </dgm:t>
    </dgm:pt>
    <dgm:pt modelId="{14AF5033-00E2-4FF6-A537-B951113B90F9}" type="parTrans" cxnId="{BD5C45C8-E7CC-4D7F-A370-3F1FDF57E07F}">
      <dgm:prSet/>
      <dgm:spPr/>
      <dgm:t>
        <a:bodyPr/>
        <a:lstStyle/>
        <a:p>
          <a:endParaRPr lang="en-US"/>
        </a:p>
      </dgm:t>
    </dgm:pt>
    <dgm:pt modelId="{A7916318-BAB1-4C35-89A7-5052D7713A82}" type="sibTrans" cxnId="{BD5C45C8-E7CC-4D7F-A370-3F1FDF57E07F}">
      <dgm:prSet/>
      <dgm:spPr/>
      <dgm:t>
        <a:bodyPr/>
        <a:lstStyle/>
        <a:p>
          <a:endParaRPr lang="en-US"/>
        </a:p>
      </dgm:t>
    </dgm:pt>
    <dgm:pt modelId="{DB42F5EC-2E26-40AE-91F4-68B08AB2739A}">
      <dgm:prSet custT="1"/>
      <dgm:spPr/>
      <dgm:t>
        <a:bodyPr/>
        <a:lstStyle/>
        <a:p>
          <a:pPr rtl="0"/>
          <a:r>
            <a:rPr lang="en-US" sz="1600" b="1" dirty="0"/>
            <a:t>Style</a:t>
          </a:r>
          <a:r>
            <a:rPr lang="en-US" sz="3100" dirty="0"/>
            <a:t> </a:t>
          </a:r>
        </a:p>
      </dgm:t>
    </dgm:pt>
    <dgm:pt modelId="{2E4B3547-E0B0-4CA4-9395-F821D5BF1868}" type="parTrans" cxnId="{02CB3630-7105-43BB-8360-7B8C0B1D37B1}">
      <dgm:prSet/>
      <dgm:spPr/>
      <dgm:t>
        <a:bodyPr/>
        <a:lstStyle/>
        <a:p>
          <a:endParaRPr lang="en-US"/>
        </a:p>
      </dgm:t>
    </dgm:pt>
    <dgm:pt modelId="{608BEE77-A8F6-4170-8745-0B754263C9EA}" type="sibTrans" cxnId="{02CB3630-7105-43BB-8360-7B8C0B1D37B1}">
      <dgm:prSet/>
      <dgm:spPr/>
      <dgm:t>
        <a:bodyPr/>
        <a:lstStyle/>
        <a:p>
          <a:endParaRPr lang="en-US"/>
        </a:p>
      </dgm:t>
    </dgm:pt>
    <dgm:pt modelId="{5FBD5A2F-BFBA-46DA-9E15-5AB3A43C2FCA}" type="pres">
      <dgm:prSet presAssocID="{4A7E233E-8747-4073-B4A4-BEC405595635}" presName="cycle" presStyleCnt="0">
        <dgm:presLayoutVars>
          <dgm:dir/>
          <dgm:resizeHandles val="exact"/>
        </dgm:presLayoutVars>
      </dgm:prSet>
      <dgm:spPr/>
      <dgm:t>
        <a:bodyPr/>
        <a:lstStyle/>
        <a:p>
          <a:endParaRPr lang="en-US"/>
        </a:p>
      </dgm:t>
    </dgm:pt>
    <dgm:pt modelId="{9499C215-2B95-474A-AA41-50D010B5C0F6}" type="pres">
      <dgm:prSet presAssocID="{74707538-B367-4CD7-B30B-FC974F9493B1}" presName="node" presStyleLbl="node1" presStyleIdx="0" presStyleCnt="8" custScaleX="139930" custScaleY="139930">
        <dgm:presLayoutVars>
          <dgm:bulletEnabled val="1"/>
        </dgm:presLayoutVars>
      </dgm:prSet>
      <dgm:spPr/>
      <dgm:t>
        <a:bodyPr/>
        <a:lstStyle/>
        <a:p>
          <a:endParaRPr lang="en-US"/>
        </a:p>
      </dgm:t>
    </dgm:pt>
    <dgm:pt modelId="{B6FB39E1-38F8-4E5F-B830-C09EEF800894}" type="pres">
      <dgm:prSet presAssocID="{74707538-B367-4CD7-B30B-FC974F9493B1}" presName="spNode" presStyleCnt="0"/>
      <dgm:spPr/>
    </dgm:pt>
    <dgm:pt modelId="{8AAA76A5-9D60-4792-8421-05627E579EB0}" type="pres">
      <dgm:prSet presAssocID="{1247D4FC-379B-41FF-8FFA-776B7FBD5B27}" presName="sibTrans" presStyleLbl="sibTrans1D1" presStyleIdx="0" presStyleCnt="8"/>
      <dgm:spPr/>
      <dgm:t>
        <a:bodyPr/>
        <a:lstStyle/>
        <a:p>
          <a:endParaRPr lang="en-US"/>
        </a:p>
      </dgm:t>
    </dgm:pt>
    <dgm:pt modelId="{B1A3D8BB-3240-4246-B2EB-8DFB4B899784}" type="pres">
      <dgm:prSet presAssocID="{607BFD00-8A1D-4382-9EF5-AD22A83B2486}" presName="node" presStyleLbl="node1" presStyleIdx="1" presStyleCnt="8" custScaleX="139930" custScaleY="139930">
        <dgm:presLayoutVars>
          <dgm:bulletEnabled val="1"/>
        </dgm:presLayoutVars>
      </dgm:prSet>
      <dgm:spPr/>
      <dgm:t>
        <a:bodyPr/>
        <a:lstStyle/>
        <a:p>
          <a:endParaRPr lang="en-US"/>
        </a:p>
      </dgm:t>
    </dgm:pt>
    <dgm:pt modelId="{436020F2-8950-46CE-96EA-E01E007CB8D7}" type="pres">
      <dgm:prSet presAssocID="{607BFD00-8A1D-4382-9EF5-AD22A83B2486}" presName="spNode" presStyleCnt="0"/>
      <dgm:spPr/>
    </dgm:pt>
    <dgm:pt modelId="{C90E5CB2-DE69-4DA2-A915-E7CBA7424E3E}" type="pres">
      <dgm:prSet presAssocID="{6A8BE405-39A4-4E85-B287-CD77E9F81DB4}" presName="sibTrans" presStyleLbl="sibTrans1D1" presStyleIdx="1" presStyleCnt="8"/>
      <dgm:spPr/>
      <dgm:t>
        <a:bodyPr/>
        <a:lstStyle/>
        <a:p>
          <a:endParaRPr lang="en-US"/>
        </a:p>
      </dgm:t>
    </dgm:pt>
    <dgm:pt modelId="{C2C8D367-0D2D-4A7E-B09D-36C99D37D061}" type="pres">
      <dgm:prSet presAssocID="{58EB86F5-D6A5-4A91-B789-CC77EA0F527A}" presName="node" presStyleLbl="node1" presStyleIdx="2" presStyleCnt="8" custScaleX="139930" custScaleY="139930">
        <dgm:presLayoutVars>
          <dgm:bulletEnabled val="1"/>
        </dgm:presLayoutVars>
      </dgm:prSet>
      <dgm:spPr/>
      <dgm:t>
        <a:bodyPr/>
        <a:lstStyle/>
        <a:p>
          <a:endParaRPr lang="en-US"/>
        </a:p>
      </dgm:t>
    </dgm:pt>
    <dgm:pt modelId="{CA435752-D03A-4072-8ABE-39E30BDCDF0B}" type="pres">
      <dgm:prSet presAssocID="{58EB86F5-D6A5-4A91-B789-CC77EA0F527A}" presName="spNode" presStyleCnt="0"/>
      <dgm:spPr/>
    </dgm:pt>
    <dgm:pt modelId="{EDD52B03-02C6-4B44-AB97-083DC7274B70}" type="pres">
      <dgm:prSet presAssocID="{030898C0-BD62-46CD-9ECB-4693F1662411}" presName="sibTrans" presStyleLbl="sibTrans1D1" presStyleIdx="2" presStyleCnt="8"/>
      <dgm:spPr/>
      <dgm:t>
        <a:bodyPr/>
        <a:lstStyle/>
        <a:p>
          <a:endParaRPr lang="en-US"/>
        </a:p>
      </dgm:t>
    </dgm:pt>
    <dgm:pt modelId="{C37166D9-9A48-4B64-BE3C-17C60333946B}" type="pres">
      <dgm:prSet presAssocID="{5C509C21-F4E9-4CEE-9865-C68D491E9857}" presName="node" presStyleLbl="node1" presStyleIdx="3" presStyleCnt="8" custScaleX="154820" custScaleY="139930">
        <dgm:presLayoutVars>
          <dgm:bulletEnabled val="1"/>
        </dgm:presLayoutVars>
      </dgm:prSet>
      <dgm:spPr/>
      <dgm:t>
        <a:bodyPr/>
        <a:lstStyle/>
        <a:p>
          <a:endParaRPr lang="en-US"/>
        </a:p>
      </dgm:t>
    </dgm:pt>
    <dgm:pt modelId="{412B84BD-94FF-4EED-B23A-FC606723A82A}" type="pres">
      <dgm:prSet presAssocID="{5C509C21-F4E9-4CEE-9865-C68D491E9857}" presName="spNode" presStyleCnt="0"/>
      <dgm:spPr/>
    </dgm:pt>
    <dgm:pt modelId="{EBE311F5-E365-4D11-A73C-EF0B3C8F8AFA}" type="pres">
      <dgm:prSet presAssocID="{83E4CB87-1F71-4FA9-8C9D-765F0AD41723}" presName="sibTrans" presStyleLbl="sibTrans1D1" presStyleIdx="3" presStyleCnt="8"/>
      <dgm:spPr/>
      <dgm:t>
        <a:bodyPr/>
        <a:lstStyle/>
        <a:p>
          <a:endParaRPr lang="en-US"/>
        </a:p>
      </dgm:t>
    </dgm:pt>
    <dgm:pt modelId="{08D89F26-FF3F-46EB-811B-2DE1DA24C85F}" type="pres">
      <dgm:prSet presAssocID="{507BADD9-136F-4D17-BAED-7E19A1D04B1D}" presName="node" presStyleLbl="node1" presStyleIdx="4" presStyleCnt="8" custScaleX="139930" custScaleY="139930">
        <dgm:presLayoutVars>
          <dgm:bulletEnabled val="1"/>
        </dgm:presLayoutVars>
      </dgm:prSet>
      <dgm:spPr/>
      <dgm:t>
        <a:bodyPr/>
        <a:lstStyle/>
        <a:p>
          <a:endParaRPr lang="en-US"/>
        </a:p>
      </dgm:t>
    </dgm:pt>
    <dgm:pt modelId="{5C742A07-0771-4804-A30B-DBBD8728030C}" type="pres">
      <dgm:prSet presAssocID="{507BADD9-136F-4D17-BAED-7E19A1D04B1D}" presName="spNode" presStyleCnt="0"/>
      <dgm:spPr/>
    </dgm:pt>
    <dgm:pt modelId="{34B7902A-6C12-4556-9CAB-384DBDB8884E}" type="pres">
      <dgm:prSet presAssocID="{6C4A58FF-1882-4778-AEDE-BBADA1729B9B}" presName="sibTrans" presStyleLbl="sibTrans1D1" presStyleIdx="4" presStyleCnt="8"/>
      <dgm:spPr/>
      <dgm:t>
        <a:bodyPr/>
        <a:lstStyle/>
        <a:p>
          <a:endParaRPr lang="en-US"/>
        </a:p>
      </dgm:t>
    </dgm:pt>
    <dgm:pt modelId="{4C2FA3F2-C008-4B0C-AB2C-40B19755BC35}" type="pres">
      <dgm:prSet presAssocID="{146F6068-2714-4F1C-9533-73C39D3532C0}" presName="node" presStyleLbl="node1" presStyleIdx="5" presStyleCnt="8" custScaleX="139930" custScaleY="139930">
        <dgm:presLayoutVars>
          <dgm:bulletEnabled val="1"/>
        </dgm:presLayoutVars>
      </dgm:prSet>
      <dgm:spPr/>
      <dgm:t>
        <a:bodyPr/>
        <a:lstStyle/>
        <a:p>
          <a:endParaRPr lang="en-US"/>
        </a:p>
      </dgm:t>
    </dgm:pt>
    <dgm:pt modelId="{29108F51-B72C-4656-A144-0B2658E930D1}" type="pres">
      <dgm:prSet presAssocID="{146F6068-2714-4F1C-9533-73C39D3532C0}" presName="spNode" presStyleCnt="0"/>
      <dgm:spPr/>
    </dgm:pt>
    <dgm:pt modelId="{6DAF9612-0426-406B-AE45-1F9BEFAC17E8}" type="pres">
      <dgm:prSet presAssocID="{0F5AF34B-EB87-455F-BB9D-E7A735F60FBB}" presName="sibTrans" presStyleLbl="sibTrans1D1" presStyleIdx="5" presStyleCnt="8"/>
      <dgm:spPr/>
      <dgm:t>
        <a:bodyPr/>
        <a:lstStyle/>
        <a:p>
          <a:endParaRPr lang="en-US"/>
        </a:p>
      </dgm:t>
    </dgm:pt>
    <dgm:pt modelId="{38D15751-0CC4-44A8-9C03-25F8493DC3CB}" type="pres">
      <dgm:prSet presAssocID="{8308741D-5F9B-4A64-876E-4648979DD927}" presName="node" presStyleLbl="node1" presStyleIdx="6" presStyleCnt="8" custScaleX="157628" custScaleY="139930">
        <dgm:presLayoutVars>
          <dgm:bulletEnabled val="1"/>
        </dgm:presLayoutVars>
      </dgm:prSet>
      <dgm:spPr/>
      <dgm:t>
        <a:bodyPr/>
        <a:lstStyle/>
        <a:p>
          <a:endParaRPr lang="en-US"/>
        </a:p>
      </dgm:t>
    </dgm:pt>
    <dgm:pt modelId="{E7057265-EBEE-414B-906E-8771F317A903}" type="pres">
      <dgm:prSet presAssocID="{8308741D-5F9B-4A64-876E-4648979DD927}" presName="spNode" presStyleCnt="0"/>
      <dgm:spPr/>
    </dgm:pt>
    <dgm:pt modelId="{CAD38175-6213-4CAE-BE52-6437ECBC3729}" type="pres">
      <dgm:prSet presAssocID="{A7916318-BAB1-4C35-89A7-5052D7713A82}" presName="sibTrans" presStyleLbl="sibTrans1D1" presStyleIdx="6" presStyleCnt="8"/>
      <dgm:spPr/>
      <dgm:t>
        <a:bodyPr/>
        <a:lstStyle/>
        <a:p>
          <a:endParaRPr lang="en-US"/>
        </a:p>
      </dgm:t>
    </dgm:pt>
    <dgm:pt modelId="{8552926D-5290-47CE-AE6F-EDD3951A6A83}" type="pres">
      <dgm:prSet presAssocID="{DB42F5EC-2E26-40AE-91F4-68B08AB2739A}" presName="node" presStyleLbl="node1" presStyleIdx="7" presStyleCnt="8" custScaleX="139930" custScaleY="139930">
        <dgm:presLayoutVars>
          <dgm:bulletEnabled val="1"/>
        </dgm:presLayoutVars>
      </dgm:prSet>
      <dgm:spPr/>
      <dgm:t>
        <a:bodyPr/>
        <a:lstStyle/>
        <a:p>
          <a:endParaRPr lang="en-US"/>
        </a:p>
      </dgm:t>
    </dgm:pt>
    <dgm:pt modelId="{C4C9F528-0018-437F-9837-FF96CB8DD061}" type="pres">
      <dgm:prSet presAssocID="{DB42F5EC-2E26-40AE-91F4-68B08AB2739A}" presName="spNode" presStyleCnt="0"/>
      <dgm:spPr/>
    </dgm:pt>
    <dgm:pt modelId="{E3CE8EE1-3FE3-49FE-9ACB-CB02170E0686}" type="pres">
      <dgm:prSet presAssocID="{608BEE77-A8F6-4170-8745-0B754263C9EA}" presName="sibTrans" presStyleLbl="sibTrans1D1" presStyleIdx="7" presStyleCnt="8"/>
      <dgm:spPr/>
      <dgm:t>
        <a:bodyPr/>
        <a:lstStyle/>
        <a:p>
          <a:endParaRPr lang="en-US"/>
        </a:p>
      </dgm:t>
    </dgm:pt>
  </dgm:ptLst>
  <dgm:cxnLst>
    <dgm:cxn modelId="{E9651914-2A91-4511-A3DB-CB4C644F1C9C}" type="presOf" srcId="{507BADD9-136F-4D17-BAED-7E19A1D04B1D}" destId="{08D89F26-FF3F-46EB-811B-2DE1DA24C85F}" srcOrd="0" destOrd="0" presId="urn:microsoft.com/office/officeart/2005/8/layout/cycle6"/>
    <dgm:cxn modelId="{62825591-2D5A-4D7A-A14F-BF38CCB69795}" type="presOf" srcId="{6C4A58FF-1882-4778-AEDE-BBADA1729B9B}" destId="{34B7902A-6C12-4556-9CAB-384DBDB8884E}" srcOrd="0" destOrd="0" presId="urn:microsoft.com/office/officeart/2005/8/layout/cycle6"/>
    <dgm:cxn modelId="{1BF8E9F6-9F4C-4081-872F-FA403C4709F4}" type="presOf" srcId="{4A7E233E-8747-4073-B4A4-BEC405595635}" destId="{5FBD5A2F-BFBA-46DA-9E15-5AB3A43C2FCA}" srcOrd="0" destOrd="0" presId="urn:microsoft.com/office/officeart/2005/8/layout/cycle6"/>
    <dgm:cxn modelId="{243A8725-3840-4D60-AB16-394BD5428D64}" type="presOf" srcId="{6A8BE405-39A4-4E85-B287-CD77E9F81DB4}" destId="{C90E5CB2-DE69-4DA2-A915-E7CBA7424E3E}" srcOrd="0" destOrd="0" presId="urn:microsoft.com/office/officeart/2005/8/layout/cycle6"/>
    <dgm:cxn modelId="{1944ED5F-EF9C-4531-BB7D-C8ECAD6B72EA}" type="presOf" srcId="{58EB86F5-D6A5-4A91-B789-CC77EA0F527A}" destId="{C2C8D367-0D2D-4A7E-B09D-36C99D37D061}" srcOrd="0" destOrd="0" presId="urn:microsoft.com/office/officeart/2005/8/layout/cycle6"/>
    <dgm:cxn modelId="{640A7C8C-1B9F-4E05-A159-4F3EAB8CC0B6}" type="presOf" srcId="{146F6068-2714-4F1C-9533-73C39D3532C0}" destId="{4C2FA3F2-C008-4B0C-AB2C-40B19755BC35}" srcOrd="0" destOrd="0" presId="urn:microsoft.com/office/officeart/2005/8/layout/cycle6"/>
    <dgm:cxn modelId="{170C2AF8-4D7A-4293-B8B7-3523C982EBD4}" type="presOf" srcId="{608BEE77-A8F6-4170-8745-0B754263C9EA}" destId="{E3CE8EE1-3FE3-49FE-9ACB-CB02170E0686}" srcOrd="0" destOrd="0" presId="urn:microsoft.com/office/officeart/2005/8/layout/cycle6"/>
    <dgm:cxn modelId="{6C6D900E-3C15-4C1A-BF34-EBAF45D90506}" type="presOf" srcId="{607BFD00-8A1D-4382-9EF5-AD22A83B2486}" destId="{B1A3D8BB-3240-4246-B2EB-8DFB4B899784}" srcOrd="0" destOrd="0" presId="urn:microsoft.com/office/officeart/2005/8/layout/cycle6"/>
    <dgm:cxn modelId="{F30930A6-8838-419A-AB10-18A1C43B8DAC}" type="presOf" srcId="{DB42F5EC-2E26-40AE-91F4-68B08AB2739A}" destId="{8552926D-5290-47CE-AE6F-EDD3951A6A83}" srcOrd="0" destOrd="0" presId="urn:microsoft.com/office/officeart/2005/8/layout/cycle6"/>
    <dgm:cxn modelId="{F5F2EC03-6D03-4E34-A79F-68E08F5202F8}" type="presOf" srcId="{5C509C21-F4E9-4CEE-9865-C68D491E9857}" destId="{C37166D9-9A48-4B64-BE3C-17C60333946B}" srcOrd="0" destOrd="0" presId="urn:microsoft.com/office/officeart/2005/8/layout/cycle6"/>
    <dgm:cxn modelId="{86CFCBE2-DB24-44BE-BC67-EEDA5387F7C5}" type="presOf" srcId="{030898C0-BD62-46CD-9ECB-4693F1662411}" destId="{EDD52B03-02C6-4B44-AB97-083DC7274B70}" srcOrd="0" destOrd="0" presId="urn:microsoft.com/office/officeart/2005/8/layout/cycle6"/>
    <dgm:cxn modelId="{71D3CD8D-8198-4D13-973E-E3811DC67D0F}" type="presOf" srcId="{A7916318-BAB1-4C35-89A7-5052D7713A82}" destId="{CAD38175-6213-4CAE-BE52-6437ECBC3729}" srcOrd="0" destOrd="0" presId="urn:microsoft.com/office/officeart/2005/8/layout/cycle6"/>
    <dgm:cxn modelId="{74CBF079-5578-4500-A495-82F6D2220D51}" srcId="{4A7E233E-8747-4073-B4A4-BEC405595635}" destId="{74707538-B367-4CD7-B30B-FC974F9493B1}" srcOrd="0" destOrd="0" parTransId="{256BFFEA-B1F6-4147-81E3-9F468CFD6E33}" sibTransId="{1247D4FC-379B-41FF-8FFA-776B7FBD5B27}"/>
    <dgm:cxn modelId="{AC16894D-0DFA-47D9-983D-300252C1B172}" type="presOf" srcId="{0F5AF34B-EB87-455F-BB9D-E7A735F60FBB}" destId="{6DAF9612-0426-406B-AE45-1F9BEFAC17E8}" srcOrd="0" destOrd="0" presId="urn:microsoft.com/office/officeart/2005/8/layout/cycle6"/>
    <dgm:cxn modelId="{96D6A89C-C6B7-4989-898E-9DEEE42E3A86}" srcId="{4A7E233E-8747-4073-B4A4-BEC405595635}" destId="{146F6068-2714-4F1C-9533-73C39D3532C0}" srcOrd="5" destOrd="0" parTransId="{29D49EA2-4A0E-4873-8556-5A72ADE35060}" sibTransId="{0F5AF34B-EB87-455F-BB9D-E7A735F60FBB}"/>
    <dgm:cxn modelId="{688AF51A-373B-422A-9D18-37B6A8C6FA22}" type="presOf" srcId="{74707538-B367-4CD7-B30B-FC974F9493B1}" destId="{9499C215-2B95-474A-AA41-50D010B5C0F6}" srcOrd="0" destOrd="0" presId="urn:microsoft.com/office/officeart/2005/8/layout/cycle6"/>
    <dgm:cxn modelId="{02CB3630-7105-43BB-8360-7B8C0B1D37B1}" srcId="{4A7E233E-8747-4073-B4A4-BEC405595635}" destId="{DB42F5EC-2E26-40AE-91F4-68B08AB2739A}" srcOrd="7" destOrd="0" parTransId="{2E4B3547-E0B0-4CA4-9395-F821D5BF1868}" sibTransId="{608BEE77-A8F6-4170-8745-0B754263C9EA}"/>
    <dgm:cxn modelId="{F9DDFC12-5AF4-42DF-99DC-1E6B1C14B2D5}" type="presOf" srcId="{8308741D-5F9B-4A64-876E-4648979DD927}" destId="{38D15751-0CC4-44A8-9C03-25F8493DC3CB}" srcOrd="0" destOrd="0" presId="urn:microsoft.com/office/officeart/2005/8/layout/cycle6"/>
    <dgm:cxn modelId="{868E241F-01A5-46CD-82F3-85338A2A15D4}" srcId="{4A7E233E-8747-4073-B4A4-BEC405595635}" destId="{5C509C21-F4E9-4CEE-9865-C68D491E9857}" srcOrd="3" destOrd="0" parTransId="{26C5A930-F960-4222-B94B-754500161AE0}" sibTransId="{83E4CB87-1F71-4FA9-8C9D-765F0AD41723}"/>
    <dgm:cxn modelId="{11A15719-83E4-46B0-ACB7-2ECFC858A693}" srcId="{4A7E233E-8747-4073-B4A4-BEC405595635}" destId="{58EB86F5-D6A5-4A91-B789-CC77EA0F527A}" srcOrd="2" destOrd="0" parTransId="{8893B7A8-3B62-4669-8907-DD34BFD69AFF}" sibTransId="{030898C0-BD62-46CD-9ECB-4693F1662411}"/>
    <dgm:cxn modelId="{6E0A1158-7CF2-41C2-9240-53F40E849440}" type="presOf" srcId="{83E4CB87-1F71-4FA9-8C9D-765F0AD41723}" destId="{EBE311F5-E365-4D11-A73C-EF0B3C8F8AFA}" srcOrd="0" destOrd="0" presId="urn:microsoft.com/office/officeart/2005/8/layout/cycle6"/>
    <dgm:cxn modelId="{B18B5F3F-E32E-4506-B213-46D4FBF7E3D4}" srcId="{4A7E233E-8747-4073-B4A4-BEC405595635}" destId="{607BFD00-8A1D-4382-9EF5-AD22A83B2486}" srcOrd="1" destOrd="0" parTransId="{A06DDCAF-F1C6-46A7-867E-0315C0CA63DD}" sibTransId="{6A8BE405-39A4-4E85-B287-CD77E9F81DB4}"/>
    <dgm:cxn modelId="{BD5C45C8-E7CC-4D7F-A370-3F1FDF57E07F}" srcId="{4A7E233E-8747-4073-B4A4-BEC405595635}" destId="{8308741D-5F9B-4A64-876E-4648979DD927}" srcOrd="6" destOrd="0" parTransId="{14AF5033-00E2-4FF6-A537-B951113B90F9}" sibTransId="{A7916318-BAB1-4C35-89A7-5052D7713A82}"/>
    <dgm:cxn modelId="{CCFA1282-074B-4B46-9D9C-0D135D265A01}" type="presOf" srcId="{1247D4FC-379B-41FF-8FFA-776B7FBD5B27}" destId="{8AAA76A5-9D60-4792-8421-05627E579EB0}" srcOrd="0" destOrd="0" presId="urn:microsoft.com/office/officeart/2005/8/layout/cycle6"/>
    <dgm:cxn modelId="{4CD53844-E428-430A-B694-C72A2E01CE9B}" srcId="{4A7E233E-8747-4073-B4A4-BEC405595635}" destId="{507BADD9-136F-4D17-BAED-7E19A1D04B1D}" srcOrd="4" destOrd="0" parTransId="{B6FE698E-2974-4B1C-812F-61D1983CF7FD}" sibTransId="{6C4A58FF-1882-4778-AEDE-BBADA1729B9B}"/>
    <dgm:cxn modelId="{17C78FF0-869D-480D-A49B-D572A75DE844}" type="presParOf" srcId="{5FBD5A2F-BFBA-46DA-9E15-5AB3A43C2FCA}" destId="{9499C215-2B95-474A-AA41-50D010B5C0F6}" srcOrd="0" destOrd="0" presId="urn:microsoft.com/office/officeart/2005/8/layout/cycle6"/>
    <dgm:cxn modelId="{71EFBDF9-9C6B-40D4-9984-317CB465D998}" type="presParOf" srcId="{5FBD5A2F-BFBA-46DA-9E15-5AB3A43C2FCA}" destId="{B6FB39E1-38F8-4E5F-B830-C09EEF800894}" srcOrd="1" destOrd="0" presId="urn:microsoft.com/office/officeart/2005/8/layout/cycle6"/>
    <dgm:cxn modelId="{D96D44A2-60DA-47AD-8BAF-0AB39ECADC35}" type="presParOf" srcId="{5FBD5A2F-BFBA-46DA-9E15-5AB3A43C2FCA}" destId="{8AAA76A5-9D60-4792-8421-05627E579EB0}" srcOrd="2" destOrd="0" presId="urn:microsoft.com/office/officeart/2005/8/layout/cycle6"/>
    <dgm:cxn modelId="{1CA9D97D-0BBC-466D-915F-88E8127A0148}" type="presParOf" srcId="{5FBD5A2F-BFBA-46DA-9E15-5AB3A43C2FCA}" destId="{B1A3D8BB-3240-4246-B2EB-8DFB4B899784}" srcOrd="3" destOrd="0" presId="urn:microsoft.com/office/officeart/2005/8/layout/cycle6"/>
    <dgm:cxn modelId="{188ED89A-E0D0-4073-B67C-C75F04DF13C8}" type="presParOf" srcId="{5FBD5A2F-BFBA-46DA-9E15-5AB3A43C2FCA}" destId="{436020F2-8950-46CE-96EA-E01E007CB8D7}" srcOrd="4" destOrd="0" presId="urn:microsoft.com/office/officeart/2005/8/layout/cycle6"/>
    <dgm:cxn modelId="{95A4B8A0-AE0A-4421-A938-BA16A4F54615}" type="presParOf" srcId="{5FBD5A2F-BFBA-46DA-9E15-5AB3A43C2FCA}" destId="{C90E5CB2-DE69-4DA2-A915-E7CBA7424E3E}" srcOrd="5" destOrd="0" presId="urn:microsoft.com/office/officeart/2005/8/layout/cycle6"/>
    <dgm:cxn modelId="{2CCAA242-9A73-41F1-ADF0-200C05364CE6}" type="presParOf" srcId="{5FBD5A2F-BFBA-46DA-9E15-5AB3A43C2FCA}" destId="{C2C8D367-0D2D-4A7E-B09D-36C99D37D061}" srcOrd="6" destOrd="0" presId="urn:microsoft.com/office/officeart/2005/8/layout/cycle6"/>
    <dgm:cxn modelId="{0012A785-CBE7-4DB5-976D-D195F69FAC9D}" type="presParOf" srcId="{5FBD5A2F-BFBA-46DA-9E15-5AB3A43C2FCA}" destId="{CA435752-D03A-4072-8ABE-39E30BDCDF0B}" srcOrd="7" destOrd="0" presId="urn:microsoft.com/office/officeart/2005/8/layout/cycle6"/>
    <dgm:cxn modelId="{C147BCC0-1657-44A5-B818-4E9B47062CA4}" type="presParOf" srcId="{5FBD5A2F-BFBA-46DA-9E15-5AB3A43C2FCA}" destId="{EDD52B03-02C6-4B44-AB97-083DC7274B70}" srcOrd="8" destOrd="0" presId="urn:microsoft.com/office/officeart/2005/8/layout/cycle6"/>
    <dgm:cxn modelId="{9E03E36E-6055-4835-9BB1-9097D8BB30FD}" type="presParOf" srcId="{5FBD5A2F-BFBA-46DA-9E15-5AB3A43C2FCA}" destId="{C37166D9-9A48-4B64-BE3C-17C60333946B}" srcOrd="9" destOrd="0" presId="urn:microsoft.com/office/officeart/2005/8/layout/cycle6"/>
    <dgm:cxn modelId="{BE2C2E9A-549A-44F0-ABE3-22E661930665}" type="presParOf" srcId="{5FBD5A2F-BFBA-46DA-9E15-5AB3A43C2FCA}" destId="{412B84BD-94FF-4EED-B23A-FC606723A82A}" srcOrd="10" destOrd="0" presId="urn:microsoft.com/office/officeart/2005/8/layout/cycle6"/>
    <dgm:cxn modelId="{89E25523-AEE1-439D-8681-9EAB9EA97900}" type="presParOf" srcId="{5FBD5A2F-BFBA-46DA-9E15-5AB3A43C2FCA}" destId="{EBE311F5-E365-4D11-A73C-EF0B3C8F8AFA}" srcOrd="11" destOrd="0" presId="urn:microsoft.com/office/officeart/2005/8/layout/cycle6"/>
    <dgm:cxn modelId="{AC59CCDA-078F-42CE-A34A-FED65F9E78B1}" type="presParOf" srcId="{5FBD5A2F-BFBA-46DA-9E15-5AB3A43C2FCA}" destId="{08D89F26-FF3F-46EB-811B-2DE1DA24C85F}" srcOrd="12" destOrd="0" presId="urn:microsoft.com/office/officeart/2005/8/layout/cycle6"/>
    <dgm:cxn modelId="{35590BDA-AC1E-4061-B7D3-199569748F43}" type="presParOf" srcId="{5FBD5A2F-BFBA-46DA-9E15-5AB3A43C2FCA}" destId="{5C742A07-0771-4804-A30B-DBBD8728030C}" srcOrd="13" destOrd="0" presId="urn:microsoft.com/office/officeart/2005/8/layout/cycle6"/>
    <dgm:cxn modelId="{D166EC66-5C10-49FE-BED7-4081A5CF528B}" type="presParOf" srcId="{5FBD5A2F-BFBA-46DA-9E15-5AB3A43C2FCA}" destId="{34B7902A-6C12-4556-9CAB-384DBDB8884E}" srcOrd="14" destOrd="0" presId="urn:microsoft.com/office/officeart/2005/8/layout/cycle6"/>
    <dgm:cxn modelId="{D3B2BC7F-A160-4FAB-BB75-6EFCE86607BB}" type="presParOf" srcId="{5FBD5A2F-BFBA-46DA-9E15-5AB3A43C2FCA}" destId="{4C2FA3F2-C008-4B0C-AB2C-40B19755BC35}" srcOrd="15" destOrd="0" presId="urn:microsoft.com/office/officeart/2005/8/layout/cycle6"/>
    <dgm:cxn modelId="{3E1EAD1F-62BC-434B-BAE4-0B4B3E4F7FEB}" type="presParOf" srcId="{5FBD5A2F-BFBA-46DA-9E15-5AB3A43C2FCA}" destId="{29108F51-B72C-4656-A144-0B2658E930D1}" srcOrd="16" destOrd="0" presId="urn:microsoft.com/office/officeart/2005/8/layout/cycle6"/>
    <dgm:cxn modelId="{B611B476-833B-44CC-9695-ED29E1492BCB}" type="presParOf" srcId="{5FBD5A2F-BFBA-46DA-9E15-5AB3A43C2FCA}" destId="{6DAF9612-0426-406B-AE45-1F9BEFAC17E8}" srcOrd="17" destOrd="0" presId="urn:microsoft.com/office/officeart/2005/8/layout/cycle6"/>
    <dgm:cxn modelId="{C5E86765-EDD8-45CE-9639-17AD1349E194}" type="presParOf" srcId="{5FBD5A2F-BFBA-46DA-9E15-5AB3A43C2FCA}" destId="{38D15751-0CC4-44A8-9C03-25F8493DC3CB}" srcOrd="18" destOrd="0" presId="urn:microsoft.com/office/officeart/2005/8/layout/cycle6"/>
    <dgm:cxn modelId="{CE710787-48C4-44AF-A4DC-CA9A8E2E47F5}" type="presParOf" srcId="{5FBD5A2F-BFBA-46DA-9E15-5AB3A43C2FCA}" destId="{E7057265-EBEE-414B-906E-8771F317A903}" srcOrd="19" destOrd="0" presId="urn:microsoft.com/office/officeart/2005/8/layout/cycle6"/>
    <dgm:cxn modelId="{4EE76A01-C680-496F-83C7-0D327D9CEEBC}" type="presParOf" srcId="{5FBD5A2F-BFBA-46DA-9E15-5AB3A43C2FCA}" destId="{CAD38175-6213-4CAE-BE52-6437ECBC3729}" srcOrd="20" destOrd="0" presId="urn:microsoft.com/office/officeart/2005/8/layout/cycle6"/>
    <dgm:cxn modelId="{83F6BF2D-18E0-40B2-B9B6-290F9D266F91}" type="presParOf" srcId="{5FBD5A2F-BFBA-46DA-9E15-5AB3A43C2FCA}" destId="{8552926D-5290-47CE-AE6F-EDD3951A6A83}" srcOrd="21" destOrd="0" presId="urn:microsoft.com/office/officeart/2005/8/layout/cycle6"/>
    <dgm:cxn modelId="{1CBB5E5D-2A99-4D2A-A628-3AA2E5909B44}" type="presParOf" srcId="{5FBD5A2F-BFBA-46DA-9E15-5AB3A43C2FCA}" destId="{C4C9F528-0018-437F-9837-FF96CB8DD061}" srcOrd="22" destOrd="0" presId="urn:microsoft.com/office/officeart/2005/8/layout/cycle6"/>
    <dgm:cxn modelId="{416BF37D-2806-4F7F-AC90-14582C1D3798}" type="presParOf" srcId="{5FBD5A2F-BFBA-46DA-9E15-5AB3A43C2FCA}" destId="{E3CE8EE1-3FE3-49FE-9ACB-CB02170E0686}"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9C215-2B95-474A-AA41-50D010B5C0F6}">
      <dsp:nvSpPr>
        <dsp:cNvPr id="0" name=""/>
        <dsp:cNvSpPr/>
      </dsp:nvSpPr>
      <dsp:spPr>
        <a:xfrm>
          <a:off x="2460955" y="-101935"/>
          <a:ext cx="1134752" cy="737588"/>
        </a:xfrm>
        <a:prstGeom prst="roundRect">
          <a:avLst/>
        </a:prstGeom>
        <a:solidFill>
          <a:schemeClr val="accent2"/>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a:t>Form</a:t>
          </a:r>
          <a:endParaRPr lang="en-US" sz="1300" b="1" kern="1200" dirty="0"/>
        </a:p>
      </dsp:txBody>
      <dsp:txXfrm>
        <a:off x="2496961" y="-65929"/>
        <a:ext cx="1062740" cy="665576"/>
      </dsp:txXfrm>
    </dsp:sp>
    <dsp:sp modelId="{8AAA76A5-9D60-4792-8421-05627E579EB0}">
      <dsp:nvSpPr>
        <dsp:cNvPr id="0" name=""/>
        <dsp:cNvSpPr/>
      </dsp:nvSpPr>
      <dsp:spPr>
        <a:xfrm>
          <a:off x="1200476" y="266859"/>
          <a:ext cx="3655709" cy="3655709"/>
        </a:xfrm>
        <a:custGeom>
          <a:avLst/>
          <a:gdLst/>
          <a:ahLst/>
          <a:cxnLst/>
          <a:rect l="0" t="0" r="0" b="0"/>
          <a:pathLst>
            <a:path>
              <a:moveTo>
                <a:pt x="2397220" y="90939"/>
              </a:moveTo>
              <a:arcTo wR="1827854" hR="1827854" stAng="17288958" swAng="386123"/>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A3D8BB-3240-4246-B2EB-8DFB4B899784}">
      <dsp:nvSpPr>
        <dsp:cNvPr id="0" name=""/>
        <dsp:cNvSpPr/>
      </dsp:nvSpPr>
      <dsp:spPr>
        <a:xfrm>
          <a:off x="3753444" y="433430"/>
          <a:ext cx="1134752" cy="737588"/>
        </a:xfrm>
        <a:prstGeom prst="round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a:t>Features</a:t>
          </a:r>
          <a:endParaRPr lang="en-US" sz="1300" b="1" kern="1200" dirty="0"/>
        </a:p>
      </dsp:txBody>
      <dsp:txXfrm>
        <a:off x="3789450" y="469436"/>
        <a:ext cx="1062740" cy="665576"/>
      </dsp:txXfrm>
    </dsp:sp>
    <dsp:sp modelId="{C90E5CB2-DE69-4DA2-A915-E7CBA7424E3E}">
      <dsp:nvSpPr>
        <dsp:cNvPr id="0" name=""/>
        <dsp:cNvSpPr/>
      </dsp:nvSpPr>
      <dsp:spPr>
        <a:xfrm>
          <a:off x="1200476" y="266859"/>
          <a:ext cx="3655709" cy="3655709"/>
        </a:xfrm>
        <a:custGeom>
          <a:avLst/>
          <a:gdLst/>
          <a:ahLst/>
          <a:cxnLst/>
          <a:rect l="0" t="0" r="0" b="0"/>
          <a:pathLst>
            <a:path>
              <a:moveTo>
                <a:pt x="3408139" y="909294"/>
              </a:moveTo>
              <a:arcTo wR="1827854" hR="1827854" stAng="19789930" swAng="1100485"/>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C8D367-0D2D-4A7E-B09D-36C99D37D061}">
      <dsp:nvSpPr>
        <dsp:cNvPr id="0" name=""/>
        <dsp:cNvSpPr/>
      </dsp:nvSpPr>
      <dsp:spPr>
        <a:xfrm>
          <a:off x="4288810" y="1725919"/>
          <a:ext cx="1134752" cy="737588"/>
        </a:xfrm>
        <a:prstGeom prst="round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a:t>Performance</a:t>
          </a:r>
          <a:r>
            <a:rPr lang="en-US" sz="1200" kern="1200" dirty="0"/>
            <a:t> </a:t>
          </a:r>
          <a:r>
            <a:rPr lang="en-US" sz="1200" b="1" kern="1200" dirty="0"/>
            <a:t>Quality</a:t>
          </a:r>
        </a:p>
      </dsp:txBody>
      <dsp:txXfrm>
        <a:off x="4324816" y="1761925"/>
        <a:ext cx="1062740" cy="665576"/>
      </dsp:txXfrm>
    </dsp:sp>
    <dsp:sp modelId="{EDD52B03-02C6-4B44-AB97-083DC7274B70}">
      <dsp:nvSpPr>
        <dsp:cNvPr id="0" name=""/>
        <dsp:cNvSpPr/>
      </dsp:nvSpPr>
      <dsp:spPr>
        <a:xfrm>
          <a:off x="1200476" y="266859"/>
          <a:ext cx="3655709" cy="3655709"/>
        </a:xfrm>
        <a:custGeom>
          <a:avLst/>
          <a:gdLst/>
          <a:ahLst/>
          <a:cxnLst/>
          <a:rect l="0" t="0" r="0" b="0"/>
          <a:pathLst>
            <a:path>
              <a:moveTo>
                <a:pt x="3616910" y="2202468"/>
              </a:moveTo>
              <a:arcTo wR="1827854" hR="1827854" stAng="709585" swAng="1100485"/>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7166D9-9A48-4B64-BE3C-17C60333946B}">
      <dsp:nvSpPr>
        <dsp:cNvPr id="0" name=""/>
        <dsp:cNvSpPr/>
      </dsp:nvSpPr>
      <dsp:spPr>
        <a:xfrm>
          <a:off x="3693069" y="3018408"/>
          <a:ext cx="1255501" cy="737588"/>
        </a:xfrm>
        <a:prstGeom prst="round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a:t>Conformance</a:t>
          </a:r>
          <a:r>
            <a:rPr lang="en-US" sz="1100" b="1" kern="1200" dirty="0"/>
            <a:t> </a:t>
          </a:r>
          <a:r>
            <a:rPr lang="en-US" sz="1200" b="1" kern="1200" dirty="0"/>
            <a:t>Quality</a:t>
          </a:r>
          <a:endParaRPr lang="en-US" sz="1100" b="1" kern="1200" dirty="0"/>
        </a:p>
      </dsp:txBody>
      <dsp:txXfrm>
        <a:off x="3729075" y="3054414"/>
        <a:ext cx="1183489" cy="665576"/>
      </dsp:txXfrm>
    </dsp:sp>
    <dsp:sp modelId="{EBE311F5-E365-4D11-A73C-EF0B3C8F8AFA}">
      <dsp:nvSpPr>
        <dsp:cNvPr id="0" name=""/>
        <dsp:cNvSpPr/>
      </dsp:nvSpPr>
      <dsp:spPr>
        <a:xfrm>
          <a:off x="1200476" y="266859"/>
          <a:ext cx="3655709" cy="3655709"/>
        </a:xfrm>
        <a:custGeom>
          <a:avLst/>
          <a:gdLst/>
          <a:ahLst/>
          <a:cxnLst/>
          <a:rect l="0" t="0" r="0" b="0"/>
          <a:pathLst>
            <a:path>
              <a:moveTo>
                <a:pt x="2588311" y="3490010"/>
              </a:moveTo>
              <a:arcTo wR="1827854" hR="1827854" stAng="3924920" swAng="386123"/>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89F26-FF3F-46EB-811B-2DE1DA24C85F}">
      <dsp:nvSpPr>
        <dsp:cNvPr id="0" name=""/>
        <dsp:cNvSpPr/>
      </dsp:nvSpPr>
      <dsp:spPr>
        <a:xfrm>
          <a:off x="2460955" y="3553774"/>
          <a:ext cx="1134752" cy="737588"/>
        </a:xfrm>
        <a:prstGeom prst="roundRect">
          <a:avLst/>
        </a:prstGeom>
        <a:solidFill>
          <a:schemeClr val="accent6">
            <a:lumMod val="60000"/>
            <a:lumOff val="4000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a:t>Durability</a:t>
          </a:r>
          <a:endParaRPr lang="en-US" sz="1100" b="1" kern="1200" dirty="0"/>
        </a:p>
      </dsp:txBody>
      <dsp:txXfrm>
        <a:off x="2496961" y="3589780"/>
        <a:ext cx="1062740" cy="665576"/>
      </dsp:txXfrm>
    </dsp:sp>
    <dsp:sp modelId="{34B7902A-6C12-4556-9CAB-384DBDB8884E}">
      <dsp:nvSpPr>
        <dsp:cNvPr id="0" name=""/>
        <dsp:cNvSpPr/>
      </dsp:nvSpPr>
      <dsp:spPr>
        <a:xfrm>
          <a:off x="1200476" y="266859"/>
          <a:ext cx="3655709" cy="3655709"/>
        </a:xfrm>
        <a:custGeom>
          <a:avLst/>
          <a:gdLst/>
          <a:ahLst/>
          <a:cxnLst/>
          <a:rect l="0" t="0" r="0" b="0"/>
          <a:pathLst>
            <a:path>
              <a:moveTo>
                <a:pt x="1258488" y="3564770"/>
              </a:moveTo>
              <a:arcTo wR="1827854" hR="1827854" stAng="6488958" swAng="386123"/>
            </a:path>
          </a:pathLst>
        </a:custGeom>
        <a:noFill/>
        <a:ln w="100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2FA3F2-C008-4B0C-AB2C-40B19755BC35}">
      <dsp:nvSpPr>
        <dsp:cNvPr id="0" name=""/>
        <dsp:cNvSpPr/>
      </dsp:nvSpPr>
      <dsp:spPr>
        <a:xfrm>
          <a:off x="1168466" y="3018408"/>
          <a:ext cx="1134752" cy="737588"/>
        </a:xfrm>
        <a:prstGeom prst="round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a:t>Reliability</a:t>
          </a:r>
          <a:endParaRPr lang="en-US" sz="1100" b="1" kern="1200" dirty="0"/>
        </a:p>
      </dsp:txBody>
      <dsp:txXfrm>
        <a:off x="1204472" y="3054414"/>
        <a:ext cx="1062740" cy="665576"/>
      </dsp:txXfrm>
    </dsp:sp>
    <dsp:sp modelId="{6DAF9612-0426-406B-AE45-1F9BEFAC17E8}">
      <dsp:nvSpPr>
        <dsp:cNvPr id="0" name=""/>
        <dsp:cNvSpPr/>
      </dsp:nvSpPr>
      <dsp:spPr>
        <a:xfrm>
          <a:off x="1200476" y="266859"/>
          <a:ext cx="3655709" cy="3655709"/>
        </a:xfrm>
        <a:custGeom>
          <a:avLst/>
          <a:gdLst/>
          <a:ahLst/>
          <a:cxnLst/>
          <a:rect l="0" t="0" r="0" b="0"/>
          <a:pathLst>
            <a:path>
              <a:moveTo>
                <a:pt x="247570" y="2746415"/>
              </a:moveTo>
              <a:arcTo wR="1827854" hR="1827854" stAng="8989930" swAng="1100485"/>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D15751-0CC4-44A8-9C03-25F8493DC3CB}">
      <dsp:nvSpPr>
        <dsp:cNvPr id="0" name=""/>
        <dsp:cNvSpPr/>
      </dsp:nvSpPr>
      <dsp:spPr>
        <a:xfrm>
          <a:off x="561340" y="1725919"/>
          <a:ext cx="1278272" cy="737588"/>
        </a:xfrm>
        <a:prstGeom prst="round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a:t>Repairability</a:t>
          </a:r>
          <a:endParaRPr lang="en-US" sz="1200" b="1" kern="1200" dirty="0"/>
        </a:p>
      </dsp:txBody>
      <dsp:txXfrm>
        <a:off x="597346" y="1761925"/>
        <a:ext cx="1206260" cy="665576"/>
      </dsp:txXfrm>
    </dsp:sp>
    <dsp:sp modelId="{CAD38175-6213-4CAE-BE52-6437ECBC3729}">
      <dsp:nvSpPr>
        <dsp:cNvPr id="0" name=""/>
        <dsp:cNvSpPr/>
      </dsp:nvSpPr>
      <dsp:spPr>
        <a:xfrm>
          <a:off x="1200476" y="266859"/>
          <a:ext cx="3655709" cy="3655709"/>
        </a:xfrm>
        <a:custGeom>
          <a:avLst/>
          <a:gdLst/>
          <a:ahLst/>
          <a:cxnLst/>
          <a:rect l="0" t="0" r="0" b="0"/>
          <a:pathLst>
            <a:path>
              <a:moveTo>
                <a:pt x="38799" y="1453241"/>
              </a:moveTo>
              <a:arcTo wR="1827854" hR="1827854" stAng="11509585" swAng="1100485"/>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2926D-5290-47CE-AE6F-EDD3951A6A83}">
      <dsp:nvSpPr>
        <dsp:cNvPr id="0" name=""/>
        <dsp:cNvSpPr/>
      </dsp:nvSpPr>
      <dsp:spPr>
        <a:xfrm>
          <a:off x="1168466" y="433430"/>
          <a:ext cx="1134752" cy="737588"/>
        </a:xfrm>
        <a:prstGeom prst="round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a:t>Style</a:t>
          </a:r>
          <a:r>
            <a:rPr lang="en-US" sz="3100" kern="1200" dirty="0"/>
            <a:t> </a:t>
          </a:r>
        </a:p>
      </dsp:txBody>
      <dsp:txXfrm>
        <a:off x="1204472" y="469436"/>
        <a:ext cx="1062740" cy="665576"/>
      </dsp:txXfrm>
    </dsp:sp>
    <dsp:sp modelId="{E3CE8EE1-3FE3-49FE-9ACB-CB02170E0686}">
      <dsp:nvSpPr>
        <dsp:cNvPr id="0" name=""/>
        <dsp:cNvSpPr/>
      </dsp:nvSpPr>
      <dsp:spPr>
        <a:xfrm>
          <a:off x="1200476" y="266859"/>
          <a:ext cx="3655709" cy="3655709"/>
        </a:xfrm>
        <a:custGeom>
          <a:avLst/>
          <a:gdLst/>
          <a:ahLst/>
          <a:cxnLst/>
          <a:rect l="0" t="0" r="0" b="0"/>
          <a:pathLst>
            <a:path>
              <a:moveTo>
                <a:pt x="1067398" y="165699"/>
              </a:moveTo>
              <a:arcTo wR="1827854" hR="1827854" stAng="14724920" swAng="386123"/>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37C4718C-1F82-4CA5-B772-2541B768D221}"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5C1B4B69-3B67-4008-93F1-C829964FCE22}" type="slidenum">
              <a:rPr lang="en-US"/>
              <a:pPr>
                <a:defRPr/>
              </a:pPr>
              <a:t>‹#›</a:t>
            </a:fld>
            <a:endParaRPr lang="en-US" dirty="0"/>
          </a:p>
        </p:txBody>
      </p:sp>
    </p:spTree>
    <p:extLst>
      <p:ext uri="{BB962C8B-B14F-4D97-AF65-F5344CB8AC3E}">
        <p14:creationId xmlns:p14="http://schemas.microsoft.com/office/powerpoint/2010/main" val="39559806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It is important to differentiate between a product and a product item. A product is a brand such as Post-it notes or Tide detergent. Within each product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company may develop a number of product items, each of which represents a unique size, feature, or price. Tide powder detergent offers 12 “scents,” including fragrance-free, in a variety of sizes designed to reach a variety of target markets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Each combination of scent and size represents a unique product item in the Tide product line and is known by a </a:t>
            </a:r>
            <a:r>
              <a:rPr lang="en-US" sz="1200" b="1" kern="1200" dirty="0">
                <a:solidFill>
                  <a:schemeClr val="tx1"/>
                </a:solidFill>
                <a:effectLst/>
                <a:latin typeface="+mn-lt"/>
                <a:ea typeface="+mn-ea"/>
                <a:cs typeface="+mn-cs"/>
              </a:rPr>
              <a:t>stock-keeping unit (SKU)</a:t>
            </a:r>
            <a:r>
              <a:rPr lang="en-US" sz="1200" kern="1200" dirty="0">
                <a:solidFill>
                  <a:schemeClr val="tx1"/>
                </a:solidFill>
                <a:effectLst/>
                <a:latin typeface="+mn-lt"/>
                <a:ea typeface="+mn-ea"/>
                <a:cs typeface="+mn-cs"/>
              </a:rPr>
              <a:t>. An SKU is a unique identification number used to track a product through a distribution system, inventory management, and pricing.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4</a:t>
            </a:fld>
            <a:endParaRPr lang="en-US" dirty="0"/>
          </a:p>
        </p:txBody>
      </p:sp>
    </p:spTree>
    <p:extLst>
      <p:ext uri="{BB962C8B-B14F-4D97-AF65-F5344CB8AC3E}">
        <p14:creationId xmlns:p14="http://schemas.microsoft.com/office/powerpoint/2010/main" val="11276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Product:</a:t>
            </a:r>
            <a:r>
              <a:rPr lang="en-US" baseline="0" dirty="0"/>
              <a:t> </a:t>
            </a:r>
            <a:r>
              <a:rPr lang="en-US" sz="1200" kern="1200" dirty="0" smtClean="0">
                <a:solidFill>
                  <a:schemeClr val="tx1"/>
                </a:solidFill>
                <a:latin typeface="+mn-lt"/>
                <a:ea typeface="+mn-ea"/>
                <a:cs typeface="+mn-cs"/>
              </a:rPr>
              <a:t>High</a:t>
            </a:r>
            <a:r>
              <a:rPr lang="en-US" sz="1200" kern="1200" dirty="0">
                <a:solidFill>
                  <a:schemeClr val="tx1"/>
                </a:solidFill>
                <a:latin typeface="+mn-lt"/>
                <a:ea typeface="+mn-ea"/>
                <a:cs typeface="+mn-cs"/>
              </a:rPr>
              <a:t>-quality, innovative design providing new benefit to consumers. Features well- received and understood by target consumers.</a:t>
            </a:r>
          </a:p>
          <a:p>
            <a:endParaRPr lang="en-US" dirty="0"/>
          </a:p>
          <a:p>
            <a:r>
              <a:rPr lang="en-US" dirty="0"/>
              <a:t>Price</a:t>
            </a:r>
            <a:r>
              <a:rPr lang="en-US" dirty="0" smtClean="0"/>
              <a:t>: </a:t>
            </a:r>
            <a:r>
              <a:rPr lang="en-US" dirty="0"/>
              <a:t>Price skimming or penetration</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Communications: </a:t>
            </a:r>
            <a:r>
              <a:rPr lang="en-US" sz="1200" kern="1200" dirty="0" smtClean="0">
                <a:solidFill>
                  <a:schemeClr val="tx1"/>
                </a:solidFill>
                <a:latin typeface="+mn-lt"/>
                <a:ea typeface="+mn-ea"/>
                <a:cs typeface="+mn-cs"/>
              </a:rPr>
              <a:t>Inform </a:t>
            </a:r>
            <a:r>
              <a:rPr lang="en-US" sz="1200" kern="1200" dirty="0">
                <a:solidFill>
                  <a:schemeClr val="tx1"/>
                </a:solidFill>
                <a:latin typeface="+mn-lt"/>
                <a:ea typeface="+mn-ea"/>
                <a:cs typeface="+mn-cs"/>
              </a:rPr>
              <a:t>and educate target audience about the product’s features and benefits. Promotion focused on product awareness and to stimulate primary demand</a:t>
            </a:r>
            <a:r>
              <a:rPr lang="en-US" sz="1200" kern="1200" dirty="0" smtClean="0">
                <a:solidFill>
                  <a:schemeClr val="tx1"/>
                </a:solidFill>
                <a:latin typeface="+mn-lt"/>
                <a:ea typeface="+mn-ea"/>
                <a:cs typeface="+mn-cs"/>
              </a:rPr>
              <a:t>.</a:t>
            </a:r>
            <a:endParaRPr lang="en-US" dirty="0"/>
          </a:p>
          <a:p>
            <a:endParaRPr lang="en-US" dirty="0"/>
          </a:p>
          <a:p>
            <a:r>
              <a:rPr lang="en-US" dirty="0"/>
              <a:t>Distribution:</a:t>
            </a:r>
            <a:r>
              <a:rPr lang="en-US" baseline="0" dirty="0"/>
              <a:t>  </a:t>
            </a:r>
            <a:r>
              <a:rPr lang="en-US" sz="1200" kern="1200" dirty="0">
                <a:solidFill>
                  <a:schemeClr val="tx1"/>
                </a:solidFill>
                <a:latin typeface="+mn-lt"/>
                <a:ea typeface="+mn-ea"/>
                <a:cs typeface="+mn-cs"/>
              </a:rPr>
              <a:t>Wide distribution network with limited product Availability: Create anticipation  by promoting excitement and sense of </a:t>
            </a:r>
            <a:r>
              <a:rPr lang="en-US" sz="1200" kern="1200" dirty="0" smtClean="0">
                <a:solidFill>
                  <a:schemeClr val="tx1"/>
                </a:solidFill>
                <a:latin typeface="+mn-lt"/>
                <a:ea typeface="+mn-ea"/>
                <a:cs typeface="+mn-cs"/>
              </a:rPr>
              <a:t>scarcity. Limit </a:t>
            </a:r>
            <a:r>
              <a:rPr lang="en-US" sz="1200" kern="1200" dirty="0">
                <a:solidFill>
                  <a:schemeClr val="tx1"/>
                </a:solidFill>
                <a:latin typeface="+mn-lt"/>
                <a:ea typeface="+mn-ea"/>
                <a:cs typeface="+mn-cs"/>
              </a:rPr>
              <a:t>distribution </a:t>
            </a:r>
            <a:r>
              <a:rPr lang="en-US" sz="1200" kern="1200" dirty="0" smtClean="0">
                <a:solidFill>
                  <a:schemeClr val="tx1"/>
                </a:solidFill>
                <a:latin typeface="+mn-lt"/>
                <a:ea typeface="+mn-ea"/>
                <a:cs typeface="+mn-cs"/>
              </a:rPr>
              <a:t>but </a:t>
            </a:r>
            <a:r>
              <a:rPr lang="en-US" sz="1200" kern="1200" dirty="0">
                <a:solidFill>
                  <a:schemeClr val="tx1"/>
                </a:solidFill>
                <a:latin typeface="+mn-lt"/>
                <a:ea typeface="+mn-ea"/>
                <a:cs typeface="+mn-cs"/>
              </a:rPr>
              <a:t>increase product availability: Release to limited </a:t>
            </a:r>
            <a:r>
              <a:rPr lang="en-US" sz="1200" kern="1200" dirty="0" smtClean="0">
                <a:solidFill>
                  <a:schemeClr val="tx1"/>
                </a:solidFill>
                <a:latin typeface="+mn-lt"/>
                <a:ea typeface="+mn-ea"/>
                <a:cs typeface="+mn-cs"/>
              </a:rPr>
              <a:t>number of </a:t>
            </a:r>
            <a:r>
              <a:rPr lang="en-US" sz="1200" kern="1200" dirty="0">
                <a:solidFill>
                  <a:schemeClr val="tx1"/>
                </a:solidFill>
                <a:latin typeface="+mn-lt"/>
                <a:ea typeface="+mn-ea"/>
                <a:cs typeface="+mn-cs"/>
              </a:rPr>
              <a:t>target markets  with high availability. Intensive personal selling to retailers and wholesalers.</a:t>
            </a: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Product:</a:t>
            </a:r>
            <a:r>
              <a:rPr lang="en-US" baseline="0" dirty="0"/>
              <a:t> </a:t>
            </a:r>
            <a:r>
              <a:rPr lang="en-US" sz="1200" kern="1200" dirty="0" smtClean="0">
                <a:solidFill>
                  <a:schemeClr val="tx1"/>
                </a:solidFill>
                <a:latin typeface="+mn-lt"/>
                <a:ea typeface="+mn-ea"/>
                <a:cs typeface="+mn-cs"/>
              </a:rPr>
              <a:t>More </a:t>
            </a:r>
            <a:r>
              <a:rPr lang="en-US" sz="1200" kern="1200" dirty="0">
                <a:solidFill>
                  <a:schemeClr val="tx1"/>
                </a:solidFill>
                <a:latin typeface="+mn-lt"/>
                <a:ea typeface="+mn-ea"/>
                <a:cs typeface="+mn-cs"/>
              </a:rPr>
              <a:t>features and better design, learning from issues from first generation.  Diversification of product and release of complementary products/services.</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Price: </a:t>
            </a:r>
            <a:r>
              <a:rPr lang="en-US" sz="1200" kern="1200" dirty="0" smtClean="0">
                <a:solidFill>
                  <a:schemeClr val="tx1"/>
                </a:solidFill>
                <a:latin typeface="+mn-lt"/>
                <a:ea typeface="+mn-ea"/>
                <a:cs typeface="+mn-cs"/>
              </a:rPr>
              <a:t>New </a:t>
            </a:r>
            <a:r>
              <a:rPr lang="en-US" sz="1200" kern="1200" dirty="0">
                <a:solidFill>
                  <a:schemeClr val="tx1"/>
                </a:solidFill>
                <a:latin typeface="+mn-lt"/>
                <a:ea typeface="+mn-ea"/>
                <a:cs typeface="+mn-cs"/>
              </a:rPr>
              <a:t>and improved models sold at high price points. Existing models or earlier generations move down in price.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Promotion:</a:t>
            </a:r>
            <a:r>
              <a:rPr lang="en-US" sz="1200" kern="1200" baseline="0" dirty="0">
                <a:solidFill>
                  <a:schemeClr val="tx1"/>
                </a:solidFill>
                <a:latin typeface="+mn-lt"/>
                <a:ea typeface="+mn-ea"/>
                <a:cs typeface="+mn-cs"/>
              </a:rPr>
              <a:t> </a:t>
            </a:r>
            <a:r>
              <a:rPr lang="en-US" sz="1200" kern="1200" dirty="0" smtClean="0">
                <a:solidFill>
                  <a:schemeClr val="tx1"/>
                </a:solidFill>
                <a:latin typeface="+mn-lt"/>
                <a:ea typeface="+mn-ea"/>
                <a:cs typeface="+mn-cs"/>
              </a:rPr>
              <a:t>Link </a:t>
            </a:r>
            <a:r>
              <a:rPr lang="en-US" sz="1200" kern="1200" dirty="0">
                <a:solidFill>
                  <a:schemeClr val="tx1"/>
                </a:solidFill>
                <a:latin typeface="+mn-lt"/>
                <a:ea typeface="+mn-ea"/>
                <a:cs typeface="+mn-cs"/>
              </a:rPr>
              <a:t>the brand with key product features and highlight differentiation between </a:t>
            </a:r>
            <a:r>
              <a:rPr lang="en-US" sz="1200" kern="1200" dirty="0" smtClean="0">
                <a:solidFill>
                  <a:schemeClr val="tx1"/>
                </a:solidFill>
                <a:latin typeface="+mn-lt"/>
                <a:ea typeface="+mn-ea"/>
                <a:cs typeface="+mn-cs"/>
              </a:rPr>
              <a:t>competitors.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Promotion </a:t>
            </a:r>
            <a:r>
              <a:rPr lang="en-US" sz="1200" kern="1200" dirty="0">
                <a:solidFill>
                  <a:schemeClr val="tx1"/>
                </a:solidFill>
                <a:latin typeface="+mn-lt"/>
                <a:ea typeface="+mn-ea"/>
                <a:cs typeface="+mn-cs"/>
              </a:rPr>
              <a:t>emphasizes brand advertising and comparative ads.</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Distribution</a:t>
            </a:r>
            <a:r>
              <a:rPr lang="en-US" sz="1200" kern="1200" dirty="0" smtClean="0">
                <a:solidFill>
                  <a:schemeClr val="tx1"/>
                </a:solidFill>
                <a:latin typeface="+mn-lt"/>
                <a:ea typeface="+mn-ea"/>
                <a:cs typeface="+mn-cs"/>
              </a:rPr>
              <a:t>: </a:t>
            </a:r>
            <a:r>
              <a:rPr lang="en-US" sz="1200" kern="1200" dirty="0">
                <a:solidFill>
                  <a:schemeClr val="tx1"/>
                </a:solidFill>
                <a:latin typeface="+mn-lt"/>
                <a:ea typeface="+mn-ea"/>
                <a:cs typeface="+mn-cs"/>
              </a:rPr>
              <a:t>Broaden distribution networks to keep up with expanding market demand.</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19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20</a:t>
            </a:fld>
            <a:endParaRPr lang="en-US" dirty="0"/>
          </a:p>
        </p:txBody>
      </p:sp>
    </p:spTree>
    <p:extLst>
      <p:ext uri="{BB962C8B-B14F-4D97-AF65-F5344CB8AC3E}">
        <p14:creationId xmlns:p14="http://schemas.microsoft.com/office/powerpoint/2010/main" val="17030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Product:</a:t>
            </a:r>
            <a:r>
              <a:rPr lang="en-US" baseline="0" dirty="0"/>
              <a:t> </a:t>
            </a:r>
            <a:r>
              <a:rPr lang="en-US" sz="1200" kern="1200" dirty="0" smtClean="0">
                <a:solidFill>
                  <a:schemeClr val="tx1"/>
                </a:solidFill>
                <a:latin typeface="+mn-lt"/>
                <a:ea typeface="+mn-ea"/>
                <a:cs typeface="+mn-cs"/>
              </a:rPr>
              <a:t>Product </a:t>
            </a:r>
            <a:r>
              <a:rPr lang="en-US" sz="1200" kern="1200" dirty="0">
                <a:solidFill>
                  <a:schemeClr val="tx1"/>
                </a:solidFill>
                <a:latin typeface="+mn-lt"/>
                <a:ea typeface="+mn-ea"/>
                <a:cs typeface="+mn-cs"/>
              </a:rPr>
              <a:t>lines are widened or extended. Work to further differentiate product from those of competitors.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Price</a:t>
            </a:r>
            <a:r>
              <a:rPr lang="en-US" sz="1200" kern="1200" dirty="0" smtClean="0">
                <a:solidFill>
                  <a:schemeClr val="tx1"/>
                </a:solidFill>
                <a:latin typeface="+mn-lt"/>
                <a:ea typeface="+mn-ea"/>
                <a:cs typeface="+mn-cs"/>
              </a:rPr>
              <a:t>: </a:t>
            </a:r>
            <a:r>
              <a:rPr lang="en-US" sz="1200" kern="1200" dirty="0">
                <a:solidFill>
                  <a:schemeClr val="tx1"/>
                </a:solidFill>
                <a:latin typeface="+mn-lt"/>
                <a:ea typeface="+mn-ea"/>
                <a:cs typeface="+mn-cs"/>
              </a:rPr>
              <a:t>Target high-end market with differentiated product and higher price point.</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Communications: </a:t>
            </a:r>
            <a:r>
              <a:rPr lang="en-US" sz="1200" kern="1200" dirty="0" smtClean="0">
                <a:solidFill>
                  <a:schemeClr val="tx1"/>
                </a:solidFill>
                <a:latin typeface="+mn-lt"/>
                <a:ea typeface="+mn-ea"/>
                <a:cs typeface="+mn-cs"/>
              </a:rPr>
              <a:t>Challenge </a:t>
            </a:r>
            <a:r>
              <a:rPr lang="en-US" sz="1200" kern="1200" dirty="0">
                <a:solidFill>
                  <a:schemeClr val="tx1"/>
                </a:solidFill>
                <a:latin typeface="+mn-lt"/>
                <a:ea typeface="+mn-ea"/>
                <a:cs typeface="+mn-cs"/>
              </a:rPr>
              <a:t>of deciding between short-term sales promotions or investing more in the brand.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Distribution:</a:t>
            </a:r>
            <a:r>
              <a:rPr lang="en-US" sz="1200" kern="1200" baseline="0" dirty="0">
                <a:solidFill>
                  <a:schemeClr val="tx1"/>
                </a:solidFill>
                <a:latin typeface="+mn-lt"/>
                <a:ea typeface="+mn-ea"/>
                <a:cs typeface="+mn-cs"/>
              </a:rPr>
              <a:t> </a:t>
            </a:r>
            <a:r>
              <a:rPr lang="en-US" sz="1200" kern="1200" dirty="0" smtClean="0">
                <a:solidFill>
                  <a:schemeClr val="tx1"/>
                </a:solidFill>
                <a:latin typeface="+mn-lt"/>
                <a:ea typeface="+mn-ea"/>
                <a:cs typeface="+mn-cs"/>
              </a:rPr>
              <a:t>Product </a:t>
            </a:r>
            <a:r>
              <a:rPr lang="en-US" sz="1200" kern="1200" dirty="0">
                <a:solidFill>
                  <a:schemeClr val="tx1"/>
                </a:solidFill>
                <a:latin typeface="+mn-lt"/>
                <a:ea typeface="+mn-ea"/>
                <a:cs typeface="+mn-cs"/>
              </a:rPr>
              <a:t>has reached its maximum distribution. </a:t>
            </a:r>
            <a:r>
              <a:rPr lang="en-US" sz="1200" kern="1200" dirty="0" smtClean="0">
                <a:solidFill>
                  <a:schemeClr val="tx1"/>
                </a:solidFill>
                <a:latin typeface="+mn-lt"/>
                <a:ea typeface="+mn-ea"/>
                <a:cs typeface="+mn-cs"/>
              </a:rPr>
              <a:t>Channel </a:t>
            </a:r>
            <a:r>
              <a:rPr lang="en-US" sz="1200" kern="1200" dirty="0">
                <a:solidFill>
                  <a:schemeClr val="tx1"/>
                </a:solidFill>
                <a:latin typeface="+mn-lt"/>
                <a:ea typeface="+mn-ea"/>
                <a:cs typeface="+mn-cs"/>
              </a:rPr>
              <a:t>members identify weak products and begin dropping out if necessary.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21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22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i="0" kern="1200" dirty="0">
                <a:solidFill>
                  <a:schemeClr val="tx1"/>
                </a:solidFill>
                <a:latin typeface="+mn-lt"/>
                <a:ea typeface="+mn-ea"/>
                <a:cs typeface="+mn-cs"/>
              </a:rPr>
              <a:t>Internal</a:t>
            </a:r>
            <a:r>
              <a:rPr lang="en-US" sz="1200" b="1" i="1" kern="1200" dirty="0">
                <a:solidFill>
                  <a:schemeClr val="tx1"/>
                </a:solidFill>
                <a:latin typeface="+mn-lt"/>
                <a:ea typeface="+mn-ea"/>
                <a:cs typeface="+mn-cs"/>
              </a:rPr>
              <a:t>   </a:t>
            </a:r>
            <a:r>
              <a:rPr lang="en-US" sz="1200" kern="1200" dirty="0">
                <a:solidFill>
                  <a:schemeClr val="tx1"/>
                </a:solidFill>
                <a:latin typeface="+mn-lt"/>
                <a:ea typeface="+mn-ea"/>
                <a:cs typeface="+mn-cs"/>
              </a:rPr>
              <a:t>Sources include employees from R&amp;D, marketing, and manufacturing. Key employees know both the capabilities of the company and the needs of the market. Therefore, it is not surprising that internal sources are the single best source for new-product ideas. As salespeople, customer service representatives, and others interact directly with customers, it is possible to identify new-product ideas. Often these ideas are incremental changes to existing products that solve a particular problem; however, occasionally the customer challenge requires a truly innovative solution. Working with academia helps support the research activities of many organizations.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External </a:t>
            </a:r>
            <a:r>
              <a:rPr lang="en-US" sz="1200" kern="1200" dirty="0">
                <a:solidFill>
                  <a:schemeClr val="tx1"/>
                </a:solidFill>
                <a:latin typeface="+mn-lt"/>
                <a:ea typeface="+mn-ea"/>
                <a:cs typeface="+mn-cs"/>
              </a:rPr>
              <a:t>An excellent source of ideas comes from individuals and organizations not directly connected with the company. In some industries, such as Internet applications, small entrepreneurs drive innovation. Google, Microsoft, and Apple all maintain dedicated staff whose job it is to identify and acquire new start-up organizations with great product ideas.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Customers  </a:t>
            </a:r>
            <a:r>
              <a:rPr lang="en-US" sz="1200" kern="1200" dirty="0">
                <a:solidFill>
                  <a:schemeClr val="tx1"/>
                </a:solidFill>
                <a:latin typeface="+mn-lt"/>
                <a:ea typeface="+mn-ea"/>
                <a:cs typeface="+mn-cs"/>
              </a:rPr>
              <a:t>Many companies encourage customer input directly online through e-mail and online discussion groups. Ford, BMW, Mercedes-Benz, and others sponsor user group bulletin boards that discuss improvements to existing products. While this will not likely lead to “new-to-the-world” products, it can lead to incremental or even substantial enhancements to existing products.</a:t>
            </a:r>
          </a:p>
          <a:p>
            <a:r>
              <a:rPr lang="en-US" sz="1200" kern="1200" dirty="0">
                <a:solidFill>
                  <a:schemeClr val="tx1"/>
                </a:solidFill>
                <a:latin typeface="+mn-lt"/>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mn-lt"/>
                <a:ea typeface="+mn-ea"/>
                <a:cs typeface="+mn-cs"/>
              </a:rPr>
              <a:t>Distributors </a:t>
            </a:r>
            <a:r>
              <a:rPr lang="en-US" sz="1200" kern="1200" dirty="0" smtClean="0">
                <a:solidFill>
                  <a:schemeClr val="tx1"/>
                </a:solidFill>
                <a:latin typeface="+mn-lt"/>
                <a:ea typeface="+mn-ea"/>
                <a:cs typeface="+mn-cs"/>
              </a:rPr>
              <a:t>Distributors </a:t>
            </a:r>
            <a:r>
              <a:rPr lang="en-US" sz="1200" kern="1200" dirty="0">
                <a:solidFill>
                  <a:schemeClr val="tx1"/>
                </a:solidFill>
                <a:latin typeface="+mn-lt"/>
                <a:ea typeface="+mn-ea"/>
                <a:cs typeface="+mn-cs"/>
              </a:rPr>
              <a:t>are a good source for new-product ideas particularly when they are the primary link between the customer and the company. Small organizations generally do not have the resources for a national sales force and use distributors in many markets. </a:t>
            </a:r>
            <a:endParaRPr lang="en-US" sz="1200" b="1"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26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3200" b="1" dirty="0"/>
              <a:t>Go-to-Market Mistake </a:t>
            </a:r>
            <a:r>
              <a:rPr lang="en-US" sz="1200" kern="1200" dirty="0">
                <a:solidFill>
                  <a:schemeClr val="tx1"/>
                </a:solidFill>
                <a:latin typeface="+mn-lt"/>
                <a:ea typeface="+mn-ea"/>
                <a:cs typeface="+mn-cs"/>
              </a:rPr>
              <a:t>Expensive mistakes often initiate a review of the screening process to figure out how the product made it through the development process. When the product fails to hit targeted benchmarks for success, the review may focus on errors in marketing strategy, target market adjustments, or competitive response to the product launch.</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b="1" dirty="0"/>
              <a:t>Stop-to-Market Mistake  </a:t>
            </a:r>
            <a:r>
              <a:rPr lang="en-US" sz="1200" kern="1200" dirty="0">
                <a:solidFill>
                  <a:schemeClr val="tx1"/>
                </a:solidFill>
                <a:latin typeface="+mn-lt"/>
                <a:ea typeface="+mn-ea"/>
                <a:cs typeface="+mn-cs"/>
              </a:rPr>
              <a:t>Most often companies are reluctant to talk about stop-to-market mistakes because it makes management uncomfortable and provides additional information about product development to competitors. </a:t>
            </a:r>
            <a:endParaRPr lang="en-US" sz="1400" b="1"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27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29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Product definition has three objectives. First, it defines the product’s value proposition: what customer needs are being addressed and, in broad terms, at what price. Second, the definition briefly identifies the target market(s) and the purchase frequency. Third, the definition delineates the product’s characteristics (look, feel, physical elements, and features of the product). As the product moves through development, the physical characteristics become more defined and particular features, often at different price points, are included in the prototypes.45 Target customers are useful in defining the product concept. Companies present models, limited prototypes, and verbal or written descriptions of the product concept to customers, individually or in focus groups. Computer graphics are also used to depict elements of the product and even functionality. For example, in the development of new jet airliners, Boeing and Airbus develop sophisticated simulations that allow passengers to </a:t>
            </a:r>
            <a:r>
              <a:rPr lang="en-US" sz="1200" i="1" kern="1200" dirty="0">
                <a:solidFill>
                  <a:schemeClr val="tx1"/>
                </a:solidFill>
                <a:effectLst/>
                <a:latin typeface="+mn-lt"/>
                <a:ea typeface="+mn-ea"/>
                <a:cs typeface="+mn-cs"/>
              </a:rPr>
              <a:t>virtually </a:t>
            </a:r>
            <a:r>
              <a:rPr lang="en-US" sz="1200" kern="1200" dirty="0">
                <a:solidFill>
                  <a:schemeClr val="tx1"/>
                </a:solidFill>
                <a:effectLst/>
                <a:latin typeface="+mn-lt"/>
                <a:ea typeface="+mn-ea"/>
                <a:cs typeface="+mn-cs"/>
              </a:rPr>
              <a:t>sit in the airplane. In this way, customers get a more realistic perspective at a fraction of the cost to develop a full-scale working prototype.</a:t>
            </a:r>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30</a:t>
            </a:fld>
            <a:endParaRPr lang="en-US" dirty="0"/>
          </a:p>
        </p:txBody>
      </p:sp>
    </p:spTree>
    <p:extLst>
      <p:ext uri="{BB962C8B-B14F-4D97-AF65-F5344CB8AC3E}">
        <p14:creationId xmlns:p14="http://schemas.microsoft.com/office/powerpoint/2010/main" val="355565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Tangible products present opportunities (customers can see, touch, and experience the product) and also some challenges (customers may find the product does not match their personal tastes and preferences).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Durability references the length of product usage. Nondurable products are usually consumed in a few uses and, in general, cost less than durable products. Examples of consumer nondurables include personal grooming products such as toothpaste, soap, and shampoo, while business non- durables include office supplies such as printer ink, paper, and other less expensive, frequently purchased items. Because these products are purchased frequently and are not expensive, companies seek a wide distribution to make them as readily available as possible, create attractive price points to motivate purchase, and heavily advertise these products. Durable products have a longer product life and are often more expensive. </a:t>
            </a:r>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8</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First, defining the target market is helpful to the product developers. In addition to the basic market information (size, geography, and demographics), product developers appreciate knowing how the product will be used (context, environment) and psychographics of the market (the market’s activities, interests, and opinions). Marketers also assess the market share potential at critical points in time (how much market share can the new product get after one year). At this point, tentative pricing, distribution, and marketing communications strategies are created that will be adapted as the product gets closer to rollout. Often, as part of the initial marketing communications, appropriate publications will include articles about a new product. Finally, marketing managers begin to develop budgets for the product launch and estimates of the marketing communications budget, manufacturing capacity, and logistical needs.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31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0" kern="1200" dirty="0">
                <a:solidFill>
                  <a:schemeClr val="tx1"/>
                </a:solidFill>
                <a:latin typeface="+mn-lt"/>
                <a:ea typeface="+mn-ea"/>
                <a:cs typeface="+mn-cs"/>
              </a:rPr>
              <a:t>New purchases—first-time sales. With new products, these sales are called trial purchases. This is also calculated as the trial rate (how many individuals in a particular target market have tried the product).</a:t>
            </a:r>
          </a:p>
          <a:p>
            <a:pPr lvl="0"/>
            <a:r>
              <a:rPr lang="en-US" sz="1200" kern="1200" dirty="0">
                <a:solidFill>
                  <a:schemeClr val="tx1"/>
                </a:solidFill>
                <a:latin typeface="+mn-lt"/>
                <a:ea typeface="+mn-ea"/>
                <a:cs typeface="+mn-cs"/>
              </a:rPr>
              <a:t>Repeat purchases—the number of products purchased by the same customer. This can be important with frequently purchased products such as convenience goods that rely on frequent repeat purchases for success.</a:t>
            </a:r>
          </a:p>
          <a:p>
            <a:pPr lvl="0"/>
            <a:r>
              <a:rPr lang="en-US" sz="1200" kern="1200" dirty="0">
                <a:solidFill>
                  <a:schemeClr val="tx1"/>
                </a:solidFill>
                <a:latin typeface="+mn-lt"/>
                <a:ea typeface="+mn-ea"/>
                <a:cs typeface="+mn-cs"/>
              </a:rPr>
              <a:t>Replacement purchases—the number of products purchased to replace existing products that have become obsolete or have malfunctioned. Estimates are made on the number of product failures in any given year based on the expected product life. As more products are sold into a market through first-time and repeat purchases, the number of replacement sales will increase.</a:t>
            </a: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32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mn-lt"/>
                <a:ea typeface="+mn-ea"/>
                <a:cs typeface="+mn-cs"/>
              </a:rPr>
              <a:t>Alpha testing is done by internally by engineers, product specialists, and other employees. </a:t>
            </a:r>
          </a:p>
          <a:p>
            <a:r>
              <a:rPr lang="en-US" sz="1200" kern="1200" dirty="0">
                <a:solidFill>
                  <a:schemeClr val="tx1"/>
                </a:solidFill>
                <a:latin typeface="+mn-lt"/>
                <a:ea typeface="+mn-ea"/>
                <a:cs typeface="+mn-cs"/>
              </a:rPr>
              <a:t>Beta testing is done by potential</a:t>
            </a:r>
            <a:r>
              <a:rPr lang="en-US" sz="1200" kern="1200" baseline="0" dirty="0">
                <a:solidFill>
                  <a:schemeClr val="tx1"/>
                </a:solidFill>
                <a:latin typeface="+mn-lt"/>
                <a:ea typeface="+mn-ea"/>
                <a:cs typeface="+mn-cs"/>
              </a:rPr>
              <a:t> customers.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Consumer Product Test Markets</a:t>
            </a:r>
          </a:p>
          <a:p>
            <a:pPr lvl="0"/>
            <a:r>
              <a:rPr lang="en-US" sz="1200" b="0" i="1" kern="1200" dirty="0">
                <a:solidFill>
                  <a:schemeClr val="tx1"/>
                </a:solidFill>
                <a:latin typeface="+mn-lt"/>
                <a:ea typeface="+mn-ea"/>
                <a:cs typeface="+mn-cs"/>
              </a:rPr>
              <a:t>Where: </a:t>
            </a:r>
            <a:r>
              <a:rPr lang="en-US" sz="1200" b="0" kern="1200" dirty="0">
                <a:solidFill>
                  <a:schemeClr val="tx1"/>
                </a:solidFill>
                <a:latin typeface="+mn-lt"/>
                <a:ea typeface="+mn-ea"/>
                <a:cs typeface="+mn-cs"/>
              </a:rPr>
              <a:t>The location of the market test is based on how well it reflects the potential target markets. Most market tests involve somewhere between two and five cities to mitigate regional differences in purchases patterns (if there are any).</a:t>
            </a:r>
          </a:p>
          <a:p>
            <a:pPr lvl="0"/>
            <a:r>
              <a:rPr lang="en-US" sz="1200" i="1" kern="1200" dirty="0">
                <a:solidFill>
                  <a:schemeClr val="tx1"/>
                </a:solidFill>
                <a:latin typeface="+mn-lt"/>
                <a:ea typeface="+mn-ea"/>
                <a:cs typeface="+mn-cs"/>
              </a:rPr>
              <a:t>How long: </a:t>
            </a:r>
            <a:r>
              <a:rPr lang="en-US" sz="1200" kern="1200" dirty="0">
                <a:solidFill>
                  <a:schemeClr val="tx1"/>
                </a:solidFill>
                <a:latin typeface="+mn-lt"/>
                <a:ea typeface="+mn-ea"/>
                <a:cs typeface="+mn-cs"/>
              </a:rPr>
              <a:t>Most test markets run less than a year. The test should be long enough to include several purchase cycles. With many consumer products, purchase cycles are relatively short (days or weeks) so there is less need for a long market test.</a:t>
            </a:r>
            <a:endParaRPr lang="en-US" sz="1400" kern="1200" dirty="0">
              <a:solidFill>
                <a:schemeClr val="tx1"/>
              </a:solidFill>
              <a:latin typeface="+mn-lt"/>
              <a:ea typeface="+mn-ea"/>
              <a:cs typeface="+mn-cs"/>
            </a:endParaRPr>
          </a:p>
          <a:p>
            <a:r>
              <a:rPr lang="en-US" sz="1200" i="1" kern="1200" dirty="0">
                <a:solidFill>
                  <a:schemeClr val="tx1"/>
                </a:solidFill>
                <a:latin typeface="+mn-lt"/>
                <a:ea typeface="+mn-ea"/>
                <a:cs typeface="+mn-cs"/>
              </a:rPr>
              <a:t>Data: </a:t>
            </a:r>
            <a:r>
              <a:rPr lang="en-US" sz="1200" kern="1200" dirty="0">
                <a:solidFill>
                  <a:schemeClr val="tx1"/>
                </a:solidFill>
                <a:latin typeface="+mn-lt"/>
                <a:ea typeface="+mn-ea"/>
                <a:cs typeface="+mn-cs"/>
              </a:rPr>
              <a:t>Critical information needed to make necessary decisions must be identified. Management frequently wants to know how long it takes for the product to move through the distribution system, tracking the product from manufacturing plant through to the point of sale.</a:t>
            </a:r>
          </a:p>
          <a:p>
            <a:r>
              <a:rPr lang="en-US" sz="1200" i="1" kern="1200" dirty="0">
                <a:solidFill>
                  <a:schemeClr val="tx1"/>
                </a:solidFill>
                <a:latin typeface="+mn-lt"/>
                <a:ea typeface="+mn-ea"/>
                <a:cs typeface="+mn-cs"/>
              </a:rPr>
              <a:t>Decision criteria: </a:t>
            </a:r>
            <a:r>
              <a:rPr lang="en-US" sz="1200" kern="1200" dirty="0">
                <a:solidFill>
                  <a:schemeClr val="tx1"/>
                </a:solidFill>
                <a:latin typeface="+mn-lt"/>
                <a:ea typeface="+mn-ea"/>
                <a:cs typeface="+mn-cs"/>
              </a:rPr>
              <a:t>Metrics for further action must be identified. At this stage it is difficult to pull a product, but if the product fails in the market test, management is faced with a difficult decision—drop the product or send it back for major redesign.</a:t>
            </a:r>
          </a:p>
          <a:p>
            <a:endParaRPr lang="en-US" sz="1200" kern="1200" dirty="0">
              <a:solidFill>
                <a:schemeClr val="tx1"/>
              </a:solidFill>
              <a:latin typeface="+mn-lt"/>
              <a:ea typeface="+mn-ea"/>
              <a:cs typeface="+mn-cs"/>
            </a:endParaRPr>
          </a:p>
          <a:p>
            <a:r>
              <a:rPr lang="en-US" sz="1200" b="1" i="1" kern="1200" dirty="0">
                <a:solidFill>
                  <a:schemeClr val="tx1"/>
                </a:solidFill>
                <a:latin typeface="+mn-lt"/>
                <a:ea typeface="+mn-ea"/>
                <a:cs typeface="+mn-cs"/>
              </a:rPr>
              <a:t>Business Product Market Test </a:t>
            </a:r>
            <a:r>
              <a:rPr lang="en-US" sz="1200" kern="1200" dirty="0">
                <a:solidFill>
                  <a:schemeClr val="tx1"/>
                </a:solidFill>
                <a:latin typeface="+mn-lt"/>
                <a:ea typeface="+mn-ea"/>
                <a:cs typeface="+mn-cs"/>
              </a:rPr>
              <a:t>Products designed for business markets are tested differently than their consumer product counterparts. Essentially, the tests are smaller in scope and involve fewer individuals and companies; however, they are no less important in the new-product development process. Because business markets are smaller, beta testing often includes only a few key customers with a long-standing company relationship. If, on the other hand, the company has independent distributors, it identifies a limited number for the market test and provides additional support to them as the product is being tested.</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Product launch </a:t>
            </a:r>
          </a:p>
          <a:p>
            <a:r>
              <a:rPr lang="en-US" sz="1200" kern="1200" dirty="0">
                <a:solidFill>
                  <a:schemeClr val="tx1"/>
                </a:solidFill>
                <a:latin typeface="+mn-lt"/>
                <a:ea typeface="+mn-ea"/>
                <a:cs typeface="+mn-cs"/>
              </a:rPr>
              <a:t>The product launch is critical to the long-term success of the product. Products that start poorly seldom recover from a poor launch. The pressure to create excitement, particularly for consumer products, leading to consumer trial purchase is a primary reason companies spend millions of dollars on a product launch. Many marketing communication dollars are front-loaded at the product launch with the goal of creating sufficient product interest that will turn into repeat and replacement purchases later. </a:t>
            </a: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33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Awareness</a:t>
            </a:r>
            <a:r>
              <a:rPr lang="en-US" sz="1200" kern="1200" dirty="0">
                <a:solidFill>
                  <a:schemeClr val="tx1"/>
                </a:solidFill>
                <a:effectLst/>
                <a:latin typeface="+mn-lt"/>
                <a:ea typeface="+mn-ea"/>
                <a:cs typeface="+mn-cs"/>
              </a:rPr>
              <a:t>—know of the product, but insufficient information to move forward through the adoption process.</a:t>
            </a:r>
          </a:p>
          <a:p>
            <a:pPr lvl="0"/>
            <a:r>
              <a:rPr lang="en-US" sz="1200" b="1" kern="1200" dirty="0">
                <a:solidFill>
                  <a:schemeClr val="tx1"/>
                </a:solidFill>
                <a:effectLst/>
                <a:latin typeface="+mn-lt"/>
                <a:ea typeface="+mn-ea"/>
                <a:cs typeface="+mn-cs"/>
              </a:rPr>
              <a:t>Interest</a:t>
            </a:r>
            <a:r>
              <a:rPr lang="en-US" sz="1200" kern="1200" dirty="0">
                <a:solidFill>
                  <a:schemeClr val="tx1"/>
                </a:solidFill>
                <a:effectLst/>
                <a:latin typeface="+mn-lt"/>
                <a:ea typeface="+mn-ea"/>
                <a:cs typeface="+mn-cs"/>
              </a:rPr>
              <a:t>—receive additional information (advertising, word of mouth) and motivated to seek out added information for further evaluation.</a:t>
            </a:r>
          </a:p>
          <a:p>
            <a:pPr lvl="0"/>
            <a:r>
              <a:rPr lang="en-US" sz="1200" b="1" kern="1200" dirty="0">
                <a:solidFill>
                  <a:schemeClr val="tx1"/>
                </a:solidFill>
                <a:effectLst/>
                <a:latin typeface="+mn-lt"/>
                <a:ea typeface="+mn-ea"/>
                <a:cs typeface="+mn-cs"/>
              </a:rPr>
              <a:t>Evaluation</a:t>
            </a:r>
            <a:r>
              <a:rPr lang="en-US" sz="1200" kern="1200" dirty="0">
                <a:solidFill>
                  <a:schemeClr val="tx1"/>
                </a:solidFill>
                <a:effectLst/>
                <a:latin typeface="+mn-lt"/>
                <a:ea typeface="+mn-ea"/>
                <a:cs typeface="+mn-cs"/>
              </a:rPr>
              <a:t>—combine all information (word of mouth, reviews, advertising) and evaluate the product for trial purchase.</a:t>
            </a:r>
          </a:p>
          <a:p>
            <a:pPr lvl="0"/>
            <a:r>
              <a:rPr lang="en-US" sz="1200" b="1" kern="1200" dirty="0">
                <a:solidFill>
                  <a:schemeClr val="tx1"/>
                </a:solidFill>
                <a:effectLst/>
                <a:latin typeface="+mn-lt"/>
                <a:ea typeface="+mn-ea"/>
                <a:cs typeface="+mn-cs"/>
              </a:rPr>
              <a:t>Trial</a:t>
            </a:r>
            <a:r>
              <a:rPr lang="en-US" sz="1200" kern="1200" dirty="0">
                <a:solidFill>
                  <a:schemeClr val="tx1"/>
                </a:solidFill>
                <a:effectLst/>
                <a:latin typeface="+mn-lt"/>
                <a:ea typeface="+mn-ea"/>
                <a:cs typeface="+mn-cs"/>
              </a:rPr>
              <a:t>—purchase the product for the purpose of making a value decision.</a:t>
            </a:r>
          </a:p>
          <a:p>
            <a:pPr lvl="0"/>
            <a:r>
              <a:rPr lang="en-US" sz="1200" b="1" kern="1200" dirty="0">
                <a:solidFill>
                  <a:schemeClr val="tx1"/>
                </a:solidFill>
                <a:effectLst/>
                <a:latin typeface="+mn-lt"/>
                <a:ea typeface="+mn-ea"/>
                <a:cs typeface="+mn-cs"/>
              </a:rPr>
              <a:t>Adoption</a:t>
            </a:r>
            <a:r>
              <a:rPr lang="en-US" sz="1200" kern="1200" dirty="0">
                <a:solidFill>
                  <a:schemeClr val="tx1"/>
                </a:solidFill>
                <a:effectLst/>
                <a:latin typeface="+mn-lt"/>
                <a:ea typeface="+mn-ea"/>
                <a:cs typeface="+mn-cs"/>
              </a:rPr>
              <a:t>—purchase the product with the intent of becoming a dependable user.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34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0" kern="1200" dirty="0">
                <a:solidFill>
                  <a:schemeClr val="tx1"/>
                </a:solidFill>
                <a:latin typeface="+mn-lt"/>
                <a:ea typeface="+mn-ea"/>
                <a:cs typeface="+mn-cs"/>
              </a:rPr>
              <a:t>Innovators (2.5 percent)—Product enthusiasts enjoy being the first to try and </a:t>
            </a:r>
            <a:r>
              <a:rPr lang="en-US" sz="1200" kern="1200" dirty="0">
                <a:solidFill>
                  <a:schemeClr val="tx1"/>
                </a:solidFill>
                <a:latin typeface="+mn-lt"/>
                <a:ea typeface="+mn-ea"/>
                <a:cs typeface="+mn-cs"/>
              </a:rPr>
              <a:t>master a new product. Individuals in this group are prime candidates for beta testing and represent a good source of feedback late in the product development process or early in the product launch phase.</a:t>
            </a:r>
          </a:p>
          <a:p>
            <a:pPr lvl="0"/>
            <a:r>
              <a:rPr lang="en-US" sz="1200" kern="1200" dirty="0">
                <a:solidFill>
                  <a:schemeClr val="tx1"/>
                </a:solidFill>
                <a:latin typeface="+mn-lt"/>
                <a:ea typeface="+mn-ea"/>
                <a:cs typeface="+mn-cs"/>
              </a:rPr>
              <a:t>Early Adopters (13 percent)—Product opinion leaders seek out new products consistent with the personal self-image. This group is not price-sensitive and is willing to pay the price premium for a product. At the same time, early adopters demand a high level of personalized service and product features.</a:t>
            </a:r>
          </a:p>
          <a:p>
            <a:pPr lvl="0"/>
            <a:r>
              <a:rPr lang="en-US" sz="1200" kern="1200" dirty="0">
                <a:solidFill>
                  <a:schemeClr val="tx1"/>
                </a:solidFill>
                <a:latin typeface="+mn-lt"/>
                <a:ea typeface="+mn-ea"/>
                <a:cs typeface="+mn-cs"/>
              </a:rPr>
              <a:t>Early Majority (34.5 percent)—Product watchers want to be convinced of the product’s claims and value proposition before making a commitment. This group is considered critical to long-term success as they take the product into the main stream.</a:t>
            </a:r>
          </a:p>
          <a:p>
            <a:pPr lvl="0"/>
            <a:r>
              <a:rPr lang="en-US" sz="1200" kern="1200" dirty="0">
                <a:solidFill>
                  <a:schemeClr val="tx1"/>
                </a:solidFill>
                <a:latin typeface="+mn-lt"/>
                <a:ea typeface="+mn-ea"/>
                <a:cs typeface="+mn-cs"/>
              </a:rPr>
              <a:t>Late Majority (34 percent)—Product followers are price-sensitive and risk-averse. They purchase older generation or discontinued models with lower prices and fewer product features.</a:t>
            </a:r>
          </a:p>
          <a:p>
            <a:pPr lvl="0"/>
            <a:r>
              <a:rPr lang="en-US" sz="1200" kern="1200" dirty="0">
                <a:solidFill>
                  <a:schemeClr val="tx1"/>
                </a:solidFill>
                <a:latin typeface="+mn-lt"/>
                <a:ea typeface="+mn-ea"/>
                <a:cs typeface="+mn-cs"/>
              </a:rPr>
              <a:t>Laggards (16 percent)—Product avoiders want to evade adoption as long as possible. Resistant to change, they will put off the purchase until there is no other option.</a:t>
            </a: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Convenience goods</a:t>
            </a:r>
            <a:r>
              <a:rPr lang="en-US" baseline="0" dirty="0"/>
              <a:t>: </a:t>
            </a:r>
            <a:r>
              <a:rPr lang="en-US" sz="1200" kern="1200" dirty="0">
                <a:solidFill>
                  <a:schemeClr val="tx1"/>
                </a:solidFill>
                <a:latin typeface="+mn-lt"/>
                <a:ea typeface="+mn-ea"/>
                <a:cs typeface="+mn-cs"/>
              </a:rPr>
              <a:t>Frequently purchased, relatively low-cost products for which customers have little interest in seeking new information or considering other options and rely heavily on prior brand experience and purchase behavior.  Includes subgroups of</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 staples,</a:t>
            </a:r>
            <a:r>
              <a:rPr lang="en-US" sz="1200" kern="1200" baseline="0" dirty="0">
                <a:solidFill>
                  <a:schemeClr val="tx1"/>
                </a:solidFill>
                <a:latin typeface="+mn-lt"/>
                <a:ea typeface="+mn-ea"/>
                <a:cs typeface="+mn-cs"/>
              </a:rPr>
              <a:t> impulse products, emergency goods.</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Shopping</a:t>
            </a:r>
            <a:r>
              <a:rPr lang="en-US" sz="1200" kern="1200" baseline="0" dirty="0">
                <a:solidFill>
                  <a:schemeClr val="tx1"/>
                </a:solidFill>
                <a:latin typeface="+mn-lt"/>
                <a:ea typeface="+mn-ea"/>
                <a:cs typeface="+mn-cs"/>
              </a:rPr>
              <a:t> goods:  </a:t>
            </a:r>
            <a:r>
              <a:rPr lang="en-US" sz="1200" kern="1200" dirty="0">
                <a:solidFill>
                  <a:schemeClr val="tx1"/>
                </a:solidFill>
                <a:latin typeface="+mn-lt"/>
                <a:ea typeface="+mn-ea"/>
                <a:cs typeface="+mn-cs"/>
              </a:rPr>
              <a:t>Products that require consumers to do more research and compare across product dimensions such as color, size, features, and price.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Specialty</a:t>
            </a:r>
            <a:r>
              <a:rPr lang="en-US" sz="1200" kern="1200" baseline="0" dirty="0">
                <a:solidFill>
                  <a:schemeClr val="tx1"/>
                </a:solidFill>
                <a:latin typeface="+mn-lt"/>
                <a:ea typeface="+mn-ea"/>
                <a:cs typeface="+mn-cs"/>
              </a:rPr>
              <a:t> goods:  </a:t>
            </a:r>
            <a:r>
              <a:rPr lang="en-US" sz="1200" kern="1200" dirty="0">
                <a:solidFill>
                  <a:schemeClr val="tx1"/>
                </a:solidFill>
                <a:latin typeface="+mn-lt"/>
                <a:ea typeface="+mn-ea"/>
                <a:cs typeface="+mn-cs"/>
              </a:rPr>
              <a:t>a unique purchase made based on a defining characteristic for the consumer. The characteristic might be a real or perceived product feature such as Apple </a:t>
            </a:r>
            <a:r>
              <a:rPr lang="en-US" sz="1200" kern="1200" dirty="0" err="1">
                <a:solidFill>
                  <a:schemeClr val="tx1"/>
                </a:solidFill>
                <a:latin typeface="+mn-lt"/>
                <a:ea typeface="+mn-ea"/>
                <a:cs typeface="+mn-cs"/>
              </a:rPr>
              <a:t>iPhone’s</a:t>
            </a:r>
            <a:r>
              <a:rPr lang="en-US" sz="1200" kern="1200" dirty="0">
                <a:solidFill>
                  <a:schemeClr val="tx1"/>
                </a:solidFill>
                <a:latin typeface="+mn-lt"/>
                <a:ea typeface="+mn-ea"/>
                <a:cs typeface="+mn-cs"/>
              </a:rPr>
              <a:t> easy user interface or brand identification like Porsche’s reputation for building sports cars. Whatever the attribute(s), consumers apply decision rules that frequently minimize the number of different product choices and focus less on price. They are also more willing to seek out the product; however, expectations about product service, salesperson expertise, and customer service are higher.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Unsought goods: Products that consumers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seek out and, indeed, often would rather not purchase at all. Insurance, for example.</a:t>
            </a: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Businesses buy a vast array of products that can be classified into three broad areas based on two dimensions: (1) whether or not they are used in the manufacturing process and (2) cost. Goods incorporated into the company’s finished product as a result of the manufacturing process are either materials or parts. </a:t>
            </a:r>
            <a:r>
              <a:rPr lang="en-US" sz="1200" b="1" kern="1200" dirty="0">
                <a:solidFill>
                  <a:schemeClr val="tx1"/>
                </a:solidFill>
                <a:effectLst/>
                <a:latin typeface="+mn-lt"/>
                <a:ea typeface="+mn-ea"/>
                <a:cs typeface="+mn-cs"/>
              </a:rPr>
              <a:t>Materials </a:t>
            </a:r>
            <a:r>
              <a:rPr lang="en-US" sz="1200" kern="1200" dirty="0">
                <a:solidFill>
                  <a:schemeClr val="tx1"/>
                </a:solidFill>
                <a:effectLst/>
                <a:latin typeface="+mn-lt"/>
                <a:ea typeface="+mn-ea"/>
                <a:cs typeface="+mn-cs"/>
              </a:rPr>
              <a:t>are natural (lumber, minerals such as copper) or farm products (corn, soybeans) that become part of the final product. </a:t>
            </a:r>
            <a:r>
              <a:rPr lang="en-US" sz="1200" b="1" kern="1200" dirty="0">
                <a:solidFill>
                  <a:schemeClr val="tx1"/>
                </a:solidFill>
                <a:effectLst/>
                <a:latin typeface="+mn-lt"/>
                <a:ea typeface="+mn-ea"/>
                <a:cs typeface="+mn-cs"/>
              </a:rPr>
              <a:t>Parts </a:t>
            </a:r>
            <a:r>
              <a:rPr lang="en-US" sz="1200" kern="1200" dirty="0">
                <a:solidFill>
                  <a:schemeClr val="tx1"/>
                </a:solidFill>
                <a:effectLst/>
                <a:latin typeface="+mn-lt"/>
                <a:ea typeface="+mn-ea"/>
                <a:cs typeface="+mn-cs"/>
              </a:rPr>
              <a:t>consist of equipment either fully assembled or in smaller pieces that will be assembled into larger </a:t>
            </a:r>
            <a:r>
              <a:rPr lang="en-US" sz="1200" kern="1200" dirty="0" smtClean="0">
                <a:solidFill>
                  <a:schemeClr val="tx1"/>
                </a:solidFill>
                <a:effectLst/>
                <a:latin typeface="+mn-lt"/>
                <a:ea typeface="+mn-ea"/>
                <a:cs typeface="+mn-cs"/>
              </a:rPr>
              <a:t>components </a:t>
            </a:r>
            <a:r>
              <a:rPr lang="en-US" sz="1200" kern="1200" dirty="0">
                <a:solidFill>
                  <a:schemeClr val="tx1"/>
                </a:solidFill>
                <a:effectLst/>
                <a:latin typeface="+mn-lt"/>
                <a:ea typeface="+mn-ea"/>
                <a:cs typeface="+mn-cs"/>
              </a:rPr>
              <a:t>and, again, used in the production </a:t>
            </a:r>
            <a:r>
              <a:rPr lang="en-US" sz="1200" kern="1200" dirty="0" smtClean="0">
                <a:solidFill>
                  <a:schemeClr val="tx1"/>
                </a:solidFill>
                <a:effectLst/>
                <a:latin typeface="+mn-lt"/>
                <a:ea typeface="+mn-ea"/>
                <a:cs typeface="+mn-cs"/>
              </a:rPr>
              <a:t>process. In </a:t>
            </a:r>
            <a:r>
              <a:rPr lang="en-US" sz="1200" kern="1200" dirty="0">
                <a:solidFill>
                  <a:schemeClr val="tx1"/>
                </a:solidFill>
                <a:effectLst/>
                <a:latin typeface="+mn-lt"/>
                <a:ea typeface="+mn-ea"/>
                <a:cs typeface="+mn-cs"/>
              </a:rPr>
              <a:t>addition to the products that are used directly in  the production </a:t>
            </a:r>
            <a:r>
              <a:rPr lang="en-US" sz="1200" kern="1200" dirty="0" smtClean="0">
                <a:solidFill>
                  <a:schemeClr val="tx1"/>
                </a:solidFill>
                <a:effectLst/>
                <a:latin typeface="+mn-lt"/>
                <a:ea typeface="+mn-ea"/>
                <a:cs typeface="+mn-cs"/>
              </a:rPr>
              <a:t>process</a:t>
            </a:r>
            <a:r>
              <a:rPr lang="en-US" sz="1200" kern="1200" dirty="0">
                <a:solidFill>
                  <a:schemeClr val="tx1"/>
                </a:solidFill>
                <a:effectLst/>
                <a:latin typeface="+mn-lt"/>
                <a:ea typeface="+mn-ea"/>
                <a:cs typeface="+mn-cs"/>
              </a:rPr>
              <a:t>,  companies  purchase  a  number  of  products  and  services  to  support business operations. These can generally be placed on a continuum from low-cost/frequent purchases to very high-cost/infrequent purchases. </a:t>
            </a:r>
            <a:r>
              <a:rPr lang="en-US" sz="1200" b="1" kern="1200" dirty="0">
                <a:solidFill>
                  <a:schemeClr val="tx1"/>
                </a:solidFill>
                <a:effectLst/>
                <a:latin typeface="+mn-lt"/>
                <a:ea typeface="+mn-ea"/>
                <a:cs typeface="+mn-cs"/>
              </a:rPr>
              <a:t>MRO (maintenance, repair, operating) supplies </a:t>
            </a:r>
            <a:r>
              <a:rPr lang="en-US" sz="1200" kern="1200" dirty="0">
                <a:solidFill>
                  <a:schemeClr val="tx1"/>
                </a:solidFill>
                <a:effectLst/>
                <a:latin typeface="+mn-lt"/>
                <a:ea typeface="+mn-ea"/>
                <a:cs typeface="+mn-cs"/>
              </a:rPr>
              <a:t>are the everyday items that a </a:t>
            </a:r>
            <a:r>
              <a:rPr lang="en-US" sz="1200" kern="1200" dirty="0" smtClean="0">
                <a:solidFill>
                  <a:schemeClr val="tx1"/>
                </a:solidFill>
                <a:effectLst/>
                <a:latin typeface="+mn-lt"/>
                <a:ea typeface="+mn-ea"/>
                <a:cs typeface="+mn-cs"/>
              </a:rPr>
              <a:t>company </a:t>
            </a:r>
            <a:r>
              <a:rPr lang="en-US" sz="1200" kern="1200" dirty="0">
                <a:solidFill>
                  <a:schemeClr val="tx1"/>
                </a:solidFill>
                <a:effectLst/>
                <a:latin typeface="+mn-lt"/>
                <a:ea typeface="+mn-ea"/>
                <a:cs typeface="+mn-cs"/>
              </a:rPr>
              <a:t>needs to keep running. At the other end of the cost/purchase-frequency continuum are </a:t>
            </a:r>
            <a:r>
              <a:rPr lang="en-US" sz="1200" b="1" kern="1200" dirty="0">
                <a:solidFill>
                  <a:schemeClr val="tx1"/>
                </a:solidFill>
                <a:effectLst/>
                <a:latin typeface="+mn-lt"/>
                <a:ea typeface="+mn-ea"/>
                <a:cs typeface="+mn-cs"/>
              </a:rPr>
              <a:t>capital goods</a:t>
            </a:r>
            <a:r>
              <a:rPr lang="en-US" sz="1200" kern="1200" dirty="0">
                <a:solidFill>
                  <a:schemeClr val="tx1"/>
                </a:solidFill>
                <a:effectLst/>
                <a:latin typeface="+mn-lt"/>
                <a:ea typeface="+mn-ea"/>
                <a:cs typeface="+mn-cs"/>
              </a:rPr>
              <a:t>, which are major purchases in support of a significant business function.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10</a:t>
            </a:fld>
            <a:endParaRPr lang="en-US" dirty="0"/>
          </a:p>
        </p:txBody>
      </p:sp>
    </p:spTree>
    <p:extLst>
      <p:ext uri="{BB962C8B-B14F-4D97-AF65-F5344CB8AC3E}">
        <p14:creationId xmlns:p14="http://schemas.microsoft.com/office/powerpoint/2010/main" val="123068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a:solidFill>
                  <a:schemeClr val="tx1"/>
                </a:solidFill>
                <a:effectLst/>
                <a:latin typeface="+mn-lt"/>
                <a:ea typeface="+mn-ea"/>
                <a:cs typeface="+mn-cs"/>
              </a:rPr>
              <a:t>Form </a:t>
            </a:r>
            <a:r>
              <a:rPr lang="en-US" sz="1200" kern="1200" dirty="0">
                <a:solidFill>
                  <a:schemeClr val="tx1"/>
                </a:solidFill>
                <a:effectLst/>
                <a:latin typeface="+mn-lt"/>
                <a:ea typeface="+mn-ea"/>
                <a:cs typeface="+mn-cs"/>
              </a:rPr>
              <a:t>The most elemental method of differentiating a product is to change its </a:t>
            </a:r>
            <a:r>
              <a:rPr lang="en-US" sz="1200" b="1" kern="1200" dirty="0">
                <a:solidFill>
                  <a:schemeClr val="tx1"/>
                </a:solidFill>
                <a:effectLst/>
                <a:latin typeface="+mn-lt"/>
                <a:ea typeface="+mn-ea"/>
                <a:cs typeface="+mn-cs"/>
              </a:rPr>
              <a:t>form</a:t>
            </a:r>
            <a:r>
              <a:rPr lang="en-US" sz="1200" kern="1200" dirty="0">
                <a:solidFill>
                  <a:schemeClr val="tx1"/>
                </a:solidFill>
                <a:effectLst/>
                <a:latin typeface="+mn-lt"/>
                <a:ea typeface="+mn-ea"/>
                <a:cs typeface="+mn-cs"/>
              </a:rPr>
              <a:t>—size, shape, color, and other physical elements. Many products considered very similar in functionality can be differentiated by variations in packaging or product delivery.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Features </a:t>
            </a:r>
            <a:r>
              <a:rPr lang="en-US" sz="1200" kern="1200" dirty="0">
                <a:solidFill>
                  <a:schemeClr val="tx1"/>
                </a:solidFill>
                <a:effectLst/>
                <a:latin typeface="+mn-lt"/>
                <a:ea typeface="+mn-ea"/>
                <a:cs typeface="+mn-cs"/>
              </a:rPr>
              <a:t>added or subtracted from a product to differentiate it from competitors. However, while delivering consumer value is the primary driver in making product decisions, a company must balance the features customers want with what they will pay at a given quality level.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Performance </a:t>
            </a:r>
            <a:r>
              <a:rPr lang="en-US" sz="1200" b="1" kern="1200" dirty="0">
                <a:solidFill>
                  <a:schemeClr val="tx1"/>
                </a:solidFill>
                <a:effectLst/>
                <a:latin typeface="+mn-lt"/>
                <a:ea typeface="+mn-ea"/>
                <a:cs typeface="+mn-cs"/>
              </a:rPr>
              <a:t>Quality </a:t>
            </a:r>
            <a:r>
              <a:rPr lang="en-US" sz="1200" kern="1200" dirty="0">
                <a:solidFill>
                  <a:schemeClr val="tx1"/>
                </a:solidFill>
                <a:effectLst/>
                <a:latin typeface="+mn-lt"/>
                <a:ea typeface="+mn-ea"/>
                <a:cs typeface="+mn-cs"/>
              </a:rPr>
              <a:t>Essentially, companies should build products to the performance quality level that their target audience is willing to pay for. Often this means a company will build products at multiple performance levels to meet demand at various price points. Keep in mind that the key is to deliver value to the customer.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Conformance </a:t>
            </a:r>
            <a:r>
              <a:rPr lang="en-US" sz="1200" b="1" kern="1200" dirty="0">
                <a:solidFill>
                  <a:schemeClr val="tx1"/>
                </a:solidFill>
                <a:effectLst/>
                <a:latin typeface="+mn-lt"/>
                <a:ea typeface="+mn-ea"/>
                <a:cs typeface="+mn-cs"/>
              </a:rPr>
              <a:t>Quality </a:t>
            </a:r>
            <a:r>
              <a:rPr lang="en-US" sz="1200" kern="1200" dirty="0">
                <a:solidFill>
                  <a:schemeClr val="tx1"/>
                </a:solidFill>
                <a:effectLst/>
                <a:latin typeface="+mn-lt"/>
                <a:ea typeface="+mn-ea"/>
                <a:cs typeface="+mn-cs"/>
              </a:rPr>
              <a:t>An important issue for consumers is </a:t>
            </a:r>
            <a:r>
              <a:rPr lang="en-US" sz="1200" b="1" kern="1200" dirty="0">
                <a:solidFill>
                  <a:schemeClr val="tx1"/>
                </a:solidFill>
                <a:effectLst/>
                <a:latin typeface="+mn-lt"/>
                <a:ea typeface="+mn-ea"/>
                <a:cs typeface="+mn-cs"/>
              </a:rPr>
              <a:t>conformance</a:t>
            </a:r>
            <a:r>
              <a:rPr lang="en-US" sz="1200" kern="1200" dirty="0">
                <a:solidFill>
                  <a:schemeClr val="tx1"/>
                </a:solidFill>
                <a:effectLst/>
                <a:latin typeface="+mn-lt"/>
                <a:ea typeface="+mn-ea"/>
                <a:cs typeface="+mn-cs"/>
              </a:rPr>
              <a:t>, which is the product’s ability to deliver on features and performance characteristics promised in marketing communications. The challenge for marketers and manufacturing is that every product must deliver on those promises. A product is said to have high conformance quality when a high percentage of the manufactured products fulfill the stated performance criteria. If someone opened a Coke and there was no “fizz,” it wouldn’t be a Coke.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Durability </a:t>
            </a:r>
            <a:r>
              <a:rPr lang="en-US" sz="1200" kern="1200" dirty="0">
                <a:solidFill>
                  <a:schemeClr val="tx1"/>
                </a:solidFill>
                <a:effectLst/>
                <a:latin typeface="+mn-lt"/>
                <a:ea typeface="+mn-ea"/>
                <a:cs typeface="+mn-cs"/>
              </a:rPr>
              <a:t>Consumer research and purchase patterns affirm that people find </a:t>
            </a:r>
            <a:r>
              <a:rPr lang="en-US" sz="1200" b="1" kern="1200" dirty="0">
                <a:solidFill>
                  <a:schemeClr val="tx1"/>
                </a:solidFill>
                <a:effectLst/>
                <a:latin typeface="+mn-lt"/>
                <a:ea typeface="+mn-ea"/>
                <a:cs typeface="+mn-cs"/>
              </a:rPr>
              <a:t>durability, </a:t>
            </a:r>
            <a:r>
              <a:rPr lang="en-US" sz="1200" kern="1200" dirty="0">
                <a:solidFill>
                  <a:schemeClr val="tx1"/>
                </a:solidFill>
                <a:effectLst/>
                <a:latin typeface="+mn-lt"/>
                <a:ea typeface="+mn-ea"/>
                <a:cs typeface="+mn-cs"/>
              </a:rPr>
              <a:t>the projected lifetime of the product under specific operating conditions, an important discriminating product characteristic and are willing to pay a premium for products that can demonstrate greater durability.</a:t>
            </a:r>
            <a:r>
              <a:rPr lang="en-US" sz="1200" b="1" kern="1200" dirty="0">
                <a:solidFill>
                  <a:schemeClr val="tx1"/>
                </a:solidFill>
                <a:effectLst/>
                <a:latin typeface="+mn-lt"/>
                <a:ea typeface="+mn-ea"/>
                <a:cs typeface="+mn-cs"/>
              </a:rPr>
              <a:t> </a:t>
            </a:r>
            <a:endParaRPr lang="en-US" sz="1200" b="1"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Reliability </a:t>
            </a:r>
            <a:r>
              <a:rPr lang="en-US" sz="1200" kern="1200" dirty="0">
                <a:solidFill>
                  <a:schemeClr val="tx1"/>
                </a:solidFill>
                <a:effectLst/>
                <a:latin typeface="+mn-lt"/>
                <a:ea typeface="+mn-ea"/>
                <a:cs typeface="+mn-cs"/>
              </a:rPr>
              <a:t>is the percentage of time the product works without failure or stop- page. Businesses and consumers consistently report this is an important discriminator in their purchase decision; however, a product can be too reliable. While   it is possible to build computers that will last for years and cost a premium, </a:t>
            </a:r>
            <a:r>
              <a:rPr lang="en-US" sz="1200" kern="1200" dirty="0" smtClean="0">
                <a:solidFill>
                  <a:schemeClr val="tx1"/>
                </a:solidFill>
                <a:effectLst/>
                <a:latin typeface="+mn-lt"/>
                <a:ea typeface="+mn-ea"/>
                <a:cs typeface="+mn-cs"/>
              </a:rPr>
              <a:t>most </a:t>
            </a:r>
            <a:r>
              <a:rPr lang="en-US" sz="1200" kern="1200" dirty="0">
                <a:solidFill>
                  <a:schemeClr val="tx1"/>
                </a:solidFill>
                <a:effectLst/>
                <a:latin typeface="+mn-lt"/>
                <a:ea typeface="+mn-ea"/>
                <a:cs typeface="+mn-cs"/>
              </a:rPr>
              <a:t>computer manufacturers do not build them because computer technology changes so quickly and product improvements happen so fast that people will not pay the premium for a computer that will last for many years</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Repairability </a:t>
            </a:r>
            <a:r>
              <a:rPr lang="en-US" sz="1200" kern="1200" dirty="0">
                <a:solidFill>
                  <a:schemeClr val="tx1"/>
                </a:solidFill>
                <a:effectLst/>
                <a:latin typeface="+mn-lt"/>
                <a:ea typeface="+mn-ea"/>
                <a:cs typeface="+mn-cs"/>
              </a:rPr>
              <a:t>Increasingly, consumers and businesses evaluate the </a:t>
            </a:r>
            <a:r>
              <a:rPr lang="en-US" sz="1200" b="1" kern="1200" dirty="0" err="1">
                <a:solidFill>
                  <a:schemeClr val="tx1"/>
                </a:solidFill>
                <a:effectLst/>
                <a:latin typeface="+mn-lt"/>
                <a:ea typeface="+mn-ea"/>
                <a:cs typeface="+mn-cs"/>
              </a:rPr>
              <a:t>repairability</a:t>
            </a:r>
            <a:r>
              <a:rPr lang="en-US" sz="1200" kern="1200" dirty="0">
                <a:solidFill>
                  <a:schemeClr val="tx1"/>
                </a:solidFill>
                <a:effectLst/>
                <a:latin typeface="+mn-lt"/>
                <a:ea typeface="+mn-ea"/>
                <a:cs typeface="+mn-cs"/>
              </a:rPr>
              <a:t>, ease of fixing a problem with the product, as part of the product evaluation process. As a result, companies have built better diagnostics into their products to help isolate, identify, and repair products without the need for the costly repairs of a professional service.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Style </a:t>
            </a:r>
            <a:r>
              <a:rPr lang="en-US" sz="1200" kern="1200" dirty="0">
                <a:solidFill>
                  <a:schemeClr val="tx1"/>
                </a:solidFill>
                <a:effectLst/>
                <a:latin typeface="+mn-lt"/>
                <a:ea typeface="+mn-ea"/>
                <a:cs typeface="+mn-cs"/>
              </a:rPr>
              <a:t>One of the most difficult discriminators to accurately assess and build into a product is the look and feel of the product, or </a:t>
            </a:r>
            <a:r>
              <a:rPr lang="en-US" sz="1200" b="1" kern="1200" dirty="0">
                <a:solidFill>
                  <a:schemeClr val="tx1"/>
                </a:solidFill>
                <a:effectLst/>
                <a:latin typeface="+mn-lt"/>
                <a:ea typeface="+mn-ea"/>
                <a:cs typeface="+mn-cs"/>
              </a:rPr>
              <a:t>style</a:t>
            </a:r>
            <a:r>
              <a:rPr lang="en-US" sz="1200" kern="1200" dirty="0">
                <a:solidFill>
                  <a:schemeClr val="tx1"/>
                </a:solidFill>
                <a:effectLst/>
                <a:latin typeface="+mn-lt"/>
                <a:ea typeface="+mn-ea"/>
                <a:cs typeface="+mn-cs"/>
              </a:rPr>
              <a:t>. It is easy for someone to say a particular product has style, but designing it into a product can be a challenge. More than any other discriminator, style offers the advantage of being difficult to copy.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11</a:t>
            </a:fld>
            <a:endParaRPr lang="en-US" dirty="0"/>
          </a:p>
        </p:txBody>
      </p:sp>
    </p:spTree>
    <p:extLst>
      <p:ext uri="{BB962C8B-B14F-4D97-AF65-F5344CB8AC3E}">
        <p14:creationId xmlns:p14="http://schemas.microsoft.com/office/powerpoint/2010/main" val="268240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Individual product pricing within the context of a broader product line requires a clear understanding of the price points for all the products in the line. Often multiple price points are targeted at specific markets with unique features following a “good, better, best” product line strategy.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key strategic decision for marketers is the degree to which marketing communications focuses on a single product item versus a product brand. Usually, companies do both, but the emphasis on one approach versus the other makes a big difference in the communications strategy. A second communications issue is the allocation of communications budget</a:t>
            </a:r>
          </a:p>
          <a:p>
            <a:r>
              <a:rPr lang="en-US" sz="1200" kern="1200" dirty="0">
                <a:solidFill>
                  <a:schemeClr val="tx1"/>
                </a:solidFill>
                <a:latin typeface="+mn-lt"/>
                <a:ea typeface="+mn-ea"/>
                <a:cs typeface="+mn-cs"/>
              </a:rPr>
              <a:t>dollars across product items in a product line. </a:t>
            </a:r>
          </a:p>
          <a:p>
            <a:endParaRPr lang="en-US" sz="1200" kern="120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3M focuses much of its Post-it marketing communications on the Post-it product line, emphasizing the brand. Contrast that with </a:t>
            </a:r>
            <a:r>
              <a:rPr lang="en-US" sz="1200" kern="1200" dirty="0" err="1">
                <a:solidFill>
                  <a:schemeClr val="tx1"/>
                </a:solidFill>
                <a:effectLst/>
                <a:latin typeface="+mn-lt"/>
                <a:ea typeface="+mn-ea"/>
                <a:cs typeface="+mn-cs"/>
              </a:rPr>
              <a:t>Häagen-Dazs</a:t>
            </a:r>
            <a:r>
              <a:rPr lang="en-US" sz="1200" kern="1200" dirty="0">
                <a:solidFill>
                  <a:schemeClr val="tx1"/>
                </a:solidFill>
                <a:effectLst/>
                <a:latin typeface="+mn-lt"/>
                <a:ea typeface="+mn-ea"/>
                <a:cs typeface="+mn-cs"/>
              </a:rPr>
              <a:t>, which focuses on specific products (ice cream, sorbet, and yogurt) and specific product items within each product (chocolate, almond hazelnut swirl, pineapple coconut).</a:t>
            </a:r>
          </a:p>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mn-lt"/>
                <a:ea typeface="+mn-ea"/>
                <a:cs typeface="+mn-cs"/>
              </a:rPr>
              <a:t>Notice there are two lines on the PLC graph. The top line charts the industry sales revenue for the product over time. The sales revenue line increases dramatically in introduction and growth stages as the product moves through the consumer adoption process. At some point, sales begin to decline. However, a sales decline does not necessarily mean the death of the product. Companies may create new products or market conditions may change, which can reinvigorate the product and start a new growth phase.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speed at which products within a category move through the PLC is not consistent, and there is a great deal of variability across product categories. In some cases, a product moves through an entire cycle in a period of months and is replaced with the next product design. Fads come and go quickly, often reaching only a limited number of individuals but creating a lot of buzz in the marketplace. </a:t>
            </a:r>
            <a:r>
              <a:rPr lang="en-US" sz="1200" kern="1200" dirty="0" smtClean="0">
                <a:solidFill>
                  <a:schemeClr val="tx1"/>
                </a:solidFill>
                <a:latin typeface="+mn-lt"/>
                <a:ea typeface="+mn-ea"/>
                <a:cs typeface="+mn-cs"/>
              </a:rPr>
              <a:t>Often</a:t>
            </a:r>
            <a:r>
              <a:rPr lang="en-US" sz="1200" kern="1200" dirty="0">
                <a:solidFill>
                  <a:schemeClr val="tx1"/>
                </a:solidFill>
                <a:latin typeface="+mn-lt"/>
                <a:ea typeface="+mn-ea"/>
                <a:cs typeface="+mn-cs"/>
              </a:rPr>
              <a:t>, women’s fashion is seasonal with a product line being introduced in the spring, moving through its growth cycle in the summer and fall, then finally into decline by winter. The cycle takes one selling season, in this case, one year. With other products such as men’s suits, it may take decades from introduction to decline. Men’s classic two-piece suits experience incremental changes every season, but the same basic design has been around for many years.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Caveats: </a:t>
            </a:r>
            <a:r>
              <a:rPr lang="en-US" sz="1200" kern="1200" dirty="0" smtClean="0">
                <a:solidFill>
                  <a:schemeClr val="tx1"/>
                </a:solidFill>
                <a:latin typeface="+mn-lt"/>
                <a:ea typeface="+mn-ea"/>
                <a:cs typeface="+mn-cs"/>
              </a:rPr>
              <a:t>The </a:t>
            </a:r>
            <a:r>
              <a:rPr lang="en-US" sz="1200" kern="1200" dirty="0">
                <a:solidFill>
                  <a:schemeClr val="tx1"/>
                </a:solidFill>
                <a:latin typeface="+mn-lt"/>
                <a:ea typeface="+mn-ea"/>
                <a:cs typeface="+mn-cs"/>
              </a:rPr>
              <a:t>PLC is a helpful conceptual tool that works best when viewed as a framework for studying a product category. It can be difficult to know with certainty what stage a product is in, particularly at transition points in the PLC. Rather, the PLC enables marketing managers to assess historical trends in the category and track how the product has behaved over time. </a:t>
            </a:r>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 PLC is a useful tool because it provides a strategic framework for market analysis, (2) tracks historical trends, and (3) identifies future market conditions. </a:t>
            </a:r>
            <a:r>
              <a:rPr lang="en-US" sz="1200" kern="1200" dirty="0">
                <a:solidFill>
                  <a:schemeClr val="tx1"/>
                </a:solidFill>
                <a:effectLst/>
                <a:latin typeface="+mn-lt"/>
                <a:ea typeface="+mn-ea"/>
                <a:cs typeface="+mn-cs"/>
              </a:rPr>
              <a:t>The PLC generally refers to a product category (bicycles) rather than a product item (specific brand</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1B4B69-3B67-4008-93F1-C829964FCE22}" type="slidenum">
              <a:rPr lang="en-US" smtClean="0"/>
              <a:pPr>
                <a:defRPr/>
              </a:pPr>
              <a:t>17</a:t>
            </a:fld>
            <a:endParaRPr lang="en-US" dirty="0"/>
          </a:p>
        </p:txBody>
      </p:sp>
    </p:spTree>
    <p:extLst>
      <p:ext uri="{BB962C8B-B14F-4D97-AF65-F5344CB8AC3E}">
        <p14:creationId xmlns:p14="http://schemas.microsoft.com/office/powerpoint/2010/main" val="250061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pPr>
              <a:defRPr/>
            </a:pPr>
            <a:fld id="{4A75DB7D-FCCD-40B5-BFC9-7CD383C21B3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pPr>
              <a:defRPr/>
            </a:pPr>
            <a:fld id="{0131B8DB-1D9D-4850-976E-FCD8BBA51F3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pPr>
              <a:defRPr/>
            </a:pPr>
            <a:fld id="{EEE375CE-28BB-40B2-9208-1E0AEEF9328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extLst/>
          </a:lstStyle>
          <a:p>
            <a:pPr>
              <a:defRPr/>
            </a:pPr>
            <a:fld id="{0B55849B-648C-4FFC-BEB5-8899B1DC9D9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pPr>
              <a:defRPr/>
            </a:pPr>
            <a:fld id="{0EDB0D06-98D8-4B6E-805C-DFE8F12D0AD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pPr>
              <a:defRPr/>
            </a:pPr>
            <a:fld id="{D4417D8D-DA12-4C3A-A5C1-35C727E97F99}"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pPr>
              <a:defRPr/>
            </a:pPr>
            <a:fld id="{F8621D07-15AD-4A55-8E08-CD69796F57A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pPr>
              <a:defRPr/>
            </a:pPr>
            <a:fld id="{4ED7CE0F-6D14-4EA3-B63D-FDFCA49FEB0F}"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extLst/>
          </a:lstStyle>
          <a:p>
            <a:pPr>
              <a:defRPr/>
            </a:pPr>
            <a:fld id="{7F2D9F8C-C9A8-448F-9C95-01D7A4DAAD19}"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a:t>McGraw Hill/Irwin  Copyright © The McGraw Hill Companies, Inc.  All rights reserved</a:t>
            </a:r>
          </a:p>
        </p:txBody>
      </p:sp>
      <p:sp>
        <p:nvSpPr>
          <p:cNvPr id="5" name="Slide Number Placeholder 3"/>
          <p:cNvSpPr>
            <a:spLocks noGrp="1"/>
          </p:cNvSpPr>
          <p:nvPr>
            <p:ph type="sldNum" sz="quarter" idx="14"/>
          </p:nvPr>
        </p:nvSpPr>
        <p:spPr/>
        <p:txBody>
          <a:bodyPr/>
          <a:lstStyle>
            <a:lvl1pPr>
              <a:defRPr/>
            </a:lvl1pPr>
          </a:lstStyle>
          <a:p>
            <a:pPr>
              <a:defRPr/>
            </a:pPr>
            <a:fld id="{C246F02A-2096-4BC9-B119-03B92A0ECE5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pPr>
              <a:defRPr/>
            </a:pPr>
            <a:fld id="{7AD3C2AF-7C97-466F-B1B0-81695CE8EBE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pPr>
              <a:defRPr/>
            </a:pPr>
            <a:fld id="{40F0C72D-AEED-4085-A912-82F6C1BA204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pPr>
              <a:defRPr/>
            </a:pPr>
            <a:fld id="{F85CE858-3D5B-47AF-BFB2-CC5128555EE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extLst/>
          </a:lstStyle>
          <a:p>
            <a:pPr>
              <a:defRPr/>
            </a:pPr>
            <a:fld id="{3C73F520-DB04-477D-9F93-09F633EC249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4"/>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hasCustomPrompt="1"/>
          </p:nvPr>
        </p:nvSpPr>
        <p:spPr>
          <a:xfrm>
            <a:off x="2362200" y="3657600"/>
            <a:ext cx="6477000" cy="2209800"/>
          </a:xfrm>
        </p:spPr>
        <p:txBody>
          <a:bodyPr anchor="b"/>
          <a:lstStyle>
            <a:lvl1pPr>
              <a:defRPr cap="all" baseline="0"/>
            </a:lvl1pPr>
          </a:lstStyle>
          <a:p>
            <a:r>
              <a:rPr lang="en-US" dirty="0"/>
              <a:t>Develop the Value Offering—The Product Experience</a:t>
            </a:r>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07 Marketing Management 2e Marshall &amp; Johnson</a:t>
            </a:r>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r>
              <a:rPr lang="en-US" b="1" i="1">
                <a:latin typeface="Times New Roman" charset="0"/>
                <a:ea typeface="ＭＳ Ｐゴシック" charset="0"/>
              </a:rPr>
              <a:t>2/22/2014</a:t>
            </a:r>
            <a:endParaRPr lang="en-US" dirty="0"/>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accent4"/>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0EDB0D06-98D8-4B6E-805C-DFE8F12D0AD2}"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
        <p:nvSpPr>
          <p:cNvPr id="9" name="Footer Placeholder 13"/>
          <p:cNvSpPr>
            <a:spLocks noGrp="1"/>
          </p:cNvSpPr>
          <p:nvPr>
            <p:ph type="ftr" sz="quarter" idx="12"/>
          </p:nvPr>
        </p:nvSpPr>
        <p:spPr>
          <a:xfrm>
            <a:off x="609600" y="6248400"/>
            <a:ext cx="8122920" cy="365125"/>
          </a:xfrm>
          <a:prstGeom prst="rect">
            <a:avLst/>
          </a:prstGeom>
        </p:spPr>
        <p:txBody>
          <a:bodyPr/>
          <a:lstStyle>
            <a:lvl1pPr>
              <a:defRPr sz="1000"/>
            </a:lvl1pPr>
          </a:lstStyle>
          <a:p>
            <a:pPr>
              <a:defRPr/>
            </a:pPr>
            <a:r>
              <a:rPr lang="en-US" dirty="0"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a:t>
            </a:r>
            <a:endParaRPr lang="en-US" dirty="0">
              <a:solidFill>
                <a:schemeClr val="bg1">
                  <a:lumMod val="6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pPr>
              <a:defRPr/>
            </a:pPr>
            <a:fld id="{A9B3F91E-1AB5-4C2E-965A-1665D4AAF2D9}"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4417D8D-DA12-4C3A-A5C1-35C727E97F99}"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8621D07-15AD-4A55-8E08-CD69796F57AA}"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248400"/>
            <a:ext cx="8077200" cy="365125"/>
          </a:xfrm>
          <a:prstGeom prst="rect">
            <a:avLst/>
          </a:prstGeom>
        </p:spPr>
        <p:txBody>
          <a:bodyPr/>
          <a:lstStyle>
            <a:lvl1pPr>
              <a:defRPr sz="1000"/>
            </a:lvl1pPr>
          </a:lstStyle>
          <a:p>
            <a:pPr>
              <a:defRPr/>
            </a:pPr>
            <a:r>
              <a:rPr lang="en-US" dirty="0"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a:t>
            </a:r>
            <a:endParaRPr lang="en-US" dirty="0">
              <a:solidFill>
                <a:schemeClr val="bg1">
                  <a:lumMod val="65000"/>
                </a:schemeClr>
              </a:solidFill>
            </a:endParaRPr>
          </a:p>
        </p:txBody>
      </p:sp>
    </p:spTree>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r>
              <a:rPr lang="en-US"/>
              <a:t>2/22/2014</a:t>
            </a:r>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a:prstGeom prst="rect">
            <a:avLst/>
          </a:prstGeom>
        </p:spPr>
        <p:txBody>
          <a:bodyPr/>
          <a:lstStyle>
            <a:lvl1pPr>
              <a:defRPr/>
            </a:lvl1pPr>
          </a:lstStyle>
          <a:p>
            <a:pPr>
              <a:defRPr/>
            </a:pPr>
            <a:r>
              <a:rPr lang="en-US"/>
              <a:t>McGraw Hill/Irwin  Copyright © The McGraw Hill Companies, Inc.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r>
              <a:rPr lang="en-US"/>
              <a:t>2/22/2014</a:t>
            </a:r>
          </a:p>
        </p:txBody>
      </p:sp>
      <p:sp>
        <p:nvSpPr>
          <p:cNvPr id="5" name="Footer Placeholder 4"/>
          <p:cNvSpPr>
            <a:spLocks noGrp="1"/>
          </p:cNvSpPr>
          <p:nvPr>
            <p:ph type="ftr" sz="quarter" idx="11"/>
          </p:nvPr>
        </p:nvSpPr>
        <p:spPr>
          <a:xfrm>
            <a:off x="609600" y="6248400"/>
            <a:ext cx="5421313" cy="365125"/>
          </a:xfrm>
          <a:prstGeom prst="rect">
            <a:avLst/>
          </a:prstGeom>
        </p:spPr>
        <p:txBody>
          <a:bodyPr/>
          <a:lstStyle>
            <a:lvl1pPr>
              <a:defRPr/>
            </a:lvl1pPr>
          </a:lstStyle>
          <a:p>
            <a:pPr>
              <a:defRPr/>
            </a:pPr>
            <a:r>
              <a:rPr lang="en-US"/>
              <a:t>McGraw Hill/Irwin  Copyright © The McGraw Hill Companies, Inc.  All rights reserved</a:t>
            </a:r>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r>
              <a:rPr lang="en-US"/>
              <a:t>2/22/2014</a:t>
            </a:r>
          </a:p>
        </p:txBody>
      </p:sp>
      <p:sp>
        <p:nvSpPr>
          <p:cNvPr id="8" name="Footer Placeholder 4"/>
          <p:cNvSpPr>
            <a:spLocks noGrp="1"/>
          </p:cNvSpPr>
          <p:nvPr>
            <p:ph type="ftr" sz="quarter" idx="11"/>
          </p:nvPr>
        </p:nvSpPr>
        <p:spPr>
          <a:xfrm>
            <a:off x="457200" y="6248400"/>
            <a:ext cx="5573713" cy="365125"/>
          </a:xfrm>
          <a:prstGeom prst="rect">
            <a:avLst/>
          </a:prstGeom>
        </p:spPr>
        <p:txBody>
          <a:bodyPr/>
          <a:lstStyle>
            <a:lvl1pPr>
              <a:defRPr/>
            </a:lvl1pPr>
          </a:lstStyle>
          <a:p>
            <a:pPr>
              <a:defRPr/>
            </a:pPr>
            <a:r>
              <a:rPr lang="en-US"/>
              <a:t>McGraw Hill/Irwin  Copyright © The McGraw Hill Companies, Inc.  All rights reserved</a:t>
            </a:r>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pPr>
              <a:defRPr/>
            </a:pPr>
            <a:fld id="{4D180C2E-B5B1-42CB-9BDF-94194A4CFAA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a:t>McGraw Hill/Irwin  Copyright © The McGraw Hill Companies, Inc.  All rights reserved</a:t>
            </a:r>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extLst/>
          </a:lstStyle>
          <a:p>
            <a:pPr>
              <a:defRPr/>
            </a:pPr>
            <a:fld id="{4F283EBC-8049-4036-AED1-6942A1326779}"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a:t>McGraw Hill/Irwin  Copyright © The McGraw Hill Companies, Inc.  All rights reserved</a:t>
            </a:r>
          </a:p>
        </p:txBody>
      </p:sp>
      <p:sp>
        <p:nvSpPr>
          <p:cNvPr id="5" name="Slide Number Placeholder 3"/>
          <p:cNvSpPr>
            <a:spLocks noGrp="1"/>
          </p:cNvSpPr>
          <p:nvPr>
            <p:ph type="sldNum" sz="quarter" idx="14"/>
          </p:nvPr>
        </p:nvSpPr>
        <p:spPr/>
        <p:txBody>
          <a:bodyPr/>
          <a:lstStyle>
            <a:lvl1pPr>
              <a:defRPr/>
            </a:lvl1pPr>
          </a:lstStyle>
          <a:p>
            <a:pPr>
              <a:defRPr/>
            </a:pPr>
            <a:fld id="{5E004AC5-45DD-47DF-9900-B47CC8FDD9F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theme" Target="../theme/theme4.xml"/><Relationship Id="rId1" Type="http://schemas.openxmlformats.org/officeDocument/2006/relationships/slideLayout" Target="../slideLayouts/slideLayout22.xml"/><Relationship Id="rId2"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 Id="rId11" Type="http://schemas.openxmlformats.org/officeDocument/2006/relationships/theme" Target="../theme/theme6.xml"/><Relationship Id="rId1" Type="http://schemas.openxmlformats.org/officeDocument/2006/relationships/slideLayout" Target="../slideLayouts/slideLayout38.xml"/><Relationship Id="rId2" Type="http://schemas.openxmlformats.org/officeDocument/2006/relationships/slideLayout" Target="../slideLayouts/slideLayout3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theme" Target="../theme/theme7.xml"/><Relationship Id="rId1" Type="http://schemas.openxmlformats.org/officeDocument/2006/relationships/slideLayout" Target="../slideLayouts/slideLayout48.xml"/><Relationship Id="rId2" Type="http://schemas.openxmlformats.org/officeDocument/2006/relationships/slideLayout" Target="../slideLayouts/slideLayout4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5.xml"/><Relationship Id="rId4" Type="http://schemas.openxmlformats.org/officeDocument/2006/relationships/slideLayout" Target="../slideLayouts/slideLayout56.xml"/><Relationship Id="rId5" Type="http://schemas.openxmlformats.org/officeDocument/2006/relationships/slideLayout" Target="../slideLayouts/slideLayout57.xml"/><Relationship Id="rId6" Type="http://schemas.openxmlformats.org/officeDocument/2006/relationships/theme" Target="../theme/theme8.xml"/><Relationship Id="rId1" Type="http://schemas.openxmlformats.org/officeDocument/2006/relationships/slideLayout" Target="../slideLayouts/slideLayout53.xml"/><Relationship Id="rId2"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88F4B01C-D30D-4BA4-9987-10CC8BC25294}" type="slidenum">
              <a:rPr lang="en-US"/>
              <a:pPr>
                <a:defRPr/>
              </a:pPr>
              <a:t>‹#›</a:t>
            </a:fld>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198" r:id="rId1"/>
    <p:sldLayoutId id="2147484188" r:id="rId2"/>
    <p:sldLayoutId id="2147484187" r:id="rId3"/>
    <p:sldLayoutId id="2147484186" r:id="rId4"/>
    <p:sldLayoutId id="2147484199" r:id="rId5"/>
    <p:sldLayoutId id="2147484200" r:id="rId6"/>
    <p:sldLayoutId id="2147484201" r:id="rId7"/>
    <p:sldLayoutId id="2147484202" r:id="rId8"/>
    <p:sldLayoutId id="2147484203" r:id="rId9"/>
    <p:sldLayoutId id="2147484204" r:id="rId10"/>
  </p:sldLayoutIdLst>
  <p:transition xmlns:p14="http://schemas.microsoft.com/office/powerpoint/2010/main">
    <p:fade/>
  </p:transition>
  <p:hf hdr="0" ft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D927F8F7-C6A2-443B-B65A-A127FDCC30C1}"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205" r:id="rId1"/>
    <p:sldLayoutId id="2147484191" r:id="rId2"/>
    <p:sldLayoutId id="2147484190" r:id="rId3"/>
    <p:sldLayoutId id="2147484189" r:id="rId4"/>
    <p:sldLayoutId id="2147484206" r:id="rId5"/>
  </p:sldLayoutIdLst>
  <p:transition xmlns:p14="http://schemas.microsoft.com/office/powerpoint/2010/main">
    <p:fade/>
  </p:transition>
  <p:hf hdr="0" ft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A3D967AF-BF0C-4B9D-BE9C-873D67EA65E8}"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10</a:t>
            </a:r>
          </a:p>
        </p:txBody>
      </p:sp>
    </p:spTree>
  </p:cSld>
  <p:clrMap bg1="lt1" tx1="dk1" bg2="lt2" tx2="dk2" accent1="accent1" accent2="accent2" accent3="accent3" accent4="accent4" accent5="accent5" accent6="accent6" hlink="hlink" folHlink="folHlink"/>
  <p:sldLayoutIdLst>
    <p:sldLayoutId id="2147484207" r:id="rId1"/>
    <p:sldLayoutId id="2147484194" r:id="rId2"/>
    <p:sldLayoutId id="2147484193" r:id="rId3"/>
    <p:sldLayoutId id="2147484192" r:id="rId4"/>
    <p:sldLayoutId id="2147484208" r:id="rId5"/>
    <p:sldLayoutId id="2147484209" r:id="rId6"/>
  </p:sldLayoutIdLst>
  <p:transition xmlns:p14="http://schemas.microsoft.com/office/powerpoint/2010/main">
    <p:fade/>
  </p:transition>
  <p:hf hdr="0" ft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BE753C48-5476-4231-92C8-41EAF06D4E4A}"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10" r:id="rId1"/>
    <p:sldLayoutId id="2147484197" r:id="rId2"/>
    <p:sldLayoutId id="2147484196" r:id="rId3"/>
    <p:sldLayoutId id="2147484195" r:id="rId4"/>
    <p:sldLayoutId id="2147484211" r:id="rId5"/>
  </p:sldLayoutIdLst>
  <p:transition xmlns:p14="http://schemas.microsoft.com/office/powerpoint/2010/main">
    <p:fade/>
  </p:transition>
  <p:hf hdr="0" ft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88F4B01C-D30D-4BA4-9987-10CC8BC25294}" type="slidenum">
              <a:rPr lang="en-US" smtClean="0"/>
              <a:pPr>
                <a:defRPr/>
              </a:pPr>
              <a:t>‹#›</a:t>
            </a:fld>
            <a:endParaRPr lang="en-US" dirty="0"/>
          </a:p>
        </p:txBody>
      </p:sp>
      <p:sp>
        <p:nvSpPr>
          <p:cNvPr id="2" name="Rectangle 1"/>
          <p:cNvSpPr/>
          <p:nvPr userDrawn="1"/>
        </p:nvSpPr>
        <p:spPr>
          <a:xfrm>
            <a:off x="587013" y="6175608"/>
            <a:ext cx="8179161" cy="400110"/>
          </a:xfrm>
          <a:prstGeom prst="rect">
            <a:avLst/>
          </a:prstGeom>
        </p:spPr>
        <p:txBody>
          <a:bodyPr wrap="square">
            <a:spAutoFit/>
          </a:bodyPr>
          <a:lstStyle/>
          <a:p>
            <a:pPr>
              <a:defRPr/>
            </a:pPr>
            <a:r>
              <a:rPr lang="en-US" sz="1000" dirty="0"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a:t>
            </a:r>
            <a:endParaRPr lang="en-US" sz="10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xmlns:p14="http://schemas.microsoft.com/office/powerpoint/2010/main">
    <p:fade/>
  </p:transition>
  <p:hf hdr="0" ft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Lst>
  <p:transition xmlns:p14="http://schemas.microsoft.com/office/powerpoint/2010/main">
    <p:fade/>
  </p:transition>
  <p:hf hdr="0" ft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Lst>
  <p:transition xmlns:p14="http://schemas.microsoft.com/office/powerpoint/2010/main">
    <p:fade/>
  </p:transition>
  <p:hf hdr="0" ft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Lst>
  <p:transition xmlns:p14="http://schemas.microsoft.com/office/powerpoint/2010/main">
    <p:fade/>
  </p:transition>
  <p:hf hdr="0" ft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38.xml"/><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slide" Target="slide39.xml"/><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 Id="rId3" Type="http://schemas.openxmlformats.org/officeDocument/2006/relationships/slide" Target="slide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2324100"/>
            <a:ext cx="6477000" cy="2209800"/>
          </a:xfrm>
        </p:spPr>
        <p:txBody>
          <a:bodyPr vert="horz" wrap="square" lIns="91440" tIns="45720" rIns="91440" bIns="45720" numCol="1" anchorCtr="0" compatLnSpc="1">
            <a:prstTxWarp prst="textNoShape">
              <a:avLst/>
            </a:prstTxWarp>
          </a:bodyPr>
          <a:lstStyle/>
          <a:p>
            <a:pPr eaLnBrk="1" hangingPunct="1"/>
            <a:r>
              <a:rPr lang="en-US" sz="4000" cap="none" dirty="0"/>
              <a:t>CHAPTER 8:</a:t>
            </a:r>
            <a:br>
              <a:rPr lang="en-US" sz="4000" cap="none" dirty="0"/>
            </a:br>
            <a:r>
              <a:rPr lang="en-US" sz="4000" cap="none" dirty="0"/>
              <a:t>PRODUCT STRATEGY AND NEW-PRODUCT DEVELOPMENT</a:t>
            </a:r>
          </a:p>
        </p:txBody>
      </p:sp>
      <p:sp>
        <p:nvSpPr>
          <p:cNvPr id="3" name="Subtitle 2"/>
          <p:cNvSpPr>
            <a:spLocks noGrp="1"/>
          </p:cNvSpPr>
          <p:nvPr>
            <p:ph type="subTitle" idx="1"/>
          </p:nvPr>
        </p:nvSpPr>
        <p:spPr/>
        <p:txBody>
          <a:bodyPr>
            <a:noAutofit/>
          </a:bodyPr>
          <a:lstStyle/>
          <a:p>
            <a:pPr eaLnBrk="1" hangingPunct="1">
              <a:buClr>
                <a:schemeClr val="accent4"/>
              </a:buClr>
              <a:defRPr/>
            </a:pPr>
            <a:r>
              <a:rPr lang="en-US" sz="2200" dirty="0"/>
              <a:t>Part 3: Develop the Value Offering—The Product Experience</a:t>
            </a:r>
          </a:p>
        </p:txBody>
      </p:sp>
      <p:sp>
        <p:nvSpPr>
          <p:cNvPr id="19463" name="Rectangle 7"/>
          <p:cNvSpPr>
            <a:spLocks noChangeArrowheads="1"/>
          </p:cNvSpPr>
          <p:nvPr/>
        </p:nvSpPr>
        <p:spPr bwMode="auto">
          <a:xfrm>
            <a:off x="0" y="6050037"/>
            <a:ext cx="2133600" cy="457200"/>
          </a:xfrm>
          <a:prstGeom prst="rect">
            <a:avLst/>
          </a:prstGeom>
          <a:noFill/>
          <a:ln w="9525">
            <a:noFill/>
            <a:miter lim="800000"/>
            <a:headEnd/>
            <a:tailEnd/>
          </a:ln>
          <a:effectLst/>
        </p:spPr>
        <p:txBody>
          <a:bodyPr/>
          <a:lstStyle/>
          <a:p>
            <a:r>
              <a:rPr lang="en-US" altLang="en-US" b="1" i="1" dirty="0">
                <a:latin typeface="Times New Roman" pitchFamily="18" charset="0"/>
              </a:rPr>
              <a:t>McGraw-Hill </a:t>
            </a:r>
          </a:p>
          <a:p>
            <a:r>
              <a:rPr lang="en-US" altLang="en-US" b="1" i="1" dirty="0">
                <a:latin typeface="Times New Roman" pitchFamily="18" charset="0"/>
              </a:rPr>
              <a:t>Education</a:t>
            </a:r>
          </a:p>
        </p:txBody>
      </p:sp>
      <p:sp>
        <p:nvSpPr>
          <p:cNvPr id="4" name="Slide Number Placeholder 3"/>
          <p:cNvSpPr>
            <a:spLocks noGrp="1"/>
          </p:cNvSpPr>
          <p:nvPr>
            <p:ph type="sldNum" sz="quarter" idx="12"/>
          </p:nvPr>
        </p:nvSpPr>
        <p:spPr/>
        <p:txBody>
          <a:bodyPr/>
          <a:lstStyle/>
          <a:p>
            <a:fld id="{49950640-35C6-47E7-93F2-261321D64528}" type="slidenum">
              <a:rPr lang="en-US" smtClean="0"/>
              <a:pPr/>
              <a:t>1</a:t>
            </a:fld>
            <a:endParaRPr lang="en-US"/>
          </a:p>
        </p:txBody>
      </p:sp>
      <p:sp>
        <p:nvSpPr>
          <p:cNvPr id="5" name="TextBox 4"/>
          <p:cNvSpPr txBox="1"/>
          <p:nvPr/>
        </p:nvSpPr>
        <p:spPr>
          <a:xfrm>
            <a:off x="1333500" y="5620703"/>
            <a:ext cx="717042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Product Classifications</a:t>
            </a:r>
          </a:p>
        </p:txBody>
      </p:sp>
      <p:sp>
        <p:nvSpPr>
          <p:cNvPr id="26627" name="Content Placeholder 2"/>
          <p:cNvSpPr>
            <a:spLocks noGrp="1"/>
          </p:cNvSpPr>
          <p:nvPr>
            <p:ph sz="quarter" idx="1"/>
          </p:nvPr>
        </p:nvSpPr>
        <p:spPr/>
        <p:txBody>
          <a:bodyPr/>
          <a:lstStyle/>
          <a:p>
            <a:pPr marL="0" indent="0" eaLnBrk="1" hangingPunct="1">
              <a:buNone/>
            </a:pPr>
            <a:r>
              <a:rPr lang="en-US" dirty="0"/>
              <a:t>Business Goods</a:t>
            </a:r>
          </a:p>
        </p:txBody>
      </p:sp>
      <p:sp>
        <p:nvSpPr>
          <p:cNvPr id="7" name="Slide Number Placeholder 6"/>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10</a:t>
            </a:fld>
            <a:endParaRPr lang="en-US" dirty="0"/>
          </a:p>
        </p:txBody>
      </p:sp>
      <p:pic>
        <p:nvPicPr>
          <p:cNvPr id="3" name="Picture 2" descr="Business goods fall into four categories: materials, parts, capital goods, and MRO suppli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700" y="2166620"/>
            <a:ext cx="4546600" cy="3594100"/>
          </a:xfrm>
          <a:prstGeom prst="rect">
            <a:avLst/>
          </a:prstGeom>
        </p:spPr>
      </p:pic>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a:t>Product Discrimination</a:t>
            </a:r>
            <a:r>
              <a:rPr lang="en-US" sz="3600" dirty="0" smtClean="0"/>
              <a:t>: </a:t>
            </a:r>
            <a:r>
              <a:rPr lang="en-US" sz="3600" dirty="0"/>
              <a:t>Create a Point of Differentiation</a:t>
            </a:r>
          </a:p>
        </p:txBody>
      </p:sp>
      <p:graphicFrame>
        <p:nvGraphicFramePr>
          <p:cNvPr id="6" name="Content Placeholder 5" descr="Differentiation can be: form, features, performance quality, conformance quality, durability, reliability, repairability, and style."/>
          <p:cNvGraphicFramePr>
            <a:graphicFrameLocks noGrp="1"/>
          </p:cNvGraphicFramePr>
          <p:nvPr>
            <p:ph sz="quarter" idx="1"/>
            <p:extLst>
              <p:ext uri="{D42A27DB-BD31-4B8C-83A1-F6EECF244321}">
                <p14:modId xmlns:p14="http://schemas.microsoft.com/office/powerpoint/2010/main" val="2051989965"/>
              </p:ext>
            </p:extLst>
          </p:nvPr>
        </p:nvGraphicFramePr>
        <p:xfrm>
          <a:off x="1579549" y="1771662"/>
          <a:ext cx="5984903" cy="4189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11</a:t>
            </a:fld>
            <a:endParaRPr lang="en-US" dirty="0"/>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a:t>Product Plan: Moving from One Product to Many Products</a:t>
            </a:r>
          </a:p>
        </p:txBody>
      </p:sp>
      <p:sp>
        <p:nvSpPr>
          <p:cNvPr id="28675" name="Content Placeholder 2"/>
          <p:cNvSpPr>
            <a:spLocks noGrp="1"/>
          </p:cNvSpPr>
          <p:nvPr>
            <p:ph sz="quarter" idx="1"/>
          </p:nvPr>
        </p:nvSpPr>
        <p:spPr>
          <a:xfrm>
            <a:off x="612648" y="1600200"/>
            <a:ext cx="8153400" cy="3703320"/>
          </a:xfrm>
        </p:spPr>
        <p:txBody>
          <a:bodyPr/>
          <a:lstStyle/>
          <a:p>
            <a:pPr marL="0" indent="0">
              <a:spcBef>
                <a:spcPts val="1900"/>
              </a:spcBef>
              <a:buNone/>
            </a:pPr>
            <a:r>
              <a:rPr lang="en-US" sz="3600" dirty="0"/>
              <a:t>Product Line:  A group of products linked through usage, customer profile, price points, and distribution channels or needs satisfaction</a:t>
            </a:r>
          </a:p>
          <a:p>
            <a:pPr marL="0" indent="0">
              <a:spcBef>
                <a:spcPts val="1900"/>
              </a:spcBef>
              <a:buNone/>
            </a:pPr>
            <a:r>
              <a:rPr lang="en-US" sz="3600" dirty="0"/>
              <a:t>Product Mix:  all the products offered by a </a:t>
            </a:r>
            <a:r>
              <a:rPr lang="en-US" sz="3600" dirty="0" smtClean="0"/>
              <a:t>company</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12</a:t>
            </a:fld>
            <a:endParaRPr lang="en-US" dirty="0"/>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a:t>Product Decisions Affect Other Marketing Mix Elements</a:t>
            </a:r>
          </a:p>
        </p:txBody>
      </p:sp>
      <p:sp>
        <p:nvSpPr>
          <p:cNvPr id="29699" name="Content Placeholder 2"/>
          <p:cNvSpPr>
            <a:spLocks noGrp="1"/>
          </p:cNvSpPr>
          <p:nvPr>
            <p:ph sz="quarter" idx="1"/>
          </p:nvPr>
        </p:nvSpPr>
        <p:spPr/>
        <p:txBody>
          <a:bodyPr/>
          <a:lstStyle/>
          <a:p>
            <a:pPr marL="0" indent="0" eaLnBrk="1" hangingPunct="1">
              <a:buNone/>
            </a:pPr>
            <a:r>
              <a:rPr lang="en-US" sz="2800" dirty="0"/>
              <a:t>Pricing</a:t>
            </a:r>
          </a:p>
          <a:p>
            <a:pPr lvl="1">
              <a:buFont typeface="Arial"/>
              <a:buChar char="•"/>
            </a:pPr>
            <a:r>
              <a:rPr lang="en-US" sz="2400" dirty="0"/>
              <a:t>Individual product pricing within the product line</a:t>
            </a:r>
          </a:p>
          <a:p>
            <a:pPr lvl="1">
              <a:buFont typeface="Arial"/>
              <a:buChar char="•"/>
            </a:pPr>
            <a:r>
              <a:rPr lang="en-US" sz="2400" dirty="0"/>
              <a:t>“good, better, best” product line strategy</a:t>
            </a:r>
          </a:p>
          <a:p>
            <a:pPr lvl="1">
              <a:buFont typeface="Arial"/>
              <a:buChar char="•"/>
            </a:pPr>
            <a:r>
              <a:rPr lang="en-US" sz="2400" dirty="0"/>
              <a:t>Technology companies face special challenges as newer models have better features and lower prices</a:t>
            </a:r>
          </a:p>
          <a:p>
            <a:pPr marL="0" indent="0" eaLnBrk="1" hangingPunct="1">
              <a:buNone/>
            </a:pPr>
            <a:r>
              <a:rPr lang="en-US" sz="2800" dirty="0"/>
              <a:t>Marketing Communications</a:t>
            </a:r>
          </a:p>
          <a:p>
            <a:pPr lvl="1">
              <a:buFont typeface="Arial"/>
              <a:buChar char="•"/>
            </a:pPr>
            <a:r>
              <a:rPr lang="en-US" sz="2400" dirty="0"/>
              <a:t>Focus on a single product or the brand?</a:t>
            </a:r>
          </a:p>
          <a:p>
            <a:pPr lvl="1">
              <a:buFont typeface="Arial"/>
              <a:buChar char="•"/>
            </a:pPr>
            <a:r>
              <a:rPr lang="en-US" sz="2400" dirty="0"/>
              <a:t>Allocation of budget:  Most popular products?  Entire line?  New products?</a:t>
            </a:r>
          </a:p>
          <a:p>
            <a:pPr lvl="1" eaLnBrk="1" hangingPunct="1"/>
            <a:endParaRPr lang="en-US" dirty="0"/>
          </a:p>
          <a:p>
            <a:pPr lvl="1"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13</a:t>
            </a:fld>
            <a:endParaRPr lang="en-US" dirty="0"/>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0988"/>
            <a:ext cx="9144000" cy="990600"/>
          </a:xfrm>
        </p:spPr>
        <p:txBody>
          <a:bodyPr>
            <a:normAutofit/>
          </a:bodyPr>
          <a:lstStyle/>
          <a:p>
            <a:pPr algn="ctr" eaLnBrk="1" hangingPunct="1">
              <a:defRPr/>
            </a:pPr>
            <a:r>
              <a:rPr lang="en-US" sz="4000" dirty="0" smtClean="0"/>
              <a:t>Building the Product Experience</a:t>
            </a:r>
            <a:endParaRPr lang="en-US" sz="4000" dirty="0"/>
          </a:p>
        </p:txBody>
      </p:sp>
      <p:sp>
        <p:nvSpPr>
          <p:cNvPr id="30723" name="Content Placeholder 2"/>
          <p:cNvSpPr>
            <a:spLocks noGrp="1"/>
          </p:cNvSpPr>
          <p:nvPr>
            <p:ph sz="quarter" idx="1"/>
          </p:nvPr>
        </p:nvSpPr>
        <p:spPr>
          <a:xfrm>
            <a:off x="612648" y="2117725"/>
            <a:ext cx="8153400" cy="4495800"/>
          </a:xfrm>
        </p:spPr>
        <p:txBody>
          <a:bodyPr/>
          <a:lstStyle/>
          <a:p>
            <a:pPr marL="0" indent="0" eaLnBrk="1" hangingPunct="1">
              <a:buNone/>
            </a:pPr>
            <a:r>
              <a:rPr lang="en-US" sz="4000" dirty="0"/>
              <a:t>Product Life Cycle</a:t>
            </a:r>
          </a:p>
          <a:p>
            <a:pPr lvl="1" eaLnBrk="1" hangingPunct="1">
              <a:buFont typeface="Arial"/>
              <a:buChar char="•"/>
            </a:pPr>
            <a:r>
              <a:rPr lang="en-US" sz="3600" dirty="0" smtClean="0"/>
              <a:t>Sales revenue </a:t>
            </a:r>
            <a:r>
              <a:rPr lang="en-US" sz="3600" dirty="0"/>
              <a:t>and </a:t>
            </a:r>
            <a:r>
              <a:rPr lang="en-US" sz="3600" dirty="0" smtClean="0"/>
              <a:t>profitability</a:t>
            </a:r>
            <a:endParaRPr lang="en-US" sz="3600" dirty="0"/>
          </a:p>
          <a:p>
            <a:pPr lvl="1" eaLnBrk="1" hangingPunct="1">
              <a:buFont typeface="Arial"/>
              <a:buChar char="•"/>
            </a:pPr>
            <a:r>
              <a:rPr lang="en-US" sz="3600" dirty="0" smtClean="0"/>
              <a:t>Timeline</a:t>
            </a:r>
            <a:endParaRPr lang="en-US" sz="3600" dirty="0"/>
          </a:p>
          <a:p>
            <a:pPr lvl="1" eaLnBrk="1" hangingPunct="1">
              <a:buFont typeface="Arial"/>
              <a:buChar char="•"/>
            </a:pPr>
            <a:r>
              <a:rPr lang="en-US" sz="3600" dirty="0" smtClean="0"/>
              <a:t>Caveats</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14</a:t>
            </a:fld>
            <a:endParaRPr lang="en-US"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dirty="0"/>
              <a:t>The Product Life Cycle</a:t>
            </a:r>
          </a:p>
        </p:txBody>
      </p:sp>
      <p:sp>
        <p:nvSpPr>
          <p:cNvPr id="3" name="Text Placeholder 2"/>
          <p:cNvSpPr>
            <a:spLocks noGrp="1"/>
          </p:cNvSpPr>
          <p:nvPr>
            <p:ph type="body" sz="quarter" idx="12"/>
          </p:nvPr>
        </p:nvSpPr>
        <p:spPr>
          <a:xfrm>
            <a:off x="228600" y="457200"/>
            <a:ext cx="1371600" cy="549275"/>
          </a:xfrm>
          <a:solidFill>
            <a:schemeClr val="accent1"/>
          </a:solidFill>
        </p:spPr>
        <p:txBody>
          <a:bodyPr/>
          <a:lstStyle/>
          <a:p>
            <a:pPr eaLnBrk="1" hangingPunct="1">
              <a:buClr>
                <a:schemeClr val="accent4"/>
              </a:buClr>
              <a:defRPr/>
            </a:pPr>
            <a:r>
              <a:rPr lang="en-US" sz="1400" dirty="0"/>
              <a:t>EXHIBIT 8.6</a:t>
            </a:r>
          </a:p>
        </p:txBody>
      </p:sp>
      <p:sp>
        <p:nvSpPr>
          <p:cNvPr id="6" name="Rectangle 5"/>
          <p:cNvSpPr/>
          <p:nvPr/>
        </p:nvSpPr>
        <p:spPr>
          <a:xfrm>
            <a:off x="228600" y="1051560"/>
            <a:ext cx="8640763" cy="51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1751" name="Picture 7" descr="A graph depicts sales dollars and profit through the stages of the product life cycle."/>
          <p:cNvPicPr>
            <a:picLocks noChangeAspect="1" noChangeArrowheads="1"/>
          </p:cNvPicPr>
          <p:nvPr/>
        </p:nvPicPr>
        <p:blipFill>
          <a:blip r:embed="rId3" cstate="print"/>
          <a:srcRect/>
          <a:stretch>
            <a:fillRect/>
          </a:stretch>
        </p:blipFill>
        <p:spPr bwMode="auto">
          <a:xfrm>
            <a:off x="914400" y="1679575"/>
            <a:ext cx="7315200" cy="4097338"/>
          </a:xfrm>
          <a:prstGeom prst="rect">
            <a:avLst/>
          </a:prstGeom>
          <a:noFill/>
          <a:ln w="9525">
            <a:noFill/>
            <a:miter lim="800000"/>
            <a:headEnd/>
            <a:tailEnd/>
          </a:ln>
        </p:spPr>
      </p:pic>
      <p:sp>
        <p:nvSpPr>
          <p:cNvPr id="8" name="Rectangle 7"/>
          <p:cNvSpPr/>
          <p:nvPr/>
        </p:nvSpPr>
        <p:spPr>
          <a:xfrm>
            <a:off x="228600" y="6093143"/>
            <a:ext cx="8640763" cy="261937"/>
          </a:xfrm>
          <a:prstGeom prst="rect">
            <a:avLst/>
          </a:prstGeom>
        </p:spPr>
        <p:txBody>
          <a:bodyPr>
            <a:spAutoFit/>
          </a:bodyPr>
          <a:lstStyle/>
          <a:p>
            <a:pPr>
              <a:defRPr/>
            </a:pPr>
            <a:r>
              <a:rPr lang="en-US" sz="1100" dirty="0"/>
              <a:t>Reprinted from Roger </a:t>
            </a:r>
            <a:r>
              <a:rPr lang="en-US" sz="1100" dirty="0" err="1"/>
              <a:t>Kerin</a:t>
            </a:r>
            <a:r>
              <a:rPr lang="en-US" sz="1100" dirty="0"/>
              <a:t>, Steven Hartley and William </a:t>
            </a:r>
            <a:r>
              <a:rPr lang="en-US" sz="1100" dirty="0" err="1"/>
              <a:t>Rudelius</a:t>
            </a:r>
            <a:r>
              <a:rPr lang="en-US" sz="1100" dirty="0"/>
              <a:t>, </a:t>
            </a:r>
            <a:r>
              <a:rPr lang="en-US" sz="1100" i="1" dirty="0" smtClean="0"/>
              <a:t>Marketing</a:t>
            </a:r>
            <a:r>
              <a:rPr lang="en-US" sz="1100" dirty="0" smtClean="0"/>
              <a:t>, 9th edition, </a:t>
            </a:r>
            <a:r>
              <a:rPr lang="en-US" sz="1100" dirty="0"/>
              <a:t>2009.</a:t>
            </a:r>
            <a:endParaRPr lang="en-US" sz="1100" dirty="0">
              <a:latin typeface="+mn-lt"/>
            </a:endParaRPr>
          </a:p>
        </p:txBody>
      </p:sp>
      <p:sp>
        <p:nvSpPr>
          <p:cNvPr id="7" name="Rectangle 6"/>
          <p:cNvSpPr/>
          <p:nvPr/>
        </p:nvSpPr>
        <p:spPr>
          <a:xfrm>
            <a:off x="239947" y="6320730"/>
            <a:ext cx="8629416" cy="400110"/>
          </a:xfrm>
          <a:prstGeom prst="rect">
            <a:avLst/>
          </a:prstGeom>
        </p:spPr>
        <p:txBody>
          <a:bodyPr wrap="square">
            <a:spAutoFit/>
          </a:bodyPr>
          <a:lstStyle/>
          <a:p>
            <a:pPr>
              <a:defRPr/>
            </a:pPr>
            <a:r>
              <a:rPr lang="en-US" sz="1000" dirty="0">
                <a:solidFill>
                  <a:schemeClr val="bg1">
                    <a:lumMod val="65000"/>
                  </a:schemeClr>
                </a:solidFill>
              </a:rPr>
              <a:t>©McGraw-Hill Education. All rights reserved. Authorized only for instructor use in the classroom. No reproduction or further distribution permitted without the prior written consent of McGraw-Hill Education.</a:t>
            </a:r>
          </a:p>
        </p:txBody>
      </p:sp>
      <p:sp>
        <p:nvSpPr>
          <p:cNvPr id="9" name="Rectangle 8"/>
          <p:cNvSpPr/>
          <p:nvPr/>
        </p:nvSpPr>
        <p:spPr>
          <a:xfrm>
            <a:off x="3566160" y="574309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1C91FB35-4A30-4107-92F7-80A76CDAC5C7}"/>
              </a:ext>
            </a:extLst>
          </p:cNvPr>
          <p:cNvSpPr>
            <a:spLocks noGrp="1"/>
          </p:cNvSpPr>
          <p:nvPr>
            <p:ph type="title"/>
          </p:nvPr>
        </p:nvSpPr>
        <p:spPr/>
        <p:txBody>
          <a:bodyPr/>
          <a:lstStyle/>
          <a:p>
            <a:pPr algn="ctr"/>
            <a:r>
              <a:rPr lang="en-US" b="1" dirty="0">
                <a:solidFill>
                  <a:schemeClr val="accent4"/>
                </a:solidFill>
              </a:rPr>
              <a:t>PLC</a:t>
            </a:r>
          </a:p>
        </p:txBody>
      </p:sp>
      <p:sp>
        <p:nvSpPr>
          <p:cNvPr id="4" name="Slide Number Placeholder 3">
            <a:extLst>
              <a:ext uri="{FF2B5EF4-FFF2-40B4-BE49-F238E27FC236}">
                <a16:creationId xmlns="" xmlns:a16="http://schemas.microsoft.com/office/drawing/2014/main" id="{661956AF-6879-4044-97C9-795E6803D66F}"/>
              </a:ext>
            </a:extLst>
          </p:cNvPr>
          <p:cNvSpPr>
            <a:spLocks noGrp="1"/>
          </p:cNvSpPr>
          <p:nvPr>
            <p:ph type="sldNum" sz="quarter" idx="12"/>
          </p:nvPr>
        </p:nvSpPr>
        <p:spPr/>
        <p:txBody>
          <a:bodyPr>
            <a:normAutofit fontScale="85000" lnSpcReduction="20000"/>
          </a:bodyPr>
          <a:lstStyle/>
          <a:p>
            <a:fld id="{5E004AC5-45DD-47DF-9900-B47CC8FDD9F1}" type="slidenum">
              <a:rPr lang="en-US" smtClean="0"/>
              <a:pPr/>
              <a:t>16</a:t>
            </a:fld>
            <a:endParaRPr lang="en-US" dirty="0"/>
          </a:p>
        </p:txBody>
      </p:sp>
      <p:graphicFrame>
        <p:nvGraphicFramePr>
          <p:cNvPr id="9" name="Table 8">
            <a:extLst>
              <a:ext uri="{FF2B5EF4-FFF2-40B4-BE49-F238E27FC236}">
                <a16:creationId xmlns="" xmlns:a16="http://schemas.microsoft.com/office/drawing/2014/main" id="{5728633E-ABF3-45E1-99D3-3536C6819DE4}"/>
              </a:ext>
            </a:extLst>
          </p:cNvPr>
          <p:cNvGraphicFramePr>
            <a:graphicFrameLocks noGrp="1"/>
          </p:cNvGraphicFramePr>
          <p:nvPr>
            <p:extLst>
              <p:ext uri="{D42A27DB-BD31-4B8C-83A1-F6EECF244321}">
                <p14:modId xmlns:p14="http://schemas.microsoft.com/office/powerpoint/2010/main" val="1065589592"/>
              </p:ext>
            </p:extLst>
          </p:nvPr>
        </p:nvGraphicFramePr>
        <p:xfrm>
          <a:off x="182880" y="1645921"/>
          <a:ext cx="8778239" cy="4355009"/>
        </p:xfrm>
        <a:graphic>
          <a:graphicData uri="http://schemas.openxmlformats.org/drawingml/2006/table">
            <a:tbl>
              <a:tblPr firstRow="1" bandRow="1">
                <a:tableStyleId>{5C22544A-7EE6-4342-B048-85BDC9FD1C3A}</a:tableStyleId>
              </a:tblPr>
              <a:tblGrid>
                <a:gridCol w="1356495">
                  <a:extLst>
                    <a:ext uri="{9D8B030D-6E8A-4147-A177-3AD203B41FA5}">
                      <a16:colId xmlns="" xmlns:a16="http://schemas.microsoft.com/office/drawing/2014/main" val="1809806952"/>
                    </a:ext>
                  </a:extLst>
                </a:gridCol>
                <a:gridCol w="1855436">
                  <a:extLst>
                    <a:ext uri="{9D8B030D-6E8A-4147-A177-3AD203B41FA5}">
                      <a16:colId xmlns="" xmlns:a16="http://schemas.microsoft.com/office/drawing/2014/main" val="4159112792"/>
                    </a:ext>
                  </a:extLst>
                </a:gridCol>
                <a:gridCol w="1855436">
                  <a:extLst>
                    <a:ext uri="{9D8B030D-6E8A-4147-A177-3AD203B41FA5}">
                      <a16:colId xmlns="" xmlns:a16="http://schemas.microsoft.com/office/drawing/2014/main" val="1111274751"/>
                    </a:ext>
                  </a:extLst>
                </a:gridCol>
                <a:gridCol w="1855436">
                  <a:extLst>
                    <a:ext uri="{9D8B030D-6E8A-4147-A177-3AD203B41FA5}">
                      <a16:colId xmlns="" xmlns:a16="http://schemas.microsoft.com/office/drawing/2014/main" val="405187981"/>
                    </a:ext>
                  </a:extLst>
                </a:gridCol>
                <a:gridCol w="1855436">
                  <a:extLst>
                    <a:ext uri="{9D8B030D-6E8A-4147-A177-3AD203B41FA5}">
                      <a16:colId xmlns="" xmlns:a16="http://schemas.microsoft.com/office/drawing/2014/main" val="3540012815"/>
                    </a:ext>
                  </a:extLst>
                </a:gridCol>
              </a:tblGrid>
              <a:tr h="519287">
                <a:tc>
                  <a:txBody>
                    <a:bodyPr/>
                    <a:lstStyle/>
                    <a:p>
                      <a:endParaRPr lang="en-US" sz="2000" dirty="0"/>
                    </a:p>
                  </a:txBody>
                  <a:tcPr marL="99963" marR="99963" marT="49981" marB="49981"/>
                </a:tc>
                <a:tc>
                  <a:txBody>
                    <a:bodyPr/>
                    <a:lstStyle/>
                    <a:p>
                      <a:r>
                        <a:rPr lang="en-US" sz="2000" dirty="0"/>
                        <a:t>Intro</a:t>
                      </a:r>
                    </a:p>
                  </a:txBody>
                  <a:tcPr marL="99963" marR="99963" marT="49981" marB="49981"/>
                </a:tc>
                <a:tc>
                  <a:txBody>
                    <a:bodyPr/>
                    <a:lstStyle/>
                    <a:p>
                      <a:r>
                        <a:rPr lang="en-US" sz="2000" dirty="0"/>
                        <a:t>Growth</a:t>
                      </a:r>
                    </a:p>
                  </a:txBody>
                  <a:tcPr marL="99963" marR="99963" marT="49981" marB="49981"/>
                </a:tc>
                <a:tc>
                  <a:txBody>
                    <a:bodyPr/>
                    <a:lstStyle/>
                    <a:p>
                      <a:r>
                        <a:rPr lang="en-US" sz="2000" dirty="0"/>
                        <a:t>Maturity</a:t>
                      </a:r>
                    </a:p>
                  </a:txBody>
                  <a:tcPr marL="99963" marR="99963" marT="49981" marB="49981"/>
                </a:tc>
                <a:tc>
                  <a:txBody>
                    <a:bodyPr/>
                    <a:lstStyle/>
                    <a:p>
                      <a:r>
                        <a:rPr lang="en-US" sz="2000" dirty="0"/>
                        <a:t>Decline</a:t>
                      </a:r>
                    </a:p>
                  </a:txBody>
                  <a:tcPr marL="99963" marR="99963" marT="49981" marB="49981"/>
                </a:tc>
                <a:extLst>
                  <a:ext uri="{0D108BD9-81ED-4DB2-BD59-A6C34878D82A}">
                    <a16:rowId xmlns="" xmlns:a16="http://schemas.microsoft.com/office/drawing/2014/main" val="3019221714"/>
                  </a:ext>
                </a:extLst>
              </a:tr>
              <a:tr h="1583832">
                <a:tc>
                  <a:txBody>
                    <a:bodyPr/>
                    <a:lstStyle/>
                    <a:p>
                      <a:r>
                        <a:rPr lang="en-US" sz="1800" dirty="0"/>
                        <a:t>Objective</a:t>
                      </a:r>
                    </a:p>
                  </a:txBody>
                  <a:tcPr marL="99963" marR="99963" marT="49981" marB="49981"/>
                </a:tc>
                <a:tc>
                  <a:txBody>
                    <a:bodyPr/>
                    <a:lstStyle/>
                    <a:p>
                      <a:pPr marL="285750" indent="-285750">
                        <a:buFont typeface="Arial"/>
                        <a:buChar char="•"/>
                      </a:pPr>
                      <a:r>
                        <a:rPr lang="en-US" sz="1800" dirty="0"/>
                        <a:t>Build </a:t>
                      </a:r>
                      <a:r>
                        <a:rPr lang="en-US" sz="1800" dirty="0" smtClean="0"/>
                        <a:t>awareness</a:t>
                      </a:r>
                      <a:endParaRPr lang="en-US" sz="1800" dirty="0"/>
                    </a:p>
                    <a:p>
                      <a:pPr marL="285750" indent="-285750">
                        <a:buFont typeface="Arial"/>
                        <a:buChar char="•"/>
                      </a:pPr>
                      <a:r>
                        <a:rPr lang="en-US" sz="1800" dirty="0"/>
                        <a:t>Trial purchase</a:t>
                      </a:r>
                    </a:p>
                  </a:txBody>
                  <a:tcPr marL="99963" marR="99963" marT="49981" marB="49981"/>
                </a:tc>
                <a:tc>
                  <a:txBody>
                    <a:bodyPr/>
                    <a:lstStyle/>
                    <a:p>
                      <a:pPr marL="285750" indent="-285750">
                        <a:buFont typeface="Arial"/>
                        <a:buChar char="•"/>
                      </a:pPr>
                      <a:r>
                        <a:rPr lang="en-US" sz="1800" dirty="0"/>
                        <a:t>Differentiate product from </a:t>
                      </a:r>
                      <a:r>
                        <a:rPr lang="en-US" sz="1800" dirty="0" smtClean="0"/>
                        <a:t>competitors Promote </a:t>
                      </a:r>
                      <a:r>
                        <a:rPr lang="en-US" sz="1800" dirty="0"/>
                        <a:t>rapid expansion</a:t>
                      </a:r>
                    </a:p>
                  </a:txBody>
                  <a:tcPr marL="99963" marR="99963" marT="49981" marB="49981"/>
                </a:tc>
                <a:tc>
                  <a:txBody>
                    <a:bodyPr/>
                    <a:lstStyle/>
                    <a:p>
                      <a:pPr marL="285750" indent="-285750">
                        <a:buFont typeface="Arial"/>
                        <a:buChar char="•"/>
                      </a:pPr>
                      <a:r>
                        <a:rPr lang="en-US" sz="1800" dirty="0"/>
                        <a:t>Transition product from high growth to sales stability</a:t>
                      </a:r>
                    </a:p>
                  </a:txBody>
                  <a:tcPr marL="99963" marR="99963" marT="49981" marB="49981"/>
                </a:tc>
                <a:tc>
                  <a:txBody>
                    <a:bodyPr/>
                    <a:lstStyle/>
                    <a:p>
                      <a:pPr marL="285750" indent="-285750">
                        <a:buFont typeface="Arial"/>
                        <a:buChar char="•"/>
                      </a:pPr>
                      <a:r>
                        <a:rPr lang="en-US" sz="1800" dirty="0"/>
                        <a:t>Determine future of the product</a:t>
                      </a:r>
                    </a:p>
                  </a:txBody>
                  <a:tcPr marL="99963" marR="99963" marT="49981" marB="49981"/>
                </a:tc>
                <a:extLst>
                  <a:ext uri="{0D108BD9-81ED-4DB2-BD59-A6C34878D82A}">
                    <a16:rowId xmlns="" xmlns:a16="http://schemas.microsoft.com/office/drawing/2014/main" val="932900775"/>
                  </a:ext>
                </a:extLst>
              </a:tr>
              <a:tr h="2251890">
                <a:tc>
                  <a:txBody>
                    <a:bodyPr/>
                    <a:lstStyle/>
                    <a:p>
                      <a:r>
                        <a:rPr lang="en-US" sz="1800" dirty="0"/>
                        <a:t>Profitability</a:t>
                      </a:r>
                    </a:p>
                  </a:txBody>
                  <a:tcPr marL="99963" marR="99963" marT="49981" marB="49981"/>
                </a:tc>
                <a:tc>
                  <a:txBody>
                    <a:bodyPr/>
                    <a:lstStyle/>
                    <a:p>
                      <a:pPr marL="285750" indent="-285750">
                        <a:buFont typeface="Arial"/>
                        <a:buChar char="•"/>
                      </a:pPr>
                      <a:r>
                        <a:rPr lang="en-US" sz="1800" dirty="0"/>
                        <a:t>Low sales, typically high failure </a:t>
                      </a:r>
                      <a:r>
                        <a:rPr lang="en-US" sz="1800" dirty="0" smtClean="0"/>
                        <a:t>rate</a:t>
                      </a:r>
                      <a:endParaRPr lang="en-US" sz="1800" dirty="0"/>
                    </a:p>
                    <a:p>
                      <a:pPr marL="285750" indent="-285750">
                        <a:buFont typeface="Arial"/>
                        <a:buChar char="•"/>
                      </a:pPr>
                      <a:r>
                        <a:rPr lang="en-US" sz="1800" dirty="0"/>
                        <a:t>High marketing and product costs</a:t>
                      </a:r>
                    </a:p>
                  </a:txBody>
                  <a:tcPr marL="99963" marR="99963" marT="49981" marB="49981"/>
                </a:tc>
                <a:tc>
                  <a:txBody>
                    <a:bodyPr/>
                    <a:lstStyle/>
                    <a:p>
                      <a:pPr marL="285750" indent="-285750">
                        <a:buFont typeface="Arial"/>
                        <a:buChar char="•"/>
                      </a:pPr>
                      <a:r>
                        <a:rPr lang="en-US" sz="1800" dirty="0"/>
                        <a:t>Sales grow at increasing </a:t>
                      </a:r>
                      <a:r>
                        <a:rPr lang="en-US" sz="1800" dirty="0" smtClean="0"/>
                        <a:t>rate</a:t>
                      </a:r>
                      <a:endParaRPr lang="en-US" sz="1800" dirty="0"/>
                    </a:p>
                    <a:p>
                      <a:pPr marL="285750" indent="-285750">
                        <a:buFont typeface="Arial"/>
                        <a:buChar char="•"/>
                      </a:pPr>
                      <a:r>
                        <a:rPr lang="en-US" sz="1800" dirty="0"/>
                        <a:t>Profits are healthier </a:t>
                      </a:r>
                      <a:r>
                        <a:rPr lang="en-US" sz="1800" dirty="0" smtClean="0"/>
                        <a:t>as</a:t>
                      </a:r>
                      <a:r>
                        <a:rPr lang="en-US" sz="1800" baseline="0" dirty="0" smtClean="0"/>
                        <a:t> </a:t>
                      </a:r>
                      <a:r>
                        <a:rPr lang="en-US" sz="1800" dirty="0" smtClean="0"/>
                        <a:t>operations </a:t>
                      </a:r>
                      <a:r>
                        <a:rPr lang="en-US" sz="1800" dirty="0"/>
                        <a:t>are streamlined</a:t>
                      </a:r>
                    </a:p>
                  </a:txBody>
                  <a:tcPr marL="99963" marR="99963" marT="49981" marB="49981"/>
                </a:tc>
                <a:tc>
                  <a:txBody>
                    <a:bodyPr/>
                    <a:lstStyle/>
                    <a:p>
                      <a:pPr marL="285750" indent="-285750">
                        <a:buFont typeface="Arial"/>
                        <a:buChar char="•"/>
                      </a:pPr>
                      <a:r>
                        <a:rPr lang="en-US" sz="1800" dirty="0"/>
                        <a:t>Sales increase at a decreasing </a:t>
                      </a:r>
                      <a:r>
                        <a:rPr lang="en-US" sz="1800" dirty="0" smtClean="0"/>
                        <a:t>rate</a:t>
                      </a:r>
                      <a:endParaRPr lang="en-US" sz="1800" dirty="0"/>
                    </a:p>
                    <a:p>
                      <a:pPr marL="285750" indent="-285750">
                        <a:buFont typeface="Arial"/>
                        <a:buChar char="•"/>
                      </a:pPr>
                      <a:r>
                        <a:rPr lang="en-US" sz="1800" dirty="0"/>
                        <a:t>Cost minimization has reached full extent</a:t>
                      </a:r>
                    </a:p>
                  </a:txBody>
                  <a:tcPr marL="99963" marR="99963" marT="49981" marB="49981"/>
                </a:tc>
                <a:tc>
                  <a:txBody>
                    <a:bodyPr/>
                    <a:lstStyle/>
                    <a:p>
                      <a:pPr marL="285750" indent="-285750">
                        <a:buFont typeface="Arial"/>
                        <a:buChar char="•"/>
                      </a:pPr>
                      <a:r>
                        <a:rPr lang="en-US" sz="1800" dirty="0"/>
                        <a:t>Long-run drop in </a:t>
                      </a:r>
                      <a:r>
                        <a:rPr lang="en-US" sz="1800" dirty="0" smtClean="0"/>
                        <a:t>sales</a:t>
                      </a:r>
                      <a:endParaRPr lang="en-US" sz="1800" dirty="0"/>
                    </a:p>
                    <a:p>
                      <a:pPr marL="285750" indent="-285750">
                        <a:buFont typeface="Arial"/>
                        <a:buChar char="•"/>
                      </a:pPr>
                      <a:r>
                        <a:rPr lang="en-US" sz="1800" dirty="0"/>
                        <a:t>Profit margins dramatically reduced</a:t>
                      </a:r>
                    </a:p>
                  </a:txBody>
                  <a:tcPr marL="99963" marR="99963" marT="49981" marB="49981"/>
                </a:tc>
                <a:extLst>
                  <a:ext uri="{0D108BD9-81ED-4DB2-BD59-A6C34878D82A}">
                    <a16:rowId xmlns="" xmlns:a16="http://schemas.microsoft.com/office/drawing/2014/main" val="2855179564"/>
                  </a:ext>
                </a:extLst>
              </a:tr>
            </a:tbl>
          </a:graphicData>
        </a:graphic>
      </p:graphicFrame>
    </p:spTree>
    <p:extLst>
      <p:ext uri="{BB962C8B-B14F-4D97-AF65-F5344CB8AC3E}">
        <p14:creationId xmlns:p14="http://schemas.microsoft.com/office/powerpoint/2010/main" val="3759983144"/>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B8BD3E-F542-4789-B6CD-09CA9E8BE88D}"/>
              </a:ext>
            </a:extLst>
          </p:cNvPr>
          <p:cNvSpPr>
            <a:spLocks noGrp="1"/>
          </p:cNvSpPr>
          <p:nvPr>
            <p:ph type="title"/>
          </p:nvPr>
        </p:nvSpPr>
        <p:spPr/>
        <p:txBody>
          <a:bodyPr/>
          <a:lstStyle/>
          <a:p>
            <a:pPr algn="ctr"/>
            <a:r>
              <a:rPr lang="en-US" b="1" dirty="0">
                <a:solidFill>
                  <a:schemeClr val="accent4"/>
                </a:solidFill>
              </a:rPr>
              <a:t>PLC</a:t>
            </a:r>
            <a:r>
              <a:rPr lang="en-US" b="1" dirty="0" smtClean="0">
                <a:solidFill>
                  <a:schemeClr val="accent4"/>
                </a:solidFill>
              </a:rPr>
              <a:t>: </a:t>
            </a:r>
            <a:r>
              <a:rPr lang="en-US" b="1" dirty="0">
                <a:solidFill>
                  <a:schemeClr val="accent4"/>
                </a:solidFill>
              </a:rPr>
              <a:t>Market Conditions</a:t>
            </a:r>
          </a:p>
        </p:txBody>
      </p:sp>
      <p:sp>
        <p:nvSpPr>
          <p:cNvPr id="3" name="Slide Number Placeholder 2">
            <a:extLst>
              <a:ext uri="{FF2B5EF4-FFF2-40B4-BE49-F238E27FC236}">
                <a16:creationId xmlns="" xmlns:a16="http://schemas.microsoft.com/office/drawing/2014/main" id="{0FDF3501-46F2-43F6-B4CE-4B63638BA14C}"/>
              </a:ext>
            </a:extLst>
          </p:cNvPr>
          <p:cNvSpPr>
            <a:spLocks noGrp="1"/>
          </p:cNvSpPr>
          <p:nvPr>
            <p:ph type="sldNum" sz="quarter" idx="12"/>
          </p:nvPr>
        </p:nvSpPr>
        <p:spPr/>
        <p:txBody>
          <a:bodyPr>
            <a:normAutofit fontScale="85000" lnSpcReduction="20000"/>
          </a:bodyPr>
          <a:lstStyle/>
          <a:p>
            <a:pPr>
              <a:defRPr/>
            </a:pPr>
            <a:fld id="{F8621D07-15AD-4A55-8E08-CD69796F57AA}" type="slidenum">
              <a:rPr lang="en-US" smtClean="0"/>
              <a:pPr>
                <a:defRPr/>
              </a:pPr>
              <a:t>17</a:t>
            </a:fld>
            <a:endParaRPr lang="en-US" dirty="0"/>
          </a:p>
        </p:txBody>
      </p:sp>
      <p:graphicFrame>
        <p:nvGraphicFramePr>
          <p:cNvPr id="4" name="Table 3">
            <a:extLst>
              <a:ext uri="{FF2B5EF4-FFF2-40B4-BE49-F238E27FC236}">
                <a16:creationId xmlns="" xmlns:a16="http://schemas.microsoft.com/office/drawing/2014/main" id="{425077EC-058A-45B1-8DCC-DDA8DE95ACD4}"/>
              </a:ext>
            </a:extLst>
          </p:cNvPr>
          <p:cNvGraphicFramePr>
            <a:graphicFrameLocks noGrp="1"/>
          </p:cNvGraphicFramePr>
          <p:nvPr>
            <p:extLst>
              <p:ext uri="{D42A27DB-BD31-4B8C-83A1-F6EECF244321}">
                <p14:modId xmlns:p14="http://schemas.microsoft.com/office/powerpoint/2010/main" val="150697419"/>
              </p:ext>
            </p:extLst>
          </p:nvPr>
        </p:nvGraphicFramePr>
        <p:xfrm>
          <a:off x="200313" y="1687202"/>
          <a:ext cx="8763000" cy="4210678"/>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2610367317"/>
                    </a:ext>
                  </a:extLst>
                </a:gridCol>
                <a:gridCol w="1752600">
                  <a:extLst>
                    <a:ext uri="{9D8B030D-6E8A-4147-A177-3AD203B41FA5}">
                      <a16:colId xmlns="" xmlns:a16="http://schemas.microsoft.com/office/drawing/2014/main" val="1397113465"/>
                    </a:ext>
                  </a:extLst>
                </a:gridCol>
                <a:gridCol w="1752600">
                  <a:extLst>
                    <a:ext uri="{9D8B030D-6E8A-4147-A177-3AD203B41FA5}">
                      <a16:colId xmlns="" xmlns:a16="http://schemas.microsoft.com/office/drawing/2014/main" val="2122121745"/>
                    </a:ext>
                  </a:extLst>
                </a:gridCol>
                <a:gridCol w="1752600">
                  <a:extLst>
                    <a:ext uri="{9D8B030D-6E8A-4147-A177-3AD203B41FA5}">
                      <a16:colId xmlns="" xmlns:a16="http://schemas.microsoft.com/office/drawing/2014/main" val="2105528829"/>
                    </a:ext>
                  </a:extLst>
                </a:gridCol>
                <a:gridCol w="1752600">
                  <a:extLst>
                    <a:ext uri="{9D8B030D-6E8A-4147-A177-3AD203B41FA5}">
                      <a16:colId xmlns="" xmlns:a16="http://schemas.microsoft.com/office/drawing/2014/main" val="2792465532"/>
                    </a:ext>
                  </a:extLst>
                </a:gridCol>
              </a:tblGrid>
              <a:tr h="353207">
                <a:tc>
                  <a:txBody>
                    <a:bodyPr/>
                    <a:lstStyle/>
                    <a:p>
                      <a:endParaRPr lang="en-US" dirty="0"/>
                    </a:p>
                  </a:txBody>
                  <a:tcPr/>
                </a:tc>
                <a:tc>
                  <a:txBody>
                    <a:bodyPr/>
                    <a:lstStyle/>
                    <a:p>
                      <a:r>
                        <a:rPr lang="en-US" dirty="0"/>
                        <a:t>Intro</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 xmlns:a16="http://schemas.microsoft.com/office/drawing/2014/main" val="3463028759"/>
                  </a:ext>
                </a:extLst>
              </a:tr>
              <a:tr h="980092">
                <a:tc>
                  <a:txBody>
                    <a:bodyPr/>
                    <a:lstStyle/>
                    <a:p>
                      <a:r>
                        <a:rPr lang="en-US" sz="1600" dirty="0"/>
                        <a:t>Market Segment</a:t>
                      </a:r>
                    </a:p>
                  </a:txBody>
                  <a:tcPr/>
                </a:tc>
                <a:tc>
                  <a:txBody>
                    <a:bodyPr/>
                    <a:lstStyle/>
                    <a:p>
                      <a:r>
                        <a:rPr lang="en-US" sz="1600" dirty="0"/>
                        <a:t>Nonexistent</a:t>
                      </a:r>
                    </a:p>
                  </a:txBody>
                  <a:tcPr/>
                </a:tc>
                <a:tc>
                  <a:txBody>
                    <a:bodyPr/>
                    <a:lstStyle/>
                    <a:p>
                      <a:r>
                        <a:rPr lang="en-US" sz="1600" dirty="0"/>
                        <a:t>New segment now established</a:t>
                      </a:r>
                    </a:p>
                  </a:txBody>
                  <a:tcPr/>
                </a:tc>
                <a:tc>
                  <a:txBody>
                    <a:bodyPr/>
                    <a:lstStyle/>
                    <a:p>
                      <a:r>
                        <a:rPr lang="en-US" sz="1600" dirty="0"/>
                        <a:t>Market approaching saturation</a:t>
                      </a:r>
                    </a:p>
                  </a:txBody>
                  <a:tcPr/>
                </a:tc>
                <a:tc>
                  <a:txBody>
                    <a:bodyPr/>
                    <a:lstStyle/>
                    <a:p>
                      <a:r>
                        <a:rPr lang="en-US" sz="1600" dirty="0"/>
                        <a:t>Changing tastes </a:t>
                      </a:r>
                      <a:r>
                        <a:rPr lang="en-US" sz="1600" dirty="0" smtClean="0"/>
                        <a:t>and </a:t>
                      </a:r>
                      <a:r>
                        <a:rPr lang="en-US" sz="1600" dirty="0"/>
                        <a:t>substitute products erode share</a:t>
                      </a:r>
                    </a:p>
                  </a:txBody>
                  <a:tcPr/>
                </a:tc>
                <a:extLst>
                  <a:ext uri="{0D108BD9-81ED-4DB2-BD59-A6C34878D82A}">
                    <a16:rowId xmlns="" xmlns:a16="http://schemas.microsoft.com/office/drawing/2014/main" val="2466042824"/>
                  </a:ext>
                </a:extLst>
              </a:tr>
              <a:tr h="756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Targeted Consumers</a:t>
                      </a:r>
                    </a:p>
                    <a:p>
                      <a:endParaRPr lang="en-US" sz="1600" dirty="0"/>
                    </a:p>
                  </a:txBody>
                  <a:tcPr/>
                </a:tc>
                <a:tc>
                  <a:txBody>
                    <a:bodyPr/>
                    <a:lstStyle/>
                    <a:p>
                      <a:r>
                        <a:rPr lang="en-US" sz="1600" dirty="0"/>
                        <a:t>Innovators </a:t>
                      </a:r>
                      <a:r>
                        <a:rPr lang="en-US" sz="1600" dirty="0" smtClean="0"/>
                        <a:t>and </a:t>
                      </a:r>
                      <a:r>
                        <a:rPr lang="en-US" sz="1600" dirty="0"/>
                        <a:t>Early Adopters</a:t>
                      </a:r>
                    </a:p>
                  </a:txBody>
                  <a:tcPr/>
                </a:tc>
                <a:tc>
                  <a:txBody>
                    <a:bodyPr/>
                    <a:lstStyle/>
                    <a:p>
                      <a:r>
                        <a:rPr lang="en-US" sz="1600" dirty="0"/>
                        <a:t>Early Adopters to Majority</a:t>
                      </a:r>
                    </a:p>
                  </a:txBody>
                  <a:tcPr/>
                </a:tc>
                <a:tc>
                  <a:txBody>
                    <a:bodyPr/>
                    <a:lstStyle/>
                    <a:p>
                      <a:r>
                        <a:rPr lang="en-US" sz="1600" dirty="0"/>
                        <a:t>Majority</a:t>
                      </a:r>
                    </a:p>
                  </a:txBody>
                  <a:tcPr/>
                </a:tc>
                <a:tc>
                  <a:txBody>
                    <a:bodyPr/>
                    <a:lstStyle/>
                    <a:p>
                      <a:r>
                        <a:rPr lang="en-US" sz="1600" dirty="0"/>
                        <a:t>Laggards</a:t>
                      </a:r>
                    </a:p>
                  </a:txBody>
                  <a:tcPr/>
                </a:tc>
                <a:extLst>
                  <a:ext uri="{0D108BD9-81ED-4DB2-BD59-A6C34878D82A}">
                    <a16:rowId xmlns="" xmlns:a16="http://schemas.microsoft.com/office/drawing/2014/main" val="3993912231"/>
                  </a:ext>
                </a:extLst>
              </a:tr>
              <a:tr h="756071">
                <a:tc>
                  <a:txBody>
                    <a:bodyPr/>
                    <a:lstStyle/>
                    <a:p>
                      <a:r>
                        <a:rPr lang="en-US" sz="1600" dirty="0"/>
                        <a:t>Competitive Environment</a:t>
                      </a:r>
                    </a:p>
                  </a:txBody>
                  <a:tcPr/>
                </a:tc>
                <a:tc>
                  <a:txBody>
                    <a:bodyPr/>
                    <a:lstStyle/>
                    <a:p>
                      <a:r>
                        <a:rPr lang="en-US" sz="1600" dirty="0"/>
                        <a:t>Little competition</a:t>
                      </a:r>
                    </a:p>
                  </a:txBody>
                  <a:tcPr/>
                </a:tc>
                <a:tc>
                  <a:txBody>
                    <a:bodyPr/>
                    <a:lstStyle/>
                    <a:p>
                      <a:r>
                        <a:rPr lang="en-US" sz="1600" dirty="0"/>
                        <a:t>Many competitors</a:t>
                      </a:r>
                    </a:p>
                  </a:txBody>
                  <a:tcPr/>
                </a:tc>
                <a:tc>
                  <a:txBody>
                    <a:bodyPr/>
                    <a:lstStyle/>
                    <a:p>
                      <a:r>
                        <a:rPr lang="en-US" sz="1600" dirty="0"/>
                        <a:t>Marginal competitors drop out </a:t>
                      </a:r>
                    </a:p>
                  </a:txBody>
                  <a:tcPr/>
                </a:tc>
                <a:tc>
                  <a:txBody>
                    <a:bodyPr/>
                    <a:lstStyle/>
                    <a:p>
                      <a:r>
                        <a:rPr lang="en-US" sz="1600" dirty="0"/>
                        <a:t>Falling demand forces many out of market</a:t>
                      </a:r>
                    </a:p>
                  </a:txBody>
                  <a:tcPr/>
                </a:tc>
                <a:extLst>
                  <a:ext uri="{0D108BD9-81ED-4DB2-BD59-A6C34878D82A}">
                    <a16:rowId xmlns="" xmlns:a16="http://schemas.microsoft.com/office/drawing/2014/main" val="1413526407"/>
                  </a:ext>
                </a:extLst>
              </a:tr>
              <a:tr h="1132198">
                <a:tc>
                  <a:txBody>
                    <a:bodyPr/>
                    <a:lstStyle/>
                    <a:p>
                      <a:r>
                        <a:rPr lang="en-US" sz="1600" dirty="0"/>
                        <a:t>Competitor Reaction </a:t>
                      </a:r>
                    </a:p>
                  </a:txBody>
                  <a:tcPr/>
                </a:tc>
                <a:tc>
                  <a:txBody>
                    <a:bodyPr/>
                    <a:lstStyle/>
                    <a:p>
                      <a:r>
                        <a:rPr lang="en-US" sz="1600" dirty="0"/>
                        <a:t>Followers release similar products to pioneer</a:t>
                      </a:r>
                    </a:p>
                  </a:txBody>
                  <a:tcPr/>
                </a:tc>
                <a:tc>
                  <a:txBody>
                    <a:bodyPr/>
                    <a:lstStyle/>
                    <a:p>
                      <a:r>
                        <a:rPr lang="en-US" sz="1600" dirty="0"/>
                        <a:t>Large companies acquire small ones </a:t>
                      </a:r>
                    </a:p>
                  </a:txBody>
                  <a:tcPr/>
                </a:tc>
                <a:tc>
                  <a:txBody>
                    <a:bodyPr/>
                    <a:lstStyle/>
                    <a:p>
                      <a:r>
                        <a:rPr lang="en-US" sz="1600" dirty="0"/>
                        <a:t>Models emphasize style over function</a:t>
                      </a:r>
                    </a:p>
                  </a:txBody>
                  <a:tcPr/>
                </a:tc>
                <a:tc>
                  <a:txBody>
                    <a:bodyPr/>
                    <a:lstStyle/>
                    <a:p>
                      <a:r>
                        <a:rPr lang="en-US" sz="1600" dirty="0"/>
                        <a:t>Remaining firms focus on specialty products </a:t>
                      </a:r>
                    </a:p>
                  </a:txBody>
                  <a:tcPr/>
                </a:tc>
                <a:extLst>
                  <a:ext uri="{0D108BD9-81ED-4DB2-BD59-A6C34878D82A}">
                    <a16:rowId xmlns="" xmlns:a16="http://schemas.microsoft.com/office/drawing/2014/main" val="431127681"/>
                  </a:ext>
                </a:extLst>
              </a:tr>
            </a:tbl>
          </a:graphicData>
        </a:graphic>
      </p:graphicFrame>
    </p:spTree>
    <p:extLst>
      <p:ext uri="{BB962C8B-B14F-4D97-AF65-F5344CB8AC3E}">
        <p14:creationId xmlns:p14="http://schemas.microsoft.com/office/powerpoint/2010/main" val="1770611716"/>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6048" cy="990600"/>
          </a:xfrm>
        </p:spPr>
        <p:txBody>
          <a:bodyPr/>
          <a:lstStyle/>
          <a:p>
            <a:pPr algn="ctr" eaLnBrk="1" hangingPunct="1">
              <a:defRPr/>
            </a:pPr>
            <a:r>
              <a:rPr lang="en-US" sz="4000" dirty="0"/>
              <a:t>PLC: </a:t>
            </a:r>
            <a:r>
              <a:rPr lang="en-US" sz="4000" dirty="0" smtClean="0"/>
              <a:t>Introduction </a:t>
            </a:r>
            <a:r>
              <a:rPr lang="en-US" sz="4000" dirty="0"/>
              <a:t>Phase</a:t>
            </a:r>
          </a:p>
        </p:txBody>
      </p:sp>
      <p:sp>
        <p:nvSpPr>
          <p:cNvPr id="32777" name="Rectangle 9"/>
          <p:cNvSpPr>
            <a:spLocks noChangeArrowheads="1"/>
          </p:cNvSpPr>
          <p:nvPr/>
        </p:nvSpPr>
        <p:spPr bwMode="auto">
          <a:xfrm>
            <a:off x="8275638" y="6481763"/>
            <a:ext cx="868362" cy="381000"/>
          </a:xfrm>
          <a:prstGeom prst="rect">
            <a:avLst/>
          </a:prstGeom>
          <a:noFill/>
          <a:ln w="9525">
            <a:noFill/>
            <a:miter lim="800000"/>
            <a:headEnd/>
            <a:tailEnd/>
          </a:ln>
          <a:effectLst/>
        </p:spPr>
        <p:txBody>
          <a:bodyPr anchor="b"/>
          <a:lstStyle/>
          <a:p>
            <a:pPr algn="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18</a:t>
            </a:fld>
            <a:endParaRPr lang="en-US" dirty="0"/>
          </a:p>
        </p:txBody>
      </p:sp>
      <p:sp>
        <p:nvSpPr>
          <p:cNvPr id="9" name="Content Placeholder 8">
            <a:extLst>
              <a:ext uri="{FF2B5EF4-FFF2-40B4-BE49-F238E27FC236}">
                <a16:creationId xmlns="" xmlns:a16="http://schemas.microsoft.com/office/drawing/2014/main" id="{C0B51A9A-7743-4A01-BC97-66DD17096607}"/>
              </a:ext>
            </a:extLst>
          </p:cNvPr>
          <p:cNvSpPr>
            <a:spLocks noGrp="1"/>
          </p:cNvSpPr>
          <p:nvPr>
            <p:ph sz="quarter" idx="1"/>
          </p:nvPr>
        </p:nvSpPr>
        <p:spPr/>
        <p:txBody>
          <a:bodyPr>
            <a:normAutofit fontScale="92500" lnSpcReduction="10000"/>
          </a:bodyPr>
          <a:lstStyle/>
          <a:p>
            <a:pPr marL="0" indent="0">
              <a:spcBef>
                <a:spcPts val="1900"/>
              </a:spcBef>
              <a:buNone/>
            </a:pPr>
            <a:r>
              <a:rPr lang="en-US" sz="2800" dirty="0"/>
              <a:t>Product: </a:t>
            </a:r>
            <a:r>
              <a:rPr lang="en-US" sz="2800" dirty="0" smtClean="0"/>
              <a:t>High</a:t>
            </a:r>
            <a:r>
              <a:rPr lang="en-US" sz="2800" dirty="0"/>
              <a:t>-quality, innovative design providing new benefit to consumers. Features well</a:t>
            </a:r>
            <a:r>
              <a:rPr lang="en-US" sz="2800" dirty="0" smtClean="0"/>
              <a:t>-received </a:t>
            </a:r>
            <a:r>
              <a:rPr lang="en-US" sz="2800" dirty="0"/>
              <a:t>and understood by target consumers.</a:t>
            </a:r>
          </a:p>
          <a:p>
            <a:pPr marL="0" indent="0">
              <a:spcBef>
                <a:spcPts val="1900"/>
              </a:spcBef>
              <a:buNone/>
            </a:pPr>
            <a:r>
              <a:rPr lang="en-US" sz="2800" dirty="0"/>
              <a:t>Price: </a:t>
            </a:r>
            <a:r>
              <a:rPr lang="en-US" sz="2800" dirty="0" smtClean="0"/>
              <a:t>Price </a:t>
            </a:r>
            <a:r>
              <a:rPr lang="en-US" sz="2800" dirty="0"/>
              <a:t>skimming or </a:t>
            </a:r>
            <a:r>
              <a:rPr lang="en-US" sz="2800" dirty="0" smtClean="0"/>
              <a:t>penetration.</a:t>
            </a:r>
            <a:endParaRPr lang="en-US" sz="2800" dirty="0"/>
          </a:p>
          <a:p>
            <a:pPr marL="0" indent="0">
              <a:spcBef>
                <a:spcPts val="1900"/>
              </a:spcBef>
              <a:buNone/>
            </a:pPr>
            <a:r>
              <a:rPr lang="en-US" sz="2800" dirty="0"/>
              <a:t>Communications: </a:t>
            </a:r>
            <a:r>
              <a:rPr lang="en-US" sz="2800" dirty="0" smtClean="0"/>
              <a:t>Inform </a:t>
            </a:r>
            <a:r>
              <a:rPr lang="en-US" sz="2800" dirty="0"/>
              <a:t>and educate target audience about the product’s features and benefits. Promotion focused on product awareness and to stimulate primary demand.</a:t>
            </a:r>
          </a:p>
          <a:p>
            <a:pPr marL="0" indent="0">
              <a:spcBef>
                <a:spcPts val="1900"/>
              </a:spcBef>
              <a:buNone/>
            </a:pPr>
            <a:r>
              <a:rPr lang="en-US" sz="2800" dirty="0"/>
              <a:t>Distribution</a:t>
            </a:r>
            <a:r>
              <a:rPr lang="en-US" sz="2800" dirty="0" smtClean="0"/>
              <a:t>: </a:t>
            </a:r>
            <a:r>
              <a:rPr lang="en-US" sz="2800" dirty="0"/>
              <a:t>Wide distribution network with limited product </a:t>
            </a:r>
            <a:r>
              <a:rPr lang="en-US" sz="2800" dirty="0" smtClean="0"/>
              <a:t>availability.</a:t>
            </a:r>
            <a:endParaRPr lang="en-US" sz="2800" dirty="0"/>
          </a:p>
          <a:p>
            <a:endParaRPr lang="en-US" sz="3200" dirty="0"/>
          </a:p>
          <a:p>
            <a:endParaRPr lang="en-US" sz="3200" dirty="0"/>
          </a:p>
          <a:p>
            <a:endParaRPr lang="en-US" dirty="0"/>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PLC: Growth </a:t>
            </a:r>
            <a:r>
              <a:rPr lang="en-US" dirty="0"/>
              <a:t>Phase</a:t>
            </a:r>
          </a:p>
        </p:txBody>
      </p:sp>
      <p:sp>
        <p:nvSpPr>
          <p:cNvPr id="33795" name="Content Placeholder 2"/>
          <p:cNvSpPr>
            <a:spLocks noGrp="1"/>
          </p:cNvSpPr>
          <p:nvPr>
            <p:ph sz="quarter" idx="1"/>
          </p:nvPr>
        </p:nvSpPr>
        <p:spPr/>
        <p:txBody>
          <a:bodyPr>
            <a:normAutofit fontScale="92500" lnSpcReduction="10000"/>
          </a:bodyPr>
          <a:lstStyle/>
          <a:p>
            <a:pPr marL="0" indent="0">
              <a:spcBef>
                <a:spcPts val="1900"/>
              </a:spcBef>
              <a:buNone/>
            </a:pPr>
            <a:r>
              <a:rPr lang="en-US" sz="2400" dirty="0"/>
              <a:t>Product: </a:t>
            </a:r>
            <a:r>
              <a:rPr lang="en-US" sz="2400" dirty="0" smtClean="0"/>
              <a:t>More </a:t>
            </a:r>
            <a:r>
              <a:rPr lang="en-US" sz="2400" dirty="0"/>
              <a:t>features and better design. Diversification of product and release of complementary products/services.</a:t>
            </a:r>
          </a:p>
          <a:p>
            <a:pPr marL="0" indent="0">
              <a:spcBef>
                <a:spcPts val="1900"/>
              </a:spcBef>
              <a:buNone/>
            </a:pPr>
            <a:r>
              <a:rPr lang="en-US" sz="2400" dirty="0"/>
              <a:t>Price Penetration</a:t>
            </a:r>
            <a:r>
              <a:rPr lang="en-US" sz="2400" dirty="0" smtClean="0"/>
              <a:t>: New </a:t>
            </a:r>
            <a:r>
              <a:rPr lang="en-US" sz="2400" dirty="0"/>
              <a:t>and improved models sold at high price points. </a:t>
            </a:r>
          </a:p>
          <a:p>
            <a:pPr marL="0" indent="0">
              <a:spcBef>
                <a:spcPts val="1900"/>
              </a:spcBef>
              <a:buNone/>
            </a:pPr>
            <a:r>
              <a:rPr lang="en-US" sz="2400" dirty="0"/>
              <a:t>Price Skimming: Existing models or earlier generations move down in price.</a:t>
            </a:r>
          </a:p>
          <a:p>
            <a:pPr marL="0" indent="0">
              <a:spcBef>
                <a:spcPts val="1900"/>
              </a:spcBef>
              <a:buNone/>
            </a:pPr>
            <a:r>
              <a:rPr lang="en-US" sz="2400" dirty="0"/>
              <a:t>Promotion: </a:t>
            </a:r>
            <a:r>
              <a:rPr lang="en-US" sz="2400" dirty="0" smtClean="0"/>
              <a:t>Link </a:t>
            </a:r>
            <a:r>
              <a:rPr lang="en-US" sz="2400" dirty="0"/>
              <a:t>the brand with key product features and highlight differentiation between competitors.  Promotion emphasizes brand advertising and comparative ads.</a:t>
            </a:r>
          </a:p>
          <a:p>
            <a:pPr marL="0" indent="0">
              <a:spcBef>
                <a:spcPts val="1900"/>
              </a:spcBef>
              <a:buNone/>
            </a:pPr>
            <a:r>
              <a:rPr lang="en-US" sz="2400" dirty="0"/>
              <a:t>Distribution: </a:t>
            </a:r>
            <a:r>
              <a:rPr lang="en-US" sz="2400" dirty="0" smtClean="0"/>
              <a:t>Broaden </a:t>
            </a:r>
            <a:r>
              <a:rPr lang="en-US" sz="2400" dirty="0"/>
              <a:t>distribution networks to keep up with expanding market demand.</a:t>
            </a:r>
          </a:p>
          <a:p>
            <a:endParaRPr lang="en-US" sz="2000" dirty="0"/>
          </a:p>
          <a:p>
            <a:endParaRPr lang="en-US" sz="2000" dirty="0"/>
          </a:p>
          <a:p>
            <a:pPr eaLnBrk="1" hangingPunct="1"/>
            <a:endParaRPr lang="en-US" sz="2000" dirty="0"/>
          </a:p>
        </p:txBody>
      </p:sp>
      <p:sp>
        <p:nvSpPr>
          <p:cNvPr id="7" name="Slide Number Placeholder 6"/>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19</a:t>
            </a:fld>
            <a:endParaRPr lang="en-US"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p:txBody>
          <a:bodyPr>
            <a:normAutofit lnSpcReduction="10000"/>
          </a:bodyPr>
          <a:lstStyle/>
          <a:p>
            <a:pPr marL="0" indent="0" eaLnBrk="1" hangingPunct="1">
              <a:buNone/>
            </a:pPr>
            <a:r>
              <a:rPr lang="en-US" sz="2400" dirty="0"/>
              <a:t>Understand the essential role of the product experience in </a:t>
            </a:r>
            <a:r>
              <a:rPr lang="en-US" sz="2400" dirty="0" smtClean="0"/>
              <a:t>marketing.</a:t>
            </a:r>
            <a:endParaRPr lang="en-US" sz="2400" dirty="0"/>
          </a:p>
          <a:p>
            <a:pPr marL="0" indent="0" eaLnBrk="1" hangingPunct="1">
              <a:buNone/>
            </a:pPr>
            <a:r>
              <a:rPr lang="en-US" sz="2400" dirty="0"/>
              <a:t>Define the characteristics of a </a:t>
            </a:r>
            <a:r>
              <a:rPr lang="en-US" sz="2400" dirty="0" smtClean="0"/>
              <a:t>product.</a:t>
            </a:r>
            <a:endParaRPr lang="en-US" sz="2400" dirty="0"/>
          </a:p>
          <a:p>
            <a:pPr marL="0" indent="0" eaLnBrk="1" hangingPunct="1">
              <a:buNone/>
            </a:pPr>
            <a:r>
              <a:rPr lang="en-US" sz="2400" dirty="0"/>
              <a:t>Recognize how product strategies evolve from one product to many </a:t>
            </a:r>
            <a:r>
              <a:rPr lang="en-US" sz="2400" dirty="0" smtClean="0"/>
              <a:t>products.</a:t>
            </a:r>
            <a:endParaRPr lang="en-US" sz="2400" dirty="0"/>
          </a:p>
          <a:p>
            <a:pPr marL="0" indent="0">
              <a:buNone/>
            </a:pPr>
            <a:r>
              <a:rPr lang="en-US" sz="2400" dirty="0"/>
              <a:t>Understand the life of a product and how product strategies change over </a:t>
            </a:r>
            <a:r>
              <a:rPr lang="en-US" sz="2400" dirty="0" smtClean="0"/>
              <a:t>time.</a:t>
            </a:r>
            <a:endParaRPr lang="en-US" sz="2400" dirty="0"/>
          </a:p>
          <a:p>
            <a:pPr marL="0" indent="0" eaLnBrk="1" hangingPunct="1">
              <a:buNone/>
            </a:pPr>
            <a:r>
              <a:rPr lang="en-US" sz="2400" dirty="0"/>
              <a:t>Recognize the importance of new-product development to long-term </a:t>
            </a:r>
            <a:r>
              <a:rPr lang="en-US" sz="2400" dirty="0" smtClean="0"/>
              <a:t>success.</a:t>
            </a:r>
            <a:endParaRPr lang="en-US" sz="2400" dirty="0"/>
          </a:p>
          <a:p>
            <a:pPr marL="0" indent="0" eaLnBrk="1" hangingPunct="1">
              <a:buNone/>
            </a:pPr>
            <a:r>
              <a:rPr lang="en-US" sz="2400" dirty="0"/>
              <a:t>Understand the new product development </a:t>
            </a:r>
            <a:r>
              <a:rPr lang="en-US" sz="2400" dirty="0" smtClean="0"/>
              <a:t>process.</a:t>
            </a:r>
            <a:endParaRPr lang="en-US" sz="2400" dirty="0"/>
          </a:p>
          <a:p>
            <a:pPr marL="0" indent="0" eaLnBrk="1" hangingPunct="1">
              <a:buNone/>
            </a:pPr>
            <a:r>
              <a:rPr lang="en-US" sz="2400" dirty="0"/>
              <a:t>Identify how new products become diffused in a </a:t>
            </a:r>
            <a:r>
              <a:rPr lang="en-US" sz="2400" dirty="0" smtClean="0"/>
              <a:t>market.</a:t>
            </a:r>
            <a:endParaRPr lang="en-US" sz="24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a:t>
            </a:fld>
            <a:endParaRPr lang="en-US"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PLC: </a:t>
            </a:r>
            <a:r>
              <a:rPr lang="en-US" dirty="0" smtClean="0"/>
              <a:t>Maturity </a:t>
            </a:r>
            <a:r>
              <a:rPr lang="en-US" dirty="0"/>
              <a:t>Phase</a:t>
            </a:r>
          </a:p>
        </p:txBody>
      </p:sp>
      <p:sp>
        <p:nvSpPr>
          <p:cNvPr id="34819" name="Content Placeholder 2"/>
          <p:cNvSpPr>
            <a:spLocks noGrp="1"/>
          </p:cNvSpPr>
          <p:nvPr>
            <p:ph sz="quarter" idx="1"/>
          </p:nvPr>
        </p:nvSpPr>
        <p:spPr/>
        <p:txBody>
          <a:bodyPr>
            <a:normAutofit lnSpcReduction="10000"/>
          </a:bodyPr>
          <a:lstStyle/>
          <a:p>
            <a:pPr marL="0" indent="0">
              <a:spcBef>
                <a:spcPts val="1900"/>
              </a:spcBef>
              <a:buNone/>
            </a:pPr>
            <a:r>
              <a:rPr lang="en-US" dirty="0"/>
              <a:t>Product: </a:t>
            </a:r>
            <a:r>
              <a:rPr lang="en-US" dirty="0" smtClean="0"/>
              <a:t>Product </a:t>
            </a:r>
            <a:r>
              <a:rPr lang="en-US" dirty="0"/>
              <a:t>lines are widened or extended.</a:t>
            </a:r>
          </a:p>
          <a:p>
            <a:pPr marL="0" indent="0">
              <a:spcBef>
                <a:spcPts val="1900"/>
              </a:spcBef>
              <a:buNone/>
            </a:pPr>
            <a:r>
              <a:rPr lang="en-US" dirty="0"/>
              <a:t>Price Penetration: </a:t>
            </a:r>
            <a:r>
              <a:rPr lang="en-US" dirty="0" smtClean="0"/>
              <a:t>Target </a:t>
            </a:r>
            <a:r>
              <a:rPr lang="en-US" dirty="0"/>
              <a:t>high-end market, higher </a:t>
            </a:r>
            <a:r>
              <a:rPr lang="en-US" dirty="0" smtClean="0"/>
              <a:t>price.</a:t>
            </a:r>
            <a:endParaRPr lang="en-US" dirty="0"/>
          </a:p>
          <a:p>
            <a:pPr marL="0" indent="0">
              <a:spcBef>
                <a:spcPts val="1900"/>
              </a:spcBef>
              <a:buNone/>
            </a:pPr>
            <a:r>
              <a:rPr lang="en-US" dirty="0"/>
              <a:t>Price skimming: </a:t>
            </a:r>
            <a:r>
              <a:rPr lang="en-US" dirty="0" smtClean="0"/>
              <a:t>Lower </a:t>
            </a:r>
            <a:r>
              <a:rPr lang="en-US" dirty="0"/>
              <a:t>price due to competitive pressures if product is not well-</a:t>
            </a:r>
            <a:r>
              <a:rPr lang="en-US" dirty="0" smtClean="0"/>
              <a:t>differentiated.</a:t>
            </a:r>
            <a:endParaRPr lang="en-US" dirty="0"/>
          </a:p>
          <a:p>
            <a:pPr marL="0" indent="0">
              <a:spcBef>
                <a:spcPts val="1900"/>
              </a:spcBef>
              <a:buNone/>
            </a:pPr>
            <a:r>
              <a:rPr lang="en-US" dirty="0"/>
              <a:t>Promotion: </a:t>
            </a:r>
            <a:r>
              <a:rPr lang="en-US" dirty="0" smtClean="0"/>
              <a:t>Decide </a:t>
            </a:r>
            <a:r>
              <a:rPr lang="en-US" dirty="0"/>
              <a:t>between short-term sales promotion or investing more in the </a:t>
            </a:r>
            <a:r>
              <a:rPr lang="en-US" dirty="0" smtClean="0"/>
              <a:t>brand.</a:t>
            </a:r>
            <a:endParaRPr lang="en-US" dirty="0"/>
          </a:p>
          <a:p>
            <a:pPr marL="0" indent="0">
              <a:spcBef>
                <a:spcPts val="1900"/>
              </a:spcBef>
              <a:buNone/>
            </a:pPr>
            <a:r>
              <a:rPr lang="en-US" dirty="0"/>
              <a:t>Distribution: </a:t>
            </a:r>
            <a:r>
              <a:rPr lang="en-US" dirty="0" smtClean="0"/>
              <a:t>Has </a:t>
            </a:r>
            <a:r>
              <a:rPr lang="en-US" dirty="0"/>
              <a:t>reached maximum </a:t>
            </a:r>
            <a:r>
              <a:rPr lang="en-US" dirty="0" smtClean="0"/>
              <a:t>distribution.  </a:t>
            </a:r>
            <a:endParaRPr lang="en-US" dirty="0"/>
          </a:p>
          <a:p>
            <a:pPr eaLnBrk="1" hangingPunct="1"/>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20</a:t>
            </a:fld>
            <a:endParaRPr lang="en-US" dirty="0"/>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PLC: </a:t>
            </a:r>
            <a:r>
              <a:rPr lang="en-US" dirty="0" smtClean="0"/>
              <a:t>Decline </a:t>
            </a:r>
            <a:r>
              <a:rPr lang="en-US" dirty="0"/>
              <a:t>Phase</a:t>
            </a:r>
          </a:p>
        </p:txBody>
      </p:sp>
      <p:sp>
        <p:nvSpPr>
          <p:cNvPr id="35843" name="Content Placeholder 2"/>
          <p:cNvSpPr>
            <a:spLocks noGrp="1"/>
          </p:cNvSpPr>
          <p:nvPr>
            <p:ph sz="quarter" idx="1"/>
          </p:nvPr>
        </p:nvSpPr>
        <p:spPr/>
        <p:txBody>
          <a:bodyPr/>
          <a:lstStyle/>
          <a:p>
            <a:pPr marL="0" indent="0" eaLnBrk="1" hangingPunct="1">
              <a:spcBef>
                <a:spcPts val="1900"/>
              </a:spcBef>
              <a:buNone/>
            </a:pPr>
            <a:r>
              <a:rPr lang="en-US" dirty="0"/>
              <a:t>Product: </a:t>
            </a:r>
            <a:r>
              <a:rPr lang="en-US" dirty="0" smtClean="0"/>
              <a:t>Consider </a:t>
            </a:r>
            <a:r>
              <a:rPr lang="en-US" dirty="0"/>
              <a:t>product expense in terms of </a:t>
            </a:r>
            <a:r>
              <a:rPr lang="en-US" dirty="0" smtClean="0"/>
              <a:t>ROI.</a:t>
            </a:r>
            <a:endParaRPr lang="en-US" dirty="0"/>
          </a:p>
          <a:p>
            <a:pPr marL="0" indent="0" eaLnBrk="1" hangingPunct="1">
              <a:spcBef>
                <a:spcPts val="1900"/>
              </a:spcBef>
              <a:buNone/>
            </a:pPr>
            <a:r>
              <a:rPr lang="en-US" dirty="0"/>
              <a:t>Price Penetration: </a:t>
            </a:r>
            <a:r>
              <a:rPr lang="en-US" dirty="0" smtClean="0"/>
              <a:t>Low </a:t>
            </a:r>
            <a:r>
              <a:rPr lang="en-US" dirty="0"/>
              <a:t>price to stimulate </a:t>
            </a:r>
            <a:r>
              <a:rPr lang="en-US" dirty="0" smtClean="0"/>
              <a:t>demand.</a:t>
            </a:r>
            <a:endParaRPr lang="en-US" dirty="0"/>
          </a:p>
          <a:p>
            <a:pPr marL="0" indent="0" eaLnBrk="1" hangingPunct="1">
              <a:spcBef>
                <a:spcPts val="1900"/>
              </a:spcBef>
              <a:buNone/>
            </a:pPr>
            <a:r>
              <a:rPr lang="en-US" dirty="0"/>
              <a:t>Price skimming: </a:t>
            </a:r>
            <a:r>
              <a:rPr lang="en-US" dirty="0" smtClean="0"/>
              <a:t>Pressure </a:t>
            </a:r>
            <a:r>
              <a:rPr lang="en-US" dirty="0"/>
              <a:t>from competitors and </a:t>
            </a:r>
            <a:r>
              <a:rPr lang="en-US" dirty="0" smtClean="0"/>
              <a:t>consumers.</a:t>
            </a:r>
            <a:endParaRPr lang="en-US" dirty="0"/>
          </a:p>
          <a:p>
            <a:pPr marL="0" indent="0" eaLnBrk="1" hangingPunct="1">
              <a:spcBef>
                <a:spcPts val="1900"/>
              </a:spcBef>
              <a:buNone/>
            </a:pPr>
            <a:r>
              <a:rPr lang="en-US" dirty="0"/>
              <a:t>Promotion: </a:t>
            </a:r>
            <a:r>
              <a:rPr lang="en-US" dirty="0" smtClean="0"/>
              <a:t>Cost </a:t>
            </a:r>
            <a:r>
              <a:rPr lang="en-US" dirty="0"/>
              <a:t>not justified by </a:t>
            </a:r>
            <a:r>
              <a:rPr lang="en-US" dirty="0" smtClean="0"/>
              <a:t>conditions.</a:t>
            </a:r>
            <a:endParaRPr lang="en-US" dirty="0"/>
          </a:p>
          <a:p>
            <a:pPr marL="0" indent="0" eaLnBrk="1" hangingPunct="1">
              <a:spcBef>
                <a:spcPts val="1900"/>
              </a:spcBef>
              <a:buNone/>
            </a:pPr>
            <a:r>
              <a:rPr lang="en-US" dirty="0"/>
              <a:t>Distribution</a:t>
            </a:r>
            <a:r>
              <a:rPr lang="en-US" dirty="0" smtClean="0"/>
              <a:t>: </a:t>
            </a:r>
            <a:r>
              <a:rPr lang="en-US" dirty="0"/>
              <a:t>Reduce </a:t>
            </a:r>
            <a:r>
              <a:rPr lang="en-US" dirty="0" smtClean="0"/>
              <a:t>channels.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21</a:t>
            </a:fld>
            <a:endParaRPr lang="en-US" dirty="0"/>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New Products </a:t>
            </a:r>
            <a:r>
              <a:rPr lang="en-US" dirty="0" smtClean="0"/>
              <a:t>Defined: Company </a:t>
            </a:r>
            <a:r>
              <a:rPr lang="en-US" dirty="0" err="1" smtClean="0"/>
              <a:t>Perpsective</a:t>
            </a:r>
            <a:endParaRPr lang="en-US" dirty="0"/>
          </a:p>
        </p:txBody>
      </p:sp>
      <p:sp>
        <p:nvSpPr>
          <p:cNvPr id="3" name="Content Placeholder 2"/>
          <p:cNvSpPr>
            <a:spLocks noGrp="1"/>
          </p:cNvSpPr>
          <p:nvPr>
            <p:ph sz="quarter" idx="1"/>
          </p:nvPr>
        </p:nvSpPr>
        <p:spPr>
          <a:xfrm>
            <a:off x="411480" y="1600200"/>
            <a:ext cx="8354568" cy="4495800"/>
          </a:xfrm>
        </p:spPr>
        <p:txBody>
          <a:bodyPr>
            <a:normAutofit lnSpcReduction="10000"/>
          </a:bodyPr>
          <a:lstStyle/>
          <a:p>
            <a:pPr marL="366713" lvl="1" indent="0">
              <a:buNone/>
            </a:pPr>
            <a:r>
              <a:rPr lang="en-US" dirty="0"/>
              <a:t>Company </a:t>
            </a:r>
            <a:r>
              <a:rPr lang="en-US" dirty="0" smtClean="0"/>
              <a:t>Perspective:</a:t>
            </a:r>
          </a:p>
          <a:p>
            <a:pPr lvl="2">
              <a:buFont typeface="Arial"/>
              <a:buChar char="•"/>
            </a:pPr>
            <a:r>
              <a:rPr lang="en-US" dirty="0" smtClean="0"/>
              <a:t>New-to-the-world</a:t>
            </a:r>
          </a:p>
          <a:p>
            <a:pPr lvl="3">
              <a:buFont typeface="Arial"/>
              <a:buChar char="•"/>
            </a:pPr>
            <a:r>
              <a:rPr lang="en-US" dirty="0" smtClean="0"/>
              <a:t>Disruptive innovation </a:t>
            </a:r>
            <a:r>
              <a:rPr lang="en-US" dirty="0"/>
              <a:t>are so innovative they create a fundamental change in the </a:t>
            </a:r>
            <a:r>
              <a:rPr lang="en-US" dirty="0" smtClean="0"/>
              <a:t>marketplace (e.g., connected clothing).</a:t>
            </a:r>
            <a:endParaRPr lang="en-US" dirty="0"/>
          </a:p>
          <a:p>
            <a:pPr lvl="3">
              <a:buFont typeface="Arial"/>
              <a:buChar char="•"/>
            </a:pPr>
            <a:r>
              <a:rPr lang="en-US" dirty="0"/>
              <a:t>Sustaining </a:t>
            </a:r>
            <a:r>
              <a:rPr lang="en-US" dirty="0" smtClean="0"/>
              <a:t>innovations </a:t>
            </a:r>
            <a:r>
              <a:rPr lang="en-US" dirty="0"/>
              <a:t>are newer, better faster versions of existing products or additions to existing product </a:t>
            </a:r>
            <a:r>
              <a:rPr lang="en-US" dirty="0" smtClean="0"/>
              <a:t>lines (e.g., Diet </a:t>
            </a:r>
            <a:r>
              <a:rPr lang="en-US" dirty="0"/>
              <a:t>Coke, Coke </a:t>
            </a:r>
            <a:r>
              <a:rPr lang="en-US" dirty="0" smtClean="0"/>
              <a:t>Zero)</a:t>
            </a:r>
            <a:endParaRPr lang="en-US" dirty="0"/>
          </a:p>
          <a:p>
            <a:pPr lvl="2">
              <a:buFont typeface="Arial"/>
              <a:buChar char="•"/>
            </a:pPr>
            <a:r>
              <a:rPr lang="en-US" dirty="0"/>
              <a:t>Reposition </a:t>
            </a:r>
            <a:r>
              <a:rPr lang="en-US" dirty="0" smtClean="0"/>
              <a:t>existing products </a:t>
            </a:r>
            <a:endParaRPr lang="en-US" dirty="0"/>
          </a:p>
          <a:p>
            <a:pPr lvl="3">
              <a:buFont typeface="Arial"/>
              <a:buChar char="•"/>
            </a:pPr>
            <a:r>
              <a:rPr lang="en-US" dirty="0"/>
              <a:t>Add new market </a:t>
            </a:r>
            <a:r>
              <a:rPr lang="en-US" dirty="0" smtClean="0"/>
              <a:t>segments (e.g., cell </a:t>
            </a:r>
            <a:r>
              <a:rPr lang="en-US" dirty="0"/>
              <a:t>phones from business usage to adults to </a:t>
            </a:r>
            <a:r>
              <a:rPr lang="en-US" dirty="0" smtClean="0"/>
              <a:t>teens).</a:t>
            </a:r>
            <a:endParaRPr lang="en-US" dirty="0"/>
          </a:p>
          <a:p>
            <a:pPr lvl="2">
              <a:buFont typeface="Arial"/>
              <a:buChar char="•"/>
            </a:pPr>
            <a:r>
              <a:rPr lang="en-US" dirty="0"/>
              <a:t>Cost </a:t>
            </a:r>
            <a:r>
              <a:rPr lang="en-US" dirty="0" smtClean="0"/>
              <a:t>reduction</a:t>
            </a:r>
            <a:endParaRPr lang="en-US" dirty="0"/>
          </a:p>
          <a:p>
            <a:pPr lvl="3">
              <a:buFont typeface="Arial"/>
              <a:buChar char="•"/>
            </a:pPr>
            <a:r>
              <a:rPr lang="en-US" dirty="0"/>
              <a:t>Introduce </a:t>
            </a:r>
            <a:r>
              <a:rPr lang="en-US" dirty="0" smtClean="0"/>
              <a:t>lower-cost </a:t>
            </a:r>
            <a:r>
              <a:rPr lang="en-US" dirty="0"/>
              <a:t>products with fewer features or </a:t>
            </a:r>
            <a:r>
              <a:rPr lang="en-US" dirty="0" smtClean="0"/>
              <a:t>scaled-back </a:t>
            </a:r>
            <a:r>
              <a:rPr lang="en-US" dirty="0"/>
              <a:t>warranty or service</a:t>
            </a:r>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22</a:t>
            </a:fld>
            <a:endParaRPr lang="en-US" dirty="0"/>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New Products </a:t>
            </a:r>
            <a:r>
              <a:rPr lang="en-US" dirty="0" smtClean="0"/>
              <a:t>Defined: Customer’s Perspective</a:t>
            </a:r>
            <a:endParaRPr lang="en-US" dirty="0"/>
          </a:p>
        </p:txBody>
      </p:sp>
      <p:sp>
        <p:nvSpPr>
          <p:cNvPr id="3" name="Content Placeholder 2"/>
          <p:cNvSpPr>
            <a:spLocks noGrp="1"/>
          </p:cNvSpPr>
          <p:nvPr>
            <p:ph sz="quarter" idx="1"/>
          </p:nvPr>
        </p:nvSpPr>
        <p:spPr/>
        <p:txBody>
          <a:bodyPr/>
          <a:lstStyle/>
          <a:p>
            <a:pPr marL="366713" lvl="1" indent="0">
              <a:buNone/>
            </a:pPr>
            <a:r>
              <a:rPr lang="en-US" sz="3200" dirty="0"/>
              <a:t>Customer’s Perspective</a:t>
            </a:r>
          </a:p>
          <a:p>
            <a:pPr lvl="2">
              <a:buFont typeface="Arial"/>
              <a:buChar char="•"/>
            </a:pPr>
            <a:r>
              <a:rPr lang="en-US" sz="2800" dirty="0"/>
              <a:t>The customer’s perspective is much more narrow and self directed.</a:t>
            </a:r>
          </a:p>
          <a:p>
            <a:pPr lvl="2">
              <a:buFont typeface="Arial"/>
              <a:buChar char="•"/>
            </a:pPr>
            <a:r>
              <a:rPr lang="en-US" sz="2800" dirty="0"/>
              <a:t>The customer is most interested in an answer to the fundamental </a:t>
            </a:r>
            <a:r>
              <a:rPr lang="en-US" sz="2800" dirty="0" smtClean="0"/>
              <a:t>question: Is this </a:t>
            </a:r>
            <a:r>
              <a:rPr lang="en-US" sz="2800" dirty="0"/>
              <a:t>new product new to me?</a:t>
            </a:r>
          </a:p>
          <a:p>
            <a:pPr marL="0" indent="0">
              <a:buNone/>
            </a:pP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23</a:t>
            </a:fld>
            <a:endParaRPr lang="en-US" dirty="0"/>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Why </a:t>
            </a:r>
            <a:r>
              <a:rPr lang="en-US" smtClean="0"/>
              <a:t>Do </a:t>
            </a:r>
            <a:r>
              <a:rPr lang="en-US" dirty="0"/>
              <a:t>Products Fail?</a:t>
            </a:r>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48163220"/>
              </p:ext>
            </p:extLst>
          </p:nvPr>
        </p:nvGraphicFramePr>
        <p:xfrm>
          <a:off x="612648" y="1920240"/>
          <a:ext cx="8153400" cy="3566160"/>
        </p:xfrm>
        <a:graphic>
          <a:graphicData uri="http://schemas.openxmlformats.org/drawingml/2006/table">
            <a:tbl>
              <a:tblPr firstRow="1" bandRow="1">
                <a:tableStyleId>{5C22544A-7EE6-4342-B048-85BDC9FD1C3A}</a:tableStyleId>
              </a:tblPr>
              <a:tblGrid>
                <a:gridCol w="2038350"/>
                <a:gridCol w="2038350"/>
                <a:gridCol w="2038350"/>
                <a:gridCol w="2038350"/>
              </a:tblGrid>
              <a:tr h="731520">
                <a:tc>
                  <a:txBody>
                    <a:bodyPr/>
                    <a:lstStyle/>
                    <a:p>
                      <a:pPr algn="ctr"/>
                      <a:r>
                        <a:rPr lang="en-US" dirty="0" smtClean="0">
                          <a:solidFill>
                            <a:schemeClr val="tx1"/>
                          </a:solidFill>
                        </a:rPr>
                        <a:t>Company</a:t>
                      </a:r>
                      <a:endParaRPr lang="en-US" dirty="0">
                        <a:solidFill>
                          <a:schemeClr val="tx1"/>
                        </a:solidFill>
                      </a:endParaRPr>
                    </a:p>
                  </a:txBody>
                  <a:tcPr anchor="ctr">
                    <a:solidFill>
                      <a:schemeClr val="tx2">
                        <a:lumMod val="40000"/>
                        <a:lumOff val="60000"/>
                      </a:schemeClr>
                    </a:solidFill>
                  </a:tcPr>
                </a:tc>
                <a:tc>
                  <a:txBody>
                    <a:bodyPr/>
                    <a:lstStyle/>
                    <a:p>
                      <a:pPr algn="ctr"/>
                      <a:r>
                        <a:rPr lang="en-US" dirty="0" smtClean="0">
                          <a:solidFill>
                            <a:schemeClr val="tx1"/>
                          </a:solidFill>
                        </a:rPr>
                        <a:t>Customers</a:t>
                      </a:r>
                      <a:endParaRPr lang="en-US" dirty="0">
                        <a:solidFill>
                          <a:schemeClr val="tx1"/>
                        </a:solidFill>
                      </a:endParaRPr>
                    </a:p>
                  </a:txBody>
                  <a:tcPr anchor="ctr">
                    <a:solidFill>
                      <a:schemeClr val="accent4"/>
                    </a:solidFill>
                  </a:tcPr>
                </a:tc>
                <a:tc>
                  <a:txBody>
                    <a:bodyPr/>
                    <a:lstStyle/>
                    <a:p>
                      <a:pPr algn="ctr"/>
                      <a:r>
                        <a:rPr lang="en-US" dirty="0" smtClean="0">
                          <a:solidFill>
                            <a:schemeClr val="tx1"/>
                          </a:solidFill>
                        </a:rPr>
                        <a:t>Competitors</a:t>
                      </a:r>
                      <a:endParaRPr lang="en-US" dirty="0">
                        <a:solidFill>
                          <a:schemeClr val="tx1"/>
                        </a:solidFill>
                      </a:endParaRPr>
                    </a:p>
                  </a:txBody>
                  <a:tcPr anchor="ctr">
                    <a:solidFill>
                      <a:schemeClr val="accent5">
                        <a:lumMod val="60000"/>
                        <a:lumOff val="40000"/>
                      </a:schemeClr>
                    </a:solidFill>
                  </a:tcPr>
                </a:tc>
                <a:tc>
                  <a:txBody>
                    <a:bodyPr/>
                    <a:lstStyle/>
                    <a:p>
                      <a:pPr algn="ctr"/>
                      <a:r>
                        <a:rPr lang="en-US" dirty="0" smtClean="0">
                          <a:solidFill>
                            <a:schemeClr val="tx1"/>
                          </a:solidFill>
                        </a:rPr>
                        <a:t>Environment</a:t>
                      </a:r>
                      <a:endParaRPr lang="en-US" dirty="0">
                        <a:solidFill>
                          <a:schemeClr val="tx1"/>
                        </a:solidFill>
                      </a:endParaRPr>
                    </a:p>
                  </a:txBody>
                  <a:tcPr anchor="ctr">
                    <a:solidFill>
                      <a:schemeClr val="accent3"/>
                    </a:solidFill>
                  </a:tcPr>
                </a:tc>
              </a:tr>
              <a:tr h="1920240">
                <a:tc>
                  <a:txBody>
                    <a:bodyPr/>
                    <a:lstStyle/>
                    <a:p>
                      <a:pPr marL="285750" indent="-285750">
                        <a:buFont typeface="Arial"/>
                        <a:buChar char="•"/>
                      </a:pPr>
                      <a:r>
                        <a:rPr lang="en-US" dirty="0" smtClean="0"/>
                        <a:t>Inadequate value proposition.</a:t>
                      </a:r>
                    </a:p>
                    <a:p>
                      <a:pPr marL="285750" indent="-285750">
                        <a:buFont typeface="Arial"/>
                        <a:buChar char="•"/>
                      </a:pPr>
                      <a:r>
                        <a:rPr lang="en-US" dirty="0" smtClean="0"/>
                        <a:t>Poor marketing communications.</a:t>
                      </a:r>
                    </a:p>
                    <a:p>
                      <a:pPr marL="285750" indent="-285750">
                        <a:buFont typeface="Arial"/>
                        <a:buChar char="•"/>
                      </a:pPr>
                      <a:r>
                        <a:rPr lang="en-US" dirty="0" smtClean="0"/>
                        <a:t>Product does not meet customer expectations.</a:t>
                      </a:r>
                    </a:p>
                    <a:p>
                      <a:pPr marL="285750" indent="-285750">
                        <a:buFont typeface="Arial"/>
                        <a:buChar char="•"/>
                      </a:pPr>
                      <a:r>
                        <a:rPr lang="en-US" dirty="0" smtClean="0"/>
                        <a:t>Failure</a:t>
                      </a:r>
                      <a:r>
                        <a:rPr lang="en-US" baseline="0" dirty="0" smtClean="0"/>
                        <a:t> to fully develop product.</a:t>
                      </a:r>
                      <a:endParaRPr lang="en-US" dirty="0"/>
                    </a:p>
                  </a:txBody>
                  <a:tcPr>
                    <a:solidFill>
                      <a:schemeClr val="tx2">
                        <a:lumMod val="20000"/>
                        <a:lumOff val="80000"/>
                      </a:schemeClr>
                    </a:solidFill>
                  </a:tcPr>
                </a:tc>
                <a:tc>
                  <a:txBody>
                    <a:bodyPr/>
                    <a:lstStyle/>
                    <a:p>
                      <a:pPr marL="285750" indent="-285750">
                        <a:buFont typeface="Arial"/>
                        <a:buChar char="•"/>
                      </a:pPr>
                      <a:r>
                        <a:rPr lang="en-US" dirty="0" smtClean="0"/>
                        <a:t>Change in purchase priorities.</a:t>
                      </a:r>
                    </a:p>
                    <a:p>
                      <a:pPr marL="285750" indent="-285750">
                        <a:buFont typeface="Arial"/>
                        <a:buChar char="•"/>
                      </a:pPr>
                      <a:r>
                        <a:rPr lang="en-US" dirty="0" smtClean="0"/>
                        <a:t>Higher expectations.</a:t>
                      </a:r>
                      <a:endParaRPr lang="en-US" dirty="0"/>
                    </a:p>
                  </a:txBody>
                  <a:tcPr>
                    <a:solidFill>
                      <a:schemeClr val="accent4">
                        <a:lumMod val="40000"/>
                        <a:lumOff val="60000"/>
                      </a:schemeClr>
                    </a:solidFill>
                  </a:tcPr>
                </a:tc>
                <a:tc>
                  <a:txBody>
                    <a:bodyPr/>
                    <a:lstStyle/>
                    <a:p>
                      <a:pPr marL="285750" indent="-285750">
                        <a:buFont typeface="Arial"/>
                        <a:buChar char="•"/>
                      </a:pPr>
                      <a:r>
                        <a:rPr lang="en-US" dirty="0" smtClean="0"/>
                        <a:t>Aggressively attack</a:t>
                      </a:r>
                      <a:r>
                        <a:rPr lang="en-US" baseline="0" dirty="0" smtClean="0"/>
                        <a:t> new competition.</a:t>
                      </a:r>
                      <a:endParaRPr lang="en-US" dirty="0"/>
                    </a:p>
                  </a:txBody>
                  <a:tcPr>
                    <a:solidFill>
                      <a:schemeClr val="accent5">
                        <a:lumMod val="20000"/>
                        <a:lumOff val="80000"/>
                      </a:schemeClr>
                    </a:solidFill>
                  </a:tcPr>
                </a:tc>
                <a:tc>
                  <a:txBody>
                    <a:bodyPr/>
                    <a:lstStyle/>
                    <a:p>
                      <a:pPr marL="285750" indent="-285750">
                        <a:buFont typeface="Arial"/>
                        <a:buChar char="•"/>
                      </a:pPr>
                      <a:r>
                        <a:rPr lang="en-US" dirty="0" smtClean="0"/>
                        <a:t>Changes in government regulation of legislation.</a:t>
                      </a:r>
                    </a:p>
                    <a:p>
                      <a:pPr marL="285750" indent="-285750">
                        <a:buFont typeface="Arial"/>
                        <a:buChar char="•"/>
                      </a:pPr>
                      <a:r>
                        <a:rPr lang="en-US" dirty="0" smtClean="0"/>
                        <a:t>Changes in societal</a:t>
                      </a:r>
                      <a:r>
                        <a:rPr lang="en-US" baseline="0" dirty="0" smtClean="0"/>
                        <a:t> demands.</a:t>
                      </a:r>
                    </a:p>
                    <a:p>
                      <a:pPr marL="285750" indent="-285750">
                        <a:buFont typeface="Arial"/>
                        <a:buChar char="•"/>
                      </a:pPr>
                      <a:r>
                        <a:rPr lang="en-US" baseline="0" dirty="0" smtClean="0"/>
                        <a:t>Economic changes.</a:t>
                      </a:r>
                      <a:endParaRPr lang="en-US" dirty="0"/>
                    </a:p>
                  </a:txBody>
                  <a:tcPr>
                    <a:solidFill>
                      <a:schemeClr val="accent3">
                        <a:lumMod val="40000"/>
                        <a:lumOff val="60000"/>
                      </a:schemeClr>
                    </a:solidFill>
                  </a:tcPr>
                </a:tc>
              </a:tr>
            </a:tbl>
          </a:graphicData>
        </a:graphic>
      </p:graphicFrame>
    </p:spTree>
    <p:extLst>
      <p:ext uri="{BB962C8B-B14F-4D97-AF65-F5344CB8AC3E}">
        <p14:creationId xmlns:p14="http://schemas.microsoft.com/office/powerpoint/2010/main" val="407861055"/>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New </a:t>
            </a:r>
            <a:r>
              <a:rPr lang="en-US" dirty="0" smtClean="0"/>
              <a:t>Product</a:t>
            </a:r>
            <a:br>
              <a:rPr lang="en-US" dirty="0" smtClean="0"/>
            </a:br>
            <a:r>
              <a:rPr lang="en-US" dirty="0" smtClean="0"/>
              <a:t>Development </a:t>
            </a:r>
            <a:r>
              <a:rPr lang="en-US" dirty="0"/>
              <a:t>Process</a:t>
            </a:r>
          </a:p>
        </p:txBody>
      </p:sp>
      <p:sp>
        <p:nvSpPr>
          <p:cNvPr id="3" name="Content Placeholder 2"/>
          <p:cNvSpPr>
            <a:spLocks noGrp="1"/>
          </p:cNvSpPr>
          <p:nvPr>
            <p:ph sz="quarter" idx="1"/>
          </p:nvPr>
        </p:nvSpPr>
        <p:spPr>
          <a:xfrm>
            <a:off x="612648" y="1965960"/>
            <a:ext cx="8153400" cy="4130040"/>
          </a:xfrm>
        </p:spPr>
        <p:txBody>
          <a:bodyPr/>
          <a:lstStyle/>
          <a:p>
            <a:pPr marL="0" indent="0">
              <a:buNone/>
            </a:pPr>
            <a:r>
              <a:rPr lang="en-US" sz="4000" dirty="0"/>
              <a:t>The three major activities in new product development are: </a:t>
            </a:r>
          </a:p>
          <a:p>
            <a:pPr marL="860425" lvl="1" indent="-457200">
              <a:buFont typeface="Franklin Gothic Demi Cond" pitchFamily="34" charset="0"/>
              <a:buAutoNum type="arabicPeriod"/>
            </a:pPr>
            <a:r>
              <a:rPr lang="en-US" sz="3600" dirty="0"/>
              <a:t>Identify </a:t>
            </a:r>
            <a:r>
              <a:rPr lang="en-US" sz="3600" dirty="0" smtClean="0"/>
              <a:t>product opportunities.</a:t>
            </a:r>
            <a:endParaRPr lang="en-US" sz="3600" dirty="0"/>
          </a:p>
          <a:p>
            <a:pPr marL="860425" lvl="1" indent="-457200">
              <a:buFont typeface="Franklin Gothic Demi Cond" pitchFamily="34" charset="0"/>
              <a:buAutoNum type="arabicPeriod"/>
            </a:pPr>
            <a:r>
              <a:rPr lang="en-US" sz="3600" dirty="0"/>
              <a:t>Define the </a:t>
            </a:r>
            <a:r>
              <a:rPr lang="en-US" sz="3600" dirty="0" smtClean="0"/>
              <a:t>product opportunity.</a:t>
            </a:r>
            <a:endParaRPr lang="en-US" sz="3600" dirty="0"/>
          </a:p>
          <a:p>
            <a:pPr marL="860425" lvl="1" indent="-457200">
              <a:buFont typeface="Franklin Gothic Demi Cond" pitchFamily="34" charset="0"/>
              <a:buAutoNum type="arabicPeriod"/>
            </a:pPr>
            <a:r>
              <a:rPr lang="en-US" sz="3600" dirty="0"/>
              <a:t>Develop the </a:t>
            </a:r>
            <a:r>
              <a:rPr lang="en-US" sz="3600" dirty="0" smtClean="0"/>
              <a:t>product opportunity.</a:t>
            </a:r>
            <a:endParaRPr lang="en-US" sz="3600"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25</a:t>
            </a:fld>
            <a:endParaRPr lang="en-US" dirty="0"/>
          </a:p>
        </p:txBody>
      </p:sp>
    </p:spTree>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Identify Product </a:t>
            </a:r>
            <a:r>
              <a:rPr lang="en-US" sz="3600" dirty="0" smtClean="0"/>
              <a:t>Opportunities: Generate New Ideas</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26</a:t>
            </a:fld>
            <a:endParaRPr lang="en-US" dirty="0"/>
          </a:p>
        </p:txBody>
      </p:sp>
      <p:sp>
        <p:nvSpPr>
          <p:cNvPr id="6" name="Content Placeholder 2"/>
          <p:cNvSpPr>
            <a:spLocks noGrp="1"/>
          </p:cNvSpPr>
          <p:nvPr>
            <p:ph sz="quarter" idx="1"/>
          </p:nvPr>
        </p:nvSpPr>
        <p:spPr/>
        <p:txBody>
          <a:bodyPr/>
          <a:lstStyle/>
          <a:p>
            <a:pPr marL="0" indent="0">
              <a:buNone/>
            </a:pPr>
            <a:r>
              <a:rPr lang="en-US" dirty="0"/>
              <a:t>Generate </a:t>
            </a:r>
            <a:r>
              <a:rPr lang="en-US" dirty="0" smtClean="0"/>
              <a:t>new ideas.</a:t>
            </a:r>
            <a:endParaRPr lang="en-US" dirty="0"/>
          </a:p>
          <a:p>
            <a:pPr marL="0" indent="0" eaLnBrk="1" hangingPunct="1">
              <a:buNone/>
            </a:pPr>
            <a:endParaRPr lang="en-US" dirty="0"/>
          </a:p>
        </p:txBody>
      </p:sp>
      <p:pic>
        <p:nvPicPr>
          <p:cNvPr id="3" name="Picture 2" descr="Four quadrants show the types of idea sources: internal, external, distributors, and custo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192020"/>
            <a:ext cx="3873500" cy="3568700"/>
          </a:xfrm>
          <a:prstGeom prst="rect">
            <a:avLst/>
          </a:prstGeom>
        </p:spPr>
      </p:pic>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874520"/>
            <a:ext cx="8153400" cy="4221480"/>
          </a:xfrm>
        </p:spPr>
        <p:txBody>
          <a:bodyPr/>
          <a:lstStyle/>
          <a:p>
            <a:pPr marL="366713" lvl="1" indent="0">
              <a:buNone/>
            </a:pPr>
            <a:r>
              <a:rPr lang="en-US" sz="4000" dirty="0"/>
              <a:t>Screen and </a:t>
            </a:r>
            <a:r>
              <a:rPr lang="en-US" sz="4000" dirty="0" smtClean="0"/>
              <a:t>evaluate ideas.</a:t>
            </a:r>
            <a:endParaRPr lang="en-US" sz="4000" dirty="0"/>
          </a:p>
          <a:p>
            <a:pPr lvl="2">
              <a:buFont typeface="Arial"/>
              <a:buChar char="•"/>
            </a:pPr>
            <a:r>
              <a:rPr lang="en-US" sz="3600" dirty="0"/>
              <a:t>Go-to</a:t>
            </a:r>
            <a:r>
              <a:rPr lang="en-US" sz="3600" dirty="0" smtClean="0"/>
              <a:t>-market mistake: </a:t>
            </a:r>
            <a:r>
              <a:rPr lang="en-US" sz="3200" dirty="0" smtClean="0"/>
              <a:t>Firm </a:t>
            </a:r>
            <a:r>
              <a:rPr lang="en-US" sz="3200" dirty="0"/>
              <a:t>fails to keep a bad product idea from moving into product development</a:t>
            </a:r>
          </a:p>
          <a:p>
            <a:pPr lvl="2">
              <a:buFont typeface="Arial"/>
              <a:buChar char="•"/>
            </a:pPr>
            <a:r>
              <a:rPr lang="en-US" sz="3600" dirty="0"/>
              <a:t>Stop-to</a:t>
            </a:r>
            <a:r>
              <a:rPr lang="en-US" sz="3600" dirty="0" smtClean="0"/>
              <a:t>-market mistake: </a:t>
            </a:r>
            <a:r>
              <a:rPr lang="en-US" sz="3200" dirty="0" smtClean="0"/>
              <a:t>A </a:t>
            </a:r>
            <a:r>
              <a:rPr lang="en-US" sz="3200" dirty="0"/>
              <a:t>good idea is eliminated prematurely </a:t>
            </a:r>
          </a:p>
          <a:p>
            <a:pPr lvl="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27</a:t>
            </a:fld>
            <a:endParaRPr lang="en-US" dirty="0"/>
          </a:p>
        </p:txBody>
      </p:sp>
      <p:sp>
        <p:nvSpPr>
          <p:cNvPr id="6" name="Title 5"/>
          <p:cNvSpPr>
            <a:spLocks noGrp="1"/>
          </p:cNvSpPr>
          <p:nvPr>
            <p:ph type="title"/>
          </p:nvPr>
        </p:nvSpPr>
        <p:spPr>
          <a:xfrm>
            <a:off x="228600" y="228600"/>
            <a:ext cx="8915400" cy="990600"/>
          </a:xfrm>
        </p:spPr>
        <p:txBody>
          <a:bodyPr/>
          <a:lstStyle/>
          <a:p>
            <a:pPr algn="ctr"/>
            <a:r>
              <a:rPr lang="en-US" sz="4000" dirty="0"/>
              <a:t>Identify Product </a:t>
            </a:r>
            <a:r>
              <a:rPr lang="en-US" sz="4000" dirty="0" smtClean="0"/>
              <a:t>Opportunities: Evaluate Ideas</a:t>
            </a:r>
            <a:endParaRPr lang="en-US" sz="4000" dirty="0"/>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Identify Product </a:t>
            </a:r>
            <a:r>
              <a:rPr lang="en-US" sz="3600" dirty="0" smtClean="0"/>
              <a:t>Opportunities: Prioritize Ideas</a:t>
            </a:r>
            <a:endParaRPr lang="en-US" sz="3600" dirty="0"/>
          </a:p>
        </p:txBody>
      </p:sp>
      <p:sp>
        <p:nvSpPr>
          <p:cNvPr id="3" name="Content Placeholder 2"/>
          <p:cNvSpPr>
            <a:spLocks noGrp="1"/>
          </p:cNvSpPr>
          <p:nvPr>
            <p:ph sz="quarter" idx="1"/>
          </p:nvPr>
        </p:nvSpPr>
        <p:spPr>
          <a:xfrm>
            <a:off x="612648" y="1600200"/>
            <a:ext cx="8153400" cy="4617720"/>
          </a:xfrm>
        </p:spPr>
        <p:txBody>
          <a:bodyPr/>
          <a:lstStyle/>
          <a:p>
            <a:pPr marL="366713" lvl="1" indent="0">
              <a:buNone/>
            </a:pPr>
            <a:r>
              <a:rPr lang="en-US" sz="3200" dirty="0" smtClean="0"/>
              <a:t>Prioritize </a:t>
            </a:r>
            <a:r>
              <a:rPr lang="en-US" sz="3200" dirty="0"/>
              <a:t>ideas that pass initial screening and </a:t>
            </a:r>
            <a:r>
              <a:rPr lang="en-US" sz="3200" dirty="0" smtClean="0"/>
              <a:t>evaluation.</a:t>
            </a:r>
            <a:endParaRPr lang="en-US" sz="3200" dirty="0"/>
          </a:p>
          <a:p>
            <a:pPr lvl="2">
              <a:buFont typeface="Arial"/>
              <a:buChar char="•"/>
            </a:pPr>
            <a:r>
              <a:rPr lang="en-US" sz="2800" dirty="0"/>
              <a:t>Time to market (how long will it take to develop and get the product to market).</a:t>
            </a:r>
          </a:p>
          <a:p>
            <a:pPr lvl="2">
              <a:buFont typeface="Arial"/>
              <a:buChar char="•"/>
            </a:pPr>
            <a:r>
              <a:rPr lang="en-US" sz="2800" dirty="0"/>
              <a:t>ROI (what is the expected return for the dollars invested in the project).</a:t>
            </a:r>
          </a:p>
          <a:p>
            <a:pPr lvl="2">
              <a:buFont typeface="Arial"/>
              <a:buChar char="•"/>
            </a:pPr>
            <a:r>
              <a:rPr lang="en-US" sz="2800" dirty="0"/>
              <a:t>New  product  fit  with  overall  company  product portfolio.</a:t>
            </a:r>
          </a:p>
          <a:p>
            <a:pPr lvl="2"/>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28</a:t>
            </a:fld>
            <a:endParaRPr lang="en-US" dirty="0"/>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lstStyle/>
          <a:p>
            <a:r>
              <a:rPr lang="en-US" sz="3600" dirty="0"/>
              <a:t>Define the Product Opportunity</a:t>
            </a:r>
          </a:p>
        </p:txBody>
      </p:sp>
      <p:sp>
        <p:nvSpPr>
          <p:cNvPr id="3" name="Content Placeholder 2"/>
          <p:cNvSpPr>
            <a:spLocks noGrp="1"/>
          </p:cNvSpPr>
          <p:nvPr>
            <p:ph sz="quarter" idx="1"/>
          </p:nvPr>
        </p:nvSpPr>
        <p:spPr>
          <a:xfrm>
            <a:off x="749808" y="1965960"/>
            <a:ext cx="7845552" cy="3200400"/>
          </a:xfrm>
        </p:spPr>
        <p:txBody>
          <a:bodyPr/>
          <a:lstStyle/>
          <a:p>
            <a:pPr marL="0" indent="0">
              <a:buNone/>
            </a:pPr>
            <a:r>
              <a:rPr lang="en-US" dirty="0"/>
              <a:t>Define the </a:t>
            </a:r>
            <a:r>
              <a:rPr lang="en-US" dirty="0" smtClean="0"/>
              <a:t>product opportunity.</a:t>
            </a:r>
            <a:endParaRPr lang="en-US" dirty="0"/>
          </a:p>
          <a:p>
            <a:pPr lvl="1">
              <a:buFont typeface="Arial"/>
              <a:buChar char="•"/>
            </a:pPr>
            <a:r>
              <a:rPr lang="en-US" dirty="0"/>
              <a:t>Define and test the product </a:t>
            </a:r>
            <a:r>
              <a:rPr lang="en-US" dirty="0" smtClean="0"/>
              <a:t>concept.</a:t>
            </a:r>
            <a:endParaRPr lang="en-US" dirty="0"/>
          </a:p>
          <a:p>
            <a:pPr lvl="1">
              <a:buFont typeface="Arial"/>
              <a:buChar char="•"/>
            </a:pPr>
            <a:r>
              <a:rPr lang="en-US" dirty="0"/>
              <a:t>Create a marketing </a:t>
            </a:r>
            <a:r>
              <a:rPr lang="en-US" dirty="0" smtClean="0"/>
              <a:t>strategy.</a:t>
            </a:r>
            <a:endParaRPr lang="en-US" dirty="0"/>
          </a:p>
          <a:p>
            <a:pPr lvl="1">
              <a:buFont typeface="Arial"/>
              <a:buChar char="•"/>
            </a:pPr>
            <a:r>
              <a:rPr lang="en-US" dirty="0"/>
              <a:t>Analyze the product’s business </a:t>
            </a:r>
            <a:r>
              <a:rPr lang="en-US" dirty="0" smtClean="0"/>
              <a:t>case.</a:t>
            </a:r>
            <a:endParaRPr lang="en-US"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29</a:t>
            </a:fld>
            <a:endParaRPr lang="en-US" dirty="0"/>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23446A-6C49-47C6-93DA-7A7BEDD03B8B}"/>
              </a:ext>
            </a:extLst>
          </p:cNvPr>
          <p:cNvSpPr>
            <a:spLocks noGrp="1"/>
          </p:cNvSpPr>
          <p:nvPr>
            <p:ph type="title"/>
          </p:nvPr>
        </p:nvSpPr>
        <p:spPr>
          <a:xfrm>
            <a:off x="320040" y="228600"/>
            <a:ext cx="8595360" cy="990600"/>
          </a:xfrm>
        </p:spPr>
        <p:txBody>
          <a:bodyPr/>
          <a:lstStyle/>
          <a:p>
            <a:pPr algn="ctr"/>
            <a:r>
              <a:rPr lang="en-US" sz="3600" dirty="0"/>
              <a:t>Product</a:t>
            </a:r>
            <a:r>
              <a:rPr lang="en-US" sz="3600" dirty="0" smtClean="0"/>
              <a:t>: </a:t>
            </a:r>
            <a:r>
              <a:rPr lang="en-US" sz="3600" dirty="0"/>
              <a:t>The Heart of Marketing</a:t>
            </a:r>
          </a:p>
        </p:txBody>
      </p:sp>
      <p:sp>
        <p:nvSpPr>
          <p:cNvPr id="3" name="Content Placeholder 2">
            <a:extLst>
              <a:ext uri="{FF2B5EF4-FFF2-40B4-BE49-F238E27FC236}">
                <a16:creationId xmlns="" xmlns:a16="http://schemas.microsoft.com/office/drawing/2014/main" id="{B6B95BCB-648F-4726-A7FD-4E85153FFE50}"/>
              </a:ext>
            </a:extLst>
          </p:cNvPr>
          <p:cNvSpPr>
            <a:spLocks noGrp="1"/>
          </p:cNvSpPr>
          <p:nvPr>
            <p:ph sz="quarter" idx="1"/>
          </p:nvPr>
        </p:nvSpPr>
        <p:spPr>
          <a:xfrm>
            <a:off x="640080" y="1600200"/>
            <a:ext cx="8183880" cy="4343400"/>
          </a:xfrm>
        </p:spPr>
        <p:txBody>
          <a:bodyPr/>
          <a:lstStyle/>
          <a:p>
            <a:pPr marL="0" indent="0">
              <a:spcBef>
                <a:spcPts val="1900"/>
              </a:spcBef>
              <a:buNone/>
            </a:pPr>
            <a:r>
              <a:rPr lang="en-US" dirty="0"/>
              <a:t>The </a:t>
            </a:r>
            <a:r>
              <a:rPr lang="en-US" dirty="0" smtClean="0"/>
              <a:t>product experience </a:t>
            </a:r>
            <a:r>
              <a:rPr lang="en-US" dirty="0"/>
              <a:t>is at the core of delivering value to the </a:t>
            </a:r>
            <a:r>
              <a:rPr lang="en-US" dirty="0" smtClean="0"/>
              <a:t>customer.</a:t>
            </a:r>
            <a:endParaRPr lang="en-US" dirty="0"/>
          </a:p>
          <a:p>
            <a:pPr marL="0" indent="0">
              <a:spcBef>
                <a:spcPts val="1900"/>
              </a:spcBef>
              <a:buNone/>
            </a:pPr>
            <a:r>
              <a:rPr lang="en-US" dirty="0"/>
              <a:t>The customer experience at Starbucks extends beyond coffee to social interaction and </a:t>
            </a:r>
            <a:r>
              <a:rPr lang="en-US" dirty="0" smtClean="0"/>
              <a:t>lifestyle.</a:t>
            </a:r>
            <a:endParaRPr lang="en-US" dirty="0"/>
          </a:p>
          <a:p>
            <a:pPr marL="0" indent="0">
              <a:spcBef>
                <a:spcPts val="1900"/>
              </a:spcBef>
              <a:buNone/>
            </a:pPr>
            <a:r>
              <a:rPr lang="en-US" dirty="0"/>
              <a:t>If the product is wrong, great promotion, pricing, or distribution can’t save it.</a:t>
            </a:r>
          </a:p>
        </p:txBody>
      </p:sp>
      <p:sp>
        <p:nvSpPr>
          <p:cNvPr id="4" name="Slide Number Placeholder 3">
            <a:extLst>
              <a:ext uri="{FF2B5EF4-FFF2-40B4-BE49-F238E27FC236}">
                <a16:creationId xmlns="" xmlns:a16="http://schemas.microsoft.com/office/drawing/2014/main" id="{858600A0-9720-4B8C-8042-21EA709C6A59}"/>
              </a:ext>
            </a:extLst>
          </p:cNvPr>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a:t>
            </a:fld>
            <a:endParaRPr lang="en-US" dirty="0"/>
          </a:p>
        </p:txBody>
      </p:sp>
    </p:spTree>
    <p:extLst>
      <p:ext uri="{BB962C8B-B14F-4D97-AF65-F5344CB8AC3E}">
        <p14:creationId xmlns:p14="http://schemas.microsoft.com/office/powerpoint/2010/main" val="949162252"/>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Define </a:t>
            </a:r>
            <a:r>
              <a:rPr lang="en-US" sz="3600" dirty="0" smtClean="0"/>
              <a:t>and Test the Product Concept</a:t>
            </a:r>
            <a:endParaRPr lang="en-US" sz="3600" dirty="0"/>
          </a:p>
        </p:txBody>
      </p:sp>
      <p:sp>
        <p:nvSpPr>
          <p:cNvPr id="3" name="Content Placeholder 2"/>
          <p:cNvSpPr>
            <a:spLocks noGrp="1"/>
          </p:cNvSpPr>
          <p:nvPr>
            <p:ph sz="quarter" idx="1"/>
          </p:nvPr>
        </p:nvSpPr>
        <p:spPr/>
        <p:txBody>
          <a:bodyPr/>
          <a:lstStyle/>
          <a:p>
            <a:pPr marL="0" indent="0">
              <a:buNone/>
            </a:pPr>
            <a:r>
              <a:rPr lang="en-US" sz="4000" dirty="0"/>
              <a:t>Define and </a:t>
            </a:r>
            <a:r>
              <a:rPr lang="en-US" sz="4000" dirty="0" smtClean="0"/>
              <a:t>test </a:t>
            </a:r>
            <a:r>
              <a:rPr lang="en-US" sz="4000" dirty="0"/>
              <a:t>the </a:t>
            </a:r>
            <a:r>
              <a:rPr lang="en-US" sz="4000" dirty="0" smtClean="0"/>
              <a:t>product concept.</a:t>
            </a:r>
            <a:endParaRPr lang="en-US" sz="4000" dirty="0"/>
          </a:p>
          <a:p>
            <a:pPr lvl="1">
              <a:buFont typeface="Arial"/>
              <a:buChar char="•"/>
            </a:pPr>
            <a:r>
              <a:rPr lang="en-US" sz="3200" dirty="0"/>
              <a:t>Product </a:t>
            </a:r>
            <a:r>
              <a:rPr lang="en-US" sz="3200" dirty="0" smtClean="0"/>
              <a:t>definition objectives:</a:t>
            </a:r>
            <a:endParaRPr lang="en-US" sz="3200" dirty="0"/>
          </a:p>
          <a:p>
            <a:pPr lvl="2">
              <a:buFont typeface="Arial"/>
              <a:buChar char="•"/>
            </a:pPr>
            <a:r>
              <a:rPr lang="en-US" sz="2800" dirty="0"/>
              <a:t>Define the value </a:t>
            </a:r>
            <a:r>
              <a:rPr lang="en-US" sz="2800" dirty="0" smtClean="0"/>
              <a:t>proposition.</a:t>
            </a:r>
            <a:endParaRPr lang="en-US" sz="2800" dirty="0"/>
          </a:p>
          <a:p>
            <a:pPr lvl="2">
              <a:buFont typeface="Arial"/>
              <a:buChar char="•"/>
            </a:pPr>
            <a:r>
              <a:rPr lang="en-US" sz="2800" dirty="0"/>
              <a:t>Identify the target market and purchase </a:t>
            </a:r>
            <a:r>
              <a:rPr lang="en-US" sz="2800" dirty="0" smtClean="0"/>
              <a:t>frequency.</a:t>
            </a:r>
            <a:endParaRPr lang="en-US" sz="2800" dirty="0"/>
          </a:p>
          <a:p>
            <a:pPr lvl="2">
              <a:buFont typeface="Arial"/>
              <a:buChar char="•"/>
            </a:pPr>
            <a:r>
              <a:rPr lang="en-US" sz="2800" dirty="0"/>
              <a:t>Delineate the product </a:t>
            </a:r>
            <a:r>
              <a:rPr lang="en-US" sz="2800" dirty="0" smtClean="0"/>
              <a:t>characteristics: Look</a:t>
            </a:r>
            <a:r>
              <a:rPr lang="en-US" sz="2800" dirty="0"/>
              <a:t>, feel, physical characteristics, features</a:t>
            </a:r>
          </a:p>
          <a:p>
            <a:pPr lvl="2"/>
            <a:endParaRPr lang="en-US" dirty="0"/>
          </a:p>
          <a:p>
            <a:pPr lvl="3"/>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30</a:t>
            </a:fld>
            <a:endParaRPr lang="en-US" dirty="0"/>
          </a:p>
        </p:txBody>
      </p:sp>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Create the Market Strategy</a:t>
            </a:r>
            <a:endParaRPr lang="en-US" sz="3600" dirty="0"/>
          </a:p>
        </p:txBody>
      </p:sp>
      <p:sp>
        <p:nvSpPr>
          <p:cNvPr id="3" name="Content Placeholder 2"/>
          <p:cNvSpPr>
            <a:spLocks noGrp="1"/>
          </p:cNvSpPr>
          <p:nvPr>
            <p:ph sz="quarter" idx="1"/>
          </p:nvPr>
        </p:nvSpPr>
        <p:spPr/>
        <p:txBody>
          <a:bodyPr/>
          <a:lstStyle/>
          <a:p>
            <a:pPr marL="0" indent="0">
              <a:buNone/>
            </a:pPr>
            <a:r>
              <a:rPr lang="en-US" sz="3600" dirty="0"/>
              <a:t>Create the Marketing Strategy</a:t>
            </a:r>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31</a:t>
            </a:fld>
            <a:endParaRPr lang="en-US" dirty="0"/>
          </a:p>
        </p:txBody>
      </p:sp>
      <p:pic>
        <p:nvPicPr>
          <p:cNvPr id="4" name="Picture 3" descr="Central to marketing strategy is the target market. Surrounding factors are budget, promotion, place, price, and produ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880" y="2240280"/>
            <a:ext cx="4114800" cy="3819914"/>
          </a:xfrm>
          <a:prstGeom prst="rect">
            <a:avLst/>
          </a:prstGeom>
        </p:spPr>
      </p:pic>
    </p:spTree>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Conduct Business Case Analysis</a:t>
            </a:r>
            <a:endParaRPr lang="en-US" sz="3600" dirty="0"/>
          </a:p>
        </p:txBody>
      </p:sp>
      <p:sp>
        <p:nvSpPr>
          <p:cNvPr id="3" name="Content Placeholder 2"/>
          <p:cNvSpPr>
            <a:spLocks noGrp="1"/>
          </p:cNvSpPr>
          <p:nvPr>
            <p:ph sz="quarter" idx="1"/>
          </p:nvPr>
        </p:nvSpPr>
        <p:spPr/>
        <p:txBody>
          <a:bodyPr/>
          <a:lstStyle/>
          <a:p>
            <a:pPr marL="0" indent="0">
              <a:buNone/>
            </a:pPr>
            <a:r>
              <a:rPr lang="en-US" sz="3500" dirty="0"/>
              <a:t>Conduct Business Case Analysis</a:t>
            </a:r>
          </a:p>
          <a:p>
            <a:pPr lvl="1">
              <a:buFont typeface="Arial"/>
              <a:buChar char="•"/>
            </a:pPr>
            <a:r>
              <a:rPr lang="en-US" sz="3000" dirty="0"/>
              <a:t>Total Demand</a:t>
            </a:r>
          </a:p>
          <a:p>
            <a:pPr lvl="2">
              <a:buFont typeface="Arial"/>
              <a:buChar char="•"/>
            </a:pPr>
            <a:r>
              <a:rPr lang="en-US" sz="3000" dirty="0"/>
              <a:t>New purchases</a:t>
            </a:r>
          </a:p>
          <a:p>
            <a:pPr lvl="2">
              <a:buFont typeface="Arial"/>
              <a:buChar char="•"/>
            </a:pPr>
            <a:r>
              <a:rPr lang="en-US" sz="3000" dirty="0"/>
              <a:t>Repeat purchases</a:t>
            </a:r>
          </a:p>
          <a:p>
            <a:pPr lvl="2">
              <a:buFont typeface="Arial"/>
              <a:buChar char="•"/>
            </a:pPr>
            <a:r>
              <a:rPr lang="en-US" sz="3000" dirty="0"/>
              <a:t>Replacement purchases</a:t>
            </a:r>
          </a:p>
          <a:p>
            <a:pPr lvl="1">
              <a:buFont typeface="Arial"/>
              <a:buChar char="•"/>
            </a:pPr>
            <a:r>
              <a:rPr lang="en-US" sz="3000" dirty="0"/>
              <a:t>Profitability Analysis</a:t>
            </a:r>
          </a:p>
          <a:p>
            <a:pPr lvl="2">
              <a:buFont typeface="Arial"/>
              <a:buChar char="•"/>
            </a:pPr>
            <a:r>
              <a:rPr lang="en-US" sz="3000" dirty="0" smtClean="0"/>
              <a:t>Long- </a:t>
            </a:r>
            <a:r>
              <a:rPr lang="en-US" sz="3000" dirty="0"/>
              <a:t>and </a:t>
            </a:r>
            <a:r>
              <a:rPr lang="en-US" sz="3000" dirty="0" smtClean="0"/>
              <a:t>short-term </a:t>
            </a:r>
            <a:r>
              <a:rPr lang="en-US" sz="3000" dirty="0"/>
              <a:t>analysis</a:t>
            </a:r>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32</a:t>
            </a:fld>
            <a:endParaRPr lang="en-US" dirty="0"/>
          </a:p>
        </p:txBody>
      </p:sp>
    </p:spTree>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Develop the </a:t>
            </a:r>
            <a:r>
              <a:rPr lang="en-US" sz="3600" dirty="0" smtClean="0"/>
              <a:t>Product</a:t>
            </a:r>
            <a:endParaRPr lang="en-US" sz="3600" dirty="0"/>
          </a:p>
        </p:txBody>
      </p:sp>
      <p:sp>
        <p:nvSpPr>
          <p:cNvPr id="3" name="Content Placeholder 2"/>
          <p:cNvSpPr>
            <a:spLocks noGrp="1"/>
          </p:cNvSpPr>
          <p:nvPr>
            <p:ph sz="quarter" idx="1"/>
          </p:nvPr>
        </p:nvSpPr>
        <p:spPr/>
        <p:txBody>
          <a:bodyPr/>
          <a:lstStyle/>
          <a:p>
            <a:pPr marL="0" indent="0">
              <a:buNone/>
            </a:pPr>
            <a:r>
              <a:rPr lang="en-US" sz="3500" dirty="0"/>
              <a:t>Develop </a:t>
            </a:r>
            <a:r>
              <a:rPr lang="en-US" sz="3500" dirty="0" smtClean="0"/>
              <a:t>the </a:t>
            </a:r>
            <a:r>
              <a:rPr lang="en-US" sz="3500" dirty="0"/>
              <a:t>Product</a:t>
            </a:r>
          </a:p>
          <a:p>
            <a:pPr lvl="1">
              <a:buFont typeface="Arial"/>
              <a:buChar char="•"/>
            </a:pPr>
            <a:r>
              <a:rPr lang="en-US" sz="3100" dirty="0"/>
              <a:t>Product </a:t>
            </a:r>
            <a:r>
              <a:rPr lang="en-US" sz="3100" dirty="0" smtClean="0"/>
              <a:t>testing</a:t>
            </a:r>
            <a:r>
              <a:rPr lang="en-US" sz="3100" dirty="0"/>
              <a:t>: </a:t>
            </a:r>
            <a:r>
              <a:rPr lang="en-US" sz="3100" dirty="0" smtClean="0"/>
              <a:t>alpha </a:t>
            </a:r>
            <a:r>
              <a:rPr lang="en-US" sz="3100" dirty="0"/>
              <a:t>and beta</a:t>
            </a:r>
          </a:p>
          <a:p>
            <a:pPr lvl="1">
              <a:buFont typeface="Arial"/>
              <a:buChar char="•"/>
            </a:pPr>
            <a:r>
              <a:rPr lang="en-US" sz="3100" dirty="0"/>
              <a:t>Test the </a:t>
            </a:r>
            <a:r>
              <a:rPr lang="en-US" sz="3100" dirty="0" smtClean="0"/>
              <a:t>market</a:t>
            </a:r>
            <a:endParaRPr lang="en-US" sz="3100" dirty="0"/>
          </a:p>
          <a:p>
            <a:pPr lvl="2">
              <a:buFont typeface="Arial"/>
              <a:buChar char="•"/>
            </a:pPr>
            <a:r>
              <a:rPr lang="en-US" sz="3100" dirty="0"/>
              <a:t>Consumer </a:t>
            </a:r>
            <a:r>
              <a:rPr lang="en-US" sz="3100" dirty="0" smtClean="0"/>
              <a:t>product market tests </a:t>
            </a:r>
            <a:endParaRPr lang="en-US" sz="3100" dirty="0"/>
          </a:p>
          <a:p>
            <a:pPr lvl="2">
              <a:buFont typeface="Arial"/>
              <a:buChar char="•"/>
            </a:pPr>
            <a:r>
              <a:rPr lang="en-US" sz="3100" dirty="0"/>
              <a:t>Business </a:t>
            </a:r>
            <a:r>
              <a:rPr lang="en-US" sz="3100" dirty="0" smtClean="0"/>
              <a:t>product market tests</a:t>
            </a:r>
            <a:endParaRPr lang="en-US" sz="3100" dirty="0"/>
          </a:p>
          <a:p>
            <a:pPr lvl="1">
              <a:buFont typeface="Arial"/>
              <a:buChar char="•"/>
            </a:pPr>
            <a:r>
              <a:rPr lang="en-US" sz="3100" dirty="0"/>
              <a:t>Product </a:t>
            </a:r>
            <a:r>
              <a:rPr lang="en-US" sz="3100" dirty="0" smtClean="0"/>
              <a:t>launch</a:t>
            </a:r>
            <a:endParaRPr lang="en-US" sz="3100"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33</a:t>
            </a:fld>
            <a:endParaRPr lang="en-US" dirty="0"/>
          </a:p>
        </p:txBody>
      </p:sp>
    </p:spTree>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Consumer Adoption and Diffusion Process</a:t>
            </a:r>
            <a:endParaRPr lang="en-US" sz="4000" dirty="0"/>
          </a:p>
        </p:txBody>
      </p:sp>
      <p:sp>
        <p:nvSpPr>
          <p:cNvPr id="3" name="Content Placeholder 2"/>
          <p:cNvSpPr>
            <a:spLocks noGrp="1"/>
          </p:cNvSpPr>
          <p:nvPr>
            <p:ph sz="quarter" idx="1"/>
          </p:nvPr>
        </p:nvSpPr>
        <p:spPr>
          <a:xfrm>
            <a:off x="612648" y="1600200"/>
            <a:ext cx="8153400" cy="2651760"/>
          </a:xfrm>
        </p:spPr>
        <p:txBody>
          <a:bodyPr>
            <a:normAutofit lnSpcReduction="10000"/>
          </a:bodyPr>
          <a:lstStyle/>
          <a:p>
            <a:pPr marL="0" indent="0">
              <a:buNone/>
            </a:pPr>
            <a:r>
              <a:rPr lang="en-US" dirty="0"/>
              <a:t>Consumer Product Adoption Process</a:t>
            </a:r>
          </a:p>
          <a:p>
            <a:pPr lvl="1">
              <a:buFont typeface="Arial"/>
              <a:buChar char="•"/>
            </a:pPr>
            <a:r>
              <a:rPr lang="en-US" i="1" dirty="0"/>
              <a:t>Innovation diffusion process </a:t>
            </a:r>
            <a:r>
              <a:rPr lang="en-US" dirty="0"/>
              <a:t>is how long it takes a product to move from first purchase to last purchase (the last set of users to adopt the product).</a:t>
            </a:r>
          </a:p>
          <a:p>
            <a:pPr lvl="1">
              <a:buFont typeface="Arial"/>
              <a:buChar char="•"/>
            </a:pPr>
            <a:r>
              <a:rPr lang="en-US" dirty="0"/>
              <a:t>An individual moves through five stages before adopting a product</a:t>
            </a:r>
            <a:r>
              <a:rPr lang="en-US" dirty="0" smtClean="0"/>
              <a:t>.</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34</a:t>
            </a:fld>
            <a:endParaRPr lang="en-US" dirty="0"/>
          </a:p>
        </p:txBody>
      </p:sp>
      <p:pic>
        <p:nvPicPr>
          <p:cNvPr id="4" name="Picture 3" descr="The stages of the consumer product adoption process are: awareness, interest, evaluation, trial, and ad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053" y="4023360"/>
            <a:ext cx="6644507" cy="2191148"/>
          </a:xfrm>
          <a:prstGeom prst="rect">
            <a:avLst/>
          </a:prstGeom>
        </p:spPr>
      </p:pic>
    </p:spTree>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Diffusion of Innovations</a:t>
            </a:r>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35</a:t>
            </a:fld>
            <a:endParaRPr lang="en-US" dirty="0"/>
          </a:p>
        </p:txBody>
      </p:sp>
      <p:pic>
        <p:nvPicPr>
          <p:cNvPr id="3074" name="Picture 2" descr="The diffusion of innovators can be represented by a bell curve with innovators at one end and laggards at the other."/>
          <p:cNvPicPr>
            <a:picLocks noChangeAspect="1" noChangeArrowheads="1"/>
          </p:cNvPicPr>
          <p:nvPr/>
        </p:nvPicPr>
        <p:blipFill>
          <a:blip r:embed="rId3" cstate="print"/>
          <a:srcRect/>
          <a:stretch>
            <a:fillRect/>
          </a:stretch>
        </p:blipFill>
        <p:spPr bwMode="auto">
          <a:xfrm>
            <a:off x="868680" y="1516063"/>
            <a:ext cx="7394448" cy="4350343"/>
          </a:xfrm>
          <a:prstGeom prst="rect">
            <a:avLst/>
          </a:prstGeom>
          <a:noFill/>
          <a:ln w="9525">
            <a:noFill/>
            <a:miter lim="800000"/>
            <a:headEnd/>
            <a:tailEnd/>
          </a:ln>
        </p:spPr>
      </p:pic>
      <p:sp>
        <p:nvSpPr>
          <p:cNvPr id="6" name="Rectangle 5"/>
          <p:cNvSpPr/>
          <p:nvPr/>
        </p:nvSpPr>
        <p:spPr>
          <a:xfrm>
            <a:off x="3474720" y="592597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DF4FDE-AE41-4A9B-B300-F158124A9A5D}"/>
              </a:ext>
            </a:extLst>
          </p:cNvPr>
          <p:cNvSpPr>
            <a:spLocks noGrp="1"/>
          </p:cNvSpPr>
          <p:nvPr>
            <p:ph type="title"/>
          </p:nvPr>
        </p:nvSpPr>
        <p:spPr/>
        <p:txBody>
          <a:bodyPr/>
          <a:lstStyle/>
          <a:p>
            <a:pPr algn="ctr"/>
            <a:r>
              <a:rPr lang="en-US" dirty="0" smtClean="0"/>
              <a:t>Alt Text Appendix</a:t>
            </a:r>
            <a:endParaRPr lang="en-US" dirty="0"/>
          </a:p>
        </p:txBody>
      </p:sp>
      <p:sp>
        <p:nvSpPr>
          <p:cNvPr id="3" name="Content Placeholder 2">
            <a:extLst>
              <a:ext uri="{FF2B5EF4-FFF2-40B4-BE49-F238E27FC236}">
                <a16:creationId xmlns="" xmlns:a16="http://schemas.microsoft.com/office/drawing/2014/main" id="{39BB8FB1-5566-4DC0-A417-3E7B2718DE44}"/>
              </a:ext>
            </a:extLst>
          </p:cNvPr>
          <p:cNvSpPr>
            <a:spLocks noGrp="1"/>
          </p:cNvSpPr>
          <p:nvPr>
            <p:ph sz="quarter" idx="1"/>
          </p:nvPr>
        </p:nvSpPr>
        <p:spPr/>
        <p:txBody>
          <a:bodyPr/>
          <a:lstStyle/>
          <a:p>
            <a:pPr marL="366713" lvl="1" indent="0">
              <a:buNone/>
            </a:pPr>
            <a:r>
              <a:rPr lang="en-US" sz="2400" dirty="0"/>
              <a:t>All long alt text descriptions are included in this appendix</a:t>
            </a:r>
            <a:r>
              <a:rPr lang="en-US" sz="2400" dirty="0" smtClean="0"/>
              <a:t>.</a:t>
            </a:r>
            <a:endParaRPr lang="en-US" sz="2800" dirty="0"/>
          </a:p>
        </p:txBody>
      </p:sp>
      <p:sp>
        <p:nvSpPr>
          <p:cNvPr id="4" name="Slide Number Placeholder 3">
            <a:extLst>
              <a:ext uri="{FF2B5EF4-FFF2-40B4-BE49-F238E27FC236}">
                <a16:creationId xmlns="" xmlns:a16="http://schemas.microsoft.com/office/drawing/2014/main" id="{5C72540C-7F8B-4CE6-A709-1720A687FC3A}"/>
              </a:ext>
            </a:extLst>
          </p:cNvPr>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36</a:t>
            </a:fld>
            <a:endParaRPr lang="en-US" dirty="0"/>
          </a:p>
        </p:txBody>
      </p:sp>
    </p:spTree>
    <p:extLst>
      <p:ext uri="{BB962C8B-B14F-4D97-AF65-F5344CB8AC3E}">
        <p14:creationId xmlns:p14="http://schemas.microsoft.com/office/powerpoint/2010/main" val="3759252077"/>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DF4FDE-AE41-4A9B-B300-F158124A9A5D}"/>
              </a:ext>
            </a:extLst>
          </p:cNvPr>
          <p:cNvSpPr>
            <a:spLocks noGrp="1"/>
          </p:cNvSpPr>
          <p:nvPr>
            <p:ph type="title"/>
          </p:nvPr>
        </p:nvSpPr>
        <p:spPr/>
        <p:txBody>
          <a:bodyPr>
            <a:normAutofit fontScale="90000"/>
          </a:bodyPr>
          <a:lstStyle/>
          <a:p>
            <a:pPr algn="ctr"/>
            <a:r>
              <a:rPr lang="en-US" dirty="0" smtClean="0"/>
              <a:t>Defining the Product at Southwest Airlines</a:t>
            </a:r>
            <a:endParaRPr lang="en-US" dirty="0"/>
          </a:p>
        </p:txBody>
      </p:sp>
      <p:sp>
        <p:nvSpPr>
          <p:cNvPr id="3" name="Content Placeholder 2">
            <a:extLst>
              <a:ext uri="{FF2B5EF4-FFF2-40B4-BE49-F238E27FC236}">
                <a16:creationId xmlns="" xmlns:a16="http://schemas.microsoft.com/office/drawing/2014/main" id="{39BB8FB1-5566-4DC0-A417-3E7B2718DE44}"/>
              </a:ext>
            </a:extLst>
          </p:cNvPr>
          <p:cNvSpPr>
            <a:spLocks noGrp="1"/>
          </p:cNvSpPr>
          <p:nvPr>
            <p:ph sz="quarter" idx="1"/>
          </p:nvPr>
        </p:nvSpPr>
        <p:spPr/>
        <p:txBody>
          <a:bodyPr/>
          <a:lstStyle/>
          <a:p>
            <a:pPr marL="366713" lvl="1" indent="0">
              <a:buNone/>
            </a:pPr>
            <a:r>
              <a:rPr lang="en-US" sz="2800" dirty="0">
                <a:solidFill>
                  <a:srgbClr val="000000"/>
                </a:solidFill>
                <a:latin typeface="Calibri"/>
                <a:ea typeface="Calibri"/>
                <a:cs typeface="Calibri"/>
              </a:rPr>
              <a:t>Three concentric circles illustrate how Southwest Airlines defines its product. At the center is the essential benefit, which is moving people from Point A to Point B. The center circle represents the core product, which is an experience that is on time, safe, and matches expectations. The outermost circle describes the enhanced product. This includes experiences that exceed minimum expectations, frequent flyer programs, and reserved seating.</a:t>
            </a:r>
            <a:endParaRPr lang="en-US" dirty="0"/>
          </a:p>
        </p:txBody>
      </p:sp>
      <p:sp>
        <p:nvSpPr>
          <p:cNvPr id="4" name="Slide Number Placeholder 3">
            <a:extLst>
              <a:ext uri="{FF2B5EF4-FFF2-40B4-BE49-F238E27FC236}">
                <a16:creationId xmlns="" xmlns:a16="http://schemas.microsoft.com/office/drawing/2014/main" id="{5C72540C-7F8B-4CE6-A709-1720A687FC3A}"/>
              </a:ext>
            </a:extLst>
          </p:cNvPr>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37</a:t>
            </a:fld>
            <a:endParaRPr lang="en-US" dirty="0"/>
          </a:p>
        </p:txBody>
      </p:sp>
    </p:spTree>
    <p:extLst>
      <p:ext uri="{BB962C8B-B14F-4D97-AF65-F5344CB8AC3E}">
        <p14:creationId xmlns:p14="http://schemas.microsoft.com/office/powerpoint/2010/main" val="2299738805"/>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DF4FDE-AE41-4A9B-B300-F158124A9A5D}"/>
              </a:ext>
            </a:extLst>
          </p:cNvPr>
          <p:cNvSpPr>
            <a:spLocks noGrp="1"/>
          </p:cNvSpPr>
          <p:nvPr>
            <p:ph type="title"/>
          </p:nvPr>
        </p:nvSpPr>
        <p:spPr/>
        <p:txBody>
          <a:bodyPr>
            <a:normAutofit/>
          </a:bodyPr>
          <a:lstStyle/>
          <a:p>
            <a:pPr algn="ctr"/>
            <a:r>
              <a:rPr lang="en-US" dirty="0" smtClean="0"/>
              <a:t>The Product Life Cycle</a:t>
            </a:r>
            <a:endParaRPr lang="en-US" dirty="0"/>
          </a:p>
        </p:txBody>
      </p:sp>
      <p:sp>
        <p:nvSpPr>
          <p:cNvPr id="3" name="Content Placeholder 2">
            <a:extLst>
              <a:ext uri="{FF2B5EF4-FFF2-40B4-BE49-F238E27FC236}">
                <a16:creationId xmlns="" xmlns:a16="http://schemas.microsoft.com/office/drawing/2014/main" id="{39BB8FB1-5566-4DC0-A417-3E7B2718DE44}"/>
              </a:ext>
            </a:extLst>
          </p:cNvPr>
          <p:cNvSpPr>
            <a:spLocks noGrp="1"/>
          </p:cNvSpPr>
          <p:nvPr>
            <p:ph sz="quarter" idx="1"/>
          </p:nvPr>
        </p:nvSpPr>
        <p:spPr/>
        <p:txBody>
          <a:bodyPr>
            <a:normAutofit fontScale="85000" lnSpcReduction="20000"/>
          </a:bodyPr>
          <a:lstStyle/>
          <a:p>
            <a:pPr marL="366713" lvl="1" indent="0">
              <a:buNone/>
            </a:pPr>
            <a:r>
              <a:rPr lang="en-US" sz="2800" dirty="0">
                <a:solidFill>
                  <a:srgbClr val="000000"/>
                </a:solidFill>
                <a:latin typeface="Calibri"/>
                <a:ea typeface="Calibri"/>
                <a:cs typeface="Calibri"/>
              </a:rPr>
              <a:t>A line chart shows sales dollars or profit on the y-axis. The x-axis represents the four stage of the product life cycle. They are introduction, growth, maturity, and decline. The top line graphs total industry sales dollars. The curve of this line is just above zero in the introduction stage, then steadily increases. It peaks at the maturity stage and begins to decrease in the decline stage, ending well above zero. The bottom line graphs the total industry profit. This line follows a similar path as the other line. It starts just below zero, then increases into the growth stage. Unlike the sales dollars line, the industry profit line peaks about two-thirds of the way through the growth stage, so its highest point is much lower. Total industry profit declines through the maturity and decline stages, ending at zero.</a:t>
            </a:r>
            <a:endParaRPr lang="en-US" dirty="0"/>
          </a:p>
        </p:txBody>
      </p:sp>
      <p:sp>
        <p:nvSpPr>
          <p:cNvPr id="4" name="Slide Number Placeholder 3">
            <a:extLst>
              <a:ext uri="{FF2B5EF4-FFF2-40B4-BE49-F238E27FC236}">
                <a16:creationId xmlns="" xmlns:a16="http://schemas.microsoft.com/office/drawing/2014/main" id="{5C72540C-7F8B-4CE6-A709-1720A687FC3A}"/>
              </a:ext>
            </a:extLst>
          </p:cNvPr>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38</a:t>
            </a:fld>
            <a:endParaRPr lang="en-US" dirty="0"/>
          </a:p>
        </p:txBody>
      </p:sp>
    </p:spTree>
    <p:extLst>
      <p:ext uri="{BB962C8B-B14F-4D97-AF65-F5344CB8AC3E}">
        <p14:creationId xmlns:p14="http://schemas.microsoft.com/office/powerpoint/2010/main" val="3829154913"/>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DF4FDE-AE41-4A9B-B300-F158124A9A5D}"/>
              </a:ext>
            </a:extLst>
          </p:cNvPr>
          <p:cNvSpPr>
            <a:spLocks noGrp="1"/>
          </p:cNvSpPr>
          <p:nvPr>
            <p:ph type="title"/>
          </p:nvPr>
        </p:nvSpPr>
        <p:spPr/>
        <p:txBody>
          <a:bodyPr>
            <a:normAutofit fontScale="90000"/>
          </a:bodyPr>
          <a:lstStyle/>
          <a:p>
            <a:pPr algn="ctr"/>
            <a:r>
              <a:rPr lang="en-US" dirty="0" smtClean="0"/>
              <a:t>The Diffusion of </a:t>
            </a:r>
            <a:r>
              <a:rPr lang="en-US" dirty="0" smtClean="0"/>
              <a:t>Innovations</a:t>
            </a:r>
            <a:endParaRPr lang="en-US" dirty="0"/>
          </a:p>
        </p:txBody>
      </p:sp>
      <p:sp>
        <p:nvSpPr>
          <p:cNvPr id="3" name="Content Placeholder 2">
            <a:extLst>
              <a:ext uri="{FF2B5EF4-FFF2-40B4-BE49-F238E27FC236}">
                <a16:creationId xmlns="" xmlns:a16="http://schemas.microsoft.com/office/drawing/2014/main" id="{39BB8FB1-5566-4DC0-A417-3E7B2718DE44}"/>
              </a:ext>
            </a:extLst>
          </p:cNvPr>
          <p:cNvSpPr>
            <a:spLocks noGrp="1"/>
          </p:cNvSpPr>
          <p:nvPr>
            <p:ph sz="quarter" idx="1"/>
          </p:nvPr>
        </p:nvSpPr>
        <p:spPr/>
        <p:txBody>
          <a:bodyPr>
            <a:normAutofit/>
          </a:bodyPr>
          <a:lstStyle/>
          <a:p>
            <a:pPr marL="366713" lvl="1" indent="0">
              <a:buNone/>
            </a:pPr>
            <a:r>
              <a:rPr lang="en-US" sz="2800" dirty="0">
                <a:solidFill>
                  <a:srgbClr val="000000"/>
                </a:solidFill>
                <a:latin typeface="Calibri"/>
                <a:ea typeface="Calibri"/>
                <a:cs typeface="Calibri"/>
              </a:rPr>
              <a:t>The diffusion of innovators can be represented by a bell curve. At the far right end of the curve are the innovators. As the curve increases, the next group is the early adopters. This is followed by the early majority, a category that ends at the peak of the curve. As the curve begins to decline, we find the late majority. Finally, the last group at the far left end are the laggards</a:t>
            </a:r>
            <a:r>
              <a:rPr lang="en-US" sz="2800" dirty="0" smtClean="0">
                <a:solidFill>
                  <a:srgbClr val="000000"/>
                </a:solidFill>
                <a:latin typeface="Calibri"/>
                <a:ea typeface="Calibri"/>
                <a:cs typeface="Calibri"/>
              </a:rPr>
              <a:t>.</a:t>
            </a:r>
            <a:endParaRPr lang="en-US" dirty="0"/>
          </a:p>
        </p:txBody>
      </p:sp>
      <p:sp>
        <p:nvSpPr>
          <p:cNvPr id="4" name="Slide Number Placeholder 3">
            <a:extLst>
              <a:ext uri="{FF2B5EF4-FFF2-40B4-BE49-F238E27FC236}">
                <a16:creationId xmlns="" xmlns:a16="http://schemas.microsoft.com/office/drawing/2014/main" id="{5C72540C-7F8B-4CE6-A709-1720A687FC3A}"/>
              </a:ext>
            </a:extLst>
          </p:cNvPr>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39</a:t>
            </a:fld>
            <a:endParaRPr lang="en-US" dirty="0"/>
          </a:p>
        </p:txBody>
      </p:sp>
    </p:spTree>
    <p:extLst>
      <p:ext uri="{BB962C8B-B14F-4D97-AF65-F5344CB8AC3E}">
        <p14:creationId xmlns:p14="http://schemas.microsoft.com/office/powerpoint/2010/main" val="87732705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What Is a Product?</a:t>
            </a:r>
            <a:endParaRPr lang="en-US" dirty="0"/>
          </a:p>
        </p:txBody>
      </p:sp>
      <p:sp>
        <p:nvSpPr>
          <p:cNvPr id="21507" name="Content Placeholder 2"/>
          <p:cNvSpPr>
            <a:spLocks noGrp="1"/>
          </p:cNvSpPr>
          <p:nvPr>
            <p:ph sz="quarter" idx="1"/>
          </p:nvPr>
        </p:nvSpPr>
        <p:spPr>
          <a:xfrm>
            <a:off x="612648" y="1828800"/>
            <a:ext cx="8394192" cy="3931920"/>
          </a:xfrm>
        </p:spPr>
        <p:txBody>
          <a:bodyPr>
            <a:normAutofit/>
          </a:bodyPr>
          <a:lstStyle/>
          <a:p>
            <a:pPr marL="0" indent="0">
              <a:spcBef>
                <a:spcPts val="1900"/>
              </a:spcBef>
              <a:buNone/>
            </a:pPr>
            <a:r>
              <a:rPr lang="en-US" sz="3200" dirty="0" smtClean="0"/>
              <a:t>A </a:t>
            </a:r>
            <a:r>
              <a:rPr lang="en-US" sz="3200" b="1" dirty="0"/>
              <a:t>product</a:t>
            </a:r>
            <a:r>
              <a:rPr lang="en-US" sz="3200" dirty="0"/>
              <a:t> is anything that delivers value to satisfy a need or want and includes physical merchandise, services, events, people, places, organizations, information, or ideas.</a:t>
            </a:r>
          </a:p>
          <a:p>
            <a:pPr marL="0" indent="0" eaLnBrk="1" hangingPunct="1">
              <a:spcBef>
                <a:spcPts val="1900"/>
              </a:spcBef>
              <a:buNone/>
            </a:pPr>
            <a:r>
              <a:rPr lang="en-US" sz="3200" dirty="0"/>
              <a:t>Product </a:t>
            </a:r>
            <a:r>
              <a:rPr lang="en-US" sz="3200" dirty="0" smtClean="0"/>
              <a:t>versus product item.</a:t>
            </a:r>
            <a:endParaRPr lang="en-US" sz="3200" dirty="0"/>
          </a:p>
          <a:p>
            <a:pPr marL="0" indent="0" eaLnBrk="1" hangingPunct="1">
              <a:spcBef>
                <a:spcPts val="1900"/>
              </a:spcBef>
              <a:buNone/>
            </a:pPr>
            <a:r>
              <a:rPr lang="en-US" sz="3200" dirty="0"/>
              <a:t>SKU: A stock-keeping </a:t>
            </a:r>
            <a:r>
              <a:rPr lang="en-US" sz="3200" dirty="0" smtClean="0"/>
              <a:t>unit.</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4</a:t>
            </a:fld>
            <a:endParaRPr lang="en-US" dirty="0"/>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 Characteristics</a:t>
            </a:r>
          </a:p>
        </p:txBody>
      </p:sp>
      <p:sp>
        <p:nvSpPr>
          <p:cNvPr id="3" name="Content Placeholder 2"/>
          <p:cNvSpPr>
            <a:spLocks noGrp="1"/>
          </p:cNvSpPr>
          <p:nvPr>
            <p:ph sz="quarter" idx="1"/>
          </p:nvPr>
        </p:nvSpPr>
        <p:spPr/>
        <p:txBody>
          <a:bodyPr/>
          <a:lstStyle/>
          <a:p>
            <a:pPr marL="0" indent="0">
              <a:buNone/>
            </a:pPr>
            <a:r>
              <a:rPr lang="en-US" dirty="0"/>
              <a:t>Defining the Product</a:t>
            </a:r>
          </a:p>
          <a:p>
            <a:pPr lvl="1">
              <a:buFont typeface="Arial"/>
              <a:buChar char="•"/>
            </a:pPr>
            <a:r>
              <a:rPr lang="en-US" b="1" dirty="0"/>
              <a:t>Essential </a:t>
            </a:r>
            <a:r>
              <a:rPr lang="en-US" b="1" dirty="0" smtClean="0"/>
              <a:t>benefit </a:t>
            </a:r>
            <a:r>
              <a:rPr lang="en-US" dirty="0"/>
              <a:t>is the fundamental need met by the product (getting from point A to point B on an Southwest Airlines</a:t>
            </a:r>
            <a:r>
              <a:rPr lang="en-US" dirty="0" smtClean="0"/>
              <a:t>).</a:t>
            </a:r>
            <a:endParaRPr lang="en-US" dirty="0"/>
          </a:p>
          <a:p>
            <a:pPr lvl="1">
              <a:buFont typeface="Arial"/>
              <a:buChar char="•"/>
            </a:pPr>
            <a:r>
              <a:rPr lang="en-US" b="1" dirty="0"/>
              <a:t>Core </a:t>
            </a:r>
            <a:r>
              <a:rPr lang="en-US" b="1" dirty="0" smtClean="0"/>
              <a:t>product </a:t>
            </a:r>
            <a:r>
              <a:rPr lang="en-US" dirty="0"/>
              <a:t>is the physical, tangible </a:t>
            </a:r>
            <a:r>
              <a:rPr lang="en-US" dirty="0" smtClean="0"/>
              <a:t>elements (e.g., </a:t>
            </a:r>
            <a:r>
              <a:rPr lang="en-US" dirty="0"/>
              <a:t>o</a:t>
            </a:r>
            <a:r>
              <a:rPr lang="en-US" dirty="0" smtClean="0"/>
              <a:t>ne </a:t>
            </a:r>
            <a:r>
              <a:rPr lang="en-US" dirty="0"/>
              <a:t>kind of aircraft, low fares, good website</a:t>
            </a:r>
            <a:r>
              <a:rPr lang="en-US" dirty="0" smtClean="0"/>
              <a:t>).</a:t>
            </a:r>
            <a:endParaRPr lang="en-US" dirty="0"/>
          </a:p>
          <a:p>
            <a:pPr lvl="1">
              <a:buFont typeface="Arial"/>
              <a:buChar char="•"/>
            </a:pPr>
            <a:r>
              <a:rPr lang="en-US" b="1" dirty="0"/>
              <a:t>Enhanced </a:t>
            </a:r>
            <a:r>
              <a:rPr lang="en-US" b="1" dirty="0" smtClean="0"/>
              <a:t>product </a:t>
            </a:r>
            <a:r>
              <a:rPr lang="en-US" dirty="0"/>
              <a:t>includes additional features, designs, and innovation that exceed </a:t>
            </a:r>
            <a:r>
              <a:rPr lang="en-US" dirty="0" smtClean="0"/>
              <a:t>expectations (e.g., frequent </a:t>
            </a:r>
            <a:r>
              <a:rPr lang="en-US" dirty="0"/>
              <a:t>flyer program, fun and entertaining flight attendants</a:t>
            </a:r>
            <a:r>
              <a:rPr lang="en-US" dirty="0" smtClean="0"/>
              <a:t>).</a:t>
            </a:r>
            <a:endParaRPr lang="en-US" b="1"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5</a:t>
            </a:fld>
            <a:endParaRPr lang="en-US" dirty="0"/>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dirty="0"/>
              <a:t>Defining the Product at Southwest Airlines</a:t>
            </a:r>
          </a:p>
        </p:txBody>
      </p:sp>
      <p:sp>
        <p:nvSpPr>
          <p:cNvPr id="3" name="Text Placeholder 2"/>
          <p:cNvSpPr>
            <a:spLocks noGrp="1"/>
          </p:cNvSpPr>
          <p:nvPr>
            <p:ph type="body" sz="quarter" idx="12"/>
          </p:nvPr>
        </p:nvSpPr>
        <p:spPr>
          <a:xfrm>
            <a:off x="228600" y="457200"/>
            <a:ext cx="1371600" cy="549275"/>
          </a:xfrm>
          <a:solidFill>
            <a:schemeClr val="accent1"/>
          </a:solidFill>
        </p:spPr>
        <p:txBody>
          <a:bodyPr/>
          <a:lstStyle/>
          <a:p>
            <a:pPr eaLnBrk="1" hangingPunct="1">
              <a:buClr>
                <a:schemeClr val="accent4"/>
              </a:buClr>
              <a:defRPr/>
            </a:pPr>
            <a:r>
              <a:rPr lang="en-US" dirty="0">
                <a:solidFill>
                  <a:schemeClr val="bg1"/>
                </a:solidFill>
              </a:rPr>
              <a:t>EXHIBIT 8.1</a:t>
            </a:r>
          </a:p>
        </p:txBody>
      </p:sp>
      <p:sp>
        <p:nvSpPr>
          <p:cNvPr id="4" name="Slide Number Placeholder 3"/>
          <p:cNvSpPr>
            <a:spLocks noGrp="1"/>
          </p:cNvSpPr>
          <p:nvPr>
            <p:ph type="sldNum" sz="quarter" idx="14"/>
          </p:nvPr>
        </p:nvSpPr>
        <p:spPr/>
        <p:txBody>
          <a:bodyPr/>
          <a:lstStyle/>
          <a:p>
            <a:pPr>
              <a:defRPr/>
            </a:pPr>
            <a:fld id="{5E004AC5-45DD-47DF-9900-B47CC8FDD9F1}" type="slidenum">
              <a:rPr lang="en-US" smtClean="0"/>
              <a:pPr>
                <a:defRPr/>
              </a:pPr>
              <a:t>6</a:t>
            </a:fld>
            <a:endParaRPr lang="en-US" dirty="0"/>
          </a:p>
        </p:txBody>
      </p:sp>
      <p:pic>
        <p:nvPicPr>
          <p:cNvPr id="7" name="Picture 6" descr="Southwest Airlines has defined enhanced product, core product, and essential benefi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300" y="1447800"/>
            <a:ext cx="6121400" cy="3949700"/>
          </a:xfrm>
          <a:prstGeom prst="rect">
            <a:avLst/>
          </a:prstGeom>
        </p:spPr>
      </p:pic>
      <p:sp>
        <p:nvSpPr>
          <p:cNvPr id="11" name="Rectangle 10"/>
          <p:cNvSpPr/>
          <p:nvPr/>
        </p:nvSpPr>
        <p:spPr>
          <a:xfrm>
            <a:off x="3520440" y="5394960"/>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sp>
        <p:nvSpPr>
          <p:cNvPr id="12" name="Rectangle 11"/>
          <p:cNvSpPr/>
          <p:nvPr/>
        </p:nvSpPr>
        <p:spPr>
          <a:xfrm>
            <a:off x="239947" y="6227802"/>
            <a:ext cx="8629416" cy="400110"/>
          </a:xfrm>
          <a:prstGeom prst="rect">
            <a:avLst/>
          </a:prstGeom>
        </p:spPr>
        <p:txBody>
          <a:bodyPr wrap="square">
            <a:spAutoFit/>
          </a:bodyPr>
          <a:lstStyle/>
          <a:p>
            <a:pPr>
              <a:defRPr/>
            </a:pPr>
            <a:r>
              <a:rPr lang="en-US" sz="1000" dirty="0">
                <a:solidFill>
                  <a:schemeClr val="bg1">
                    <a:lumMod val="65000"/>
                  </a:schemeClr>
                </a:solidFill>
              </a:rPr>
              <a:t>©McGraw-Hill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07646166"/>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68BCF6-C6D8-4F27-942A-B02E8D1A3ABA}"/>
              </a:ext>
            </a:extLst>
          </p:cNvPr>
          <p:cNvSpPr>
            <a:spLocks noGrp="1"/>
          </p:cNvSpPr>
          <p:nvPr>
            <p:ph type="title"/>
          </p:nvPr>
        </p:nvSpPr>
        <p:spPr/>
        <p:txBody>
          <a:bodyPr/>
          <a:lstStyle/>
          <a:p>
            <a:pPr algn="ctr"/>
            <a:r>
              <a:rPr lang="en-US" dirty="0"/>
              <a:t>Product Classifications</a:t>
            </a:r>
          </a:p>
        </p:txBody>
      </p:sp>
      <p:sp>
        <p:nvSpPr>
          <p:cNvPr id="4" name="Slide Number Placeholder 3">
            <a:extLst>
              <a:ext uri="{FF2B5EF4-FFF2-40B4-BE49-F238E27FC236}">
                <a16:creationId xmlns="" xmlns:a16="http://schemas.microsoft.com/office/drawing/2014/main" id="{61853205-0127-44FE-AA45-B3ECFEBF826D}"/>
              </a:ext>
            </a:extLst>
          </p:cNvPr>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7</a:t>
            </a:fld>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440035247"/>
              </p:ext>
            </p:extLst>
          </p:nvPr>
        </p:nvGraphicFramePr>
        <p:xfrm>
          <a:off x="612775" y="1854200"/>
          <a:ext cx="8153400" cy="2946399"/>
        </p:xfrm>
        <a:graphic>
          <a:graphicData uri="http://schemas.openxmlformats.org/drawingml/2006/table">
            <a:tbl>
              <a:tblPr firstRow="1" bandRow="1">
                <a:tableStyleId>{5C22544A-7EE6-4342-B048-85BDC9FD1C3A}</a:tableStyleId>
              </a:tblPr>
              <a:tblGrid>
                <a:gridCol w="4076700"/>
                <a:gridCol w="4076700"/>
              </a:tblGrid>
              <a:tr h="982133">
                <a:tc gridSpan="2">
                  <a:txBody>
                    <a:bodyPr/>
                    <a:lstStyle/>
                    <a:p>
                      <a:pPr algn="ctr"/>
                      <a:r>
                        <a:rPr lang="en-US" sz="2600" dirty="0" smtClean="0"/>
                        <a:t>Four Ways to Classify Products</a:t>
                      </a:r>
                      <a:endParaRPr lang="en-US" sz="2600"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hMerge="1">
                  <a:txBody>
                    <a:bodyPr/>
                    <a:lstStyle/>
                    <a:p>
                      <a:endParaRPr lang="en-US" dirty="0"/>
                    </a:p>
                  </a:txBody>
                  <a:tcPr/>
                </a:tc>
              </a:tr>
              <a:tr h="982133">
                <a:tc>
                  <a:txBody>
                    <a:bodyPr/>
                    <a:lstStyle/>
                    <a:p>
                      <a:r>
                        <a:rPr lang="en-US" sz="2600" dirty="0" smtClean="0">
                          <a:solidFill>
                            <a:schemeClr val="bg1"/>
                          </a:solidFill>
                        </a:rPr>
                        <a:t>By nature</a:t>
                      </a:r>
                      <a:r>
                        <a:rPr lang="en-US" sz="2600" baseline="0" dirty="0" smtClean="0">
                          <a:solidFill>
                            <a:schemeClr val="bg1"/>
                          </a:solidFill>
                        </a:rPr>
                        <a:t> of the products</a:t>
                      </a:r>
                      <a:endParaRPr lang="en-US" sz="260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6"/>
                    </a:solidFill>
                  </a:tcPr>
                </a:tc>
                <a:tc>
                  <a:txBody>
                    <a:bodyPr/>
                    <a:lstStyle/>
                    <a:p>
                      <a:pPr marL="285750" indent="-285750">
                        <a:buFont typeface="Arial"/>
                        <a:buChar char="•"/>
                      </a:pPr>
                      <a:r>
                        <a:rPr lang="en-US" sz="2600" dirty="0" smtClean="0"/>
                        <a:t>Tangibility</a:t>
                      </a:r>
                    </a:p>
                    <a:p>
                      <a:pPr marL="285750" indent="-285750">
                        <a:buFont typeface="Arial"/>
                        <a:buChar char="•"/>
                      </a:pPr>
                      <a:r>
                        <a:rPr lang="en-US" sz="2600" dirty="0" smtClean="0"/>
                        <a:t>Durability</a:t>
                      </a:r>
                      <a:endParaRPr lang="en-US" sz="2600"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982133">
                <a:tc>
                  <a:txBody>
                    <a:bodyPr/>
                    <a:lstStyle/>
                    <a:p>
                      <a:r>
                        <a:rPr lang="en-US" sz="2600" dirty="0" smtClean="0">
                          <a:solidFill>
                            <a:schemeClr val="bg1"/>
                          </a:solidFill>
                        </a:rPr>
                        <a:t>By who uses the products</a:t>
                      </a:r>
                      <a:endParaRPr lang="en-US" sz="2600" dirty="0">
                        <a:solidFill>
                          <a:schemeClr val="bg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6"/>
                    </a:solidFill>
                  </a:tcPr>
                </a:tc>
                <a:tc>
                  <a:txBody>
                    <a:bodyPr/>
                    <a:lstStyle/>
                    <a:p>
                      <a:pPr marL="285750" indent="-285750">
                        <a:buFont typeface="Arial"/>
                        <a:buChar char="•"/>
                      </a:pPr>
                      <a:r>
                        <a:rPr lang="en-US" sz="2600" dirty="0" smtClean="0"/>
                        <a:t>Consumers</a:t>
                      </a:r>
                    </a:p>
                    <a:p>
                      <a:pPr marL="285750" indent="-285750">
                        <a:buFont typeface="Arial"/>
                        <a:buChar char="•"/>
                      </a:pPr>
                      <a:r>
                        <a:rPr lang="en-US" sz="2600" dirty="0" smtClean="0"/>
                        <a:t>Businesses</a:t>
                      </a:r>
                      <a:endParaRPr lang="en-US" sz="2600"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15755447"/>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Product Classifications by Nature of the Product</a:t>
            </a:r>
          </a:p>
        </p:txBody>
      </p:sp>
      <p:sp>
        <p:nvSpPr>
          <p:cNvPr id="24579" name="Content Placeholder 2"/>
          <p:cNvSpPr>
            <a:spLocks noGrp="1"/>
          </p:cNvSpPr>
          <p:nvPr>
            <p:ph sz="quarter" idx="1"/>
          </p:nvPr>
        </p:nvSpPr>
        <p:spPr>
          <a:xfrm>
            <a:off x="711926" y="1965960"/>
            <a:ext cx="7517674" cy="3063240"/>
          </a:xfrm>
        </p:spPr>
        <p:txBody>
          <a:bodyPr/>
          <a:lstStyle/>
          <a:p>
            <a:pPr marL="366713" lvl="1" indent="0">
              <a:spcBef>
                <a:spcPts val="1900"/>
              </a:spcBef>
              <a:buNone/>
              <a:tabLst>
                <a:tab pos="2174875" algn="l"/>
              </a:tabLst>
            </a:pPr>
            <a:r>
              <a:rPr lang="en-US" sz="3300" dirty="0" smtClean="0"/>
              <a:t>Tangibility: </a:t>
            </a:r>
            <a:r>
              <a:rPr lang="en-US" sz="3300" dirty="0"/>
              <a:t>physical aspects of the product experience</a:t>
            </a:r>
          </a:p>
          <a:p>
            <a:pPr marL="366713" lvl="1" indent="0">
              <a:spcBef>
                <a:spcPts val="1900"/>
              </a:spcBef>
              <a:buNone/>
              <a:tabLst>
                <a:tab pos="2174875" algn="l"/>
              </a:tabLst>
            </a:pPr>
            <a:r>
              <a:rPr lang="en-US" sz="3300" dirty="0" smtClean="0"/>
              <a:t>Durability: </a:t>
            </a:r>
            <a:r>
              <a:rPr lang="en-US" sz="3300" dirty="0"/>
              <a:t>product usage</a:t>
            </a:r>
          </a:p>
          <a:p>
            <a:pPr lvl="1" eaLnBrk="1" hangingPunct="1">
              <a:tabLst>
                <a:tab pos="2174875" algn="l"/>
              </a:tabLst>
            </a:pP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8</a:t>
            </a:fld>
            <a:endParaRPr lang="en-US"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Consumer Goods</a:t>
            </a:r>
          </a:p>
        </p:txBody>
      </p:sp>
      <p:sp>
        <p:nvSpPr>
          <p:cNvPr id="6" name="Slide Number Placeholder 5"/>
          <p:cNvSpPr>
            <a:spLocks noGrp="1"/>
          </p:cNvSpPr>
          <p:nvPr>
            <p:ph type="sldNum" sz="quarter" idx="12"/>
          </p:nvPr>
        </p:nvSpPr>
        <p:spPr/>
        <p:txBody>
          <a:bodyPr>
            <a:normAutofit fontScale="85000" lnSpcReduction="20000"/>
          </a:bodyPr>
          <a:lstStyle/>
          <a:p>
            <a:pPr>
              <a:defRPr/>
            </a:pPr>
            <a:fld id="{0EDB0D06-98D8-4B6E-805C-DFE8F12D0AD2}" type="slidenum">
              <a:rPr lang="en-US" smtClean="0"/>
              <a:pPr>
                <a:defRPr/>
              </a:pPr>
              <a:t>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6293707"/>
              </p:ext>
            </p:extLst>
          </p:nvPr>
        </p:nvGraphicFramePr>
        <p:xfrm>
          <a:off x="635391" y="1737360"/>
          <a:ext cx="8005688" cy="3796840"/>
        </p:xfrm>
        <a:graphic>
          <a:graphicData uri="http://schemas.openxmlformats.org/drawingml/2006/table">
            <a:tbl>
              <a:tblPr firstRow="1" bandRow="1">
                <a:tableStyleId>{5C22544A-7EE6-4342-B048-85BDC9FD1C3A}</a:tableStyleId>
              </a:tblPr>
              <a:tblGrid>
                <a:gridCol w="4002844"/>
                <a:gridCol w="4002844"/>
              </a:tblGrid>
              <a:tr h="949210">
                <a:tc>
                  <a:txBody>
                    <a:bodyPr/>
                    <a:lstStyle/>
                    <a:p>
                      <a:pPr lvl="0" algn="l"/>
                      <a:r>
                        <a:rPr lang="en-US" sz="2000" dirty="0" smtClean="0">
                          <a:solidFill>
                            <a:srgbClr val="FFFFFF"/>
                          </a:solidFill>
                        </a:rPr>
                        <a:t>Convenience Goods </a:t>
                      </a: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FFFF"/>
                          </a:solidFill>
                        </a:rPr>
                        <a:t>Staples, Impulse, Emergency</a:t>
                      </a: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030A0"/>
                    </a:solidFill>
                  </a:tcPr>
                </a:tc>
              </a:tr>
              <a:tr h="949210">
                <a:tc>
                  <a:txBody>
                    <a:bodyPr/>
                    <a:lstStyle/>
                    <a:p>
                      <a:pPr lvl="0" algn="l"/>
                      <a:r>
                        <a:rPr lang="en-US" sz="2000" b="1" dirty="0" smtClean="0">
                          <a:solidFill>
                            <a:srgbClr val="FFFFFF"/>
                          </a:solidFill>
                        </a:rPr>
                        <a:t>Shopping Goods</a:t>
                      </a: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FFFF"/>
                          </a:solidFill>
                        </a:rPr>
                        <a:t>Furniture, Clothes, Appliances</a:t>
                      </a: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030A0"/>
                    </a:solidFill>
                  </a:tcPr>
                </a:tc>
              </a:tr>
              <a:tr h="949210">
                <a:tc>
                  <a:txBody>
                    <a:bodyPr/>
                    <a:lstStyle/>
                    <a:p>
                      <a:pPr lvl="0" algn="l"/>
                      <a:r>
                        <a:rPr lang="en-US" sz="2000" b="1" dirty="0" smtClean="0">
                          <a:solidFill>
                            <a:srgbClr val="FFFFFF"/>
                          </a:solidFill>
                        </a:rPr>
                        <a:t>Specialty Goods</a:t>
                      </a: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FFFF"/>
                          </a:solidFill>
                        </a:rPr>
                        <a:t>Unique characteristics iPhone</a:t>
                      </a: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030A0"/>
                    </a:solidFill>
                  </a:tcPr>
                </a:tc>
              </a:tr>
              <a:tr h="949210">
                <a:tc>
                  <a:txBody>
                    <a:bodyPr/>
                    <a:lstStyle/>
                    <a:p>
                      <a:pPr lvl="0" algn="l"/>
                      <a:r>
                        <a:rPr lang="en-US" sz="2000" b="1" baseline="0" dirty="0" smtClean="0">
                          <a:solidFill>
                            <a:srgbClr val="FFFFFF"/>
                          </a:solidFill>
                        </a:rPr>
                        <a:t>Unsought Goods</a:t>
                      </a:r>
                    </a:p>
                    <a:p>
                      <a:pPr lvl="0" algn="l"/>
                      <a:r>
                        <a:rPr lang="en-US" sz="2000" b="1" baseline="0" dirty="0" smtClean="0">
                          <a:solidFill>
                            <a:srgbClr val="FFFFFF"/>
                          </a:solidFill>
                        </a:rPr>
                        <a:t> </a:t>
                      </a: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030A0"/>
                    </a:solidFill>
                  </a:tcPr>
                </a:tc>
                <a:tc>
                  <a:txBody>
                    <a:bodyPr/>
                    <a:lstStyle/>
                    <a:p>
                      <a:pPr algn="l"/>
                      <a:r>
                        <a:rPr lang="en-US" sz="2000" b="1" baseline="0" dirty="0" smtClean="0">
                          <a:solidFill>
                            <a:srgbClr val="FFFFFF"/>
                          </a:solidFill>
                        </a:rPr>
                        <a:t>Insurance</a:t>
                      </a:r>
                      <a:endParaRPr lang="en-US" sz="2000" dirty="0">
                        <a:solidFill>
                          <a:srgbClr val="FFFFFF"/>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030A0"/>
                    </a:solidFill>
                  </a:tcPr>
                </a:tc>
              </a:tr>
            </a:tbl>
          </a:graphicData>
        </a:graphic>
      </p:graphicFrame>
    </p:spTree>
    <p:extLst>
      <p:ext uri="{BB962C8B-B14F-4D97-AF65-F5344CB8AC3E}">
        <p14:creationId xmlns:p14="http://schemas.microsoft.com/office/powerpoint/2010/main" val="3760222560"/>
      </p:ext>
    </p:extLst>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amp;J Ch 3">
  <a:themeElements>
    <a:clrScheme name="Chapters 7,8,9">
      <a:dk1>
        <a:sysClr val="windowText" lastClr="000000"/>
      </a:dk1>
      <a:lt1>
        <a:sysClr val="window" lastClr="FFFFFF"/>
      </a:lt1>
      <a:dk2>
        <a:srgbClr val="C00000"/>
      </a:dk2>
      <a:lt2>
        <a:srgbClr val="EBDDC3"/>
      </a:lt2>
      <a:accent1>
        <a:srgbClr val="7030A0"/>
      </a:accent1>
      <a:accent2>
        <a:srgbClr val="C00000"/>
      </a:accent2>
      <a:accent3>
        <a:srgbClr val="99CA2C"/>
      </a:accent3>
      <a:accent4>
        <a:srgbClr val="F69D1A"/>
      </a:accent4>
      <a:accent5>
        <a:srgbClr val="4C85B4"/>
      </a:accent5>
      <a:accent6>
        <a:srgbClr val="7030A0"/>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 1e</Template>
  <TotalTime>3811</TotalTime>
  <Words>5505</Words>
  <Application>Microsoft Macintosh PowerPoint</Application>
  <PresentationFormat>On-screen Show (4:3)</PresentationFormat>
  <Paragraphs>407</Paragraphs>
  <Slides>39</Slides>
  <Notes>24</Notes>
  <HiddenSlides>0</HiddenSlides>
  <MMClips>0</MMClips>
  <ScaleCrop>false</ScaleCrop>
  <HeadingPairs>
    <vt:vector size="4" baseType="variant">
      <vt:variant>
        <vt:lpstr>Theme</vt:lpstr>
      </vt:variant>
      <vt:variant>
        <vt:i4>8</vt:i4>
      </vt:variant>
      <vt:variant>
        <vt:lpstr>Slide Titles</vt:lpstr>
      </vt:variant>
      <vt:variant>
        <vt:i4>39</vt:i4>
      </vt:variant>
    </vt:vector>
  </HeadingPairs>
  <TitlesOfParts>
    <vt:vector size="47" baseType="lpstr">
      <vt:lpstr>MM 1e</vt:lpstr>
      <vt:lpstr>MM 1e part 2</vt:lpstr>
      <vt:lpstr>MM 1e part 3</vt:lpstr>
      <vt:lpstr>MM 1e part 4</vt:lpstr>
      <vt:lpstr>M&amp;J Ch 3</vt:lpstr>
      <vt:lpstr>1_MM 1e</vt:lpstr>
      <vt:lpstr>1_MM 1e part 3</vt:lpstr>
      <vt:lpstr>1_MM 1e part 4</vt:lpstr>
      <vt:lpstr>CHAPTER 8: PRODUCT STRATEGY AND NEW-PRODUCT DEVELOPMENT</vt:lpstr>
      <vt:lpstr>Learning Objectives</vt:lpstr>
      <vt:lpstr>Product: The Heart of Marketing</vt:lpstr>
      <vt:lpstr>What Is a Product?</vt:lpstr>
      <vt:lpstr>Product Characteristics</vt:lpstr>
      <vt:lpstr>Defining the Product at Southwest Airlines</vt:lpstr>
      <vt:lpstr>Product Classifications</vt:lpstr>
      <vt:lpstr>Product Classifications by Nature of the Product</vt:lpstr>
      <vt:lpstr>Consumer Goods</vt:lpstr>
      <vt:lpstr>Product Classifications</vt:lpstr>
      <vt:lpstr>Product Discrimination: Create a Point of Differentiation</vt:lpstr>
      <vt:lpstr>Product Plan: Moving from One Product to Many Products</vt:lpstr>
      <vt:lpstr>Product Decisions Affect Other Marketing Mix Elements</vt:lpstr>
      <vt:lpstr>Building the Product Experience</vt:lpstr>
      <vt:lpstr>The Product Life Cycle</vt:lpstr>
      <vt:lpstr>PLC</vt:lpstr>
      <vt:lpstr>PLC: Market Conditions</vt:lpstr>
      <vt:lpstr>PLC: Introduction Phase</vt:lpstr>
      <vt:lpstr>PLC: Growth Phase</vt:lpstr>
      <vt:lpstr>PLC: Maturity Phase</vt:lpstr>
      <vt:lpstr>PLC: Decline Phase</vt:lpstr>
      <vt:lpstr>New Products Defined: Company Perpsective</vt:lpstr>
      <vt:lpstr>New Products Defined: Customer’s Perspective</vt:lpstr>
      <vt:lpstr>Why Do Products Fail?</vt:lpstr>
      <vt:lpstr>New Product Development Process</vt:lpstr>
      <vt:lpstr>Identify Product Opportunities: Generate New Ideas</vt:lpstr>
      <vt:lpstr>Identify Product Opportunities: Evaluate Ideas</vt:lpstr>
      <vt:lpstr>Identify Product Opportunities: Prioritize Ideas</vt:lpstr>
      <vt:lpstr>Define the Product Opportunity</vt:lpstr>
      <vt:lpstr>Define and Test the Product Concept</vt:lpstr>
      <vt:lpstr>Create the Market Strategy</vt:lpstr>
      <vt:lpstr>Conduct Business Case Analysis</vt:lpstr>
      <vt:lpstr>Develop the Product</vt:lpstr>
      <vt:lpstr>Consumer Adoption and Diffusion Process</vt:lpstr>
      <vt:lpstr>The Diffusion of Innovations</vt:lpstr>
      <vt:lpstr>Alt Text Appendix</vt:lpstr>
      <vt:lpstr>Defining the Product at Southwest Airlines</vt:lpstr>
      <vt:lpstr>The Product Life Cycle</vt:lpstr>
      <vt:lpstr>The Diffusion of Innovations</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448</cp:revision>
  <dcterms:created xsi:type="dcterms:W3CDTF">2008-07-02T15:22:33Z</dcterms:created>
  <dcterms:modified xsi:type="dcterms:W3CDTF">2018-03-07T18:40:55Z</dcterms:modified>
</cp:coreProperties>
</file>