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7.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9.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16" r:id="rId1"/>
    <p:sldMasterId id="2147484199" r:id="rId2"/>
    <p:sldMasterId id="2147484212" r:id="rId3"/>
    <p:sldMasterId id="2147484223" r:id="rId4"/>
    <p:sldMasterId id="2147484229" r:id="rId5"/>
    <p:sldMasterId id="2147484235" r:id="rId6"/>
    <p:sldMasterId id="2147484246" r:id="rId7"/>
    <p:sldMasterId id="2147484252" r:id="rId8"/>
    <p:sldMasterId id="2147484259" r:id="rId9"/>
    <p:sldMasterId id="2147484265" r:id="rId10"/>
  </p:sldMasterIdLst>
  <p:notesMasterIdLst>
    <p:notesMasterId r:id="rId35"/>
  </p:notesMasterIdLst>
  <p:handoutMasterIdLst>
    <p:handoutMasterId r:id="rId36"/>
  </p:handoutMasterIdLst>
  <p:sldIdLst>
    <p:sldId id="256" r:id="rId11"/>
    <p:sldId id="257" r:id="rId12"/>
    <p:sldId id="258" r:id="rId13"/>
    <p:sldId id="259" r:id="rId14"/>
    <p:sldId id="280" r:id="rId15"/>
    <p:sldId id="261" r:id="rId16"/>
    <p:sldId id="262" r:id="rId17"/>
    <p:sldId id="263" r:id="rId18"/>
    <p:sldId id="264" r:id="rId19"/>
    <p:sldId id="265" r:id="rId20"/>
    <p:sldId id="284" r:id="rId21"/>
    <p:sldId id="266" r:id="rId22"/>
    <p:sldId id="269" r:id="rId23"/>
    <p:sldId id="279" r:id="rId24"/>
    <p:sldId id="270" r:id="rId25"/>
    <p:sldId id="271" r:id="rId26"/>
    <p:sldId id="272" r:id="rId27"/>
    <p:sldId id="285" r:id="rId28"/>
    <p:sldId id="281" r:id="rId29"/>
    <p:sldId id="273" r:id="rId30"/>
    <p:sldId id="274" r:id="rId31"/>
    <p:sldId id="275" r:id="rId32"/>
    <p:sldId id="276" r:id="rId33"/>
    <p:sldId id="277"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EDE"/>
    <a:srgbClr val="EFF8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62" autoAdjust="0"/>
    <p:restoredTop sz="98100" autoAdjust="0"/>
  </p:normalViewPr>
  <p:slideViewPr>
    <p:cSldViewPr snapToObjects="1">
      <p:cViewPr>
        <p:scale>
          <a:sx n="99" d="100"/>
          <a:sy n="99" d="100"/>
        </p:scale>
        <p:origin x="-176"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45720" cy="45720"/>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Master" Target="slideMasters/slideMaster10.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A95196-53BB-2A45-B0BC-314032EA8FEF}" type="datetimeFigureOut">
              <a:rPr lang="en-US" smtClean="0"/>
              <a:t>3/7/18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9F92A8-A3DD-0946-96F1-5295E693814F}" type="slidenum">
              <a:rPr lang="en-US" smtClean="0"/>
              <a:t>‹#›</a:t>
            </a:fld>
            <a:endParaRPr lang="en-US"/>
          </a:p>
        </p:txBody>
      </p:sp>
    </p:spTree>
    <p:extLst>
      <p:ext uri="{BB962C8B-B14F-4D97-AF65-F5344CB8AC3E}">
        <p14:creationId xmlns:p14="http://schemas.microsoft.com/office/powerpoint/2010/main" val="2982888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3EBB95E-9156-4AF8-8AB8-2C418AB638AC}" type="datetimeFigureOut">
              <a:rPr lang="en-US"/>
              <a:pPr>
                <a:defRPr/>
              </a:pPr>
              <a:t>3/7/18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9A40670D-43FD-4B81-8533-E71E66B143AF}" type="slidenum">
              <a:rPr lang="en-US"/>
              <a:pPr>
                <a:defRPr/>
              </a:pPr>
              <a:t>‹#›</a:t>
            </a:fld>
            <a:endParaRPr lang="en-US" dirty="0"/>
          </a:p>
        </p:txBody>
      </p:sp>
    </p:spTree>
    <p:extLst>
      <p:ext uri="{BB962C8B-B14F-4D97-AF65-F5344CB8AC3E}">
        <p14:creationId xmlns:p14="http://schemas.microsoft.com/office/powerpoint/2010/main" val="36258830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40670D-43FD-4B81-8533-E71E66B143AF}"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latin typeface="+mn-lt"/>
                <a:ea typeface="+mn-ea"/>
                <a:cs typeface="+mn-cs"/>
              </a:rPr>
              <a:t>Protect</a:t>
            </a:r>
            <a:r>
              <a:rPr lang="en-US" sz="1200" kern="1200" dirty="0">
                <a:solidFill>
                  <a:schemeClr val="tx1"/>
                </a:solidFill>
                <a:latin typeface="+mn-lt"/>
                <a:ea typeface="+mn-ea"/>
                <a:cs typeface="+mn-cs"/>
              </a:rPr>
              <a:t> Above all, the package must protect the product. The challenge is defining how much protection is necessary and cost-effective. In some cases, as in a can of Coke, the package is a significant component of the product’s overall cost so there is concern about any increases in package cost. However, the can of Coke must be strong enough to hold the carbonated beverage under variations in temperature and other use conditions. Additionally, Coca-Cola must consider a variety of package materials (plastic, metal), sizes, and shapes (regular can, Coke’s classic “contour” design), and it must design each to operate more or less the same under a variety of situations</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Protecting customers from unauthorized access to the product is also part of package design. Prescription bottles and most over-the-counter medicines are required to be tamper-proof and child-proof to protect customers. Finally, a growing concern is product theft, particularly in the retail store.</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As a result, the package design should include anti-theft methodology, such as bar coding or magnetic stripes, that discourages shoplifting.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Communicate</a:t>
            </a:r>
            <a:r>
              <a:rPr lang="en-US" sz="1200" kern="1200" dirty="0">
                <a:solidFill>
                  <a:schemeClr val="tx1"/>
                </a:solidFill>
                <a:latin typeface="+mn-lt"/>
                <a:ea typeface="+mn-ea"/>
                <a:cs typeface="+mn-cs"/>
              </a:rPr>
              <a:t> Packages communicate a great deal of information about the  product. Some of that information is designed as marketing communications. At the point of sale, the package is the last marketing communication the customer will see before the purchase. Consequently, packaging plays a critical role in the company’s  overall  marketing  communications  strategy,  particularly  for  consumer products. Unique package design can create a distinctive competitive advantage. </a:t>
            </a:r>
            <a:r>
              <a:rPr lang="en-US" sz="1200" kern="1200" dirty="0" smtClean="0">
                <a:solidFill>
                  <a:schemeClr val="tx1"/>
                </a:solidFill>
                <a:latin typeface="+mn-lt"/>
                <a:ea typeface="+mn-ea"/>
                <a:cs typeface="+mn-cs"/>
              </a:rPr>
              <a:t>Coke’s contour </a:t>
            </a:r>
            <a:r>
              <a:rPr lang="en-US" sz="1200" kern="1200" dirty="0">
                <a:solidFill>
                  <a:schemeClr val="tx1"/>
                </a:solidFill>
                <a:latin typeface="+mn-lt"/>
                <a:ea typeface="+mn-ea"/>
                <a:cs typeface="+mn-cs"/>
              </a:rPr>
              <a:t>bottle is an important component of the overall brand image for those product.</a:t>
            </a:r>
          </a:p>
          <a:p>
            <a:endParaRPr lang="en-US" sz="1200" kern="1200" dirty="0">
              <a:solidFill>
                <a:schemeClr val="tx1"/>
              </a:solidFill>
              <a:latin typeface="+mn-lt"/>
              <a:ea typeface="+mn-ea"/>
              <a:cs typeface="+mn-cs"/>
            </a:endParaRPr>
          </a:p>
          <a:p>
            <a:r>
              <a:rPr lang="en-US" b="1" dirty="0"/>
              <a:t>Promote</a:t>
            </a:r>
            <a:r>
              <a:rPr lang="en-US" b="1" baseline="0" dirty="0"/>
              <a:t> Usage </a:t>
            </a:r>
            <a:r>
              <a:rPr lang="en-US" sz="1200" kern="1200" dirty="0" smtClean="0">
                <a:solidFill>
                  <a:schemeClr val="tx1"/>
                </a:solidFill>
                <a:latin typeface="+mn-lt"/>
                <a:ea typeface="+mn-ea"/>
                <a:cs typeface="+mn-cs"/>
              </a:rPr>
              <a:t>Package </a:t>
            </a:r>
            <a:r>
              <a:rPr lang="en-US" sz="1200" kern="1200" dirty="0">
                <a:solidFill>
                  <a:schemeClr val="tx1"/>
                </a:solidFill>
                <a:latin typeface="+mn-lt"/>
                <a:ea typeface="+mn-ea"/>
                <a:cs typeface="+mn-cs"/>
              </a:rPr>
              <a:t>design </a:t>
            </a:r>
            <a:r>
              <a:rPr lang="en-US" sz="1200" kern="1200" dirty="0" smtClean="0">
                <a:solidFill>
                  <a:schemeClr val="tx1"/>
                </a:solidFill>
                <a:latin typeface="+mn-lt"/>
                <a:ea typeface="+mn-ea"/>
                <a:cs typeface="+mn-cs"/>
              </a:rPr>
              <a:t>also </a:t>
            </a:r>
            <a:r>
              <a:rPr lang="en-US" sz="1200" kern="1200" dirty="0">
                <a:solidFill>
                  <a:schemeClr val="tx1"/>
                </a:solidFill>
                <a:latin typeface="+mn-lt"/>
                <a:ea typeface="+mn-ea"/>
                <a:cs typeface="+mn-cs"/>
              </a:rPr>
              <a:t>encourages </a:t>
            </a:r>
            <a:r>
              <a:rPr lang="en-US" sz="1200" kern="1200" dirty="0" smtClean="0">
                <a:solidFill>
                  <a:schemeClr val="tx1"/>
                </a:solidFill>
                <a:latin typeface="+mn-lt"/>
                <a:ea typeface="+mn-ea"/>
                <a:cs typeface="+mn-cs"/>
              </a:rPr>
              <a:t>product </a:t>
            </a:r>
            <a:r>
              <a:rPr lang="en-US" sz="1200" kern="1200" dirty="0">
                <a:solidFill>
                  <a:schemeClr val="tx1"/>
                </a:solidFill>
                <a:latin typeface="+mn-lt"/>
                <a:ea typeface="+mn-ea"/>
                <a:cs typeface="+mn-cs"/>
              </a:rPr>
              <a:t>use. It does this in several ways. First, packages frequently show the product being used by a happy customer. Second, in many cases, packages visually demonstrate a product. Third, marketers and package designers make extensive use of blister packs (products encased in clear plastic) and other package designs to visibly present and protect the product.</a:t>
            </a:r>
            <a:endParaRPr lang="en-US" b="1" dirty="0"/>
          </a:p>
          <a:p>
            <a:endParaRPr lang="en-US" dirty="0"/>
          </a:p>
        </p:txBody>
      </p:sp>
      <p:sp>
        <p:nvSpPr>
          <p:cNvPr id="4" name="Slide Number Placeholder 3"/>
          <p:cNvSpPr>
            <a:spLocks noGrp="1"/>
          </p:cNvSpPr>
          <p:nvPr>
            <p:ph type="sldNum" sz="quarter" idx="10"/>
          </p:nvPr>
        </p:nvSpPr>
        <p:spPr/>
        <p:txBody>
          <a:bodyPr/>
          <a:lstStyle/>
          <a:p>
            <a:pPr>
              <a:defRPr/>
            </a:pPr>
            <a:fld id="{9A40670D-43FD-4B81-8533-E71E66B143AF}" type="slidenum">
              <a:rPr lang="en-US" smtClean="0"/>
              <a:pPr>
                <a:defRPr/>
              </a:pPr>
              <a:t>20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Legal Requirements Labels must meet federal, state, even local rules and regulations. The Food and Drug Administration (FDA) requires all processed-food companies to provide detailed nutritional information clearly identifying calories, fats, carbohydrates, and other information. Other products must have warnings of a certain size that are easily read and understood by the customer.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Consumer Requirements Consumers want to use products out of the box and package labeling is the most convenient place for initial use instructions. Additionally, product precautions, simple assembly information, and appropriate age for product use may also be included on the package. </a:t>
            </a:r>
          </a:p>
          <a:p>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Marketing Requirements Since package labeling represents the last marketing opportunity before the purchase decision, as much label space as possible is allocated to marketing communications. Brand, logo, product image, and other relevant marketing messages take up the dominant space on the label.</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A40670D-43FD-4B81-8533-E71E66B143AF}" type="slidenum">
              <a:rPr lang="en-US" smtClean="0"/>
              <a:pPr>
                <a:defRPr/>
              </a:pPr>
              <a:t>22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Whether the customer is a consumer or another business, brands have three primary roles. First, the brand conveys information about the product. Without any additional data, customers construct expectations about quality, service, even features based on the brand. </a:t>
            </a:r>
          </a:p>
          <a:p>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Brands also educate the customer about the product. People assign meaning to their product experiences by brand and, over time, make judgments about which brands are best at meeting their needs and which are not. As a result, product evaluations and purchase decisions become less formidable as the customer relies on the cumulative brand experience to simplify the purchase process.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mn-cs"/>
              </a:rPr>
              <a:t>A third brand role is to help reassure the customer in the purchase decision.</a:t>
            </a:r>
            <a:endParaRPr lang="en-US" dirty="0"/>
          </a:p>
        </p:txBody>
      </p:sp>
      <p:sp>
        <p:nvSpPr>
          <p:cNvPr id="4" name="Slide Number Placeholder 3"/>
          <p:cNvSpPr>
            <a:spLocks noGrp="1"/>
          </p:cNvSpPr>
          <p:nvPr>
            <p:ph type="sldNum" sz="quarter" idx="10"/>
          </p:nvPr>
        </p:nvSpPr>
        <p:spPr/>
        <p:txBody>
          <a:bodyPr/>
          <a:lstStyle/>
          <a:p>
            <a:pPr>
              <a:defRPr/>
            </a:pPr>
            <a:fld id="{9A40670D-43FD-4B81-8533-E71E66B143AF}" type="slidenum">
              <a:rPr lang="en-US" smtClean="0"/>
              <a:pPr>
                <a:defRPr/>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40670D-43FD-4B81-8533-E71E66B143AF}" type="slidenum">
              <a:rPr lang="en-US" smtClean="0"/>
              <a:pPr>
                <a:defRPr/>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40670D-43FD-4B81-8533-E71E66B143AF}" type="slidenum">
              <a:rPr lang="en-US" smtClean="0"/>
              <a:pPr>
                <a:defRPr/>
              </a:pPr>
              <a:t>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lvl="0"/>
            <a:r>
              <a:rPr lang="en-US" sz="1200" b="1" kern="1200" dirty="0">
                <a:solidFill>
                  <a:schemeClr val="tx1"/>
                </a:solidFill>
                <a:latin typeface="+mn-lt"/>
                <a:ea typeface="+mn-ea"/>
                <a:cs typeface="+mn-cs"/>
              </a:rPr>
              <a:t>Brand awareness: </a:t>
            </a:r>
            <a:r>
              <a:rPr lang="en-US" sz="1200" b="0" kern="1200" dirty="0">
                <a:solidFill>
                  <a:schemeClr val="tx1"/>
                </a:solidFill>
                <a:latin typeface="+mn-lt"/>
                <a:ea typeface="+mn-ea"/>
                <a:cs typeface="+mn-cs"/>
              </a:rPr>
              <a:t>The most basic form of brand equity is simply being aware of the brand. Awareness is the foundation of all other brand relationships. It signals a familiarity and </a:t>
            </a:r>
            <a:r>
              <a:rPr lang="en-US" sz="1200" b="0" i="1" kern="1200" dirty="0">
                <a:solidFill>
                  <a:schemeClr val="tx1"/>
                </a:solidFill>
                <a:latin typeface="+mn-lt"/>
                <a:ea typeface="+mn-ea"/>
                <a:cs typeface="+mn-cs"/>
              </a:rPr>
              <a:t>potential </a:t>
            </a:r>
            <a:r>
              <a:rPr lang="en-US" sz="1200" b="0" kern="1200" dirty="0">
                <a:solidFill>
                  <a:schemeClr val="tx1"/>
                </a:solidFill>
                <a:latin typeface="+mn-lt"/>
                <a:ea typeface="+mn-ea"/>
                <a:cs typeface="+mn-cs"/>
              </a:rPr>
              <a:t>commitment to the brand.</a:t>
            </a:r>
          </a:p>
          <a:p>
            <a:pPr lvl="0"/>
            <a:r>
              <a:rPr lang="en-US" sz="1200" b="1" kern="1200" dirty="0">
                <a:solidFill>
                  <a:schemeClr val="tx1"/>
                </a:solidFill>
                <a:latin typeface="+mn-lt"/>
                <a:ea typeface="+mn-ea"/>
                <a:cs typeface="+mn-cs"/>
              </a:rPr>
              <a:t>Brand loyalty: </a:t>
            </a:r>
            <a:r>
              <a:rPr lang="en-US" sz="1200" kern="1200" dirty="0">
                <a:solidFill>
                  <a:schemeClr val="tx1"/>
                </a:solidFill>
                <a:latin typeface="+mn-lt"/>
                <a:ea typeface="+mn-ea"/>
                <a:cs typeface="+mn-cs"/>
              </a:rPr>
              <a:t>This is the strongest form of brand equity and reflects a commitment to repeat purchases. Loyal customers are reassured by the brand and are often ambassadors to new customers. Loyal customers enable a compan</a:t>
            </a:r>
            <a:r>
              <a:rPr lang="en-US" sz="1200" b="0" kern="1200" dirty="0">
                <a:solidFill>
                  <a:schemeClr val="tx1"/>
                </a:solidFill>
                <a:latin typeface="+mn-lt"/>
                <a:ea typeface="+mn-ea"/>
                <a:cs typeface="+mn-cs"/>
              </a:rPr>
              <a:t>y to reduce marketing costs, leverage trade relationships, and speak to competitive threats with greater success.</a:t>
            </a:r>
          </a:p>
          <a:p>
            <a:pPr lvl="0"/>
            <a:r>
              <a:rPr lang="en-US" sz="1200" b="1" kern="1200" dirty="0">
                <a:solidFill>
                  <a:schemeClr val="tx1"/>
                </a:solidFill>
                <a:latin typeface="+mn-lt"/>
                <a:ea typeface="+mn-ea"/>
                <a:cs typeface="+mn-cs"/>
              </a:rPr>
              <a:t>Perceived quality: </a:t>
            </a:r>
            <a:r>
              <a:rPr lang="en-US" sz="1200" kern="1200" dirty="0">
                <a:solidFill>
                  <a:schemeClr val="tx1"/>
                </a:solidFill>
                <a:latin typeface="+mn-lt"/>
                <a:ea typeface="+mn-ea"/>
                <a:cs typeface="+mn-cs"/>
              </a:rPr>
              <a:t>Brands convey a perception of quality that is either positive or negative. Companies use a positive perceived quality to differentiate the product and create higher price points. Rolex watches have been able to sustain a price premium long into their life cycle because of the perceived quality in design and performance of the product.</a:t>
            </a:r>
            <a:endParaRPr lang="en-US" sz="1400"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Brand association: </a:t>
            </a:r>
            <a:r>
              <a:rPr lang="en-US" sz="1200" kern="1200" dirty="0">
                <a:solidFill>
                  <a:schemeClr val="tx1"/>
                </a:solidFill>
                <a:latin typeface="+mn-lt"/>
                <a:ea typeface="+mn-ea"/>
                <a:cs typeface="+mn-cs"/>
              </a:rPr>
              <a:t>Customers develop a number of emotional, psychological, and performance associations with a brand. In many cases, these associations become a primary purchase driver, particularly with brand loyal users. Dell has a reputation as a mass-market computer company with reasonably good-quality products but poor customer service. As a result, competitors, such as Hewlett-Packard, have been able to create market opportunities by associating their brand with higher levels of product support and customer service.</a:t>
            </a:r>
            <a:endParaRPr lang="en-US" sz="1400" kern="1200" dirty="0">
              <a:solidFill>
                <a:schemeClr val="tx1"/>
              </a:solidFill>
              <a:latin typeface="+mn-lt"/>
              <a:ea typeface="+mn-ea"/>
              <a:cs typeface="+mn-cs"/>
            </a:endParaRPr>
          </a:p>
          <a:p>
            <a:pPr lvl="0"/>
            <a:r>
              <a:rPr lang="en-US" sz="1200" b="1" kern="1200" dirty="0">
                <a:solidFill>
                  <a:schemeClr val="tx1"/>
                </a:solidFill>
                <a:latin typeface="+mn-lt"/>
                <a:ea typeface="+mn-ea"/>
                <a:cs typeface="+mn-cs"/>
              </a:rPr>
              <a:t>Brand assets</a:t>
            </a:r>
            <a:r>
              <a:rPr lang="en-US" sz="1200" kern="1200" dirty="0">
                <a:solidFill>
                  <a:schemeClr val="tx1"/>
                </a:solidFill>
                <a:latin typeface="+mn-lt"/>
                <a:ea typeface="+mn-ea"/>
                <a:cs typeface="+mn-cs"/>
              </a:rPr>
              <a:t>: Brands possess other assets such as trademarks and patents that represent a significant competitive advantage. Google is very protective of its search algorithm intellectual property, which, in the view of the company, gives the company a significant advantage over other search engines.</a:t>
            </a:r>
            <a:endParaRPr lang="en-US" sz="14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A40670D-43FD-4B81-8533-E71E66B143AF}" type="slidenum">
              <a:rPr lang="en-US" smtClean="0"/>
              <a:pPr>
                <a:defRPr/>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40670D-43FD-4B81-8533-E71E66B143AF}" type="slidenum">
              <a:rPr lang="en-US" smtClean="0"/>
              <a:pPr>
                <a:defRPr/>
              </a:pPr>
              <a:t>12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It is interesting</a:t>
            </a:r>
            <a:r>
              <a:rPr lang="en-US" baseline="0" dirty="0"/>
              <a:t> to note that Lever Brothers stand alone branding allows it to offer competing messages. Dove’s Real Beauty campaign champions everyday women while AXE branding has been criticized as hyper-sexualized.</a:t>
            </a:r>
            <a:endParaRPr lang="en-US" dirty="0"/>
          </a:p>
        </p:txBody>
      </p:sp>
      <p:sp>
        <p:nvSpPr>
          <p:cNvPr id="4" name="Slide Number Placeholder 3"/>
          <p:cNvSpPr>
            <a:spLocks noGrp="1"/>
          </p:cNvSpPr>
          <p:nvPr>
            <p:ph type="sldNum" sz="quarter" idx="10"/>
          </p:nvPr>
        </p:nvSpPr>
        <p:spPr/>
        <p:txBody>
          <a:bodyPr/>
          <a:lstStyle/>
          <a:p>
            <a:pPr>
              <a:defRPr/>
            </a:pPr>
            <a:fld id="{9A40670D-43FD-4B81-8533-E71E66B143AF}" type="slidenum">
              <a:rPr lang="en-US" smtClean="0"/>
              <a:pPr>
                <a:defRPr/>
              </a:pPr>
              <a:t>13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40670D-43FD-4B81-8533-E71E66B143AF}" type="slidenum">
              <a:rPr lang="en-US" smtClean="0"/>
              <a:pPr>
                <a:defRPr/>
              </a:pPr>
              <a:t>17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40670D-43FD-4B81-8533-E71E66B143AF}" type="slidenum">
              <a:rPr lang="en-US" smtClean="0"/>
              <a:pPr>
                <a:defRPr/>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5"/>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hasCustomPrompt="1"/>
          </p:nvPr>
        </p:nvSpPr>
        <p:spPr>
          <a:xfrm>
            <a:off x="2362200" y="3657600"/>
            <a:ext cx="6477000" cy="1600200"/>
          </a:xfrm>
        </p:spPr>
        <p:txBody>
          <a:bodyPr anchor="b"/>
          <a:lstStyle>
            <a:lvl1pPr>
              <a:defRPr cap="all" baseline="0"/>
            </a:lvl1pPr>
          </a:lstStyle>
          <a:p>
            <a:r>
              <a:rPr lang="en-US" dirty="0"/>
              <a:t>Build the Brand</a:t>
            </a:r>
          </a:p>
        </p:txBody>
      </p:sp>
      <p:sp>
        <p:nvSpPr>
          <p:cNvPr id="9" name="Subtitle 8"/>
          <p:cNvSpPr>
            <a:spLocks noGrp="1"/>
          </p:cNvSpPr>
          <p:nvPr>
            <p:ph type="subTitle" idx="1" hasCustomPrompt="1"/>
          </p:nvPr>
        </p:nvSpPr>
        <p:spPr>
          <a:xfrm>
            <a:off x="2362200" y="6050037"/>
            <a:ext cx="6705600" cy="685800"/>
          </a:xfrm>
        </p:spPr>
        <p:txBody>
          <a:bodyPr anchor="ctr">
            <a:normAutofit/>
          </a:bodyPr>
          <a:lstStyle>
            <a:lvl1pPr marL="0" indent="0" algn="l" eaLnBrk="1" hangingPunct="1">
              <a:spcBef>
                <a:spcPts val="0"/>
              </a:spcBef>
              <a:buNone/>
              <a:defRPr sz="24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eaLnBrk="1" hangingPunct="1">
              <a:spcBef>
                <a:spcPts val="0"/>
              </a:spcBef>
              <a:defRPr/>
            </a:pPr>
            <a:r>
              <a:rPr lang="en-US" dirty="0"/>
              <a:t>08 Marketing Management 2e, Marshall and Johnson</a:t>
            </a:r>
          </a:p>
        </p:txBody>
      </p:sp>
      <p:sp>
        <p:nvSpPr>
          <p:cNvPr id="7" name="Date Placeholder 27"/>
          <p:cNvSpPr>
            <a:spLocks noGrp="1"/>
          </p:cNvSpPr>
          <p:nvPr>
            <p:ph type="dt" sz="half" idx="10"/>
          </p:nvPr>
        </p:nvSpPr>
        <p:spPr>
          <a:xfrm>
            <a:off x="76200" y="6069013"/>
            <a:ext cx="2057400" cy="685800"/>
          </a:xfrm>
          <a:prstGeom prst="rect">
            <a:avLst/>
          </a:prstGeom>
          <a:solidFill>
            <a:schemeClr val="bg2"/>
          </a:solidFill>
        </p:spPr>
        <p:txBody>
          <a:bodyPr>
            <a:noAutofit/>
          </a:bodyPr>
          <a:lstStyle>
            <a:lvl1pPr algn="ctr">
              <a:defRPr sz="2000">
                <a:solidFill>
                  <a:srgbClr val="FFFFFF"/>
                </a:solidFill>
              </a:defRPr>
            </a:lvl1pPr>
          </a:lstStyle>
          <a:p>
            <a:endParaRPr lang="en-US" dirty="0"/>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chemeClr val="accent5"/>
                </a:solidFill>
              </a:defRPr>
            </a:lvl1pPr>
          </a:lstStyle>
          <a:p>
            <a:r>
              <a:rPr lang="en-US" dirty="0"/>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pPr>
              <a:defRPr/>
            </a:pPr>
            <a:r>
              <a:rPr lang="en-US"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 </a:t>
            </a:r>
            <a:endParaRPr lang="en-US" dirty="0" smtClean="0">
              <a:solidFill>
                <a:schemeClr val="bg1">
                  <a:lumMod val="65000"/>
                </a:schemeClr>
              </a:solidFill>
            </a:endParaRPr>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166FA2E0-A43E-422B-BB46-F0853F9605D6}"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46A75A85-955D-4981-AD63-6D77F26C52FD}"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 </a:t>
            </a:r>
            <a:endParaRPr lang="en-US" dirty="0" smtClean="0">
              <a:solidFill>
                <a:schemeClr val="bg1">
                  <a:lumMod val="65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A0F84381-E7FD-499B-B18E-FC98EFC82828}"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 </a:t>
            </a:r>
            <a:endParaRPr lang="en-US" dirty="0" smtClean="0">
              <a:solidFill>
                <a:schemeClr val="bg1">
                  <a:lumMod val="65000"/>
                </a:schemeClr>
              </a:solidFill>
            </a:endParaRPr>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46A75A85-955D-4981-AD63-6D77F26C52FD}"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 </a:t>
            </a:r>
            <a:endParaRPr lang="en-US" dirty="0" smtClean="0">
              <a:solidFill>
                <a:schemeClr val="bg1">
                  <a:lumMod val="65000"/>
                </a:scheme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lvl1pPr>
              <a:defRPr/>
            </a:lvl1pPr>
          </a:lstStyle>
          <a:p>
            <a:pPr>
              <a:defRPr/>
            </a:pPr>
            <a:r>
              <a:rPr lang="en-US"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 </a:t>
            </a:r>
            <a:endParaRPr lang="en-US" dirty="0" smtClean="0">
              <a:solidFill>
                <a:schemeClr val="bg1">
                  <a:lumMod val="65000"/>
                </a:schemeClr>
              </a:solidFill>
            </a:endParaRPr>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1443E3CA-1142-42B1-B139-4F4CF2D4802B}"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pPr>
              <a:defRPr/>
            </a:pPr>
            <a:r>
              <a:rPr lang="en-US"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 </a:t>
            </a:r>
            <a:endParaRPr lang="en-US" dirty="0" smtClean="0">
              <a:solidFill>
                <a:schemeClr val="bg1">
                  <a:lumMod val="65000"/>
                </a:schemeClr>
              </a:solidFill>
            </a:endParaRPr>
          </a:p>
        </p:txBody>
      </p:sp>
    </p:spTree>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lvl1pPr>
              <a:defRPr/>
            </a:lvl1pPr>
          </a:lstStyle>
          <a:p>
            <a:pPr>
              <a:defRPr/>
            </a:pPr>
            <a:r>
              <a:rPr lang="en-US"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 </a:t>
            </a:r>
            <a:endParaRPr lang="en-US" dirty="0" smtClean="0">
              <a:solidFill>
                <a:schemeClr val="bg1">
                  <a:lumMod val="65000"/>
                </a:schemeClr>
              </a:solidFill>
            </a:endParaRPr>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46A75A85-955D-4981-AD63-6D77F26C52FD}"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a:lstStyle>
            <a:lvl1pPr>
              <a:defRPr/>
            </a:lvl1pPr>
          </a:lstStyle>
          <a:p>
            <a:endParaRPr lang="en-US"/>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pPr>
              <a:defRPr/>
            </a:pPr>
            <a:fld id="{46A75A85-955D-4981-AD63-6D77F26C52FD}"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166FA2E0-A43E-422B-BB46-F0853F9605D6}"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46A75A85-955D-4981-AD63-6D77F26C52FD}"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46A75A85-955D-4981-AD63-6D77F26C52FD}"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8671242" cy="476250"/>
          </a:xfrm>
        </p:spPr>
        <p:txBody>
          <a:bodyPr/>
          <a:lstStyle>
            <a:lvl1pPr>
              <a:defRPr/>
            </a:lvl1pPr>
          </a:lstStyle>
          <a:p>
            <a:pPr>
              <a:defRPr/>
            </a:pPr>
            <a:r>
              <a:rPr lang="en-US"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 </a:t>
            </a:r>
            <a:endParaRPr lang="en-US" dirty="0" smtClean="0">
              <a:solidFill>
                <a:schemeClr val="bg1">
                  <a:lumMod val="65000"/>
                </a:schemeClr>
              </a:solidFill>
            </a:endParaRPr>
          </a:p>
        </p:txBody>
      </p:sp>
      <p:sp>
        <p:nvSpPr>
          <p:cNvPr id="5" name="Slide Number Placeholder 3"/>
          <p:cNvSpPr>
            <a:spLocks noGrp="1"/>
          </p:cNvSpPr>
          <p:nvPr>
            <p:ph type="sldNum" sz="quarter" idx="14"/>
          </p:nvPr>
        </p:nvSpPr>
        <p:spPr/>
        <p:txBody>
          <a:bodyPr/>
          <a:lstStyle>
            <a:lvl1pPr>
              <a:defRPr/>
            </a:lvl1pPr>
          </a:lstStyle>
          <a:p>
            <a:pPr>
              <a:defRPr/>
            </a:pPr>
            <a:fld id="{CE0FFD9C-A364-488B-98E9-3121DD21E0E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fld id="{B6BD1242-3C2B-47FA-A9B2-A9601626BB5F}" type="slidenum">
              <a:rPr lang="en-US"/>
              <a:pPr/>
              <a:t>‹#›</a:t>
            </a:fld>
            <a:endParaRPr lang="en-US"/>
          </a:p>
        </p:txBody>
      </p:sp>
    </p:spTree>
  </p:cSld>
  <p:clrMapOvr>
    <a:masterClrMapping/>
  </p:clrMapOvr>
  <p:transition xmlns:p14="http://schemas.microsoft.com/office/powerpoint/2010/mai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fld id="{941DE5C1-E3F2-4A6D-8194-E64422F81972}" type="slidenum">
              <a:rPr lang="en-US"/>
              <a:pPr/>
              <a:t>‹#›</a:t>
            </a:fld>
            <a:endParaRPr lang="en-US"/>
          </a:p>
        </p:txBody>
      </p:sp>
    </p:spTree>
  </p:cSld>
  <p:clrMapOvr>
    <a:masterClrMapping/>
  </p:clrMapOvr>
  <p:transition xmlns:p14="http://schemas.microsoft.com/office/powerpoint/2010/mai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fld id="{EDBF469D-2EBB-4D24-AF4C-E4D556B0553A}" type="slidenum">
              <a:rPr lang="en-US"/>
              <a:pPr/>
              <a:t>‹#›</a:t>
            </a:fld>
            <a:endParaRPr lang="en-US"/>
          </a:p>
        </p:txBody>
      </p:sp>
    </p:spTree>
  </p:cSld>
  <p:clrMapOvr>
    <a:masterClrMapping/>
  </p:clrMapOvr>
  <p:transition xmlns:p14="http://schemas.microsoft.com/office/powerpoint/2010/mai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lstStyle>
          <a:p>
            <a:fld id="{1D8986A7-7951-477B-82AE-F42C1DF2DB05}" type="slidenum">
              <a:rPr lang="en-US"/>
              <a:pPr/>
              <a:t>‹#›</a:t>
            </a:fld>
            <a:endParaRPr lang="en-US"/>
          </a:p>
        </p:txBody>
      </p:sp>
    </p:spTree>
  </p:cSld>
  <p:clrMapOvr>
    <a:masterClrMapping/>
  </p:clrMapOvr>
  <p:transition xmlns:p14="http://schemas.microsoft.com/office/powerpoint/2010/mai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3"/>
          <p:cNvSpPr>
            <a:spLocks noGrp="1"/>
          </p:cNvSpPr>
          <p:nvPr>
            <p:ph type="sldNum" sz="quarter" idx="14"/>
          </p:nvPr>
        </p:nvSpPr>
        <p:spPr/>
        <p:txBody>
          <a:bodyPr/>
          <a:lstStyle>
            <a:lvl1pPr>
              <a:defRPr/>
            </a:lvl1pPr>
          </a:lstStyle>
          <a:p>
            <a:fld id="{46D31DDA-58A6-4382-B662-0EA263CC48B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A0F84381-E7FD-499B-B18E-FC98EFC82828}"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fld id="{35513B7D-8996-48E7-92DF-7D0ABFA4DDFC}" type="slidenum">
              <a:rPr lang="en-US"/>
              <a:pPr/>
              <a:t>‹#›</a:t>
            </a:fld>
            <a:endParaRPr lang="en-US"/>
          </a:p>
        </p:txBody>
      </p:sp>
    </p:spTree>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fld id="{9924E946-34DE-4286-BBA7-198765B21035}" type="slidenum">
              <a:rPr lang="en-US"/>
              <a:pPr/>
              <a:t>‹#›</a:t>
            </a:fld>
            <a:endParaRPr lang="en-US"/>
          </a:p>
        </p:txBody>
      </p:sp>
    </p:spTree>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fld id="{3D9E7E91-B8D0-4CED-A5F6-F83414128F2C}" type="slidenum">
              <a:rPr lang="en-US"/>
              <a:pPr/>
              <a:t>‹#›</a:t>
            </a:fld>
            <a:endParaRPr lang="en-US"/>
          </a:p>
        </p:txBody>
      </p:sp>
    </p:spTree>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lstStyle>
          <a:p>
            <a:fld id="{3FB8A981-4E8D-4822-8895-A88D5B5F9A58}" type="slidenum">
              <a:rPr lang="en-US"/>
              <a:pPr/>
              <a:t>‹#›</a:t>
            </a:fld>
            <a:endParaRPr lang="en-US"/>
          </a:p>
        </p:txBody>
      </p:sp>
    </p:spTree>
  </p:cSld>
  <p:clrMapOvr>
    <a:masterClrMapping/>
  </p:clrMapOvr>
  <p:transition xmlns:p14="http://schemas.microsoft.com/office/powerpoint/2010/mai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ea typeface="+mn-ea"/>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ea typeface="+mn-ea"/>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fld id="{B366D21F-F6AB-4C32-9177-442D73D965EB}" type="slidenum">
              <a:rPr lang="en-US"/>
              <a:pPr/>
              <a:t>‹#›</a:t>
            </a:fld>
            <a:endParaRPr lang="en-US"/>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1443E3CA-1142-42B1-B139-4F4CF2D4802B}"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fld id="{28822E86-D815-4CB9-B1FD-44EBC48AC2DD}" type="slidenum">
              <a:rPr lang="en-US"/>
              <a:pPr/>
              <a:t>‹#›</a:t>
            </a:fld>
            <a:endParaRPr lang="en-US"/>
          </a:p>
        </p:txBody>
      </p:sp>
    </p:spTree>
  </p:cSld>
  <p:clrMapOvr>
    <a:masterClrMapping/>
  </p:clrMapOvr>
  <p:transition xmlns:p14="http://schemas.microsoft.com/office/powerpoint/2010/mai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fld id="{19AD7F1F-8DB4-4040-BEBC-F57A2A3B76C3}" type="slidenum">
              <a:rPr lang="en-US"/>
              <a:pPr/>
              <a:t>‹#›</a:t>
            </a:fld>
            <a:endParaRPr lang="en-US"/>
          </a:p>
        </p:txBody>
      </p:sp>
    </p:spTree>
  </p:cSld>
  <p:clrMapOvr>
    <a:masterClrMapping/>
  </p:clrMapOvr>
  <p:transition xmlns:p14="http://schemas.microsoft.com/office/powerpoint/2010/mai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lstStyle>
          <a:p>
            <a:fld id="{A8879F0B-A8B9-4841-879B-A36A90A9621D}" type="slidenum">
              <a:rPr lang="en-US"/>
              <a:pPr/>
              <a:t>‹#›</a:t>
            </a:fld>
            <a:endParaRPr lang="en-US"/>
          </a:p>
        </p:txBody>
      </p:sp>
    </p:spTree>
  </p:cSld>
  <p:clrMapOvr>
    <a:masterClrMapping/>
  </p:clrMapOvr>
  <p:transition xmlns:p14="http://schemas.microsoft.com/office/powerpoint/2010/mai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0"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1"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166FA2E0-A43E-422B-BB46-F0853F9605D6}"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A0F84381-E7FD-499B-B18E-FC98EFC82828}"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1443E3CA-1142-42B1-B139-4F4CF2D4802B}"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C6A0A739-D818-464B-8077-F11331C74EFD}"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3"/>
          <p:cNvSpPr>
            <a:spLocks noGrp="1"/>
          </p:cNvSpPr>
          <p:nvPr>
            <p:ph type="sldNum" sz="quarter" idx="14"/>
          </p:nvPr>
        </p:nvSpPr>
        <p:spPr/>
        <p:txBody>
          <a:bodyPr/>
          <a:lstStyle>
            <a:lvl1pPr>
              <a:defRPr/>
            </a:lvl1pPr>
          </a:lstStyle>
          <a:p>
            <a:pPr>
              <a:defRPr/>
            </a:pPr>
            <a:fld id="{CE0FFD9C-A364-488B-98E9-3121DD21E0E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C6A0A739-D818-464B-8077-F11331C74EFD}"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cSld name="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4A75DB7D-FCCD-40B5-BFC9-7CD383C21B3C}"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0131B8DB-1D9D-4850-976E-FCD8BBA51F31}"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EEE375CE-28BB-40B2-9208-1E0AEEF93282}"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0B55849B-648C-4FFC-BEB5-8899B1DC9D9C}"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7200"/>
            <a:ext cx="549275"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8963"/>
            <a:ext cx="9144000" cy="6397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0EDB0D06-98D8-4B6E-805C-DFE8F12D0AD2}"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3"/>
          <p:cNvSpPr>
            <a:spLocks noGrp="1"/>
          </p:cNvSpPr>
          <p:nvPr>
            <p:ph type="sldNum" sz="quarter" idx="14"/>
          </p:nvPr>
        </p:nvSpPr>
        <p:spPr/>
        <p:txBody>
          <a:bodyPr/>
          <a:lstStyle>
            <a:lvl1pPr>
              <a:defRPr/>
            </a:lvl1pPr>
          </a:lstStyle>
          <a:p>
            <a:pPr>
              <a:defRPr/>
            </a:pPr>
            <a:fld id="{CE0FFD9C-A364-488B-98E9-3121DD21E0E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D4417D8D-DA12-4C3A-A5C1-35C727E97F99}"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F8621D07-15AD-4A55-8E08-CD69796F57AA}"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7F2D9F8C-C9A8-448F-9C95-01D7A4DAAD19}"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6988175" cy="476250"/>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3"/>
          <p:cNvSpPr>
            <a:spLocks noGrp="1"/>
          </p:cNvSpPr>
          <p:nvPr>
            <p:ph type="sldNum" sz="quarter" idx="14"/>
          </p:nvPr>
        </p:nvSpPr>
        <p:spPr/>
        <p:txBody>
          <a:bodyPr/>
          <a:lstStyle>
            <a:lvl1pPr>
              <a:defRPr/>
            </a:lvl1pPr>
          </a:lstStyle>
          <a:p>
            <a:pPr>
              <a:defRPr/>
            </a:pPr>
            <a:fld id="{C246F02A-2096-4BC9-B119-03B92A0ECE57}"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0" y="5668963"/>
            <a:ext cx="9144000" cy="639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0" y="454025"/>
            <a:ext cx="549275"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0" y="5665788"/>
            <a:ext cx="9144000" cy="6397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fontAlgn="auto">
              <a:spcBef>
                <a:spcPts val="600"/>
              </a:spcBef>
              <a:spcAft>
                <a:spcPts val="0"/>
              </a:spcAft>
              <a:buClr>
                <a:schemeClr val="accent1"/>
              </a:buClr>
              <a:buSzPct val="80000"/>
              <a:buFont typeface="Wingdings 2" pitchFamily="18" charset="2"/>
              <a:buNone/>
              <a:defRPr/>
            </a:pPr>
            <a:r>
              <a:rPr lang="en-US" dirty="0">
                <a:latin typeface="+mn-lt"/>
              </a:rPr>
              <a:t>CHAPTER</a:t>
            </a:r>
          </a:p>
        </p:txBody>
      </p:sp>
      <p:sp>
        <p:nvSpPr>
          <p:cNvPr id="9" name="Subtitle 21"/>
          <p:cNvSpPr txBox="1">
            <a:spLocks/>
          </p:cNvSpPr>
          <p:nvPr/>
        </p:nvSpPr>
        <p:spPr bwMode="auto">
          <a:xfrm>
            <a:off x="549275" y="457200"/>
            <a:ext cx="2024063" cy="549275"/>
          </a:xfrm>
          <a:prstGeom prst="rect">
            <a:avLst/>
          </a:prstGeom>
          <a:noFill/>
          <a:ln w="9525">
            <a:noFill/>
            <a:miter lim="800000"/>
            <a:headEnd/>
            <a:tailEnd/>
          </a:ln>
        </p:spPr>
        <p:txBody>
          <a:bodyPr tIns="0" anchor="ctr"/>
          <a:lstStyle>
            <a:lvl1pPr marL="27432" indent="0" algn="l">
              <a:buNone/>
              <a:defRPr sz="3600" b="1" i="0" cap="all" baseline="0">
                <a:solidFill>
                  <a:schemeClr val="tx1"/>
                </a:solidFill>
                <a:effectLst/>
                <a:latin typeface="Franklin Gothic Medium Cond"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spcBef>
                <a:spcPts val="600"/>
              </a:spcBef>
              <a:buClr>
                <a:schemeClr val="accent1"/>
              </a:buClr>
              <a:buSzPct val="80000"/>
              <a:buFont typeface="Wingdings 2" pitchFamily="18" charset="2"/>
              <a:buNone/>
              <a:defRPr/>
            </a:pPr>
            <a:r>
              <a:rPr lang="en-US" dirty="0">
                <a:latin typeface="+mn-lt"/>
              </a:rPr>
              <a:t>CHAPTER</a:t>
            </a:r>
          </a:p>
        </p:txBody>
      </p:sp>
      <p:sp>
        <p:nvSpPr>
          <p:cNvPr id="14" name="Title 13"/>
          <p:cNvSpPr>
            <a:spLocks noGrp="1"/>
          </p:cNvSpPr>
          <p:nvPr>
            <p:ph type="ctrTitle"/>
          </p:nvPr>
        </p:nvSpPr>
        <p:spPr>
          <a:xfrm>
            <a:off x="2709882" y="1828800"/>
            <a:ext cx="5222892" cy="3657600"/>
          </a:xfrm>
          <a:ln>
            <a:noFill/>
          </a:ln>
        </p:spPr>
        <p:txBody>
          <a:bodyPr anchor="t">
            <a:noAutofit/>
          </a:bodyPr>
          <a:lstStyle>
            <a:lvl1pPr algn="l">
              <a:defRPr sz="4000" b="1" cap="all" baseline="0">
                <a:solidFill>
                  <a:schemeClr val="tx2"/>
                </a:solidFill>
                <a:effectLst/>
                <a:latin typeface="+mn-lt"/>
              </a:defRPr>
            </a:lvl1pPr>
            <a:extLst/>
          </a:lstStyle>
          <a:p>
            <a:r>
              <a:rPr lang="en-US"/>
              <a:t>Click to edit Master title style</a:t>
            </a:r>
            <a:endParaRPr lang="en-US" dirty="0"/>
          </a:p>
        </p:txBody>
      </p:sp>
      <p:sp>
        <p:nvSpPr>
          <p:cNvPr id="22" name="Subtitle 21"/>
          <p:cNvSpPr>
            <a:spLocks noGrp="1"/>
          </p:cNvSpPr>
          <p:nvPr>
            <p:ph type="subTitle" idx="1"/>
          </p:nvPr>
        </p:nvSpPr>
        <p:spPr>
          <a:xfrm>
            <a:off x="2572722" y="457200"/>
            <a:ext cx="3462318" cy="548640"/>
          </a:xfrm>
          <a:noFill/>
          <a:ln>
            <a:noFill/>
          </a:ln>
        </p:spPr>
        <p:txBody>
          <a:bodyPr lIns="0" tIns="0" rIns="0" bIns="0" anchor="ctr">
            <a:noAutofit/>
          </a:bodyPr>
          <a:lstStyle>
            <a:lvl1pPr marL="27432" indent="0" algn="l">
              <a:buNone/>
              <a:defRPr sz="3600" b="0" i="0" cap="all" baseline="0">
                <a:solidFill>
                  <a:schemeClr val="tx1"/>
                </a:solidFill>
                <a:effectLst/>
                <a:latin typeface="Courier New" pitchFamily="49" charset="0"/>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0" name="Footer Placeholder 9"/>
          <p:cNvSpPr>
            <a:spLocks noGrp="1"/>
          </p:cNvSpPr>
          <p:nvPr>
            <p:ph type="ftr" sz="quarter" idx="10"/>
          </p:nvPr>
        </p:nvSpPr>
        <p:spPr>
          <a:xfrm>
            <a:off x="0" y="6305550"/>
            <a:ext cx="9144000" cy="476250"/>
          </a:xfrm>
        </p:spPr>
        <p:txBody>
          <a:bodyPr/>
          <a:lstStyle>
            <a:lvl1pPr algn="ct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Aft>
                <a:spcPts val="2400"/>
              </a:spcAft>
              <a:defRPr/>
            </a:lvl1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5" name="Slide Number Placeholder 21"/>
          <p:cNvSpPr>
            <a:spLocks noGrp="1"/>
          </p:cNvSpPr>
          <p:nvPr>
            <p:ph type="sldNum" sz="quarter" idx="11"/>
          </p:nvPr>
        </p:nvSpPr>
        <p:spPr/>
        <p:txBody>
          <a:bodyPr/>
          <a:lstStyle>
            <a:lvl1pPr>
              <a:defRPr/>
            </a:lvl1pPr>
          </a:lstStyle>
          <a:p>
            <a:pPr>
              <a:defRPr/>
            </a:pPr>
            <a:fld id="{7AD3C2AF-7C97-466F-B1B0-81695CE8EBE1}"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216152"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1168" y="1524000"/>
            <a:ext cx="384048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21"/>
          <p:cNvSpPr>
            <a:spLocks noGrp="1"/>
          </p:cNvSpPr>
          <p:nvPr>
            <p:ph type="sldNum" sz="quarter" idx="11"/>
          </p:nvPr>
        </p:nvSpPr>
        <p:spPr/>
        <p:txBody>
          <a:bodyPr/>
          <a:lstStyle>
            <a:lvl1pPr>
              <a:defRPr/>
            </a:lvl1pPr>
          </a:lstStyle>
          <a:p>
            <a:pPr>
              <a:defRPr/>
            </a:pPr>
            <a:fld id="{40F0C72D-AEED-4085-A912-82F6C1BA2048}"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152" y="274320"/>
            <a:ext cx="7772400" cy="1143000"/>
          </a:xfrm>
        </p:spPr>
        <p:txBody>
          <a:bodyPr/>
          <a:lstStyle/>
          <a:p>
            <a:r>
              <a:rPr lang="en-US"/>
              <a:t>Click to edit Master title style</a:t>
            </a:r>
            <a:endParaRPr lang="en-US" dirty="0"/>
          </a:p>
        </p:txBody>
      </p:sp>
      <p:sp>
        <p:nvSpPr>
          <p:cNvPr id="3" name="Footer Placeholder 9"/>
          <p:cNvSpPr>
            <a:spLocks noGrp="1"/>
          </p:cNvSpPr>
          <p:nvPr>
            <p:ph type="ftr" sz="quarter" idx="10"/>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21"/>
          <p:cNvSpPr>
            <a:spLocks noGrp="1"/>
          </p:cNvSpPr>
          <p:nvPr>
            <p:ph type="sldNum" sz="quarter" idx="11"/>
          </p:nvPr>
        </p:nvSpPr>
        <p:spPr/>
        <p:txBody>
          <a:bodyPr/>
          <a:lstStyle>
            <a:lvl1pPr>
              <a:defRPr/>
            </a:lvl1pPr>
          </a:lstStyle>
          <a:p>
            <a:pPr>
              <a:defRPr/>
            </a:pPr>
            <a:fld id="{F85CE858-3D5B-47AF-BFB2-CC5128555EEB}"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Footer Placeholder 2"/>
          <p:cNvSpPr>
            <a:spLocks noGrp="1"/>
          </p:cNvSpPr>
          <p:nvPr>
            <p:ph type="ftr" sz="quarter" idx="10"/>
          </p:nvPr>
        </p:nvSpPr>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1"/>
          </p:nvPr>
        </p:nvSpPr>
        <p:spPr/>
        <p:txBody>
          <a:bodyPr/>
          <a:lstStyle>
            <a:lvl1pPr>
              <a:defRPr/>
            </a:lvl1pPr>
            <a:extLst/>
          </a:lstStyle>
          <a:p>
            <a:pPr>
              <a:defRPr/>
            </a:pPr>
            <a:fld id="{3C73F520-DB04-477D-9F93-09F633EC2492}" type="slidenum">
              <a:rPr lang="en-US"/>
              <a:pPr>
                <a:defRPr/>
              </a:pPr>
              <a:t>‹#›</a:t>
            </a:fld>
            <a:endParaRPr lang="en-US" dirty="0"/>
          </a:p>
        </p:txBody>
      </p:sp>
    </p:spTree>
  </p:cSld>
  <p:clrMapOvr>
    <a:masterClrMapping/>
  </p:clrMapOvr>
  <p:transition xmlns:p14="http://schemas.microsoft.com/office/powerpoint/2010/mai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4"/>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hasCustomPrompt="1"/>
          </p:nvPr>
        </p:nvSpPr>
        <p:spPr>
          <a:xfrm>
            <a:off x="2362200" y="3657600"/>
            <a:ext cx="6477000" cy="2209800"/>
          </a:xfrm>
        </p:spPr>
        <p:txBody>
          <a:bodyPr anchor="b"/>
          <a:lstStyle>
            <a:lvl1pPr>
              <a:defRPr cap="all" baseline="0"/>
            </a:lvl1pPr>
          </a:lstStyle>
          <a:p>
            <a:r>
              <a:rPr lang="en-US" dirty="0"/>
              <a:t>Develop the Value Offering—The Product Experience</a:t>
            </a:r>
          </a:p>
        </p:txBody>
      </p:sp>
      <p:sp>
        <p:nvSpPr>
          <p:cNvPr id="9" name="Subtitle 8"/>
          <p:cNvSpPr>
            <a:spLocks noGrp="1"/>
          </p:cNvSpPr>
          <p:nvPr>
            <p:ph type="subTitle" idx="1" hasCustomPrompt="1"/>
          </p:nvPr>
        </p:nvSpPr>
        <p:spPr>
          <a:xfrm>
            <a:off x="2362200" y="6050037"/>
            <a:ext cx="6705600" cy="685800"/>
          </a:xfrm>
        </p:spPr>
        <p:txBody>
          <a:bodyPr anchor="ctr">
            <a:normAutofit/>
          </a:bodyPr>
          <a:lstStyle>
            <a:lvl1pPr marL="0" indent="0" algn="l">
              <a:buNone/>
              <a:defRPr sz="2600" baseline="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07 Marketing Management 2e Marshall &amp; Johnson</a:t>
            </a:r>
          </a:p>
        </p:txBody>
      </p:sp>
      <p:sp>
        <p:nvSpPr>
          <p:cNvPr id="7" name="Date Placeholder 27"/>
          <p:cNvSpPr>
            <a:spLocks noGrp="1"/>
          </p:cNvSpPr>
          <p:nvPr>
            <p:ph type="dt" sz="half" idx="10"/>
          </p:nvPr>
        </p:nvSpPr>
        <p:spPr>
          <a:xfrm>
            <a:off x="76200" y="6069013"/>
            <a:ext cx="2057400" cy="685800"/>
          </a:xfrm>
          <a:prstGeom prst="rect">
            <a:avLst/>
          </a:prstGeom>
        </p:spPr>
        <p:txBody>
          <a:bodyPr>
            <a:noAutofit/>
          </a:bodyPr>
          <a:lstStyle>
            <a:lvl1pPr algn="ctr">
              <a:defRPr sz="2000">
                <a:solidFill>
                  <a:srgbClr val="FFFFFF"/>
                </a:solidFill>
              </a:defRPr>
            </a:lvl1pPr>
          </a:lstStyle>
          <a:p>
            <a:endParaRPr lang="en-US" dirty="0"/>
          </a:p>
        </p:txBody>
      </p:sp>
      <p:sp>
        <p:nvSpPr>
          <p:cNvPr id="11" name="Slide Number Placeholder 28"/>
          <p:cNvSpPr>
            <a:spLocks noGrp="1"/>
          </p:cNvSpPr>
          <p:nvPr>
            <p:ph type="sldNum" sz="quarter" idx="12"/>
          </p:nvPr>
        </p:nvSpPr>
        <p:spPr>
          <a:xfrm>
            <a:off x="8001000" y="228600"/>
            <a:ext cx="8382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fld id="{49950640-35C6-47E7-93F2-261321D64528}"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099" y="1633519"/>
            <a:ext cx="6405563"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82863" y="2377440"/>
            <a:ext cx="6400800" cy="3414771"/>
          </a:xfrm>
        </p:spPr>
        <p:txBody>
          <a:bodyPr>
            <a:normAutofit/>
          </a:bodyPr>
          <a:lstStyle>
            <a:lvl1pPr marL="0" indent="0">
              <a:lnSpc>
                <a:spcPct val="100000"/>
              </a:lnSpc>
              <a:spcBef>
                <a:spcPts val="0"/>
              </a:spcBef>
              <a:buNone/>
              <a:defRPr sz="2800" b="1" kern="0" baseline="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1">
                <a:solidFill>
                  <a:schemeClr val="accent4"/>
                </a:solidFill>
              </a:defRPr>
            </a:lvl1pPr>
          </a:lstStyle>
          <a:p>
            <a:r>
              <a:rPr lang="en-US"/>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0EDB0D06-98D8-4B6E-805C-DFE8F12D0AD2}"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2"/>
          <p:cNvSpPr>
            <a:spLocks noGrp="1"/>
          </p:cNvSpPr>
          <p:nvPr>
            <p:ph type="sldNum" sz="quarter" idx="11"/>
          </p:nvPr>
        </p:nvSpPr>
        <p:spPr>
          <a:xfrm>
            <a:off x="0" y="1752600"/>
            <a:ext cx="1295400" cy="701675"/>
          </a:xfrm>
        </p:spPr>
        <p:txBody>
          <a:bodyPr wrap="square" lIns="91440" tIns="45720" rIns="91440" bIns="45720" numCol="1" compatLnSpc="1">
            <a:prstTxWarp prst="textNoShape">
              <a:avLst/>
            </a:prstTxWarp>
            <a:noAutofit/>
          </a:bodyPr>
          <a:lstStyle>
            <a:lvl1pPr>
              <a:defRPr sz="2400"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6" name="Slide Number Placeholder 9"/>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D4417D8D-DA12-4C3A-A5C1-35C727E97F99}" type="slidenum">
              <a:rPr lang="en-US" smtClean="0"/>
              <a:pPr>
                <a:defRPr/>
              </a:pPr>
              <a:t>‹#›</a:t>
            </a:fld>
            <a:endParaRPr lang="en-US" dirty="0"/>
          </a:p>
        </p:txBody>
      </p:sp>
      <p:sp>
        <p:nvSpPr>
          <p:cNvPr id="7" name="Footer Placeholder 11"/>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8" name="Slide Number Placeholder 11"/>
          <p:cNvSpPr>
            <a:spLocks noGrp="1"/>
          </p:cNvSpPr>
          <p:nvPr>
            <p:ph type="sldNum" sz="quarter" idx="11"/>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 </a:t>
            </a:r>
            <a:endParaRPr lang="en-US" dirty="0"/>
          </a:p>
        </p:txBody>
      </p:sp>
      <p:sp>
        <p:nvSpPr>
          <p:cNvPr id="5" name="Slide Number Placeholder 4"/>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F8621D07-15AD-4A55-8E08-CD69796F57AA}"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4" name="Slide Number Placeholder 3"/>
          <p:cNvSpPr>
            <a:spLocks noGrp="1"/>
          </p:cNvSpPr>
          <p:nvPr>
            <p:ph type="sldNum" sz="quarter" idx="12"/>
          </p:nvPr>
        </p:nvSpPr>
        <p:spPr>
          <a:xfrm>
            <a:off x="0" y="6248400"/>
            <a:ext cx="533400" cy="381000"/>
          </a:xfrm>
        </p:spPr>
        <p:txBody>
          <a:bodyPr wrap="square" lIns="91440" tIns="45720" rIns="91440" bIns="45720" numCol="1" compatLnSpc="1">
            <a:prstTxWarp prst="textNoShape">
              <a:avLst/>
            </a:prstTxWarp>
          </a:bodyPr>
          <a:lstStyle>
            <a:lvl1pPr>
              <a:defRPr smtClean="0">
                <a:solidFill>
                  <a:schemeClr val="tx2"/>
                </a:solidFill>
                <a:latin typeface="Arial" pitchFamily="34" charset="0"/>
                <a:ea typeface="ＭＳ Ｐゴシック" pitchFamily="34" charset="-128"/>
              </a:defRPr>
            </a:lvl1pPr>
          </a:lstStyle>
          <a:p>
            <a:pPr>
              <a:defRPr/>
            </a:pPr>
            <a:fld id="{7F2D9F8C-C9A8-448F-9C95-01D7A4DAAD19}" type="slidenum">
              <a:rPr lang="en-US" smtClean="0"/>
              <a:pPr>
                <a:defRPr/>
              </a:pPr>
              <a:t>‹#›</a:t>
            </a:fld>
            <a:endParaRPr lang="en-US" dirty="0"/>
          </a:p>
        </p:txBody>
      </p:sp>
    </p:spTree>
  </p:cSld>
  <p:clrMapOvr>
    <a:masterClrMapping/>
  </p:clrMapOvr>
  <p:transition xmlns:p14="http://schemas.microsoft.com/office/powerpoint/2010/mai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609600" y="6248400"/>
            <a:ext cx="8153400" cy="365125"/>
          </a:xfrm>
        </p:spPr>
        <p:txBody>
          <a:bodyPr/>
          <a:lstStyle>
            <a:lvl1pPr algn="l">
              <a:defRPr sz="1000"/>
            </a:lvl1pPr>
          </a:lstStyle>
          <a:p>
            <a:pPr>
              <a:defRPr/>
            </a:pPr>
            <a:r>
              <a:rPr lang="en-US"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 </a:t>
            </a:r>
            <a:endParaRPr lang="en-US" dirty="0" smtClean="0">
              <a:solidFill>
                <a:schemeClr val="bg1">
                  <a:lumMod val="65000"/>
                </a:schemeClr>
              </a:solidFill>
            </a:endParaRPr>
          </a:p>
        </p:txBody>
      </p:sp>
      <p:sp>
        <p:nvSpPr>
          <p:cNvPr id="7" name="Slide Number Placeholder 6"/>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a:lstStyle>
            <a:lvl1pPr>
              <a:defRPr/>
            </a:lvl1pPr>
          </a:lstStyle>
          <a:p>
            <a:endParaRPr lang="en-US"/>
          </a:p>
        </p:txBody>
      </p:sp>
      <p:sp>
        <p:nvSpPr>
          <p:cNvPr id="10" name="Slide Number Placeholder 12"/>
          <p:cNvSpPr>
            <a:spLocks noGrp="1"/>
          </p:cNvSpPr>
          <p:nvPr>
            <p:ph type="sldNum" sz="quarter" idx="11"/>
          </p:nvPr>
        </p:nvSpPr>
        <p:spPr>
          <a:xfrm>
            <a:off x="0" y="4667250"/>
            <a:ext cx="1447800" cy="663575"/>
          </a:xfrm>
        </p:spPr>
        <p:txBody>
          <a:bodyPr wrap="square" lIns="91440" tIns="45720" rIns="91440" bIns="45720" numCol="1" compatLnSpc="1">
            <a:prstTxWarp prst="textNoShape">
              <a:avLst/>
            </a:prstTxWarp>
          </a:bodyPr>
          <a:lstStyle>
            <a:lvl1pPr>
              <a:defRPr sz="2800"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0" y="6248400"/>
            <a:ext cx="2667000" cy="365125"/>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6" name="Slide Number Placeholder 5"/>
          <p:cNvSpPr>
            <a:spLocks noGrp="1"/>
          </p:cNvSpPr>
          <p:nvPr>
            <p:ph type="sldNum" sz="quarter" idx="12"/>
          </p:nvPr>
        </p:nvSpPr>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a:prstGeom prst="rect">
            <a:avLst/>
          </a:prstGeom>
        </p:spPr>
        <p:txBody>
          <a:bodyPr/>
          <a:lstStyle>
            <a:lvl1pPr>
              <a:defRPr/>
            </a:lvl1pPr>
          </a:lstStyle>
          <a:p>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9" name="Slide Number Placeholder 5"/>
          <p:cNvSpPr>
            <a:spLocks noGrp="1"/>
          </p:cNvSpPr>
          <p:nvPr>
            <p:ph type="sldNum" sz="quarter" idx="12"/>
          </p:nvPr>
        </p:nvSpPr>
        <p:spPr>
          <a:xfrm rot="5400000">
            <a:off x="5989638" y="144462"/>
            <a:ext cx="533400" cy="244475"/>
          </a:xfrm>
        </p:spPr>
        <p:txBody>
          <a:bodyPr wrap="square" lIns="91440" tIns="45720" rIns="91440" bIns="45720" numCol="1" compatLnSpc="1">
            <a:prstTxWarp prst="textNoShape">
              <a:avLst/>
            </a:prstTxWarp>
          </a:bodyPr>
          <a:lstStyle>
            <a:lvl1pPr>
              <a:defRPr smtClean="0">
                <a:latin typeface="Arial" pitchFamily="34" charset="0"/>
                <a:ea typeface="ＭＳ Ｐゴシック" pitchFamily="34" charset="-128"/>
              </a:defRPr>
            </a:lvl1pPr>
          </a:lstStyle>
          <a:p>
            <a:pPr>
              <a:defRPr/>
            </a:pPr>
            <a:fld id="{A3D967AF-BF0C-4B9D-BE9C-873D67EA65E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4"/>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Exhibit">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p:nvPr>
        </p:nvSpPr>
        <p:spPr>
          <a:xfrm>
            <a:off x="1671606" y="457200"/>
            <a:ext cx="7198074" cy="548640"/>
          </a:xfrm>
          <a:solidFill>
            <a:schemeClr val="accent6"/>
          </a:solidFill>
        </p:spPr>
        <p:txBody>
          <a:bodyPr>
            <a:noAutofit/>
          </a:bodyPr>
          <a:lstStyle>
            <a:lvl1pPr>
              <a:defRPr sz="1600" b="1">
                <a:solidFill>
                  <a:schemeClr val="bg1"/>
                </a:solidFill>
                <a:latin typeface="Franklin Gothic Book" pitchFamily="34" charset="0"/>
                <a:cs typeface="Arial" pitchFamily="34" charset="0"/>
              </a:defRPr>
            </a:lvl1pPr>
          </a:lstStyle>
          <a:p>
            <a:r>
              <a:rPr lang="en-US"/>
              <a:t>Click to edit Master title style</a:t>
            </a:r>
            <a:endParaRPr lang="en-US" dirty="0"/>
          </a:p>
        </p:txBody>
      </p:sp>
      <p:sp>
        <p:nvSpPr>
          <p:cNvPr id="7" name="Text Placeholder 6"/>
          <p:cNvSpPr>
            <a:spLocks noGrp="1"/>
          </p:cNvSpPr>
          <p:nvPr>
            <p:ph type="body" sz="quarter" idx="12"/>
          </p:nvPr>
        </p:nvSpPr>
        <p:spPr>
          <a:xfrm>
            <a:off x="228601" y="457835"/>
            <a:ext cx="1371600" cy="548640"/>
          </a:xfrm>
          <a:solidFill>
            <a:schemeClr val="accent4"/>
          </a:solidFill>
        </p:spPr>
        <p:txBody>
          <a:bodyPr anchor="ctr" anchorCtr="1"/>
          <a:lstStyle>
            <a:lvl1pPr marL="0" indent="0" algn="ctr">
              <a:spcBef>
                <a:spcPts val="0"/>
              </a:spcBef>
              <a:buNone/>
              <a:defRPr sz="1600" b="1" cap="all" baseline="0"/>
            </a:lvl1pPr>
          </a:lstStyle>
          <a:p>
            <a:pPr lvl="0"/>
            <a:r>
              <a:rPr lang="en-US"/>
              <a:t>Click to edit Master text styles</a:t>
            </a:r>
          </a:p>
        </p:txBody>
      </p:sp>
      <p:sp>
        <p:nvSpPr>
          <p:cNvPr id="4" name="Footer Placeholder 2"/>
          <p:cNvSpPr>
            <a:spLocks noGrp="1"/>
          </p:cNvSpPr>
          <p:nvPr>
            <p:ph type="ftr" sz="quarter" idx="13"/>
          </p:nvPr>
        </p:nvSpPr>
        <p:spPr>
          <a:xfrm>
            <a:off x="198438" y="6305550"/>
            <a:ext cx="8671242" cy="415290"/>
          </a:xfrm>
        </p:spPr>
        <p:txBody>
          <a:bodyPr/>
          <a:lstStyle>
            <a:lvl1pPr algn="l">
              <a:defRPr sz="1000"/>
            </a:lvl1pPr>
          </a:lstStyle>
          <a:p>
            <a:pPr>
              <a:defRPr/>
            </a:pPr>
            <a:r>
              <a:rPr lang="en-US"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 </a:t>
            </a:r>
            <a:endParaRPr lang="en-US" dirty="0" smtClean="0">
              <a:solidFill>
                <a:schemeClr val="bg1">
                  <a:lumMod val="65000"/>
                </a:schemeClr>
              </a:solidFill>
            </a:endParaRPr>
          </a:p>
        </p:txBody>
      </p:sp>
      <p:sp>
        <p:nvSpPr>
          <p:cNvPr id="5" name="Slide Number Placeholder 3"/>
          <p:cNvSpPr>
            <a:spLocks noGrp="1"/>
          </p:cNvSpPr>
          <p:nvPr>
            <p:ph type="sldNum" sz="quarter" idx="14"/>
          </p:nvPr>
        </p:nvSpPr>
        <p:spPr/>
        <p:txBody>
          <a:bodyPr/>
          <a:lstStyle>
            <a:lvl1pPr>
              <a:defRPr/>
            </a:lvl1pPr>
          </a:lstStyle>
          <a:p>
            <a:pPr>
              <a:defRPr/>
            </a:pPr>
            <a:fld id="{CE0FFD9C-A364-488B-98E9-3121DD21E0E3}"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8229600" y="457200"/>
            <a:ext cx="914400" cy="5492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578100" y="1633519"/>
            <a:ext cx="6400800" cy="682611"/>
          </a:xfrm>
        </p:spPr>
        <p:txBody>
          <a:bodyPr anchor="b" anchorCtr="0"/>
          <a:lstStyle>
            <a:lvl1pPr algn="l">
              <a:lnSpc>
                <a:spcPts val="4500"/>
              </a:lnSpc>
              <a:buNone/>
              <a:defRPr sz="4000" b="0" cap="none" baseline="0">
                <a:effectLst/>
              </a:defRPr>
            </a:lvl1pPr>
            <a:extLst/>
          </a:lstStyle>
          <a:p>
            <a:r>
              <a:rPr lang="en-US"/>
              <a:t>Click to edit Master title style</a:t>
            </a:r>
            <a:endParaRPr lang="en-US" dirty="0"/>
          </a:p>
        </p:txBody>
      </p:sp>
      <p:sp>
        <p:nvSpPr>
          <p:cNvPr id="3" name="Text Placeholder 2"/>
          <p:cNvSpPr>
            <a:spLocks noGrp="1"/>
          </p:cNvSpPr>
          <p:nvPr>
            <p:ph type="body" idx="1"/>
          </p:nvPr>
        </p:nvSpPr>
        <p:spPr>
          <a:xfrm>
            <a:off x="2578100" y="2377440"/>
            <a:ext cx="6400800" cy="3414771"/>
          </a:xfrm>
        </p:spPr>
        <p:txBody>
          <a:bodyPr>
            <a:normAutofit/>
          </a:bodyPr>
          <a:lstStyle>
            <a:lvl1pPr marL="0" indent="0">
              <a:lnSpc>
                <a:spcPct val="100000"/>
              </a:lnSpc>
              <a:spcBef>
                <a:spcPts val="0"/>
              </a:spcBef>
              <a:buNone/>
              <a:defRPr sz="2800" b="1" kern="0" baseline="0">
                <a:solidFill>
                  <a:schemeClr val="accent6"/>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9" name="Subtitle 21"/>
          <p:cNvSpPr>
            <a:spLocks noGrp="1"/>
          </p:cNvSpPr>
          <p:nvPr>
            <p:ph type="subTitle" idx="12"/>
          </p:nvPr>
        </p:nvSpPr>
        <p:spPr>
          <a:xfrm>
            <a:off x="685800" y="457200"/>
            <a:ext cx="5486400" cy="685800"/>
          </a:xfrm>
          <a:noFill/>
          <a:ln>
            <a:noFill/>
          </a:ln>
        </p:spPr>
        <p:txBody>
          <a:bodyPr lIns="0" tIns="0" rIns="0" bIns="0" anchor="ctr">
            <a:noAutofit/>
          </a:bodyPr>
          <a:lstStyle>
            <a:lvl1pPr marL="27432" indent="0" algn="l">
              <a:buNone/>
              <a:defRPr sz="3600" b="0" i="0" cap="none" baseline="0">
                <a:solidFill>
                  <a:schemeClr val="tx1"/>
                </a:solidFill>
                <a:effectLst/>
                <a:latin typeface="+mn-lt"/>
                <a:cs typeface="Courier New" pitchFamily="49"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7" name="Footer Placeholder 4"/>
          <p:cNvSpPr>
            <a:spLocks noGrp="1"/>
          </p:cNvSpPr>
          <p:nvPr>
            <p:ph type="ftr" sz="quarter" idx="13"/>
          </p:nvPr>
        </p:nvSpPr>
        <p:spPr>
          <a:xfrm>
            <a:off x="2578100" y="6305550"/>
            <a:ext cx="5630863" cy="476250"/>
          </a:xfrm>
        </p:spPr>
        <p:txBody>
          <a:bodyPr/>
          <a:lstStyle>
            <a:lvl1pPr>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79.xml"/><Relationship Id="rId12" Type="http://schemas.openxmlformats.org/officeDocument/2006/relationships/slideLayout" Target="../slideLayouts/slideLayout80.xml"/><Relationship Id="rId13" Type="http://schemas.openxmlformats.org/officeDocument/2006/relationships/theme" Target="../theme/theme10.xml"/><Relationship Id="rId1" Type="http://schemas.openxmlformats.org/officeDocument/2006/relationships/slideLayout" Target="../slideLayouts/slideLayout69.xml"/><Relationship Id="rId2" Type="http://schemas.openxmlformats.org/officeDocument/2006/relationships/slideLayout" Target="../slideLayouts/slideLayout70.xml"/><Relationship Id="rId3" Type="http://schemas.openxmlformats.org/officeDocument/2006/relationships/slideLayout" Target="../slideLayouts/slideLayout71.xml"/><Relationship Id="rId4" Type="http://schemas.openxmlformats.org/officeDocument/2006/relationships/slideLayout" Target="../slideLayouts/slideLayout72.xml"/><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 Id="rId9" Type="http://schemas.openxmlformats.org/officeDocument/2006/relationships/slideLayout" Target="../slideLayouts/slideLayout77.xml"/><Relationship Id="rId10" Type="http://schemas.openxmlformats.org/officeDocument/2006/relationships/slideLayout" Target="../slideLayouts/slideLayout7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theme" Target="../theme/theme4.xml"/><Relationship Id="rId1" Type="http://schemas.openxmlformats.org/officeDocument/2006/relationships/slideLayout" Target="../slideLayouts/slideLayout33.xml"/><Relationship Id="rId2"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theme" Target="../theme/theme5.xml"/><Relationship Id="rId1" Type="http://schemas.openxmlformats.org/officeDocument/2006/relationships/slideLayout" Target="../slideLayouts/slideLayout38.xml"/><Relationship Id="rId2"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 Id="rId11" Type="http://schemas.openxmlformats.org/officeDocument/2006/relationships/theme" Target="../theme/theme6.xml"/><Relationship Id="rId1" Type="http://schemas.openxmlformats.org/officeDocument/2006/relationships/slideLayout" Target="../slideLayouts/slideLayout43.xml"/><Relationship Id="rId2" Type="http://schemas.openxmlformats.org/officeDocument/2006/relationships/slideLayout" Target="../slideLayouts/slideLayout4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5.xml"/><Relationship Id="rId4" Type="http://schemas.openxmlformats.org/officeDocument/2006/relationships/slideLayout" Target="../slideLayouts/slideLayout56.xml"/><Relationship Id="rId5" Type="http://schemas.openxmlformats.org/officeDocument/2006/relationships/slideLayout" Target="../slideLayouts/slideLayout57.xml"/><Relationship Id="rId6" Type="http://schemas.openxmlformats.org/officeDocument/2006/relationships/theme" Target="../theme/theme7.xml"/><Relationship Id="rId1" Type="http://schemas.openxmlformats.org/officeDocument/2006/relationships/slideLayout" Target="../slideLayouts/slideLayout53.xml"/><Relationship Id="rId2" Type="http://schemas.openxmlformats.org/officeDocument/2006/relationships/slideLayout" Target="../slideLayouts/slideLayout54.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0.xml"/><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theme" Target="../theme/theme8.xml"/><Relationship Id="rId1" Type="http://schemas.openxmlformats.org/officeDocument/2006/relationships/slideLayout" Target="../slideLayouts/slideLayout58.xml"/><Relationship Id="rId2" Type="http://schemas.openxmlformats.org/officeDocument/2006/relationships/slideLayout" Target="../slideLayouts/slideLayout59.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6.xml"/><Relationship Id="rId4" Type="http://schemas.openxmlformats.org/officeDocument/2006/relationships/slideLayout" Target="../slideLayouts/slideLayout67.xml"/><Relationship Id="rId5" Type="http://schemas.openxmlformats.org/officeDocument/2006/relationships/slideLayout" Target="../slideLayouts/slideLayout68.xml"/><Relationship Id="rId6" Type="http://schemas.openxmlformats.org/officeDocument/2006/relationships/theme" Target="../theme/theme9.xml"/><Relationship Id="rId1" Type="http://schemas.openxmlformats.org/officeDocument/2006/relationships/slideLayout" Target="../slideLayouts/slideLayout64.xml"/><Relationship Id="rId2"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46A75A85-955D-4981-AD63-6D77F26C52FD}" type="slidenum">
              <a:rPr lang="en-US"/>
              <a:pPr>
                <a:defRPr/>
              </a:pPr>
              <a:t>‹#›</a:t>
            </a:fld>
            <a:endParaRPr lang="en-US" dirty="0"/>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192" r:id="rId1"/>
    <p:sldLayoutId id="2147484180" r:id="rId2"/>
    <p:sldLayoutId id="2147484181" r:id="rId3"/>
    <p:sldLayoutId id="2147484182" r:id="rId4"/>
    <p:sldLayoutId id="2147484193" r:id="rId5"/>
    <p:sldLayoutId id="2147484194" r:id="rId6"/>
    <p:sldLayoutId id="2147484195" r:id="rId7"/>
    <p:sldLayoutId id="2147484196" r:id="rId8"/>
    <p:sldLayoutId id="2147484197" r:id="rId9"/>
    <p:sldLayoutId id="2147484198" r:id="rId10"/>
  </p:sldLayoutIdLst>
  <p:transition xmlns:p14="http://schemas.microsoft.com/office/powerpoint/2010/main">
    <p:fade/>
  </p:transition>
  <p:hf hdr="0" dt="0"/>
  <p:txStyles>
    <p:titleStyle>
      <a:lvl1pPr algn="l" rtl="0" eaLnBrk="0" fontAlgn="base" hangingPunct="0">
        <a:spcBef>
          <a:spcPct val="0"/>
        </a:spcBef>
        <a:spcAft>
          <a:spcPct val="0"/>
        </a:spcAft>
        <a:defRPr sz="3600" kern="1200" cap="all" spc="5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Franklin Gothic Demi Cond" pitchFamily="34" charset="0"/>
        </a:defRPr>
      </a:lvl2pPr>
      <a:lvl3pPr algn="l" rtl="0" eaLnBrk="0" fontAlgn="base" hangingPunct="0">
        <a:spcBef>
          <a:spcPct val="0"/>
        </a:spcBef>
        <a:spcAft>
          <a:spcPct val="0"/>
        </a:spcAft>
        <a:defRPr sz="3600">
          <a:solidFill>
            <a:schemeClr val="tx2"/>
          </a:solidFill>
          <a:latin typeface="Franklin Gothic Demi Cond" pitchFamily="34" charset="0"/>
        </a:defRPr>
      </a:lvl3pPr>
      <a:lvl4pPr algn="l" rtl="0" eaLnBrk="0" fontAlgn="base" hangingPunct="0">
        <a:spcBef>
          <a:spcPct val="0"/>
        </a:spcBef>
        <a:spcAft>
          <a:spcPct val="0"/>
        </a:spcAft>
        <a:defRPr sz="3600">
          <a:solidFill>
            <a:schemeClr val="tx2"/>
          </a:solidFill>
          <a:latin typeface="Franklin Gothic Demi Cond" pitchFamily="34" charset="0"/>
        </a:defRPr>
      </a:lvl4pPr>
      <a:lvl5pPr algn="l" rtl="0" eaLnBrk="0" fontAlgn="base" hangingPunct="0">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0" fontAlgn="base" hangingPunct="0">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0" fontAlgn="base" hangingPunct="0">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0" fontAlgn="base" hangingPunct="0">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0" fontAlgn="base" hangingPunct="0">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0" fontAlgn="base" hangingPunct="0">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609600" y="6248400"/>
            <a:ext cx="8153400" cy="365125"/>
          </a:xfrm>
          <a:prstGeom prst="rect">
            <a:avLst/>
          </a:prstGeom>
        </p:spPr>
        <p:txBody>
          <a:bodyPr vert="horz" wrap="square" lIns="91440" tIns="45720" rIns="91440" bIns="45720" numCol="1" anchor="ctr" anchorCtr="0" compatLnSpc="1">
            <a:prstTxWarp prst="textNoShape">
              <a:avLst/>
            </a:prstTxWarp>
          </a:bodyPr>
          <a:lstStyle>
            <a:lvl1pPr algn="l">
              <a:defRPr sz="1000">
                <a:solidFill>
                  <a:schemeClr val="bg1">
                    <a:lumMod val="75000"/>
                  </a:schemeClr>
                </a:solidFill>
              </a:defRPr>
            </a:lvl1pPr>
          </a:lstStyle>
          <a:p>
            <a:pPr>
              <a:defRPr/>
            </a:pPr>
            <a:r>
              <a:rPr lang="en-US" dirty="0" smtClean="0"/>
              <a:t>©McGraw-Hill Education. All rights reserved. Authorized only for instructor use in the classroom. No reproduction or further distribution permitted without the prior written consent of McGraw-Hill Education. </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88F4B01C-D30D-4BA4-9987-10CC8BC2529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66" r:id="rId1"/>
    <p:sldLayoutId id="2147484267" r:id="rId2"/>
    <p:sldLayoutId id="2147484268" r:id="rId3"/>
    <p:sldLayoutId id="2147484269" r:id="rId4"/>
    <p:sldLayoutId id="2147484270" r:id="rId5"/>
    <p:sldLayoutId id="2147484271" r:id="rId6"/>
    <p:sldLayoutId id="2147484272" r:id="rId7"/>
    <p:sldLayoutId id="2147484273" r:id="rId8"/>
    <p:sldLayoutId id="2147484274" r:id="rId9"/>
    <p:sldLayoutId id="2147484275" r:id="rId10"/>
    <p:sldLayoutId id="2147484276" r:id="rId11"/>
    <p:sldLayoutId id="2147484300" r:id="rId12"/>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10429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609600" y="6248400"/>
            <a:ext cx="8153400" cy="365125"/>
          </a:xfrm>
          <a:prstGeom prst="rect">
            <a:avLst/>
          </a:prstGeom>
        </p:spPr>
        <p:txBody>
          <a:bodyPr vert="horz" wrap="square" lIns="91440" tIns="45720" rIns="91440" bIns="45720" numCol="1" anchor="ctr" anchorCtr="0" compatLnSpc="1">
            <a:prstTxWarp prst="textNoShape">
              <a:avLst/>
            </a:prstTxWarp>
          </a:bodyPr>
          <a:lstStyle>
            <a:lvl1pPr algn="l">
              <a:defRPr sz="1000">
                <a:solidFill>
                  <a:schemeClr val="tx2"/>
                </a:solidFill>
              </a:defRPr>
            </a:lvl1pPr>
          </a:lstStyle>
          <a:p>
            <a:pPr>
              <a:defRPr/>
            </a:pPr>
            <a:r>
              <a:rPr lang="en-US" dirty="0"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a:t>
            </a:r>
          </a:p>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charset="0"/>
                <a:ea typeface="ＭＳ Ｐゴシック" charset="0"/>
                <a:cs typeface="ＭＳ Ｐゴシック" charset="0"/>
              </a:defRPr>
            </a:lvl1pPr>
          </a:lstStyle>
          <a:p>
            <a:pPr>
              <a:defRPr/>
            </a:pPr>
            <a:fld id="{46A75A85-955D-4981-AD63-6D77F26C52FD}" type="slidenum">
              <a:rPr lang="en-US" smtClean="0"/>
              <a:pPr>
                <a:defRPr/>
              </a:pPr>
              <a:t>‹#›</a:t>
            </a:fld>
            <a:endParaRPr lang="en-US" dirty="0"/>
          </a:p>
        </p:txBody>
      </p:sp>
      <p:sp>
        <p:nvSpPr>
          <p:cNvPr id="2" name="TextBox 1"/>
          <p:cNvSpPr txBox="1"/>
          <p:nvPr userDrawn="1"/>
        </p:nvSpPr>
        <p:spPr>
          <a:xfrm>
            <a:off x="1030699" y="6423192"/>
            <a:ext cx="184666" cy="369332"/>
          </a:xfrm>
          <a:prstGeom prst="rect">
            <a:avLst/>
          </a:prstGeom>
          <a:noFill/>
        </p:spPr>
        <p:txBody>
          <a:bodyPr wrap="none" rtlCol="0">
            <a:spAutoFit/>
          </a:bodyPr>
          <a:lstStyle/>
          <a:p>
            <a:endParaRPr lang="en-US" dirty="0"/>
          </a:p>
        </p:txBody>
      </p:sp>
    </p:spTree>
  </p:cSld>
  <p:clrMap bg1="lt1" tx1="dk1" bg2="lt2" tx2="dk2" accent1="accent1" accent2="accent2" accent3="accent3" accent4="accent4" accent5="accent5" accent6="accent6" hlink="hlink" folHlink="folHlink"/>
  <p:sldLayoutIdLst>
    <p:sldLayoutId id="2147484200" r:id="rId1"/>
    <p:sldLayoutId id="2147484201" r:id="rId2"/>
    <p:sldLayoutId id="2147484202" r:id="rId3"/>
    <p:sldLayoutId id="2147484203" r:id="rId4"/>
    <p:sldLayoutId id="2147484204" r:id="rId5"/>
    <p:sldLayoutId id="2147484205" r:id="rId6"/>
    <p:sldLayoutId id="2147484206" r:id="rId7"/>
    <p:sldLayoutId id="2147484207" r:id="rId8"/>
    <p:sldLayoutId id="2147484208" r:id="rId9"/>
    <p:sldLayoutId id="2147484209" r:id="rId10"/>
    <p:sldLayoutId id="2147484210" r:id="rId11"/>
    <p:sldLayoutId id="2147484211" r:id="rId12"/>
  </p:sldLayoutIdLst>
  <p:transition xmlns:p14="http://schemas.microsoft.com/office/powerpoint/2010/main">
    <p:fade/>
  </p:transition>
  <p:hf hdr="0" dt="0"/>
  <p:txStyles>
    <p:titleStyle>
      <a:lvl1pPr algn="l" rtl="0" eaLnBrk="1" fontAlgn="base" hangingPunct="1">
        <a:spcBef>
          <a:spcPct val="0"/>
        </a:spcBef>
        <a:spcAft>
          <a:spcPct val="0"/>
        </a:spcAft>
        <a:defRPr sz="4400" kern="120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2pPr>
      <a:lvl3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3pPr>
      <a:lvl4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4pPr>
      <a:lvl5pPr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6pPr>
      <a:lvl7pPr marL="9144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7pPr>
      <a:lvl8pPr marL="13716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8pPr>
      <a:lvl9pPr marL="1828800" algn="l" rtl="0" eaLnBrk="1" fontAlgn="base" hangingPunct="1">
        <a:spcBef>
          <a:spcPct val="0"/>
        </a:spcBef>
        <a:spcAft>
          <a:spcPct val="0"/>
        </a:spcAft>
        <a:defRPr sz="4400">
          <a:solidFill>
            <a:schemeClr val="tx2"/>
          </a:solidFill>
          <a:latin typeface="Bookman Old Style" charset="0"/>
          <a:ea typeface="ＭＳ Ｐゴシック" charset="0"/>
          <a:cs typeface="ＭＳ Ｐゴシック"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ＭＳ Ｐゴシック" charset="0"/>
          <a:cs typeface="ＭＳ Ｐゴシック" charset="0"/>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ＭＳ Ｐゴシック" charset="0"/>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ＭＳ Ｐゴシック" charset="0"/>
          <a:cs typeface="+mn-cs"/>
        </a:defRPr>
      </a:lvl3pPr>
      <a:lvl4pPr marL="1371600" indent="-228600" algn="l" rtl="0" eaLnBrk="1" fontAlgn="base" hangingPunct="1">
        <a:spcBef>
          <a:spcPts val="400"/>
        </a:spcBef>
        <a:spcAft>
          <a:spcPct val="0"/>
        </a:spcAft>
        <a:buClr>
          <a:srgbClr val="99CA2C"/>
        </a:buClr>
        <a:buSzPct val="75000"/>
        <a:buFont typeface="Wingdings" pitchFamily="2" charset="2"/>
        <a:buChar char=""/>
        <a:defRPr sz="2000" kern="1200">
          <a:solidFill>
            <a:schemeClr val="tx1"/>
          </a:solidFill>
          <a:latin typeface="+mn-lt"/>
          <a:ea typeface="ＭＳ Ｐゴシック" charset="0"/>
          <a:cs typeface="+mn-cs"/>
        </a:defRPr>
      </a:lvl4pPr>
      <a:lvl5pPr marL="1828800" indent="-228600" algn="l" rtl="0" eaLnBrk="1" fontAlgn="base" hangingPunct="1">
        <a:spcBef>
          <a:spcPts val="400"/>
        </a:spcBef>
        <a:spcAft>
          <a:spcPct val="0"/>
        </a:spcAft>
        <a:buClr>
          <a:srgbClr val="92C02A"/>
        </a:buClr>
        <a:buSzPct val="65000"/>
        <a:buFont typeface="Wingdings" pitchFamily="2" charset="2"/>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1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2302DF93-FF42-4B25-AFFB-8A77894EADE5}" type="slidenum">
              <a:rPr lang="en-US"/>
              <a:pPr/>
              <a:t>‹#›</a:t>
            </a:fld>
            <a:endParaRPr lang="en-US"/>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57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432DB7F3-B1B5-4361-A27F-3175FE8AB752}" type="slidenum">
              <a:rPr lang="en-US"/>
              <a:pPr/>
              <a:t>‹#›</a:t>
            </a:fld>
            <a:endParaRPr lang="en-US"/>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09</a:t>
            </a:r>
          </a:p>
        </p:txBody>
      </p:sp>
    </p:spTree>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23"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vert="horz" wrap="square" lIns="91440" tIns="45720" rIns="91440" bIns="45720" numCol="1" anchor="b" anchorCtr="0" compatLnSpc="1">
            <a:prstTxWarp prst="textNoShape">
              <a:avLst/>
            </a:prstTxWarp>
          </a:bodyPr>
          <a:lstStyle>
            <a:lvl1pPr>
              <a:defRPr sz="1000">
                <a:latin typeface="Franklin Gothic Book" pitchFamily="34" charset="0"/>
              </a:defRPr>
            </a:lvl1pPr>
          </a:lstStyle>
          <a:p>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vert="horz" wrap="square" lIns="91440" tIns="45720" rIns="91440" bIns="45720" numCol="1" anchor="b" anchorCtr="0" compatLnSpc="1">
            <a:prstTxWarp prst="textNoShape">
              <a:avLst/>
            </a:prstTxWarp>
          </a:bodyPr>
          <a:lstStyle>
            <a:lvl1pPr algn="r">
              <a:defRPr sz="1200">
                <a:latin typeface="Franklin Gothic Book" pitchFamily="34" charset="0"/>
              </a:defRPr>
            </a:lvl1pPr>
          </a:lstStyle>
          <a:p>
            <a:fld id="{8178930A-9B3A-4C99-AEA2-F90AF211C1CD}" type="slidenum">
              <a:rPr lang="en-US"/>
              <a:pPr/>
              <a:t>‹#›</a:t>
            </a:fld>
            <a:endParaRPr lang="en-US"/>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ea typeface="+mn-ea"/>
              </a:rPr>
              <a:t>Chapter</a:t>
            </a:r>
            <a:r>
              <a:rPr lang="en-US" sz="3200" cap="all" dirty="0">
                <a:solidFill>
                  <a:schemeClr val="bg1"/>
                </a:solidFill>
                <a:latin typeface="+mn-lt"/>
                <a:ea typeface="+mn-ea"/>
              </a:rPr>
              <a:t>  </a:t>
            </a:r>
            <a:r>
              <a:rPr lang="en-US" sz="3200" cap="all" dirty="0">
                <a:solidFill>
                  <a:schemeClr val="bg1"/>
                </a:solidFill>
                <a:latin typeface="Courier New" pitchFamily="49" charset="0"/>
                <a:ea typeface="+mn-ea"/>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2pPr>
      <a:lvl3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3pPr>
      <a:lvl4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4pPr>
      <a:lvl5pPr algn="l" rtl="0" eaLnBrk="1" fontAlgn="base" hangingPunct="1">
        <a:spcBef>
          <a:spcPct val="0"/>
        </a:spcBef>
        <a:spcAft>
          <a:spcPct val="0"/>
        </a:spcAft>
        <a:defRPr sz="3600">
          <a:solidFill>
            <a:schemeClr val="tx2"/>
          </a:solidFill>
          <a:latin typeface="Franklin Gothic Demi Cond" pitchFamily="34" charset="0"/>
          <a:ea typeface="ＭＳ Ｐゴシック" charset="0"/>
          <a:cs typeface="ＭＳ Ｐゴシック"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ＭＳ Ｐゴシック" charset="0"/>
          <a:cs typeface="ＭＳ Ｐゴシック" charset="0"/>
        </a:defRPr>
      </a:lvl1pPr>
      <a:lvl2pPr marL="639763" indent="-236538" algn="l" rtl="0" eaLnBrk="1" fontAlgn="base" hangingPunct="1">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ＭＳ Ｐゴシック" charset="0"/>
          <a:cs typeface="+mn-cs"/>
        </a:defRPr>
      </a:lvl2pPr>
      <a:lvl3pPr marL="885825" indent="-228600" algn="l" rtl="0" eaLnBrk="1" fontAlgn="base" hangingPunct="1">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ＭＳ Ｐゴシック" charset="0"/>
          <a:cs typeface="+mn-cs"/>
        </a:defRPr>
      </a:lvl3pPr>
      <a:lvl4pPr marL="1096963" indent="-173038"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4pPr>
      <a:lvl5pPr marL="1296988" indent="-182563"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ＭＳ Ｐゴシック" charset="0"/>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46A75A85-955D-4981-AD63-6D77F26C52FD}" type="slidenum">
              <a:rPr lang="en-US" smtClean="0"/>
              <a:pPr>
                <a:defRPr/>
              </a:pPr>
              <a:t>‹#›</a:t>
            </a:fld>
            <a:endParaRPr lang="en-US" dirty="0"/>
          </a:p>
        </p:txBody>
      </p:sp>
      <p:sp>
        <p:nvSpPr>
          <p:cNvPr id="7" name="TextBox 6"/>
          <p:cNvSpPr txBox="1"/>
          <p:nvPr/>
        </p:nvSpPr>
        <p:spPr>
          <a:xfrm>
            <a:off x="0" y="0"/>
            <a:ext cx="1012825" cy="6858000"/>
          </a:xfrm>
          <a:prstGeom prst="rect">
            <a:avLst/>
          </a:prstGeom>
          <a:no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01</a:t>
            </a:r>
          </a:p>
        </p:txBody>
      </p:sp>
    </p:spTree>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Franklin Gothic Demi Cond" pitchFamily="34" charset="0"/>
        </a:defRPr>
      </a:lvl2pPr>
      <a:lvl3pPr algn="l" rtl="0" eaLnBrk="1" fontAlgn="base" hangingPunct="1">
        <a:spcBef>
          <a:spcPct val="0"/>
        </a:spcBef>
        <a:spcAft>
          <a:spcPct val="0"/>
        </a:spcAft>
        <a:defRPr sz="3600">
          <a:solidFill>
            <a:schemeClr val="tx2"/>
          </a:solidFill>
          <a:latin typeface="Franklin Gothic Demi Cond" pitchFamily="34" charset="0"/>
        </a:defRPr>
      </a:lvl3pPr>
      <a:lvl4pPr algn="l" rtl="0" eaLnBrk="1" fontAlgn="base" hangingPunct="1">
        <a:spcBef>
          <a:spcPct val="0"/>
        </a:spcBef>
        <a:spcAft>
          <a:spcPct val="0"/>
        </a:spcAft>
        <a:defRPr sz="3600">
          <a:solidFill>
            <a:schemeClr val="tx2"/>
          </a:solidFill>
          <a:latin typeface="Franklin Gothic Demi Cond" pitchFamily="34" charset="0"/>
        </a:defRPr>
      </a:lvl4pPr>
      <a:lvl5pPr algn="l" rtl="0" eaLnBrk="1" fontAlgn="base" hangingPunct="1">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1"/>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1" fontAlgn="base" hangingPunct="1">
        <a:spcBef>
          <a:spcPct val="0"/>
        </a:spcBef>
        <a:spcAft>
          <a:spcPts val="1200"/>
        </a:spcAft>
        <a:buClr>
          <a:srgbClr val="E8CA1A"/>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1" fontAlgn="base" hangingPunct="1">
        <a:spcBef>
          <a:spcPct val="0"/>
        </a:spcBef>
        <a:spcAft>
          <a:spcPts val="1200"/>
        </a:spcAft>
        <a:buClr>
          <a:srgbClr val="A7BE49"/>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1" fontAlgn="base" hangingPunct="1">
        <a:spcBef>
          <a:spcPct val="0"/>
        </a:spcBef>
        <a:spcAft>
          <a:spcPts val="1200"/>
        </a:spcAft>
        <a:buClr>
          <a:srgbClr val="475B9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1"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D927F8F7-C6A2-443B-B65A-A127FDCC30C1}"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2"/>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04</a:t>
            </a:r>
          </a:p>
        </p:txBody>
      </p:sp>
    </p:spTree>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Franklin Gothic Demi Cond" pitchFamily="34" charset="0"/>
        </a:defRPr>
      </a:lvl2pPr>
      <a:lvl3pPr algn="l" rtl="0" eaLnBrk="1" fontAlgn="base" hangingPunct="1">
        <a:spcBef>
          <a:spcPct val="0"/>
        </a:spcBef>
        <a:spcAft>
          <a:spcPct val="0"/>
        </a:spcAft>
        <a:defRPr sz="3600">
          <a:solidFill>
            <a:schemeClr val="tx2"/>
          </a:solidFill>
          <a:latin typeface="Franklin Gothic Demi Cond" pitchFamily="34" charset="0"/>
        </a:defRPr>
      </a:lvl3pPr>
      <a:lvl4pPr algn="l" rtl="0" eaLnBrk="1" fontAlgn="base" hangingPunct="1">
        <a:spcBef>
          <a:spcPct val="0"/>
        </a:spcBef>
        <a:spcAft>
          <a:spcPct val="0"/>
        </a:spcAft>
        <a:defRPr sz="3600">
          <a:solidFill>
            <a:schemeClr val="tx2"/>
          </a:solidFill>
          <a:latin typeface="Franklin Gothic Demi Cond" pitchFamily="34" charset="0"/>
        </a:defRPr>
      </a:lvl4pPr>
      <a:lvl5pPr algn="l" rtl="0" eaLnBrk="1" fontAlgn="base" hangingPunct="1">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chemeClr val="accent2"/>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1" fontAlgn="base" hangingPunct="1">
        <a:spcBef>
          <a:spcPct val="0"/>
        </a:spcBef>
        <a:spcAft>
          <a:spcPts val="1200"/>
        </a:spcAft>
        <a:buClr>
          <a:schemeClr val="accent2"/>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1" fontAlgn="base" hangingPunct="1">
        <a:spcBef>
          <a:spcPct val="0"/>
        </a:spcBef>
        <a:spcAft>
          <a:spcPts val="1200"/>
        </a:spcAft>
        <a:buClr>
          <a:schemeClr val="accent2"/>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1" fontAlgn="base" hangingPunct="1">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1" fontAlgn="base" hangingPunct="1">
        <a:spcBef>
          <a:spcPct val="0"/>
        </a:spcBef>
        <a:spcAft>
          <a:spcPts val="1200"/>
        </a:spcAft>
        <a:buClr>
          <a:schemeClr val="accent2"/>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075"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A3D967AF-BF0C-4B9D-BE9C-873D67EA65E8}"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4"/>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10</a:t>
            </a:r>
          </a:p>
        </p:txBody>
      </p:sp>
    </p:spTree>
  </p:cSld>
  <p:clrMap bg1="lt1" tx1="dk1" bg2="lt2" tx2="dk2" accent1="accent1" accent2="accent2" accent3="accent3" accent4="accent4" accent5="accent5" accent6="accent6" hlink="hlink" folHlink="folHlink"/>
  <p:sldLayoutIdLst>
    <p:sldLayoutId id="2147484253" r:id="rId1"/>
    <p:sldLayoutId id="2147484254" r:id="rId2"/>
    <p:sldLayoutId id="2147484255" r:id="rId3"/>
    <p:sldLayoutId id="2147484256" r:id="rId4"/>
    <p:sldLayoutId id="2147484257" r:id="rId5"/>
    <p:sldLayoutId id="2147484258" r:id="rId6"/>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Franklin Gothic Demi Cond" pitchFamily="34" charset="0"/>
        </a:defRPr>
      </a:lvl2pPr>
      <a:lvl3pPr algn="l" rtl="0" eaLnBrk="1" fontAlgn="base" hangingPunct="1">
        <a:spcBef>
          <a:spcPct val="0"/>
        </a:spcBef>
        <a:spcAft>
          <a:spcPct val="0"/>
        </a:spcAft>
        <a:defRPr sz="3600">
          <a:solidFill>
            <a:schemeClr val="tx2"/>
          </a:solidFill>
          <a:latin typeface="Franklin Gothic Demi Cond" pitchFamily="34" charset="0"/>
        </a:defRPr>
      </a:lvl3pPr>
      <a:lvl4pPr algn="l" rtl="0" eaLnBrk="1" fontAlgn="base" hangingPunct="1">
        <a:spcBef>
          <a:spcPct val="0"/>
        </a:spcBef>
        <a:spcAft>
          <a:spcPct val="0"/>
        </a:spcAft>
        <a:defRPr sz="3600">
          <a:solidFill>
            <a:schemeClr val="tx2"/>
          </a:solidFill>
          <a:latin typeface="Franklin Gothic Demi Cond" pitchFamily="34" charset="0"/>
        </a:defRPr>
      </a:lvl4pPr>
      <a:lvl5pPr algn="l" rtl="0" eaLnBrk="1" fontAlgn="base" hangingPunct="1">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A7BE4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1" fontAlgn="base" hangingPunct="1">
        <a:spcBef>
          <a:spcPct val="0"/>
        </a:spcBef>
        <a:spcAft>
          <a:spcPts val="1200"/>
        </a:spcAft>
        <a:buClr>
          <a:srgbClr val="A7BE4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1" fontAlgn="base" hangingPunct="1">
        <a:spcBef>
          <a:spcPct val="0"/>
        </a:spcBef>
        <a:spcAft>
          <a:spcPts val="1200"/>
        </a:spcAft>
        <a:buClr>
          <a:srgbClr val="A7BE4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1" fontAlgn="base" hangingPunct="1">
        <a:spcBef>
          <a:spcPct val="0"/>
        </a:spcBef>
        <a:spcAft>
          <a:spcPts val="1200"/>
        </a:spcAft>
        <a:buClr>
          <a:srgbClr val="A7BE4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099" name="Text Placeholder 8"/>
          <p:cNvSpPr>
            <a:spLocks noGrp="1"/>
          </p:cNvSpPr>
          <p:nvPr>
            <p:ph type="body" idx="1"/>
          </p:nvPr>
        </p:nvSpPr>
        <p:spPr bwMode="auto">
          <a:xfrm>
            <a:off x="1211263" y="1527175"/>
            <a:ext cx="7504112" cy="466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4"/>
          <p:cNvSpPr>
            <a:spLocks noGrp="1"/>
          </p:cNvSpPr>
          <p:nvPr>
            <p:ph type="title"/>
          </p:nvPr>
        </p:nvSpPr>
        <p:spPr>
          <a:xfrm>
            <a:off x="1211263" y="274638"/>
            <a:ext cx="7772400" cy="1143000"/>
          </a:xfrm>
          <a:prstGeom prst="rect">
            <a:avLst/>
          </a:prstGeom>
        </p:spPr>
        <p:txBody>
          <a:bodyPr anchor="ctr">
            <a:normAutofit/>
          </a:bodyPr>
          <a:lstStyle/>
          <a:p>
            <a:r>
              <a:rPr lang="en-US"/>
              <a:t>Click to edit Master title style</a:t>
            </a:r>
            <a:endParaRPr lang="en-US" dirty="0"/>
          </a:p>
        </p:txBody>
      </p:sp>
      <p:sp>
        <p:nvSpPr>
          <p:cNvPr id="10" name="Footer Placeholder 9"/>
          <p:cNvSpPr>
            <a:spLocks noGrp="1"/>
          </p:cNvSpPr>
          <p:nvPr>
            <p:ph type="ftr" sz="quarter" idx="3"/>
          </p:nvPr>
        </p:nvSpPr>
        <p:spPr>
          <a:xfrm>
            <a:off x="1220788" y="6305550"/>
            <a:ext cx="6988175" cy="476250"/>
          </a:xfrm>
          <a:prstGeom prst="rect">
            <a:avLst/>
          </a:prstGeom>
        </p:spPr>
        <p:txBody>
          <a:bodyPr anchor="b"/>
          <a:lstStyle>
            <a:lvl1pPr eaLnBrk="1" fontAlgn="auto" latinLnBrk="0" hangingPunct="1">
              <a:spcBef>
                <a:spcPts val="0"/>
              </a:spcBef>
              <a:spcAft>
                <a:spcPts val="0"/>
              </a:spcAft>
              <a:defRPr kumimoji="0" sz="1000">
                <a:solidFill>
                  <a:schemeClr val="tx1"/>
                </a:solidFill>
                <a:effectLst/>
                <a:latin typeface="+mn-lt"/>
              </a:defRPr>
            </a:lvl1pPr>
            <a:extLst/>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
        <p:nvSpPr>
          <p:cNvPr id="22" name="Slide Number Placeholder 21"/>
          <p:cNvSpPr>
            <a:spLocks noGrp="1"/>
          </p:cNvSpPr>
          <p:nvPr>
            <p:ph type="sldNum" sz="quarter" idx="4"/>
          </p:nvPr>
        </p:nvSpPr>
        <p:spPr>
          <a:xfrm>
            <a:off x="8208963" y="6305550"/>
            <a:ext cx="774700" cy="476250"/>
          </a:xfrm>
          <a:prstGeom prst="rect">
            <a:avLst/>
          </a:prstGeom>
        </p:spPr>
        <p:txBody>
          <a:bodyPr anchor="b"/>
          <a:lstStyle>
            <a:lvl1pPr algn="r" eaLnBrk="1" fontAlgn="auto" latinLnBrk="0" hangingPunct="1">
              <a:spcBef>
                <a:spcPts val="0"/>
              </a:spcBef>
              <a:spcAft>
                <a:spcPts val="0"/>
              </a:spcAft>
              <a:defRPr kumimoji="0" sz="1200" b="0">
                <a:solidFill>
                  <a:schemeClr val="tx1"/>
                </a:solidFill>
                <a:effectLst/>
                <a:latin typeface="+mn-lt"/>
              </a:defRPr>
            </a:lvl1pPr>
            <a:extLst/>
          </a:lstStyle>
          <a:p>
            <a:pPr>
              <a:defRPr/>
            </a:pPr>
            <a:fld id="{BE753C48-5476-4231-92C8-41EAF06D4E4A}" type="slidenum">
              <a:rPr lang="en-US"/>
              <a:pPr>
                <a:defRPr/>
              </a:pPr>
              <a:t>‹#›</a:t>
            </a:fld>
            <a:endParaRPr lang="en-US" dirty="0"/>
          </a:p>
        </p:txBody>
      </p:sp>
      <p:sp>
        <p:nvSpPr>
          <p:cNvPr id="7" name="TextBox 6"/>
          <p:cNvSpPr txBox="1"/>
          <p:nvPr/>
        </p:nvSpPr>
        <p:spPr>
          <a:xfrm>
            <a:off x="0" y="0"/>
            <a:ext cx="1012825" cy="6858000"/>
          </a:xfrm>
          <a:prstGeom prst="rect">
            <a:avLst/>
          </a:prstGeom>
          <a:solidFill>
            <a:schemeClr val="accent6"/>
          </a:solidFill>
        </p:spPr>
        <p:txBody>
          <a:bodyPr vert="vert270" lIns="0" tIns="0" rIns="0" bIns="274320" anchor="ctr"/>
          <a:lstStyle/>
          <a:p>
            <a:pPr fontAlgn="auto">
              <a:spcBef>
                <a:spcPts val="0"/>
              </a:spcBef>
              <a:spcAft>
                <a:spcPts val="0"/>
              </a:spcAft>
              <a:defRPr/>
            </a:pPr>
            <a:r>
              <a:rPr lang="en-US" sz="3200" b="1" cap="all" dirty="0">
                <a:solidFill>
                  <a:schemeClr val="bg1"/>
                </a:solidFill>
                <a:latin typeface="+mn-lt"/>
              </a:rPr>
              <a:t>Chapter</a:t>
            </a:r>
            <a:r>
              <a:rPr lang="en-US" sz="3200" cap="all" dirty="0">
                <a:solidFill>
                  <a:schemeClr val="bg1"/>
                </a:solidFill>
                <a:latin typeface="+mn-lt"/>
              </a:rPr>
              <a:t>  </a:t>
            </a:r>
            <a:r>
              <a:rPr lang="en-US" sz="3200" cap="all" dirty="0">
                <a:solidFill>
                  <a:schemeClr val="bg1"/>
                </a:solidFill>
                <a:latin typeface="Courier New" pitchFamily="49" charset="0"/>
                <a:cs typeface="Courier New" pitchFamily="49" charset="0"/>
              </a:rPr>
              <a:t>15</a:t>
            </a:r>
          </a:p>
        </p:txBody>
      </p:sp>
    </p:spTree>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Lst>
  <p:transition xmlns:p14="http://schemas.microsoft.com/office/powerpoint/2010/main">
    <p:fade/>
  </p:transition>
  <p:hf hdr="0" dt="0"/>
  <p:txStyles>
    <p:titleStyle>
      <a:lvl1pPr algn="l" rtl="0" eaLnBrk="1" fontAlgn="base" hangingPunct="1">
        <a:spcBef>
          <a:spcPct val="0"/>
        </a:spcBef>
        <a:spcAft>
          <a:spcPct val="0"/>
        </a:spcAft>
        <a:defRPr sz="3600" kern="1200" cap="all" spc="5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Franklin Gothic Demi Cond" pitchFamily="34" charset="0"/>
        </a:defRPr>
      </a:lvl2pPr>
      <a:lvl3pPr algn="l" rtl="0" eaLnBrk="1" fontAlgn="base" hangingPunct="1">
        <a:spcBef>
          <a:spcPct val="0"/>
        </a:spcBef>
        <a:spcAft>
          <a:spcPct val="0"/>
        </a:spcAft>
        <a:defRPr sz="3600">
          <a:solidFill>
            <a:schemeClr val="tx2"/>
          </a:solidFill>
          <a:latin typeface="Franklin Gothic Demi Cond" pitchFamily="34" charset="0"/>
        </a:defRPr>
      </a:lvl3pPr>
      <a:lvl4pPr algn="l" rtl="0" eaLnBrk="1" fontAlgn="base" hangingPunct="1">
        <a:spcBef>
          <a:spcPct val="0"/>
        </a:spcBef>
        <a:spcAft>
          <a:spcPct val="0"/>
        </a:spcAft>
        <a:defRPr sz="3600">
          <a:solidFill>
            <a:schemeClr val="tx2"/>
          </a:solidFill>
          <a:latin typeface="Franklin Gothic Demi Cond" pitchFamily="34" charset="0"/>
        </a:defRPr>
      </a:lvl4pPr>
      <a:lvl5pPr algn="l" rtl="0" eaLnBrk="1" fontAlgn="base" hangingPunct="1">
        <a:spcBef>
          <a:spcPct val="0"/>
        </a:spcBef>
        <a:spcAft>
          <a:spcPct val="0"/>
        </a:spcAft>
        <a:defRPr sz="3600">
          <a:solidFill>
            <a:schemeClr val="tx2"/>
          </a:solidFill>
          <a:latin typeface="Franklin Gothic Demi Cond" pitchFamily="34" charset="0"/>
        </a:defRPr>
      </a:lvl5pPr>
      <a:lvl6pPr marL="457200" algn="l" rtl="0" eaLnBrk="1" fontAlgn="base" hangingPunct="1">
        <a:spcBef>
          <a:spcPct val="0"/>
        </a:spcBef>
        <a:spcAft>
          <a:spcPct val="0"/>
        </a:spcAft>
        <a:defRPr sz="3600">
          <a:solidFill>
            <a:srgbClr val="572314"/>
          </a:solidFill>
          <a:latin typeface="Century Schoolbook" pitchFamily="18" charset="0"/>
        </a:defRPr>
      </a:lvl6pPr>
      <a:lvl7pPr marL="914400" algn="l" rtl="0" eaLnBrk="1" fontAlgn="base" hangingPunct="1">
        <a:spcBef>
          <a:spcPct val="0"/>
        </a:spcBef>
        <a:spcAft>
          <a:spcPct val="0"/>
        </a:spcAft>
        <a:defRPr sz="3600">
          <a:solidFill>
            <a:srgbClr val="572314"/>
          </a:solidFill>
          <a:latin typeface="Century Schoolbook" pitchFamily="18" charset="0"/>
        </a:defRPr>
      </a:lvl7pPr>
      <a:lvl8pPr marL="1371600" algn="l" rtl="0" eaLnBrk="1" fontAlgn="base" hangingPunct="1">
        <a:spcBef>
          <a:spcPct val="0"/>
        </a:spcBef>
        <a:spcAft>
          <a:spcPct val="0"/>
        </a:spcAft>
        <a:defRPr sz="3600">
          <a:solidFill>
            <a:srgbClr val="572314"/>
          </a:solidFill>
          <a:latin typeface="Century Schoolbook" pitchFamily="18" charset="0"/>
        </a:defRPr>
      </a:lvl8pPr>
      <a:lvl9pPr marL="1828800" algn="l" rtl="0" eaLnBrk="1" fontAlgn="base" hangingPunct="1">
        <a:spcBef>
          <a:spcPct val="0"/>
        </a:spcBef>
        <a:spcAft>
          <a:spcPct val="0"/>
        </a:spcAft>
        <a:defRPr sz="3600">
          <a:solidFill>
            <a:srgbClr val="572314"/>
          </a:solidFill>
          <a:latin typeface="Century Schoolbook" pitchFamily="18" charset="0"/>
        </a:defRPr>
      </a:lvl9pPr>
      <a:extLst/>
    </p:titleStyle>
    <p:bodyStyle>
      <a:lvl1pPr marL="365125" indent="-282575" algn="l" rtl="0" eaLnBrk="1" fontAlgn="base" hangingPunct="1">
        <a:spcBef>
          <a:spcPct val="0"/>
        </a:spcBef>
        <a:spcAft>
          <a:spcPts val="1200"/>
        </a:spcAft>
        <a:buClr>
          <a:srgbClr val="612B28"/>
        </a:buClr>
        <a:buSzPct val="80000"/>
        <a:buFont typeface="Wingdings 2" pitchFamily="18" charset="2"/>
        <a:buChar char=""/>
        <a:defRPr sz="2800" kern="1200">
          <a:solidFill>
            <a:schemeClr val="tx1"/>
          </a:solidFill>
          <a:latin typeface="Franklin Gothic Book" pitchFamily="34" charset="0"/>
          <a:ea typeface="+mn-ea"/>
          <a:cs typeface="+mn-cs"/>
        </a:defRPr>
      </a:lvl1pPr>
      <a:lvl2pPr marL="639763" indent="-236538" algn="l" rtl="0" eaLnBrk="1" fontAlgn="base" hangingPunct="1">
        <a:spcBef>
          <a:spcPct val="0"/>
        </a:spcBef>
        <a:spcAft>
          <a:spcPts val="1200"/>
        </a:spcAft>
        <a:buClr>
          <a:srgbClr val="612B28"/>
        </a:buClr>
        <a:buFont typeface="Verdana" pitchFamily="34" charset="0"/>
        <a:buChar char="◦"/>
        <a:defRPr sz="2400" kern="1200">
          <a:solidFill>
            <a:schemeClr val="tx1"/>
          </a:solidFill>
          <a:latin typeface="Franklin Gothic Book" pitchFamily="34" charset="0"/>
          <a:ea typeface="+mn-ea"/>
          <a:cs typeface="+mn-cs"/>
        </a:defRPr>
      </a:lvl2pPr>
      <a:lvl3pPr marL="885825" indent="-228600" algn="l" rtl="0" eaLnBrk="1" fontAlgn="base" hangingPunct="1">
        <a:spcBef>
          <a:spcPct val="0"/>
        </a:spcBef>
        <a:spcAft>
          <a:spcPts val="1200"/>
        </a:spcAft>
        <a:buClr>
          <a:srgbClr val="612B28"/>
        </a:buClr>
        <a:buFont typeface="Wingdings 2" pitchFamily="18" charset="2"/>
        <a:buChar char=""/>
        <a:defRPr sz="2000" kern="1200">
          <a:solidFill>
            <a:schemeClr val="tx1"/>
          </a:solidFill>
          <a:latin typeface="Franklin Gothic Book" pitchFamily="34" charset="0"/>
          <a:ea typeface="+mn-ea"/>
          <a:cs typeface="+mn-cs"/>
        </a:defRPr>
      </a:lvl3pPr>
      <a:lvl4pPr marL="1096963" indent="-173038"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4pPr>
      <a:lvl5pPr marL="1296988" indent="-182563" algn="l" rtl="0" eaLnBrk="1" fontAlgn="base" hangingPunct="1">
        <a:spcBef>
          <a:spcPct val="0"/>
        </a:spcBef>
        <a:spcAft>
          <a:spcPts val="1200"/>
        </a:spcAft>
        <a:buClr>
          <a:srgbClr val="612B28"/>
        </a:buClr>
        <a:buFont typeface="Wingdings 2" pitchFamily="18" charset="2"/>
        <a:buChar char=""/>
        <a:defRPr kern="1200">
          <a:solidFill>
            <a:schemeClr val="tx1"/>
          </a:solidFill>
          <a:latin typeface="Franklin Gothic Book" pitchFamily="34" charset="0"/>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hyperlink" Target="http://bwnt.businessweek.com/interactive_reports/top_bran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2324100"/>
            <a:ext cx="6477000" cy="2209800"/>
          </a:xfrm>
        </p:spPr>
        <p:txBody>
          <a:bodyPr vert="horz" wrap="square" lIns="91440" tIns="45720" rIns="91440" bIns="45720" numCol="1" anchorCtr="0" compatLnSpc="1">
            <a:prstTxWarp prst="textNoShape">
              <a:avLst/>
            </a:prstTxWarp>
          </a:bodyPr>
          <a:lstStyle/>
          <a:p>
            <a:pPr eaLnBrk="1" hangingPunct="1"/>
            <a:r>
              <a:rPr lang="en-US" cap="none" dirty="0"/>
              <a:t>CHAPTER 9:</a:t>
            </a:r>
            <a:br>
              <a:rPr lang="en-US" cap="none" dirty="0"/>
            </a:br>
            <a:r>
              <a:rPr lang="en-US" cap="none" dirty="0"/>
              <a:t>BUILD THE BRAND</a:t>
            </a:r>
          </a:p>
        </p:txBody>
      </p:sp>
      <p:sp>
        <p:nvSpPr>
          <p:cNvPr id="3" name="Subtitle 2"/>
          <p:cNvSpPr>
            <a:spLocks noGrp="1"/>
          </p:cNvSpPr>
          <p:nvPr>
            <p:ph type="subTitle" idx="1"/>
          </p:nvPr>
        </p:nvSpPr>
        <p:spPr/>
        <p:txBody>
          <a:bodyPr>
            <a:normAutofit fontScale="85000" lnSpcReduction="20000"/>
          </a:bodyPr>
          <a:lstStyle/>
          <a:p>
            <a:pPr>
              <a:buClr>
                <a:schemeClr val="accent4"/>
              </a:buClr>
              <a:defRPr/>
            </a:pPr>
            <a:r>
              <a:rPr lang="en-US" sz="2800" dirty="0"/>
              <a:t>Part 3: Develop the Value Offering—The Product Experience</a:t>
            </a:r>
          </a:p>
        </p:txBody>
      </p:sp>
      <p:sp>
        <p:nvSpPr>
          <p:cNvPr id="19463" name="Rectangle 7"/>
          <p:cNvSpPr>
            <a:spLocks noChangeArrowheads="1"/>
          </p:cNvSpPr>
          <p:nvPr/>
        </p:nvSpPr>
        <p:spPr bwMode="auto">
          <a:xfrm>
            <a:off x="0" y="6172200"/>
            <a:ext cx="2133600" cy="457200"/>
          </a:xfrm>
          <a:prstGeom prst="rect">
            <a:avLst/>
          </a:prstGeom>
          <a:noFill/>
          <a:ln w="9525">
            <a:noFill/>
            <a:miter lim="800000"/>
            <a:headEnd/>
            <a:tailEnd/>
          </a:ln>
          <a:effectLst/>
        </p:spPr>
        <p:txBody>
          <a:bodyPr/>
          <a:lstStyle/>
          <a:p>
            <a:r>
              <a:rPr lang="en-US" altLang="en-US" b="1" i="1" dirty="0">
                <a:latin typeface="Times New Roman" pitchFamily="18" charset="0"/>
              </a:rPr>
              <a:t>McGraw-Hill Education</a:t>
            </a:r>
            <a:endParaRPr lang="en-US" altLang="en-US" sz="1000" b="1" i="1" dirty="0">
              <a:latin typeface="Times New Roman" pitchFamily="18" charset="0"/>
            </a:endParaRPr>
          </a:p>
        </p:txBody>
      </p:sp>
      <p:sp>
        <p:nvSpPr>
          <p:cNvPr id="4" name="TextBox 3"/>
          <p:cNvSpPr txBox="1"/>
          <p:nvPr/>
        </p:nvSpPr>
        <p:spPr>
          <a:xfrm>
            <a:off x="1321701" y="5679757"/>
            <a:ext cx="7132320" cy="492443"/>
          </a:xfrm>
          <a:prstGeom prst="rect">
            <a:avLst/>
          </a:prstGeom>
          <a:noFill/>
        </p:spPr>
        <p:txBody>
          <a:bodyPr wrap="square" rtlCol="0">
            <a:spAutoFit/>
          </a:bodyPr>
          <a:lstStyle/>
          <a:p>
            <a:r>
              <a:rPr lang="en-US" altLang="en-US" sz="800" dirty="0"/>
              <a:t>Copyright © McGraw-Hill Education.  All rights reserved. No reproduction or distribution without the prior written consent of McGraw-Hill Education.</a:t>
            </a:r>
          </a:p>
          <a:p>
            <a:endParaRPr lang="en-US" dirty="0"/>
          </a:p>
        </p:txBody>
      </p:sp>
    </p:spTree>
  </p:cSld>
  <p:clrMapOvr>
    <a:masterClrMapping/>
  </p:clrMapOvr>
  <p:transition xmlns:p14="http://schemas.microsoft.com/office/powerpoint/2010/mai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Brand Equity: </a:t>
            </a:r>
            <a:br>
              <a:rPr lang="en-US" dirty="0" smtClean="0"/>
            </a:br>
            <a:r>
              <a:rPr lang="en-US" dirty="0" smtClean="0"/>
              <a:t>Owning a Brand</a:t>
            </a:r>
            <a:endParaRPr lang="en-US" dirty="0"/>
          </a:p>
        </p:txBody>
      </p:sp>
      <p:sp>
        <p:nvSpPr>
          <p:cNvPr id="28675" name="Content Placeholder 2"/>
          <p:cNvSpPr>
            <a:spLocks noGrp="1"/>
          </p:cNvSpPr>
          <p:nvPr>
            <p:ph sz="quarter" idx="1"/>
          </p:nvPr>
        </p:nvSpPr>
        <p:spPr/>
        <p:txBody>
          <a:bodyPr/>
          <a:lstStyle/>
          <a:p>
            <a:pPr marL="0" indent="0" eaLnBrk="1" hangingPunct="1">
              <a:buNone/>
            </a:pPr>
            <a:r>
              <a:rPr lang="en-US" dirty="0"/>
              <a:t>Defining Brand Equity</a:t>
            </a:r>
          </a:p>
        </p:txBody>
      </p:sp>
      <p:sp>
        <p:nvSpPr>
          <p:cNvPr id="6" name="Slide Number Placeholder 5"/>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10</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pic>
        <p:nvPicPr>
          <p:cNvPr id="4" name="Picture 3" descr="Brand equity relies on brand awareness, brand loyalty, perceived quality, brand association, and brand asse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2700" y="2313940"/>
            <a:ext cx="4025900" cy="3492500"/>
          </a:xfrm>
          <a:prstGeom prst="rect">
            <a:avLst/>
          </a:prstGeom>
        </p:spPr>
      </p:pic>
    </p:spTree>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solidFill>
            <a:schemeClr val="accent1">
              <a:lumMod val="75000"/>
            </a:schemeClr>
          </a:solidFill>
        </p:spPr>
        <p:txBody>
          <a:bodyPr/>
          <a:lstStyle/>
          <a:p>
            <a:r>
              <a:rPr lang="en-US" dirty="0"/>
              <a:t>World’s Most Valuable Brands</a:t>
            </a:r>
          </a:p>
        </p:txBody>
      </p:sp>
      <p:sp>
        <p:nvSpPr>
          <p:cNvPr id="3" name="Text Placeholder 2"/>
          <p:cNvSpPr>
            <a:spLocks noGrp="1"/>
          </p:cNvSpPr>
          <p:nvPr>
            <p:ph type="body" sz="quarter" idx="12"/>
          </p:nvPr>
        </p:nvSpPr>
        <p:spPr>
          <a:xfrm>
            <a:off x="228601" y="457835"/>
            <a:ext cx="1371600" cy="548640"/>
          </a:xfrm>
          <a:solidFill>
            <a:schemeClr val="tx2"/>
          </a:solidFill>
        </p:spPr>
        <p:txBody>
          <a:bodyPr/>
          <a:lstStyle/>
          <a:p>
            <a:pPr eaLnBrk="1" hangingPunct="1">
              <a:buClr>
                <a:schemeClr val="accent4"/>
              </a:buClr>
              <a:defRPr/>
            </a:pPr>
            <a:r>
              <a:rPr lang="en-US" dirty="0">
                <a:solidFill>
                  <a:schemeClr val="bg1"/>
                </a:solidFill>
              </a:rPr>
              <a:t>EXHIBIT 9.3</a:t>
            </a:r>
          </a:p>
        </p:txBody>
      </p:sp>
      <p:sp>
        <p:nvSpPr>
          <p:cNvPr id="9" name="Slide Number Placeholder 8"/>
          <p:cNvSpPr>
            <a:spLocks noGrp="1"/>
          </p:cNvSpPr>
          <p:nvPr>
            <p:ph type="sldNum" sz="quarter" idx="14"/>
          </p:nvPr>
        </p:nvSpPr>
        <p:spPr/>
        <p:txBody>
          <a:bodyPr>
            <a:normAutofit fontScale="85000" lnSpcReduction="20000"/>
          </a:bodyPr>
          <a:lstStyle/>
          <a:p>
            <a:pPr>
              <a:defRPr/>
            </a:pPr>
            <a:fld id="{CE0FFD9C-A364-488B-98E9-3121DD21E0E3}" type="slidenum">
              <a:rPr lang="en-US" smtClean="0"/>
              <a:pPr>
                <a:defRPr/>
              </a:pPr>
              <a:t>11</a:t>
            </a:fld>
            <a:endParaRPr lang="en-US" dirty="0"/>
          </a:p>
        </p:txBody>
      </p:sp>
      <p:sp>
        <p:nvSpPr>
          <p:cNvPr id="8" name="Rectangle 7"/>
          <p:cNvSpPr/>
          <p:nvPr/>
        </p:nvSpPr>
        <p:spPr>
          <a:xfrm>
            <a:off x="228600" y="6175375"/>
            <a:ext cx="8640763" cy="260350"/>
          </a:xfrm>
          <a:prstGeom prst="rect">
            <a:avLst/>
          </a:prstGeom>
        </p:spPr>
        <p:txBody>
          <a:bodyPr>
            <a:spAutoFit/>
          </a:bodyPr>
          <a:lstStyle/>
          <a:p>
            <a:r>
              <a:rPr lang="en-US" sz="1100">
                <a:latin typeface="Franklin Gothic Book" pitchFamily="34" charset="0"/>
              </a:rPr>
              <a:t>Source: </a:t>
            </a:r>
            <a:r>
              <a:rPr lang="en-US" sz="1100" i="1">
                <a:latin typeface="Franklin Gothic Book" pitchFamily="34" charset="0"/>
              </a:rPr>
              <a:t>Business Week, </a:t>
            </a:r>
            <a:r>
              <a:rPr lang="en-US" sz="1100">
                <a:latin typeface="Franklin Gothic Book" pitchFamily="34" charset="0"/>
              </a:rPr>
              <a:t>August 6, 2007, </a:t>
            </a:r>
            <a:r>
              <a:rPr lang="en-US" sz="1100">
                <a:latin typeface="Franklin Gothic Book" pitchFamily="34" charset="0"/>
                <a:hlinkClick r:id="rId2"/>
              </a:rPr>
              <a:t>http://bwnt.businessweek.com/interactive_reports/top_brands/</a:t>
            </a:r>
            <a:endParaRPr lang="en-US" sz="1100">
              <a:latin typeface="Franklin Gothic Book" pitchFamily="34" charset="0"/>
            </a:endParaRPr>
          </a:p>
        </p:txBody>
      </p:sp>
      <p:sp>
        <p:nvSpPr>
          <p:cNvPr id="2" name="Footer Placeholder 1"/>
          <p:cNvSpPr>
            <a:spLocks noGrp="1"/>
          </p:cNvSpPr>
          <p:nvPr>
            <p:ph type="ftr" sz="quarter" idx="13"/>
          </p:nvPr>
        </p:nvSpPr>
        <p:spPr/>
        <p:txBody>
          <a:bodyPr/>
          <a:lstStyle/>
          <a:p>
            <a:pPr>
              <a:defRPr/>
            </a:pPr>
            <a:r>
              <a:rPr lang="en-US" smtClean="0">
                <a:solidFill>
                  <a:schemeClr val="bg1">
                    <a:lumMod val="65000"/>
                  </a:schemeClr>
                </a:solidFill>
              </a:rPr>
              <a:t>©McGraw-Hill Education. All rights reserved. Authorized only for instructor use in the classroom. No reproduction or further distribution permitted without the prior written consent of McGraw-Hill Education. </a:t>
            </a:r>
            <a:endParaRPr lang="en-US" dirty="0" smtClean="0">
              <a:solidFill>
                <a:schemeClr val="bg1">
                  <a:lumMod val="6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9044656"/>
              </p:ext>
            </p:extLst>
          </p:nvPr>
        </p:nvGraphicFramePr>
        <p:xfrm>
          <a:off x="670561" y="1635544"/>
          <a:ext cx="8153399" cy="4399496"/>
        </p:xfrm>
        <a:graphic>
          <a:graphicData uri="http://schemas.openxmlformats.org/drawingml/2006/table">
            <a:tbl>
              <a:tblPr firstRow="1" bandRow="1">
                <a:tableStyleId>{5C22544A-7EE6-4342-B048-85BDC9FD1C3A}</a:tableStyleId>
              </a:tblPr>
              <a:tblGrid>
                <a:gridCol w="1509943"/>
                <a:gridCol w="1522817"/>
                <a:gridCol w="1371600"/>
                <a:gridCol w="1188720"/>
                <a:gridCol w="1413747"/>
                <a:gridCol w="1146572"/>
              </a:tblGrid>
              <a:tr h="711446">
                <a:tc>
                  <a:txBody>
                    <a:bodyPr/>
                    <a:lstStyle/>
                    <a:p>
                      <a:pPr algn="l"/>
                      <a:r>
                        <a:rPr lang="en-US" sz="1300" dirty="0" smtClean="0">
                          <a:solidFill>
                            <a:schemeClr val="accent6">
                              <a:lumMod val="20000"/>
                              <a:lumOff val="80000"/>
                            </a:schemeClr>
                          </a:solidFill>
                        </a:rPr>
                        <a:t>Brand</a:t>
                      </a:r>
                      <a:endParaRPr lang="en-US" sz="1300" dirty="0">
                        <a:solidFill>
                          <a:schemeClr val="accent6">
                            <a:lumMod val="20000"/>
                            <a:lumOff val="80000"/>
                          </a:schemeClr>
                        </a:solidFill>
                      </a:endParaRPr>
                    </a:p>
                  </a:txBody>
                  <a:tcPr/>
                </a:tc>
                <a:tc>
                  <a:txBody>
                    <a:bodyPr/>
                    <a:lstStyle/>
                    <a:p>
                      <a:pPr algn="l"/>
                      <a:r>
                        <a:rPr lang="en-US" sz="1300" dirty="0" smtClean="0">
                          <a:solidFill>
                            <a:schemeClr val="accent6">
                              <a:lumMod val="20000"/>
                              <a:lumOff val="80000"/>
                            </a:schemeClr>
                          </a:solidFill>
                        </a:rPr>
                        <a:t>Category</a:t>
                      </a:r>
                      <a:endParaRPr lang="en-US" sz="1300" dirty="0">
                        <a:solidFill>
                          <a:schemeClr val="accent6">
                            <a:lumMod val="20000"/>
                            <a:lumOff val="80000"/>
                          </a:schemeClr>
                        </a:solidFill>
                      </a:endParaRPr>
                    </a:p>
                  </a:txBody>
                  <a:tcPr/>
                </a:tc>
                <a:tc>
                  <a:txBody>
                    <a:bodyPr/>
                    <a:lstStyle/>
                    <a:p>
                      <a:pPr algn="ctr"/>
                      <a:r>
                        <a:rPr lang="en-US" sz="1300" dirty="0" smtClean="0">
                          <a:solidFill>
                            <a:schemeClr val="accent6">
                              <a:lumMod val="20000"/>
                              <a:lumOff val="80000"/>
                            </a:schemeClr>
                          </a:solidFill>
                        </a:rPr>
                        <a:t>Brand Value (2016, $Mil.)</a:t>
                      </a:r>
                      <a:endParaRPr lang="en-US" sz="1300" dirty="0">
                        <a:solidFill>
                          <a:schemeClr val="accent6">
                            <a:lumMod val="20000"/>
                            <a:lumOff val="80000"/>
                          </a:schemeClr>
                        </a:solidFill>
                      </a:endParaRPr>
                    </a:p>
                  </a:txBody>
                  <a:tcPr/>
                </a:tc>
                <a:tc>
                  <a:txBody>
                    <a:bodyPr/>
                    <a:lstStyle/>
                    <a:p>
                      <a:pPr algn="ctr"/>
                      <a:r>
                        <a:rPr lang="en-US" sz="1300" dirty="0" smtClean="0">
                          <a:solidFill>
                            <a:schemeClr val="accent6">
                              <a:lumMod val="20000"/>
                              <a:lumOff val="80000"/>
                            </a:schemeClr>
                          </a:solidFill>
                        </a:rPr>
                        <a:t>Brand</a:t>
                      </a:r>
                      <a:r>
                        <a:rPr lang="en-US" sz="1300" baseline="0" dirty="0" smtClean="0">
                          <a:solidFill>
                            <a:schemeClr val="accent6">
                              <a:lumMod val="20000"/>
                              <a:lumOff val="80000"/>
                            </a:schemeClr>
                          </a:solidFill>
                        </a:rPr>
                        <a:t> Contribution</a:t>
                      </a:r>
                      <a:endParaRPr lang="en-US" sz="1300" dirty="0">
                        <a:solidFill>
                          <a:schemeClr val="accent6">
                            <a:lumMod val="20000"/>
                            <a:lumOff val="80000"/>
                          </a:schemeClr>
                        </a:solidFill>
                      </a:endParaRPr>
                    </a:p>
                  </a:txBody>
                  <a:tcPr/>
                </a:tc>
                <a:tc>
                  <a:txBody>
                    <a:bodyPr/>
                    <a:lstStyle/>
                    <a:p>
                      <a:pPr algn="ctr"/>
                      <a:r>
                        <a:rPr lang="en-US" sz="1300" dirty="0" smtClean="0">
                          <a:solidFill>
                            <a:schemeClr val="accent6">
                              <a:lumMod val="20000"/>
                              <a:lumOff val="80000"/>
                            </a:schemeClr>
                          </a:solidFill>
                        </a:rPr>
                        <a:t>Brand Value % Change (2015-2016)</a:t>
                      </a:r>
                      <a:endParaRPr lang="en-US" sz="1300" dirty="0">
                        <a:solidFill>
                          <a:schemeClr val="accent6">
                            <a:lumMod val="20000"/>
                            <a:lumOff val="80000"/>
                          </a:schemeClr>
                        </a:solidFill>
                      </a:endParaRPr>
                    </a:p>
                  </a:txBody>
                  <a:tcPr/>
                </a:tc>
                <a:tc>
                  <a:txBody>
                    <a:bodyPr/>
                    <a:lstStyle/>
                    <a:p>
                      <a:pPr algn="ctr"/>
                      <a:r>
                        <a:rPr lang="en-US" sz="1300" dirty="0" smtClean="0">
                          <a:solidFill>
                            <a:schemeClr val="accent6">
                              <a:lumMod val="20000"/>
                              <a:lumOff val="80000"/>
                            </a:schemeClr>
                          </a:solidFill>
                        </a:rPr>
                        <a:t>Rank Change</a:t>
                      </a:r>
                      <a:endParaRPr lang="en-US" sz="1300" dirty="0">
                        <a:solidFill>
                          <a:schemeClr val="accent6">
                            <a:lumMod val="20000"/>
                            <a:lumOff val="80000"/>
                          </a:schemeClr>
                        </a:solidFill>
                      </a:endParaRPr>
                    </a:p>
                  </a:txBody>
                  <a:tcPr/>
                </a:tc>
              </a:tr>
              <a:tr h="368805">
                <a:tc>
                  <a:txBody>
                    <a:bodyPr/>
                    <a:lstStyle/>
                    <a:p>
                      <a:r>
                        <a:rPr lang="en-US" sz="1700" dirty="0" smtClean="0"/>
                        <a:t>1. Google</a:t>
                      </a:r>
                      <a:endParaRPr lang="en-US" sz="1700" dirty="0"/>
                    </a:p>
                  </a:txBody>
                  <a:tcPr/>
                </a:tc>
                <a:tc>
                  <a:txBody>
                    <a:bodyPr/>
                    <a:lstStyle/>
                    <a:p>
                      <a:r>
                        <a:rPr lang="en-US" sz="1700" dirty="0" smtClean="0"/>
                        <a:t>Technology</a:t>
                      </a:r>
                      <a:endParaRPr lang="en-US" sz="1700" dirty="0"/>
                    </a:p>
                  </a:txBody>
                  <a:tcPr/>
                </a:tc>
                <a:tc>
                  <a:txBody>
                    <a:bodyPr/>
                    <a:lstStyle/>
                    <a:p>
                      <a:pPr algn="ctr"/>
                      <a:r>
                        <a:rPr lang="en-US" sz="1700" dirty="0" smtClean="0"/>
                        <a:t>229,198</a:t>
                      </a:r>
                      <a:endParaRPr lang="en-US" sz="1700" dirty="0"/>
                    </a:p>
                  </a:txBody>
                  <a:tcPr/>
                </a:tc>
                <a:tc>
                  <a:txBody>
                    <a:bodyPr/>
                    <a:lstStyle/>
                    <a:p>
                      <a:pPr algn="ctr"/>
                      <a:r>
                        <a:rPr lang="en-US" sz="1700" dirty="0" smtClean="0"/>
                        <a:t>4</a:t>
                      </a:r>
                      <a:endParaRPr lang="en-US" sz="1700" dirty="0"/>
                    </a:p>
                  </a:txBody>
                  <a:tcPr/>
                </a:tc>
                <a:tc>
                  <a:txBody>
                    <a:bodyPr/>
                    <a:lstStyle/>
                    <a:p>
                      <a:pPr algn="ctr"/>
                      <a:r>
                        <a:rPr lang="en-US" sz="1700" dirty="0" smtClean="0"/>
                        <a:t>32%</a:t>
                      </a:r>
                      <a:endParaRPr lang="en-US" sz="1700" dirty="0"/>
                    </a:p>
                  </a:txBody>
                  <a:tcPr/>
                </a:tc>
                <a:tc>
                  <a:txBody>
                    <a:bodyPr/>
                    <a:lstStyle/>
                    <a:p>
                      <a:pPr algn="ctr"/>
                      <a:r>
                        <a:rPr lang="en-US" sz="1700" dirty="0" smtClean="0"/>
                        <a:t>1</a:t>
                      </a:r>
                      <a:endParaRPr lang="en-US" sz="1700" dirty="0"/>
                    </a:p>
                  </a:txBody>
                  <a:tcPr/>
                </a:tc>
              </a:tr>
              <a:tr h="368805">
                <a:tc>
                  <a:txBody>
                    <a:bodyPr/>
                    <a:lstStyle/>
                    <a:p>
                      <a:r>
                        <a:rPr lang="en-US" sz="1700" dirty="0" smtClean="0"/>
                        <a:t>2. Apple</a:t>
                      </a:r>
                      <a:endParaRPr lang="en-US" sz="1700" dirty="0"/>
                    </a:p>
                  </a:txBody>
                  <a:tcPr/>
                </a:tc>
                <a:tc>
                  <a:txBody>
                    <a:bodyPr/>
                    <a:lstStyle/>
                    <a:p>
                      <a:r>
                        <a:rPr lang="en-US" sz="1700" dirty="0" smtClean="0"/>
                        <a:t>Technology</a:t>
                      </a:r>
                      <a:endParaRPr lang="en-US" sz="1700" dirty="0"/>
                    </a:p>
                  </a:txBody>
                  <a:tcPr/>
                </a:tc>
                <a:tc>
                  <a:txBody>
                    <a:bodyPr/>
                    <a:lstStyle/>
                    <a:p>
                      <a:pPr algn="ctr"/>
                      <a:r>
                        <a:rPr lang="en-US" sz="1700" dirty="0" smtClean="0"/>
                        <a:t>228,460</a:t>
                      </a:r>
                      <a:endParaRPr lang="en-US" sz="1700" dirty="0"/>
                    </a:p>
                  </a:txBody>
                  <a:tcPr/>
                </a:tc>
                <a:tc>
                  <a:txBody>
                    <a:bodyPr/>
                    <a:lstStyle/>
                    <a:p>
                      <a:pPr algn="ctr"/>
                      <a:r>
                        <a:rPr lang="en-US" sz="1700" dirty="0" smtClean="0"/>
                        <a:t>4</a:t>
                      </a:r>
                      <a:endParaRPr lang="en-US" sz="1700" dirty="0"/>
                    </a:p>
                  </a:txBody>
                  <a:tcPr/>
                </a:tc>
                <a:tc>
                  <a:txBody>
                    <a:bodyPr/>
                    <a:lstStyle/>
                    <a:p>
                      <a:pPr algn="ctr"/>
                      <a:r>
                        <a:rPr lang="en-US" sz="1700" dirty="0" smtClean="0"/>
                        <a:t>-8%</a:t>
                      </a:r>
                      <a:endParaRPr lang="en-US" sz="1700" dirty="0"/>
                    </a:p>
                  </a:txBody>
                  <a:tcPr/>
                </a:tc>
                <a:tc>
                  <a:txBody>
                    <a:bodyPr/>
                    <a:lstStyle/>
                    <a:p>
                      <a:pPr algn="ctr"/>
                      <a:r>
                        <a:rPr lang="en-US" sz="1700" dirty="0" smtClean="0"/>
                        <a:t>-1</a:t>
                      </a:r>
                      <a:endParaRPr lang="en-US" sz="1700" dirty="0"/>
                    </a:p>
                  </a:txBody>
                  <a:tcPr/>
                </a:tc>
              </a:tr>
              <a:tr h="368805">
                <a:tc>
                  <a:txBody>
                    <a:bodyPr/>
                    <a:lstStyle/>
                    <a:p>
                      <a:r>
                        <a:rPr lang="en-US" sz="1700" dirty="0" smtClean="0"/>
                        <a:t>3. Microsoft</a:t>
                      </a:r>
                      <a:endParaRPr lang="en-US" sz="1700" dirty="0"/>
                    </a:p>
                  </a:txBody>
                  <a:tcPr/>
                </a:tc>
                <a:tc>
                  <a:txBody>
                    <a:bodyPr/>
                    <a:lstStyle/>
                    <a:p>
                      <a:r>
                        <a:rPr lang="en-US" sz="1700" dirty="0" smtClean="0"/>
                        <a:t>Technology</a:t>
                      </a:r>
                      <a:endParaRPr lang="en-US" sz="1700" dirty="0"/>
                    </a:p>
                  </a:txBody>
                  <a:tcPr/>
                </a:tc>
                <a:tc>
                  <a:txBody>
                    <a:bodyPr/>
                    <a:lstStyle/>
                    <a:p>
                      <a:pPr algn="ctr"/>
                      <a:r>
                        <a:rPr lang="en-US" sz="1700" dirty="0" smtClean="0"/>
                        <a:t>121,824</a:t>
                      </a:r>
                      <a:endParaRPr lang="en-US" sz="1700" dirty="0"/>
                    </a:p>
                  </a:txBody>
                  <a:tcPr/>
                </a:tc>
                <a:tc>
                  <a:txBody>
                    <a:bodyPr/>
                    <a:lstStyle/>
                    <a:p>
                      <a:pPr algn="ctr"/>
                      <a:r>
                        <a:rPr lang="en-US" sz="1700" dirty="0" smtClean="0"/>
                        <a:t>3</a:t>
                      </a:r>
                      <a:endParaRPr lang="en-US" sz="1700" dirty="0"/>
                    </a:p>
                  </a:txBody>
                  <a:tcPr/>
                </a:tc>
                <a:tc>
                  <a:txBody>
                    <a:bodyPr/>
                    <a:lstStyle/>
                    <a:p>
                      <a:pPr algn="ctr"/>
                      <a:r>
                        <a:rPr lang="en-US" sz="1700" dirty="0" smtClean="0"/>
                        <a:t>5%</a:t>
                      </a:r>
                      <a:endParaRPr lang="en-US" sz="1700" dirty="0"/>
                    </a:p>
                  </a:txBody>
                  <a:tcPr/>
                </a:tc>
                <a:tc>
                  <a:txBody>
                    <a:bodyPr/>
                    <a:lstStyle/>
                    <a:p>
                      <a:pPr algn="ctr"/>
                      <a:r>
                        <a:rPr lang="en-US" sz="1700" dirty="0" smtClean="0"/>
                        <a:t>0</a:t>
                      </a:r>
                      <a:endParaRPr lang="en-US" sz="1700" dirty="0"/>
                    </a:p>
                  </a:txBody>
                  <a:tcPr/>
                </a:tc>
              </a:tr>
              <a:tr h="368805">
                <a:tc>
                  <a:txBody>
                    <a:bodyPr/>
                    <a:lstStyle/>
                    <a:p>
                      <a:r>
                        <a:rPr lang="en-US" sz="1700" dirty="0" smtClean="0"/>
                        <a:t>4. AT&amp;T</a:t>
                      </a:r>
                      <a:endParaRPr lang="en-US" sz="1700" dirty="0"/>
                    </a:p>
                  </a:txBody>
                  <a:tcPr/>
                </a:tc>
                <a:tc>
                  <a:txBody>
                    <a:bodyPr/>
                    <a:lstStyle/>
                    <a:p>
                      <a:r>
                        <a:rPr lang="en-US" sz="1700" dirty="0" smtClean="0"/>
                        <a:t>Telecom</a:t>
                      </a:r>
                      <a:endParaRPr lang="en-US" sz="1700" dirty="0"/>
                    </a:p>
                  </a:txBody>
                  <a:tcPr/>
                </a:tc>
                <a:tc>
                  <a:txBody>
                    <a:bodyPr/>
                    <a:lstStyle/>
                    <a:p>
                      <a:pPr algn="ctr"/>
                      <a:r>
                        <a:rPr lang="en-US" sz="1700" dirty="0" smtClean="0"/>
                        <a:t>107,387</a:t>
                      </a:r>
                      <a:endParaRPr lang="en-US" sz="1700" dirty="0"/>
                    </a:p>
                  </a:txBody>
                  <a:tcPr/>
                </a:tc>
                <a:tc>
                  <a:txBody>
                    <a:bodyPr/>
                    <a:lstStyle/>
                    <a:p>
                      <a:pPr algn="ctr"/>
                      <a:r>
                        <a:rPr lang="en-US" sz="1700" dirty="0" smtClean="0"/>
                        <a:t>3</a:t>
                      </a:r>
                      <a:endParaRPr lang="en-US" sz="1700" dirty="0"/>
                    </a:p>
                  </a:txBody>
                  <a:tcPr/>
                </a:tc>
                <a:tc>
                  <a:txBody>
                    <a:bodyPr/>
                    <a:lstStyle/>
                    <a:p>
                      <a:pPr algn="ctr"/>
                      <a:r>
                        <a:rPr lang="en-US" sz="1700" dirty="0" smtClean="0"/>
                        <a:t>20%</a:t>
                      </a:r>
                      <a:endParaRPr lang="en-US" sz="1700" dirty="0"/>
                    </a:p>
                  </a:txBody>
                  <a:tcPr/>
                </a:tc>
                <a:tc>
                  <a:txBody>
                    <a:bodyPr/>
                    <a:lstStyle/>
                    <a:p>
                      <a:pPr algn="ctr"/>
                      <a:r>
                        <a:rPr lang="en-US" sz="1700" dirty="0" smtClean="0"/>
                        <a:t>2</a:t>
                      </a:r>
                      <a:endParaRPr lang="en-US" sz="1700" dirty="0"/>
                    </a:p>
                  </a:txBody>
                  <a:tcPr/>
                </a:tc>
              </a:tr>
              <a:tr h="368805">
                <a:tc>
                  <a:txBody>
                    <a:bodyPr/>
                    <a:lstStyle/>
                    <a:p>
                      <a:r>
                        <a:rPr lang="en-US" sz="1700" dirty="0" smtClean="0"/>
                        <a:t>5. Facebook</a:t>
                      </a:r>
                      <a:endParaRPr lang="en-US" sz="1700" dirty="0"/>
                    </a:p>
                  </a:txBody>
                  <a:tcPr/>
                </a:tc>
                <a:tc>
                  <a:txBody>
                    <a:bodyPr/>
                    <a:lstStyle/>
                    <a:p>
                      <a:r>
                        <a:rPr lang="en-US" sz="1700" dirty="0" smtClean="0"/>
                        <a:t>Technology</a:t>
                      </a:r>
                      <a:endParaRPr lang="en-US" sz="1700" dirty="0"/>
                    </a:p>
                  </a:txBody>
                  <a:tcPr/>
                </a:tc>
                <a:tc>
                  <a:txBody>
                    <a:bodyPr/>
                    <a:lstStyle/>
                    <a:p>
                      <a:pPr algn="ctr"/>
                      <a:r>
                        <a:rPr lang="en-US" sz="1700" dirty="0" smtClean="0"/>
                        <a:t>102,551</a:t>
                      </a:r>
                      <a:endParaRPr lang="en-US" sz="1700" dirty="0"/>
                    </a:p>
                  </a:txBody>
                  <a:tcPr/>
                </a:tc>
                <a:tc>
                  <a:txBody>
                    <a:bodyPr/>
                    <a:lstStyle/>
                    <a:p>
                      <a:pPr algn="ctr"/>
                      <a:r>
                        <a:rPr lang="en-US" sz="1700" dirty="0" smtClean="0"/>
                        <a:t>4</a:t>
                      </a:r>
                      <a:endParaRPr lang="en-US" sz="1700" dirty="0"/>
                    </a:p>
                  </a:txBody>
                  <a:tcPr/>
                </a:tc>
                <a:tc>
                  <a:txBody>
                    <a:bodyPr/>
                    <a:lstStyle/>
                    <a:p>
                      <a:pPr algn="ctr"/>
                      <a:r>
                        <a:rPr lang="en-US" sz="1700" dirty="0" smtClean="0"/>
                        <a:t>44%</a:t>
                      </a:r>
                      <a:endParaRPr lang="en-US" sz="1700" dirty="0"/>
                    </a:p>
                  </a:txBody>
                  <a:tcPr/>
                </a:tc>
                <a:tc>
                  <a:txBody>
                    <a:bodyPr/>
                    <a:lstStyle/>
                    <a:p>
                      <a:pPr algn="ctr"/>
                      <a:r>
                        <a:rPr lang="en-US" sz="1700" dirty="0" smtClean="0"/>
                        <a:t>7</a:t>
                      </a:r>
                      <a:endParaRPr lang="en-US" sz="1700" dirty="0"/>
                    </a:p>
                  </a:txBody>
                  <a:tcPr/>
                </a:tc>
              </a:tr>
              <a:tr h="368805">
                <a:tc>
                  <a:txBody>
                    <a:bodyPr/>
                    <a:lstStyle/>
                    <a:p>
                      <a:r>
                        <a:rPr lang="en-US" sz="1700" dirty="0" smtClean="0"/>
                        <a:t>6. Visa</a:t>
                      </a:r>
                      <a:endParaRPr lang="en-US" sz="1700" dirty="0"/>
                    </a:p>
                  </a:txBody>
                  <a:tcPr/>
                </a:tc>
                <a:tc>
                  <a:txBody>
                    <a:bodyPr/>
                    <a:lstStyle/>
                    <a:p>
                      <a:r>
                        <a:rPr lang="en-US" sz="1700" dirty="0" smtClean="0"/>
                        <a:t>Payments</a:t>
                      </a:r>
                      <a:endParaRPr lang="en-US" sz="1700" dirty="0"/>
                    </a:p>
                  </a:txBody>
                  <a:tcPr/>
                </a:tc>
                <a:tc>
                  <a:txBody>
                    <a:bodyPr/>
                    <a:lstStyle/>
                    <a:p>
                      <a:pPr algn="ctr"/>
                      <a:r>
                        <a:rPr lang="en-US" sz="1700" dirty="0" smtClean="0"/>
                        <a:t>100,800</a:t>
                      </a:r>
                      <a:endParaRPr lang="en-US" sz="1700" dirty="0"/>
                    </a:p>
                  </a:txBody>
                  <a:tcPr/>
                </a:tc>
                <a:tc>
                  <a:txBody>
                    <a:bodyPr/>
                    <a:lstStyle/>
                    <a:p>
                      <a:pPr algn="ctr"/>
                      <a:r>
                        <a:rPr lang="en-US" sz="1700" dirty="0" smtClean="0"/>
                        <a:t>4</a:t>
                      </a:r>
                      <a:endParaRPr lang="en-US" sz="1700" dirty="0"/>
                    </a:p>
                  </a:txBody>
                  <a:tcPr/>
                </a:tc>
                <a:tc>
                  <a:txBody>
                    <a:bodyPr/>
                    <a:lstStyle/>
                    <a:p>
                      <a:pPr algn="ctr"/>
                      <a:r>
                        <a:rPr lang="en-US" sz="1700" dirty="0" smtClean="0"/>
                        <a:t>10%</a:t>
                      </a:r>
                      <a:endParaRPr lang="en-US" sz="1700" dirty="0"/>
                    </a:p>
                  </a:txBody>
                  <a:tcPr/>
                </a:tc>
                <a:tc>
                  <a:txBody>
                    <a:bodyPr/>
                    <a:lstStyle/>
                    <a:p>
                      <a:pPr algn="ctr"/>
                      <a:r>
                        <a:rPr lang="en-US" sz="1700" dirty="0" smtClean="0"/>
                        <a:t>-1</a:t>
                      </a:r>
                      <a:endParaRPr lang="en-US" sz="1700" dirty="0"/>
                    </a:p>
                  </a:txBody>
                  <a:tcPr/>
                </a:tc>
              </a:tr>
              <a:tr h="368805">
                <a:tc>
                  <a:txBody>
                    <a:bodyPr/>
                    <a:lstStyle/>
                    <a:p>
                      <a:r>
                        <a:rPr lang="en-US" sz="1700" dirty="0" smtClean="0"/>
                        <a:t>7. Amazon</a:t>
                      </a:r>
                      <a:endParaRPr lang="en-US" sz="1700" dirty="0"/>
                    </a:p>
                  </a:txBody>
                  <a:tcPr/>
                </a:tc>
                <a:tc>
                  <a:txBody>
                    <a:bodyPr/>
                    <a:lstStyle/>
                    <a:p>
                      <a:r>
                        <a:rPr lang="en-US" sz="1700" dirty="0" smtClean="0"/>
                        <a:t>Retail</a:t>
                      </a:r>
                      <a:endParaRPr lang="en-US" sz="1700" dirty="0"/>
                    </a:p>
                  </a:txBody>
                  <a:tcPr/>
                </a:tc>
                <a:tc>
                  <a:txBody>
                    <a:bodyPr/>
                    <a:lstStyle/>
                    <a:p>
                      <a:pPr algn="ctr"/>
                      <a:r>
                        <a:rPr lang="en-US" sz="1700" dirty="0" smtClean="0"/>
                        <a:t>98,988</a:t>
                      </a:r>
                      <a:endParaRPr lang="en-US" sz="1700" dirty="0"/>
                    </a:p>
                  </a:txBody>
                  <a:tcPr/>
                </a:tc>
                <a:tc>
                  <a:txBody>
                    <a:bodyPr/>
                    <a:lstStyle/>
                    <a:p>
                      <a:pPr algn="ctr"/>
                      <a:r>
                        <a:rPr lang="en-US" sz="1700" dirty="0" smtClean="0"/>
                        <a:t>3</a:t>
                      </a:r>
                      <a:endParaRPr lang="en-US" sz="1700" dirty="0"/>
                    </a:p>
                  </a:txBody>
                  <a:tcPr/>
                </a:tc>
                <a:tc>
                  <a:txBody>
                    <a:bodyPr/>
                    <a:lstStyle/>
                    <a:p>
                      <a:pPr algn="ctr"/>
                      <a:r>
                        <a:rPr lang="en-US" sz="1700" dirty="0" smtClean="0"/>
                        <a:t>59%</a:t>
                      </a:r>
                      <a:endParaRPr lang="en-US" sz="1700" dirty="0"/>
                    </a:p>
                  </a:txBody>
                  <a:tcPr/>
                </a:tc>
                <a:tc>
                  <a:txBody>
                    <a:bodyPr/>
                    <a:lstStyle/>
                    <a:p>
                      <a:pPr algn="ctr"/>
                      <a:r>
                        <a:rPr lang="en-US" sz="1700" dirty="0" smtClean="0"/>
                        <a:t>7</a:t>
                      </a:r>
                      <a:endParaRPr lang="en-US" sz="1700" dirty="0"/>
                    </a:p>
                  </a:txBody>
                  <a:tcPr/>
                </a:tc>
              </a:tr>
              <a:tr h="368805">
                <a:tc>
                  <a:txBody>
                    <a:bodyPr/>
                    <a:lstStyle/>
                    <a:p>
                      <a:r>
                        <a:rPr lang="en-US" sz="1700" dirty="0" smtClean="0"/>
                        <a:t>8. Verizon</a:t>
                      </a:r>
                      <a:endParaRPr lang="en-US" sz="1700" dirty="0"/>
                    </a:p>
                  </a:txBody>
                  <a:tcPr/>
                </a:tc>
                <a:tc>
                  <a:txBody>
                    <a:bodyPr/>
                    <a:lstStyle/>
                    <a:p>
                      <a:r>
                        <a:rPr lang="en-US" sz="1700" dirty="0" smtClean="0"/>
                        <a:t>Telecom</a:t>
                      </a:r>
                      <a:endParaRPr lang="en-US" sz="1700" dirty="0"/>
                    </a:p>
                  </a:txBody>
                  <a:tcPr/>
                </a:tc>
                <a:tc>
                  <a:txBody>
                    <a:bodyPr/>
                    <a:lstStyle/>
                    <a:p>
                      <a:pPr algn="ctr"/>
                      <a:r>
                        <a:rPr lang="en-US" sz="1700" dirty="0" smtClean="0"/>
                        <a:t>93,220</a:t>
                      </a:r>
                      <a:endParaRPr lang="en-US" sz="1700" dirty="0"/>
                    </a:p>
                  </a:txBody>
                  <a:tcPr/>
                </a:tc>
                <a:tc>
                  <a:txBody>
                    <a:bodyPr/>
                    <a:lstStyle/>
                    <a:p>
                      <a:pPr algn="ctr"/>
                      <a:r>
                        <a:rPr lang="en-US" sz="1700" dirty="0" smtClean="0"/>
                        <a:t>3</a:t>
                      </a:r>
                      <a:endParaRPr lang="en-US" sz="1700" dirty="0"/>
                    </a:p>
                  </a:txBody>
                  <a:tcPr/>
                </a:tc>
                <a:tc>
                  <a:txBody>
                    <a:bodyPr/>
                    <a:lstStyle/>
                    <a:p>
                      <a:pPr algn="ctr"/>
                      <a:r>
                        <a:rPr lang="en-US" sz="1700" dirty="0" smtClean="0"/>
                        <a:t>8%</a:t>
                      </a:r>
                      <a:endParaRPr lang="en-US" sz="1700" dirty="0"/>
                    </a:p>
                  </a:txBody>
                  <a:tcPr/>
                </a:tc>
                <a:tc>
                  <a:txBody>
                    <a:bodyPr/>
                    <a:lstStyle/>
                    <a:p>
                      <a:pPr algn="ctr"/>
                      <a:r>
                        <a:rPr lang="en-US" sz="1700" dirty="0" smtClean="0"/>
                        <a:t>-1</a:t>
                      </a:r>
                      <a:endParaRPr lang="en-US" sz="1700" dirty="0"/>
                    </a:p>
                  </a:txBody>
                  <a:tcPr/>
                </a:tc>
              </a:tr>
              <a:tr h="368805">
                <a:tc>
                  <a:txBody>
                    <a:bodyPr/>
                    <a:lstStyle/>
                    <a:p>
                      <a:r>
                        <a:rPr lang="en-US" sz="1700" dirty="0" smtClean="0"/>
                        <a:t>9. McDonald’s</a:t>
                      </a:r>
                      <a:endParaRPr lang="en-US" sz="1700" dirty="0"/>
                    </a:p>
                  </a:txBody>
                  <a:tcPr/>
                </a:tc>
                <a:tc>
                  <a:txBody>
                    <a:bodyPr/>
                    <a:lstStyle/>
                    <a:p>
                      <a:r>
                        <a:rPr lang="en-US" sz="1700" dirty="0" smtClean="0"/>
                        <a:t>Fast Food</a:t>
                      </a:r>
                      <a:endParaRPr lang="en-US" sz="1700" dirty="0"/>
                    </a:p>
                  </a:txBody>
                  <a:tcPr/>
                </a:tc>
                <a:tc>
                  <a:txBody>
                    <a:bodyPr/>
                    <a:lstStyle/>
                    <a:p>
                      <a:pPr algn="ctr"/>
                      <a:r>
                        <a:rPr lang="en-US" sz="1700" dirty="0" smtClean="0"/>
                        <a:t>88,654</a:t>
                      </a:r>
                      <a:endParaRPr lang="en-US" sz="1700" dirty="0"/>
                    </a:p>
                  </a:txBody>
                  <a:tcPr/>
                </a:tc>
                <a:tc>
                  <a:txBody>
                    <a:bodyPr/>
                    <a:lstStyle/>
                    <a:p>
                      <a:pPr algn="ctr"/>
                      <a:r>
                        <a:rPr lang="en-US" sz="1700" dirty="0" smtClean="0"/>
                        <a:t>4</a:t>
                      </a:r>
                      <a:endParaRPr lang="en-US" sz="1700" dirty="0"/>
                    </a:p>
                  </a:txBody>
                  <a:tcPr/>
                </a:tc>
                <a:tc>
                  <a:txBody>
                    <a:bodyPr/>
                    <a:lstStyle/>
                    <a:p>
                      <a:pPr algn="ctr"/>
                      <a:r>
                        <a:rPr lang="en-US" sz="1700" dirty="0" smtClean="0"/>
                        <a:t>9%</a:t>
                      </a:r>
                      <a:endParaRPr lang="en-US" sz="1700" dirty="0"/>
                    </a:p>
                  </a:txBody>
                  <a:tcPr/>
                </a:tc>
                <a:tc>
                  <a:txBody>
                    <a:bodyPr/>
                    <a:lstStyle/>
                    <a:p>
                      <a:pPr algn="ctr"/>
                      <a:r>
                        <a:rPr lang="en-US" sz="1700" dirty="0" smtClean="0"/>
                        <a:t>0</a:t>
                      </a:r>
                      <a:endParaRPr lang="en-US" sz="1700" dirty="0"/>
                    </a:p>
                  </a:txBody>
                  <a:tcPr/>
                </a:tc>
              </a:tr>
              <a:tr h="368805">
                <a:tc>
                  <a:txBody>
                    <a:bodyPr/>
                    <a:lstStyle/>
                    <a:p>
                      <a:r>
                        <a:rPr lang="en-US" sz="1700" dirty="0" smtClean="0"/>
                        <a:t>10. IBM</a:t>
                      </a:r>
                      <a:endParaRPr lang="en-US" sz="1700" dirty="0"/>
                    </a:p>
                  </a:txBody>
                  <a:tcPr/>
                </a:tc>
                <a:tc>
                  <a:txBody>
                    <a:bodyPr/>
                    <a:lstStyle/>
                    <a:p>
                      <a:r>
                        <a:rPr lang="en-US" sz="1700" dirty="0" smtClean="0"/>
                        <a:t>Technology</a:t>
                      </a:r>
                      <a:endParaRPr lang="en-US" sz="1700" dirty="0"/>
                    </a:p>
                  </a:txBody>
                  <a:tcPr/>
                </a:tc>
                <a:tc>
                  <a:txBody>
                    <a:bodyPr/>
                    <a:lstStyle/>
                    <a:p>
                      <a:pPr algn="ctr"/>
                      <a:r>
                        <a:rPr lang="en-US" sz="1700" dirty="0" smtClean="0"/>
                        <a:t>86,206</a:t>
                      </a:r>
                      <a:endParaRPr lang="en-US" sz="1700" dirty="0"/>
                    </a:p>
                  </a:txBody>
                  <a:tcPr/>
                </a:tc>
                <a:tc>
                  <a:txBody>
                    <a:bodyPr/>
                    <a:lstStyle/>
                    <a:p>
                      <a:pPr algn="ctr"/>
                      <a:r>
                        <a:rPr lang="en-US" sz="1700" dirty="0" smtClean="0"/>
                        <a:t>4</a:t>
                      </a:r>
                      <a:endParaRPr lang="en-US" sz="1700" dirty="0"/>
                    </a:p>
                  </a:txBody>
                  <a:tcPr/>
                </a:tc>
                <a:tc>
                  <a:txBody>
                    <a:bodyPr/>
                    <a:lstStyle/>
                    <a:p>
                      <a:pPr algn="ctr"/>
                      <a:r>
                        <a:rPr lang="en-US" sz="1700" dirty="0" smtClean="0"/>
                        <a:t>-8%</a:t>
                      </a:r>
                      <a:endParaRPr lang="en-US" sz="1700" dirty="0"/>
                    </a:p>
                  </a:txBody>
                  <a:tcPr/>
                </a:tc>
                <a:tc>
                  <a:txBody>
                    <a:bodyPr/>
                    <a:lstStyle/>
                    <a:p>
                      <a:pPr algn="ctr"/>
                      <a:r>
                        <a:rPr lang="en-US" sz="1700" dirty="0" smtClean="0"/>
                        <a:t>-6</a:t>
                      </a:r>
                      <a:endParaRPr lang="en-US" sz="1700" dirty="0"/>
                    </a:p>
                  </a:txBody>
                  <a:tcPr/>
                </a:tc>
              </a:tr>
            </a:tbl>
          </a:graphicData>
        </a:graphic>
      </p:graphicFrame>
    </p:spTree>
    <p:extLst>
      <p:ext uri="{BB962C8B-B14F-4D97-AF65-F5344CB8AC3E}">
        <p14:creationId xmlns:p14="http://schemas.microsoft.com/office/powerpoint/2010/main" val="3416069044"/>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Brand Equity: Customers, Sponsors, and Benefits</a:t>
            </a:r>
            <a:endParaRPr lang="en-US" dirty="0"/>
          </a:p>
        </p:txBody>
      </p:sp>
      <p:graphicFrame>
        <p:nvGraphicFramePr>
          <p:cNvPr id="11" name="Content Placeholder 10"/>
          <p:cNvGraphicFramePr>
            <a:graphicFrameLocks noGrp="1"/>
          </p:cNvGraphicFramePr>
          <p:nvPr>
            <p:ph sz="quarter" idx="1"/>
            <p:extLst>
              <p:ext uri="{D42A27DB-BD31-4B8C-83A1-F6EECF244321}">
                <p14:modId xmlns:p14="http://schemas.microsoft.com/office/powerpoint/2010/main" val="2958719894"/>
              </p:ext>
            </p:extLst>
          </p:nvPr>
        </p:nvGraphicFramePr>
        <p:xfrm>
          <a:off x="411480" y="1645920"/>
          <a:ext cx="8473441" cy="4443365"/>
        </p:xfrm>
        <a:graphic>
          <a:graphicData uri="http://schemas.openxmlformats.org/drawingml/2006/table">
            <a:tbl>
              <a:tblPr firstRow="1" bandRow="1">
                <a:tableStyleId>{5C22544A-7EE6-4342-B048-85BDC9FD1C3A}</a:tableStyleId>
              </a:tblPr>
              <a:tblGrid>
                <a:gridCol w="1552459">
                  <a:extLst>
                    <a:ext uri="{9D8B030D-6E8A-4147-A177-3AD203B41FA5}">
                      <a16:colId xmlns:a16="http://schemas.microsoft.com/office/drawing/2014/main" xmlns="" val="20000"/>
                    </a:ext>
                  </a:extLst>
                </a:gridCol>
                <a:gridCol w="2306994">
                  <a:extLst>
                    <a:ext uri="{9D8B030D-6E8A-4147-A177-3AD203B41FA5}">
                      <a16:colId xmlns:a16="http://schemas.microsoft.com/office/drawing/2014/main" xmlns="" val="20001"/>
                    </a:ext>
                  </a:extLst>
                </a:gridCol>
                <a:gridCol w="2306994">
                  <a:extLst>
                    <a:ext uri="{9D8B030D-6E8A-4147-A177-3AD203B41FA5}">
                      <a16:colId xmlns:a16="http://schemas.microsoft.com/office/drawing/2014/main" xmlns="" val="20002"/>
                    </a:ext>
                  </a:extLst>
                </a:gridCol>
                <a:gridCol w="2306994">
                  <a:extLst>
                    <a:ext uri="{9D8B030D-6E8A-4147-A177-3AD203B41FA5}">
                      <a16:colId xmlns:a16="http://schemas.microsoft.com/office/drawing/2014/main" xmlns="" val="20003"/>
                    </a:ext>
                  </a:extLst>
                </a:gridCol>
              </a:tblGrid>
              <a:tr h="498672">
                <a:tc>
                  <a:txBody>
                    <a:bodyPr/>
                    <a:lstStyle/>
                    <a:p>
                      <a:endParaRPr lang="en-US" sz="1600" dirty="0"/>
                    </a:p>
                  </a:txBody>
                  <a:tcPr/>
                </a:tc>
                <a:tc>
                  <a:txBody>
                    <a:bodyPr/>
                    <a:lstStyle/>
                    <a:p>
                      <a:r>
                        <a:rPr lang="en-US" sz="1600" dirty="0"/>
                        <a:t>Perceived Quality</a:t>
                      </a:r>
                    </a:p>
                  </a:txBody>
                  <a:tcPr/>
                </a:tc>
                <a:tc>
                  <a:txBody>
                    <a:bodyPr/>
                    <a:lstStyle/>
                    <a:p>
                      <a:r>
                        <a:rPr lang="en-US" sz="1600" dirty="0"/>
                        <a:t>Brand Connections</a:t>
                      </a:r>
                    </a:p>
                  </a:txBody>
                  <a:tcPr/>
                </a:tc>
                <a:tc>
                  <a:txBody>
                    <a:bodyPr/>
                    <a:lstStyle/>
                    <a:p>
                      <a:r>
                        <a:rPr lang="en-US" sz="1600" dirty="0"/>
                        <a:t>Brand Loyalty</a:t>
                      </a:r>
                    </a:p>
                  </a:txBody>
                  <a:tcPr/>
                </a:tc>
                <a:extLst>
                  <a:ext uri="{0D108BD9-81ED-4DB2-BD59-A6C34878D82A}">
                    <a16:rowId xmlns:a16="http://schemas.microsoft.com/office/drawing/2014/main" xmlns="" val="10000"/>
                  </a:ext>
                </a:extLst>
              </a:tr>
              <a:tr h="1353537">
                <a:tc>
                  <a:txBody>
                    <a:bodyPr/>
                    <a:lstStyle/>
                    <a:p>
                      <a:r>
                        <a:rPr lang="en-US" sz="1600" dirty="0"/>
                        <a:t>Customers</a:t>
                      </a:r>
                    </a:p>
                    <a:p>
                      <a:endParaRPr lang="en-US" sz="1600" dirty="0"/>
                    </a:p>
                  </a:txBody>
                  <a:tcPr/>
                </a:tc>
                <a:tc>
                  <a:txBody>
                    <a:bodyPr/>
                    <a:lstStyle/>
                    <a:p>
                      <a:r>
                        <a:rPr lang="en-US" sz="1600" dirty="0" smtClean="0"/>
                        <a:t>Gives </a:t>
                      </a:r>
                      <a:r>
                        <a:rPr lang="en-US" sz="1600" dirty="0"/>
                        <a:t>them a reason to </a:t>
                      </a:r>
                      <a:r>
                        <a:rPr lang="en-US" sz="1600" dirty="0" smtClean="0"/>
                        <a:t>buy.</a:t>
                      </a:r>
                      <a:endParaRPr lang="en-US" sz="1600" dirty="0"/>
                    </a:p>
                  </a:txBody>
                  <a:tcPr/>
                </a:tc>
                <a:tc>
                  <a:txBody>
                    <a:bodyPr/>
                    <a:lstStyle/>
                    <a:p>
                      <a:pPr marL="342900" indent="-342900">
                        <a:buAutoNum type="arabicPeriod"/>
                      </a:pPr>
                      <a:r>
                        <a:rPr lang="en-US" sz="1600" dirty="0"/>
                        <a:t>Customers seek information on familiar</a:t>
                      </a:r>
                      <a:r>
                        <a:rPr lang="en-US" sz="1600" baseline="0" dirty="0"/>
                        <a:t> </a:t>
                      </a:r>
                      <a:r>
                        <a:rPr lang="en-US" sz="1600" baseline="0" dirty="0" smtClean="0"/>
                        <a:t>brands.</a:t>
                      </a:r>
                      <a:endParaRPr lang="en-US" sz="1600" baseline="0" dirty="0"/>
                    </a:p>
                    <a:p>
                      <a:pPr marL="342900" indent="-342900">
                        <a:buAutoNum type="arabicPeriod"/>
                      </a:pPr>
                      <a:r>
                        <a:rPr lang="en-US" sz="1600" baseline="0" dirty="0"/>
                        <a:t>Strong brands generate positive </a:t>
                      </a:r>
                      <a:r>
                        <a:rPr lang="en-US" sz="1600" baseline="0" dirty="0" smtClean="0"/>
                        <a:t>attitude.</a:t>
                      </a:r>
                      <a:endParaRPr lang="en-US" sz="1600" dirty="0"/>
                    </a:p>
                  </a:txBody>
                  <a:tcPr/>
                </a:tc>
                <a:tc>
                  <a:txBody>
                    <a:bodyPr/>
                    <a:lstStyle/>
                    <a:p>
                      <a:r>
                        <a:rPr lang="en-US" sz="1600" dirty="0"/>
                        <a:t>Brand loyal customers spend less time in the purchase </a:t>
                      </a:r>
                      <a:r>
                        <a:rPr lang="en-US" sz="1600" dirty="0" smtClean="0"/>
                        <a:t>decision.</a:t>
                      </a:r>
                      <a:endParaRPr lang="en-US" sz="1600" dirty="0"/>
                    </a:p>
                  </a:txBody>
                  <a:tcPr/>
                </a:tc>
                <a:extLst>
                  <a:ext uri="{0D108BD9-81ED-4DB2-BD59-A6C34878D82A}">
                    <a16:rowId xmlns:a16="http://schemas.microsoft.com/office/drawing/2014/main" xmlns="" val="10001"/>
                  </a:ext>
                </a:extLst>
              </a:tr>
              <a:tr h="1567253">
                <a:tc>
                  <a:txBody>
                    <a:bodyPr/>
                    <a:lstStyle/>
                    <a:p>
                      <a:r>
                        <a:rPr lang="en-US" sz="1600" dirty="0"/>
                        <a:t>Brand Sponsor</a:t>
                      </a:r>
                    </a:p>
                  </a:txBody>
                  <a:tcPr/>
                </a:tc>
                <a:tc>
                  <a:txBody>
                    <a:bodyPr/>
                    <a:lstStyle/>
                    <a:p>
                      <a:pPr marL="342900" indent="-342900">
                        <a:buAutoNum type="arabicPeriod"/>
                      </a:pPr>
                      <a:r>
                        <a:rPr lang="en-US" sz="1600" dirty="0"/>
                        <a:t>Extend the product </a:t>
                      </a:r>
                      <a:r>
                        <a:rPr lang="en-US" sz="1600" dirty="0" smtClean="0"/>
                        <a:t>range.</a:t>
                      </a:r>
                      <a:endParaRPr lang="en-US" sz="1600" dirty="0"/>
                    </a:p>
                    <a:p>
                      <a:pPr marL="342900" indent="-342900">
                        <a:buAutoNum type="arabicPeriod"/>
                      </a:pPr>
                      <a:r>
                        <a:rPr lang="en-US" sz="1600" dirty="0"/>
                        <a:t>Price </a:t>
                      </a:r>
                      <a:r>
                        <a:rPr lang="en-US" sz="1600" dirty="0" smtClean="0"/>
                        <a:t>premium.</a:t>
                      </a:r>
                      <a:endParaRPr lang="en-US" sz="1600" dirty="0"/>
                    </a:p>
                    <a:p>
                      <a:pPr marL="342900" indent="-342900">
                        <a:buAutoNum type="arabicPeriod"/>
                      </a:pPr>
                      <a:r>
                        <a:rPr lang="en-US" sz="1600" dirty="0"/>
                        <a:t>Differentiates</a:t>
                      </a:r>
                      <a:r>
                        <a:rPr lang="en-US" sz="1600" baseline="0" dirty="0"/>
                        <a:t> </a:t>
                      </a:r>
                      <a:r>
                        <a:rPr lang="en-US" sz="1600" baseline="0" dirty="0" smtClean="0"/>
                        <a:t>in </a:t>
                      </a:r>
                      <a:r>
                        <a:rPr lang="en-US" sz="1600" baseline="0" dirty="0"/>
                        <a:t>the </a:t>
                      </a:r>
                      <a:r>
                        <a:rPr lang="en-US" sz="1600" baseline="0" dirty="0" smtClean="0"/>
                        <a:t>marketplace.</a:t>
                      </a:r>
                      <a:endParaRPr lang="en-US" sz="1600" dirty="0"/>
                    </a:p>
                  </a:txBody>
                  <a:tcPr/>
                </a:tc>
                <a:tc>
                  <a:txBody>
                    <a:bodyPr/>
                    <a:lstStyle/>
                    <a:p>
                      <a:r>
                        <a:rPr lang="en-US" sz="1600" dirty="0"/>
                        <a:t>Strong</a:t>
                      </a:r>
                      <a:r>
                        <a:rPr lang="en-US" sz="1600" baseline="0" dirty="0"/>
                        <a:t> brands create a barrier for competitor’s new </a:t>
                      </a:r>
                      <a:r>
                        <a:rPr lang="en-US" sz="1600" baseline="0" dirty="0" smtClean="0"/>
                        <a:t>brand.</a:t>
                      </a:r>
                      <a:endParaRPr lang="en-US" sz="1600" dirty="0"/>
                    </a:p>
                  </a:txBody>
                  <a:tcPr/>
                </a:tc>
                <a:tc>
                  <a:txBody>
                    <a:bodyPr/>
                    <a:lstStyle/>
                    <a:p>
                      <a:pPr marL="342900" indent="-342900">
                        <a:buAutoNum type="arabicPeriod"/>
                      </a:pPr>
                      <a:r>
                        <a:rPr lang="en-US" sz="1600" dirty="0"/>
                        <a:t>Reduces marketing </a:t>
                      </a:r>
                      <a:r>
                        <a:rPr lang="en-US" sz="1600" dirty="0" smtClean="0"/>
                        <a:t>costs.</a:t>
                      </a:r>
                      <a:endParaRPr lang="en-US" sz="1600" dirty="0"/>
                    </a:p>
                    <a:p>
                      <a:pPr marL="342900" indent="-342900">
                        <a:buAutoNum type="arabicPeriod"/>
                      </a:pPr>
                      <a:r>
                        <a:rPr lang="en-US" sz="1600" dirty="0"/>
                        <a:t>Gives channel</a:t>
                      </a:r>
                      <a:r>
                        <a:rPr lang="en-US" sz="1600" baseline="0" dirty="0"/>
                        <a:t> </a:t>
                      </a:r>
                      <a:r>
                        <a:rPr lang="en-US" sz="1600" baseline="0" dirty="0" smtClean="0"/>
                        <a:t>leverage.</a:t>
                      </a:r>
                      <a:endParaRPr lang="en-US" sz="1600" baseline="0" dirty="0"/>
                    </a:p>
                    <a:p>
                      <a:pPr marL="342900" indent="-342900">
                        <a:buAutoNum type="arabicPeriod"/>
                      </a:pPr>
                      <a:r>
                        <a:rPr lang="en-US" sz="1600" baseline="0" dirty="0"/>
                        <a:t>Word-of-</a:t>
                      </a:r>
                      <a:r>
                        <a:rPr lang="en-US" sz="1600" baseline="0" dirty="0" smtClean="0"/>
                        <a:t>mouth.</a:t>
                      </a:r>
                      <a:endParaRPr lang="en-US" sz="1600" baseline="0" dirty="0"/>
                    </a:p>
                    <a:p>
                      <a:pPr marL="342900" indent="-342900">
                        <a:buAutoNum type="arabicPeriod"/>
                      </a:pPr>
                      <a:r>
                        <a:rPr lang="en-US" sz="1600" baseline="0" dirty="0"/>
                        <a:t>Forgiving </a:t>
                      </a:r>
                      <a:r>
                        <a:rPr lang="en-US" sz="1600" baseline="0" dirty="0" smtClean="0"/>
                        <a:t>customers.</a:t>
                      </a:r>
                      <a:endParaRPr lang="en-US" sz="1600" dirty="0"/>
                    </a:p>
                  </a:txBody>
                  <a:tcPr/>
                </a:tc>
                <a:extLst>
                  <a:ext uri="{0D108BD9-81ED-4DB2-BD59-A6C34878D82A}">
                    <a16:rowId xmlns:a16="http://schemas.microsoft.com/office/drawing/2014/main" xmlns="" val="10002"/>
                  </a:ext>
                </a:extLst>
              </a:tr>
              <a:tr h="712388">
                <a:tc>
                  <a:txBody>
                    <a:bodyPr/>
                    <a:lstStyle/>
                    <a:p>
                      <a:r>
                        <a:rPr lang="en-US" sz="1600" dirty="0"/>
                        <a:t>Linking Strategy to Benefit</a:t>
                      </a:r>
                    </a:p>
                  </a:txBody>
                  <a:tcPr/>
                </a:tc>
                <a:tc>
                  <a:txBody>
                    <a:bodyPr/>
                    <a:lstStyle/>
                    <a:p>
                      <a:r>
                        <a:rPr lang="en-US" sz="1600" dirty="0"/>
                        <a:t>Build quality into the entire customer </a:t>
                      </a:r>
                      <a:r>
                        <a:rPr lang="en-US" sz="1600" dirty="0" smtClean="0"/>
                        <a:t>experience.</a:t>
                      </a:r>
                      <a:endParaRPr lang="en-US" sz="1600" dirty="0"/>
                    </a:p>
                  </a:txBody>
                  <a:tcPr/>
                </a:tc>
                <a:tc>
                  <a:txBody>
                    <a:bodyPr/>
                    <a:lstStyle/>
                    <a:p>
                      <a:r>
                        <a:rPr lang="en-US" sz="1600" dirty="0"/>
                        <a:t>Extend the brand to new </a:t>
                      </a:r>
                      <a:r>
                        <a:rPr lang="en-US" sz="1600" dirty="0" smtClean="0"/>
                        <a:t>products.</a:t>
                      </a:r>
                      <a:endParaRPr lang="en-US" sz="1600" dirty="0"/>
                    </a:p>
                  </a:txBody>
                  <a:tcPr/>
                </a:tc>
                <a:tc>
                  <a:txBody>
                    <a:bodyPr/>
                    <a:lstStyle/>
                    <a:p>
                      <a:r>
                        <a:rPr lang="en-US" sz="1600" dirty="0"/>
                        <a:t>Marketers</a:t>
                      </a:r>
                      <a:r>
                        <a:rPr lang="en-US" sz="1600" baseline="0" dirty="0"/>
                        <a:t> have more flexible </a:t>
                      </a:r>
                      <a:r>
                        <a:rPr lang="en-US" sz="1600" baseline="0" dirty="0" smtClean="0"/>
                        <a:t>budgets.</a:t>
                      </a:r>
                      <a:endParaRPr lang="en-US" sz="1600" dirty="0"/>
                    </a:p>
                  </a:txBody>
                  <a:tcPr/>
                </a:tc>
                <a:extLst>
                  <a:ext uri="{0D108BD9-81ED-4DB2-BD59-A6C34878D82A}">
                    <a16:rowId xmlns:a16="http://schemas.microsoft.com/office/drawing/2014/main" xmlns="" val="10003"/>
                  </a:ext>
                </a:extLst>
              </a:tr>
            </a:tbl>
          </a:graphicData>
        </a:graphic>
      </p:graphicFrame>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12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Branding Decisions: Stand Alone or Family</a:t>
            </a:r>
            <a:endParaRPr lang="en-US" dirty="0"/>
          </a:p>
        </p:txBody>
      </p:sp>
      <p:sp>
        <p:nvSpPr>
          <p:cNvPr id="31747" name="Content Placeholder 2"/>
          <p:cNvSpPr>
            <a:spLocks noGrp="1"/>
          </p:cNvSpPr>
          <p:nvPr>
            <p:ph sz="quarter" idx="1"/>
          </p:nvPr>
        </p:nvSpPr>
        <p:spPr/>
        <p:txBody>
          <a:bodyPr/>
          <a:lstStyle/>
          <a:p>
            <a:pPr marL="0" indent="0" eaLnBrk="1" hangingPunct="1">
              <a:buNone/>
            </a:pPr>
            <a:r>
              <a:rPr lang="en-US" dirty="0" smtClean="0"/>
              <a:t>Stand-alone </a:t>
            </a:r>
            <a:r>
              <a:rPr lang="en-US" dirty="0"/>
              <a:t>or </a:t>
            </a:r>
            <a:r>
              <a:rPr lang="en-US" dirty="0" smtClean="0"/>
              <a:t>family branding</a:t>
            </a:r>
            <a:endParaRPr lang="en-US" dirty="0"/>
          </a:p>
          <a:p>
            <a:pPr lvl="1" eaLnBrk="1" hangingPunct="1">
              <a:buFont typeface="Arial"/>
              <a:buChar char="•"/>
            </a:pPr>
            <a:r>
              <a:rPr lang="en-US" i="1" dirty="0" smtClean="0"/>
              <a:t>Stand-alone </a:t>
            </a:r>
            <a:r>
              <a:rPr lang="en-US" i="1" dirty="0"/>
              <a:t>brands </a:t>
            </a:r>
            <a:r>
              <a:rPr lang="en-US" dirty="0"/>
              <a:t>separate the company from the brand which insulates the company if there is a problem with the brand but are expensive and offer little or no synergy between company </a:t>
            </a:r>
            <a:r>
              <a:rPr lang="en-US" dirty="0" smtClean="0"/>
              <a:t>brands (e.g., Unilever personal </a:t>
            </a:r>
            <a:r>
              <a:rPr lang="en-US" dirty="0"/>
              <a:t>care products:  AXE, Dove, Lifebuoy, Lux, </a:t>
            </a:r>
            <a:r>
              <a:rPr lang="en-US" dirty="0" smtClean="0"/>
              <a:t>Pond’s</a:t>
            </a:r>
            <a:r>
              <a:rPr lang="en-US" dirty="0"/>
              <a:t>, </a:t>
            </a:r>
            <a:r>
              <a:rPr lang="en-US" dirty="0" err="1"/>
              <a:t>Rexona</a:t>
            </a:r>
            <a:r>
              <a:rPr lang="en-US" dirty="0"/>
              <a:t>, </a:t>
            </a:r>
            <a:r>
              <a:rPr lang="en-US" dirty="0" err="1"/>
              <a:t>Sunsilk</a:t>
            </a:r>
            <a:r>
              <a:rPr lang="en-US" dirty="0"/>
              <a:t>, </a:t>
            </a:r>
            <a:r>
              <a:rPr lang="en-US" dirty="0" smtClean="0"/>
              <a:t>Vaseline).</a:t>
            </a:r>
            <a:endParaRPr lang="en-US" dirty="0"/>
          </a:p>
          <a:p>
            <a:pPr lvl="1" eaLnBrk="1" hangingPunct="1">
              <a:buFont typeface="Arial"/>
              <a:buChar char="•"/>
            </a:pPr>
            <a:r>
              <a:rPr lang="en-US" i="1" dirty="0"/>
              <a:t>Family branding </a:t>
            </a:r>
            <a:r>
              <a:rPr lang="en-US" dirty="0"/>
              <a:t>advantages and disadvantages are just the opposite</a:t>
            </a:r>
            <a:r>
              <a:rPr lang="en-US" dirty="0" smtClean="0"/>
              <a:t>. </a:t>
            </a:r>
            <a:r>
              <a:rPr lang="en-US" dirty="0"/>
              <a:t>One negative event reflects on </a:t>
            </a:r>
            <a:r>
              <a:rPr lang="en-US" dirty="0" smtClean="0"/>
              <a:t>all (e.g., Heinz </a:t>
            </a:r>
            <a:r>
              <a:rPr lang="en-US" dirty="0"/>
              <a:t>ketchup and other </a:t>
            </a:r>
            <a:r>
              <a:rPr lang="en-US" dirty="0" smtClean="0"/>
              <a:t>condiments).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13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gn="ctr" eaLnBrk="1" hangingPunct="1">
              <a:defRPr/>
            </a:pPr>
            <a:r>
              <a:rPr lang="en-US" dirty="0"/>
              <a:t>Brand, Line, and Category Extensions</a:t>
            </a:r>
          </a:p>
        </p:txBody>
      </p:sp>
      <p:sp>
        <p:nvSpPr>
          <p:cNvPr id="5" name="Slide Number Placeholder 4"/>
          <p:cNvSpPr>
            <a:spLocks noGrp="1"/>
          </p:cNvSpPr>
          <p:nvPr>
            <p:ph type="sldNum" sz="quarter" idx="12"/>
          </p:nvPr>
        </p:nvSpPr>
        <p:spPr/>
        <p:txBody>
          <a:bodyPr>
            <a:normAutofit fontScale="85000" lnSpcReduction="20000"/>
          </a:bodyPr>
          <a:lstStyle/>
          <a:p>
            <a:pPr>
              <a:defRPr/>
            </a:pPr>
            <a:fld id="{1443E3CA-1142-42B1-B139-4F4CF2D4802B}" type="slidenum">
              <a:rPr lang="en-US" smtClean="0"/>
              <a:pPr>
                <a:defRPr/>
              </a:pPr>
              <a:t>14</a:t>
            </a:fld>
            <a:endParaRPr lang="en-US" dirty="0"/>
          </a:p>
        </p:txBody>
      </p:sp>
      <p:sp>
        <p:nvSpPr>
          <p:cNvPr id="2" name="Footer Placeholder 1"/>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pic>
        <p:nvPicPr>
          <p:cNvPr id="6" name="Picture 5" descr="Screen Shot 2018-03-07 at 1.48.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160" y="1516063"/>
            <a:ext cx="4119880" cy="4358399"/>
          </a:xfrm>
          <a:prstGeom prst="rect">
            <a:avLst/>
          </a:prstGeom>
        </p:spPr>
      </p:pic>
      <p:sp>
        <p:nvSpPr>
          <p:cNvPr id="8" name="Rectangle 7"/>
          <p:cNvSpPr/>
          <p:nvPr/>
        </p:nvSpPr>
        <p:spPr>
          <a:xfrm>
            <a:off x="2286000" y="5711428"/>
            <a:ext cx="4572000" cy="369332"/>
          </a:xfrm>
          <a:prstGeom prst="rect">
            <a:avLst/>
          </a:prstGeom>
        </p:spPr>
        <p:txBody>
          <a:bodyPr>
            <a:spAutoFit/>
          </a:bodyPr>
          <a:lstStyle/>
          <a:p>
            <a:r>
              <a:rPr lang="en-US" sz="900" dirty="0" smtClean="0"/>
              <a:t>Sources</a:t>
            </a:r>
            <a:r>
              <a:rPr lang="en-US" sz="900" dirty="0"/>
              <a:t>: (Dove Men+ Care and Patagonia): Editorial Image, LLC; and (Windows OS): Microsoft. </a:t>
            </a:r>
            <a:endParaRPr lang="en-US" sz="900" dirty="0"/>
          </a:p>
        </p:txBody>
      </p:sp>
    </p:spTree>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Branding Decisions: </a:t>
            </a:r>
            <a:br>
              <a:rPr lang="en-US" dirty="0" smtClean="0"/>
            </a:br>
            <a:r>
              <a:rPr lang="en-US" dirty="0" smtClean="0"/>
              <a:t>National or Store</a:t>
            </a:r>
            <a:endParaRPr lang="en-US" dirty="0"/>
          </a:p>
        </p:txBody>
      </p:sp>
      <p:sp>
        <p:nvSpPr>
          <p:cNvPr id="33795" name="Content Placeholder 2"/>
          <p:cNvSpPr>
            <a:spLocks noGrp="1"/>
          </p:cNvSpPr>
          <p:nvPr>
            <p:ph sz="quarter" idx="1"/>
          </p:nvPr>
        </p:nvSpPr>
        <p:spPr/>
        <p:txBody>
          <a:bodyPr/>
          <a:lstStyle/>
          <a:p>
            <a:pPr marL="0" indent="0" eaLnBrk="1" hangingPunct="1">
              <a:buNone/>
            </a:pPr>
            <a:r>
              <a:rPr lang="en-US" dirty="0"/>
              <a:t>National or Store Branding</a:t>
            </a:r>
          </a:p>
          <a:p>
            <a:pPr lvl="1" eaLnBrk="1" hangingPunct="1">
              <a:buFont typeface="Arial"/>
              <a:buChar char="•"/>
            </a:pPr>
            <a:r>
              <a:rPr lang="en-US" i="1" dirty="0"/>
              <a:t>National brands </a:t>
            </a:r>
            <a:r>
              <a:rPr lang="en-US" dirty="0"/>
              <a:t>that are sold around the country under the same brand. </a:t>
            </a:r>
          </a:p>
          <a:p>
            <a:pPr lvl="2">
              <a:buFont typeface="Arial"/>
              <a:buChar char="•"/>
            </a:pPr>
            <a:r>
              <a:rPr lang="en-US" dirty="0"/>
              <a:t>Create efficiencies in marketing communications and distribution</a:t>
            </a:r>
          </a:p>
          <a:p>
            <a:pPr lvl="2">
              <a:buFont typeface="Arial"/>
              <a:buChar char="•"/>
            </a:pPr>
            <a:r>
              <a:rPr lang="en-US" dirty="0"/>
              <a:t>Higher perceived quality and price</a:t>
            </a:r>
          </a:p>
          <a:p>
            <a:pPr lvl="1" eaLnBrk="1" hangingPunct="1">
              <a:buFont typeface="Arial"/>
              <a:buChar char="•"/>
            </a:pPr>
            <a:r>
              <a:rPr lang="en-US" i="1" dirty="0"/>
              <a:t>Store brands </a:t>
            </a:r>
            <a:r>
              <a:rPr lang="en-US" dirty="0"/>
              <a:t>are when large retailers create a store brand to market their own products.</a:t>
            </a:r>
          </a:p>
          <a:p>
            <a:pPr lvl="2">
              <a:buFont typeface="Arial"/>
              <a:buChar char="•"/>
            </a:pPr>
            <a:r>
              <a:rPr lang="en-US" dirty="0"/>
              <a:t>Stores contract with national manufacturers like P&amp;G and compete with national brands through lower prices.</a:t>
            </a:r>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15</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Branding Decisions: Licensing</a:t>
            </a:r>
            <a:endParaRPr lang="en-US" dirty="0"/>
          </a:p>
        </p:txBody>
      </p:sp>
      <p:sp>
        <p:nvSpPr>
          <p:cNvPr id="34819" name="Content Placeholder 2"/>
          <p:cNvSpPr>
            <a:spLocks noGrp="1"/>
          </p:cNvSpPr>
          <p:nvPr>
            <p:ph sz="quarter" idx="1"/>
          </p:nvPr>
        </p:nvSpPr>
        <p:spPr>
          <a:xfrm>
            <a:off x="609600" y="1516062"/>
            <a:ext cx="8153400" cy="4732337"/>
          </a:xfrm>
        </p:spPr>
        <p:txBody>
          <a:bodyPr>
            <a:normAutofit lnSpcReduction="10000"/>
          </a:bodyPr>
          <a:lstStyle/>
          <a:p>
            <a:pPr marL="0" indent="0" eaLnBrk="1" hangingPunct="1">
              <a:buNone/>
            </a:pPr>
            <a:r>
              <a:rPr lang="en-US" sz="3200" dirty="0"/>
              <a:t>Licensing</a:t>
            </a:r>
          </a:p>
          <a:p>
            <a:pPr lvl="1" eaLnBrk="1" hangingPunct="1">
              <a:buFont typeface="Arial"/>
              <a:buChar char="•"/>
            </a:pPr>
            <a:r>
              <a:rPr lang="en-US" sz="2800" dirty="0"/>
              <a:t>Companies can also choose to extend their brand by </a:t>
            </a:r>
            <a:r>
              <a:rPr lang="en-US" sz="2800" i="1" dirty="0" smtClean="0"/>
              <a:t>licensing</a:t>
            </a:r>
            <a:r>
              <a:rPr lang="en-US" sz="2800" dirty="0" smtClean="0"/>
              <a:t>, offering </a:t>
            </a:r>
            <a:r>
              <a:rPr lang="en-US" sz="2800" dirty="0"/>
              <a:t>other manufacturers the right to use the brand in exchange for a set fee or percentage of sales.</a:t>
            </a:r>
          </a:p>
          <a:p>
            <a:pPr lvl="2">
              <a:buFont typeface="Arial"/>
              <a:buChar char="•"/>
            </a:pPr>
            <a:r>
              <a:rPr lang="en-US" sz="2400" dirty="0"/>
              <a:t>Little </a:t>
            </a:r>
            <a:r>
              <a:rPr lang="en-US" sz="2400" dirty="0" smtClean="0"/>
              <a:t>risk.</a:t>
            </a:r>
            <a:endParaRPr lang="en-US" sz="2400" dirty="0"/>
          </a:p>
          <a:p>
            <a:pPr lvl="2">
              <a:buFont typeface="Arial"/>
              <a:buChar char="•"/>
            </a:pPr>
            <a:r>
              <a:rPr lang="en-US" sz="2400" dirty="0"/>
              <a:t>Generates additional </a:t>
            </a:r>
            <a:r>
              <a:rPr lang="en-US" sz="2400" dirty="0" smtClean="0"/>
              <a:t>revenue.</a:t>
            </a:r>
            <a:endParaRPr lang="en-US" sz="2400" dirty="0"/>
          </a:p>
          <a:p>
            <a:pPr lvl="2">
              <a:buFont typeface="Arial"/>
              <a:buChar char="•"/>
            </a:pPr>
            <a:r>
              <a:rPr lang="en-US" sz="2400" dirty="0"/>
              <a:t>Extends the brand and builds brand associations with new </a:t>
            </a:r>
            <a:r>
              <a:rPr lang="en-US" sz="2400" dirty="0" smtClean="0"/>
              <a:t>users.</a:t>
            </a:r>
            <a:endParaRPr lang="en-US" sz="2400" dirty="0"/>
          </a:p>
          <a:p>
            <a:pPr lvl="2">
              <a:buFont typeface="Arial"/>
              <a:buChar char="•"/>
            </a:pPr>
            <a:r>
              <a:rPr lang="en-US" sz="2400" dirty="0"/>
              <a:t>Must be monitored closely for product quality and brand image </a:t>
            </a:r>
            <a:r>
              <a:rPr lang="en-US" sz="2400" dirty="0" smtClean="0"/>
              <a:t>protection.</a:t>
            </a:r>
            <a:endParaRPr lang="en-US" sz="24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16</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Branding Decisions: </a:t>
            </a:r>
            <a:br>
              <a:rPr lang="en-US" dirty="0" smtClean="0"/>
            </a:br>
            <a:r>
              <a:rPr lang="en-US" dirty="0" smtClean="0"/>
              <a:t>Co-Branding</a:t>
            </a:r>
            <a:endParaRPr lang="en-US" dirty="0"/>
          </a:p>
        </p:txBody>
      </p:sp>
      <p:sp>
        <p:nvSpPr>
          <p:cNvPr id="35843" name="Content Placeholder 2"/>
          <p:cNvSpPr>
            <a:spLocks noGrp="1"/>
          </p:cNvSpPr>
          <p:nvPr>
            <p:ph sz="quarter" idx="1"/>
          </p:nvPr>
        </p:nvSpPr>
        <p:spPr>
          <a:xfrm>
            <a:off x="609600" y="1516063"/>
            <a:ext cx="8153400" cy="4495800"/>
          </a:xfrm>
        </p:spPr>
        <p:txBody>
          <a:bodyPr/>
          <a:lstStyle/>
          <a:p>
            <a:pPr marL="0" indent="0" eaLnBrk="1" hangingPunct="1">
              <a:buNone/>
            </a:pPr>
            <a:r>
              <a:rPr lang="en-US" sz="3600" dirty="0"/>
              <a:t>Co-Branding</a:t>
            </a:r>
          </a:p>
          <a:p>
            <a:pPr lvl="1" eaLnBrk="1" hangingPunct="1">
              <a:buFont typeface="Arial"/>
              <a:buChar char="•"/>
            </a:pPr>
            <a:r>
              <a:rPr lang="en-US" sz="3200" dirty="0"/>
              <a:t>Co-branding joins two or more well known brands in a common product or takes two brands and markets them in </a:t>
            </a:r>
            <a:r>
              <a:rPr lang="en-US" sz="3200" dirty="0" smtClean="0"/>
              <a:t>partnership (e.g., s</a:t>
            </a:r>
            <a:r>
              <a:rPr lang="en-US" sz="2900" dirty="0" smtClean="0"/>
              <a:t>oft </a:t>
            </a:r>
            <a:r>
              <a:rPr lang="en-US" sz="2900" dirty="0"/>
              <a:t>drinks and </a:t>
            </a:r>
            <a:r>
              <a:rPr lang="en-US" sz="2900" dirty="0" err="1" smtClean="0"/>
              <a:t>Splenda</a:t>
            </a:r>
            <a:r>
              <a:rPr lang="en-US" sz="2900" dirty="0" smtClean="0"/>
              <a:t>; Intel Inside logo).</a:t>
            </a:r>
            <a:endParaRPr lang="en-US" sz="29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17</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US" sz="5400" b="1" dirty="0">
                <a:solidFill>
                  <a:schemeClr val="accent4"/>
                </a:solidFill>
              </a:rPr>
              <a:t>Co-Branding</a:t>
            </a:r>
          </a:p>
        </p:txBody>
      </p:sp>
      <p:sp>
        <p:nvSpPr>
          <p:cNvPr id="5" name="Slide Number Placeholder 4"/>
          <p:cNvSpPr>
            <a:spLocks noGrp="1"/>
          </p:cNvSpPr>
          <p:nvPr>
            <p:ph type="sldNum" sz="quarter" idx="11"/>
          </p:nvPr>
        </p:nvSpPr>
        <p:spPr/>
        <p:txBody>
          <a:bodyPr>
            <a:normAutofit fontScale="85000" lnSpcReduction="20000"/>
          </a:bodyPr>
          <a:lstStyle/>
          <a:p>
            <a:pPr>
              <a:defRPr/>
            </a:pPr>
            <a:fld id="{0EDB0D06-98D8-4B6E-805C-DFE8F12D0AD2}" type="slidenum">
              <a:rPr lang="en-US" smtClean="0"/>
              <a:pPr>
                <a:defRPr/>
              </a:pPr>
              <a:t>18</a:t>
            </a:fld>
            <a:endParaRPr lang="en-US" dirty="0"/>
          </a:p>
        </p:txBody>
      </p:sp>
      <p:sp>
        <p:nvSpPr>
          <p:cNvPr id="2" name="Footer Placeholder 1"/>
          <p:cNvSpPr>
            <a:spLocks noGrp="1"/>
          </p:cNvSpPr>
          <p:nvPr>
            <p:ph type="ftr" sz="quarter" idx="12"/>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544237144"/>
              </p:ext>
            </p:extLst>
          </p:nvPr>
        </p:nvGraphicFramePr>
        <p:xfrm>
          <a:off x="904376" y="1945640"/>
          <a:ext cx="7370944" cy="3468369"/>
        </p:xfrm>
        <a:graphic>
          <a:graphicData uri="http://schemas.openxmlformats.org/drawingml/2006/table">
            <a:tbl>
              <a:tblPr firstRow="1" bandRow="1">
                <a:tableStyleId>{5C22544A-7EE6-4342-B048-85BDC9FD1C3A}</a:tableStyleId>
              </a:tblPr>
              <a:tblGrid>
                <a:gridCol w="3685472"/>
                <a:gridCol w="3685472"/>
              </a:tblGrid>
              <a:tr h="633730">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63373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800" dirty="0" smtClean="0"/>
                        <a:t>Strength of each brand supports the other.</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800" dirty="0" smtClean="0"/>
                        <a:t>Loss of control.</a:t>
                      </a:r>
                    </a:p>
                  </a:txBody>
                  <a:tcPr/>
                </a:tc>
              </a:tr>
              <a:tr h="63373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800" dirty="0" smtClean="0"/>
                        <a:t>Opens up new markets.</a:t>
                      </a:r>
                    </a:p>
                    <a:p>
                      <a:pPr algn="l"/>
                      <a:endParaRPr lang="en-US" sz="28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800" dirty="0" smtClean="0"/>
                        <a:t>Negative effect if one brand has problems.</a:t>
                      </a:r>
                    </a:p>
                  </a:txBody>
                  <a:tcPr/>
                </a:tc>
              </a:tr>
              <a:tr h="63373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800" dirty="0" smtClean="0"/>
                        <a:t>Lowers marketing communication costs.</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800" dirty="0" smtClean="0"/>
                        <a:t>Overexposure.</a:t>
                      </a:r>
                    </a:p>
                  </a:txBody>
                  <a:tcPr/>
                </a:tc>
              </a:tr>
            </a:tbl>
          </a:graphicData>
        </a:graphic>
      </p:graphicFrame>
    </p:spTree>
    <p:extLst>
      <p:ext uri="{BB962C8B-B14F-4D97-AF65-F5344CB8AC3E}">
        <p14:creationId xmlns:p14="http://schemas.microsoft.com/office/powerpoint/2010/main" val="1295240730"/>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Branding </a:t>
            </a:r>
            <a:r>
              <a:rPr lang="en-US" dirty="0" smtClean="0"/>
              <a:t>Decisions: </a:t>
            </a:r>
            <a:br>
              <a:rPr lang="en-US" dirty="0" smtClean="0"/>
            </a:br>
            <a:r>
              <a:rPr lang="en-US" dirty="0" smtClean="0"/>
              <a:t>Co-Branding Relationships</a:t>
            </a:r>
            <a:endParaRPr lang="en-US" dirty="0"/>
          </a:p>
        </p:txBody>
      </p:sp>
      <p:sp>
        <p:nvSpPr>
          <p:cNvPr id="3" name="Content Placeholder 2"/>
          <p:cNvSpPr>
            <a:spLocks noGrp="1"/>
          </p:cNvSpPr>
          <p:nvPr>
            <p:ph sz="quarter" idx="1"/>
          </p:nvPr>
        </p:nvSpPr>
        <p:spPr/>
        <p:txBody>
          <a:bodyPr/>
          <a:lstStyle/>
          <a:p>
            <a:pPr marL="0" indent="0">
              <a:buNone/>
            </a:pPr>
            <a:r>
              <a:rPr lang="en-US" sz="3200" dirty="0"/>
              <a:t>Co-Branding Relationships</a:t>
            </a:r>
          </a:p>
          <a:p>
            <a:pPr lvl="1">
              <a:buFont typeface="Arial"/>
              <a:buChar char="•"/>
            </a:pPr>
            <a:r>
              <a:rPr lang="en-US" sz="2800" dirty="0"/>
              <a:t>Joint </a:t>
            </a:r>
            <a:r>
              <a:rPr lang="en-US" sz="2800" dirty="0" smtClean="0"/>
              <a:t>venture: </a:t>
            </a:r>
            <a:r>
              <a:rPr lang="en-US" sz="2800" dirty="0"/>
              <a:t>like Visa or American Express affinity </a:t>
            </a:r>
            <a:r>
              <a:rPr lang="en-US" sz="2800" dirty="0" smtClean="0"/>
              <a:t>cards.</a:t>
            </a:r>
            <a:endParaRPr lang="en-US" sz="2800" dirty="0"/>
          </a:p>
          <a:p>
            <a:pPr lvl="1">
              <a:buFont typeface="Arial"/>
              <a:buChar char="•"/>
            </a:pPr>
            <a:r>
              <a:rPr lang="en-US" sz="2800" dirty="0"/>
              <a:t>Two internal brands are linked like P&amp;G’s Scope and </a:t>
            </a:r>
            <a:r>
              <a:rPr lang="en-US" sz="2800" dirty="0" smtClean="0"/>
              <a:t>Crest.</a:t>
            </a:r>
            <a:endParaRPr lang="en-US" sz="2800" dirty="0"/>
          </a:p>
          <a:p>
            <a:pPr lvl="1">
              <a:buFont typeface="Arial"/>
              <a:buChar char="•"/>
            </a:pPr>
            <a:r>
              <a:rPr lang="en-US" sz="2800" dirty="0"/>
              <a:t>Multiple companies join to create a new brand like Marriott Hotels and Ikea creating a new European hotel brand for </a:t>
            </a:r>
            <a:r>
              <a:rPr lang="en-US" sz="2800" dirty="0" err="1" smtClean="0"/>
              <a:t>Millennials</a:t>
            </a:r>
            <a:r>
              <a:rPr lang="en-US" sz="2800" dirty="0" smtClean="0"/>
              <a:t>.</a:t>
            </a:r>
            <a:endParaRPr lang="en-US" sz="2800" dirty="0"/>
          </a:p>
          <a:p>
            <a:pPr lvl="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19</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lang="en-US" dirty="0" smtClean="0"/>
              <a:t>Learning Objectives</a:t>
            </a:r>
            <a:endParaRPr lang="en-US" dirty="0"/>
          </a:p>
        </p:txBody>
      </p:sp>
      <p:sp>
        <p:nvSpPr>
          <p:cNvPr id="20483" name="Content Placeholder 2"/>
          <p:cNvSpPr>
            <a:spLocks noGrp="1"/>
          </p:cNvSpPr>
          <p:nvPr>
            <p:ph sz="quarter" idx="1"/>
          </p:nvPr>
        </p:nvSpPr>
        <p:spPr/>
        <p:txBody>
          <a:bodyPr/>
          <a:lstStyle/>
          <a:p>
            <a:pPr marL="0" indent="0" eaLnBrk="1" hangingPunct="1">
              <a:buNone/>
            </a:pPr>
            <a:r>
              <a:rPr lang="en-US" dirty="0"/>
              <a:t>Recognize the essential elements in a </a:t>
            </a:r>
            <a:r>
              <a:rPr lang="en-US" dirty="0" smtClean="0"/>
              <a:t>brand.</a:t>
            </a:r>
            <a:endParaRPr lang="en-US" dirty="0"/>
          </a:p>
          <a:p>
            <a:pPr marL="0" indent="0" eaLnBrk="1" hangingPunct="1">
              <a:buNone/>
            </a:pPr>
            <a:r>
              <a:rPr lang="en-US" dirty="0"/>
              <a:t>Learn the importance of brand equity in product </a:t>
            </a:r>
            <a:r>
              <a:rPr lang="en-US" dirty="0" smtClean="0"/>
              <a:t>strategy.</a:t>
            </a:r>
            <a:endParaRPr lang="en-US" dirty="0"/>
          </a:p>
          <a:p>
            <a:pPr marL="0" indent="0" eaLnBrk="1" hangingPunct="1">
              <a:buNone/>
            </a:pPr>
            <a:r>
              <a:rPr lang="en-US" dirty="0"/>
              <a:t>Explain the role of packaging and labeling as critical brand </a:t>
            </a:r>
            <a:r>
              <a:rPr lang="en-US" dirty="0" smtClean="0"/>
              <a:t>elements.</a:t>
            </a:r>
            <a:endParaRPr lang="en-US" dirty="0"/>
          </a:p>
          <a:p>
            <a:pPr marL="0" indent="0" eaLnBrk="1" hangingPunct="1">
              <a:buNone/>
            </a:pPr>
            <a:r>
              <a:rPr lang="en-US" dirty="0"/>
              <a:t>Define the responsibility of warranties and service agreements in building consumer </a:t>
            </a:r>
            <a:r>
              <a:rPr lang="en-US" dirty="0" smtClean="0"/>
              <a:t>confidence.</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smtClean="0"/>
              <a:t>Essential Brand Elements: Packaging</a:t>
            </a:r>
            <a:endParaRPr lang="en-US" sz="3600" dirty="0"/>
          </a:p>
        </p:txBody>
      </p:sp>
      <p:sp>
        <p:nvSpPr>
          <p:cNvPr id="36867" name="Content Placeholder 2"/>
          <p:cNvSpPr>
            <a:spLocks noGrp="1"/>
          </p:cNvSpPr>
          <p:nvPr>
            <p:ph sz="quarter" idx="1"/>
          </p:nvPr>
        </p:nvSpPr>
        <p:spPr/>
        <p:txBody>
          <a:bodyPr/>
          <a:lstStyle/>
          <a:p>
            <a:pPr marL="0" indent="0" eaLnBrk="1" hangingPunct="1">
              <a:buNone/>
            </a:pPr>
            <a:r>
              <a:rPr lang="en-US" dirty="0" smtClean="0"/>
              <a:t>Package Objectives</a:t>
            </a:r>
          </a:p>
          <a:p>
            <a:pPr lvl="1" eaLnBrk="1" hangingPunct="1"/>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20</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pic>
        <p:nvPicPr>
          <p:cNvPr id="8" name="Picture 7" descr="Packaging has three linked objectives: to protect, to communicate, and to promote us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660" y="2194560"/>
            <a:ext cx="4122020" cy="3880640"/>
          </a:xfrm>
          <a:prstGeom prst="rect">
            <a:avLst/>
          </a:prstGeom>
        </p:spPr>
      </p:pic>
    </p:spTree>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smtClean="0"/>
              <a:t>Packaging and Labeling: Essential Brand Elements</a:t>
            </a:r>
            <a:endParaRPr lang="en-US" sz="3600" dirty="0"/>
          </a:p>
        </p:txBody>
      </p:sp>
      <p:sp>
        <p:nvSpPr>
          <p:cNvPr id="37891" name="Content Placeholder 2"/>
          <p:cNvSpPr>
            <a:spLocks noGrp="1"/>
          </p:cNvSpPr>
          <p:nvPr>
            <p:ph sz="quarter" idx="1"/>
          </p:nvPr>
        </p:nvSpPr>
        <p:spPr>
          <a:xfrm>
            <a:off x="533400" y="1516063"/>
            <a:ext cx="8153400" cy="4495800"/>
          </a:xfrm>
        </p:spPr>
        <p:txBody>
          <a:bodyPr>
            <a:normAutofit/>
          </a:bodyPr>
          <a:lstStyle/>
          <a:p>
            <a:pPr marL="0" indent="0" eaLnBrk="1" hangingPunct="1">
              <a:buNone/>
            </a:pPr>
            <a:r>
              <a:rPr lang="en-US" sz="3200" dirty="0"/>
              <a:t>Effective Packaging</a:t>
            </a:r>
          </a:p>
          <a:p>
            <a:pPr lvl="1" eaLnBrk="1" hangingPunct="1">
              <a:buFont typeface="Arial"/>
              <a:buChar char="•"/>
            </a:pPr>
            <a:r>
              <a:rPr lang="en-US" sz="2800" dirty="0" smtClean="0"/>
              <a:t>Aesthetics:</a:t>
            </a:r>
            <a:endParaRPr lang="en-US" sz="2800" dirty="0"/>
          </a:p>
          <a:p>
            <a:pPr lvl="2">
              <a:buFont typeface="Arial"/>
              <a:buChar char="•"/>
            </a:pPr>
            <a:r>
              <a:rPr lang="en-US" sz="2400" dirty="0"/>
              <a:t>Color plays a significant role in package design and in the entire branding strategy.  </a:t>
            </a:r>
          </a:p>
          <a:p>
            <a:pPr lvl="2">
              <a:buFont typeface="Arial"/>
              <a:buChar char="•"/>
            </a:pPr>
            <a:r>
              <a:rPr lang="en-US" sz="2400" dirty="0"/>
              <a:t>Designs that are appropriate, interesting, and persuasive to the target market are critical.</a:t>
            </a:r>
          </a:p>
          <a:p>
            <a:pPr lvl="1" eaLnBrk="1" hangingPunct="1">
              <a:buFont typeface="Arial"/>
              <a:buChar char="•"/>
            </a:pPr>
            <a:r>
              <a:rPr lang="en-US" sz="2800" dirty="0"/>
              <a:t>Harmonizes with </a:t>
            </a:r>
            <a:r>
              <a:rPr lang="en-US" sz="2800" dirty="0" smtClean="0"/>
              <a:t>all elements of marketing mix:</a:t>
            </a:r>
            <a:endParaRPr lang="en-US" sz="2800" dirty="0"/>
          </a:p>
          <a:p>
            <a:pPr lvl="2">
              <a:buFont typeface="Arial"/>
              <a:buChar char="•"/>
            </a:pPr>
            <a:r>
              <a:rPr lang="en-US" sz="2400" dirty="0"/>
              <a:t>The package reinforces marketing communications by connecting advertising images (logo, pictures on the package) to the customer. </a:t>
            </a:r>
          </a:p>
          <a:p>
            <a:pPr lvl="1" eaLnBrk="1" hangingPunct="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21</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eaLnBrk="1" hangingPunct="1">
              <a:defRPr/>
            </a:pPr>
            <a:r>
              <a:rPr lang="en-US" sz="3600" dirty="0" smtClean="0"/>
              <a:t>Essential Brand Elements: Labeling</a:t>
            </a:r>
            <a:endParaRPr lang="en-US" sz="3600" dirty="0"/>
          </a:p>
        </p:txBody>
      </p:sp>
      <p:sp>
        <p:nvSpPr>
          <p:cNvPr id="38915" name="Content Placeholder 2"/>
          <p:cNvSpPr>
            <a:spLocks noGrp="1"/>
          </p:cNvSpPr>
          <p:nvPr>
            <p:ph sz="quarter" idx="1"/>
          </p:nvPr>
        </p:nvSpPr>
        <p:spPr/>
        <p:txBody>
          <a:bodyPr/>
          <a:lstStyle/>
          <a:p>
            <a:pPr marL="0" indent="0" eaLnBrk="1" hangingPunct="1">
              <a:buNone/>
            </a:pPr>
            <a:r>
              <a:rPr lang="en-US" dirty="0"/>
              <a:t>Labeling</a:t>
            </a:r>
          </a:p>
          <a:p>
            <a:pPr lvl="1" eaLnBrk="1" hangingPunct="1"/>
            <a:endParaRPr lang="en-US" dirty="0"/>
          </a:p>
        </p:txBody>
      </p:sp>
      <p:sp>
        <p:nvSpPr>
          <p:cNvPr id="6" name="Slide Number Placeholder 5"/>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22</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pic>
        <p:nvPicPr>
          <p:cNvPr id="4" name="Picture 3" descr="Labeling has three linked requirements: legal, consumer, and market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752600"/>
            <a:ext cx="5264558" cy="4343400"/>
          </a:xfrm>
          <a:prstGeom prst="rect">
            <a:avLst/>
          </a:prstGeom>
        </p:spPr>
      </p:pic>
    </p:spTree>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7448" cy="990600"/>
          </a:xfrm>
        </p:spPr>
        <p:txBody>
          <a:bodyPr>
            <a:noAutofit/>
          </a:bodyPr>
          <a:lstStyle/>
          <a:p>
            <a:pPr algn="ctr" eaLnBrk="1" hangingPunct="1">
              <a:defRPr/>
            </a:pPr>
            <a:r>
              <a:rPr lang="en-US" sz="2800" dirty="0" smtClean="0"/>
              <a:t>Types of Warranties: </a:t>
            </a:r>
            <a:br>
              <a:rPr lang="en-US" sz="2800" dirty="0" smtClean="0"/>
            </a:br>
            <a:r>
              <a:rPr lang="en-US" sz="2800" dirty="0" smtClean="0"/>
              <a:t>Building Customer Confidence</a:t>
            </a:r>
            <a:endParaRPr lang="en-US" sz="2800" dirty="0"/>
          </a:p>
        </p:txBody>
      </p:sp>
      <p:sp>
        <p:nvSpPr>
          <p:cNvPr id="39939" name="Content Placeholder 2"/>
          <p:cNvSpPr>
            <a:spLocks noGrp="1"/>
          </p:cNvSpPr>
          <p:nvPr>
            <p:ph sz="quarter" idx="1"/>
          </p:nvPr>
        </p:nvSpPr>
        <p:spPr/>
        <p:txBody>
          <a:bodyPr/>
          <a:lstStyle/>
          <a:p>
            <a:pPr marL="0" indent="0" eaLnBrk="1" hangingPunct="1">
              <a:buNone/>
            </a:pPr>
            <a:r>
              <a:rPr lang="en-US" b="1" i="1" dirty="0"/>
              <a:t>General warranties </a:t>
            </a:r>
            <a:r>
              <a:rPr lang="en-US" dirty="0"/>
              <a:t>make broad promises about product performance and customer satisfaction. </a:t>
            </a:r>
          </a:p>
          <a:p>
            <a:pPr lvl="1">
              <a:buFont typeface="Arial"/>
              <a:buChar char="•"/>
            </a:pPr>
            <a:r>
              <a:rPr lang="en-US" dirty="0"/>
              <a:t>Allows customers to return for a variety of </a:t>
            </a:r>
            <a:r>
              <a:rPr lang="en-US" dirty="0" smtClean="0"/>
              <a:t>reasons.</a:t>
            </a:r>
            <a:endParaRPr lang="en-US" dirty="0"/>
          </a:p>
          <a:p>
            <a:pPr marL="0" indent="0" eaLnBrk="1" hangingPunct="1">
              <a:buNone/>
            </a:pPr>
            <a:r>
              <a:rPr lang="en-US" b="1" i="1" dirty="0"/>
              <a:t>Specific warranties </a:t>
            </a:r>
            <a:r>
              <a:rPr lang="en-US" dirty="0"/>
              <a:t>offer explicit product performance promises related to components of the product. </a:t>
            </a:r>
          </a:p>
          <a:p>
            <a:pPr lvl="1">
              <a:buFont typeface="Arial"/>
              <a:buChar char="•"/>
            </a:pPr>
            <a:r>
              <a:rPr lang="en-US" dirty="0"/>
              <a:t>Auto warranties are specific like for engines, drive trains, or </a:t>
            </a:r>
            <a:r>
              <a:rPr lang="en-US" dirty="0" smtClean="0"/>
              <a:t>tires.</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23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0988"/>
            <a:ext cx="8766048" cy="990600"/>
          </a:xfrm>
        </p:spPr>
        <p:txBody>
          <a:bodyPr>
            <a:noAutofit/>
          </a:bodyPr>
          <a:lstStyle/>
          <a:p>
            <a:pPr algn="ctr" eaLnBrk="1" hangingPunct="1">
              <a:defRPr/>
            </a:pPr>
            <a:r>
              <a:rPr lang="en-US" sz="2800" dirty="0" smtClean="0"/>
              <a:t>Warranties and Service Agreements:</a:t>
            </a:r>
            <a:br>
              <a:rPr lang="en-US" sz="2800" dirty="0" smtClean="0"/>
            </a:br>
            <a:r>
              <a:rPr lang="en-US" sz="2800" dirty="0" smtClean="0"/>
              <a:t> Building Customer Confidence</a:t>
            </a:r>
            <a:endParaRPr lang="en-US" sz="2800" dirty="0"/>
          </a:p>
        </p:txBody>
      </p:sp>
      <p:sp>
        <p:nvSpPr>
          <p:cNvPr id="40963" name="Content Placeholder 2"/>
          <p:cNvSpPr>
            <a:spLocks noGrp="1"/>
          </p:cNvSpPr>
          <p:nvPr>
            <p:ph sz="quarter" idx="1"/>
          </p:nvPr>
        </p:nvSpPr>
        <p:spPr/>
        <p:txBody>
          <a:bodyPr/>
          <a:lstStyle/>
          <a:p>
            <a:pPr marL="0" indent="0" eaLnBrk="1" hangingPunct="1">
              <a:buNone/>
            </a:pPr>
            <a:r>
              <a:rPr lang="en-US" dirty="0"/>
              <a:t>Warranties help define the </a:t>
            </a:r>
            <a:r>
              <a:rPr lang="en-US" dirty="0" smtClean="0"/>
              <a:t>brand.</a:t>
            </a:r>
            <a:endParaRPr lang="en-US" dirty="0"/>
          </a:p>
          <a:p>
            <a:pPr lvl="1" eaLnBrk="1" hangingPunct="1">
              <a:buFont typeface="Arial"/>
              <a:buChar char="•"/>
            </a:pPr>
            <a:r>
              <a:rPr lang="en-US" dirty="0"/>
              <a:t>Cost versus </a:t>
            </a:r>
            <a:r>
              <a:rPr lang="en-US" dirty="0" smtClean="0"/>
              <a:t>benefit.</a:t>
            </a:r>
            <a:endParaRPr lang="en-US" dirty="0"/>
          </a:p>
          <a:p>
            <a:pPr lvl="2">
              <a:buFont typeface="Arial"/>
              <a:buChar char="•"/>
            </a:pPr>
            <a:r>
              <a:rPr lang="en-US" dirty="0"/>
              <a:t>Must be competitive within the </a:t>
            </a:r>
            <a:r>
              <a:rPr lang="en-US" dirty="0" smtClean="0"/>
              <a:t>industry.</a:t>
            </a:r>
            <a:endParaRPr lang="en-US" dirty="0"/>
          </a:p>
          <a:p>
            <a:pPr lvl="2">
              <a:buFont typeface="Arial"/>
              <a:buChar char="•"/>
            </a:pPr>
            <a:r>
              <a:rPr lang="en-US" dirty="0"/>
              <a:t>Hyundai uses warranty to build confidence in Korean </a:t>
            </a:r>
            <a:r>
              <a:rPr lang="en-US" dirty="0" smtClean="0"/>
              <a:t>cars.</a:t>
            </a:r>
            <a:endParaRPr lang="en-US" dirty="0"/>
          </a:p>
          <a:p>
            <a:pPr lvl="1" eaLnBrk="1" hangingPunct="1">
              <a:buFont typeface="Arial"/>
              <a:buChar char="•"/>
            </a:pPr>
            <a:r>
              <a:rPr lang="en-US" dirty="0"/>
              <a:t>Conveys a message to the customer about perceived quality and manufacturer commitment to customer </a:t>
            </a:r>
            <a:r>
              <a:rPr lang="en-US" dirty="0" smtClean="0"/>
              <a:t>satisfaction.</a:t>
            </a:r>
            <a:endParaRPr lang="en-US" dirty="0"/>
          </a:p>
          <a:p>
            <a:pPr lvl="2">
              <a:buFont typeface="Arial"/>
              <a:buChar char="•"/>
            </a:pPr>
            <a:r>
              <a:rPr lang="en-US" dirty="0"/>
              <a:t>Especially with expensive products, warranties can help in the final purchase </a:t>
            </a:r>
            <a:r>
              <a:rPr lang="en-US" dirty="0" smtClean="0"/>
              <a:t>decision.</a:t>
            </a:r>
            <a:endParaRPr lang="en-US" dirty="0"/>
          </a:p>
          <a:p>
            <a:pPr lvl="1" eaLnBrk="1" hangingPunct="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24</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smtClean="0"/>
              <a:t>Brand: The Fundamental Character of a Product</a:t>
            </a:r>
            <a:endParaRPr lang="en-US" dirty="0"/>
          </a:p>
        </p:txBody>
      </p:sp>
      <p:sp>
        <p:nvSpPr>
          <p:cNvPr id="21507" name="Content Placeholder 2"/>
          <p:cNvSpPr>
            <a:spLocks noGrp="1"/>
          </p:cNvSpPr>
          <p:nvPr>
            <p:ph sz="quarter" idx="1"/>
          </p:nvPr>
        </p:nvSpPr>
        <p:spPr/>
        <p:txBody>
          <a:bodyPr/>
          <a:lstStyle/>
          <a:p>
            <a:pPr marL="0" indent="0" eaLnBrk="1" hangingPunct="1">
              <a:buNone/>
            </a:pPr>
            <a:r>
              <a:rPr lang="en-US" sz="3600" dirty="0"/>
              <a:t>A </a:t>
            </a:r>
            <a:r>
              <a:rPr lang="en-US" sz="3600" i="1" dirty="0"/>
              <a:t>brand</a:t>
            </a:r>
            <a:r>
              <a:rPr lang="en-US" sz="3600" dirty="0"/>
              <a:t> is “a name, term, sign, symbol, or design, or any feature that identifies one seller’s goods or services as distinct from those of other sellers.”</a:t>
            </a:r>
          </a:p>
          <a:p>
            <a:pPr algn="r" eaLnBrk="1" hangingPunct="1">
              <a:buNone/>
            </a:pPr>
            <a:r>
              <a:rPr lang="en-US" sz="3600" dirty="0"/>
              <a:t>~American Marketing Association</a:t>
            </a:r>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3</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hangingPunct="1">
              <a:defRPr/>
            </a:pPr>
            <a:r>
              <a:rPr lang="en-US" dirty="0"/>
              <a:t>Brands Play Many </a:t>
            </a:r>
            <a:r>
              <a:rPr lang="en-US" dirty="0" smtClean="0"/>
              <a:t>Roles: Branding Strategy</a:t>
            </a:r>
            <a:endParaRPr lang="en-US" dirty="0"/>
          </a:p>
        </p:txBody>
      </p:sp>
      <p:sp>
        <p:nvSpPr>
          <p:cNvPr id="22531" name="Content Placeholder 2"/>
          <p:cNvSpPr>
            <a:spLocks noGrp="1"/>
          </p:cNvSpPr>
          <p:nvPr>
            <p:ph sz="quarter" idx="1"/>
          </p:nvPr>
        </p:nvSpPr>
        <p:spPr/>
        <p:txBody>
          <a:bodyPr/>
          <a:lstStyle/>
          <a:p>
            <a:pPr marL="0" indent="0" eaLnBrk="1" hangingPunct="1">
              <a:buNone/>
            </a:pPr>
            <a:r>
              <a:rPr lang="en-US" sz="3200" b="1" i="1" dirty="0"/>
              <a:t>Branding strategy </a:t>
            </a:r>
            <a:r>
              <a:rPr lang="en-US" sz="3200" dirty="0"/>
              <a:t>is an integral part of the product development process because companies know that successful new products result from a well conceived branding strategy.</a:t>
            </a:r>
          </a:p>
          <a:p>
            <a:pPr eaLnBrk="1" hangingPunct="1">
              <a:buNone/>
            </a:pPr>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4</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Brands Play Many </a:t>
            </a:r>
            <a:r>
              <a:rPr lang="en-US" dirty="0" smtClean="0"/>
              <a:t>Roles: Customer Brand Roles</a:t>
            </a:r>
            <a:endParaRPr lang="en-US" dirty="0"/>
          </a:p>
        </p:txBody>
      </p:sp>
      <p:sp>
        <p:nvSpPr>
          <p:cNvPr id="3" name="Content Placeholder 2"/>
          <p:cNvSpPr>
            <a:spLocks noGrp="1"/>
          </p:cNvSpPr>
          <p:nvPr>
            <p:ph sz="quarter" idx="1"/>
          </p:nvPr>
        </p:nvSpPr>
        <p:spPr>
          <a:xfrm>
            <a:off x="685800" y="1600200"/>
            <a:ext cx="8054245" cy="4495800"/>
          </a:xfrm>
        </p:spPr>
        <p:txBody>
          <a:bodyPr/>
          <a:lstStyle/>
          <a:p>
            <a:pPr marL="0" indent="0">
              <a:buNone/>
            </a:pPr>
            <a:r>
              <a:rPr lang="en-US" sz="3200" b="1" dirty="0"/>
              <a:t>Customer Brand Roles</a:t>
            </a:r>
          </a:p>
          <a:p>
            <a:pPr lvl="1">
              <a:buFont typeface="Arial"/>
              <a:buChar char="•"/>
            </a:pPr>
            <a:r>
              <a:rPr lang="en-US" sz="2800" dirty="0"/>
              <a:t>Brands convey information about the </a:t>
            </a:r>
            <a:r>
              <a:rPr lang="en-US" sz="2800" dirty="0" smtClean="0"/>
              <a:t>product.</a:t>
            </a:r>
            <a:endParaRPr lang="en-US" sz="2800" dirty="0"/>
          </a:p>
          <a:p>
            <a:pPr lvl="1">
              <a:buFont typeface="Arial"/>
              <a:buChar char="•"/>
            </a:pPr>
            <a:r>
              <a:rPr lang="en-US" sz="2800" dirty="0"/>
              <a:t>Brands educate the customer about the </a:t>
            </a:r>
            <a:r>
              <a:rPr lang="en-US" sz="2800" dirty="0" smtClean="0"/>
              <a:t>product.</a:t>
            </a:r>
            <a:endParaRPr lang="en-US" sz="2800" dirty="0"/>
          </a:p>
          <a:p>
            <a:pPr lvl="1">
              <a:buFont typeface="Arial"/>
              <a:buChar char="•"/>
            </a:pPr>
            <a:r>
              <a:rPr lang="en-US" sz="2800" dirty="0"/>
              <a:t>Brands help reassure the customer in the purchase </a:t>
            </a:r>
            <a:r>
              <a:rPr lang="en-US" sz="2800" dirty="0" smtClean="0"/>
              <a:t>decision.</a:t>
            </a:r>
            <a:endParaRPr lang="en-US" sz="2800" dirty="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5</a:t>
            </a:fld>
            <a:endParaRPr lang="en-US" dirty="0"/>
          </a:p>
        </p:txBody>
      </p:sp>
      <p:sp>
        <p:nvSpPr>
          <p:cNvPr id="4" name="Footer Placeholder 3"/>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dirty="0"/>
              <a:t>Brands Play Many </a:t>
            </a:r>
            <a:r>
              <a:rPr lang="en-US" dirty="0" smtClean="0"/>
              <a:t>Roles: Company</a:t>
            </a:r>
            <a:endParaRPr lang="en-US" dirty="0"/>
          </a:p>
        </p:txBody>
      </p:sp>
      <p:sp>
        <p:nvSpPr>
          <p:cNvPr id="24579" name="Content Placeholder 2"/>
          <p:cNvSpPr>
            <a:spLocks noGrp="1"/>
          </p:cNvSpPr>
          <p:nvPr>
            <p:ph sz="quarter" idx="1"/>
          </p:nvPr>
        </p:nvSpPr>
        <p:spPr>
          <a:xfrm>
            <a:off x="620459" y="1600200"/>
            <a:ext cx="8157781" cy="4495800"/>
          </a:xfrm>
        </p:spPr>
        <p:txBody>
          <a:bodyPr/>
          <a:lstStyle/>
          <a:p>
            <a:pPr marL="0" indent="0" eaLnBrk="1" hangingPunct="1">
              <a:buNone/>
            </a:pPr>
            <a:r>
              <a:rPr lang="en-US" sz="3200" b="1" dirty="0"/>
              <a:t>Company Brand Roles</a:t>
            </a:r>
          </a:p>
          <a:p>
            <a:pPr lvl="1" eaLnBrk="1" hangingPunct="1">
              <a:buFont typeface="Arial"/>
              <a:buChar char="•"/>
            </a:pPr>
            <a:r>
              <a:rPr lang="en-US" sz="2800" dirty="0"/>
              <a:t>Brands offer legal protection for the product through a trademark.  </a:t>
            </a:r>
          </a:p>
          <a:p>
            <a:pPr lvl="1" eaLnBrk="1" hangingPunct="1">
              <a:buFont typeface="Arial"/>
              <a:buChar char="•"/>
            </a:pPr>
            <a:r>
              <a:rPr lang="en-US" sz="2800" dirty="0"/>
              <a:t>Brands offer an effective and efficient methodology for categorizing products. </a:t>
            </a:r>
          </a:p>
          <a:p>
            <a:pPr lvl="2" eaLnBrk="1" hangingPunct="1"/>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6</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dirty="0"/>
              <a:t>Brands Play Many </a:t>
            </a:r>
            <a:r>
              <a:rPr lang="en-US" dirty="0" smtClean="0"/>
              <a:t>Roles: Competitor</a:t>
            </a:r>
            <a:endParaRPr lang="en-US" dirty="0"/>
          </a:p>
        </p:txBody>
      </p:sp>
      <p:sp>
        <p:nvSpPr>
          <p:cNvPr id="25603" name="Content Placeholder 2"/>
          <p:cNvSpPr>
            <a:spLocks noGrp="1"/>
          </p:cNvSpPr>
          <p:nvPr>
            <p:ph sz="quarter" idx="1"/>
          </p:nvPr>
        </p:nvSpPr>
        <p:spPr/>
        <p:txBody>
          <a:bodyPr/>
          <a:lstStyle/>
          <a:p>
            <a:pPr marL="0" indent="0" eaLnBrk="1" hangingPunct="1">
              <a:buNone/>
            </a:pPr>
            <a:r>
              <a:rPr lang="en-US" sz="3600" b="1" dirty="0"/>
              <a:t>Competitor Brand Roles</a:t>
            </a:r>
          </a:p>
          <a:p>
            <a:pPr lvl="1" eaLnBrk="1" hangingPunct="1">
              <a:buFont typeface="Arial"/>
              <a:buChar char="•"/>
            </a:pPr>
            <a:r>
              <a:rPr lang="en-US" sz="3200" dirty="0"/>
              <a:t>Market-leading brands provide competitors with a benchmark against which to compete. </a:t>
            </a:r>
            <a:r>
              <a:rPr lang="en-US" sz="3200" dirty="0" smtClean="0"/>
              <a:t>For example, Huawei and </a:t>
            </a:r>
            <a:r>
              <a:rPr lang="en-US" sz="3200" dirty="0"/>
              <a:t>LG compare their smartphones to brands like Samsung </a:t>
            </a:r>
            <a:r>
              <a:rPr lang="en-US" sz="3200" dirty="0" smtClean="0"/>
              <a:t>and </a:t>
            </a:r>
            <a:r>
              <a:rPr lang="en-US" sz="3200" dirty="0"/>
              <a:t>Apple to get </a:t>
            </a:r>
            <a:r>
              <a:rPr lang="en-US" sz="3200" dirty="0" smtClean="0"/>
              <a:t>noticed.</a:t>
            </a:r>
            <a:endParaRPr lang="en-US" sz="32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7</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4000" dirty="0"/>
              <a:t>The Boundaries of Branding</a:t>
            </a:r>
          </a:p>
        </p:txBody>
      </p:sp>
      <p:sp>
        <p:nvSpPr>
          <p:cNvPr id="26627" name="Content Placeholder 2"/>
          <p:cNvSpPr>
            <a:spLocks noGrp="1"/>
          </p:cNvSpPr>
          <p:nvPr>
            <p:ph sz="quarter" idx="1"/>
          </p:nvPr>
        </p:nvSpPr>
        <p:spPr/>
        <p:txBody>
          <a:bodyPr/>
          <a:lstStyle/>
          <a:p>
            <a:pPr marL="0" indent="0" eaLnBrk="1" hangingPunct="1">
              <a:spcBef>
                <a:spcPts val="1900"/>
              </a:spcBef>
              <a:buNone/>
            </a:pPr>
            <a:r>
              <a:rPr lang="en-US" sz="2800" dirty="0"/>
              <a:t>A good branding strategy will not overcome a poorly designed product that fails to deliver on the value proposition. </a:t>
            </a:r>
          </a:p>
          <a:p>
            <a:pPr marL="0" indent="0" eaLnBrk="1" hangingPunct="1">
              <a:spcBef>
                <a:spcPts val="1900"/>
              </a:spcBef>
              <a:buNone/>
            </a:pPr>
            <a:r>
              <a:rPr lang="en-US" sz="2800" dirty="0"/>
              <a:t>Counterfeit products or illegal activities conducted under the name of another company’s brand can do significant damage to the brand. </a:t>
            </a:r>
          </a:p>
          <a:p>
            <a:pPr marL="0" indent="0" eaLnBrk="1" hangingPunct="1">
              <a:spcBef>
                <a:spcPts val="1900"/>
              </a:spcBef>
              <a:buNone/>
            </a:pPr>
            <a:r>
              <a:rPr lang="en-US" sz="2800" dirty="0"/>
              <a:t>There must be real, identifiable and meaningful differences among products in the market space and to create a </a:t>
            </a:r>
            <a:r>
              <a:rPr lang="en-US" sz="2800" b="1" dirty="0"/>
              <a:t>brand identity.</a:t>
            </a:r>
            <a:endParaRPr lang="en-US" sz="28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8</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eaLnBrk="1" hangingPunct="1">
              <a:defRPr/>
            </a:pPr>
            <a:r>
              <a:rPr lang="en-US" dirty="0" smtClean="0"/>
              <a:t>Defining Brand Equity</a:t>
            </a:r>
            <a:endParaRPr lang="en-US" dirty="0"/>
          </a:p>
        </p:txBody>
      </p:sp>
      <p:sp>
        <p:nvSpPr>
          <p:cNvPr id="27651" name="Content Placeholder 2"/>
          <p:cNvSpPr>
            <a:spLocks noGrp="1"/>
          </p:cNvSpPr>
          <p:nvPr>
            <p:ph sz="quarter" idx="1"/>
          </p:nvPr>
        </p:nvSpPr>
        <p:spPr/>
        <p:txBody>
          <a:bodyPr/>
          <a:lstStyle/>
          <a:p>
            <a:pPr marL="0" indent="0" eaLnBrk="1" hangingPunct="1">
              <a:buNone/>
            </a:pPr>
            <a:r>
              <a:rPr lang="en-US" sz="3600" dirty="0"/>
              <a:t>Defining Brand Equity</a:t>
            </a:r>
          </a:p>
          <a:p>
            <a:pPr lvl="1" eaLnBrk="1" hangingPunct="1">
              <a:buFont typeface="Arial"/>
              <a:buChar char="•"/>
            </a:pPr>
            <a:r>
              <a:rPr lang="en-US" sz="3200" dirty="0" smtClean="0"/>
              <a:t>A set </a:t>
            </a:r>
            <a:r>
              <a:rPr lang="en-US" sz="3200" dirty="0"/>
              <a:t>of assets (and liabilities) linked to a brand’s name and symbol that adds to (or subtracts from) the value provided by a product or service to a firm or that firm’s customers</a:t>
            </a:r>
            <a:r>
              <a:rPr lang="en-US" sz="3200" dirty="0" smtClean="0"/>
              <a:t>.</a:t>
            </a:r>
            <a:endParaRPr lang="en-US" sz="3200" dirty="0"/>
          </a:p>
        </p:txBody>
      </p:sp>
      <p:sp>
        <p:nvSpPr>
          <p:cNvPr id="5" name="Slide Number Placeholder 4"/>
          <p:cNvSpPr>
            <a:spLocks noGrp="1"/>
          </p:cNvSpPr>
          <p:nvPr>
            <p:ph type="sldNum" sz="quarter" idx="12"/>
          </p:nvPr>
        </p:nvSpPr>
        <p:spPr/>
        <p:txBody>
          <a:bodyPr>
            <a:normAutofit fontScale="85000" lnSpcReduction="20000"/>
          </a:bodyPr>
          <a:lstStyle/>
          <a:p>
            <a:pPr>
              <a:defRPr/>
            </a:pPr>
            <a:fld id="{166FA2E0-A43E-422B-BB46-F0853F9605D6}" type="slidenum">
              <a:rPr lang="en-US" smtClean="0"/>
              <a:pPr>
                <a:defRPr/>
              </a:pPr>
              <a:t>9</a:t>
            </a:fld>
            <a:endParaRPr lang="en-US" dirty="0"/>
          </a:p>
        </p:txBody>
      </p:sp>
      <p:sp>
        <p:nvSpPr>
          <p:cNvPr id="3" name="Footer Placeholder 2"/>
          <p:cNvSpPr>
            <a:spLocks noGrp="1"/>
          </p:cNvSpPr>
          <p:nvPr>
            <p:ph type="ftr" sz="quarter" idx="11"/>
          </p:nvPr>
        </p:nvSpPr>
        <p:spPr/>
        <p:txBody>
          <a:bodyPr/>
          <a:lstStyle/>
          <a:p>
            <a:pPr>
              <a:defRPr/>
            </a:pPr>
            <a:r>
              <a:rPr lang="en-US" smtClean="0"/>
              <a:t>©McGraw-Hill Education. All rights reserved. Authorized only for instructor use in the classroom. No reproduction or further distribution permitted without the prior written consent of McGraw-Hill Education. </a:t>
            </a:r>
            <a:endParaRPr lang="en-US"/>
          </a:p>
        </p:txBody>
      </p:sp>
    </p:spTree>
  </p:cSld>
  <p:clrMapOvr>
    <a:masterClrMapping/>
  </p:clrMapOvr>
  <p:transition xmlns:p14="http://schemas.microsoft.com/office/powerpoint/2010/mai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0.xml><?xml version="1.0" encoding="utf-8"?>
<a:theme xmlns:a="http://schemas.openxmlformats.org/drawingml/2006/main" name="1_M&amp;J Ch 3">
  <a:themeElements>
    <a:clrScheme name="Chapters 7,8,9">
      <a:dk1>
        <a:sysClr val="windowText" lastClr="000000"/>
      </a:dk1>
      <a:lt1>
        <a:sysClr val="window" lastClr="FFFFFF"/>
      </a:lt1>
      <a:dk2>
        <a:srgbClr val="C00000"/>
      </a:dk2>
      <a:lt2>
        <a:srgbClr val="EBDDC3"/>
      </a:lt2>
      <a:accent1>
        <a:srgbClr val="7030A0"/>
      </a:accent1>
      <a:accent2>
        <a:srgbClr val="C00000"/>
      </a:accent2>
      <a:accent3>
        <a:srgbClr val="99CA2C"/>
      </a:accent3>
      <a:accent4>
        <a:srgbClr val="F69D1A"/>
      </a:accent4>
      <a:accent5>
        <a:srgbClr val="4C85B4"/>
      </a:accent5>
      <a:accent6>
        <a:srgbClr val="7030A0"/>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amp;J Ch 3">
  <a:themeElements>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1_MM 1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6.xml><?xml version="1.0" encoding="utf-8"?>
<a:theme xmlns:a="http://schemas.openxmlformats.org/drawingml/2006/main" name="Orange_Red_Purple">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7.xml><?xml version="1.0" encoding="utf-8"?>
<a:theme xmlns:a="http://schemas.openxmlformats.org/drawingml/2006/main" name="MM 1e part 2">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8.xml><?xml version="1.0" encoding="utf-8"?>
<a:theme xmlns:a="http://schemas.openxmlformats.org/drawingml/2006/main" name="1_MM 1e part 3">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9.xml><?xml version="1.0" encoding="utf-8"?>
<a:theme xmlns:a="http://schemas.openxmlformats.org/drawingml/2006/main" name="1_MM 1e part 4">
  <a:themeElements>
    <a:clrScheme name="MJ 1e">
      <a:dk1>
        <a:sysClr val="windowText" lastClr="000000"/>
      </a:dk1>
      <a:lt1>
        <a:sysClr val="window" lastClr="FFFFFF"/>
      </a:lt1>
      <a:dk2>
        <a:srgbClr val="475B98"/>
      </a:dk2>
      <a:lt2>
        <a:srgbClr val="FDFED4"/>
      </a:lt2>
      <a:accent1>
        <a:srgbClr val="BE2B41"/>
      </a:accent1>
      <a:accent2>
        <a:srgbClr val="E2923D"/>
      </a:accent2>
      <a:accent3>
        <a:srgbClr val="E9C919"/>
      </a:accent3>
      <a:accent4>
        <a:srgbClr val="A7BE48"/>
      </a:accent4>
      <a:accent5>
        <a:srgbClr val="BBE0E3"/>
      </a:accent5>
      <a:accent6>
        <a:srgbClr val="612B28"/>
      </a:accent6>
      <a:hlink>
        <a:srgbClr val="7E9033"/>
      </a:hlink>
      <a:folHlink>
        <a:srgbClr val="8E2030"/>
      </a:folHlink>
    </a:clrScheme>
    <a:fontScheme name="MJ 1e">
      <a:majorFont>
        <a:latin typeface="Franklin Gothic Demi Cond"/>
        <a:ea typeface=""/>
        <a:cs typeface=""/>
      </a:majorFont>
      <a:minorFont>
        <a:latin typeface="Franklin Gothic Book"/>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Override1.xml><?xml version="1.0" encoding="utf-8"?>
<a:themeOverride xmlns:a="http://schemas.openxmlformats.org/drawingml/2006/main">
  <a:clrScheme name="Custom 15">
    <a:dk1>
      <a:sysClr val="windowText" lastClr="000000"/>
    </a:dk1>
    <a:lt1>
      <a:sysClr val="window" lastClr="FFFFFF"/>
    </a:lt1>
    <a:dk2>
      <a:srgbClr val="C00000"/>
    </a:dk2>
    <a:lt2>
      <a:srgbClr val="EBDDC3"/>
    </a:lt2>
    <a:accent1>
      <a:srgbClr val="7030A0"/>
    </a:accent1>
    <a:accent2>
      <a:srgbClr val="4C85B4"/>
    </a:accent2>
    <a:accent3>
      <a:srgbClr val="99CA2C"/>
    </a:accent3>
    <a:accent4>
      <a:srgbClr val="92C02A"/>
    </a:accent4>
    <a:accent5>
      <a:srgbClr val="F69D1A"/>
    </a:accent5>
    <a:accent6>
      <a:srgbClr val="4D9186"/>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MM 1e</Template>
  <TotalTime>1585</TotalTime>
  <Words>3095</Words>
  <Application>Microsoft Macintosh PowerPoint</Application>
  <PresentationFormat>On-screen Show (4:3)</PresentationFormat>
  <Paragraphs>267</Paragraphs>
  <Slides>24</Slides>
  <Notes>11</Notes>
  <HiddenSlides>0</HiddenSlides>
  <MMClips>0</MMClips>
  <ScaleCrop>false</ScaleCrop>
  <HeadingPairs>
    <vt:vector size="4" baseType="variant">
      <vt:variant>
        <vt:lpstr>Theme</vt:lpstr>
      </vt:variant>
      <vt:variant>
        <vt:i4>10</vt:i4>
      </vt:variant>
      <vt:variant>
        <vt:lpstr>Slide Titles</vt:lpstr>
      </vt:variant>
      <vt:variant>
        <vt:i4>24</vt:i4>
      </vt:variant>
    </vt:vector>
  </HeadingPairs>
  <TitlesOfParts>
    <vt:vector size="34" baseType="lpstr">
      <vt:lpstr>MM 1e</vt:lpstr>
      <vt:lpstr>M&amp;J Ch 3</vt:lpstr>
      <vt:lpstr>1_MM 1e</vt:lpstr>
      <vt:lpstr>MM 1e part 3</vt:lpstr>
      <vt:lpstr>MM 1e part 4</vt:lpstr>
      <vt:lpstr>Orange_Red_Purple</vt:lpstr>
      <vt:lpstr>MM 1e part 2</vt:lpstr>
      <vt:lpstr>1_MM 1e part 3</vt:lpstr>
      <vt:lpstr>1_MM 1e part 4</vt:lpstr>
      <vt:lpstr>1_M&amp;J Ch 3</vt:lpstr>
      <vt:lpstr>CHAPTER 9: BUILD THE BRAND</vt:lpstr>
      <vt:lpstr>Learning Objectives</vt:lpstr>
      <vt:lpstr>Brand: The Fundamental Character of a Product</vt:lpstr>
      <vt:lpstr>Brands Play Many Roles: Branding Strategy</vt:lpstr>
      <vt:lpstr>Brands Play Many Roles: Customer Brand Roles</vt:lpstr>
      <vt:lpstr>Brands Play Many Roles: Company</vt:lpstr>
      <vt:lpstr>Brands Play Many Roles: Competitor</vt:lpstr>
      <vt:lpstr>The Boundaries of Branding</vt:lpstr>
      <vt:lpstr>Defining Brand Equity</vt:lpstr>
      <vt:lpstr>Brand Equity:  Owning a Brand</vt:lpstr>
      <vt:lpstr>World’s Most Valuable Brands</vt:lpstr>
      <vt:lpstr>Brand Equity: Customers, Sponsors, and Benefits</vt:lpstr>
      <vt:lpstr>Branding Decisions: Stand Alone or Family</vt:lpstr>
      <vt:lpstr>Brand, Line, and Category Extensions</vt:lpstr>
      <vt:lpstr>Branding Decisions:  National or Store</vt:lpstr>
      <vt:lpstr>Branding Decisions: Licensing</vt:lpstr>
      <vt:lpstr>Branding Decisions:  Co-Branding</vt:lpstr>
      <vt:lpstr>Co-Branding</vt:lpstr>
      <vt:lpstr>Branding Decisions:  Co-Branding Relationships</vt:lpstr>
      <vt:lpstr>Essential Brand Elements: Packaging</vt:lpstr>
      <vt:lpstr>Packaging and Labeling: Essential Brand Elements</vt:lpstr>
      <vt:lpstr>Essential Brand Elements: Labeling</vt:lpstr>
      <vt:lpstr>Types of Warranties:  Building Customer Confidence</vt:lpstr>
      <vt:lpstr>Warranties and Service Agreements:  Building Customer Confidence</vt:lpstr>
    </vt:vector>
  </TitlesOfParts>
  <Company>University of Houston-Clear Lake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Marketing Strategy and Planning</dc:title>
  <dc:creator>Leroy Robinson, Jr.</dc:creator>
  <cp:lastModifiedBy>C V</cp:lastModifiedBy>
  <cp:revision>440</cp:revision>
  <dcterms:created xsi:type="dcterms:W3CDTF">2008-07-02T15:22:33Z</dcterms:created>
  <dcterms:modified xsi:type="dcterms:W3CDTF">2018-03-07T18:50:40Z</dcterms:modified>
</cp:coreProperties>
</file>