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1" r:id="rId1"/>
  </p:sldMasterIdLst>
  <p:notesMasterIdLst>
    <p:notesMasterId r:id="rId30"/>
  </p:notesMasterIdLst>
  <p:handoutMasterIdLst>
    <p:handoutMasterId r:id="rId31"/>
  </p:handoutMasterIdLst>
  <p:sldIdLst>
    <p:sldId id="256" r:id="rId2"/>
    <p:sldId id="257" r:id="rId3"/>
    <p:sldId id="258" r:id="rId4"/>
    <p:sldId id="277" r:id="rId5"/>
    <p:sldId id="260" r:id="rId6"/>
    <p:sldId id="262" r:id="rId7"/>
    <p:sldId id="279" r:id="rId8"/>
    <p:sldId id="263" r:id="rId9"/>
    <p:sldId id="282" r:id="rId10"/>
    <p:sldId id="264" r:id="rId11"/>
    <p:sldId id="265" r:id="rId12"/>
    <p:sldId id="276" r:id="rId13"/>
    <p:sldId id="278" r:id="rId14"/>
    <p:sldId id="268" r:id="rId15"/>
    <p:sldId id="280" r:id="rId16"/>
    <p:sldId id="283" r:id="rId17"/>
    <p:sldId id="281" r:id="rId18"/>
    <p:sldId id="269" r:id="rId19"/>
    <p:sldId id="270" r:id="rId20"/>
    <p:sldId id="271" r:id="rId21"/>
    <p:sldId id="289" r:id="rId22"/>
    <p:sldId id="273" r:id="rId23"/>
    <p:sldId id="290" r:id="rId24"/>
    <p:sldId id="284" r:id="rId25"/>
    <p:sldId id="285" r:id="rId26"/>
    <p:sldId id="286" r:id="rId27"/>
    <p:sldId id="287" r:id="rId28"/>
    <p:sldId id="288"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C3DA"/>
    <a:srgbClr val="1EA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68" autoAdjust="0"/>
    <p:restoredTop sz="98569" autoAdjust="0"/>
  </p:normalViewPr>
  <p:slideViewPr>
    <p:cSldViewPr snapToObjects="1">
      <p:cViewPr>
        <p:scale>
          <a:sx n="72" d="100"/>
          <a:sy n="72" d="100"/>
        </p:scale>
        <p:origin x="-216" y="-6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14CCB-946D-436E-BE97-BB2126EE09FB}"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812D8A26-3618-4214-BD1C-68068731B3A5}">
      <dgm:prSet custT="1"/>
      <dgm:spPr>
        <a:solidFill>
          <a:schemeClr val="accent3"/>
        </a:solidFill>
      </dgm:spPr>
      <dgm:t>
        <a:bodyPr/>
        <a:lstStyle/>
        <a:p>
          <a:pPr rtl="0"/>
          <a:r>
            <a:rPr lang="en-US" sz="2800" dirty="0"/>
            <a:t>Cost-Plus Pricing/Markup on Cost</a:t>
          </a:r>
        </a:p>
      </dgm:t>
    </dgm:pt>
    <dgm:pt modelId="{4BDF4866-EB1F-4161-A529-171977BBF7B4}" type="parTrans" cxnId="{EC59893A-E7F8-4EED-997A-D3D7F667B5AB}">
      <dgm:prSet/>
      <dgm:spPr/>
      <dgm:t>
        <a:bodyPr/>
        <a:lstStyle/>
        <a:p>
          <a:endParaRPr lang="en-US" sz="1200"/>
        </a:p>
      </dgm:t>
    </dgm:pt>
    <dgm:pt modelId="{EB752607-515C-4D0A-9028-5D4C374E1D5A}" type="sibTrans" cxnId="{EC59893A-E7F8-4EED-997A-D3D7F667B5AB}">
      <dgm:prSet/>
      <dgm:spPr/>
      <dgm:t>
        <a:bodyPr/>
        <a:lstStyle/>
        <a:p>
          <a:endParaRPr lang="en-US" sz="1200"/>
        </a:p>
      </dgm:t>
    </dgm:pt>
    <dgm:pt modelId="{A1EAA228-B40A-4B6C-BCD5-A9B39B0DC623}">
      <dgm:prSet custT="1"/>
      <dgm:spPr>
        <a:solidFill>
          <a:schemeClr val="accent1">
            <a:lumMod val="60000"/>
            <a:lumOff val="40000"/>
          </a:schemeClr>
        </a:solidFill>
      </dgm:spPr>
      <dgm:t>
        <a:bodyPr/>
        <a:lstStyle/>
        <a:p>
          <a:pPr rtl="0"/>
          <a:r>
            <a:rPr lang="en-US" sz="2800" dirty="0"/>
            <a:t>Markup on Sales Price</a:t>
          </a:r>
        </a:p>
      </dgm:t>
    </dgm:pt>
    <dgm:pt modelId="{E8453710-807E-4139-B4C1-B77223D9EF86}" type="parTrans" cxnId="{595D12A3-1A26-4CF8-A7DC-E9A47481B9BD}">
      <dgm:prSet/>
      <dgm:spPr/>
      <dgm:t>
        <a:bodyPr/>
        <a:lstStyle/>
        <a:p>
          <a:endParaRPr lang="en-US" sz="1200"/>
        </a:p>
      </dgm:t>
    </dgm:pt>
    <dgm:pt modelId="{F310647E-319C-467A-A173-77215F2B5FC2}" type="sibTrans" cxnId="{595D12A3-1A26-4CF8-A7DC-E9A47481B9BD}">
      <dgm:prSet/>
      <dgm:spPr/>
      <dgm:t>
        <a:bodyPr/>
        <a:lstStyle/>
        <a:p>
          <a:endParaRPr lang="en-US" sz="1200"/>
        </a:p>
      </dgm:t>
    </dgm:pt>
    <dgm:pt modelId="{BC30BBDC-AA46-4786-BFE5-E80D449FDA18}">
      <dgm:prSet custT="1"/>
      <dgm:spPr>
        <a:solidFill>
          <a:srgbClr val="1EABAE"/>
        </a:solidFill>
      </dgm:spPr>
      <dgm:t>
        <a:bodyPr/>
        <a:lstStyle/>
        <a:p>
          <a:pPr rtl="0"/>
          <a:r>
            <a:rPr lang="en-US" sz="2800" dirty="0"/>
            <a:t>Average-Cost Pricing</a:t>
          </a:r>
        </a:p>
      </dgm:t>
    </dgm:pt>
    <dgm:pt modelId="{6C438935-D512-4118-B40D-13C65FF7CABF}" type="parTrans" cxnId="{EC6A40F2-178E-401A-9EEB-F8CE9CDB4CF3}">
      <dgm:prSet/>
      <dgm:spPr/>
      <dgm:t>
        <a:bodyPr/>
        <a:lstStyle/>
        <a:p>
          <a:endParaRPr lang="en-US" sz="1200"/>
        </a:p>
      </dgm:t>
    </dgm:pt>
    <dgm:pt modelId="{933FE469-8B54-4FF7-8DBE-F46424C808EC}" type="sibTrans" cxnId="{EC6A40F2-178E-401A-9EEB-F8CE9CDB4CF3}">
      <dgm:prSet/>
      <dgm:spPr/>
      <dgm:t>
        <a:bodyPr/>
        <a:lstStyle/>
        <a:p>
          <a:endParaRPr lang="en-US" sz="1200"/>
        </a:p>
      </dgm:t>
    </dgm:pt>
    <dgm:pt modelId="{17EDC819-6DD7-420C-A7F6-23D24808FABF}">
      <dgm:prSet custT="1"/>
      <dgm:spPr/>
      <dgm:t>
        <a:bodyPr/>
        <a:lstStyle/>
        <a:p>
          <a:pPr rtl="0"/>
          <a:r>
            <a:rPr lang="en-US" sz="2800" dirty="0"/>
            <a:t>Target Return Pricing</a:t>
          </a:r>
        </a:p>
      </dgm:t>
    </dgm:pt>
    <dgm:pt modelId="{AFD889E6-50CA-499E-9D21-BD2F4538AE68}" type="parTrans" cxnId="{5446A305-EC44-4EE1-B0D7-50DA7373EC75}">
      <dgm:prSet/>
      <dgm:spPr/>
      <dgm:t>
        <a:bodyPr/>
        <a:lstStyle/>
        <a:p>
          <a:endParaRPr lang="en-US" sz="1200"/>
        </a:p>
      </dgm:t>
    </dgm:pt>
    <dgm:pt modelId="{5CFB3F40-6D53-48CB-BA61-6A4226E37FC8}" type="sibTrans" cxnId="{5446A305-EC44-4EE1-B0D7-50DA7373EC75}">
      <dgm:prSet/>
      <dgm:spPr/>
      <dgm:t>
        <a:bodyPr/>
        <a:lstStyle/>
        <a:p>
          <a:endParaRPr lang="en-US" sz="1200"/>
        </a:p>
      </dgm:t>
    </dgm:pt>
    <dgm:pt modelId="{FFF01934-DC26-4761-8163-934B9FE31AF0}" type="pres">
      <dgm:prSet presAssocID="{FA714CCB-946D-436E-BE97-BB2126EE09FB}" presName="linear" presStyleCnt="0">
        <dgm:presLayoutVars>
          <dgm:animLvl val="lvl"/>
          <dgm:resizeHandles val="exact"/>
        </dgm:presLayoutVars>
      </dgm:prSet>
      <dgm:spPr/>
      <dgm:t>
        <a:bodyPr/>
        <a:lstStyle/>
        <a:p>
          <a:endParaRPr lang="en-US"/>
        </a:p>
      </dgm:t>
    </dgm:pt>
    <dgm:pt modelId="{BC817B85-88CE-402E-B7C5-EB7B7D7B7073}" type="pres">
      <dgm:prSet presAssocID="{812D8A26-3618-4214-BD1C-68068731B3A5}" presName="parentText" presStyleLbl="node1" presStyleIdx="0" presStyleCnt="4">
        <dgm:presLayoutVars>
          <dgm:chMax val="0"/>
          <dgm:bulletEnabled val="1"/>
        </dgm:presLayoutVars>
      </dgm:prSet>
      <dgm:spPr/>
      <dgm:t>
        <a:bodyPr/>
        <a:lstStyle/>
        <a:p>
          <a:endParaRPr lang="en-US"/>
        </a:p>
      </dgm:t>
    </dgm:pt>
    <dgm:pt modelId="{CAD5FE85-0481-42C9-A2CD-8D4F9FFD3127}" type="pres">
      <dgm:prSet presAssocID="{EB752607-515C-4D0A-9028-5D4C374E1D5A}" presName="spacer" presStyleCnt="0"/>
      <dgm:spPr/>
    </dgm:pt>
    <dgm:pt modelId="{AD55C987-4A3C-4342-BB3B-1DA2763F5893}" type="pres">
      <dgm:prSet presAssocID="{A1EAA228-B40A-4B6C-BCD5-A9B39B0DC623}" presName="parentText" presStyleLbl="node1" presStyleIdx="1" presStyleCnt="4">
        <dgm:presLayoutVars>
          <dgm:chMax val="0"/>
          <dgm:bulletEnabled val="1"/>
        </dgm:presLayoutVars>
      </dgm:prSet>
      <dgm:spPr/>
      <dgm:t>
        <a:bodyPr/>
        <a:lstStyle/>
        <a:p>
          <a:endParaRPr lang="en-US"/>
        </a:p>
      </dgm:t>
    </dgm:pt>
    <dgm:pt modelId="{ECC8A81C-B989-459A-A04B-3C0D45902F20}" type="pres">
      <dgm:prSet presAssocID="{F310647E-319C-467A-A173-77215F2B5FC2}" presName="spacer" presStyleCnt="0"/>
      <dgm:spPr/>
    </dgm:pt>
    <dgm:pt modelId="{E5EF63DA-BA5B-4D8B-A0D7-D8CC77CBD1DC}" type="pres">
      <dgm:prSet presAssocID="{BC30BBDC-AA46-4786-BFE5-E80D449FDA18}" presName="parentText" presStyleLbl="node1" presStyleIdx="2" presStyleCnt="4">
        <dgm:presLayoutVars>
          <dgm:chMax val="0"/>
          <dgm:bulletEnabled val="1"/>
        </dgm:presLayoutVars>
      </dgm:prSet>
      <dgm:spPr/>
      <dgm:t>
        <a:bodyPr/>
        <a:lstStyle/>
        <a:p>
          <a:endParaRPr lang="en-US"/>
        </a:p>
      </dgm:t>
    </dgm:pt>
    <dgm:pt modelId="{3629ED66-0691-4055-B96C-78B91F1B8F25}" type="pres">
      <dgm:prSet presAssocID="{933FE469-8B54-4FF7-8DBE-F46424C808EC}" presName="spacer" presStyleCnt="0"/>
      <dgm:spPr/>
    </dgm:pt>
    <dgm:pt modelId="{DE0E78FF-32B4-443A-B3A7-09D132F570C3}" type="pres">
      <dgm:prSet presAssocID="{17EDC819-6DD7-420C-A7F6-23D24808FABF}" presName="parentText" presStyleLbl="node1" presStyleIdx="3" presStyleCnt="4">
        <dgm:presLayoutVars>
          <dgm:chMax val="0"/>
          <dgm:bulletEnabled val="1"/>
        </dgm:presLayoutVars>
      </dgm:prSet>
      <dgm:spPr/>
      <dgm:t>
        <a:bodyPr/>
        <a:lstStyle/>
        <a:p>
          <a:endParaRPr lang="en-US"/>
        </a:p>
      </dgm:t>
    </dgm:pt>
  </dgm:ptLst>
  <dgm:cxnLst>
    <dgm:cxn modelId="{595D12A3-1A26-4CF8-A7DC-E9A47481B9BD}" srcId="{FA714CCB-946D-436E-BE97-BB2126EE09FB}" destId="{A1EAA228-B40A-4B6C-BCD5-A9B39B0DC623}" srcOrd="1" destOrd="0" parTransId="{E8453710-807E-4139-B4C1-B77223D9EF86}" sibTransId="{F310647E-319C-467A-A173-77215F2B5FC2}"/>
    <dgm:cxn modelId="{CCD8F62F-CEDB-4D1A-99C6-507B570FEF1B}" type="presOf" srcId="{812D8A26-3618-4214-BD1C-68068731B3A5}" destId="{BC817B85-88CE-402E-B7C5-EB7B7D7B7073}" srcOrd="0" destOrd="0" presId="urn:microsoft.com/office/officeart/2005/8/layout/vList2"/>
    <dgm:cxn modelId="{5446A305-EC44-4EE1-B0D7-50DA7373EC75}" srcId="{FA714CCB-946D-436E-BE97-BB2126EE09FB}" destId="{17EDC819-6DD7-420C-A7F6-23D24808FABF}" srcOrd="3" destOrd="0" parTransId="{AFD889E6-50CA-499E-9D21-BD2F4538AE68}" sibTransId="{5CFB3F40-6D53-48CB-BA61-6A4226E37FC8}"/>
    <dgm:cxn modelId="{EC6A40F2-178E-401A-9EEB-F8CE9CDB4CF3}" srcId="{FA714CCB-946D-436E-BE97-BB2126EE09FB}" destId="{BC30BBDC-AA46-4786-BFE5-E80D449FDA18}" srcOrd="2" destOrd="0" parTransId="{6C438935-D512-4118-B40D-13C65FF7CABF}" sibTransId="{933FE469-8B54-4FF7-8DBE-F46424C808EC}"/>
    <dgm:cxn modelId="{3EFC48AB-EC67-4E56-94E2-95C6DDA36C99}" type="presOf" srcId="{A1EAA228-B40A-4B6C-BCD5-A9B39B0DC623}" destId="{AD55C987-4A3C-4342-BB3B-1DA2763F5893}" srcOrd="0" destOrd="0" presId="urn:microsoft.com/office/officeart/2005/8/layout/vList2"/>
    <dgm:cxn modelId="{93A9D1DC-1E4C-4E84-9D64-621CBAD1E34A}" type="presOf" srcId="{BC30BBDC-AA46-4786-BFE5-E80D449FDA18}" destId="{E5EF63DA-BA5B-4D8B-A0D7-D8CC77CBD1DC}" srcOrd="0" destOrd="0" presId="urn:microsoft.com/office/officeart/2005/8/layout/vList2"/>
    <dgm:cxn modelId="{71C2B207-8CB7-4B46-8E44-EBFFC67BE9C9}" type="presOf" srcId="{17EDC819-6DD7-420C-A7F6-23D24808FABF}" destId="{DE0E78FF-32B4-443A-B3A7-09D132F570C3}" srcOrd="0" destOrd="0" presId="urn:microsoft.com/office/officeart/2005/8/layout/vList2"/>
    <dgm:cxn modelId="{09811EBD-0E02-4B10-B851-BE6FA8247810}" type="presOf" srcId="{FA714CCB-946D-436E-BE97-BB2126EE09FB}" destId="{FFF01934-DC26-4761-8163-934B9FE31AF0}" srcOrd="0" destOrd="0" presId="urn:microsoft.com/office/officeart/2005/8/layout/vList2"/>
    <dgm:cxn modelId="{EC59893A-E7F8-4EED-997A-D3D7F667B5AB}" srcId="{FA714CCB-946D-436E-BE97-BB2126EE09FB}" destId="{812D8A26-3618-4214-BD1C-68068731B3A5}" srcOrd="0" destOrd="0" parTransId="{4BDF4866-EB1F-4161-A529-171977BBF7B4}" sibTransId="{EB752607-515C-4D0A-9028-5D4C374E1D5A}"/>
    <dgm:cxn modelId="{8A40EFD4-0E0F-4AFD-BDA4-CB40B0E90003}" type="presParOf" srcId="{FFF01934-DC26-4761-8163-934B9FE31AF0}" destId="{BC817B85-88CE-402E-B7C5-EB7B7D7B7073}" srcOrd="0" destOrd="0" presId="urn:microsoft.com/office/officeart/2005/8/layout/vList2"/>
    <dgm:cxn modelId="{731CD97B-A8A1-4FB9-A3E7-209948CE2E85}" type="presParOf" srcId="{FFF01934-DC26-4761-8163-934B9FE31AF0}" destId="{CAD5FE85-0481-42C9-A2CD-8D4F9FFD3127}" srcOrd="1" destOrd="0" presId="urn:microsoft.com/office/officeart/2005/8/layout/vList2"/>
    <dgm:cxn modelId="{E080EF96-37EC-48EA-9D4B-FBA8E64A0BD4}" type="presParOf" srcId="{FFF01934-DC26-4761-8163-934B9FE31AF0}" destId="{AD55C987-4A3C-4342-BB3B-1DA2763F5893}" srcOrd="2" destOrd="0" presId="urn:microsoft.com/office/officeart/2005/8/layout/vList2"/>
    <dgm:cxn modelId="{B7442711-4DD5-4E25-B717-B169DF6FBBC7}" type="presParOf" srcId="{FFF01934-DC26-4761-8163-934B9FE31AF0}" destId="{ECC8A81C-B989-459A-A04B-3C0D45902F20}" srcOrd="3" destOrd="0" presId="urn:microsoft.com/office/officeart/2005/8/layout/vList2"/>
    <dgm:cxn modelId="{7F1A99F6-1DCC-49EF-AF49-D08820872424}" type="presParOf" srcId="{FFF01934-DC26-4761-8163-934B9FE31AF0}" destId="{E5EF63DA-BA5B-4D8B-A0D7-D8CC77CBD1DC}" srcOrd="4" destOrd="0" presId="urn:microsoft.com/office/officeart/2005/8/layout/vList2"/>
    <dgm:cxn modelId="{5226AB5D-9C60-4D6D-B467-DBF5062BBADD}" type="presParOf" srcId="{FFF01934-DC26-4761-8163-934B9FE31AF0}" destId="{3629ED66-0691-4055-B96C-78B91F1B8F25}" srcOrd="5" destOrd="0" presId="urn:microsoft.com/office/officeart/2005/8/layout/vList2"/>
    <dgm:cxn modelId="{2E33988C-3586-4333-AE14-0C30A6232E11}" type="presParOf" srcId="{FFF01934-DC26-4761-8163-934B9FE31AF0}" destId="{DE0E78FF-32B4-443A-B3A7-09D132F570C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17B85-88CE-402E-B7C5-EB7B7D7B7073}">
      <dsp:nvSpPr>
        <dsp:cNvPr id="0" name=""/>
        <dsp:cNvSpPr/>
      </dsp:nvSpPr>
      <dsp:spPr>
        <a:xfrm>
          <a:off x="0" y="31149"/>
          <a:ext cx="5478521" cy="973440"/>
        </a:xfrm>
        <a:prstGeom prst="roundRect">
          <a:avLst/>
        </a:prstGeom>
        <a:solidFill>
          <a:schemeClr val="accent3"/>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Cost-Plus Pricing/Markup on Cost</a:t>
          </a:r>
        </a:p>
      </dsp:txBody>
      <dsp:txXfrm>
        <a:off x="47519" y="78668"/>
        <a:ext cx="5383483" cy="878402"/>
      </dsp:txXfrm>
    </dsp:sp>
    <dsp:sp modelId="{AD55C987-4A3C-4342-BB3B-1DA2763F5893}">
      <dsp:nvSpPr>
        <dsp:cNvPr id="0" name=""/>
        <dsp:cNvSpPr/>
      </dsp:nvSpPr>
      <dsp:spPr>
        <a:xfrm>
          <a:off x="0" y="1154349"/>
          <a:ext cx="5478521" cy="973440"/>
        </a:xfrm>
        <a:prstGeom prst="roundRect">
          <a:avLst/>
        </a:prstGeom>
        <a:solidFill>
          <a:schemeClr val="accent1">
            <a:lumMod val="60000"/>
            <a:lumOff val="4000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Markup on Sales Price</a:t>
          </a:r>
        </a:p>
      </dsp:txBody>
      <dsp:txXfrm>
        <a:off x="47519" y="1201868"/>
        <a:ext cx="5383483" cy="878402"/>
      </dsp:txXfrm>
    </dsp:sp>
    <dsp:sp modelId="{E5EF63DA-BA5B-4D8B-A0D7-D8CC77CBD1DC}">
      <dsp:nvSpPr>
        <dsp:cNvPr id="0" name=""/>
        <dsp:cNvSpPr/>
      </dsp:nvSpPr>
      <dsp:spPr>
        <a:xfrm>
          <a:off x="0" y="2277549"/>
          <a:ext cx="5478521" cy="973440"/>
        </a:xfrm>
        <a:prstGeom prst="roundRect">
          <a:avLst/>
        </a:prstGeom>
        <a:solidFill>
          <a:srgbClr val="1EABAE"/>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Average-Cost Pricing</a:t>
          </a:r>
        </a:p>
      </dsp:txBody>
      <dsp:txXfrm>
        <a:off x="47519" y="2325068"/>
        <a:ext cx="5383483" cy="878402"/>
      </dsp:txXfrm>
    </dsp:sp>
    <dsp:sp modelId="{DE0E78FF-32B4-443A-B3A7-09D132F570C3}">
      <dsp:nvSpPr>
        <dsp:cNvPr id="0" name=""/>
        <dsp:cNvSpPr/>
      </dsp:nvSpPr>
      <dsp:spPr>
        <a:xfrm>
          <a:off x="0" y="3400749"/>
          <a:ext cx="5478521" cy="973440"/>
        </a:xfrm>
        <a:prstGeom prst="roundRect">
          <a:avLst/>
        </a:prstGeom>
        <a:solidFill>
          <a:schemeClr val="accent4">
            <a:hueOff val="-2560369"/>
            <a:satOff val="28332"/>
            <a:lumOff val="7451"/>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Target Return Pricing</a:t>
          </a:r>
        </a:p>
      </dsp:txBody>
      <dsp:txXfrm>
        <a:off x="47519" y="3448268"/>
        <a:ext cx="5383483" cy="8784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4DD2D6-B443-6D4B-A201-7D640D15E699}"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055F2D-F768-094B-8BC5-61C84C99D457}" type="slidenum">
              <a:rPr lang="en-US" smtClean="0"/>
              <a:t>‹#›</a:t>
            </a:fld>
            <a:endParaRPr lang="en-US"/>
          </a:p>
        </p:txBody>
      </p:sp>
    </p:spTree>
    <p:extLst>
      <p:ext uri="{BB962C8B-B14F-4D97-AF65-F5344CB8AC3E}">
        <p14:creationId xmlns:p14="http://schemas.microsoft.com/office/powerpoint/2010/main" val="18701190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5E8FEC8-48FE-4BC4-9FCB-B889214B2F13}"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3A782D5-B896-454E-8330-7E8587D1C92C}" type="slidenum">
              <a:rPr lang="en-US"/>
              <a:pPr>
                <a:defRPr/>
              </a:pPr>
              <a:t>‹#›</a:t>
            </a:fld>
            <a:endParaRPr lang="en-US" dirty="0"/>
          </a:p>
        </p:txBody>
      </p:sp>
    </p:spTree>
    <p:extLst>
      <p:ext uri="{BB962C8B-B14F-4D97-AF65-F5344CB8AC3E}">
        <p14:creationId xmlns:p14="http://schemas.microsoft.com/office/powerpoint/2010/main" val="21107683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Pricing decisions cannot be made in a vacuum but rather must consider the whole of the firm’s offering, especially the concurrent decisions the firm is making about branding and products, service approaches, supply chain, and marketing communication. For the marketing manager, pricing is much more than an economic break-even point or a cost-plus accounting calculation. Price is a critical component that plays into a customer’s assessment of the value afforded by a firm and its offerings</a:t>
            </a:r>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13</a:t>
            </a:fld>
            <a:endParaRPr lang="en-US" dirty="0"/>
          </a:p>
        </p:txBody>
      </p:sp>
    </p:spTree>
    <p:extLst>
      <p:ext uri="{BB962C8B-B14F-4D97-AF65-F5344CB8AC3E}">
        <p14:creationId xmlns:p14="http://schemas.microsoft.com/office/powerpoint/2010/main" val="278117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A potential dark side to </a:t>
            </a:r>
            <a:r>
              <a:rPr lang="en-US" sz="1200" b="1" kern="1200" dirty="0">
                <a:solidFill>
                  <a:schemeClr val="tx1"/>
                </a:solidFill>
                <a:effectLst/>
                <a:latin typeface="+mn-lt"/>
                <a:ea typeface="+mn-ea"/>
                <a:cs typeface="+mn-cs"/>
              </a:rPr>
              <a:t>price bundling </a:t>
            </a:r>
            <a:r>
              <a:rPr lang="en-US" sz="1200" kern="1200" dirty="0">
                <a:solidFill>
                  <a:schemeClr val="tx1"/>
                </a:solidFill>
                <a:effectLst/>
                <a:latin typeface="+mn-lt"/>
                <a:ea typeface="+mn-ea"/>
                <a:cs typeface="+mn-cs"/>
              </a:rPr>
              <a:t>is that, in some industries, it can become unclear just what the regular, or unbundled, price is for a given component of a package. The cable/telecommunications industry is regulated to the point that this is </a:t>
            </a:r>
            <a:r>
              <a:rPr lang="en-US" sz="1200" kern="1200" dirty="0" smtClean="0">
                <a:solidFill>
                  <a:schemeClr val="tx1"/>
                </a:solidFill>
                <a:effectLst/>
                <a:latin typeface="+mn-lt"/>
                <a:ea typeface="+mn-ea"/>
                <a:cs typeface="+mn-cs"/>
              </a:rPr>
              <a:t>less</a:t>
            </a:r>
            <a:r>
              <a:rPr lang="en-US" sz="1200" kern="1200" baseline="0" dirty="0" smtClean="0">
                <a:solidFill>
                  <a:schemeClr val="tx1"/>
                </a:solidFill>
                <a:effectLst/>
                <a:latin typeface="+mn-lt"/>
                <a:ea typeface="+mn-ea"/>
                <a:cs typeface="+mn-cs"/>
              </a:rPr>
              <a:t> of</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an issue, but in unregulated industries, unscrupulous firms sometimes set artificially high prices for the sake of pushing customers into buying a package. Beyond legalities, ethical issues sometimes arise with regard to price bundling. For example, car shoppers often find every car on the lot within a given model has many of the same features automatically bundled as add-ons. How many of those features would you buy if you had a choice? The extra features being bundled typically carry much larger margins than the margin on the core vehicle itself. If you special order a car without the bundle, chances are you will be waiting months for it to be delivered to the lot—</a:t>
            </a:r>
            <a:r>
              <a:rPr lang="en-US" sz="1200" i="1" kern="1200" dirty="0">
                <a:solidFill>
                  <a:schemeClr val="tx1"/>
                </a:solidFill>
                <a:effectLst/>
                <a:latin typeface="+mn-lt"/>
                <a:ea typeface="+mn-ea"/>
                <a:cs typeface="+mn-cs"/>
              </a:rPr>
              <a:t>if </a:t>
            </a:r>
            <a:r>
              <a:rPr lang="en-US" sz="1200" kern="1200" dirty="0">
                <a:solidFill>
                  <a:schemeClr val="tx1"/>
                </a:solidFill>
                <a:effectLst/>
                <a:latin typeface="+mn-lt"/>
                <a:ea typeface="+mn-ea"/>
                <a:cs typeface="+mn-cs"/>
              </a:rPr>
              <a:t>the dealer will even order it for you.</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Reference pricing </a:t>
            </a:r>
            <a:r>
              <a:rPr lang="en-US" sz="1200" kern="1200" dirty="0">
                <a:solidFill>
                  <a:schemeClr val="tx1"/>
                </a:solidFill>
                <a:effectLst/>
                <a:latin typeface="+mn-lt"/>
                <a:ea typeface="+mn-ea"/>
                <a:cs typeface="+mn-cs"/>
              </a:rPr>
              <a:t>is implemented in a number of ways. Sometimes a product catalog might show a manufacturer’s suggested list price next to the actual price the product is offered for in the catalog. In retail stores, in any given product category a private-label product (say, the Walgreens brand for instance) is often purposely displayed on a shelf right next to its national brand equivalent. The retailer hopes the savings realized by the direct price comparison of a bottle of Walgreens’ mint mouthwash versus the bottle of Scope next to it will be enough to stimulate purchase. Reference pricing is very heavily used in B2B price lists, often reflecting price level differences depending on how many items are purchased or reflecting the amount saved by a firm’s special “contract rate” with a vendor versus what a noncontract rate would be.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14</a:t>
            </a:fld>
            <a:endParaRPr lang="en-US" dirty="0"/>
          </a:p>
        </p:txBody>
      </p:sp>
    </p:spTree>
    <p:extLst>
      <p:ext uri="{BB962C8B-B14F-4D97-AF65-F5344CB8AC3E}">
        <p14:creationId xmlns:p14="http://schemas.microsoft.com/office/powerpoint/2010/main" val="1196423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rationale for establishing a price skimming objective is </a:t>
            </a:r>
            <a:r>
              <a:rPr lang="en-US" sz="1200" b="1" kern="1200" dirty="0">
                <a:solidFill>
                  <a:schemeClr val="tx1"/>
                </a:solidFill>
                <a:effectLst/>
                <a:latin typeface="+mn-lt"/>
                <a:ea typeface="+mn-ea"/>
                <a:cs typeface="+mn-cs"/>
              </a:rPr>
              <a:t>prestige pricing</a:t>
            </a:r>
            <a:r>
              <a:rPr lang="en-US" sz="1200" kern="1200" dirty="0">
                <a:solidFill>
                  <a:schemeClr val="tx1"/>
                </a:solidFill>
                <a:effectLst/>
                <a:latin typeface="+mn-lt"/>
                <a:ea typeface="+mn-ea"/>
                <a:cs typeface="+mn-cs"/>
              </a:rPr>
              <a:t>—lending prestige to a product or brand by virtue of a price relatively higher than the competition. With prestige pricing, some of the traditional price/demand curves cannot properly predict sales or market response because  it violates the common assumption that increasing price decreases volume. From the perspective of financial returns, prestige pricing is a phenomenal approach because, everything else being equal, commanding a premium price reflects directly on margins and bottom line.</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15</a:t>
            </a:fld>
            <a:endParaRPr lang="en-US" dirty="0"/>
          </a:p>
        </p:txBody>
      </p:sp>
    </p:spTree>
    <p:extLst>
      <p:ext uri="{BB962C8B-B14F-4D97-AF65-F5344CB8AC3E}">
        <p14:creationId xmlns:p14="http://schemas.microsoft.com/office/powerpoint/2010/main" val="1353025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Odd pricing originally came about before the advent of sales taxes and widespread credit card use to bolster cash register security and reduce theft. That is, if a customer brings a $5.00 item to a clerk and presents a $5.00 bill for payment, it was believed that the temptation would be greater for the clerk to simply pocket the bill and not record the sale. It was reasoned that if the clerk had to make change—say a nickel if the item were priced at $4.95—the likelihood was higher that the sale would actually be rung into the cash register. Now, the rationale for odd pricing is very different and it is often regarded as a key element of </a:t>
            </a:r>
            <a:r>
              <a:rPr lang="en-US" sz="1200" b="1" kern="1200" dirty="0">
                <a:solidFill>
                  <a:schemeClr val="tx1"/>
                </a:solidFill>
                <a:effectLst/>
                <a:latin typeface="+mn-lt"/>
                <a:ea typeface="+mn-ea"/>
                <a:cs typeface="+mn-cs"/>
              </a:rPr>
              <a:t>psychological pricing</a:t>
            </a:r>
            <a:r>
              <a:rPr lang="en-US" sz="1200" kern="1200" dirty="0">
                <a:solidFill>
                  <a:schemeClr val="tx1"/>
                </a:solidFill>
                <a:effectLst/>
                <a:latin typeface="+mn-lt"/>
                <a:ea typeface="+mn-ea"/>
                <a:cs typeface="+mn-cs"/>
              </a:rPr>
              <a:t>, or creating a perception about price merely from the image the numbers provide the customer. Studies indicate that at certain important price breaks—$9.99 versus $10.00, $99.95 versus $100.00, and so on— customers mentally process the price as significantly lower because of the reduced digit count in the price </a:t>
            </a:r>
            <a:r>
              <a:rPr lang="en-US" sz="1200" kern="1200" dirty="0" smtClean="0">
                <a:solidFill>
                  <a:schemeClr val="tx1"/>
                </a:solidFill>
                <a:effectLst/>
                <a:latin typeface="+mn-lt"/>
                <a:ea typeface="+mn-ea"/>
                <a:cs typeface="+mn-cs"/>
              </a:rPr>
              <a:t>point.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17</a:t>
            </a:fld>
            <a:endParaRPr lang="en-US" dirty="0"/>
          </a:p>
        </p:txBody>
      </p:sp>
    </p:spTree>
    <p:extLst>
      <p:ext uri="{BB962C8B-B14F-4D97-AF65-F5344CB8AC3E}">
        <p14:creationId xmlns:p14="http://schemas.microsoft.com/office/powerpoint/2010/main" val="69298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dirty="0">
                <a:solidFill>
                  <a:schemeClr val="tx1"/>
                </a:solidFill>
                <a:latin typeface="+mn-lt"/>
                <a:ea typeface="+mn-ea"/>
                <a:cs typeface="+mn-cs"/>
              </a:rPr>
              <a:t>Cost-plus pricing </a:t>
            </a:r>
            <a:r>
              <a:rPr lang="en-US" sz="1200" kern="1200" dirty="0">
                <a:solidFill>
                  <a:schemeClr val="tx1"/>
                </a:solidFill>
                <a:latin typeface="+mn-lt"/>
                <a:ea typeface="+mn-ea"/>
                <a:cs typeface="+mn-cs"/>
              </a:rPr>
              <a:t>is really just a general heuristic that builds a price by adding a standardized markup on top of costs for an offering, hence the term </a:t>
            </a:r>
            <a:r>
              <a:rPr lang="en-US" sz="1200" b="1" kern="1200" dirty="0">
                <a:solidFill>
                  <a:schemeClr val="tx1"/>
                </a:solidFill>
                <a:latin typeface="+mn-lt"/>
                <a:ea typeface="+mn-ea"/>
                <a:cs typeface="+mn-cs"/>
              </a:rPr>
              <a:t>markup on cost</a:t>
            </a:r>
            <a:r>
              <a:rPr lang="en-US" sz="1200" kern="1200" dirty="0">
                <a:solidFill>
                  <a:schemeClr val="tx1"/>
                </a:solidFill>
                <a:latin typeface="+mn-lt"/>
                <a:ea typeface="+mn-ea"/>
                <a:cs typeface="+mn-cs"/>
              </a:rPr>
              <a:t>. First an estimate of costs involved must be developed. In accounting courses, you learn that determining costs is no easy task. For example, many different types of costs can be considered, including fixed and variable costs, direct costs and indirect costs, and shared or overhead costs, which might be allocated to the offering on some prorated basis. Nevertheless, once a cost has been established, cost-plus pricing requires the predetermination of some standardized markup percentage that is to be applied based on company guidelines.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most applications, when a marketing manager simply refers to “markup,” he or she is referring to this calculation—</a:t>
            </a:r>
            <a:r>
              <a:rPr lang="en-US" sz="1200" b="1" kern="1200" dirty="0">
                <a:solidFill>
                  <a:schemeClr val="tx1"/>
                </a:solidFill>
                <a:latin typeface="+mn-lt"/>
                <a:ea typeface="+mn-ea"/>
                <a:cs typeface="+mn-cs"/>
              </a:rPr>
              <a:t>markup on sales price</a:t>
            </a:r>
            <a:r>
              <a:rPr lang="en-US" sz="1200" kern="1200" dirty="0">
                <a:solidFill>
                  <a:schemeClr val="tx1"/>
                </a:solidFill>
                <a:latin typeface="+mn-lt"/>
                <a:ea typeface="+mn-ea"/>
                <a:cs typeface="+mn-cs"/>
              </a:rPr>
              <a:t>, which uses the sales price as a basis of calculating the markup percentage. This is because most important items on financial reports (gross sales, revenue, etc.) are sales, not cost, figures.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Often pricing decisions are made by identifying all costs associated with an offering to come up with what the </a:t>
            </a:r>
            <a:r>
              <a:rPr lang="en-US" sz="1200" b="1" kern="1200" dirty="0">
                <a:solidFill>
                  <a:schemeClr val="tx1"/>
                </a:solidFill>
                <a:latin typeface="+mn-lt"/>
                <a:ea typeface="+mn-ea"/>
                <a:cs typeface="+mn-cs"/>
              </a:rPr>
              <a:t>average cost </a:t>
            </a:r>
            <a:r>
              <a:rPr lang="en-US" sz="1200" kern="1200" dirty="0">
                <a:solidFill>
                  <a:schemeClr val="tx1"/>
                </a:solidFill>
                <a:latin typeface="+mn-lt"/>
                <a:ea typeface="+mn-ea"/>
                <a:cs typeface="+mn-cs"/>
              </a:rPr>
              <a:t>of a single unit might be.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To better take into account the differential impact of fixed and variable costs, marketing managers can use </a:t>
            </a:r>
            <a:r>
              <a:rPr lang="en-US" sz="1200" b="1" kern="1200" dirty="0">
                <a:solidFill>
                  <a:schemeClr val="tx1"/>
                </a:solidFill>
                <a:latin typeface="+mn-lt"/>
                <a:ea typeface="+mn-ea"/>
                <a:cs typeface="+mn-cs"/>
              </a:rPr>
              <a:t>target return pricing</a:t>
            </a:r>
            <a:r>
              <a:rPr lang="en-US" sz="1200" kern="1200" dirty="0">
                <a:solidFill>
                  <a:schemeClr val="tx1"/>
                </a:solidFill>
                <a:latin typeface="+mn-lt"/>
                <a:ea typeface="+mn-ea"/>
                <a:cs typeface="+mn-cs"/>
              </a:rPr>
              <a:t>. First, a few definitions are in order. Fixed costs are incurred over time, regardless of volume. Variable costs fluctuate with volume. And total costs are simply a sum of the fixed and variable costs. To use target return pricing, one must first calculate total fixed costs. Second, a target return must be established. </a:t>
            </a:r>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Sellers offer discounts and allowances for a variety of reasons. Paying a bill early, purchasing a certain quantity, purchasing seasonal products during the off-season, and experiencing an overstock on certain products are common rationales for offering various discounts and allowances. At its essence, the approach hopes to impact purchaser behavior in directions that benefit the selling firm by sweetening the buying organization’s terms of sale.</a:t>
            </a:r>
          </a:p>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19</a:t>
            </a:fld>
            <a:endParaRPr lang="en-US" dirty="0"/>
          </a:p>
        </p:txBody>
      </p:sp>
    </p:spTree>
    <p:extLst>
      <p:ext uri="{BB962C8B-B14F-4D97-AF65-F5344CB8AC3E}">
        <p14:creationId xmlns:p14="http://schemas.microsoft.com/office/powerpoint/2010/main" val="3764891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mn-lt"/>
                <a:ea typeface="+mn-ea"/>
                <a:cs typeface="+mn-cs"/>
              </a:rPr>
              <a:t>Sellers offer </a:t>
            </a:r>
            <a:r>
              <a:rPr lang="en-US" sz="1200" b="1" kern="1200" dirty="0">
                <a:solidFill>
                  <a:schemeClr val="tx1"/>
                </a:solidFill>
                <a:latin typeface="+mn-lt"/>
                <a:ea typeface="+mn-ea"/>
                <a:cs typeface="+mn-cs"/>
              </a:rPr>
              <a:t>cash discounts </a:t>
            </a:r>
            <a:r>
              <a:rPr lang="en-US" sz="1200" kern="1200" dirty="0">
                <a:solidFill>
                  <a:schemeClr val="tx1"/>
                </a:solidFill>
                <a:latin typeface="+mn-lt"/>
                <a:ea typeface="+mn-ea"/>
                <a:cs typeface="+mn-cs"/>
              </a:rPr>
              <a:t>to elicit quicker payment of invoices. </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mn-lt"/>
                <a:ea typeface="+mn-ea"/>
                <a:cs typeface="+mn-cs"/>
              </a:rPr>
              <a:t>Trade discounts</a:t>
            </a:r>
            <a:r>
              <a:rPr lang="en-US" sz="1200" kern="1200" dirty="0">
                <a:solidFill>
                  <a:schemeClr val="tx1"/>
                </a:solidFill>
                <a:latin typeface="+mn-lt"/>
                <a:ea typeface="+mn-ea"/>
                <a:cs typeface="+mn-cs"/>
              </a:rPr>
              <a:t>, also sometime called functional discounts, provide an incentive to a channel member for performing some function in the channel that benefits seller. Examples include stocking a seller’s product or performing a service related to that product, such as installation or repair, within the channel. Trade discounts are normally expressed as a percentage off the invoice price.</a:t>
            </a:r>
          </a:p>
          <a:p>
            <a:endParaRPr lang="en-US" dirty="0"/>
          </a:p>
          <a:p>
            <a:r>
              <a:rPr lang="en-US" sz="1200" b="1" kern="1200" dirty="0">
                <a:solidFill>
                  <a:schemeClr val="tx1"/>
                </a:solidFill>
                <a:latin typeface="+mn-lt"/>
                <a:ea typeface="+mn-ea"/>
                <a:cs typeface="+mn-cs"/>
              </a:rPr>
              <a:t>Quantity discounts </a:t>
            </a:r>
            <a:r>
              <a:rPr lang="en-US" sz="1200" kern="1200" dirty="0">
                <a:solidFill>
                  <a:schemeClr val="tx1"/>
                </a:solidFill>
                <a:latin typeface="+mn-lt"/>
                <a:ea typeface="+mn-ea"/>
                <a:cs typeface="+mn-cs"/>
              </a:rPr>
              <a:t>are taken off an invoice price based on different levels of product purchased. Quantity discounts may be offered on an order-by-order basis, in which case they are noncumulative, or they may be offered on a cumulative basis over time as an incentive to promote customer loyalty. From a legal standpoint, it is essential that quantity discounts are offered to all customers on an equally proportionate basis so that small buyers as well as large buyers follow the same rules for qualification.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Firms often purchase seasonal products many months before the season begins. For example, a retailer might purchase a winter apparel line at a trade show a year before its season, accept delivery in August, begin displaying it in September, yet cold weather may not hit until November or December. To accommodate such lengthy sales processes, firms offer </a:t>
            </a:r>
            <a:r>
              <a:rPr lang="en-US" sz="1200" b="1" kern="1200" dirty="0">
                <a:solidFill>
                  <a:schemeClr val="tx1"/>
                </a:solidFill>
                <a:latin typeface="+mn-lt"/>
                <a:ea typeface="+mn-ea"/>
                <a:cs typeface="+mn-cs"/>
              </a:rPr>
              <a:t>seasonal discounts</a:t>
            </a:r>
            <a:r>
              <a:rPr lang="en-US" sz="1200" kern="1200" dirty="0">
                <a:solidFill>
                  <a:schemeClr val="tx1"/>
                </a:solidFill>
                <a:latin typeface="+mn-lt"/>
                <a:ea typeface="+mn-ea"/>
                <a:cs typeface="+mn-cs"/>
              </a:rPr>
              <a:t>, which reward the purchaser for shifting part of the inventory storage function away from the manufacturer.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Within a given channel, sellers often want purchasers to help execute their promotional strategies. A consumer products marketer like P&amp;G, for example, depends heavily on wholesalers, distributors, and retailers to promote its brands. When a retailer runs an ad for a P&amp;G brand such as Crest toothpaste, it is nearly always in response to </a:t>
            </a:r>
            <a:r>
              <a:rPr lang="en-US" sz="1200" b="1" kern="1200" dirty="0">
                <a:solidFill>
                  <a:schemeClr val="tx1"/>
                </a:solidFill>
                <a:latin typeface="+mn-lt"/>
                <a:ea typeface="+mn-ea"/>
                <a:cs typeface="+mn-cs"/>
              </a:rPr>
              <a:t>promotional allowances </a:t>
            </a:r>
            <a:r>
              <a:rPr lang="en-US" sz="1200" kern="1200" dirty="0">
                <a:solidFill>
                  <a:schemeClr val="tx1"/>
                </a:solidFill>
                <a:latin typeface="+mn-lt"/>
                <a:ea typeface="+mn-ea"/>
                <a:cs typeface="+mn-cs"/>
              </a:rPr>
              <a:t>provided by the manufacturer. </a:t>
            </a:r>
          </a:p>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The initials FOB stand for free on board, meaning that title transfer and freight paid on the goods being shipped are based on the FOB location. For example, FOB-origin or FOB-factory pricing indicates that the purchaser pays freight charges and takes title the moment the goods are placed on the truck or other transportation vehicle. The greater the distance between shipper and customer, the higher the freight charges to the customer. In contrast, FOB-destination indicates that until the goods arrive at the purchaser’s location, title doesn’t change hands and freight charges are the responsibility of the seller.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Many direct-to-consumer marketers such as Amazon, and Lands’ End practice </a:t>
            </a:r>
            <a:r>
              <a:rPr lang="en-US" sz="1200" b="1" kern="1200" dirty="0">
                <a:solidFill>
                  <a:schemeClr val="tx1"/>
                </a:solidFill>
                <a:latin typeface="+mn-lt"/>
                <a:ea typeface="+mn-ea"/>
                <a:cs typeface="+mn-cs"/>
              </a:rPr>
              <a:t>uniform delivered pricing</a:t>
            </a:r>
            <a:r>
              <a:rPr lang="en-US" sz="1200" kern="1200" dirty="0">
                <a:solidFill>
                  <a:schemeClr val="tx1"/>
                </a:solidFill>
                <a:latin typeface="+mn-lt"/>
                <a:ea typeface="+mn-ea"/>
                <a:cs typeface="+mn-cs"/>
              </a:rPr>
              <a:t>, in which the same delivery fee is charged to customers regardless of geographic location within the 48 contiguous states. Pricing rates are quoted for other locations, and expedited delivery is generally available for a higher fee.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In a </a:t>
            </a:r>
            <a:r>
              <a:rPr lang="en-US" sz="1200" b="1" kern="1200" dirty="0">
                <a:solidFill>
                  <a:schemeClr val="tx1"/>
                </a:solidFill>
                <a:latin typeface="+mn-lt"/>
                <a:ea typeface="+mn-ea"/>
                <a:cs typeface="+mn-cs"/>
              </a:rPr>
              <a:t>zone pricing </a:t>
            </a:r>
            <a:r>
              <a:rPr lang="en-US" sz="1200" kern="1200" dirty="0">
                <a:solidFill>
                  <a:schemeClr val="tx1"/>
                </a:solidFill>
                <a:latin typeface="+mn-lt"/>
                <a:ea typeface="+mn-ea"/>
                <a:cs typeface="+mn-cs"/>
              </a:rPr>
              <a:t>approach, shippers set up geographic pricing zones based on the distance from the shipping location. The parcel post system of the U.S. Postal Service is set up this way.</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Rates are calculated for the various combinations of sending and receiving zones.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addition to reducing the offering in terms of size or quantity, other nonprice approaches to mitigating the pressure to maintain margins include altering or reducing discounts and allowances, unbundling some services or features from the original offering, increasing minimum order quantities, or simply reducing product quality. However, marketing managers should be cautious when they begin to consider altering the product itself to retain margins; customer response to such tinkering might be </a:t>
            </a:r>
            <a:r>
              <a:rPr lang="en-US" sz="1200" kern="1200" dirty="0" smtClean="0">
                <a:solidFill>
                  <a:schemeClr val="tx1"/>
                </a:solidFill>
                <a:effectLst/>
                <a:latin typeface="+mn-lt"/>
                <a:ea typeface="+mn-ea"/>
                <a:cs typeface="+mn-cs"/>
              </a:rPr>
              <a:t>negative.</a:t>
            </a:r>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22</a:t>
            </a:fld>
            <a:endParaRPr lang="en-US" dirty="0"/>
          </a:p>
        </p:txBody>
      </p:sp>
    </p:spTree>
    <p:extLst>
      <p:ext uri="{BB962C8B-B14F-4D97-AF65-F5344CB8AC3E}">
        <p14:creationId xmlns:p14="http://schemas.microsoft.com/office/powerpoint/2010/main" val="301120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4</a:t>
            </a:fld>
            <a:endParaRPr lang="en-US" dirty="0"/>
          </a:p>
        </p:txBody>
      </p:sp>
    </p:spTree>
    <p:extLst>
      <p:ext uri="{BB962C8B-B14F-4D97-AF65-F5344CB8AC3E}">
        <p14:creationId xmlns:p14="http://schemas.microsoft.com/office/powerpoint/2010/main" val="2147880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Companies that collude to set prices at a mutually beneficial high level are engaged in </a:t>
            </a:r>
            <a:r>
              <a:rPr lang="en-US" sz="1200" b="1" kern="1200" dirty="0">
                <a:solidFill>
                  <a:schemeClr val="tx1"/>
                </a:solidFill>
                <a:latin typeface="+mn-lt"/>
                <a:ea typeface="+mn-ea"/>
                <a:cs typeface="+mn-cs"/>
              </a:rPr>
              <a:t>price fixing</a:t>
            </a:r>
            <a:r>
              <a:rPr lang="en-US" sz="1200" kern="1200" dirty="0">
                <a:solidFill>
                  <a:schemeClr val="tx1"/>
                </a:solidFill>
                <a:latin typeface="+mn-lt"/>
                <a:ea typeface="+mn-ea"/>
                <a:cs typeface="+mn-cs"/>
              </a:rPr>
              <a:t>. When competitors are involved in the collusion, horizontal price fixing occurs. The Sherman Act forbids horizontal price fixing, which could result in overall higher prices for consumers since various competitors are all pricing the same to maximize their profits.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mn-lt"/>
                <a:ea typeface="+mn-ea"/>
                <a:cs typeface="+mn-cs"/>
              </a:rPr>
              <a:t>Price discrimination </a:t>
            </a:r>
            <a:r>
              <a:rPr lang="en-US" sz="1200" kern="1200" dirty="0">
                <a:solidFill>
                  <a:schemeClr val="tx1"/>
                </a:solidFill>
                <a:latin typeface="+mn-lt"/>
                <a:ea typeface="+mn-ea"/>
                <a:cs typeface="+mn-cs"/>
              </a:rPr>
              <a:t>occurs when a seller offers different prices to different customers without a substantive basis, such that competition is reduced. The Robinson-Patman Act explicitly prohibits giving, inducing, or receiving discriminatory prices except under certain specific conditions such as situations where proof exists that the costs of selling to one customer are higher than to another (such as making distribution to remote locations) or when temporary, defensive price reductions are necessary to meet competition in a specific local area.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Knowingly stating prices in a manner that gives a false impression to customers is </a:t>
            </a:r>
            <a:r>
              <a:rPr lang="en-US" sz="1200" b="1" kern="1200" dirty="0">
                <a:solidFill>
                  <a:schemeClr val="tx1"/>
                </a:solidFill>
                <a:effectLst/>
                <a:latin typeface="+mn-lt"/>
                <a:ea typeface="+mn-ea"/>
                <a:cs typeface="+mn-cs"/>
              </a:rPr>
              <a:t>deceptive pricing</a:t>
            </a:r>
            <a:r>
              <a:rPr lang="en-US" sz="1200" kern="1200" dirty="0">
                <a:solidFill>
                  <a:schemeClr val="tx1"/>
                </a:solidFill>
                <a:effectLst/>
                <a:latin typeface="+mn-lt"/>
                <a:ea typeface="+mn-ea"/>
                <a:cs typeface="+mn-cs"/>
              </a:rPr>
              <a:t>. Deceptive pricing practices are monitored and enforced by the FTC. Deceptive pricing may take several forms. Sometimes, firms will set artificially high reference prices for merchandise just before a promotion so that an advertised sale price will look much more attractive to customers.50 Or a seller may advertise an item at an unbelievably low price to lure customers into a store, and once the customer arrives refuse to sell the advertised item and instead push a similar item with a much higher price and higher margin. When this occurs and it can be demonstrated that a seller had no true intent to actually make the lower-priced item available for sale, the practice is called </a:t>
            </a:r>
            <a:r>
              <a:rPr lang="en-US" sz="1200" b="1" kern="1200" dirty="0">
                <a:solidFill>
                  <a:schemeClr val="tx1"/>
                </a:solidFill>
                <a:effectLst/>
                <a:latin typeface="+mn-lt"/>
                <a:ea typeface="+mn-ea"/>
                <a:cs typeface="+mn-cs"/>
              </a:rPr>
              <a:t>bait and switch </a:t>
            </a:r>
            <a:r>
              <a:rPr lang="en-US" sz="1200" kern="1200" dirty="0">
                <a:solidFill>
                  <a:schemeClr val="tx1"/>
                </a:solidFill>
                <a:effectLst/>
                <a:latin typeface="+mn-lt"/>
                <a:ea typeface="+mn-ea"/>
                <a:cs typeface="+mn-cs"/>
              </a:rPr>
              <a:t>and is illegal. Finally, the ubiquitous reliance of retailers on scanner-based pricing has opened a plethora of stealth pricing fraud schemes, perpetrated by dishonest retailers who label an item on the shelf sign at a lower price than it is actually priced within the scanner database</a:t>
            </a: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A strategy to intentionally sell below cost to push a competitor out of a market, then raise prices to new highs is called </a:t>
            </a:r>
            <a:r>
              <a:rPr lang="en-US" sz="1200" b="1" kern="1200" dirty="0">
                <a:solidFill>
                  <a:schemeClr val="tx1"/>
                </a:solidFill>
                <a:latin typeface="+mn-lt"/>
                <a:ea typeface="+mn-ea"/>
                <a:cs typeface="+mn-cs"/>
              </a:rPr>
              <a:t>predatory pricing. </a:t>
            </a:r>
            <a:r>
              <a:rPr lang="en-US" sz="1200" kern="1200" dirty="0">
                <a:solidFill>
                  <a:schemeClr val="tx1"/>
                </a:solidFill>
                <a:latin typeface="+mn-lt"/>
                <a:ea typeface="+mn-ea"/>
                <a:cs typeface="+mn-cs"/>
              </a:rPr>
              <a:t>Predatory pricing is illegal but prosecuting it can be very tricky because intent must be proved.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mn-lt"/>
                <a:ea typeface="+mn-ea"/>
                <a:cs typeface="+mn-cs"/>
              </a:rPr>
              <a:t>Fair trade laws </a:t>
            </a:r>
            <a:r>
              <a:rPr lang="en-US" sz="1200" kern="1200" dirty="0">
                <a:solidFill>
                  <a:schemeClr val="tx1"/>
                </a:solidFill>
                <a:latin typeface="+mn-lt"/>
                <a:ea typeface="+mn-ea"/>
                <a:cs typeface="+mn-cs"/>
              </a:rPr>
              <a:t>were popular in the past because they allowed manufacturers to establish artificially high prices by limiting the ability of wholesalers and retailers to offer reduced or discounted prices. Fair trade laws varied greatly from state to state, depending largely on how strong the independent retailer and wholesaler lobby was in a particular locale. These laws protected mom-and-pop operators from the price discounting by chain stores. Closely associated with fair trade laws are </a:t>
            </a:r>
            <a:r>
              <a:rPr lang="en-US" sz="1200" b="1" kern="1200" dirty="0">
                <a:solidFill>
                  <a:schemeClr val="tx1"/>
                </a:solidFill>
                <a:latin typeface="+mn-lt"/>
                <a:ea typeface="+mn-ea"/>
                <a:cs typeface="+mn-cs"/>
              </a:rPr>
              <a:t>minimum markup laws</a:t>
            </a:r>
            <a:r>
              <a:rPr lang="en-US" sz="1200" kern="1200" dirty="0">
                <a:solidFill>
                  <a:schemeClr val="tx1"/>
                </a:solidFill>
                <a:latin typeface="+mn-lt"/>
                <a:ea typeface="+mn-ea"/>
                <a:cs typeface="+mn-cs"/>
              </a:rPr>
              <a:t>, which require a certain percentage markup be applied to products. In one extreme case in the early 1970s, the State of Oklahoma took legal action against Target Corporation to force the discounter to obey Oklahoma’s minimum markup law that prohibited advertising a wide variety of merchandise for less than a 6 percent profit. This effectively shut down Target’s ability to advertise </a:t>
            </a:r>
            <a:r>
              <a:rPr lang="en-US" sz="1200" b="1" kern="1200" dirty="0">
                <a:solidFill>
                  <a:schemeClr val="tx1"/>
                </a:solidFill>
                <a:latin typeface="+mn-lt"/>
                <a:ea typeface="+mn-ea"/>
                <a:cs typeface="+mn-cs"/>
              </a:rPr>
              <a:t>loss leader products</a:t>
            </a:r>
            <a:r>
              <a:rPr lang="en-US" sz="1200" kern="1200" dirty="0">
                <a:solidFill>
                  <a:schemeClr val="tx1"/>
                </a:solidFill>
                <a:latin typeface="+mn-lt"/>
                <a:ea typeface="+mn-ea"/>
                <a:cs typeface="+mn-cs"/>
              </a:rPr>
              <a:t>, items (typically paper towels, toilet paper, toothpaste, and the like) sacrificed at prices below cost to attract shoppers to the store.</a:t>
            </a:r>
          </a:p>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decision of which pricing objective or objectives to establish is driven by many interrelated factors. As you learn about each of  the approaches, keep in mind that most firms attempt to balance a range of issues through their pricing objectives, including internal organization-level goals, internal capabilities, and a host of external market and competitive factors.</a:t>
            </a:r>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5</a:t>
            </a:fld>
            <a:endParaRPr lang="en-US" dirty="0"/>
          </a:p>
        </p:txBody>
      </p:sp>
    </p:spTree>
    <p:extLst>
      <p:ext uri="{BB962C8B-B14F-4D97-AF65-F5344CB8AC3E}">
        <p14:creationId xmlns:p14="http://schemas.microsoft.com/office/powerpoint/2010/main" val="285270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Market share </a:t>
            </a:r>
            <a:r>
              <a:rPr lang="en-US" sz="1200" kern="1200" dirty="0">
                <a:solidFill>
                  <a:schemeClr val="tx1"/>
                </a:solidFill>
                <a:effectLst/>
                <a:latin typeface="+mn-lt"/>
                <a:ea typeface="+mn-ea"/>
                <a:cs typeface="+mn-cs"/>
              </a:rPr>
              <a:t>is the percentage of total category sales accounted for by a firm. When a firm’s objective is to gain as much market share as possible, a likely </a:t>
            </a:r>
            <a:r>
              <a:rPr lang="en-US" sz="1200" kern="1200" dirty="0" smtClean="0">
                <a:solidFill>
                  <a:schemeClr val="tx1"/>
                </a:solidFill>
                <a:effectLst/>
                <a:latin typeface="+mn-lt"/>
                <a:ea typeface="+mn-ea"/>
                <a:cs typeface="+mn-cs"/>
              </a:rPr>
              <a:t>pricing </a:t>
            </a:r>
            <a:r>
              <a:rPr lang="en-US" sz="1200" kern="1200" dirty="0">
                <a:solidFill>
                  <a:schemeClr val="tx1"/>
                </a:solidFill>
                <a:effectLst/>
                <a:latin typeface="+mn-lt"/>
                <a:ea typeface="+mn-ea"/>
                <a:cs typeface="+mn-cs"/>
              </a:rPr>
              <a:t>strategy is </a:t>
            </a:r>
            <a:r>
              <a:rPr lang="en-US" sz="1200" b="1" kern="1200" dirty="0">
                <a:solidFill>
                  <a:schemeClr val="tx1"/>
                </a:solidFill>
                <a:effectLst/>
                <a:latin typeface="+mn-lt"/>
                <a:ea typeface="+mn-ea"/>
                <a:cs typeface="+mn-cs"/>
              </a:rPr>
              <a:t>penetration pricing</a:t>
            </a:r>
            <a:r>
              <a:rPr lang="en-US" sz="1200" kern="1200" dirty="0">
                <a:solidFill>
                  <a:schemeClr val="tx1"/>
                </a:solidFill>
                <a:effectLst/>
                <a:latin typeface="+mn-lt"/>
                <a:ea typeface="+mn-ea"/>
                <a:cs typeface="+mn-cs"/>
              </a:rPr>
              <a:t>, sometimes also referred to as pricing for maximum marketing share. </a:t>
            </a:r>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6</a:t>
            </a:fld>
            <a:endParaRPr lang="en-US" dirty="0"/>
          </a:p>
        </p:txBody>
      </p:sp>
    </p:spTree>
    <p:extLst>
      <p:ext uri="{BB962C8B-B14F-4D97-AF65-F5344CB8AC3E}">
        <p14:creationId xmlns:p14="http://schemas.microsoft.com/office/powerpoint/2010/main" val="425307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general, skimming can be an appropriate pricing objective within the context of a focus (niche) strategy. By definition, such an approach positions a product for appeal to a limited (narrow) customer group or submarket of a larger market. Because niche market players typically attract fewer and less-aggressive competitors than those employing differentiation strategies within the larger market, a focus strategy can usually support higher prices and the potential for skimming can be extended. The ability to use price skimming declines precipitously, however, if the product migrates from a niche positioning to that of a differentiated product within the larger market</a:t>
            </a:r>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Profit </a:t>
            </a:r>
            <a:r>
              <a:rPr lang="en-US" sz="1200" kern="1200" dirty="0" smtClean="0">
                <a:solidFill>
                  <a:schemeClr val="tx1"/>
                </a:solidFill>
                <a:effectLst/>
                <a:latin typeface="+mn-lt"/>
                <a:ea typeface="+mn-ea"/>
                <a:cs typeface="+mn-cs"/>
              </a:rPr>
              <a:t>maximum</a:t>
            </a:r>
            <a:r>
              <a:rPr lang="en-US" sz="1200" kern="1200" baseline="0" dirty="0" smtClean="0">
                <a:solidFill>
                  <a:schemeClr val="tx1"/>
                </a:solidFill>
                <a:effectLst/>
                <a:latin typeface="+mn-lt"/>
                <a:ea typeface="+mn-ea"/>
                <a:cs typeface="+mn-cs"/>
              </a:rPr>
              <a:t> and t</a:t>
            </a:r>
            <a:r>
              <a:rPr lang="en-US" sz="1200" kern="1200" dirty="0" smtClean="0">
                <a:solidFill>
                  <a:schemeClr val="tx1"/>
                </a:solidFill>
                <a:effectLst/>
                <a:latin typeface="+mn-lt"/>
                <a:ea typeface="+mn-ea"/>
                <a:cs typeface="+mn-cs"/>
              </a:rPr>
              <a:t>arget ROI: A </a:t>
            </a:r>
            <a:r>
              <a:rPr lang="en-US" sz="1200" kern="1200" dirty="0">
                <a:solidFill>
                  <a:schemeClr val="tx1"/>
                </a:solidFill>
                <a:effectLst/>
                <a:latin typeface="+mn-lt"/>
                <a:ea typeface="+mn-ea"/>
                <a:cs typeface="+mn-cs"/>
              </a:rPr>
              <a:t>bottom-line profit is established first and then pricing is set to achieve the target. Although this approach sounds straightforward, it actually brings up an important reason pricing is best cast within the purview of marketing instead of under the sole control of accountants or financial managers in a firm. When pricing decisions on a given product are made strictly to bolster gross margins, bottom-line profits, or ROI without regard to the short- and long-term impacts of the pricing strategy on other important market- and customer-related elements of success, the product becomes strategically vulnerable. Marketing managers are in the best position to take into account the competitor, customer, and brand image impact of pricing approaches.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idea of pricing based on purely economic models and solely for profit maximization raises important ethical concerns, especially in cases where essential products are in short supply. The latest wonder drugs, building materials after a major disaster, and new technologies needed for emerging markets are but three examples in which pricing for pure profit motive can damage both a firm’s image and ultimately its relationships with customers. </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Competitor-based: </a:t>
            </a:r>
            <a:r>
              <a:rPr lang="en-US" sz="1200" kern="1200" dirty="0">
                <a:solidFill>
                  <a:schemeClr val="tx1"/>
                </a:solidFill>
                <a:effectLst/>
                <a:latin typeface="+mn-lt"/>
                <a:ea typeface="+mn-ea"/>
                <a:cs typeface="+mn-cs"/>
              </a:rPr>
              <a:t>The logic of competitor-based pricing is quite rational unless </a:t>
            </a:r>
            <a:r>
              <a:rPr lang="en-US" sz="1200" i="1" kern="1200" dirty="0">
                <a:solidFill>
                  <a:schemeClr val="tx1"/>
                </a:solidFill>
                <a:effectLst/>
                <a:latin typeface="+mn-lt"/>
                <a:ea typeface="+mn-ea"/>
                <a:cs typeface="+mn-cs"/>
              </a:rPr>
              <a:t>(a) </a:t>
            </a:r>
            <a:r>
              <a:rPr lang="en-US" sz="1200" kern="1200" dirty="0">
                <a:solidFill>
                  <a:schemeClr val="tx1"/>
                </a:solidFill>
                <a:effectLst/>
                <a:latin typeface="+mn-lt"/>
                <a:ea typeface="+mn-ea"/>
                <a:cs typeface="+mn-cs"/>
              </a:rPr>
              <a:t>it is the </a:t>
            </a:r>
            <a:r>
              <a:rPr lang="en-US" sz="1200" i="1" kern="1200" dirty="0">
                <a:solidFill>
                  <a:schemeClr val="tx1"/>
                </a:solidFill>
                <a:effectLst/>
                <a:latin typeface="+mn-lt"/>
                <a:ea typeface="+mn-ea"/>
                <a:cs typeface="+mn-cs"/>
              </a:rPr>
              <a:t>only </a:t>
            </a:r>
            <a:r>
              <a:rPr lang="en-US" sz="1200" kern="1200" dirty="0">
                <a:solidFill>
                  <a:schemeClr val="tx1"/>
                </a:solidFill>
                <a:effectLst/>
                <a:latin typeface="+mn-lt"/>
                <a:ea typeface="+mn-ea"/>
                <a:cs typeface="+mn-cs"/>
              </a:rPr>
              <a:t>approach considered when making the ultimate pricing decisions or </a:t>
            </a:r>
            <a:r>
              <a:rPr lang="en-US" sz="1200" i="1" kern="1200" dirty="0">
                <a:solidFill>
                  <a:schemeClr val="tx1"/>
                </a:solidFill>
                <a:effectLst/>
                <a:latin typeface="+mn-lt"/>
                <a:ea typeface="+mn-ea"/>
                <a:cs typeface="+mn-cs"/>
              </a:rPr>
              <a:t>(b) </a:t>
            </a:r>
            <a:r>
              <a:rPr lang="en-US" sz="1200" kern="1200" dirty="0">
                <a:solidFill>
                  <a:schemeClr val="tx1"/>
                </a:solidFill>
                <a:effectLst/>
                <a:latin typeface="+mn-lt"/>
                <a:ea typeface="+mn-ea"/>
                <a:cs typeface="+mn-cs"/>
              </a:rPr>
              <a:t>it </a:t>
            </a:r>
            <a:r>
              <a:rPr lang="en-US" sz="1200" kern="1200" dirty="0" smtClean="0">
                <a:solidFill>
                  <a:schemeClr val="tx1"/>
                </a:solidFill>
                <a:effectLst/>
                <a:latin typeface="+mn-lt"/>
                <a:ea typeface="+mn-ea"/>
                <a:cs typeface="+mn-cs"/>
              </a:rPr>
              <a:t>leads </a:t>
            </a:r>
            <a:r>
              <a:rPr lang="en-US" sz="1200" kern="1200" dirty="0">
                <a:solidFill>
                  <a:schemeClr val="tx1"/>
                </a:solidFill>
                <a:effectLst/>
                <a:latin typeface="+mn-lt"/>
                <a:ea typeface="+mn-ea"/>
                <a:cs typeface="+mn-cs"/>
              </a:rPr>
              <a:t>to exaggerated extremes in pricing such that on the high end a firm’s products  do not project customer value or on the low end price wars ensue. A </a:t>
            </a:r>
            <a:r>
              <a:rPr lang="en-US" sz="1200" b="1" kern="1200" dirty="0">
                <a:solidFill>
                  <a:schemeClr val="tx1"/>
                </a:solidFill>
                <a:effectLst/>
                <a:latin typeface="+mn-lt"/>
                <a:ea typeface="+mn-ea"/>
                <a:cs typeface="+mn-cs"/>
              </a:rPr>
              <a:t>price war </a:t>
            </a:r>
            <a:r>
              <a:rPr lang="en-US" sz="1200" kern="1200" dirty="0">
                <a:solidFill>
                  <a:schemeClr val="tx1"/>
                </a:solidFill>
                <a:effectLst/>
                <a:latin typeface="+mn-lt"/>
                <a:ea typeface="+mn-ea"/>
                <a:cs typeface="+mn-cs"/>
              </a:rPr>
              <a:t>occurs when a company purposefully makes pricing decisions to undercut one </a:t>
            </a:r>
            <a:r>
              <a:rPr lang="en-US" sz="1200" kern="1200" dirty="0" smtClean="0">
                <a:solidFill>
                  <a:schemeClr val="tx1"/>
                </a:solidFill>
                <a:effectLst/>
                <a:latin typeface="+mn-lt"/>
                <a:ea typeface="+mn-ea"/>
                <a:cs typeface="+mn-cs"/>
              </a:rPr>
              <a:t>or </a:t>
            </a:r>
            <a:r>
              <a:rPr lang="en-US" sz="1200" kern="1200" dirty="0">
                <a:solidFill>
                  <a:schemeClr val="tx1"/>
                </a:solidFill>
                <a:effectLst/>
                <a:latin typeface="+mn-lt"/>
                <a:ea typeface="+mn-ea"/>
                <a:cs typeface="+mn-cs"/>
              </a:rPr>
              <a:t>more competitors and gain sales and net market share.</a:t>
            </a:r>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Southwest Airlines employs a stability pricing strategy by displaying only five or six fares to a particular destination, with price points based on when the ticket is purchased and the days of the week the customer will be traveling. Unlike most other domestic carriers, Southwest actually bases prices more on the distance of the trip and is less tied to load-maximization formulas in which a fare can change minute by minute depending on ticket sales. The airline’s stability pricing approach has proved highly popular with customers, and it’s been successful for the firm as its seat occupancy rate continues to be among the highest in the industry.</a:t>
            </a:r>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9</a:t>
            </a:fld>
            <a:endParaRPr lang="en-US" dirty="0"/>
          </a:p>
        </p:txBody>
      </p:sp>
    </p:spTree>
    <p:extLst>
      <p:ext uri="{BB962C8B-B14F-4D97-AF65-F5344CB8AC3E}">
        <p14:creationId xmlns:p14="http://schemas.microsoft.com/office/powerpoint/2010/main" val="159816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Value pricing is complex and overarches the other pricing objectives discussed so far. Through value pricing, a marketing manager seeks to ensure that the offering meets or exceeds the customer’s expectations—that is, when he or she does the mental arithmetic that calculates whether the investment in the offering is likely to provide sufficient benefits to justify the cost. Put another way, value pricing considers the whole deliverable and its possible sources of differential advantage—image, service, product quality, personnel, innovation, and many others—the whole gamut of elements that  create customer benefit.</a:t>
            </a:r>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10</a:t>
            </a:fld>
            <a:endParaRPr lang="en-US" dirty="0"/>
          </a:p>
        </p:txBody>
      </p:sp>
    </p:spTree>
    <p:extLst>
      <p:ext uri="{BB962C8B-B14F-4D97-AF65-F5344CB8AC3E}">
        <p14:creationId xmlns:p14="http://schemas.microsoft.com/office/powerpoint/2010/main" val="18519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Notice in Exhibit 11.3 that a diagonal range of feasible positioning options exists based on matching price to the benefits achieved. For most products, as long as the customer perceives the ratio of price and benefit to be at least at equilibrium, perceptions of value will likely be favorable. Thus, a poorer-quality product offset by a super-low price can be perceived as a good value just as a higher-quality product at a high price can be.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But what happens when one strays off the favorable diagonal of price/benefit harmony? In the lower-right quadrant—high quality/low price—a penetration strategy might be in play. Or perhaps a firm is taking advantage of its cost leadership by offering a somewhat reduced price. However, over the long run, reducing price too much based on either of these pricing strategies can unnecessarily damage both margins and brand image. Penetration is usually intended to be a temporary strategy, giving the product a chance to gain a strong foot-  hold in market share while warding off competition for a time. Michael Porter has long advocated that cost leadership based on value chain efficiencies should not be wholesale translated to low prices—the reason the approach is called </a:t>
            </a:r>
            <a:r>
              <a:rPr lang="en-US" sz="1200" i="1" kern="1200" dirty="0">
                <a:solidFill>
                  <a:schemeClr val="tx1"/>
                </a:solidFill>
                <a:effectLst/>
                <a:latin typeface="+mn-lt"/>
                <a:ea typeface="+mn-ea"/>
                <a:cs typeface="+mn-cs"/>
              </a:rPr>
              <a:t>cost </a:t>
            </a:r>
            <a:r>
              <a:rPr lang="en-US" sz="1200" kern="1200" dirty="0">
                <a:solidFill>
                  <a:schemeClr val="tx1"/>
                </a:solidFill>
                <a:effectLst/>
                <a:latin typeface="+mn-lt"/>
                <a:ea typeface="+mn-ea"/>
                <a:cs typeface="+mn-cs"/>
              </a:rPr>
              <a:t>leadership, not </a:t>
            </a:r>
            <a:r>
              <a:rPr lang="en-US" sz="1200" i="1" kern="1200" dirty="0">
                <a:solidFill>
                  <a:schemeClr val="tx1"/>
                </a:solidFill>
                <a:effectLst/>
                <a:latin typeface="+mn-lt"/>
                <a:ea typeface="+mn-ea"/>
                <a:cs typeface="+mn-cs"/>
              </a:rPr>
              <a:t>price </a:t>
            </a:r>
            <a:r>
              <a:rPr lang="en-US" sz="1200" kern="1200" dirty="0">
                <a:solidFill>
                  <a:schemeClr val="tx1"/>
                </a:solidFill>
                <a:effectLst/>
                <a:latin typeface="+mn-lt"/>
                <a:ea typeface="+mn-ea"/>
                <a:cs typeface="+mn-cs"/>
              </a:rPr>
              <a:t>leadership.</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Clearly, operating in the upper-left (high price/low benefits) quadrant can be problematic. Some firms utilize price skimming strategies, especially on product introductions, even when all the bugs have yet to be worked out of the product. New technology products are notorious for having surprises in quality, functionality,  and  reliability crop up soon after introduction. When this happens, it can be extremely damaging to the value proposition and to the brand. In such cases, from an ethical perspective, one could question the firm’s intent. Did the company rush a product to market to beat an impending entry by competition, pricing it high due to first-mover advantage, all the while knowing that serious quality problems existed? Firms and brands that continually attempt to operate in the high-price/low-benefits quadrant do not survive over the long run as customer trust is damaged. </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A3A782D5-B896-454E-8330-7E8587D1C92C}"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1EABAE"/>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hasCustomPrompt="1"/>
          </p:nvPr>
        </p:nvSpPr>
        <p:spPr>
          <a:xfrm>
            <a:off x="2362200" y="3657600"/>
            <a:ext cx="6477000" cy="2209800"/>
          </a:xfrm>
        </p:spPr>
        <p:txBody>
          <a:bodyPr anchor="b"/>
          <a:lstStyle>
            <a:lvl1pPr>
              <a:defRPr b="1" cap="all" baseline="0"/>
            </a:lvl1pPr>
          </a:lstStyle>
          <a:p>
            <a:r>
              <a:rPr lang="en-US" dirty="0"/>
              <a:t>Price and Deliver the Value Offering</a:t>
            </a:r>
          </a:p>
        </p:txBody>
      </p:sp>
      <p:sp>
        <p:nvSpPr>
          <p:cNvPr id="9" name="Subtitle 8"/>
          <p:cNvSpPr>
            <a:spLocks noGrp="1"/>
          </p:cNvSpPr>
          <p:nvPr>
            <p:ph type="subTitle" idx="1" hasCustomPrompt="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10 Marketing Management 2e, Marshall &amp; Johnson</a:t>
            </a:r>
          </a:p>
        </p:txBody>
      </p:sp>
      <p:sp>
        <p:nvSpPr>
          <p:cNvPr id="7" name="Date Placeholder 27"/>
          <p:cNvSpPr>
            <a:spLocks noGrp="1"/>
          </p:cNvSpPr>
          <p:nvPr>
            <p:ph type="dt" sz="half" idx="10"/>
          </p:nvPr>
        </p:nvSpPr>
        <p:spPr>
          <a:xfrm>
            <a:off x="182563" y="6053138"/>
            <a:ext cx="2057400" cy="685800"/>
          </a:xfrm>
          <a:prstGeom prst="rect">
            <a:avLst/>
          </a:prstGeom>
        </p:spPr>
        <p:txBody>
          <a:bodyPr>
            <a:noAutofit/>
          </a:bodyPr>
          <a:lstStyle>
            <a:lvl1pPr algn="ctr">
              <a:defRPr sz="2000">
                <a:solidFill>
                  <a:srgbClr val="FFFFFF"/>
                </a:solidFill>
              </a:defRPr>
            </a:lvl1pPr>
          </a:lstStyle>
          <a:p>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CA34B45A-5917-4C5D-99BB-A3EF93D7332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C11D75BC-C793-43D9-858B-8EC108AC315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i="0" baseline="0">
                <a:solidFill>
                  <a:srgbClr val="1EABAE"/>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1F3F3FC4-8600-4621-981A-6531BFA4DF00}"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CA34B45A-5917-4C5D-99BB-A3EF93D73323}"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07835E94-48CE-4988-9566-8004478EA5B6}"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CA34B45A-5917-4C5D-99BB-A3EF93D73323}"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6B5ED627-7569-4964-A726-C9CCFA01E468}"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6B89E90E-3761-41BA-98B0-1D49D20A5CA4}"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CA34B45A-5917-4C5D-99BB-A3EF93D73323}"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CA34B45A-5917-4C5D-99BB-A3EF93D73323}"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3400"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BFBFBF"/>
                </a:solidFill>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CA34B45A-5917-4C5D-99BB-A3EF93D7332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1" r:id="rId9"/>
    <p:sldLayoutId id="2147484172" r:id="rId10"/>
    <p:sldLayoutId id="2147484173" r:id="rId11"/>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26.xml"/><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slide" Target="slide27.xml"/><Relationship Id="rId4" Type="http://schemas.openxmlformats.org/officeDocument/2006/relationships/image" Target="../media/image5.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slide" Target="slide28.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slide" Target="slide25.xml"/><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2324100"/>
            <a:ext cx="6477000" cy="2209800"/>
          </a:xfrm>
        </p:spPr>
        <p:txBody>
          <a:bodyPr/>
          <a:lstStyle/>
          <a:p>
            <a:pPr eaLnBrk="1" hangingPunct="1">
              <a:defRPr/>
            </a:pPr>
            <a:r>
              <a:rPr lang="en-US" sz="4000" b="0" dirty="0"/>
              <a:t>Chapter 11:</a:t>
            </a:r>
            <a:br>
              <a:rPr lang="en-US" sz="4000" b="0" dirty="0"/>
            </a:br>
            <a:r>
              <a:rPr lang="en-US" sz="4000" b="0" dirty="0"/>
              <a:t>Price and Deliver the Value Offering</a:t>
            </a:r>
          </a:p>
        </p:txBody>
      </p:sp>
      <p:sp>
        <p:nvSpPr>
          <p:cNvPr id="3" name="Subtitle 2"/>
          <p:cNvSpPr>
            <a:spLocks noGrp="1"/>
          </p:cNvSpPr>
          <p:nvPr>
            <p:ph type="subTitle" idx="1"/>
          </p:nvPr>
        </p:nvSpPr>
        <p:spPr/>
        <p:txBody>
          <a:bodyPr>
            <a:normAutofit/>
          </a:bodyPr>
          <a:lstStyle/>
          <a:p>
            <a:pPr eaLnBrk="1" hangingPunct="1">
              <a:buClr>
                <a:schemeClr val="accent4"/>
              </a:buClr>
              <a:defRPr/>
            </a:pPr>
            <a:r>
              <a:rPr lang="en-US" dirty="0"/>
              <a:t>Part 4: Price and Deliver the Value Offering</a:t>
            </a:r>
          </a:p>
        </p:txBody>
      </p:sp>
      <p:sp>
        <p:nvSpPr>
          <p:cNvPr id="9223" name="Rectangle 7"/>
          <p:cNvSpPr>
            <a:spLocks noChangeArrowheads="1"/>
          </p:cNvSpPr>
          <p:nvPr/>
        </p:nvSpPr>
        <p:spPr bwMode="auto">
          <a:xfrm>
            <a:off x="0" y="6172200"/>
            <a:ext cx="2133600" cy="457200"/>
          </a:xfrm>
          <a:prstGeom prst="rect">
            <a:avLst/>
          </a:prstGeom>
          <a:noFill/>
          <a:ln w="9525">
            <a:noFill/>
            <a:miter lim="800000"/>
            <a:headEnd/>
            <a:tailEnd/>
          </a:ln>
          <a:effectLst/>
        </p:spPr>
        <p:txBody>
          <a:bodyPr/>
          <a:lstStyle/>
          <a:p>
            <a:r>
              <a:rPr lang="en-US" b="1" i="1" dirty="0">
                <a:latin typeface="Times New Roman" pitchFamily="18" charset="0"/>
              </a:rPr>
              <a:t>McGraw-Hill Education</a:t>
            </a:r>
            <a:endParaRPr lang="en-US" altLang="en-US" b="1" i="1" dirty="0">
              <a:latin typeface="Times New Roman" pitchFamily="18" charset="0"/>
            </a:endParaRPr>
          </a:p>
        </p:txBody>
      </p:sp>
      <p:sp>
        <p:nvSpPr>
          <p:cNvPr id="4" name="TextBox 3"/>
          <p:cNvSpPr txBox="1"/>
          <p:nvPr/>
        </p:nvSpPr>
        <p:spPr>
          <a:xfrm>
            <a:off x="1066800" y="5595461"/>
            <a:ext cx="7665720" cy="492443"/>
          </a:xfrm>
          <a:prstGeom prst="rect">
            <a:avLst/>
          </a:prstGeom>
          <a:noFill/>
        </p:spPr>
        <p:txBody>
          <a:bodyPr wrap="square" rtlCol="0">
            <a:spAutoFit/>
          </a:bodyPr>
          <a:lstStyle/>
          <a:p>
            <a:r>
              <a:rPr lang="en-US" altLang="en-US" sz="800" dirty="0"/>
              <a:t>Copyright © McGraw-Hill Education.  All rights reserved. No reproduction or distribution without the prior written consent of McGraw-Hill Education.</a:t>
            </a:r>
          </a:p>
          <a:p>
            <a:endParaRPr lang="en-US" dirty="0"/>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sz="quarter" idx="1"/>
          </p:nvPr>
        </p:nvSpPr>
        <p:spPr/>
        <p:txBody>
          <a:bodyPr/>
          <a:lstStyle/>
          <a:p>
            <a:pPr marL="0" indent="0" eaLnBrk="1" hangingPunct="1">
              <a:buNone/>
            </a:pPr>
            <a:r>
              <a:rPr lang="en-US" dirty="0"/>
              <a:t>Value </a:t>
            </a:r>
            <a:r>
              <a:rPr lang="en-US" dirty="0" smtClean="0"/>
              <a:t>pricing:</a:t>
            </a:r>
            <a:endParaRPr lang="en-US" dirty="0"/>
          </a:p>
          <a:p>
            <a:pPr lvl="1" eaLnBrk="1" hangingPunct="1">
              <a:buFont typeface="Arial"/>
              <a:buChar char="•"/>
            </a:pPr>
            <a:r>
              <a:rPr lang="en-US" dirty="0"/>
              <a:t>Value pricing overtly attempts to take into account the role of price as it reflects the bundle of benefits sought by the customer.</a:t>
            </a:r>
          </a:p>
          <a:p>
            <a:pPr lvl="1" eaLnBrk="1" hangingPunct="1">
              <a:buFont typeface="Arial"/>
              <a:buChar char="•"/>
            </a:pPr>
            <a:r>
              <a:rPr lang="en-US" dirty="0"/>
              <a:t>Considers the whole deliverable and all sources of differential advantage—image, service, product quality,  personnel, innovation—that create customer benefit.</a:t>
            </a:r>
          </a:p>
          <a:p>
            <a:pPr lvl="2">
              <a:buFont typeface="Arial"/>
              <a:buChar char="•"/>
            </a:pPr>
            <a:r>
              <a:rPr lang="en-US" dirty="0"/>
              <a:t>Toyota and Honda cars cost more initially but last long,  need fewer repairs, are more fuel efficient, and have strong resale value.</a:t>
            </a:r>
          </a:p>
          <a:p>
            <a:pPr lvl="1" eaLnBrk="1" hangingPunct="1"/>
            <a:endParaRPr lang="en-US" dirty="0"/>
          </a:p>
          <a:p>
            <a:pPr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10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Title 1"/>
          <p:cNvSpPr>
            <a:spLocks noGrp="1"/>
          </p:cNvSpPr>
          <p:nvPr>
            <p:ph type="title"/>
          </p:nvPr>
        </p:nvSpPr>
        <p:spPr/>
        <p:txBody>
          <a:bodyPr>
            <a:noAutofit/>
          </a:bodyPr>
          <a:lstStyle/>
          <a:p>
            <a:pPr algn="ctr" eaLnBrk="1" hangingPunct="1">
              <a:defRPr/>
            </a:pPr>
            <a:r>
              <a:rPr lang="en-US" sz="3200" dirty="0" smtClean="0"/>
              <a:t>Related Strategies: </a:t>
            </a:r>
            <a:br>
              <a:rPr lang="en-US" sz="3200" dirty="0" smtClean="0"/>
            </a:br>
            <a:r>
              <a:rPr lang="en-US" sz="3200" dirty="0" smtClean="0"/>
              <a:t>Value Pricing</a:t>
            </a:r>
            <a:endParaRPr lang="en-US" sz="3200"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28600" y="1173163"/>
            <a:ext cx="8640763" cy="5132387"/>
          </a:xfrm>
          <a:prstGeom prst="rect">
            <a:avLst/>
          </a:prstGeom>
          <a:solidFill>
            <a:srgbClr val="1EABAE">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solidFill>
            <a:schemeClr val="accent1"/>
          </a:solidFill>
        </p:spPr>
        <p:txBody>
          <a:bodyPr/>
          <a:lstStyle/>
          <a:p>
            <a:pPr eaLnBrk="1" hangingPunct="1">
              <a:defRPr/>
            </a:pPr>
            <a:r>
              <a:rPr lang="en-US" sz="2800" dirty="0"/>
              <a:t>Generic Price-Quality Positioning Map</a:t>
            </a:r>
          </a:p>
        </p:txBody>
      </p:sp>
      <p:sp>
        <p:nvSpPr>
          <p:cNvPr id="3" name="Text Placeholder 2"/>
          <p:cNvSpPr>
            <a:spLocks noGrp="1"/>
          </p:cNvSpPr>
          <p:nvPr>
            <p:ph type="body" sz="quarter" idx="12"/>
          </p:nvPr>
        </p:nvSpPr>
        <p:spPr>
          <a:solidFill>
            <a:schemeClr val="accent2"/>
          </a:solidFill>
        </p:spPr>
        <p:txBody>
          <a:bodyPr/>
          <a:lstStyle/>
          <a:p>
            <a:pPr eaLnBrk="1" hangingPunct="1">
              <a:buClr>
                <a:schemeClr val="accent4"/>
              </a:buClr>
              <a:defRPr/>
            </a:pPr>
            <a:r>
              <a:rPr lang="en-US" dirty="0">
                <a:solidFill>
                  <a:schemeClr val="bg1"/>
                </a:solidFill>
              </a:rPr>
              <a:t>EXHIBIT 11.3</a:t>
            </a:r>
          </a:p>
        </p:txBody>
      </p:sp>
      <p:sp>
        <p:nvSpPr>
          <p:cNvPr id="21" name="Slide Number Placeholder 20"/>
          <p:cNvSpPr>
            <a:spLocks noGrp="1"/>
          </p:cNvSpPr>
          <p:nvPr>
            <p:ph type="sldNum" sz="quarter" idx="14"/>
          </p:nvPr>
        </p:nvSpPr>
        <p:spPr>
          <a:xfrm>
            <a:off x="266700" y="1271588"/>
            <a:ext cx="533400" cy="244475"/>
          </a:xfrm>
        </p:spPr>
        <p:txBody>
          <a:bodyPr>
            <a:normAutofit fontScale="85000" lnSpcReduction="20000"/>
          </a:bodyPr>
          <a:lstStyle/>
          <a:p>
            <a:pPr>
              <a:defRPr/>
            </a:pPr>
            <a:fld id="{C11D75BC-C793-43D9-858B-8EC108AC3157}" type="slidenum">
              <a:rPr lang="en-US" smtClean="0"/>
              <a:pPr>
                <a:defRPr/>
              </a:pPr>
              <a:t>11</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5" name="Picture 4" descr="The generic price-quality positioning map shows the relationship between price and qual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37" y="1531303"/>
            <a:ext cx="7813079" cy="4412297"/>
          </a:xfrm>
          <a:prstGeom prst="rect">
            <a:avLst/>
          </a:prstGeom>
        </p:spPr>
      </p:pic>
      <p:sp>
        <p:nvSpPr>
          <p:cNvPr id="22" name="Rectangle 21"/>
          <p:cNvSpPr/>
          <p:nvPr/>
        </p:nvSpPr>
        <p:spPr>
          <a:xfrm>
            <a:off x="3474720" y="589788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228600" y="1173163"/>
            <a:ext cx="8640763" cy="5132387"/>
          </a:xfrm>
          <a:prstGeom prst="rect">
            <a:avLst/>
          </a:prstGeom>
          <a:solidFill>
            <a:srgbClr val="1EA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Title 6"/>
          <p:cNvSpPr>
            <a:spLocks noGrp="1"/>
          </p:cNvSpPr>
          <p:nvPr>
            <p:ph type="title"/>
          </p:nvPr>
        </p:nvSpPr>
        <p:spPr>
          <a:solidFill>
            <a:schemeClr val="accent1"/>
          </a:solidFill>
        </p:spPr>
        <p:txBody>
          <a:bodyPr/>
          <a:lstStyle/>
          <a:p>
            <a:pPr eaLnBrk="1" hangingPunct="1">
              <a:defRPr/>
            </a:pPr>
            <a:r>
              <a:rPr lang="en-US" sz="3600" dirty="0"/>
              <a:t>Tactical Pricing Approaches</a:t>
            </a:r>
          </a:p>
        </p:txBody>
      </p:sp>
      <p:sp>
        <p:nvSpPr>
          <p:cNvPr id="8" name="Text Placeholder 7"/>
          <p:cNvSpPr>
            <a:spLocks noGrp="1"/>
          </p:cNvSpPr>
          <p:nvPr>
            <p:ph type="body" sz="quarter" idx="12"/>
          </p:nvPr>
        </p:nvSpPr>
        <p:spPr>
          <a:solidFill>
            <a:schemeClr val="accent2"/>
          </a:solidFill>
        </p:spPr>
        <p:txBody>
          <a:bodyPr/>
          <a:lstStyle/>
          <a:p>
            <a:pPr eaLnBrk="1" hangingPunct="1">
              <a:buClr>
                <a:schemeClr val="accent4"/>
              </a:buClr>
              <a:defRPr/>
            </a:pPr>
            <a:r>
              <a:rPr lang="en-US" dirty="0">
                <a:solidFill>
                  <a:schemeClr val="bg1"/>
                </a:solidFill>
              </a:rPr>
              <a:t>EXHIBIT 11.4</a:t>
            </a:r>
          </a:p>
        </p:txBody>
      </p:sp>
      <p:sp>
        <p:nvSpPr>
          <p:cNvPr id="18439" name="Rectangle 2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1" name="Slide Number Placeholder 30"/>
          <p:cNvSpPr>
            <a:spLocks noGrp="1"/>
          </p:cNvSpPr>
          <p:nvPr>
            <p:ph type="sldNum" sz="quarter" idx="14"/>
          </p:nvPr>
        </p:nvSpPr>
        <p:spPr>
          <a:xfrm>
            <a:off x="274320" y="1188720"/>
            <a:ext cx="533400" cy="244475"/>
          </a:xfrm>
        </p:spPr>
        <p:txBody>
          <a:bodyPr>
            <a:normAutofit fontScale="85000" lnSpcReduction="20000"/>
          </a:bodyPr>
          <a:lstStyle/>
          <a:p>
            <a:pPr>
              <a:defRPr/>
            </a:pPr>
            <a:fld id="{C11D75BC-C793-43D9-858B-8EC108AC3157}" type="slidenum">
              <a:rPr lang="en-US" smtClean="0"/>
              <a:pPr>
                <a:defRPr/>
              </a:pPr>
              <a:t>12</a:t>
            </a:fld>
            <a:endParaRPr lang="en-US" dirty="0"/>
          </a:p>
        </p:txBody>
      </p:sp>
      <p:sp>
        <p:nvSpPr>
          <p:cNvPr id="3" name="Footer Placeholder 2"/>
          <p:cNvSpPr>
            <a:spLocks noGrp="1"/>
          </p:cNvSpPr>
          <p:nvPr>
            <p:ph type="ftr" sz="quarter" idx="13"/>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32" name="Rectangle 31"/>
          <p:cNvSpPr/>
          <p:nvPr/>
        </p:nvSpPr>
        <p:spPr>
          <a:xfrm>
            <a:off x="3474720" y="5897880"/>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pic>
        <p:nvPicPr>
          <p:cNvPr id="4" name="Picture 3" descr="Nine pricing tactics, including product line pricing, captive pricing, and price bundling, are identifi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8840" y="1295310"/>
            <a:ext cx="4800600" cy="4648290"/>
          </a:xfrm>
          <a:prstGeom prst="rect">
            <a:avLst/>
          </a:prstGeom>
        </p:spPr>
      </p:pic>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600" dirty="0" smtClean="0"/>
              <a:t>Pricing Tactics: Product Line </a:t>
            </a:r>
            <a:br>
              <a:rPr lang="en-US" sz="3600" dirty="0" smtClean="0"/>
            </a:br>
            <a:r>
              <a:rPr lang="en-US" sz="3600" dirty="0" smtClean="0"/>
              <a:t>and Captive</a:t>
            </a:r>
            <a:endParaRPr lang="en-US" sz="3600" dirty="0"/>
          </a:p>
        </p:txBody>
      </p:sp>
      <p:sp>
        <p:nvSpPr>
          <p:cNvPr id="19459" name="Content Placeholder 2"/>
          <p:cNvSpPr>
            <a:spLocks noGrp="1"/>
          </p:cNvSpPr>
          <p:nvPr>
            <p:ph sz="quarter" idx="1"/>
          </p:nvPr>
        </p:nvSpPr>
        <p:spPr/>
        <p:txBody>
          <a:bodyPr/>
          <a:lstStyle/>
          <a:p>
            <a:pPr marL="0" indent="0" eaLnBrk="1" hangingPunct="1">
              <a:spcAft>
                <a:spcPts val="0"/>
              </a:spcAft>
              <a:buNone/>
            </a:pPr>
            <a:r>
              <a:rPr lang="en-US" sz="2800" b="1" dirty="0"/>
              <a:t>Product Line Pricing</a:t>
            </a:r>
          </a:p>
          <a:p>
            <a:pPr lvl="1" eaLnBrk="1" hangingPunct="1">
              <a:buFont typeface="Arial"/>
              <a:buChar char="•"/>
            </a:pPr>
            <a:r>
              <a:rPr lang="en-US" sz="2400" b="1" dirty="0"/>
              <a:t>Price points </a:t>
            </a:r>
            <a:r>
              <a:rPr lang="en-US" sz="2400" dirty="0"/>
              <a:t>reflect different benefits at different </a:t>
            </a:r>
            <a:r>
              <a:rPr lang="en-US" sz="2400" dirty="0" smtClean="0"/>
              <a:t>prices.</a:t>
            </a:r>
            <a:endParaRPr lang="en-US" sz="2400" dirty="0"/>
          </a:p>
          <a:p>
            <a:pPr lvl="1" eaLnBrk="1" hangingPunct="1">
              <a:buFont typeface="Arial"/>
              <a:buChar char="•"/>
            </a:pPr>
            <a:r>
              <a:rPr lang="en-US" sz="2400" dirty="0"/>
              <a:t>Hotel rooms, autos, appliances or different brands like Ritz-Carlton, Marriott, Fairfield Inn, </a:t>
            </a:r>
            <a:r>
              <a:rPr lang="en-US" sz="2400" dirty="0" smtClean="0"/>
              <a:t>Courtyard.</a:t>
            </a:r>
            <a:endParaRPr lang="en-US" sz="2400" dirty="0"/>
          </a:p>
          <a:p>
            <a:pPr marL="0" indent="0" eaLnBrk="1" hangingPunct="1">
              <a:spcBef>
                <a:spcPts val="1900"/>
              </a:spcBef>
              <a:spcAft>
                <a:spcPts val="0"/>
              </a:spcAft>
              <a:buNone/>
            </a:pPr>
            <a:r>
              <a:rPr lang="en-US" sz="2800" b="1" dirty="0"/>
              <a:t>Captive </a:t>
            </a:r>
            <a:r>
              <a:rPr lang="en-US" sz="2800" b="1" dirty="0" smtClean="0"/>
              <a:t>Pricing</a:t>
            </a:r>
            <a:endParaRPr lang="en-US" sz="2800" b="1" dirty="0"/>
          </a:p>
          <a:p>
            <a:pPr lvl="1" eaLnBrk="1" hangingPunct="1">
              <a:buFont typeface="Arial"/>
              <a:buChar char="•"/>
            </a:pPr>
            <a:r>
              <a:rPr lang="en-US" sz="2400" dirty="0"/>
              <a:t>Also called </a:t>
            </a:r>
            <a:r>
              <a:rPr lang="en-US" sz="2400" b="1" dirty="0" smtClean="0"/>
              <a:t>complementary </a:t>
            </a:r>
            <a:r>
              <a:rPr lang="en-US" sz="2400" b="1" dirty="0"/>
              <a:t>pricing </a:t>
            </a:r>
            <a:r>
              <a:rPr lang="en-US" sz="2400" dirty="0"/>
              <a:t>or “razors and blades” like printers and ink </a:t>
            </a:r>
            <a:r>
              <a:rPr lang="en-US" sz="2400" dirty="0" smtClean="0"/>
              <a:t>cartridges.</a:t>
            </a:r>
            <a:endParaRPr lang="en-US" sz="2400" dirty="0"/>
          </a:p>
          <a:p>
            <a:pPr lvl="1" eaLnBrk="1" hangingPunct="1">
              <a:buFont typeface="Arial"/>
              <a:buChar char="•"/>
            </a:pPr>
            <a:r>
              <a:rPr lang="en-US" sz="2400" dirty="0"/>
              <a:t>In the service sector may be called </a:t>
            </a:r>
            <a:r>
              <a:rPr lang="en-US" sz="2400" b="1" dirty="0"/>
              <a:t>two-part pricing </a:t>
            </a:r>
            <a:r>
              <a:rPr lang="en-US" sz="2400" dirty="0"/>
              <a:t>for firms that charge a monthly fee and then bills for specific services like a gym membership and personal trainer </a:t>
            </a:r>
            <a:r>
              <a:rPr lang="en-US" sz="2400" dirty="0" smtClean="0"/>
              <a:t>fees.</a:t>
            </a:r>
            <a:endParaRPr lang="en-US" sz="24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13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Pricing Tactics: Bundling </a:t>
            </a:r>
            <a:br>
              <a:rPr lang="en-US" dirty="0" smtClean="0"/>
            </a:br>
            <a:r>
              <a:rPr lang="en-US" dirty="0" smtClean="0"/>
              <a:t>and Reference</a:t>
            </a:r>
            <a:endParaRPr lang="en-US" dirty="0"/>
          </a:p>
        </p:txBody>
      </p:sp>
      <p:sp>
        <p:nvSpPr>
          <p:cNvPr id="20483" name="Content Placeholder 2"/>
          <p:cNvSpPr>
            <a:spLocks noGrp="1"/>
          </p:cNvSpPr>
          <p:nvPr>
            <p:ph sz="quarter" idx="1"/>
          </p:nvPr>
        </p:nvSpPr>
        <p:spPr/>
        <p:txBody>
          <a:bodyPr/>
          <a:lstStyle/>
          <a:p>
            <a:pPr marL="0" indent="0">
              <a:spcAft>
                <a:spcPts val="1200"/>
              </a:spcAft>
              <a:buNone/>
            </a:pPr>
            <a:r>
              <a:rPr lang="en-US" b="1" dirty="0"/>
              <a:t>Price </a:t>
            </a:r>
            <a:r>
              <a:rPr lang="en-US" b="1" dirty="0" smtClean="0"/>
              <a:t>bundling </a:t>
            </a:r>
            <a:r>
              <a:rPr lang="en-US" dirty="0"/>
              <a:t>allows customers to buy a package deal at a lower price than if items bought </a:t>
            </a:r>
            <a:r>
              <a:rPr lang="en-US" dirty="0" smtClean="0"/>
              <a:t>separately (e.g. cable </a:t>
            </a:r>
            <a:r>
              <a:rPr lang="en-US" dirty="0"/>
              <a:t>TV,  </a:t>
            </a:r>
            <a:r>
              <a:rPr lang="en-US" dirty="0" smtClean="0"/>
              <a:t>landline </a:t>
            </a:r>
            <a:r>
              <a:rPr lang="en-US" dirty="0"/>
              <a:t>phone service</a:t>
            </a:r>
            <a:r>
              <a:rPr lang="en-US" dirty="0" smtClean="0"/>
              <a:t>, and Internet).</a:t>
            </a:r>
            <a:endParaRPr lang="en-US" dirty="0"/>
          </a:p>
          <a:p>
            <a:pPr marL="0" indent="0">
              <a:spcAft>
                <a:spcPts val="1200"/>
              </a:spcAft>
              <a:buNone/>
            </a:pPr>
            <a:r>
              <a:rPr lang="en-US" b="1" dirty="0"/>
              <a:t>Reference </a:t>
            </a:r>
            <a:r>
              <a:rPr lang="en-US" b="1" dirty="0" smtClean="0"/>
              <a:t>pricing </a:t>
            </a:r>
            <a:r>
              <a:rPr lang="en-US" dirty="0"/>
              <a:t>gives the buyer a comparative </a:t>
            </a:r>
            <a:r>
              <a:rPr lang="en-US" dirty="0" smtClean="0"/>
              <a:t>price.</a:t>
            </a:r>
            <a:endParaRPr lang="en-US" dirty="0"/>
          </a:p>
          <a:p>
            <a:pPr lvl="1">
              <a:spcAft>
                <a:spcPts val="1200"/>
              </a:spcAft>
              <a:buFont typeface="Arial"/>
              <a:buChar char="•"/>
            </a:pPr>
            <a:r>
              <a:rPr lang="en-US" dirty="0"/>
              <a:t>Store brands on the shelf next to national </a:t>
            </a:r>
            <a:r>
              <a:rPr lang="en-US" dirty="0" smtClean="0"/>
              <a:t>brands.</a:t>
            </a:r>
            <a:endParaRPr lang="en-US" dirty="0"/>
          </a:p>
          <a:p>
            <a:pPr lvl="1">
              <a:spcAft>
                <a:spcPts val="1200"/>
              </a:spcAft>
              <a:buFont typeface="Arial"/>
              <a:buChar char="•"/>
            </a:pPr>
            <a:r>
              <a:rPr lang="en-US" dirty="0"/>
              <a:t>Used heavily in B2B price </a:t>
            </a:r>
            <a:r>
              <a:rPr lang="en-US" dirty="0" smtClean="0"/>
              <a:t>lists.</a:t>
            </a:r>
            <a:endParaRPr lang="en-US" dirty="0"/>
          </a:p>
          <a:p>
            <a:pPr eaLnBrk="1" hangingPunct="1">
              <a:buNone/>
            </a:pP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14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Pricing Tactics: Prestige and One-Price and Variable</a:t>
            </a:r>
            <a:endParaRPr lang="en-US" dirty="0"/>
          </a:p>
        </p:txBody>
      </p:sp>
      <p:sp>
        <p:nvSpPr>
          <p:cNvPr id="3" name="Content Placeholder 2"/>
          <p:cNvSpPr>
            <a:spLocks noGrp="1"/>
          </p:cNvSpPr>
          <p:nvPr>
            <p:ph sz="quarter" idx="1"/>
          </p:nvPr>
        </p:nvSpPr>
        <p:spPr>
          <a:xfrm>
            <a:off x="182880" y="1600200"/>
            <a:ext cx="8583168" cy="4709160"/>
          </a:xfrm>
        </p:spPr>
        <p:txBody>
          <a:bodyPr>
            <a:normAutofit fontScale="92500" lnSpcReduction="10000"/>
          </a:bodyPr>
          <a:lstStyle/>
          <a:p>
            <a:pPr marL="0" indent="0">
              <a:spcAft>
                <a:spcPts val="1200"/>
              </a:spcAft>
              <a:buNone/>
            </a:pPr>
            <a:r>
              <a:rPr lang="en-US" b="1" dirty="0"/>
              <a:t>Prestige Pricing </a:t>
            </a:r>
          </a:p>
          <a:p>
            <a:pPr lvl="1">
              <a:spcAft>
                <a:spcPts val="1200"/>
              </a:spcAft>
              <a:buFont typeface="Arial"/>
              <a:buChar char="•"/>
            </a:pPr>
            <a:r>
              <a:rPr lang="en-US" dirty="0"/>
              <a:t>Higher </a:t>
            </a:r>
            <a:r>
              <a:rPr lang="en-US" dirty="0" smtClean="0"/>
              <a:t>than </a:t>
            </a:r>
            <a:r>
              <a:rPr lang="en-US" dirty="0"/>
              <a:t>the competition like luxury goods or ultra-premium products; leads to higher profits </a:t>
            </a:r>
            <a:r>
              <a:rPr lang="en-US" dirty="0" smtClean="0"/>
              <a:t>(e.g., Voss water).</a:t>
            </a:r>
            <a:endParaRPr lang="en-US" dirty="0"/>
          </a:p>
          <a:p>
            <a:pPr marL="0" indent="0">
              <a:spcAft>
                <a:spcPts val="1200"/>
              </a:spcAft>
              <a:buNone/>
            </a:pPr>
            <a:r>
              <a:rPr lang="en-US" b="1" dirty="0"/>
              <a:t>One-Price Strategy </a:t>
            </a:r>
            <a:r>
              <a:rPr lang="en-US" b="1" dirty="0" smtClean="0"/>
              <a:t>and </a:t>
            </a:r>
            <a:r>
              <a:rPr lang="en-US" b="1" dirty="0"/>
              <a:t>Variable Pricing</a:t>
            </a:r>
            <a:endParaRPr lang="en-US" dirty="0"/>
          </a:p>
          <a:p>
            <a:pPr lvl="1">
              <a:spcAft>
                <a:spcPts val="1200"/>
              </a:spcAft>
              <a:buFont typeface="Arial"/>
              <a:buChar char="•"/>
            </a:pPr>
            <a:r>
              <a:rPr lang="en-US" dirty="0"/>
              <a:t>The U.S. market is virtually all one-price with the exception of products like automobiles and real estate that use </a:t>
            </a:r>
            <a:r>
              <a:rPr lang="en-US" b="1" dirty="0"/>
              <a:t>variable </a:t>
            </a:r>
            <a:r>
              <a:rPr lang="en-US" b="1" dirty="0" smtClean="0"/>
              <a:t>pricing.</a:t>
            </a:r>
            <a:endParaRPr lang="en-US" b="1" dirty="0"/>
          </a:p>
          <a:p>
            <a:pPr lvl="2">
              <a:spcAft>
                <a:spcPts val="1200"/>
              </a:spcAft>
              <a:buFont typeface="Arial"/>
              <a:buChar char="•"/>
            </a:pPr>
            <a:r>
              <a:rPr lang="en-US" dirty="0"/>
              <a:t>In many parts of the world, haggling is </a:t>
            </a:r>
            <a:r>
              <a:rPr lang="en-US" dirty="0" smtClean="0"/>
              <a:t>expected.</a:t>
            </a:r>
          </a:p>
          <a:p>
            <a:pPr lvl="2">
              <a:spcAft>
                <a:spcPts val="1200"/>
              </a:spcAft>
              <a:buFont typeface="Arial"/>
              <a:buChar char="•"/>
            </a:pPr>
            <a:r>
              <a:rPr lang="en-US" dirty="0"/>
              <a:t>I</a:t>
            </a:r>
            <a:r>
              <a:rPr lang="en-US" dirty="0" smtClean="0"/>
              <a:t>n </a:t>
            </a:r>
            <a:r>
              <a:rPr lang="en-US" dirty="0"/>
              <a:t>the </a:t>
            </a:r>
            <a:r>
              <a:rPr lang="en-US" dirty="0" smtClean="0"/>
              <a:t>United States, B2B </a:t>
            </a:r>
            <a:r>
              <a:rPr lang="en-US" dirty="0"/>
              <a:t>and the service sector often uses variable </a:t>
            </a:r>
            <a:r>
              <a:rPr lang="en-US" dirty="0" smtClean="0"/>
              <a:t>pricing.</a:t>
            </a:r>
            <a:endParaRPr lang="en-US" dirty="0"/>
          </a:p>
          <a:p>
            <a:pPr lvl="1">
              <a:spcAft>
                <a:spcPts val="1200"/>
              </a:spcAft>
            </a:pPr>
            <a:endParaRPr lang="en-US" b="1"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15</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DC587-FBEC-4CF2-A3CC-CA921242D5BB}"/>
              </a:ext>
            </a:extLst>
          </p:cNvPr>
          <p:cNvSpPr>
            <a:spLocks noGrp="1"/>
          </p:cNvSpPr>
          <p:nvPr>
            <p:ph type="title"/>
          </p:nvPr>
        </p:nvSpPr>
        <p:spPr/>
        <p:txBody>
          <a:bodyPr>
            <a:normAutofit fontScale="90000"/>
          </a:bodyPr>
          <a:lstStyle/>
          <a:p>
            <a:pPr algn="ctr"/>
            <a:r>
              <a:rPr lang="en-US" dirty="0" smtClean="0"/>
              <a:t>Pricing Tactics: Odd/Even and Auction</a:t>
            </a:r>
            <a:endParaRPr lang="en-US" dirty="0"/>
          </a:p>
        </p:txBody>
      </p:sp>
      <p:sp>
        <p:nvSpPr>
          <p:cNvPr id="3" name="Content Placeholder 2">
            <a:extLst>
              <a:ext uri="{FF2B5EF4-FFF2-40B4-BE49-F238E27FC236}">
                <a16:creationId xmlns:a16="http://schemas.microsoft.com/office/drawing/2014/main" xmlns="" id="{110778F7-12A0-479A-9005-34A1D86DF992}"/>
              </a:ext>
            </a:extLst>
          </p:cNvPr>
          <p:cNvSpPr>
            <a:spLocks noGrp="1"/>
          </p:cNvSpPr>
          <p:nvPr>
            <p:ph sz="quarter" idx="1"/>
          </p:nvPr>
        </p:nvSpPr>
        <p:spPr/>
        <p:txBody>
          <a:bodyPr>
            <a:normAutofit lnSpcReduction="10000"/>
          </a:bodyPr>
          <a:lstStyle/>
          <a:p>
            <a:pPr marL="0" indent="0">
              <a:spcAft>
                <a:spcPts val="0"/>
              </a:spcAft>
              <a:buNone/>
            </a:pPr>
            <a:r>
              <a:rPr lang="en-US" b="1" dirty="0"/>
              <a:t>Odd/Even Pricing</a:t>
            </a:r>
          </a:p>
          <a:p>
            <a:pPr lvl="1">
              <a:spcAft>
                <a:spcPts val="600"/>
              </a:spcAft>
              <a:buFont typeface="Arial"/>
              <a:buChar char="•"/>
            </a:pPr>
            <a:r>
              <a:rPr lang="en-US" dirty="0"/>
              <a:t>Odd has no whole </a:t>
            </a:r>
            <a:r>
              <a:rPr lang="en-US" dirty="0" smtClean="0"/>
              <a:t>dollars (e.g., $</a:t>
            </a:r>
            <a:r>
              <a:rPr lang="en-US" dirty="0"/>
              <a:t>1.98 or $</a:t>
            </a:r>
            <a:r>
              <a:rPr lang="en-US" dirty="0" smtClean="0"/>
              <a:t>1.99).</a:t>
            </a:r>
          </a:p>
          <a:p>
            <a:pPr lvl="1">
              <a:spcAft>
                <a:spcPts val="600"/>
              </a:spcAft>
              <a:buFont typeface="Arial"/>
              <a:buChar char="•"/>
            </a:pPr>
            <a:r>
              <a:rPr lang="en-US" dirty="0" smtClean="0"/>
              <a:t>Even </a:t>
            </a:r>
            <a:r>
              <a:rPr lang="en-US" dirty="0"/>
              <a:t>is </a:t>
            </a:r>
            <a:r>
              <a:rPr lang="en-US" dirty="0" smtClean="0"/>
              <a:t>only whole </a:t>
            </a:r>
            <a:r>
              <a:rPr lang="en-US" dirty="0"/>
              <a:t>dollars </a:t>
            </a:r>
            <a:r>
              <a:rPr lang="en-US" dirty="0" smtClean="0"/>
              <a:t>(e.g. </a:t>
            </a:r>
            <a:r>
              <a:rPr lang="en-US" dirty="0"/>
              <a:t>$</a:t>
            </a:r>
            <a:r>
              <a:rPr lang="en-US" dirty="0" smtClean="0"/>
              <a:t>2.00).</a:t>
            </a:r>
            <a:endParaRPr lang="en-US" dirty="0"/>
          </a:p>
          <a:p>
            <a:pPr lvl="1">
              <a:buFont typeface="Arial"/>
              <a:buChar char="•"/>
            </a:pPr>
            <a:r>
              <a:rPr lang="en-US" dirty="0"/>
              <a:t>Developed before sales tax and credit cards to bolster cash register security and reduce  employee </a:t>
            </a:r>
            <a:r>
              <a:rPr lang="en-US" dirty="0" smtClean="0"/>
              <a:t>theft.</a:t>
            </a:r>
            <a:endParaRPr lang="en-US" dirty="0"/>
          </a:p>
          <a:p>
            <a:pPr lvl="1">
              <a:buFont typeface="Arial"/>
              <a:buChar char="•"/>
            </a:pPr>
            <a:r>
              <a:rPr lang="en-US" dirty="0"/>
              <a:t>Today is a key element in </a:t>
            </a:r>
            <a:r>
              <a:rPr lang="en-US" b="1" dirty="0"/>
              <a:t>psychological </a:t>
            </a:r>
            <a:r>
              <a:rPr lang="en-US" b="1" dirty="0" smtClean="0"/>
              <a:t>pricing.</a:t>
            </a:r>
            <a:endParaRPr lang="en-US" b="1" dirty="0"/>
          </a:p>
          <a:p>
            <a:pPr marL="0" indent="0">
              <a:spcBef>
                <a:spcPts val="1900"/>
              </a:spcBef>
              <a:buNone/>
            </a:pPr>
            <a:r>
              <a:rPr lang="en-US" b="1" dirty="0"/>
              <a:t>Auction Pricing</a:t>
            </a:r>
          </a:p>
          <a:p>
            <a:pPr lvl="1">
              <a:buFont typeface="Arial"/>
              <a:buChar char="•"/>
            </a:pPr>
            <a:r>
              <a:rPr lang="en-US" dirty="0"/>
              <a:t>More popular due to the </a:t>
            </a:r>
            <a:r>
              <a:rPr lang="en-US" dirty="0" smtClean="0"/>
              <a:t>Internet (e.g., eBay).</a:t>
            </a:r>
            <a:endParaRPr lang="en-US" dirty="0"/>
          </a:p>
          <a:p>
            <a:pPr lvl="1">
              <a:buFont typeface="Arial"/>
              <a:buChar char="•"/>
            </a:pPr>
            <a:r>
              <a:rPr lang="en-US" dirty="0"/>
              <a:t>Reverse auctions sellers bid for buyers </a:t>
            </a:r>
            <a:r>
              <a:rPr lang="en-US" dirty="0" smtClean="0"/>
              <a:t>(e.g., Priceline).</a:t>
            </a:r>
            <a:endParaRPr lang="en-US" dirty="0"/>
          </a:p>
          <a:p>
            <a:endParaRPr lang="en-US" dirty="0"/>
          </a:p>
        </p:txBody>
      </p:sp>
      <p:sp>
        <p:nvSpPr>
          <p:cNvPr id="4" name="Slide Number Placeholder 3">
            <a:extLst>
              <a:ext uri="{FF2B5EF4-FFF2-40B4-BE49-F238E27FC236}">
                <a16:creationId xmlns:a16="http://schemas.microsoft.com/office/drawing/2014/main" xmlns="" id="{C20C636F-AE6C-4204-8A48-EC18551FFE12}"/>
              </a:ext>
            </a:extLst>
          </p:cNvPr>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623728645"/>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Pricing Tactics: One-Price and Variable; EDLP and High/Low</a:t>
            </a:r>
            <a:endParaRPr lang="en-US" sz="3200" dirty="0"/>
          </a:p>
        </p:txBody>
      </p:sp>
      <p:sp>
        <p:nvSpPr>
          <p:cNvPr id="3" name="Content Placeholder 2"/>
          <p:cNvSpPr>
            <a:spLocks noGrp="1"/>
          </p:cNvSpPr>
          <p:nvPr>
            <p:ph sz="quarter" idx="1"/>
          </p:nvPr>
        </p:nvSpPr>
        <p:spPr>
          <a:xfrm>
            <a:off x="365760" y="1600200"/>
            <a:ext cx="8641080" cy="4495800"/>
          </a:xfrm>
        </p:spPr>
        <p:txBody>
          <a:bodyPr>
            <a:normAutofit lnSpcReduction="10000"/>
          </a:bodyPr>
          <a:lstStyle/>
          <a:p>
            <a:pPr marL="0" indent="0">
              <a:buNone/>
            </a:pPr>
            <a:r>
              <a:rPr lang="en-US" b="1" dirty="0"/>
              <a:t>One-Price Strategy and Variable Pricing</a:t>
            </a:r>
          </a:p>
          <a:p>
            <a:pPr lvl="1">
              <a:buFont typeface="Arial"/>
              <a:buChar char="•"/>
            </a:pPr>
            <a:r>
              <a:rPr lang="en-US" dirty="0"/>
              <a:t>With one-price, there is no bargaining. </a:t>
            </a:r>
            <a:r>
              <a:rPr lang="en-US" dirty="0" smtClean="0"/>
              <a:t>Everyone </a:t>
            </a:r>
            <a:r>
              <a:rPr lang="en-US" dirty="0"/>
              <a:t>pays the same for most goods in the </a:t>
            </a:r>
            <a:r>
              <a:rPr lang="en-US" dirty="0" smtClean="0"/>
              <a:t>United States.</a:t>
            </a:r>
            <a:endParaRPr lang="en-US" dirty="0"/>
          </a:p>
          <a:p>
            <a:pPr lvl="1">
              <a:buFont typeface="Arial"/>
              <a:buChar char="•"/>
            </a:pPr>
            <a:r>
              <a:rPr lang="en-US" dirty="0"/>
              <a:t>Variable pricing allows for haggling and is more common around the </a:t>
            </a:r>
            <a:r>
              <a:rPr lang="en-US" dirty="0" smtClean="0"/>
              <a:t>world.</a:t>
            </a:r>
            <a:endParaRPr lang="en-US" dirty="0"/>
          </a:p>
          <a:p>
            <a:pPr marL="0" indent="0">
              <a:spcBef>
                <a:spcPts val="1900"/>
              </a:spcBef>
              <a:buNone/>
            </a:pPr>
            <a:r>
              <a:rPr lang="en-US" b="1" dirty="0"/>
              <a:t>Everyday Low Pricing (EDLP) and High/Low Pricing</a:t>
            </a:r>
          </a:p>
          <a:p>
            <a:pPr lvl="1">
              <a:buFont typeface="Arial"/>
              <a:buChar char="•"/>
            </a:pPr>
            <a:r>
              <a:rPr lang="en-US" dirty="0"/>
              <a:t>EDLP reduces investment in </a:t>
            </a:r>
            <a:r>
              <a:rPr lang="en-US" dirty="0" smtClean="0"/>
              <a:t>promotion.</a:t>
            </a:r>
            <a:endParaRPr lang="en-US" dirty="0"/>
          </a:p>
          <a:p>
            <a:pPr lvl="1">
              <a:buFont typeface="Arial"/>
              <a:buChar char="•"/>
            </a:pPr>
            <a:r>
              <a:rPr lang="en-US" dirty="0" smtClean="0"/>
              <a:t>High/low </a:t>
            </a:r>
            <a:r>
              <a:rPr lang="en-US" dirty="0"/>
              <a:t>uses heavy promotional pricing and customers wait for the best </a:t>
            </a:r>
            <a:r>
              <a:rPr lang="en-US" dirty="0" smtClean="0"/>
              <a:t>price.</a:t>
            </a:r>
            <a:endParaRPr lang="en-US"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17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Set the Exact Price</a:t>
            </a:r>
            <a:endParaRPr lang="en-US" dirty="0"/>
          </a:p>
        </p:txBody>
      </p:sp>
      <p:graphicFrame>
        <p:nvGraphicFramePr>
          <p:cNvPr id="6" name="Content Placeholder 5"/>
          <p:cNvGraphicFramePr>
            <a:graphicFrameLocks noGrp="1"/>
          </p:cNvGraphicFramePr>
          <p:nvPr>
            <p:ph sz="quarter" idx="1"/>
          </p:nvPr>
        </p:nvGraphicFramePr>
        <p:xfrm>
          <a:off x="2270100" y="1541442"/>
          <a:ext cx="5478522" cy="4405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18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4000" dirty="0" smtClean="0"/>
              <a:t>Discounts and Allowances</a:t>
            </a:r>
            <a:endParaRPr lang="en-US" sz="4000" dirty="0"/>
          </a:p>
        </p:txBody>
      </p:sp>
      <p:sp>
        <p:nvSpPr>
          <p:cNvPr id="22531" name="Content Placeholder 2"/>
          <p:cNvSpPr>
            <a:spLocks noGrp="1"/>
          </p:cNvSpPr>
          <p:nvPr>
            <p:ph sz="quarter" idx="1"/>
          </p:nvPr>
        </p:nvSpPr>
        <p:spPr/>
        <p:txBody>
          <a:bodyPr/>
          <a:lstStyle/>
          <a:p>
            <a:pPr marL="0" indent="0" eaLnBrk="1" hangingPunct="1">
              <a:spcBef>
                <a:spcPts val="1900"/>
              </a:spcBef>
              <a:buNone/>
            </a:pPr>
            <a:r>
              <a:rPr lang="en-US" i="1" dirty="0"/>
              <a:t>Discounts</a:t>
            </a:r>
            <a:r>
              <a:rPr lang="en-US" dirty="0"/>
              <a:t> are direct, immediate reductions in price provided to purchasers.  </a:t>
            </a:r>
          </a:p>
          <a:p>
            <a:pPr marL="0" indent="0" eaLnBrk="1" hangingPunct="1">
              <a:spcBef>
                <a:spcPts val="1900"/>
              </a:spcBef>
              <a:buNone/>
            </a:pPr>
            <a:r>
              <a:rPr lang="en-US" i="1" dirty="0"/>
              <a:t>Allowances</a:t>
            </a:r>
            <a:r>
              <a:rPr lang="en-US" dirty="0"/>
              <a:t> remit monies to purchasers after the fact. </a:t>
            </a:r>
          </a:p>
          <a:p>
            <a:pPr marL="0" indent="0" eaLnBrk="1" hangingPunct="1">
              <a:spcBef>
                <a:spcPts val="1900"/>
              </a:spcBef>
              <a:buNone/>
            </a:pPr>
            <a:r>
              <a:rPr lang="en-US" dirty="0"/>
              <a:t>B2B</a:t>
            </a:r>
            <a:r>
              <a:rPr lang="en-US" b="1" dirty="0"/>
              <a:t> </a:t>
            </a:r>
            <a:r>
              <a:rPr lang="en-US" dirty="0"/>
              <a:t>transactions utilize several types of discounts </a:t>
            </a:r>
            <a:r>
              <a:rPr lang="en-US" dirty="0" smtClean="0"/>
              <a:t>and allowances.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19</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10243" name="Content Placeholder 2"/>
          <p:cNvSpPr>
            <a:spLocks noGrp="1"/>
          </p:cNvSpPr>
          <p:nvPr>
            <p:ph sz="quarter" idx="1"/>
          </p:nvPr>
        </p:nvSpPr>
        <p:spPr/>
        <p:txBody>
          <a:bodyPr>
            <a:normAutofit fontScale="92500" lnSpcReduction="20000"/>
          </a:bodyPr>
          <a:lstStyle/>
          <a:p>
            <a:pPr marL="0" indent="0" eaLnBrk="1" hangingPunct="1">
              <a:spcBef>
                <a:spcPts val="1900"/>
              </a:spcBef>
              <a:spcAft>
                <a:spcPts val="1200"/>
              </a:spcAft>
              <a:buNone/>
            </a:pPr>
            <a:r>
              <a:rPr lang="en-US" sz="2400" dirty="0"/>
              <a:t>Understand the integral role of price as a core component of </a:t>
            </a:r>
            <a:r>
              <a:rPr lang="en-US" sz="2400" dirty="0" smtClean="0"/>
              <a:t>value.</a:t>
            </a:r>
            <a:endParaRPr lang="en-US" sz="2400" dirty="0"/>
          </a:p>
          <a:p>
            <a:pPr marL="0" indent="0" eaLnBrk="1" hangingPunct="1">
              <a:spcBef>
                <a:spcPts val="1900"/>
              </a:spcBef>
              <a:spcAft>
                <a:spcPts val="1200"/>
              </a:spcAft>
              <a:buNone/>
            </a:pPr>
            <a:r>
              <a:rPr lang="en-US" sz="2400" dirty="0"/>
              <a:t>Explore different pricing objectives and related </a:t>
            </a:r>
            <a:r>
              <a:rPr lang="en-US" sz="2400" dirty="0" smtClean="0"/>
              <a:t>strategies.</a:t>
            </a:r>
            <a:endParaRPr lang="en-US" sz="2400" dirty="0"/>
          </a:p>
          <a:p>
            <a:pPr marL="0" indent="0" eaLnBrk="1" hangingPunct="1">
              <a:spcBef>
                <a:spcPts val="1900"/>
              </a:spcBef>
              <a:spcAft>
                <a:spcPts val="1200"/>
              </a:spcAft>
              <a:buNone/>
            </a:pPr>
            <a:r>
              <a:rPr lang="en-US" sz="2400" dirty="0"/>
              <a:t>Identify pricing </a:t>
            </a:r>
            <a:r>
              <a:rPr lang="en-US" sz="2400" dirty="0" smtClean="0"/>
              <a:t>tactics.</a:t>
            </a:r>
            <a:endParaRPr lang="en-US" sz="2400" dirty="0"/>
          </a:p>
          <a:p>
            <a:pPr marL="0" indent="0" eaLnBrk="1" hangingPunct="1">
              <a:spcBef>
                <a:spcPts val="1900"/>
              </a:spcBef>
              <a:spcAft>
                <a:spcPts val="1200"/>
              </a:spcAft>
              <a:buNone/>
            </a:pPr>
            <a:r>
              <a:rPr lang="en-US" sz="2400" dirty="0"/>
              <a:t>Describe approaches to setting the exact </a:t>
            </a:r>
            <a:r>
              <a:rPr lang="en-US" sz="2400" dirty="0" smtClean="0"/>
              <a:t>price.</a:t>
            </a:r>
            <a:endParaRPr lang="en-US" sz="2400" dirty="0"/>
          </a:p>
          <a:p>
            <a:pPr marL="0" indent="0" eaLnBrk="1" hangingPunct="1">
              <a:spcBef>
                <a:spcPts val="1900"/>
              </a:spcBef>
              <a:spcAft>
                <a:spcPts val="1200"/>
              </a:spcAft>
              <a:buNone/>
            </a:pPr>
            <a:r>
              <a:rPr lang="en-US" sz="2400" dirty="0"/>
              <a:t>Determine discounts and allowances to offer to channel </a:t>
            </a:r>
            <a:r>
              <a:rPr lang="en-US" sz="2400" dirty="0" smtClean="0"/>
              <a:t>members.</a:t>
            </a:r>
            <a:endParaRPr lang="en-US" sz="2400" dirty="0"/>
          </a:p>
          <a:p>
            <a:pPr marL="0" indent="0" eaLnBrk="1" hangingPunct="1">
              <a:spcBef>
                <a:spcPts val="1900"/>
              </a:spcBef>
              <a:spcAft>
                <a:spcPts val="1200"/>
              </a:spcAft>
              <a:buNone/>
            </a:pPr>
            <a:r>
              <a:rPr lang="en-US" sz="2400" dirty="0"/>
              <a:t>Understand how to execute price </a:t>
            </a:r>
            <a:r>
              <a:rPr lang="en-US" sz="2400" dirty="0" smtClean="0"/>
              <a:t>changes.</a:t>
            </a:r>
            <a:endParaRPr lang="en-US" sz="2400" dirty="0"/>
          </a:p>
          <a:p>
            <a:pPr marL="0" indent="0" eaLnBrk="1" hangingPunct="1">
              <a:spcBef>
                <a:spcPts val="1900"/>
              </a:spcBef>
              <a:spcAft>
                <a:spcPts val="1200"/>
              </a:spcAft>
              <a:buNone/>
            </a:pPr>
            <a:r>
              <a:rPr lang="en-US" sz="2400" dirty="0"/>
              <a:t>Examine legal considerations in </a:t>
            </a:r>
            <a:r>
              <a:rPr lang="en-US" sz="2400" dirty="0" smtClean="0"/>
              <a:t>pricing.</a:t>
            </a:r>
            <a:endParaRPr lang="en-US" sz="24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Determine Channel Discounts and Allowances</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7" name="Content Placeholder 6" descr="There are five factors used to determine channel discounts and allowances."/>
          <p:cNvPicPr>
            <a:picLocks noGrp="1" noChangeAspect="1"/>
          </p:cNvPicPr>
          <p:nvPr>
            <p:ph sz="quarter" idx="1"/>
          </p:nvPr>
        </p:nvPicPr>
        <p:blipFill>
          <a:blip r:embed="rId3">
            <a:extLst>
              <a:ext uri="{28A0092B-C50C-407E-A947-70E740481C1C}">
                <a14:useLocalDpi xmlns:a14="http://schemas.microsoft.com/office/drawing/2010/main" val="0"/>
              </a:ext>
            </a:extLst>
          </a:blip>
          <a:srcRect l="78" r="78"/>
          <a:stretch>
            <a:fillRect/>
          </a:stretch>
        </p:blipFill>
        <p:spPr>
          <a:xfrm>
            <a:off x="978408" y="1808119"/>
            <a:ext cx="7251192" cy="3998321"/>
          </a:xfrm>
        </p:spPr>
      </p:pic>
      <p:sp>
        <p:nvSpPr>
          <p:cNvPr id="8" name="Rectangle 7"/>
          <p:cNvSpPr/>
          <p:nvPr/>
        </p:nvSpPr>
        <p:spPr>
          <a:xfrm>
            <a:off x="3474720" y="553212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Geographic Aspects</a:t>
            </a:r>
            <a:endParaRPr lang="en-US" sz="3600" dirty="0"/>
          </a:p>
        </p:txBody>
      </p:sp>
      <p:sp>
        <p:nvSpPr>
          <p:cNvPr id="6" name="Slide Number Placeholder 5"/>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21</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85315237"/>
              </p:ext>
            </p:extLst>
          </p:nvPr>
        </p:nvGraphicFramePr>
        <p:xfrm>
          <a:off x="1463040" y="2286000"/>
          <a:ext cx="6096000" cy="2297430"/>
        </p:xfrm>
        <a:graphic>
          <a:graphicData uri="http://schemas.openxmlformats.org/drawingml/2006/table">
            <a:tbl>
              <a:tblPr firstRow="1" bandRow="1">
                <a:tableStyleId>{5C22544A-7EE6-4342-B048-85BDC9FD1C3A}</a:tableStyleId>
              </a:tblPr>
              <a:tblGrid>
                <a:gridCol w="6096000"/>
              </a:tblGrid>
              <a:tr h="411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Geographic Aspects of Pricing</a:t>
                      </a:r>
                    </a:p>
                  </a:txBody>
                  <a:tcPr>
                    <a:lnB w="76200" cap="flat" cmpd="sng" algn="ctr">
                      <a:solidFill>
                        <a:prstClr val="white"/>
                      </a:solidFill>
                      <a:prstDash val="solid"/>
                      <a:round/>
                      <a:headEnd type="none" w="med" len="med"/>
                      <a:tailEnd type="none" w="med" len="med"/>
                    </a:lnB>
                    <a:solidFill>
                      <a:schemeClr val="bg1"/>
                    </a:solidFill>
                  </a:tcPr>
                </a:tc>
              </a:tr>
              <a:tr h="628650">
                <a:tc>
                  <a:txBody>
                    <a:bodyPr/>
                    <a:lstStyle/>
                    <a:p>
                      <a:r>
                        <a:rPr lang="en-US" dirty="0" smtClean="0"/>
                        <a:t>FOB Pricing</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1">
                        <a:lumMod val="40000"/>
                        <a:lumOff val="60000"/>
                      </a:schemeClr>
                    </a:solidFill>
                  </a:tcPr>
                </a:tc>
              </a:tr>
              <a:tr h="628650">
                <a:tc>
                  <a:txBody>
                    <a:bodyPr/>
                    <a:lstStyle/>
                    <a:p>
                      <a:r>
                        <a:rPr lang="en-US" dirty="0" smtClean="0"/>
                        <a:t>Uniform</a:t>
                      </a:r>
                      <a:r>
                        <a:rPr lang="en-US" baseline="0" dirty="0" smtClean="0"/>
                        <a:t> Delivered Pricing</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5"/>
                    </a:solidFill>
                  </a:tcPr>
                </a:tc>
              </a:tr>
              <a:tr h="628650">
                <a:tc>
                  <a:txBody>
                    <a:bodyPr/>
                    <a:lstStyle/>
                    <a:p>
                      <a:r>
                        <a:rPr lang="en-US" dirty="0" smtClean="0"/>
                        <a:t>Zone Pricing</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1CC3DA"/>
                    </a:solidFill>
                  </a:tcPr>
                </a:tc>
              </a:tr>
            </a:tbl>
          </a:graphicData>
        </a:graphic>
      </p:graphicFrame>
    </p:spTree>
    <p:extLst>
      <p:ext uri="{BB962C8B-B14F-4D97-AF65-F5344CB8AC3E}">
        <p14:creationId xmlns:p14="http://schemas.microsoft.com/office/powerpoint/2010/main" val="405663162"/>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sz="4000" dirty="0" smtClean="0"/>
              <a:t>Execute Price Changes</a:t>
            </a:r>
            <a:endParaRPr lang="en-US" sz="4000" dirty="0"/>
          </a:p>
        </p:txBody>
      </p:sp>
      <p:sp>
        <p:nvSpPr>
          <p:cNvPr id="25603" name="Content Placeholder 16"/>
          <p:cNvSpPr>
            <a:spLocks noGrp="1"/>
          </p:cNvSpPr>
          <p:nvPr>
            <p:ph sz="quarter" idx="1"/>
          </p:nvPr>
        </p:nvSpPr>
        <p:spPr/>
        <p:txBody>
          <a:bodyPr/>
          <a:lstStyle/>
          <a:p>
            <a:pPr marL="0" indent="0" eaLnBrk="1" hangingPunct="1">
              <a:spcBef>
                <a:spcPts val="1900"/>
              </a:spcBef>
              <a:buNone/>
            </a:pPr>
            <a:r>
              <a:rPr lang="en-US" dirty="0"/>
              <a:t>A change in an offering’s </a:t>
            </a:r>
            <a:r>
              <a:rPr lang="en-US" dirty="0" smtClean="0"/>
              <a:t>price—either </a:t>
            </a:r>
            <a:r>
              <a:rPr lang="en-US" dirty="0"/>
              <a:t>up or </a:t>
            </a:r>
            <a:r>
              <a:rPr lang="en-US" dirty="0" smtClean="0"/>
              <a:t>down—can </a:t>
            </a:r>
            <a:r>
              <a:rPr lang="en-US" dirty="0"/>
              <a:t>dramatically impact the effectiveness of the overall marketing mix variables in reflecting an offering’s positioning in the eyes of customers.  </a:t>
            </a:r>
          </a:p>
          <a:p>
            <a:pPr marL="0" indent="0" eaLnBrk="1" hangingPunct="1">
              <a:spcBef>
                <a:spcPts val="1900"/>
              </a:spcBef>
              <a:buNone/>
            </a:pPr>
            <a:r>
              <a:rPr lang="en-US" dirty="0"/>
              <a:t>Firms should conduct market research before changing price to judge customer </a:t>
            </a:r>
            <a:r>
              <a:rPr lang="en-US" dirty="0" smtClean="0"/>
              <a:t>perceptions.</a:t>
            </a:r>
            <a:endParaRPr lang="en-US" dirty="0"/>
          </a:p>
          <a:p>
            <a:pPr marL="0" indent="0" eaLnBrk="1" hangingPunct="1">
              <a:spcBef>
                <a:spcPts val="1900"/>
              </a:spcBef>
              <a:buNone/>
            </a:pPr>
            <a:r>
              <a:rPr lang="en-US" b="1" dirty="0"/>
              <a:t>Just </a:t>
            </a:r>
            <a:r>
              <a:rPr lang="en-US" b="1" dirty="0" smtClean="0"/>
              <a:t>noticeable difference </a:t>
            </a:r>
            <a:r>
              <a:rPr lang="en-US" b="1" dirty="0"/>
              <a:t>(JND) </a:t>
            </a:r>
            <a:r>
              <a:rPr lang="en-US" dirty="0" smtClean="0"/>
              <a:t>is the </a:t>
            </a:r>
            <a:r>
              <a:rPr lang="en-US" dirty="0"/>
              <a:t>amount of price increase that can be taken without affecting customer </a:t>
            </a:r>
            <a:r>
              <a:rPr lang="en-US" dirty="0" smtClean="0"/>
              <a:t>demand.</a:t>
            </a:r>
            <a:endParaRPr lang="en-US" dirty="0"/>
          </a:p>
          <a:p>
            <a:pPr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Understand Legal Considerations in Pricing</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58163181"/>
              </p:ext>
            </p:extLst>
          </p:nvPr>
        </p:nvGraphicFramePr>
        <p:xfrm>
          <a:off x="2056723" y="1645920"/>
          <a:ext cx="4937760" cy="4378010"/>
        </p:xfrm>
        <a:graphic>
          <a:graphicData uri="http://schemas.openxmlformats.org/drawingml/2006/table">
            <a:tbl>
              <a:tblPr firstRow="1" bandRow="1">
                <a:tableStyleId>{5C22544A-7EE6-4342-B048-85BDC9FD1C3A}</a:tableStyleId>
              </a:tblPr>
              <a:tblGrid>
                <a:gridCol w="4937760"/>
              </a:tblGrid>
              <a:tr h="274320">
                <a:tc>
                  <a:txBody>
                    <a:bodyPr/>
                    <a:lstStyle/>
                    <a:p>
                      <a:pPr algn="ctr"/>
                      <a:r>
                        <a:rPr lang="en-US" b="1" dirty="0" smtClean="0">
                          <a:solidFill>
                            <a:srgbClr val="000000"/>
                          </a:solidFill>
                        </a:rPr>
                        <a:t>Legal Considerations</a:t>
                      </a:r>
                      <a:endParaRPr lang="en-US" b="1" dirty="0">
                        <a:solidFill>
                          <a:srgbClr val="000000"/>
                        </a:solidFill>
                      </a:endParaRPr>
                    </a:p>
                  </a:txBody>
                  <a:tcPr anchor="ctr">
                    <a:lnB w="76200" cap="flat" cmpd="sng" algn="ctr">
                      <a:solidFill>
                        <a:prstClr val="white"/>
                      </a:solidFill>
                      <a:prstDash val="solid"/>
                      <a:round/>
                      <a:headEnd type="none" w="med" len="med"/>
                      <a:tailEnd type="none" w="med" len="med"/>
                    </a:lnB>
                    <a:noFill/>
                  </a:tcPr>
                </a:tc>
              </a:tr>
              <a:tr h="802450">
                <a:tc>
                  <a:txBody>
                    <a:bodyPr/>
                    <a:lstStyle/>
                    <a:p>
                      <a:pPr algn="ctr"/>
                      <a:r>
                        <a:rPr lang="en-US" b="1" dirty="0" smtClean="0"/>
                        <a:t>Price</a:t>
                      </a:r>
                      <a:r>
                        <a:rPr lang="en-US" b="1" baseline="0" dirty="0" smtClean="0"/>
                        <a:t> Fixing</a:t>
                      </a:r>
                      <a:endParaRPr lang="en-US" b="1"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2"/>
                    </a:solidFill>
                  </a:tcPr>
                </a:tc>
              </a:tr>
              <a:tr h="802450">
                <a:tc>
                  <a:txBody>
                    <a:bodyPr/>
                    <a:lstStyle/>
                    <a:p>
                      <a:pPr algn="ctr"/>
                      <a:r>
                        <a:rPr lang="en-US" b="1" dirty="0" smtClean="0"/>
                        <a:t>Price Discrimination</a:t>
                      </a:r>
                      <a:endParaRPr lang="en-US" b="1"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3"/>
                    </a:solidFill>
                  </a:tcPr>
                </a:tc>
              </a:tr>
              <a:tr h="802450">
                <a:tc>
                  <a:txBody>
                    <a:bodyPr/>
                    <a:lstStyle/>
                    <a:p>
                      <a:pPr algn="ctr"/>
                      <a:r>
                        <a:rPr lang="en-US" b="1" dirty="0" smtClean="0"/>
                        <a:t>Deceptive Pricing</a:t>
                      </a:r>
                      <a:endParaRPr lang="en-US" b="1"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1CC3DA"/>
                    </a:solidFill>
                  </a:tcPr>
                </a:tc>
              </a:tr>
              <a:tr h="802450">
                <a:tc>
                  <a:txBody>
                    <a:bodyPr/>
                    <a:lstStyle/>
                    <a:p>
                      <a:pPr algn="ctr"/>
                      <a:r>
                        <a:rPr lang="en-US" b="1" dirty="0" smtClean="0"/>
                        <a:t>Predatory Pricing</a:t>
                      </a:r>
                      <a:endParaRPr lang="en-US" b="1"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5"/>
                    </a:solidFill>
                  </a:tcPr>
                </a:tc>
              </a:tr>
              <a:tr h="802450">
                <a:tc>
                  <a:txBody>
                    <a:bodyPr/>
                    <a:lstStyle/>
                    <a:p>
                      <a:pPr algn="ctr"/>
                      <a:r>
                        <a:rPr lang="en-US" b="1" dirty="0" smtClean="0">
                          <a:solidFill>
                            <a:schemeClr val="bg1">
                              <a:lumMod val="75000"/>
                            </a:schemeClr>
                          </a:solidFill>
                        </a:rPr>
                        <a:t>Fair Trade and Minimum Markup Laws</a:t>
                      </a:r>
                      <a:endParaRPr lang="en-US" b="1" dirty="0">
                        <a:solidFill>
                          <a:schemeClr val="bg1">
                            <a:lumMod val="75000"/>
                          </a:schemeClr>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tx2"/>
                    </a:solidFill>
                  </a:tcPr>
                </a:tc>
              </a:tr>
            </a:tbl>
          </a:graphicData>
        </a:graphic>
      </p:graphicFrame>
    </p:spTree>
    <p:extLst>
      <p:ext uri="{BB962C8B-B14F-4D97-AF65-F5344CB8AC3E}">
        <p14:creationId xmlns:p14="http://schemas.microsoft.com/office/powerpoint/2010/main" val="4166029215"/>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Alt Text Appendix</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Content Placeholder 3"/>
          <p:cNvSpPr>
            <a:spLocks noGrp="1"/>
          </p:cNvSpPr>
          <p:nvPr>
            <p:ph sz="quarter" idx="1"/>
          </p:nvPr>
        </p:nvSpPr>
        <p:spPr/>
        <p:txBody>
          <a:bodyPr/>
          <a:lstStyle/>
          <a:p>
            <a:pPr marL="0" lvl="1" indent="0">
              <a:spcBef>
                <a:spcPts val="700"/>
              </a:spcBef>
              <a:buClr>
                <a:schemeClr val="accent2"/>
              </a:buClr>
              <a:buSzPct val="60000"/>
              <a:buNone/>
            </a:pPr>
            <a:r>
              <a:rPr lang="en-US" sz="2400" dirty="0"/>
              <a:t>All long alt text descriptions are included in this appendix</a:t>
            </a:r>
            <a:r>
              <a:rPr lang="en-US" sz="2400" dirty="0" smtClean="0"/>
              <a:t>.</a:t>
            </a:r>
            <a:endParaRPr lang="en-US" sz="2800" dirty="0"/>
          </a:p>
        </p:txBody>
      </p:sp>
    </p:spTree>
    <p:extLst>
      <p:ext uri="{BB962C8B-B14F-4D97-AF65-F5344CB8AC3E}">
        <p14:creationId xmlns:p14="http://schemas.microsoft.com/office/powerpoint/2010/main" val="170612042"/>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Elements of Managing Pricing Decisions</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Content Placeholder 3"/>
          <p:cNvSpPr>
            <a:spLocks noGrp="1"/>
          </p:cNvSpPr>
          <p:nvPr>
            <p:ph sz="quarter" idx="1"/>
          </p:nvPr>
        </p:nvSpPr>
        <p:spPr/>
        <p:txBody>
          <a:bodyPr/>
          <a:lstStyle/>
          <a:p>
            <a:pPr marL="0" indent="0">
              <a:buNone/>
            </a:pPr>
            <a:r>
              <a:rPr lang="en-US" sz="3200" dirty="0">
                <a:solidFill>
                  <a:srgbClr val="000000"/>
                </a:solidFill>
                <a:latin typeface="Calibri"/>
                <a:ea typeface="Calibri"/>
                <a:cs typeface="Calibri"/>
              </a:rPr>
              <a:t>The first element of managing pricing decisions is to establish pricing objectives and related strategies. This is followed by selecting pricing tactics. The next element is setting the exact price. After that comes determining channel discounts and allowances. The next element is executing price changes. The last element is understanding legal considerations in pricing.</a:t>
            </a:r>
            <a:endParaRPr lang="en-US" dirty="0"/>
          </a:p>
        </p:txBody>
      </p:sp>
    </p:spTree>
    <p:extLst>
      <p:ext uri="{BB962C8B-B14F-4D97-AF65-F5344CB8AC3E}">
        <p14:creationId xmlns:p14="http://schemas.microsoft.com/office/powerpoint/2010/main" val="3610076113"/>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Generic Price-Quality </a:t>
            </a:r>
            <a:br>
              <a:rPr lang="en-US" sz="3600" dirty="0" smtClean="0"/>
            </a:br>
            <a:r>
              <a:rPr lang="en-US" sz="3600" dirty="0" smtClean="0"/>
              <a:t>Positioning Map</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Content Placeholder 3"/>
          <p:cNvSpPr>
            <a:spLocks noGrp="1"/>
          </p:cNvSpPr>
          <p:nvPr>
            <p:ph sz="quarter" idx="1"/>
          </p:nvPr>
        </p:nvSpPr>
        <p:spPr/>
        <p:txBody>
          <a:bodyPr>
            <a:normAutofit fontScale="92500" lnSpcReduction="20000"/>
          </a:bodyPr>
          <a:lstStyle/>
          <a:p>
            <a:pPr marL="0" indent="0">
              <a:buNone/>
            </a:pPr>
            <a:r>
              <a:rPr lang="en-US" sz="3200" dirty="0">
                <a:solidFill>
                  <a:srgbClr val="000000"/>
                </a:solidFill>
                <a:latin typeface="Calibri"/>
                <a:ea typeface="Calibri"/>
                <a:cs typeface="Calibri"/>
              </a:rPr>
              <a:t>The generic price-quality perceptual map shows quality on the x-axis and price on the y-axis. Quality increases moving to the right. Price increases moving up. In the center is a large oval representing feasible positions. This oval takes up equal area in all four quadrants. The lower-left quadrant, which represents low quality and low price, has a smaller oval marked feasible positions. Another smaller feasible-positions oval appears in the upper-right quadrant, which represents high quality and high price. </a:t>
            </a:r>
            <a:endParaRPr lang="en-US" dirty="0"/>
          </a:p>
        </p:txBody>
      </p:sp>
    </p:spTree>
    <p:extLst>
      <p:ext uri="{BB962C8B-B14F-4D97-AF65-F5344CB8AC3E}">
        <p14:creationId xmlns:p14="http://schemas.microsoft.com/office/powerpoint/2010/main" val="2060201035"/>
      </p:ext>
    </p:extLst>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Tactical Pricing Approaches</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Content Placeholder 3"/>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Pricing tactics include the following: product line pricing, captive pricing, price bundling, reference pricing, prestige pricing, odd/even pricing, one-price and variable pricing, EDLP and high/low pricing, and auction pricing.</a:t>
            </a:r>
            <a:endParaRPr lang="en-US" dirty="0"/>
          </a:p>
        </p:txBody>
      </p:sp>
    </p:spTree>
    <p:extLst>
      <p:ext uri="{BB962C8B-B14F-4D97-AF65-F5344CB8AC3E}">
        <p14:creationId xmlns:p14="http://schemas.microsoft.com/office/powerpoint/2010/main" val="3109215120"/>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Determine Channel Discounts and Allowances</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28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Content Placeholder 3"/>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factors used to determine channel discounts and allowances are: cash discounts, trade discounts, quantity discounts, seasonal discounts, and promotional discounts.</a:t>
            </a:r>
            <a:endParaRPr lang="en-US" dirty="0"/>
          </a:p>
        </p:txBody>
      </p:sp>
    </p:spTree>
    <p:extLst>
      <p:ext uri="{BB962C8B-B14F-4D97-AF65-F5344CB8AC3E}">
        <p14:creationId xmlns:p14="http://schemas.microsoft.com/office/powerpoint/2010/main" val="3331422293"/>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Price Is a Core Component of Value</a:t>
            </a:r>
            <a:endParaRPr lang="en-US" dirty="0"/>
          </a:p>
        </p:txBody>
      </p:sp>
      <p:sp>
        <p:nvSpPr>
          <p:cNvPr id="11267" name="Content Placeholder 2"/>
          <p:cNvSpPr>
            <a:spLocks noGrp="1"/>
          </p:cNvSpPr>
          <p:nvPr>
            <p:ph sz="quarter" idx="1"/>
          </p:nvPr>
        </p:nvSpPr>
        <p:spPr/>
        <p:txBody>
          <a:bodyPr>
            <a:normAutofit lnSpcReduction="10000"/>
          </a:bodyPr>
          <a:lstStyle/>
          <a:p>
            <a:pPr marL="0" indent="0" eaLnBrk="1" hangingPunct="1">
              <a:spcBef>
                <a:spcPts val="1900"/>
              </a:spcBef>
              <a:buNone/>
            </a:pPr>
            <a:r>
              <a:rPr lang="en-US" sz="2800" i="1" dirty="0"/>
              <a:t>Value</a:t>
            </a:r>
            <a:r>
              <a:rPr lang="en-US" sz="2800" dirty="0"/>
              <a:t> is a ratio of the bundle of benefits a customer receives from an offering compared to the costs incurred by the customer in acquiring that bundle of benefits.</a:t>
            </a:r>
          </a:p>
          <a:p>
            <a:pPr marL="0" indent="0" eaLnBrk="1" hangingPunct="1">
              <a:spcBef>
                <a:spcPts val="1900"/>
              </a:spcBef>
              <a:buNone/>
            </a:pPr>
            <a:r>
              <a:rPr lang="en-US" sz="2800" i="1" dirty="0" smtClean="0"/>
              <a:t>Price</a:t>
            </a:r>
            <a:r>
              <a:rPr lang="en-US" sz="2800" dirty="0" smtClean="0"/>
              <a:t>—or </a:t>
            </a:r>
            <a:r>
              <a:rPr lang="en-US" sz="2800" dirty="0"/>
              <a:t>more specifically the customer’s </a:t>
            </a:r>
            <a:r>
              <a:rPr lang="en-US" sz="2800" i="1" dirty="0"/>
              <a:t>perception</a:t>
            </a:r>
            <a:r>
              <a:rPr lang="en-US" sz="2800" dirty="0"/>
              <a:t> of the offering’s </a:t>
            </a:r>
            <a:r>
              <a:rPr lang="en-US" sz="2800" dirty="0" smtClean="0"/>
              <a:t>pricing—is </a:t>
            </a:r>
            <a:r>
              <a:rPr lang="en-US" sz="2800" dirty="0"/>
              <a:t>a key determinant of </a:t>
            </a:r>
            <a:r>
              <a:rPr lang="en-US" sz="2800" i="1" dirty="0"/>
              <a:t>perceived value</a:t>
            </a:r>
            <a:r>
              <a:rPr lang="en-US" sz="2800" dirty="0"/>
              <a:t>.</a:t>
            </a:r>
          </a:p>
          <a:p>
            <a:pPr marL="0" indent="0" eaLnBrk="1" hangingPunct="1">
              <a:spcBef>
                <a:spcPts val="1900"/>
              </a:spcBef>
              <a:buNone/>
            </a:pPr>
            <a:r>
              <a:rPr lang="en-US" sz="2800" dirty="0"/>
              <a:t>Developing pricing strategy implies looking at branding and product decisions, service approaches, supply chain, and marketing communication.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28600" y="1173163"/>
            <a:ext cx="8640763" cy="5132387"/>
          </a:xfrm>
          <a:prstGeom prst="rect">
            <a:avLst/>
          </a:prstGeom>
          <a:solidFill>
            <a:srgbClr val="1EA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itle 5"/>
          <p:cNvSpPr>
            <a:spLocks noGrp="1"/>
          </p:cNvSpPr>
          <p:nvPr>
            <p:ph type="title"/>
          </p:nvPr>
        </p:nvSpPr>
        <p:spPr>
          <a:solidFill>
            <a:schemeClr val="accent1"/>
          </a:solidFill>
        </p:spPr>
        <p:txBody>
          <a:bodyPr>
            <a:normAutofit/>
          </a:bodyPr>
          <a:lstStyle/>
          <a:p>
            <a:pPr eaLnBrk="1" hangingPunct="1">
              <a:defRPr/>
            </a:pPr>
            <a:r>
              <a:rPr lang="en-US" sz="2400" dirty="0"/>
              <a:t>Elements of Managing Pricing Decisions</a:t>
            </a:r>
          </a:p>
        </p:txBody>
      </p:sp>
      <p:sp>
        <p:nvSpPr>
          <p:cNvPr id="52" name="Text Placeholder 51"/>
          <p:cNvSpPr>
            <a:spLocks noGrp="1"/>
          </p:cNvSpPr>
          <p:nvPr>
            <p:ph type="body" sz="quarter" idx="12"/>
          </p:nvPr>
        </p:nvSpPr>
        <p:spPr>
          <a:solidFill>
            <a:schemeClr val="accent2"/>
          </a:solidFill>
        </p:spPr>
        <p:txBody>
          <a:bodyPr/>
          <a:lstStyle/>
          <a:p>
            <a:pPr eaLnBrk="1" hangingPunct="1">
              <a:buClr>
                <a:schemeClr val="accent4"/>
              </a:buClr>
              <a:defRPr/>
            </a:pPr>
            <a:r>
              <a:rPr lang="en-US" dirty="0">
                <a:solidFill>
                  <a:schemeClr val="bg1"/>
                </a:solidFill>
              </a:rPr>
              <a:t>EXHIBIT 11.1</a:t>
            </a:r>
          </a:p>
        </p:txBody>
      </p:sp>
      <p:sp>
        <p:nvSpPr>
          <p:cNvPr id="12295"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2296" name="Line 8"/>
          <p:cNvSpPr>
            <a:spLocks noChangeShapeType="1"/>
          </p:cNvSpPr>
          <p:nvPr/>
        </p:nvSpPr>
        <p:spPr bwMode="auto">
          <a:xfrm>
            <a:off x="4572000" y="1282700"/>
            <a:ext cx="0" cy="0"/>
          </a:xfrm>
          <a:prstGeom prst="line">
            <a:avLst/>
          </a:prstGeom>
          <a:noFill/>
          <a:ln w="9525">
            <a:solidFill>
              <a:srgbClr val="000000"/>
            </a:solidFill>
            <a:round/>
            <a:headEnd/>
            <a:tailEnd type="triangle" w="med" len="med"/>
          </a:ln>
        </p:spPr>
        <p:txBody>
          <a:bodyPr/>
          <a:lstStyle/>
          <a:p>
            <a:endParaRPr lang="en-US"/>
          </a:p>
        </p:txBody>
      </p:sp>
      <p:sp>
        <p:nvSpPr>
          <p:cNvPr id="12297" name="Line 7"/>
          <p:cNvSpPr>
            <a:spLocks noChangeShapeType="1"/>
          </p:cNvSpPr>
          <p:nvPr/>
        </p:nvSpPr>
        <p:spPr bwMode="auto">
          <a:xfrm>
            <a:off x="4572000" y="1270000"/>
            <a:ext cx="0" cy="0"/>
          </a:xfrm>
          <a:prstGeom prst="line">
            <a:avLst/>
          </a:prstGeom>
          <a:noFill/>
          <a:ln w="9525">
            <a:solidFill>
              <a:srgbClr val="000000"/>
            </a:solidFill>
            <a:round/>
            <a:headEnd/>
            <a:tailEnd type="triangle" w="med" len="med"/>
          </a:ln>
        </p:spPr>
        <p:txBody>
          <a:bodyPr/>
          <a:lstStyle/>
          <a:p>
            <a:endParaRPr lang="en-US"/>
          </a:p>
        </p:txBody>
      </p:sp>
      <p:sp>
        <p:nvSpPr>
          <p:cNvPr id="20" name="Slide Number Placeholder 19"/>
          <p:cNvSpPr>
            <a:spLocks noGrp="1"/>
          </p:cNvSpPr>
          <p:nvPr>
            <p:ph type="sldNum" sz="quarter" idx="14"/>
          </p:nvPr>
        </p:nvSpPr>
        <p:spPr>
          <a:xfrm>
            <a:off x="266700" y="1282700"/>
            <a:ext cx="533400" cy="244475"/>
          </a:xfrm>
        </p:spPr>
        <p:txBody>
          <a:bodyPr>
            <a:normAutofit fontScale="85000" lnSpcReduction="20000"/>
          </a:bodyPr>
          <a:lstStyle/>
          <a:p>
            <a:pPr>
              <a:defRPr/>
            </a:pPr>
            <a:fld id="{C11D75BC-C793-43D9-858B-8EC108AC3157}" type="slidenum">
              <a:rPr lang="en-US" smtClean="0"/>
              <a:pPr>
                <a:defRPr/>
              </a:pPr>
              <a:t>4</a:t>
            </a:fld>
            <a:endParaRPr lang="en-US" dirty="0"/>
          </a:p>
        </p:txBody>
      </p:sp>
      <p:pic>
        <p:nvPicPr>
          <p:cNvPr id="3" name="Picture 2" descr="The elements of managing pricing decisions are related to strategies, tactics, price."/>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238500" y="1188720"/>
            <a:ext cx="2667000" cy="5003800"/>
          </a:xfrm>
          <a:prstGeom prst="rect">
            <a:avLst/>
          </a:prstGeom>
        </p:spPr>
      </p:pic>
      <p:sp>
        <p:nvSpPr>
          <p:cNvPr id="22" name="Rectangle 21"/>
          <p:cNvSpPr/>
          <p:nvPr/>
        </p:nvSpPr>
        <p:spPr>
          <a:xfrm>
            <a:off x="3474720" y="610885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pPr algn="ctr" eaLnBrk="1" hangingPunct="1">
              <a:defRPr/>
            </a:pPr>
            <a:r>
              <a:rPr lang="en-US" sz="3200" dirty="0" smtClean="0"/>
              <a:t>Establish Pricing Objectives</a:t>
            </a:r>
            <a:endParaRPr lang="en-US" sz="3200" dirty="0"/>
          </a:p>
        </p:txBody>
      </p:sp>
      <p:sp>
        <p:nvSpPr>
          <p:cNvPr id="13315" name="Content Placeholder 6"/>
          <p:cNvSpPr>
            <a:spLocks noGrp="1"/>
          </p:cNvSpPr>
          <p:nvPr>
            <p:ph sz="quarter" idx="1"/>
          </p:nvPr>
        </p:nvSpPr>
        <p:spPr/>
        <p:txBody>
          <a:bodyPr/>
          <a:lstStyle/>
          <a:p>
            <a:pPr marL="0" indent="0" eaLnBrk="1" hangingPunct="1">
              <a:spcBef>
                <a:spcPts val="1900"/>
              </a:spcBef>
              <a:buNone/>
            </a:pPr>
            <a:r>
              <a:rPr lang="en-US" dirty="0"/>
              <a:t>Pricing objectives are the desired or expected result associated with a pricing strategy.</a:t>
            </a:r>
          </a:p>
          <a:p>
            <a:pPr marL="0" indent="0" eaLnBrk="1" hangingPunct="1">
              <a:spcBef>
                <a:spcPts val="1900"/>
              </a:spcBef>
              <a:buNone/>
            </a:pPr>
            <a:r>
              <a:rPr lang="en-US" dirty="0"/>
              <a:t>Pricing objectives must be consistent with other marketing-related objectives </a:t>
            </a:r>
            <a:r>
              <a:rPr lang="en-US" dirty="0" smtClean="0"/>
              <a:t>(e.g., positioning </a:t>
            </a:r>
            <a:r>
              <a:rPr lang="en-US" dirty="0"/>
              <a:t>and </a:t>
            </a:r>
            <a:r>
              <a:rPr lang="en-US" dirty="0" smtClean="0"/>
              <a:t>branding) </a:t>
            </a:r>
            <a:r>
              <a:rPr lang="en-US" dirty="0"/>
              <a:t>as well as with the firm’s overall objectives for doing business.</a:t>
            </a:r>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5</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200" dirty="0" smtClean="0"/>
              <a:t>Related Strategies: </a:t>
            </a:r>
            <a:br>
              <a:rPr lang="en-US" sz="3200" dirty="0" smtClean="0"/>
            </a:br>
            <a:r>
              <a:rPr lang="en-US" sz="3200" dirty="0" smtClean="0"/>
              <a:t>Penetration Pricing</a:t>
            </a:r>
            <a:endParaRPr lang="en-US" sz="3200" dirty="0"/>
          </a:p>
        </p:txBody>
      </p:sp>
      <p:sp>
        <p:nvSpPr>
          <p:cNvPr id="14339" name="Content Placeholder 2"/>
          <p:cNvSpPr>
            <a:spLocks noGrp="1"/>
          </p:cNvSpPr>
          <p:nvPr>
            <p:ph sz="quarter" idx="1"/>
          </p:nvPr>
        </p:nvSpPr>
        <p:spPr/>
        <p:txBody>
          <a:bodyPr>
            <a:normAutofit lnSpcReduction="10000"/>
          </a:bodyPr>
          <a:lstStyle/>
          <a:p>
            <a:pPr marL="0" indent="0" eaLnBrk="1" hangingPunct="1">
              <a:buNone/>
            </a:pPr>
            <a:r>
              <a:rPr lang="en-US" dirty="0"/>
              <a:t>Penetration </a:t>
            </a:r>
            <a:r>
              <a:rPr lang="en-US" dirty="0" smtClean="0"/>
              <a:t>pricing:</a:t>
            </a:r>
            <a:endParaRPr lang="en-US" dirty="0"/>
          </a:p>
          <a:p>
            <a:pPr lvl="1">
              <a:buFont typeface="Arial"/>
              <a:buChar char="•"/>
            </a:pPr>
            <a:r>
              <a:rPr lang="en-US" dirty="0"/>
              <a:t>Used to gain maximum market </a:t>
            </a:r>
            <a:r>
              <a:rPr lang="en-US" dirty="0" smtClean="0"/>
              <a:t>share.</a:t>
            </a:r>
            <a:endParaRPr lang="en-US" dirty="0"/>
          </a:p>
          <a:p>
            <a:pPr lvl="1">
              <a:buFont typeface="Arial"/>
              <a:buChar char="•"/>
            </a:pPr>
            <a:r>
              <a:rPr lang="en-US" dirty="0"/>
              <a:t>Price sensitive </a:t>
            </a:r>
            <a:r>
              <a:rPr lang="en-US" dirty="0" smtClean="0"/>
              <a:t>customers.</a:t>
            </a:r>
            <a:endParaRPr lang="en-US" dirty="0"/>
          </a:p>
          <a:p>
            <a:pPr lvl="1">
              <a:buFont typeface="Arial"/>
              <a:buChar char="•"/>
            </a:pPr>
            <a:r>
              <a:rPr lang="en-US" dirty="0"/>
              <a:t>Firm’s internal efficiencies lead to cost advantages which allows lower </a:t>
            </a:r>
            <a:r>
              <a:rPr lang="en-US" dirty="0" smtClean="0"/>
              <a:t>price.</a:t>
            </a:r>
            <a:endParaRPr lang="en-US" dirty="0"/>
          </a:p>
          <a:p>
            <a:pPr lvl="1">
              <a:buFont typeface="Arial"/>
              <a:buChar char="•"/>
            </a:pPr>
            <a:r>
              <a:rPr lang="en-US" dirty="0"/>
              <a:t>Sometimes used for new product </a:t>
            </a:r>
            <a:r>
              <a:rPr lang="en-US" dirty="0" smtClean="0"/>
              <a:t>introduction.</a:t>
            </a:r>
            <a:endParaRPr lang="en-US" dirty="0"/>
          </a:p>
          <a:p>
            <a:pPr marL="0" indent="0">
              <a:buNone/>
            </a:pPr>
            <a:r>
              <a:rPr lang="en-US" dirty="0"/>
              <a:t>Be careful with penetration </a:t>
            </a:r>
            <a:r>
              <a:rPr lang="en-US" dirty="0" smtClean="0"/>
              <a:t>pricing:</a:t>
            </a:r>
            <a:endParaRPr lang="en-US" dirty="0"/>
          </a:p>
          <a:p>
            <a:pPr lvl="1">
              <a:buFont typeface="Arial"/>
              <a:buChar char="•"/>
            </a:pPr>
            <a:r>
              <a:rPr lang="en-US" dirty="0"/>
              <a:t>Price influences customer perception of </a:t>
            </a:r>
            <a:r>
              <a:rPr lang="en-US" dirty="0" smtClean="0"/>
              <a:t>quality.</a:t>
            </a:r>
            <a:endParaRPr lang="en-US" dirty="0"/>
          </a:p>
          <a:p>
            <a:pPr lvl="1">
              <a:buFont typeface="Arial"/>
              <a:buChar char="•"/>
            </a:pPr>
            <a:r>
              <a:rPr lang="en-US" dirty="0"/>
              <a:t>Customers prefer lowering price, not raising </a:t>
            </a:r>
            <a:r>
              <a:rPr lang="en-US" dirty="0" smtClean="0"/>
              <a:t>it.</a:t>
            </a:r>
            <a:endParaRPr lang="en-US" dirty="0"/>
          </a:p>
          <a:p>
            <a:pPr lvl="1">
              <a:buFont typeface="Arial"/>
              <a:buChar char="•"/>
            </a:pPr>
            <a:r>
              <a:rPr lang="en-US" dirty="0"/>
              <a:t>Changing price confuses positioning and brand </a:t>
            </a:r>
            <a:r>
              <a:rPr lang="en-US" dirty="0" smtClean="0"/>
              <a:t>image.</a:t>
            </a:r>
            <a:endParaRPr lang="en-US" dirty="0"/>
          </a:p>
          <a:p>
            <a:pPr lvl="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a:t>Price </a:t>
            </a:r>
            <a:r>
              <a:rPr lang="en-US" dirty="0" smtClean="0"/>
              <a:t>skimming:</a:t>
            </a:r>
            <a:endParaRPr lang="en-US" dirty="0"/>
          </a:p>
          <a:p>
            <a:pPr lvl="1">
              <a:buFont typeface="Arial"/>
              <a:buChar char="•"/>
            </a:pPr>
            <a:r>
              <a:rPr lang="en-US" dirty="0"/>
              <a:t>Initial high price indicates a strong price-quality </a:t>
            </a:r>
            <a:r>
              <a:rPr lang="en-US" dirty="0" smtClean="0"/>
              <a:t>relationship.</a:t>
            </a:r>
            <a:endParaRPr lang="en-US" dirty="0"/>
          </a:p>
          <a:p>
            <a:pPr lvl="1">
              <a:buFont typeface="Arial"/>
              <a:buChar char="•"/>
            </a:pPr>
            <a:r>
              <a:rPr lang="en-US" dirty="0"/>
              <a:t>Used by firms with first-mover advantage with high level of panache and </a:t>
            </a:r>
            <a:r>
              <a:rPr lang="en-US" dirty="0" smtClean="0"/>
              <a:t>exclusivity (e.g., electronics, pharmaceuticals).</a:t>
            </a:r>
            <a:endParaRPr lang="en-US" dirty="0"/>
          </a:p>
          <a:p>
            <a:pPr lvl="1">
              <a:buFont typeface="Arial"/>
              <a:buChar char="•"/>
            </a:pPr>
            <a:r>
              <a:rPr lang="en-US" dirty="0" smtClean="0"/>
              <a:t>Used </a:t>
            </a:r>
            <a:r>
              <a:rPr lang="en-US" dirty="0"/>
              <a:t>effectively in niche markets with few </a:t>
            </a:r>
            <a:r>
              <a:rPr lang="en-US" dirty="0" smtClean="0"/>
              <a:t>competitors.</a:t>
            </a:r>
            <a:endParaRPr lang="en-US" dirty="0"/>
          </a:p>
          <a:p>
            <a:pPr lvl="1">
              <a:buFont typeface="Arial"/>
              <a:buChar char="•"/>
            </a:pPr>
            <a:r>
              <a:rPr lang="en-US" dirty="0"/>
              <a:t>If the product moves from a niche to a differentiated product, it is difficult to maintain skimming.</a:t>
            </a:r>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8" name="Title 1"/>
          <p:cNvSpPr>
            <a:spLocks noGrp="1"/>
          </p:cNvSpPr>
          <p:nvPr>
            <p:ph type="title"/>
          </p:nvPr>
        </p:nvSpPr>
        <p:spPr/>
        <p:txBody>
          <a:bodyPr>
            <a:noAutofit/>
          </a:bodyPr>
          <a:lstStyle/>
          <a:p>
            <a:pPr algn="ctr" eaLnBrk="1" hangingPunct="1">
              <a:defRPr/>
            </a:pPr>
            <a:r>
              <a:rPr lang="en-US" sz="3200" dirty="0" smtClean="0"/>
              <a:t>Related Strategies: </a:t>
            </a:r>
            <a:br>
              <a:rPr lang="en-US" sz="3200" dirty="0" smtClean="0"/>
            </a:br>
            <a:r>
              <a:rPr lang="en-US" sz="3200" dirty="0" smtClean="0"/>
              <a:t>Price Skimming</a:t>
            </a:r>
            <a:endParaRPr lang="en-US" sz="3200" dirty="0"/>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sz="quarter" idx="1"/>
          </p:nvPr>
        </p:nvSpPr>
        <p:spPr>
          <a:xfrm>
            <a:off x="612648" y="1516063"/>
            <a:ext cx="8153400" cy="4495800"/>
          </a:xfrm>
        </p:spPr>
        <p:txBody>
          <a:bodyPr>
            <a:normAutofit lnSpcReduction="10000"/>
          </a:bodyPr>
          <a:lstStyle/>
          <a:p>
            <a:pPr marL="0" indent="0" eaLnBrk="1" hangingPunct="1">
              <a:buNone/>
            </a:pPr>
            <a:r>
              <a:rPr lang="en-US" sz="2800" dirty="0"/>
              <a:t>Profit </a:t>
            </a:r>
            <a:r>
              <a:rPr lang="en-US" sz="2800" dirty="0" smtClean="0"/>
              <a:t>maximization </a:t>
            </a:r>
            <a:r>
              <a:rPr lang="en-US" sz="2800" dirty="0"/>
              <a:t>and </a:t>
            </a:r>
            <a:r>
              <a:rPr lang="en-US" sz="2800" dirty="0" smtClean="0"/>
              <a:t>target ROI:</a:t>
            </a:r>
            <a:endParaRPr lang="en-US" sz="2800" dirty="0"/>
          </a:p>
          <a:p>
            <a:pPr lvl="1">
              <a:buFont typeface="Arial"/>
              <a:buChar char="•"/>
            </a:pPr>
            <a:r>
              <a:rPr lang="en-US" sz="2400" dirty="0"/>
              <a:t>Bottom-line profit is set and then price to meet the target </a:t>
            </a:r>
            <a:r>
              <a:rPr lang="en-US" sz="2400" dirty="0" smtClean="0"/>
              <a:t>profit.</a:t>
            </a:r>
            <a:endParaRPr lang="en-US" sz="2400" dirty="0"/>
          </a:p>
          <a:p>
            <a:pPr lvl="1" eaLnBrk="1" hangingPunct="1">
              <a:buFont typeface="Arial"/>
              <a:buChar char="•"/>
            </a:pPr>
            <a:r>
              <a:rPr lang="en-US" sz="2400" dirty="0"/>
              <a:t>Price </a:t>
            </a:r>
            <a:r>
              <a:rPr lang="en-US" sz="2400" dirty="0" smtClean="0"/>
              <a:t>elasticity of demand (e.g., Will </a:t>
            </a:r>
            <a:r>
              <a:rPr lang="en-US" sz="2400" dirty="0"/>
              <a:t>consumers buy at the target ROI price</a:t>
            </a:r>
            <a:r>
              <a:rPr lang="en-US" sz="2400" dirty="0" smtClean="0"/>
              <a:t>?).</a:t>
            </a:r>
            <a:endParaRPr lang="en-US" sz="2400" dirty="0"/>
          </a:p>
          <a:p>
            <a:pPr marL="0" indent="0" eaLnBrk="1" hangingPunct="1">
              <a:buNone/>
            </a:pPr>
            <a:r>
              <a:rPr lang="en-US" sz="2800" dirty="0"/>
              <a:t>Competitor</a:t>
            </a:r>
            <a:r>
              <a:rPr lang="en-US" sz="2800" dirty="0" smtClean="0"/>
              <a:t>-based pricing:</a:t>
            </a:r>
            <a:endParaRPr lang="en-US" sz="2800" dirty="0"/>
          </a:p>
          <a:p>
            <a:pPr lvl="1">
              <a:buFont typeface="Arial"/>
              <a:buChar char="•"/>
            </a:pPr>
            <a:r>
              <a:rPr lang="en-US" sz="2400" dirty="0"/>
              <a:t>At the competitor’s price or slightly above or </a:t>
            </a:r>
            <a:r>
              <a:rPr lang="en-US" sz="2400" dirty="0" smtClean="0"/>
              <a:t>below.</a:t>
            </a:r>
            <a:endParaRPr lang="en-US" sz="2400" dirty="0"/>
          </a:p>
          <a:p>
            <a:pPr lvl="1">
              <a:buFont typeface="Arial"/>
              <a:buChar char="•"/>
            </a:pPr>
            <a:r>
              <a:rPr lang="en-US" sz="2400" dirty="0"/>
              <a:t>Price war occur when one competitor tries to gain sales and net market </a:t>
            </a:r>
            <a:r>
              <a:rPr lang="en-US" sz="2400" dirty="0" smtClean="0"/>
              <a:t>share.</a:t>
            </a:r>
            <a:endParaRPr lang="en-US" sz="2400" dirty="0"/>
          </a:p>
          <a:p>
            <a:pPr lvl="1">
              <a:buFont typeface="Arial"/>
              <a:buChar char="•"/>
            </a:pPr>
            <a:r>
              <a:rPr lang="en-US" sz="2400" dirty="0"/>
              <a:t>Stability pricing is a neutral set point that doesn’t irk competitors or endanger the value </a:t>
            </a:r>
            <a:r>
              <a:rPr lang="en-US" sz="2400" dirty="0" smtClean="0"/>
              <a:t>proposition.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Title 1"/>
          <p:cNvSpPr>
            <a:spLocks noGrp="1"/>
          </p:cNvSpPr>
          <p:nvPr>
            <p:ph type="title"/>
          </p:nvPr>
        </p:nvSpPr>
        <p:spPr/>
        <p:txBody>
          <a:bodyPr>
            <a:normAutofit fontScale="90000"/>
          </a:bodyPr>
          <a:lstStyle/>
          <a:p>
            <a:pPr algn="ctr" eaLnBrk="1" hangingPunct="1">
              <a:defRPr/>
            </a:pPr>
            <a:r>
              <a:rPr lang="en-US" sz="3200" dirty="0" smtClean="0"/>
              <a:t>Related Strategies: Profit Maximization and Competitor-Based Pricing</a:t>
            </a:r>
            <a:endParaRPr lang="en-US" sz="3200"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1A3949-14E6-4AEA-ACE3-FE98872B23A2}"/>
              </a:ext>
            </a:extLst>
          </p:cNvPr>
          <p:cNvSpPr>
            <a:spLocks noGrp="1"/>
          </p:cNvSpPr>
          <p:nvPr>
            <p:ph sz="quarter" idx="1"/>
          </p:nvPr>
        </p:nvSpPr>
        <p:spPr/>
        <p:txBody>
          <a:bodyPr/>
          <a:lstStyle/>
          <a:p>
            <a:pPr marL="0" indent="0">
              <a:buNone/>
            </a:pPr>
            <a:r>
              <a:rPr lang="en-US" sz="2800" dirty="0" smtClean="0"/>
              <a:t>Stability</a:t>
            </a:r>
            <a:r>
              <a:rPr lang="en-US" dirty="0" smtClean="0"/>
              <a:t> pricing:</a:t>
            </a:r>
          </a:p>
          <a:p>
            <a:pPr>
              <a:buFont typeface="Arial"/>
              <a:buChar char="•"/>
            </a:pPr>
            <a:r>
              <a:rPr lang="en-US" sz="2400" dirty="0" smtClean="0"/>
              <a:t>In </a:t>
            </a:r>
            <a:r>
              <a:rPr lang="en-US" sz="2400" b="1" dirty="0"/>
              <a:t>stability pricing, </a:t>
            </a:r>
            <a:r>
              <a:rPr lang="en-US" sz="2400" dirty="0"/>
              <a:t>the firm tries to find a neutral </a:t>
            </a:r>
            <a:r>
              <a:rPr lang="en-US" sz="2400" i="1" dirty="0"/>
              <a:t>set point </a:t>
            </a:r>
            <a:r>
              <a:rPr lang="en-US" sz="2400" dirty="0"/>
              <a:t>that is neither too low to irritate the competition or too high to risk the value proposition with customers.</a:t>
            </a:r>
          </a:p>
          <a:p>
            <a:pPr>
              <a:buFont typeface="Arial"/>
              <a:buChar char="•"/>
            </a:pPr>
            <a:r>
              <a:rPr lang="en-US" sz="2400" dirty="0"/>
              <a:t>Can provide a competitive advantage in markets that have rapidly changing prices.</a:t>
            </a:r>
          </a:p>
          <a:p>
            <a:pPr lvl="1">
              <a:buFont typeface="Arial"/>
              <a:buChar char="•"/>
            </a:pPr>
            <a:r>
              <a:rPr lang="en-US" sz="2400" dirty="0" smtClean="0"/>
              <a:t>Example: </a:t>
            </a:r>
            <a:r>
              <a:rPr lang="en-US" sz="2400" dirty="0"/>
              <a:t>Southwest Airlines bases fares on actual distance traveled rather than load maximization formulas of other airlines. </a:t>
            </a:r>
            <a:r>
              <a:rPr lang="en-US" sz="2400" dirty="0" smtClean="0"/>
              <a:t>Southwest </a:t>
            </a:r>
            <a:r>
              <a:rPr lang="en-US" sz="2400" dirty="0"/>
              <a:t>has only a few </a:t>
            </a:r>
            <a:r>
              <a:rPr lang="en-US" sz="2400" dirty="0" smtClean="0"/>
              <a:t>stable </a:t>
            </a:r>
            <a:r>
              <a:rPr lang="en-US" sz="2400" dirty="0"/>
              <a:t>fares for each flight.</a:t>
            </a:r>
          </a:p>
        </p:txBody>
      </p:sp>
      <p:sp>
        <p:nvSpPr>
          <p:cNvPr id="4" name="Slide Number Placeholder 3">
            <a:extLst>
              <a:ext uri="{FF2B5EF4-FFF2-40B4-BE49-F238E27FC236}">
                <a16:creationId xmlns:a16="http://schemas.microsoft.com/office/drawing/2014/main" xmlns="" id="{C96B0E1F-654B-4DCC-9925-0BF7BFD3F93C}"/>
              </a:ext>
            </a:extLst>
          </p:cNvPr>
          <p:cNvSpPr>
            <a:spLocks noGrp="1"/>
          </p:cNvSpPr>
          <p:nvPr>
            <p:ph type="sldNum" sz="quarter" idx="12"/>
          </p:nvPr>
        </p:nvSpPr>
        <p:spPr/>
        <p:txBody>
          <a:bodyPr>
            <a:normAutofit fontScale="85000" lnSpcReduction="20000"/>
          </a:bodyPr>
          <a:lstStyle/>
          <a:p>
            <a:pPr>
              <a:defRPr/>
            </a:pPr>
            <a:fld id="{1F3F3FC4-8600-4621-981A-6531BFA4DF00}"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Title 1"/>
          <p:cNvSpPr>
            <a:spLocks noGrp="1"/>
          </p:cNvSpPr>
          <p:nvPr>
            <p:ph type="title"/>
          </p:nvPr>
        </p:nvSpPr>
        <p:spPr/>
        <p:txBody>
          <a:bodyPr>
            <a:noAutofit/>
          </a:bodyPr>
          <a:lstStyle/>
          <a:p>
            <a:pPr algn="ctr" eaLnBrk="1" hangingPunct="1">
              <a:defRPr/>
            </a:pPr>
            <a:r>
              <a:rPr lang="en-US" sz="3200" dirty="0" smtClean="0"/>
              <a:t>Related Strategies: </a:t>
            </a:r>
            <a:br>
              <a:rPr lang="en-US" sz="3200" dirty="0" smtClean="0"/>
            </a:br>
            <a:r>
              <a:rPr lang="en-US" sz="3200" dirty="0" smtClean="0"/>
              <a:t>Stability Pricing</a:t>
            </a:r>
            <a:endParaRPr lang="en-US" sz="3200" dirty="0"/>
          </a:p>
        </p:txBody>
      </p:sp>
    </p:spTree>
    <p:extLst>
      <p:ext uri="{BB962C8B-B14F-4D97-AF65-F5344CB8AC3E}">
        <p14:creationId xmlns:p14="http://schemas.microsoft.com/office/powerpoint/2010/main" val="3544619054"/>
      </p:ext>
    </p:extLst>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M&amp;J Ch 3</Template>
  <TotalTime>3763</TotalTime>
  <Words>5992</Words>
  <Application>Microsoft Macintosh PowerPoint</Application>
  <PresentationFormat>On-screen Show (4:3)</PresentationFormat>
  <Paragraphs>266</Paragraphs>
  <Slides>28</Slides>
  <Notes>25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M&amp;J Ch 3</vt:lpstr>
      <vt:lpstr>Chapter 11: Price and Deliver the Value Offering</vt:lpstr>
      <vt:lpstr>Learning Objectives</vt:lpstr>
      <vt:lpstr>Price Is a Core Component of Value</vt:lpstr>
      <vt:lpstr>Elements of Managing Pricing Decisions</vt:lpstr>
      <vt:lpstr>Establish Pricing Objectives</vt:lpstr>
      <vt:lpstr>Related Strategies:  Penetration Pricing</vt:lpstr>
      <vt:lpstr>Related Strategies:  Price Skimming</vt:lpstr>
      <vt:lpstr>Related Strategies: Profit Maximization and Competitor-Based Pricing</vt:lpstr>
      <vt:lpstr>Related Strategies:  Stability Pricing</vt:lpstr>
      <vt:lpstr>Related Strategies:  Value Pricing</vt:lpstr>
      <vt:lpstr>Generic Price-Quality Positioning Map</vt:lpstr>
      <vt:lpstr>Tactical Pricing Approaches</vt:lpstr>
      <vt:lpstr>Pricing Tactics: Product Line  and Captive</vt:lpstr>
      <vt:lpstr>Pricing Tactics: Bundling  and Reference</vt:lpstr>
      <vt:lpstr>Pricing Tactics: Prestige and One-Price and Variable</vt:lpstr>
      <vt:lpstr>Pricing Tactics: Odd/Even and Auction</vt:lpstr>
      <vt:lpstr>Pricing Tactics: One-Price and Variable; EDLP and High/Low</vt:lpstr>
      <vt:lpstr>Set the Exact Price</vt:lpstr>
      <vt:lpstr>Discounts and Allowances</vt:lpstr>
      <vt:lpstr>Determine Channel Discounts and Allowances</vt:lpstr>
      <vt:lpstr>Geographic Aspects</vt:lpstr>
      <vt:lpstr>Execute Price Changes</vt:lpstr>
      <vt:lpstr>Understand Legal Considerations in Pricing</vt:lpstr>
      <vt:lpstr>Alt Text Appendix</vt:lpstr>
      <vt:lpstr>Elements of Managing Pricing Decisions</vt:lpstr>
      <vt:lpstr>Generic Price-Quality  Positioning Map</vt:lpstr>
      <vt:lpstr>Tactical Pricing Approaches</vt:lpstr>
      <vt:lpstr>Determine Channel Discounts and Allowances</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526</cp:revision>
  <dcterms:created xsi:type="dcterms:W3CDTF">2008-07-02T15:22:33Z</dcterms:created>
  <dcterms:modified xsi:type="dcterms:W3CDTF">2018-03-07T19:03:02Z</dcterms:modified>
</cp:coreProperties>
</file>