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Override3.xml" ContentType="application/vnd.openxmlformats-officedocument.themeOverrid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6.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7.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8.xml" ContentType="application/vnd.openxmlformats-officedocument.theme+xml"/>
  <Override PartName="/ppt/theme/themeOverride4.xml" ContentType="application/vnd.openxmlformats-officedocument.themeOverrid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9.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10.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91" r:id="rId1"/>
    <p:sldMasterId id="2147484303" r:id="rId2"/>
    <p:sldMasterId id="2147484316" r:id="rId3"/>
    <p:sldMasterId id="2147484328" r:id="rId4"/>
    <p:sldMasterId id="2147484341" r:id="rId5"/>
    <p:sldMasterId id="2147484352" r:id="rId6"/>
    <p:sldMasterId id="2147484358" r:id="rId7"/>
    <p:sldMasterId id="2147484365" r:id="rId8"/>
    <p:sldMasterId id="2147484378" r:id="rId9"/>
    <p:sldMasterId id="2147484389" r:id="rId10"/>
    <p:sldMasterId id="2147484395" r:id="rId11"/>
  </p:sldMasterIdLst>
  <p:notesMasterIdLst>
    <p:notesMasterId r:id="rId47"/>
  </p:notesMasterIdLst>
  <p:handoutMasterIdLst>
    <p:handoutMasterId r:id="rId48"/>
  </p:handoutMasterIdLst>
  <p:sldIdLst>
    <p:sldId id="256" r:id="rId12"/>
    <p:sldId id="257" r:id="rId13"/>
    <p:sldId id="258" r:id="rId14"/>
    <p:sldId id="259" r:id="rId15"/>
    <p:sldId id="260" r:id="rId16"/>
    <p:sldId id="306" r:id="rId17"/>
    <p:sldId id="298" r:id="rId18"/>
    <p:sldId id="265" r:id="rId19"/>
    <p:sldId id="266" r:id="rId20"/>
    <p:sldId id="301" r:id="rId21"/>
    <p:sldId id="302" r:id="rId22"/>
    <p:sldId id="303" r:id="rId23"/>
    <p:sldId id="269" r:id="rId24"/>
    <p:sldId id="270" r:id="rId25"/>
    <p:sldId id="304" r:id="rId26"/>
    <p:sldId id="272" r:id="rId27"/>
    <p:sldId id="275" r:id="rId28"/>
    <p:sldId id="274" r:id="rId29"/>
    <p:sldId id="307" r:id="rId30"/>
    <p:sldId id="277" r:id="rId31"/>
    <p:sldId id="279" r:id="rId32"/>
    <p:sldId id="278" r:id="rId33"/>
    <p:sldId id="281" r:id="rId34"/>
    <p:sldId id="283" r:id="rId35"/>
    <p:sldId id="280" r:id="rId36"/>
    <p:sldId id="285" r:id="rId37"/>
    <p:sldId id="291" r:id="rId38"/>
    <p:sldId id="295" r:id="rId39"/>
    <p:sldId id="293" r:id="rId40"/>
    <p:sldId id="292" r:id="rId41"/>
    <p:sldId id="296" r:id="rId42"/>
    <p:sldId id="297" r:id="rId43"/>
    <p:sldId id="299" r:id="rId44"/>
    <p:sldId id="300" r:id="rId45"/>
    <p:sldId id="305"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D4E8"/>
    <a:srgbClr val="7F7B77"/>
    <a:srgbClr val="EFF8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87" autoAdjust="0"/>
    <p:restoredTop sz="98966" autoAdjust="0"/>
  </p:normalViewPr>
  <p:slideViewPr>
    <p:cSldViewPr snapToObjects="1">
      <p:cViewPr varScale="1">
        <p:scale>
          <a:sx n="82" d="100"/>
          <a:sy n="82" d="100"/>
        </p:scale>
        <p:origin x="-96" y="-55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55" Type="http://schemas.microsoft.com/office/2015/10/relationships/revisionInfo" Target="revisionInfo.xml"/><Relationship Id="rId40" Type="http://schemas.openxmlformats.org/officeDocument/2006/relationships/slide" Target="slides/slide29.xml"/><Relationship Id="rId41" Type="http://schemas.openxmlformats.org/officeDocument/2006/relationships/slide" Target="slides/slide30.xml"/><Relationship Id="rId42" Type="http://schemas.openxmlformats.org/officeDocument/2006/relationships/slide" Target="slides/slide31.xml"/><Relationship Id="rId43" Type="http://schemas.openxmlformats.org/officeDocument/2006/relationships/slide" Target="slides/slide32.xml"/><Relationship Id="rId44" Type="http://schemas.openxmlformats.org/officeDocument/2006/relationships/slide" Target="slides/slide33.xml"/><Relationship Id="rId45" Type="http://schemas.openxmlformats.org/officeDocument/2006/relationships/slide" Target="slides/slide34.xml"/><Relationship Id="rId46" Type="http://schemas.openxmlformats.org/officeDocument/2006/relationships/slide" Target="slides/slide3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 Id="rId34" Type="http://schemas.openxmlformats.org/officeDocument/2006/relationships/slide" Target="slides/slide23.xml"/><Relationship Id="rId35" Type="http://schemas.openxmlformats.org/officeDocument/2006/relationships/slide" Target="slides/slide24.xml"/><Relationship Id="rId36" Type="http://schemas.openxmlformats.org/officeDocument/2006/relationships/slide" Target="slides/slide25.xml"/><Relationship Id="rId37" Type="http://schemas.openxmlformats.org/officeDocument/2006/relationships/slide" Target="slides/slide26.xml"/><Relationship Id="rId38" Type="http://schemas.openxmlformats.org/officeDocument/2006/relationships/slide" Target="slides/slide27.xml"/><Relationship Id="rId39" Type="http://schemas.openxmlformats.org/officeDocument/2006/relationships/slide" Target="slides/slide2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4C8C8F-68A0-4AD2-9567-A5F557EDA988}" type="doc">
      <dgm:prSet loTypeId="urn:microsoft.com/office/officeart/2005/8/layout/matrix3" loCatId="matrix" qsTypeId="urn:microsoft.com/office/officeart/2005/8/quickstyle/simple3" qsCatId="simple" csTypeId="urn:microsoft.com/office/officeart/2005/8/colors/colorful5" csCatId="colorful"/>
      <dgm:spPr/>
      <dgm:t>
        <a:bodyPr/>
        <a:lstStyle/>
        <a:p>
          <a:endParaRPr lang="en-US"/>
        </a:p>
      </dgm:t>
    </dgm:pt>
    <dgm:pt modelId="{2C16DCC3-C6E8-471D-8E81-68997C7598F3}">
      <dgm:prSet/>
      <dgm:spPr/>
      <dgm:t>
        <a:bodyPr/>
        <a:lstStyle/>
        <a:p>
          <a:pPr rtl="0"/>
          <a:r>
            <a:rPr lang="en-US" dirty="0"/>
            <a:t>Cost issues</a:t>
          </a:r>
        </a:p>
      </dgm:t>
    </dgm:pt>
    <dgm:pt modelId="{F1847512-FB59-46CE-AD4E-E568809BA911}" type="parTrans" cxnId="{66B53794-0C34-49A5-BD6C-EFFF3A116BBA}">
      <dgm:prSet/>
      <dgm:spPr/>
      <dgm:t>
        <a:bodyPr/>
        <a:lstStyle/>
        <a:p>
          <a:endParaRPr lang="en-US"/>
        </a:p>
      </dgm:t>
    </dgm:pt>
    <dgm:pt modelId="{F7BD5372-1CD2-46C8-AD63-41A468325119}" type="sibTrans" cxnId="{66B53794-0C34-49A5-BD6C-EFFF3A116BBA}">
      <dgm:prSet/>
      <dgm:spPr/>
      <dgm:t>
        <a:bodyPr/>
        <a:lstStyle/>
        <a:p>
          <a:endParaRPr lang="en-US"/>
        </a:p>
      </dgm:t>
    </dgm:pt>
    <dgm:pt modelId="{D42D602D-96FC-4F57-B548-109E6B737FFF}">
      <dgm:prSet/>
      <dgm:spPr/>
      <dgm:t>
        <a:bodyPr/>
        <a:lstStyle/>
        <a:p>
          <a:pPr rtl="0"/>
          <a:r>
            <a:rPr lang="en-US" dirty="0"/>
            <a:t>Accuracy of the sales forecast</a:t>
          </a:r>
        </a:p>
      </dgm:t>
    </dgm:pt>
    <dgm:pt modelId="{A19B3A60-49C5-49FD-B888-057CB2A9356E}" type="parTrans" cxnId="{6B6C7828-D72B-48EA-94C2-6DB981AE147B}">
      <dgm:prSet/>
      <dgm:spPr/>
      <dgm:t>
        <a:bodyPr/>
        <a:lstStyle/>
        <a:p>
          <a:endParaRPr lang="en-US"/>
        </a:p>
      </dgm:t>
    </dgm:pt>
    <dgm:pt modelId="{9EE9D4CC-AEEC-4B18-8A9D-439A88881A37}" type="sibTrans" cxnId="{6B6C7828-D72B-48EA-94C2-6DB981AE147B}">
      <dgm:prSet/>
      <dgm:spPr/>
      <dgm:t>
        <a:bodyPr/>
        <a:lstStyle/>
        <a:p>
          <a:endParaRPr lang="en-US"/>
        </a:p>
      </dgm:t>
    </dgm:pt>
    <dgm:pt modelId="{7B9A7AF5-6804-4F36-929B-2583FC1082EA}">
      <dgm:prSet/>
      <dgm:spPr/>
      <dgm:t>
        <a:bodyPr/>
        <a:lstStyle/>
        <a:p>
          <a:pPr rtl="0"/>
          <a:r>
            <a:rPr lang="en-US" dirty="0"/>
            <a:t>Likelihood of major changes</a:t>
          </a:r>
        </a:p>
      </dgm:t>
    </dgm:pt>
    <dgm:pt modelId="{B96EEAE9-4A35-4306-A8BC-1683F23A35BD}" type="parTrans" cxnId="{38005493-B9B4-475E-9558-BF2DDF597C98}">
      <dgm:prSet/>
      <dgm:spPr/>
      <dgm:t>
        <a:bodyPr/>
        <a:lstStyle/>
        <a:p>
          <a:endParaRPr lang="en-US"/>
        </a:p>
      </dgm:t>
    </dgm:pt>
    <dgm:pt modelId="{C9BCA62D-4A46-4964-AED8-834B7845FC66}" type="sibTrans" cxnId="{38005493-B9B4-475E-9558-BF2DDF597C98}">
      <dgm:prSet/>
      <dgm:spPr/>
      <dgm:t>
        <a:bodyPr/>
        <a:lstStyle/>
        <a:p>
          <a:endParaRPr lang="en-US"/>
        </a:p>
      </dgm:t>
    </dgm:pt>
    <dgm:pt modelId="{E4C81A7A-9429-47A9-A9FB-D6D910652F2F}">
      <dgm:prSet/>
      <dgm:spPr/>
      <dgm:t>
        <a:bodyPr/>
        <a:lstStyle/>
        <a:p>
          <a:pPr rtl="0"/>
          <a:r>
            <a:rPr lang="en-US" dirty="0"/>
            <a:t>Type of products</a:t>
          </a:r>
        </a:p>
      </dgm:t>
    </dgm:pt>
    <dgm:pt modelId="{A5777800-59C7-415A-AF55-10E7F08B8D8A}" type="sibTrans" cxnId="{7FDA1B70-3A35-4A9A-913E-58ECE0DF1746}">
      <dgm:prSet/>
      <dgm:spPr/>
      <dgm:t>
        <a:bodyPr/>
        <a:lstStyle/>
        <a:p>
          <a:endParaRPr lang="en-US"/>
        </a:p>
      </dgm:t>
    </dgm:pt>
    <dgm:pt modelId="{773597FB-5E7D-426F-81DB-54583C61DFBA}" type="parTrans" cxnId="{7FDA1B70-3A35-4A9A-913E-58ECE0DF1746}">
      <dgm:prSet/>
      <dgm:spPr/>
      <dgm:t>
        <a:bodyPr/>
        <a:lstStyle/>
        <a:p>
          <a:endParaRPr lang="en-US"/>
        </a:p>
      </dgm:t>
    </dgm:pt>
    <dgm:pt modelId="{E04A7E1A-366A-443A-851B-DE35789F1DFA}" type="pres">
      <dgm:prSet presAssocID="{3B4C8C8F-68A0-4AD2-9567-A5F557EDA988}" presName="matrix" presStyleCnt="0">
        <dgm:presLayoutVars>
          <dgm:chMax val="1"/>
          <dgm:dir/>
          <dgm:resizeHandles val="exact"/>
        </dgm:presLayoutVars>
      </dgm:prSet>
      <dgm:spPr/>
      <dgm:t>
        <a:bodyPr/>
        <a:lstStyle/>
        <a:p>
          <a:endParaRPr lang="en-US"/>
        </a:p>
      </dgm:t>
    </dgm:pt>
    <dgm:pt modelId="{9572BCC3-72A1-474C-A606-62B2B2B26385}" type="pres">
      <dgm:prSet presAssocID="{3B4C8C8F-68A0-4AD2-9567-A5F557EDA988}" presName="diamond" presStyleLbl="bgShp" presStyleIdx="0" presStyleCnt="1"/>
      <dgm:spPr/>
    </dgm:pt>
    <dgm:pt modelId="{EE65E7EA-466F-4238-B9C8-D5076B8CE0B5}" type="pres">
      <dgm:prSet presAssocID="{3B4C8C8F-68A0-4AD2-9567-A5F557EDA988}" presName="quad1" presStyleLbl="node1" presStyleIdx="0" presStyleCnt="4">
        <dgm:presLayoutVars>
          <dgm:chMax val="0"/>
          <dgm:chPref val="0"/>
          <dgm:bulletEnabled val="1"/>
        </dgm:presLayoutVars>
      </dgm:prSet>
      <dgm:spPr/>
      <dgm:t>
        <a:bodyPr/>
        <a:lstStyle/>
        <a:p>
          <a:endParaRPr lang="en-US"/>
        </a:p>
      </dgm:t>
    </dgm:pt>
    <dgm:pt modelId="{AC00F21D-F649-4F8F-956D-ED0D220E51EA}" type="pres">
      <dgm:prSet presAssocID="{3B4C8C8F-68A0-4AD2-9567-A5F557EDA988}" presName="quad2" presStyleLbl="node1" presStyleIdx="1" presStyleCnt="4">
        <dgm:presLayoutVars>
          <dgm:chMax val="0"/>
          <dgm:chPref val="0"/>
          <dgm:bulletEnabled val="1"/>
        </dgm:presLayoutVars>
      </dgm:prSet>
      <dgm:spPr/>
      <dgm:t>
        <a:bodyPr/>
        <a:lstStyle/>
        <a:p>
          <a:endParaRPr lang="en-US"/>
        </a:p>
      </dgm:t>
    </dgm:pt>
    <dgm:pt modelId="{3EC4B71B-39A7-41A7-A1E7-E2D58C98954C}" type="pres">
      <dgm:prSet presAssocID="{3B4C8C8F-68A0-4AD2-9567-A5F557EDA988}" presName="quad3" presStyleLbl="node1" presStyleIdx="2" presStyleCnt="4">
        <dgm:presLayoutVars>
          <dgm:chMax val="0"/>
          <dgm:chPref val="0"/>
          <dgm:bulletEnabled val="1"/>
        </dgm:presLayoutVars>
      </dgm:prSet>
      <dgm:spPr/>
      <dgm:t>
        <a:bodyPr/>
        <a:lstStyle/>
        <a:p>
          <a:endParaRPr lang="en-US"/>
        </a:p>
      </dgm:t>
    </dgm:pt>
    <dgm:pt modelId="{5C51E1FA-B278-4FC2-AF42-716029EBC845}" type="pres">
      <dgm:prSet presAssocID="{3B4C8C8F-68A0-4AD2-9567-A5F557EDA988}" presName="quad4" presStyleLbl="node1" presStyleIdx="3" presStyleCnt="4">
        <dgm:presLayoutVars>
          <dgm:chMax val="0"/>
          <dgm:chPref val="0"/>
          <dgm:bulletEnabled val="1"/>
        </dgm:presLayoutVars>
      </dgm:prSet>
      <dgm:spPr/>
      <dgm:t>
        <a:bodyPr/>
        <a:lstStyle/>
        <a:p>
          <a:endParaRPr lang="en-US"/>
        </a:p>
      </dgm:t>
    </dgm:pt>
  </dgm:ptLst>
  <dgm:cxnLst>
    <dgm:cxn modelId="{C51FDC0A-B704-48F2-9860-3C6E631E6718}" type="presOf" srcId="{E4C81A7A-9429-47A9-A9FB-D6D910652F2F}" destId="{EE65E7EA-466F-4238-B9C8-D5076B8CE0B5}" srcOrd="0" destOrd="0" presId="urn:microsoft.com/office/officeart/2005/8/layout/matrix3"/>
    <dgm:cxn modelId="{66B53794-0C34-49A5-BD6C-EFFF3A116BBA}" srcId="{3B4C8C8F-68A0-4AD2-9567-A5F557EDA988}" destId="{2C16DCC3-C6E8-471D-8E81-68997C7598F3}" srcOrd="1" destOrd="0" parTransId="{F1847512-FB59-46CE-AD4E-E568809BA911}" sibTransId="{F7BD5372-1CD2-46C8-AD63-41A468325119}"/>
    <dgm:cxn modelId="{38005493-B9B4-475E-9558-BF2DDF597C98}" srcId="{3B4C8C8F-68A0-4AD2-9567-A5F557EDA988}" destId="{7B9A7AF5-6804-4F36-929B-2583FC1082EA}" srcOrd="3" destOrd="0" parTransId="{B96EEAE9-4A35-4306-A8BC-1683F23A35BD}" sibTransId="{C9BCA62D-4A46-4964-AED8-834B7845FC66}"/>
    <dgm:cxn modelId="{84D8C956-DFF0-4DE8-946A-2484DF19A1C5}" type="presOf" srcId="{7B9A7AF5-6804-4F36-929B-2583FC1082EA}" destId="{5C51E1FA-B278-4FC2-AF42-716029EBC845}" srcOrd="0" destOrd="0" presId="urn:microsoft.com/office/officeart/2005/8/layout/matrix3"/>
    <dgm:cxn modelId="{5584C9E3-D52C-495B-B479-ECD9C3F4ABFF}" type="presOf" srcId="{D42D602D-96FC-4F57-B548-109E6B737FFF}" destId="{3EC4B71B-39A7-41A7-A1E7-E2D58C98954C}" srcOrd="0" destOrd="0" presId="urn:microsoft.com/office/officeart/2005/8/layout/matrix3"/>
    <dgm:cxn modelId="{6B6C7828-D72B-48EA-94C2-6DB981AE147B}" srcId="{3B4C8C8F-68A0-4AD2-9567-A5F557EDA988}" destId="{D42D602D-96FC-4F57-B548-109E6B737FFF}" srcOrd="2" destOrd="0" parTransId="{A19B3A60-49C5-49FD-B888-057CB2A9356E}" sibTransId="{9EE9D4CC-AEEC-4B18-8A9D-439A88881A37}"/>
    <dgm:cxn modelId="{1DDA9A61-2DBF-4FE5-B380-659B2330AACE}" type="presOf" srcId="{2C16DCC3-C6E8-471D-8E81-68997C7598F3}" destId="{AC00F21D-F649-4F8F-956D-ED0D220E51EA}" srcOrd="0" destOrd="0" presId="urn:microsoft.com/office/officeart/2005/8/layout/matrix3"/>
    <dgm:cxn modelId="{7FDA1B70-3A35-4A9A-913E-58ECE0DF1746}" srcId="{3B4C8C8F-68A0-4AD2-9567-A5F557EDA988}" destId="{E4C81A7A-9429-47A9-A9FB-D6D910652F2F}" srcOrd="0" destOrd="0" parTransId="{773597FB-5E7D-426F-81DB-54583C61DFBA}" sibTransId="{A5777800-59C7-415A-AF55-10E7F08B8D8A}"/>
    <dgm:cxn modelId="{B4CB6A3A-C045-4A99-8C41-CE3D57CC17F0}" type="presOf" srcId="{3B4C8C8F-68A0-4AD2-9567-A5F557EDA988}" destId="{E04A7E1A-366A-443A-851B-DE35789F1DFA}" srcOrd="0" destOrd="0" presId="urn:microsoft.com/office/officeart/2005/8/layout/matrix3"/>
    <dgm:cxn modelId="{2DE5B0DB-C083-46DF-9C66-6E9DB966E133}" type="presParOf" srcId="{E04A7E1A-366A-443A-851B-DE35789F1DFA}" destId="{9572BCC3-72A1-474C-A606-62B2B2B26385}" srcOrd="0" destOrd="0" presId="urn:microsoft.com/office/officeart/2005/8/layout/matrix3"/>
    <dgm:cxn modelId="{18DF5A62-AC87-43AC-8E22-4D03520D001B}" type="presParOf" srcId="{E04A7E1A-366A-443A-851B-DE35789F1DFA}" destId="{EE65E7EA-466F-4238-B9C8-D5076B8CE0B5}" srcOrd="1" destOrd="0" presId="urn:microsoft.com/office/officeart/2005/8/layout/matrix3"/>
    <dgm:cxn modelId="{5B04FAAA-6FC3-48A0-98D2-8DF2187C4038}" type="presParOf" srcId="{E04A7E1A-366A-443A-851B-DE35789F1DFA}" destId="{AC00F21D-F649-4F8F-956D-ED0D220E51EA}" srcOrd="2" destOrd="0" presId="urn:microsoft.com/office/officeart/2005/8/layout/matrix3"/>
    <dgm:cxn modelId="{9A74A38F-BF9A-445E-8914-3903D6EFDC1C}" type="presParOf" srcId="{E04A7E1A-366A-443A-851B-DE35789F1DFA}" destId="{3EC4B71B-39A7-41A7-A1E7-E2D58C98954C}" srcOrd="3" destOrd="0" presId="urn:microsoft.com/office/officeart/2005/8/layout/matrix3"/>
    <dgm:cxn modelId="{0E406EEB-EC6C-4F82-AFD3-FD36A3A0A2FE}" type="presParOf" srcId="{E04A7E1A-366A-443A-851B-DE35789F1DFA}" destId="{5C51E1FA-B278-4FC2-AF42-716029EBC84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2BCC3-72A1-474C-A606-62B2B2B26385}">
      <dsp:nvSpPr>
        <dsp:cNvPr id="0" name=""/>
        <dsp:cNvSpPr/>
      </dsp:nvSpPr>
      <dsp:spPr>
        <a:xfrm>
          <a:off x="1264370" y="0"/>
          <a:ext cx="3962579" cy="3962579"/>
        </a:xfrm>
        <a:prstGeom prst="diamond">
          <a:avLst/>
        </a:prstGeom>
        <a:solidFill>
          <a:schemeClr val="accent5">
            <a:tint val="40000"/>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1">
          <a:scrgbClr r="0" g="0" b="0"/>
        </a:fillRef>
        <a:effectRef idx="1">
          <a:scrgbClr r="0" g="0" b="0"/>
        </a:effectRef>
        <a:fontRef idx="minor"/>
      </dsp:style>
    </dsp:sp>
    <dsp:sp modelId="{EE65E7EA-466F-4238-B9C8-D5076B8CE0B5}">
      <dsp:nvSpPr>
        <dsp:cNvPr id="0" name=""/>
        <dsp:cNvSpPr/>
      </dsp:nvSpPr>
      <dsp:spPr>
        <a:xfrm>
          <a:off x="1640815" y="376445"/>
          <a:ext cx="1545405" cy="1545405"/>
        </a:xfrm>
        <a:prstGeom prst="roundRect">
          <a:avLst/>
        </a:prstGeom>
        <a:solidFill>
          <a:schemeClr val="accent5">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a:t>Type of products</a:t>
          </a:r>
        </a:p>
      </dsp:txBody>
      <dsp:txXfrm>
        <a:off x="1716255" y="451885"/>
        <a:ext cx="1394525" cy="1394525"/>
      </dsp:txXfrm>
    </dsp:sp>
    <dsp:sp modelId="{AC00F21D-F649-4F8F-956D-ED0D220E51EA}">
      <dsp:nvSpPr>
        <dsp:cNvPr id="0" name=""/>
        <dsp:cNvSpPr/>
      </dsp:nvSpPr>
      <dsp:spPr>
        <a:xfrm>
          <a:off x="3305098" y="376445"/>
          <a:ext cx="1545405" cy="1545405"/>
        </a:xfrm>
        <a:prstGeom prst="roundRect">
          <a:avLst/>
        </a:prstGeom>
        <a:solidFill>
          <a:schemeClr val="accent5">
            <a:hueOff val="2691353"/>
            <a:satOff val="-20602"/>
            <a:lumOff val="-3268"/>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a:t>Cost issues</a:t>
          </a:r>
        </a:p>
      </dsp:txBody>
      <dsp:txXfrm>
        <a:off x="3380538" y="451885"/>
        <a:ext cx="1394525" cy="1394525"/>
      </dsp:txXfrm>
    </dsp:sp>
    <dsp:sp modelId="{3EC4B71B-39A7-41A7-A1E7-E2D58C98954C}">
      <dsp:nvSpPr>
        <dsp:cNvPr id="0" name=""/>
        <dsp:cNvSpPr/>
      </dsp:nvSpPr>
      <dsp:spPr>
        <a:xfrm>
          <a:off x="1640815" y="2040728"/>
          <a:ext cx="1545405" cy="1545405"/>
        </a:xfrm>
        <a:prstGeom prst="roundRect">
          <a:avLst/>
        </a:prstGeom>
        <a:solidFill>
          <a:schemeClr val="accent5">
            <a:hueOff val="5382707"/>
            <a:satOff val="-41203"/>
            <a:lumOff val="-6536"/>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a:t>Accuracy of the sales forecast</a:t>
          </a:r>
        </a:p>
      </dsp:txBody>
      <dsp:txXfrm>
        <a:off x="1716255" y="2116168"/>
        <a:ext cx="1394525" cy="1394525"/>
      </dsp:txXfrm>
    </dsp:sp>
    <dsp:sp modelId="{5C51E1FA-B278-4FC2-AF42-716029EBC845}">
      <dsp:nvSpPr>
        <dsp:cNvPr id="0" name=""/>
        <dsp:cNvSpPr/>
      </dsp:nvSpPr>
      <dsp:spPr>
        <a:xfrm>
          <a:off x="3305098" y="2040728"/>
          <a:ext cx="1545405" cy="1545405"/>
        </a:xfrm>
        <a:prstGeom prst="roundRect">
          <a:avLst/>
        </a:prstGeom>
        <a:solidFill>
          <a:schemeClr val="accent5">
            <a:hueOff val="8074059"/>
            <a:satOff val="-61805"/>
            <a:lumOff val="-9804"/>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a:t>Likelihood of major changes</a:t>
          </a:r>
        </a:p>
      </dsp:txBody>
      <dsp:txXfrm>
        <a:off x="3380538" y="2116168"/>
        <a:ext cx="1394525" cy="1394525"/>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8E73ED-68BC-8F45-BEE7-C07255116084}" type="datetimeFigureOut">
              <a:rPr lang="en-US" smtClean="0"/>
              <a:t>3/7/18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D1E56CD-11B5-0643-A543-ED5006488893}" type="slidenum">
              <a:rPr lang="en-US" smtClean="0"/>
              <a:t>‹#›</a:t>
            </a:fld>
            <a:endParaRPr lang="en-US"/>
          </a:p>
        </p:txBody>
      </p:sp>
    </p:spTree>
    <p:extLst>
      <p:ext uri="{BB962C8B-B14F-4D97-AF65-F5344CB8AC3E}">
        <p14:creationId xmlns:p14="http://schemas.microsoft.com/office/powerpoint/2010/main" val="10496551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0B3DB49-ECB6-42BE-81E7-ADB633749067}" type="datetimeFigureOut">
              <a:rPr lang="en-US"/>
              <a:pPr>
                <a:defRPr/>
              </a:pPr>
              <a:t>3/7/18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03A420B6-0266-4DE3-B7A1-23CE1AB87E7D}" type="slidenum">
              <a:rPr lang="en-US"/>
              <a:pPr>
                <a:defRPr/>
              </a:pPr>
              <a:t>‹#›</a:t>
            </a:fld>
            <a:endParaRPr lang="en-US" dirty="0"/>
          </a:p>
        </p:txBody>
      </p:sp>
    </p:spTree>
    <p:extLst>
      <p:ext uri="{BB962C8B-B14F-4D97-AF65-F5344CB8AC3E}">
        <p14:creationId xmlns:p14="http://schemas.microsoft.com/office/powerpoint/2010/main" val="342499378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3A420B6-0266-4DE3-B7A1-23CE1AB87E7D}"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dirty="0">
                <a:solidFill>
                  <a:schemeClr val="tx1"/>
                </a:solidFill>
                <a:latin typeface="+mn-lt"/>
                <a:ea typeface="+mn-ea"/>
                <a:cs typeface="+mn-cs"/>
              </a:rPr>
              <a:t>Selling. </a:t>
            </a:r>
            <a:r>
              <a:rPr lang="en-US" sz="1200" kern="1200" dirty="0">
                <a:solidFill>
                  <a:schemeClr val="tx1"/>
                </a:solidFill>
                <a:latin typeface="+mn-lt"/>
                <a:ea typeface="+mn-ea"/>
                <a:cs typeface="+mn-cs"/>
              </a:rPr>
              <a:t>Often, intermediaries provide a sales force to represent a manufacturer’s product line. This could take the form of manufacturers’ representatives, or brokers, that represent a product line down the channel. Alternatively, the salespeople might work for a wholesaler or retailer.</a:t>
            </a:r>
          </a:p>
          <a:p>
            <a:endParaRPr lang="en-US" sz="1200" kern="1200" dirty="0">
              <a:solidFill>
                <a:schemeClr val="tx1"/>
              </a:solidFill>
              <a:latin typeface="+mn-lt"/>
              <a:ea typeface="+mn-ea"/>
              <a:cs typeface="+mn-cs"/>
            </a:endParaRPr>
          </a:p>
          <a:p>
            <a:r>
              <a:rPr lang="en-US" sz="1200" i="1" kern="1200" dirty="0">
                <a:solidFill>
                  <a:schemeClr val="tx1"/>
                </a:solidFill>
                <a:latin typeface="+mn-lt"/>
                <a:ea typeface="+mn-ea"/>
                <a:cs typeface="+mn-cs"/>
              </a:rPr>
              <a:t>Buying. </a:t>
            </a:r>
            <a:r>
              <a:rPr lang="en-US" sz="1200" kern="1200" dirty="0">
                <a:solidFill>
                  <a:schemeClr val="tx1"/>
                </a:solidFill>
                <a:latin typeface="+mn-lt"/>
                <a:ea typeface="+mn-ea"/>
                <a:cs typeface="+mn-cs"/>
              </a:rPr>
              <a:t>Both wholesalers and retailers perform an important function by evaluating products and ultimately simplifying purchase decisions by creating assortments.</a:t>
            </a:r>
            <a:endParaRPr lang="en-US" sz="8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i="1" kern="1200" dirty="0">
                <a:solidFill>
                  <a:schemeClr val="tx1"/>
                </a:solidFill>
                <a:latin typeface="+mn-lt"/>
                <a:ea typeface="+mn-ea"/>
                <a:cs typeface="+mn-cs"/>
              </a:rPr>
              <a:t>Marketing communications. </a:t>
            </a:r>
            <a:r>
              <a:rPr lang="en-US" sz="1200" kern="1200" dirty="0">
                <a:solidFill>
                  <a:schemeClr val="tx1"/>
                </a:solidFill>
                <a:latin typeface="+mn-lt"/>
                <a:ea typeface="+mn-ea"/>
                <a:cs typeface="+mn-cs"/>
              </a:rPr>
              <a:t>Intermediaries frequently receive incentives from manufacturers to participate in helping promote products in the channel.</a:t>
            </a:r>
            <a:endParaRPr lang="en-US" sz="16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03A420B6-0266-4DE3-B7A1-23CE1AB87E7D}" type="slidenum">
              <a:rPr lang="en-US" smtClean="0"/>
              <a:pPr>
                <a:defRPr/>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i="1" kern="1200" dirty="0">
                <a:solidFill>
                  <a:schemeClr val="tx1"/>
                </a:solidFill>
                <a:latin typeface="+mn-lt"/>
                <a:ea typeface="+mn-ea"/>
                <a:cs typeface="+mn-cs"/>
              </a:rPr>
              <a:t>Financing. </a:t>
            </a:r>
            <a:r>
              <a:rPr lang="en-US" sz="1200" kern="1200" dirty="0">
                <a:solidFill>
                  <a:schemeClr val="tx1"/>
                </a:solidFill>
                <a:latin typeface="+mn-lt"/>
                <a:ea typeface="+mn-ea"/>
                <a:cs typeface="+mn-cs"/>
              </a:rPr>
              <a:t>Without readily available credit at various stages in the distribution process many channels could not operate. In any given channel, when credit is required by one channel member it may be facilitated by another channel member such as a producer, wholesaler, or retailer, depending on the situation. Alternatively, credit may be facilitated by outside sources such as banks and credit card providers.</a:t>
            </a:r>
          </a:p>
          <a:p>
            <a:r>
              <a:rPr lang="en-US" sz="1200" i="1" kern="1200" dirty="0">
                <a:solidFill>
                  <a:schemeClr val="tx1"/>
                </a:solidFill>
                <a:latin typeface="+mn-lt"/>
                <a:ea typeface="+mn-ea"/>
                <a:cs typeface="+mn-cs"/>
              </a:rPr>
              <a:t>Market research. </a:t>
            </a:r>
            <a:r>
              <a:rPr lang="en-US" sz="1200" kern="1200" dirty="0">
                <a:solidFill>
                  <a:schemeClr val="tx1"/>
                </a:solidFill>
                <a:latin typeface="+mn-lt"/>
                <a:ea typeface="+mn-ea"/>
                <a:cs typeface="+mn-cs"/>
              </a:rPr>
              <a:t>Because intermediaries are closer to end-user consumers and business users than manufacturers, they are in an ideal position to gather information about the market and consumer trends. Collecting and sharing market and competitive information helps members of the channel continue to offer the right product mix at the right prices.</a:t>
            </a:r>
          </a:p>
          <a:p>
            <a:r>
              <a:rPr lang="en-US" sz="1200" i="1" kern="1200" dirty="0">
                <a:solidFill>
                  <a:schemeClr val="tx1"/>
                </a:solidFill>
                <a:latin typeface="+mn-lt"/>
                <a:ea typeface="+mn-ea"/>
                <a:cs typeface="+mn-cs"/>
              </a:rPr>
              <a:t>Risk-taking. </a:t>
            </a:r>
            <a:r>
              <a:rPr lang="en-US" sz="1200" kern="1200" dirty="0">
                <a:solidFill>
                  <a:schemeClr val="tx1"/>
                </a:solidFill>
                <a:latin typeface="+mn-lt"/>
                <a:ea typeface="+mn-ea"/>
                <a:cs typeface="+mn-cs"/>
              </a:rPr>
              <a:t>A big part of how an intermediary can add value is by reducing the risk of others in the channel. Any of the major physical distribution functions described above that are assumed by a channel member comes with potential risks and liabilities.</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i="1" kern="1200" dirty="0">
                <a:solidFill>
                  <a:schemeClr val="tx1"/>
                </a:solidFill>
                <a:latin typeface="+mn-lt"/>
                <a:ea typeface="+mn-ea"/>
                <a:cs typeface="+mn-cs"/>
              </a:rPr>
              <a:t>Other services. </a:t>
            </a:r>
            <a:r>
              <a:rPr lang="en-US" sz="1200" kern="1200" dirty="0">
                <a:solidFill>
                  <a:schemeClr val="tx1"/>
                </a:solidFill>
                <a:latin typeface="+mn-lt"/>
                <a:ea typeface="+mn-ea"/>
                <a:cs typeface="+mn-cs"/>
              </a:rPr>
              <a:t>Services performed by intermediaries run a gamut of activities such as training others in the channel on how to display or sell the products, repair and maintenance of products after a sale, and providing customized software for inventory management, accounting and billing, and other </a:t>
            </a:r>
            <a:r>
              <a:rPr lang="en-US" sz="1200" kern="1200" dirty="0" smtClean="0">
                <a:solidFill>
                  <a:schemeClr val="tx1"/>
                </a:solidFill>
                <a:latin typeface="+mn-lt"/>
                <a:ea typeface="+mn-ea"/>
                <a:cs typeface="+mn-cs"/>
              </a:rPr>
              <a:t>operational </a:t>
            </a:r>
            <a:r>
              <a:rPr lang="en-US" sz="1200" kern="1200" dirty="0">
                <a:solidFill>
                  <a:schemeClr val="tx1"/>
                </a:solidFill>
                <a:latin typeface="+mn-lt"/>
                <a:ea typeface="+mn-ea"/>
                <a:cs typeface="+mn-cs"/>
              </a:rPr>
              <a:t>processes.</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03A420B6-0266-4DE3-B7A1-23CE1AB87E7D}" type="slidenum">
              <a:rPr lang="en-US" smtClean="0"/>
              <a:pPr>
                <a:defRPr/>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In the early days of e-commerce, many entrepreneurs rushed to market with a website to sell their favorite products. This dot-com boom quickly turned to a bust, however, in part because many of these new-age marketers didn’t understand the basics of distribution channels. Simply opening a website that features a product is one thing, but it’s another thing entirely to invest in the infrastructure and capabilities needed to consistently fulfill orders in a timely and accurate manner.</a:t>
            </a:r>
          </a:p>
          <a:p>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Today, E-marketers are much more savvy about how they set up and manage their channels and realize that disintermediation may not improve aggregate channel performance. The trend toward more stability in online </a:t>
            </a:r>
            <a:r>
              <a:rPr lang="en-US" sz="1200" kern="1200" dirty="0" smtClean="0">
                <a:solidFill>
                  <a:schemeClr val="tx1"/>
                </a:solidFill>
                <a:latin typeface="+mn-lt"/>
                <a:ea typeface="+mn-ea"/>
                <a:cs typeface="+mn-cs"/>
              </a:rPr>
              <a:t>shopping </a:t>
            </a:r>
            <a:r>
              <a:rPr lang="en-US" sz="1200" kern="1200" dirty="0">
                <a:solidFill>
                  <a:schemeClr val="tx1"/>
                </a:solidFill>
                <a:latin typeface="+mn-lt"/>
                <a:ea typeface="+mn-ea"/>
                <a:cs typeface="+mn-cs"/>
              </a:rPr>
              <a:t>was facilitated in large measure by the entry of firms such as UPS and FedEx into the market of providing a broad range of integrated </a:t>
            </a:r>
            <a:r>
              <a:rPr lang="en-US" sz="1200" kern="1200" dirty="0" smtClean="0">
                <a:solidFill>
                  <a:schemeClr val="tx1"/>
                </a:solidFill>
                <a:latin typeface="+mn-lt"/>
                <a:ea typeface="+mn-ea"/>
                <a:cs typeface="+mn-cs"/>
              </a:rPr>
              <a:t>supply-chain </a:t>
            </a:r>
            <a:r>
              <a:rPr lang="en-US" sz="1200" kern="1200" dirty="0">
                <a:solidFill>
                  <a:schemeClr val="tx1"/>
                </a:solidFill>
                <a:latin typeface="+mn-lt"/>
                <a:ea typeface="+mn-ea"/>
                <a:cs typeface="+mn-cs"/>
              </a:rPr>
              <a:t>solutions.</a:t>
            </a:r>
          </a:p>
          <a:p>
            <a:endParaRPr lang="en-US" dirty="0"/>
          </a:p>
        </p:txBody>
      </p:sp>
      <p:sp>
        <p:nvSpPr>
          <p:cNvPr id="4" name="Slide Number Placeholder 3"/>
          <p:cNvSpPr>
            <a:spLocks noGrp="1"/>
          </p:cNvSpPr>
          <p:nvPr>
            <p:ph type="sldNum" sz="quarter" idx="10"/>
          </p:nvPr>
        </p:nvSpPr>
        <p:spPr/>
        <p:txBody>
          <a:bodyPr/>
          <a:lstStyle/>
          <a:p>
            <a:pPr>
              <a:defRPr/>
            </a:pPr>
            <a:fld id="{03A420B6-0266-4DE3-B7A1-23CE1AB87E7D}" type="slidenum">
              <a:rPr lang="en-US" smtClean="0"/>
              <a:pPr>
                <a:defRPr/>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In corporate VMS, a channel member has invested in backward or forward  vertical integration by buying a controlling interest in other intermediaries.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 contractual VMS consists of otherwise independent entities that are bound together legally through contractual agreement. The most famous example of this arrangement is a franchise organization, which is designed to create a contractual relationship between a franchisor that grants the franchise and the franchisee, or the independent entity entering into an agreement to perform at the standards required by the franchisor.</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In an administered VMS, the sheer size and power of one of the channel members places it in a position of channel control. The lead player in such situations may be referred to as the channel captain or channel leader, signifying its ability to control many aspects of that channel’s operations. Example:  P</a:t>
            </a:r>
            <a:r>
              <a:rPr lang="en-US" sz="1200" kern="1200" dirty="0" smtClean="0">
                <a:solidFill>
                  <a:schemeClr val="tx1"/>
                </a:solidFill>
                <a:latin typeface="+mn-lt"/>
                <a:ea typeface="+mn-ea"/>
                <a:cs typeface="+mn-cs"/>
              </a:rPr>
              <a:t>&amp;G </a:t>
            </a:r>
            <a:r>
              <a:rPr lang="en-US" sz="1200" kern="1200" dirty="0">
                <a:solidFill>
                  <a:schemeClr val="tx1"/>
                </a:solidFill>
                <a:latin typeface="+mn-lt"/>
                <a:ea typeface="+mn-ea"/>
                <a:cs typeface="+mn-cs"/>
              </a:rPr>
              <a:t>and Walmart power shift.</a:t>
            </a:r>
          </a:p>
          <a:p>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03A420B6-0266-4DE3-B7A1-23CE1AB87E7D}" type="slidenum">
              <a:rPr lang="en-US" smtClean="0"/>
              <a:pPr>
                <a:defRPr/>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Coercive power involves an explicit or implicit threat that a channel captain will invoke negative consequences on a channel member if it does not comply with the leader’s request or expectations. </a:t>
            </a:r>
          </a:p>
          <a:p>
            <a:r>
              <a:rPr lang="en-US" sz="1200" kern="1200" dirty="0">
                <a:solidFill>
                  <a:schemeClr val="tx1"/>
                </a:solidFill>
                <a:latin typeface="+mn-lt"/>
                <a:ea typeface="+mn-ea"/>
                <a:cs typeface="+mn-cs"/>
              </a:rPr>
              <a:t>Reward power occurs</a:t>
            </a:r>
            <a:r>
              <a:rPr lang="en-US" sz="1200" kern="1200" baseline="0" dirty="0">
                <a:solidFill>
                  <a:schemeClr val="tx1"/>
                </a:solidFill>
                <a:latin typeface="+mn-lt"/>
                <a:ea typeface="+mn-ea"/>
                <a:cs typeface="+mn-cs"/>
              </a:rPr>
              <a:t> when a firm cannot bypass a channel even though there may be conflict.  Most manufacturers want to have their products in Walmart even though it is very rigid in the vendor requirements.</a:t>
            </a:r>
          </a:p>
          <a:p>
            <a:r>
              <a:rPr lang="en-US" sz="1200" i="1" kern="1200" dirty="0">
                <a:solidFill>
                  <a:schemeClr val="tx1"/>
                </a:solidFill>
                <a:latin typeface="+mn-lt"/>
                <a:ea typeface="+mn-ea"/>
                <a:cs typeface="+mn-cs"/>
              </a:rPr>
              <a:t>Expert power. </a:t>
            </a:r>
            <a:r>
              <a:rPr lang="en-US" sz="1200" kern="1200" dirty="0">
                <a:solidFill>
                  <a:schemeClr val="tx1"/>
                </a:solidFill>
                <a:latin typeface="+mn-lt"/>
                <a:ea typeface="+mn-ea"/>
                <a:cs typeface="+mn-cs"/>
              </a:rPr>
              <a:t>Often, channel members adopt an approach  of  utilizing  their  unique  competencies  to influence others in the channel. Expert power might take the form of sharing important product knowledge, such as a representative from Clinique setting up a demonstration for cosmetic consultants in a Nordstrom store to stimulate sales expertise.</a:t>
            </a:r>
          </a:p>
          <a:p>
            <a:pPr lvl="0"/>
            <a:r>
              <a:rPr lang="en-US" sz="1200" i="1" kern="1200" dirty="0">
                <a:solidFill>
                  <a:schemeClr val="tx1"/>
                </a:solidFill>
                <a:latin typeface="+mn-lt"/>
                <a:ea typeface="+mn-ea"/>
                <a:cs typeface="+mn-cs"/>
              </a:rPr>
              <a:t>Referent power. </a:t>
            </a:r>
            <a:r>
              <a:rPr lang="en-US" sz="1200" kern="1200" dirty="0">
                <a:solidFill>
                  <a:schemeClr val="tx1"/>
                </a:solidFill>
                <a:latin typeface="+mn-lt"/>
                <a:ea typeface="+mn-ea"/>
                <a:cs typeface="+mn-cs"/>
              </a:rPr>
              <a:t>When a channel member is respected, admired, or revered based on one or more attributes, that member enjoys referent power within the channel. Only the best of the best brands can rely on this power source.</a:t>
            </a:r>
          </a:p>
          <a:p>
            <a:pPr lvl="0"/>
            <a:r>
              <a:rPr lang="en-US" sz="1200" i="1" kern="1200" dirty="0">
                <a:solidFill>
                  <a:schemeClr val="tx1"/>
                </a:solidFill>
                <a:latin typeface="+mn-lt"/>
                <a:ea typeface="+mn-ea"/>
                <a:cs typeface="+mn-cs"/>
              </a:rPr>
              <a:t>Legitimate power. </a:t>
            </a:r>
            <a:r>
              <a:rPr lang="en-US" sz="1200" kern="1200" dirty="0">
                <a:solidFill>
                  <a:schemeClr val="tx1"/>
                </a:solidFill>
                <a:latin typeface="+mn-lt"/>
                <a:ea typeface="+mn-ea"/>
                <a:cs typeface="+mn-cs"/>
              </a:rPr>
              <a:t>Legitimate power results from contracts such as franchise agreements or other formal agreements.</a:t>
            </a:r>
            <a:endParaRPr lang="en-US" sz="18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03A420B6-0266-4DE3-B7A1-23CE1AB87E7D}" type="slidenum">
              <a:rPr lang="en-US" smtClean="0"/>
              <a:pPr>
                <a:defRPr/>
              </a:pPr>
              <a:t>17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3A420B6-0266-4DE3-B7A1-23CE1AB87E7D}" type="slidenum">
              <a:rPr lang="en-US" smtClean="0"/>
              <a:pPr>
                <a:defRPr/>
              </a:pPr>
              <a:t>19</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Hiring </a:t>
            </a:r>
            <a:r>
              <a:rPr lang="en-US" sz="1200" kern="1200" dirty="0">
                <a:solidFill>
                  <a:schemeClr val="tx1"/>
                </a:solidFill>
                <a:latin typeface="+mn-lt"/>
                <a:ea typeface="+mn-ea"/>
                <a:cs typeface="+mn-cs"/>
              </a:rPr>
              <a:t>an in-house sales force, investing in a fleet of trucks, building a warehouse facility, pursuing a corporate VMS through vertical integration, and engaging in a contractual VMS with other intermediaries each would increase a firm’s control of the channel but at the same time limit its flexibility to change if the competition and other external forces require it. Other options, such as brokers, manufacturer’s agents, and common carriers have the opposite effect in that a firm’s influence and control in the channel is minimized but great flexibility is attained to dramatically and quickly alter aspects of the channel if needed.</a:t>
            </a:r>
          </a:p>
          <a:p>
            <a:endParaRPr lang="en-US" dirty="0"/>
          </a:p>
        </p:txBody>
      </p:sp>
      <p:sp>
        <p:nvSpPr>
          <p:cNvPr id="4" name="Slide Number Placeholder 3"/>
          <p:cNvSpPr>
            <a:spLocks noGrp="1"/>
          </p:cNvSpPr>
          <p:nvPr>
            <p:ph type="sldNum" sz="quarter" idx="10"/>
          </p:nvPr>
        </p:nvSpPr>
        <p:spPr/>
        <p:txBody>
          <a:bodyPr/>
          <a:lstStyle/>
          <a:p>
            <a:pPr>
              <a:defRPr/>
            </a:pPr>
            <a:fld id="{03A420B6-0266-4DE3-B7A1-23CE1AB87E7D}" type="slidenum">
              <a:rPr lang="en-US" smtClean="0"/>
              <a:pPr>
                <a:defRPr/>
              </a:pPr>
              <a:t>20</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Traditionally, logistics was thought of as an internal flow going one direction—</a:t>
            </a:r>
            <a:r>
              <a:rPr lang="en-US" sz="1200" b="1" kern="1200" dirty="0">
                <a:solidFill>
                  <a:schemeClr val="tx1"/>
                </a:solidFill>
                <a:effectLst/>
                <a:latin typeface="+mn-lt"/>
                <a:ea typeface="+mn-ea"/>
                <a:cs typeface="+mn-cs"/>
              </a:rPr>
              <a:t>outbound logistics</a:t>
            </a:r>
            <a:r>
              <a:rPr lang="en-US" sz="1200" kern="1200" dirty="0">
                <a:solidFill>
                  <a:schemeClr val="tx1"/>
                </a:solidFill>
                <a:effectLst/>
                <a:latin typeface="+mn-lt"/>
                <a:ea typeface="+mn-ea"/>
                <a:cs typeface="+mn-cs"/>
              </a:rPr>
              <a:t>. That is, it was thought that logistics started with production and ended with receipt of the finished good by the end-user consumer or business user. From a supply chain perspective, logistics professionals today tend to take a more holistic view of physical distribution. Thus, along with outbound logistics, it is important to consider </a:t>
            </a:r>
            <a:r>
              <a:rPr lang="en-US" sz="1200" b="1" kern="1200" dirty="0">
                <a:solidFill>
                  <a:schemeClr val="tx1"/>
                </a:solidFill>
                <a:effectLst/>
                <a:latin typeface="+mn-lt"/>
                <a:ea typeface="+mn-ea"/>
                <a:cs typeface="+mn-cs"/>
              </a:rPr>
              <a:t>inbound logistics</a:t>
            </a:r>
            <a:r>
              <a:rPr lang="en-US" sz="1200" kern="1200" dirty="0">
                <a:solidFill>
                  <a:schemeClr val="tx1"/>
                </a:solidFill>
                <a:effectLst/>
                <a:latin typeface="+mn-lt"/>
                <a:ea typeface="+mn-ea"/>
                <a:cs typeface="+mn-cs"/>
              </a:rPr>
              <a:t>—sourcing materials and knowledge inputs from external suppliers to the point at which production </a:t>
            </a:r>
            <a:r>
              <a:rPr lang="en-US" sz="1200" kern="1200" dirty="0" smtClean="0">
                <a:solidFill>
                  <a:schemeClr val="tx1"/>
                </a:solidFill>
                <a:effectLst/>
                <a:latin typeface="+mn-lt"/>
                <a:ea typeface="+mn-ea"/>
                <a:cs typeface="+mn-cs"/>
              </a:rPr>
              <a:t>begins. Today</a:t>
            </a:r>
            <a:r>
              <a:rPr lang="en-US" sz="1200" kern="1200" dirty="0">
                <a:solidFill>
                  <a:schemeClr val="tx1"/>
                </a:solidFill>
                <a:effectLst/>
                <a:latin typeface="+mn-lt"/>
                <a:ea typeface="+mn-ea"/>
                <a:cs typeface="+mn-cs"/>
              </a:rPr>
              <a:t>, the concept of reverse logistics must also be taken into  account</a:t>
            </a:r>
            <a:r>
              <a:rPr lang="en-US" sz="1200" kern="1200" dirty="0" smtClean="0">
                <a:solidFill>
                  <a:schemeClr val="tx1"/>
                </a:solidFill>
                <a:effectLst/>
                <a:latin typeface="+mn-lt"/>
                <a:ea typeface="+mn-ea"/>
                <a:cs typeface="+mn-cs"/>
              </a:rPr>
              <a:t>. </a:t>
            </a:r>
            <a:r>
              <a:rPr lang="en-US" sz="1200" b="1" kern="1200" dirty="0">
                <a:solidFill>
                  <a:schemeClr val="tx1"/>
                </a:solidFill>
                <a:effectLst/>
                <a:latin typeface="+mn-lt"/>
                <a:ea typeface="+mn-ea"/>
                <a:cs typeface="+mn-cs"/>
              </a:rPr>
              <a:t>Reverse logistics </a:t>
            </a:r>
            <a:r>
              <a:rPr lang="en-US" sz="1200" kern="1200" dirty="0">
                <a:solidFill>
                  <a:schemeClr val="tx1"/>
                </a:solidFill>
                <a:effectLst/>
                <a:latin typeface="+mn-lt"/>
                <a:ea typeface="+mn-ea"/>
                <a:cs typeface="+mn-cs"/>
              </a:rPr>
              <a:t>deals with how to get goods back to a manufacturer or intermediary after purchase. Product returns result for many reasons including spoilage and breakage, excess inventory, customer dissatisfaction, and overstocks.</a:t>
            </a:r>
            <a:endParaRPr lang="en-US" dirty="0"/>
          </a:p>
        </p:txBody>
      </p:sp>
      <p:sp>
        <p:nvSpPr>
          <p:cNvPr id="4" name="Slide Number Placeholder 3"/>
          <p:cNvSpPr>
            <a:spLocks noGrp="1"/>
          </p:cNvSpPr>
          <p:nvPr>
            <p:ph type="sldNum" sz="quarter" idx="10"/>
          </p:nvPr>
        </p:nvSpPr>
        <p:spPr/>
        <p:txBody>
          <a:bodyPr/>
          <a:lstStyle/>
          <a:p>
            <a:pPr>
              <a:defRPr/>
            </a:pPr>
            <a:fld id="{03A420B6-0266-4DE3-B7A1-23CE1AB87E7D}" type="slidenum">
              <a:rPr lang="en-US" smtClean="0"/>
              <a:pPr>
                <a:defRPr/>
              </a:pPr>
              <a:t>22</a:t>
            </a:fld>
            <a:endParaRPr lang="en-US" dirty="0"/>
          </a:p>
        </p:txBody>
      </p:sp>
    </p:spTree>
    <p:extLst>
      <p:ext uri="{BB962C8B-B14F-4D97-AF65-F5344CB8AC3E}">
        <p14:creationId xmlns:p14="http://schemas.microsoft.com/office/powerpoint/2010/main" val="1638708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Receiving and properly processing customer orders is a critical step in getting product moving through the supply chain. It is also a point at which mistakes can easily occur, and when a mistake o</a:t>
            </a:r>
            <a:r>
              <a:rPr lang="en-US" sz="1200" kern="1200" dirty="0">
                <a:solidFill>
                  <a:schemeClr val="tx1"/>
                </a:solidFill>
                <a:effectLst/>
                <a:latin typeface="+mn-lt"/>
                <a:ea typeface="+mn-ea"/>
                <a:cs typeface="+mn-cs"/>
              </a:rPr>
              <a:t>ccurs, and when a mistake occurs in the order, it usually carries through the whole fulfillment system. If the item ordered is in stock, outbound processing from inventory occurs. If the item is not in stock, referred to as a </a:t>
            </a:r>
            <a:r>
              <a:rPr lang="en-US" sz="1200" b="1" kern="1200" dirty="0">
                <a:solidFill>
                  <a:schemeClr val="tx1"/>
                </a:solidFill>
                <a:effectLst/>
                <a:latin typeface="+mn-lt"/>
                <a:ea typeface="+mn-ea"/>
                <a:cs typeface="+mn-cs"/>
              </a:rPr>
              <a:t>stock-out</a:t>
            </a:r>
            <a:r>
              <a:rPr lang="en-US" sz="1200" kern="1200" dirty="0">
                <a:solidFill>
                  <a:schemeClr val="tx1"/>
                </a:solidFill>
                <a:effectLst/>
                <a:latin typeface="+mn-lt"/>
                <a:ea typeface="+mn-ea"/>
                <a:cs typeface="+mn-cs"/>
              </a:rPr>
              <a:t>, then inbound replenishment processes are triggered.</a:t>
            </a:r>
          </a:p>
          <a:p>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In an ideal supply chain, materials of all kinds are handled as few times as possible. Any warehouse needs to be designed so that after goods are received and checked in, they move directly to their designated storage locations. Efficient, orderly, clean, and well-marked warehouses enhance the flow of goods.</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To ensure that inventories of both raw materials and finished goods are sufficient to meet customer demand without undue delay, firms utilize sophisticated just-in-time (JIT) inventory control systems. A JIT system’s goal is to balance the double-edge sword of potentially having too many goods on hand and creating unnecessary warehousing costs, with the chance of having so little </a:t>
            </a:r>
            <a:r>
              <a:rPr lang="en-US" sz="1200" kern="1200" dirty="0">
                <a:solidFill>
                  <a:schemeClr val="tx1"/>
                </a:solidFill>
                <a:effectLst/>
                <a:latin typeface="+mn-lt"/>
                <a:ea typeface="+mn-ea"/>
                <a:cs typeface="+mn-cs"/>
              </a:rPr>
              <a:t>inventory in stock   that stock-outs occur, requiring expensive rush production and express delivery situations.</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With the cost of fuel today, it is not unusual for transportation costs to run as much as 10 percent of cost of goods sold. Effective transportation management is one way that many firms keep a lid on costs while also optimizing delivery options for customers.  Inventory in stock that stock-outs occur requiring expensive rush production and express delivery situations.</a:t>
            </a:r>
            <a:endParaRPr lang="en-US" dirty="0"/>
          </a:p>
        </p:txBody>
      </p:sp>
      <p:sp>
        <p:nvSpPr>
          <p:cNvPr id="4" name="Slide Number Placeholder 3"/>
          <p:cNvSpPr>
            <a:spLocks noGrp="1"/>
          </p:cNvSpPr>
          <p:nvPr>
            <p:ph type="sldNum" sz="quarter" idx="10"/>
          </p:nvPr>
        </p:nvSpPr>
        <p:spPr/>
        <p:txBody>
          <a:bodyPr/>
          <a:lstStyle/>
          <a:p>
            <a:pPr>
              <a:defRPr/>
            </a:pPr>
            <a:fld id="{03A420B6-0266-4DE3-B7A1-23CE1AB87E7D}" type="slidenum">
              <a:rPr lang="en-US" smtClean="0"/>
              <a:pPr>
                <a:defRPr/>
              </a:pPr>
              <a:t>23</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3A420B6-0266-4DE3-B7A1-23CE1AB87E7D}" type="slidenum">
              <a:rPr lang="en-US" smtClean="0"/>
              <a:pPr>
                <a:defRPr/>
              </a:pPr>
              <a:t>24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Emblematic of the central role that channel and supply chain issues play in forming the value proposition of modern firms, it is telling that today more and more marketing managers are turning to elements of the “place P” within the 4Ps of the marketing mix for sources of differential </a:t>
            </a:r>
            <a:r>
              <a:rPr lang="en-US" sz="1200" kern="1200" dirty="0" smtClean="0">
                <a:solidFill>
                  <a:schemeClr val="tx1"/>
                </a:solidFill>
                <a:effectLst/>
                <a:latin typeface="+mn-lt"/>
                <a:ea typeface="+mn-ea"/>
                <a:cs typeface="+mn-cs"/>
              </a:rPr>
              <a:t>competitive </a:t>
            </a:r>
            <a:r>
              <a:rPr lang="en-US" sz="1200" kern="1200" dirty="0">
                <a:solidFill>
                  <a:schemeClr val="tx1"/>
                </a:solidFill>
                <a:effectLst/>
                <a:latin typeface="+mn-lt"/>
                <a:ea typeface="+mn-ea"/>
                <a:cs typeface="+mn-cs"/>
              </a:rPr>
              <a:t>advantage.</a:t>
            </a:r>
            <a:endParaRPr lang="en-US" dirty="0"/>
          </a:p>
        </p:txBody>
      </p:sp>
      <p:sp>
        <p:nvSpPr>
          <p:cNvPr id="4" name="Slide Number Placeholder 3"/>
          <p:cNvSpPr>
            <a:spLocks noGrp="1"/>
          </p:cNvSpPr>
          <p:nvPr>
            <p:ph type="sldNum" sz="quarter" idx="10"/>
          </p:nvPr>
        </p:nvSpPr>
        <p:spPr/>
        <p:txBody>
          <a:bodyPr/>
          <a:lstStyle/>
          <a:p>
            <a:pPr>
              <a:defRPr/>
            </a:pPr>
            <a:fld id="{03A420B6-0266-4DE3-B7A1-23CE1AB87E7D}" type="slidenum">
              <a:rPr lang="en-US" smtClean="0"/>
              <a:pPr>
                <a:defRPr/>
              </a:pPr>
              <a:t>3</a:t>
            </a:fld>
            <a:endParaRPr lang="en-US" dirty="0"/>
          </a:p>
        </p:txBody>
      </p:sp>
    </p:spTree>
    <p:extLst>
      <p:ext uri="{BB962C8B-B14F-4D97-AF65-F5344CB8AC3E}">
        <p14:creationId xmlns:p14="http://schemas.microsoft.com/office/powerpoint/2010/main" val="27093700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latin typeface="+mn-lt"/>
                <a:ea typeface="+mn-ea"/>
                <a:cs typeface="+mn-cs"/>
              </a:rPr>
              <a:t>When a supplier creates a restrictive agreement that prohibits intermediaries that handle its product from selling competing firms’ products, exclusive dealing has occurred. Whether a particular arrangement is legal depends on whether it interferes with the intermediary’s right to act independently or the rights of competitors to succeed—that is, is competition lessened by the arrangement? Exclusive dealing lessens competition if it (1) accounts for substantial market share, (2) involves a substantial dollar amount, and (3) involves a big supplier and smaller intermediary, which sets up a case for coercion.</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 exclusive territory protects an intermediary from having to compete with others selling a producer’s goods. Can a producer always grant an intermediary an exclusive territory for sales purposes? Not necessarily. For this practice to be legal, it would have to be demonstrated that the exclusivity doesn’t violate any statutes on restriction of competition. This issue often manifests itself in the context of suppliers limiting the number of retail outlets within a certain geographic area.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If a seller requires an intermediary to purchase a supplementary product to qualify to purchase the primary product the intermediary wishes to buy, a tying contract is in place. Example: “You can buy my printer, but to do so you </a:t>
            </a:r>
            <a:r>
              <a:rPr lang="en-US" sz="1200" i="1" kern="1200" dirty="0">
                <a:solidFill>
                  <a:schemeClr val="tx1"/>
                </a:solidFill>
                <a:latin typeface="+mn-lt"/>
                <a:ea typeface="+mn-ea"/>
                <a:cs typeface="+mn-cs"/>
              </a:rPr>
              <a:t>must </a:t>
            </a:r>
            <a:r>
              <a:rPr lang="en-US" sz="1200" kern="1200" dirty="0">
                <a:solidFill>
                  <a:schemeClr val="tx1"/>
                </a:solidFill>
                <a:latin typeface="+mn-lt"/>
                <a:ea typeface="+mn-ea"/>
                <a:cs typeface="+mn-cs"/>
              </a:rPr>
              <a:t>sign a contract to by my ink”—thus, the products are “tied together” as terms of sale. Tying contracts are illegal, but historically it has often been difficult to prove whether an agreement is or isn’t a tying contract in a court of law.</a:t>
            </a:r>
            <a:endParaRPr lang="en-US" dirty="0"/>
          </a:p>
        </p:txBody>
      </p:sp>
      <p:sp>
        <p:nvSpPr>
          <p:cNvPr id="4" name="Slide Number Placeholder 3"/>
          <p:cNvSpPr>
            <a:spLocks noGrp="1"/>
          </p:cNvSpPr>
          <p:nvPr>
            <p:ph type="sldNum" sz="quarter" idx="10"/>
          </p:nvPr>
        </p:nvSpPr>
        <p:spPr/>
        <p:txBody>
          <a:bodyPr/>
          <a:lstStyle/>
          <a:p>
            <a:pPr>
              <a:defRPr/>
            </a:pPr>
            <a:fld id="{03A420B6-0266-4DE3-B7A1-23CE1AB87E7D}" type="slidenum">
              <a:rPr lang="en-US" smtClean="0"/>
              <a:pPr>
                <a:defRPr/>
              </a:pPr>
              <a:t>25</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3A420B6-0266-4DE3-B7A1-23CE1AB87E7D}" type="slidenum">
              <a:rPr lang="en-US" smtClean="0"/>
              <a:pPr>
                <a:defRPr/>
              </a:pPr>
              <a:t>26</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3A420B6-0266-4DE3-B7A1-23CE1AB87E7D}" type="slidenum">
              <a:rPr lang="en-US" smtClean="0"/>
              <a:pPr>
                <a:defRPr/>
              </a:pPr>
              <a:t>27</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b="1" i="1" kern="1200" dirty="0">
                <a:solidFill>
                  <a:schemeClr val="tx1"/>
                </a:solidFill>
                <a:effectLst/>
                <a:latin typeface="+mn-lt"/>
                <a:ea typeface="+mn-ea"/>
                <a:cs typeface="+mn-cs"/>
              </a:rPr>
              <a:t>Extensive Selection </a:t>
            </a:r>
            <a:r>
              <a:rPr lang="en-US" sz="1200" kern="1200" dirty="0">
                <a:solidFill>
                  <a:schemeClr val="tx1"/>
                </a:solidFill>
                <a:effectLst/>
                <a:latin typeface="+mn-lt"/>
                <a:ea typeface="+mn-ea"/>
                <a:cs typeface="+mn-cs"/>
              </a:rPr>
              <a:t>No other channel offers the breadth and depth of selection. From information search to purchase, the Internet gives consumers greater access to more choices and different product options.</a:t>
            </a:r>
          </a:p>
          <a:p>
            <a:r>
              <a:rPr lang="en-US" sz="1200" b="1" i="1" kern="1200" dirty="0">
                <a:solidFill>
                  <a:schemeClr val="tx1"/>
                </a:solidFill>
                <a:effectLst/>
                <a:latin typeface="+mn-lt"/>
                <a:ea typeface="+mn-ea"/>
                <a:cs typeface="+mn-cs"/>
              </a:rPr>
              <a:t>Considerable Information Available for Product Research and Evaluation </a:t>
            </a:r>
            <a:r>
              <a:rPr lang="en-US" sz="1200" kern="1200" dirty="0">
                <a:solidFill>
                  <a:schemeClr val="tx1"/>
                </a:solidFill>
                <a:effectLst/>
                <a:latin typeface="+mn-lt"/>
                <a:ea typeface="+mn-ea"/>
                <a:cs typeface="+mn-cs"/>
              </a:rPr>
              <a:t>The Internet dramatically expands consumers’ knowledge, offering an almost unlimited number of websites that research, evaluate, and recommend products and services. From retailers (Best Buy in electronics) to independent testing organizations (</a:t>
            </a:r>
            <a:r>
              <a:rPr lang="en-US" sz="1200" kern="1200" dirty="0" err="1">
                <a:solidFill>
                  <a:schemeClr val="tx1"/>
                </a:solidFill>
                <a:effectLst/>
                <a:latin typeface="+mn-lt"/>
                <a:ea typeface="+mn-ea"/>
                <a:cs typeface="+mn-cs"/>
              </a:rPr>
              <a:t>CNet</a:t>
            </a:r>
            <a:r>
              <a:rPr lang="en-US" sz="1200" kern="1200" dirty="0">
                <a:solidFill>
                  <a:schemeClr val="tx1"/>
                </a:solidFill>
                <a:effectLst/>
                <a:latin typeface="+mn-lt"/>
                <a:ea typeface="+mn-ea"/>
                <a:cs typeface="+mn-cs"/>
              </a:rPr>
              <a:t> in technology), consumers can find information on anything.</a:t>
            </a:r>
          </a:p>
          <a:p>
            <a:r>
              <a:rPr lang="en-US" sz="1200" b="1" i="1" kern="1200" dirty="0">
                <a:solidFill>
                  <a:schemeClr val="tx1"/>
                </a:solidFill>
                <a:effectLst/>
                <a:latin typeface="+mn-lt"/>
                <a:ea typeface="+mn-ea"/>
                <a:cs typeface="+mn-cs"/>
              </a:rPr>
              <a:t>Build Product Communities </a:t>
            </a:r>
            <a:r>
              <a:rPr lang="en-US" sz="1200" kern="1200" dirty="0">
                <a:solidFill>
                  <a:schemeClr val="tx1"/>
                </a:solidFill>
                <a:effectLst/>
                <a:latin typeface="+mn-lt"/>
                <a:ea typeface="+mn-ea"/>
                <a:cs typeface="+mn-cs"/>
              </a:rPr>
              <a:t>The Internet brings together groups of individuals with a shared interest to create virtual communities. These communities share information, ideas, and product information. Babycenter.com offers parents a one-stop source for information about babies, children, and parenting. </a:t>
            </a:r>
          </a:p>
          <a:p>
            <a:r>
              <a:rPr lang="en-US" sz="1200" b="1" i="1" kern="1200" dirty="0">
                <a:solidFill>
                  <a:schemeClr val="tx1"/>
                </a:solidFill>
                <a:effectLst/>
                <a:latin typeface="+mn-lt"/>
                <a:ea typeface="+mn-ea"/>
                <a:cs typeface="+mn-cs"/>
              </a:rPr>
              <a:t>Individualized Customer Experience </a:t>
            </a:r>
            <a:r>
              <a:rPr lang="en-US" sz="1200" kern="1200" dirty="0">
                <a:solidFill>
                  <a:schemeClr val="tx1"/>
                </a:solidFill>
                <a:effectLst/>
                <a:latin typeface="+mn-lt"/>
                <a:ea typeface="+mn-ea"/>
                <a:cs typeface="+mn-cs"/>
              </a:rPr>
              <a:t>The Internet allows a great deal of personalization for both the consumer and the company. Consumers can get one-on- one interaction from a customer service representative and create their own web content based on personal preferences. At the same time, companies can tailor messages and web content by analyzing consumer web history. The end result is a more customized, personal experience for the consumer.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1" kern="1200" dirty="0">
                <a:solidFill>
                  <a:schemeClr val="tx1"/>
                </a:solidFill>
                <a:effectLst/>
                <a:latin typeface="+mn-lt"/>
                <a:ea typeface="+mn-ea"/>
                <a:cs typeface="+mn-cs"/>
              </a:rPr>
              <a:t>Easier for Customers to Walk  Away  </a:t>
            </a:r>
            <a:r>
              <a:rPr lang="en-US" sz="1200" kern="1200" dirty="0">
                <a:solidFill>
                  <a:schemeClr val="tx1"/>
                </a:solidFill>
                <a:effectLst/>
                <a:latin typeface="+mn-lt"/>
                <a:ea typeface="+mn-ea"/>
                <a:cs typeface="+mn-cs"/>
              </a:rPr>
              <a:t>The customer   is in total control of the web experience and has the opportunity to walk away at any time. In sharp contrast to a personal-selling situation or even a retail store, the customer can simply click to another site. This puts additional pressure on the website to attract and then hold on to visitors. In evaluating a website, one of the key measures is its “stickiness,” which refers to the amount of time visitors remain at the site. A good website not only attracts a lot of visitors, but it also gets them to remain and explore the site.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1" kern="1200" dirty="0">
                <a:solidFill>
                  <a:schemeClr val="tx1"/>
                </a:solidFill>
                <a:effectLst/>
                <a:latin typeface="+mn-lt"/>
                <a:ea typeface="+mn-ea"/>
                <a:cs typeface="+mn-cs"/>
              </a:rPr>
              <a:t>Reduced Ability to Sell Features and Benefits </a:t>
            </a:r>
            <a:r>
              <a:rPr lang="en-US" sz="1200" kern="1200" dirty="0">
                <a:solidFill>
                  <a:schemeClr val="tx1"/>
                </a:solidFill>
                <a:effectLst/>
                <a:latin typeface="+mn-lt"/>
                <a:ea typeface="+mn-ea"/>
                <a:cs typeface="+mn-cs"/>
              </a:rPr>
              <a:t>Websites incorporate sophisticated tools to display and highlight critical features and benefits.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1" kern="1200" dirty="0">
                <a:solidFill>
                  <a:schemeClr val="tx1"/>
                </a:solidFill>
                <a:effectLst/>
                <a:latin typeface="+mn-lt"/>
                <a:ea typeface="+mn-ea"/>
                <a:cs typeface="+mn-cs"/>
              </a:rPr>
              <a:t>Security of Personal Data </a:t>
            </a:r>
            <a:r>
              <a:rPr lang="en-US" sz="1200" b="1" i="1" strike="sngStrike" kern="1200" dirty="0">
                <a:solidFill>
                  <a:schemeClr val="tx1"/>
                </a:solidFill>
                <a:effectLst/>
                <a:latin typeface="+mn-lt"/>
                <a:ea typeface="+mn-ea"/>
                <a:cs typeface="+mn-cs"/>
              </a:rPr>
              <a:t> C</a:t>
            </a:r>
            <a:r>
              <a:rPr lang="en-US" sz="1200" kern="1200" dirty="0">
                <a:solidFill>
                  <a:schemeClr val="tx1"/>
                </a:solidFill>
                <a:effectLst/>
                <a:latin typeface="+mn-lt"/>
                <a:ea typeface="+mn-ea"/>
                <a:cs typeface="+mn-cs"/>
              </a:rPr>
              <a:t>ompanies work hard to make their websites secure and keep personal data such as credit card numbers private, many consumers still have concerns about the security of their data. </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03A420B6-0266-4DE3-B7A1-23CE1AB87E7D}"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3A420B6-0266-4DE3-B7A1-23CE1AB87E7D}" type="slidenum">
              <a:rPr lang="en-US" smtClean="0"/>
              <a:pPr>
                <a:defRPr/>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Value networks are fluid and complex. They are composed </a:t>
            </a:r>
            <a:r>
              <a:rPr lang="en-US" sz="1200" kern="1200" dirty="0" smtClean="0">
                <a:solidFill>
                  <a:schemeClr val="tx1"/>
                </a:solidFill>
                <a:effectLst/>
                <a:latin typeface="+mn-lt"/>
                <a:ea typeface="+mn-ea"/>
                <a:cs typeface="+mn-cs"/>
              </a:rPr>
              <a:t>of </a:t>
            </a:r>
            <a:r>
              <a:rPr lang="en-US" sz="1200" kern="1200" dirty="0">
                <a:solidFill>
                  <a:schemeClr val="tx1"/>
                </a:solidFill>
                <a:effectLst/>
                <a:latin typeface="+mn-lt"/>
                <a:ea typeface="+mn-ea"/>
                <a:cs typeface="+mn-cs"/>
              </a:rPr>
              <a:t>potentially numerous firms with which a company interacts </a:t>
            </a:r>
            <a:r>
              <a:rPr lang="en-US" sz="1200" kern="1200" dirty="0" smtClean="0">
                <a:solidFill>
                  <a:schemeClr val="tx1"/>
                </a:solidFill>
                <a:effectLst/>
                <a:latin typeface="+mn-lt"/>
                <a:ea typeface="+mn-ea"/>
                <a:cs typeface="+mn-cs"/>
              </a:rPr>
              <a:t>vertically within </a:t>
            </a:r>
            <a:r>
              <a:rPr lang="en-US" sz="1200" kern="1200" dirty="0">
                <a:solidFill>
                  <a:schemeClr val="tx1"/>
                </a:solidFill>
                <a:effectLst/>
                <a:latin typeface="+mn-lt"/>
                <a:ea typeface="+mn-ea"/>
                <a:cs typeface="+mn-cs"/>
              </a:rPr>
              <a:t>its </a:t>
            </a:r>
            <a:r>
              <a:rPr lang="en-US" sz="1200" kern="1200" dirty="0" smtClean="0">
                <a:solidFill>
                  <a:schemeClr val="tx1"/>
                </a:solidFill>
                <a:effectLst/>
                <a:latin typeface="+mn-lt"/>
                <a:ea typeface="+mn-ea"/>
                <a:cs typeface="+mn-cs"/>
              </a:rPr>
              <a:t>channel </a:t>
            </a:r>
            <a:r>
              <a:rPr lang="en-US" sz="1200" kern="1200" dirty="0">
                <a:solidFill>
                  <a:schemeClr val="tx1"/>
                </a:solidFill>
                <a:effectLst/>
                <a:latin typeface="+mn-lt"/>
                <a:ea typeface="+mn-ea"/>
                <a:cs typeface="+mn-cs"/>
              </a:rPr>
              <a:t>of distribution and horizontally across other firms whose contributions are essential to getting the right offering to the right customers. A value network perspective is a macro-level strategic approach that is being adopted by many firms in part because of the intense competition to cut costs and maximize process efficiencies every step of the way to market. The approach suggests opportunities for breaking outside of traditional thinking that marketing is encapsulated </a:t>
            </a:r>
            <a:r>
              <a:rPr lang="en-US" sz="1200" i="1" kern="1200" dirty="0">
                <a:solidFill>
                  <a:schemeClr val="tx1"/>
                </a:solidFill>
                <a:effectLst/>
                <a:latin typeface="+mn-lt"/>
                <a:ea typeface="+mn-ea"/>
                <a:cs typeface="+mn-cs"/>
              </a:rPr>
              <a:t>within </a:t>
            </a:r>
            <a:r>
              <a:rPr lang="en-US" sz="1200" kern="1200" dirty="0">
                <a:solidFill>
                  <a:schemeClr val="tx1"/>
                </a:solidFill>
                <a:effectLst/>
                <a:latin typeface="+mn-lt"/>
                <a:ea typeface="+mn-ea"/>
                <a:cs typeface="+mn-cs"/>
              </a:rPr>
              <a:t>an organization, and instead suggests looking for such opportunities as alliances, strategic partnerships, nontraditional channel approaches, episodic collaborations, and outsourcing opportunities to provide unique sources of competitive edge.</a:t>
            </a:r>
          </a:p>
          <a:p>
            <a:endParaRPr lang="en-US" dirty="0"/>
          </a:p>
        </p:txBody>
      </p:sp>
      <p:sp>
        <p:nvSpPr>
          <p:cNvPr id="4" name="Slide Number Placeholder 3"/>
          <p:cNvSpPr>
            <a:spLocks noGrp="1"/>
          </p:cNvSpPr>
          <p:nvPr>
            <p:ph type="sldNum" sz="quarter" idx="10"/>
          </p:nvPr>
        </p:nvSpPr>
        <p:spPr/>
        <p:txBody>
          <a:bodyPr/>
          <a:lstStyle/>
          <a:p>
            <a:pPr>
              <a:defRPr/>
            </a:pPr>
            <a:fld id="{03A420B6-0266-4DE3-B7A1-23CE1AB87E7D}" type="slidenum">
              <a:rPr lang="en-US" smtClean="0"/>
              <a:pPr>
                <a:defRPr/>
              </a:pPr>
              <a:t>5</a:t>
            </a:fld>
            <a:endParaRPr lang="en-US" dirty="0"/>
          </a:p>
        </p:txBody>
      </p:sp>
    </p:spTree>
    <p:extLst>
      <p:ext uri="{BB962C8B-B14F-4D97-AF65-F5344CB8AC3E}">
        <p14:creationId xmlns:p14="http://schemas.microsoft.com/office/powerpoint/2010/main" val="833433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3A420B6-0266-4DE3-B7A1-23CE1AB87E7D}" type="slidenum">
              <a:rPr lang="en-US" smtClean="0"/>
              <a:pPr>
                <a:defRPr/>
              </a:pPr>
              <a:t>6</a:t>
            </a:fld>
            <a:endParaRPr lang="en-US" dirty="0"/>
          </a:p>
        </p:txBody>
      </p:sp>
    </p:spTree>
    <p:extLst>
      <p:ext uri="{BB962C8B-B14F-4D97-AF65-F5344CB8AC3E}">
        <p14:creationId xmlns:p14="http://schemas.microsoft.com/office/powerpoint/2010/main" val="494866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dirty="0">
                <a:solidFill>
                  <a:schemeClr val="tx1"/>
                </a:solidFill>
                <a:latin typeface="+mn-lt"/>
                <a:ea typeface="+mn-ea"/>
                <a:cs typeface="+mn-cs"/>
              </a:rPr>
              <a:t>MIDDLEMAN: </a:t>
            </a:r>
            <a:r>
              <a:rPr lang="en-US" sz="1200" b="0" kern="1200" dirty="0">
                <a:solidFill>
                  <a:schemeClr val="tx1"/>
                </a:solidFill>
                <a:latin typeface="+mn-lt"/>
                <a:ea typeface="+mn-ea"/>
                <a:cs typeface="+mn-cs"/>
              </a:rPr>
              <a:t>Independent business entity that links producers and end-user consumers or organizational  buyers.</a:t>
            </a:r>
          </a:p>
          <a:p>
            <a:r>
              <a:rPr lang="en-US" sz="1200" b="1" kern="1200" dirty="0" smtClean="0">
                <a:solidFill>
                  <a:schemeClr val="tx1"/>
                </a:solidFill>
                <a:latin typeface="+mn-lt"/>
                <a:ea typeface="+mn-ea"/>
                <a:cs typeface="+mn-cs"/>
              </a:rPr>
              <a:t>MERCHANT </a:t>
            </a:r>
            <a:r>
              <a:rPr lang="en-US" sz="1200" b="1" kern="1200" dirty="0">
                <a:solidFill>
                  <a:schemeClr val="tx1"/>
                </a:solidFill>
                <a:latin typeface="+mn-lt"/>
                <a:ea typeface="+mn-ea"/>
                <a:cs typeface="+mn-cs"/>
              </a:rPr>
              <a:t>MIDDLEMAN: </a:t>
            </a:r>
            <a:r>
              <a:rPr lang="en-US" sz="1200" kern="1200" dirty="0">
                <a:solidFill>
                  <a:schemeClr val="tx1"/>
                </a:solidFill>
                <a:latin typeface="+mn-lt"/>
                <a:ea typeface="+mn-ea"/>
                <a:cs typeface="+mn-cs"/>
              </a:rPr>
              <a:t>Middleman that buys goods outright, taking title to them.</a:t>
            </a:r>
          </a:p>
          <a:p>
            <a:r>
              <a:rPr lang="en-US" sz="1200" b="1" kern="1200" dirty="0" smtClean="0">
                <a:solidFill>
                  <a:schemeClr val="tx1"/>
                </a:solidFill>
                <a:latin typeface="+mn-lt"/>
                <a:ea typeface="+mn-ea"/>
                <a:cs typeface="+mn-cs"/>
              </a:rPr>
              <a:t>AGENT</a:t>
            </a:r>
            <a:r>
              <a:rPr lang="en-US" sz="1200" b="1" kern="1200" dirty="0">
                <a:solidFill>
                  <a:schemeClr val="tx1"/>
                </a:solidFill>
                <a:latin typeface="+mn-lt"/>
                <a:ea typeface="+mn-ea"/>
                <a:cs typeface="+mn-cs"/>
              </a:rPr>
              <a:t>: </a:t>
            </a:r>
            <a:r>
              <a:rPr lang="en-US" sz="1200" b="0" kern="1200" dirty="0">
                <a:solidFill>
                  <a:schemeClr val="tx1"/>
                </a:solidFill>
                <a:latin typeface="+mn-lt"/>
                <a:ea typeface="+mn-ea"/>
                <a:cs typeface="+mn-cs"/>
              </a:rPr>
              <a:t>Business entity that negotiates purchases, sales, or both but does not take title to the goods involved.</a:t>
            </a:r>
          </a:p>
          <a:p>
            <a:r>
              <a:rPr lang="en-US" sz="1200" b="1" kern="1200" dirty="0" smtClean="0">
                <a:solidFill>
                  <a:schemeClr val="tx1"/>
                </a:solidFill>
                <a:latin typeface="+mn-lt"/>
                <a:ea typeface="+mn-ea"/>
                <a:cs typeface="+mn-cs"/>
              </a:rPr>
              <a:t>MANUFACTURERS</a:t>
            </a:r>
            <a:r>
              <a:rPr lang="en-US" sz="1200" b="1" kern="1200" dirty="0">
                <a:solidFill>
                  <a:schemeClr val="tx1"/>
                </a:solidFill>
                <a:latin typeface="+mn-lt"/>
                <a:ea typeface="+mn-ea"/>
                <a:cs typeface="+mn-cs"/>
              </a:rPr>
              <a:t>’ AGENT: </a:t>
            </a:r>
            <a:r>
              <a:rPr lang="en-US" sz="1200" kern="1200" dirty="0">
                <a:solidFill>
                  <a:schemeClr val="tx1"/>
                </a:solidFill>
                <a:latin typeface="+mn-lt"/>
                <a:ea typeface="+mn-ea"/>
                <a:cs typeface="+mn-cs"/>
              </a:rPr>
              <a:t>Agent that usually operates on an extended contract, often sells within an exclusive territory, handles noncompeting but related lines of goods, and has limited authority to price and create terms of sale.</a:t>
            </a:r>
          </a:p>
          <a:p>
            <a:r>
              <a:rPr lang="en-US" sz="1200" b="1" kern="1200" dirty="0" smtClean="0">
                <a:solidFill>
                  <a:schemeClr val="tx1"/>
                </a:solidFill>
                <a:latin typeface="+mn-lt"/>
                <a:ea typeface="+mn-ea"/>
                <a:cs typeface="+mn-cs"/>
              </a:rPr>
              <a:t>DISTRIBUTOR</a:t>
            </a:r>
            <a:r>
              <a:rPr lang="en-US" sz="1200" b="1" kern="1200" dirty="0">
                <a:solidFill>
                  <a:schemeClr val="tx1"/>
                </a:solidFill>
                <a:latin typeface="+mn-lt"/>
                <a:ea typeface="+mn-ea"/>
                <a:cs typeface="+mn-cs"/>
              </a:rPr>
              <a:t>: </a:t>
            </a:r>
            <a:r>
              <a:rPr lang="en-US" sz="1200" kern="1200" dirty="0">
                <a:solidFill>
                  <a:schemeClr val="tx1"/>
                </a:solidFill>
                <a:latin typeface="+mn-lt"/>
                <a:ea typeface="+mn-ea"/>
                <a:cs typeface="+mn-cs"/>
              </a:rPr>
              <a:t>Wholesale middleman, found especially when selective or exclusive distribution is common and strong promotional support is needed. Sometimes used synonymously for a wholesaler.</a:t>
            </a:r>
          </a:p>
          <a:p>
            <a:r>
              <a:rPr lang="en-US" sz="1200" b="1" kern="1200" dirty="0">
                <a:solidFill>
                  <a:schemeClr val="tx1"/>
                </a:solidFill>
                <a:latin typeface="+mn-lt"/>
                <a:ea typeface="+mn-ea"/>
                <a:cs typeface="+mn-cs"/>
              </a:rPr>
              <a:t>WHOLESALER: </a:t>
            </a:r>
            <a:r>
              <a:rPr lang="en-US" sz="1200" kern="1200" dirty="0">
                <a:solidFill>
                  <a:schemeClr val="tx1"/>
                </a:solidFill>
                <a:latin typeface="+mn-lt"/>
                <a:ea typeface="+mn-ea"/>
                <a:cs typeface="+mn-cs"/>
              </a:rPr>
              <a:t>Entity primarily engaged in buying, taking title to, storing (usually), and physically handling goods in large quantities. Wholesalers resell the goods (usually in smaller quantities) to retailers or to organizational buyers.</a:t>
            </a:r>
          </a:p>
          <a:p>
            <a:r>
              <a:rPr lang="en-US" sz="1200" b="1" kern="1200" dirty="0" smtClean="0">
                <a:solidFill>
                  <a:schemeClr val="tx1"/>
                </a:solidFill>
                <a:latin typeface="+mn-lt"/>
                <a:ea typeface="+mn-ea"/>
                <a:cs typeface="+mn-cs"/>
              </a:rPr>
              <a:t>JOBBER</a:t>
            </a:r>
            <a:r>
              <a:rPr lang="en-US" sz="1200" b="1" kern="1200" dirty="0">
                <a:solidFill>
                  <a:schemeClr val="tx1"/>
                </a:solidFill>
                <a:latin typeface="+mn-lt"/>
                <a:ea typeface="+mn-ea"/>
                <a:cs typeface="+mn-cs"/>
              </a:rPr>
              <a:t>: </a:t>
            </a:r>
            <a:r>
              <a:rPr lang="en-US" sz="1200" kern="1200" dirty="0">
                <a:solidFill>
                  <a:schemeClr val="tx1"/>
                </a:solidFill>
                <a:latin typeface="+mn-lt"/>
                <a:ea typeface="+mn-ea"/>
                <a:cs typeface="+mn-cs"/>
              </a:rPr>
              <a:t>Middleman that buys from </a:t>
            </a:r>
            <a:r>
              <a:rPr lang="en-US" sz="1200" kern="1200" dirty="0" smtClean="0">
                <a:solidFill>
                  <a:schemeClr val="tx1"/>
                </a:solidFill>
                <a:latin typeface="+mn-lt"/>
                <a:ea typeface="+mn-ea"/>
                <a:cs typeface="+mn-cs"/>
              </a:rPr>
              <a:t>manufacturers and sells to </a:t>
            </a:r>
            <a:r>
              <a:rPr lang="en-US" sz="1200" kern="1200" dirty="0">
                <a:solidFill>
                  <a:schemeClr val="tx1"/>
                </a:solidFill>
                <a:latin typeface="+mn-lt"/>
                <a:ea typeface="+mn-ea"/>
                <a:cs typeface="+mn-cs"/>
              </a:rPr>
              <a:t>retailers. This </a:t>
            </a:r>
            <a:r>
              <a:rPr lang="en-US" sz="1200" kern="1200" dirty="0" smtClean="0">
                <a:solidFill>
                  <a:schemeClr val="tx1"/>
                </a:solidFill>
                <a:latin typeface="+mn-lt"/>
                <a:ea typeface="+mn-ea"/>
                <a:cs typeface="+mn-cs"/>
              </a:rPr>
              <a:t>intermediary is </a:t>
            </a:r>
            <a:r>
              <a:rPr lang="en-US" sz="1200" kern="1200" smtClean="0">
                <a:solidFill>
                  <a:schemeClr val="tx1"/>
                </a:solidFill>
                <a:latin typeface="+mn-lt"/>
                <a:ea typeface="+mn-ea"/>
                <a:cs typeface="+mn-cs"/>
              </a:rPr>
              <a:t>sometimes called </a:t>
            </a:r>
            <a:r>
              <a:rPr lang="en-US" sz="1200" kern="1200" dirty="0">
                <a:solidFill>
                  <a:schemeClr val="tx1"/>
                </a:solidFill>
                <a:latin typeface="+mn-lt"/>
                <a:ea typeface="+mn-ea"/>
                <a:cs typeface="+mn-cs"/>
              </a:rPr>
              <a:t>a “rack jobber” </a:t>
            </a:r>
            <a:r>
              <a:rPr lang="en-US" sz="1200" kern="1200">
                <a:solidFill>
                  <a:schemeClr val="tx1"/>
                </a:solidFill>
                <a:latin typeface="+mn-lt"/>
                <a:ea typeface="+mn-ea"/>
                <a:cs typeface="+mn-cs"/>
              </a:rPr>
              <a:t>to </a:t>
            </a:r>
            <a:r>
              <a:rPr lang="en-US" sz="1200" kern="1200" smtClean="0">
                <a:solidFill>
                  <a:schemeClr val="tx1"/>
                </a:solidFill>
                <a:latin typeface="+mn-lt"/>
                <a:ea typeface="+mn-ea"/>
                <a:cs typeface="+mn-cs"/>
              </a:rPr>
              <a:t>connote the </a:t>
            </a:r>
            <a:r>
              <a:rPr lang="en-US" sz="1200" kern="1200">
                <a:solidFill>
                  <a:schemeClr val="tx1"/>
                </a:solidFill>
                <a:latin typeface="+mn-lt"/>
                <a:ea typeface="+mn-ea"/>
                <a:cs typeface="+mn-cs"/>
              </a:rPr>
              <a:t>service </a:t>
            </a:r>
            <a:r>
              <a:rPr lang="en-US" sz="1200" kern="1200" smtClean="0">
                <a:solidFill>
                  <a:schemeClr val="tx1"/>
                </a:solidFill>
                <a:latin typeface="+mn-lt"/>
                <a:ea typeface="+mn-ea"/>
                <a:cs typeface="+mn-cs"/>
              </a:rPr>
              <a:t>of </a:t>
            </a:r>
            <a:r>
              <a:rPr lang="en-US" sz="1200" kern="1200" dirty="0">
                <a:solidFill>
                  <a:schemeClr val="tx1"/>
                </a:solidFill>
                <a:latin typeface="+mn-lt"/>
                <a:ea typeface="+mn-ea"/>
                <a:cs typeface="+mn-cs"/>
              </a:rPr>
              <a:t>stocking </a:t>
            </a:r>
            <a:r>
              <a:rPr lang="en-US" sz="1200" kern="1200">
                <a:solidFill>
                  <a:schemeClr val="tx1"/>
                </a:solidFill>
                <a:latin typeface="+mn-lt"/>
                <a:ea typeface="+mn-ea"/>
                <a:cs typeface="+mn-cs"/>
              </a:rPr>
              <a:t>racks </a:t>
            </a:r>
            <a:r>
              <a:rPr lang="en-US" sz="1200" kern="1200" smtClean="0">
                <a:solidFill>
                  <a:schemeClr val="tx1"/>
                </a:solidFill>
                <a:latin typeface="+mn-lt"/>
                <a:ea typeface="+mn-ea"/>
                <a:cs typeface="+mn-cs"/>
              </a:rPr>
              <a:t>or shelves with merchandise</a:t>
            </a:r>
            <a:r>
              <a:rPr lang="en-US" sz="1200" kern="1200" dirty="0">
                <a:solidFill>
                  <a:schemeClr val="tx1"/>
                </a:solidFill>
                <a:latin typeface="+mn-lt"/>
                <a:ea typeface="+mn-ea"/>
                <a:cs typeface="+mn-cs"/>
              </a:rPr>
              <a:t>.</a:t>
            </a:r>
          </a:p>
          <a:p>
            <a:r>
              <a:rPr lang="en-US" sz="1200" b="1" kern="1200" dirty="0" smtClean="0">
                <a:solidFill>
                  <a:schemeClr val="tx1"/>
                </a:solidFill>
                <a:latin typeface="+mn-lt"/>
                <a:ea typeface="+mn-ea"/>
                <a:cs typeface="+mn-cs"/>
              </a:rPr>
              <a:t>FACILITATING </a:t>
            </a:r>
            <a:r>
              <a:rPr lang="en-US" sz="1200" b="1" kern="1200" dirty="0">
                <a:solidFill>
                  <a:schemeClr val="tx1"/>
                </a:solidFill>
                <a:latin typeface="+mn-lt"/>
                <a:ea typeface="+mn-ea"/>
                <a:cs typeface="+mn-cs"/>
              </a:rPr>
              <a:t>AGENT: </a:t>
            </a:r>
            <a:r>
              <a:rPr lang="en-US" sz="1200" kern="1200" dirty="0">
                <a:solidFill>
                  <a:schemeClr val="tx1"/>
                </a:solidFill>
                <a:latin typeface="+mn-lt"/>
                <a:ea typeface="+mn-ea"/>
                <a:cs typeface="+mn-cs"/>
              </a:rPr>
              <a:t>Entity that assists in the performance of distribution tasks other than buying, selling, and transferring title (examples include trucking companies, warehouses, importers, etc.).</a:t>
            </a:r>
          </a:p>
          <a:p>
            <a:r>
              <a:rPr lang="en-US" sz="1200" b="1" kern="1200" dirty="0">
                <a:solidFill>
                  <a:schemeClr val="tx1"/>
                </a:solidFill>
                <a:latin typeface="+mn-lt"/>
                <a:ea typeface="+mn-ea"/>
                <a:cs typeface="+mn-cs"/>
              </a:rPr>
              <a:t>RETAILER: </a:t>
            </a:r>
            <a:r>
              <a:rPr lang="en-US" sz="1200" kern="1200" dirty="0">
                <a:solidFill>
                  <a:schemeClr val="tx1"/>
                </a:solidFill>
                <a:latin typeface="+mn-lt"/>
                <a:ea typeface="+mn-ea"/>
                <a:cs typeface="+mn-cs"/>
              </a:rPr>
              <a:t>Entity primarily engaged in selling to </a:t>
            </a:r>
            <a:r>
              <a:rPr lang="en-US" sz="1200" kern="1200" dirty="0" smtClean="0">
                <a:solidFill>
                  <a:schemeClr val="tx1"/>
                </a:solidFill>
                <a:latin typeface="+mn-lt"/>
                <a:ea typeface="+mn-ea"/>
                <a:cs typeface="+mn-cs"/>
              </a:rPr>
              <a:t>end</a:t>
            </a:r>
            <a:r>
              <a:rPr lang="en-US" sz="1200" kern="1200" dirty="0">
                <a:solidFill>
                  <a:schemeClr val="tx1"/>
                </a:solidFill>
                <a:latin typeface="+mn-lt"/>
                <a:ea typeface="+mn-ea"/>
                <a:cs typeface="+mn-cs"/>
              </a:rPr>
              <a:t>-</a:t>
            </a:r>
            <a:r>
              <a:rPr lang="en-US" sz="1200" kern="1200" dirty="0" smtClean="0">
                <a:solidFill>
                  <a:schemeClr val="tx1"/>
                </a:solidFill>
                <a:latin typeface="+mn-lt"/>
                <a:ea typeface="+mn-ea"/>
                <a:cs typeface="+mn-cs"/>
              </a:rPr>
              <a:t>user </a:t>
            </a:r>
            <a:r>
              <a:rPr lang="en-US" sz="1200" kern="1200" dirty="0">
                <a:solidFill>
                  <a:schemeClr val="tx1"/>
                </a:solidFill>
                <a:latin typeface="+mn-lt"/>
                <a:ea typeface="+mn-ea"/>
                <a:cs typeface="+mn-cs"/>
              </a:rPr>
              <a:t>consumers.</a:t>
            </a:r>
          </a:p>
        </p:txBody>
      </p:sp>
      <p:sp>
        <p:nvSpPr>
          <p:cNvPr id="4" name="Slide Number Placeholder 3"/>
          <p:cNvSpPr>
            <a:spLocks noGrp="1"/>
          </p:cNvSpPr>
          <p:nvPr>
            <p:ph type="sldNum" sz="quarter" idx="10"/>
          </p:nvPr>
        </p:nvSpPr>
        <p:spPr/>
        <p:txBody>
          <a:bodyPr/>
          <a:lstStyle/>
          <a:p>
            <a:pPr>
              <a:defRPr/>
            </a:pPr>
            <a:fld id="{03A420B6-0266-4DE3-B7A1-23CE1AB87E7D}" type="slidenum">
              <a:rPr lang="en-US" smtClean="0"/>
              <a:pPr>
                <a:defRPr/>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exhibits 12.4 and 12.5 call attention to the fact that channels are distinguishable based on the number of intermediaries they contain—the more intermediaries that are involved, the longer the channel. A </a:t>
            </a:r>
            <a:r>
              <a:rPr lang="en-US" sz="1200" b="1" kern="1200" dirty="0">
                <a:solidFill>
                  <a:schemeClr val="tx1"/>
                </a:solidFill>
                <a:effectLst/>
                <a:latin typeface="+mn-lt"/>
                <a:ea typeface="+mn-ea"/>
                <a:cs typeface="+mn-cs"/>
              </a:rPr>
              <a:t>direct channel</a:t>
            </a:r>
            <a:r>
              <a:rPr lang="en-US" sz="1200" kern="1200" dirty="0">
                <a:solidFill>
                  <a:schemeClr val="tx1"/>
                </a:solidFill>
                <a:effectLst/>
                <a:latin typeface="+mn-lt"/>
                <a:ea typeface="+mn-ea"/>
                <a:cs typeface="+mn-cs"/>
              </a:rPr>
              <a:t>, portrayed as the first example in each exhibit, has no intermediaries and operates strictly from producer to end-user consumer or business user. An </a:t>
            </a:r>
            <a:r>
              <a:rPr lang="en-US" sz="1200" b="1" kern="1200" dirty="0">
                <a:solidFill>
                  <a:schemeClr val="tx1"/>
                </a:solidFill>
                <a:effectLst/>
                <a:latin typeface="+mn-lt"/>
                <a:ea typeface="+mn-ea"/>
                <a:cs typeface="+mn-cs"/>
              </a:rPr>
              <a:t>indirect channel </a:t>
            </a:r>
            <a:r>
              <a:rPr lang="en-US" sz="1200" kern="1200" dirty="0">
                <a:solidFill>
                  <a:schemeClr val="tx1"/>
                </a:solidFill>
                <a:effectLst/>
                <a:latin typeface="+mn-lt"/>
                <a:ea typeface="+mn-ea"/>
                <a:cs typeface="+mn-cs"/>
              </a:rPr>
              <a:t>contains one  or more intermediary levels, as represented by all the other examples within each exhibit.</a:t>
            </a:r>
            <a:endParaRPr lang="en-US" dirty="0"/>
          </a:p>
        </p:txBody>
      </p:sp>
      <p:sp>
        <p:nvSpPr>
          <p:cNvPr id="4" name="Slide Number Placeholder 3"/>
          <p:cNvSpPr>
            <a:spLocks noGrp="1"/>
          </p:cNvSpPr>
          <p:nvPr>
            <p:ph type="sldNum" sz="quarter" idx="10"/>
          </p:nvPr>
        </p:nvSpPr>
        <p:spPr/>
        <p:txBody>
          <a:bodyPr/>
          <a:lstStyle/>
          <a:p>
            <a:pPr>
              <a:defRPr/>
            </a:pPr>
            <a:fld id="{03A420B6-0266-4DE3-B7A1-23CE1AB87E7D}" type="slidenum">
              <a:rPr lang="en-US" smtClean="0"/>
              <a:pPr>
                <a:defRPr/>
              </a:pPr>
              <a:t>8</a:t>
            </a:fld>
            <a:endParaRPr lang="en-US" dirty="0"/>
          </a:p>
        </p:txBody>
      </p:sp>
    </p:spTree>
    <p:extLst>
      <p:ext uri="{BB962C8B-B14F-4D97-AF65-F5344CB8AC3E}">
        <p14:creationId xmlns:p14="http://schemas.microsoft.com/office/powerpoint/2010/main" val="1627050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One function of channel intermediaries is </a:t>
            </a:r>
            <a:r>
              <a:rPr lang="en-US" sz="1200" b="1" kern="1200" dirty="0">
                <a:solidFill>
                  <a:schemeClr val="tx1"/>
                </a:solidFill>
                <a:effectLst/>
                <a:latin typeface="+mn-lt"/>
                <a:ea typeface="+mn-ea"/>
                <a:cs typeface="+mn-cs"/>
              </a:rPr>
              <a:t>physical distribution</a:t>
            </a:r>
            <a:r>
              <a:rPr lang="en-US" sz="1200" kern="1200" dirty="0">
                <a:solidFill>
                  <a:schemeClr val="tx1"/>
                </a:solidFill>
                <a:effectLst/>
                <a:latin typeface="+mn-lt"/>
                <a:ea typeface="+mn-ea"/>
                <a:cs typeface="+mn-cs"/>
              </a:rPr>
              <a:t>, or </a:t>
            </a:r>
            <a:r>
              <a:rPr lang="en-US" sz="1200" b="1" kern="1200" dirty="0">
                <a:solidFill>
                  <a:schemeClr val="tx1"/>
                </a:solidFill>
                <a:effectLst/>
                <a:latin typeface="+mn-lt"/>
                <a:ea typeface="+mn-ea"/>
                <a:cs typeface="+mn-cs"/>
              </a:rPr>
              <a:t>logistics</a:t>
            </a:r>
            <a:r>
              <a:rPr lang="en-US" sz="1200" kern="1200" dirty="0">
                <a:solidFill>
                  <a:schemeClr val="tx1"/>
                </a:solidFill>
                <a:effectLst/>
                <a:latin typeface="+mn-lt"/>
                <a:ea typeface="+mn-ea"/>
                <a:cs typeface="+mn-cs"/>
              </a:rPr>
              <a:t>, which is the integrated process of moving input materials to the producer, in-process inventory through the firm, and finished goods out of the firm through the channel of distribution.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category of intermediary contribution within a channel is the performance of transaction and communication functions.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a channel, </a:t>
            </a:r>
            <a:r>
              <a:rPr lang="en-US" sz="1200" b="1" kern="1200" dirty="0">
                <a:solidFill>
                  <a:schemeClr val="tx1"/>
                </a:solidFill>
                <a:effectLst/>
                <a:latin typeface="+mn-lt"/>
                <a:ea typeface="+mn-ea"/>
                <a:cs typeface="+mn-cs"/>
              </a:rPr>
              <a:t>facilitating functions </a:t>
            </a:r>
            <a:r>
              <a:rPr lang="en-US" sz="1200" kern="1200" dirty="0">
                <a:solidFill>
                  <a:schemeClr val="tx1"/>
                </a:solidFill>
                <a:effectLst/>
                <a:latin typeface="+mn-lt"/>
                <a:ea typeface="+mn-ea"/>
                <a:cs typeface="+mn-cs"/>
              </a:rPr>
              <a:t>performed by intermediaries include a variety of activities that help fulfill completed transactions and also maintain the viability of the channel relationships. </a:t>
            </a:r>
            <a:endParaRPr lang="en-US" dirty="0"/>
          </a:p>
        </p:txBody>
      </p:sp>
      <p:sp>
        <p:nvSpPr>
          <p:cNvPr id="4" name="Slide Number Placeholder 3"/>
          <p:cNvSpPr>
            <a:spLocks noGrp="1"/>
          </p:cNvSpPr>
          <p:nvPr>
            <p:ph type="sldNum" sz="quarter" idx="10"/>
          </p:nvPr>
        </p:nvSpPr>
        <p:spPr/>
        <p:txBody>
          <a:bodyPr/>
          <a:lstStyle/>
          <a:p>
            <a:pPr>
              <a:defRPr/>
            </a:pPr>
            <a:fld id="{03A420B6-0266-4DE3-B7A1-23CE1AB87E7D}" type="slidenum">
              <a:rPr lang="en-US" smtClean="0"/>
              <a:pPr>
                <a:defRPr/>
              </a:pPr>
              <a:t>10</a:t>
            </a:fld>
            <a:endParaRPr lang="en-US" dirty="0"/>
          </a:p>
        </p:txBody>
      </p:sp>
    </p:spTree>
    <p:extLst>
      <p:ext uri="{BB962C8B-B14F-4D97-AF65-F5344CB8AC3E}">
        <p14:creationId xmlns:p14="http://schemas.microsoft.com/office/powerpoint/2010/main" val="2224840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1" kern="1200" dirty="0">
                <a:solidFill>
                  <a:schemeClr val="tx1"/>
                </a:solidFill>
                <a:latin typeface="+mn-lt"/>
                <a:ea typeface="+mn-ea"/>
                <a:cs typeface="+mn-cs"/>
              </a:rPr>
              <a:t>Breaking </a:t>
            </a:r>
            <a:r>
              <a:rPr lang="en-US" sz="1200" b="1" kern="1200" dirty="0" smtClean="0">
                <a:solidFill>
                  <a:schemeClr val="tx1"/>
                </a:solidFill>
                <a:latin typeface="+mn-lt"/>
                <a:ea typeface="+mn-ea"/>
                <a:cs typeface="+mn-cs"/>
              </a:rPr>
              <a:t>Bulk:</a:t>
            </a:r>
            <a:r>
              <a:rPr lang="en-US" sz="1200" b="1"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a:t>
            </a:r>
            <a:r>
              <a:rPr lang="en-US" sz="1200" kern="1200" dirty="0">
                <a:solidFill>
                  <a:schemeClr val="tx1"/>
                </a:solidFill>
                <a:latin typeface="+mn-lt"/>
                <a:ea typeface="+mn-ea"/>
                <a:cs typeface="+mn-cs"/>
              </a:rPr>
              <a:t>many industries, such as consumer health products, when finished goods come off a firm’s production line, the manufacturer packages the individual pieces into large cartons for shipping into the channel of distribution. This is a convenient way for manufacturers to ship out the product. However, consumers shopping in a drugstore, whether a national chain such as Walgreens or an independent pharmacy in your hometown, don’t need to see 144 units of a shampoo or deodorant on a store shelf. The function of breaking bulk occurs within a channel to better match quantities needed to space constraints and inventory turnover requirements.</a:t>
            </a:r>
          </a:p>
          <a:p>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Accumulating Bulk and </a:t>
            </a:r>
            <a:r>
              <a:rPr lang="en-US" sz="1200" b="1" kern="1200" dirty="0" smtClean="0">
                <a:solidFill>
                  <a:schemeClr val="tx1"/>
                </a:solidFill>
                <a:latin typeface="+mn-lt"/>
                <a:ea typeface="+mn-ea"/>
                <a:cs typeface="+mn-cs"/>
              </a:rPr>
              <a:t>Sorting: </a:t>
            </a:r>
            <a:r>
              <a:rPr lang="en-US" sz="1200" b="0" kern="1200" dirty="0">
                <a:solidFill>
                  <a:schemeClr val="tx1"/>
                </a:solidFill>
                <a:latin typeface="+mn-lt"/>
                <a:ea typeface="+mn-ea"/>
                <a:cs typeface="+mn-cs"/>
              </a:rPr>
              <a:t>I</a:t>
            </a:r>
            <a:r>
              <a:rPr lang="en-US" sz="1200" kern="1200" dirty="0">
                <a:solidFill>
                  <a:schemeClr val="tx1"/>
                </a:solidFill>
                <a:latin typeface="+mn-lt"/>
                <a:ea typeface="+mn-ea"/>
                <a:cs typeface="+mn-cs"/>
              </a:rPr>
              <a:t>ntermediaries perform a process of accumulating bulk—that is, they take in product from multiple sources and transform it, often through sorting it into different classifications for sales through the channel. Eggs, for example, might come into a processing house from individual farm operators for sorting by grade and size, then to be packaged and sent on their way to retailers.</a:t>
            </a:r>
          </a:p>
          <a:p>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Creating </a:t>
            </a:r>
            <a:r>
              <a:rPr lang="en-US" sz="1200" b="1" kern="1200" dirty="0" smtClean="0">
                <a:solidFill>
                  <a:schemeClr val="tx1"/>
                </a:solidFill>
                <a:latin typeface="+mn-lt"/>
                <a:ea typeface="+mn-ea"/>
                <a:cs typeface="+mn-cs"/>
              </a:rPr>
              <a:t>Assortments: </a:t>
            </a:r>
            <a:r>
              <a:rPr lang="en-US" sz="1200" kern="1200" dirty="0">
                <a:solidFill>
                  <a:schemeClr val="tx1"/>
                </a:solidFill>
                <a:latin typeface="+mn-lt"/>
                <a:ea typeface="+mn-ea"/>
                <a:cs typeface="+mn-cs"/>
              </a:rPr>
              <a:t>Intermediaries engage in creating assortments when they accumulate products from several sources and then make those products available down the channel as a convenient assortment for consumers.</a:t>
            </a:r>
          </a:p>
          <a:p>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Reducing </a:t>
            </a:r>
            <a:r>
              <a:rPr lang="en-US" sz="1200" b="1" kern="1200" dirty="0" smtClean="0">
                <a:solidFill>
                  <a:schemeClr val="tx1"/>
                </a:solidFill>
                <a:latin typeface="+mn-lt"/>
                <a:ea typeface="+mn-ea"/>
                <a:cs typeface="+mn-cs"/>
              </a:rPr>
              <a:t>Transactions: </a:t>
            </a:r>
            <a:r>
              <a:rPr lang="en-US" sz="1200" b="0" kern="1200" dirty="0">
                <a:solidFill>
                  <a:schemeClr val="tx1"/>
                </a:solidFill>
                <a:latin typeface="+mn-lt"/>
                <a:ea typeface="+mn-ea"/>
                <a:cs typeface="+mn-cs"/>
              </a:rPr>
              <a:t>E</a:t>
            </a:r>
            <a:r>
              <a:rPr lang="en-US" sz="1200" kern="1200" dirty="0">
                <a:solidFill>
                  <a:schemeClr val="tx1"/>
                </a:solidFill>
                <a:latin typeface="+mn-lt"/>
                <a:ea typeface="+mn-ea"/>
                <a:cs typeface="+mn-cs"/>
              </a:rPr>
              <a:t>ven one intermediary into a channel can contribute to greatly reducing transactions necessary to complete an exchange. While it might seem counterintuitive to those who are not studying marketing management, channels with intermediaries actually tend to save end-user consumers money over what most direct producer to consumer distribution approaches would cost, given the same product. Manufacturers’ costs would skyrocket if they held the responsibility for interfacing with and delivering product to every one of their end users. </a:t>
            </a:r>
          </a:p>
          <a:p>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Transportation and </a:t>
            </a:r>
            <a:r>
              <a:rPr lang="en-US" sz="1200" b="1" kern="1200" dirty="0" smtClean="0">
                <a:solidFill>
                  <a:schemeClr val="tx1"/>
                </a:solidFill>
                <a:latin typeface="+mn-lt"/>
                <a:ea typeface="+mn-ea"/>
                <a:cs typeface="+mn-cs"/>
              </a:rPr>
              <a:t>Storage: </a:t>
            </a:r>
            <a:r>
              <a:rPr lang="en-US" sz="1200" kern="1200" dirty="0">
                <a:solidFill>
                  <a:schemeClr val="tx1"/>
                </a:solidFill>
                <a:latin typeface="+mn-lt"/>
                <a:ea typeface="+mn-ea"/>
                <a:cs typeface="+mn-cs"/>
              </a:rPr>
              <a:t>Relatively few producers operate their own transportation networks or provide warehousing facilities. Producers make money by pushing finished goods out the door and into the channel of distribution. As such, transportation and storage functions are among the most commonly provided channel intermediary activities. </a:t>
            </a:r>
          </a:p>
          <a:p>
            <a:endParaRPr lang="en-US" dirty="0"/>
          </a:p>
        </p:txBody>
      </p:sp>
      <p:sp>
        <p:nvSpPr>
          <p:cNvPr id="4" name="Slide Number Placeholder 3"/>
          <p:cNvSpPr>
            <a:spLocks noGrp="1"/>
          </p:cNvSpPr>
          <p:nvPr>
            <p:ph type="sldNum" sz="quarter" idx="10"/>
          </p:nvPr>
        </p:nvSpPr>
        <p:spPr/>
        <p:txBody>
          <a:bodyPr/>
          <a:lstStyle/>
          <a:p>
            <a:pPr>
              <a:defRPr/>
            </a:pPr>
            <a:fld id="{03A420B6-0266-4DE3-B7A1-23CE1AB87E7D}"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chemeClr val="tx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6023050"/>
            <a:ext cx="2249488" cy="712787"/>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hasCustomPrompt="1"/>
          </p:nvPr>
        </p:nvSpPr>
        <p:spPr>
          <a:xfrm>
            <a:off x="2362200" y="3657600"/>
            <a:ext cx="6477000" cy="2209800"/>
          </a:xfrm>
        </p:spPr>
        <p:txBody>
          <a:bodyPr anchor="b"/>
          <a:lstStyle>
            <a:lvl1pPr>
              <a:defRPr b="1" cap="all" baseline="0"/>
            </a:lvl1pPr>
          </a:lstStyle>
          <a:p>
            <a:r>
              <a:rPr lang="en-US" dirty="0"/>
              <a:t>Price and Deliver the Value Offering</a:t>
            </a:r>
          </a:p>
        </p:txBody>
      </p:sp>
      <p:sp>
        <p:nvSpPr>
          <p:cNvPr id="9" name="Subtitle 8"/>
          <p:cNvSpPr>
            <a:spLocks noGrp="1"/>
          </p:cNvSpPr>
          <p:nvPr>
            <p:ph type="subTitle" idx="1" hasCustomPrompt="1"/>
          </p:nvPr>
        </p:nvSpPr>
        <p:spPr>
          <a:xfrm>
            <a:off x="2362200" y="6050037"/>
            <a:ext cx="6705600" cy="685800"/>
          </a:xfrm>
        </p:spPr>
        <p:txBody>
          <a:bodyPr anchor="ctr">
            <a:normAutofit/>
          </a:bodyPr>
          <a:lstStyle>
            <a:lvl1pPr marL="0" indent="0" algn="l">
              <a:buNone/>
              <a:defRPr sz="2600" baseline="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11 Marketing Management 2e, Marshall &amp; Johnson</a:t>
            </a:r>
          </a:p>
        </p:txBody>
      </p:sp>
      <p:sp>
        <p:nvSpPr>
          <p:cNvPr id="7" name="Date Placeholder 27"/>
          <p:cNvSpPr>
            <a:spLocks noGrp="1"/>
          </p:cNvSpPr>
          <p:nvPr>
            <p:ph type="dt" sz="half" idx="10"/>
          </p:nvPr>
        </p:nvSpPr>
        <p:spPr>
          <a:xfrm>
            <a:off x="-3520440" y="5867400"/>
            <a:ext cx="2057400" cy="685800"/>
          </a:xfrm>
          <a:prstGeom prst="rect">
            <a:avLst/>
          </a:prstGeom>
        </p:spPr>
        <p:txBody>
          <a:bodyPr>
            <a:noAutofit/>
          </a:bodyPr>
          <a:lstStyle>
            <a:lvl1pPr algn="ctr">
              <a:defRPr sz="2000">
                <a:solidFill>
                  <a:srgbClr val="FFFFFF"/>
                </a:solidFill>
              </a:defRPr>
            </a:lvl1pPr>
          </a:lstStyle>
          <a:p>
            <a:endParaRPr lang="en-US" dirty="0"/>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a:prstGeom prst="rect">
            <a:avLst/>
          </a:prstGeom>
        </p:spPr>
        <p:txBody>
          <a:bodyPr/>
          <a:lstStyle>
            <a:lvl1pPr>
              <a:defRPr/>
            </a:lvl1pPr>
          </a:lstStyle>
          <a:p>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9" name="Slide Number Placeholder 5"/>
          <p:cNvSpPr>
            <a:spLocks noGrp="1"/>
          </p:cNvSpPr>
          <p:nvPr>
            <p:ph type="sldNum" sz="quarter" idx="12"/>
          </p:nvPr>
        </p:nvSpPr>
        <p:spPr>
          <a:xfrm rot="5400000">
            <a:off x="5989638" y="144462"/>
            <a:ext cx="533400" cy="244475"/>
          </a:xfrm>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77EF4F5F-13AB-41CD-A03F-6EAF1A999C7C}"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xhibit">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3"/>
          <p:cNvSpPr>
            <a:spLocks noGrp="1"/>
          </p:cNvSpPr>
          <p:nvPr>
            <p:ph type="sldNum" sz="quarter" idx="14"/>
          </p:nvPr>
        </p:nvSpPr>
        <p:spPr/>
        <p:txBody>
          <a:bodyPr/>
          <a:lstStyle>
            <a:lvl1pPr>
              <a:defRPr/>
            </a:lvl1pPr>
          </a:lstStyle>
          <a:p>
            <a:pPr>
              <a:defRPr/>
            </a:pPr>
            <a:fld id="{D460C035-0EDB-42D9-B773-BA3E3ECDADDA}"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97B346"/>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3657600"/>
            <a:ext cx="6477000" cy="22098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baseline="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7" name="Date Placeholder 27"/>
          <p:cNvSpPr>
            <a:spLocks noGrp="1"/>
          </p:cNvSpPr>
          <p:nvPr>
            <p:ph type="dt" sz="half" idx="10"/>
          </p:nvPr>
        </p:nvSpPr>
        <p:spPr>
          <a:xfrm>
            <a:off x="76200" y="6069013"/>
            <a:ext cx="2057400" cy="685800"/>
          </a:xfrm>
          <a:prstGeom prst="rect">
            <a:avLst/>
          </a:prstGeom>
        </p:spPr>
        <p:txBody>
          <a:bodyPr>
            <a:noAutofit/>
          </a:bodyPr>
          <a:lstStyle>
            <a:lvl1pPr algn="ctr">
              <a:defRPr sz="2000">
                <a:solidFill>
                  <a:srgbClr val="FFFFFF"/>
                </a:solidFill>
              </a:defRPr>
            </a:lvl1pPr>
          </a:lstStyle>
          <a:p>
            <a:endParaRPr lang="en-US" dirty="0"/>
          </a:p>
        </p:txBody>
      </p:sp>
      <p:sp>
        <p:nvSpPr>
          <p:cNvPr id="10" name="Footer Placeholder 16"/>
          <p:cNvSpPr>
            <a:spLocks noGrp="1"/>
          </p:cNvSpPr>
          <p:nvPr>
            <p:ph type="ftr" sz="quarter" idx="11"/>
          </p:nvPr>
        </p:nvSpPr>
        <p:spPr>
          <a:xfrm>
            <a:off x="2085975" y="236538"/>
            <a:ext cx="5867400"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11" name="Slide Number Placeholder 28"/>
          <p:cNvSpPr>
            <a:spLocks noGrp="1"/>
          </p:cNvSpPr>
          <p:nvPr>
            <p:ph type="sldNum" sz="quarter" idx="12"/>
          </p:nvPr>
        </p:nvSpPr>
        <p:spPr>
          <a:xfrm>
            <a:off x="8001000" y="228600"/>
            <a:ext cx="838200" cy="381000"/>
          </a:xfrm>
        </p:spPr>
        <p:txBody>
          <a:bodyPr wrap="square" lIns="91440" tIns="45720" rIns="91440" bIns="45720" numCol="1" compatLnSpc="1">
            <a:prstTxWarp prst="textNoShape">
              <a:avLst/>
            </a:prstTxWarp>
          </a:bodyPr>
          <a:lstStyle>
            <a:lvl1pPr>
              <a:defRPr smtClean="0">
                <a:solidFill>
                  <a:schemeClr val="tx2"/>
                </a:solidFill>
                <a:latin typeface="Arial" pitchFamily="34" charset="0"/>
                <a:ea typeface="ＭＳ Ｐゴシック" pitchFamily="34" charset="-128"/>
              </a:defRPr>
            </a:lvl1pPr>
          </a:lstStyle>
          <a:p>
            <a:fld id="{49950640-35C6-47E7-93F2-261321D64528}"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b="1">
                <a:solidFill>
                  <a:schemeClr val="accent5"/>
                </a:solidFill>
              </a:defRPr>
            </a:lvl1pPr>
          </a:lstStyle>
          <a:p>
            <a:r>
              <a:rPr lang="en-US"/>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DB63E62A-B97F-4E8F-9FEF-5E55B939A3F2}"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8" name="Slide Number Placeholder 12"/>
          <p:cNvSpPr>
            <a:spLocks noGrp="1"/>
          </p:cNvSpPr>
          <p:nvPr>
            <p:ph type="sldNum" sz="quarter" idx="11"/>
          </p:nvPr>
        </p:nvSpPr>
        <p:spPr>
          <a:xfrm>
            <a:off x="0" y="1752600"/>
            <a:ext cx="1295400" cy="701675"/>
          </a:xfrm>
        </p:spPr>
        <p:txBody>
          <a:bodyPr wrap="square" lIns="91440" tIns="45720" rIns="91440" bIns="45720" numCol="1" compatLnSpc="1">
            <a:prstTxWarp prst="textNoShape">
              <a:avLst/>
            </a:prstTxWarp>
            <a:noAutofit/>
          </a:bodyPr>
          <a:lstStyle>
            <a:lvl1pPr>
              <a:defRPr sz="2400" smtClean="0">
                <a:latin typeface="Arial" pitchFamily="34" charset="0"/>
                <a:ea typeface="ＭＳ Ｐゴシック" pitchFamily="34" charset="-128"/>
              </a:defRPr>
            </a:lvl1pPr>
          </a:lstStyle>
          <a:p>
            <a:pPr>
              <a:defRPr/>
            </a:pPr>
            <a:fld id="{77EF4F5F-13AB-41CD-A03F-6EAF1A999C7C}"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6" name="Slide Number Placeholder 9"/>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F623F4CE-6421-4A63-8079-7F5D82AB0B38}"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8" name="Slide Number Placeholder 11"/>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77EF4F5F-13AB-41CD-A03F-6EAF1A999C7C}"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4"/>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409FE59C-FB57-4E3E-BCD1-8788CB2443C6}"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3"/>
          <p:cNvSpPr>
            <a:spLocks noGrp="1"/>
          </p:cNvSpPr>
          <p:nvPr>
            <p:ph type="sldNum" sz="quarter" idx="12"/>
          </p:nvPr>
        </p:nvSpPr>
        <p:spPr>
          <a:xfrm>
            <a:off x="0" y="6248400"/>
            <a:ext cx="533400" cy="381000"/>
          </a:xfrm>
        </p:spPr>
        <p:txBody>
          <a:bodyPr wrap="square" lIns="91440" tIns="45720" rIns="91440" bIns="45720" numCol="1" compatLnSpc="1">
            <a:prstTxWarp prst="textNoShape">
              <a:avLst/>
            </a:prstTxWarp>
          </a:bodyPr>
          <a:lstStyle>
            <a:lvl1pPr>
              <a:defRPr smtClean="0">
                <a:solidFill>
                  <a:schemeClr val="tx2"/>
                </a:solidFill>
                <a:latin typeface="Arial" pitchFamily="34" charset="0"/>
                <a:ea typeface="ＭＳ Ｐゴシック" pitchFamily="34" charset="-128"/>
              </a:defRPr>
            </a:lvl1pPr>
          </a:lstStyle>
          <a:p>
            <a:pPr>
              <a:defRPr/>
            </a:pPr>
            <a:fld id="{BEDA98AE-740F-4B6B-B0BA-8DC6256BD3F4}"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7" name="Slide Number Placeholder 6"/>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77EF4F5F-13AB-41CD-A03F-6EAF1A999C7C}"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b="1" i="0" baseline="0">
                <a:solidFill>
                  <a:schemeClr val="tx2"/>
                </a:solidFill>
              </a:defRPr>
            </a:lvl1pPr>
          </a:lstStyle>
          <a:p>
            <a:r>
              <a:rPr lang="en-US" dirty="0"/>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DB63E62A-B97F-4E8F-9FEF-5E55B939A3F2}"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a:prstGeom prst="rect">
            <a:avLst/>
          </a:prstGeom>
        </p:spPr>
        <p:txBody>
          <a:bodyPr/>
          <a:lstStyle>
            <a:lvl1pPr>
              <a:defRPr/>
            </a:lvl1pPr>
          </a:lstStyle>
          <a:p>
            <a:endParaRPr lang="en-US"/>
          </a:p>
        </p:txBody>
      </p:sp>
      <p:sp>
        <p:nvSpPr>
          <p:cNvPr id="10" name="Slide Number Placeholder 12"/>
          <p:cNvSpPr>
            <a:spLocks noGrp="1"/>
          </p:cNvSpPr>
          <p:nvPr>
            <p:ph type="sldNum" sz="quarter" idx="11"/>
          </p:nvPr>
        </p:nvSpPr>
        <p:spPr>
          <a:xfrm>
            <a:off x="0" y="4667250"/>
            <a:ext cx="1447800" cy="663575"/>
          </a:xfrm>
        </p:spPr>
        <p:txBody>
          <a:bodyPr wrap="square" lIns="91440" tIns="45720" rIns="91440" bIns="45720" numCol="1" compatLnSpc="1">
            <a:prstTxWarp prst="textNoShape">
              <a:avLst/>
            </a:prstTxWarp>
          </a:bodyPr>
          <a:lstStyle>
            <a:lvl1pPr>
              <a:defRPr sz="2800" smtClean="0">
                <a:latin typeface="Arial" pitchFamily="34" charset="0"/>
                <a:ea typeface="ＭＳ Ｐゴシック" pitchFamily="34" charset="-128"/>
              </a:defRPr>
            </a:lvl1pPr>
          </a:lstStyle>
          <a:p>
            <a:pPr>
              <a:defRPr/>
            </a:pPr>
            <a:fld id="{77EF4F5F-13AB-41CD-A03F-6EAF1A999C7C}" type="slidenum">
              <a:rPr lang="en-US" smtClean="0"/>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77EF4F5F-13AB-41CD-A03F-6EAF1A999C7C}"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a:prstGeom prst="rect">
            <a:avLst/>
          </a:prstGeom>
        </p:spPr>
        <p:txBody>
          <a:bodyPr/>
          <a:lstStyle>
            <a:lvl1pPr>
              <a:defRPr/>
            </a:lvl1pPr>
          </a:lstStyle>
          <a:p>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9" name="Slide Number Placeholder 5"/>
          <p:cNvSpPr>
            <a:spLocks noGrp="1"/>
          </p:cNvSpPr>
          <p:nvPr>
            <p:ph type="sldNum" sz="quarter" idx="12"/>
          </p:nvPr>
        </p:nvSpPr>
        <p:spPr>
          <a:xfrm rot="5400000">
            <a:off x="5989638" y="144462"/>
            <a:ext cx="533400" cy="244475"/>
          </a:xfrm>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77EF4F5F-13AB-41CD-A03F-6EAF1A999C7C}"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3"/>
          <p:cNvSpPr>
            <a:spLocks noGrp="1"/>
          </p:cNvSpPr>
          <p:nvPr>
            <p:ph type="sldNum" sz="quarter" idx="14"/>
          </p:nvPr>
        </p:nvSpPr>
        <p:spPr/>
        <p:txBody>
          <a:bodyPr/>
          <a:lstStyle>
            <a:lvl1pPr>
              <a:defRPr/>
            </a:lvl1pPr>
          </a:lstStyle>
          <a:p>
            <a:pPr>
              <a:defRPr/>
            </a:pPr>
            <a:fld id="{D460C035-0EDB-42D9-B773-BA3E3ECDADDA}"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4"/>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hasCustomPrompt="1"/>
          </p:nvPr>
        </p:nvSpPr>
        <p:spPr>
          <a:xfrm>
            <a:off x="2362200" y="3657600"/>
            <a:ext cx="6477000" cy="2209800"/>
          </a:xfrm>
        </p:spPr>
        <p:txBody>
          <a:bodyPr anchor="b"/>
          <a:lstStyle>
            <a:lvl1pPr>
              <a:defRPr cap="all" baseline="0"/>
            </a:lvl1pPr>
          </a:lstStyle>
          <a:p>
            <a:r>
              <a:rPr lang="en-US" dirty="0"/>
              <a:t>Develop the Value Offering—The Product Experience</a:t>
            </a:r>
          </a:p>
        </p:txBody>
      </p:sp>
      <p:sp>
        <p:nvSpPr>
          <p:cNvPr id="9" name="Subtitle 8"/>
          <p:cNvSpPr>
            <a:spLocks noGrp="1"/>
          </p:cNvSpPr>
          <p:nvPr>
            <p:ph type="subTitle" idx="1" hasCustomPrompt="1"/>
          </p:nvPr>
        </p:nvSpPr>
        <p:spPr>
          <a:xfrm>
            <a:off x="2362200" y="6050037"/>
            <a:ext cx="6705600" cy="685800"/>
          </a:xfrm>
        </p:spPr>
        <p:txBody>
          <a:bodyPr anchor="ctr">
            <a:normAutofit/>
          </a:bodyPr>
          <a:lstStyle>
            <a:lvl1pPr marL="0" indent="0" algn="l">
              <a:buNone/>
              <a:defRPr sz="2600" baseline="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07 Marketing Management 2e Marshall &amp; Johnson</a:t>
            </a:r>
          </a:p>
        </p:txBody>
      </p:sp>
      <p:sp>
        <p:nvSpPr>
          <p:cNvPr id="7" name="Date Placeholder 27"/>
          <p:cNvSpPr>
            <a:spLocks noGrp="1"/>
          </p:cNvSpPr>
          <p:nvPr>
            <p:ph type="dt" sz="half" idx="10"/>
          </p:nvPr>
        </p:nvSpPr>
        <p:spPr>
          <a:xfrm>
            <a:off x="76200" y="6069013"/>
            <a:ext cx="2057400" cy="685800"/>
          </a:xfrm>
          <a:prstGeom prst="rect">
            <a:avLst/>
          </a:prstGeom>
        </p:spPr>
        <p:txBody>
          <a:bodyPr>
            <a:noAutofit/>
          </a:bodyPr>
          <a:lstStyle>
            <a:lvl1pPr algn="ctr">
              <a:defRPr sz="2000">
                <a:solidFill>
                  <a:srgbClr val="FFFFFF"/>
                </a:solidFill>
              </a:defRPr>
            </a:lvl1pPr>
          </a:lstStyle>
          <a:p>
            <a:endParaRPr lang="en-US" dirty="0"/>
          </a:p>
        </p:txBody>
      </p:sp>
      <p:sp>
        <p:nvSpPr>
          <p:cNvPr id="11" name="Slide Number Placeholder 28"/>
          <p:cNvSpPr>
            <a:spLocks noGrp="1"/>
          </p:cNvSpPr>
          <p:nvPr>
            <p:ph type="sldNum" sz="quarter" idx="12"/>
          </p:nvPr>
        </p:nvSpPr>
        <p:spPr>
          <a:xfrm>
            <a:off x="8001000" y="228600"/>
            <a:ext cx="838200" cy="381000"/>
          </a:xfrm>
        </p:spPr>
        <p:txBody>
          <a:bodyPr wrap="square" lIns="91440" tIns="45720" rIns="91440" bIns="45720" numCol="1" compatLnSpc="1">
            <a:prstTxWarp prst="textNoShape">
              <a:avLst/>
            </a:prstTxWarp>
          </a:bodyPr>
          <a:lstStyle>
            <a:lvl1pPr>
              <a:defRPr smtClean="0">
                <a:solidFill>
                  <a:schemeClr val="tx2"/>
                </a:solidFill>
                <a:latin typeface="Arial" pitchFamily="34" charset="0"/>
                <a:ea typeface="ＭＳ Ｐゴシック" pitchFamily="34" charset="-128"/>
              </a:defRPr>
            </a:lvl1pPr>
          </a:lstStyle>
          <a:p>
            <a:fld id="{49950640-35C6-47E7-93F2-261321D64528}"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b="1">
                <a:solidFill>
                  <a:schemeClr val="accent4"/>
                </a:solidFill>
              </a:defRPr>
            </a:lvl1pPr>
          </a:lstStyle>
          <a:p>
            <a:r>
              <a:rPr lang="en-US"/>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0EDB0D06-98D8-4B6E-805C-DFE8F12D0AD2}"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8" name="Slide Number Placeholder 12"/>
          <p:cNvSpPr>
            <a:spLocks noGrp="1"/>
          </p:cNvSpPr>
          <p:nvPr>
            <p:ph type="sldNum" sz="quarter" idx="11"/>
          </p:nvPr>
        </p:nvSpPr>
        <p:spPr>
          <a:xfrm>
            <a:off x="0" y="1752600"/>
            <a:ext cx="1295400" cy="701675"/>
          </a:xfrm>
        </p:spPr>
        <p:txBody>
          <a:bodyPr wrap="square" lIns="91440" tIns="45720" rIns="91440" bIns="45720" numCol="1" compatLnSpc="1">
            <a:prstTxWarp prst="textNoShape">
              <a:avLst/>
            </a:prstTxWarp>
            <a:noAutofit/>
          </a:bodyPr>
          <a:lstStyle>
            <a:lvl1pPr>
              <a:defRPr sz="2400" smtClean="0">
                <a:latin typeface="Arial" pitchFamily="34" charset="0"/>
                <a:ea typeface="ＭＳ Ｐゴシック" pitchFamily="34" charset="-128"/>
              </a:defRPr>
            </a:lvl1pPr>
          </a:lstStyle>
          <a:p>
            <a:pPr>
              <a:defRPr/>
            </a:pPr>
            <a:fld id="{A3D967AF-BF0C-4B9D-BE9C-873D67EA65E8}"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6" name="Slide Number Placeholder 9"/>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D4417D8D-DA12-4C3A-A5C1-35C727E97F99}"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8" name="Slide Number Placeholder 11"/>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A3D967AF-BF0C-4B9D-BE9C-873D67EA65E8}"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4"/>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F8621D07-15AD-4A55-8E08-CD69796F57AA}"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8" name="Slide Number Placeholder 12"/>
          <p:cNvSpPr>
            <a:spLocks noGrp="1"/>
          </p:cNvSpPr>
          <p:nvPr>
            <p:ph type="sldNum" sz="quarter" idx="11"/>
          </p:nvPr>
        </p:nvSpPr>
        <p:spPr>
          <a:xfrm>
            <a:off x="0" y="1752600"/>
            <a:ext cx="1295400" cy="701675"/>
          </a:xfrm>
        </p:spPr>
        <p:txBody>
          <a:bodyPr wrap="square" lIns="91440" tIns="45720" rIns="91440" bIns="45720" numCol="1" compatLnSpc="1">
            <a:prstTxWarp prst="textNoShape">
              <a:avLst/>
            </a:prstTxWarp>
            <a:noAutofit/>
          </a:bodyPr>
          <a:lstStyle>
            <a:lvl1pPr>
              <a:defRPr sz="2400" smtClean="0">
                <a:latin typeface="Arial" pitchFamily="34" charset="0"/>
                <a:ea typeface="ＭＳ Ｐゴシック" pitchFamily="34" charset="-128"/>
              </a:defRPr>
            </a:lvl1pPr>
          </a:lstStyle>
          <a:p>
            <a:pPr>
              <a:defRPr/>
            </a:pPr>
            <a:fld id="{77EF4F5F-13AB-41CD-A03F-6EAF1A999C7C}"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3"/>
          <p:cNvSpPr>
            <a:spLocks noGrp="1"/>
          </p:cNvSpPr>
          <p:nvPr>
            <p:ph type="sldNum" sz="quarter" idx="12"/>
          </p:nvPr>
        </p:nvSpPr>
        <p:spPr>
          <a:xfrm>
            <a:off x="0" y="6248400"/>
            <a:ext cx="533400" cy="381000"/>
          </a:xfrm>
        </p:spPr>
        <p:txBody>
          <a:bodyPr wrap="square" lIns="91440" tIns="45720" rIns="91440" bIns="45720" numCol="1" compatLnSpc="1">
            <a:prstTxWarp prst="textNoShape">
              <a:avLst/>
            </a:prstTxWarp>
          </a:bodyPr>
          <a:lstStyle>
            <a:lvl1pPr>
              <a:defRPr smtClean="0">
                <a:solidFill>
                  <a:schemeClr val="tx2"/>
                </a:solidFill>
                <a:latin typeface="Arial" pitchFamily="34" charset="0"/>
                <a:ea typeface="ＭＳ Ｐゴシック" pitchFamily="34" charset="-128"/>
              </a:defRPr>
            </a:lvl1pPr>
          </a:lstStyle>
          <a:p>
            <a:pPr>
              <a:defRPr/>
            </a:pPr>
            <a:fld id="{7F2D9F8C-C9A8-448F-9C95-01D7A4DAAD19}"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7" name="Slide Number Placeholder 6"/>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A3D967AF-BF0C-4B9D-BE9C-873D67EA65E8}" type="slidenum">
              <a:rPr lang="en-US" smtClean="0"/>
              <a:pPr>
                <a:defRPr/>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a:prstGeom prst="rect">
            <a:avLst/>
          </a:prstGeom>
        </p:spPr>
        <p:txBody>
          <a:bodyPr/>
          <a:lstStyle>
            <a:lvl1pPr>
              <a:defRPr/>
            </a:lvl1pPr>
          </a:lstStyle>
          <a:p>
            <a:endParaRPr lang="en-US"/>
          </a:p>
        </p:txBody>
      </p:sp>
      <p:sp>
        <p:nvSpPr>
          <p:cNvPr id="10" name="Slide Number Placeholder 12"/>
          <p:cNvSpPr>
            <a:spLocks noGrp="1"/>
          </p:cNvSpPr>
          <p:nvPr>
            <p:ph type="sldNum" sz="quarter" idx="11"/>
          </p:nvPr>
        </p:nvSpPr>
        <p:spPr>
          <a:xfrm>
            <a:off x="0" y="4667250"/>
            <a:ext cx="1447800" cy="663575"/>
          </a:xfrm>
        </p:spPr>
        <p:txBody>
          <a:bodyPr wrap="square" lIns="91440" tIns="45720" rIns="91440" bIns="45720" numCol="1" compatLnSpc="1">
            <a:prstTxWarp prst="textNoShape">
              <a:avLst/>
            </a:prstTxWarp>
          </a:bodyPr>
          <a:lstStyle>
            <a:lvl1pPr>
              <a:defRPr sz="2800" smtClean="0">
                <a:latin typeface="Arial" pitchFamily="34" charset="0"/>
                <a:ea typeface="ＭＳ Ｐゴシック" pitchFamily="34" charset="-128"/>
              </a:defRPr>
            </a:lvl1pPr>
          </a:lstStyle>
          <a:p>
            <a:pPr>
              <a:defRPr/>
            </a:pPr>
            <a:fld id="{A3D967AF-BF0C-4B9D-BE9C-873D67EA65E8}" type="slidenum">
              <a:rPr lang="en-US" smtClean="0"/>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A3D967AF-BF0C-4B9D-BE9C-873D67EA65E8}" type="slidenum">
              <a:rPr lang="en-US" smtClean="0"/>
              <a:pPr>
                <a:defRPr/>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a:prstGeom prst="rect">
            <a:avLst/>
          </a:prstGeom>
        </p:spPr>
        <p:txBody>
          <a:bodyPr/>
          <a:lstStyle>
            <a:lvl1pPr>
              <a:defRPr/>
            </a:lvl1pPr>
          </a:lstStyle>
          <a:p>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9" name="Slide Number Placeholder 5"/>
          <p:cNvSpPr>
            <a:spLocks noGrp="1"/>
          </p:cNvSpPr>
          <p:nvPr>
            <p:ph type="sldNum" sz="quarter" idx="12"/>
          </p:nvPr>
        </p:nvSpPr>
        <p:spPr>
          <a:xfrm rot="5400000">
            <a:off x="5989638" y="144462"/>
            <a:ext cx="533400" cy="244475"/>
          </a:xfrm>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A3D967AF-BF0C-4B9D-BE9C-873D67EA65E8}"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3"/>
          <p:cNvSpPr>
            <a:spLocks noGrp="1"/>
          </p:cNvSpPr>
          <p:nvPr>
            <p:ph type="sldNum" sz="quarter" idx="14"/>
          </p:nvPr>
        </p:nvSpPr>
        <p:spPr/>
        <p:txBody>
          <a:bodyPr/>
          <a:lstStyle>
            <a:lvl1pPr>
              <a:defRPr/>
            </a:lvl1pPr>
          </a:lstStyle>
          <a:p>
            <a:pPr>
              <a:defRPr/>
            </a:pPr>
            <a:fld id="{D460C035-0EDB-42D9-B773-BA3E3ECDADDA}"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97B346"/>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3657600"/>
            <a:ext cx="6477000" cy="22098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baseline="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7" name="Date Placeholder 27"/>
          <p:cNvSpPr>
            <a:spLocks noGrp="1"/>
          </p:cNvSpPr>
          <p:nvPr>
            <p:ph type="dt" sz="half" idx="10"/>
          </p:nvPr>
        </p:nvSpPr>
        <p:spPr>
          <a:xfrm>
            <a:off x="76200" y="6069013"/>
            <a:ext cx="2057400" cy="685800"/>
          </a:xfrm>
          <a:prstGeom prst="rect">
            <a:avLst/>
          </a:prstGeom>
        </p:spPr>
        <p:txBody>
          <a:bodyPr>
            <a:noAutofit/>
          </a:bodyPr>
          <a:lstStyle>
            <a:lvl1pPr algn="ctr">
              <a:defRPr sz="2000">
                <a:solidFill>
                  <a:srgbClr val="FFFFFF"/>
                </a:solidFill>
              </a:defRPr>
            </a:lvl1pPr>
          </a:lstStyle>
          <a:p>
            <a:endParaRPr lang="en-US" dirty="0"/>
          </a:p>
        </p:txBody>
      </p:sp>
      <p:sp>
        <p:nvSpPr>
          <p:cNvPr id="10" name="Footer Placeholder 16"/>
          <p:cNvSpPr>
            <a:spLocks noGrp="1"/>
          </p:cNvSpPr>
          <p:nvPr>
            <p:ph type="ftr" sz="quarter" idx="11"/>
          </p:nvPr>
        </p:nvSpPr>
        <p:spPr>
          <a:xfrm>
            <a:off x="2085975" y="236538"/>
            <a:ext cx="5867400"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11" name="Slide Number Placeholder 28"/>
          <p:cNvSpPr>
            <a:spLocks noGrp="1"/>
          </p:cNvSpPr>
          <p:nvPr>
            <p:ph type="sldNum" sz="quarter" idx="12"/>
          </p:nvPr>
        </p:nvSpPr>
        <p:spPr>
          <a:xfrm>
            <a:off x="8001000" y="228600"/>
            <a:ext cx="838200" cy="381000"/>
          </a:xfrm>
        </p:spPr>
        <p:txBody>
          <a:bodyPr wrap="square" lIns="91440" tIns="45720" rIns="91440" bIns="45720" numCol="1" compatLnSpc="1">
            <a:prstTxWarp prst="textNoShape">
              <a:avLst/>
            </a:prstTxWarp>
          </a:bodyPr>
          <a:lstStyle>
            <a:lvl1pPr>
              <a:defRPr smtClean="0">
                <a:solidFill>
                  <a:schemeClr val="tx2"/>
                </a:solidFill>
                <a:latin typeface="Arial" pitchFamily="34" charset="0"/>
                <a:ea typeface="ＭＳ Ｐゴシック" pitchFamily="34" charset="-128"/>
              </a:defRPr>
            </a:lvl1pPr>
          </a:lstStyle>
          <a:p>
            <a:fld id="{49950640-35C6-47E7-93F2-261321D6452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solidFill>
                  <a:srgbClr val="97B346"/>
                </a:solidFill>
              </a:defRPr>
            </a:lvl1pPr>
          </a:lstStyle>
          <a:p>
            <a:r>
              <a:rPr lang="en-US"/>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DB63E62A-B97F-4E8F-9FEF-5E55B939A3F2}"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8" name="Slide Number Placeholder 12"/>
          <p:cNvSpPr>
            <a:spLocks noGrp="1"/>
          </p:cNvSpPr>
          <p:nvPr>
            <p:ph type="sldNum" sz="quarter" idx="11"/>
          </p:nvPr>
        </p:nvSpPr>
        <p:spPr>
          <a:xfrm>
            <a:off x="0" y="1752600"/>
            <a:ext cx="1295400" cy="701675"/>
          </a:xfrm>
        </p:spPr>
        <p:txBody>
          <a:bodyPr wrap="square" lIns="91440" tIns="45720" rIns="91440" bIns="45720" numCol="1" compatLnSpc="1">
            <a:prstTxWarp prst="textNoShape">
              <a:avLst/>
            </a:prstTxWarp>
            <a:noAutofit/>
          </a:bodyPr>
          <a:lstStyle>
            <a:lvl1pPr>
              <a:defRPr sz="2400" smtClean="0">
                <a:latin typeface="Arial" pitchFamily="34" charset="0"/>
                <a:ea typeface="ＭＳ Ｐゴシック" pitchFamily="34" charset="-128"/>
              </a:defRPr>
            </a:lvl1pPr>
          </a:lstStyle>
          <a:p>
            <a:pPr>
              <a:defRPr/>
            </a:pPr>
            <a:fld id="{77EF4F5F-13AB-41CD-A03F-6EAF1A999C7C}"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6" name="Slide Number Placeholder 9"/>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F623F4CE-6421-4A63-8079-7F5D82AB0B38}"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9"/>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F623F4CE-6421-4A63-8079-7F5D82AB0B38}"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8" name="Slide Number Placeholder 11"/>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77EF4F5F-13AB-41CD-A03F-6EAF1A999C7C}"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4"/>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409FE59C-FB57-4E3E-BCD1-8788CB2443C6}"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3"/>
          <p:cNvSpPr>
            <a:spLocks noGrp="1"/>
          </p:cNvSpPr>
          <p:nvPr>
            <p:ph type="sldNum" sz="quarter" idx="12"/>
          </p:nvPr>
        </p:nvSpPr>
        <p:spPr>
          <a:xfrm>
            <a:off x="0" y="6248400"/>
            <a:ext cx="533400" cy="381000"/>
          </a:xfrm>
        </p:spPr>
        <p:txBody>
          <a:bodyPr wrap="square" lIns="91440" tIns="45720" rIns="91440" bIns="45720" numCol="1" compatLnSpc="1">
            <a:prstTxWarp prst="textNoShape">
              <a:avLst/>
            </a:prstTxWarp>
          </a:bodyPr>
          <a:lstStyle>
            <a:lvl1pPr>
              <a:defRPr smtClean="0">
                <a:solidFill>
                  <a:schemeClr val="tx2"/>
                </a:solidFill>
                <a:latin typeface="Arial" pitchFamily="34" charset="0"/>
                <a:ea typeface="ＭＳ Ｐゴシック" pitchFamily="34" charset="-128"/>
              </a:defRPr>
            </a:lvl1pPr>
          </a:lstStyle>
          <a:p>
            <a:pPr>
              <a:defRPr/>
            </a:pPr>
            <a:fld id="{BEDA98AE-740F-4B6B-B0BA-8DC6256BD3F4}"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7" name="Slide Number Placeholder 6"/>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77EF4F5F-13AB-41CD-A03F-6EAF1A999C7C}" type="slidenum">
              <a:rPr lang="en-US" smtClean="0"/>
              <a:pPr>
                <a:defRPr/>
              </a:pPr>
              <a:t>‹#›</a:t>
            </a:fld>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a:prstGeom prst="rect">
            <a:avLst/>
          </a:prstGeom>
        </p:spPr>
        <p:txBody>
          <a:bodyPr/>
          <a:lstStyle>
            <a:lvl1pPr>
              <a:defRPr/>
            </a:lvl1pPr>
          </a:lstStyle>
          <a:p>
            <a:endParaRPr lang="en-US"/>
          </a:p>
        </p:txBody>
      </p:sp>
      <p:sp>
        <p:nvSpPr>
          <p:cNvPr id="10" name="Slide Number Placeholder 12"/>
          <p:cNvSpPr>
            <a:spLocks noGrp="1"/>
          </p:cNvSpPr>
          <p:nvPr>
            <p:ph type="sldNum" sz="quarter" idx="11"/>
          </p:nvPr>
        </p:nvSpPr>
        <p:spPr>
          <a:xfrm>
            <a:off x="0" y="4667250"/>
            <a:ext cx="1447800" cy="663575"/>
          </a:xfrm>
        </p:spPr>
        <p:txBody>
          <a:bodyPr wrap="square" lIns="91440" tIns="45720" rIns="91440" bIns="45720" numCol="1" compatLnSpc="1">
            <a:prstTxWarp prst="textNoShape">
              <a:avLst/>
            </a:prstTxWarp>
          </a:bodyPr>
          <a:lstStyle>
            <a:lvl1pPr>
              <a:defRPr sz="2800" smtClean="0">
                <a:latin typeface="Arial" pitchFamily="34" charset="0"/>
                <a:ea typeface="ＭＳ Ｐゴシック" pitchFamily="34" charset="-128"/>
              </a:defRPr>
            </a:lvl1pPr>
          </a:lstStyle>
          <a:p>
            <a:pPr>
              <a:defRPr/>
            </a:pPr>
            <a:fld id="{77EF4F5F-13AB-41CD-A03F-6EAF1A999C7C}" type="slidenum">
              <a:rPr lang="en-US" smtClean="0"/>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77EF4F5F-13AB-41CD-A03F-6EAF1A999C7C}" type="slidenum">
              <a:rPr lang="en-US" smtClean="0"/>
              <a:pPr>
                <a:defRPr/>
              </a:pPr>
              <a:t>‹#›</a:t>
            </a:fld>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a:prstGeom prst="rect">
            <a:avLst/>
          </a:prstGeom>
        </p:spPr>
        <p:txBody>
          <a:bodyPr/>
          <a:lstStyle>
            <a:lvl1pPr>
              <a:defRPr/>
            </a:lvl1pPr>
          </a:lstStyle>
          <a:p>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9" name="Slide Number Placeholder 5"/>
          <p:cNvSpPr>
            <a:spLocks noGrp="1"/>
          </p:cNvSpPr>
          <p:nvPr>
            <p:ph type="sldNum" sz="quarter" idx="12"/>
          </p:nvPr>
        </p:nvSpPr>
        <p:spPr>
          <a:xfrm rot="5400000">
            <a:off x="5989638" y="144462"/>
            <a:ext cx="533400" cy="244475"/>
          </a:xfrm>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77EF4F5F-13AB-41CD-A03F-6EAF1A999C7C}"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3"/>
          <p:cNvSpPr>
            <a:spLocks noGrp="1"/>
          </p:cNvSpPr>
          <p:nvPr>
            <p:ph type="sldNum" sz="quarter" idx="14"/>
          </p:nvPr>
        </p:nvSpPr>
        <p:spPr/>
        <p:txBody>
          <a:bodyPr/>
          <a:lstStyle>
            <a:lvl1pPr>
              <a:defRPr/>
            </a:lvl1pPr>
          </a:lstStyle>
          <a:p>
            <a:pPr>
              <a:defRPr/>
            </a:pPr>
            <a:fld id="{D460C035-0EDB-42D9-B773-BA3E3ECDADDA}"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0"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1"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21"/>
          <p:cNvSpPr>
            <a:spLocks noGrp="1"/>
          </p:cNvSpPr>
          <p:nvPr>
            <p:ph type="sldNum" sz="quarter" idx="11"/>
          </p:nvPr>
        </p:nvSpPr>
        <p:spPr/>
        <p:txBody>
          <a:bodyPr/>
          <a:lstStyle>
            <a:lvl1pPr>
              <a:defRPr/>
            </a:lvl1pPr>
          </a:lstStyle>
          <a:p>
            <a:fld id="{B6BD1242-3C2B-47FA-A9B2-A9601626BB5F}" type="slidenum">
              <a:rPr lang="en-US"/>
              <a:pPr/>
              <a:t>‹#›</a:t>
            </a:fld>
            <a:endParaRPr lang="en-US"/>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8" name="Slide Number Placeholder 11"/>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77EF4F5F-13AB-41CD-A03F-6EAF1A999C7C}"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21"/>
          <p:cNvSpPr>
            <a:spLocks noGrp="1"/>
          </p:cNvSpPr>
          <p:nvPr>
            <p:ph type="sldNum" sz="quarter" idx="11"/>
          </p:nvPr>
        </p:nvSpPr>
        <p:spPr/>
        <p:txBody>
          <a:bodyPr/>
          <a:lstStyle>
            <a:lvl1pPr>
              <a:defRPr/>
            </a:lvl1pPr>
          </a:lstStyle>
          <a:p>
            <a:fld id="{941DE5C1-E3F2-4A6D-8194-E64422F81972}" type="slidenum">
              <a:rPr lang="en-US"/>
              <a:pPr/>
              <a:t>‹#›</a:t>
            </a:fld>
            <a:endParaRPr lang="en-US"/>
          </a:p>
        </p:txBody>
      </p:sp>
    </p:spTree>
  </p:cSld>
  <p:clrMapOvr>
    <a:masterClrMapping/>
  </p:clrMapOvr>
  <p:transition xmlns:p14="http://schemas.microsoft.com/office/powerpoint/2010/mai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21"/>
          <p:cNvSpPr>
            <a:spLocks noGrp="1"/>
          </p:cNvSpPr>
          <p:nvPr>
            <p:ph type="sldNum" sz="quarter" idx="11"/>
          </p:nvPr>
        </p:nvSpPr>
        <p:spPr/>
        <p:txBody>
          <a:bodyPr/>
          <a:lstStyle>
            <a:lvl1pPr>
              <a:defRPr/>
            </a:lvl1pPr>
          </a:lstStyle>
          <a:p>
            <a:fld id="{EDBF469D-2EBB-4D24-AF4C-E4D556B0553A}" type="slidenum">
              <a:rPr lang="en-US"/>
              <a:pPr/>
              <a:t>‹#›</a:t>
            </a:fld>
            <a:endParaRPr lang="en-US"/>
          </a:p>
        </p:txBody>
      </p:sp>
    </p:spTree>
  </p:cSld>
  <p:clrMapOvr>
    <a:masterClrMapping/>
  </p:clrMapOvr>
  <p:transition xmlns:p14="http://schemas.microsoft.com/office/powerpoint/2010/mai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3"/>
          <p:cNvSpPr>
            <a:spLocks noGrp="1"/>
          </p:cNvSpPr>
          <p:nvPr>
            <p:ph type="sldNum" sz="quarter" idx="11"/>
          </p:nvPr>
        </p:nvSpPr>
        <p:spPr/>
        <p:txBody>
          <a:bodyPr/>
          <a:lstStyle>
            <a:lvl1pPr>
              <a:defRPr/>
            </a:lvl1pPr>
          </a:lstStyle>
          <a:p>
            <a:fld id="{1D8986A7-7951-477B-82AE-F42C1DF2DB05}" type="slidenum">
              <a:rPr lang="en-US"/>
              <a:pPr/>
              <a:t>‹#›</a:t>
            </a:fld>
            <a:endParaRPr lang="en-US"/>
          </a:p>
        </p:txBody>
      </p:sp>
    </p:spTree>
  </p:cSld>
  <p:clrMapOvr>
    <a:masterClrMapping/>
  </p:clrMapOvr>
  <p:transition xmlns:p14="http://schemas.microsoft.com/office/powerpoint/2010/mai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3"/>
          <p:cNvSpPr>
            <a:spLocks noGrp="1"/>
          </p:cNvSpPr>
          <p:nvPr>
            <p:ph type="sldNum" sz="quarter" idx="14"/>
          </p:nvPr>
        </p:nvSpPr>
        <p:spPr/>
        <p:txBody>
          <a:bodyPr/>
          <a:lstStyle>
            <a:lvl1pPr>
              <a:defRPr/>
            </a:lvl1pPr>
          </a:lstStyle>
          <a:p>
            <a:fld id="{46D31DDA-58A6-4382-B662-0EA263CC48BE}"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4"/>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6"/>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21"/>
          <p:cNvSpPr>
            <a:spLocks noGrp="1"/>
          </p:cNvSpPr>
          <p:nvPr>
            <p:ph type="sldNum" sz="quarter" idx="11"/>
          </p:nvPr>
        </p:nvSpPr>
        <p:spPr/>
        <p:txBody>
          <a:bodyPr/>
          <a:lstStyle>
            <a:lvl1pPr>
              <a:defRPr/>
            </a:lvl1pPr>
          </a:lstStyle>
          <a:p>
            <a:fld id="{35513B7D-8996-48E7-92DF-7D0ABFA4DDFC}" type="slidenum">
              <a:rPr lang="en-US"/>
              <a:pPr/>
              <a:t>‹#›</a:t>
            </a:fld>
            <a:endParaRPr lang="en-US"/>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4"/>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409FE59C-FB57-4E3E-BCD1-8788CB2443C6}"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21"/>
          <p:cNvSpPr>
            <a:spLocks noGrp="1"/>
          </p:cNvSpPr>
          <p:nvPr>
            <p:ph type="sldNum" sz="quarter" idx="11"/>
          </p:nvPr>
        </p:nvSpPr>
        <p:spPr/>
        <p:txBody>
          <a:bodyPr/>
          <a:lstStyle>
            <a:lvl1pPr>
              <a:defRPr/>
            </a:lvl1pPr>
          </a:lstStyle>
          <a:p>
            <a:fld id="{9924E946-34DE-4286-BBA7-198765B21035}" type="slidenum">
              <a:rPr lang="en-US"/>
              <a:pPr/>
              <a:t>‹#›</a:t>
            </a:fld>
            <a:endParaRPr lang="en-US"/>
          </a:p>
        </p:txBody>
      </p:sp>
    </p:spTree>
  </p:cSld>
  <p:clrMapOvr>
    <a:masterClrMapping/>
  </p:clrMapOvr>
  <p:transition xmlns:p14="http://schemas.microsoft.com/office/powerpoint/2010/mai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21"/>
          <p:cNvSpPr>
            <a:spLocks noGrp="1"/>
          </p:cNvSpPr>
          <p:nvPr>
            <p:ph type="sldNum" sz="quarter" idx="11"/>
          </p:nvPr>
        </p:nvSpPr>
        <p:spPr/>
        <p:txBody>
          <a:bodyPr/>
          <a:lstStyle>
            <a:lvl1pPr>
              <a:defRPr/>
            </a:lvl1pPr>
          </a:lstStyle>
          <a:p>
            <a:fld id="{3D9E7E91-B8D0-4CED-A5F6-F83414128F2C}" type="slidenum">
              <a:rPr lang="en-US"/>
              <a:pPr/>
              <a:t>‹#›</a:t>
            </a:fld>
            <a:endParaRPr lang="en-US"/>
          </a:p>
        </p:txBody>
      </p:sp>
    </p:spTree>
  </p:cSld>
  <p:clrMapOvr>
    <a:masterClrMapping/>
  </p:clrMapOvr>
  <p:transition xmlns:p14="http://schemas.microsoft.com/office/powerpoint/2010/mai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3"/>
          <p:cNvSpPr>
            <a:spLocks noGrp="1"/>
          </p:cNvSpPr>
          <p:nvPr>
            <p:ph type="sldNum" sz="quarter" idx="11"/>
          </p:nvPr>
        </p:nvSpPr>
        <p:spPr/>
        <p:txBody>
          <a:bodyPr/>
          <a:lstStyle>
            <a:lvl1pPr>
              <a:defRPr/>
            </a:lvl1pPr>
          </a:lstStyle>
          <a:p>
            <a:fld id="{3FB8A981-4E8D-4822-8895-A88D5B5F9A58}" type="slidenum">
              <a:rPr lang="en-US"/>
              <a:pPr/>
              <a:t>‹#›</a:t>
            </a:fld>
            <a:endParaRPr lang="en-US"/>
          </a:p>
        </p:txBody>
      </p:sp>
    </p:spTree>
  </p:cSld>
  <p:clrMapOvr>
    <a:masterClrMapping/>
  </p:clrMapOvr>
  <p:transition xmlns:p14="http://schemas.microsoft.com/office/powerpoint/2010/mai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4025"/>
            <a:ext cx="549275"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5788"/>
            <a:ext cx="9144000" cy="6397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21"/>
          <p:cNvSpPr>
            <a:spLocks noGrp="1"/>
          </p:cNvSpPr>
          <p:nvPr>
            <p:ph type="sldNum" sz="quarter" idx="11"/>
          </p:nvPr>
        </p:nvSpPr>
        <p:spPr/>
        <p:txBody>
          <a:bodyPr/>
          <a:lstStyle>
            <a:lvl1pPr>
              <a:defRPr/>
            </a:lvl1pPr>
          </a:lstStyle>
          <a:p>
            <a:fld id="{B366D21F-F6AB-4C32-9177-442D73D965EB}" type="slidenum">
              <a:rPr lang="en-US"/>
              <a:pPr/>
              <a:t>‹#›</a:t>
            </a:fld>
            <a:endParaRPr lang="en-US"/>
          </a:p>
        </p:txBody>
      </p:sp>
    </p:spTree>
  </p:cSld>
  <p:clrMapOvr>
    <a:masterClrMapping/>
  </p:clrMapOvr>
  <p:transition xmlns:p14="http://schemas.microsoft.com/office/powerpoint/2010/mai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21"/>
          <p:cNvSpPr>
            <a:spLocks noGrp="1"/>
          </p:cNvSpPr>
          <p:nvPr>
            <p:ph type="sldNum" sz="quarter" idx="11"/>
          </p:nvPr>
        </p:nvSpPr>
        <p:spPr/>
        <p:txBody>
          <a:bodyPr/>
          <a:lstStyle>
            <a:lvl1pPr>
              <a:defRPr/>
            </a:lvl1pPr>
          </a:lstStyle>
          <a:p>
            <a:fld id="{28822E86-D815-4CB9-B1FD-44EBC48AC2DD}" type="slidenum">
              <a:rPr lang="en-US"/>
              <a:pPr/>
              <a:t>‹#›</a:t>
            </a:fld>
            <a:endParaRPr lang="en-US"/>
          </a:p>
        </p:txBody>
      </p:sp>
    </p:spTree>
  </p:cSld>
  <p:clrMapOvr>
    <a:masterClrMapping/>
  </p:clrMapOvr>
  <p:transition xmlns:p14="http://schemas.microsoft.com/office/powerpoint/2010/mai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21"/>
          <p:cNvSpPr>
            <a:spLocks noGrp="1"/>
          </p:cNvSpPr>
          <p:nvPr>
            <p:ph type="sldNum" sz="quarter" idx="11"/>
          </p:nvPr>
        </p:nvSpPr>
        <p:spPr/>
        <p:txBody>
          <a:bodyPr/>
          <a:lstStyle>
            <a:lvl1pPr>
              <a:defRPr/>
            </a:lvl1pPr>
          </a:lstStyle>
          <a:p>
            <a:fld id="{19AD7F1F-8DB4-4040-BEBC-F57A2A3B76C3}" type="slidenum">
              <a:rPr lang="en-US"/>
              <a:pPr/>
              <a:t>‹#›</a:t>
            </a:fld>
            <a:endParaRPr lang="en-US"/>
          </a:p>
        </p:txBody>
      </p:sp>
    </p:spTree>
  </p:cSld>
  <p:clrMapOvr>
    <a:masterClrMapping/>
  </p:clrMapOvr>
  <p:transition xmlns:p14="http://schemas.microsoft.com/office/powerpoint/2010/mai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3"/>
          <p:cNvSpPr>
            <a:spLocks noGrp="1"/>
          </p:cNvSpPr>
          <p:nvPr>
            <p:ph type="sldNum" sz="quarter" idx="11"/>
          </p:nvPr>
        </p:nvSpPr>
        <p:spPr/>
        <p:txBody>
          <a:bodyPr/>
          <a:lstStyle>
            <a:lvl1pPr>
              <a:defRPr/>
            </a:lvl1pPr>
          </a:lstStyle>
          <a:p>
            <a:fld id="{A8879F0B-A8B9-4841-879B-A36A90A9621D}" type="slidenum">
              <a:rPr lang="en-US"/>
              <a:pPr/>
              <a:t>‹#›</a:t>
            </a:fld>
            <a:endParaRPr lang="en-US"/>
          </a:p>
        </p:txBody>
      </p:sp>
    </p:spTree>
  </p:cSld>
  <p:clrMapOvr>
    <a:masterClrMapping/>
  </p:clrMapOvr>
  <p:transition xmlns:p14="http://schemas.microsoft.com/office/powerpoint/2010/mai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97B346"/>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3657600"/>
            <a:ext cx="6477000" cy="22098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baseline="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7" name="Date Placeholder 27"/>
          <p:cNvSpPr>
            <a:spLocks noGrp="1"/>
          </p:cNvSpPr>
          <p:nvPr>
            <p:ph type="dt" sz="half" idx="10"/>
          </p:nvPr>
        </p:nvSpPr>
        <p:spPr>
          <a:xfrm>
            <a:off x="76200" y="6069013"/>
            <a:ext cx="2057400" cy="685800"/>
          </a:xfrm>
          <a:prstGeom prst="rect">
            <a:avLst/>
          </a:prstGeom>
        </p:spPr>
        <p:txBody>
          <a:bodyPr>
            <a:noAutofit/>
          </a:bodyPr>
          <a:lstStyle>
            <a:lvl1pPr algn="ctr">
              <a:defRPr sz="2000">
                <a:solidFill>
                  <a:srgbClr val="FFFFFF"/>
                </a:solidFill>
              </a:defRPr>
            </a:lvl1pPr>
          </a:lstStyle>
          <a:p>
            <a:endParaRPr lang="en-US" dirty="0"/>
          </a:p>
        </p:txBody>
      </p:sp>
      <p:sp>
        <p:nvSpPr>
          <p:cNvPr id="10" name="Footer Placeholder 16"/>
          <p:cNvSpPr>
            <a:spLocks noGrp="1"/>
          </p:cNvSpPr>
          <p:nvPr>
            <p:ph type="ftr" sz="quarter" idx="11"/>
          </p:nvPr>
        </p:nvSpPr>
        <p:spPr>
          <a:xfrm>
            <a:off x="2085975" y="236538"/>
            <a:ext cx="5867400" cy="365125"/>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11" name="Slide Number Placeholder 28"/>
          <p:cNvSpPr>
            <a:spLocks noGrp="1"/>
          </p:cNvSpPr>
          <p:nvPr>
            <p:ph type="sldNum" sz="quarter" idx="12"/>
          </p:nvPr>
        </p:nvSpPr>
        <p:spPr>
          <a:xfrm>
            <a:off x="8001000" y="228600"/>
            <a:ext cx="838200" cy="381000"/>
          </a:xfrm>
        </p:spPr>
        <p:txBody>
          <a:bodyPr wrap="square" lIns="91440" tIns="45720" rIns="91440" bIns="45720" numCol="1" compatLnSpc="1">
            <a:prstTxWarp prst="textNoShape">
              <a:avLst/>
            </a:prstTxWarp>
          </a:bodyPr>
          <a:lstStyle>
            <a:lvl1pPr>
              <a:defRPr smtClean="0">
                <a:solidFill>
                  <a:schemeClr val="tx2"/>
                </a:solidFill>
                <a:latin typeface="Arial" pitchFamily="34" charset="0"/>
                <a:ea typeface="ＭＳ Ｐゴシック" pitchFamily="34" charset="-128"/>
              </a:defRPr>
            </a:lvl1pPr>
          </a:lstStyle>
          <a:p>
            <a:fld id="{49950640-35C6-47E7-93F2-261321D64528}"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b="1">
                <a:solidFill>
                  <a:schemeClr val="tx2"/>
                </a:solidFill>
              </a:defRPr>
            </a:lvl1pPr>
          </a:lstStyle>
          <a:p>
            <a:r>
              <a:rPr lang="en-US" dirty="0"/>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DB63E62A-B97F-4E8F-9FEF-5E55B939A3F2}"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3"/>
          <p:cNvSpPr>
            <a:spLocks noGrp="1"/>
          </p:cNvSpPr>
          <p:nvPr>
            <p:ph type="sldNum" sz="quarter" idx="12"/>
          </p:nvPr>
        </p:nvSpPr>
        <p:spPr>
          <a:xfrm>
            <a:off x="0" y="6248400"/>
            <a:ext cx="533400" cy="381000"/>
          </a:xfrm>
        </p:spPr>
        <p:txBody>
          <a:bodyPr wrap="square" lIns="91440" tIns="45720" rIns="91440" bIns="45720" numCol="1" compatLnSpc="1">
            <a:prstTxWarp prst="textNoShape">
              <a:avLst/>
            </a:prstTxWarp>
          </a:bodyPr>
          <a:lstStyle>
            <a:lvl1pPr>
              <a:defRPr smtClean="0">
                <a:solidFill>
                  <a:schemeClr val="tx2"/>
                </a:solidFill>
                <a:latin typeface="Arial" pitchFamily="34" charset="0"/>
                <a:ea typeface="ＭＳ Ｐゴシック" pitchFamily="34" charset="-128"/>
              </a:defRPr>
            </a:lvl1pPr>
          </a:lstStyle>
          <a:p>
            <a:pPr>
              <a:defRPr/>
            </a:pPr>
            <a:fld id="{BEDA98AE-740F-4B6B-B0BA-8DC6256BD3F4}"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8" name="Slide Number Placeholder 12"/>
          <p:cNvSpPr>
            <a:spLocks noGrp="1"/>
          </p:cNvSpPr>
          <p:nvPr>
            <p:ph type="sldNum" sz="quarter" idx="11"/>
          </p:nvPr>
        </p:nvSpPr>
        <p:spPr>
          <a:xfrm>
            <a:off x="0" y="1752600"/>
            <a:ext cx="1295400" cy="701675"/>
          </a:xfrm>
        </p:spPr>
        <p:txBody>
          <a:bodyPr wrap="square" lIns="91440" tIns="45720" rIns="91440" bIns="45720" numCol="1" compatLnSpc="1">
            <a:prstTxWarp prst="textNoShape">
              <a:avLst/>
            </a:prstTxWarp>
            <a:noAutofit/>
          </a:bodyPr>
          <a:lstStyle>
            <a:lvl1pPr>
              <a:defRPr sz="2400" smtClean="0">
                <a:latin typeface="Arial" pitchFamily="34" charset="0"/>
                <a:ea typeface="ＭＳ Ｐゴシック" pitchFamily="34" charset="-128"/>
              </a:defRPr>
            </a:lvl1pPr>
          </a:lstStyle>
          <a:p>
            <a:pPr>
              <a:defRPr/>
            </a:pPr>
            <a:fld id="{77EF4F5F-13AB-41CD-A03F-6EAF1A999C7C}"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6" name="Slide Number Placeholder 9"/>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F623F4CE-6421-4A63-8079-7F5D82AB0B38}"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8" name="Slide Number Placeholder 11"/>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77EF4F5F-13AB-41CD-A03F-6EAF1A999C7C}"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4"/>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409FE59C-FB57-4E3E-BCD1-8788CB2443C6}"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3"/>
          <p:cNvSpPr>
            <a:spLocks noGrp="1"/>
          </p:cNvSpPr>
          <p:nvPr>
            <p:ph type="sldNum" sz="quarter" idx="12"/>
          </p:nvPr>
        </p:nvSpPr>
        <p:spPr>
          <a:xfrm>
            <a:off x="0" y="6248400"/>
            <a:ext cx="533400" cy="381000"/>
          </a:xfrm>
        </p:spPr>
        <p:txBody>
          <a:bodyPr wrap="square" lIns="91440" tIns="45720" rIns="91440" bIns="45720" numCol="1" compatLnSpc="1">
            <a:prstTxWarp prst="textNoShape">
              <a:avLst/>
            </a:prstTxWarp>
          </a:bodyPr>
          <a:lstStyle>
            <a:lvl1pPr>
              <a:defRPr smtClean="0">
                <a:solidFill>
                  <a:schemeClr val="tx2"/>
                </a:solidFill>
                <a:latin typeface="Arial" pitchFamily="34" charset="0"/>
                <a:ea typeface="ＭＳ Ｐゴシック" pitchFamily="34" charset="-128"/>
              </a:defRPr>
            </a:lvl1pPr>
          </a:lstStyle>
          <a:p>
            <a:pPr>
              <a:defRPr/>
            </a:pPr>
            <a:fld id="{BEDA98AE-740F-4B6B-B0BA-8DC6256BD3F4}"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7" name="Slide Number Placeholder 6"/>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77EF4F5F-13AB-41CD-A03F-6EAF1A999C7C}" type="slidenum">
              <a:rPr lang="en-US" smtClean="0"/>
              <a:pPr>
                <a:defRPr/>
              </a:pPr>
              <a:t>‹#›</a:t>
            </a:fld>
            <a:endParaRPr lang="en-US"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a:prstGeom prst="rect">
            <a:avLst/>
          </a:prstGeom>
        </p:spPr>
        <p:txBody>
          <a:bodyPr/>
          <a:lstStyle>
            <a:lvl1pPr>
              <a:defRPr/>
            </a:lvl1pPr>
          </a:lstStyle>
          <a:p>
            <a:endParaRPr lang="en-US"/>
          </a:p>
        </p:txBody>
      </p:sp>
      <p:sp>
        <p:nvSpPr>
          <p:cNvPr id="10" name="Slide Number Placeholder 12"/>
          <p:cNvSpPr>
            <a:spLocks noGrp="1"/>
          </p:cNvSpPr>
          <p:nvPr>
            <p:ph type="sldNum" sz="quarter" idx="11"/>
          </p:nvPr>
        </p:nvSpPr>
        <p:spPr>
          <a:xfrm>
            <a:off x="0" y="4667250"/>
            <a:ext cx="1447800" cy="663575"/>
          </a:xfrm>
        </p:spPr>
        <p:txBody>
          <a:bodyPr wrap="square" lIns="91440" tIns="45720" rIns="91440" bIns="45720" numCol="1" compatLnSpc="1">
            <a:prstTxWarp prst="textNoShape">
              <a:avLst/>
            </a:prstTxWarp>
          </a:bodyPr>
          <a:lstStyle>
            <a:lvl1pPr>
              <a:defRPr sz="2800" smtClean="0">
                <a:latin typeface="Arial" pitchFamily="34" charset="0"/>
                <a:ea typeface="ＭＳ Ｐゴシック" pitchFamily="34" charset="-128"/>
              </a:defRPr>
            </a:lvl1pPr>
          </a:lstStyle>
          <a:p>
            <a:pPr>
              <a:defRPr/>
            </a:pPr>
            <a:fld id="{77EF4F5F-13AB-41CD-A03F-6EAF1A999C7C}" type="slidenum">
              <a:rPr lang="en-US" smtClean="0"/>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77EF4F5F-13AB-41CD-A03F-6EAF1A999C7C}" type="slidenum">
              <a:rPr lang="en-US" smtClean="0"/>
              <a:pPr>
                <a:defRPr/>
              </a:pPr>
              <a:t>‹#›</a:t>
            </a:fld>
            <a:endParaRPr 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a:prstGeom prst="rect">
            <a:avLst/>
          </a:prstGeom>
        </p:spPr>
        <p:txBody>
          <a:bodyPr/>
          <a:lstStyle>
            <a:lvl1pPr>
              <a:defRPr/>
            </a:lvl1pPr>
          </a:lstStyle>
          <a:p>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9" name="Slide Number Placeholder 5"/>
          <p:cNvSpPr>
            <a:spLocks noGrp="1"/>
          </p:cNvSpPr>
          <p:nvPr>
            <p:ph type="sldNum" sz="quarter" idx="12"/>
          </p:nvPr>
        </p:nvSpPr>
        <p:spPr>
          <a:xfrm rot="5400000">
            <a:off x="5989638" y="144462"/>
            <a:ext cx="533400" cy="244475"/>
          </a:xfrm>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77EF4F5F-13AB-41CD-A03F-6EAF1A999C7C}"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Exhibit">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3"/>
          <p:cNvSpPr>
            <a:spLocks noGrp="1"/>
          </p:cNvSpPr>
          <p:nvPr>
            <p:ph type="sldNum" sz="quarter" idx="14"/>
          </p:nvPr>
        </p:nvSpPr>
        <p:spPr/>
        <p:txBody>
          <a:bodyPr/>
          <a:lstStyle>
            <a:lvl1pPr>
              <a:defRPr/>
            </a:lvl1pPr>
          </a:lstStyle>
          <a:p>
            <a:pPr>
              <a:defRPr/>
            </a:pPr>
            <a:fld id="{D460C035-0EDB-42D9-B773-BA3E3ECDADDA}"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7" name="Slide Number Placeholder 6"/>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77EF4F5F-13AB-41CD-A03F-6EAF1A999C7C}" type="slidenum">
              <a:rPr lang="en-US" smtClean="0"/>
              <a:pPr>
                <a:defRPr/>
              </a:pPr>
              <a:t>‹#›</a:t>
            </a:fld>
            <a:endParaRPr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0"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1"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21"/>
          <p:cNvSpPr>
            <a:spLocks noGrp="1"/>
          </p:cNvSpPr>
          <p:nvPr>
            <p:ph type="sldNum" sz="quarter" idx="11"/>
          </p:nvPr>
        </p:nvSpPr>
        <p:spPr/>
        <p:txBody>
          <a:bodyPr/>
          <a:lstStyle>
            <a:lvl1pPr>
              <a:defRPr/>
            </a:lvl1pPr>
          </a:lstStyle>
          <a:p>
            <a:fld id="{B6BD1242-3C2B-47FA-A9B2-A9601626BB5F}" type="slidenum">
              <a:rPr lang="en-US"/>
              <a:pPr/>
              <a:t>‹#›</a:t>
            </a:fld>
            <a:endParaRPr lang="en-US"/>
          </a:p>
        </p:txBody>
      </p:sp>
    </p:spTree>
  </p:cSld>
  <p:clrMapOvr>
    <a:masterClrMapping/>
  </p:clrMapOvr>
  <p:transition xmlns:p14="http://schemas.microsoft.com/office/powerpoint/2010/mai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21"/>
          <p:cNvSpPr>
            <a:spLocks noGrp="1"/>
          </p:cNvSpPr>
          <p:nvPr>
            <p:ph type="sldNum" sz="quarter" idx="11"/>
          </p:nvPr>
        </p:nvSpPr>
        <p:spPr/>
        <p:txBody>
          <a:bodyPr/>
          <a:lstStyle>
            <a:lvl1pPr>
              <a:defRPr/>
            </a:lvl1pPr>
          </a:lstStyle>
          <a:p>
            <a:fld id="{941DE5C1-E3F2-4A6D-8194-E64422F81972}" type="slidenum">
              <a:rPr lang="en-US"/>
              <a:pPr/>
              <a:t>‹#›</a:t>
            </a:fld>
            <a:endParaRPr lang="en-US"/>
          </a:p>
        </p:txBody>
      </p:sp>
    </p:spTree>
  </p:cSld>
  <p:clrMapOvr>
    <a:masterClrMapping/>
  </p:clrMapOvr>
  <p:transition xmlns:p14="http://schemas.microsoft.com/office/powerpoint/2010/mai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21"/>
          <p:cNvSpPr>
            <a:spLocks noGrp="1"/>
          </p:cNvSpPr>
          <p:nvPr>
            <p:ph type="sldNum" sz="quarter" idx="11"/>
          </p:nvPr>
        </p:nvSpPr>
        <p:spPr/>
        <p:txBody>
          <a:bodyPr/>
          <a:lstStyle>
            <a:lvl1pPr>
              <a:defRPr/>
            </a:lvl1pPr>
          </a:lstStyle>
          <a:p>
            <a:fld id="{EDBF469D-2EBB-4D24-AF4C-E4D556B0553A}" type="slidenum">
              <a:rPr lang="en-US"/>
              <a:pPr/>
              <a:t>‹#›</a:t>
            </a:fld>
            <a:endParaRPr lang="en-US"/>
          </a:p>
        </p:txBody>
      </p:sp>
    </p:spTree>
  </p:cSld>
  <p:clrMapOvr>
    <a:masterClrMapping/>
  </p:clrMapOvr>
  <p:transition xmlns:p14="http://schemas.microsoft.com/office/powerpoint/2010/mai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3"/>
          <p:cNvSpPr>
            <a:spLocks noGrp="1"/>
          </p:cNvSpPr>
          <p:nvPr>
            <p:ph type="sldNum" sz="quarter" idx="11"/>
          </p:nvPr>
        </p:nvSpPr>
        <p:spPr/>
        <p:txBody>
          <a:bodyPr/>
          <a:lstStyle>
            <a:lvl1pPr>
              <a:defRPr/>
            </a:lvl1pPr>
          </a:lstStyle>
          <a:p>
            <a:fld id="{1D8986A7-7951-477B-82AE-F42C1DF2DB05}" type="slidenum">
              <a:rPr lang="en-US"/>
              <a:pPr/>
              <a:t>‹#›</a:t>
            </a:fld>
            <a:endParaRPr lang="en-US"/>
          </a:p>
        </p:txBody>
      </p:sp>
    </p:spTree>
  </p:cSld>
  <p:clrMapOvr>
    <a:masterClrMapping/>
  </p:clrMapOvr>
  <p:transition xmlns:p14="http://schemas.microsoft.com/office/powerpoint/2010/mai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3"/>
          <p:cNvSpPr>
            <a:spLocks noGrp="1"/>
          </p:cNvSpPr>
          <p:nvPr>
            <p:ph type="sldNum" sz="quarter" idx="14"/>
          </p:nvPr>
        </p:nvSpPr>
        <p:spPr/>
        <p:txBody>
          <a:bodyPr/>
          <a:lstStyle>
            <a:lvl1pPr>
              <a:defRPr/>
            </a:lvl1pPr>
          </a:lstStyle>
          <a:p>
            <a:fld id="{46D31DDA-58A6-4382-B662-0EA263CC48BE}"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4"/>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6"/>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77EF4F5F-13AB-41CD-A03F-6EAF1A999C7C}" type="slidenum">
              <a:rPr lang="en-US" smtClean="0"/>
              <a:pPr>
                <a:defRPr/>
              </a:pPr>
              <a:t>‹#›</a:t>
            </a:fld>
            <a:endParaRPr 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21"/>
          <p:cNvSpPr>
            <a:spLocks noGrp="1"/>
          </p:cNvSpPr>
          <p:nvPr>
            <p:ph type="sldNum" sz="quarter" idx="11"/>
          </p:nvPr>
        </p:nvSpPr>
        <p:spPr/>
        <p:txBody>
          <a:bodyPr/>
          <a:lstStyle>
            <a:lvl1pPr>
              <a:defRPr/>
            </a:lvl1pPr>
          </a:lstStyle>
          <a:p>
            <a:fld id="{35513B7D-8996-48E7-92DF-7D0ABFA4DDFC}" type="slidenum">
              <a:rPr lang="en-US"/>
              <a:pPr/>
              <a:t>‹#›</a:t>
            </a:fld>
            <a:endParaRPr lang="en-US"/>
          </a:p>
        </p:txBody>
      </p:sp>
    </p:spTree>
  </p:cSld>
  <p:clrMapOvr>
    <a:masterClrMapping/>
  </p:clrMapOvr>
  <p:transition xmlns:p14="http://schemas.microsoft.com/office/powerpoint/2010/mai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21"/>
          <p:cNvSpPr>
            <a:spLocks noGrp="1"/>
          </p:cNvSpPr>
          <p:nvPr>
            <p:ph type="sldNum" sz="quarter" idx="11"/>
          </p:nvPr>
        </p:nvSpPr>
        <p:spPr/>
        <p:txBody>
          <a:bodyPr/>
          <a:lstStyle>
            <a:lvl1pPr>
              <a:defRPr/>
            </a:lvl1pPr>
          </a:lstStyle>
          <a:p>
            <a:fld id="{9924E946-34DE-4286-BBA7-198765B21035}" type="slidenum">
              <a:rPr lang="en-US"/>
              <a:pPr/>
              <a:t>‹#›</a:t>
            </a:fld>
            <a:endParaRPr lang="en-US"/>
          </a:p>
        </p:txBody>
      </p:sp>
    </p:spTree>
  </p:cSld>
  <p:clrMapOvr>
    <a:masterClrMapping/>
  </p:clrMapOvr>
  <p:transition xmlns:p14="http://schemas.microsoft.com/office/powerpoint/2010/mai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21"/>
          <p:cNvSpPr>
            <a:spLocks noGrp="1"/>
          </p:cNvSpPr>
          <p:nvPr>
            <p:ph type="sldNum" sz="quarter" idx="11"/>
          </p:nvPr>
        </p:nvSpPr>
        <p:spPr/>
        <p:txBody>
          <a:bodyPr/>
          <a:lstStyle>
            <a:lvl1pPr>
              <a:defRPr/>
            </a:lvl1pPr>
          </a:lstStyle>
          <a:p>
            <a:fld id="{3D9E7E91-B8D0-4CED-A5F6-F83414128F2C}" type="slidenum">
              <a:rPr lang="en-US"/>
              <a:pPr/>
              <a:t>‹#›</a:t>
            </a:fld>
            <a:endParaRPr lang="en-US"/>
          </a:p>
        </p:txBody>
      </p:sp>
    </p:spTree>
  </p:cSld>
  <p:clrMapOvr>
    <a:masterClrMapping/>
  </p:clrMapOvr>
  <p:transition xmlns:p14="http://schemas.microsoft.com/office/powerpoint/2010/mai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3"/>
          <p:cNvSpPr>
            <a:spLocks noGrp="1"/>
          </p:cNvSpPr>
          <p:nvPr>
            <p:ph type="sldNum" sz="quarter" idx="11"/>
          </p:nvPr>
        </p:nvSpPr>
        <p:spPr/>
        <p:txBody>
          <a:bodyPr/>
          <a:lstStyle>
            <a:lvl1pPr>
              <a:defRPr/>
            </a:lvl1pPr>
          </a:lstStyle>
          <a:p>
            <a:fld id="{3FB8A981-4E8D-4822-8895-A88D5B5F9A58}" type="slidenum">
              <a:rPr lang="en-US"/>
              <a:pPr/>
              <a:t>‹#›</a:t>
            </a:fld>
            <a:endParaRPr lang="en-US"/>
          </a:p>
        </p:txBody>
      </p:sp>
    </p:spTree>
  </p:cSld>
  <p:clrMapOvr>
    <a:masterClrMapping/>
  </p:clrMapOvr>
  <p:transition xmlns:p14="http://schemas.microsoft.com/office/powerpoint/2010/mai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4025"/>
            <a:ext cx="549275"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5788"/>
            <a:ext cx="9144000" cy="6397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21"/>
          <p:cNvSpPr>
            <a:spLocks noGrp="1"/>
          </p:cNvSpPr>
          <p:nvPr>
            <p:ph type="sldNum" sz="quarter" idx="11"/>
          </p:nvPr>
        </p:nvSpPr>
        <p:spPr/>
        <p:txBody>
          <a:bodyPr/>
          <a:lstStyle>
            <a:lvl1pPr>
              <a:defRPr/>
            </a:lvl1pPr>
          </a:lstStyle>
          <a:p>
            <a:fld id="{B366D21F-F6AB-4C32-9177-442D73D965EB}" type="slidenum">
              <a:rPr lang="en-US"/>
              <a:pPr/>
              <a:t>‹#›</a:t>
            </a:fld>
            <a:endParaRPr lang="en-US"/>
          </a:p>
        </p:txBody>
      </p:sp>
    </p:spTree>
  </p:cSld>
  <p:clrMapOvr>
    <a:masterClrMapping/>
  </p:clrMapOvr>
  <p:transition xmlns:p14="http://schemas.microsoft.com/office/powerpoint/2010/mai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21"/>
          <p:cNvSpPr>
            <a:spLocks noGrp="1"/>
          </p:cNvSpPr>
          <p:nvPr>
            <p:ph type="sldNum" sz="quarter" idx="11"/>
          </p:nvPr>
        </p:nvSpPr>
        <p:spPr/>
        <p:txBody>
          <a:bodyPr/>
          <a:lstStyle>
            <a:lvl1pPr>
              <a:defRPr/>
            </a:lvl1pPr>
          </a:lstStyle>
          <a:p>
            <a:fld id="{28822E86-D815-4CB9-B1FD-44EBC48AC2DD}" type="slidenum">
              <a:rPr lang="en-US"/>
              <a:pPr/>
              <a:t>‹#›</a:t>
            </a:fld>
            <a:endParaRPr lang="en-US"/>
          </a:p>
        </p:txBody>
      </p:sp>
    </p:spTree>
  </p:cSld>
  <p:clrMapOvr>
    <a:masterClrMapping/>
  </p:clrMapOvr>
  <p:transition xmlns:p14="http://schemas.microsoft.com/office/powerpoint/2010/mai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21"/>
          <p:cNvSpPr>
            <a:spLocks noGrp="1"/>
          </p:cNvSpPr>
          <p:nvPr>
            <p:ph type="sldNum" sz="quarter" idx="11"/>
          </p:nvPr>
        </p:nvSpPr>
        <p:spPr/>
        <p:txBody>
          <a:bodyPr/>
          <a:lstStyle>
            <a:lvl1pPr>
              <a:defRPr/>
            </a:lvl1pPr>
          </a:lstStyle>
          <a:p>
            <a:fld id="{19AD7F1F-8DB4-4040-BEBC-F57A2A3B76C3}" type="slidenum">
              <a:rPr lang="en-US"/>
              <a:pPr/>
              <a:t>‹#›</a:t>
            </a:fld>
            <a:endParaRPr lang="en-US"/>
          </a:p>
        </p:txBody>
      </p:sp>
    </p:spTree>
  </p:cSld>
  <p:clrMapOvr>
    <a:masterClrMapping/>
  </p:clrMapOvr>
  <p:transition xmlns:p14="http://schemas.microsoft.com/office/powerpoint/2010/mai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3"/>
          <p:cNvSpPr>
            <a:spLocks noGrp="1"/>
          </p:cNvSpPr>
          <p:nvPr>
            <p:ph type="sldNum" sz="quarter" idx="11"/>
          </p:nvPr>
        </p:nvSpPr>
        <p:spPr/>
        <p:txBody>
          <a:bodyPr/>
          <a:lstStyle>
            <a:lvl1pPr>
              <a:defRPr/>
            </a:lvl1pPr>
          </a:lstStyle>
          <a:p>
            <a:fld id="{A8879F0B-A8B9-4841-879B-A36A90A9621D}" type="slidenum">
              <a:rPr lang="en-US"/>
              <a:pPr/>
              <a:t>‹#›</a:t>
            </a:fld>
            <a:endParaRPr lang="en-US"/>
          </a:p>
        </p:txBody>
      </p:sp>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92.xml"/><Relationship Id="rId4" Type="http://schemas.openxmlformats.org/officeDocument/2006/relationships/slideLayout" Target="../slideLayouts/slideLayout93.xml"/><Relationship Id="rId5" Type="http://schemas.openxmlformats.org/officeDocument/2006/relationships/slideLayout" Target="../slideLayouts/slideLayout94.xml"/><Relationship Id="rId6" Type="http://schemas.openxmlformats.org/officeDocument/2006/relationships/theme" Target="../theme/theme10.xml"/><Relationship Id="rId1" Type="http://schemas.openxmlformats.org/officeDocument/2006/relationships/slideLayout" Target="../slideLayouts/slideLayout90.xml"/><Relationship Id="rId2" Type="http://schemas.openxmlformats.org/officeDocument/2006/relationships/slideLayout" Target="../slideLayouts/slideLayout91.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theme" Target="../theme/theme11.xml"/><Relationship Id="rId1" Type="http://schemas.openxmlformats.org/officeDocument/2006/relationships/slideLayout" Target="../slideLayouts/slideLayout95.xml"/><Relationship Id="rId2" Type="http://schemas.openxmlformats.org/officeDocument/2006/relationships/slideLayout" Target="../slideLayouts/slideLayout9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theme" Target="../theme/theme4.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theme" Target="../theme/theme5.xml"/><Relationship Id="rId1" Type="http://schemas.openxmlformats.org/officeDocument/2006/relationships/slideLayout" Target="../slideLayouts/slideLayout48.xml"/><Relationship Id="rId2"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60.xml"/><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theme" Target="../theme/theme6.xml"/><Relationship Id="rId1" Type="http://schemas.openxmlformats.org/officeDocument/2006/relationships/slideLayout" Target="../slideLayouts/slideLayout58.xml"/><Relationship Id="rId2" Type="http://schemas.openxmlformats.org/officeDocument/2006/relationships/slideLayout" Target="../slideLayouts/slideLayout59.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65.xml"/><Relationship Id="rId4" Type="http://schemas.openxmlformats.org/officeDocument/2006/relationships/slideLayout" Target="../slideLayouts/slideLayout66.xml"/><Relationship Id="rId5" Type="http://schemas.openxmlformats.org/officeDocument/2006/relationships/slideLayout" Target="../slideLayouts/slideLayout67.xml"/><Relationship Id="rId6" Type="http://schemas.openxmlformats.org/officeDocument/2006/relationships/theme" Target="../theme/theme7.xml"/><Relationship Id="rId1" Type="http://schemas.openxmlformats.org/officeDocument/2006/relationships/slideLayout" Target="../slideLayouts/slideLayout63.xml"/><Relationship Id="rId2" Type="http://schemas.openxmlformats.org/officeDocument/2006/relationships/slideLayout" Target="../slideLayouts/slideLayout64.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78.xml"/><Relationship Id="rId12" Type="http://schemas.openxmlformats.org/officeDocument/2006/relationships/slideLayout" Target="../slideLayouts/slideLayout79.xml"/><Relationship Id="rId13" Type="http://schemas.openxmlformats.org/officeDocument/2006/relationships/theme" Target="../theme/theme8.xml"/><Relationship Id="rId1" Type="http://schemas.openxmlformats.org/officeDocument/2006/relationships/slideLayout" Target="../slideLayouts/slideLayout68.xml"/><Relationship Id="rId2" Type="http://schemas.openxmlformats.org/officeDocument/2006/relationships/slideLayout" Target="../slideLayouts/slideLayout69.xml"/><Relationship Id="rId3" Type="http://schemas.openxmlformats.org/officeDocument/2006/relationships/slideLayout" Target="../slideLayouts/slideLayout70.xml"/><Relationship Id="rId4" Type="http://schemas.openxmlformats.org/officeDocument/2006/relationships/slideLayout" Target="../slideLayouts/slideLayout71.xml"/><Relationship Id="rId5" Type="http://schemas.openxmlformats.org/officeDocument/2006/relationships/slideLayout" Target="../slideLayouts/slideLayout72.xml"/><Relationship Id="rId6" Type="http://schemas.openxmlformats.org/officeDocument/2006/relationships/slideLayout" Target="../slideLayouts/slideLayout73.xml"/><Relationship Id="rId7" Type="http://schemas.openxmlformats.org/officeDocument/2006/relationships/slideLayout" Target="../slideLayouts/slideLayout74.xml"/><Relationship Id="rId8" Type="http://schemas.openxmlformats.org/officeDocument/2006/relationships/slideLayout" Target="../slideLayouts/slideLayout75.xml"/><Relationship Id="rId9" Type="http://schemas.openxmlformats.org/officeDocument/2006/relationships/slideLayout" Target="../slideLayouts/slideLayout76.xml"/><Relationship Id="rId10" Type="http://schemas.openxmlformats.org/officeDocument/2006/relationships/slideLayout" Target="../slideLayouts/slideLayout77.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82.xml"/><Relationship Id="rId4" Type="http://schemas.openxmlformats.org/officeDocument/2006/relationships/slideLayout" Target="../slideLayouts/slideLayout83.xml"/><Relationship Id="rId5" Type="http://schemas.openxmlformats.org/officeDocument/2006/relationships/slideLayout" Target="../slideLayouts/slideLayout84.xml"/><Relationship Id="rId6" Type="http://schemas.openxmlformats.org/officeDocument/2006/relationships/slideLayout" Target="../slideLayouts/slideLayout85.xml"/><Relationship Id="rId7" Type="http://schemas.openxmlformats.org/officeDocument/2006/relationships/slideLayout" Target="../slideLayouts/slideLayout86.xml"/><Relationship Id="rId8" Type="http://schemas.openxmlformats.org/officeDocument/2006/relationships/slideLayout" Target="../slideLayouts/slideLayout87.xml"/><Relationship Id="rId9" Type="http://schemas.openxmlformats.org/officeDocument/2006/relationships/slideLayout" Target="../slideLayouts/slideLayout88.xml"/><Relationship Id="rId10" Type="http://schemas.openxmlformats.org/officeDocument/2006/relationships/slideLayout" Target="../slideLayouts/slideLayout89.xml"/><Relationship Id="rId11" Type="http://schemas.openxmlformats.org/officeDocument/2006/relationships/theme" Target="../theme/theme9.xml"/><Relationship Id="rId1" Type="http://schemas.openxmlformats.org/officeDocument/2006/relationships/slideLayout" Target="../slideLayouts/slideLayout80.xml"/><Relationship Id="rId2"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10429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609600" y="6248400"/>
            <a:ext cx="8153400" cy="365125"/>
          </a:xfrm>
          <a:prstGeom prst="rect">
            <a:avLst/>
          </a:prstGeom>
        </p:spPr>
        <p:txBody>
          <a:bodyPr vert="horz" wrap="square" lIns="91440" tIns="45720" rIns="91440" bIns="45720" numCol="1" anchor="ctr" anchorCtr="0" compatLnSpc="1">
            <a:prstTxWarp prst="textNoShape">
              <a:avLst/>
            </a:prstTxWarp>
          </a:bodyPr>
          <a:lstStyle>
            <a:lvl1pPr algn="l">
              <a:defRPr sz="1000">
                <a:solidFill>
                  <a:srgbClr val="BFBFBF"/>
                </a:solidFill>
              </a:defRPr>
            </a:lvl1pPr>
          </a:lstStyle>
          <a:p>
            <a:pPr>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charset="0"/>
                <a:ea typeface="ＭＳ Ｐゴシック" charset="0"/>
                <a:cs typeface="ＭＳ Ｐゴシック" charset="0"/>
              </a:defRPr>
            </a:lvl1pPr>
          </a:lstStyle>
          <a:p>
            <a:pPr>
              <a:defRPr/>
            </a:pPr>
            <a:fld id="{77EF4F5F-13AB-41CD-A03F-6EAF1A999C7C}"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292" r:id="rId1"/>
    <p:sldLayoutId id="2147484293" r:id="rId2"/>
    <p:sldLayoutId id="2147484294" r:id="rId3"/>
    <p:sldLayoutId id="2147484295" r:id="rId4"/>
    <p:sldLayoutId id="2147484296" r:id="rId5"/>
    <p:sldLayoutId id="2147484297" r:id="rId6"/>
    <p:sldLayoutId id="2147484298" r:id="rId7"/>
    <p:sldLayoutId id="2147484299" r:id="rId8"/>
    <p:sldLayoutId id="2147484300" r:id="rId9"/>
    <p:sldLayoutId id="2147484301" r:id="rId10"/>
    <p:sldLayoutId id="2147484302" r:id="rId11"/>
  </p:sldLayoutIdLst>
  <p:transition xmlns:p14="http://schemas.microsoft.com/office/powerpoint/2010/main">
    <p:fade/>
  </p:transition>
  <p:hf hdr="0" dt="0"/>
  <p:txStyles>
    <p:titleStyle>
      <a:lvl1pPr algn="l" rtl="0" eaLnBrk="1" fontAlgn="base" hangingPunct="1">
        <a:spcBef>
          <a:spcPct val="0"/>
        </a:spcBef>
        <a:spcAft>
          <a:spcPct val="0"/>
        </a:spcAft>
        <a:defRPr sz="4400" kern="120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2pPr>
      <a:lvl3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3pPr>
      <a:lvl4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4pPr>
      <a:lvl5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5pPr>
      <a:lvl6pPr marL="4572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6pPr>
      <a:lvl7pPr marL="9144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7pPr>
      <a:lvl8pPr marL="13716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8pPr>
      <a:lvl9pPr marL="18288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ＭＳ Ｐゴシック" charset="0"/>
          <a:cs typeface="ＭＳ Ｐゴシック" charset="0"/>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ＭＳ Ｐゴシック" charset="0"/>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ＭＳ Ｐゴシック" charset="0"/>
          <a:cs typeface="+mn-cs"/>
        </a:defRPr>
      </a:lvl3pPr>
      <a:lvl4pPr marL="1371600" indent="-228600" algn="l" rtl="0" eaLnBrk="1" fontAlgn="base" hangingPunct="1">
        <a:spcBef>
          <a:spcPts val="400"/>
        </a:spcBef>
        <a:spcAft>
          <a:spcPct val="0"/>
        </a:spcAft>
        <a:buClr>
          <a:srgbClr val="99CA2C"/>
        </a:buClr>
        <a:buSzPct val="75000"/>
        <a:buFont typeface="Wingdings" pitchFamily="2" charset="2"/>
        <a:buChar char=""/>
        <a:defRPr sz="2000" kern="1200">
          <a:solidFill>
            <a:schemeClr val="tx1"/>
          </a:solidFill>
          <a:latin typeface="+mn-lt"/>
          <a:ea typeface="ＭＳ Ｐゴシック" charset="0"/>
          <a:cs typeface="+mn-cs"/>
        </a:defRPr>
      </a:lvl4pPr>
      <a:lvl5pPr marL="1828800" indent="-228600" algn="l" rtl="0" eaLnBrk="1" fontAlgn="base" hangingPunct="1">
        <a:spcBef>
          <a:spcPts val="400"/>
        </a:spcBef>
        <a:spcAft>
          <a:spcPct val="0"/>
        </a:spcAft>
        <a:buClr>
          <a:srgbClr val="92C02A"/>
        </a:buClr>
        <a:buSzPct val="65000"/>
        <a:buFont typeface="Wingdings" pitchFamily="2" charset="2"/>
        <a:buChar char=""/>
        <a:defRPr sz="2000" kern="1200">
          <a:solidFill>
            <a:schemeClr val="tx1"/>
          </a:solidFill>
          <a:latin typeface="+mn-lt"/>
          <a:ea typeface="ＭＳ Ｐゴシック" charset="0"/>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579"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432DB7F3-B1B5-4361-A27F-3175FE8AB752}" type="slidenum">
              <a:rPr lang="en-US"/>
              <a:pPr/>
              <a:t>‹#›</a:t>
            </a:fld>
            <a:endParaRPr lang="en-US"/>
          </a:p>
        </p:txBody>
      </p:sp>
      <p:sp>
        <p:nvSpPr>
          <p:cNvPr id="7" name="TextBox 6"/>
          <p:cNvSpPr txBox="1"/>
          <p:nvPr/>
        </p:nvSpPr>
        <p:spPr>
          <a:xfrm>
            <a:off x="0" y="0"/>
            <a:ext cx="1012825" cy="6858000"/>
          </a:xfrm>
          <a:prstGeom prst="rect">
            <a:avLst/>
          </a:prstGeom>
          <a:solidFill>
            <a:schemeClr val="accent4"/>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09</a:t>
            </a:r>
          </a:p>
        </p:txBody>
      </p:sp>
    </p:spTree>
  </p:cSld>
  <p:clrMap bg1="lt1" tx1="dk1" bg2="lt2" tx2="dk2" accent1="accent1" accent2="accent2" accent3="accent3" accent4="accent4" accent5="accent5" accent6="accent6" hlink="hlink" folHlink="folHlink"/>
  <p:sldLayoutIdLst>
    <p:sldLayoutId id="2147484390" r:id="rId1"/>
    <p:sldLayoutId id="2147484391" r:id="rId2"/>
    <p:sldLayoutId id="2147484392" r:id="rId3"/>
    <p:sldLayoutId id="2147484393" r:id="rId4"/>
    <p:sldLayoutId id="2147484394" r:id="rId5"/>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rgbClr val="A7BE48"/>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rgbClr val="A7BE48"/>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A7BE48"/>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723"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8178930A-9B3A-4C99-AEA2-F90AF211C1CD}" type="slidenum">
              <a:rPr lang="en-US"/>
              <a:pPr/>
              <a:t>‹#›</a:t>
            </a:fld>
            <a:endParaRPr lang="en-US"/>
          </a:p>
        </p:txBody>
      </p:sp>
      <p:sp>
        <p:nvSpPr>
          <p:cNvPr id="7" name="TextBox 6"/>
          <p:cNvSpPr txBox="1"/>
          <p:nvPr/>
        </p:nvSpPr>
        <p:spPr>
          <a:xfrm>
            <a:off x="0" y="0"/>
            <a:ext cx="1012825" cy="6858000"/>
          </a:xfrm>
          <a:prstGeom prst="rect">
            <a:avLst/>
          </a:prstGeom>
          <a:solidFill>
            <a:schemeClr val="accent6"/>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15</a:t>
            </a:r>
          </a:p>
        </p:txBody>
      </p:sp>
    </p:spTree>
  </p:cSld>
  <p:clrMap bg1="lt1" tx1="dk1" bg2="lt2" tx2="dk2" accent1="accent1" accent2="accent2" accent3="accent3" accent4="accent4" accent5="accent5" accent6="accent6" hlink="hlink" folHlink="folHlink"/>
  <p:sldLayoutIdLst>
    <p:sldLayoutId id="2147484396" r:id="rId1"/>
    <p:sldLayoutId id="2147484397" r:id="rId2"/>
    <p:sldLayoutId id="2147484398" r:id="rId3"/>
    <p:sldLayoutId id="2147484399" r:id="rId4"/>
    <p:sldLayoutId id="2147484400" r:id="rId5"/>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rgbClr val="612B28"/>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rgbClr val="612B28"/>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612B28"/>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10429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609600" y="6248400"/>
            <a:ext cx="8153400" cy="365125"/>
          </a:xfrm>
          <a:prstGeom prst="rect">
            <a:avLst/>
          </a:prstGeom>
        </p:spPr>
        <p:txBody>
          <a:bodyPr vert="horz" wrap="square" lIns="91440" tIns="45720" rIns="91440" bIns="45720" numCol="1" anchor="ctr" anchorCtr="0" compatLnSpc="1">
            <a:prstTxWarp prst="textNoShape">
              <a:avLst/>
            </a:prstTxWarp>
          </a:bodyPr>
          <a:lstStyle>
            <a:lvl1pPr algn="l">
              <a:defRPr sz="1000">
                <a:solidFill>
                  <a:srgbClr val="BFBFBF"/>
                </a:solidFill>
              </a:defRPr>
            </a:lvl1pPr>
          </a:lstStyle>
          <a:p>
            <a:pPr>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charset="0"/>
                <a:ea typeface="ＭＳ Ｐゴシック" charset="0"/>
                <a:cs typeface="ＭＳ Ｐゴシック" charset="0"/>
              </a:defRPr>
            </a:lvl1pPr>
          </a:lstStyle>
          <a:p>
            <a:pPr>
              <a:defRPr/>
            </a:pPr>
            <a:fld id="{77EF4F5F-13AB-41CD-A03F-6EAF1A999C7C}"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304" r:id="rId1"/>
    <p:sldLayoutId id="2147484305" r:id="rId2"/>
    <p:sldLayoutId id="2147484306" r:id="rId3"/>
    <p:sldLayoutId id="2147484307" r:id="rId4"/>
    <p:sldLayoutId id="2147484308" r:id="rId5"/>
    <p:sldLayoutId id="2147484309" r:id="rId6"/>
    <p:sldLayoutId id="2147484310" r:id="rId7"/>
    <p:sldLayoutId id="2147484311" r:id="rId8"/>
    <p:sldLayoutId id="2147484312" r:id="rId9"/>
    <p:sldLayoutId id="2147484313" r:id="rId10"/>
    <p:sldLayoutId id="2147484314" r:id="rId11"/>
    <p:sldLayoutId id="2147484315" r:id="rId12"/>
  </p:sldLayoutIdLst>
  <p:transition xmlns:p14="http://schemas.microsoft.com/office/powerpoint/2010/main">
    <p:fade/>
  </p:transition>
  <p:hf hdr="0" dt="0"/>
  <p:txStyles>
    <p:titleStyle>
      <a:lvl1pPr algn="l" rtl="0" eaLnBrk="1" fontAlgn="base" hangingPunct="1">
        <a:spcBef>
          <a:spcPct val="0"/>
        </a:spcBef>
        <a:spcAft>
          <a:spcPct val="0"/>
        </a:spcAft>
        <a:defRPr sz="4400" kern="120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2pPr>
      <a:lvl3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3pPr>
      <a:lvl4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4pPr>
      <a:lvl5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5pPr>
      <a:lvl6pPr marL="4572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6pPr>
      <a:lvl7pPr marL="9144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7pPr>
      <a:lvl8pPr marL="13716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8pPr>
      <a:lvl9pPr marL="18288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ＭＳ Ｐゴシック" charset="0"/>
          <a:cs typeface="ＭＳ Ｐゴシック" charset="0"/>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ＭＳ Ｐゴシック" charset="0"/>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ＭＳ Ｐゴシック" charset="0"/>
          <a:cs typeface="+mn-cs"/>
        </a:defRPr>
      </a:lvl3pPr>
      <a:lvl4pPr marL="1371600" indent="-228600" algn="l" rtl="0" eaLnBrk="1" fontAlgn="base" hangingPunct="1">
        <a:spcBef>
          <a:spcPts val="400"/>
        </a:spcBef>
        <a:spcAft>
          <a:spcPct val="0"/>
        </a:spcAft>
        <a:buClr>
          <a:srgbClr val="99CA2C"/>
        </a:buClr>
        <a:buSzPct val="75000"/>
        <a:buFont typeface="Wingdings" pitchFamily="2" charset="2"/>
        <a:buChar char=""/>
        <a:defRPr sz="2000" kern="1200">
          <a:solidFill>
            <a:schemeClr val="tx1"/>
          </a:solidFill>
          <a:latin typeface="+mn-lt"/>
          <a:ea typeface="ＭＳ Ｐゴシック" charset="0"/>
          <a:cs typeface="+mn-cs"/>
        </a:defRPr>
      </a:lvl4pPr>
      <a:lvl5pPr marL="1828800" indent="-228600" algn="l" rtl="0" eaLnBrk="1" fontAlgn="base" hangingPunct="1">
        <a:spcBef>
          <a:spcPts val="400"/>
        </a:spcBef>
        <a:spcAft>
          <a:spcPct val="0"/>
        </a:spcAft>
        <a:buClr>
          <a:srgbClr val="92C02A"/>
        </a:buClr>
        <a:buSzPct val="65000"/>
        <a:buFont typeface="Wingdings" pitchFamily="2" charset="2"/>
        <a:buChar char=""/>
        <a:defRPr sz="2000" kern="1200">
          <a:solidFill>
            <a:schemeClr val="tx1"/>
          </a:solidFill>
          <a:latin typeface="+mn-lt"/>
          <a:ea typeface="ＭＳ Ｐゴシック" charset="0"/>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10429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609600" y="6248400"/>
            <a:ext cx="8156575" cy="365125"/>
          </a:xfrm>
          <a:prstGeom prst="rect">
            <a:avLst/>
          </a:prstGeom>
        </p:spPr>
        <p:txBody>
          <a:bodyPr vert="horz" wrap="square" lIns="91440" tIns="45720" rIns="91440" bIns="45720" numCol="1" anchor="ctr" anchorCtr="0" compatLnSpc="1">
            <a:prstTxWarp prst="textNoShape">
              <a:avLst/>
            </a:prstTxWarp>
          </a:bodyPr>
          <a:lstStyle>
            <a:lvl1pPr algn="l">
              <a:defRPr sz="1000">
                <a:solidFill>
                  <a:srgbClr val="BFBFBF"/>
                </a:solidFill>
              </a:defRPr>
            </a:lvl1pPr>
          </a:lstStyle>
          <a:p>
            <a:pPr>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charset="0"/>
                <a:ea typeface="ＭＳ Ｐゴシック" charset="0"/>
                <a:cs typeface="ＭＳ Ｐゴシック" charset="0"/>
              </a:defRPr>
            </a:lvl1pPr>
          </a:lstStyle>
          <a:p>
            <a:pPr>
              <a:defRPr/>
            </a:pPr>
            <a:fld id="{88F4B01C-D30D-4BA4-9987-10CC8BC2529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317" r:id="rId1"/>
    <p:sldLayoutId id="2147484318" r:id="rId2"/>
    <p:sldLayoutId id="2147484319" r:id="rId3"/>
    <p:sldLayoutId id="2147484320" r:id="rId4"/>
    <p:sldLayoutId id="2147484321" r:id="rId5"/>
    <p:sldLayoutId id="2147484322" r:id="rId6"/>
    <p:sldLayoutId id="2147484323" r:id="rId7"/>
    <p:sldLayoutId id="2147484324" r:id="rId8"/>
    <p:sldLayoutId id="2147484325" r:id="rId9"/>
    <p:sldLayoutId id="2147484326" r:id="rId10"/>
    <p:sldLayoutId id="2147484327" r:id="rId11"/>
    <p:sldLayoutId id="2147484364" r:id="rId12"/>
  </p:sldLayoutIdLst>
  <p:transition xmlns:p14="http://schemas.microsoft.com/office/powerpoint/2010/main">
    <p:fade/>
  </p:transition>
  <p:hf hdr="0" dt="0"/>
  <p:txStyles>
    <p:titleStyle>
      <a:lvl1pPr algn="l" rtl="0" eaLnBrk="1" fontAlgn="base" hangingPunct="1">
        <a:spcBef>
          <a:spcPct val="0"/>
        </a:spcBef>
        <a:spcAft>
          <a:spcPct val="0"/>
        </a:spcAft>
        <a:defRPr sz="4400" kern="120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2pPr>
      <a:lvl3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3pPr>
      <a:lvl4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4pPr>
      <a:lvl5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5pPr>
      <a:lvl6pPr marL="4572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6pPr>
      <a:lvl7pPr marL="9144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7pPr>
      <a:lvl8pPr marL="13716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8pPr>
      <a:lvl9pPr marL="18288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ＭＳ Ｐゴシック" charset="0"/>
          <a:cs typeface="ＭＳ Ｐゴシック" charset="0"/>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ＭＳ Ｐゴシック" charset="0"/>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ＭＳ Ｐゴシック" charset="0"/>
          <a:cs typeface="+mn-cs"/>
        </a:defRPr>
      </a:lvl3pPr>
      <a:lvl4pPr marL="1371600" indent="-228600" algn="l" rtl="0" eaLnBrk="1" fontAlgn="base" hangingPunct="1">
        <a:spcBef>
          <a:spcPts val="400"/>
        </a:spcBef>
        <a:spcAft>
          <a:spcPct val="0"/>
        </a:spcAft>
        <a:buClr>
          <a:srgbClr val="99CA2C"/>
        </a:buClr>
        <a:buSzPct val="75000"/>
        <a:buFont typeface="Wingdings" pitchFamily="2" charset="2"/>
        <a:buChar char=""/>
        <a:defRPr sz="2000" kern="1200">
          <a:solidFill>
            <a:schemeClr val="tx1"/>
          </a:solidFill>
          <a:latin typeface="+mn-lt"/>
          <a:ea typeface="ＭＳ Ｐゴシック" charset="0"/>
          <a:cs typeface="+mn-cs"/>
        </a:defRPr>
      </a:lvl4pPr>
      <a:lvl5pPr marL="1828800" indent="-228600" algn="l" rtl="0" eaLnBrk="1" fontAlgn="base" hangingPunct="1">
        <a:spcBef>
          <a:spcPts val="400"/>
        </a:spcBef>
        <a:spcAft>
          <a:spcPct val="0"/>
        </a:spcAft>
        <a:buClr>
          <a:srgbClr val="92C02A"/>
        </a:buClr>
        <a:buSzPct val="65000"/>
        <a:buFont typeface="Wingdings" pitchFamily="2" charset="2"/>
        <a:buChar char=""/>
        <a:defRPr sz="2000" kern="1200">
          <a:solidFill>
            <a:schemeClr val="tx1"/>
          </a:solidFill>
          <a:latin typeface="+mn-lt"/>
          <a:ea typeface="ＭＳ Ｐゴシック" charset="0"/>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10429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609600" y="6248400"/>
            <a:ext cx="8156575" cy="365125"/>
          </a:xfrm>
          <a:prstGeom prst="rect">
            <a:avLst/>
          </a:prstGeom>
        </p:spPr>
        <p:txBody>
          <a:bodyPr vert="horz" wrap="square" lIns="91440" tIns="45720" rIns="91440" bIns="45720" numCol="1" anchor="ctr" anchorCtr="0" compatLnSpc="1">
            <a:prstTxWarp prst="textNoShape">
              <a:avLst/>
            </a:prstTxWarp>
          </a:bodyPr>
          <a:lstStyle>
            <a:lvl1pPr algn="l">
              <a:defRPr sz="1000">
                <a:solidFill>
                  <a:srgbClr val="BFBFBF"/>
                </a:solidFill>
              </a:defRPr>
            </a:lvl1pPr>
          </a:lstStyle>
          <a:p>
            <a:pPr>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charset="0"/>
                <a:ea typeface="ＭＳ Ｐゴシック" charset="0"/>
                <a:cs typeface="ＭＳ Ｐゴシック" charset="0"/>
              </a:defRPr>
            </a:lvl1pPr>
          </a:lstStyle>
          <a:p>
            <a:pPr>
              <a:defRPr/>
            </a:pPr>
            <a:fld id="{77EF4F5F-13AB-41CD-A03F-6EAF1A999C7C}"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329" r:id="rId1"/>
    <p:sldLayoutId id="2147484330" r:id="rId2"/>
    <p:sldLayoutId id="2147484331" r:id="rId3"/>
    <p:sldLayoutId id="2147484332" r:id="rId4"/>
    <p:sldLayoutId id="2147484333" r:id="rId5"/>
    <p:sldLayoutId id="2147484334" r:id="rId6"/>
    <p:sldLayoutId id="2147484335" r:id="rId7"/>
    <p:sldLayoutId id="2147484336" r:id="rId8"/>
    <p:sldLayoutId id="2147484337" r:id="rId9"/>
    <p:sldLayoutId id="2147484338" r:id="rId10"/>
    <p:sldLayoutId id="2147484339" r:id="rId11"/>
    <p:sldLayoutId id="2147484340" r:id="rId12"/>
  </p:sldLayoutIdLst>
  <p:transition xmlns:p14="http://schemas.microsoft.com/office/powerpoint/2010/main">
    <p:fade/>
  </p:transition>
  <p:hf hdr="0" dt="0"/>
  <p:txStyles>
    <p:titleStyle>
      <a:lvl1pPr algn="l" rtl="0" eaLnBrk="1" fontAlgn="base" hangingPunct="1">
        <a:spcBef>
          <a:spcPct val="0"/>
        </a:spcBef>
        <a:spcAft>
          <a:spcPct val="0"/>
        </a:spcAft>
        <a:defRPr sz="4400" kern="120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2pPr>
      <a:lvl3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3pPr>
      <a:lvl4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4pPr>
      <a:lvl5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5pPr>
      <a:lvl6pPr marL="4572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6pPr>
      <a:lvl7pPr marL="9144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7pPr>
      <a:lvl8pPr marL="13716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8pPr>
      <a:lvl9pPr marL="18288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ＭＳ Ｐゴシック" charset="0"/>
          <a:cs typeface="ＭＳ Ｐゴシック" charset="0"/>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ＭＳ Ｐゴシック" charset="0"/>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ＭＳ Ｐゴシック" charset="0"/>
          <a:cs typeface="+mn-cs"/>
        </a:defRPr>
      </a:lvl3pPr>
      <a:lvl4pPr marL="1371600" indent="-228600" algn="l" rtl="0" eaLnBrk="1" fontAlgn="base" hangingPunct="1">
        <a:spcBef>
          <a:spcPts val="400"/>
        </a:spcBef>
        <a:spcAft>
          <a:spcPct val="0"/>
        </a:spcAft>
        <a:buClr>
          <a:srgbClr val="99CA2C"/>
        </a:buClr>
        <a:buSzPct val="75000"/>
        <a:buFont typeface="Wingdings" pitchFamily="2" charset="2"/>
        <a:buChar char=""/>
        <a:defRPr sz="2000" kern="1200">
          <a:solidFill>
            <a:schemeClr val="tx1"/>
          </a:solidFill>
          <a:latin typeface="+mn-lt"/>
          <a:ea typeface="ＭＳ Ｐゴシック" charset="0"/>
          <a:cs typeface="+mn-cs"/>
        </a:defRPr>
      </a:lvl4pPr>
      <a:lvl5pPr marL="1828800" indent="-228600" algn="l" rtl="0" eaLnBrk="1" fontAlgn="base" hangingPunct="1">
        <a:spcBef>
          <a:spcPts val="400"/>
        </a:spcBef>
        <a:spcAft>
          <a:spcPct val="0"/>
        </a:spcAft>
        <a:buClr>
          <a:srgbClr val="92C02A"/>
        </a:buClr>
        <a:buSzPct val="65000"/>
        <a:buFont typeface="Wingdings" pitchFamily="2" charset="2"/>
        <a:buChar char=""/>
        <a:defRPr sz="2000" kern="1200">
          <a:solidFill>
            <a:schemeClr val="tx1"/>
          </a:solidFill>
          <a:latin typeface="+mn-lt"/>
          <a:ea typeface="ＭＳ Ｐゴシック" charset="0"/>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315"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2302DF93-FF42-4B25-AFFB-8A77894EADE5}" type="slidenum">
              <a:rPr lang="en-US"/>
              <a:pPr/>
              <a:t>‹#›</a:t>
            </a:fld>
            <a:endParaRPr lang="en-US"/>
          </a:p>
        </p:txBody>
      </p:sp>
      <p:sp>
        <p:nvSpPr>
          <p:cNvPr id="7" name="TextBox 6"/>
          <p:cNvSpPr txBox="1"/>
          <p:nvPr/>
        </p:nvSpPr>
        <p:spPr>
          <a:xfrm>
            <a:off x="0" y="0"/>
            <a:ext cx="1012825" cy="6858000"/>
          </a:xfrm>
          <a:prstGeom prst="rect">
            <a:avLst/>
          </a:prstGeom>
          <a:no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01</a:t>
            </a:r>
          </a:p>
        </p:txBody>
      </p:sp>
    </p:spTree>
  </p:cSld>
  <p:clrMap bg1="lt1" tx1="dk1" bg2="lt2" tx2="dk2" accent1="accent1" accent2="accent2" accent3="accent3" accent4="accent4" accent5="accent5" accent6="accent6" hlink="hlink" folHlink="folHlink"/>
  <p:sldLayoutIdLst>
    <p:sldLayoutId id="2147484342" r:id="rId1"/>
    <p:sldLayoutId id="2147484343" r:id="rId2"/>
    <p:sldLayoutId id="2147484344" r:id="rId3"/>
    <p:sldLayoutId id="2147484345" r:id="rId4"/>
    <p:sldLayoutId id="2147484346" r:id="rId5"/>
    <p:sldLayoutId id="2147484347" r:id="rId6"/>
    <p:sldLayoutId id="2147484348" r:id="rId7"/>
    <p:sldLayoutId id="2147484349" r:id="rId8"/>
    <p:sldLayoutId id="2147484350" r:id="rId9"/>
    <p:sldLayoutId id="2147484351" r:id="rId10"/>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chemeClr val="accent1"/>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E8CA1A"/>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A7BE49"/>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475B9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579"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432DB7F3-B1B5-4361-A27F-3175FE8AB752}" type="slidenum">
              <a:rPr lang="en-US"/>
              <a:pPr/>
              <a:t>‹#›</a:t>
            </a:fld>
            <a:endParaRPr lang="en-US"/>
          </a:p>
        </p:txBody>
      </p:sp>
      <p:sp>
        <p:nvSpPr>
          <p:cNvPr id="7" name="TextBox 6"/>
          <p:cNvSpPr txBox="1"/>
          <p:nvPr/>
        </p:nvSpPr>
        <p:spPr>
          <a:xfrm>
            <a:off x="0" y="0"/>
            <a:ext cx="1012825" cy="6858000"/>
          </a:xfrm>
          <a:prstGeom prst="rect">
            <a:avLst/>
          </a:prstGeom>
          <a:solidFill>
            <a:schemeClr val="accent4"/>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09</a:t>
            </a:r>
          </a:p>
        </p:txBody>
      </p:sp>
    </p:spTree>
  </p:cSld>
  <p:clrMap bg1="lt1" tx1="dk1" bg2="lt2" tx2="dk2" accent1="accent1" accent2="accent2" accent3="accent3" accent4="accent4" accent5="accent5" accent6="accent6" hlink="hlink" folHlink="folHlink"/>
  <p:sldLayoutIdLst>
    <p:sldLayoutId id="2147484353" r:id="rId1"/>
    <p:sldLayoutId id="2147484354" r:id="rId2"/>
    <p:sldLayoutId id="2147484355" r:id="rId3"/>
    <p:sldLayoutId id="2147484356" r:id="rId4"/>
    <p:sldLayoutId id="2147484357" r:id="rId5"/>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rgbClr val="A7BE48"/>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rgbClr val="A7BE48"/>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A7BE48"/>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723"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8178930A-9B3A-4C99-AEA2-F90AF211C1CD}" type="slidenum">
              <a:rPr lang="en-US"/>
              <a:pPr/>
              <a:t>‹#›</a:t>
            </a:fld>
            <a:endParaRPr lang="en-US"/>
          </a:p>
        </p:txBody>
      </p:sp>
      <p:sp>
        <p:nvSpPr>
          <p:cNvPr id="7" name="TextBox 6"/>
          <p:cNvSpPr txBox="1"/>
          <p:nvPr/>
        </p:nvSpPr>
        <p:spPr>
          <a:xfrm>
            <a:off x="0" y="0"/>
            <a:ext cx="1012825" cy="6858000"/>
          </a:xfrm>
          <a:prstGeom prst="rect">
            <a:avLst/>
          </a:prstGeom>
          <a:solidFill>
            <a:schemeClr val="accent6"/>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15</a:t>
            </a:r>
          </a:p>
        </p:txBody>
      </p:sp>
    </p:spTree>
  </p:cSld>
  <p:clrMap bg1="lt1" tx1="dk1" bg2="lt2" tx2="dk2" accent1="accent1" accent2="accent2" accent3="accent3" accent4="accent4" accent5="accent5" accent6="accent6" hlink="hlink" folHlink="folHlink"/>
  <p:sldLayoutIdLst>
    <p:sldLayoutId id="2147484359" r:id="rId1"/>
    <p:sldLayoutId id="2147484360" r:id="rId2"/>
    <p:sldLayoutId id="2147484361" r:id="rId3"/>
    <p:sldLayoutId id="2147484362" r:id="rId4"/>
    <p:sldLayoutId id="2147484363" r:id="rId5"/>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rgbClr val="612B28"/>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rgbClr val="612B28"/>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612B28"/>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10429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609600" y="6248400"/>
            <a:ext cx="8153400" cy="365125"/>
          </a:xfrm>
          <a:prstGeom prst="rect">
            <a:avLst/>
          </a:prstGeom>
        </p:spPr>
        <p:txBody>
          <a:bodyPr vert="horz" wrap="square" lIns="91440" tIns="45720" rIns="91440" bIns="45720" numCol="1" anchor="ctr" anchorCtr="0" compatLnSpc="1">
            <a:prstTxWarp prst="textNoShape">
              <a:avLst/>
            </a:prstTxWarp>
          </a:bodyPr>
          <a:lstStyle>
            <a:lvl1pPr algn="l">
              <a:defRPr sz="1000">
                <a:solidFill>
                  <a:srgbClr val="BFBFBF"/>
                </a:solidFill>
              </a:defRPr>
            </a:lvl1pPr>
          </a:lstStyle>
          <a:p>
            <a:pPr>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charset="0"/>
                <a:ea typeface="ＭＳ Ｐゴシック" charset="0"/>
                <a:cs typeface="ＭＳ Ｐゴシック" charset="0"/>
              </a:defRPr>
            </a:lvl1pPr>
          </a:lstStyle>
          <a:p>
            <a:pPr>
              <a:defRPr/>
            </a:pPr>
            <a:fld id="{77EF4F5F-13AB-41CD-A03F-6EAF1A999C7C}"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366" r:id="rId1"/>
    <p:sldLayoutId id="2147484367" r:id="rId2"/>
    <p:sldLayoutId id="2147484368" r:id="rId3"/>
    <p:sldLayoutId id="2147484369" r:id="rId4"/>
    <p:sldLayoutId id="2147484370" r:id="rId5"/>
    <p:sldLayoutId id="2147484371" r:id="rId6"/>
    <p:sldLayoutId id="2147484372" r:id="rId7"/>
    <p:sldLayoutId id="2147484373" r:id="rId8"/>
    <p:sldLayoutId id="2147484374" r:id="rId9"/>
    <p:sldLayoutId id="2147484375" r:id="rId10"/>
    <p:sldLayoutId id="2147484376" r:id="rId11"/>
    <p:sldLayoutId id="2147484377" r:id="rId12"/>
  </p:sldLayoutIdLst>
  <p:transition xmlns:p14="http://schemas.microsoft.com/office/powerpoint/2010/main">
    <p:fade/>
  </p:transition>
  <p:hf hdr="0" dt="0"/>
  <p:txStyles>
    <p:titleStyle>
      <a:lvl1pPr algn="l" rtl="0" eaLnBrk="1" fontAlgn="base" hangingPunct="1">
        <a:spcBef>
          <a:spcPct val="0"/>
        </a:spcBef>
        <a:spcAft>
          <a:spcPct val="0"/>
        </a:spcAft>
        <a:defRPr sz="4400" kern="120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2pPr>
      <a:lvl3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3pPr>
      <a:lvl4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4pPr>
      <a:lvl5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5pPr>
      <a:lvl6pPr marL="4572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6pPr>
      <a:lvl7pPr marL="9144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7pPr>
      <a:lvl8pPr marL="13716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8pPr>
      <a:lvl9pPr marL="18288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ＭＳ Ｐゴシック" charset="0"/>
          <a:cs typeface="ＭＳ Ｐゴシック" charset="0"/>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ＭＳ Ｐゴシック" charset="0"/>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ＭＳ Ｐゴシック" charset="0"/>
          <a:cs typeface="+mn-cs"/>
        </a:defRPr>
      </a:lvl3pPr>
      <a:lvl4pPr marL="1371600" indent="-228600" algn="l" rtl="0" eaLnBrk="1" fontAlgn="base" hangingPunct="1">
        <a:spcBef>
          <a:spcPts val="400"/>
        </a:spcBef>
        <a:spcAft>
          <a:spcPct val="0"/>
        </a:spcAft>
        <a:buClr>
          <a:srgbClr val="99CA2C"/>
        </a:buClr>
        <a:buSzPct val="75000"/>
        <a:buFont typeface="Wingdings" pitchFamily="2" charset="2"/>
        <a:buChar char=""/>
        <a:defRPr sz="2000" kern="1200">
          <a:solidFill>
            <a:schemeClr val="tx1"/>
          </a:solidFill>
          <a:latin typeface="+mn-lt"/>
          <a:ea typeface="ＭＳ Ｐゴシック" charset="0"/>
          <a:cs typeface="+mn-cs"/>
        </a:defRPr>
      </a:lvl4pPr>
      <a:lvl5pPr marL="1828800" indent="-228600" algn="l" rtl="0" eaLnBrk="1" fontAlgn="base" hangingPunct="1">
        <a:spcBef>
          <a:spcPts val="400"/>
        </a:spcBef>
        <a:spcAft>
          <a:spcPct val="0"/>
        </a:spcAft>
        <a:buClr>
          <a:srgbClr val="92C02A"/>
        </a:buClr>
        <a:buSzPct val="65000"/>
        <a:buFont typeface="Wingdings" pitchFamily="2" charset="2"/>
        <a:buChar char=""/>
        <a:defRPr sz="2000" kern="1200">
          <a:solidFill>
            <a:schemeClr val="tx1"/>
          </a:solidFill>
          <a:latin typeface="+mn-lt"/>
          <a:ea typeface="ＭＳ Ｐゴシック" charset="0"/>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315"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2302DF93-FF42-4B25-AFFB-8A77894EADE5}" type="slidenum">
              <a:rPr lang="en-US"/>
              <a:pPr/>
              <a:t>‹#›</a:t>
            </a:fld>
            <a:endParaRPr lang="en-US"/>
          </a:p>
        </p:txBody>
      </p:sp>
      <p:sp>
        <p:nvSpPr>
          <p:cNvPr id="7" name="TextBox 6"/>
          <p:cNvSpPr txBox="1"/>
          <p:nvPr/>
        </p:nvSpPr>
        <p:spPr>
          <a:xfrm>
            <a:off x="0" y="0"/>
            <a:ext cx="1012825" cy="6858000"/>
          </a:xfrm>
          <a:prstGeom prst="rect">
            <a:avLst/>
          </a:prstGeom>
          <a:no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01</a:t>
            </a:r>
          </a:p>
        </p:txBody>
      </p:sp>
    </p:spTree>
  </p:cSld>
  <p:clrMap bg1="lt1" tx1="dk1" bg2="lt2" tx2="dk2" accent1="accent1" accent2="accent2" accent3="accent3" accent4="accent4" accent5="accent5" accent6="accent6" hlink="hlink" folHlink="folHlink"/>
  <p:sldLayoutIdLst>
    <p:sldLayoutId id="2147484379" r:id="rId1"/>
    <p:sldLayoutId id="2147484380" r:id="rId2"/>
    <p:sldLayoutId id="2147484381" r:id="rId3"/>
    <p:sldLayoutId id="2147484382" r:id="rId4"/>
    <p:sldLayoutId id="2147484383" r:id="rId5"/>
    <p:sldLayoutId id="2147484384" r:id="rId6"/>
    <p:sldLayoutId id="2147484385" r:id="rId7"/>
    <p:sldLayoutId id="2147484386" r:id="rId8"/>
    <p:sldLayoutId id="2147484387" r:id="rId9"/>
    <p:sldLayoutId id="2147484388" r:id="rId10"/>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chemeClr val="accent1"/>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E8CA1A"/>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A7BE49"/>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475B9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slide" Target="slide35.xml"/><Relationship Id="rId1" Type="http://schemas.openxmlformats.org/officeDocument/2006/relationships/slideLayout" Target="../slideLayouts/slideLayout69.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69.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32.xml"/><Relationship Id="rId1" Type="http://schemas.openxmlformats.org/officeDocument/2006/relationships/slideLayout" Target="../slideLayouts/slideLayout79.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slide" Target="slide33.xml"/><Relationship Id="rId1" Type="http://schemas.openxmlformats.org/officeDocument/2006/relationships/slideLayout" Target="../slideLayouts/slideLayout79.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image" Target="../media/image6.jpg"/><Relationship Id="rId3" Type="http://schemas.openxmlformats.org/officeDocument/2006/relationships/slide" Target="slide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33500" y="2324100"/>
            <a:ext cx="6477000" cy="2209800"/>
          </a:xfrm>
        </p:spPr>
        <p:txBody>
          <a:bodyPr/>
          <a:lstStyle/>
          <a:p>
            <a:pPr eaLnBrk="1" hangingPunct="1">
              <a:defRPr/>
            </a:pPr>
            <a:r>
              <a:rPr lang="en-US" sz="4000" dirty="0"/>
              <a:t>Chapter 12:</a:t>
            </a:r>
            <a:br>
              <a:rPr lang="en-US" sz="4000" dirty="0"/>
            </a:br>
            <a:r>
              <a:rPr lang="en-US" sz="4000" dirty="0"/>
              <a:t>Managing Marketing Channels</a:t>
            </a:r>
          </a:p>
        </p:txBody>
      </p:sp>
      <p:sp>
        <p:nvSpPr>
          <p:cNvPr id="3" name="Subtitle 2"/>
          <p:cNvSpPr>
            <a:spLocks noGrp="1"/>
          </p:cNvSpPr>
          <p:nvPr>
            <p:ph type="subTitle" idx="1"/>
          </p:nvPr>
        </p:nvSpPr>
        <p:spPr>
          <a:xfrm>
            <a:off x="2362200" y="6309360"/>
            <a:ext cx="6705600" cy="685800"/>
          </a:xfrm>
        </p:spPr>
        <p:txBody>
          <a:bodyPr>
            <a:normAutofit/>
          </a:bodyPr>
          <a:lstStyle/>
          <a:p>
            <a:pPr>
              <a:buClr>
                <a:schemeClr val="accent6"/>
              </a:buClr>
              <a:defRPr/>
            </a:pPr>
            <a:r>
              <a:rPr lang="en-US" dirty="0"/>
              <a:t>Part 4: Price and Deliver the Value Offering</a:t>
            </a:r>
          </a:p>
          <a:p>
            <a:pPr eaLnBrk="1" hangingPunct="1">
              <a:buClr>
                <a:schemeClr val="accent6"/>
              </a:buClr>
              <a:defRPr/>
            </a:pPr>
            <a:endParaRPr lang="en-US" dirty="0"/>
          </a:p>
        </p:txBody>
      </p:sp>
      <p:sp>
        <p:nvSpPr>
          <p:cNvPr id="5" name="Rectangle 4"/>
          <p:cNvSpPr/>
          <p:nvPr/>
        </p:nvSpPr>
        <p:spPr>
          <a:xfrm>
            <a:off x="0" y="6050037"/>
            <a:ext cx="2362200" cy="707886"/>
          </a:xfrm>
          <a:prstGeom prst="rect">
            <a:avLst/>
          </a:prstGeom>
        </p:spPr>
        <p:txBody>
          <a:bodyPr wrap="square">
            <a:spAutoFit/>
          </a:bodyPr>
          <a:lstStyle/>
          <a:p>
            <a:r>
              <a:rPr lang="en-US" sz="2000" b="1" i="1" dirty="0">
                <a:latin typeface="Times New Roman" charset="0"/>
                <a:ea typeface="ＭＳ Ｐゴシック" charset="0"/>
              </a:rPr>
              <a:t>McGraw-Hill Education</a:t>
            </a:r>
            <a:endParaRPr lang="en-US" sz="2000" dirty="0"/>
          </a:p>
        </p:txBody>
      </p:sp>
      <p:sp>
        <p:nvSpPr>
          <p:cNvPr id="4" name="TextBox 3"/>
          <p:cNvSpPr txBox="1"/>
          <p:nvPr/>
        </p:nvSpPr>
        <p:spPr>
          <a:xfrm>
            <a:off x="1181100" y="5580262"/>
            <a:ext cx="7505700" cy="492443"/>
          </a:xfrm>
          <a:prstGeom prst="rect">
            <a:avLst/>
          </a:prstGeom>
          <a:noFill/>
        </p:spPr>
        <p:txBody>
          <a:bodyPr wrap="square" rtlCol="0">
            <a:spAutoFit/>
          </a:bodyPr>
          <a:lstStyle/>
          <a:p>
            <a:r>
              <a:rPr lang="en-US" altLang="en-US" sz="800" dirty="0"/>
              <a:t>Copyright © McGraw-Hill Education.  All rights reserved. No reproduction or distribution without the prior written consent of McGraw-Hill Education.</a:t>
            </a:r>
          </a:p>
          <a:p>
            <a:endParaRPr lang="en-US" dirty="0"/>
          </a:p>
        </p:txBody>
      </p:sp>
    </p:spTree>
  </p:cSld>
  <p:clrMapOvr>
    <a:masterClrMapping/>
  </p:clrMapOvr>
  <p:transition xmlns:p14="http://schemas.microsoft.com/office/powerpoint/2010/mai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smtClean="0"/>
              <a:t>Functions of Channel Intermediaries</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DB63E62A-B97F-4E8F-9FEF-5E55B939A3F2}" type="slidenum">
              <a:rPr lang="en-US" smtClean="0"/>
              <a:pPr>
                <a:defRPr/>
              </a:pPr>
              <a:t>10</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526758753"/>
              </p:ext>
            </p:extLst>
          </p:nvPr>
        </p:nvGraphicFramePr>
        <p:xfrm>
          <a:off x="612775" y="1783080"/>
          <a:ext cx="8153400" cy="3840480"/>
        </p:xfrm>
        <a:graphic>
          <a:graphicData uri="http://schemas.openxmlformats.org/drawingml/2006/table">
            <a:tbl>
              <a:tblPr firstRow="1" bandRow="1">
                <a:tableStyleId>{5C22544A-7EE6-4342-B048-85BDC9FD1C3A}</a:tableStyleId>
              </a:tblPr>
              <a:tblGrid>
                <a:gridCol w="2717800"/>
                <a:gridCol w="2717800"/>
                <a:gridCol w="2717800"/>
              </a:tblGrid>
              <a:tr h="846837">
                <a:tc gridSpan="3">
                  <a:txBody>
                    <a:bodyPr/>
                    <a:lstStyle/>
                    <a:p>
                      <a:pPr algn="ctr"/>
                      <a:r>
                        <a:rPr lang="en-US" sz="3000" dirty="0" smtClean="0"/>
                        <a:t>Functions of Intermediaries</a:t>
                      </a:r>
                      <a:endParaRPr lang="en-US" sz="3000" dirty="0"/>
                    </a:p>
                  </a:txBody>
                  <a:tcPr anchor="ctr">
                    <a:solidFill>
                      <a:schemeClr val="tx2"/>
                    </a:solidFill>
                  </a:tcPr>
                </a:tc>
                <a:tc hMerge="1">
                  <a:txBody>
                    <a:bodyPr/>
                    <a:lstStyle/>
                    <a:p>
                      <a:endParaRPr lang="en-US"/>
                    </a:p>
                  </a:txBody>
                  <a:tcPr/>
                </a:tc>
                <a:tc hMerge="1">
                  <a:txBody>
                    <a:bodyPr/>
                    <a:lstStyle/>
                    <a:p>
                      <a:endParaRPr lang="en-US" dirty="0"/>
                    </a:p>
                  </a:txBody>
                  <a:tcPr/>
                </a:tc>
              </a:tr>
              <a:tr h="2993643">
                <a:tc>
                  <a:txBody>
                    <a:bodyPr/>
                    <a:lstStyle/>
                    <a:p>
                      <a:pPr algn="ctr"/>
                      <a:r>
                        <a:rPr lang="en-US" sz="3000" dirty="0" smtClean="0"/>
                        <a:t>Physical distribution (or logistics) functions</a:t>
                      </a:r>
                      <a:endParaRPr lang="en-US" sz="3000" dirty="0"/>
                    </a:p>
                  </a:txBody>
                  <a:tcPr anchor="ctr">
                    <a:solidFill>
                      <a:schemeClr val="accent2"/>
                    </a:solidFill>
                  </a:tcPr>
                </a:tc>
                <a:tc>
                  <a:txBody>
                    <a:bodyPr/>
                    <a:lstStyle/>
                    <a:p>
                      <a:pPr algn="ctr"/>
                      <a:r>
                        <a:rPr lang="en-US" sz="3000" dirty="0" smtClean="0"/>
                        <a:t>Transaction and communications functions</a:t>
                      </a:r>
                      <a:endParaRPr lang="en-US" sz="3000" dirty="0"/>
                    </a:p>
                  </a:txBody>
                  <a:tcPr anchor="ctr">
                    <a:solidFill>
                      <a:schemeClr val="bg2">
                        <a:lumMod val="75000"/>
                      </a:schemeClr>
                    </a:solidFill>
                  </a:tcPr>
                </a:tc>
                <a:tc>
                  <a:txBody>
                    <a:bodyPr/>
                    <a:lstStyle/>
                    <a:p>
                      <a:pPr algn="ctr"/>
                      <a:r>
                        <a:rPr lang="en-US" sz="3000" dirty="0" smtClean="0"/>
                        <a:t>Facilitating functions</a:t>
                      </a:r>
                      <a:endParaRPr lang="en-US" sz="3000" dirty="0"/>
                    </a:p>
                  </a:txBody>
                  <a:tcPr anchor="ctr">
                    <a:solidFill>
                      <a:schemeClr val="accent3"/>
                    </a:solidFill>
                  </a:tcPr>
                </a:tc>
              </a:tr>
            </a:tbl>
          </a:graphicData>
        </a:graphic>
      </p:graphicFrame>
    </p:spTree>
    <p:extLst>
      <p:ext uri="{BB962C8B-B14F-4D97-AF65-F5344CB8AC3E}">
        <p14:creationId xmlns:p14="http://schemas.microsoft.com/office/powerpoint/2010/main" val="817058424"/>
      </p:ext>
    </p:extLst>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smtClean="0"/>
              <a:t>Channel Intermediaries: Physical Distribution</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DB63E62A-B97F-4E8F-9FEF-5E55B939A3F2}" type="slidenum">
              <a:rPr lang="en-US" smtClean="0"/>
              <a:pPr>
                <a:defRPr/>
              </a:pPr>
              <a:t>11</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2265436782"/>
              </p:ext>
            </p:extLst>
          </p:nvPr>
        </p:nvGraphicFramePr>
        <p:xfrm>
          <a:off x="609600" y="1971038"/>
          <a:ext cx="8153400" cy="3322005"/>
        </p:xfrm>
        <a:graphic>
          <a:graphicData uri="http://schemas.openxmlformats.org/drawingml/2006/table">
            <a:tbl>
              <a:tblPr firstRow="1" bandRow="1">
                <a:tableStyleId>{5C22544A-7EE6-4342-B048-85BDC9FD1C3A}</a:tableStyleId>
              </a:tblPr>
              <a:tblGrid>
                <a:gridCol w="1630680"/>
                <a:gridCol w="1630680"/>
                <a:gridCol w="1630680"/>
                <a:gridCol w="1630680"/>
                <a:gridCol w="1630680"/>
              </a:tblGrid>
              <a:tr h="1000762">
                <a:tc gridSpan="5">
                  <a:txBody>
                    <a:bodyPr/>
                    <a:lstStyle/>
                    <a:p>
                      <a:pPr algn="ctr"/>
                      <a:r>
                        <a:rPr lang="en-US" sz="3000" dirty="0" smtClean="0"/>
                        <a:t>Physical Distribution Functions</a:t>
                      </a:r>
                      <a:endParaRPr lang="en-US" sz="3000" dirty="0"/>
                    </a:p>
                  </a:txBody>
                  <a:tcPr anchor="ctr">
                    <a:solidFill>
                      <a:schemeClr val="tx2"/>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2321243">
                <a:tc>
                  <a:txBody>
                    <a:bodyPr/>
                    <a:lstStyle/>
                    <a:p>
                      <a:pPr algn="ctr"/>
                      <a:r>
                        <a:rPr lang="en-US" sz="1900" dirty="0" smtClean="0"/>
                        <a:t>Breaking bulk</a:t>
                      </a:r>
                      <a:endParaRPr lang="en-US" sz="1900" dirty="0"/>
                    </a:p>
                  </a:txBody>
                  <a:tcPr anchor="ctr">
                    <a:solidFill>
                      <a:schemeClr val="accent2"/>
                    </a:solidFill>
                  </a:tcPr>
                </a:tc>
                <a:tc>
                  <a:txBody>
                    <a:bodyPr/>
                    <a:lstStyle/>
                    <a:p>
                      <a:pPr algn="ctr"/>
                      <a:r>
                        <a:rPr lang="en-US" sz="1900" dirty="0" smtClean="0"/>
                        <a:t>Accumulating bulk and sorting</a:t>
                      </a:r>
                      <a:endParaRPr lang="en-US" sz="1900" dirty="0"/>
                    </a:p>
                  </a:txBody>
                  <a:tcPr anchor="ctr">
                    <a:solidFill>
                      <a:schemeClr val="accent3"/>
                    </a:solidFill>
                  </a:tcPr>
                </a:tc>
                <a:tc>
                  <a:txBody>
                    <a:bodyPr/>
                    <a:lstStyle/>
                    <a:p>
                      <a:pPr algn="ctr"/>
                      <a:r>
                        <a:rPr lang="en-US" sz="1900" dirty="0" smtClean="0"/>
                        <a:t>Creating assortments</a:t>
                      </a:r>
                      <a:endParaRPr lang="en-US" sz="1900" dirty="0"/>
                    </a:p>
                  </a:txBody>
                  <a:tcPr anchor="ctr">
                    <a:solidFill>
                      <a:srgbClr val="88D4E8"/>
                    </a:solidFill>
                  </a:tcPr>
                </a:tc>
                <a:tc>
                  <a:txBody>
                    <a:bodyPr/>
                    <a:lstStyle/>
                    <a:p>
                      <a:pPr algn="ctr"/>
                      <a:r>
                        <a:rPr lang="en-US" sz="1900" dirty="0" smtClean="0"/>
                        <a:t>Reducing transactions</a:t>
                      </a:r>
                      <a:endParaRPr lang="en-US" sz="1900" dirty="0"/>
                    </a:p>
                  </a:txBody>
                  <a:tcPr anchor="ctr">
                    <a:solidFill>
                      <a:schemeClr val="accent5"/>
                    </a:solidFill>
                  </a:tcPr>
                </a:tc>
                <a:tc>
                  <a:txBody>
                    <a:bodyPr/>
                    <a:lstStyle/>
                    <a:p>
                      <a:pPr algn="ctr"/>
                      <a:r>
                        <a:rPr lang="en-US" sz="1900" dirty="0" smtClean="0"/>
                        <a:t>Transportation and storage</a:t>
                      </a:r>
                      <a:endParaRPr lang="en-US" sz="1900" dirty="0"/>
                    </a:p>
                  </a:txBody>
                  <a:tcPr anchor="ctr">
                    <a:solidFill>
                      <a:schemeClr val="accent6"/>
                    </a:solidFill>
                  </a:tcPr>
                </a:tc>
              </a:tr>
            </a:tbl>
          </a:graphicData>
        </a:graphic>
      </p:graphicFrame>
    </p:spTree>
    <p:extLst>
      <p:ext uri="{BB962C8B-B14F-4D97-AF65-F5344CB8AC3E}">
        <p14:creationId xmlns:p14="http://schemas.microsoft.com/office/powerpoint/2010/main" val="1697010869"/>
      </p:ext>
    </p:extLst>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eaLnBrk="1" hangingPunct="1">
              <a:defRPr/>
            </a:pPr>
            <a:r>
              <a:rPr lang="en-US" sz="3200" dirty="0" smtClean="0"/>
              <a:t>Functions of Channel Intermediaries: Transaction and Communications</a:t>
            </a:r>
            <a:endParaRPr lang="en-US" sz="32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DB63E62A-B97F-4E8F-9FEF-5E55B939A3F2}" type="slidenum">
              <a:rPr lang="en-US" smtClean="0"/>
              <a:pPr>
                <a:defRPr/>
              </a:pPr>
              <a:t>12</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320221526"/>
              </p:ext>
            </p:extLst>
          </p:nvPr>
        </p:nvGraphicFramePr>
        <p:xfrm>
          <a:off x="612775" y="1828800"/>
          <a:ext cx="8153400" cy="3919415"/>
        </p:xfrm>
        <a:graphic>
          <a:graphicData uri="http://schemas.openxmlformats.org/drawingml/2006/table">
            <a:tbl>
              <a:tblPr firstRow="1" bandRow="1">
                <a:tableStyleId>{5C22544A-7EE6-4342-B048-85BDC9FD1C3A}</a:tableStyleId>
              </a:tblPr>
              <a:tblGrid>
                <a:gridCol w="2717800"/>
                <a:gridCol w="2717800"/>
                <a:gridCol w="2717800"/>
              </a:tblGrid>
              <a:tr h="1143000">
                <a:tc gridSpan="3">
                  <a:txBody>
                    <a:bodyPr/>
                    <a:lstStyle/>
                    <a:p>
                      <a:pPr algn="ctr"/>
                      <a:r>
                        <a:rPr lang="en-US" sz="3000" dirty="0" smtClean="0"/>
                        <a:t>Transaction and Communication Functions</a:t>
                      </a:r>
                      <a:endParaRPr lang="en-US" sz="3000" dirty="0"/>
                    </a:p>
                  </a:txBody>
                  <a:tcPr anchor="ctr">
                    <a:solidFill>
                      <a:schemeClr val="tx2"/>
                    </a:solidFill>
                  </a:tcPr>
                </a:tc>
                <a:tc hMerge="1">
                  <a:txBody>
                    <a:bodyPr/>
                    <a:lstStyle/>
                    <a:p>
                      <a:endParaRPr lang="en-US" dirty="0"/>
                    </a:p>
                  </a:txBody>
                  <a:tcPr/>
                </a:tc>
                <a:tc hMerge="1">
                  <a:txBody>
                    <a:bodyPr/>
                    <a:lstStyle/>
                    <a:p>
                      <a:endParaRPr lang="en-US" dirty="0"/>
                    </a:p>
                  </a:txBody>
                  <a:tcPr/>
                </a:tc>
              </a:tr>
              <a:tr h="2776415">
                <a:tc>
                  <a:txBody>
                    <a:bodyPr/>
                    <a:lstStyle/>
                    <a:p>
                      <a:pPr algn="ctr"/>
                      <a:r>
                        <a:rPr lang="en-US" sz="3000" dirty="0" smtClean="0"/>
                        <a:t>Selling</a:t>
                      </a:r>
                      <a:endParaRPr lang="en-US" sz="3000" dirty="0"/>
                    </a:p>
                  </a:txBody>
                  <a:tcPr anchor="ctr">
                    <a:solidFill>
                      <a:schemeClr val="bg2">
                        <a:lumMod val="75000"/>
                      </a:schemeClr>
                    </a:solidFill>
                  </a:tcPr>
                </a:tc>
                <a:tc>
                  <a:txBody>
                    <a:bodyPr/>
                    <a:lstStyle/>
                    <a:p>
                      <a:pPr algn="ctr"/>
                      <a:r>
                        <a:rPr lang="en-US" sz="3000" dirty="0" smtClean="0"/>
                        <a:t>Buying</a:t>
                      </a:r>
                      <a:endParaRPr lang="en-US" sz="3000" dirty="0"/>
                    </a:p>
                  </a:txBody>
                  <a:tcPr anchor="ctr">
                    <a:solidFill>
                      <a:schemeClr val="accent2"/>
                    </a:solidFill>
                  </a:tcPr>
                </a:tc>
                <a:tc>
                  <a:txBody>
                    <a:bodyPr/>
                    <a:lstStyle/>
                    <a:p>
                      <a:pPr algn="ctr"/>
                      <a:r>
                        <a:rPr lang="en-US" sz="3000" dirty="0" smtClean="0"/>
                        <a:t>Marketing Communication</a:t>
                      </a:r>
                      <a:endParaRPr lang="en-US" sz="3000" dirty="0"/>
                    </a:p>
                  </a:txBody>
                  <a:tcPr anchor="ctr">
                    <a:solidFill>
                      <a:schemeClr val="accent6">
                        <a:lumMod val="60000"/>
                        <a:lumOff val="40000"/>
                      </a:schemeClr>
                    </a:solidFill>
                  </a:tcPr>
                </a:tc>
              </a:tr>
            </a:tbl>
          </a:graphicData>
        </a:graphic>
      </p:graphicFrame>
    </p:spTree>
    <p:extLst>
      <p:ext uri="{BB962C8B-B14F-4D97-AF65-F5344CB8AC3E}">
        <p14:creationId xmlns:p14="http://schemas.microsoft.com/office/powerpoint/2010/main" val="1081936930"/>
      </p:ext>
    </p:extLst>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smtClean="0"/>
              <a:t>Functions of Channel Intermediaries: Facilitating</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DB63E62A-B97F-4E8F-9FEF-5E55B939A3F2}" type="slidenum">
              <a:rPr lang="en-US" smtClean="0"/>
              <a:pPr>
                <a:defRPr/>
              </a:pPr>
              <a:t>13</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2020757150"/>
              </p:ext>
            </p:extLst>
          </p:nvPr>
        </p:nvGraphicFramePr>
        <p:xfrm>
          <a:off x="612775" y="1971038"/>
          <a:ext cx="8153400" cy="3926842"/>
        </p:xfrm>
        <a:graphic>
          <a:graphicData uri="http://schemas.openxmlformats.org/drawingml/2006/table">
            <a:tbl>
              <a:tblPr firstRow="1" bandRow="1">
                <a:tableStyleId>{5C22544A-7EE6-4342-B048-85BDC9FD1C3A}</a:tableStyleId>
              </a:tblPr>
              <a:tblGrid>
                <a:gridCol w="2038350"/>
                <a:gridCol w="2038350"/>
                <a:gridCol w="2038350"/>
                <a:gridCol w="2038350"/>
              </a:tblGrid>
              <a:tr h="890446">
                <a:tc gridSpan="4">
                  <a:txBody>
                    <a:bodyPr/>
                    <a:lstStyle/>
                    <a:p>
                      <a:pPr algn="ctr"/>
                      <a:r>
                        <a:rPr lang="en-US" sz="3000" dirty="0" smtClean="0"/>
                        <a:t>Facilitating Functions</a:t>
                      </a:r>
                      <a:endParaRPr lang="en-US" sz="3000" dirty="0"/>
                    </a:p>
                  </a:txBody>
                  <a:tcPr anchor="ctr">
                    <a:solidFill>
                      <a:schemeClr val="tx2"/>
                    </a:solidFill>
                  </a:tcPr>
                </a:tc>
                <a:tc hMerge="1">
                  <a:txBody>
                    <a:bodyPr/>
                    <a:lstStyle/>
                    <a:p>
                      <a:pPr algn="ctr"/>
                      <a:endParaRPr lang="en-US"/>
                    </a:p>
                  </a:txBody>
                  <a:tcPr anchor="ctr"/>
                </a:tc>
                <a:tc hMerge="1">
                  <a:txBody>
                    <a:bodyPr/>
                    <a:lstStyle/>
                    <a:p>
                      <a:pPr algn="ctr"/>
                      <a:endParaRPr lang="en-US"/>
                    </a:p>
                  </a:txBody>
                  <a:tcPr anchor="ctr"/>
                </a:tc>
                <a:tc hMerge="1">
                  <a:txBody>
                    <a:bodyPr/>
                    <a:lstStyle/>
                    <a:p>
                      <a:pPr algn="ctr"/>
                      <a:endParaRPr lang="en-US" dirty="0"/>
                    </a:p>
                  </a:txBody>
                  <a:tcPr anchor="ctr"/>
                </a:tc>
              </a:tr>
              <a:tr h="3036396">
                <a:tc>
                  <a:txBody>
                    <a:bodyPr/>
                    <a:lstStyle/>
                    <a:p>
                      <a:pPr algn="ctr"/>
                      <a:r>
                        <a:rPr lang="en-US" sz="3000" dirty="0" smtClean="0"/>
                        <a:t>Financing</a:t>
                      </a:r>
                      <a:endParaRPr lang="en-US" sz="3000" dirty="0"/>
                    </a:p>
                  </a:txBody>
                  <a:tcPr anchor="ctr">
                    <a:solidFill>
                      <a:schemeClr val="accent5"/>
                    </a:solidFill>
                  </a:tcPr>
                </a:tc>
                <a:tc>
                  <a:txBody>
                    <a:bodyPr/>
                    <a:lstStyle/>
                    <a:p>
                      <a:pPr algn="ctr"/>
                      <a:r>
                        <a:rPr lang="en-US" sz="3000" dirty="0" smtClean="0"/>
                        <a:t>Market research</a:t>
                      </a:r>
                      <a:endParaRPr lang="en-US" sz="3000" dirty="0"/>
                    </a:p>
                  </a:txBody>
                  <a:tcPr anchor="ctr">
                    <a:solidFill>
                      <a:schemeClr val="accent3"/>
                    </a:solidFill>
                  </a:tcPr>
                </a:tc>
                <a:tc>
                  <a:txBody>
                    <a:bodyPr/>
                    <a:lstStyle/>
                    <a:p>
                      <a:pPr algn="ctr"/>
                      <a:r>
                        <a:rPr lang="en-US" sz="3000" dirty="0" smtClean="0"/>
                        <a:t>Risk-taking</a:t>
                      </a:r>
                      <a:endParaRPr lang="en-US" sz="3000" dirty="0"/>
                    </a:p>
                  </a:txBody>
                  <a:tcPr anchor="ctr">
                    <a:solidFill>
                      <a:schemeClr val="bg2">
                        <a:lumMod val="75000"/>
                      </a:schemeClr>
                    </a:solidFill>
                  </a:tcPr>
                </a:tc>
                <a:tc>
                  <a:txBody>
                    <a:bodyPr/>
                    <a:lstStyle/>
                    <a:p>
                      <a:pPr algn="ctr"/>
                      <a:r>
                        <a:rPr lang="en-US" sz="3000" dirty="0" smtClean="0"/>
                        <a:t>Other services</a:t>
                      </a:r>
                      <a:endParaRPr lang="en-US" sz="3000" dirty="0"/>
                    </a:p>
                  </a:txBody>
                  <a:tcPr anchor="ctr">
                    <a:solidFill>
                      <a:schemeClr val="accent2"/>
                    </a:solidFill>
                  </a:tcPr>
                </a:tc>
              </a:tr>
            </a:tbl>
          </a:graphicData>
        </a:graphic>
      </p:graphicFrame>
    </p:spTree>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smtClean="0"/>
              <a:t>Disintermediation</a:t>
            </a:r>
            <a:br>
              <a:rPr lang="en-US" dirty="0" smtClean="0"/>
            </a:br>
            <a:r>
              <a:rPr lang="en-US" dirty="0" smtClean="0"/>
              <a:t> and E-Channels</a:t>
            </a:r>
            <a:endParaRPr lang="en-US" dirty="0"/>
          </a:p>
        </p:txBody>
      </p:sp>
      <p:sp>
        <p:nvSpPr>
          <p:cNvPr id="32771" name="Content Placeholder 2"/>
          <p:cNvSpPr>
            <a:spLocks noGrp="1"/>
          </p:cNvSpPr>
          <p:nvPr>
            <p:ph sz="quarter" idx="1"/>
          </p:nvPr>
        </p:nvSpPr>
        <p:spPr>
          <a:xfrm>
            <a:off x="612648" y="1920240"/>
            <a:ext cx="8153400" cy="3886200"/>
          </a:xfrm>
        </p:spPr>
        <p:txBody>
          <a:bodyPr/>
          <a:lstStyle/>
          <a:p>
            <a:pPr marL="0" indent="0" eaLnBrk="1" hangingPunct="1">
              <a:spcBef>
                <a:spcPts val="1900"/>
              </a:spcBef>
              <a:buNone/>
            </a:pPr>
            <a:r>
              <a:rPr lang="en-US" sz="2800" b="1" i="1" dirty="0"/>
              <a:t>Disintermediation</a:t>
            </a:r>
            <a:r>
              <a:rPr lang="en-US" sz="2800" i="1" dirty="0"/>
              <a:t>,</a:t>
            </a:r>
            <a:r>
              <a:rPr lang="en-US" sz="2800" dirty="0"/>
              <a:t> or the shortening or collapsing of marketing channels due to the elimination of one or more intermediaries, is common in the electronic channel. </a:t>
            </a:r>
            <a:endParaRPr lang="en-US" sz="2800" dirty="0" smtClean="0"/>
          </a:p>
          <a:p>
            <a:pPr marL="0" indent="0">
              <a:spcBef>
                <a:spcPts val="1900"/>
              </a:spcBef>
              <a:buNone/>
            </a:pPr>
            <a:r>
              <a:rPr lang="en-US" sz="2800" b="1" dirty="0"/>
              <a:t>Outsourcing or third-party logistics (3PL): </a:t>
            </a:r>
            <a:r>
              <a:rPr lang="en-US" sz="2800" dirty="0"/>
              <a:t>Many firms outsource to a 3PL so they can focus on the core business.</a:t>
            </a:r>
          </a:p>
          <a:p>
            <a:pPr marL="0" indent="0" eaLnBrk="1" hangingPunct="1">
              <a:buNone/>
            </a:pPr>
            <a:endParaRPr lang="en-US" sz="28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DB63E62A-B97F-4E8F-9FEF-5E55B939A3F2}" type="slidenum">
              <a:rPr lang="en-US" smtClean="0"/>
              <a:pPr>
                <a:defRPr/>
              </a:pPr>
              <a:t>14</a:t>
            </a:fld>
            <a:endParaRPr lang="en-US" dirty="0"/>
          </a:p>
        </p:txBody>
      </p:sp>
      <p:sp>
        <p:nvSpPr>
          <p:cNvPr id="7" name="TextBox 6">
            <a:extLst>
              <a:ext uri="{FF2B5EF4-FFF2-40B4-BE49-F238E27FC236}">
                <a16:creationId xmlns:a16="http://schemas.microsoft.com/office/drawing/2014/main" xmlns="" id="{8709C8D4-3E53-4998-9352-864028BE7CD1}"/>
              </a:ext>
            </a:extLst>
          </p:cNvPr>
          <p:cNvSpPr txBox="1"/>
          <p:nvPr/>
        </p:nvSpPr>
        <p:spPr>
          <a:xfrm>
            <a:off x="533400" y="3566160"/>
            <a:ext cx="3627120" cy="369332"/>
          </a:xfrm>
          <a:prstGeom prst="rect">
            <a:avLst/>
          </a:prstGeom>
          <a:noFill/>
        </p:spPr>
        <p:txBody>
          <a:bodyPr wrap="square" rtlCol="0">
            <a:spAutoFit/>
          </a:bodyPr>
          <a:lstStyle/>
          <a:p>
            <a:endParaRPr lang="en-US" dirty="0"/>
          </a:p>
        </p:txBody>
      </p:sp>
      <p:sp>
        <p:nvSpPr>
          <p:cNvPr id="3" name="Footer Placeholder 2"/>
          <p:cNvSpPr>
            <a:spLocks noGrp="1"/>
          </p:cNvSpPr>
          <p:nvPr>
            <p:ph type="ftr" sz="quarter" idx="11"/>
          </p:nvPr>
        </p:nvSpPr>
        <p:spPr/>
        <p:txBody>
          <a:bodyPr/>
          <a:lstStyle/>
          <a:p>
            <a:pPr>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smtClean="0"/>
              <a:t>Vertical Marketing Systems</a:t>
            </a:r>
            <a:endParaRPr lang="en-US" dirty="0"/>
          </a:p>
        </p:txBody>
      </p:sp>
      <p:sp>
        <p:nvSpPr>
          <p:cNvPr id="33795" name="Content Placeholder 2"/>
          <p:cNvSpPr>
            <a:spLocks noGrp="1"/>
          </p:cNvSpPr>
          <p:nvPr>
            <p:ph sz="quarter" idx="1"/>
          </p:nvPr>
        </p:nvSpPr>
        <p:spPr>
          <a:xfrm>
            <a:off x="612648" y="1600200"/>
            <a:ext cx="8153400" cy="1371600"/>
          </a:xfrm>
        </p:spPr>
        <p:txBody>
          <a:bodyPr/>
          <a:lstStyle/>
          <a:p>
            <a:pPr marL="0" indent="0" eaLnBrk="1" hangingPunct="1">
              <a:buNone/>
            </a:pPr>
            <a:r>
              <a:rPr lang="en-US" dirty="0"/>
              <a:t>A </a:t>
            </a:r>
            <a:r>
              <a:rPr lang="en-US" b="1" i="1" dirty="0"/>
              <a:t>vertical marketing system </a:t>
            </a:r>
            <a:r>
              <a:rPr lang="en-US" dirty="0"/>
              <a:t>(VMS) consists of vertically aligned networks behaving and performing as a unified system</a:t>
            </a:r>
            <a:r>
              <a:rPr lang="en-US" dirty="0" smtClean="0"/>
              <a:t>.</a:t>
            </a:r>
            <a:endParaRPr lang="en-US" dirty="0"/>
          </a:p>
        </p:txBody>
      </p:sp>
      <p:sp>
        <p:nvSpPr>
          <p:cNvPr id="9" name="Slide Number Placeholder 8"/>
          <p:cNvSpPr>
            <a:spLocks noGrp="1"/>
          </p:cNvSpPr>
          <p:nvPr>
            <p:ph type="sldNum" sz="quarter" idx="12"/>
          </p:nvPr>
        </p:nvSpPr>
        <p:spPr/>
        <p:txBody>
          <a:bodyPr>
            <a:normAutofit fontScale="85000" lnSpcReduction="20000"/>
          </a:bodyPr>
          <a:lstStyle/>
          <a:p>
            <a:pPr>
              <a:defRPr/>
            </a:pPr>
            <a:fld id="{DB63E62A-B97F-4E8F-9FEF-5E55B939A3F2}" type="slidenum">
              <a:rPr lang="en-US" smtClean="0"/>
              <a:pPr>
                <a:defRPr/>
              </a:pPr>
              <a:t>15</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139372215"/>
              </p:ext>
            </p:extLst>
          </p:nvPr>
        </p:nvGraphicFramePr>
        <p:xfrm>
          <a:off x="1783080" y="3246120"/>
          <a:ext cx="6096000" cy="2324100"/>
        </p:xfrm>
        <a:graphic>
          <a:graphicData uri="http://schemas.openxmlformats.org/drawingml/2006/table">
            <a:tbl>
              <a:tblPr firstRow="1" bandRow="1">
                <a:tableStyleId>{5C22544A-7EE6-4342-B048-85BDC9FD1C3A}</a:tableStyleId>
              </a:tblPr>
              <a:tblGrid>
                <a:gridCol w="2032000"/>
                <a:gridCol w="2032000"/>
                <a:gridCol w="2032000"/>
              </a:tblGrid>
              <a:tr h="822960">
                <a:tc>
                  <a:txBody>
                    <a:bodyPr/>
                    <a:lstStyle/>
                    <a:p>
                      <a:pPr algn="ctr"/>
                      <a:r>
                        <a:rPr lang="en-US" sz="2400" dirty="0" smtClean="0"/>
                        <a:t>Chevron (Gasoline)</a:t>
                      </a:r>
                      <a:endParaRPr lang="en-US" sz="2400" dirty="0"/>
                    </a:p>
                  </a:txBody>
                  <a:tcPr anchor="ctr"/>
                </a:tc>
                <a:tc>
                  <a:txBody>
                    <a:bodyPr/>
                    <a:lstStyle/>
                    <a:p>
                      <a:pPr algn="ctr"/>
                      <a:r>
                        <a:rPr lang="en-US" sz="2400" dirty="0" smtClean="0"/>
                        <a:t>Dunkin’ Donuts</a:t>
                      </a:r>
                      <a:endParaRPr lang="en-US" sz="2400" dirty="0"/>
                    </a:p>
                  </a:txBody>
                  <a:tcPr anchor="ctr"/>
                </a:tc>
                <a:tc>
                  <a:txBody>
                    <a:bodyPr/>
                    <a:lstStyle/>
                    <a:p>
                      <a:pPr algn="ctr"/>
                      <a:r>
                        <a:rPr lang="en-US" sz="2400" dirty="0" err="1" smtClean="0"/>
                        <a:t>Walmart</a:t>
                      </a:r>
                      <a:endParaRPr lang="en-US" sz="2400" dirty="0"/>
                    </a:p>
                  </a:txBody>
                  <a:tcPr anchor="ctr"/>
                </a:tc>
              </a:tr>
              <a:tr h="1501140">
                <a:tc>
                  <a:txBody>
                    <a:bodyPr/>
                    <a:lstStyle/>
                    <a:p>
                      <a:pPr algn="ctr"/>
                      <a:r>
                        <a:rPr lang="en-US" sz="2400" dirty="0" smtClean="0"/>
                        <a:t>Corporate</a:t>
                      </a:r>
                      <a:endParaRPr lang="en-US" sz="2400" dirty="0"/>
                    </a:p>
                  </a:txBody>
                  <a:tcPr anchor="ctr"/>
                </a:tc>
                <a:tc>
                  <a:txBody>
                    <a:bodyPr/>
                    <a:lstStyle/>
                    <a:p>
                      <a:pPr algn="ctr"/>
                      <a:r>
                        <a:rPr lang="en-US" sz="2400" dirty="0" smtClean="0"/>
                        <a:t>Contractual</a:t>
                      </a:r>
                      <a:endParaRPr lang="en-US" sz="2400" dirty="0"/>
                    </a:p>
                  </a:txBody>
                  <a:tcPr anchor="ctr"/>
                </a:tc>
                <a:tc>
                  <a:txBody>
                    <a:bodyPr/>
                    <a:lstStyle/>
                    <a:p>
                      <a:pPr algn="ctr"/>
                      <a:r>
                        <a:rPr lang="en-US" sz="2400" dirty="0" smtClean="0"/>
                        <a:t>Administered</a:t>
                      </a:r>
                      <a:endParaRPr lang="en-US" sz="2400" dirty="0"/>
                    </a:p>
                  </a:txBody>
                  <a:tcPr anchor="ctr"/>
                </a:tc>
              </a:tr>
            </a:tbl>
          </a:graphicData>
        </a:graphic>
      </p:graphicFrame>
    </p:spTree>
    <p:extLst>
      <p:ext uri="{BB962C8B-B14F-4D97-AF65-F5344CB8AC3E}">
        <p14:creationId xmlns:p14="http://schemas.microsoft.com/office/powerpoint/2010/main" val="3069041225"/>
      </p:ext>
    </p:extLst>
  </p:cSld>
  <p:clrMapOvr>
    <a:masterClrMapping/>
  </p:clrMapOvr>
  <p:transition xmlns:p14="http://schemas.microsoft.com/office/powerpoint/2010/mai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smtClean="0"/>
              <a:t>Channel Behavior: </a:t>
            </a:r>
            <a:br>
              <a:rPr lang="en-US" dirty="0" smtClean="0"/>
            </a:br>
            <a:r>
              <a:rPr lang="en-US" dirty="0" smtClean="0"/>
              <a:t>Conflict and Power </a:t>
            </a:r>
            <a:endParaRPr lang="en-US" dirty="0"/>
          </a:p>
        </p:txBody>
      </p:sp>
      <p:sp>
        <p:nvSpPr>
          <p:cNvPr id="34819" name="Content Placeholder 2"/>
          <p:cNvSpPr>
            <a:spLocks noGrp="1"/>
          </p:cNvSpPr>
          <p:nvPr>
            <p:ph sz="quarter" idx="1"/>
          </p:nvPr>
        </p:nvSpPr>
        <p:spPr/>
        <p:txBody>
          <a:bodyPr/>
          <a:lstStyle/>
          <a:p>
            <a:pPr marL="0" indent="0" eaLnBrk="1" hangingPunct="1">
              <a:spcBef>
                <a:spcPts val="1900"/>
              </a:spcBef>
              <a:buNone/>
            </a:pPr>
            <a:r>
              <a:rPr lang="en-US" b="1" i="1" dirty="0"/>
              <a:t>Channel power </a:t>
            </a:r>
            <a:r>
              <a:rPr lang="en-US" dirty="0"/>
              <a:t>is the degree to which any member of a marketing channel can exercise influence over the other members of the channel. </a:t>
            </a:r>
          </a:p>
          <a:p>
            <a:pPr marL="0" indent="0" eaLnBrk="1" hangingPunct="1">
              <a:spcBef>
                <a:spcPts val="1900"/>
              </a:spcBef>
              <a:buNone/>
            </a:pPr>
            <a:r>
              <a:rPr lang="en-US" b="1" i="1" dirty="0"/>
              <a:t>Channel conflict </a:t>
            </a:r>
            <a:r>
              <a:rPr lang="en-US" dirty="0"/>
              <a:t>can occur in which channel members experience disagreements and their relationship can become strained or even fall apart. </a:t>
            </a:r>
          </a:p>
        </p:txBody>
      </p:sp>
      <p:sp>
        <p:nvSpPr>
          <p:cNvPr id="5" name="Slide Number Placeholder 4"/>
          <p:cNvSpPr>
            <a:spLocks noGrp="1"/>
          </p:cNvSpPr>
          <p:nvPr>
            <p:ph type="sldNum" sz="quarter" idx="12"/>
          </p:nvPr>
        </p:nvSpPr>
        <p:spPr/>
        <p:txBody>
          <a:bodyPr>
            <a:normAutofit fontScale="85000" lnSpcReduction="20000"/>
          </a:bodyPr>
          <a:lstStyle/>
          <a:p>
            <a:pPr>
              <a:defRPr/>
            </a:pPr>
            <a:fld id="{DB63E62A-B97F-4E8F-9FEF-5E55B939A3F2}" type="slidenum">
              <a:rPr lang="en-US" smtClean="0"/>
              <a:pPr>
                <a:defRPr/>
              </a:pPr>
              <a:t>16</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eaLnBrk="1" hangingPunct="1">
              <a:defRPr/>
            </a:pPr>
            <a:r>
              <a:rPr lang="en-US" dirty="0" smtClean="0"/>
              <a:t>Elements of Power</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DB63E62A-B97F-4E8F-9FEF-5E55B939A3F2}" type="slidenum">
              <a:rPr lang="en-US" smtClean="0"/>
              <a:pPr>
                <a:defRPr/>
              </a:pPr>
              <a:t>17</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pic>
        <p:nvPicPr>
          <p:cNvPr id="9" name="Picture 8" descr="Types of elements of power include: coercive, reward, expert, referent, and legitimat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1562100"/>
            <a:ext cx="8001000" cy="4610100"/>
          </a:xfrm>
          <a:prstGeom prst="rect">
            <a:avLst/>
          </a:prstGeom>
        </p:spPr>
      </p:pic>
      <p:sp>
        <p:nvSpPr>
          <p:cNvPr id="10" name="Rectangle 9"/>
          <p:cNvSpPr/>
          <p:nvPr/>
        </p:nvSpPr>
        <p:spPr>
          <a:xfrm>
            <a:off x="3474720" y="6017419"/>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lstStyle/>
          <a:p>
            <a:pPr algn="ctr" eaLnBrk="1" hangingPunct="1">
              <a:defRPr/>
            </a:pPr>
            <a:r>
              <a:rPr lang="en-US" sz="4000" dirty="0" smtClean="0"/>
              <a:t>Selecting Channel Approaches: Considerations</a:t>
            </a:r>
            <a:endParaRPr lang="en-US" sz="4000" dirty="0"/>
          </a:p>
        </p:txBody>
      </p:sp>
      <p:sp>
        <p:nvSpPr>
          <p:cNvPr id="36867" name="Content Placeholder 2"/>
          <p:cNvSpPr>
            <a:spLocks noGrp="1"/>
          </p:cNvSpPr>
          <p:nvPr>
            <p:ph sz="quarter" idx="1"/>
          </p:nvPr>
        </p:nvSpPr>
        <p:spPr/>
        <p:txBody>
          <a:bodyPr/>
          <a:lstStyle/>
          <a:p>
            <a:pPr marL="0" indent="0" eaLnBrk="1" hangingPunct="1">
              <a:buNone/>
            </a:pPr>
            <a:r>
              <a:rPr lang="en-US" dirty="0"/>
              <a:t>Among the issues for consideration are: </a:t>
            </a:r>
          </a:p>
          <a:p>
            <a:pPr marL="860425" lvl="1" indent="-457200" eaLnBrk="1" hangingPunct="1">
              <a:buFont typeface="Franklin Gothic Demi Cond" pitchFamily="34" charset="0"/>
              <a:buAutoNum type="arabicPeriod"/>
            </a:pPr>
            <a:r>
              <a:rPr lang="en-US" dirty="0"/>
              <a:t>What is the level of distribution intensity sought within the channel?</a:t>
            </a:r>
          </a:p>
          <a:p>
            <a:pPr marL="860425" lvl="1" indent="-457200" eaLnBrk="1" hangingPunct="1">
              <a:buFont typeface="Franklin Gothic Demi Cond" pitchFamily="34" charset="0"/>
              <a:buAutoNum type="arabicPeriod"/>
            </a:pPr>
            <a:r>
              <a:rPr lang="en-US" dirty="0"/>
              <a:t>How much control and adaptability is required over the channel and its activities?</a:t>
            </a:r>
          </a:p>
          <a:p>
            <a:pPr marL="860425" lvl="1" indent="-457200" eaLnBrk="1" hangingPunct="1">
              <a:buFont typeface="Franklin Gothic Demi Cond" pitchFamily="34" charset="0"/>
              <a:buAutoNum type="arabicPeriod"/>
            </a:pPr>
            <a:r>
              <a:rPr lang="en-US" dirty="0"/>
              <a:t>What are the priority channel functions that require investment?</a:t>
            </a:r>
          </a:p>
        </p:txBody>
      </p:sp>
      <p:sp>
        <p:nvSpPr>
          <p:cNvPr id="5" name="Slide Number Placeholder 4"/>
          <p:cNvSpPr>
            <a:spLocks noGrp="1"/>
          </p:cNvSpPr>
          <p:nvPr>
            <p:ph type="sldNum" sz="quarter" idx="12"/>
          </p:nvPr>
        </p:nvSpPr>
        <p:spPr/>
        <p:txBody>
          <a:bodyPr>
            <a:normAutofit fontScale="85000" lnSpcReduction="20000"/>
          </a:bodyPr>
          <a:lstStyle/>
          <a:p>
            <a:pPr>
              <a:defRPr/>
            </a:pPr>
            <a:fld id="{DB63E62A-B97F-4E8F-9FEF-5E55B939A3F2}" type="slidenum">
              <a:rPr lang="en-US" smtClean="0"/>
              <a:pPr>
                <a:defRPr/>
              </a:pPr>
              <a:t>18</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4332"/>
            <a:ext cx="9144000" cy="1042988"/>
          </a:xfrm>
        </p:spPr>
        <p:txBody>
          <a:bodyPr>
            <a:normAutofit fontScale="90000"/>
          </a:bodyPr>
          <a:lstStyle/>
          <a:p>
            <a:pPr algn="ctr">
              <a:defRPr/>
            </a:pPr>
            <a:r>
              <a:rPr lang="en-US" b="1" dirty="0" smtClean="0"/>
              <a:t>Selecting Channel Approaches:</a:t>
            </a:r>
            <a:br>
              <a:rPr lang="en-US" b="1" dirty="0" smtClean="0"/>
            </a:br>
            <a:r>
              <a:rPr lang="en-US" b="1" dirty="0" smtClean="0"/>
              <a:t>Distribution Intensity</a:t>
            </a:r>
            <a:r>
              <a:rPr lang="en-US" sz="3600" dirty="0" smtClean="0"/>
              <a:t/>
            </a:r>
            <a:br>
              <a:rPr lang="en-US" sz="3600" dirty="0" smtClean="0"/>
            </a:br>
            <a:endParaRPr lang="en-US" sz="3600" b="1" dirty="0"/>
          </a:p>
        </p:txBody>
      </p:sp>
      <p:sp>
        <p:nvSpPr>
          <p:cNvPr id="37891" name="Content Placeholder 2"/>
          <p:cNvSpPr>
            <a:spLocks noGrp="1"/>
          </p:cNvSpPr>
          <p:nvPr>
            <p:ph sz="quarter" idx="1"/>
          </p:nvPr>
        </p:nvSpPr>
        <p:spPr>
          <a:xfrm>
            <a:off x="670560" y="1589567"/>
            <a:ext cx="7239000" cy="4572000"/>
          </a:xfrm>
        </p:spPr>
        <p:txBody>
          <a:bodyPr/>
          <a:lstStyle/>
          <a:p>
            <a:pPr marL="0" indent="0">
              <a:buNone/>
            </a:pPr>
            <a:r>
              <a:rPr lang="en-US" sz="2800" b="1" dirty="0"/>
              <a:t>Intensive Distribution</a:t>
            </a:r>
          </a:p>
          <a:p>
            <a:pPr lvl="1">
              <a:buFont typeface="Arial"/>
              <a:buChar char="•"/>
            </a:pPr>
            <a:r>
              <a:rPr lang="en-US" dirty="0"/>
              <a:t>Maximum exposure</a:t>
            </a:r>
          </a:p>
          <a:p>
            <a:pPr lvl="1">
              <a:buFont typeface="Arial"/>
              <a:buChar char="•"/>
            </a:pPr>
            <a:r>
              <a:rPr lang="en-US" dirty="0"/>
              <a:t>Convenience and impulse goods</a:t>
            </a:r>
          </a:p>
          <a:p>
            <a:pPr marL="0" indent="0">
              <a:buNone/>
            </a:pPr>
            <a:r>
              <a:rPr lang="en-US" b="1" dirty="0"/>
              <a:t>Selective Distribution</a:t>
            </a:r>
          </a:p>
          <a:p>
            <a:pPr lvl="1">
              <a:buFont typeface="Arial"/>
              <a:buChar char="•"/>
            </a:pPr>
            <a:r>
              <a:rPr lang="en-US" dirty="0"/>
              <a:t>Shopping goods—fashion, furniture</a:t>
            </a:r>
          </a:p>
          <a:p>
            <a:pPr marL="0" indent="0">
              <a:buNone/>
            </a:pPr>
            <a:r>
              <a:rPr lang="en-US" b="1" dirty="0"/>
              <a:t>Exclusive Distribution</a:t>
            </a:r>
          </a:p>
          <a:p>
            <a:pPr lvl="1">
              <a:buFont typeface="Arial"/>
              <a:buChar char="•"/>
            </a:pPr>
            <a:r>
              <a:rPr lang="en-US" dirty="0"/>
              <a:t>Prestige positioning</a:t>
            </a:r>
          </a:p>
          <a:p>
            <a:pPr lvl="1"/>
            <a:endParaRPr lang="en-US" dirty="0"/>
          </a:p>
        </p:txBody>
      </p:sp>
      <p:sp>
        <p:nvSpPr>
          <p:cNvPr id="8" name="Slide Number Placeholder 7"/>
          <p:cNvSpPr>
            <a:spLocks noGrp="1"/>
          </p:cNvSpPr>
          <p:nvPr>
            <p:ph type="sldNum" sz="quarter" idx="11"/>
          </p:nvPr>
        </p:nvSpPr>
        <p:spPr/>
        <p:txBody>
          <a:bodyPr>
            <a:normAutofit fontScale="85000" lnSpcReduction="20000"/>
          </a:bodyPr>
          <a:lstStyle/>
          <a:p>
            <a:pPr>
              <a:defRPr/>
            </a:pPr>
            <a:fld id="{F623F4CE-6421-4A63-8079-7F5D82AB0B38}" type="slidenum">
              <a:rPr lang="en-US" smtClean="0"/>
              <a:pPr>
                <a:defRPr/>
              </a:pPr>
              <a:t>19</a:t>
            </a:fld>
            <a:endParaRPr lang="en-US" dirty="0"/>
          </a:p>
        </p:txBody>
      </p:sp>
      <p:sp>
        <p:nvSpPr>
          <p:cNvPr id="3" name="Footer Placeholder 2"/>
          <p:cNvSpPr>
            <a:spLocks noGrp="1"/>
          </p:cNvSpPr>
          <p:nvPr>
            <p:ph type="ftr" sz="quarter" idx="12"/>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1098336775"/>
      </p:ext>
    </p:extLst>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smtClean="0"/>
              <a:t>Learning Objectives</a:t>
            </a:r>
            <a:endParaRPr lang="en-US" dirty="0"/>
          </a:p>
        </p:txBody>
      </p:sp>
      <p:sp>
        <p:nvSpPr>
          <p:cNvPr id="20483" name="Content Placeholder 2"/>
          <p:cNvSpPr>
            <a:spLocks noGrp="1"/>
          </p:cNvSpPr>
          <p:nvPr>
            <p:ph sz="quarter" idx="1"/>
          </p:nvPr>
        </p:nvSpPr>
        <p:spPr/>
        <p:txBody>
          <a:bodyPr>
            <a:normAutofit/>
          </a:bodyPr>
          <a:lstStyle/>
          <a:p>
            <a:pPr marL="0" indent="0" eaLnBrk="1" hangingPunct="1">
              <a:spcAft>
                <a:spcPts val="1200"/>
              </a:spcAft>
              <a:buNone/>
            </a:pPr>
            <a:r>
              <a:rPr lang="en-US" sz="2200" dirty="0"/>
              <a:t>De</a:t>
            </a:r>
            <a:r>
              <a:rPr lang="en-US" sz="2000" dirty="0"/>
              <a:t>fine value network and how organizations operate within this </a:t>
            </a:r>
            <a:r>
              <a:rPr lang="en-US" sz="2000" dirty="0" smtClean="0"/>
              <a:t>approach.</a:t>
            </a:r>
            <a:endParaRPr lang="en-US" sz="2000" dirty="0"/>
          </a:p>
          <a:p>
            <a:pPr marL="0" indent="0" eaLnBrk="1" hangingPunct="1">
              <a:spcAft>
                <a:spcPts val="1200"/>
              </a:spcAft>
              <a:buNone/>
            </a:pPr>
            <a:r>
              <a:rPr lang="en-US" sz="2000" dirty="0"/>
              <a:t>Identify various types of intermediaries and distribution </a:t>
            </a:r>
            <a:r>
              <a:rPr lang="en-US" sz="2000" dirty="0" smtClean="0"/>
              <a:t>channels.</a:t>
            </a:r>
            <a:endParaRPr lang="en-US" sz="2000" dirty="0"/>
          </a:p>
          <a:p>
            <a:pPr marL="0" indent="0" eaLnBrk="1" hangingPunct="1">
              <a:spcAft>
                <a:spcPts val="1200"/>
              </a:spcAft>
              <a:buNone/>
            </a:pPr>
            <a:r>
              <a:rPr lang="en-US" sz="2000" dirty="0"/>
              <a:t>Understand the impact of intermediary contributions via physical distribution functions, transaction and communication functions, and facilitating </a:t>
            </a:r>
            <a:r>
              <a:rPr lang="en-US" sz="2000" dirty="0" smtClean="0"/>
              <a:t>functions.</a:t>
            </a:r>
            <a:endParaRPr lang="en-US" sz="2000" dirty="0"/>
          </a:p>
          <a:p>
            <a:pPr marL="0" indent="0" eaLnBrk="1" hangingPunct="1">
              <a:spcAft>
                <a:spcPts val="1200"/>
              </a:spcAft>
              <a:buNone/>
            </a:pPr>
            <a:r>
              <a:rPr lang="en-US" sz="2000" dirty="0"/>
              <a:t>Explain the different types of vertical marketing </a:t>
            </a:r>
            <a:r>
              <a:rPr lang="en-US" sz="2000" dirty="0" smtClean="0"/>
              <a:t>systems.</a:t>
            </a:r>
            <a:endParaRPr lang="en-US" sz="2000" dirty="0"/>
          </a:p>
          <a:p>
            <a:pPr marL="0" indent="0" eaLnBrk="1" hangingPunct="1">
              <a:spcAft>
                <a:spcPts val="1200"/>
              </a:spcAft>
              <a:buNone/>
            </a:pPr>
            <a:r>
              <a:rPr lang="en-US" sz="2000" dirty="0"/>
              <a:t>Utilize suitable criteria to select appropriate channel </a:t>
            </a:r>
            <a:r>
              <a:rPr lang="en-US" sz="2000" dirty="0" smtClean="0"/>
              <a:t>approaches.</a:t>
            </a:r>
            <a:endParaRPr lang="en-US" sz="2000" dirty="0"/>
          </a:p>
          <a:p>
            <a:pPr marL="0" indent="0" eaLnBrk="1" hangingPunct="1">
              <a:spcAft>
                <a:spcPts val="1200"/>
              </a:spcAft>
              <a:buNone/>
            </a:pPr>
            <a:r>
              <a:rPr lang="en-US" sz="2000" dirty="0"/>
              <a:t>Identify the logistics aspects of supply chain </a:t>
            </a:r>
            <a:r>
              <a:rPr lang="en-US" sz="2000" dirty="0" smtClean="0"/>
              <a:t>management.</a:t>
            </a:r>
            <a:endParaRPr lang="en-US" sz="2000" dirty="0"/>
          </a:p>
          <a:p>
            <a:pPr marL="0" indent="0" eaLnBrk="1" hangingPunct="1">
              <a:spcAft>
                <a:spcPts val="1200"/>
              </a:spcAft>
              <a:buNone/>
            </a:pPr>
            <a:r>
              <a:rPr lang="en-US" sz="2000" dirty="0"/>
              <a:t>Understand the role of retailing and e-commerce in delivering the value offering to the </a:t>
            </a:r>
            <a:r>
              <a:rPr lang="en-US" sz="2000" dirty="0" smtClean="0"/>
              <a:t>customer.</a:t>
            </a:r>
            <a:endParaRPr lang="en-US" sz="20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DB63E62A-B97F-4E8F-9FEF-5E55B939A3F2}" type="slidenum">
              <a:rPr lang="en-US" smtClean="0"/>
              <a:pPr>
                <a:defRPr/>
              </a:pPr>
              <a:t>2</a:t>
            </a:fld>
            <a:endParaRPr lang="en-US" dirty="0"/>
          </a:p>
        </p:txBody>
      </p:sp>
      <p:sp>
        <p:nvSpPr>
          <p:cNvPr id="3" name="Footer Placeholder 2"/>
          <p:cNvSpPr>
            <a:spLocks noGrp="1"/>
          </p:cNvSpPr>
          <p:nvPr>
            <p:ph type="ftr" sz="quarter" idx="11"/>
          </p:nvPr>
        </p:nvSpPr>
        <p:spPr/>
        <p:txBody>
          <a:bodyPr/>
          <a:lstStyle/>
          <a:p>
            <a:pPr>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a:t>Channel Control</a:t>
            </a:r>
            <a:br>
              <a:rPr lang="en-US" dirty="0"/>
            </a:br>
            <a:r>
              <a:rPr lang="en-US" dirty="0"/>
              <a:t> and Adaptability</a:t>
            </a:r>
          </a:p>
        </p:txBody>
      </p:sp>
      <p:sp>
        <p:nvSpPr>
          <p:cNvPr id="38915" name="Content Placeholder 2"/>
          <p:cNvSpPr>
            <a:spLocks noGrp="1"/>
          </p:cNvSpPr>
          <p:nvPr>
            <p:ph sz="quarter" idx="1"/>
          </p:nvPr>
        </p:nvSpPr>
        <p:spPr/>
        <p:txBody>
          <a:bodyPr/>
          <a:lstStyle/>
          <a:p>
            <a:pPr marL="0" indent="0" eaLnBrk="1" hangingPunct="1">
              <a:buNone/>
            </a:pPr>
            <a:r>
              <a:rPr lang="en-US" dirty="0"/>
              <a:t>Marketing managers must take into </a:t>
            </a:r>
            <a:r>
              <a:rPr lang="en-US" dirty="0" smtClean="0"/>
              <a:t>account: </a:t>
            </a:r>
            <a:endParaRPr lang="en-US" dirty="0"/>
          </a:p>
          <a:p>
            <a:pPr lvl="1" eaLnBrk="1" hangingPunct="1"/>
            <a:endParaRPr 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DB63E62A-B97F-4E8F-9FEF-5E55B939A3F2}" type="slidenum">
              <a:rPr lang="en-US" smtClean="0"/>
              <a:pPr>
                <a:defRPr/>
              </a:pPr>
              <a:t>20</a:t>
            </a:fld>
            <a:endParaRPr lang="en-US" dirty="0"/>
          </a:p>
        </p:txBody>
      </p:sp>
      <p:graphicFrame>
        <p:nvGraphicFramePr>
          <p:cNvPr id="7" name="Diagram 6"/>
          <p:cNvGraphicFramePr/>
          <p:nvPr/>
        </p:nvGraphicFramePr>
        <p:xfrm>
          <a:off x="1717643" y="2228671"/>
          <a:ext cx="6491319" cy="39625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sz="4000" dirty="0" smtClean="0"/>
              <a:t>Selecting Channel Approaches: Push and Pull</a:t>
            </a:r>
            <a:endParaRPr lang="en-US" sz="4000" dirty="0"/>
          </a:p>
        </p:txBody>
      </p:sp>
      <p:sp>
        <p:nvSpPr>
          <p:cNvPr id="39939" name="Content Placeholder 2"/>
          <p:cNvSpPr>
            <a:spLocks noGrp="1"/>
          </p:cNvSpPr>
          <p:nvPr>
            <p:ph sz="quarter" idx="1"/>
          </p:nvPr>
        </p:nvSpPr>
        <p:spPr>
          <a:xfrm>
            <a:off x="612648" y="1828800"/>
            <a:ext cx="8153400" cy="4495800"/>
          </a:xfrm>
        </p:spPr>
        <p:txBody>
          <a:bodyPr/>
          <a:lstStyle/>
          <a:p>
            <a:pPr marL="0" indent="0" eaLnBrk="1" hangingPunct="1">
              <a:buNone/>
            </a:pPr>
            <a:r>
              <a:rPr lang="en-US" dirty="0"/>
              <a:t>Prioritization of Channel Functions</a:t>
            </a:r>
          </a:p>
          <a:p>
            <a:pPr lvl="1" eaLnBrk="1" hangingPunct="1">
              <a:buFont typeface="Arial"/>
              <a:buChar char="•"/>
            </a:pPr>
            <a:r>
              <a:rPr lang="en-US" dirty="0"/>
              <a:t>A </a:t>
            </a:r>
            <a:r>
              <a:rPr lang="en-US" b="1" i="1" dirty="0"/>
              <a:t>push strategy </a:t>
            </a:r>
            <a:r>
              <a:rPr lang="en-US" dirty="0"/>
              <a:t>means that much of the intensive promotional activities take place from the manufacturer downward through the channel of distribution.</a:t>
            </a:r>
          </a:p>
          <a:p>
            <a:pPr lvl="1" eaLnBrk="1" hangingPunct="1">
              <a:buFont typeface="Arial"/>
              <a:buChar char="•"/>
            </a:pPr>
            <a:r>
              <a:rPr lang="en-US" dirty="0"/>
              <a:t>A </a:t>
            </a:r>
            <a:r>
              <a:rPr lang="en-US" b="1" i="1" dirty="0"/>
              <a:t>pull strategy </a:t>
            </a:r>
            <a:r>
              <a:rPr lang="en-US" dirty="0"/>
              <a:t>focuses much of its promotional investment on the end-user consumer.</a:t>
            </a:r>
          </a:p>
        </p:txBody>
      </p:sp>
      <p:sp>
        <p:nvSpPr>
          <p:cNvPr id="5" name="Slide Number Placeholder 4"/>
          <p:cNvSpPr>
            <a:spLocks noGrp="1"/>
          </p:cNvSpPr>
          <p:nvPr>
            <p:ph type="sldNum" sz="quarter" idx="12"/>
          </p:nvPr>
        </p:nvSpPr>
        <p:spPr/>
        <p:txBody>
          <a:bodyPr>
            <a:normAutofit fontScale="85000" lnSpcReduction="20000"/>
          </a:bodyPr>
          <a:lstStyle/>
          <a:p>
            <a:pPr>
              <a:defRPr/>
            </a:pPr>
            <a:fld id="{DB63E62A-B97F-4E8F-9FEF-5E55B939A3F2}" type="slidenum">
              <a:rPr lang="en-US" smtClean="0"/>
              <a:pPr>
                <a:defRPr/>
              </a:pPr>
              <a:t>21</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eaLnBrk="1" hangingPunct="1">
              <a:defRPr/>
            </a:pPr>
            <a:r>
              <a:rPr lang="en-US" sz="2800" dirty="0" smtClean="0"/>
              <a:t>Logistics Aspects of Supply </a:t>
            </a:r>
            <a:br>
              <a:rPr lang="en-US" sz="2800" dirty="0" smtClean="0"/>
            </a:br>
            <a:r>
              <a:rPr lang="en-US" sz="2800" dirty="0" smtClean="0"/>
              <a:t>Chain Management: Physical Distribution</a:t>
            </a:r>
            <a:endParaRPr lang="en-US" sz="2800" dirty="0"/>
          </a:p>
        </p:txBody>
      </p:sp>
      <p:sp>
        <p:nvSpPr>
          <p:cNvPr id="40963" name="Content Placeholder 2"/>
          <p:cNvSpPr>
            <a:spLocks noGrp="1"/>
          </p:cNvSpPr>
          <p:nvPr>
            <p:ph sz="quarter" idx="1"/>
          </p:nvPr>
        </p:nvSpPr>
        <p:spPr>
          <a:xfrm>
            <a:off x="320040" y="1600200"/>
            <a:ext cx="8446008" cy="4495800"/>
          </a:xfrm>
        </p:spPr>
        <p:txBody>
          <a:bodyPr/>
          <a:lstStyle/>
          <a:p>
            <a:pPr marL="0" indent="0" eaLnBrk="1" hangingPunct="1">
              <a:buNone/>
            </a:pPr>
            <a:r>
              <a:rPr lang="en-US" b="1" dirty="0"/>
              <a:t>Physical distribution, </a:t>
            </a:r>
            <a:r>
              <a:rPr lang="en-US" dirty="0"/>
              <a:t>or</a:t>
            </a:r>
            <a:r>
              <a:rPr lang="en-US" b="1" dirty="0"/>
              <a:t> </a:t>
            </a:r>
            <a:r>
              <a:rPr lang="en-US" b="1" i="1" dirty="0"/>
              <a:t>logistics</a:t>
            </a:r>
            <a:r>
              <a:rPr lang="en-US" dirty="0"/>
              <a:t>, is the integrated process of moving input materials to the producer, in-process inventory through the firm, and finished goods out of the firm through the channel of distribution.</a:t>
            </a:r>
          </a:p>
          <a:p>
            <a:pPr lvl="1" eaLnBrk="1" hangingPunct="1">
              <a:buFont typeface="Arial"/>
              <a:buChar char="•"/>
            </a:pPr>
            <a:r>
              <a:rPr lang="en-US" b="1" dirty="0"/>
              <a:t>Outbound </a:t>
            </a:r>
            <a:r>
              <a:rPr lang="en-US" b="1" dirty="0" smtClean="0"/>
              <a:t>logistics</a:t>
            </a:r>
            <a:r>
              <a:rPr lang="en-US" b="1" dirty="0"/>
              <a:t>: </a:t>
            </a:r>
            <a:r>
              <a:rPr lang="en-US" dirty="0"/>
              <a:t>from producer to end </a:t>
            </a:r>
            <a:r>
              <a:rPr lang="en-US" dirty="0" smtClean="0"/>
              <a:t>user.</a:t>
            </a:r>
            <a:endParaRPr lang="en-US" dirty="0"/>
          </a:p>
          <a:p>
            <a:pPr lvl="1" eaLnBrk="1" hangingPunct="1">
              <a:buFont typeface="Arial"/>
              <a:buChar char="•"/>
            </a:pPr>
            <a:r>
              <a:rPr lang="en-US" b="1" dirty="0"/>
              <a:t>Inbound </a:t>
            </a:r>
            <a:r>
              <a:rPr lang="en-US" b="1" dirty="0" smtClean="0"/>
              <a:t>logistics</a:t>
            </a:r>
            <a:r>
              <a:rPr lang="en-US" b="1" dirty="0"/>
              <a:t>: </a:t>
            </a:r>
            <a:r>
              <a:rPr lang="en-US" dirty="0"/>
              <a:t>sourcing materials </a:t>
            </a:r>
            <a:r>
              <a:rPr lang="en-US" dirty="0" smtClean="0"/>
              <a:t>and </a:t>
            </a:r>
            <a:r>
              <a:rPr lang="en-US" dirty="0"/>
              <a:t>knowledge </a:t>
            </a:r>
            <a:r>
              <a:rPr lang="en-US" dirty="0" smtClean="0"/>
              <a:t>inputs.</a:t>
            </a:r>
            <a:endParaRPr lang="en-US" dirty="0"/>
          </a:p>
          <a:p>
            <a:pPr lvl="1" eaLnBrk="1" hangingPunct="1">
              <a:buFont typeface="Arial"/>
              <a:buChar char="•"/>
            </a:pPr>
            <a:r>
              <a:rPr lang="en-US" b="1" dirty="0"/>
              <a:t>Reverse </a:t>
            </a:r>
            <a:r>
              <a:rPr lang="en-US" b="1" dirty="0" smtClean="0"/>
              <a:t>logistics</a:t>
            </a:r>
            <a:r>
              <a:rPr lang="en-US" b="1" dirty="0"/>
              <a:t>: </a:t>
            </a:r>
            <a:r>
              <a:rPr lang="en-US" dirty="0"/>
              <a:t>returns due to spoilage, excess inventory damaged goods, customer </a:t>
            </a:r>
            <a:r>
              <a:rPr lang="en-US" dirty="0" smtClean="0"/>
              <a:t>dissatisfaction, </a:t>
            </a:r>
            <a:r>
              <a:rPr lang="en-US" dirty="0"/>
              <a:t>or </a:t>
            </a:r>
            <a:r>
              <a:rPr lang="en-US" dirty="0" smtClean="0"/>
              <a:t>overstocks.</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DB63E62A-B97F-4E8F-9FEF-5E55B939A3F2}" type="slidenum">
              <a:rPr lang="en-US" smtClean="0"/>
              <a:pPr>
                <a:defRPr/>
              </a:pPr>
              <a:t>22</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eaLnBrk="1" hangingPunct="1">
              <a:defRPr/>
            </a:pPr>
            <a:r>
              <a:rPr lang="en-US" sz="3600" dirty="0" smtClean="0"/>
              <a:t>Logistics Aspects of Supply Chain Management: Orders</a:t>
            </a:r>
            <a:endParaRPr lang="en-US" sz="3600" dirty="0"/>
          </a:p>
        </p:txBody>
      </p:sp>
      <p:sp>
        <p:nvSpPr>
          <p:cNvPr id="41987" name="Content Placeholder 2"/>
          <p:cNvSpPr>
            <a:spLocks noGrp="1"/>
          </p:cNvSpPr>
          <p:nvPr>
            <p:ph sz="quarter" idx="1"/>
          </p:nvPr>
        </p:nvSpPr>
        <p:spPr/>
        <p:txBody>
          <a:bodyPr/>
          <a:lstStyle/>
          <a:p>
            <a:pPr marL="0" indent="0" eaLnBrk="1" hangingPunct="1">
              <a:buNone/>
            </a:pPr>
            <a:r>
              <a:rPr lang="en-US" b="1" dirty="0"/>
              <a:t>Order </a:t>
            </a:r>
            <a:r>
              <a:rPr lang="en-US" b="1" dirty="0" smtClean="0"/>
              <a:t>Processing.</a:t>
            </a:r>
            <a:endParaRPr lang="en-US" b="1" dirty="0"/>
          </a:p>
          <a:p>
            <a:pPr lvl="1">
              <a:buFont typeface="Arial"/>
              <a:buChar char="•"/>
            </a:pPr>
            <a:r>
              <a:rPr lang="en-US" dirty="0"/>
              <a:t>Stock-</a:t>
            </a:r>
            <a:r>
              <a:rPr lang="en-US" dirty="0" smtClean="0"/>
              <a:t>outs.</a:t>
            </a:r>
            <a:endParaRPr lang="en-US" dirty="0"/>
          </a:p>
          <a:p>
            <a:pPr lvl="1">
              <a:buFont typeface="Arial"/>
              <a:buChar char="•"/>
            </a:pPr>
            <a:r>
              <a:rPr lang="en-US" dirty="0"/>
              <a:t>Enterprise </a:t>
            </a:r>
            <a:r>
              <a:rPr lang="en-US" dirty="0" smtClean="0"/>
              <a:t>resource planning </a:t>
            </a:r>
            <a:r>
              <a:rPr lang="en-US" dirty="0"/>
              <a:t>(ERP) systems </a:t>
            </a:r>
            <a:r>
              <a:rPr lang="en-US" dirty="0" smtClean="0"/>
              <a:t>software.</a:t>
            </a:r>
            <a:endParaRPr lang="en-US" dirty="0"/>
          </a:p>
          <a:p>
            <a:pPr lvl="1">
              <a:buFont typeface="Arial"/>
              <a:buChar char="•"/>
            </a:pPr>
            <a:r>
              <a:rPr lang="en-US" dirty="0" smtClean="0"/>
              <a:t>Warehousing </a:t>
            </a:r>
            <a:r>
              <a:rPr lang="en-US" dirty="0"/>
              <a:t>and </a:t>
            </a:r>
            <a:r>
              <a:rPr lang="en-US" dirty="0" smtClean="0"/>
              <a:t>materials handling.</a:t>
            </a:r>
            <a:endParaRPr lang="en-US" dirty="0"/>
          </a:p>
          <a:p>
            <a:pPr marL="0" indent="0" eaLnBrk="1" hangingPunct="1">
              <a:buNone/>
            </a:pPr>
            <a:r>
              <a:rPr lang="en-US" b="1" dirty="0"/>
              <a:t>Inventory </a:t>
            </a:r>
            <a:r>
              <a:rPr lang="en-US" b="1" dirty="0" smtClean="0"/>
              <a:t>Management.</a:t>
            </a:r>
            <a:endParaRPr lang="en-US" b="1" dirty="0"/>
          </a:p>
          <a:p>
            <a:pPr lvl="1">
              <a:buFont typeface="Arial"/>
              <a:buChar char="•"/>
            </a:pPr>
            <a:r>
              <a:rPr lang="en-US" dirty="0" smtClean="0"/>
              <a:t>JIT.</a:t>
            </a:r>
            <a:endParaRPr lang="en-US" dirty="0"/>
          </a:p>
          <a:p>
            <a:pPr lvl="1">
              <a:buFont typeface="Arial"/>
              <a:buChar char="•"/>
            </a:pPr>
            <a:r>
              <a:rPr lang="en-US" dirty="0"/>
              <a:t>Firms open IT systems for data sharing for better inventory </a:t>
            </a:r>
            <a:r>
              <a:rPr lang="en-US" dirty="0" smtClean="0"/>
              <a:t>management.</a:t>
            </a:r>
            <a:endParaRPr lang="en-US" dirty="0"/>
          </a:p>
          <a:p>
            <a:pPr marL="0" indent="0" eaLnBrk="1" hangingPunct="1">
              <a:buNone/>
            </a:pPr>
            <a:r>
              <a:rPr lang="en-US" b="1" dirty="0"/>
              <a:t>Transportation costs may be 10% of </a:t>
            </a:r>
            <a:r>
              <a:rPr lang="en-US" b="1" dirty="0" smtClean="0"/>
              <a:t>COGS.</a:t>
            </a:r>
            <a:endParaRPr lang="en-US" b="1" dirty="0"/>
          </a:p>
          <a:p>
            <a:pPr eaLnBrk="1" hangingPunct="1"/>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DB63E62A-B97F-4E8F-9FEF-5E55B939A3F2}" type="slidenum">
              <a:rPr lang="en-US" smtClean="0"/>
              <a:pPr>
                <a:defRPr/>
              </a:pPr>
              <a:t>23</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solidFill>
            <a:schemeClr val="accent1"/>
          </a:solidFill>
        </p:spPr>
        <p:txBody>
          <a:bodyPr/>
          <a:lstStyle/>
          <a:p>
            <a:pPr eaLnBrk="1" hangingPunct="1">
              <a:defRPr/>
            </a:pPr>
            <a:r>
              <a:rPr lang="en-US" sz="2000" dirty="0"/>
              <a:t>Comparative Attributes Across Different Transportation Modes</a:t>
            </a:r>
          </a:p>
        </p:txBody>
      </p:sp>
      <p:sp>
        <p:nvSpPr>
          <p:cNvPr id="7" name="Text Placeholder 6"/>
          <p:cNvSpPr>
            <a:spLocks noGrp="1"/>
          </p:cNvSpPr>
          <p:nvPr>
            <p:ph type="body" sz="quarter" idx="12"/>
          </p:nvPr>
        </p:nvSpPr>
        <p:spPr>
          <a:solidFill>
            <a:schemeClr val="accent2"/>
          </a:solidFill>
        </p:spPr>
        <p:txBody>
          <a:bodyPr/>
          <a:lstStyle/>
          <a:p>
            <a:pPr eaLnBrk="1" hangingPunct="1">
              <a:buClr>
                <a:schemeClr val="accent6"/>
              </a:buClr>
              <a:defRPr/>
            </a:pPr>
            <a:r>
              <a:rPr lang="en-US" dirty="0">
                <a:solidFill>
                  <a:schemeClr val="bg1"/>
                </a:solidFill>
              </a:rPr>
              <a:t>Exhibit 12.7</a:t>
            </a:r>
          </a:p>
        </p:txBody>
      </p:sp>
      <p:sp>
        <p:nvSpPr>
          <p:cNvPr id="10" name="Slide Number Placeholder 9"/>
          <p:cNvSpPr>
            <a:spLocks noGrp="1"/>
          </p:cNvSpPr>
          <p:nvPr>
            <p:ph type="sldNum" sz="quarter" idx="14"/>
          </p:nvPr>
        </p:nvSpPr>
        <p:spPr/>
        <p:txBody>
          <a:bodyPr>
            <a:normAutofit fontScale="85000" lnSpcReduction="20000"/>
          </a:bodyPr>
          <a:lstStyle/>
          <a:p>
            <a:pPr>
              <a:defRPr/>
            </a:pPr>
            <a:fld id="{D460C035-0EDB-42D9-B773-BA3E3ECDADDA}" type="slidenum">
              <a:rPr lang="en-US" smtClean="0"/>
              <a:pPr>
                <a:defRPr/>
              </a:pPr>
              <a:t>24</a:t>
            </a:fld>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val="485072981"/>
              </p:ext>
            </p:extLst>
          </p:nvPr>
        </p:nvGraphicFramePr>
        <p:xfrm>
          <a:off x="731519" y="1766111"/>
          <a:ext cx="7881301" cy="3857449"/>
        </p:xfrm>
        <a:graphic>
          <a:graphicData uri="http://schemas.openxmlformats.org/drawingml/2006/table">
            <a:tbl>
              <a:tblPr/>
              <a:tblGrid>
                <a:gridCol w="1328309">
                  <a:extLst>
                    <a:ext uri="{9D8B030D-6E8A-4147-A177-3AD203B41FA5}">
                      <a16:colId xmlns:a16="http://schemas.microsoft.com/office/drawing/2014/main" xmlns="" val="20000"/>
                    </a:ext>
                  </a:extLst>
                </a:gridCol>
                <a:gridCol w="1328309">
                  <a:extLst>
                    <a:ext uri="{9D8B030D-6E8A-4147-A177-3AD203B41FA5}">
                      <a16:colId xmlns:a16="http://schemas.microsoft.com/office/drawing/2014/main" xmlns="" val="20001"/>
                    </a:ext>
                  </a:extLst>
                </a:gridCol>
                <a:gridCol w="1328309">
                  <a:extLst>
                    <a:ext uri="{9D8B030D-6E8A-4147-A177-3AD203B41FA5}">
                      <a16:colId xmlns:a16="http://schemas.microsoft.com/office/drawing/2014/main" xmlns="" val="20002"/>
                    </a:ext>
                  </a:extLst>
                </a:gridCol>
                <a:gridCol w="1948187">
                  <a:extLst>
                    <a:ext uri="{9D8B030D-6E8A-4147-A177-3AD203B41FA5}">
                      <a16:colId xmlns:a16="http://schemas.microsoft.com/office/drawing/2014/main" xmlns="" val="20003"/>
                    </a:ext>
                  </a:extLst>
                </a:gridCol>
                <a:gridCol w="1948187">
                  <a:extLst>
                    <a:ext uri="{9D8B030D-6E8A-4147-A177-3AD203B41FA5}">
                      <a16:colId xmlns:a16="http://schemas.microsoft.com/office/drawing/2014/main" xmlns="" val="20004"/>
                    </a:ext>
                  </a:extLst>
                </a:gridCol>
              </a:tblGrid>
              <a:tr h="654544">
                <a:tc>
                  <a:txBody>
                    <a:bodyPr/>
                    <a:lstStyle/>
                    <a:p>
                      <a:pPr algn="l"/>
                      <a:r>
                        <a:rPr kumimoji="0" lang="en-US" sz="1400" b="1" kern="1200" baseline="0" dirty="0">
                          <a:solidFill>
                            <a:schemeClr val="tx1"/>
                          </a:solidFill>
                          <a:latin typeface="+mn-lt"/>
                          <a:ea typeface="+mn-ea"/>
                          <a:cs typeface="+mn-cs"/>
                        </a:rPr>
                        <a:t>Low Cost</a:t>
                      </a:r>
                      <a:endParaRPr lang="en-US" sz="1400" b="1" dirty="0">
                        <a:latin typeface="Times New Roman"/>
                        <a:ea typeface="Times New Roman"/>
                        <a:cs typeface="Times New Roman"/>
                      </a:endParaRPr>
                    </a:p>
                  </a:txBody>
                  <a:tcPr marL="228600" marR="45720" marT="91440" anchor="b">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solidFill>
                      <a:schemeClr val="accent2">
                        <a:lumMod val="60000"/>
                        <a:lumOff val="40000"/>
                      </a:schemeClr>
                    </a:solidFill>
                  </a:tcPr>
                </a:tc>
                <a:tc>
                  <a:txBody>
                    <a:bodyPr/>
                    <a:lstStyle/>
                    <a:p>
                      <a:pPr algn="l"/>
                      <a:r>
                        <a:rPr kumimoji="0" lang="en-US" sz="1400" b="1" kern="1200" baseline="0" dirty="0">
                          <a:solidFill>
                            <a:schemeClr val="tx1"/>
                          </a:solidFill>
                          <a:latin typeface="+mn-lt"/>
                          <a:ea typeface="+mn-ea"/>
                          <a:cs typeface="+mn-cs"/>
                        </a:rPr>
                        <a:t>Speed</a:t>
                      </a:r>
                    </a:p>
                  </a:txBody>
                  <a:tcPr marL="228600" marR="45720" marT="91440" anchor="b">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solidFill>
                      <a:schemeClr val="accent2">
                        <a:lumMod val="60000"/>
                        <a:lumOff val="40000"/>
                      </a:schemeClr>
                    </a:solidFill>
                  </a:tcPr>
                </a:tc>
                <a:tc>
                  <a:txBody>
                    <a:bodyPr/>
                    <a:lstStyle/>
                    <a:p>
                      <a:pPr algn="l"/>
                      <a:r>
                        <a:rPr kumimoji="0" lang="en-US" sz="1400" b="1" kern="1200" baseline="0" dirty="0">
                          <a:solidFill>
                            <a:schemeClr val="tx1"/>
                          </a:solidFill>
                          <a:latin typeface="+mn-lt"/>
                          <a:ea typeface="+mn-ea"/>
                          <a:cs typeface="+mn-cs"/>
                        </a:rPr>
                        <a:t>Reliability</a:t>
                      </a:r>
                    </a:p>
                    <a:p>
                      <a:pPr algn="l"/>
                      <a:r>
                        <a:rPr kumimoji="0" lang="en-US" sz="1400" b="1" kern="1200" baseline="0" dirty="0">
                          <a:solidFill>
                            <a:schemeClr val="tx1"/>
                          </a:solidFill>
                          <a:latin typeface="+mn-lt"/>
                          <a:ea typeface="+mn-ea"/>
                          <a:cs typeface="+mn-cs"/>
                        </a:rPr>
                        <a:t>of Delivery</a:t>
                      </a:r>
                    </a:p>
                  </a:txBody>
                  <a:tcPr marL="228600" marR="45720" marT="91440" anchor="b">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solidFill>
                      <a:schemeClr val="accent2">
                        <a:lumMod val="60000"/>
                        <a:lumOff val="40000"/>
                      </a:schemeClr>
                    </a:solidFill>
                  </a:tcPr>
                </a:tc>
                <a:tc>
                  <a:txBody>
                    <a:bodyPr/>
                    <a:lstStyle/>
                    <a:p>
                      <a:pPr algn="l"/>
                      <a:r>
                        <a:rPr kumimoji="0" lang="en-US" sz="1400" b="1" kern="1200" baseline="0" dirty="0">
                          <a:solidFill>
                            <a:schemeClr val="tx1"/>
                          </a:solidFill>
                          <a:latin typeface="+mn-lt"/>
                          <a:ea typeface="+mn-ea"/>
                          <a:cs typeface="+mn-cs"/>
                        </a:rPr>
                        <a:t>Ability to Deliver to</a:t>
                      </a:r>
                    </a:p>
                    <a:p>
                      <a:pPr algn="l"/>
                      <a:r>
                        <a:rPr kumimoji="0" lang="en-US" sz="1400" b="1" kern="1200" baseline="0" dirty="0">
                          <a:solidFill>
                            <a:schemeClr val="tx1"/>
                          </a:solidFill>
                          <a:latin typeface="+mn-lt"/>
                          <a:ea typeface="+mn-ea"/>
                          <a:cs typeface="+mn-cs"/>
                        </a:rPr>
                        <a:t>Many Geographical</a:t>
                      </a:r>
                    </a:p>
                    <a:p>
                      <a:pPr algn="l"/>
                      <a:r>
                        <a:rPr kumimoji="0" lang="en-US" sz="1400" b="1" kern="1200" baseline="0" dirty="0">
                          <a:solidFill>
                            <a:schemeClr val="tx1"/>
                          </a:solidFill>
                          <a:latin typeface="+mn-lt"/>
                          <a:ea typeface="+mn-ea"/>
                          <a:cs typeface="+mn-cs"/>
                        </a:rPr>
                        <a:t>Areas</a:t>
                      </a:r>
                    </a:p>
                  </a:txBody>
                  <a:tcPr marL="228600" marR="45720" marT="91440" anchor="b">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solidFill>
                      <a:schemeClr val="accent2">
                        <a:lumMod val="60000"/>
                        <a:lumOff val="40000"/>
                      </a:schemeClr>
                    </a:solidFill>
                  </a:tcPr>
                </a:tc>
                <a:tc>
                  <a:txBody>
                    <a:bodyPr/>
                    <a:lstStyle/>
                    <a:p>
                      <a:pPr algn="l"/>
                      <a:r>
                        <a:rPr kumimoji="0" lang="en-US" sz="1400" b="1" kern="1200" baseline="0" dirty="0">
                          <a:solidFill>
                            <a:schemeClr val="tx1"/>
                          </a:solidFill>
                          <a:latin typeface="+mn-lt"/>
                          <a:ea typeface="+mn-ea"/>
                          <a:cs typeface="+mn-cs"/>
                        </a:rPr>
                        <a:t>Reputation for Delivering</a:t>
                      </a:r>
                    </a:p>
                    <a:p>
                      <a:pPr algn="l"/>
                      <a:r>
                        <a:rPr kumimoji="0" lang="en-US" sz="1400" b="1" kern="1200" baseline="0" dirty="0">
                          <a:solidFill>
                            <a:schemeClr val="tx1"/>
                          </a:solidFill>
                          <a:latin typeface="+mn-lt"/>
                          <a:ea typeface="+mn-ea"/>
                          <a:cs typeface="+mn-cs"/>
                        </a:rPr>
                        <a:t>Undamaged Goods</a:t>
                      </a:r>
                      <a:endParaRPr lang="en-US" sz="1400" b="1" dirty="0">
                        <a:latin typeface="Times New Roman"/>
                        <a:ea typeface="Times New Roman"/>
                        <a:cs typeface="Times New Roman"/>
                      </a:endParaRPr>
                    </a:p>
                  </a:txBody>
                  <a:tcPr marL="228600" marR="45720" marT="91440" anchor="b">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xmlns="" val="10000"/>
                  </a:ext>
                </a:extLst>
              </a:tr>
              <a:tr h="616042">
                <a:tc>
                  <a:txBody>
                    <a:bodyPr/>
                    <a:lstStyle/>
                    <a:p>
                      <a:pPr marL="0" marR="0" algn="l">
                        <a:spcBef>
                          <a:spcPts val="0"/>
                        </a:spcBef>
                        <a:spcAft>
                          <a:spcPts val="0"/>
                        </a:spcAft>
                      </a:pPr>
                      <a:r>
                        <a:rPr lang="en-US" sz="1600" dirty="0">
                          <a:latin typeface="+mn-lt"/>
                          <a:ea typeface="Times New Roman"/>
                          <a:cs typeface="Times New Roman"/>
                        </a:rPr>
                        <a:t>1. Pipeline</a:t>
                      </a:r>
                    </a:p>
                  </a:txBody>
                  <a:tcPr marL="228600" marR="73152" marT="0" marB="0" anchor="ct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600" dirty="0">
                          <a:latin typeface="+mn-lt"/>
                          <a:ea typeface="Times New Roman"/>
                          <a:cs typeface="Times New Roman"/>
                        </a:rPr>
                        <a:t>1. Air</a:t>
                      </a:r>
                    </a:p>
                  </a:txBody>
                  <a:tcPr marL="228600" marR="73152" marT="0" marB="0" anchor="ct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600" dirty="0">
                          <a:latin typeface="+mn-lt"/>
                          <a:ea typeface="Times New Roman"/>
                          <a:cs typeface="Times New Roman"/>
                        </a:rPr>
                        <a:t>1. Pipeline</a:t>
                      </a:r>
                    </a:p>
                  </a:txBody>
                  <a:tcPr marL="228600" marR="73152" marT="0" marB="0" anchor="ct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600" dirty="0">
                          <a:latin typeface="+mn-lt"/>
                          <a:ea typeface="Times New Roman"/>
                          <a:cs typeface="Times New Roman"/>
                        </a:rPr>
                        <a:t>1. Motor</a:t>
                      </a:r>
                    </a:p>
                  </a:txBody>
                  <a:tcPr marL="228600" marR="73152" marT="0" marB="0" anchor="ct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600" dirty="0">
                          <a:latin typeface="+mn-lt"/>
                          <a:ea typeface="Times New Roman"/>
                          <a:cs typeface="Times New Roman"/>
                        </a:rPr>
                        <a:t>1. Pipeline</a:t>
                      </a:r>
                    </a:p>
                  </a:txBody>
                  <a:tcPr marL="228600" marR="73152" marT="0" marB="0" anchor="ct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616042">
                <a:tc>
                  <a:txBody>
                    <a:bodyPr/>
                    <a:lstStyle/>
                    <a:p>
                      <a:pPr marL="0" marR="0" algn="l">
                        <a:spcBef>
                          <a:spcPts val="0"/>
                        </a:spcBef>
                        <a:spcAft>
                          <a:spcPts val="0"/>
                        </a:spcAft>
                      </a:pPr>
                      <a:r>
                        <a:rPr lang="en-US" sz="1600" dirty="0">
                          <a:latin typeface="+mn-lt"/>
                          <a:ea typeface="Times New Roman"/>
                          <a:cs typeface="Times New Roman"/>
                        </a:rPr>
                        <a:t>2. Water</a:t>
                      </a:r>
                    </a:p>
                  </a:txBody>
                  <a:tcPr marL="228600" marR="73152" marT="0" marB="0" anchor="ct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solidFill>
                      <a:srgbClr val="EFF8FE"/>
                    </a:solidFill>
                  </a:tcPr>
                </a:tc>
                <a:tc>
                  <a:txBody>
                    <a:bodyPr/>
                    <a:lstStyle/>
                    <a:p>
                      <a:pPr marL="0" marR="0" algn="l">
                        <a:spcBef>
                          <a:spcPts val="0"/>
                        </a:spcBef>
                        <a:spcAft>
                          <a:spcPts val="0"/>
                        </a:spcAft>
                      </a:pPr>
                      <a:r>
                        <a:rPr lang="en-US" sz="1600" dirty="0">
                          <a:latin typeface="+mn-lt"/>
                          <a:ea typeface="Times New Roman"/>
                          <a:cs typeface="Times New Roman"/>
                        </a:rPr>
                        <a:t>2. Motor</a:t>
                      </a:r>
                    </a:p>
                  </a:txBody>
                  <a:tcPr marL="228600" marR="73152" marT="0" marB="0" anchor="ct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solidFill>
                      <a:srgbClr val="EFF8FE"/>
                    </a:solidFill>
                  </a:tcPr>
                </a:tc>
                <a:tc>
                  <a:txBody>
                    <a:bodyPr/>
                    <a:lstStyle/>
                    <a:p>
                      <a:pPr marL="0" marR="0" algn="l">
                        <a:spcBef>
                          <a:spcPts val="0"/>
                        </a:spcBef>
                        <a:spcAft>
                          <a:spcPts val="0"/>
                        </a:spcAft>
                      </a:pPr>
                      <a:r>
                        <a:rPr lang="en-US" sz="1600" dirty="0">
                          <a:latin typeface="+mn-lt"/>
                          <a:ea typeface="Times New Roman"/>
                          <a:cs typeface="Times New Roman"/>
                        </a:rPr>
                        <a:t>2. </a:t>
                      </a:r>
                      <a:r>
                        <a:rPr lang="en-US" sz="1600" dirty="0" smtClean="0">
                          <a:latin typeface="+mn-lt"/>
                          <a:ea typeface="Times New Roman"/>
                          <a:cs typeface="Times New Roman"/>
                        </a:rPr>
                        <a:t> Air</a:t>
                      </a:r>
                      <a:endParaRPr lang="en-US" sz="1600" dirty="0">
                        <a:latin typeface="+mn-lt"/>
                        <a:ea typeface="Times New Roman"/>
                        <a:cs typeface="Times New Roman"/>
                      </a:endParaRPr>
                    </a:p>
                  </a:txBody>
                  <a:tcPr marL="228600" marR="73152" marT="0" marB="0" anchor="ct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solidFill>
                      <a:srgbClr val="EFF8FE"/>
                    </a:solidFill>
                  </a:tcPr>
                </a:tc>
                <a:tc>
                  <a:txBody>
                    <a:bodyPr/>
                    <a:lstStyle/>
                    <a:p>
                      <a:pPr marL="0" marR="0" algn="l">
                        <a:spcBef>
                          <a:spcPts val="0"/>
                        </a:spcBef>
                        <a:spcAft>
                          <a:spcPts val="0"/>
                        </a:spcAft>
                      </a:pPr>
                      <a:r>
                        <a:rPr lang="en-US" sz="1600" dirty="0">
                          <a:latin typeface="+mn-lt"/>
                          <a:ea typeface="Times New Roman"/>
                          <a:cs typeface="Times New Roman"/>
                        </a:rPr>
                        <a:t>2. Rail</a:t>
                      </a:r>
                    </a:p>
                  </a:txBody>
                  <a:tcPr marL="228600" marR="73152" marT="0" marB="0" anchor="ct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solidFill>
                      <a:srgbClr val="EFF8FE"/>
                    </a:solidFill>
                  </a:tcPr>
                </a:tc>
                <a:tc>
                  <a:txBody>
                    <a:bodyPr/>
                    <a:lstStyle/>
                    <a:p>
                      <a:pPr marL="0" marR="0" algn="l">
                        <a:spcBef>
                          <a:spcPts val="0"/>
                        </a:spcBef>
                        <a:spcAft>
                          <a:spcPts val="0"/>
                        </a:spcAft>
                      </a:pPr>
                      <a:r>
                        <a:rPr lang="en-US" sz="1600" dirty="0">
                          <a:latin typeface="+mn-lt"/>
                          <a:ea typeface="Times New Roman"/>
                          <a:cs typeface="Times New Roman"/>
                        </a:rPr>
                        <a:t>2. Water</a:t>
                      </a:r>
                    </a:p>
                  </a:txBody>
                  <a:tcPr marL="228600" marR="73152" marT="0" marB="0" anchor="ct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solidFill>
                      <a:srgbClr val="EFF8FE"/>
                    </a:solidFill>
                  </a:tcPr>
                </a:tc>
                <a:extLst>
                  <a:ext uri="{0D108BD9-81ED-4DB2-BD59-A6C34878D82A}">
                    <a16:rowId xmlns:a16="http://schemas.microsoft.com/office/drawing/2014/main" xmlns="" val="10002"/>
                  </a:ext>
                </a:extLst>
              </a:tr>
              <a:tr h="616042">
                <a:tc>
                  <a:txBody>
                    <a:bodyPr/>
                    <a:lstStyle/>
                    <a:p>
                      <a:pPr marL="0" marR="0" algn="l">
                        <a:spcBef>
                          <a:spcPts val="0"/>
                        </a:spcBef>
                        <a:spcAft>
                          <a:spcPts val="0"/>
                        </a:spcAft>
                      </a:pPr>
                      <a:r>
                        <a:rPr lang="en-US" sz="1600" dirty="0">
                          <a:latin typeface="+mn-lt"/>
                          <a:ea typeface="Times New Roman"/>
                          <a:cs typeface="Times New Roman"/>
                        </a:rPr>
                        <a:t>3. Rail</a:t>
                      </a:r>
                    </a:p>
                  </a:txBody>
                  <a:tcPr marL="228600" marR="73152" marT="0" marB="0" anchor="ct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600" dirty="0">
                          <a:latin typeface="+mn-lt"/>
                          <a:ea typeface="Times New Roman"/>
                          <a:cs typeface="Times New Roman"/>
                        </a:rPr>
                        <a:t>3. Rail</a:t>
                      </a:r>
                    </a:p>
                  </a:txBody>
                  <a:tcPr marL="228600" marR="73152" marT="0" marB="0" anchor="ct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600" dirty="0">
                          <a:latin typeface="+mn-lt"/>
                          <a:ea typeface="Times New Roman"/>
                          <a:cs typeface="Times New Roman"/>
                        </a:rPr>
                        <a:t>3. Motor</a:t>
                      </a:r>
                    </a:p>
                  </a:txBody>
                  <a:tcPr marL="228600" marR="73152" marT="0" marB="0" anchor="ct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600" dirty="0">
                          <a:latin typeface="+mn-lt"/>
                          <a:ea typeface="Times New Roman"/>
                          <a:cs typeface="Times New Roman"/>
                        </a:rPr>
                        <a:t>3. Air</a:t>
                      </a:r>
                    </a:p>
                  </a:txBody>
                  <a:tcPr marL="228600" marR="73152" marT="0" marB="0" anchor="ct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600" dirty="0">
                          <a:latin typeface="+mn-lt"/>
                          <a:ea typeface="Times New Roman"/>
                          <a:cs typeface="Times New Roman"/>
                        </a:rPr>
                        <a:t>3. Air</a:t>
                      </a:r>
                    </a:p>
                  </a:txBody>
                  <a:tcPr marL="228600" marR="73152" marT="0" marB="0" anchor="ct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616042">
                <a:tc>
                  <a:txBody>
                    <a:bodyPr/>
                    <a:lstStyle/>
                    <a:p>
                      <a:pPr marL="0" marR="0" algn="l">
                        <a:spcBef>
                          <a:spcPts val="0"/>
                        </a:spcBef>
                        <a:spcAft>
                          <a:spcPts val="0"/>
                        </a:spcAft>
                      </a:pPr>
                      <a:r>
                        <a:rPr lang="en-US" sz="1600" dirty="0">
                          <a:latin typeface="+mn-lt"/>
                          <a:ea typeface="Times New Roman"/>
                          <a:cs typeface="Times New Roman"/>
                        </a:rPr>
                        <a:t>4. Motor</a:t>
                      </a:r>
                    </a:p>
                  </a:txBody>
                  <a:tcPr marL="228600" marR="73152" marT="0" marB="0" anchor="ct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solidFill>
                      <a:srgbClr val="EFF8FE"/>
                    </a:solidFill>
                  </a:tcPr>
                </a:tc>
                <a:tc>
                  <a:txBody>
                    <a:bodyPr/>
                    <a:lstStyle/>
                    <a:p>
                      <a:pPr marL="0" marR="0" algn="l">
                        <a:spcBef>
                          <a:spcPts val="0"/>
                        </a:spcBef>
                        <a:spcAft>
                          <a:spcPts val="0"/>
                        </a:spcAft>
                      </a:pPr>
                      <a:r>
                        <a:rPr lang="en-US" sz="1600" dirty="0">
                          <a:latin typeface="+mn-lt"/>
                          <a:ea typeface="Times New Roman"/>
                          <a:cs typeface="Times New Roman"/>
                        </a:rPr>
                        <a:t>4. Pipeline</a:t>
                      </a:r>
                    </a:p>
                  </a:txBody>
                  <a:tcPr marL="228600" marR="73152" marT="0" marB="0" anchor="ct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solidFill>
                      <a:srgbClr val="EFF8FE"/>
                    </a:solidFill>
                  </a:tcPr>
                </a:tc>
                <a:tc>
                  <a:txBody>
                    <a:bodyPr/>
                    <a:lstStyle/>
                    <a:p>
                      <a:pPr marL="0" marR="0" algn="l">
                        <a:spcBef>
                          <a:spcPts val="0"/>
                        </a:spcBef>
                        <a:spcAft>
                          <a:spcPts val="0"/>
                        </a:spcAft>
                      </a:pPr>
                      <a:r>
                        <a:rPr lang="en-US" sz="1600" dirty="0">
                          <a:latin typeface="+mn-lt"/>
                          <a:ea typeface="Times New Roman"/>
                          <a:cs typeface="Times New Roman"/>
                        </a:rPr>
                        <a:t>4. Rail</a:t>
                      </a:r>
                    </a:p>
                  </a:txBody>
                  <a:tcPr marL="228600" marR="73152" marT="0" marB="0" anchor="ct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solidFill>
                      <a:srgbClr val="EFF8FE"/>
                    </a:solidFill>
                  </a:tcPr>
                </a:tc>
                <a:tc>
                  <a:txBody>
                    <a:bodyPr/>
                    <a:lstStyle/>
                    <a:p>
                      <a:pPr marL="0" marR="0" algn="l">
                        <a:spcBef>
                          <a:spcPts val="0"/>
                        </a:spcBef>
                        <a:spcAft>
                          <a:spcPts val="0"/>
                        </a:spcAft>
                      </a:pPr>
                      <a:r>
                        <a:rPr lang="en-US" sz="1600" dirty="0">
                          <a:latin typeface="+mn-lt"/>
                          <a:ea typeface="Times New Roman"/>
                          <a:cs typeface="Times New Roman"/>
                        </a:rPr>
                        <a:t>4. Water</a:t>
                      </a:r>
                    </a:p>
                  </a:txBody>
                  <a:tcPr marL="228600" marR="73152" marT="0" marB="0" anchor="ct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solidFill>
                      <a:srgbClr val="EFF8FE"/>
                    </a:solidFill>
                  </a:tcPr>
                </a:tc>
                <a:tc>
                  <a:txBody>
                    <a:bodyPr/>
                    <a:lstStyle/>
                    <a:p>
                      <a:pPr marL="0" marR="0" algn="l">
                        <a:spcBef>
                          <a:spcPts val="0"/>
                        </a:spcBef>
                        <a:spcAft>
                          <a:spcPts val="0"/>
                        </a:spcAft>
                      </a:pPr>
                      <a:r>
                        <a:rPr lang="en-US" sz="1600" dirty="0">
                          <a:latin typeface="+mn-lt"/>
                          <a:ea typeface="Times New Roman"/>
                          <a:cs typeface="Times New Roman"/>
                        </a:rPr>
                        <a:t>4. Motor</a:t>
                      </a:r>
                    </a:p>
                  </a:txBody>
                  <a:tcPr marL="228600" marR="73152" marT="0" marB="0" anchor="ct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solidFill>
                      <a:srgbClr val="EFF8FE"/>
                    </a:solidFill>
                  </a:tcPr>
                </a:tc>
                <a:extLst>
                  <a:ext uri="{0D108BD9-81ED-4DB2-BD59-A6C34878D82A}">
                    <a16:rowId xmlns:a16="http://schemas.microsoft.com/office/drawing/2014/main" xmlns="" val="10004"/>
                  </a:ext>
                </a:extLst>
              </a:tr>
              <a:tr h="616042">
                <a:tc>
                  <a:txBody>
                    <a:bodyPr/>
                    <a:lstStyle/>
                    <a:p>
                      <a:pPr marL="0" marR="0" algn="l">
                        <a:spcBef>
                          <a:spcPts val="0"/>
                        </a:spcBef>
                        <a:spcAft>
                          <a:spcPts val="0"/>
                        </a:spcAft>
                      </a:pPr>
                      <a:r>
                        <a:rPr lang="en-US" sz="1600" dirty="0">
                          <a:latin typeface="+mn-lt"/>
                          <a:ea typeface="Times New Roman"/>
                          <a:cs typeface="Times New Roman"/>
                        </a:rPr>
                        <a:t>5. Air</a:t>
                      </a:r>
                    </a:p>
                  </a:txBody>
                  <a:tcPr marL="228600" marR="73152" marT="0" marB="0" anchor="ct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600" dirty="0">
                          <a:latin typeface="+mn-lt"/>
                          <a:ea typeface="Times New Roman"/>
                          <a:cs typeface="Times New Roman"/>
                        </a:rPr>
                        <a:t>5. Water</a:t>
                      </a:r>
                    </a:p>
                  </a:txBody>
                  <a:tcPr marL="228600" marR="73152" marT="0" marB="0" anchor="ct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600" dirty="0">
                          <a:latin typeface="+mn-lt"/>
                          <a:ea typeface="Times New Roman"/>
                          <a:cs typeface="Times New Roman"/>
                        </a:rPr>
                        <a:t>5. Water</a:t>
                      </a:r>
                    </a:p>
                  </a:txBody>
                  <a:tcPr marL="228600" marR="73152" marT="0" marB="0" anchor="ct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600" dirty="0">
                          <a:latin typeface="+mn-lt"/>
                          <a:ea typeface="Times New Roman"/>
                          <a:cs typeface="Times New Roman"/>
                        </a:rPr>
                        <a:t>5. Pipeline</a:t>
                      </a:r>
                    </a:p>
                  </a:txBody>
                  <a:tcPr marL="228600" marR="73152" marT="0" marB="0" anchor="ct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600" dirty="0">
                          <a:latin typeface="+mn-lt"/>
                          <a:ea typeface="Times New Roman"/>
                          <a:cs typeface="Times New Roman"/>
                        </a:rPr>
                        <a:t>5. Rail</a:t>
                      </a:r>
                    </a:p>
                  </a:txBody>
                  <a:tcPr marL="228600" marR="73152" marT="0" marB="0" anchor="ct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bl>
          </a:graphicData>
        </a:graphic>
      </p:graphicFrame>
      <p:sp>
        <p:nvSpPr>
          <p:cNvPr id="9" name="Rectangle 8"/>
          <p:cNvSpPr/>
          <p:nvPr/>
        </p:nvSpPr>
        <p:spPr>
          <a:xfrm>
            <a:off x="228600" y="5915025"/>
            <a:ext cx="8640763" cy="261938"/>
          </a:xfrm>
          <a:prstGeom prst="rect">
            <a:avLst/>
          </a:prstGeom>
        </p:spPr>
        <p:txBody>
          <a:bodyPr>
            <a:spAutoFit/>
          </a:bodyPr>
          <a:lstStyle/>
          <a:p>
            <a:pPr>
              <a:defRPr/>
            </a:pPr>
            <a:r>
              <a:rPr lang="en-US" sz="1100" dirty="0">
                <a:latin typeface="+mn-lt"/>
              </a:rPr>
              <a:t>Note: Numbers indicate relative ranking based on general trade-offs of cost versus other attributes of each mode.</a:t>
            </a:r>
          </a:p>
        </p:txBody>
      </p:sp>
      <p:sp>
        <p:nvSpPr>
          <p:cNvPr id="2" name="Footer Placeholder 1"/>
          <p:cNvSpPr>
            <a:spLocks noGrp="1"/>
          </p:cNvSpPr>
          <p:nvPr>
            <p:ph type="ftr" sz="quarter" idx="13"/>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smtClean="0"/>
              <a:t>Legal Issues </a:t>
            </a:r>
            <a:br>
              <a:rPr lang="en-US" dirty="0" smtClean="0"/>
            </a:br>
            <a:r>
              <a:rPr lang="en-US" dirty="0" smtClean="0"/>
              <a:t>in Supply Chain Management</a:t>
            </a:r>
            <a:endParaRPr lang="en-US" dirty="0"/>
          </a:p>
        </p:txBody>
      </p:sp>
      <p:sp>
        <p:nvSpPr>
          <p:cNvPr id="44035" name="Content Placeholder 2"/>
          <p:cNvSpPr>
            <a:spLocks noGrp="1"/>
          </p:cNvSpPr>
          <p:nvPr>
            <p:ph sz="quarter" idx="1"/>
          </p:nvPr>
        </p:nvSpPr>
        <p:spPr>
          <a:xfrm>
            <a:off x="612648" y="1600200"/>
            <a:ext cx="8153400" cy="4617720"/>
          </a:xfrm>
        </p:spPr>
        <p:txBody>
          <a:bodyPr>
            <a:normAutofit lnSpcReduction="10000"/>
          </a:bodyPr>
          <a:lstStyle/>
          <a:p>
            <a:pPr marL="0" indent="0" eaLnBrk="1" hangingPunct="1">
              <a:buNone/>
            </a:pPr>
            <a:r>
              <a:rPr lang="en-US" b="1" dirty="0"/>
              <a:t>Exclusive Dealing</a:t>
            </a:r>
          </a:p>
          <a:p>
            <a:pPr lvl="1">
              <a:buFont typeface="Arial"/>
              <a:buChar char="•"/>
            </a:pPr>
            <a:r>
              <a:rPr lang="en-US" dirty="0"/>
              <a:t>Intermediary cannot handle competitive </a:t>
            </a:r>
            <a:r>
              <a:rPr lang="en-US" dirty="0" smtClean="0"/>
              <a:t>products.</a:t>
            </a:r>
            <a:endParaRPr lang="en-US" dirty="0"/>
          </a:p>
          <a:p>
            <a:pPr lvl="1">
              <a:buFont typeface="Arial"/>
              <a:buChar char="•"/>
            </a:pPr>
            <a:r>
              <a:rPr lang="en-US" dirty="0"/>
              <a:t>Legal when exclusivity is essential for strategic reasons like brand management or when production is </a:t>
            </a:r>
            <a:r>
              <a:rPr lang="en-US" dirty="0" smtClean="0"/>
              <a:t>limited (e.g., high fashion).</a:t>
            </a:r>
            <a:endParaRPr lang="en-US" dirty="0"/>
          </a:p>
          <a:p>
            <a:pPr marL="0" indent="0" eaLnBrk="1" hangingPunct="1">
              <a:buNone/>
            </a:pPr>
            <a:r>
              <a:rPr lang="en-US" b="1" dirty="0"/>
              <a:t>Exclusive Territories</a:t>
            </a:r>
          </a:p>
          <a:p>
            <a:pPr lvl="1">
              <a:buFont typeface="Arial"/>
              <a:buChar char="•"/>
            </a:pPr>
            <a:r>
              <a:rPr lang="en-US" dirty="0"/>
              <a:t>Legal when </a:t>
            </a:r>
            <a:r>
              <a:rPr lang="en-US" dirty="0" smtClean="0"/>
              <a:t>it doesn’t </a:t>
            </a:r>
            <a:r>
              <a:rPr lang="en-US" dirty="0"/>
              <a:t>restrict </a:t>
            </a:r>
            <a:r>
              <a:rPr lang="en-US" dirty="0" smtClean="0"/>
              <a:t>competition.</a:t>
            </a:r>
            <a:endParaRPr lang="en-US" dirty="0"/>
          </a:p>
          <a:p>
            <a:pPr marL="0" indent="0" eaLnBrk="1" hangingPunct="1">
              <a:buNone/>
            </a:pPr>
            <a:r>
              <a:rPr lang="en-US" b="1" dirty="0"/>
              <a:t>Tying Contracts</a:t>
            </a:r>
          </a:p>
          <a:p>
            <a:pPr lvl="1">
              <a:buFont typeface="Arial"/>
              <a:buChar char="•"/>
            </a:pPr>
            <a:r>
              <a:rPr lang="en-US" dirty="0"/>
              <a:t>Requires the purchase of supplementary </a:t>
            </a:r>
            <a:r>
              <a:rPr lang="en-US" dirty="0" smtClean="0"/>
              <a:t>goods.</a:t>
            </a:r>
          </a:p>
          <a:p>
            <a:pPr lvl="1">
              <a:buFont typeface="Arial"/>
              <a:buChar char="•"/>
            </a:pPr>
            <a:r>
              <a:rPr lang="en-US" dirty="0" smtClean="0"/>
              <a:t>Illegal </a:t>
            </a:r>
            <a:r>
              <a:rPr lang="en-US" dirty="0"/>
              <a:t>but contracts are written to circumvent </a:t>
            </a:r>
            <a:r>
              <a:rPr lang="en-US" dirty="0" smtClean="0"/>
              <a:t>laws.</a:t>
            </a:r>
            <a:endParaRPr lang="en-US" dirty="0"/>
          </a:p>
          <a:p>
            <a:pPr eaLnBrk="1" hangingPunct="1"/>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DB63E62A-B97F-4E8F-9FEF-5E55B939A3F2}" type="slidenum">
              <a:rPr lang="en-US" smtClean="0"/>
              <a:pPr>
                <a:defRPr/>
              </a:pPr>
              <a:t>25</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Retailing </a:t>
            </a:r>
            <a:r>
              <a:rPr lang="en-US" dirty="0" smtClean="0"/>
              <a:t>and </a:t>
            </a:r>
            <a:r>
              <a:rPr lang="en-US" dirty="0"/>
              <a:t>E-Commerce</a:t>
            </a:r>
          </a:p>
        </p:txBody>
      </p:sp>
      <p:sp>
        <p:nvSpPr>
          <p:cNvPr id="3" name="Content Placeholder 2"/>
          <p:cNvSpPr>
            <a:spLocks noGrp="1"/>
          </p:cNvSpPr>
          <p:nvPr>
            <p:ph sz="quarter" idx="1"/>
          </p:nvPr>
        </p:nvSpPr>
        <p:spPr>
          <a:xfrm>
            <a:off x="612648" y="1874520"/>
            <a:ext cx="8153400" cy="3657600"/>
          </a:xfrm>
        </p:spPr>
        <p:txBody>
          <a:bodyPr/>
          <a:lstStyle/>
          <a:p>
            <a:pPr marL="0" indent="0">
              <a:buNone/>
            </a:pPr>
            <a:r>
              <a:rPr lang="en-US" b="1" dirty="0"/>
              <a:t>Retailing</a:t>
            </a:r>
            <a:r>
              <a:rPr lang="en-US" dirty="0"/>
              <a:t> is any business activity that creates value in the delivery of goods and services to consumers for their personal, non-business consumption and is an essential component of the supply chain.</a:t>
            </a:r>
          </a:p>
        </p:txBody>
      </p:sp>
      <p:sp>
        <p:nvSpPr>
          <p:cNvPr id="5" name="Slide Number Placeholder 4"/>
          <p:cNvSpPr>
            <a:spLocks noGrp="1"/>
          </p:cNvSpPr>
          <p:nvPr>
            <p:ph type="sldNum" sz="quarter" idx="12"/>
          </p:nvPr>
        </p:nvSpPr>
        <p:spPr/>
        <p:txBody>
          <a:bodyPr>
            <a:normAutofit fontScale="85000" lnSpcReduction="20000"/>
          </a:bodyPr>
          <a:lstStyle/>
          <a:p>
            <a:pPr>
              <a:defRPr/>
            </a:pPr>
            <a:fld id="{DB63E62A-B97F-4E8F-9FEF-5E55B939A3F2}" type="slidenum">
              <a:rPr lang="en-US" smtClean="0"/>
              <a:pPr>
                <a:defRPr/>
              </a:pPr>
              <a:t>26</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Electronic Commerce</a:t>
            </a:r>
          </a:p>
        </p:txBody>
      </p:sp>
      <p:sp>
        <p:nvSpPr>
          <p:cNvPr id="3" name="Content Placeholder 2"/>
          <p:cNvSpPr>
            <a:spLocks noGrp="1"/>
          </p:cNvSpPr>
          <p:nvPr>
            <p:ph sz="quarter" idx="1"/>
          </p:nvPr>
        </p:nvSpPr>
        <p:spPr/>
        <p:txBody>
          <a:bodyPr>
            <a:normAutofit fontScale="92500"/>
          </a:bodyPr>
          <a:lstStyle/>
          <a:p>
            <a:pPr marL="0" indent="0">
              <a:spcBef>
                <a:spcPts val="1900"/>
              </a:spcBef>
              <a:buNone/>
            </a:pPr>
            <a:r>
              <a:rPr lang="en-US" dirty="0"/>
              <a:t>Traditional brick-and-mortar retailing is migrating online through manufacturers’ websites or via Amazon or other similar sites.</a:t>
            </a:r>
          </a:p>
          <a:p>
            <a:pPr marL="0" indent="0">
              <a:spcBef>
                <a:spcPts val="1900"/>
              </a:spcBef>
              <a:buNone/>
            </a:pPr>
            <a:r>
              <a:rPr lang="en-US" b="1" dirty="0"/>
              <a:t>Electronic commerce </a:t>
            </a:r>
            <a:r>
              <a:rPr lang="en-US" dirty="0"/>
              <a:t>refers to any action using electronic media to communicate with customers, facilitate the inventory, exchange, and distribution of goods and services, or facilitate payment.</a:t>
            </a:r>
          </a:p>
          <a:p>
            <a:pPr marL="0" indent="0">
              <a:spcBef>
                <a:spcPts val="1900"/>
              </a:spcBef>
              <a:buNone/>
            </a:pPr>
            <a:r>
              <a:rPr lang="en-US" b="1" dirty="0"/>
              <a:t>Electronic retailing </a:t>
            </a:r>
            <a:r>
              <a:rPr lang="en-US" dirty="0"/>
              <a:t>is the communication and sale of products or services to consumers over the Internet.</a:t>
            </a:r>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DB63E62A-B97F-4E8F-9FEF-5E55B939A3F2}" type="slidenum">
              <a:rPr lang="en-US" smtClean="0"/>
              <a:pPr>
                <a:defRPr/>
              </a:pPr>
              <a:t>27</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EF4A1D-0E14-4F2E-BB8E-8AD3C2F63E5E}"/>
              </a:ext>
            </a:extLst>
          </p:cNvPr>
          <p:cNvSpPr>
            <a:spLocks noGrp="1"/>
          </p:cNvSpPr>
          <p:nvPr>
            <p:ph type="title"/>
          </p:nvPr>
        </p:nvSpPr>
        <p:spPr/>
        <p:txBody>
          <a:bodyPr/>
          <a:lstStyle/>
          <a:p>
            <a:pPr algn="ctr"/>
            <a:r>
              <a:rPr lang="en-US" dirty="0"/>
              <a:t>E-</a:t>
            </a:r>
            <a:r>
              <a:rPr lang="en-US" dirty="0" smtClean="0"/>
              <a:t>Retailing: Omnichannel </a:t>
            </a:r>
            <a:endParaRPr lang="en-US" dirty="0"/>
          </a:p>
        </p:txBody>
      </p:sp>
      <p:sp>
        <p:nvSpPr>
          <p:cNvPr id="3" name="Content Placeholder 2">
            <a:extLst>
              <a:ext uri="{FF2B5EF4-FFF2-40B4-BE49-F238E27FC236}">
                <a16:creationId xmlns:a16="http://schemas.microsoft.com/office/drawing/2014/main" xmlns="" id="{9DCBDC57-DD3F-4D4C-8D22-659E7F7467A3}"/>
              </a:ext>
            </a:extLst>
          </p:cNvPr>
          <p:cNvSpPr>
            <a:spLocks noGrp="1"/>
          </p:cNvSpPr>
          <p:nvPr>
            <p:ph sz="quarter" idx="1"/>
          </p:nvPr>
        </p:nvSpPr>
        <p:spPr/>
        <p:txBody>
          <a:bodyPr/>
          <a:lstStyle/>
          <a:p>
            <a:pPr marL="0" indent="0">
              <a:spcBef>
                <a:spcPts val="1900"/>
              </a:spcBef>
              <a:buNone/>
            </a:pPr>
            <a:r>
              <a:rPr lang="en-US" b="1" dirty="0"/>
              <a:t>Omnichannel retailing </a:t>
            </a:r>
            <a:r>
              <a:rPr lang="en-US" dirty="0"/>
              <a:t>uses channels including physical stores, online stores, mobile stores, mobile app stores, telephone </a:t>
            </a:r>
            <a:r>
              <a:rPr lang="en-US" dirty="0" smtClean="0"/>
              <a:t>sales, </a:t>
            </a:r>
            <a:r>
              <a:rPr lang="en-US" dirty="0"/>
              <a:t>and any other method of transacting with a customer.</a:t>
            </a:r>
          </a:p>
          <a:p>
            <a:pPr marL="0" indent="0">
              <a:spcBef>
                <a:spcPts val="1900"/>
              </a:spcBef>
              <a:buNone/>
            </a:pPr>
            <a:r>
              <a:rPr lang="en-US" dirty="0"/>
              <a:t>The greatest success in e-retailing is with products where convenience and price are the key drivers of the purchase decision.</a:t>
            </a:r>
          </a:p>
          <a:p>
            <a:endParaRPr lang="en-US" dirty="0"/>
          </a:p>
        </p:txBody>
      </p:sp>
      <p:sp>
        <p:nvSpPr>
          <p:cNvPr id="4" name="Slide Number Placeholder 3">
            <a:extLst>
              <a:ext uri="{FF2B5EF4-FFF2-40B4-BE49-F238E27FC236}">
                <a16:creationId xmlns:a16="http://schemas.microsoft.com/office/drawing/2014/main" xmlns="" id="{933EA5E9-6C72-4B22-9748-C708DF020F6C}"/>
              </a:ext>
            </a:extLst>
          </p:cNvPr>
          <p:cNvSpPr>
            <a:spLocks noGrp="1"/>
          </p:cNvSpPr>
          <p:nvPr>
            <p:ph type="sldNum" sz="quarter" idx="12"/>
          </p:nvPr>
        </p:nvSpPr>
        <p:spPr/>
        <p:txBody>
          <a:bodyPr>
            <a:normAutofit fontScale="85000" lnSpcReduction="20000"/>
          </a:bodyPr>
          <a:lstStyle/>
          <a:p>
            <a:pPr>
              <a:defRPr/>
            </a:pPr>
            <a:fld id="{DB63E62A-B97F-4E8F-9FEF-5E55B939A3F2}" type="slidenum">
              <a:rPr lang="en-US" smtClean="0"/>
              <a:pPr>
                <a:defRPr/>
              </a:pPr>
              <a:t>28</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3387983033"/>
      </p:ext>
    </p:extLst>
  </p:cSld>
  <p:clrMapOvr>
    <a:masterClrMapping/>
  </p:clrMapOvr>
  <p:transition xmlns:p14="http://schemas.microsoft.com/office/powerpoint/2010/mai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b="1" dirty="0"/>
              <a:t>E-Retailing</a:t>
            </a:r>
          </a:p>
        </p:txBody>
      </p:sp>
      <p:sp>
        <p:nvSpPr>
          <p:cNvPr id="5" name="Slide Number Placeholder 4"/>
          <p:cNvSpPr>
            <a:spLocks noGrp="1"/>
          </p:cNvSpPr>
          <p:nvPr>
            <p:ph type="sldNum" sz="quarter" idx="11"/>
          </p:nvPr>
        </p:nvSpPr>
        <p:spPr/>
        <p:txBody>
          <a:bodyPr>
            <a:normAutofit fontScale="85000" lnSpcReduction="20000"/>
          </a:bodyPr>
          <a:lstStyle/>
          <a:p>
            <a:pPr>
              <a:defRPr/>
            </a:pPr>
            <a:fld id="{DB63E62A-B97F-4E8F-9FEF-5E55B939A3F2}" type="slidenum">
              <a:rPr lang="en-US" smtClean="0"/>
              <a:pPr>
                <a:defRPr/>
              </a:pPr>
              <a:t>29</a:t>
            </a:fld>
            <a:endParaRPr lang="en-US" dirty="0"/>
          </a:p>
        </p:txBody>
      </p:sp>
      <p:sp>
        <p:nvSpPr>
          <p:cNvPr id="2" name="Footer Placeholder 1"/>
          <p:cNvSpPr>
            <a:spLocks noGrp="1"/>
          </p:cNvSpPr>
          <p:nvPr>
            <p:ph type="ftr" sz="quarter" idx="12"/>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3363104954"/>
              </p:ext>
            </p:extLst>
          </p:nvPr>
        </p:nvGraphicFramePr>
        <p:xfrm>
          <a:off x="615672" y="1719594"/>
          <a:ext cx="7933968" cy="4361165"/>
        </p:xfrm>
        <a:graphic>
          <a:graphicData uri="http://schemas.openxmlformats.org/drawingml/2006/table">
            <a:tbl>
              <a:tblPr firstRow="1" bandRow="1">
                <a:tableStyleId>{5C22544A-7EE6-4342-B048-85BDC9FD1C3A}</a:tableStyleId>
              </a:tblPr>
              <a:tblGrid>
                <a:gridCol w="3966984"/>
                <a:gridCol w="3966984"/>
              </a:tblGrid>
              <a:tr h="872233">
                <a:tc>
                  <a:txBody>
                    <a:bodyPr/>
                    <a:lstStyle/>
                    <a:p>
                      <a:pPr algn="ctr"/>
                      <a:r>
                        <a:rPr lang="en-US" sz="2000" dirty="0" smtClean="0"/>
                        <a:t>Advantages</a:t>
                      </a:r>
                      <a:endParaRPr lang="en-US" sz="2000" dirty="0"/>
                    </a:p>
                  </a:txBody>
                  <a:tcPr anchor="ctr">
                    <a:solidFill>
                      <a:schemeClr val="accent2"/>
                    </a:solidFill>
                  </a:tcPr>
                </a:tc>
                <a:tc>
                  <a:txBody>
                    <a:bodyPr/>
                    <a:lstStyle/>
                    <a:p>
                      <a:pPr algn="ctr"/>
                      <a:r>
                        <a:rPr lang="en-US" sz="2000" dirty="0" smtClean="0"/>
                        <a:t>Disadvantages</a:t>
                      </a:r>
                      <a:endParaRPr lang="en-US" sz="2000" dirty="0"/>
                    </a:p>
                  </a:txBody>
                  <a:tcPr anchor="ctr">
                    <a:solidFill>
                      <a:schemeClr val="tx2"/>
                    </a:solidFill>
                  </a:tcPr>
                </a:tc>
              </a:tr>
              <a:tr h="872233">
                <a:tc>
                  <a:txBody>
                    <a:bodyPr/>
                    <a:lstStyle/>
                    <a:p>
                      <a:pPr marL="285750" indent="-285750">
                        <a:buFont typeface="Arial"/>
                        <a:buChar char="•"/>
                      </a:pPr>
                      <a:r>
                        <a:rPr lang="en-US" sz="2000" dirty="0" smtClean="0"/>
                        <a:t>Extensive selection.</a:t>
                      </a:r>
                      <a:endParaRPr lang="en-US" sz="2000" dirty="0"/>
                    </a:p>
                  </a:txBody>
                  <a:tcPr anchor="ctr"/>
                </a:tc>
                <a:tc>
                  <a:txBody>
                    <a:bodyPr/>
                    <a:lstStyle/>
                    <a:p>
                      <a:pPr marL="285750" indent="-285750">
                        <a:buFont typeface="Arial"/>
                        <a:buChar char="•"/>
                      </a:pPr>
                      <a:r>
                        <a:rPr lang="en-US" sz="2000" dirty="0" smtClean="0"/>
                        <a:t>Customers walk</a:t>
                      </a:r>
                      <a:r>
                        <a:rPr lang="en-US" sz="2000" baseline="0" dirty="0" smtClean="0"/>
                        <a:t> away easily.</a:t>
                      </a:r>
                      <a:endParaRPr lang="en-US" sz="2000" dirty="0"/>
                    </a:p>
                  </a:txBody>
                  <a:tcPr anchor="ctr"/>
                </a:tc>
              </a:tr>
              <a:tr h="872233">
                <a:tc>
                  <a:txBody>
                    <a:bodyPr/>
                    <a:lstStyle/>
                    <a:p>
                      <a:pPr marL="285750" indent="-285750">
                        <a:buFont typeface="Arial"/>
                        <a:buChar char="•"/>
                      </a:pPr>
                      <a:r>
                        <a:rPr lang="en-US" sz="2000" dirty="0" smtClean="0"/>
                        <a:t>Information available for product</a:t>
                      </a:r>
                      <a:r>
                        <a:rPr lang="en-US" sz="2000" baseline="0" dirty="0" smtClean="0"/>
                        <a:t> research and evaluation.</a:t>
                      </a:r>
                      <a:endParaRPr lang="en-US" sz="2000" dirty="0"/>
                    </a:p>
                  </a:txBody>
                  <a:tcPr anchor="ctr"/>
                </a:tc>
                <a:tc>
                  <a:txBody>
                    <a:bodyPr/>
                    <a:lstStyle/>
                    <a:p>
                      <a:pPr marL="285750" indent="-285750">
                        <a:buFont typeface="Arial"/>
                        <a:buChar char="•"/>
                      </a:pPr>
                      <a:r>
                        <a:rPr lang="en-US" sz="2000" dirty="0" smtClean="0"/>
                        <a:t>Reduced ability to sell features and benefits.</a:t>
                      </a:r>
                      <a:endParaRPr lang="en-US" sz="2000" dirty="0"/>
                    </a:p>
                  </a:txBody>
                  <a:tcPr anchor="ctr"/>
                </a:tc>
              </a:tr>
              <a:tr h="872233">
                <a:tc>
                  <a:txBody>
                    <a:bodyPr/>
                    <a:lstStyle/>
                    <a:p>
                      <a:pPr marL="285750" indent="-285750">
                        <a:buFont typeface="Arial"/>
                        <a:buChar char="•"/>
                      </a:pPr>
                      <a:r>
                        <a:rPr lang="en-US" sz="2000" dirty="0" smtClean="0"/>
                        <a:t>Build product communities.</a:t>
                      </a:r>
                      <a:endParaRPr lang="en-US" sz="2000" dirty="0"/>
                    </a:p>
                  </a:txBody>
                  <a:tcPr anchor="ctr"/>
                </a:tc>
                <a:tc>
                  <a:txBody>
                    <a:bodyPr/>
                    <a:lstStyle/>
                    <a:p>
                      <a:pPr marL="285750" indent="-285750">
                        <a:buFont typeface="Arial"/>
                        <a:buChar char="•"/>
                      </a:pPr>
                      <a:r>
                        <a:rPr lang="en-US" sz="2000" dirty="0" smtClean="0"/>
                        <a:t>Security of personal data.</a:t>
                      </a:r>
                      <a:endParaRPr lang="en-US" sz="2000" dirty="0"/>
                    </a:p>
                  </a:txBody>
                  <a:tcPr anchor="ctr"/>
                </a:tc>
              </a:tr>
              <a:tr h="872233">
                <a:tc>
                  <a:txBody>
                    <a:bodyPr/>
                    <a:lstStyle/>
                    <a:p>
                      <a:pPr marL="285750" indent="-285750">
                        <a:buFont typeface="Arial"/>
                        <a:buChar char="•"/>
                      </a:pPr>
                      <a:r>
                        <a:rPr lang="en-US" sz="2000" dirty="0" smtClean="0"/>
                        <a:t>Individualized</a:t>
                      </a:r>
                      <a:r>
                        <a:rPr lang="en-US" sz="2000" baseline="0" dirty="0" smtClean="0"/>
                        <a:t> customer experience.</a:t>
                      </a:r>
                      <a:endParaRPr lang="en-US" sz="2000" dirty="0"/>
                    </a:p>
                  </a:txBody>
                  <a:tcPr anchor="ctr"/>
                </a:tc>
                <a:tc>
                  <a:txBody>
                    <a:bodyPr/>
                    <a:lstStyle/>
                    <a:p>
                      <a:endParaRPr lang="en-US" sz="2000" dirty="0"/>
                    </a:p>
                  </a:txBody>
                  <a:tcPr anchor="ctr">
                    <a:noFill/>
                  </a:tcPr>
                </a:tc>
              </a:tr>
            </a:tbl>
          </a:graphicData>
        </a:graphic>
      </p:graphicFrame>
    </p:spTree>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smtClean="0"/>
              <a:t>The Value Chain and </a:t>
            </a:r>
            <a:br>
              <a:rPr lang="en-US" dirty="0" smtClean="0"/>
            </a:br>
            <a:r>
              <a:rPr lang="en-US" dirty="0" smtClean="0"/>
              <a:t>Supply Chain</a:t>
            </a:r>
            <a:endParaRPr lang="en-US" dirty="0"/>
          </a:p>
        </p:txBody>
      </p:sp>
      <p:sp>
        <p:nvSpPr>
          <p:cNvPr id="21507" name="Content Placeholder 2"/>
          <p:cNvSpPr>
            <a:spLocks noGrp="1"/>
          </p:cNvSpPr>
          <p:nvPr>
            <p:ph sz="quarter" idx="1"/>
          </p:nvPr>
        </p:nvSpPr>
        <p:spPr/>
        <p:txBody>
          <a:bodyPr/>
          <a:lstStyle/>
          <a:p>
            <a:pPr marL="0" indent="0" eaLnBrk="1" hangingPunct="1">
              <a:spcBef>
                <a:spcPts val="1900"/>
              </a:spcBef>
              <a:buNone/>
            </a:pPr>
            <a:r>
              <a:rPr lang="en-US" sz="2800" dirty="0"/>
              <a:t>The </a:t>
            </a:r>
            <a:r>
              <a:rPr lang="en-US" sz="2800" b="1" dirty="0"/>
              <a:t>value chain </a:t>
            </a:r>
            <a:r>
              <a:rPr lang="en-US" sz="2800" dirty="0"/>
              <a:t>portrays a synthesis of primary and support activities utilized by an organization to design, produce, market, deliver, and support its products.  </a:t>
            </a:r>
          </a:p>
          <a:p>
            <a:pPr marL="0" indent="0" eaLnBrk="1" hangingPunct="1">
              <a:spcBef>
                <a:spcPts val="1900"/>
              </a:spcBef>
              <a:buNone/>
            </a:pPr>
            <a:r>
              <a:rPr lang="en-US" sz="2800" dirty="0"/>
              <a:t>A </a:t>
            </a:r>
            <a:r>
              <a:rPr lang="en-US" sz="2800" b="1" dirty="0"/>
              <a:t>supply chain </a:t>
            </a:r>
            <a:r>
              <a:rPr lang="en-US" sz="2800" dirty="0"/>
              <a:t>is all organizations that supply a firm, the members of its channels of distribution, and its end-user consumers and business users.</a:t>
            </a:r>
          </a:p>
          <a:p>
            <a:pPr marL="0" indent="0">
              <a:spcBef>
                <a:spcPts val="1900"/>
              </a:spcBef>
              <a:buNone/>
            </a:pPr>
            <a:r>
              <a:rPr lang="en-US" sz="2800" b="1" dirty="0"/>
              <a:t>Supply chain management </a:t>
            </a:r>
            <a:r>
              <a:rPr lang="en-US" sz="2800" dirty="0"/>
              <a:t>is the coordination of these value-adding flows among the entities that maximizes overall value delivered and profit realized. </a:t>
            </a:r>
          </a:p>
          <a:p>
            <a:pPr eaLnBrk="1" hangingPunct="1"/>
            <a:endParaRPr lang="en-US" sz="28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DB63E62A-B97F-4E8F-9FEF-5E55B939A3F2}" type="slidenum">
              <a:rPr lang="en-US" smtClean="0"/>
              <a:pPr>
                <a:defRPr/>
              </a:pPr>
              <a:t>3</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B2B E-Commerce</a:t>
            </a:r>
          </a:p>
        </p:txBody>
      </p:sp>
      <p:sp>
        <p:nvSpPr>
          <p:cNvPr id="3" name="Content Placeholder 2"/>
          <p:cNvSpPr>
            <a:spLocks noGrp="1"/>
          </p:cNvSpPr>
          <p:nvPr>
            <p:ph sz="quarter" idx="1"/>
          </p:nvPr>
        </p:nvSpPr>
        <p:spPr/>
        <p:txBody>
          <a:bodyPr>
            <a:normAutofit fontScale="92500" lnSpcReduction="10000"/>
          </a:bodyPr>
          <a:lstStyle/>
          <a:p>
            <a:pPr marL="0" indent="0">
              <a:spcBef>
                <a:spcPts val="1900"/>
              </a:spcBef>
              <a:buNone/>
            </a:pPr>
            <a:r>
              <a:rPr lang="en-US" dirty="0"/>
              <a:t>B2B e-commerce will top $1.1 trillion and be 12% of all B2B sales by </a:t>
            </a:r>
            <a:r>
              <a:rPr lang="en-US" dirty="0" smtClean="0"/>
              <a:t>2020.</a:t>
            </a:r>
            <a:endParaRPr lang="en-US" dirty="0"/>
          </a:p>
          <a:p>
            <a:pPr marL="0" indent="0">
              <a:spcBef>
                <a:spcPts val="1900"/>
              </a:spcBef>
              <a:buNone/>
            </a:pPr>
            <a:r>
              <a:rPr lang="en-US" dirty="0"/>
              <a:t>EDI is required by many companies like Walmart, P&amp;G, and </a:t>
            </a:r>
            <a:r>
              <a:rPr lang="en-US" dirty="0" smtClean="0"/>
              <a:t>Disney.</a:t>
            </a:r>
            <a:endParaRPr lang="en-US" dirty="0"/>
          </a:p>
          <a:p>
            <a:pPr marL="0" indent="0">
              <a:spcBef>
                <a:spcPts val="1900"/>
              </a:spcBef>
              <a:buNone/>
            </a:pPr>
            <a:r>
              <a:rPr lang="en-US" b="1" dirty="0"/>
              <a:t>Market makers </a:t>
            </a:r>
            <a:r>
              <a:rPr lang="en-US" dirty="0"/>
              <a:t>are dedicated sites for the exchange of products and services </a:t>
            </a:r>
            <a:r>
              <a:rPr lang="en-US" dirty="0" smtClean="0"/>
              <a:t>(e.g., Lending Tree).</a:t>
            </a:r>
            <a:endParaRPr lang="en-US" dirty="0"/>
          </a:p>
          <a:p>
            <a:pPr marL="0" indent="0">
              <a:spcBef>
                <a:spcPts val="1900"/>
              </a:spcBef>
              <a:buNone/>
            </a:pPr>
            <a:r>
              <a:rPr lang="en-US" b="1" dirty="0"/>
              <a:t>Customer communities </a:t>
            </a:r>
            <a:r>
              <a:rPr lang="en-US" dirty="0"/>
              <a:t>are sites where customers share stories about vendor </a:t>
            </a:r>
            <a:r>
              <a:rPr lang="en-US" dirty="0" smtClean="0"/>
              <a:t>experiences (e.g., Adobe, Cisco, Oracle for IT pros and vendors). </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DB63E62A-B97F-4E8F-9FEF-5E55B939A3F2}" type="slidenum">
              <a:rPr lang="en-US" smtClean="0"/>
              <a:pPr>
                <a:defRPr/>
              </a:pPr>
              <a:t>30</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Alt Text Appendix</a:t>
            </a:r>
            <a:endParaRPr lang="en-US" dirty="0"/>
          </a:p>
        </p:txBody>
      </p:sp>
      <p:sp>
        <p:nvSpPr>
          <p:cNvPr id="3" name="Content Placeholder 2"/>
          <p:cNvSpPr>
            <a:spLocks noGrp="1"/>
          </p:cNvSpPr>
          <p:nvPr>
            <p:ph sz="quarter" idx="1"/>
          </p:nvPr>
        </p:nvSpPr>
        <p:spPr>
          <a:xfrm>
            <a:off x="612648" y="1600200"/>
            <a:ext cx="8394192" cy="4389120"/>
          </a:xfrm>
        </p:spPr>
        <p:txBody>
          <a:bodyPr>
            <a:normAutofit/>
          </a:bodyPr>
          <a:lstStyle/>
          <a:p>
            <a:pPr marL="0" lvl="1" indent="0">
              <a:spcBef>
                <a:spcPts val="700"/>
              </a:spcBef>
              <a:buClr>
                <a:schemeClr val="accent2"/>
              </a:buClr>
              <a:buSzPct val="60000"/>
              <a:buNone/>
            </a:pPr>
            <a:r>
              <a:rPr lang="en-US" sz="2400" dirty="0"/>
              <a:t>All long alt text descriptions are included in this appendix</a:t>
            </a:r>
            <a:r>
              <a:rPr lang="en-US" sz="2400" dirty="0" smtClean="0"/>
              <a:t>.</a:t>
            </a:r>
            <a:endParaRPr lang="en-US" sz="28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DB63E62A-B97F-4E8F-9FEF-5E55B939A3F2}" type="slidenum">
              <a:rPr lang="en-US" smtClean="0"/>
              <a:pPr>
                <a:defRPr/>
              </a:pPr>
              <a:t>31</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1020870404"/>
      </p:ext>
    </p:extLst>
  </p:cSld>
  <p:clrMapOvr>
    <a:masterClrMapping/>
  </p:clrMapOvr>
  <p:transition xmlns:p14="http://schemas.microsoft.com/office/powerpoint/2010/mai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Porter’s Generic Value Chain</a:t>
            </a:r>
            <a:endParaRPr lang="en-US" dirty="0"/>
          </a:p>
        </p:txBody>
      </p:sp>
      <p:sp>
        <p:nvSpPr>
          <p:cNvPr id="3" name="Content Placeholder 2"/>
          <p:cNvSpPr>
            <a:spLocks noGrp="1"/>
          </p:cNvSpPr>
          <p:nvPr>
            <p:ph sz="quarter" idx="1"/>
          </p:nvPr>
        </p:nvSpPr>
        <p:spPr>
          <a:xfrm>
            <a:off x="612648" y="1600200"/>
            <a:ext cx="8394192" cy="4389120"/>
          </a:xfrm>
        </p:spPr>
        <p:txBody>
          <a:bodyPr>
            <a:normAutofit fontScale="85000" lnSpcReduction="20000"/>
          </a:bodyPr>
          <a:lstStyle/>
          <a:p>
            <a:pPr marL="0" indent="0">
              <a:buNone/>
            </a:pPr>
            <a:r>
              <a:rPr lang="en-US" sz="3200" dirty="0">
                <a:solidFill>
                  <a:srgbClr val="000000"/>
                </a:solidFill>
                <a:latin typeface="Gill Sans MT"/>
                <a:ea typeface="Calibri"/>
                <a:cs typeface="Gill Sans MT"/>
              </a:rPr>
              <a:t>Porter's value chain identifies nine value-creating activities, including five that are considered primary activities and four that are identified as support activities. Along the bottom, in vertical rectangles are the primary activities. They are inbound logistics, operations, outbound logistics, marketing and sales, and service.  Stacked on top of these are the support activities, which appear in horizontal rectangles. They are firm infrastructure, human resource management, technology development, and procurement. Combined, the primary and support activities relate to margin, which appears in an arrow-like triangle at the far right, is margin.</a:t>
            </a:r>
            <a:endParaRPr lang="en-US" dirty="0">
              <a:latin typeface="Gill Sans MT"/>
              <a:cs typeface="Gill Sans MT"/>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DB63E62A-B97F-4E8F-9FEF-5E55B939A3F2}" type="slidenum">
              <a:rPr lang="en-US" smtClean="0"/>
              <a:pPr>
                <a:defRPr/>
              </a:pPr>
              <a:t>32</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1508134142"/>
      </p:ext>
    </p:extLst>
  </p:cSld>
  <p:clrMapOvr>
    <a:masterClrMapping/>
  </p:clrMapOvr>
  <p:transition xmlns:p14="http://schemas.microsoft.com/office/powerpoint/2010/mai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End-User Consumer Channels</a:t>
            </a:r>
            <a:endParaRPr lang="en-US" dirty="0"/>
          </a:p>
        </p:txBody>
      </p:sp>
      <p:sp>
        <p:nvSpPr>
          <p:cNvPr id="3" name="Content Placeholder 2"/>
          <p:cNvSpPr>
            <a:spLocks noGrp="1"/>
          </p:cNvSpPr>
          <p:nvPr>
            <p:ph sz="quarter" idx="1"/>
          </p:nvPr>
        </p:nvSpPr>
        <p:spPr>
          <a:xfrm>
            <a:off x="612648" y="1600200"/>
            <a:ext cx="7982712" cy="4389120"/>
          </a:xfrm>
        </p:spPr>
        <p:txBody>
          <a:bodyPr>
            <a:normAutofit fontScale="85000" lnSpcReduction="10000"/>
          </a:bodyPr>
          <a:lstStyle/>
          <a:p>
            <a:pPr marL="0" indent="0">
              <a:buNone/>
            </a:pPr>
            <a:r>
              <a:rPr lang="en-US" sz="3200" dirty="0">
                <a:solidFill>
                  <a:srgbClr val="000000"/>
                </a:solidFill>
                <a:latin typeface="Gill Sans MT"/>
                <a:ea typeface="Calibri"/>
                <a:cs typeface="Gill Sans MT"/>
              </a:rPr>
              <a:t>There are many ways to get products from the manufacturer to the end-user consumer. The first is for the manufacturer to sell directly to the consumer. The second channel puts a retailer between the </a:t>
            </a:r>
            <a:r>
              <a:rPr lang="en-US" sz="3200" dirty="0" smtClean="0">
                <a:solidFill>
                  <a:srgbClr val="000000"/>
                </a:solidFill>
                <a:latin typeface="Gill Sans MT"/>
                <a:ea typeface="Calibri"/>
                <a:cs typeface="Gill Sans MT"/>
              </a:rPr>
              <a:t>manufacturer </a:t>
            </a:r>
            <a:r>
              <a:rPr lang="en-US" sz="3200" dirty="0">
                <a:solidFill>
                  <a:srgbClr val="000000"/>
                </a:solidFill>
                <a:latin typeface="Gill Sans MT"/>
                <a:ea typeface="Calibri"/>
                <a:cs typeface="Gill Sans MT"/>
              </a:rPr>
              <a:t>and the consumer. Alternately, the manufacturer can sell to a wholesaler, who can sell to a retailer, to can sell to the end-user consumer. Another channel replaces the wholesaler with an agent. In the final channel, all intermediaries are present. Goods move from the manufacturer, to an agent, to a wholesaler, to a retailer, and to the end-user consumer. </a:t>
            </a:r>
            <a:endParaRPr lang="en-US" dirty="0">
              <a:latin typeface="Gill Sans MT"/>
              <a:cs typeface="Gill Sans MT"/>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DB63E62A-B97F-4E8F-9FEF-5E55B939A3F2}" type="slidenum">
              <a:rPr lang="en-US" smtClean="0"/>
              <a:pPr>
                <a:defRPr/>
              </a:pPr>
              <a:t>33</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1588326415"/>
      </p:ext>
    </p:extLst>
  </p:cSld>
  <p:clrMapOvr>
    <a:masterClrMapping/>
  </p:clrMapOvr>
  <p:transition xmlns:p14="http://schemas.microsoft.com/office/powerpoint/2010/mai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Organizational Channels</a:t>
            </a:r>
            <a:endParaRPr lang="en-US" dirty="0"/>
          </a:p>
        </p:txBody>
      </p:sp>
      <p:sp>
        <p:nvSpPr>
          <p:cNvPr id="3" name="Content Placeholder 2"/>
          <p:cNvSpPr>
            <a:spLocks noGrp="1"/>
          </p:cNvSpPr>
          <p:nvPr>
            <p:ph sz="quarter" idx="1"/>
          </p:nvPr>
        </p:nvSpPr>
        <p:spPr>
          <a:xfrm>
            <a:off x="612648" y="1600200"/>
            <a:ext cx="7982712" cy="4389120"/>
          </a:xfrm>
        </p:spPr>
        <p:txBody>
          <a:bodyPr>
            <a:normAutofit lnSpcReduction="10000"/>
          </a:bodyPr>
          <a:lstStyle/>
          <a:p>
            <a:pPr marL="0" indent="0">
              <a:buNone/>
            </a:pPr>
            <a:r>
              <a:rPr lang="en-US" sz="3200" dirty="0">
                <a:solidFill>
                  <a:srgbClr val="000000"/>
                </a:solidFill>
                <a:latin typeface="Gill Sans MT"/>
                <a:ea typeface="Calibri"/>
                <a:cs typeface="Gill Sans MT"/>
              </a:rPr>
              <a:t>The most direct way to deliver products to organizational buyers is for the manufacturer to sell to them directly. Another channel moves goods from the manufacturer through a wholesaler to the buyer. </a:t>
            </a:r>
            <a:r>
              <a:rPr lang="en-US" sz="3200" dirty="0" smtClean="0">
                <a:solidFill>
                  <a:srgbClr val="000000"/>
                </a:solidFill>
                <a:latin typeface="Gill Sans MT"/>
                <a:ea typeface="Calibri"/>
                <a:cs typeface="Gill Sans MT"/>
              </a:rPr>
              <a:t>In another </a:t>
            </a:r>
            <a:r>
              <a:rPr lang="en-US" sz="3200" dirty="0">
                <a:solidFill>
                  <a:srgbClr val="000000"/>
                </a:solidFill>
                <a:latin typeface="Gill Sans MT"/>
                <a:ea typeface="Calibri"/>
                <a:cs typeface="Gill Sans MT"/>
              </a:rPr>
              <a:t>channel, the wholesaler is replaced with an agent as middleman. In the final channel, a manufacturer moves goods through both an agent and a middleman before they reach the consumer.</a:t>
            </a:r>
            <a:endParaRPr lang="en-US" dirty="0">
              <a:latin typeface="Gill Sans MT"/>
              <a:cs typeface="Gill Sans MT"/>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DB63E62A-B97F-4E8F-9FEF-5E55B939A3F2}" type="slidenum">
              <a:rPr lang="en-US" smtClean="0"/>
              <a:pPr>
                <a:defRPr/>
              </a:pPr>
              <a:t>34</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2272716844"/>
      </p:ext>
    </p:extLst>
  </p:cSld>
  <p:clrMapOvr>
    <a:masterClrMapping/>
  </p:clrMapOvr>
  <p:transition xmlns:p14="http://schemas.microsoft.com/office/powerpoint/2010/mai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Elements of Power</a:t>
            </a:r>
            <a:endParaRPr lang="en-US" dirty="0"/>
          </a:p>
        </p:txBody>
      </p:sp>
      <p:sp>
        <p:nvSpPr>
          <p:cNvPr id="3" name="Content Placeholder 2"/>
          <p:cNvSpPr>
            <a:spLocks noGrp="1"/>
          </p:cNvSpPr>
          <p:nvPr>
            <p:ph sz="quarter" idx="1"/>
          </p:nvPr>
        </p:nvSpPr>
        <p:spPr>
          <a:xfrm>
            <a:off x="612648" y="1600200"/>
            <a:ext cx="7982712" cy="4389120"/>
          </a:xfrm>
        </p:spPr>
        <p:txBody>
          <a:bodyPr>
            <a:normAutofit/>
          </a:bodyPr>
          <a:lstStyle/>
          <a:p>
            <a:pPr marL="0" indent="0">
              <a:buNone/>
            </a:pPr>
            <a:r>
              <a:rPr lang="en-US" sz="2800" dirty="0"/>
              <a:t>Elements of power can emerge in many ways. They include coercive power (as in </a:t>
            </a:r>
            <a:r>
              <a:rPr lang="en-US" sz="2800" dirty="0" err="1"/>
              <a:t>Walmart</a:t>
            </a:r>
            <a:r>
              <a:rPr lang="en-US" sz="2800" dirty="0"/>
              <a:t>), reward power (as for </a:t>
            </a:r>
            <a:r>
              <a:rPr lang="en-US" sz="2800" dirty="0" err="1"/>
              <a:t>Walmart's</a:t>
            </a:r>
            <a:r>
              <a:rPr lang="en-US" sz="2800" dirty="0"/>
              <a:t> suppliers), expert power (like Clinique), referent power (as Stouffer's), and legitimate power (such as franchise contracts). </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DB63E62A-B97F-4E8F-9FEF-5E55B939A3F2}" type="slidenum">
              <a:rPr lang="en-US" smtClean="0"/>
              <a:pPr>
                <a:defRPr/>
              </a:pPr>
              <a:t>35</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3141585728"/>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eaLnBrk="1" hangingPunct="1">
              <a:defRPr/>
            </a:pPr>
            <a:r>
              <a:rPr lang="en-US" sz="2800" dirty="0"/>
              <a:t>Porter’s Generic Value Chain</a:t>
            </a:r>
          </a:p>
        </p:txBody>
      </p:sp>
      <p:sp>
        <p:nvSpPr>
          <p:cNvPr id="3" name="Text Placeholder 2"/>
          <p:cNvSpPr>
            <a:spLocks noGrp="1"/>
          </p:cNvSpPr>
          <p:nvPr>
            <p:ph type="body" sz="quarter" idx="12"/>
          </p:nvPr>
        </p:nvSpPr>
        <p:spPr>
          <a:solidFill>
            <a:schemeClr val="accent2"/>
          </a:solidFill>
        </p:spPr>
        <p:txBody>
          <a:bodyPr/>
          <a:lstStyle/>
          <a:p>
            <a:pPr eaLnBrk="1" hangingPunct="1">
              <a:buClr>
                <a:schemeClr val="accent6"/>
              </a:buClr>
              <a:defRPr/>
            </a:pPr>
            <a:r>
              <a:rPr lang="en-US" dirty="0">
                <a:solidFill>
                  <a:schemeClr val="bg1"/>
                </a:solidFill>
              </a:rPr>
              <a:t>EXHIBIT 12.1 </a:t>
            </a:r>
          </a:p>
        </p:txBody>
      </p:sp>
      <p:sp>
        <p:nvSpPr>
          <p:cNvPr id="12" name="Slide Number Placeholder 11"/>
          <p:cNvSpPr>
            <a:spLocks noGrp="1"/>
          </p:cNvSpPr>
          <p:nvPr>
            <p:ph type="sldNum" sz="quarter" idx="14"/>
          </p:nvPr>
        </p:nvSpPr>
        <p:spPr/>
        <p:txBody>
          <a:bodyPr>
            <a:normAutofit fontScale="85000" lnSpcReduction="20000"/>
          </a:bodyPr>
          <a:lstStyle/>
          <a:p>
            <a:pPr>
              <a:defRPr/>
            </a:pPr>
            <a:fld id="{D460C035-0EDB-42D9-B773-BA3E3ECDADDA}" type="slidenum">
              <a:rPr lang="en-US" smtClean="0"/>
              <a:pPr>
                <a:defRPr/>
              </a:pPr>
              <a:t>4</a:t>
            </a:fld>
            <a:endParaRPr lang="en-US" dirty="0"/>
          </a:p>
        </p:txBody>
      </p:sp>
      <p:sp>
        <p:nvSpPr>
          <p:cNvPr id="7" name="Rectangle 6"/>
          <p:cNvSpPr/>
          <p:nvPr/>
        </p:nvSpPr>
        <p:spPr>
          <a:xfrm>
            <a:off x="228600" y="1173163"/>
            <a:ext cx="8640763" cy="513238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nvGrpSpPr>
          <p:cNvPr id="22535" name="Group 10" descr="Porter's value chain identifies five primary activities and four support activities that contribute to margin."/>
          <p:cNvGrpSpPr>
            <a:grpSpLocks/>
          </p:cNvGrpSpPr>
          <p:nvPr/>
        </p:nvGrpSpPr>
        <p:grpSpPr bwMode="auto">
          <a:xfrm>
            <a:off x="228601" y="1716088"/>
            <a:ext cx="8164512" cy="4216260"/>
            <a:chOff x="228599" y="1716107"/>
            <a:chExt cx="8164555" cy="4216952"/>
          </a:xfrm>
        </p:grpSpPr>
        <p:pic>
          <p:nvPicPr>
            <p:cNvPr id="22536" name="Picture 7"/>
            <p:cNvPicPr>
              <a:picLocks noChangeAspect="1" noChangeArrowheads="1"/>
            </p:cNvPicPr>
            <p:nvPr/>
          </p:nvPicPr>
          <p:blipFill>
            <a:blip r:embed="rId3" cstate="print"/>
            <a:srcRect/>
            <a:stretch>
              <a:fillRect/>
            </a:stretch>
          </p:blipFill>
          <p:spPr bwMode="auto">
            <a:xfrm>
              <a:off x="1620879" y="1716107"/>
              <a:ext cx="6772275" cy="3508375"/>
            </a:xfrm>
            <a:prstGeom prst="rect">
              <a:avLst/>
            </a:prstGeom>
            <a:noFill/>
            <a:ln w="9525">
              <a:noFill/>
              <a:miter lim="800000"/>
              <a:headEnd/>
              <a:tailEnd/>
            </a:ln>
          </p:spPr>
        </p:pic>
        <p:sp>
          <p:nvSpPr>
            <p:cNvPr id="10" name="TextBox 9"/>
            <p:cNvSpPr txBox="1"/>
            <p:nvPr/>
          </p:nvSpPr>
          <p:spPr>
            <a:xfrm>
              <a:off x="228599" y="2276586"/>
              <a:ext cx="1443045" cy="646437"/>
            </a:xfrm>
            <a:prstGeom prst="rect">
              <a:avLst/>
            </a:prstGeom>
            <a:noFill/>
          </p:spPr>
          <p:txBody>
            <a:bodyPr wrap="square">
              <a:spAutoFit/>
            </a:bodyPr>
            <a:lstStyle/>
            <a:p>
              <a:pPr algn="ctr">
                <a:defRPr/>
              </a:pPr>
              <a:r>
                <a:rPr lang="en-US" b="1" dirty="0">
                  <a:latin typeface="+mn-lt"/>
                </a:rPr>
                <a:t>Support</a:t>
              </a:r>
            </a:p>
            <a:p>
              <a:pPr algn="ctr">
                <a:defRPr/>
              </a:pPr>
              <a:r>
                <a:rPr lang="en-US" b="1" dirty="0">
                  <a:latin typeface="+mn-lt"/>
                </a:rPr>
                <a:t>Activities</a:t>
              </a:r>
            </a:p>
          </p:txBody>
        </p:sp>
        <p:sp>
          <p:nvSpPr>
            <p:cNvPr id="11" name="TextBox 10"/>
            <p:cNvSpPr txBox="1"/>
            <p:nvPr/>
          </p:nvSpPr>
          <p:spPr>
            <a:xfrm>
              <a:off x="3467115" y="5225057"/>
              <a:ext cx="2286012" cy="708002"/>
            </a:xfrm>
            <a:prstGeom prst="rect">
              <a:avLst/>
            </a:prstGeom>
            <a:noFill/>
          </p:spPr>
          <p:txBody>
            <a:bodyPr>
              <a:spAutoFit/>
            </a:bodyPr>
            <a:lstStyle/>
            <a:p>
              <a:pPr algn="ctr">
                <a:defRPr/>
              </a:pPr>
              <a:r>
                <a:rPr lang="en-US" sz="2000" b="1" dirty="0">
                  <a:latin typeface="+mn-lt"/>
                </a:rPr>
                <a:t>Primary Activities</a:t>
              </a:r>
            </a:p>
          </p:txBody>
        </p:sp>
      </p:grpSp>
      <p:sp>
        <p:nvSpPr>
          <p:cNvPr id="4" name="Footer Placeholder 3"/>
          <p:cNvSpPr>
            <a:spLocks noGrp="1"/>
          </p:cNvSpPr>
          <p:nvPr>
            <p:ph type="ftr" sz="quarter" idx="13"/>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13" name="Rectangle 12"/>
          <p:cNvSpPr/>
          <p:nvPr/>
        </p:nvSpPr>
        <p:spPr>
          <a:xfrm>
            <a:off x="3520440" y="5862638"/>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smtClean="0"/>
              <a:t>The Value Chain and </a:t>
            </a:r>
            <a:br>
              <a:rPr lang="en-US" dirty="0" smtClean="0"/>
            </a:br>
            <a:r>
              <a:rPr lang="en-US" dirty="0" smtClean="0"/>
              <a:t>Value Networks</a:t>
            </a:r>
            <a:endParaRPr lang="en-US" dirty="0"/>
          </a:p>
        </p:txBody>
      </p:sp>
      <p:sp>
        <p:nvSpPr>
          <p:cNvPr id="23555" name="Content Placeholder 2"/>
          <p:cNvSpPr>
            <a:spLocks noGrp="1"/>
          </p:cNvSpPr>
          <p:nvPr>
            <p:ph sz="quarter" idx="1"/>
          </p:nvPr>
        </p:nvSpPr>
        <p:spPr/>
        <p:txBody>
          <a:bodyPr/>
          <a:lstStyle/>
          <a:p>
            <a:pPr marL="0" indent="0">
              <a:spcBef>
                <a:spcPts val="1900"/>
              </a:spcBef>
              <a:buNone/>
            </a:pPr>
            <a:r>
              <a:rPr lang="en-US" sz="3200" dirty="0"/>
              <a:t>A </a:t>
            </a:r>
            <a:r>
              <a:rPr lang="en-US" sz="3200" b="1" dirty="0"/>
              <a:t>value network </a:t>
            </a:r>
            <a:r>
              <a:rPr lang="en-US" sz="3200" dirty="0"/>
              <a:t>is an overarching system of formal and informal relationships within which the firm participates to procure, transform and enhance, and ultimately  supply  its  offerings  in  final  form  within  a market space.</a:t>
            </a:r>
          </a:p>
          <a:p>
            <a:pPr marL="0" indent="0">
              <a:spcBef>
                <a:spcPts val="1900"/>
              </a:spcBef>
              <a:buNone/>
            </a:pPr>
            <a:r>
              <a:rPr lang="en-US" sz="3200" dirty="0"/>
              <a:t> The aim of the network is </a:t>
            </a:r>
            <a:r>
              <a:rPr lang="en-US" sz="3200" b="1" dirty="0"/>
              <a:t>value co-creation.</a:t>
            </a:r>
            <a:endParaRPr lang="en-US" b="1" dirty="0"/>
          </a:p>
        </p:txBody>
      </p:sp>
      <p:sp>
        <p:nvSpPr>
          <p:cNvPr id="5" name="Slide Number Placeholder 4"/>
          <p:cNvSpPr>
            <a:spLocks noGrp="1"/>
          </p:cNvSpPr>
          <p:nvPr>
            <p:ph type="sldNum" sz="quarter" idx="12"/>
          </p:nvPr>
        </p:nvSpPr>
        <p:spPr/>
        <p:txBody>
          <a:bodyPr>
            <a:normAutofit fontScale="85000" lnSpcReduction="20000"/>
          </a:bodyPr>
          <a:lstStyle/>
          <a:p>
            <a:pPr>
              <a:defRPr/>
            </a:pPr>
            <a:fld id="{DB63E62A-B97F-4E8F-9FEF-5E55B939A3F2}" type="slidenum">
              <a:rPr lang="en-US" smtClean="0"/>
              <a:pPr>
                <a:defRPr/>
              </a:pPr>
              <a:t>5</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pPr algn="ctr" eaLnBrk="1" hangingPunct="1">
              <a:defRPr/>
            </a:pPr>
            <a:r>
              <a:rPr lang="en-US" dirty="0" smtClean="0"/>
              <a:t>Channels and Intermediaries</a:t>
            </a:r>
            <a:endParaRPr lang="en-US" dirty="0"/>
          </a:p>
        </p:txBody>
      </p:sp>
      <p:sp>
        <p:nvSpPr>
          <p:cNvPr id="24579" name="Content Placeholder 6"/>
          <p:cNvSpPr>
            <a:spLocks noGrp="1"/>
          </p:cNvSpPr>
          <p:nvPr>
            <p:ph sz="quarter" idx="1"/>
          </p:nvPr>
        </p:nvSpPr>
        <p:spPr>
          <a:xfrm>
            <a:off x="716280" y="1965960"/>
            <a:ext cx="8153400" cy="1874520"/>
          </a:xfrm>
        </p:spPr>
        <p:txBody>
          <a:bodyPr/>
          <a:lstStyle/>
          <a:p>
            <a:pPr marL="0" indent="0" eaLnBrk="1" hangingPunct="1">
              <a:buNone/>
            </a:pPr>
            <a:r>
              <a:rPr lang="en-US" dirty="0"/>
              <a:t>A </a:t>
            </a:r>
            <a:r>
              <a:rPr lang="en-US" b="1" dirty="0"/>
              <a:t>channel of distribution </a:t>
            </a:r>
            <a:r>
              <a:rPr lang="en-US" dirty="0"/>
              <a:t>consists of interdependent entities that are aligned for the purpose of transferring possession of a product from producer to consumer or business user.</a:t>
            </a:r>
          </a:p>
          <a:p>
            <a:pPr eaLnBrk="1" hangingPunct="1"/>
            <a:endParaRPr lang="en-US" dirty="0"/>
          </a:p>
        </p:txBody>
      </p:sp>
      <p:sp>
        <p:nvSpPr>
          <p:cNvPr id="8" name="Slide Number Placeholder 7"/>
          <p:cNvSpPr>
            <a:spLocks noGrp="1"/>
          </p:cNvSpPr>
          <p:nvPr>
            <p:ph type="sldNum" sz="quarter" idx="12"/>
          </p:nvPr>
        </p:nvSpPr>
        <p:spPr/>
        <p:txBody>
          <a:bodyPr>
            <a:normAutofit fontScale="85000" lnSpcReduction="20000"/>
          </a:bodyPr>
          <a:lstStyle/>
          <a:p>
            <a:pPr>
              <a:defRPr/>
            </a:pPr>
            <a:fld id="{DB63E62A-B97F-4E8F-9FEF-5E55B939A3F2}" type="slidenum">
              <a:rPr lang="en-US" smtClean="0"/>
              <a:pPr>
                <a:defRPr/>
              </a:pPr>
              <a:t>6</a:t>
            </a:fld>
            <a:endParaRPr lang="en-US" dirty="0"/>
          </a:p>
        </p:txBody>
      </p:sp>
      <p:sp>
        <p:nvSpPr>
          <p:cNvPr id="2" name="Footer Placeholder 1"/>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3652286823"/>
      </p:ext>
    </p:extLst>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4000" dirty="0"/>
              <a:t>Major Types of Intermediaries</a:t>
            </a:r>
          </a:p>
        </p:txBody>
      </p:sp>
      <p:sp>
        <p:nvSpPr>
          <p:cNvPr id="66" name="Slide Number Placeholder 65"/>
          <p:cNvSpPr>
            <a:spLocks noGrp="1"/>
          </p:cNvSpPr>
          <p:nvPr>
            <p:ph type="sldNum" sz="quarter" idx="12"/>
          </p:nvPr>
        </p:nvSpPr>
        <p:spPr/>
        <p:txBody>
          <a:bodyPr>
            <a:normAutofit fontScale="85000" lnSpcReduction="20000"/>
          </a:bodyPr>
          <a:lstStyle/>
          <a:p>
            <a:pPr>
              <a:defRPr/>
            </a:pPr>
            <a:fld id="{DB63E62A-B97F-4E8F-9FEF-5E55B939A3F2}" type="slidenum">
              <a:rPr lang="en-US" smtClean="0"/>
              <a:pPr>
                <a:defRPr/>
              </a:pPr>
              <a:t>7</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762638675"/>
              </p:ext>
            </p:extLst>
          </p:nvPr>
        </p:nvGraphicFramePr>
        <p:xfrm>
          <a:off x="612648" y="1874520"/>
          <a:ext cx="7936992" cy="4015740"/>
        </p:xfrm>
        <a:graphic>
          <a:graphicData uri="http://schemas.openxmlformats.org/drawingml/2006/table">
            <a:tbl>
              <a:tblPr firstRow="1" bandRow="1">
                <a:tableStyleId>{5C22544A-7EE6-4342-B048-85BDC9FD1C3A}</a:tableStyleId>
              </a:tblPr>
              <a:tblGrid>
                <a:gridCol w="3968496"/>
                <a:gridCol w="3968496"/>
              </a:tblGrid>
              <a:tr h="662940">
                <a:tc gridSpan="2">
                  <a:txBody>
                    <a:bodyPr/>
                    <a:lstStyle/>
                    <a:p>
                      <a:r>
                        <a:rPr lang="en-US" sz="2000" dirty="0" smtClean="0"/>
                        <a:t>Intermediaries</a:t>
                      </a:r>
                      <a:r>
                        <a:rPr lang="en-US" sz="2000" baseline="0" dirty="0" smtClean="0"/>
                        <a:t> play a role in the exchange process between producer and consumer.</a:t>
                      </a:r>
                      <a:endParaRPr lang="en-US" sz="2000" dirty="0"/>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hMerge="1">
                  <a:txBody>
                    <a:bodyPr/>
                    <a:lstStyle/>
                    <a:p>
                      <a:endParaRPr lang="en-US" dirty="0"/>
                    </a:p>
                  </a:txBody>
                  <a:tcPr/>
                </a:tc>
              </a:tr>
              <a:tr h="662940">
                <a:tc>
                  <a:txBody>
                    <a:bodyPr/>
                    <a:lstStyle/>
                    <a:p>
                      <a:r>
                        <a:rPr lang="en-US" dirty="0" smtClean="0"/>
                        <a:t>Middleman</a:t>
                      </a:r>
                      <a:endParaRPr lang="en-US" dirty="0"/>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a:txBody>
                    <a:bodyPr/>
                    <a:lstStyle/>
                    <a:p>
                      <a:r>
                        <a:rPr lang="en-US" dirty="0" smtClean="0"/>
                        <a:t>Wholesaler</a:t>
                      </a:r>
                      <a:endParaRPr lang="en-US" dirty="0"/>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r>
              <a:tr h="662940">
                <a:tc>
                  <a:txBody>
                    <a:bodyPr/>
                    <a:lstStyle/>
                    <a:p>
                      <a:r>
                        <a:rPr lang="en-US" dirty="0" smtClean="0"/>
                        <a:t>Merchant</a:t>
                      </a:r>
                      <a:r>
                        <a:rPr lang="en-US" baseline="0" dirty="0" smtClean="0"/>
                        <a:t> middleman</a:t>
                      </a:r>
                      <a:endParaRPr lang="en-US" dirty="0"/>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a:txBody>
                    <a:bodyPr/>
                    <a:lstStyle/>
                    <a:p>
                      <a:r>
                        <a:rPr lang="en-US" dirty="0" smtClean="0"/>
                        <a:t>Jobber</a:t>
                      </a:r>
                      <a:endParaRPr lang="en-US" dirty="0"/>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r>
              <a:tr h="662940">
                <a:tc>
                  <a:txBody>
                    <a:bodyPr/>
                    <a:lstStyle/>
                    <a:p>
                      <a:r>
                        <a:rPr lang="en-US" dirty="0" smtClean="0"/>
                        <a:t>Agent</a:t>
                      </a:r>
                      <a:endParaRPr lang="en-US" dirty="0"/>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a:txBody>
                    <a:bodyPr/>
                    <a:lstStyle/>
                    <a:p>
                      <a:r>
                        <a:rPr lang="en-US" dirty="0" smtClean="0"/>
                        <a:t>Facilitating</a:t>
                      </a:r>
                      <a:r>
                        <a:rPr lang="en-US" baseline="0" dirty="0" smtClean="0"/>
                        <a:t> agent</a:t>
                      </a:r>
                      <a:endParaRPr lang="en-US" dirty="0"/>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r>
              <a:tr h="662940">
                <a:tc>
                  <a:txBody>
                    <a:bodyPr/>
                    <a:lstStyle/>
                    <a:p>
                      <a:r>
                        <a:rPr lang="en-US" dirty="0" smtClean="0"/>
                        <a:t>Manufacturer’s agent</a:t>
                      </a:r>
                      <a:endParaRPr lang="en-US" dirty="0"/>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a:txBody>
                    <a:bodyPr/>
                    <a:lstStyle/>
                    <a:p>
                      <a:r>
                        <a:rPr lang="en-US" dirty="0" smtClean="0"/>
                        <a:t>Retailer</a:t>
                      </a:r>
                      <a:endParaRPr lang="en-US" dirty="0"/>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r>
              <a:tr h="662940">
                <a:tc>
                  <a:txBody>
                    <a:bodyPr/>
                    <a:lstStyle/>
                    <a:p>
                      <a:r>
                        <a:rPr lang="en-US" dirty="0" smtClean="0"/>
                        <a:t>Distributor</a:t>
                      </a:r>
                      <a:endParaRPr lang="en-US" dirty="0"/>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a:txBody>
                    <a:bodyPr/>
                    <a:lstStyle/>
                    <a:p>
                      <a:endParaRPr lang="en-US" dirty="0"/>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18464900"/>
      </p:ext>
    </p:extLst>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28600" y="1173163"/>
            <a:ext cx="8640763" cy="51323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solidFill>
            <a:schemeClr val="accent1"/>
          </a:solidFill>
        </p:spPr>
        <p:txBody>
          <a:bodyPr/>
          <a:lstStyle/>
          <a:p>
            <a:pPr eaLnBrk="1" hangingPunct="1">
              <a:defRPr/>
            </a:pPr>
            <a:r>
              <a:rPr lang="en-US" sz="2400" dirty="0"/>
              <a:t>End</a:t>
            </a:r>
            <a:r>
              <a:rPr lang="en-US" sz="2400" dirty="0" smtClean="0"/>
              <a:t>-User </a:t>
            </a:r>
            <a:r>
              <a:rPr lang="en-US" sz="2400" dirty="0"/>
              <a:t>Consumer Channels</a:t>
            </a:r>
          </a:p>
        </p:txBody>
      </p:sp>
      <p:sp>
        <p:nvSpPr>
          <p:cNvPr id="3" name="Text Placeholder 2"/>
          <p:cNvSpPr>
            <a:spLocks noGrp="1"/>
          </p:cNvSpPr>
          <p:nvPr>
            <p:ph type="body" sz="quarter" idx="12"/>
          </p:nvPr>
        </p:nvSpPr>
        <p:spPr>
          <a:solidFill>
            <a:schemeClr val="accent2"/>
          </a:solidFill>
        </p:spPr>
        <p:txBody>
          <a:bodyPr/>
          <a:lstStyle/>
          <a:p>
            <a:pPr eaLnBrk="1" hangingPunct="1">
              <a:buClr>
                <a:schemeClr val="accent6"/>
              </a:buClr>
              <a:defRPr/>
            </a:pPr>
            <a:r>
              <a:rPr lang="en-US" dirty="0">
                <a:solidFill>
                  <a:schemeClr val="bg1"/>
                </a:solidFill>
              </a:rPr>
              <a:t>EXHIBIT 12.4</a:t>
            </a:r>
          </a:p>
        </p:txBody>
      </p:sp>
      <p:sp>
        <p:nvSpPr>
          <p:cNvPr id="28" name="Slide Number Placeholder 27"/>
          <p:cNvSpPr>
            <a:spLocks noGrp="1"/>
          </p:cNvSpPr>
          <p:nvPr>
            <p:ph type="sldNum" sz="quarter" idx="14"/>
          </p:nvPr>
        </p:nvSpPr>
        <p:spPr>
          <a:xfrm>
            <a:off x="-137160" y="1271588"/>
            <a:ext cx="533400" cy="244475"/>
          </a:xfrm>
        </p:spPr>
        <p:txBody>
          <a:bodyPr>
            <a:normAutofit fontScale="85000" lnSpcReduction="20000"/>
          </a:bodyPr>
          <a:lstStyle/>
          <a:p>
            <a:pPr>
              <a:defRPr/>
            </a:pPr>
            <a:fld id="{D460C035-0EDB-42D9-B773-BA3E3ECDADDA}" type="slidenum">
              <a:rPr lang="en-US" smtClean="0"/>
              <a:pPr>
                <a:defRPr/>
              </a:pPr>
              <a:t>8</a:t>
            </a:fld>
            <a:endParaRPr lang="en-US" dirty="0"/>
          </a:p>
        </p:txBody>
      </p:sp>
      <p:sp>
        <p:nvSpPr>
          <p:cNvPr id="4" name="Footer Placeholder 3"/>
          <p:cNvSpPr>
            <a:spLocks noGrp="1"/>
          </p:cNvSpPr>
          <p:nvPr>
            <p:ph type="ftr" sz="quarter" idx="13"/>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pic>
        <p:nvPicPr>
          <p:cNvPr id="5" name="Picture 4" descr="There are many channels for getting products from the manufacturer to the end-user consum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 y="1554480"/>
            <a:ext cx="7683500" cy="4343400"/>
          </a:xfrm>
          <a:prstGeom prst="rect">
            <a:avLst/>
          </a:prstGeom>
        </p:spPr>
      </p:pic>
      <p:sp>
        <p:nvSpPr>
          <p:cNvPr id="27" name="Rectangle 26"/>
          <p:cNvSpPr/>
          <p:nvPr/>
        </p:nvSpPr>
        <p:spPr>
          <a:xfrm>
            <a:off x="3611880" y="5897880"/>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228600" y="1173163"/>
            <a:ext cx="8640763" cy="51323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solidFill>
            <a:schemeClr val="accent1"/>
          </a:solidFill>
        </p:spPr>
        <p:txBody>
          <a:bodyPr/>
          <a:lstStyle/>
          <a:p>
            <a:pPr eaLnBrk="1" hangingPunct="1">
              <a:defRPr/>
            </a:pPr>
            <a:r>
              <a:rPr lang="en-US" sz="2800" dirty="0"/>
              <a:t>Organizational Channels</a:t>
            </a:r>
          </a:p>
        </p:txBody>
      </p:sp>
      <p:sp>
        <p:nvSpPr>
          <p:cNvPr id="3" name="Text Placeholder 2"/>
          <p:cNvSpPr>
            <a:spLocks noGrp="1"/>
          </p:cNvSpPr>
          <p:nvPr>
            <p:ph type="body" sz="quarter" idx="12"/>
          </p:nvPr>
        </p:nvSpPr>
        <p:spPr>
          <a:solidFill>
            <a:schemeClr val="accent2"/>
          </a:solidFill>
        </p:spPr>
        <p:txBody>
          <a:bodyPr/>
          <a:lstStyle/>
          <a:p>
            <a:pPr eaLnBrk="1" hangingPunct="1">
              <a:buClr>
                <a:schemeClr val="accent6"/>
              </a:buClr>
              <a:defRPr/>
            </a:pPr>
            <a:r>
              <a:rPr lang="en-US" dirty="0">
                <a:solidFill>
                  <a:schemeClr val="bg1"/>
                </a:solidFill>
              </a:rPr>
              <a:t>EXHIBIT 12.5</a:t>
            </a:r>
          </a:p>
        </p:txBody>
      </p:sp>
      <p:sp>
        <p:nvSpPr>
          <p:cNvPr id="19" name="Slide Number Placeholder 18"/>
          <p:cNvSpPr>
            <a:spLocks noGrp="1"/>
          </p:cNvSpPr>
          <p:nvPr>
            <p:ph type="sldNum" sz="quarter" idx="14"/>
          </p:nvPr>
        </p:nvSpPr>
        <p:spPr>
          <a:xfrm>
            <a:off x="-137160" y="1271588"/>
            <a:ext cx="533400" cy="244475"/>
          </a:xfrm>
        </p:spPr>
        <p:txBody>
          <a:bodyPr>
            <a:normAutofit fontScale="85000" lnSpcReduction="20000"/>
          </a:bodyPr>
          <a:lstStyle/>
          <a:p>
            <a:pPr>
              <a:defRPr/>
            </a:pPr>
            <a:fld id="{D460C035-0EDB-42D9-B773-BA3E3ECDADDA}" type="slidenum">
              <a:rPr lang="en-US" smtClean="0"/>
              <a:pPr>
                <a:defRPr/>
              </a:pPr>
              <a:t>9</a:t>
            </a:fld>
            <a:endParaRPr lang="en-US" dirty="0"/>
          </a:p>
        </p:txBody>
      </p:sp>
      <p:sp>
        <p:nvSpPr>
          <p:cNvPr id="4" name="Footer Placeholder 3"/>
          <p:cNvSpPr>
            <a:spLocks noGrp="1"/>
          </p:cNvSpPr>
          <p:nvPr>
            <p:ph type="ftr" sz="quarter" idx="13"/>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pic>
        <p:nvPicPr>
          <p:cNvPr id="5" name="Picture 4" descr="There are four channels for getting products to organizational buyers, involving different combinations of middlem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100" y="1493520"/>
            <a:ext cx="8051800" cy="4495800"/>
          </a:xfrm>
          <a:prstGeom prst="rect">
            <a:avLst/>
          </a:prstGeom>
        </p:spPr>
      </p:pic>
      <p:sp>
        <p:nvSpPr>
          <p:cNvPr id="21" name="Rectangle 20"/>
          <p:cNvSpPr/>
          <p:nvPr/>
        </p:nvSpPr>
        <p:spPr>
          <a:xfrm>
            <a:off x="3520440" y="5943600"/>
            <a:ext cx="2240280" cy="246221"/>
          </a:xfrm>
          <a:prstGeom prst="rect">
            <a:avLst/>
          </a:prstGeom>
        </p:spPr>
        <p:txBody>
          <a:bodyPr wrap="square">
            <a:spAutoFit/>
          </a:bodyPr>
          <a:lstStyle/>
          <a:p>
            <a:pPr algn="ctr"/>
            <a:r>
              <a:rPr lang="en-US" sz="1000" dirty="0" smtClean="0">
                <a:hlinkClick r:id="rId3"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_rels/theme10.xml.rels><?xml version="1.0" encoding="UTF-8" standalone="yes"?>
<Relationships xmlns="http://schemas.openxmlformats.org/package/2006/relationships"><Relationship Id="rId1" Type="http://schemas.openxmlformats.org/officeDocument/2006/relationships/image" Target="../media/image3.jpeg"/></Relationships>
</file>

<file path=ppt/theme/_rels/theme11.xml.rels><?xml version="1.0" encoding="UTF-8" standalone="yes"?>
<Relationships xmlns="http://schemas.openxmlformats.org/package/2006/relationships"><Relationship Id="rId1" Type="http://schemas.openxmlformats.org/officeDocument/2006/relationships/image" Target="../media/image3.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3.jpeg"/></Relationships>
</file>

<file path=ppt/theme/_rels/theme6.xml.rels><?xml version="1.0" encoding="UTF-8" standalone="yes"?>
<Relationships xmlns="http://schemas.openxmlformats.org/package/2006/relationships"><Relationship Id="rId1" Type="http://schemas.openxmlformats.org/officeDocument/2006/relationships/image" Target="../media/image3.jpeg"/></Relationships>
</file>

<file path=ppt/theme/_rels/theme7.xml.rels><?xml version="1.0" encoding="UTF-8" standalone="yes"?>
<Relationships xmlns="http://schemas.openxmlformats.org/package/2006/relationships"><Relationship Id="rId1" Type="http://schemas.openxmlformats.org/officeDocument/2006/relationships/image" Target="../media/image3.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_rels/theme9.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Theme Ch 10-11">
  <a:themeElements>
    <a:clrScheme name="Custom 15">
      <a:dk1>
        <a:sysClr val="windowText" lastClr="000000"/>
      </a:dk1>
      <a:lt1>
        <a:sysClr val="window" lastClr="FFFFFF"/>
      </a:lt1>
      <a:dk2>
        <a:srgbClr val="C00000"/>
      </a:dk2>
      <a:lt2>
        <a:srgbClr val="EBDDC3"/>
      </a:lt2>
      <a:accent1>
        <a:srgbClr val="7030A0"/>
      </a:accent1>
      <a:accent2>
        <a:srgbClr val="4C85B4"/>
      </a:accent2>
      <a:accent3>
        <a:srgbClr val="99CA2C"/>
      </a:accent3>
      <a:accent4>
        <a:srgbClr val="92C02A"/>
      </a:accent4>
      <a:accent5>
        <a:srgbClr val="F69D1A"/>
      </a:accent5>
      <a:accent6>
        <a:srgbClr val="4D9186"/>
      </a:accent6>
      <a:hlink>
        <a:srgbClr val="F7B615"/>
      </a:hlink>
      <a:folHlink>
        <a:srgbClr val="704404"/>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10.xml><?xml version="1.0" encoding="utf-8"?>
<a:theme xmlns:a="http://schemas.openxmlformats.org/drawingml/2006/main" name="1_MM 1e part 3">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11.xml><?xml version="1.0" encoding="utf-8"?>
<a:theme xmlns:a="http://schemas.openxmlformats.org/drawingml/2006/main" name="1_MM 1e part 4">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eme 20">
  <a:themeElements>
    <a:clrScheme name="Custom 15">
      <a:dk1>
        <a:sysClr val="windowText" lastClr="000000"/>
      </a:dk1>
      <a:lt1>
        <a:sysClr val="window" lastClr="FFFFFF"/>
      </a:lt1>
      <a:dk2>
        <a:srgbClr val="C00000"/>
      </a:dk2>
      <a:lt2>
        <a:srgbClr val="EBDDC3"/>
      </a:lt2>
      <a:accent1>
        <a:srgbClr val="7030A0"/>
      </a:accent1>
      <a:accent2>
        <a:srgbClr val="4C85B4"/>
      </a:accent2>
      <a:accent3>
        <a:srgbClr val="99CA2C"/>
      </a:accent3>
      <a:accent4>
        <a:srgbClr val="92C02A"/>
      </a:accent4>
      <a:accent5>
        <a:srgbClr val="F69D1A"/>
      </a:accent5>
      <a:accent6>
        <a:srgbClr val="4D9186"/>
      </a:accent6>
      <a:hlink>
        <a:srgbClr val="F7B615"/>
      </a:hlink>
      <a:folHlink>
        <a:srgbClr val="704404"/>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1_M&amp;J Ch 3">
  <a:themeElements>
    <a:clrScheme name="Chapters 7,8,9">
      <a:dk1>
        <a:sysClr val="windowText" lastClr="000000"/>
      </a:dk1>
      <a:lt1>
        <a:sysClr val="window" lastClr="FFFFFF"/>
      </a:lt1>
      <a:dk2>
        <a:srgbClr val="C00000"/>
      </a:dk2>
      <a:lt2>
        <a:srgbClr val="EBDDC3"/>
      </a:lt2>
      <a:accent1>
        <a:srgbClr val="7030A0"/>
      </a:accent1>
      <a:accent2>
        <a:srgbClr val="C00000"/>
      </a:accent2>
      <a:accent3>
        <a:srgbClr val="99CA2C"/>
      </a:accent3>
      <a:accent4>
        <a:srgbClr val="F69D1A"/>
      </a:accent4>
      <a:accent5>
        <a:srgbClr val="4C85B4"/>
      </a:accent5>
      <a:accent6>
        <a:srgbClr val="7030A0"/>
      </a:accent6>
      <a:hlink>
        <a:srgbClr val="F7B615"/>
      </a:hlink>
      <a:folHlink>
        <a:srgbClr val="704404"/>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M&amp;J Ch 3">
  <a:themeElements>
    <a:clrScheme name="Custom 15">
      <a:dk1>
        <a:sysClr val="windowText" lastClr="000000"/>
      </a:dk1>
      <a:lt1>
        <a:sysClr val="window" lastClr="FFFFFF"/>
      </a:lt1>
      <a:dk2>
        <a:srgbClr val="C00000"/>
      </a:dk2>
      <a:lt2>
        <a:srgbClr val="EBDDC3"/>
      </a:lt2>
      <a:accent1>
        <a:srgbClr val="7030A0"/>
      </a:accent1>
      <a:accent2>
        <a:srgbClr val="4C85B4"/>
      </a:accent2>
      <a:accent3>
        <a:srgbClr val="99CA2C"/>
      </a:accent3>
      <a:accent4>
        <a:srgbClr val="92C02A"/>
      </a:accent4>
      <a:accent5>
        <a:srgbClr val="F69D1A"/>
      </a:accent5>
      <a:accent6>
        <a:srgbClr val="4D9186"/>
      </a:accent6>
      <a:hlink>
        <a:srgbClr val="F7B615"/>
      </a:hlink>
      <a:folHlink>
        <a:srgbClr val="704404"/>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MM 1e">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6.xml><?xml version="1.0" encoding="utf-8"?>
<a:theme xmlns:a="http://schemas.openxmlformats.org/drawingml/2006/main" name="MM 1e part 3">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7.xml><?xml version="1.0" encoding="utf-8"?>
<a:theme xmlns:a="http://schemas.openxmlformats.org/drawingml/2006/main" name="MM 1e part 4">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8.xml><?xml version="1.0" encoding="utf-8"?>
<a:theme xmlns:a="http://schemas.openxmlformats.org/drawingml/2006/main" name="2_M&amp;J Ch 3">
  <a:themeElements>
    <a:clrScheme name="Custom 15">
      <a:dk1>
        <a:sysClr val="windowText" lastClr="000000"/>
      </a:dk1>
      <a:lt1>
        <a:sysClr val="window" lastClr="FFFFFF"/>
      </a:lt1>
      <a:dk2>
        <a:srgbClr val="C00000"/>
      </a:dk2>
      <a:lt2>
        <a:srgbClr val="EBDDC3"/>
      </a:lt2>
      <a:accent1>
        <a:srgbClr val="7030A0"/>
      </a:accent1>
      <a:accent2>
        <a:srgbClr val="4C85B4"/>
      </a:accent2>
      <a:accent3>
        <a:srgbClr val="99CA2C"/>
      </a:accent3>
      <a:accent4>
        <a:srgbClr val="92C02A"/>
      </a:accent4>
      <a:accent5>
        <a:srgbClr val="F69D1A"/>
      </a:accent5>
      <a:accent6>
        <a:srgbClr val="4D9186"/>
      </a:accent6>
      <a:hlink>
        <a:srgbClr val="F7B615"/>
      </a:hlink>
      <a:folHlink>
        <a:srgbClr val="704404"/>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9.xml><?xml version="1.0" encoding="utf-8"?>
<a:theme xmlns:a="http://schemas.openxmlformats.org/drawingml/2006/main" name="1_MM 1e">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Override1.xml><?xml version="1.0" encoding="utf-8"?>
<a:themeOverride xmlns:a="http://schemas.openxmlformats.org/drawingml/2006/main">
  <a:clrScheme name="Custom 15">
    <a:dk1>
      <a:sysClr val="windowText" lastClr="000000"/>
    </a:dk1>
    <a:lt1>
      <a:sysClr val="window" lastClr="FFFFFF"/>
    </a:lt1>
    <a:dk2>
      <a:srgbClr val="C00000"/>
    </a:dk2>
    <a:lt2>
      <a:srgbClr val="EBDDC3"/>
    </a:lt2>
    <a:accent1>
      <a:srgbClr val="7030A0"/>
    </a:accent1>
    <a:accent2>
      <a:srgbClr val="4C85B4"/>
    </a:accent2>
    <a:accent3>
      <a:srgbClr val="99CA2C"/>
    </a:accent3>
    <a:accent4>
      <a:srgbClr val="92C02A"/>
    </a:accent4>
    <a:accent5>
      <a:srgbClr val="F69D1A"/>
    </a:accent5>
    <a:accent6>
      <a:srgbClr val="4D9186"/>
    </a:accent6>
    <a:hlink>
      <a:srgbClr val="F7B615"/>
    </a:hlink>
    <a:folHlink>
      <a:srgbClr val="704404"/>
    </a:folHlink>
  </a:clrScheme>
</a:themeOverride>
</file>

<file path=ppt/theme/themeOverride2.xml><?xml version="1.0" encoding="utf-8"?>
<a:themeOverride xmlns:a="http://schemas.openxmlformats.org/drawingml/2006/main">
  <a:clrScheme name="Custom 15">
    <a:dk1>
      <a:sysClr val="windowText" lastClr="000000"/>
    </a:dk1>
    <a:lt1>
      <a:sysClr val="window" lastClr="FFFFFF"/>
    </a:lt1>
    <a:dk2>
      <a:srgbClr val="C00000"/>
    </a:dk2>
    <a:lt2>
      <a:srgbClr val="EBDDC3"/>
    </a:lt2>
    <a:accent1>
      <a:srgbClr val="7030A0"/>
    </a:accent1>
    <a:accent2>
      <a:srgbClr val="4C85B4"/>
    </a:accent2>
    <a:accent3>
      <a:srgbClr val="99CA2C"/>
    </a:accent3>
    <a:accent4>
      <a:srgbClr val="92C02A"/>
    </a:accent4>
    <a:accent5>
      <a:srgbClr val="F69D1A"/>
    </a:accent5>
    <a:accent6>
      <a:srgbClr val="4D9186"/>
    </a:accent6>
    <a:hlink>
      <a:srgbClr val="F7B615"/>
    </a:hlink>
    <a:folHlink>
      <a:srgbClr val="704404"/>
    </a:folHlink>
  </a:clrScheme>
</a:themeOverride>
</file>

<file path=ppt/theme/themeOverride3.xml><?xml version="1.0" encoding="utf-8"?>
<a:themeOverride xmlns:a="http://schemas.openxmlformats.org/drawingml/2006/main">
  <a:clrScheme name="Custom 15">
    <a:dk1>
      <a:sysClr val="windowText" lastClr="000000"/>
    </a:dk1>
    <a:lt1>
      <a:sysClr val="window" lastClr="FFFFFF"/>
    </a:lt1>
    <a:dk2>
      <a:srgbClr val="C00000"/>
    </a:dk2>
    <a:lt2>
      <a:srgbClr val="EBDDC3"/>
    </a:lt2>
    <a:accent1>
      <a:srgbClr val="7030A0"/>
    </a:accent1>
    <a:accent2>
      <a:srgbClr val="4C85B4"/>
    </a:accent2>
    <a:accent3>
      <a:srgbClr val="99CA2C"/>
    </a:accent3>
    <a:accent4>
      <a:srgbClr val="92C02A"/>
    </a:accent4>
    <a:accent5>
      <a:srgbClr val="F69D1A"/>
    </a:accent5>
    <a:accent6>
      <a:srgbClr val="4D9186"/>
    </a:accent6>
    <a:hlink>
      <a:srgbClr val="F7B615"/>
    </a:hlink>
    <a:folHlink>
      <a:srgbClr val="704404"/>
    </a:folHlink>
  </a:clrScheme>
</a:themeOverride>
</file>

<file path=ppt/theme/themeOverride4.xml><?xml version="1.0" encoding="utf-8"?>
<a:themeOverride xmlns:a="http://schemas.openxmlformats.org/drawingml/2006/main">
  <a:clrScheme name="Custom 15">
    <a:dk1>
      <a:sysClr val="windowText" lastClr="000000"/>
    </a:dk1>
    <a:lt1>
      <a:sysClr val="window" lastClr="FFFFFF"/>
    </a:lt1>
    <a:dk2>
      <a:srgbClr val="C00000"/>
    </a:dk2>
    <a:lt2>
      <a:srgbClr val="EBDDC3"/>
    </a:lt2>
    <a:accent1>
      <a:srgbClr val="7030A0"/>
    </a:accent1>
    <a:accent2>
      <a:srgbClr val="4C85B4"/>
    </a:accent2>
    <a:accent3>
      <a:srgbClr val="99CA2C"/>
    </a:accent3>
    <a:accent4>
      <a:srgbClr val="92C02A"/>
    </a:accent4>
    <a:accent5>
      <a:srgbClr val="F69D1A"/>
    </a:accent5>
    <a:accent6>
      <a:srgbClr val="4D9186"/>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MM 1e</Template>
  <TotalTime>2846</TotalTime>
  <Words>6018</Words>
  <Application>Microsoft Macintosh PowerPoint</Application>
  <PresentationFormat>On-screen Show (4:3)</PresentationFormat>
  <Paragraphs>360</Paragraphs>
  <Slides>35</Slides>
  <Notes>23</Notes>
  <HiddenSlides>0</HiddenSlides>
  <MMClips>0</MMClips>
  <ScaleCrop>false</ScaleCrop>
  <HeadingPairs>
    <vt:vector size="4" baseType="variant">
      <vt:variant>
        <vt:lpstr>Theme</vt:lpstr>
      </vt:variant>
      <vt:variant>
        <vt:i4>11</vt:i4>
      </vt:variant>
      <vt:variant>
        <vt:lpstr>Slide Titles</vt:lpstr>
      </vt:variant>
      <vt:variant>
        <vt:i4>35</vt:i4>
      </vt:variant>
    </vt:vector>
  </HeadingPairs>
  <TitlesOfParts>
    <vt:vector size="46" baseType="lpstr">
      <vt:lpstr>Theme Ch 10-11</vt:lpstr>
      <vt:lpstr>Theme 20</vt:lpstr>
      <vt:lpstr>1_M&amp;J Ch 3</vt:lpstr>
      <vt:lpstr>M&amp;J Ch 3</vt:lpstr>
      <vt:lpstr>MM 1e</vt:lpstr>
      <vt:lpstr>MM 1e part 3</vt:lpstr>
      <vt:lpstr>MM 1e part 4</vt:lpstr>
      <vt:lpstr>2_M&amp;J Ch 3</vt:lpstr>
      <vt:lpstr>1_MM 1e</vt:lpstr>
      <vt:lpstr>1_MM 1e part 3</vt:lpstr>
      <vt:lpstr>1_MM 1e part 4</vt:lpstr>
      <vt:lpstr>Chapter 12: Managing Marketing Channels</vt:lpstr>
      <vt:lpstr>Learning Objectives</vt:lpstr>
      <vt:lpstr>The Value Chain and  Supply Chain</vt:lpstr>
      <vt:lpstr>Porter’s Generic Value Chain</vt:lpstr>
      <vt:lpstr>The Value Chain and  Value Networks</vt:lpstr>
      <vt:lpstr>Channels and Intermediaries</vt:lpstr>
      <vt:lpstr>Major Types of Intermediaries</vt:lpstr>
      <vt:lpstr>End-User Consumer Channels</vt:lpstr>
      <vt:lpstr>Organizational Channels</vt:lpstr>
      <vt:lpstr>Functions of Channel Intermediaries</vt:lpstr>
      <vt:lpstr>Channel Intermediaries: Physical Distribution</vt:lpstr>
      <vt:lpstr>Functions of Channel Intermediaries: Transaction and Communications</vt:lpstr>
      <vt:lpstr>Functions of Channel Intermediaries: Facilitating</vt:lpstr>
      <vt:lpstr>Disintermediation  and E-Channels</vt:lpstr>
      <vt:lpstr>Vertical Marketing Systems</vt:lpstr>
      <vt:lpstr>Channel Behavior:  Conflict and Power </vt:lpstr>
      <vt:lpstr>Elements of Power</vt:lpstr>
      <vt:lpstr>Selecting Channel Approaches: Considerations</vt:lpstr>
      <vt:lpstr>Selecting Channel Approaches: Distribution Intensity </vt:lpstr>
      <vt:lpstr>Channel Control  and Adaptability</vt:lpstr>
      <vt:lpstr>Selecting Channel Approaches: Push and Pull</vt:lpstr>
      <vt:lpstr>Logistics Aspects of Supply  Chain Management: Physical Distribution</vt:lpstr>
      <vt:lpstr>Logistics Aspects of Supply Chain Management: Orders</vt:lpstr>
      <vt:lpstr>Comparative Attributes Across Different Transportation Modes</vt:lpstr>
      <vt:lpstr>Legal Issues  in Supply Chain Management</vt:lpstr>
      <vt:lpstr>Retailing and E-Commerce</vt:lpstr>
      <vt:lpstr>Electronic Commerce</vt:lpstr>
      <vt:lpstr>E-Retailing: Omnichannel </vt:lpstr>
      <vt:lpstr>E-Retailing</vt:lpstr>
      <vt:lpstr>B2B E-Commerce</vt:lpstr>
      <vt:lpstr>Alt Text Appendix</vt:lpstr>
      <vt:lpstr>Porter’s Generic Value Chain</vt:lpstr>
      <vt:lpstr>End-User Consumer Channels</vt:lpstr>
      <vt:lpstr>Organizational Channels</vt:lpstr>
      <vt:lpstr>Elements of Power</vt:lpstr>
    </vt:vector>
  </TitlesOfParts>
  <Company>University of Houston-Clear Lake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Marketing Strategy and Planning</dc:title>
  <dc:creator>Leroy Robinson, Jr.</dc:creator>
  <cp:lastModifiedBy>C V</cp:lastModifiedBy>
  <cp:revision>556</cp:revision>
  <dcterms:created xsi:type="dcterms:W3CDTF">2008-07-02T15:22:33Z</dcterms:created>
  <dcterms:modified xsi:type="dcterms:W3CDTF">2018-03-07T19:10:26Z</dcterms:modified>
</cp:coreProperties>
</file>